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8" r:id="rId2"/>
    <p:sldMasterId id="2147486475" r:id="rId3"/>
  </p:sldMasterIdLst>
  <p:notesMasterIdLst>
    <p:notesMasterId r:id="rId70"/>
  </p:notesMasterIdLst>
  <p:handoutMasterIdLst>
    <p:handoutMasterId r:id="rId71"/>
  </p:handoutMasterIdLst>
  <p:sldIdLst>
    <p:sldId id="784" r:id="rId4"/>
    <p:sldId id="1026" r:id="rId5"/>
    <p:sldId id="708" r:id="rId6"/>
    <p:sldId id="1030" r:id="rId7"/>
    <p:sldId id="1041" r:id="rId8"/>
    <p:sldId id="1054" r:id="rId9"/>
    <p:sldId id="1047" r:id="rId10"/>
    <p:sldId id="1048" r:id="rId11"/>
    <p:sldId id="1049" r:id="rId12"/>
    <p:sldId id="1050" r:id="rId13"/>
    <p:sldId id="1051" r:id="rId14"/>
    <p:sldId id="1052" r:id="rId15"/>
    <p:sldId id="1053" r:id="rId16"/>
    <p:sldId id="1160" r:id="rId17"/>
    <p:sldId id="1055" r:id="rId18"/>
    <p:sldId id="1056" r:id="rId19"/>
    <p:sldId id="1060" r:id="rId20"/>
    <p:sldId id="896" r:id="rId21"/>
    <p:sldId id="1161" r:id="rId22"/>
    <p:sldId id="898" r:id="rId23"/>
    <p:sldId id="899" r:id="rId24"/>
    <p:sldId id="900" r:id="rId25"/>
    <p:sldId id="901" r:id="rId26"/>
    <p:sldId id="902" r:id="rId27"/>
    <p:sldId id="903" r:id="rId28"/>
    <p:sldId id="904" r:id="rId29"/>
    <p:sldId id="1062" r:id="rId30"/>
    <p:sldId id="906" r:id="rId31"/>
    <p:sldId id="907" r:id="rId32"/>
    <p:sldId id="908" r:id="rId33"/>
    <p:sldId id="909" r:id="rId34"/>
    <p:sldId id="1162" r:id="rId35"/>
    <p:sldId id="911" r:id="rId36"/>
    <p:sldId id="995" r:id="rId37"/>
    <p:sldId id="912" r:id="rId38"/>
    <p:sldId id="913" r:id="rId39"/>
    <p:sldId id="914" r:id="rId40"/>
    <p:sldId id="996" r:id="rId41"/>
    <p:sldId id="997" r:id="rId42"/>
    <p:sldId id="998" r:id="rId43"/>
    <p:sldId id="999" r:id="rId44"/>
    <p:sldId id="1002" r:id="rId45"/>
    <p:sldId id="1023" r:id="rId46"/>
    <p:sldId id="1005" r:id="rId47"/>
    <p:sldId id="1006" r:id="rId48"/>
    <p:sldId id="1008" r:id="rId49"/>
    <p:sldId id="1070" r:id="rId50"/>
    <p:sldId id="1085" r:id="rId51"/>
    <p:sldId id="1071" r:id="rId52"/>
    <p:sldId id="1074" r:id="rId53"/>
    <p:sldId id="1154" r:id="rId54"/>
    <p:sldId id="1076" r:id="rId55"/>
    <p:sldId id="1077" r:id="rId56"/>
    <p:sldId id="1078" r:id="rId57"/>
    <p:sldId id="1079" r:id="rId58"/>
    <p:sldId id="1080" r:id="rId59"/>
    <p:sldId id="1081" r:id="rId60"/>
    <p:sldId id="1082" r:id="rId61"/>
    <p:sldId id="1083" r:id="rId62"/>
    <p:sldId id="1084" r:id="rId63"/>
    <p:sldId id="1156" r:id="rId64"/>
    <p:sldId id="1151" r:id="rId65"/>
    <p:sldId id="1089" r:id="rId66"/>
    <p:sldId id="1090" r:id="rId67"/>
    <p:sldId id="1091" r:id="rId68"/>
    <p:sldId id="1092" r:id="rId69"/>
  </p:sldIdLst>
  <p:sldSz cx="9144000" cy="6858000" type="screen4x3"/>
  <p:notesSz cx="7315200" cy="9601200"/>
  <p:defaultTextStyle>
    <a:defPPr>
      <a:defRPr lang="en-US"/>
    </a:defPPr>
    <a:lvl1pPr algn="l" defTabSz="912813" rtl="0" fontAlgn="base">
      <a:spcBef>
        <a:spcPct val="0"/>
      </a:spcBef>
      <a:spcAft>
        <a:spcPct val="0"/>
      </a:spcAft>
      <a:defRPr sz="2400" kern="1200">
        <a:solidFill>
          <a:schemeClr val="tx1"/>
        </a:solidFill>
        <a:latin typeface="Arial" charset="0"/>
        <a:ea typeface="ＭＳ Ｐゴシック" charset="-128"/>
        <a:cs typeface="+mn-cs"/>
      </a:defRPr>
    </a:lvl1pPr>
    <a:lvl2pPr marL="4556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2pPr>
    <a:lvl3pPr marL="9128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3pPr>
    <a:lvl4pPr marL="13684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4pPr>
    <a:lvl5pPr marL="18256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1"/>
    <p:restoredTop sz="93804"/>
  </p:normalViewPr>
  <p:slideViewPr>
    <p:cSldViewPr>
      <p:cViewPr varScale="1">
        <p:scale>
          <a:sx n="132" d="100"/>
          <a:sy n="132" d="100"/>
        </p:scale>
        <p:origin x="2280" y="176"/>
      </p:cViewPr>
      <p:guideLst>
        <p:guide orient="horz" pos="2160"/>
        <p:guide pos="2880"/>
      </p:guideLst>
    </p:cSldViewPr>
  </p:slideViewPr>
  <p:notesTextViewPr>
    <p:cViewPr>
      <p:scale>
        <a:sx n="100" d="100"/>
        <a:sy n="100" d="100"/>
      </p:scale>
      <p:origin x="0" y="0"/>
    </p:cViewPr>
  </p:notesTextViewPr>
  <p:sorterViewPr>
    <p:cViewPr>
      <p:scale>
        <a:sx n="166" d="100"/>
        <a:sy n="166" d="100"/>
      </p:scale>
      <p:origin x="0" y="0"/>
    </p:cViewPr>
  </p:sorterViewPr>
  <p:notesViewPr>
    <p:cSldViewPr>
      <p:cViewPr varScale="1">
        <p:scale>
          <a:sx n="64" d="100"/>
          <a:sy n="64" d="100"/>
        </p:scale>
        <p:origin x="-2600"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3.wmf"/><Relationship Id="rId7" Type="http://schemas.openxmlformats.org/officeDocument/2006/relationships/image" Target="../media/image18.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17.wmf"/><Relationship Id="rId5" Type="http://schemas.openxmlformats.org/officeDocument/2006/relationships/image" Target="../media/image12.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ED6FB7B5-9EBD-E540-BF6C-72FE8B8F040E}" type="datetimeFigureOut">
              <a:rPr lang="en-US" altLang="x-none"/>
              <a:pPr/>
              <a:t>11/1/21</a:t>
            </a:fld>
            <a:endParaRPr lang="en-US" altLang="x-none"/>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4FE0730-6AF0-1A40-9652-7D1ECBC22F52}" type="slidenum">
              <a:rPr lang="en-US" altLang="x-none"/>
              <a:pPr/>
              <a:t>‹#›</a:t>
            </a:fld>
            <a:endParaRPr lang="en-US" altLang="x-none"/>
          </a:p>
        </p:txBody>
      </p:sp>
    </p:spTree>
    <p:extLst>
      <p:ext uri="{BB962C8B-B14F-4D97-AF65-F5344CB8AC3E}">
        <p14:creationId xmlns:p14="http://schemas.microsoft.com/office/powerpoint/2010/main" val="31060140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fld id="{AE0AEBEE-BFAF-6444-BE8E-CD9D25A2AF0F}" type="datetimeFigureOut">
              <a:rPr lang="en-US" altLang="x-none"/>
              <a:pPr/>
              <a:t>11/1/21</a:t>
            </a:fld>
            <a:endParaRPr lang="en-US" altLang="x-none"/>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fld id="{5411E171-F03E-E743-9E6D-476D2E81B937}" type="slidenum">
              <a:rPr lang="en-US" altLang="x-none"/>
              <a:pPr/>
              <a:t>‹#›</a:t>
            </a:fld>
            <a:endParaRPr lang="en-US" altLang="x-none"/>
          </a:p>
        </p:txBody>
      </p:sp>
    </p:spTree>
    <p:extLst>
      <p:ext uri="{BB962C8B-B14F-4D97-AF65-F5344CB8AC3E}">
        <p14:creationId xmlns:p14="http://schemas.microsoft.com/office/powerpoint/2010/main" val="3351473905"/>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56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28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684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56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3193" algn="l" defTabSz="913276" rtl="0" eaLnBrk="1" latinLnBrk="0" hangingPunct="1">
      <a:defRPr sz="1200" kern="1200">
        <a:solidFill>
          <a:schemeClr val="tx1"/>
        </a:solidFill>
        <a:latin typeface="+mn-lt"/>
        <a:ea typeface="+mn-ea"/>
        <a:cs typeface="+mn-cs"/>
      </a:defRPr>
    </a:lvl6pPr>
    <a:lvl7pPr marL="2739831" algn="l" defTabSz="913276" rtl="0" eaLnBrk="1" latinLnBrk="0" hangingPunct="1">
      <a:defRPr sz="1200" kern="1200">
        <a:solidFill>
          <a:schemeClr val="tx1"/>
        </a:solidFill>
        <a:latin typeface="+mn-lt"/>
        <a:ea typeface="+mn-ea"/>
        <a:cs typeface="+mn-cs"/>
      </a:defRPr>
    </a:lvl7pPr>
    <a:lvl8pPr marL="3196470" algn="l" defTabSz="913276" rtl="0" eaLnBrk="1" latinLnBrk="0" hangingPunct="1">
      <a:defRPr sz="1200" kern="1200">
        <a:solidFill>
          <a:schemeClr val="tx1"/>
        </a:solidFill>
        <a:latin typeface="+mn-lt"/>
        <a:ea typeface="+mn-ea"/>
        <a:cs typeface="+mn-cs"/>
      </a:defRPr>
    </a:lvl8pPr>
    <a:lvl9pPr marL="3653107" algn="l" defTabSz="91327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128"/>
              </a:defRPr>
            </a:lvl1pPr>
            <a:lvl2pPr marL="742950" indent="-285750" defTabSz="965200" eaLnBrk="0" hangingPunct="0">
              <a:defRPr sz="2400">
                <a:solidFill>
                  <a:schemeClr val="tx1"/>
                </a:solidFill>
                <a:latin typeface="Arial" charset="0"/>
                <a:ea typeface="ＭＳ Ｐゴシック" charset="-128"/>
              </a:defRPr>
            </a:lvl2pPr>
            <a:lvl3pPr marL="1143000" indent="-228600" defTabSz="965200" eaLnBrk="0" hangingPunct="0">
              <a:defRPr sz="2400">
                <a:solidFill>
                  <a:schemeClr val="tx1"/>
                </a:solidFill>
                <a:latin typeface="Arial" charset="0"/>
                <a:ea typeface="ＭＳ Ｐゴシック" charset="-128"/>
              </a:defRPr>
            </a:lvl3pPr>
            <a:lvl4pPr marL="1600200" indent="-228600" defTabSz="965200" eaLnBrk="0" hangingPunct="0">
              <a:defRPr sz="2400">
                <a:solidFill>
                  <a:schemeClr val="tx1"/>
                </a:solidFill>
                <a:latin typeface="Arial" charset="0"/>
                <a:ea typeface="ＭＳ Ｐゴシック" charset="-128"/>
              </a:defRPr>
            </a:lvl4pPr>
            <a:lvl5pPr marL="2057400" indent="-228600" defTabSz="965200" eaLnBrk="0" hangingPunct="0">
              <a:defRPr sz="2400">
                <a:solidFill>
                  <a:schemeClr val="tx1"/>
                </a:solidFill>
                <a:latin typeface="Arial"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6D67023-F412-D845-BB21-E6580AE12E7A}" type="slidenum">
              <a:rPr lang="en-US" altLang="x-none" sz="1200">
                <a:latin typeface="Times New Roman" charset="0"/>
              </a:rPr>
              <a:pPr eaLnBrk="1" hangingPunct="1"/>
              <a:t>1</a:t>
            </a:fld>
            <a:endParaRPr lang="en-US" altLang="x-none" sz="1200">
              <a:latin typeface="Times New Roman" charset="0"/>
            </a:endParaRPr>
          </a:p>
        </p:txBody>
      </p:sp>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7107"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74995-011A-9944-8302-FD31D0EBEDA8}" type="slidenum">
              <a:rPr lang="en-US" altLang="x-none" sz="1300">
                <a:solidFill>
                  <a:prstClr val="black"/>
                </a:solidFill>
                <a:latin typeface="Calibri" charset="0"/>
              </a:rPr>
              <a:pPr eaLnBrk="1" hangingPunct="1"/>
              <a:t>10</a:t>
            </a:fld>
            <a:endParaRPr lang="en-US" altLang="x-none" sz="1300">
              <a:solidFill>
                <a:prstClr val="black"/>
              </a:solidFill>
              <a:latin typeface="Calibri" charset="0"/>
            </a:endParaRPr>
          </a:p>
        </p:txBody>
      </p:sp>
    </p:spTree>
    <p:extLst>
      <p:ext uri="{BB962C8B-B14F-4D97-AF65-F5344CB8AC3E}">
        <p14:creationId xmlns:p14="http://schemas.microsoft.com/office/powerpoint/2010/main" val="280842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B3900E9-5EB7-2344-B9EF-53FFCCBC7995}" type="slidenum">
              <a:rPr lang="en-US" altLang="x-none" sz="1300">
                <a:solidFill>
                  <a:prstClr val="black"/>
                </a:solidFill>
                <a:latin typeface="Calibri" charset="0"/>
              </a:rPr>
              <a:pPr eaLnBrk="1" hangingPunct="1"/>
              <a:t>11</a:t>
            </a:fld>
            <a:endParaRPr lang="en-US" altLang="x-none" sz="1300">
              <a:solidFill>
                <a:prstClr val="black"/>
              </a:solidFill>
              <a:latin typeface="Calibri" charset="0"/>
            </a:endParaRPr>
          </a:p>
        </p:txBody>
      </p:sp>
    </p:spTree>
    <p:extLst>
      <p:ext uri="{BB962C8B-B14F-4D97-AF65-F5344CB8AC3E}">
        <p14:creationId xmlns:p14="http://schemas.microsoft.com/office/powerpoint/2010/main" val="62273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7E7D2B0-3761-994E-A485-92E78F0680E5}" type="slidenum">
              <a:rPr lang="en-US" altLang="x-none" sz="1300">
                <a:solidFill>
                  <a:prstClr val="black"/>
                </a:solidFill>
                <a:latin typeface="Calibri" charset="0"/>
              </a:rPr>
              <a:pPr eaLnBrk="1" hangingPunct="1"/>
              <a:t>12</a:t>
            </a:fld>
            <a:endParaRPr lang="en-US" altLang="x-none" sz="1300">
              <a:solidFill>
                <a:prstClr val="black"/>
              </a:solidFill>
              <a:latin typeface="Calibri" charset="0"/>
            </a:endParaRPr>
          </a:p>
        </p:txBody>
      </p:sp>
    </p:spTree>
    <p:extLst>
      <p:ext uri="{BB962C8B-B14F-4D97-AF65-F5344CB8AC3E}">
        <p14:creationId xmlns:p14="http://schemas.microsoft.com/office/powerpoint/2010/main" val="325697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AD7EDDC-8BFA-D947-99ED-685082993B4C}" type="slidenum">
              <a:rPr lang="en-US" altLang="x-none" sz="1300">
                <a:solidFill>
                  <a:prstClr val="black"/>
                </a:solidFill>
                <a:latin typeface="Calibri" charset="0"/>
              </a:rPr>
              <a:pPr eaLnBrk="1" hangingPunct="1"/>
              <a:t>13</a:t>
            </a:fld>
            <a:endParaRPr lang="en-US" altLang="x-none" sz="1300">
              <a:solidFill>
                <a:prstClr val="black"/>
              </a:solidFill>
              <a:latin typeface="Calibri" charset="0"/>
            </a:endParaRPr>
          </a:p>
        </p:txBody>
      </p:sp>
    </p:spTree>
    <p:extLst>
      <p:ext uri="{BB962C8B-B14F-4D97-AF65-F5344CB8AC3E}">
        <p14:creationId xmlns:p14="http://schemas.microsoft.com/office/powerpoint/2010/main" val="3565859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5D4FBAB-9DD4-F94A-AEE3-0056B1ED6CB8}" type="slidenum">
              <a:rPr lang="en-US" altLang="x-none" sz="1300">
                <a:solidFill>
                  <a:prstClr val="black"/>
                </a:solidFill>
                <a:latin typeface="Calibri" charset="0"/>
              </a:rPr>
              <a:pPr eaLnBrk="1" hangingPunct="1"/>
              <a:t>14</a:t>
            </a:fld>
            <a:endParaRPr lang="en-US" altLang="x-none" sz="1300">
              <a:solidFill>
                <a:prstClr val="black"/>
              </a:solidFill>
              <a:latin typeface="Calibri" charset="0"/>
            </a:endParaRPr>
          </a:p>
        </p:txBody>
      </p:sp>
    </p:spTree>
    <p:extLst>
      <p:ext uri="{BB962C8B-B14F-4D97-AF65-F5344CB8AC3E}">
        <p14:creationId xmlns:p14="http://schemas.microsoft.com/office/powerpoint/2010/main" val="2659706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7E9EA0E-B12F-0448-B530-2158F8D0B60D}" type="slidenum">
              <a:rPr lang="en-US" altLang="x-none" sz="1300">
                <a:solidFill>
                  <a:prstClr val="black"/>
                </a:solidFill>
                <a:latin typeface="Calibri" charset="0"/>
              </a:rPr>
              <a:pPr eaLnBrk="1" hangingPunct="1"/>
              <a:t>15</a:t>
            </a:fld>
            <a:endParaRPr lang="en-US" altLang="x-none" sz="1300">
              <a:solidFill>
                <a:prstClr val="black"/>
              </a:solidFill>
              <a:latin typeface="Calibri" charset="0"/>
            </a:endParaRPr>
          </a:p>
        </p:txBody>
      </p:sp>
    </p:spTree>
    <p:extLst>
      <p:ext uri="{BB962C8B-B14F-4D97-AF65-F5344CB8AC3E}">
        <p14:creationId xmlns:p14="http://schemas.microsoft.com/office/powerpoint/2010/main" val="2048859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E3D01D8-3957-A044-9901-F17420426468}" type="slidenum">
              <a:rPr lang="en-US" altLang="x-none" sz="1300">
                <a:solidFill>
                  <a:srgbClr val="000000"/>
                </a:solidFill>
                <a:latin typeface="Calibri" charset="0"/>
              </a:rPr>
              <a:pPr eaLnBrk="1" hangingPunct="1"/>
              <a:t>16</a:t>
            </a:fld>
            <a:endParaRPr lang="en-US" altLang="x-none" sz="1300">
              <a:solidFill>
                <a:srgbClr val="000000"/>
              </a:solidFill>
              <a:latin typeface="Calibri" charset="0"/>
            </a:endParaRPr>
          </a:p>
        </p:txBody>
      </p:sp>
    </p:spTree>
    <p:extLst>
      <p:ext uri="{BB962C8B-B14F-4D97-AF65-F5344CB8AC3E}">
        <p14:creationId xmlns:p14="http://schemas.microsoft.com/office/powerpoint/2010/main" val="1499522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624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3633C55-58C0-4D47-A494-7657E9D2F96D}" type="slidenum">
              <a:rPr lang="en-US" altLang="x-none" sz="1300">
                <a:solidFill>
                  <a:prstClr val="black"/>
                </a:solidFill>
                <a:latin typeface="Calibri" charset="0"/>
              </a:rPr>
              <a:pPr eaLnBrk="1" hangingPunct="1"/>
              <a:t>17</a:t>
            </a:fld>
            <a:endParaRPr lang="en-US" altLang="x-none" sz="1300">
              <a:solidFill>
                <a:prstClr val="black"/>
              </a:solidFill>
              <a:latin typeface="Calibri" charset="0"/>
            </a:endParaRPr>
          </a:p>
        </p:txBody>
      </p:sp>
    </p:spTree>
    <p:extLst>
      <p:ext uri="{BB962C8B-B14F-4D97-AF65-F5344CB8AC3E}">
        <p14:creationId xmlns:p14="http://schemas.microsoft.com/office/powerpoint/2010/main" val="178376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819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5103394-5135-CB49-AA05-29E682B8BA35}" type="slidenum">
              <a:rPr lang="en-US" altLang="x-none" sz="1300">
                <a:latin typeface="Calibri" charset="0"/>
              </a:rPr>
              <a:pPr eaLnBrk="1" hangingPunct="1"/>
              <a:t>18</a:t>
            </a:fld>
            <a:endParaRPr lang="en-US" altLang="x-none" sz="1300">
              <a:latin typeface="Calibri" charset="0"/>
            </a:endParaRPr>
          </a:p>
        </p:txBody>
      </p:sp>
    </p:spTree>
    <p:extLst>
      <p:ext uri="{BB962C8B-B14F-4D97-AF65-F5344CB8AC3E}">
        <p14:creationId xmlns:p14="http://schemas.microsoft.com/office/powerpoint/2010/main" val="1465111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dirty="0">
                <a:ea typeface="ＭＳ Ｐゴシック" charset="-128"/>
              </a:rPr>
              <a:t>Facebook 12 M HTTP/sec</a:t>
            </a:r>
          </a:p>
          <a:p>
            <a:r>
              <a:rPr lang="en-US" altLang="x-none" dirty="0">
                <a:ea typeface="ＭＳ Ｐゴシック" charset="-128"/>
              </a:rPr>
              <a:t>http://</a:t>
            </a:r>
            <a:r>
              <a:rPr lang="en-US" altLang="x-none" dirty="0" err="1">
                <a:ea typeface="ＭＳ Ｐゴシック" charset="-128"/>
              </a:rPr>
              <a:t>www.datadoghq.com</a:t>
            </a:r>
            <a:r>
              <a:rPr lang="en-US" altLang="x-none" dirty="0">
                <a:ea typeface="ＭＳ Ｐゴシック" charset="-128"/>
              </a:rPr>
              <a:t>/2013/07/the-best-of-velocity-and-devopsdays-2013-part-ii/</a:t>
            </a:r>
          </a:p>
        </p:txBody>
      </p:sp>
      <p:sp>
        <p:nvSpPr>
          <p:cNvPr id="839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A8D70F2-6682-A540-B1F7-75D815836947}" type="slidenum">
              <a:rPr lang="en-US" altLang="x-none" sz="1300">
                <a:latin typeface="Calibri" charset="0"/>
              </a:rPr>
              <a:pPr eaLnBrk="1" hangingPunct="1"/>
              <a:t>19</a:t>
            </a:fld>
            <a:endParaRPr lang="en-US" altLang="x-none" sz="1300">
              <a:latin typeface="Calibri" charset="0"/>
            </a:endParaRPr>
          </a:p>
        </p:txBody>
      </p:sp>
    </p:spTree>
    <p:extLst>
      <p:ext uri="{BB962C8B-B14F-4D97-AF65-F5344CB8AC3E}">
        <p14:creationId xmlns:p14="http://schemas.microsoft.com/office/powerpoint/2010/main" val="4014595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128"/>
              </a:defRPr>
            </a:lvl1pPr>
            <a:lvl2pPr marL="742950" indent="-285750" defTabSz="965200" eaLnBrk="0" hangingPunct="0">
              <a:defRPr sz="2400">
                <a:solidFill>
                  <a:schemeClr val="tx1"/>
                </a:solidFill>
                <a:latin typeface="Arial" charset="0"/>
                <a:ea typeface="ＭＳ Ｐゴシック" charset="-128"/>
              </a:defRPr>
            </a:lvl2pPr>
            <a:lvl3pPr marL="1143000" indent="-228600" defTabSz="965200" eaLnBrk="0" hangingPunct="0">
              <a:defRPr sz="2400">
                <a:solidFill>
                  <a:schemeClr val="tx1"/>
                </a:solidFill>
                <a:latin typeface="Arial" charset="0"/>
                <a:ea typeface="ＭＳ Ｐゴシック" charset="-128"/>
              </a:defRPr>
            </a:lvl3pPr>
            <a:lvl4pPr marL="1600200" indent="-228600" defTabSz="965200" eaLnBrk="0" hangingPunct="0">
              <a:defRPr sz="2400">
                <a:solidFill>
                  <a:schemeClr val="tx1"/>
                </a:solidFill>
                <a:latin typeface="Arial" charset="0"/>
                <a:ea typeface="ＭＳ Ｐゴシック" charset="-128"/>
              </a:defRPr>
            </a:lvl4pPr>
            <a:lvl5pPr marL="2057400" indent="-228600" defTabSz="965200" eaLnBrk="0" hangingPunct="0">
              <a:defRPr sz="2400">
                <a:solidFill>
                  <a:schemeClr val="tx1"/>
                </a:solidFill>
                <a:latin typeface="Arial"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D349128-BA39-C149-A42E-15502011A9D8}" type="slidenum">
              <a:rPr lang="en-US" altLang="x-none" sz="1200">
                <a:solidFill>
                  <a:srgbClr val="000000"/>
                </a:solidFill>
                <a:latin typeface="Times New Roman" charset="0"/>
              </a:rPr>
              <a:pPr eaLnBrk="1" hangingPunct="1"/>
              <a:t>2</a:t>
            </a:fld>
            <a:endParaRPr lang="en-US" altLang="x-none" sz="1200">
              <a:solidFill>
                <a:srgbClr val="000000"/>
              </a:solidFill>
              <a:latin typeface="Times New Roman" charset="0"/>
            </a:endParaRPr>
          </a:p>
        </p:txBody>
      </p:sp>
      <p:sp>
        <p:nvSpPr>
          <p:cNvPr id="6041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0419"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130336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60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60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4AD24EA-CF67-3346-98CF-E2869FBAB864}" type="slidenum">
              <a:rPr lang="en-US" altLang="x-none" sz="1300">
                <a:latin typeface="Calibri" charset="0"/>
              </a:rPr>
              <a:pPr eaLnBrk="1" hangingPunct="1"/>
              <a:t>20</a:t>
            </a:fld>
            <a:endParaRPr lang="en-US" altLang="x-none" sz="1300">
              <a:latin typeface="Calibri" charset="0"/>
            </a:endParaRPr>
          </a:p>
        </p:txBody>
      </p:sp>
    </p:spTree>
    <p:extLst>
      <p:ext uri="{BB962C8B-B14F-4D97-AF65-F5344CB8AC3E}">
        <p14:creationId xmlns:p14="http://schemas.microsoft.com/office/powerpoint/2010/main" val="3027138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80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216D645-DD62-DC47-A461-577479A92857}" type="slidenum">
              <a:rPr lang="en-US" altLang="x-none" sz="1300">
                <a:latin typeface="Calibri" charset="0"/>
              </a:rPr>
              <a:pPr eaLnBrk="1" hangingPunct="1"/>
              <a:t>21</a:t>
            </a:fld>
            <a:endParaRPr lang="en-US" altLang="x-none" sz="1300">
              <a:latin typeface="Calibri" charset="0"/>
            </a:endParaRPr>
          </a:p>
        </p:txBody>
      </p:sp>
    </p:spTree>
    <p:extLst>
      <p:ext uri="{BB962C8B-B14F-4D97-AF65-F5344CB8AC3E}">
        <p14:creationId xmlns:p14="http://schemas.microsoft.com/office/powerpoint/2010/main" val="698277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01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376541A-F8F0-5249-AB5E-4C5A023DF6ED}" type="slidenum">
              <a:rPr lang="en-US" altLang="x-none" sz="1300">
                <a:latin typeface="Calibri" charset="0"/>
              </a:rPr>
              <a:pPr eaLnBrk="1" hangingPunct="1"/>
              <a:t>22</a:t>
            </a:fld>
            <a:endParaRPr lang="en-US" altLang="x-none" sz="1300">
              <a:latin typeface="Calibri" charset="0"/>
            </a:endParaRPr>
          </a:p>
        </p:txBody>
      </p:sp>
    </p:spTree>
    <p:extLst>
      <p:ext uri="{BB962C8B-B14F-4D97-AF65-F5344CB8AC3E}">
        <p14:creationId xmlns:p14="http://schemas.microsoft.com/office/powerpoint/2010/main" val="3633656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921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7F00C66-F060-7444-8F54-61417F2AB602}" type="slidenum">
              <a:rPr lang="en-US" altLang="x-none" sz="1300">
                <a:latin typeface="Calibri" charset="0"/>
              </a:rPr>
              <a:pPr eaLnBrk="1" hangingPunct="1"/>
              <a:t>23</a:t>
            </a:fld>
            <a:endParaRPr lang="en-US" altLang="x-none" sz="1300">
              <a:latin typeface="Calibri" charset="0"/>
            </a:endParaRPr>
          </a:p>
        </p:txBody>
      </p:sp>
    </p:spTree>
    <p:extLst>
      <p:ext uri="{BB962C8B-B14F-4D97-AF65-F5344CB8AC3E}">
        <p14:creationId xmlns:p14="http://schemas.microsoft.com/office/powerpoint/2010/main" val="2048026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42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08850CC-E15A-5A43-8979-256D62A6A166}" type="slidenum">
              <a:rPr lang="en-US" altLang="x-none" sz="1300">
                <a:latin typeface="Calibri" charset="0"/>
              </a:rPr>
              <a:pPr eaLnBrk="1" hangingPunct="1"/>
              <a:t>24</a:t>
            </a:fld>
            <a:endParaRPr lang="en-US" altLang="x-none" sz="1300">
              <a:latin typeface="Calibri" charset="0"/>
            </a:endParaRPr>
          </a:p>
        </p:txBody>
      </p:sp>
    </p:spTree>
    <p:extLst>
      <p:ext uri="{BB962C8B-B14F-4D97-AF65-F5344CB8AC3E}">
        <p14:creationId xmlns:p14="http://schemas.microsoft.com/office/powerpoint/2010/main" val="1363818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62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62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DFC0F3-359E-AB49-A207-9FCB95E11C46}" type="slidenum">
              <a:rPr lang="en-US" altLang="x-none" sz="1300">
                <a:latin typeface="Calibri" charset="0"/>
              </a:rPr>
              <a:pPr eaLnBrk="1" hangingPunct="1"/>
              <a:t>25</a:t>
            </a:fld>
            <a:endParaRPr lang="en-US" altLang="x-none" sz="1300">
              <a:latin typeface="Calibri" charset="0"/>
            </a:endParaRPr>
          </a:p>
        </p:txBody>
      </p:sp>
    </p:spTree>
    <p:extLst>
      <p:ext uri="{BB962C8B-B14F-4D97-AF65-F5344CB8AC3E}">
        <p14:creationId xmlns:p14="http://schemas.microsoft.com/office/powerpoint/2010/main" val="1440993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a:ea typeface="ＭＳ Ｐゴシック" charset="-128"/>
              </a:rPr>
              <a:t>What are challenges of each component?</a:t>
            </a:r>
          </a:p>
        </p:txBody>
      </p:sp>
      <p:sp>
        <p:nvSpPr>
          <p:cNvPr id="983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8923F73-E9BE-324B-B547-9FE9EB27AC8F}" type="slidenum">
              <a:rPr lang="en-US" altLang="x-none" sz="1300">
                <a:latin typeface="Calibri" charset="0"/>
              </a:rPr>
              <a:pPr eaLnBrk="1" hangingPunct="1"/>
              <a:t>26</a:t>
            </a:fld>
            <a:endParaRPr lang="en-US" altLang="x-none" sz="1300">
              <a:latin typeface="Calibri" charset="0"/>
            </a:endParaRPr>
          </a:p>
        </p:txBody>
      </p:sp>
    </p:spTree>
    <p:extLst>
      <p:ext uri="{BB962C8B-B14F-4D97-AF65-F5344CB8AC3E}">
        <p14:creationId xmlns:p14="http://schemas.microsoft.com/office/powerpoint/2010/main" val="4148433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80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CE839A7-F1C7-D944-87C4-584BCFCF148E}" type="slidenum">
              <a:rPr lang="en-US" altLang="x-none" sz="1300">
                <a:latin typeface="Calibri" charset="0"/>
              </a:rPr>
              <a:pPr eaLnBrk="1" hangingPunct="1"/>
              <a:t>27</a:t>
            </a:fld>
            <a:endParaRPr lang="en-US" altLang="x-none" sz="1300">
              <a:latin typeface="Calibri" charset="0"/>
            </a:endParaRPr>
          </a:p>
        </p:txBody>
      </p:sp>
    </p:spTree>
    <p:extLst>
      <p:ext uri="{BB962C8B-B14F-4D97-AF65-F5344CB8AC3E}">
        <p14:creationId xmlns:p14="http://schemas.microsoft.com/office/powerpoint/2010/main" val="626993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4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24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61B7C61-B91D-7F4A-8F8D-942EBD31DCFE}" type="slidenum">
              <a:rPr lang="en-US" altLang="x-none" sz="1300">
                <a:latin typeface="Calibri" charset="0"/>
              </a:rPr>
              <a:pPr eaLnBrk="1" hangingPunct="1"/>
              <a:t>28</a:t>
            </a:fld>
            <a:endParaRPr lang="en-US" altLang="x-none" sz="1300">
              <a:latin typeface="Calibri" charset="0"/>
            </a:endParaRPr>
          </a:p>
        </p:txBody>
      </p:sp>
    </p:spTree>
    <p:extLst>
      <p:ext uri="{BB962C8B-B14F-4D97-AF65-F5344CB8AC3E}">
        <p14:creationId xmlns:p14="http://schemas.microsoft.com/office/powerpoint/2010/main" val="1425993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44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D1F850F-1FFE-114F-8E9C-893337BF1AE0}" type="slidenum">
              <a:rPr lang="en-US" altLang="x-none" sz="1300">
                <a:latin typeface="Calibri" charset="0"/>
              </a:rPr>
              <a:pPr eaLnBrk="1" hangingPunct="1"/>
              <a:t>29</a:t>
            </a:fld>
            <a:endParaRPr lang="en-US" altLang="x-none" sz="1300">
              <a:latin typeface="Calibri" charset="0"/>
            </a:endParaRPr>
          </a:p>
        </p:txBody>
      </p:sp>
    </p:spTree>
    <p:extLst>
      <p:ext uri="{BB962C8B-B14F-4D97-AF65-F5344CB8AC3E}">
        <p14:creationId xmlns:p14="http://schemas.microsoft.com/office/powerpoint/2010/main" val="2152208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915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491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7D6D0FA-945E-EB4C-9610-D152D5BB1E6C}" type="slidenum">
              <a:rPr lang="en-US" altLang="x-none" sz="1300">
                <a:latin typeface="Calibri" charset="0"/>
              </a:rPr>
              <a:pPr eaLnBrk="1" hangingPunct="1"/>
              <a:t>3</a:t>
            </a:fld>
            <a:endParaRPr lang="en-US" altLang="x-none" sz="1300">
              <a:latin typeface="Calibri"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64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147CA16-FB16-6A43-8D4B-91243573682E}" type="slidenum">
              <a:rPr lang="en-US" altLang="x-none" sz="1300">
                <a:latin typeface="Calibri" charset="0"/>
              </a:rPr>
              <a:pPr eaLnBrk="1" hangingPunct="1"/>
              <a:t>30</a:t>
            </a:fld>
            <a:endParaRPr lang="en-US" altLang="x-none" sz="1300">
              <a:latin typeface="Calibri" charset="0"/>
            </a:endParaRPr>
          </a:p>
        </p:txBody>
      </p:sp>
    </p:spTree>
    <p:extLst>
      <p:ext uri="{BB962C8B-B14F-4D97-AF65-F5344CB8AC3E}">
        <p14:creationId xmlns:p14="http://schemas.microsoft.com/office/powerpoint/2010/main" val="4353372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85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85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FEF065C-B9BC-E046-B942-5AA4FD42B974}" type="slidenum">
              <a:rPr lang="en-US" altLang="x-none" sz="1300">
                <a:latin typeface="Calibri" charset="0"/>
              </a:rPr>
              <a:pPr eaLnBrk="1" hangingPunct="1"/>
              <a:t>31</a:t>
            </a:fld>
            <a:endParaRPr lang="en-US" altLang="x-none" sz="1300">
              <a:latin typeface="Calibri" charset="0"/>
            </a:endParaRPr>
          </a:p>
        </p:txBody>
      </p:sp>
    </p:spTree>
    <p:extLst>
      <p:ext uri="{BB962C8B-B14F-4D97-AF65-F5344CB8AC3E}">
        <p14:creationId xmlns:p14="http://schemas.microsoft.com/office/powerpoint/2010/main" val="7039423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5BBA42-E452-FE4B-B260-46830EA4CCBD}" type="slidenum">
              <a:rPr lang="en-US" altLang="x-none" sz="1300">
                <a:latin typeface="Calibri" charset="0"/>
              </a:rPr>
              <a:pPr eaLnBrk="1" hangingPunct="1"/>
              <a:t>32</a:t>
            </a:fld>
            <a:endParaRPr lang="en-US" altLang="x-none" sz="1300">
              <a:latin typeface="Calibri" charset="0"/>
            </a:endParaRPr>
          </a:p>
        </p:txBody>
      </p:sp>
    </p:spTree>
    <p:extLst>
      <p:ext uri="{BB962C8B-B14F-4D97-AF65-F5344CB8AC3E}">
        <p14:creationId xmlns:p14="http://schemas.microsoft.com/office/powerpoint/2010/main" val="1507135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26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26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2866549-C6CC-9D40-AA0B-E578B4B263A0}" type="slidenum">
              <a:rPr lang="en-US" altLang="x-none" sz="1300">
                <a:latin typeface="Calibri" charset="0"/>
              </a:rPr>
              <a:pPr eaLnBrk="1" hangingPunct="1"/>
              <a:t>33</a:t>
            </a:fld>
            <a:endParaRPr lang="en-US" altLang="x-none" sz="1300">
              <a:latin typeface="Calibri" charset="0"/>
            </a:endParaRPr>
          </a:p>
        </p:txBody>
      </p:sp>
    </p:spTree>
    <p:extLst>
      <p:ext uri="{BB962C8B-B14F-4D97-AF65-F5344CB8AC3E}">
        <p14:creationId xmlns:p14="http://schemas.microsoft.com/office/powerpoint/2010/main" val="31166128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46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1146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D330849-0090-764B-B884-118F7A9B923A}" type="slidenum">
              <a:rPr lang="en-US" altLang="x-none" sz="1300">
                <a:latin typeface="Calibri" charset="0"/>
              </a:rPr>
              <a:pPr eaLnBrk="1" hangingPunct="1"/>
              <a:t>34</a:t>
            </a:fld>
            <a:endParaRPr lang="en-US" altLang="x-none" sz="1300">
              <a:latin typeface="Calibri" charset="0"/>
            </a:endParaRPr>
          </a:p>
        </p:txBody>
      </p:sp>
    </p:spTree>
    <p:extLst>
      <p:ext uri="{BB962C8B-B14F-4D97-AF65-F5344CB8AC3E}">
        <p14:creationId xmlns:p14="http://schemas.microsoft.com/office/powerpoint/2010/main" val="4049678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67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67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2094D69-AF58-734C-A3E3-18C50A6766A2}" type="slidenum">
              <a:rPr lang="en-US" altLang="x-none" sz="1300">
                <a:latin typeface="Calibri" charset="0"/>
              </a:rPr>
              <a:pPr eaLnBrk="1" hangingPunct="1"/>
              <a:t>35</a:t>
            </a:fld>
            <a:endParaRPr lang="en-US" altLang="x-none" sz="1300">
              <a:latin typeface="Calibri" charset="0"/>
            </a:endParaRPr>
          </a:p>
        </p:txBody>
      </p:sp>
    </p:spTree>
    <p:extLst>
      <p:ext uri="{BB962C8B-B14F-4D97-AF65-F5344CB8AC3E}">
        <p14:creationId xmlns:p14="http://schemas.microsoft.com/office/powerpoint/2010/main" val="39306695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87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87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67B2A2C-A2B6-F943-8E6E-28C942D6099C}" type="slidenum">
              <a:rPr lang="en-US" altLang="x-none" sz="1300">
                <a:latin typeface="Calibri" charset="0"/>
              </a:rPr>
              <a:pPr eaLnBrk="1" hangingPunct="1"/>
              <a:t>36</a:t>
            </a:fld>
            <a:endParaRPr lang="en-US" altLang="x-none" sz="1300">
              <a:latin typeface="Calibri" charset="0"/>
            </a:endParaRPr>
          </a:p>
        </p:txBody>
      </p:sp>
    </p:spTree>
    <p:extLst>
      <p:ext uri="{BB962C8B-B14F-4D97-AF65-F5344CB8AC3E}">
        <p14:creationId xmlns:p14="http://schemas.microsoft.com/office/powerpoint/2010/main" val="3757315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08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BC11A37-AF4C-7946-BEE9-E7ECC3C6EE4C}" type="slidenum">
              <a:rPr lang="en-US" altLang="x-none" sz="1300">
                <a:latin typeface="Calibri" charset="0"/>
              </a:rPr>
              <a:pPr eaLnBrk="1" hangingPunct="1"/>
              <a:t>37</a:t>
            </a:fld>
            <a:endParaRPr lang="en-US" altLang="x-none" sz="1300">
              <a:latin typeface="Calibri" charset="0"/>
            </a:endParaRPr>
          </a:p>
        </p:txBody>
      </p:sp>
    </p:spTree>
    <p:extLst>
      <p:ext uri="{BB962C8B-B14F-4D97-AF65-F5344CB8AC3E}">
        <p14:creationId xmlns:p14="http://schemas.microsoft.com/office/powerpoint/2010/main" val="1736069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8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28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F92DC22-A25C-684B-ACE6-EFDE06995AED}" type="slidenum">
              <a:rPr lang="en-US" altLang="x-none" sz="1300">
                <a:latin typeface="Calibri" charset="0"/>
              </a:rPr>
              <a:pPr eaLnBrk="1" hangingPunct="1"/>
              <a:t>38</a:t>
            </a:fld>
            <a:endParaRPr lang="en-US" altLang="x-none" sz="1300">
              <a:latin typeface="Calibri" charset="0"/>
            </a:endParaRPr>
          </a:p>
        </p:txBody>
      </p:sp>
    </p:spTree>
    <p:extLst>
      <p:ext uri="{BB962C8B-B14F-4D97-AF65-F5344CB8AC3E}">
        <p14:creationId xmlns:p14="http://schemas.microsoft.com/office/powerpoint/2010/main" val="3058095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49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49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11E0B94-AE67-384F-BB16-A0823C8847A5}" type="slidenum">
              <a:rPr lang="en-US" altLang="x-none" sz="1300">
                <a:latin typeface="Calibri" charset="0"/>
              </a:rPr>
              <a:pPr eaLnBrk="1" hangingPunct="1"/>
              <a:t>39</a:t>
            </a:fld>
            <a:endParaRPr lang="en-US" altLang="x-none" sz="1300">
              <a:latin typeface="Calibri" charset="0"/>
            </a:endParaRPr>
          </a:p>
        </p:txBody>
      </p:sp>
    </p:spTree>
    <p:extLst>
      <p:ext uri="{BB962C8B-B14F-4D97-AF65-F5344CB8AC3E}">
        <p14:creationId xmlns:p14="http://schemas.microsoft.com/office/powerpoint/2010/main" val="3030166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113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11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128"/>
              </a:defRPr>
            </a:lvl1pPr>
            <a:lvl2pPr marL="742950" indent="-285750" defTabSz="965200" eaLnBrk="0" hangingPunct="0">
              <a:defRPr sz="2400">
                <a:solidFill>
                  <a:schemeClr val="tx1"/>
                </a:solidFill>
                <a:latin typeface="Arial" charset="0"/>
                <a:ea typeface="ＭＳ Ｐゴシック" charset="-128"/>
              </a:defRPr>
            </a:lvl2pPr>
            <a:lvl3pPr marL="1143000" indent="-228600" defTabSz="965200" eaLnBrk="0" hangingPunct="0">
              <a:defRPr sz="2400">
                <a:solidFill>
                  <a:schemeClr val="tx1"/>
                </a:solidFill>
                <a:latin typeface="Arial" charset="0"/>
                <a:ea typeface="ＭＳ Ｐゴシック" charset="-128"/>
              </a:defRPr>
            </a:lvl3pPr>
            <a:lvl4pPr marL="1600200" indent="-228600" defTabSz="965200" eaLnBrk="0" hangingPunct="0">
              <a:defRPr sz="2400">
                <a:solidFill>
                  <a:schemeClr val="tx1"/>
                </a:solidFill>
                <a:latin typeface="Arial" charset="0"/>
                <a:ea typeface="ＭＳ Ｐゴシック" charset="-128"/>
              </a:defRPr>
            </a:lvl4pPr>
            <a:lvl5pPr marL="2057400" indent="-228600" defTabSz="965200" eaLnBrk="0" hangingPunct="0">
              <a:defRPr sz="2400">
                <a:solidFill>
                  <a:schemeClr val="tx1"/>
                </a:solidFill>
                <a:latin typeface="Arial"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890A316-51FE-D44E-9E19-FE428972A2A5}" type="slidenum">
              <a:rPr lang="en-US" altLang="x-none" sz="1300">
                <a:solidFill>
                  <a:srgbClr val="000000"/>
                </a:solidFill>
                <a:latin typeface="Calibri" charset="0"/>
              </a:rPr>
              <a:pPr eaLnBrk="1" hangingPunct="1"/>
              <a:t>4</a:t>
            </a:fld>
            <a:endParaRPr lang="en-US" altLang="x-none" sz="1300">
              <a:solidFill>
                <a:srgbClr val="000000"/>
              </a:solidFill>
              <a:latin typeface="Calibri" charset="0"/>
            </a:endParaRPr>
          </a:p>
        </p:txBody>
      </p:sp>
    </p:spTree>
    <p:extLst>
      <p:ext uri="{BB962C8B-B14F-4D97-AF65-F5344CB8AC3E}">
        <p14:creationId xmlns:p14="http://schemas.microsoft.com/office/powerpoint/2010/main" val="1007086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69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FC8D34-02B4-2E47-A514-586B3705538A}" type="slidenum">
              <a:rPr lang="en-US" altLang="x-none" sz="1300">
                <a:latin typeface="Calibri" charset="0"/>
              </a:rPr>
              <a:pPr eaLnBrk="1" hangingPunct="1"/>
              <a:t>40</a:t>
            </a:fld>
            <a:endParaRPr lang="en-US" altLang="x-none" sz="1300">
              <a:latin typeface="Calibri" charset="0"/>
            </a:endParaRPr>
          </a:p>
        </p:txBody>
      </p:sp>
    </p:spTree>
    <p:extLst>
      <p:ext uri="{BB962C8B-B14F-4D97-AF65-F5344CB8AC3E}">
        <p14:creationId xmlns:p14="http://schemas.microsoft.com/office/powerpoint/2010/main" val="30541339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90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0B41879-439C-A442-88E8-C30929C0FAC7}" type="slidenum">
              <a:rPr lang="en-US" altLang="x-none" sz="1300">
                <a:latin typeface="Calibri" charset="0"/>
              </a:rPr>
              <a:pPr eaLnBrk="1" hangingPunct="1"/>
              <a:t>41</a:t>
            </a:fld>
            <a:endParaRPr lang="en-US" altLang="x-none" sz="1300">
              <a:latin typeface="Calibri" charset="0"/>
            </a:endParaRPr>
          </a:p>
        </p:txBody>
      </p:sp>
    </p:spTree>
    <p:extLst>
      <p:ext uri="{BB962C8B-B14F-4D97-AF65-F5344CB8AC3E}">
        <p14:creationId xmlns:p14="http://schemas.microsoft.com/office/powerpoint/2010/main" val="3459579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10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1310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42DE280-8E35-364B-9262-892A4FBC770C}" type="slidenum">
              <a:rPr lang="en-US" altLang="x-none" sz="1300">
                <a:latin typeface="Calibri" charset="0"/>
              </a:rPr>
              <a:pPr eaLnBrk="1" hangingPunct="1"/>
              <a:t>42</a:t>
            </a:fld>
            <a:endParaRPr lang="en-US" altLang="x-none" sz="1300">
              <a:latin typeface="Calibri" charset="0"/>
            </a:endParaRPr>
          </a:p>
        </p:txBody>
      </p:sp>
    </p:spTree>
    <p:extLst>
      <p:ext uri="{BB962C8B-B14F-4D97-AF65-F5344CB8AC3E}">
        <p14:creationId xmlns:p14="http://schemas.microsoft.com/office/powerpoint/2010/main" val="676151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3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31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0780FA3-111D-D544-8FF3-1B26E26B2EFC}" type="slidenum">
              <a:rPr lang="en-US" altLang="x-none" sz="1300">
                <a:latin typeface="Calibri" charset="0"/>
              </a:rPr>
              <a:pPr eaLnBrk="1" hangingPunct="1"/>
              <a:t>43</a:t>
            </a:fld>
            <a:endParaRPr lang="en-US" altLang="x-none" sz="1300">
              <a:latin typeface="Calibri" charset="0"/>
            </a:endParaRPr>
          </a:p>
        </p:txBody>
      </p:sp>
    </p:spTree>
    <p:extLst>
      <p:ext uri="{BB962C8B-B14F-4D97-AF65-F5344CB8AC3E}">
        <p14:creationId xmlns:p14="http://schemas.microsoft.com/office/powerpoint/2010/main" val="739054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51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51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B5A1846-69B3-E444-8DA7-1376D888C05D}" type="slidenum">
              <a:rPr lang="en-US" altLang="x-none" sz="1300">
                <a:solidFill>
                  <a:srgbClr val="000000"/>
                </a:solidFill>
                <a:latin typeface="Calibri" charset="0"/>
              </a:rPr>
              <a:pPr eaLnBrk="1" hangingPunct="1"/>
              <a:t>44</a:t>
            </a:fld>
            <a:endParaRPr lang="en-US" altLang="x-none" sz="1300">
              <a:solidFill>
                <a:srgbClr val="000000"/>
              </a:solidFill>
              <a:latin typeface="Calibri" charset="0"/>
            </a:endParaRPr>
          </a:p>
        </p:txBody>
      </p:sp>
    </p:spTree>
    <p:extLst>
      <p:ext uri="{BB962C8B-B14F-4D97-AF65-F5344CB8AC3E}">
        <p14:creationId xmlns:p14="http://schemas.microsoft.com/office/powerpoint/2010/main" val="2110228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7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72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78132D9-EF60-F640-BA6E-0E14B4DF1B3F}" type="slidenum">
              <a:rPr lang="en-US" altLang="x-none" sz="1300">
                <a:solidFill>
                  <a:srgbClr val="000000"/>
                </a:solidFill>
                <a:latin typeface="Calibri" charset="0"/>
              </a:rPr>
              <a:pPr eaLnBrk="1" hangingPunct="1"/>
              <a:t>45</a:t>
            </a:fld>
            <a:endParaRPr lang="en-US" altLang="x-none" sz="1300">
              <a:solidFill>
                <a:srgbClr val="000000"/>
              </a:solidFill>
              <a:latin typeface="Calibri" charset="0"/>
            </a:endParaRPr>
          </a:p>
        </p:txBody>
      </p:sp>
    </p:spTree>
    <p:extLst>
      <p:ext uri="{BB962C8B-B14F-4D97-AF65-F5344CB8AC3E}">
        <p14:creationId xmlns:p14="http://schemas.microsoft.com/office/powerpoint/2010/main" val="19065945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1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41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E253570-F184-4B42-85DC-4F4E67C527DC}" type="slidenum">
              <a:rPr lang="en-US" altLang="x-none" sz="1300">
                <a:solidFill>
                  <a:srgbClr val="000000"/>
                </a:solidFill>
                <a:latin typeface="Calibri" charset="0"/>
              </a:rPr>
              <a:pPr eaLnBrk="1" hangingPunct="1"/>
              <a:t>46</a:t>
            </a:fld>
            <a:endParaRPr lang="en-US" altLang="x-none" sz="1300">
              <a:solidFill>
                <a:srgbClr val="000000"/>
              </a:solidFill>
              <a:latin typeface="Calibri" charset="0"/>
            </a:endParaRPr>
          </a:p>
        </p:txBody>
      </p:sp>
    </p:spTree>
    <p:extLst>
      <p:ext uri="{BB962C8B-B14F-4D97-AF65-F5344CB8AC3E}">
        <p14:creationId xmlns:p14="http://schemas.microsoft.com/office/powerpoint/2010/main" val="42828741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80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80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8559E6F-1677-8E4E-8A5F-3CCEC413D30E}" type="slidenum">
              <a:rPr lang="en-US" sz="1300">
                <a:solidFill>
                  <a:srgbClr val="000000"/>
                </a:solidFill>
                <a:latin typeface="Calibri" charset="0"/>
              </a:rPr>
              <a:pPr eaLnBrk="1" hangingPunct="1"/>
              <a:t>48</a:t>
            </a:fld>
            <a:endParaRPr lang="en-US" sz="1300">
              <a:solidFill>
                <a:srgbClr val="000000"/>
              </a:solidFill>
              <a:latin typeface="Calibri"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59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High-level DNS determines client location and forward to the corresponding low level DNS</a:t>
            </a:r>
          </a:p>
        </p:txBody>
      </p:sp>
      <p:sp>
        <p:nvSpPr>
          <p:cNvPr id="1259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1D43715-8254-524F-8B7C-190AD0D87534}" type="slidenum">
              <a:rPr lang="en-US" sz="1300">
                <a:solidFill>
                  <a:srgbClr val="000000"/>
                </a:solidFill>
                <a:latin typeface="Calibri" charset="0"/>
              </a:rPr>
              <a:pPr eaLnBrk="1" hangingPunct="1"/>
              <a:t>49</a:t>
            </a:fld>
            <a:endParaRPr lang="en-US" sz="1300">
              <a:solidFill>
                <a:srgbClr val="000000"/>
              </a:solidFill>
              <a:latin typeface="Calibri"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20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8414A1-CC11-0A49-AE00-285FBD40DBB4}" type="slidenum">
              <a:rPr lang="en-US" sz="1300">
                <a:solidFill>
                  <a:srgbClr val="000000"/>
                </a:solidFill>
                <a:latin typeface="Calibri" charset="0"/>
              </a:rPr>
              <a:pPr eaLnBrk="1" hangingPunct="1"/>
              <a:t>50</a:t>
            </a:fld>
            <a:endParaRPr lang="en-US" sz="1300">
              <a:solidFill>
                <a:srgbClr val="000000"/>
              </a:solidFill>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5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57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CD8740D-E59E-0149-B737-BDEB2A32933C}" type="slidenum">
              <a:rPr lang="en-US" altLang="x-none" sz="1300">
                <a:solidFill>
                  <a:prstClr val="black"/>
                </a:solidFill>
                <a:latin typeface="Calibri" charset="0"/>
              </a:rPr>
              <a:pPr eaLnBrk="1" hangingPunct="1"/>
              <a:t>5</a:t>
            </a:fld>
            <a:endParaRPr lang="en-US" altLang="x-none" sz="1300">
              <a:solidFill>
                <a:prstClr val="black"/>
              </a:solidFill>
              <a:latin typeface="Calibri" charset="0"/>
            </a:endParaRPr>
          </a:p>
        </p:txBody>
      </p:sp>
    </p:spTree>
    <p:extLst>
      <p:ext uri="{BB962C8B-B14F-4D97-AF65-F5344CB8AC3E}">
        <p14:creationId xmlns:p14="http://schemas.microsoft.com/office/powerpoint/2010/main" val="1904077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20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8414A1-CC11-0A49-AE00-285FBD40DBB4}" type="slidenum">
              <a:rPr lang="en-US" sz="1300">
                <a:solidFill>
                  <a:srgbClr val="000000"/>
                </a:solidFill>
                <a:latin typeface="Calibri" charset="0"/>
              </a:rPr>
              <a:pPr eaLnBrk="1" hangingPunct="1"/>
              <a:t>51</a:t>
            </a:fld>
            <a:endParaRPr lang="en-US" sz="1300">
              <a:solidFill>
                <a:srgbClr val="000000"/>
              </a:solidFill>
              <a:latin typeface="Calibri" charset="0"/>
            </a:endParaRPr>
          </a:p>
        </p:txBody>
      </p:sp>
    </p:spTree>
    <p:extLst>
      <p:ext uri="{BB962C8B-B14F-4D97-AF65-F5344CB8AC3E}">
        <p14:creationId xmlns:p14="http://schemas.microsoft.com/office/powerpoint/2010/main" val="20828557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619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61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602B76-5C85-0843-8CFE-9042E5C6F3E8}" type="slidenum">
              <a:rPr lang="en-US" altLang="zh-TW" sz="1300">
                <a:solidFill>
                  <a:srgbClr val="000000"/>
                </a:solidFill>
                <a:latin typeface="Calibri" charset="0"/>
                <a:ea typeface="新細明體" charset="0"/>
                <a:cs typeface="新細明體" charset="0"/>
              </a:rPr>
              <a:pPr eaLnBrk="1" hangingPunct="1"/>
              <a:t>52</a:t>
            </a:fld>
            <a:endParaRPr lang="en-US" altLang="zh-TW" sz="1300">
              <a:solidFill>
                <a:srgbClr val="000000"/>
              </a:solidFill>
              <a:latin typeface="Calibri" charset="0"/>
              <a:ea typeface="新細明體" charset="0"/>
              <a:cs typeface="新細明體"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824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82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CD5567-9D20-844D-AA46-74383C153244}" type="slidenum">
              <a:rPr lang="en-US" altLang="zh-TW" sz="1300">
                <a:solidFill>
                  <a:srgbClr val="000000"/>
                </a:solidFill>
                <a:latin typeface="Calibri" charset="0"/>
                <a:ea typeface="新細明體" charset="0"/>
                <a:cs typeface="新細明體" charset="0"/>
              </a:rPr>
              <a:pPr eaLnBrk="1" hangingPunct="1"/>
              <a:t>53</a:t>
            </a:fld>
            <a:endParaRPr lang="en-US" altLang="zh-TW" sz="1300">
              <a:solidFill>
                <a:srgbClr val="000000"/>
              </a:solidFill>
              <a:latin typeface="Calibri" charset="0"/>
              <a:ea typeface="新細明體" charset="0"/>
              <a:cs typeface="新細明體"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029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02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89D111E-D73F-4644-B7C0-61CD122830E6}" type="slidenum">
              <a:rPr lang="en-US" altLang="zh-TW" sz="1300">
                <a:solidFill>
                  <a:srgbClr val="000000"/>
                </a:solidFill>
                <a:latin typeface="Calibri" charset="0"/>
                <a:ea typeface="新細明體" charset="0"/>
                <a:cs typeface="新細明體" charset="0"/>
              </a:rPr>
              <a:pPr eaLnBrk="1" hangingPunct="1"/>
              <a:t>54</a:t>
            </a:fld>
            <a:endParaRPr lang="en-US" altLang="zh-TW" sz="1300">
              <a:solidFill>
                <a:srgbClr val="000000"/>
              </a:solidFill>
              <a:latin typeface="Calibri" charset="0"/>
              <a:ea typeface="新細明體" charset="0"/>
              <a:cs typeface="新細明體"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233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2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52D21D-21FD-B849-85E1-32F7D5F402DC}" type="slidenum">
              <a:rPr lang="en-US" altLang="zh-TW" sz="1300">
                <a:solidFill>
                  <a:srgbClr val="000000"/>
                </a:solidFill>
                <a:latin typeface="Calibri" charset="0"/>
                <a:ea typeface="新細明體" charset="0"/>
                <a:cs typeface="新細明體" charset="0"/>
              </a:rPr>
              <a:pPr eaLnBrk="1" hangingPunct="1"/>
              <a:t>55</a:t>
            </a:fld>
            <a:endParaRPr lang="en-US" altLang="zh-TW" sz="1300">
              <a:solidFill>
                <a:srgbClr val="000000"/>
              </a:solidFill>
              <a:latin typeface="Calibri" charset="0"/>
              <a:ea typeface="新細明體" charset="0"/>
              <a:cs typeface="新細明體"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438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a:latin typeface="Calibri" charset="0"/>
                <a:ea typeface="新細明體" charset="0"/>
                <a:cs typeface="新細明體" charset="0"/>
              </a:rPr>
              <a:t>50% of the redirections are shorter than 40 seconds (Berkeley as example)</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643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a:latin typeface="Calibri" charset="0"/>
                <a:ea typeface="新細明體" charset="0"/>
                <a:cs typeface="新細明體" charset="0"/>
              </a:rPr>
              <a:t>Decouple server latency from network latency</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848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84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C47315C-5D9F-9A4B-94DD-00093AC54CC3}" type="slidenum">
              <a:rPr lang="en-US" altLang="zh-TW" sz="1300">
                <a:solidFill>
                  <a:srgbClr val="000000"/>
                </a:solidFill>
                <a:latin typeface="Calibri" charset="0"/>
                <a:ea typeface="新細明體" charset="0"/>
                <a:cs typeface="新細明體" charset="0"/>
              </a:rPr>
              <a:pPr eaLnBrk="1" hangingPunct="1"/>
              <a:t>58</a:t>
            </a:fld>
            <a:endParaRPr lang="en-US" altLang="zh-TW" sz="1300">
              <a:solidFill>
                <a:srgbClr val="000000"/>
              </a:solidFill>
              <a:latin typeface="Calibri" charset="0"/>
              <a:ea typeface="新細明體" charset="0"/>
              <a:cs typeface="新細明體"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05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en-US" dirty="0">
                <a:latin typeface="Calibri" charset="0"/>
              </a:rPr>
              <a:t>https://</a:t>
            </a:r>
            <a:r>
              <a:rPr lang="en-US" dirty="0" err="1">
                <a:latin typeface="Calibri" charset="0"/>
              </a:rPr>
              <a:t>splash.riverbed.com</a:t>
            </a:r>
            <a:r>
              <a:rPr lang="en-US" dirty="0">
                <a:latin typeface="Calibri" charset="0"/>
              </a:rPr>
              <a:t>/docs/DOC-1705</a:t>
            </a:r>
          </a:p>
          <a:p>
            <a:r>
              <a:rPr lang="en-US" dirty="0">
                <a:latin typeface="Calibri" charset="0"/>
              </a:rPr>
              <a:t>Adam Lazur from the Traffic Team at Facebook gave a well-attended talk about the new load balancing architecture that Facebook had to come up with to deal with a billion users spread out over the entire planet. Adam gave us a glimpse into Facebook’s massive traffic handling.</a:t>
            </a:r>
          </a:p>
          <a:p>
            <a:endParaRPr lang="en-US" dirty="0">
              <a:latin typeface="Calibri" charset="0"/>
            </a:endParaRPr>
          </a:p>
          <a:p>
            <a:r>
              <a:rPr lang="en-US" dirty="0">
                <a:latin typeface="Calibri" charset="0"/>
              </a:rPr>
              <a:t>A billion users means for Facebook over 12 million HTTP requests per second. To handle the load, traffic is first handled by a few TCP proxies, which then forward HTTP traffic to a larger group of HTTP proxies, which themselves sit in front of a even larger number of servers.</a:t>
            </a:r>
          </a:p>
          <a:p>
            <a:endParaRPr lang="en-US" dirty="0">
              <a:latin typeface="Calibri" charset="0"/>
            </a:endParaRPr>
          </a:p>
          <a:p>
            <a:r>
              <a:rPr lang="en-US" dirty="0">
                <a:latin typeface="Calibri" charset="0"/>
              </a:rPr>
              <a:t>The geographical distribution of their users is such that the first act of load balancing is handled by DNS. Having an out-of-date DNS configuration means sending a lot of users’ HTTP queries to data centers that are not optimally close to them. And that translates pretty directly into slower requests (and less user engagement).</a:t>
            </a:r>
          </a:p>
          <a:p>
            <a:endParaRPr lang="en-US" dirty="0">
              <a:latin typeface="Calibri" charset="0"/>
            </a:endParaRPr>
          </a:p>
          <a:p>
            <a:r>
              <a:rPr lang="en-US" dirty="0">
                <a:latin typeface="Calibri" charset="0"/>
              </a:rPr>
              <a:t>Most of the presentation was spent of Cartographer, a dynamic configuration engine for DNS. The job of Cartographer is to continuously provision Facebook’s DNS servers with a configuration that is updated based on various network conditions.</a:t>
            </a:r>
          </a:p>
          <a:p>
            <a:endParaRPr lang="en-US" dirty="0">
              <a:latin typeface="Calibri" charset="0"/>
            </a:endParaRPr>
          </a:p>
          <a:p>
            <a:r>
              <a:rPr lang="en-US" dirty="0">
                <a:latin typeface="Calibri" charset="0"/>
              </a:rPr>
              <a:t>Aside from the technology, Adam’s talk was particularly candid about the initial results, their rollout strategy and the times they had to to fix things as they rolled out new versions (fairly quickly at that).</a:t>
            </a:r>
          </a:p>
        </p:txBody>
      </p:sp>
      <p:sp>
        <p:nvSpPr>
          <p:cNvPr id="1505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BC5961E-B88A-4347-909C-7F5A5F942141}" type="slidenum">
              <a:rPr lang="en-US" sz="1300">
                <a:latin typeface="Calibri" charset="0"/>
              </a:rPr>
              <a:pPr eaLnBrk="1" hangingPunct="1"/>
              <a:t>59</a:t>
            </a:fld>
            <a:endParaRPr lang="en-US" sz="1300">
              <a:latin typeface="Calibri"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257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15257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0556F4D-BEDE-AB48-A2C9-1415EEA8EDE5}" type="slidenum">
              <a:rPr lang="en-US" sz="1300">
                <a:latin typeface="Calibri" charset="0"/>
              </a:rPr>
              <a:pPr eaLnBrk="1" hangingPunct="1"/>
              <a:t>60</a:t>
            </a:fld>
            <a:endParaRPr lang="en-US" sz="1300">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632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5D4FBAB-9DD4-F94A-AEE3-0056B1ED6CB8}" type="slidenum">
              <a:rPr lang="en-US" altLang="x-none" sz="1300">
                <a:solidFill>
                  <a:prstClr val="black"/>
                </a:solidFill>
                <a:latin typeface="Calibri" charset="0"/>
              </a:rPr>
              <a:pPr eaLnBrk="1" hangingPunct="1"/>
              <a:t>6</a:t>
            </a:fld>
            <a:endParaRPr lang="en-US" altLang="x-none" sz="1300">
              <a:solidFill>
                <a:prstClr val="black"/>
              </a:solidFill>
              <a:latin typeface="Calibri" charset="0"/>
            </a:endParaRPr>
          </a:p>
        </p:txBody>
      </p:sp>
    </p:spTree>
    <p:extLst>
      <p:ext uri="{BB962C8B-B14F-4D97-AF65-F5344CB8AC3E}">
        <p14:creationId xmlns:p14="http://schemas.microsoft.com/office/powerpoint/2010/main" val="652793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5BBA42-E452-FE4B-B260-46830EA4CCBD}" type="slidenum">
              <a:rPr lang="en-US" altLang="x-none" sz="1300">
                <a:latin typeface="Calibri" charset="0"/>
              </a:rPr>
              <a:pPr eaLnBrk="1" hangingPunct="1"/>
              <a:t>61</a:t>
            </a:fld>
            <a:endParaRPr lang="en-US" altLang="x-none" sz="1300">
              <a:latin typeface="Calibri" charset="0"/>
            </a:endParaRPr>
          </a:p>
        </p:txBody>
      </p:sp>
    </p:spTree>
    <p:extLst>
      <p:ext uri="{BB962C8B-B14F-4D97-AF65-F5344CB8AC3E}">
        <p14:creationId xmlns:p14="http://schemas.microsoft.com/office/powerpoint/2010/main" val="5851228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421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42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3657F6-B6BC-DC45-9CBD-D8364574571E}" type="slidenum">
              <a:rPr lang="en-US" sz="1300">
                <a:latin typeface="Calibri" charset="0"/>
              </a:rPr>
              <a:pPr eaLnBrk="1" hangingPunct="1"/>
              <a:t>62</a:t>
            </a:fld>
            <a:endParaRPr lang="en-US" sz="1300">
              <a:latin typeface="Calibri"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625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962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4A2DF2-C559-F14B-8401-B735D8C406D5}" type="slidenum">
              <a:rPr lang="en-US" sz="1300">
                <a:solidFill>
                  <a:srgbClr val="000000"/>
                </a:solidFill>
                <a:latin typeface="Calibri" charset="0"/>
                <a:cs typeface="Arial" charset="0"/>
              </a:rPr>
              <a:pPr eaLnBrk="1" hangingPunct="1"/>
              <a:t>63</a:t>
            </a:fld>
            <a:endParaRPr lang="en-US" sz="1300">
              <a:solidFill>
                <a:srgbClr val="000000"/>
              </a:solidFill>
              <a:latin typeface="Calibri" charset="0"/>
              <a:cs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830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983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F7D800-22B4-0949-B106-9817B466455E}" type="slidenum">
              <a:rPr lang="en-US" sz="1300">
                <a:solidFill>
                  <a:srgbClr val="000000"/>
                </a:solidFill>
                <a:latin typeface="Calibri" charset="0"/>
                <a:cs typeface="Arial" charset="0"/>
              </a:rPr>
              <a:pPr eaLnBrk="1" hangingPunct="1"/>
              <a:t>64</a:t>
            </a:fld>
            <a:endParaRPr lang="en-US" sz="1300">
              <a:solidFill>
                <a:srgbClr val="000000"/>
              </a:solidFill>
              <a:latin typeface="Calibri" charset="0"/>
              <a:cs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035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03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12B92D-92F9-F543-B008-B87C0955A72A}" type="slidenum">
              <a:rPr lang="en-US" sz="1300">
                <a:latin typeface="Calibri" charset="0"/>
                <a:cs typeface="Arial" charset="0"/>
              </a:rPr>
              <a:pPr eaLnBrk="1" hangingPunct="1"/>
              <a:t>65</a:t>
            </a:fld>
            <a:endParaRPr lang="en-US" sz="1300">
              <a:latin typeface="Calibri" charset="0"/>
              <a:cs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24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AA07B82-DB61-6747-AB67-B4B0DCC44962}" type="slidenum">
              <a:rPr lang="en-US" sz="1300">
                <a:latin typeface="Calibri" charset="0"/>
                <a:cs typeface="Arial" charset="0"/>
              </a:rPr>
              <a:pPr eaLnBrk="1" hangingPunct="1"/>
              <a:t>66</a:t>
            </a:fld>
            <a:endParaRPr lang="en-US" sz="1300">
              <a:latin typeface="Calibri"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FAF201F-8A86-7E4B-B204-3430154086EB}" type="slidenum">
              <a:rPr lang="en-US" altLang="x-none" sz="1300">
                <a:solidFill>
                  <a:prstClr val="black"/>
                </a:solidFill>
                <a:latin typeface="Calibri" charset="0"/>
              </a:rPr>
              <a:pPr eaLnBrk="1" hangingPunct="1"/>
              <a:t>7</a:t>
            </a:fld>
            <a:endParaRPr lang="en-US" altLang="x-none" sz="1300">
              <a:solidFill>
                <a:prstClr val="black"/>
              </a:solidFill>
              <a:latin typeface="Calibri" charset="0"/>
            </a:endParaRPr>
          </a:p>
        </p:txBody>
      </p:sp>
    </p:spTree>
    <p:extLst>
      <p:ext uri="{BB962C8B-B14F-4D97-AF65-F5344CB8AC3E}">
        <p14:creationId xmlns:p14="http://schemas.microsoft.com/office/powerpoint/2010/main" val="1855951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7BA2E64-D237-C743-A0C2-353F9DDFE3BE}" type="slidenum">
              <a:rPr lang="en-US" altLang="x-none" sz="1300">
                <a:solidFill>
                  <a:prstClr val="black"/>
                </a:solidFill>
                <a:latin typeface="Calibri" charset="0"/>
              </a:rPr>
              <a:pPr eaLnBrk="1" hangingPunct="1"/>
              <a:t>8</a:t>
            </a:fld>
            <a:endParaRPr lang="en-US" altLang="x-none" sz="1300">
              <a:solidFill>
                <a:prstClr val="black"/>
              </a:solidFill>
              <a:latin typeface="Calibri" charset="0"/>
            </a:endParaRPr>
          </a:p>
        </p:txBody>
      </p:sp>
    </p:spTree>
    <p:extLst>
      <p:ext uri="{BB962C8B-B14F-4D97-AF65-F5344CB8AC3E}">
        <p14:creationId xmlns:p14="http://schemas.microsoft.com/office/powerpoint/2010/main" val="349868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3E4444A-1861-AC4A-918C-2AAA923EBAB6}" type="slidenum">
              <a:rPr lang="en-US" altLang="x-none" sz="1300">
                <a:solidFill>
                  <a:prstClr val="black"/>
                </a:solidFill>
                <a:latin typeface="Calibri" charset="0"/>
              </a:rPr>
              <a:pPr eaLnBrk="1" hangingPunct="1"/>
              <a:t>9</a:t>
            </a:fld>
            <a:endParaRPr lang="en-US" altLang="x-none" sz="1300">
              <a:solidFill>
                <a:prstClr val="black"/>
              </a:solidFill>
              <a:latin typeface="Calibri" charset="0"/>
            </a:endParaRPr>
          </a:p>
        </p:txBody>
      </p:sp>
    </p:spTree>
    <p:extLst>
      <p:ext uri="{BB962C8B-B14F-4D97-AF65-F5344CB8AC3E}">
        <p14:creationId xmlns:p14="http://schemas.microsoft.com/office/powerpoint/2010/main" val="1474216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48" y="2129656"/>
            <a:ext cx="7771132" cy="1470477"/>
          </a:xfrm>
        </p:spPr>
        <p:txBody>
          <a:bodyPr/>
          <a:lstStyle/>
          <a:p>
            <a:r>
              <a:rPr lang="en-US"/>
              <a:t>Click to edit Master title style</a:t>
            </a:r>
          </a:p>
        </p:txBody>
      </p:sp>
      <p:sp>
        <p:nvSpPr>
          <p:cNvPr id="3" name="Subtitle 2"/>
          <p:cNvSpPr>
            <a:spLocks noGrp="1"/>
          </p:cNvSpPr>
          <p:nvPr>
            <p:ph type="subTitle" idx="1"/>
          </p:nvPr>
        </p:nvSpPr>
        <p:spPr>
          <a:xfrm>
            <a:off x="1371297" y="3886940"/>
            <a:ext cx="6401434" cy="1752530"/>
          </a:xfrm>
        </p:spPr>
        <p:txBody>
          <a:bodyPr/>
          <a:lstStyle>
            <a:lvl1pPr marL="0" indent="0" algn="ctr">
              <a:buNone/>
              <a:defRPr/>
            </a:lvl1pPr>
            <a:lvl2pPr marL="455860" indent="0" algn="ctr">
              <a:buNone/>
              <a:defRPr/>
            </a:lvl2pPr>
            <a:lvl3pPr marL="911722" indent="0" algn="ctr">
              <a:buNone/>
              <a:defRPr/>
            </a:lvl3pPr>
            <a:lvl4pPr marL="1367583" indent="0" algn="ctr">
              <a:buNone/>
              <a:defRPr/>
            </a:lvl4pPr>
            <a:lvl5pPr marL="1823446" indent="0" algn="ctr">
              <a:buNone/>
              <a:defRPr/>
            </a:lvl5pPr>
            <a:lvl6pPr marL="2279306" indent="0" algn="ctr">
              <a:buNone/>
              <a:defRPr/>
            </a:lvl6pPr>
            <a:lvl7pPr marL="2735167" indent="0" algn="ctr">
              <a:buNone/>
              <a:defRPr/>
            </a:lvl7pPr>
            <a:lvl8pPr marL="3191028" indent="0" algn="ctr">
              <a:buNone/>
              <a:defRPr/>
            </a:lvl8pPr>
            <a:lvl9pPr marL="3646890" indent="0" algn="ctr">
              <a:buNone/>
              <a:defRPr/>
            </a:lvl9pPr>
          </a:lstStyle>
          <a:p>
            <a:r>
              <a:rPr lang="en-US"/>
              <a:t>Click to edit Master subtitle style</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78DF3106-869E-BD47-B0CE-63CEA5CBFCD2}" type="slidenum">
              <a:rPr lang="en-US" altLang="x-none"/>
              <a:pPr/>
              <a:t>‹#›</a:t>
            </a:fld>
            <a:endParaRPr lang="en-US" altLang="x-none"/>
          </a:p>
        </p:txBody>
      </p:sp>
    </p:spTree>
    <p:extLst>
      <p:ext uri="{BB962C8B-B14F-4D97-AF65-F5344CB8AC3E}">
        <p14:creationId xmlns:p14="http://schemas.microsoft.com/office/powerpoint/2010/main" val="90772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848F7BDB-8B70-AF49-A319-6CC881E2C00A}" type="slidenum">
              <a:rPr lang="en-US" altLang="x-none"/>
              <a:pPr/>
              <a:t>‹#›</a:t>
            </a:fld>
            <a:endParaRPr lang="en-US" altLang="x-none"/>
          </a:p>
        </p:txBody>
      </p:sp>
    </p:spTree>
    <p:extLst>
      <p:ext uri="{BB962C8B-B14F-4D97-AF65-F5344CB8AC3E}">
        <p14:creationId xmlns:p14="http://schemas.microsoft.com/office/powerpoint/2010/main" val="191232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3400" y="228191"/>
            <a:ext cx="1941991" cy="601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2674" y="228191"/>
            <a:ext cx="5678538" cy="601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AEE68D67-34E2-5C46-AE8E-AA8909A320A3}" type="slidenum">
              <a:rPr lang="en-US" altLang="x-none"/>
              <a:pPr/>
              <a:t>‹#›</a:t>
            </a:fld>
            <a:endParaRPr lang="en-US" altLang="x-none"/>
          </a:p>
        </p:txBody>
      </p:sp>
    </p:spTree>
    <p:extLst>
      <p:ext uri="{BB962C8B-B14F-4D97-AF65-F5344CB8AC3E}">
        <p14:creationId xmlns:p14="http://schemas.microsoft.com/office/powerpoint/2010/main" val="123231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74" y="1600415"/>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A3F9E364-467F-1345-B39E-770C71BC256C}" type="slidenum">
              <a:rPr lang="en-US" altLang="x-none"/>
              <a:pPr/>
              <a:t>‹#›</a:t>
            </a:fld>
            <a:endParaRPr lang="en-US" altLang="x-none"/>
          </a:p>
        </p:txBody>
      </p:sp>
    </p:spTree>
    <p:extLst>
      <p:ext uri="{BB962C8B-B14F-4D97-AF65-F5344CB8AC3E}">
        <p14:creationId xmlns:p14="http://schemas.microsoft.com/office/powerpoint/2010/main" val="1218737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F0A77597-4BD8-8242-A274-6EFD0E7EF99E}" type="slidenum">
              <a:rPr lang="en-US" altLang="x-none"/>
              <a:pPr/>
              <a:t>‹#›</a:t>
            </a:fld>
            <a:endParaRPr lang="en-US" altLang="x-none"/>
          </a:p>
        </p:txBody>
      </p:sp>
    </p:spTree>
    <p:extLst>
      <p:ext uri="{BB962C8B-B14F-4D97-AF65-F5344CB8AC3E}">
        <p14:creationId xmlns:p14="http://schemas.microsoft.com/office/powerpoint/2010/main" val="620507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5C423813-CBD9-4C47-926C-1EC5E88B777C}" type="slidenum">
              <a:rPr lang="en-US" altLang="x-none"/>
              <a:pPr/>
              <a:t>‹#›</a:t>
            </a:fld>
            <a:endParaRPr lang="en-US" altLang="x-none"/>
          </a:p>
        </p:txBody>
      </p:sp>
    </p:spTree>
    <p:extLst>
      <p:ext uri="{BB962C8B-B14F-4D97-AF65-F5344CB8AC3E}">
        <p14:creationId xmlns:p14="http://schemas.microsoft.com/office/powerpoint/2010/main" val="682828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9C066D54-B18D-5942-B0F7-2E60D44D9288}" type="slidenum">
              <a:rPr lang="en-US" altLang="x-none"/>
              <a:pPr/>
              <a:t>‹#›</a:t>
            </a:fld>
            <a:endParaRPr lang="en-US" altLang="x-none"/>
          </a:p>
        </p:txBody>
      </p:sp>
    </p:spTree>
    <p:extLst>
      <p:ext uri="{BB962C8B-B14F-4D97-AF65-F5344CB8AC3E}">
        <p14:creationId xmlns:p14="http://schemas.microsoft.com/office/powerpoint/2010/main" val="139485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1E95E4F8-58A6-4E4B-98AD-324C04D2C0FF}" type="slidenum">
              <a:rPr lang="en-US" altLang="x-none"/>
              <a:pPr/>
              <a:t>‹#›</a:t>
            </a:fld>
            <a:endParaRPr lang="en-US" altLang="x-none"/>
          </a:p>
        </p:txBody>
      </p:sp>
    </p:spTree>
    <p:extLst>
      <p:ext uri="{BB962C8B-B14F-4D97-AF65-F5344CB8AC3E}">
        <p14:creationId xmlns:p14="http://schemas.microsoft.com/office/powerpoint/2010/main" val="1430206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8" name="Rectangle 6"/>
          <p:cNvSpPr>
            <a:spLocks noGrp="1" noChangeArrowheads="1"/>
          </p:cNvSpPr>
          <p:nvPr>
            <p:ph type="sldNum" sz="quarter" idx="11"/>
          </p:nvPr>
        </p:nvSpPr>
        <p:spPr/>
        <p:txBody>
          <a:bodyPr/>
          <a:lstStyle>
            <a:lvl1pPr eaLnBrk="1" hangingPunct="1">
              <a:defRPr>
                <a:latin typeface="Comic Sans MS" charset="0"/>
              </a:defRPr>
            </a:lvl1pPr>
          </a:lstStyle>
          <a:p>
            <a:fld id="{B94082A2-5AC2-8A48-A1DF-2B54255F3331}" type="slidenum">
              <a:rPr lang="en-US" altLang="x-none"/>
              <a:pPr/>
              <a:t>‹#›</a:t>
            </a:fld>
            <a:endParaRPr lang="en-US" altLang="x-none"/>
          </a:p>
        </p:txBody>
      </p:sp>
    </p:spTree>
    <p:extLst>
      <p:ext uri="{BB962C8B-B14F-4D97-AF65-F5344CB8AC3E}">
        <p14:creationId xmlns:p14="http://schemas.microsoft.com/office/powerpoint/2010/main" val="702638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4" name="Rectangle 6"/>
          <p:cNvSpPr>
            <a:spLocks noGrp="1" noChangeArrowheads="1"/>
          </p:cNvSpPr>
          <p:nvPr>
            <p:ph type="sldNum" sz="quarter" idx="11"/>
          </p:nvPr>
        </p:nvSpPr>
        <p:spPr/>
        <p:txBody>
          <a:bodyPr/>
          <a:lstStyle>
            <a:lvl1pPr eaLnBrk="1" hangingPunct="1">
              <a:defRPr>
                <a:latin typeface="Comic Sans MS" charset="0"/>
              </a:defRPr>
            </a:lvl1pPr>
          </a:lstStyle>
          <a:p>
            <a:fld id="{5CF18E99-E738-5E4A-97A0-5D13B0FB1784}" type="slidenum">
              <a:rPr lang="en-US" altLang="x-none"/>
              <a:pPr/>
              <a:t>‹#›</a:t>
            </a:fld>
            <a:endParaRPr lang="en-US" altLang="x-none"/>
          </a:p>
        </p:txBody>
      </p:sp>
    </p:spTree>
    <p:extLst>
      <p:ext uri="{BB962C8B-B14F-4D97-AF65-F5344CB8AC3E}">
        <p14:creationId xmlns:p14="http://schemas.microsoft.com/office/powerpoint/2010/main" val="232980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3" name="Rectangle 6"/>
          <p:cNvSpPr>
            <a:spLocks noGrp="1" noChangeArrowheads="1"/>
          </p:cNvSpPr>
          <p:nvPr>
            <p:ph type="sldNum" sz="quarter" idx="11"/>
          </p:nvPr>
        </p:nvSpPr>
        <p:spPr/>
        <p:txBody>
          <a:bodyPr/>
          <a:lstStyle>
            <a:lvl1pPr eaLnBrk="1" hangingPunct="1">
              <a:defRPr>
                <a:latin typeface="Comic Sans MS" charset="0"/>
              </a:defRPr>
            </a:lvl1pPr>
          </a:lstStyle>
          <a:p>
            <a:fld id="{E4924CBB-B044-D942-8C72-BB56CB26227D}" type="slidenum">
              <a:rPr lang="en-US" altLang="x-none"/>
              <a:pPr/>
              <a:t>‹#›</a:t>
            </a:fld>
            <a:endParaRPr lang="en-US" altLang="x-none"/>
          </a:p>
        </p:txBody>
      </p:sp>
    </p:spTree>
    <p:extLst>
      <p:ext uri="{BB962C8B-B14F-4D97-AF65-F5344CB8AC3E}">
        <p14:creationId xmlns:p14="http://schemas.microsoft.com/office/powerpoint/2010/main" val="83832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A3066F9E-7D57-F84D-B619-AE9C647FA295}" type="slidenum">
              <a:rPr lang="en-US" altLang="x-none"/>
              <a:pPr/>
              <a:t>‹#›</a:t>
            </a:fld>
            <a:endParaRPr lang="en-US" altLang="x-none"/>
          </a:p>
        </p:txBody>
      </p:sp>
    </p:spTree>
    <p:extLst>
      <p:ext uri="{BB962C8B-B14F-4D97-AF65-F5344CB8AC3E}">
        <p14:creationId xmlns:p14="http://schemas.microsoft.com/office/powerpoint/2010/main" val="3781789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7CE2D976-AF2E-DB42-830F-26E36491CAC1}" type="slidenum">
              <a:rPr lang="en-US" altLang="x-none"/>
              <a:pPr/>
              <a:t>‹#›</a:t>
            </a:fld>
            <a:endParaRPr lang="en-US" altLang="x-none"/>
          </a:p>
        </p:txBody>
      </p:sp>
    </p:spTree>
    <p:extLst>
      <p:ext uri="{BB962C8B-B14F-4D97-AF65-F5344CB8AC3E}">
        <p14:creationId xmlns:p14="http://schemas.microsoft.com/office/powerpoint/2010/main" val="52453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490D85B4-427F-094B-8429-4C743470A41D}" type="slidenum">
              <a:rPr lang="en-US" altLang="x-none"/>
              <a:pPr/>
              <a:t>‹#›</a:t>
            </a:fld>
            <a:endParaRPr lang="en-US" altLang="x-none"/>
          </a:p>
        </p:txBody>
      </p:sp>
    </p:spTree>
    <p:extLst>
      <p:ext uri="{BB962C8B-B14F-4D97-AF65-F5344CB8AC3E}">
        <p14:creationId xmlns:p14="http://schemas.microsoft.com/office/powerpoint/2010/main" val="1109275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9D68DD26-939A-7C47-AAF4-4FFB960C9E33}" type="slidenum">
              <a:rPr lang="en-US" altLang="x-none"/>
              <a:pPr/>
              <a:t>‹#›</a:t>
            </a:fld>
            <a:endParaRPr lang="en-US" altLang="x-none"/>
          </a:p>
        </p:txBody>
      </p:sp>
    </p:spTree>
    <p:extLst>
      <p:ext uri="{BB962C8B-B14F-4D97-AF65-F5344CB8AC3E}">
        <p14:creationId xmlns:p14="http://schemas.microsoft.com/office/powerpoint/2010/main" val="1291654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4B57686F-30BF-744B-9B18-F46D473F05A2}" type="slidenum">
              <a:rPr lang="en-US" altLang="x-none"/>
              <a:pPr/>
              <a:t>‹#›</a:t>
            </a:fld>
            <a:endParaRPr lang="en-US" altLang="x-none"/>
          </a:p>
        </p:txBody>
      </p:sp>
    </p:spTree>
    <p:extLst>
      <p:ext uri="{BB962C8B-B14F-4D97-AF65-F5344CB8AC3E}">
        <p14:creationId xmlns:p14="http://schemas.microsoft.com/office/powerpoint/2010/main" val="2072528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defTabSz="912813" eaLnBrk="1" hangingPunct="1">
              <a:defRPr/>
            </a:lvl1pPr>
          </a:lstStyle>
          <a:p>
            <a:fld id="{1E1C57C1-1FFB-6644-BC18-6AD993EE6178}" type="slidenum">
              <a:rPr lang="en-US" altLang="x-none"/>
              <a:pPr/>
              <a:t>‹#›</a:t>
            </a:fld>
            <a:endParaRPr lang="en-US" altLang="x-none"/>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defTabSz="912813" eaLnBrk="1" hangingPunct="1">
              <a:defRPr/>
            </a:lvl1pPr>
          </a:lstStyle>
          <a:p>
            <a:fld id="{F7D0EFB2-9129-5843-ACEC-231FCF9C3FBF}" type="slidenum">
              <a:rPr lang="en-US" altLang="x-none"/>
              <a:pPr/>
              <a:t>‹#›</a:t>
            </a:fld>
            <a:endParaRPr lang="en-US" altLang="x-none"/>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defTabSz="912813" eaLnBrk="1" hangingPunct="1">
              <a:defRPr/>
            </a:lvl1pPr>
          </a:lstStyle>
          <a:p>
            <a:fld id="{ACB955DE-AB02-7046-8632-E8B50EE4EB1F}" type="slidenum">
              <a:rPr lang="en-US" altLang="x-none"/>
              <a:pPr/>
              <a:t>‹#›</a:t>
            </a:fld>
            <a:endParaRPr lang="en-US" altLang="x-none"/>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defTabSz="912813" eaLnBrk="1" hangingPunct="1">
              <a:defRPr/>
            </a:lvl1pPr>
          </a:lstStyle>
          <a:p>
            <a:fld id="{BBCC0B70-F577-BD47-B174-4243E4CA9407}" type="slidenum">
              <a:rPr lang="en-US" altLang="x-none"/>
              <a:pPr/>
              <a:t>‹#›</a:t>
            </a:fld>
            <a:endParaRPr lang="en-US" altLang="x-none"/>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8" name="Rectangle 6"/>
          <p:cNvSpPr>
            <a:spLocks noGrp="1" noChangeArrowheads="1"/>
          </p:cNvSpPr>
          <p:nvPr>
            <p:ph type="sldNum" sz="quarter" idx="11"/>
          </p:nvPr>
        </p:nvSpPr>
        <p:spPr/>
        <p:txBody>
          <a:bodyPr/>
          <a:lstStyle>
            <a:lvl1pPr defTabSz="912813" eaLnBrk="1" hangingPunct="1">
              <a:defRPr/>
            </a:lvl1pPr>
          </a:lstStyle>
          <a:p>
            <a:fld id="{953A0065-E774-FD46-A489-FFC2447B6E8C}" type="slidenum">
              <a:rPr lang="en-US" altLang="x-none"/>
              <a:pPr/>
              <a:t>‹#›</a:t>
            </a:fld>
            <a:endParaRPr lang="en-US" altLang="x-none"/>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4" name="Rectangle 6"/>
          <p:cNvSpPr>
            <a:spLocks noGrp="1" noChangeArrowheads="1"/>
          </p:cNvSpPr>
          <p:nvPr>
            <p:ph type="sldNum" sz="quarter" idx="11"/>
          </p:nvPr>
        </p:nvSpPr>
        <p:spPr/>
        <p:txBody>
          <a:bodyPr/>
          <a:lstStyle>
            <a:lvl1pPr defTabSz="912813" eaLnBrk="1" hangingPunct="1">
              <a:defRPr/>
            </a:lvl1pPr>
          </a:lstStyle>
          <a:p>
            <a:fld id="{852C93CA-3F19-9F4C-9816-863D8F838403}" type="slidenum">
              <a:rPr lang="en-US" altLang="x-none"/>
              <a:pPr/>
              <a:t>‹#›</a:t>
            </a:fld>
            <a:endParaRPr lang="en-US" altLang="x-none"/>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6" y="4406678"/>
            <a:ext cx="7771132" cy="136272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896" y="2906107"/>
            <a:ext cx="7771132" cy="1500584"/>
          </a:xfrm>
        </p:spPr>
        <p:txBody>
          <a:bodyPr anchor="b"/>
          <a:lstStyle>
            <a:lvl1pPr marL="0" indent="0">
              <a:buNone/>
              <a:defRPr sz="2000"/>
            </a:lvl1pPr>
            <a:lvl2pPr marL="455860" indent="0">
              <a:buNone/>
              <a:defRPr sz="1800"/>
            </a:lvl2pPr>
            <a:lvl3pPr marL="911722" indent="0">
              <a:buNone/>
              <a:defRPr sz="1600"/>
            </a:lvl3pPr>
            <a:lvl4pPr marL="1367583" indent="0">
              <a:buNone/>
              <a:defRPr sz="1400"/>
            </a:lvl4pPr>
            <a:lvl5pPr marL="1823446" indent="0">
              <a:buNone/>
              <a:defRPr sz="1400"/>
            </a:lvl5pPr>
            <a:lvl6pPr marL="2279306" indent="0">
              <a:buNone/>
              <a:defRPr sz="1400"/>
            </a:lvl6pPr>
            <a:lvl7pPr marL="2735167" indent="0">
              <a:buNone/>
              <a:defRPr sz="1400"/>
            </a:lvl7pPr>
            <a:lvl8pPr marL="3191028" indent="0">
              <a:buNone/>
              <a:defRPr sz="1400"/>
            </a:lvl8pPr>
            <a:lvl9pPr marL="364689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0C84720A-A9EE-6D40-9A1A-C08B48151DB8}" type="slidenum">
              <a:rPr lang="en-US" altLang="x-none"/>
              <a:pPr/>
              <a:t>‹#›</a:t>
            </a:fld>
            <a:endParaRPr lang="en-US" altLang="x-none"/>
          </a:p>
        </p:txBody>
      </p:sp>
    </p:spTree>
    <p:extLst>
      <p:ext uri="{BB962C8B-B14F-4D97-AF65-F5344CB8AC3E}">
        <p14:creationId xmlns:p14="http://schemas.microsoft.com/office/powerpoint/2010/main" val="16496020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3" name="Rectangle 6"/>
          <p:cNvSpPr>
            <a:spLocks noGrp="1" noChangeArrowheads="1"/>
          </p:cNvSpPr>
          <p:nvPr>
            <p:ph type="sldNum" sz="quarter" idx="11"/>
          </p:nvPr>
        </p:nvSpPr>
        <p:spPr/>
        <p:txBody>
          <a:bodyPr/>
          <a:lstStyle>
            <a:lvl1pPr defTabSz="912813" eaLnBrk="1" hangingPunct="1">
              <a:defRPr/>
            </a:lvl1pPr>
          </a:lstStyle>
          <a:p>
            <a:fld id="{909CCAA0-2845-A24F-87D9-33CC5C0C39A1}" type="slidenum">
              <a:rPr lang="en-US" altLang="x-none"/>
              <a:pPr/>
              <a:t>‹#›</a:t>
            </a:fld>
            <a:endParaRPr lang="en-US" altLang="x-none"/>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defTabSz="912813" eaLnBrk="1" hangingPunct="1">
              <a:defRPr/>
            </a:lvl1pPr>
          </a:lstStyle>
          <a:p>
            <a:fld id="{A24BE1A5-5A4B-9848-B4E1-3A439D1110D7}" type="slidenum">
              <a:rPr lang="en-US" altLang="x-none"/>
              <a:pPr/>
              <a:t>‹#›</a:t>
            </a:fld>
            <a:endParaRPr lang="en-US" altLang="x-none"/>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defTabSz="912813" eaLnBrk="1" hangingPunct="1">
              <a:defRPr/>
            </a:lvl1pPr>
          </a:lstStyle>
          <a:p>
            <a:fld id="{99A57C70-9C2B-5145-A116-4E563CAE258F}" type="slidenum">
              <a:rPr lang="en-US" altLang="x-none"/>
              <a:pPr/>
              <a:t>‹#›</a:t>
            </a:fld>
            <a:endParaRPr lang="en-US" altLang="x-none"/>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defTabSz="912813" eaLnBrk="1" hangingPunct="1">
              <a:defRPr/>
            </a:lvl1pPr>
          </a:lstStyle>
          <a:p>
            <a:fld id="{86678F19-C6BA-9F48-B516-AA81F8DCEE65}" type="slidenum">
              <a:rPr lang="en-US" altLang="x-none"/>
              <a:pPr/>
              <a:t>‹#›</a:t>
            </a:fld>
            <a:endParaRPr lang="en-US" altLang="x-none"/>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defTabSz="912813" eaLnBrk="1" hangingPunct="1">
              <a:defRPr/>
            </a:lvl1pPr>
          </a:lstStyle>
          <a:p>
            <a:fld id="{54CBFB67-2250-3F4C-ADCA-AD957834E8B1}" type="slidenum">
              <a:rPr lang="en-US" altLang="x-none"/>
              <a:pPr/>
              <a:t>‹#›</a:t>
            </a:fld>
            <a:endParaRPr lang="en-US" altLang="x-none"/>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2674" y="1600415"/>
            <a:ext cx="3809472"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5EEC282E-E86E-A34F-AC3B-7E93D9E08FAB}" type="slidenum">
              <a:rPr lang="en-US" altLang="x-none"/>
              <a:pPr/>
              <a:t>‹#›</a:t>
            </a:fld>
            <a:endParaRPr lang="en-US" altLang="x-none"/>
          </a:p>
        </p:txBody>
      </p:sp>
    </p:spTree>
    <p:extLst>
      <p:ext uri="{BB962C8B-B14F-4D97-AF65-F5344CB8AC3E}">
        <p14:creationId xmlns:p14="http://schemas.microsoft.com/office/powerpoint/2010/main" val="84725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4131"/>
            <a:ext cx="8230868" cy="11440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566" y="1535444"/>
            <a:ext cx="4040926"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4" name="Content Placeholder 3"/>
          <p:cNvSpPr>
            <a:spLocks noGrp="1"/>
          </p:cNvSpPr>
          <p:nvPr>
            <p:ph sz="half" idx="2"/>
          </p:nvPr>
        </p:nvSpPr>
        <p:spPr>
          <a:xfrm>
            <a:off x="456566" y="2175609"/>
            <a:ext cx="4040926"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24" y="1535444"/>
            <a:ext cx="4042510"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924" y="2175609"/>
            <a:ext cx="4042510"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p:txBody>
          <a:bodyPr/>
          <a:lstStyle>
            <a:lvl1pPr>
              <a:defRPr/>
            </a:lvl1pPr>
          </a:lstStyle>
          <a:p>
            <a:endParaRPr lang="en-US" altLang="x-none"/>
          </a:p>
        </p:txBody>
      </p:sp>
      <p:sp>
        <p:nvSpPr>
          <p:cNvPr id="8"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9" name="Rectangle 12"/>
          <p:cNvSpPr>
            <a:spLocks noGrp="1" noChangeArrowheads="1"/>
          </p:cNvSpPr>
          <p:nvPr>
            <p:ph type="sldNum" sz="quarter" idx="12"/>
          </p:nvPr>
        </p:nvSpPr>
        <p:spPr/>
        <p:txBody>
          <a:bodyPr/>
          <a:lstStyle>
            <a:lvl1pPr>
              <a:defRPr/>
            </a:lvl1pPr>
          </a:lstStyle>
          <a:p>
            <a:fld id="{A49575ED-2F6F-7D40-B80B-A4570B103D4B}" type="slidenum">
              <a:rPr lang="en-US" altLang="x-none"/>
              <a:pPr/>
              <a:t>‹#›</a:t>
            </a:fld>
            <a:endParaRPr lang="en-US" altLang="x-none"/>
          </a:p>
        </p:txBody>
      </p:sp>
    </p:spTree>
    <p:extLst>
      <p:ext uri="{BB962C8B-B14F-4D97-AF65-F5344CB8AC3E}">
        <p14:creationId xmlns:p14="http://schemas.microsoft.com/office/powerpoint/2010/main" val="192363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p:txBody>
          <a:bodyPr/>
          <a:lstStyle>
            <a:lvl1pPr>
              <a:defRPr/>
            </a:lvl1pPr>
          </a:lstStyle>
          <a:p>
            <a:endParaRPr lang="en-US" altLang="x-none"/>
          </a:p>
        </p:txBody>
      </p:sp>
      <p:sp>
        <p:nvSpPr>
          <p:cNvPr id="4"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5" name="Rectangle 12"/>
          <p:cNvSpPr>
            <a:spLocks noGrp="1" noChangeArrowheads="1"/>
          </p:cNvSpPr>
          <p:nvPr>
            <p:ph type="sldNum" sz="quarter" idx="12"/>
          </p:nvPr>
        </p:nvSpPr>
        <p:spPr/>
        <p:txBody>
          <a:bodyPr/>
          <a:lstStyle>
            <a:lvl1pPr>
              <a:defRPr/>
            </a:lvl1pPr>
          </a:lstStyle>
          <a:p>
            <a:fld id="{34B80D01-EA77-4F4A-AEAC-088C1657FBB6}" type="slidenum">
              <a:rPr lang="en-US" altLang="x-none"/>
              <a:pPr/>
              <a:t>‹#›</a:t>
            </a:fld>
            <a:endParaRPr lang="en-US" altLang="x-none"/>
          </a:p>
        </p:txBody>
      </p:sp>
    </p:spTree>
    <p:extLst>
      <p:ext uri="{BB962C8B-B14F-4D97-AF65-F5344CB8AC3E}">
        <p14:creationId xmlns:p14="http://schemas.microsoft.com/office/powerpoint/2010/main" val="12900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endParaRPr lang="en-US" altLang="x-none"/>
          </a:p>
        </p:txBody>
      </p:sp>
      <p:sp>
        <p:nvSpPr>
          <p:cNvPr id="3"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4" name="Rectangle 12"/>
          <p:cNvSpPr>
            <a:spLocks noGrp="1" noChangeArrowheads="1"/>
          </p:cNvSpPr>
          <p:nvPr>
            <p:ph type="sldNum" sz="quarter" idx="12"/>
          </p:nvPr>
        </p:nvSpPr>
        <p:spPr/>
        <p:txBody>
          <a:bodyPr/>
          <a:lstStyle>
            <a:lvl1pPr>
              <a:defRPr/>
            </a:lvl1pPr>
          </a:lstStyle>
          <a:p>
            <a:fld id="{36E915DF-872A-B548-A2A9-88D714A38F58}" type="slidenum">
              <a:rPr lang="en-US" altLang="x-none"/>
              <a:pPr/>
              <a:t>‹#›</a:t>
            </a:fld>
            <a:endParaRPr lang="en-US" altLang="x-none"/>
          </a:p>
        </p:txBody>
      </p:sp>
    </p:spTree>
    <p:extLst>
      <p:ext uri="{BB962C8B-B14F-4D97-AF65-F5344CB8AC3E}">
        <p14:creationId xmlns:p14="http://schemas.microsoft.com/office/powerpoint/2010/main" val="136480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2559"/>
            <a:ext cx="3008896" cy="116307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4862" y="272559"/>
            <a:ext cx="5112586" cy="58533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566" y="1435617"/>
            <a:ext cx="3008896" cy="4690314"/>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4D4213F1-317C-3C44-93D8-A843E5C99096}" type="slidenum">
              <a:rPr lang="en-US" altLang="x-none"/>
              <a:pPr/>
              <a:t>‹#›</a:t>
            </a:fld>
            <a:endParaRPr lang="en-US" altLang="x-none"/>
          </a:p>
        </p:txBody>
      </p:sp>
    </p:spTree>
    <p:extLst>
      <p:ext uri="{BB962C8B-B14F-4D97-AF65-F5344CB8AC3E}">
        <p14:creationId xmlns:p14="http://schemas.microsoft.com/office/powerpoint/2010/main" val="105691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234"/>
            <a:ext cx="5485132" cy="56569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973" y="613228"/>
            <a:ext cx="5485132" cy="4115116"/>
          </a:xfrm>
        </p:spPr>
        <p:txBody>
          <a:bodyPr/>
          <a:lstStyle>
            <a:lvl1pPr marL="0" indent="0">
              <a:buNone/>
              <a:defRPr sz="3200"/>
            </a:lvl1pPr>
            <a:lvl2pPr marL="455860" indent="0">
              <a:buNone/>
              <a:defRPr sz="2800"/>
            </a:lvl2pPr>
            <a:lvl3pPr marL="911722" indent="0">
              <a:buNone/>
              <a:defRPr sz="2400"/>
            </a:lvl3pPr>
            <a:lvl4pPr marL="1367583" indent="0">
              <a:buNone/>
              <a:defRPr sz="2000"/>
            </a:lvl4pPr>
            <a:lvl5pPr marL="1823446" indent="0">
              <a:buNone/>
              <a:defRPr sz="2000"/>
            </a:lvl5pPr>
            <a:lvl6pPr marL="2279306" indent="0">
              <a:buNone/>
              <a:defRPr sz="2000"/>
            </a:lvl6pPr>
            <a:lvl7pPr marL="2735167" indent="0">
              <a:buNone/>
              <a:defRPr sz="2000"/>
            </a:lvl7pPr>
            <a:lvl8pPr marL="3191028" indent="0">
              <a:buNone/>
              <a:defRPr sz="2000"/>
            </a:lvl8pPr>
            <a:lvl9pPr marL="3646890" indent="0">
              <a:buNone/>
              <a:defRPr sz="2000"/>
            </a:lvl9pPr>
          </a:lstStyle>
          <a:p>
            <a:pPr lvl="0"/>
            <a:endParaRPr lang="en-US" noProof="0"/>
          </a:p>
        </p:txBody>
      </p:sp>
      <p:sp>
        <p:nvSpPr>
          <p:cNvPr id="4" name="Text Placeholder 3"/>
          <p:cNvSpPr>
            <a:spLocks noGrp="1"/>
          </p:cNvSpPr>
          <p:nvPr>
            <p:ph type="body" sz="half" idx="2"/>
          </p:nvPr>
        </p:nvSpPr>
        <p:spPr>
          <a:xfrm>
            <a:off x="1792973" y="5366924"/>
            <a:ext cx="5485132" cy="804959"/>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3D6E5745-35E0-A84E-9838-9BE6CAD6E264}" type="slidenum">
              <a:rPr lang="en-US" altLang="x-none"/>
              <a:pPr/>
              <a:t>‹#›</a:t>
            </a:fld>
            <a:endParaRPr lang="en-US" altLang="x-none"/>
          </a:p>
        </p:txBody>
      </p:sp>
    </p:spTree>
    <p:extLst>
      <p:ext uri="{BB962C8B-B14F-4D97-AF65-F5344CB8AC3E}">
        <p14:creationId xmlns:p14="http://schemas.microsoft.com/office/powerpoint/2010/main" val="181551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294" tIns="45654" rIns="91294" bIns="45654"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294" tIns="45654" rIns="91294" bIns="45654"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xmlns=""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05"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168" tIns="45577" rIns="91168" bIns="45577">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a:defRPr/>
            </a:pPr>
            <a:endParaRPr lang="en-US" sz="500">
              <a:solidFill>
                <a:srgbClr val="000000"/>
              </a:solidFill>
              <a:latin typeface="Times New Roman" charset="0"/>
            </a:endParaRPr>
          </a:p>
        </p:txBody>
      </p:sp>
      <p:sp>
        <p:nvSpPr>
          <p:cNvPr id="1030"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xmlns=""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10" name="Rectangle 10"/>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defRPr sz="1200">
                <a:solidFill>
                  <a:srgbClr val="000000"/>
                </a:solidFill>
                <a:latin typeface="Tahoma" charset="0"/>
              </a:defRPr>
            </a:lvl1pPr>
          </a:lstStyle>
          <a:p>
            <a:endParaRPr lang="en-US" altLang="x-none"/>
          </a:p>
        </p:txBody>
      </p:sp>
      <p:sp>
        <p:nvSpPr>
          <p:cNvPr id="230411" name="Rectangle 11"/>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ctr" defTabSz="913276" eaLnBrk="1" hangingPunct="1">
              <a:defRPr sz="1200">
                <a:solidFill>
                  <a:srgbClr val="000000"/>
                </a:solidFill>
                <a:latin typeface="Tahoma" pitchFamily="34" charset="0"/>
                <a:ea typeface="+mn-ea"/>
                <a:cs typeface="+mn-cs"/>
              </a:defRPr>
            </a:lvl1pPr>
          </a:lstStyle>
          <a:p>
            <a:pPr>
              <a:defRPr/>
            </a:pPr>
            <a:endParaRPr lang="en-US"/>
          </a:p>
        </p:txBody>
      </p:sp>
      <p:sp>
        <p:nvSpPr>
          <p:cNvPr id="230412" name="Rectangle 12"/>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r">
              <a:defRPr sz="1200">
                <a:solidFill>
                  <a:srgbClr val="000000"/>
                </a:solidFill>
                <a:latin typeface="Tahoma" charset="0"/>
              </a:defRPr>
            </a:lvl1pPr>
          </a:lstStyle>
          <a:p>
            <a:fld id="{D1285A3A-EB13-EE4C-896D-E64706686859}"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6436" r:id="rId1"/>
    <p:sldLayoutId id="2147486437" r:id="rId2"/>
    <p:sldLayoutId id="2147486438" r:id="rId3"/>
    <p:sldLayoutId id="2147486439" r:id="rId4"/>
    <p:sldLayoutId id="2147486440" r:id="rId5"/>
    <p:sldLayoutId id="2147486441" r:id="rId6"/>
    <p:sldLayoutId id="2147486442" r:id="rId7"/>
    <p:sldLayoutId id="2147486443" r:id="rId8"/>
    <p:sldLayoutId id="2147486444" r:id="rId9"/>
    <p:sldLayoutId id="2147486445" r:id="rId10"/>
    <p:sldLayoutId id="2147486446" r:id="rId11"/>
    <p:sldLayoutId id="2147486447"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5860" algn="l" defTabSz="913306" rtl="0" eaLnBrk="0" fontAlgn="base" hangingPunct="0">
        <a:spcBef>
          <a:spcPct val="0"/>
        </a:spcBef>
        <a:spcAft>
          <a:spcPct val="0"/>
        </a:spcAft>
        <a:defRPr sz="4000" u="sng">
          <a:solidFill>
            <a:schemeClr val="accent2"/>
          </a:solidFill>
          <a:latin typeface="Comic Sans MS" pitchFamily="66" charset="0"/>
        </a:defRPr>
      </a:lvl6pPr>
      <a:lvl7pPr marL="911722" algn="l" defTabSz="913306" rtl="0" eaLnBrk="0" fontAlgn="base" hangingPunct="0">
        <a:spcBef>
          <a:spcPct val="0"/>
        </a:spcBef>
        <a:spcAft>
          <a:spcPct val="0"/>
        </a:spcAft>
        <a:defRPr sz="4000" u="sng">
          <a:solidFill>
            <a:schemeClr val="accent2"/>
          </a:solidFill>
          <a:latin typeface="Comic Sans MS" pitchFamily="66" charset="0"/>
        </a:defRPr>
      </a:lvl7pPr>
      <a:lvl8pPr marL="1367583" algn="l" defTabSz="913306" rtl="0" eaLnBrk="0" fontAlgn="base" hangingPunct="0">
        <a:spcBef>
          <a:spcPct val="0"/>
        </a:spcBef>
        <a:spcAft>
          <a:spcPct val="0"/>
        </a:spcAft>
        <a:defRPr sz="4000" u="sng">
          <a:solidFill>
            <a:schemeClr val="accent2"/>
          </a:solidFill>
          <a:latin typeface="Comic Sans MS" pitchFamily="66" charset="0"/>
        </a:defRPr>
      </a:lvl8pPr>
      <a:lvl9pPr marL="1823446" algn="l" defTabSz="913306" rtl="0" eaLnBrk="0" fontAlgn="base" hangingPunct="0">
        <a:spcBef>
          <a:spcPct val="0"/>
        </a:spcBef>
        <a:spcAft>
          <a:spcPct val="0"/>
        </a:spcAft>
        <a:defRPr sz="4000" u="sng">
          <a:solidFill>
            <a:schemeClr val="accent2"/>
          </a:solidFill>
          <a:latin typeface="Comic Sans MS" pitchFamily="66" charset="0"/>
        </a:defRPr>
      </a:lvl9pPr>
    </p:titleStyle>
    <p:bodyStyle>
      <a:lvl1pPr marL="339725" indent="-339725"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39775" indent="-284163"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38238" indent="-225425" algn="l" rtl="0" eaLnBrk="0" fontAlgn="base" hangingPunct="0">
        <a:spcBef>
          <a:spcPct val="20000"/>
        </a:spcBef>
        <a:spcAft>
          <a:spcPct val="0"/>
        </a:spcAft>
        <a:buChar char="•"/>
        <a:defRPr sz="2000">
          <a:solidFill>
            <a:schemeClr val="tx1"/>
          </a:solidFill>
          <a:latin typeface="+mn-lt"/>
          <a:ea typeface="ＭＳ Ｐゴシック" charset="0"/>
        </a:defRPr>
      </a:lvl3pPr>
      <a:lvl4pPr marL="1597025" indent="-227013"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2638" indent="-225425"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0403" indent="-227929" algn="l" defTabSz="913306" rtl="0" eaLnBrk="0" fontAlgn="base" hangingPunct="0">
        <a:spcBef>
          <a:spcPct val="20000"/>
        </a:spcBef>
        <a:spcAft>
          <a:spcPct val="0"/>
        </a:spcAft>
        <a:buChar char="»"/>
        <a:defRPr sz="2000">
          <a:solidFill>
            <a:schemeClr val="tx1"/>
          </a:solidFill>
          <a:latin typeface="Times New Roman" pitchFamily="18" charset="0"/>
        </a:defRPr>
      </a:lvl6pPr>
      <a:lvl7pPr marL="2966262" indent="-227929" algn="l" defTabSz="913306" rtl="0" eaLnBrk="0" fontAlgn="base" hangingPunct="0">
        <a:spcBef>
          <a:spcPct val="20000"/>
        </a:spcBef>
        <a:spcAft>
          <a:spcPct val="0"/>
        </a:spcAft>
        <a:buChar char="»"/>
        <a:defRPr sz="2000">
          <a:solidFill>
            <a:schemeClr val="tx1"/>
          </a:solidFill>
          <a:latin typeface="Times New Roman" pitchFamily="18" charset="0"/>
        </a:defRPr>
      </a:lvl7pPr>
      <a:lvl8pPr marL="3422124" indent="-227929" algn="l" defTabSz="913306" rtl="0" eaLnBrk="0" fontAlgn="base" hangingPunct="0">
        <a:spcBef>
          <a:spcPct val="20000"/>
        </a:spcBef>
        <a:spcAft>
          <a:spcPct val="0"/>
        </a:spcAft>
        <a:buChar char="»"/>
        <a:defRPr sz="2000">
          <a:solidFill>
            <a:schemeClr val="tx1"/>
          </a:solidFill>
          <a:latin typeface="Times New Roman" pitchFamily="18" charset="0"/>
        </a:defRPr>
      </a:lvl8pPr>
      <a:lvl9pPr marL="3877987" indent="-227929" algn="l" defTabSz="913306"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1722" rtl="0" eaLnBrk="1" latinLnBrk="0" hangingPunct="1">
        <a:defRPr sz="1800" kern="1200">
          <a:solidFill>
            <a:schemeClr val="tx1"/>
          </a:solidFill>
          <a:latin typeface="+mn-lt"/>
          <a:ea typeface="+mn-ea"/>
          <a:cs typeface="+mn-cs"/>
        </a:defRPr>
      </a:lvl1pPr>
      <a:lvl2pPr marL="455860" algn="l" defTabSz="911722" rtl="0" eaLnBrk="1" latinLnBrk="0" hangingPunct="1">
        <a:defRPr sz="1800" kern="1200">
          <a:solidFill>
            <a:schemeClr val="tx1"/>
          </a:solidFill>
          <a:latin typeface="+mn-lt"/>
          <a:ea typeface="+mn-ea"/>
          <a:cs typeface="+mn-cs"/>
        </a:defRPr>
      </a:lvl2pPr>
      <a:lvl3pPr marL="911722" algn="l" defTabSz="911722" rtl="0" eaLnBrk="1" latinLnBrk="0" hangingPunct="1">
        <a:defRPr sz="1800" kern="1200">
          <a:solidFill>
            <a:schemeClr val="tx1"/>
          </a:solidFill>
          <a:latin typeface="+mn-lt"/>
          <a:ea typeface="+mn-ea"/>
          <a:cs typeface="+mn-cs"/>
        </a:defRPr>
      </a:lvl3pPr>
      <a:lvl4pPr marL="1367583" algn="l" defTabSz="911722" rtl="0" eaLnBrk="1" latinLnBrk="0" hangingPunct="1">
        <a:defRPr sz="1800" kern="1200">
          <a:solidFill>
            <a:schemeClr val="tx1"/>
          </a:solidFill>
          <a:latin typeface="+mn-lt"/>
          <a:ea typeface="+mn-ea"/>
          <a:cs typeface="+mn-cs"/>
        </a:defRPr>
      </a:lvl4pPr>
      <a:lvl5pPr marL="1823446" algn="l" defTabSz="911722" rtl="0" eaLnBrk="1" latinLnBrk="0" hangingPunct="1">
        <a:defRPr sz="1800" kern="1200">
          <a:solidFill>
            <a:schemeClr val="tx1"/>
          </a:solidFill>
          <a:latin typeface="+mn-lt"/>
          <a:ea typeface="+mn-ea"/>
          <a:cs typeface="+mn-cs"/>
        </a:defRPr>
      </a:lvl5pPr>
      <a:lvl6pPr marL="2279306" algn="l" defTabSz="911722" rtl="0" eaLnBrk="1" latinLnBrk="0" hangingPunct="1">
        <a:defRPr sz="1800" kern="1200">
          <a:solidFill>
            <a:schemeClr val="tx1"/>
          </a:solidFill>
          <a:latin typeface="+mn-lt"/>
          <a:ea typeface="+mn-ea"/>
          <a:cs typeface="+mn-cs"/>
        </a:defRPr>
      </a:lvl6pPr>
      <a:lvl7pPr marL="2735167" algn="l" defTabSz="911722" rtl="0" eaLnBrk="1" latinLnBrk="0" hangingPunct="1">
        <a:defRPr sz="1800" kern="1200">
          <a:solidFill>
            <a:schemeClr val="tx1"/>
          </a:solidFill>
          <a:latin typeface="+mn-lt"/>
          <a:ea typeface="+mn-ea"/>
          <a:cs typeface="+mn-cs"/>
        </a:defRPr>
      </a:lvl7pPr>
      <a:lvl8pPr marL="3191028" algn="l" defTabSz="911722" rtl="0" eaLnBrk="1" latinLnBrk="0" hangingPunct="1">
        <a:defRPr sz="1800" kern="1200">
          <a:solidFill>
            <a:schemeClr val="tx1"/>
          </a:solidFill>
          <a:latin typeface="+mn-lt"/>
          <a:ea typeface="+mn-ea"/>
          <a:cs typeface="+mn-cs"/>
        </a:defRPr>
      </a:lvl8pPr>
      <a:lvl9pPr marL="3646890" algn="l" defTabSz="91172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Times New Roman" charset="0"/>
                <a:ea typeface="ＭＳ Ｐゴシック"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Times New Roman" charset="0"/>
              </a:defRPr>
            </a:lvl1pPr>
          </a:lstStyle>
          <a:p>
            <a:fld id="{375B7F1A-C585-9945-8781-D42CEECC4A3A}" type="slidenum">
              <a:rPr lang="en-US" altLang="x-none"/>
              <a:pPr/>
              <a:t>‹#›</a:t>
            </a:fld>
            <a:endParaRPr lang="en-US" altLang="x-none"/>
          </a:p>
        </p:txBody>
      </p:sp>
      <p:sp>
        <p:nvSpPr>
          <p:cNvPr id="14342"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xmlns="" w="50800">
                <a:solidFill>
                  <a:srgbClr val="000000"/>
                </a:solidFill>
                <a:miter lim="800000"/>
                <a:headEnd/>
                <a:tailEnd/>
              </a14:hiddenLine>
            </a:ext>
          </a:extLst>
        </p:spPr>
        <p:txBody>
          <a:bodyPr wrap="none" lIns="90488" tIns="44450" rIns="90488" bIns="44450"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solidFill>
                <a:srgbClr val="000000"/>
              </a:solidFill>
              <a:latin typeface="Times New Roman" charset="0"/>
            </a:endParaRPr>
          </a:p>
        </p:txBody>
      </p:sp>
    </p:spTree>
  </p:cSld>
  <p:clrMap bg1="lt1" tx1="dk1" bg2="lt2" tx2="dk2" accent1="accent1" accent2="accent2" accent3="accent3" accent4="accent4" accent5="accent5" accent6="accent6" hlink="hlink" folHlink="folHlink"/>
  <p:sldLayoutIdLst>
    <p:sldLayoutId id="2147486448" r:id="rId1"/>
    <p:sldLayoutId id="2147486449" r:id="rId2"/>
    <p:sldLayoutId id="2147486450" r:id="rId3"/>
    <p:sldLayoutId id="2147486451" r:id="rId4"/>
    <p:sldLayoutId id="2147486452" r:id="rId5"/>
    <p:sldLayoutId id="2147486453" r:id="rId6"/>
    <p:sldLayoutId id="2147486454" r:id="rId7"/>
    <p:sldLayoutId id="2147486455" r:id="rId8"/>
    <p:sldLayoutId id="2147486456" r:id="rId9"/>
    <p:sldLayoutId id="2147486457" r:id="rId10"/>
    <p:sldLayoutId id="2147486458"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defTabSz="914400" eaLnBrk="0" hangingPunct="0">
              <a:defRPr sz="1400">
                <a:solidFill>
                  <a:srgbClr val="000000"/>
                </a:solidFill>
                <a:latin typeface="Times New Roman" charset="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686800" y="65151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defTabSz="914400" eaLnBrk="0" hangingPunct="0">
              <a:defRPr sz="1400">
                <a:solidFill>
                  <a:srgbClr val="000000"/>
                </a:solidFill>
                <a:latin typeface="Times New Roman" charset="0"/>
              </a:defRPr>
            </a:lvl1pPr>
          </a:lstStyle>
          <a:p>
            <a:fld id="{664B718F-3730-9844-8A29-988FC194D1C8}" type="slidenum">
              <a:rPr lang="en-US" altLang="x-none"/>
              <a:pPr/>
              <a:t>‹#›</a:t>
            </a:fld>
            <a:endParaRPr lang="en-US" altLang="x-none"/>
          </a:p>
        </p:txBody>
      </p:sp>
      <p:sp>
        <p:nvSpPr>
          <p:cNvPr id="14342" name="Rectangle 7"/>
          <p:cNvSpPr>
            <a:spLocks noChangeArrowheads="1"/>
          </p:cNvSpPr>
          <p:nvPr userDrawn="1"/>
        </p:nvSpPr>
        <p:spPr bwMode="auto">
          <a:xfrm>
            <a:off x="0" y="126047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xmlns="" w="50800">
                <a:solidFill>
                  <a:srgbClr val="000000"/>
                </a:solidFill>
                <a:miter lim="800000"/>
                <a:headEnd/>
                <a:tailEnd/>
              </a14:hiddenLine>
            </a:ext>
          </a:extLst>
        </p:spPr>
        <p:txBody>
          <a:bodyPr wrap="none" lIns="90488" tIns="44450" rIns="90488" bIns="44450"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sz="1800">
              <a:solidFill>
                <a:srgbClr val="000000"/>
              </a:solidFill>
              <a:latin typeface="Comic Sans MS" charset="0"/>
            </a:endParaRPr>
          </a:p>
        </p:txBody>
      </p:sp>
    </p:spTree>
    <p:extLst>
      <p:ext uri="{BB962C8B-B14F-4D97-AF65-F5344CB8AC3E}">
        <p14:creationId xmlns:p14="http://schemas.microsoft.com/office/powerpoint/2010/main" val="566554574"/>
      </p:ext>
    </p:extLst>
  </p:cSld>
  <p:clrMap bg1="lt1" tx1="dk1" bg2="lt2" tx2="dk2" accent1="accent1" accent2="accent2" accent3="accent3" accent4="accent4" accent5="accent5" accent6="accent6" hlink="hlink" folHlink="folHlink"/>
  <p:sldLayoutIdLst>
    <p:sldLayoutId id="2147486476" r:id="rId1"/>
    <p:sldLayoutId id="2147486477" r:id="rId2"/>
    <p:sldLayoutId id="2147486478" r:id="rId3"/>
    <p:sldLayoutId id="2147486479" r:id="rId4"/>
    <p:sldLayoutId id="2147486480" r:id="rId5"/>
    <p:sldLayoutId id="2147486481" r:id="rId6"/>
    <p:sldLayoutId id="2147486482" r:id="rId7"/>
    <p:sldLayoutId id="2147486483" r:id="rId8"/>
    <p:sldLayoutId id="2147486484" r:id="rId9"/>
    <p:sldLayoutId id="2147486485" r:id="rId10"/>
    <p:sldLayoutId id="214748648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1.xml"/><Relationship Id="rId7" Type="http://schemas.openxmlformats.org/officeDocument/2006/relationships/image" Target="../media/image10.wmf"/><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oleObject" Target="../embeddings/oleObject10.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4.wmf"/><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2.wmf"/><Relationship Id="rId18" Type="http://schemas.openxmlformats.org/officeDocument/2006/relationships/oleObject" Target="../embeddings/oleObject22.bin"/><Relationship Id="rId3" Type="http://schemas.openxmlformats.org/officeDocument/2006/relationships/notesSlide" Target="../notesSlides/notesSlide13.xml"/><Relationship Id="rId7" Type="http://schemas.openxmlformats.org/officeDocument/2006/relationships/image" Target="../media/image16.wmf"/><Relationship Id="rId12" Type="http://schemas.openxmlformats.org/officeDocument/2006/relationships/oleObject" Target="../embeddings/oleObject19.bin"/><Relationship Id="rId17" Type="http://schemas.openxmlformats.org/officeDocument/2006/relationships/image" Target="../media/image18.wmf"/><Relationship Id="rId2" Type="http://schemas.openxmlformats.org/officeDocument/2006/relationships/slideLayout" Target="../slideLayouts/slideLayout25.xml"/><Relationship Id="rId16" Type="http://schemas.openxmlformats.org/officeDocument/2006/relationships/oleObject" Target="../embeddings/oleObject21.bin"/><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image" Target="../media/image14.wmf"/><Relationship Id="rId5" Type="http://schemas.openxmlformats.org/officeDocument/2006/relationships/image" Target="../media/image15.wmf"/><Relationship Id="rId15" Type="http://schemas.openxmlformats.org/officeDocument/2006/relationships/image" Target="../media/image17.wmf"/><Relationship Id="rId10" Type="http://schemas.openxmlformats.org/officeDocument/2006/relationships/oleObject" Target="../embeddings/oleObject18.bin"/><Relationship Id="rId19" Type="http://schemas.openxmlformats.org/officeDocument/2006/relationships/image" Target="../media/image19.wmf"/><Relationship Id="rId4" Type="http://schemas.openxmlformats.org/officeDocument/2006/relationships/oleObject" Target="../embeddings/oleObject15.bin"/><Relationship Id="rId9" Type="http://schemas.openxmlformats.org/officeDocument/2006/relationships/image" Target="../media/image13.wmf"/><Relationship Id="rId1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4.wmf"/><Relationship Id="rId2" Type="http://schemas.openxmlformats.org/officeDocument/2006/relationships/slideLayout" Target="../slideLayouts/slideLayout25.xml"/><Relationship Id="rId1" Type="http://schemas.openxmlformats.org/officeDocument/2006/relationships/vmlDrawing" Target="../drawings/vmlDrawing5.vml"/><Relationship Id="rId6" Type="http://schemas.openxmlformats.org/officeDocument/2006/relationships/oleObject" Target="../embeddings/oleObject24.bin"/><Relationship Id="rId5" Type="http://schemas.openxmlformats.org/officeDocument/2006/relationships/image" Target="../media/image13.wmf"/><Relationship Id="rId4"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4.xml"/><Relationship Id="rId7" Type="http://schemas.openxmlformats.org/officeDocument/2006/relationships/oleObject" Target="../embeddings/oleObject27.bin"/><Relationship Id="rId2" Type="http://schemas.openxmlformats.org/officeDocument/2006/relationships/slideLayout" Target="../slideLayouts/slideLayout29.xml"/><Relationship Id="rId1" Type="http://schemas.openxmlformats.org/officeDocument/2006/relationships/vmlDrawing" Target="../drawings/vmlDrawing6.vml"/><Relationship Id="rId6" Type="http://schemas.openxmlformats.org/officeDocument/2006/relationships/oleObject" Target="../embeddings/oleObject26.bin"/><Relationship Id="rId11" Type="http://schemas.openxmlformats.org/officeDocument/2006/relationships/oleObject" Target="../embeddings/oleObject31.bin"/><Relationship Id="rId5" Type="http://schemas.openxmlformats.org/officeDocument/2006/relationships/image" Target="../media/image21.wmf"/><Relationship Id="rId10" Type="http://schemas.openxmlformats.org/officeDocument/2006/relationships/oleObject" Target="../embeddings/oleObject30.bin"/><Relationship Id="rId4" Type="http://schemas.openxmlformats.org/officeDocument/2006/relationships/oleObject" Target="../embeddings/oleObject25.bin"/><Relationship Id="rId9" Type="http://schemas.openxmlformats.org/officeDocument/2006/relationships/oleObject" Target="../embeddings/oleObject29.bin"/></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9.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26.xml"/><Relationship Id="rId7" Type="http://schemas.openxmlformats.org/officeDocument/2006/relationships/oleObject" Target="../embeddings/oleObject34.bin"/><Relationship Id="rId2" Type="http://schemas.openxmlformats.org/officeDocument/2006/relationships/slideLayout" Target="../slideLayouts/slideLayout25.xml"/><Relationship Id="rId1" Type="http://schemas.openxmlformats.org/officeDocument/2006/relationships/vmlDrawing" Target="../drawings/vmlDrawing7.vml"/><Relationship Id="rId6" Type="http://schemas.openxmlformats.org/officeDocument/2006/relationships/oleObject" Target="../embeddings/oleObject33.bin"/><Relationship Id="rId11" Type="http://schemas.openxmlformats.org/officeDocument/2006/relationships/oleObject" Target="../embeddings/oleObject38.bin"/><Relationship Id="rId5" Type="http://schemas.openxmlformats.org/officeDocument/2006/relationships/image" Target="../media/image21.wmf"/><Relationship Id="rId10" Type="http://schemas.openxmlformats.org/officeDocument/2006/relationships/oleObject" Target="../embeddings/oleObject37.bin"/><Relationship Id="rId4" Type="http://schemas.openxmlformats.org/officeDocument/2006/relationships/oleObject" Target="../embeddings/oleObject32.bin"/><Relationship Id="rId9" Type="http://schemas.openxmlformats.org/officeDocument/2006/relationships/oleObject" Target="../embeddings/oleObject3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5.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5.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 Type="http://schemas.openxmlformats.org/officeDocument/2006/relationships/slideLayout" Target="../slideLayouts/slideLayout25.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14.xml"/><Relationship Id="rId4" Type="http://schemas.openxmlformats.org/officeDocument/2006/relationships/image" Target="../media/image36.jpeg"/></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18.xml"/><Relationship Id="rId4" Type="http://schemas.openxmlformats.org/officeDocument/2006/relationships/image" Target="../media/image38.wmf"/></Relationships>
</file>

<file path=ppt/slides/_rels/slide54.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8.xml"/><Relationship Id="rId4" Type="http://schemas.openxmlformats.org/officeDocument/2006/relationships/image" Target="../media/image42.jpeg"/></Relationships>
</file>

<file path=ppt/slides/_rels/slide58.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63.xml"/><Relationship Id="rId7" Type="http://schemas.openxmlformats.org/officeDocument/2006/relationships/oleObject" Target="../embeddings/oleObject41.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oleObject" Target="../embeddings/oleObject40.bin"/><Relationship Id="rId5" Type="http://schemas.openxmlformats.org/officeDocument/2006/relationships/image" Target="../media/image21.wmf"/><Relationship Id="rId4" Type="http://schemas.openxmlformats.org/officeDocument/2006/relationships/oleObject" Target="../embeddings/oleObject39.bin"/><Relationship Id="rId9" Type="http://schemas.openxmlformats.org/officeDocument/2006/relationships/image" Target="../media/image45.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ctrTitle"/>
          </p:nvPr>
        </p:nvSpPr>
        <p:spPr>
          <a:xfrm>
            <a:off x="762000" y="1371600"/>
            <a:ext cx="8128000" cy="2228850"/>
          </a:xfrm>
        </p:spPr>
        <p:txBody>
          <a:bodyPr/>
          <a:lstStyle/>
          <a:p>
            <a:pPr algn="ctr"/>
            <a:r>
              <a:rPr lang="en-US" altLang="x-none" sz="3200" dirty="0">
                <a:ea typeface="ＭＳ Ｐゴシック" charset="-128"/>
              </a:rPr>
              <a:t>Network Applications:</a:t>
            </a:r>
            <a:br>
              <a:rPr lang="en-US" altLang="x-none" sz="3200" dirty="0">
                <a:ea typeface="ＭＳ Ｐゴシック" charset="-128"/>
              </a:rPr>
            </a:br>
            <a:r>
              <a:rPr lang="en-US" altLang="x-none" sz="3200" dirty="0">
                <a:ea typeface="ＭＳ Ｐゴシック" charset="-128"/>
              </a:rPr>
              <a:t>Operational Analysis</a:t>
            </a:r>
            <a:r>
              <a:rPr lang="en-US" altLang="x-none" sz="3200">
                <a:ea typeface="ＭＳ Ｐゴシック" charset="-128"/>
              </a:rPr>
              <a:t>; Load Balancing </a:t>
            </a:r>
            <a:br>
              <a:rPr lang="en-US" altLang="x-none" sz="3200">
                <a:ea typeface="ＭＳ Ｐゴシック" charset="-128"/>
              </a:rPr>
            </a:br>
            <a:r>
              <a:rPr lang="en-US" altLang="x-none" sz="3200">
                <a:ea typeface="ＭＳ Ｐゴシック" charset="-128"/>
              </a:rPr>
              <a:t>among Homogeneous Servers</a:t>
            </a:r>
            <a:endParaRPr lang="en-US" altLang="x-none" sz="3200" dirty="0">
              <a:ea typeface="ＭＳ Ｐゴシック" charset="-128"/>
            </a:endParaRPr>
          </a:p>
        </p:txBody>
      </p:sp>
      <p:sp>
        <p:nvSpPr>
          <p:cNvPr id="2" name="Slide Number Placeholder 1"/>
          <p:cNvSpPr>
            <a:spLocks noGrp="1"/>
          </p:cNvSpPr>
          <p:nvPr>
            <p:ph type="sldNum" sz="quarter" idx="12"/>
          </p:nvPr>
        </p:nvSpPr>
        <p:spPr/>
        <p:txBody>
          <a:bodyPr/>
          <a:lstStyle/>
          <a:p>
            <a:fld id="{78DF3106-869E-BD47-B0CE-63CEA5CBFCD2}" type="slidenum">
              <a:rPr lang="en-US" altLang="x-none" smtClean="0"/>
              <a:pPr/>
              <a:t>1</a:t>
            </a:fld>
            <a:endParaRPr lang="en-US" altLang="x-none"/>
          </a:p>
        </p:txBody>
      </p:sp>
      <p:sp>
        <p:nvSpPr>
          <p:cNvPr id="5" name="Rectangle 5">
            <a:extLst>
              <a:ext uri="{FF2B5EF4-FFF2-40B4-BE49-F238E27FC236}">
                <a16:creationId xmlns:a16="http://schemas.microsoft.com/office/drawing/2014/main" id="{028D5284-182D-D442-8F39-A91D00586DFA}"/>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/courses/cnns-xmuf21/</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2</a:t>
            </a:r>
            <a:r>
              <a:rPr lang="en-US" altLang="x-none" sz="2400" kern="0" dirty="0">
                <a:ea typeface="ＭＳ Ｐゴシック" charset="-128"/>
              </a:rPr>
              <a:t>/20</a:t>
            </a:r>
            <a:r>
              <a:rPr lang="en-US" altLang="zh-CN" sz="2400" kern="0" dirty="0">
                <a:ea typeface="ＭＳ Ｐゴシック" charset="-128"/>
              </a:rPr>
              <a:t>21</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CC2BE2EF-29A6-1742-A47D-707EE1AFD00F}"/>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x-none">
                <a:ea typeface="ＭＳ Ｐゴシック" charset="-128"/>
              </a:rPr>
              <a:t>Interactive Response Time Law</a:t>
            </a:r>
          </a:p>
        </p:txBody>
      </p:sp>
      <p:sp>
        <p:nvSpPr>
          <p:cNvPr id="47106"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System setup</a:t>
            </a:r>
          </a:p>
          <a:p>
            <a:pPr lvl="1">
              <a:buFont typeface="Courier New" panose="02070309020205020404" pitchFamily="49" charset="0"/>
              <a:buChar char="o"/>
            </a:pPr>
            <a:r>
              <a:rPr lang="en-US" altLang="x-none" dirty="0">
                <a:ea typeface="ＭＳ Ｐゴシック" charset="-128"/>
              </a:rPr>
              <a:t>Closed system with N users</a:t>
            </a:r>
          </a:p>
          <a:p>
            <a:pPr lvl="1">
              <a:buFont typeface="Courier New" panose="02070309020205020404" pitchFamily="49" charset="0"/>
              <a:buChar char="o"/>
            </a:pPr>
            <a:r>
              <a:rPr lang="en-US" altLang="x-none" dirty="0">
                <a:ea typeface="ＭＳ Ｐゴシック" charset="-128"/>
              </a:rPr>
              <a:t>Each user sends in a request, after response, think time, and then sends next request </a:t>
            </a:r>
          </a:p>
          <a:p>
            <a:pPr>
              <a:buFont typeface="Courier New" panose="02070309020205020404" pitchFamily="49" charset="0"/>
              <a:buChar char="o"/>
            </a:pPr>
            <a:endParaRPr lang="en-US" altLang="x-none" i="1" dirty="0">
              <a:ea typeface="ＭＳ Ｐゴシック" charset="-128"/>
            </a:endParaRPr>
          </a:p>
          <a:p>
            <a:pPr lvl="1">
              <a:buFont typeface="Courier New" panose="02070309020205020404" pitchFamily="49" charset="0"/>
              <a:buChar char="o"/>
            </a:pPr>
            <a:r>
              <a:rPr lang="en-US" altLang="x-none" i="1" dirty="0">
                <a:ea typeface="ＭＳ Ｐゴシック" charset="-128"/>
              </a:rPr>
              <a:t>Notation</a:t>
            </a:r>
          </a:p>
          <a:p>
            <a:pPr lvl="2"/>
            <a:r>
              <a:rPr lang="en-US" altLang="x-none" i="1" dirty="0">
                <a:ea typeface="ＭＳ Ｐゴシック" charset="-128"/>
              </a:rPr>
              <a:t>Z = user think-time, R = Response time</a:t>
            </a:r>
          </a:p>
          <a:p>
            <a:pPr lvl="1"/>
            <a:endParaRPr lang="en-US" altLang="x-none" i="1" dirty="0">
              <a:ea typeface="ＭＳ Ｐゴシック" charset="-128"/>
            </a:endParaRPr>
          </a:p>
          <a:p>
            <a:pPr lvl="1">
              <a:buFont typeface="Courier New" panose="02070309020205020404" pitchFamily="49" charset="0"/>
              <a:buChar char="o"/>
            </a:pPr>
            <a:r>
              <a:rPr lang="en-US" altLang="x-none" dirty="0">
                <a:ea typeface="ＭＳ Ｐゴシック" charset="-128"/>
              </a:rPr>
              <a:t>The total cycle time of a user request is </a:t>
            </a:r>
            <a:r>
              <a:rPr lang="en-US" altLang="x-none" i="1" dirty="0">
                <a:ea typeface="ＭＳ Ｐゴシック" charset="-128"/>
              </a:rPr>
              <a:t>R+Z</a:t>
            </a:r>
          </a:p>
          <a:p>
            <a:endParaRPr lang="en-US" altLang="x-none" dirty="0">
              <a:ea typeface="ＭＳ Ｐゴシック" charset="-128"/>
            </a:endParaRPr>
          </a:p>
        </p:txBody>
      </p:sp>
      <p:sp>
        <p:nvSpPr>
          <p:cNvPr id="471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E5D0AB1-B565-B641-B5E1-751EAEEB19BF}" type="slidenum">
              <a:rPr lang="en-US" altLang="x-none" sz="1400">
                <a:solidFill>
                  <a:srgbClr val="000000"/>
                </a:solidFill>
                <a:latin typeface="Comic Sans MS" charset="0"/>
              </a:rPr>
              <a:pPr eaLnBrk="1" hangingPunct="1"/>
              <a:t>10</a:t>
            </a:fld>
            <a:endParaRPr lang="en-US" altLang="x-none" sz="1400">
              <a:solidFill>
                <a:srgbClr val="000000"/>
              </a:solidFill>
              <a:latin typeface="Comic Sans MS" charset="0"/>
            </a:endParaRPr>
          </a:p>
        </p:txBody>
      </p:sp>
      <p:sp>
        <p:nvSpPr>
          <p:cNvPr id="47108" name="Rectangle 8"/>
          <p:cNvSpPr>
            <a:spLocks noChangeArrowheads="1"/>
          </p:cNvSpPr>
          <p:nvPr/>
        </p:nvSpPr>
        <p:spPr bwMode="auto">
          <a:xfrm>
            <a:off x="685800" y="5675313"/>
            <a:ext cx="7086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defTabSz="914400">
              <a:spcBef>
                <a:spcPct val="20000"/>
              </a:spcBef>
              <a:buClr>
                <a:srgbClr val="3333CC"/>
              </a:buClr>
              <a:buSzPct val="85000"/>
            </a:pPr>
            <a:r>
              <a:rPr lang="en-US" altLang="x-none" sz="2800">
                <a:solidFill>
                  <a:srgbClr val="000000"/>
                </a:solidFill>
                <a:latin typeface="Comic Sans MS" charset="0"/>
              </a:rPr>
              <a:t>In duration T, #requests generated by each user:</a:t>
            </a:r>
            <a:endParaRPr lang="en-US" altLang="x-none" sz="2800" i="1">
              <a:solidFill>
                <a:srgbClr val="000000"/>
              </a:solidFill>
              <a:latin typeface="Comic Sans MS" charset="0"/>
            </a:endParaRPr>
          </a:p>
        </p:txBody>
      </p:sp>
      <p:sp>
        <p:nvSpPr>
          <p:cNvPr id="10" name="Rectangle 9"/>
          <p:cNvSpPr>
            <a:spLocks noChangeArrowheads="1"/>
          </p:cNvSpPr>
          <p:nvPr/>
        </p:nvSpPr>
        <p:spPr bwMode="auto">
          <a:xfrm>
            <a:off x="3048000" y="6172200"/>
            <a:ext cx="2120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i="1">
                <a:solidFill>
                  <a:srgbClr val="000000"/>
                </a:solidFill>
                <a:latin typeface="Comic Sans MS" charset="0"/>
              </a:rPr>
              <a:t>T/(R+Z) requests </a:t>
            </a:r>
            <a:endParaRPr lang="en-US" altLang="x-none" sz="1800">
              <a:solidFill>
                <a:srgbClr val="000000"/>
              </a:solidFill>
            </a:endParaRPr>
          </a:p>
        </p:txBody>
      </p:sp>
    </p:spTree>
    <p:extLst>
      <p:ext uri="{BB962C8B-B14F-4D97-AF65-F5344CB8AC3E}">
        <p14:creationId xmlns:p14="http://schemas.microsoft.com/office/powerpoint/2010/main" val="4225628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x-none">
                <a:ea typeface="ＭＳ Ｐゴシック" charset="-128"/>
              </a:rPr>
              <a:t>Interactive Response Time Law</a:t>
            </a:r>
          </a:p>
        </p:txBody>
      </p:sp>
      <p:sp>
        <p:nvSpPr>
          <p:cNvPr id="49154" name="Content Placeholder 2"/>
          <p:cNvSpPr>
            <a:spLocks noGrp="1"/>
          </p:cNvSpPr>
          <p:nvPr>
            <p:ph idx="1"/>
          </p:nvPr>
        </p:nvSpPr>
        <p:spPr/>
        <p:txBody>
          <a:bodyPr/>
          <a:lstStyle/>
          <a:p>
            <a:pPr>
              <a:buFont typeface="Wingdings" pitchFamily="2" charset="2"/>
              <a:buChar char="q"/>
            </a:pPr>
            <a:r>
              <a:rPr lang="en-US" altLang="x-none" i="1" dirty="0">
                <a:ea typeface="ＭＳ Ｐゴシック" charset="-128"/>
              </a:rPr>
              <a:t>If N users and flow balanced:</a:t>
            </a:r>
            <a:endParaRPr lang="en-US" altLang="x-none" dirty="0">
              <a:ea typeface="ＭＳ Ｐゴシック" charset="-128"/>
            </a:endParaRPr>
          </a:p>
        </p:txBody>
      </p:sp>
      <p:sp>
        <p:nvSpPr>
          <p:cNvPr id="491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6CF2434-949F-1943-BB82-9E57BB6C58D9}" type="slidenum">
              <a:rPr lang="en-US" altLang="x-none" sz="1400">
                <a:solidFill>
                  <a:srgbClr val="000000"/>
                </a:solidFill>
                <a:latin typeface="Comic Sans MS" charset="0"/>
              </a:rPr>
              <a:pPr eaLnBrk="1" hangingPunct="1"/>
              <a:t>11</a:t>
            </a:fld>
            <a:endParaRPr lang="en-US" altLang="x-none" sz="1400">
              <a:solidFill>
                <a:srgbClr val="000000"/>
              </a:solidFill>
              <a:latin typeface="Comic Sans MS" charset="0"/>
            </a:endParaRPr>
          </a:p>
        </p:txBody>
      </p:sp>
      <p:graphicFrame>
        <p:nvGraphicFramePr>
          <p:cNvPr id="49156" name="Object 2"/>
          <p:cNvGraphicFramePr>
            <a:graphicFrameLocks noChangeAspect="1"/>
          </p:cNvGraphicFramePr>
          <p:nvPr/>
        </p:nvGraphicFramePr>
        <p:xfrm>
          <a:off x="566738" y="2286000"/>
          <a:ext cx="7069137" cy="609600"/>
        </p:xfrm>
        <a:graphic>
          <a:graphicData uri="http://schemas.openxmlformats.org/presentationml/2006/ole">
            <mc:AlternateContent xmlns:mc="http://schemas.openxmlformats.org/markup-compatibility/2006">
              <mc:Choice xmlns:v="urn:schemas-microsoft-com:vml" Requires="v">
                <p:oleObj spid="_x0000_s386293" name="Equation" r:id="rId4" imgW="2298700" imgH="203200" progId="Equation.3">
                  <p:embed/>
                </p:oleObj>
              </mc:Choice>
              <mc:Fallback>
                <p:oleObj name="Equation" r:id="rId4" imgW="2298700" imgH="203200" progId="Equation.3">
                  <p:embed/>
                  <p:pic>
                    <p:nvPicPr>
                      <p:cNvPr id="4915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2286000"/>
                        <a:ext cx="706913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4800600" y="2971800"/>
          <a:ext cx="1289050" cy="838200"/>
        </p:xfrm>
        <a:graphic>
          <a:graphicData uri="http://schemas.openxmlformats.org/presentationml/2006/ole">
            <mc:AlternateContent xmlns:mc="http://schemas.openxmlformats.org/markup-compatibility/2006">
              <mc:Choice xmlns:v="urn:schemas-microsoft-com:vml" Requires="v">
                <p:oleObj spid="_x0000_s386294" name="Equation" r:id="rId6" imgW="419100" imgH="279400" progId="Equation.3">
                  <p:embed/>
                </p:oleObj>
              </mc:Choice>
              <mc:Fallback>
                <p:oleObj name="Equation" r:id="rId6" imgW="419100" imgH="279400" progId="Equation.3">
                  <p:embed/>
                  <p:pic>
                    <p:nvPicPr>
                      <p:cNvPr id="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2971800"/>
                        <a:ext cx="12890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4800600" y="3886200"/>
          <a:ext cx="1171575" cy="685800"/>
        </p:xfrm>
        <a:graphic>
          <a:graphicData uri="http://schemas.openxmlformats.org/presentationml/2006/ole">
            <mc:AlternateContent xmlns:mc="http://schemas.openxmlformats.org/markup-compatibility/2006">
              <mc:Choice xmlns:v="urn:schemas-microsoft-com:vml" Requires="v">
                <p:oleObj spid="_x0000_s386295" name="Equation" r:id="rId8" imgW="381000" imgH="228600" progId="Equation.3">
                  <p:embed/>
                </p:oleObj>
              </mc:Choice>
              <mc:Fallback>
                <p:oleObj name="Equation" r:id="rId8" imgW="381000" imgH="228600" progId="Equation.3">
                  <p:embed/>
                  <p:pic>
                    <p:nvPicPr>
                      <p:cNvPr id="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3886200"/>
                        <a:ext cx="11715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3124200" y="5029200"/>
          <a:ext cx="2032000" cy="685800"/>
        </p:xfrm>
        <a:graphic>
          <a:graphicData uri="http://schemas.openxmlformats.org/presentationml/2006/ole">
            <mc:AlternateContent xmlns:mc="http://schemas.openxmlformats.org/markup-compatibility/2006">
              <mc:Choice xmlns:v="urn:schemas-microsoft-com:vml" Requires="v">
                <p:oleObj spid="_x0000_s386296" name="Equation" r:id="rId10" imgW="660400" imgH="228600" progId="Equation.3">
                  <p:embed/>
                </p:oleObj>
              </mc:Choice>
              <mc:Fallback>
                <p:oleObj name="Equation" r:id="rId10" imgW="660400" imgH="228600" progId="Equation.3">
                  <p:embed/>
                  <p:pic>
                    <p:nvPicPr>
                      <p:cNvPr id="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5029200"/>
                        <a:ext cx="20320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252635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x-none">
                <a:ea typeface="ＭＳ Ｐゴシック" charset="-128"/>
              </a:rPr>
              <a:t>Bottleneck Analysis</a:t>
            </a:r>
          </a:p>
        </p:txBody>
      </p:sp>
      <p:sp>
        <p:nvSpPr>
          <p:cNvPr id="51202" name="Content Placeholder 2"/>
          <p:cNvSpPr>
            <a:spLocks noGrp="1"/>
          </p:cNvSpPr>
          <p:nvPr>
            <p:ph idx="1"/>
          </p:nvPr>
        </p:nvSpPr>
        <p:spPr>
          <a:xfrm>
            <a:off x="533400" y="5257800"/>
            <a:ext cx="7772400" cy="990600"/>
          </a:xfrm>
        </p:spPr>
        <p:txBody>
          <a:bodyPr/>
          <a:lstStyle/>
          <a:p>
            <a:pPr>
              <a:buFont typeface="Wingdings" pitchFamily="2" charset="2"/>
              <a:buChar char="q"/>
            </a:pPr>
            <a:r>
              <a:rPr lang="en-US" altLang="x-none" dirty="0">
                <a:ea typeface="ＭＳ Ｐゴシック" charset="-128"/>
              </a:rPr>
              <a:t>Here D is the sum of Di</a:t>
            </a:r>
          </a:p>
        </p:txBody>
      </p:sp>
      <p:sp>
        <p:nvSpPr>
          <p:cNvPr id="512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D02815E-7EC5-9A49-8940-9BD24D279595}" type="slidenum">
              <a:rPr lang="en-US" altLang="x-none" sz="1400">
                <a:solidFill>
                  <a:srgbClr val="000000"/>
                </a:solidFill>
                <a:latin typeface="Comic Sans MS" charset="0"/>
              </a:rPr>
              <a:pPr eaLnBrk="1" hangingPunct="1"/>
              <a:t>12</a:t>
            </a:fld>
            <a:endParaRPr lang="en-US" altLang="x-none" sz="1400">
              <a:solidFill>
                <a:srgbClr val="000000"/>
              </a:solidFill>
              <a:latin typeface="Comic Sans MS" charset="0"/>
            </a:endParaRPr>
          </a:p>
        </p:txBody>
      </p:sp>
      <p:graphicFrame>
        <p:nvGraphicFramePr>
          <p:cNvPr id="51204" name="Object 2"/>
          <p:cNvGraphicFramePr>
            <a:graphicFrameLocks noChangeAspect="1"/>
          </p:cNvGraphicFramePr>
          <p:nvPr/>
        </p:nvGraphicFramePr>
        <p:xfrm>
          <a:off x="1447800" y="1981200"/>
          <a:ext cx="5610225" cy="1049338"/>
        </p:xfrm>
        <a:graphic>
          <a:graphicData uri="http://schemas.openxmlformats.org/presentationml/2006/ole">
            <mc:AlternateContent xmlns:mc="http://schemas.openxmlformats.org/markup-compatibility/2006">
              <mc:Choice xmlns:v="urn:schemas-microsoft-com:vml" Requires="v">
                <p:oleObj spid="_x0000_s387195" name="Equation" r:id="rId4" imgW="1435100" imgH="254000" progId="Equation.3">
                  <p:embed/>
                </p:oleObj>
              </mc:Choice>
              <mc:Fallback>
                <p:oleObj name="Equation" r:id="rId4" imgW="1435100" imgH="254000" progId="Equation.3">
                  <p:embed/>
                  <p:pic>
                    <p:nvPicPr>
                      <p:cNvPr id="5120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981200"/>
                        <a:ext cx="5610225" cy="104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1205" name="Object 3"/>
          <p:cNvGraphicFramePr>
            <a:graphicFrameLocks noChangeAspect="1"/>
          </p:cNvGraphicFramePr>
          <p:nvPr/>
        </p:nvGraphicFramePr>
        <p:xfrm>
          <a:off x="954088" y="3481388"/>
          <a:ext cx="6751637" cy="944562"/>
        </p:xfrm>
        <a:graphic>
          <a:graphicData uri="http://schemas.openxmlformats.org/presentationml/2006/ole">
            <mc:AlternateContent xmlns:mc="http://schemas.openxmlformats.org/markup-compatibility/2006">
              <mc:Choice xmlns:v="urn:schemas-microsoft-com:vml" Requires="v">
                <p:oleObj spid="_x0000_s387196" name="Equation" r:id="rId6" imgW="1727200" imgH="228600" progId="Equation.3">
                  <p:embed/>
                </p:oleObj>
              </mc:Choice>
              <mc:Fallback>
                <p:oleObj name="Equation" r:id="rId6" imgW="1727200" imgH="228600" progId="Equation.3">
                  <p:embed/>
                  <p:pic>
                    <p:nvPicPr>
                      <p:cNvPr id="5120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4088" y="3481388"/>
                        <a:ext cx="6751637"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179210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x-none">
                <a:ea typeface="ＭＳ Ｐゴシック" charset="-128"/>
              </a:rPr>
              <a:t>Proof</a:t>
            </a:r>
          </a:p>
        </p:txBody>
      </p:sp>
      <p:sp>
        <p:nvSpPr>
          <p:cNvPr id="53250"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We know</a:t>
            </a:r>
          </a:p>
        </p:txBody>
      </p:sp>
      <p:sp>
        <p:nvSpPr>
          <p:cNvPr id="532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3E819BF-878F-9249-B001-04825D449F1E}" type="slidenum">
              <a:rPr lang="en-US" altLang="x-none" sz="1400">
                <a:solidFill>
                  <a:srgbClr val="000000"/>
                </a:solidFill>
                <a:latin typeface="Comic Sans MS" charset="0"/>
              </a:rPr>
              <a:pPr eaLnBrk="1" hangingPunct="1"/>
              <a:t>13</a:t>
            </a:fld>
            <a:endParaRPr lang="en-US" altLang="x-none" sz="1400">
              <a:solidFill>
                <a:srgbClr val="000000"/>
              </a:solidFill>
              <a:latin typeface="Comic Sans MS" charset="0"/>
            </a:endParaRPr>
          </a:p>
        </p:txBody>
      </p:sp>
      <p:graphicFrame>
        <p:nvGraphicFramePr>
          <p:cNvPr id="53252" name="Object 2"/>
          <p:cNvGraphicFramePr>
            <a:graphicFrameLocks noChangeAspect="1"/>
          </p:cNvGraphicFramePr>
          <p:nvPr/>
        </p:nvGraphicFramePr>
        <p:xfrm>
          <a:off x="1905000" y="2438400"/>
          <a:ext cx="1535113" cy="762000"/>
        </p:xfrm>
        <a:graphic>
          <a:graphicData uri="http://schemas.openxmlformats.org/presentationml/2006/ole">
            <mc:AlternateContent xmlns:mc="http://schemas.openxmlformats.org/markup-compatibility/2006">
              <mc:Choice xmlns:v="urn:schemas-microsoft-com:vml" Requires="v">
                <p:oleObj spid="_x0000_s388585" name="Equation" r:id="rId4" imgW="545626" imgH="253780" progId="Equation.3">
                  <p:embed/>
                </p:oleObj>
              </mc:Choice>
              <mc:Fallback>
                <p:oleObj name="Equation" r:id="rId4" imgW="545626" imgH="253780" progId="Equation.3">
                  <p:embed/>
                  <p:pic>
                    <p:nvPicPr>
                      <p:cNvPr id="5325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438400"/>
                        <a:ext cx="1535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3253" name="Object 3"/>
          <p:cNvGraphicFramePr>
            <a:graphicFrameLocks noChangeAspect="1"/>
          </p:cNvGraphicFramePr>
          <p:nvPr/>
        </p:nvGraphicFramePr>
        <p:xfrm>
          <a:off x="4267200" y="2514600"/>
          <a:ext cx="1857375" cy="609600"/>
        </p:xfrm>
        <a:graphic>
          <a:graphicData uri="http://schemas.openxmlformats.org/presentationml/2006/ole">
            <mc:AlternateContent xmlns:mc="http://schemas.openxmlformats.org/markup-compatibility/2006">
              <mc:Choice xmlns:v="urn:schemas-microsoft-com:vml" Requires="v">
                <p:oleObj spid="_x0000_s388586" name="Equation" r:id="rId6" imgW="660113" imgH="203112" progId="Equation.3">
                  <p:embed/>
                </p:oleObj>
              </mc:Choice>
              <mc:Fallback>
                <p:oleObj name="Equation" r:id="rId6" imgW="660113" imgH="203112" progId="Equation.3">
                  <p:embed/>
                  <p:pic>
                    <p:nvPicPr>
                      <p:cNvPr id="5325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2514600"/>
                        <a:ext cx="18573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3254" name="Object 4"/>
          <p:cNvGraphicFramePr>
            <a:graphicFrameLocks noChangeAspect="1"/>
          </p:cNvGraphicFramePr>
          <p:nvPr/>
        </p:nvGraphicFramePr>
        <p:xfrm>
          <a:off x="2362200" y="228600"/>
          <a:ext cx="3667125" cy="685800"/>
        </p:xfrm>
        <a:graphic>
          <a:graphicData uri="http://schemas.openxmlformats.org/presentationml/2006/ole">
            <mc:AlternateContent xmlns:mc="http://schemas.openxmlformats.org/markup-compatibility/2006">
              <mc:Choice xmlns:v="urn:schemas-microsoft-com:vml" Requires="v">
                <p:oleObj spid="_x0000_s388587" name="Equation" r:id="rId8" imgW="1435100" imgH="254000" progId="Equation.3">
                  <p:embed/>
                </p:oleObj>
              </mc:Choice>
              <mc:Fallback>
                <p:oleObj name="Equation" r:id="rId8" imgW="1435100" imgH="254000" progId="Equation.3">
                  <p:embed/>
                  <p:pic>
                    <p:nvPicPr>
                      <p:cNvPr id="5325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228600"/>
                        <a:ext cx="36671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3255" name="Object 5"/>
          <p:cNvGraphicFramePr>
            <a:graphicFrameLocks noChangeAspect="1"/>
          </p:cNvGraphicFramePr>
          <p:nvPr/>
        </p:nvGraphicFramePr>
        <p:xfrm>
          <a:off x="3505200" y="762000"/>
          <a:ext cx="5141913" cy="719138"/>
        </p:xfrm>
        <a:graphic>
          <a:graphicData uri="http://schemas.openxmlformats.org/presentationml/2006/ole">
            <mc:AlternateContent xmlns:mc="http://schemas.openxmlformats.org/markup-compatibility/2006">
              <mc:Choice xmlns:v="urn:schemas-microsoft-com:vml" Requires="v">
                <p:oleObj spid="_x0000_s388588" name="Equation" r:id="rId10" imgW="1727200" imgH="228600" progId="Equation.3">
                  <p:embed/>
                </p:oleObj>
              </mc:Choice>
              <mc:Fallback>
                <p:oleObj name="Equation" r:id="rId10" imgW="1727200" imgH="228600" progId="Equation.3">
                  <p:embed/>
                  <p:pic>
                    <p:nvPicPr>
                      <p:cNvPr id="5325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5200" y="762000"/>
                        <a:ext cx="514191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3256" name="Object 6"/>
          <p:cNvGraphicFramePr>
            <a:graphicFrameLocks noChangeAspect="1"/>
          </p:cNvGraphicFramePr>
          <p:nvPr/>
        </p:nvGraphicFramePr>
        <p:xfrm>
          <a:off x="914400" y="4191000"/>
          <a:ext cx="2032000" cy="685800"/>
        </p:xfrm>
        <a:graphic>
          <a:graphicData uri="http://schemas.openxmlformats.org/presentationml/2006/ole">
            <mc:AlternateContent xmlns:mc="http://schemas.openxmlformats.org/markup-compatibility/2006">
              <mc:Choice xmlns:v="urn:schemas-microsoft-com:vml" Requires="v">
                <p:oleObj spid="_x0000_s388589" name="Equation" r:id="rId12" imgW="660400" imgH="228600" progId="Equation.3">
                  <p:embed/>
                </p:oleObj>
              </mc:Choice>
              <mc:Fallback>
                <p:oleObj name="Equation" r:id="rId12" imgW="660400" imgH="228600" progId="Equation.3">
                  <p:embed/>
                  <p:pic>
                    <p:nvPicPr>
                      <p:cNvPr id="53256"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4191000"/>
                        <a:ext cx="20320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3257" name="Rectangle 9"/>
          <p:cNvSpPr>
            <a:spLocks noChangeArrowheads="1"/>
          </p:cNvSpPr>
          <p:nvPr/>
        </p:nvSpPr>
        <p:spPr bwMode="auto">
          <a:xfrm>
            <a:off x="381000" y="3276600"/>
            <a:ext cx="6240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800">
                <a:solidFill>
                  <a:srgbClr val="000000"/>
                </a:solidFill>
                <a:latin typeface="Comic Sans MS" charset="0"/>
              </a:rPr>
              <a:t>Using interactive response time law:</a:t>
            </a:r>
            <a:endParaRPr lang="en-US" altLang="x-none" sz="1800">
              <a:solidFill>
                <a:srgbClr val="000000"/>
              </a:solidFill>
            </a:endParaRPr>
          </a:p>
        </p:txBody>
      </p:sp>
      <p:graphicFrame>
        <p:nvGraphicFramePr>
          <p:cNvPr id="7" name="Object 7"/>
          <p:cNvGraphicFramePr>
            <a:graphicFrameLocks noChangeAspect="1"/>
          </p:cNvGraphicFramePr>
          <p:nvPr/>
        </p:nvGraphicFramePr>
        <p:xfrm>
          <a:off x="4052888" y="4191000"/>
          <a:ext cx="2892425" cy="685800"/>
        </p:xfrm>
        <a:graphic>
          <a:graphicData uri="http://schemas.openxmlformats.org/presentationml/2006/ole">
            <mc:AlternateContent xmlns:mc="http://schemas.openxmlformats.org/markup-compatibility/2006">
              <mc:Choice xmlns:v="urn:schemas-microsoft-com:vml" Requires="v">
                <p:oleObj spid="_x0000_s388590" name="Equation" r:id="rId14" imgW="939800" imgH="228600" progId="Equation.3">
                  <p:embed/>
                </p:oleObj>
              </mc:Choice>
              <mc:Fallback>
                <p:oleObj name="Equation" r:id="rId14" imgW="939800" imgH="228600" progId="Equation.3">
                  <p:embed/>
                  <p:pic>
                    <p:nvPicPr>
                      <p:cNvPr id="7"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52888" y="4191000"/>
                        <a:ext cx="28924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3259" name="Object 8"/>
          <p:cNvGraphicFramePr>
            <a:graphicFrameLocks noChangeAspect="1"/>
          </p:cNvGraphicFramePr>
          <p:nvPr/>
        </p:nvGraphicFramePr>
        <p:xfrm>
          <a:off x="1066800" y="5715000"/>
          <a:ext cx="1679575" cy="685800"/>
        </p:xfrm>
        <a:graphic>
          <a:graphicData uri="http://schemas.openxmlformats.org/presentationml/2006/ole">
            <mc:AlternateContent xmlns:mc="http://schemas.openxmlformats.org/markup-compatibility/2006">
              <mc:Choice xmlns:v="urn:schemas-microsoft-com:vml" Requires="v">
                <p:oleObj spid="_x0000_s388591" name="Equation" r:id="rId16" imgW="545863" imgH="228501" progId="Equation.3">
                  <p:embed/>
                </p:oleObj>
              </mc:Choice>
              <mc:Fallback>
                <p:oleObj name="Equation" r:id="rId16" imgW="545863" imgH="228501" progId="Equation.3">
                  <p:embed/>
                  <p:pic>
                    <p:nvPicPr>
                      <p:cNvPr id="53259"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6800" y="5715000"/>
                        <a:ext cx="16795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3260" name="Right Arrow 12"/>
          <p:cNvSpPr>
            <a:spLocks noChangeArrowheads="1"/>
          </p:cNvSpPr>
          <p:nvPr/>
        </p:nvSpPr>
        <p:spPr bwMode="auto">
          <a:xfrm>
            <a:off x="3200400" y="4343400"/>
            <a:ext cx="762000" cy="304800"/>
          </a:xfrm>
          <a:prstGeom prst="rightArrow">
            <a:avLst>
              <a:gd name="adj1" fmla="val 50000"/>
              <a:gd name="adj2" fmla="val 50000"/>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solidFill>
                <a:srgbClr val="000000"/>
              </a:solidFill>
              <a:latin typeface="Times New Roman" charset="0"/>
            </a:endParaRPr>
          </a:p>
        </p:txBody>
      </p:sp>
      <p:sp>
        <p:nvSpPr>
          <p:cNvPr id="53261" name="Right Arrow 13"/>
          <p:cNvSpPr>
            <a:spLocks noChangeArrowheads="1"/>
          </p:cNvSpPr>
          <p:nvPr/>
        </p:nvSpPr>
        <p:spPr bwMode="auto">
          <a:xfrm>
            <a:off x="3124200" y="5867400"/>
            <a:ext cx="762000" cy="304800"/>
          </a:xfrm>
          <a:prstGeom prst="rightArrow">
            <a:avLst>
              <a:gd name="adj1" fmla="val 50000"/>
              <a:gd name="adj2" fmla="val 50000"/>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solidFill>
                <a:srgbClr val="000000"/>
              </a:solidFill>
              <a:latin typeface="Times New Roman" charset="0"/>
            </a:endParaRPr>
          </a:p>
        </p:txBody>
      </p:sp>
      <p:graphicFrame>
        <p:nvGraphicFramePr>
          <p:cNvPr id="12" name="Object 9"/>
          <p:cNvGraphicFramePr>
            <a:graphicFrameLocks noChangeAspect="1"/>
          </p:cNvGraphicFramePr>
          <p:nvPr/>
        </p:nvGraphicFramePr>
        <p:xfrm>
          <a:off x="4343400" y="5791200"/>
          <a:ext cx="1679575" cy="685800"/>
        </p:xfrm>
        <a:graphic>
          <a:graphicData uri="http://schemas.openxmlformats.org/presentationml/2006/ole">
            <mc:AlternateContent xmlns:mc="http://schemas.openxmlformats.org/markup-compatibility/2006">
              <mc:Choice xmlns:v="urn:schemas-microsoft-com:vml" Requires="v">
                <p:oleObj spid="_x0000_s388592" name="Equation" r:id="rId18" imgW="545863" imgH="228501" progId="Equation.3">
                  <p:embed/>
                </p:oleObj>
              </mc:Choice>
              <mc:Fallback>
                <p:oleObj name="Equation" r:id="rId18" imgW="545863" imgH="228501" progId="Equation.3">
                  <p:embed/>
                  <p:pic>
                    <p:nvPicPr>
                      <p:cNvPr id="12"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43400" y="5791200"/>
                        <a:ext cx="16795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151783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x-none">
                <a:ea typeface="ＭＳ Ｐゴシック" charset="-128"/>
              </a:rPr>
              <a:t>Summary: Operational Laws</a:t>
            </a:r>
          </a:p>
        </p:txBody>
      </p:sp>
      <p:sp>
        <p:nvSpPr>
          <p:cNvPr id="5529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Utilization law: U = XS</a:t>
            </a:r>
          </a:p>
          <a:p>
            <a:pPr>
              <a:buFont typeface="Wingdings" pitchFamily="2" charset="2"/>
              <a:buChar char="q"/>
            </a:pPr>
            <a:r>
              <a:rPr lang="en-US" altLang="x-none" dirty="0">
                <a:ea typeface="ＭＳ Ｐゴシック" charset="-128"/>
              </a:rPr>
              <a:t>Forced flow law: Xi = Vi X</a:t>
            </a:r>
          </a:p>
          <a:p>
            <a:pPr>
              <a:buFont typeface="Wingdings" pitchFamily="2" charset="2"/>
              <a:buChar char="q"/>
            </a:pPr>
            <a:r>
              <a:rPr lang="en-US" altLang="x-none" dirty="0">
                <a:ea typeface="ＭＳ Ｐゴシック" charset="-128"/>
              </a:rPr>
              <a:t>Bottleneck device: largest Di = Vi Si</a:t>
            </a:r>
          </a:p>
          <a:p>
            <a:pPr>
              <a:buFont typeface="Wingdings" pitchFamily="2" charset="2"/>
              <a:buChar char="q"/>
            </a:pPr>
            <a:r>
              <a:rPr lang="en-US" altLang="x-none" dirty="0">
                <a:ea typeface="ＭＳ Ｐゴシック" charset="-128"/>
              </a:rPr>
              <a:t>Little</a:t>
            </a:r>
            <a:r>
              <a:rPr lang="ja-JP" altLang="en-US">
                <a:ea typeface="ＭＳ Ｐゴシック" charset="-128"/>
              </a:rPr>
              <a:t>’</a:t>
            </a:r>
            <a:r>
              <a:rPr lang="en-US" altLang="ja-JP" dirty="0">
                <a:ea typeface="ＭＳ Ｐゴシック" charset="-128"/>
              </a:rPr>
              <a:t>s Law: Qi = Xi Ri</a:t>
            </a:r>
          </a:p>
          <a:p>
            <a:pPr>
              <a:buFont typeface="Wingdings" pitchFamily="2" charset="2"/>
              <a:buChar char="q"/>
            </a:pPr>
            <a:r>
              <a:rPr lang="en-US" altLang="x-none" dirty="0">
                <a:ea typeface="ＭＳ Ｐゴシック" charset="-128"/>
              </a:rPr>
              <a:t>Bottleneck bound of interactive response (for the given closed model):</a:t>
            </a:r>
          </a:p>
        </p:txBody>
      </p:sp>
      <p:sp>
        <p:nvSpPr>
          <p:cNvPr id="55299"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F5405FE-71EE-3B47-BBDD-37C55D312095}" type="slidenum">
              <a:rPr lang="en-US" altLang="x-none" sz="1200">
                <a:solidFill>
                  <a:srgbClr val="000000"/>
                </a:solidFill>
                <a:latin typeface="Tahoma" charset="0"/>
              </a:rPr>
              <a:pPr eaLnBrk="1" hangingPunct="1"/>
              <a:t>14</a:t>
            </a:fld>
            <a:endParaRPr lang="en-US" altLang="x-none" sz="1200">
              <a:solidFill>
                <a:srgbClr val="000000"/>
              </a:solidFill>
              <a:latin typeface="Tahoma" charset="0"/>
            </a:endParaRPr>
          </a:p>
        </p:txBody>
      </p:sp>
      <p:graphicFrame>
        <p:nvGraphicFramePr>
          <p:cNvPr id="55300" name="Object 2"/>
          <p:cNvGraphicFramePr>
            <a:graphicFrameLocks noChangeAspect="1"/>
          </p:cNvGraphicFramePr>
          <p:nvPr/>
        </p:nvGraphicFramePr>
        <p:xfrm>
          <a:off x="2057400" y="4570413"/>
          <a:ext cx="3671888" cy="687387"/>
        </p:xfrm>
        <a:graphic>
          <a:graphicData uri="http://schemas.openxmlformats.org/presentationml/2006/ole">
            <mc:AlternateContent xmlns:mc="http://schemas.openxmlformats.org/markup-compatibility/2006">
              <mc:Choice xmlns:v="urn:schemas-microsoft-com:vml" Requires="v">
                <p:oleObj spid="_x0000_s389243" name="Equation" r:id="rId4" imgW="1435100" imgH="254000" progId="Equation.3">
                  <p:embed/>
                </p:oleObj>
              </mc:Choice>
              <mc:Fallback>
                <p:oleObj name="Equation" r:id="rId4" imgW="1435100" imgH="254000" progId="Equation.3">
                  <p:embed/>
                  <p:pic>
                    <p:nvPicPr>
                      <p:cNvPr id="5530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570413"/>
                        <a:ext cx="3671888"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5301" name="Object 3"/>
          <p:cNvGraphicFramePr>
            <a:graphicFrameLocks noChangeAspect="1"/>
          </p:cNvGraphicFramePr>
          <p:nvPr/>
        </p:nvGraphicFramePr>
        <p:xfrm>
          <a:off x="1676400" y="5257800"/>
          <a:ext cx="4419600" cy="617538"/>
        </p:xfrm>
        <a:graphic>
          <a:graphicData uri="http://schemas.openxmlformats.org/presentationml/2006/ole">
            <mc:AlternateContent xmlns:mc="http://schemas.openxmlformats.org/markup-compatibility/2006">
              <mc:Choice xmlns:v="urn:schemas-microsoft-com:vml" Requires="v">
                <p:oleObj spid="_x0000_s389244" name="Equation" r:id="rId6" imgW="1727200" imgH="228600" progId="Equation.3">
                  <p:embed/>
                </p:oleObj>
              </mc:Choice>
              <mc:Fallback>
                <p:oleObj name="Equation" r:id="rId6" imgW="1727200" imgH="228600" progId="Equation.3">
                  <p:embed/>
                  <p:pic>
                    <p:nvPicPr>
                      <p:cNvPr id="5530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257800"/>
                        <a:ext cx="441960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026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ltLang="x-none" sz="3600">
                <a:ea typeface="ＭＳ Ｐゴシック" charset="-128"/>
              </a:rPr>
              <a:t>In Practice: Common Bottlenecks</a:t>
            </a:r>
          </a:p>
        </p:txBody>
      </p:sp>
      <p:sp>
        <p:nvSpPr>
          <p:cNvPr id="57346" name="Rectangle 3"/>
          <p:cNvSpPr>
            <a:spLocks noGrp="1" noChangeArrowheads="1"/>
          </p:cNvSpPr>
          <p:nvPr>
            <p:ph type="body" idx="1"/>
          </p:nvPr>
        </p:nvSpPr>
        <p:spPr/>
        <p:txBody>
          <a:bodyPr/>
          <a:lstStyle/>
          <a:p>
            <a:pPr eaLnBrk="1" hangingPunct="1">
              <a:buFont typeface="Wingdings" pitchFamily="2" charset="2"/>
              <a:buChar char="q"/>
            </a:pPr>
            <a:r>
              <a:rPr lang="en-US" altLang="x-none" dirty="0">
                <a:ea typeface="ＭＳ Ｐゴシック" charset="-128"/>
              </a:rPr>
              <a:t>No more file descriptors</a:t>
            </a:r>
          </a:p>
          <a:p>
            <a:pPr eaLnBrk="1" hangingPunct="1">
              <a:buFont typeface="Wingdings" pitchFamily="2" charset="2"/>
              <a:buChar char="q"/>
            </a:pPr>
            <a:r>
              <a:rPr lang="en-US" altLang="x-none" dirty="0">
                <a:ea typeface="ＭＳ Ｐゴシック" charset="-128"/>
              </a:rPr>
              <a:t>Sockets stuck in TIME_WAIT</a:t>
            </a:r>
          </a:p>
          <a:p>
            <a:pPr eaLnBrk="1" hangingPunct="1">
              <a:buFont typeface="Wingdings" pitchFamily="2" charset="2"/>
              <a:buChar char="q"/>
            </a:pPr>
            <a:r>
              <a:rPr lang="en-US" altLang="x-none" dirty="0">
                <a:ea typeface="ＭＳ Ｐゴシック" charset="-128"/>
              </a:rPr>
              <a:t>High memory use (swapping)</a:t>
            </a:r>
          </a:p>
          <a:p>
            <a:pPr eaLnBrk="1" hangingPunct="1">
              <a:buFont typeface="Wingdings" pitchFamily="2" charset="2"/>
              <a:buChar char="q"/>
            </a:pPr>
            <a:r>
              <a:rPr lang="en-US" altLang="x-none" dirty="0">
                <a:ea typeface="ＭＳ Ｐゴシック" charset="-128"/>
              </a:rPr>
              <a:t>CPU overload</a:t>
            </a:r>
          </a:p>
          <a:p>
            <a:pPr eaLnBrk="1" hangingPunct="1">
              <a:buFont typeface="Wingdings" pitchFamily="2" charset="2"/>
              <a:buChar char="q"/>
            </a:pPr>
            <a:r>
              <a:rPr lang="en-US" altLang="x-none" dirty="0">
                <a:ea typeface="ＭＳ Ｐゴシック" charset="-128"/>
              </a:rPr>
              <a:t>Interrupt (IRQ) overload</a:t>
            </a:r>
          </a:p>
        </p:txBody>
      </p:sp>
      <p:sp>
        <p:nvSpPr>
          <p:cNvPr id="57347" name="Text Box 4"/>
          <p:cNvSpPr txBox="1">
            <a:spLocks noChangeArrowheads="1"/>
          </p:cNvSpPr>
          <p:nvPr/>
        </p:nvSpPr>
        <p:spPr bwMode="auto">
          <a:xfrm>
            <a:off x="6537325" y="6284913"/>
            <a:ext cx="178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000000"/>
                </a:solidFill>
              </a:rPr>
              <a:t>[Aaron Bannert]</a:t>
            </a:r>
          </a:p>
        </p:txBody>
      </p:sp>
      <p:pic>
        <p:nvPicPr>
          <p:cNvPr id="57348"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903772">
            <a:off x="6569075" y="5619750"/>
            <a:ext cx="17526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a:extLst>
              <a:ext uri="{FF2B5EF4-FFF2-40B4-BE49-F238E27FC236}">
                <a16:creationId xmlns:a16="http://schemas.microsoft.com/office/drawing/2014/main" id="{E63EE43B-BDC1-A241-B95E-D51734771B75}"/>
              </a:ext>
            </a:extLst>
          </p:cNvPr>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F5405FE-71EE-3B47-BBDD-37C55D312095}" type="slidenum">
              <a:rPr lang="en-US" altLang="x-none" sz="1200">
                <a:solidFill>
                  <a:srgbClr val="000000"/>
                </a:solidFill>
                <a:latin typeface="Tahoma" charset="0"/>
              </a:rPr>
              <a:pPr eaLnBrk="1" hangingPunct="1"/>
              <a:t>15</a:t>
            </a:fld>
            <a:endParaRPr lang="en-US" altLang="x-none" sz="1200">
              <a:solidFill>
                <a:srgbClr val="000000"/>
              </a:solidFill>
              <a:latin typeface="Tahoma" charset="0"/>
            </a:endParaRPr>
          </a:p>
        </p:txBody>
      </p:sp>
    </p:spTree>
    <p:extLst>
      <p:ext uri="{BB962C8B-B14F-4D97-AF65-F5344CB8AC3E}">
        <p14:creationId xmlns:p14="http://schemas.microsoft.com/office/powerpoint/2010/main" val="2330563851"/>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tLang="x-none">
                <a:ea typeface="ＭＳ Ｐゴシック" charset="-128"/>
              </a:rPr>
              <a:t>YouTube Design Alg.</a:t>
            </a:r>
          </a:p>
        </p:txBody>
      </p:sp>
      <p:sp>
        <p:nvSpPr>
          <p:cNvPr id="59394" name="Content Placeholder 2"/>
          <p:cNvSpPr>
            <a:spLocks noGrp="1"/>
          </p:cNvSpPr>
          <p:nvPr>
            <p:ph idx="1"/>
          </p:nvPr>
        </p:nvSpPr>
        <p:spPr>
          <a:xfrm>
            <a:off x="533400" y="1600200"/>
            <a:ext cx="8305800" cy="4648200"/>
          </a:xfrm>
        </p:spPr>
        <p:txBody>
          <a:bodyPr/>
          <a:lstStyle/>
          <a:p>
            <a:pPr>
              <a:buFont typeface="Wingdings" charset="2"/>
              <a:buNone/>
            </a:pPr>
            <a:r>
              <a:rPr lang="en-US" altLang="x-none">
                <a:latin typeface="Courier New" charset="0"/>
                <a:ea typeface="ＭＳ Ｐゴシック" charset="-128"/>
              </a:rPr>
              <a:t>  while (true)</a:t>
            </a:r>
            <a:br>
              <a:rPr lang="en-US" altLang="x-none">
                <a:latin typeface="Courier New" charset="0"/>
                <a:ea typeface="ＭＳ Ｐゴシック" charset="-128"/>
              </a:rPr>
            </a:br>
            <a:r>
              <a:rPr lang="en-US" altLang="x-none">
                <a:latin typeface="Courier New" charset="0"/>
                <a:ea typeface="ＭＳ Ｐゴシック" charset="-128"/>
              </a:rPr>
              <a:t>{ </a:t>
            </a:r>
            <a:br>
              <a:rPr lang="en-US" altLang="x-none">
                <a:latin typeface="Courier New" charset="0"/>
                <a:ea typeface="ＭＳ Ｐゴシック" charset="-128"/>
              </a:rPr>
            </a:br>
            <a:r>
              <a:rPr lang="en-US" altLang="x-none">
                <a:latin typeface="Courier New" charset="0"/>
                <a:ea typeface="ＭＳ Ｐゴシック" charset="-128"/>
              </a:rPr>
              <a:t>  identify_and_fix_bottlenecks();</a:t>
            </a:r>
            <a:br>
              <a:rPr lang="en-US" altLang="x-none">
                <a:latin typeface="Courier New" charset="0"/>
                <a:ea typeface="ＭＳ Ｐゴシック" charset="-128"/>
              </a:rPr>
            </a:br>
            <a:r>
              <a:rPr lang="en-US" altLang="x-none">
                <a:latin typeface="Courier New" charset="0"/>
                <a:ea typeface="ＭＳ Ｐゴシック" charset="-128"/>
              </a:rPr>
              <a:t>  drink();</a:t>
            </a:r>
            <a:br>
              <a:rPr lang="en-US" altLang="x-none">
                <a:latin typeface="Courier New" charset="0"/>
                <a:ea typeface="ＭＳ Ｐゴシック" charset="-128"/>
              </a:rPr>
            </a:br>
            <a:r>
              <a:rPr lang="en-US" altLang="x-none">
                <a:latin typeface="Courier New" charset="0"/>
                <a:ea typeface="ＭＳ Ｐゴシック" charset="-128"/>
              </a:rPr>
              <a:t>  sleep();</a:t>
            </a:r>
            <a:br>
              <a:rPr lang="en-US" altLang="x-none">
                <a:latin typeface="Courier New" charset="0"/>
                <a:ea typeface="ＭＳ Ｐゴシック" charset="-128"/>
              </a:rPr>
            </a:br>
            <a:r>
              <a:rPr lang="en-US" altLang="x-none">
                <a:latin typeface="Courier New" charset="0"/>
                <a:ea typeface="ＭＳ Ｐゴシック" charset="-128"/>
              </a:rPr>
              <a:t>  notice_new_bottleneck();</a:t>
            </a:r>
            <a:br>
              <a:rPr lang="en-US" altLang="x-none">
                <a:latin typeface="Courier New" charset="0"/>
                <a:ea typeface="ＭＳ Ｐゴシック" charset="-128"/>
              </a:rPr>
            </a:br>
            <a:r>
              <a:rPr lang="en-US" altLang="x-none">
                <a:latin typeface="Courier New" charset="0"/>
                <a:ea typeface="ＭＳ Ｐゴシック" charset="-128"/>
              </a:rPr>
              <a:t>}</a:t>
            </a:r>
          </a:p>
        </p:txBody>
      </p:sp>
      <p:sp>
        <p:nvSpPr>
          <p:cNvPr id="593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BF7F6DF-EDA0-E944-BEF6-A8927644ADDC}" type="slidenum">
              <a:rPr lang="en-US" altLang="x-none" sz="1400">
                <a:solidFill>
                  <a:srgbClr val="000000"/>
                </a:solidFill>
                <a:latin typeface="Comic Sans MS" charset="0"/>
              </a:rPr>
              <a:pPr eaLnBrk="1" hangingPunct="1"/>
              <a:t>16</a:t>
            </a:fld>
            <a:endParaRPr lang="en-US" altLang="x-none" sz="1400">
              <a:solidFill>
                <a:srgbClr val="000000"/>
              </a:solidFill>
              <a:latin typeface="Comic Sans MS" charset="0"/>
            </a:endParaRPr>
          </a:p>
        </p:txBody>
      </p:sp>
      <p:sp>
        <p:nvSpPr>
          <p:cNvPr id="59396" name="Rectangle 13"/>
          <p:cNvSpPr>
            <a:spLocks noChangeArrowheads="1"/>
          </p:cNvSpPr>
          <p:nvPr/>
        </p:nvSpPr>
        <p:spPr bwMode="auto">
          <a:xfrm>
            <a:off x="1600200" y="87313"/>
            <a:ext cx="7543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000000"/>
                </a:solidFill>
              </a:rPr>
              <a:t>http://video.google.com/videoplay?docid=-6304964351441328559#</a:t>
            </a:r>
          </a:p>
        </p:txBody>
      </p:sp>
    </p:spTree>
    <p:extLst>
      <p:ext uri="{BB962C8B-B14F-4D97-AF65-F5344CB8AC3E}">
        <p14:creationId xmlns:p14="http://schemas.microsoft.com/office/powerpoint/2010/main" val="1038795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533400" y="228600"/>
            <a:ext cx="8382000" cy="1143000"/>
          </a:xfrm>
        </p:spPr>
        <p:txBody>
          <a:bodyPr/>
          <a:lstStyle/>
          <a:p>
            <a:r>
              <a:rPr lang="en-US" altLang="x-none" sz="3600">
                <a:ea typeface="ＭＳ Ｐゴシック" charset="-128"/>
              </a:rPr>
              <a:t>Summary: High-Perf. Network Server</a:t>
            </a:r>
          </a:p>
        </p:txBody>
      </p:sp>
      <p:sp>
        <p:nvSpPr>
          <p:cNvPr id="61442" name="Content Placeholder 2"/>
          <p:cNvSpPr>
            <a:spLocks noGrp="1"/>
          </p:cNvSpPr>
          <p:nvPr>
            <p:ph idx="1"/>
          </p:nvPr>
        </p:nvSpPr>
        <p:spPr>
          <a:xfrm>
            <a:off x="533400" y="1524000"/>
            <a:ext cx="7772400" cy="5181600"/>
          </a:xfrm>
        </p:spPr>
        <p:txBody>
          <a:bodyPr/>
          <a:lstStyle/>
          <a:p>
            <a:pPr>
              <a:buFont typeface="Wingdings" pitchFamily="2" charset="2"/>
              <a:buChar char="q"/>
            </a:pPr>
            <a:r>
              <a:rPr lang="en-US" altLang="x-none" sz="2400" dirty="0">
                <a:ea typeface="ＭＳ Ｐゴシック" charset="-128"/>
              </a:rPr>
              <a:t>Avoid blocking (so that we can reach bottleneck throughput)</a:t>
            </a:r>
          </a:p>
          <a:p>
            <a:pPr lvl="1">
              <a:buFont typeface="Courier New" panose="02070309020205020404" pitchFamily="49" charset="0"/>
              <a:buChar char="o"/>
            </a:pPr>
            <a:r>
              <a:rPr lang="en-US" altLang="x-none" sz="2000" dirty="0">
                <a:ea typeface="ＭＳ Ｐゴシック" charset="-128"/>
              </a:rPr>
              <a:t>Introduce threads</a:t>
            </a:r>
          </a:p>
          <a:p>
            <a:pPr>
              <a:buFont typeface="Wingdings" pitchFamily="2" charset="2"/>
              <a:buChar char="q"/>
            </a:pPr>
            <a:r>
              <a:rPr lang="en-US" altLang="x-none" sz="2400" dirty="0">
                <a:ea typeface="ＭＳ Ｐゴシック" charset="-128"/>
              </a:rPr>
              <a:t>Limit unlimited thread overhead</a:t>
            </a:r>
          </a:p>
          <a:p>
            <a:pPr lvl="1">
              <a:buFont typeface="Courier New" panose="02070309020205020404" pitchFamily="49" charset="0"/>
              <a:buChar char="o"/>
            </a:pPr>
            <a:r>
              <a:rPr lang="en-US" altLang="x-none" sz="2000" dirty="0">
                <a:ea typeface="ＭＳ Ｐゴシック" charset="-128"/>
              </a:rPr>
              <a:t>Thread pool, </a:t>
            </a:r>
            <a:r>
              <a:rPr lang="en-US" altLang="x-none" sz="2000" dirty="0" err="1">
                <a:ea typeface="ＭＳ Ｐゴシック" charset="-128"/>
              </a:rPr>
              <a:t>async</a:t>
            </a:r>
            <a:r>
              <a:rPr lang="en-US" altLang="x-none" sz="2000" dirty="0">
                <a:ea typeface="ＭＳ Ｐゴシック" charset="-128"/>
              </a:rPr>
              <a:t> </a:t>
            </a:r>
            <a:r>
              <a:rPr lang="en-US" altLang="x-none" sz="2000" dirty="0" err="1">
                <a:ea typeface="ＭＳ Ｐゴシック" charset="-128"/>
              </a:rPr>
              <a:t>io</a:t>
            </a:r>
            <a:endParaRPr lang="en-US" altLang="x-none" sz="2000" dirty="0">
              <a:ea typeface="ＭＳ Ｐゴシック" charset="-128"/>
            </a:endParaRPr>
          </a:p>
          <a:p>
            <a:pPr>
              <a:buFont typeface="Wingdings" pitchFamily="2" charset="2"/>
              <a:buChar char="q"/>
            </a:pPr>
            <a:r>
              <a:rPr lang="en-US" altLang="x-none" sz="2400" dirty="0">
                <a:ea typeface="ＭＳ Ｐゴシック" charset="-128"/>
              </a:rPr>
              <a:t>Shared variables</a:t>
            </a:r>
          </a:p>
          <a:p>
            <a:pPr lvl="1">
              <a:buFont typeface="Courier New" panose="02070309020205020404" pitchFamily="49" charset="0"/>
              <a:buChar char="o"/>
            </a:pPr>
            <a:r>
              <a:rPr lang="en-US" altLang="x-none" sz="2000" dirty="0">
                <a:ea typeface="ＭＳ Ｐゴシック" charset="-128"/>
              </a:rPr>
              <a:t>Synchronization (lock, synchronized)</a:t>
            </a:r>
          </a:p>
          <a:p>
            <a:pPr>
              <a:buFont typeface="Wingdings" pitchFamily="2" charset="2"/>
              <a:buChar char="q"/>
            </a:pPr>
            <a:r>
              <a:rPr lang="en-US" altLang="x-none" sz="2400" dirty="0">
                <a:ea typeface="ＭＳ Ｐゴシック" charset="-128"/>
              </a:rPr>
              <a:t>Avoid busy-wait</a:t>
            </a:r>
          </a:p>
          <a:p>
            <a:pPr lvl="1">
              <a:buFont typeface="Courier New" panose="02070309020205020404" pitchFamily="49" charset="0"/>
              <a:buChar char="o"/>
            </a:pPr>
            <a:r>
              <a:rPr lang="en-US" altLang="x-none" sz="2000" dirty="0">
                <a:ea typeface="ＭＳ Ｐゴシック" charset="-128"/>
              </a:rPr>
              <a:t>Wait/notify; FSM; asynchronous channel/Future/Handler</a:t>
            </a:r>
          </a:p>
          <a:p>
            <a:pPr>
              <a:buFont typeface="Wingdings" pitchFamily="2" charset="2"/>
              <a:buChar char="q"/>
            </a:pPr>
            <a:r>
              <a:rPr lang="en-US" altLang="x-none" sz="2400" dirty="0">
                <a:ea typeface="ＭＳ Ｐゴシック" charset="-128"/>
              </a:rPr>
              <a:t>Extensibility/robustness</a:t>
            </a:r>
          </a:p>
          <a:p>
            <a:pPr lvl="1">
              <a:buFont typeface="Courier New" panose="02070309020205020404" pitchFamily="49" charset="0"/>
              <a:buChar char="o"/>
            </a:pPr>
            <a:r>
              <a:rPr lang="en-US" altLang="x-none" sz="2000" dirty="0">
                <a:ea typeface="ＭＳ Ｐゴシック" charset="-128"/>
              </a:rPr>
              <a:t>Language support/Design for interfaces</a:t>
            </a:r>
          </a:p>
          <a:p>
            <a:pPr>
              <a:buFont typeface="Wingdings" pitchFamily="2" charset="2"/>
              <a:buChar char="q"/>
            </a:pPr>
            <a:r>
              <a:rPr lang="en-US" altLang="x-none" sz="2400" dirty="0">
                <a:ea typeface="ＭＳ Ｐゴシック" charset="-128"/>
              </a:rPr>
              <a:t>System modeling and measurements</a:t>
            </a:r>
          </a:p>
          <a:p>
            <a:pPr lvl="1">
              <a:buFont typeface="Courier New" panose="02070309020205020404" pitchFamily="49" charset="0"/>
              <a:buChar char="o"/>
            </a:pPr>
            <a:r>
              <a:rPr lang="en-US" altLang="x-none" sz="2000" dirty="0">
                <a:ea typeface="ＭＳ Ｐゴシック" charset="-128"/>
              </a:rPr>
              <a:t>Queueing analysis, operational analysis</a:t>
            </a:r>
          </a:p>
        </p:txBody>
      </p:sp>
      <p:sp>
        <p:nvSpPr>
          <p:cNvPr id="614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9B7CFBF-5B2E-AB43-B828-8DC51918C9CE}" type="slidenum">
              <a:rPr lang="en-US" altLang="x-none" sz="1400">
                <a:solidFill>
                  <a:srgbClr val="000000"/>
                </a:solidFill>
                <a:latin typeface="Comic Sans MS" charset="0"/>
              </a:rPr>
              <a:pPr eaLnBrk="1" hangingPunct="1"/>
              <a:t>17</a:t>
            </a:fld>
            <a:endParaRPr lang="en-US" altLang="x-none" sz="1400">
              <a:solidFill>
                <a:srgbClr val="000000"/>
              </a:solidFill>
              <a:latin typeface="Comic Sans MS" charset="0"/>
            </a:endParaRPr>
          </a:p>
        </p:txBody>
      </p:sp>
    </p:spTree>
    <p:extLst>
      <p:ext uri="{BB962C8B-B14F-4D97-AF65-F5344CB8AC3E}">
        <p14:creationId xmlns:p14="http://schemas.microsoft.com/office/powerpoint/2010/main" val="333291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r>
              <a:rPr lang="en-US" altLang="x-none">
                <a:ea typeface="ＭＳ Ｐゴシック" charset="-128"/>
              </a:rPr>
              <a:t>Outline</a:t>
            </a:r>
          </a:p>
        </p:txBody>
      </p:sp>
      <p:sp>
        <p:nvSpPr>
          <p:cNvPr id="80898"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Admin and recap</a:t>
            </a:r>
          </a:p>
          <a:p>
            <a:pPr>
              <a:buFont typeface="Wingdings" pitchFamily="2" charset="2"/>
              <a:buChar char="q"/>
            </a:pPr>
            <a:r>
              <a:rPr lang="en-US" altLang="x-none" dirty="0">
                <a:ea typeface="ＭＳ Ｐゴシック" charset="-128"/>
              </a:rPr>
              <a:t>Single</a:t>
            </a:r>
            <a:r>
              <a:rPr lang="en-US" altLang="zh-CN" dirty="0">
                <a:ea typeface="ＭＳ Ｐゴシック" charset="-128"/>
              </a:rPr>
              <a:t>,</a:t>
            </a:r>
            <a:r>
              <a:rPr lang="zh-CN" altLang="en-US" dirty="0">
                <a:ea typeface="ＭＳ Ｐゴシック" charset="-128"/>
              </a:rPr>
              <a:t> </a:t>
            </a:r>
            <a:r>
              <a:rPr lang="en-US" altLang="zh-CN" dirty="0">
                <a:ea typeface="ＭＳ Ｐゴシック" charset="-128"/>
              </a:rPr>
              <a:t>high-performance</a:t>
            </a:r>
            <a:r>
              <a:rPr lang="en-US" altLang="x-none" dirty="0">
                <a:ea typeface="ＭＳ Ｐゴシック" charset="-128"/>
              </a:rPr>
              <a:t> network server</a:t>
            </a:r>
          </a:p>
          <a:p>
            <a:pPr>
              <a:buFont typeface="Wingdings" pitchFamily="2" charset="2"/>
              <a:buChar char="q"/>
            </a:pPr>
            <a:r>
              <a:rPr lang="en-US" altLang="x-none" dirty="0">
                <a:ea typeface="ＭＳ Ｐゴシック" charset="-128"/>
              </a:rPr>
              <a:t>Multiple network servers</a:t>
            </a:r>
          </a:p>
          <a:p>
            <a:pPr lvl="1">
              <a:buClr>
                <a:srgbClr val="C00000"/>
              </a:buClr>
              <a:buFont typeface="Wingdings" pitchFamily="2" charset="2"/>
              <a:buChar char="Ø"/>
            </a:pPr>
            <a:r>
              <a:rPr lang="en-US" altLang="x-none" i="1" dirty="0">
                <a:solidFill>
                  <a:srgbClr val="C00000"/>
                </a:solidFill>
                <a:ea typeface="ＭＳ Ｐゴシック" charset="-128"/>
              </a:rPr>
              <a:t>Why multiple network servers</a:t>
            </a:r>
          </a:p>
        </p:txBody>
      </p:sp>
      <p:sp>
        <p:nvSpPr>
          <p:cNvPr id="80899"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fld id="{0743E7CC-6F23-FE41-B4E9-E7E77844EE24}" type="slidenum">
              <a:rPr lang="en-US" altLang="x-none" sz="1400">
                <a:solidFill>
                  <a:srgbClr val="000000"/>
                </a:solidFill>
                <a:latin typeface="Times New Roman" charset="0"/>
              </a:rPr>
              <a:pPr/>
              <a:t>18</a:t>
            </a:fld>
            <a:endParaRPr lang="en-US" altLang="x-none" sz="1400">
              <a:solidFill>
                <a:srgbClr val="000000"/>
              </a:solidFill>
              <a:latin typeface="Times New Roman" charset="0"/>
            </a:endParaRPr>
          </a:p>
        </p:txBody>
      </p:sp>
    </p:spTree>
    <p:extLst>
      <p:ext uri="{BB962C8B-B14F-4D97-AF65-F5344CB8AC3E}">
        <p14:creationId xmlns:p14="http://schemas.microsoft.com/office/powerpoint/2010/main" val="2196933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x-none">
                <a:ea typeface="ＭＳ Ｐゴシック" charset="-128"/>
              </a:rPr>
              <a:t>Why Multiple Servers?</a:t>
            </a:r>
          </a:p>
        </p:txBody>
      </p:sp>
      <p:sp>
        <p:nvSpPr>
          <p:cNvPr id="3" name="Content Placeholder 2"/>
          <p:cNvSpPr>
            <a:spLocks noGrp="1"/>
          </p:cNvSpPr>
          <p:nvPr>
            <p:ph idx="1"/>
          </p:nvPr>
        </p:nvSpPr>
        <p:spPr>
          <a:xfrm>
            <a:off x="533400" y="1905000"/>
            <a:ext cx="8153400" cy="4724400"/>
          </a:xfrm>
        </p:spPr>
        <p:txBody>
          <a:bodyPr/>
          <a:lstStyle/>
          <a:p>
            <a:pPr>
              <a:buFont typeface="Wingdings" pitchFamily="2" charset="2"/>
              <a:buChar char="q"/>
            </a:pPr>
            <a:r>
              <a:rPr lang="en-US" altLang="x-none" dirty="0">
                <a:ea typeface="ＭＳ Ｐゴシック" charset="-128"/>
              </a:rPr>
              <a:t>Scalability</a:t>
            </a:r>
          </a:p>
          <a:p>
            <a:pPr lvl="1">
              <a:buFont typeface="Courier New" panose="02070309020205020404" pitchFamily="49" charset="0"/>
              <a:buChar char="o"/>
            </a:pPr>
            <a:r>
              <a:rPr lang="en-US" altLang="x-none" dirty="0">
                <a:ea typeface="ＭＳ Ｐゴシック" charset="-128"/>
              </a:rPr>
              <a:t>Scaling beyond single server throughput</a:t>
            </a:r>
          </a:p>
          <a:p>
            <a:pPr lvl="2"/>
            <a:r>
              <a:rPr lang="en-US" altLang="x-none" dirty="0">
                <a:ea typeface="ＭＳ Ｐゴシック" charset="-128"/>
              </a:rPr>
              <a:t>There is a fundamental limit on what a single server can </a:t>
            </a:r>
          </a:p>
          <a:p>
            <a:pPr lvl="3"/>
            <a:r>
              <a:rPr lang="en-US" altLang="x-none" dirty="0">
                <a:latin typeface="Times New Roman" charset="0"/>
                <a:ea typeface="ＭＳ Ｐゴシック" charset="-128"/>
              </a:rPr>
              <a:t>process (CPU/</a:t>
            </a:r>
            <a:r>
              <a:rPr lang="en-US" altLang="x-none" dirty="0" err="1">
                <a:latin typeface="Times New Roman" charset="0"/>
                <a:ea typeface="ＭＳ Ｐゴシック" charset="-128"/>
              </a:rPr>
              <a:t>bw</a:t>
            </a:r>
            <a:r>
              <a:rPr lang="en-US" altLang="x-none" dirty="0">
                <a:latin typeface="Times New Roman" charset="0"/>
                <a:ea typeface="ＭＳ Ｐゴシック" charset="-128"/>
              </a:rPr>
              <a:t>/disk throughput)</a:t>
            </a:r>
          </a:p>
          <a:p>
            <a:pPr lvl="3"/>
            <a:r>
              <a:rPr lang="en-US" altLang="x-none" dirty="0">
                <a:latin typeface="Times New Roman" charset="0"/>
                <a:ea typeface="ＭＳ Ｐゴシック" charset="-128"/>
              </a:rPr>
              <a:t>store (disk/memory)</a:t>
            </a:r>
          </a:p>
          <a:p>
            <a:pPr lvl="2"/>
            <a:endParaRPr lang="en-US" altLang="x-none" dirty="0">
              <a:ea typeface="ＭＳ Ｐゴシック" charset="-128"/>
            </a:endParaRPr>
          </a:p>
          <a:p>
            <a:pPr lvl="1">
              <a:buFont typeface="Courier New" panose="02070309020205020404" pitchFamily="49" charset="0"/>
              <a:buChar char="o"/>
            </a:pPr>
            <a:r>
              <a:rPr lang="en-US" altLang="x-none" dirty="0">
                <a:ea typeface="ＭＳ Ｐゴシック" charset="-128"/>
              </a:rPr>
              <a:t>Scaling beyond single geo location latency</a:t>
            </a:r>
          </a:p>
          <a:p>
            <a:pPr lvl="2"/>
            <a:r>
              <a:rPr lang="en-US" altLang="x-none" dirty="0">
                <a:ea typeface="ＭＳ Ｐゴシック" charset="-128"/>
              </a:rPr>
              <a:t>There is a limit on the speed of light</a:t>
            </a:r>
          </a:p>
          <a:p>
            <a:pPr lvl="2"/>
            <a:r>
              <a:rPr lang="en-US" altLang="x-none" dirty="0">
                <a:ea typeface="ＭＳ Ｐゴシック" charset="-128"/>
              </a:rPr>
              <a:t>Network detour and delay further increase the delay</a:t>
            </a:r>
          </a:p>
        </p:txBody>
      </p:sp>
      <p:sp>
        <p:nvSpPr>
          <p:cNvPr id="829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D5D3B1C-4A73-9C49-BAC0-7974B45BABB6}" type="slidenum">
              <a:rPr lang="en-US" altLang="x-none" sz="1400">
                <a:solidFill>
                  <a:srgbClr val="000000"/>
                </a:solidFill>
                <a:latin typeface="Comic Sans MS" charset="0"/>
              </a:rPr>
              <a:pPr eaLnBrk="1" hangingPunct="1"/>
              <a:t>19</a:t>
            </a:fld>
            <a:endParaRPr lang="en-US" altLang="x-none" sz="1400">
              <a:solidFill>
                <a:srgbClr val="000000"/>
              </a:solidFill>
              <a:latin typeface="Comic Sans MS" charset="0"/>
            </a:endParaRPr>
          </a:p>
        </p:txBody>
      </p:sp>
    </p:spTree>
    <p:extLst>
      <p:ext uri="{BB962C8B-B14F-4D97-AF65-F5344CB8AC3E}">
        <p14:creationId xmlns:p14="http://schemas.microsoft.com/office/powerpoint/2010/main" val="420639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05C9F4C-E23D-5D48-A325-7F9E6EEC2C72}" type="slidenum">
              <a:rPr lang="en-US" altLang="x-none" sz="1400">
                <a:solidFill>
                  <a:srgbClr val="000000"/>
                </a:solidFill>
                <a:latin typeface="Times New Roman" charset="0"/>
              </a:rPr>
              <a:pPr eaLnBrk="1" hangingPunct="1"/>
              <a:t>2</a:t>
            </a:fld>
            <a:endParaRPr lang="en-US" altLang="x-none" sz="1400">
              <a:solidFill>
                <a:srgbClr val="000000"/>
              </a:solidFill>
              <a:latin typeface="Times New Roman" charset="0"/>
            </a:endParaRPr>
          </a:p>
        </p:txBody>
      </p:sp>
      <p:sp>
        <p:nvSpPr>
          <p:cNvPr id="59394" name="Rectangle 2"/>
          <p:cNvSpPr>
            <a:spLocks noGrp="1" noChangeArrowheads="1"/>
          </p:cNvSpPr>
          <p:nvPr>
            <p:ph type="title"/>
          </p:nvPr>
        </p:nvSpPr>
        <p:spPr/>
        <p:txBody>
          <a:bodyPr/>
          <a:lstStyle/>
          <a:p>
            <a:r>
              <a:rPr lang="en-US" altLang="x-none">
                <a:ea typeface="ＭＳ Ｐゴシック" charset="-128"/>
              </a:rPr>
              <a:t>Outline</a:t>
            </a:r>
          </a:p>
        </p:txBody>
      </p:sp>
      <p:sp>
        <p:nvSpPr>
          <p:cNvPr id="59395" name="Rectangle 3"/>
          <p:cNvSpPr>
            <a:spLocks noGrp="1" noChangeArrowheads="1"/>
          </p:cNvSpPr>
          <p:nvPr>
            <p:ph type="body" idx="1"/>
          </p:nvPr>
        </p:nvSpPr>
        <p:spPr/>
        <p:txBody>
          <a:bodyPr/>
          <a:lstStyle/>
          <a:p>
            <a:pPr>
              <a:buFont typeface="Wingdings" pitchFamily="2" charset="2"/>
              <a:buChar char="q"/>
            </a:pPr>
            <a:r>
              <a:rPr lang="en-US" altLang="x-none" dirty="0">
                <a:ea typeface="宋体" charset="-122"/>
              </a:rPr>
              <a:t>Admin and recap</a:t>
            </a:r>
          </a:p>
          <a:p>
            <a:pPr>
              <a:buFont typeface="Wingdings" pitchFamily="2" charset="2"/>
              <a:buChar char="q"/>
            </a:pPr>
            <a:r>
              <a:rPr lang="en-US" altLang="x-none" dirty="0">
                <a:ea typeface="宋体" charset="-122"/>
              </a:rPr>
              <a:t>High performance servers</a:t>
            </a:r>
          </a:p>
          <a:p>
            <a:pPr lvl="1">
              <a:buFont typeface="Courier New" panose="02070309020205020404" pitchFamily="49" charset="0"/>
              <a:buChar char="o"/>
            </a:pPr>
            <a:r>
              <a:rPr lang="en-US" altLang="x-none" dirty="0">
                <a:solidFill>
                  <a:schemeClr val="bg2"/>
                </a:solidFill>
                <a:ea typeface="宋体" charset="-122"/>
              </a:rPr>
              <a:t>Thread design</a:t>
            </a:r>
          </a:p>
          <a:p>
            <a:pPr lvl="1">
              <a:buFont typeface="Courier New" panose="02070309020205020404" pitchFamily="49" charset="0"/>
              <a:buChar char="o"/>
            </a:pPr>
            <a:r>
              <a:rPr lang="en-US" altLang="x-none" dirty="0">
                <a:solidFill>
                  <a:schemeClr val="bg2"/>
                </a:solidFill>
                <a:ea typeface="宋体" charset="-122"/>
              </a:rPr>
              <a:t>Asynchronous design</a:t>
            </a:r>
          </a:p>
          <a:p>
            <a:pPr lvl="1">
              <a:buFont typeface="Courier New" panose="02070309020205020404" pitchFamily="49" charset="0"/>
              <a:buChar char="o"/>
            </a:pPr>
            <a:r>
              <a:rPr lang="en-US" altLang="x-none" dirty="0">
                <a:ea typeface="宋体" charset="-122"/>
              </a:rPr>
              <a:t>Operational analysis</a:t>
            </a:r>
          </a:p>
          <a:p>
            <a:pPr>
              <a:buFont typeface="Wingdings" pitchFamily="2" charset="2"/>
              <a:buChar char="q"/>
            </a:pPr>
            <a:r>
              <a:rPr lang="en-US" altLang="x-none" dirty="0">
                <a:ea typeface="宋体" charset="-122"/>
              </a:rPr>
              <a:t>Multi-servers</a:t>
            </a:r>
          </a:p>
          <a:p>
            <a:pPr>
              <a:buFont typeface="Wingdings" pitchFamily="2" charset="2"/>
              <a:buChar char="q"/>
            </a:pPr>
            <a:r>
              <a:rPr lang="en-US" altLang="x-none" dirty="0">
                <a:ea typeface="宋体" charset="-122"/>
              </a:rPr>
              <a:t>Application overlays (peer-to-peer networks)</a:t>
            </a:r>
          </a:p>
        </p:txBody>
      </p:sp>
    </p:spTree>
    <p:extLst>
      <p:ext uri="{BB962C8B-B14F-4D97-AF65-F5344CB8AC3E}">
        <p14:creationId xmlns:p14="http://schemas.microsoft.com/office/powerpoint/2010/main" val="140234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a:ea typeface="ＭＳ Ｐゴシック" charset="-128"/>
              </a:rPr>
              <a:t>Why Multiple Servers?</a:t>
            </a:r>
          </a:p>
        </p:txBody>
      </p:sp>
      <p:sp>
        <p:nvSpPr>
          <p:cNvPr id="3" name="Content Placeholder 2"/>
          <p:cNvSpPr>
            <a:spLocks noGrp="1"/>
          </p:cNvSpPr>
          <p:nvPr>
            <p:ph idx="1"/>
          </p:nvPr>
        </p:nvSpPr>
        <p:spPr>
          <a:xfrm>
            <a:off x="533400" y="1905000"/>
            <a:ext cx="7772400" cy="4724400"/>
          </a:xfrm>
        </p:spPr>
        <p:txBody>
          <a:bodyPr/>
          <a:lstStyle/>
          <a:p>
            <a:pPr>
              <a:buFont typeface="Wingdings" pitchFamily="2" charset="2"/>
              <a:buChar char="q"/>
            </a:pPr>
            <a:r>
              <a:rPr lang="en-US" altLang="x-none" sz="3200" dirty="0">
                <a:ea typeface="ＭＳ Ｐゴシック" charset="-128"/>
              </a:rPr>
              <a:t>Redundancy and fault tolerance</a:t>
            </a:r>
          </a:p>
          <a:p>
            <a:endParaRPr lang="en-US" altLang="x-none" sz="3200" dirty="0">
              <a:ea typeface="ＭＳ Ｐゴシック" charset="-128"/>
            </a:endParaRPr>
          </a:p>
          <a:p>
            <a:pPr lvl="1">
              <a:buFont typeface="Courier New" panose="02070309020205020404" pitchFamily="49" charset="0"/>
              <a:buChar char="o"/>
            </a:pPr>
            <a:r>
              <a:rPr lang="en-US" altLang="x-none" sz="2800" dirty="0">
                <a:ea typeface="ＭＳ Ｐゴシック" charset="-128"/>
              </a:rPr>
              <a:t>Administration/Maintenance (e.g., incremental upgrade)</a:t>
            </a:r>
          </a:p>
          <a:p>
            <a:pPr lvl="1"/>
            <a:endParaRPr lang="en-US" altLang="x-none" sz="2800" dirty="0">
              <a:ea typeface="ＭＳ Ｐゴシック" charset="-128"/>
            </a:endParaRPr>
          </a:p>
          <a:p>
            <a:pPr lvl="1">
              <a:buFont typeface="Courier New" panose="02070309020205020404" pitchFamily="49" charset="0"/>
              <a:buChar char="o"/>
            </a:pPr>
            <a:r>
              <a:rPr lang="en-US" altLang="x-none" sz="2800" dirty="0">
                <a:ea typeface="ＭＳ Ｐゴシック" charset="-128"/>
              </a:rPr>
              <a:t>Redundancy (e.g., to handle failures)</a:t>
            </a:r>
          </a:p>
        </p:txBody>
      </p:sp>
      <p:sp>
        <p:nvSpPr>
          <p:cNvPr id="849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4B5F55C-B8FF-7F4F-8BD9-A55BF03C76EE}" type="slidenum">
              <a:rPr lang="en-US" altLang="x-none" sz="1400">
                <a:solidFill>
                  <a:srgbClr val="000000"/>
                </a:solidFill>
                <a:latin typeface="Comic Sans MS" charset="0"/>
              </a:rPr>
              <a:pPr eaLnBrk="1" hangingPunct="1"/>
              <a:t>20</a:t>
            </a:fld>
            <a:endParaRPr lang="en-US" altLang="x-none" sz="1400">
              <a:solidFill>
                <a:srgbClr val="000000"/>
              </a:solidFill>
              <a:latin typeface="Comic Sans MS" charset="0"/>
            </a:endParaRPr>
          </a:p>
        </p:txBody>
      </p:sp>
    </p:spTree>
    <p:extLst>
      <p:ext uri="{BB962C8B-B14F-4D97-AF65-F5344CB8AC3E}">
        <p14:creationId xmlns:p14="http://schemas.microsoft.com/office/powerpoint/2010/main" val="2510989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tLang="x-none">
                <a:ea typeface="ＭＳ Ｐゴシック" charset="-128"/>
              </a:rPr>
              <a:t>Why Multiple Servers?</a:t>
            </a:r>
          </a:p>
        </p:txBody>
      </p:sp>
      <p:sp>
        <p:nvSpPr>
          <p:cNvPr id="3" name="Content Placeholder 2"/>
          <p:cNvSpPr>
            <a:spLocks noGrp="1"/>
          </p:cNvSpPr>
          <p:nvPr>
            <p:ph idx="1"/>
          </p:nvPr>
        </p:nvSpPr>
        <p:spPr>
          <a:xfrm>
            <a:off x="533400" y="1905000"/>
            <a:ext cx="7772400" cy="4724400"/>
          </a:xfrm>
        </p:spPr>
        <p:txBody>
          <a:bodyPr/>
          <a:lstStyle/>
          <a:p>
            <a:pPr>
              <a:buFont typeface="Wingdings" pitchFamily="2" charset="2"/>
              <a:buChar char="q"/>
            </a:pPr>
            <a:r>
              <a:rPr lang="en-US" altLang="x-none" dirty="0">
                <a:ea typeface="ＭＳ Ｐゴシック" charset="-128"/>
              </a:rPr>
              <a:t>System/software architecture</a:t>
            </a:r>
          </a:p>
          <a:p>
            <a:pPr lvl="1">
              <a:buFont typeface="Courier New" panose="02070309020205020404" pitchFamily="49" charset="0"/>
              <a:buChar char="o"/>
            </a:pPr>
            <a:r>
              <a:rPr lang="en-US" altLang="x-none" dirty="0">
                <a:ea typeface="ＭＳ Ｐゴシック" charset="-128"/>
              </a:rPr>
              <a:t>Resources may be naturally distributed at different machines (e.g., run a single copy of a database server due to single license; access to resource from third party) </a:t>
            </a:r>
          </a:p>
          <a:p>
            <a:pPr lvl="1">
              <a:buFont typeface="Courier New" panose="02070309020205020404" pitchFamily="49" charset="0"/>
              <a:buChar char="o"/>
            </a:pPr>
            <a:endParaRPr lang="en-US" altLang="x-none" dirty="0">
              <a:ea typeface="ＭＳ Ｐゴシック" charset="-128"/>
            </a:endParaRPr>
          </a:p>
          <a:p>
            <a:pPr lvl="1">
              <a:buFont typeface="Courier New" panose="02070309020205020404" pitchFamily="49" charset="0"/>
              <a:buChar char="o"/>
            </a:pPr>
            <a:r>
              <a:rPr lang="en-US" altLang="x-none" dirty="0">
                <a:ea typeface="ＭＳ Ｐゴシック" charset="-128"/>
              </a:rPr>
              <a:t>Security (e.g., front end, business logic, and database)</a:t>
            </a:r>
          </a:p>
          <a:p>
            <a:pPr lvl="1"/>
            <a:endParaRPr lang="en-US" altLang="x-none" dirty="0">
              <a:ea typeface="ＭＳ Ｐゴシック" charset="-128"/>
            </a:endParaRPr>
          </a:p>
          <a:p>
            <a:pPr>
              <a:buFont typeface="Wingdings" pitchFamily="2" charset="2"/>
              <a:buChar char="q"/>
            </a:pPr>
            <a:r>
              <a:rPr lang="en-US" altLang="x-none" dirty="0">
                <a:ea typeface="ＭＳ Ｐゴシック" charset="-128"/>
              </a:rPr>
              <a:t>Today we focus mostly on the first  benefit, for homogeneous (replica) servers</a:t>
            </a:r>
          </a:p>
        </p:txBody>
      </p:sp>
      <p:sp>
        <p:nvSpPr>
          <p:cNvPr id="870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DE59631-50F2-B740-BDA9-3A53F32731BF}" type="slidenum">
              <a:rPr lang="en-US" altLang="x-none" sz="1400">
                <a:solidFill>
                  <a:srgbClr val="000000"/>
                </a:solidFill>
                <a:latin typeface="Comic Sans MS" charset="0"/>
              </a:rPr>
              <a:pPr eaLnBrk="1" hangingPunct="1"/>
              <a:t>21</a:t>
            </a:fld>
            <a:endParaRPr lang="en-US" altLang="x-none" sz="1400">
              <a:solidFill>
                <a:srgbClr val="000000"/>
              </a:solidFill>
              <a:latin typeface="Comic Sans MS" charset="0"/>
            </a:endParaRPr>
          </a:p>
        </p:txBody>
      </p:sp>
    </p:spTree>
    <p:extLst>
      <p:ext uri="{BB962C8B-B14F-4D97-AF65-F5344CB8AC3E}">
        <p14:creationId xmlns:p14="http://schemas.microsoft.com/office/powerpoint/2010/main" val="2733219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tLang="x-none" sz="3200">
                <a:ea typeface="ＭＳ Ｐゴシック" charset="-128"/>
              </a:rPr>
              <a:t>Discussion: Key Technical Challenges in Using Multiple Servers</a:t>
            </a:r>
          </a:p>
        </p:txBody>
      </p:sp>
      <p:sp>
        <p:nvSpPr>
          <p:cNvPr id="8909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2BEACCB-FAC5-7442-9356-DEAEA6777D91}" type="slidenum">
              <a:rPr lang="en-US" altLang="x-none" sz="1400">
                <a:solidFill>
                  <a:srgbClr val="000000"/>
                </a:solidFill>
                <a:latin typeface="Comic Sans MS" charset="0"/>
              </a:rPr>
              <a:pPr eaLnBrk="1" hangingPunct="1"/>
              <a:t>22</a:t>
            </a:fld>
            <a:endParaRPr lang="en-US" altLang="x-none" sz="1400" dirty="0">
              <a:solidFill>
                <a:srgbClr val="000000"/>
              </a:solidFill>
              <a:latin typeface="Comic Sans MS" charset="0"/>
            </a:endParaRPr>
          </a:p>
        </p:txBody>
      </p:sp>
      <p:sp>
        <p:nvSpPr>
          <p:cNvPr id="89091" name="Content Placeholder 1"/>
          <p:cNvSpPr>
            <a:spLocks noGrp="1"/>
          </p:cNvSpPr>
          <p:nvPr>
            <p:ph idx="1"/>
          </p:nvPr>
        </p:nvSpPr>
        <p:spPr/>
        <p:txBody>
          <a:bodyPr/>
          <a:lstStyle/>
          <a:p>
            <a:pPr>
              <a:buFont typeface="Wingdings" pitchFamily="2" charset="2"/>
              <a:buChar char="q"/>
            </a:pPr>
            <a:endParaRPr lang="x-none" altLang="x-none">
              <a:ea typeface="ＭＳ Ｐゴシック" charset="-128"/>
            </a:endParaRPr>
          </a:p>
        </p:txBody>
      </p:sp>
    </p:spTree>
    <p:extLst>
      <p:ext uri="{BB962C8B-B14F-4D97-AF65-F5344CB8AC3E}">
        <p14:creationId xmlns:p14="http://schemas.microsoft.com/office/powerpoint/2010/main" val="4022057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ltLang="x-none">
                <a:ea typeface="ＭＳ Ｐゴシック" charset="-128"/>
              </a:rPr>
              <a:t>Outline</a:t>
            </a:r>
          </a:p>
        </p:txBody>
      </p:sp>
      <p:sp>
        <p:nvSpPr>
          <p:cNvPr id="91138"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ea typeface="ＭＳ Ｐゴシック" charset="-128"/>
              </a:rPr>
              <a:t>Single network server</a:t>
            </a:r>
          </a:p>
          <a:p>
            <a:pPr>
              <a:buFont typeface="Wingdings" pitchFamily="2" charset="2"/>
              <a:buChar char="q"/>
            </a:pPr>
            <a:r>
              <a:rPr lang="en-US" altLang="x-none" dirty="0">
                <a:ea typeface="ＭＳ Ｐゴシック" charset="-128"/>
              </a:rPr>
              <a:t>Multiple network servers</a:t>
            </a:r>
          </a:p>
          <a:p>
            <a:pPr lvl="1">
              <a:buFont typeface="Courier New" panose="02070309020205020404" pitchFamily="49" charset="0"/>
              <a:buChar char="o"/>
            </a:pPr>
            <a:r>
              <a:rPr lang="en-US" altLang="x-none" dirty="0">
                <a:ea typeface="ＭＳ Ｐゴシック" charset="-128"/>
              </a:rPr>
              <a:t>Why multiple servers</a:t>
            </a:r>
          </a:p>
          <a:p>
            <a:pPr lvl="1">
              <a:buClr>
                <a:srgbClr val="C00000"/>
              </a:buClr>
              <a:buFont typeface="Wingdings" pitchFamily="2" charset="2"/>
              <a:buChar char="Ø"/>
            </a:pPr>
            <a:r>
              <a:rPr lang="en-US" altLang="x-none" i="1" dirty="0">
                <a:solidFill>
                  <a:srgbClr val="C00000"/>
                </a:solidFill>
                <a:ea typeface="ＭＳ Ｐゴシック" charset="-128"/>
              </a:rPr>
              <a:t>Multiple servers basic mechanism: request routing</a:t>
            </a:r>
          </a:p>
        </p:txBody>
      </p:sp>
      <p:sp>
        <p:nvSpPr>
          <p:cNvPr id="91139"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fld id="{72C53948-FEE5-1241-BFA9-743CC46FBE1B}" type="slidenum">
              <a:rPr lang="en-US" altLang="x-none" sz="1400">
                <a:solidFill>
                  <a:srgbClr val="000000"/>
                </a:solidFill>
                <a:latin typeface="Times New Roman" charset="0"/>
              </a:rPr>
              <a:pPr/>
              <a:t>23</a:t>
            </a:fld>
            <a:endParaRPr lang="en-US" altLang="x-none" sz="1400">
              <a:solidFill>
                <a:srgbClr val="000000"/>
              </a:solidFill>
              <a:latin typeface="Times New Roman" charset="0"/>
            </a:endParaRPr>
          </a:p>
        </p:txBody>
      </p:sp>
    </p:spTree>
    <p:extLst>
      <p:ext uri="{BB962C8B-B14F-4D97-AF65-F5344CB8AC3E}">
        <p14:creationId xmlns:p14="http://schemas.microsoft.com/office/powerpoint/2010/main" val="362456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Line 2"/>
          <p:cNvSpPr>
            <a:spLocks noChangeShapeType="1"/>
          </p:cNvSpPr>
          <p:nvPr/>
        </p:nvSpPr>
        <p:spPr bwMode="auto">
          <a:xfrm>
            <a:off x="5132388" y="2279650"/>
            <a:ext cx="1306512" cy="1306513"/>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6" name="Line 3"/>
          <p:cNvSpPr>
            <a:spLocks noChangeShapeType="1"/>
          </p:cNvSpPr>
          <p:nvPr/>
        </p:nvSpPr>
        <p:spPr bwMode="auto">
          <a:xfrm flipH="1">
            <a:off x="6802438" y="2309813"/>
            <a:ext cx="1335087" cy="1335087"/>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7" name="Line 4"/>
          <p:cNvSpPr>
            <a:spLocks noChangeShapeType="1"/>
          </p:cNvSpPr>
          <p:nvPr/>
        </p:nvSpPr>
        <p:spPr bwMode="auto">
          <a:xfrm>
            <a:off x="6469063" y="4195763"/>
            <a:ext cx="623887" cy="1495425"/>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8" name="Rectangle 5"/>
          <p:cNvSpPr>
            <a:spLocks noGrp="1" noChangeArrowheads="1"/>
          </p:cNvSpPr>
          <p:nvPr>
            <p:ph type="title"/>
          </p:nvPr>
        </p:nvSpPr>
        <p:spPr/>
        <p:txBody>
          <a:bodyPr/>
          <a:lstStyle/>
          <a:p>
            <a:pPr eaLnBrk="1" hangingPunct="1"/>
            <a:r>
              <a:rPr lang="en-US" altLang="x-none">
                <a:ea typeface="MS PGothic" charset="-128"/>
              </a:rPr>
              <a:t>Request Routing: Overview</a:t>
            </a:r>
          </a:p>
        </p:txBody>
      </p:sp>
      <p:grpSp>
        <p:nvGrpSpPr>
          <p:cNvPr id="93189" name="Group 6"/>
          <p:cNvGrpSpPr>
            <a:grpSpLocks/>
          </p:cNvGrpSpPr>
          <p:nvPr/>
        </p:nvGrpSpPr>
        <p:grpSpPr bwMode="auto">
          <a:xfrm>
            <a:off x="4852988" y="2994025"/>
            <a:ext cx="3138487" cy="1776413"/>
            <a:chOff x="148" y="1636"/>
            <a:chExt cx="1589" cy="808"/>
          </a:xfrm>
        </p:grpSpPr>
        <p:sp>
          <p:nvSpPr>
            <p:cNvPr id="93203" name="Oval 7"/>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4" name="Oval 8"/>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5" name="Oval 9"/>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6" name="Oval 10"/>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7" name="Oval 11"/>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8" name="Oval 12"/>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9" name="Oval 13"/>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0" name="Oval 14"/>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1" name="Oval 15"/>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2" name="Oval 16"/>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3" name="Oval 17"/>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grpSp>
      <p:sp>
        <p:nvSpPr>
          <p:cNvPr id="458770" name="Rectangle 18"/>
          <p:cNvSpPr>
            <a:spLocks noChangeArrowheads="1"/>
          </p:cNvSpPr>
          <p:nvPr/>
        </p:nvSpPr>
        <p:spPr bwMode="auto">
          <a:xfrm>
            <a:off x="5819775" y="3616325"/>
            <a:ext cx="1443038" cy="457200"/>
          </a:xfrm>
          <a:prstGeom prst="rect">
            <a:avLst/>
          </a:prstGeom>
          <a:noFill/>
          <a:ln w="25400">
            <a:noFill/>
            <a:miter lim="800000"/>
            <a:headEnd/>
            <a:tailEnd/>
          </a:ln>
          <a:effec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effectLst>
                  <a:outerShdw blurRad="38100" dist="38100" dir="2700000" algn="tl">
                    <a:srgbClr val="C0C0C0"/>
                  </a:outerShdw>
                </a:effectLst>
                <a:latin typeface="Comic Sans MS" charset="0"/>
              </a:rPr>
              <a:t>Internet</a:t>
            </a:r>
          </a:p>
        </p:txBody>
      </p:sp>
      <p:graphicFrame>
        <p:nvGraphicFramePr>
          <p:cNvPr id="93191" name="Object 2"/>
          <p:cNvGraphicFramePr>
            <a:graphicFrameLocks noChangeAspect="1"/>
          </p:cNvGraphicFramePr>
          <p:nvPr/>
        </p:nvGraphicFramePr>
        <p:xfrm>
          <a:off x="6700838" y="5232400"/>
          <a:ext cx="452437" cy="509588"/>
        </p:xfrm>
        <a:graphic>
          <a:graphicData uri="http://schemas.openxmlformats.org/presentationml/2006/ole">
            <mc:AlternateContent xmlns:mc="http://schemas.openxmlformats.org/markup-compatibility/2006">
              <mc:Choice xmlns:v="urn:schemas-microsoft-com:vml" Requires="v">
                <p:oleObj spid="_x0000_s390572" name="Clip" r:id="rId4" imgW="979179" imgH="1106008" progId="">
                  <p:embed/>
                </p:oleObj>
              </mc:Choice>
              <mc:Fallback>
                <p:oleObj name="Clip" r:id="rId4" imgW="979179" imgH="1106008" progId="">
                  <p:embed/>
                  <p:pic>
                    <p:nvPicPr>
                      <p:cNvPr id="9319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5232400"/>
                        <a:ext cx="45243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2" name="Rectangle 20"/>
          <p:cNvSpPr>
            <a:spLocks noChangeArrowheads="1"/>
          </p:cNvSpPr>
          <p:nvPr/>
        </p:nvSpPr>
        <p:spPr bwMode="auto">
          <a:xfrm>
            <a:off x="600075" y="3429000"/>
            <a:ext cx="39719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US" altLang="x-none">
                <a:solidFill>
                  <a:srgbClr val="660066"/>
                </a:solidFill>
                <a:latin typeface="Times New Roman" charset="0"/>
              </a:rPr>
              <a:t>- Global request routing: select a server site for each request</a:t>
            </a:r>
          </a:p>
          <a:p>
            <a:pPr>
              <a:spcBef>
                <a:spcPct val="50000"/>
              </a:spcBef>
            </a:pPr>
            <a:r>
              <a:rPr lang="en-US" altLang="x-none">
                <a:solidFill>
                  <a:srgbClr val="660066"/>
                </a:solidFill>
                <a:latin typeface="Times New Roman" charset="0"/>
              </a:rPr>
              <a:t>- Local request routing: select a specific server at the chosen site</a:t>
            </a:r>
          </a:p>
        </p:txBody>
      </p:sp>
      <p:graphicFrame>
        <p:nvGraphicFramePr>
          <p:cNvPr id="93193" name="Object 3"/>
          <p:cNvGraphicFramePr>
            <a:graphicFrameLocks noChangeAspect="1"/>
          </p:cNvGraphicFramePr>
          <p:nvPr/>
        </p:nvGraphicFramePr>
        <p:xfrm>
          <a:off x="4449763" y="1403350"/>
          <a:ext cx="981075" cy="1104900"/>
        </p:xfrm>
        <a:graphic>
          <a:graphicData uri="http://schemas.openxmlformats.org/presentationml/2006/ole">
            <mc:AlternateContent xmlns:mc="http://schemas.openxmlformats.org/markup-compatibility/2006">
              <mc:Choice xmlns:v="urn:schemas-microsoft-com:vml" Requires="v">
                <p:oleObj spid="_x0000_s390573" name="Clip" r:id="rId6" imgW="979179" imgH="1106008" progId="">
                  <p:embed/>
                </p:oleObj>
              </mc:Choice>
              <mc:Fallback>
                <p:oleObj name="Clip" r:id="rId6" imgW="979179" imgH="1106008" progId="">
                  <p:embed/>
                  <p:pic>
                    <p:nvPicPr>
                      <p:cNvPr id="9319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9763" y="14033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4" name="Object 4"/>
          <p:cNvGraphicFramePr>
            <a:graphicFrameLocks noChangeAspect="1"/>
          </p:cNvGraphicFramePr>
          <p:nvPr/>
        </p:nvGraphicFramePr>
        <p:xfrm>
          <a:off x="4602163" y="1555750"/>
          <a:ext cx="981075" cy="1104900"/>
        </p:xfrm>
        <a:graphic>
          <a:graphicData uri="http://schemas.openxmlformats.org/presentationml/2006/ole">
            <mc:AlternateContent xmlns:mc="http://schemas.openxmlformats.org/markup-compatibility/2006">
              <mc:Choice xmlns:v="urn:schemas-microsoft-com:vml" Requires="v">
                <p:oleObj spid="_x0000_s390574" name="Clip" r:id="rId7" imgW="979179" imgH="1106008" progId="">
                  <p:embed/>
                </p:oleObj>
              </mc:Choice>
              <mc:Fallback>
                <p:oleObj name="Clip" r:id="rId7" imgW="979179" imgH="1106008" progId="">
                  <p:embed/>
                  <p:pic>
                    <p:nvPicPr>
                      <p:cNvPr id="9319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163" y="15557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5" name="Object 5"/>
          <p:cNvGraphicFramePr>
            <a:graphicFrameLocks noChangeAspect="1"/>
          </p:cNvGraphicFramePr>
          <p:nvPr/>
        </p:nvGraphicFramePr>
        <p:xfrm>
          <a:off x="4754563" y="1708150"/>
          <a:ext cx="981075" cy="1104900"/>
        </p:xfrm>
        <a:graphic>
          <a:graphicData uri="http://schemas.openxmlformats.org/presentationml/2006/ole">
            <mc:AlternateContent xmlns:mc="http://schemas.openxmlformats.org/markup-compatibility/2006">
              <mc:Choice xmlns:v="urn:schemas-microsoft-com:vml" Requires="v">
                <p:oleObj spid="_x0000_s390575" name="Clip" r:id="rId8" imgW="979179" imgH="1106008" progId="">
                  <p:embed/>
                </p:oleObj>
              </mc:Choice>
              <mc:Fallback>
                <p:oleObj name="Clip" r:id="rId8" imgW="979179" imgH="1106008" progId="">
                  <p:embed/>
                  <p:pic>
                    <p:nvPicPr>
                      <p:cNvPr id="9319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563" y="17081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6" name="Object 6"/>
          <p:cNvGraphicFramePr>
            <a:graphicFrameLocks noChangeAspect="1"/>
          </p:cNvGraphicFramePr>
          <p:nvPr/>
        </p:nvGraphicFramePr>
        <p:xfrm>
          <a:off x="7497763" y="1533525"/>
          <a:ext cx="981075" cy="1104900"/>
        </p:xfrm>
        <a:graphic>
          <a:graphicData uri="http://schemas.openxmlformats.org/presentationml/2006/ole">
            <mc:AlternateContent xmlns:mc="http://schemas.openxmlformats.org/markup-compatibility/2006">
              <mc:Choice xmlns:v="urn:schemas-microsoft-com:vml" Requires="v">
                <p:oleObj spid="_x0000_s390576" name="Clip" r:id="rId9" imgW="979179" imgH="1106008" progId="">
                  <p:embed/>
                </p:oleObj>
              </mc:Choice>
              <mc:Fallback>
                <p:oleObj name="Clip" r:id="rId9" imgW="979179" imgH="1106008" progId="">
                  <p:embed/>
                  <p:pic>
                    <p:nvPicPr>
                      <p:cNvPr id="9319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7763" y="15335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7" name="Object 7"/>
          <p:cNvGraphicFramePr>
            <a:graphicFrameLocks noChangeAspect="1"/>
          </p:cNvGraphicFramePr>
          <p:nvPr/>
        </p:nvGraphicFramePr>
        <p:xfrm>
          <a:off x="7650163" y="1685925"/>
          <a:ext cx="981075" cy="1104900"/>
        </p:xfrm>
        <a:graphic>
          <a:graphicData uri="http://schemas.openxmlformats.org/presentationml/2006/ole">
            <mc:AlternateContent xmlns:mc="http://schemas.openxmlformats.org/markup-compatibility/2006">
              <mc:Choice xmlns:v="urn:schemas-microsoft-com:vml" Requires="v">
                <p:oleObj spid="_x0000_s390577" name="Clip" r:id="rId10" imgW="979179" imgH="1106008" progId="">
                  <p:embed/>
                </p:oleObj>
              </mc:Choice>
              <mc:Fallback>
                <p:oleObj name="Clip" r:id="rId10" imgW="979179" imgH="1106008" progId="">
                  <p:embed/>
                  <p:pic>
                    <p:nvPicPr>
                      <p:cNvPr id="9319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0163" y="16859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8" name="Object 8"/>
          <p:cNvGraphicFramePr>
            <a:graphicFrameLocks noChangeAspect="1"/>
          </p:cNvGraphicFramePr>
          <p:nvPr/>
        </p:nvGraphicFramePr>
        <p:xfrm>
          <a:off x="7802563" y="1838325"/>
          <a:ext cx="981075" cy="1104900"/>
        </p:xfrm>
        <a:graphic>
          <a:graphicData uri="http://schemas.openxmlformats.org/presentationml/2006/ole">
            <mc:AlternateContent xmlns:mc="http://schemas.openxmlformats.org/markup-compatibility/2006">
              <mc:Choice xmlns:v="urn:schemas-microsoft-com:vml" Requires="v">
                <p:oleObj spid="_x0000_s390578" name="Clip" r:id="rId11" imgW="979179" imgH="1106008" progId="">
                  <p:embed/>
                </p:oleObj>
              </mc:Choice>
              <mc:Fallback>
                <p:oleObj name="Clip" r:id="rId11" imgW="979179" imgH="1106008" progId="">
                  <p:embed/>
                  <p:pic>
                    <p:nvPicPr>
                      <p:cNvPr id="9319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2563" y="18383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9" name="Rectangle 27"/>
          <p:cNvSpPr>
            <a:spLocks noChangeArrowheads="1"/>
          </p:cNvSpPr>
          <p:nvPr/>
        </p:nvSpPr>
        <p:spPr bwMode="auto">
          <a:xfrm>
            <a:off x="7248525" y="5249863"/>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Client</a:t>
            </a:r>
          </a:p>
        </p:txBody>
      </p:sp>
      <p:sp>
        <p:nvSpPr>
          <p:cNvPr id="93200" name="Rectangle 28"/>
          <p:cNvSpPr>
            <a:spLocks noChangeArrowheads="1"/>
          </p:cNvSpPr>
          <p:nvPr/>
        </p:nvSpPr>
        <p:spPr bwMode="auto">
          <a:xfrm>
            <a:off x="3284538" y="1665288"/>
            <a:ext cx="1147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A</a:t>
            </a:r>
          </a:p>
        </p:txBody>
      </p:sp>
      <p:sp>
        <p:nvSpPr>
          <p:cNvPr id="93201" name="Rectangle 29"/>
          <p:cNvSpPr>
            <a:spLocks noChangeArrowheads="1"/>
          </p:cNvSpPr>
          <p:nvPr/>
        </p:nvSpPr>
        <p:spPr bwMode="auto">
          <a:xfrm>
            <a:off x="6367463" y="1831975"/>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B</a:t>
            </a:r>
          </a:p>
        </p:txBody>
      </p:sp>
      <p:sp>
        <p:nvSpPr>
          <p:cNvPr id="93202" name="Rectangle 30"/>
          <p:cNvSpPr>
            <a:spLocks noChangeArrowheads="1"/>
          </p:cNvSpPr>
          <p:nvPr/>
        </p:nvSpPr>
        <p:spPr bwMode="auto">
          <a:xfrm>
            <a:off x="6365875" y="3213100"/>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b="1">
                <a:latin typeface="Comic Sans MS" charset="0"/>
              </a:rPr>
              <a:t>?</a:t>
            </a:r>
          </a:p>
        </p:txBody>
      </p:sp>
      <p:sp>
        <p:nvSpPr>
          <p:cNvPr id="31" name="Slide Number Placeholder 3">
            <a:extLst>
              <a:ext uri="{FF2B5EF4-FFF2-40B4-BE49-F238E27FC236}">
                <a16:creationId xmlns:a16="http://schemas.microsoft.com/office/drawing/2014/main" id="{1B9EF793-82CB-E148-B289-E6AB3E2C53D7}"/>
              </a:ext>
            </a:extLst>
          </p:cNvPr>
          <p:cNvSpPr>
            <a:spLocks noGrp="1"/>
          </p:cNvSpPr>
          <p:nvPr>
            <p:ph type="sldNum" sz="quarter" idx="11"/>
          </p:nvPr>
        </p:nvSpPr>
        <p:spPr>
          <a:xfrm>
            <a:off x="8575675" y="6575425"/>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2BEACCB-FAC5-7442-9356-DEAEA6777D91}" type="slidenum">
              <a:rPr lang="en-US" altLang="x-none" sz="1400">
                <a:solidFill>
                  <a:srgbClr val="000000"/>
                </a:solidFill>
                <a:latin typeface="Comic Sans MS" charset="0"/>
              </a:rPr>
              <a:pPr eaLnBrk="1" hangingPunct="1"/>
              <a:t>24</a:t>
            </a:fld>
            <a:endParaRPr lang="en-US" altLang="x-none" sz="1400" dirty="0">
              <a:solidFill>
                <a:srgbClr val="000000"/>
              </a:solidFill>
              <a:latin typeface="Comic Sans MS" charset="0"/>
            </a:endParaRPr>
          </a:p>
        </p:txBody>
      </p:sp>
    </p:spTree>
    <p:extLst>
      <p:ext uri="{BB962C8B-B14F-4D97-AF65-F5344CB8AC3E}">
        <p14:creationId xmlns:p14="http://schemas.microsoft.com/office/powerpoint/2010/main" val="2425443699"/>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5"/>
          <p:cNvSpPr>
            <a:spLocks noGrp="1" noChangeArrowheads="1"/>
          </p:cNvSpPr>
          <p:nvPr>
            <p:ph type="title"/>
          </p:nvPr>
        </p:nvSpPr>
        <p:spPr/>
        <p:txBody>
          <a:bodyPr/>
          <a:lstStyle/>
          <a:p>
            <a:pPr eaLnBrk="1" hangingPunct="1"/>
            <a:r>
              <a:rPr lang="en-US" altLang="x-none">
                <a:ea typeface="MS PGothic" charset="-128"/>
              </a:rPr>
              <a:t>Request Routing: Overview</a:t>
            </a:r>
          </a:p>
        </p:txBody>
      </p:sp>
      <p:pic>
        <p:nvPicPr>
          <p:cNvPr id="9523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25" y="2819400"/>
            <a:ext cx="91440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47800"/>
            <a:ext cx="2195513"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4"/>
          <p:cNvSpPr>
            <a:spLocks noChangeArrowheads="1"/>
          </p:cNvSpPr>
          <p:nvPr/>
        </p:nvSpPr>
        <p:spPr bwMode="auto">
          <a:xfrm>
            <a:off x="0" y="64770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https://splash.riverbed.com/docs/DOC-1705</a:t>
            </a:r>
          </a:p>
        </p:txBody>
      </p:sp>
      <p:sp>
        <p:nvSpPr>
          <p:cNvPr id="6" name="Slide Number Placeholder 3">
            <a:extLst>
              <a:ext uri="{FF2B5EF4-FFF2-40B4-BE49-F238E27FC236}">
                <a16:creationId xmlns:a16="http://schemas.microsoft.com/office/drawing/2014/main" id="{69D6544C-3BE0-B944-AB74-67DF16BAF8DD}"/>
              </a:ext>
            </a:extLst>
          </p:cNvPr>
          <p:cNvSpPr>
            <a:spLocks noGrp="1"/>
          </p:cNvSpPr>
          <p:nvPr>
            <p:ph type="sldNum" sz="quarter" idx="11"/>
          </p:nvPr>
        </p:nvSpPr>
        <p:spPr>
          <a:xfrm>
            <a:off x="8575675" y="6575425"/>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2BEACCB-FAC5-7442-9356-DEAEA6777D91}" type="slidenum">
              <a:rPr lang="en-US" altLang="x-none" sz="1400">
                <a:solidFill>
                  <a:srgbClr val="000000"/>
                </a:solidFill>
                <a:latin typeface="Comic Sans MS" charset="0"/>
              </a:rPr>
              <a:pPr eaLnBrk="1" hangingPunct="1"/>
              <a:t>25</a:t>
            </a:fld>
            <a:endParaRPr lang="en-US" altLang="x-none" sz="1400" dirty="0">
              <a:solidFill>
                <a:srgbClr val="000000"/>
              </a:solidFill>
              <a:latin typeface="Comic Sans MS" charset="0"/>
            </a:endParaRPr>
          </a:p>
        </p:txBody>
      </p:sp>
    </p:spTree>
    <p:extLst>
      <p:ext uri="{BB962C8B-B14F-4D97-AF65-F5344CB8AC3E}">
        <p14:creationId xmlns:p14="http://schemas.microsoft.com/office/powerpoint/2010/main" val="1104008957"/>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r>
              <a:rPr lang="en-US" altLang="x-none" sz="2800" dirty="0">
                <a:ea typeface="ＭＳ Ｐゴシック" charset="-128"/>
              </a:rPr>
              <a:t>Request Routing: Basic Architecture</a:t>
            </a:r>
          </a:p>
        </p:txBody>
      </p:sp>
      <p:sp>
        <p:nvSpPr>
          <p:cNvPr id="53250" name="Content Placeholder 3"/>
          <p:cNvSpPr>
            <a:spLocks noGrp="1"/>
          </p:cNvSpPr>
          <p:nvPr>
            <p:ph idx="1"/>
          </p:nvPr>
        </p:nvSpPr>
        <p:spPr>
          <a:xfrm>
            <a:off x="457200" y="1447800"/>
            <a:ext cx="3505200" cy="4495800"/>
          </a:xfrm>
        </p:spPr>
        <p:txBody>
          <a:bodyPr/>
          <a:lstStyle/>
          <a:p>
            <a:pPr>
              <a:buFont typeface="Wingdings" pitchFamily="2" charset="2"/>
              <a:buChar char="q"/>
            </a:pPr>
            <a:r>
              <a:rPr lang="en-US" altLang="x-none" sz="2400" dirty="0">
                <a:ea typeface="ＭＳ Ｐゴシック" charset="-128"/>
              </a:rPr>
              <a:t>Major components</a:t>
            </a:r>
          </a:p>
          <a:p>
            <a:pPr lvl="1">
              <a:buFont typeface="Courier New" panose="02070309020205020404" pitchFamily="49" charset="0"/>
              <a:buChar char="o"/>
            </a:pPr>
            <a:r>
              <a:rPr lang="en-US" altLang="x-none" sz="1800" dirty="0">
                <a:ea typeface="ＭＳ Ｐゴシック" charset="-128"/>
              </a:rPr>
              <a:t>Server state </a:t>
            </a:r>
            <a:br>
              <a:rPr lang="en-US" altLang="x-none" sz="1800" dirty="0">
                <a:ea typeface="ＭＳ Ｐゴシック" charset="-128"/>
              </a:rPr>
            </a:br>
            <a:r>
              <a:rPr lang="en-US" altLang="x-none" sz="1800" dirty="0">
                <a:ea typeface="ＭＳ Ｐゴシック" charset="-128"/>
              </a:rPr>
              <a:t>monitoring</a:t>
            </a:r>
          </a:p>
          <a:p>
            <a:pPr lvl="2"/>
            <a:r>
              <a:rPr lang="en-US" altLang="x-none" sz="1400" dirty="0">
                <a:ea typeface="ＭＳ Ｐゴシック" charset="-128"/>
              </a:rPr>
              <a:t>Load (incl. failed or not);  what requests it can serve</a:t>
            </a:r>
            <a:br>
              <a:rPr lang="en-US" altLang="x-none" sz="1400" dirty="0">
                <a:ea typeface="ＭＳ Ｐゴシック" charset="-128"/>
              </a:rPr>
            </a:br>
            <a:endParaRPr lang="en-US" altLang="x-none" sz="1800" dirty="0">
              <a:ea typeface="ＭＳ Ｐゴシック" charset="-128"/>
            </a:endParaRPr>
          </a:p>
          <a:p>
            <a:pPr lvl="1">
              <a:buFont typeface="Courier New" panose="02070309020205020404" pitchFamily="49" charset="0"/>
              <a:buChar char="o"/>
            </a:pPr>
            <a:r>
              <a:rPr lang="en-US" altLang="x-none" sz="1800" dirty="0">
                <a:ea typeface="ＭＳ Ｐゴシック" charset="-128"/>
              </a:rPr>
              <a:t>Network path properties estimation</a:t>
            </a:r>
          </a:p>
          <a:p>
            <a:pPr lvl="2"/>
            <a:r>
              <a:rPr lang="en-US" altLang="x-none" sz="1400" dirty="0">
                <a:ea typeface="ＭＳ Ｐゴシック" charset="-128"/>
              </a:rPr>
              <a:t>E.g., </a:t>
            </a:r>
            <a:r>
              <a:rPr lang="en-US" altLang="x-none" sz="1400" dirty="0" err="1">
                <a:ea typeface="ＭＳ Ｐゴシック" charset="-128"/>
              </a:rPr>
              <a:t>bw</a:t>
            </a:r>
            <a:r>
              <a:rPr lang="en-US" altLang="x-none" sz="1400" dirty="0">
                <a:ea typeface="ＭＳ Ｐゴシック" charset="-128"/>
              </a:rPr>
              <a:t>, delay, loss, network cost between clients and servers </a:t>
            </a:r>
            <a:br>
              <a:rPr lang="en-US" altLang="x-none" sz="1400" dirty="0">
                <a:ea typeface="ＭＳ Ｐゴシック" charset="-128"/>
              </a:rPr>
            </a:br>
            <a:endParaRPr lang="en-US" altLang="x-none" sz="1400" dirty="0">
              <a:ea typeface="ＭＳ Ｐゴシック" charset="-128"/>
            </a:endParaRPr>
          </a:p>
          <a:p>
            <a:pPr lvl="1">
              <a:buFont typeface="Courier New" panose="02070309020205020404" pitchFamily="49" charset="0"/>
              <a:buChar char="o"/>
            </a:pPr>
            <a:r>
              <a:rPr lang="en-US" altLang="x-none" sz="1800" dirty="0">
                <a:ea typeface="ＭＳ Ｐゴシック" charset="-128"/>
              </a:rPr>
              <a:t>Server assignment alg.</a:t>
            </a:r>
          </a:p>
          <a:p>
            <a:pPr lvl="1"/>
            <a:endParaRPr lang="en-US" altLang="x-none" sz="1800" dirty="0">
              <a:ea typeface="ＭＳ Ｐゴシック" charset="-128"/>
            </a:endParaRPr>
          </a:p>
          <a:p>
            <a:pPr lvl="1">
              <a:buFont typeface="Courier New" panose="02070309020205020404" pitchFamily="49" charset="0"/>
              <a:buChar char="o"/>
            </a:pPr>
            <a:r>
              <a:rPr lang="en-US" altLang="x-none" sz="1800" dirty="0">
                <a:ea typeface="ＭＳ Ｐゴシック" charset="-128"/>
              </a:rPr>
              <a:t>Request direction mechanism</a:t>
            </a:r>
          </a:p>
        </p:txBody>
      </p:sp>
      <p:sp>
        <p:nvSpPr>
          <p:cNvPr id="9728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A20FF03-A9DB-4645-A9A6-C6DB1C217A9D}" type="slidenum">
              <a:rPr lang="en-US" altLang="x-none" sz="1400">
                <a:solidFill>
                  <a:srgbClr val="000000"/>
                </a:solidFill>
                <a:latin typeface="Comic Sans MS" charset="0"/>
              </a:rPr>
              <a:pPr eaLnBrk="1" hangingPunct="1"/>
              <a:t>26</a:t>
            </a:fld>
            <a:endParaRPr lang="en-US" altLang="x-none" sz="1400">
              <a:solidFill>
                <a:srgbClr val="000000"/>
              </a:solidFill>
              <a:latin typeface="Comic Sans MS" charset="0"/>
            </a:endParaRPr>
          </a:p>
        </p:txBody>
      </p:sp>
      <p:sp>
        <p:nvSpPr>
          <p:cNvPr id="97284" name="Line 2"/>
          <p:cNvSpPr>
            <a:spLocks noChangeShapeType="1"/>
          </p:cNvSpPr>
          <p:nvPr/>
        </p:nvSpPr>
        <p:spPr bwMode="auto">
          <a:xfrm>
            <a:off x="5340350" y="2279650"/>
            <a:ext cx="1306513" cy="1306513"/>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7285" name="Line 3"/>
          <p:cNvSpPr>
            <a:spLocks noChangeShapeType="1"/>
          </p:cNvSpPr>
          <p:nvPr/>
        </p:nvSpPr>
        <p:spPr bwMode="auto">
          <a:xfrm flipH="1">
            <a:off x="6324600" y="2309813"/>
            <a:ext cx="1335088" cy="1335087"/>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7286" name="Line 4"/>
          <p:cNvSpPr>
            <a:spLocks noChangeShapeType="1"/>
          </p:cNvSpPr>
          <p:nvPr/>
        </p:nvSpPr>
        <p:spPr bwMode="auto">
          <a:xfrm>
            <a:off x="6677025" y="4195763"/>
            <a:ext cx="623888" cy="1495425"/>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nvGrpSpPr>
          <p:cNvPr id="97287" name="Group 6"/>
          <p:cNvGrpSpPr>
            <a:grpSpLocks/>
          </p:cNvGrpSpPr>
          <p:nvPr/>
        </p:nvGrpSpPr>
        <p:grpSpPr bwMode="auto">
          <a:xfrm>
            <a:off x="5060950" y="2994025"/>
            <a:ext cx="3138488" cy="1776413"/>
            <a:chOff x="148" y="1636"/>
            <a:chExt cx="1589" cy="808"/>
          </a:xfrm>
        </p:grpSpPr>
        <p:sp>
          <p:nvSpPr>
            <p:cNvPr id="97300" name="Oval 7"/>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1" name="Oval 8"/>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2" name="Oval 9"/>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3" name="Oval 10"/>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4" name="Oval 11"/>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5" name="Oval 12"/>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6" name="Oval 13"/>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7" name="Oval 14"/>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8" name="Oval 15"/>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9" name="Oval 16"/>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10" name="Oval 17"/>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grpSp>
      <p:sp>
        <p:nvSpPr>
          <p:cNvPr id="20" name="Rectangle 18"/>
          <p:cNvSpPr>
            <a:spLocks noChangeArrowheads="1"/>
          </p:cNvSpPr>
          <p:nvPr/>
        </p:nvSpPr>
        <p:spPr bwMode="auto">
          <a:xfrm>
            <a:off x="6027738" y="3616325"/>
            <a:ext cx="1443037" cy="457200"/>
          </a:xfrm>
          <a:prstGeom prst="rect">
            <a:avLst/>
          </a:prstGeom>
          <a:noFill/>
          <a:ln w="25400">
            <a:noFill/>
            <a:miter lim="800000"/>
            <a:headEnd/>
            <a:tailEnd/>
          </a:ln>
          <a:effec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effectLst>
                  <a:outerShdw blurRad="38100" dist="38100" dir="2700000" algn="tl">
                    <a:srgbClr val="C0C0C0"/>
                  </a:outerShdw>
                </a:effectLst>
                <a:latin typeface="Comic Sans MS" charset="0"/>
              </a:rPr>
              <a:t>Internet</a:t>
            </a:r>
          </a:p>
        </p:txBody>
      </p:sp>
      <p:graphicFrame>
        <p:nvGraphicFramePr>
          <p:cNvPr id="97289" name="Object 2"/>
          <p:cNvGraphicFramePr>
            <a:graphicFrameLocks noChangeAspect="1"/>
          </p:cNvGraphicFramePr>
          <p:nvPr/>
        </p:nvGraphicFramePr>
        <p:xfrm>
          <a:off x="6908800" y="5232400"/>
          <a:ext cx="452438" cy="509588"/>
        </p:xfrm>
        <a:graphic>
          <a:graphicData uri="http://schemas.openxmlformats.org/presentationml/2006/ole">
            <mc:AlternateContent xmlns:mc="http://schemas.openxmlformats.org/markup-compatibility/2006">
              <mc:Choice xmlns:v="urn:schemas-microsoft-com:vml" Requires="v">
                <p:oleObj spid="_x0000_s391596" name="Clip" r:id="rId4" imgW="979179" imgH="1106008" progId="">
                  <p:embed/>
                </p:oleObj>
              </mc:Choice>
              <mc:Fallback>
                <p:oleObj name="Clip" r:id="rId4" imgW="979179" imgH="1106008" progId="">
                  <p:embed/>
                  <p:pic>
                    <p:nvPicPr>
                      <p:cNvPr id="9728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8800" y="5232400"/>
                        <a:ext cx="4524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0" name="Object 3"/>
          <p:cNvGraphicFramePr>
            <a:graphicFrameLocks noChangeAspect="1"/>
          </p:cNvGraphicFramePr>
          <p:nvPr/>
        </p:nvGraphicFramePr>
        <p:xfrm>
          <a:off x="4191000" y="1403350"/>
          <a:ext cx="981075" cy="1104900"/>
        </p:xfrm>
        <a:graphic>
          <a:graphicData uri="http://schemas.openxmlformats.org/presentationml/2006/ole">
            <mc:AlternateContent xmlns:mc="http://schemas.openxmlformats.org/markup-compatibility/2006">
              <mc:Choice xmlns:v="urn:schemas-microsoft-com:vml" Requires="v">
                <p:oleObj spid="_x0000_s391597" name="Clip" r:id="rId6" imgW="979179" imgH="1106008" progId="">
                  <p:embed/>
                </p:oleObj>
              </mc:Choice>
              <mc:Fallback>
                <p:oleObj name="Clip" r:id="rId6" imgW="979179" imgH="1106008" progId="">
                  <p:embed/>
                  <p:pic>
                    <p:nvPicPr>
                      <p:cNvPr id="9729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14033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1" name="Object 4"/>
          <p:cNvGraphicFramePr>
            <a:graphicFrameLocks noChangeAspect="1"/>
          </p:cNvGraphicFramePr>
          <p:nvPr/>
        </p:nvGraphicFramePr>
        <p:xfrm>
          <a:off x="4343400" y="1555750"/>
          <a:ext cx="981075" cy="1104900"/>
        </p:xfrm>
        <a:graphic>
          <a:graphicData uri="http://schemas.openxmlformats.org/presentationml/2006/ole">
            <mc:AlternateContent xmlns:mc="http://schemas.openxmlformats.org/markup-compatibility/2006">
              <mc:Choice xmlns:v="urn:schemas-microsoft-com:vml" Requires="v">
                <p:oleObj spid="_x0000_s391598" name="Clip" r:id="rId7" imgW="979179" imgH="1106008" progId="">
                  <p:embed/>
                </p:oleObj>
              </mc:Choice>
              <mc:Fallback>
                <p:oleObj name="Clip" r:id="rId7" imgW="979179" imgH="1106008" progId="">
                  <p:embed/>
                  <p:pic>
                    <p:nvPicPr>
                      <p:cNvPr id="9729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5557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2" name="Object 5"/>
          <p:cNvGraphicFramePr>
            <a:graphicFrameLocks noChangeAspect="1"/>
          </p:cNvGraphicFramePr>
          <p:nvPr/>
        </p:nvGraphicFramePr>
        <p:xfrm>
          <a:off x="4495800" y="1708150"/>
          <a:ext cx="981075" cy="1104900"/>
        </p:xfrm>
        <a:graphic>
          <a:graphicData uri="http://schemas.openxmlformats.org/presentationml/2006/ole">
            <mc:AlternateContent xmlns:mc="http://schemas.openxmlformats.org/markup-compatibility/2006">
              <mc:Choice xmlns:v="urn:schemas-microsoft-com:vml" Requires="v">
                <p:oleObj spid="_x0000_s391599" name="Clip" r:id="rId8" imgW="979179" imgH="1106008" progId="">
                  <p:embed/>
                </p:oleObj>
              </mc:Choice>
              <mc:Fallback>
                <p:oleObj name="Clip" r:id="rId8" imgW="979179" imgH="1106008" progId="">
                  <p:embed/>
                  <p:pic>
                    <p:nvPicPr>
                      <p:cNvPr id="9729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7081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3" name="Object 6"/>
          <p:cNvGraphicFramePr>
            <a:graphicFrameLocks noChangeAspect="1"/>
          </p:cNvGraphicFramePr>
          <p:nvPr/>
        </p:nvGraphicFramePr>
        <p:xfrm>
          <a:off x="7239000" y="1409700"/>
          <a:ext cx="981075" cy="1104900"/>
        </p:xfrm>
        <a:graphic>
          <a:graphicData uri="http://schemas.openxmlformats.org/presentationml/2006/ole">
            <mc:AlternateContent xmlns:mc="http://schemas.openxmlformats.org/markup-compatibility/2006">
              <mc:Choice xmlns:v="urn:schemas-microsoft-com:vml" Requires="v">
                <p:oleObj spid="_x0000_s391600" name="Clip" r:id="rId9" imgW="979179" imgH="1106008" progId="">
                  <p:embed/>
                </p:oleObj>
              </mc:Choice>
              <mc:Fallback>
                <p:oleObj name="Clip" r:id="rId9" imgW="979179" imgH="1106008" progId="">
                  <p:embed/>
                  <p:pic>
                    <p:nvPicPr>
                      <p:cNvPr id="9729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4097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4" name="Object 7"/>
          <p:cNvGraphicFramePr>
            <a:graphicFrameLocks noChangeAspect="1"/>
          </p:cNvGraphicFramePr>
          <p:nvPr/>
        </p:nvGraphicFramePr>
        <p:xfrm>
          <a:off x="7391400" y="1562100"/>
          <a:ext cx="981075" cy="1104900"/>
        </p:xfrm>
        <a:graphic>
          <a:graphicData uri="http://schemas.openxmlformats.org/presentationml/2006/ole">
            <mc:AlternateContent xmlns:mc="http://schemas.openxmlformats.org/markup-compatibility/2006">
              <mc:Choice xmlns:v="urn:schemas-microsoft-com:vml" Requires="v">
                <p:oleObj spid="_x0000_s391601" name="Clip" r:id="rId10" imgW="979179" imgH="1106008" progId="">
                  <p:embed/>
                </p:oleObj>
              </mc:Choice>
              <mc:Fallback>
                <p:oleObj name="Clip" r:id="rId10" imgW="979179" imgH="1106008" progId="">
                  <p:embed/>
                  <p:pic>
                    <p:nvPicPr>
                      <p:cNvPr id="9729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15621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5" name="Object 8"/>
          <p:cNvGraphicFramePr>
            <a:graphicFrameLocks noChangeAspect="1"/>
          </p:cNvGraphicFramePr>
          <p:nvPr/>
        </p:nvGraphicFramePr>
        <p:xfrm>
          <a:off x="7543800" y="1714500"/>
          <a:ext cx="981075" cy="1104900"/>
        </p:xfrm>
        <a:graphic>
          <a:graphicData uri="http://schemas.openxmlformats.org/presentationml/2006/ole">
            <mc:AlternateContent xmlns:mc="http://schemas.openxmlformats.org/markup-compatibility/2006">
              <mc:Choice xmlns:v="urn:schemas-microsoft-com:vml" Requires="v">
                <p:oleObj spid="_x0000_s391602" name="Clip" r:id="rId11" imgW="979179" imgH="1106008" progId="">
                  <p:embed/>
                </p:oleObj>
              </mc:Choice>
              <mc:Fallback>
                <p:oleObj name="Clip" r:id="rId11" imgW="979179" imgH="1106008" progId="">
                  <p:embed/>
                  <p:pic>
                    <p:nvPicPr>
                      <p:cNvPr id="97295"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17145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6" name="Rectangle 27"/>
          <p:cNvSpPr>
            <a:spLocks noChangeArrowheads="1"/>
          </p:cNvSpPr>
          <p:nvPr/>
        </p:nvSpPr>
        <p:spPr bwMode="auto">
          <a:xfrm>
            <a:off x="7456488" y="5249863"/>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Client</a:t>
            </a:r>
          </a:p>
        </p:txBody>
      </p:sp>
      <p:sp>
        <p:nvSpPr>
          <p:cNvPr id="97297" name="Rectangle 28"/>
          <p:cNvSpPr>
            <a:spLocks noChangeArrowheads="1"/>
          </p:cNvSpPr>
          <p:nvPr/>
        </p:nvSpPr>
        <p:spPr bwMode="auto">
          <a:xfrm>
            <a:off x="5181600" y="1371600"/>
            <a:ext cx="114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A</a:t>
            </a:r>
          </a:p>
        </p:txBody>
      </p:sp>
      <p:sp>
        <p:nvSpPr>
          <p:cNvPr id="97298" name="Rectangle 29"/>
          <p:cNvSpPr>
            <a:spLocks noChangeArrowheads="1"/>
          </p:cNvSpPr>
          <p:nvPr/>
        </p:nvSpPr>
        <p:spPr bwMode="auto">
          <a:xfrm>
            <a:off x="8102600" y="1295400"/>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B</a:t>
            </a:r>
          </a:p>
        </p:txBody>
      </p:sp>
      <p:sp>
        <p:nvSpPr>
          <p:cNvPr id="97299" name="Rectangle 30"/>
          <p:cNvSpPr>
            <a:spLocks noChangeArrowheads="1"/>
          </p:cNvSpPr>
          <p:nvPr/>
        </p:nvSpPr>
        <p:spPr bwMode="auto">
          <a:xfrm>
            <a:off x="6573838" y="3213100"/>
            <a:ext cx="35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b="1">
                <a:latin typeface="Comic Sans MS" charset="0"/>
              </a:rPr>
              <a:t>?</a:t>
            </a:r>
          </a:p>
        </p:txBody>
      </p:sp>
    </p:spTree>
    <p:extLst>
      <p:ext uri="{BB962C8B-B14F-4D97-AF65-F5344CB8AC3E}">
        <p14:creationId xmlns:p14="http://schemas.microsoft.com/office/powerpoint/2010/main" val="241498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5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tLang="x-none" sz="3200">
                <a:ea typeface="ＭＳ Ｐゴシック" charset="-128"/>
              </a:rPr>
              <a:t>Request Routing: Basic Architecture</a:t>
            </a:r>
          </a:p>
        </p:txBody>
      </p:sp>
      <p:sp>
        <p:nvSpPr>
          <p:cNvPr id="8704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C1BBC34-2555-7D4A-887F-28DE33B8C6F7}" type="slidenum">
              <a:rPr lang="en-US" altLang="x-none" sz="1400">
                <a:solidFill>
                  <a:srgbClr val="000000"/>
                </a:solidFill>
                <a:latin typeface="Comic Sans MS" charset="0"/>
              </a:rPr>
              <a:pPr eaLnBrk="1" hangingPunct="1"/>
              <a:t>27</a:t>
            </a:fld>
            <a:endParaRPr lang="en-US" altLang="x-none" sz="1400">
              <a:solidFill>
                <a:srgbClr val="000000"/>
              </a:solidFill>
              <a:latin typeface="Comic Sans MS" charset="0"/>
            </a:endParaRPr>
          </a:p>
        </p:txBody>
      </p:sp>
      <p:sp>
        <p:nvSpPr>
          <p:cNvPr id="5" name="Rectangle 4"/>
          <p:cNvSpPr/>
          <p:nvPr/>
        </p:nvSpPr>
        <p:spPr bwMode="auto">
          <a:xfrm>
            <a:off x="1447800" y="1752600"/>
            <a:ext cx="23622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ctr" defTabSz="914400" eaLnBrk="0" hangingPunct="0">
              <a:defRPr/>
            </a:pPr>
            <a:r>
              <a:rPr lang="en-US" dirty="0">
                <a:latin typeface="Times New Roman" pitchFamily="18" charset="0"/>
                <a:ea typeface="+mn-ea"/>
                <a:cs typeface="Arial" charset="0"/>
              </a:rPr>
              <a:t>server </a:t>
            </a:r>
          </a:p>
          <a:p>
            <a:pPr algn="ctr" defTabSz="914400" eaLnBrk="0" hangingPunct="0">
              <a:defRPr/>
            </a:pPr>
            <a:r>
              <a:rPr lang="en-US" dirty="0">
                <a:latin typeface="Times New Roman" pitchFamily="18" charset="0"/>
                <a:ea typeface="+mn-ea"/>
                <a:cs typeface="Arial" charset="0"/>
              </a:rPr>
              <a:t>state</a:t>
            </a:r>
          </a:p>
        </p:txBody>
      </p:sp>
      <p:sp>
        <p:nvSpPr>
          <p:cNvPr id="6" name="Rectangle 5"/>
          <p:cNvSpPr/>
          <p:nvPr/>
        </p:nvSpPr>
        <p:spPr bwMode="auto">
          <a:xfrm>
            <a:off x="4495800" y="1752600"/>
            <a:ext cx="25908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net state: path </a:t>
            </a:r>
            <a:br>
              <a:rPr lang="en-US" dirty="0">
                <a:latin typeface="Times New Roman" pitchFamily="18" charset="0"/>
                <a:ea typeface="+mn-ea"/>
                <a:cs typeface="Arial" charset="0"/>
              </a:rPr>
            </a:br>
            <a:r>
              <a:rPr lang="en-US" dirty="0">
                <a:latin typeface="Times New Roman" pitchFamily="18" charset="0"/>
                <a:ea typeface="+mn-ea"/>
                <a:cs typeface="Arial" charset="0"/>
              </a:rPr>
              <a:t>property between </a:t>
            </a:r>
            <a:br>
              <a:rPr lang="en-US" dirty="0">
                <a:latin typeface="Times New Roman" pitchFamily="18" charset="0"/>
                <a:ea typeface="+mn-ea"/>
                <a:cs typeface="Arial" charset="0"/>
              </a:rPr>
            </a:br>
            <a:r>
              <a:rPr lang="en-US" dirty="0">
                <a:latin typeface="Times New Roman" pitchFamily="18" charset="0"/>
                <a:ea typeface="+mn-ea"/>
                <a:cs typeface="Arial" charset="0"/>
              </a:rPr>
              <a:t>servers/clients</a:t>
            </a:r>
          </a:p>
        </p:txBody>
      </p:sp>
      <p:sp>
        <p:nvSpPr>
          <p:cNvPr id="7" name="Oval 6"/>
          <p:cNvSpPr/>
          <p:nvPr/>
        </p:nvSpPr>
        <p:spPr bwMode="auto">
          <a:xfrm>
            <a:off x="3124200" y="3657600"/>
            <a:ext cx="1752600" cy="1600200"/>
          </a:xfrm>
          <a:prstGeom prst="ellipse">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server</a:t>
            </a:r>
          </a:p>
          <a:p>
            <a:pPr algn="ctr" defTabSz="914400" eaLnBrk="0" hangingPunct="0">
              <a:defRPr/>
            </a:pPr>
            <a:r>
              <a:rPr lang="en-US" dirty="0">
                <a:latin typeface="Times New Roman" pitchFamily="18" charset="0"/>
                <a:ea typeface="+mn-ea"/>
                <a:cs typeface="Arial" charset="0"/>
              </a:rPr>
              <a:t>selection</a:t>
            </a:r>
            <a:br>
              <a:rPr lang="en-US" dirty="0">
                <a:latin typeface="Times New Roman" pitchFamily="18" charset="0"/>
                <a:ea typeface="+mn-ea"/>
                <a:cs typeface="Arial" charset="0"/>
              </a:rPr>
            </a:br>
            <a:r>
              <a:rPr lang="en-US" dirty="0">
                <a:latin typeface="Times New Roman" pitchFamily="18" charset="0"/>
                <a:ea typeface="+mn-ea"/>
                <a:cs typeface="Arial" charset="0"/>
              </a:rPr>
              <a:t>algorithm</a:t>
            </a:r>
          </a:p>
        </p:txBody>
      </p:sp>
      <p:cxnSp>
        <p:nvCxnSpPr>
          <p:cNvPr id="87046" name="Straight Arrow Connector 8"/>
          <p:cNvCxnSpPr>
            <a:cxnSpLocks noChangeShapeType="1"/>
            <a:stCxn id="5" idx="2"/>
            <a:endCxn id="7" idx="1"/>
          </p:cNvCxnSpPr>
          <p:nvPr/>
        </p:nvCxnSpPr>
        <p:spPr bwMode="auto">
          <a:xfrm>
            <a:off x="2628900" y="2971800"/>
            <a:ext cx="752475" cy="9207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47" name="Straight Arrow Connector 10"/>
          <p:cNvCxnSpPr>
            <a:cxnSpLocks noChangeShapeType="1"/>
            <a:stCxn id="6" idx="2"/>
            <a:endCxn id="7" idx="7"/>
          </p:cNvCxnSpPr>
          <p:nvPr/>
        </p:nvCxnSpPr>
        <p:spPr bwMode="auto">
          <a:xfrm flipH="1">
            <a:off x="4619625" y="2971800"/>
            <a:ext cx="1171575" cy="9207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48" name="Straight Arrow Connector 12"/>
          <p:cNvCxnSpPr>
            <a:cxnSpLocks noChangeShapeType="1"/>
            <a:endCxn id="7" idx="2"/>
          </p:cNvCxnSpPr>
          <p:nvPr/>
        </p:nvCxnSpPr>
        <p:spPr bwMode="auto">
          <a:xfrm flipV="1">
            <a:off x="1752600" y="4457700"/>
            <a:ext cx="13716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49" name="Rectangle 14"/>
          <p:cNvSpPr>
            <a:spLocks noChangeArrowheads="1"/>
          </p:cNvSpPr>
          <p:nvPr/>
        </p:nvSpPr>
        <p:spPr bwMode="auto">
          <a:xfrm>
            <a:off x="610868" y="4188767"/>
            <a:ext cx="1192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latin typeface="Times New Roman" charset="0"/>
              </a:rPr>
              <a:t>requests</a:t>
            </a:r>
            <a:endParaRPr lang="en-US" altLang="x-none" dirty="0"/>
          </a:p>
        </p:txBody>
      </p:sp>
      <p:cxnSp>
        <p:nvCxnSpPr>
          <p:cNvPr id="87050" name="Straight Arrow Connector 16"/>
          <p:cNvCxnSpPr>
            <a:cxnSpLocks noChangeShapeType="1"/>
            <a:stCxn id="7" idx="6"/>
          </p:cNvCxnSpPr>
          <p:nvPr/>
        </p:nvCxnSpPr>
        <p:spPr bwMode="auto">
          <a:xfrm flipV="1">
            <a:off x="4876800" y="4419600"/>
            <a:ext cx="1447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8" name="Rectangle 17"/>
          <p:cNvSpPr/>
          <p:nvPr/>
        </p:nvSpPr>
        <p:spPr bwMode="auto">
          <a:xfrm>
            <a:off x="6324600" y="3733800"/>
            <a:ext cx="21336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ctr" defTabSz="914400" eaLnBrk="0" hangingPunct="0">
              <a:defRPr/>
            </a:pPr>
            <a:r>
              <a:rPr lang="en-US" dirty="0">
                <a:latin typeface="Times New Roman" pitchFamily="18" charset="0"/>
                <a:ea typeface="+mn-ea"/>
                <a:cs typeface="Arial" charset="0"/>
              </a:rPr>
              <a:t>notify client</a:t>
            </a:r>
          </a:p>
          <a:p>
            <a:pPr algn="ctr" defTabSz="914400" eaLnBrk="0" hangingPunct="0">
              <a:defRPr/>
            </a:pPr>
            <a:r>
              <a:rPr lang="en-US" dirty="0">
                <a:latin typeface="Times New Roman" pitchFamily="18" charset="0"/>
                <a:ea typeface="+mn-ea"/>
                <a:cs typeface="Arial" charset="0"/>
              </a:rPr>
              <a:t>about selection</a:t>
            </a:r>
            <a:br>
              <a:rPr lang="en-US" dirty="0">
                <a:latin typeface="Times New Roman" pitchFamily="18" charset="0"/>
                <a:ea typeface="+mn-ea"/>
                <a:cs typeface="Arial" charset="0"/>
              </a:rPr>
            </a:br>
            <a:r>
              <a:rPr lang="en-US" dirty="0">
                <a:latin typeface="Times New Roman" pitchFamily="18" charset="0"/>
                <a:ea typeface="+mn-ea"/>
                <a:cs typeface="Arial" charset="0"/>
              </a:rPr>
              <a:t>(direction mech.)</a:t>
            </a:r>
          </a:p>
        </p:txBody>
      </p:sp>
    </p:spTree>
    <p:extLst>
      <p:ext uri="{BB962C8B-B14F-4D97-AF65-F5344CB8AC3E}">
        <p14:creationId xmlns:p14="http://schemas.microsoft.com/office/powerpoint/2010/main" val="3845786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altLang="x-none" sz="2800">
                <a:ea typeface="ＭＳ Ｐゴシック" charset="-128"/>
              </a:rPr>
              <a:t>Network Path Properties</a:t>
            </a:r>
          </a:p>
        </p:txBody>
      </p:sp>
      <p:sp>
        <p:nvSpPr>
          <p:cNvPr id="69635" name="Content Placeholder 2"/>
          <p:cNvSpPr>
            <a:spLocks noGrp="1"/>
          </p:cNvSpPr>
          <p:nvPr>
            <p:ph idx="1"/>
          </p:nvPr>
        </p:nvSpPr>
        <p:spPr/>
        <p:txBody>
          <a:bodyPr/>
          <a:lstStyle/>
          <a:p>
            <a:pPr>
              <a:buFont typeface="Wingdings" charset="2"/>
              <a:buChar char="q"/>
            </a:pPr>
            <a:r>
              <a:rPr lang="en-US" altLang="x-none">
                <a:ea typeface="ＭＳ Ｐゴシック" charset="-128"/>
              </a:rPr>
              <a:t>Why is the problem difficult?</a:t>
            </a:r>
          </a:p>
          <a:p>
            <a:pPr lvl="1">
              <a:buFont typeface="Courier New" charset="0"/>
              <a:buChar char="o"/>
            </a:pPr>
            <a:r>
              <a:rPr lang="en-US" altLang="x-none">
                <a:ea typeface="ＭＳ Ｐゴシック" charset="-128"/>
              </a:rPr>
              <a:t>Scalability: if do measurements, complete measurements grow with N * M, where</a:t>
            </a:r>
          </a:p>
          <a:p>
            <a:pPr lvl="2"/>
            <a:r>
              <a:rPr lang="en-US" altLang="x-none">
                <a:ea typeface="ＭＳ Ｐゴシック" charset="-128"/>
              </a:rPr>
              <a:t>N is # of clients</a:t>
            </a:r>
          </a:p>
          <a:p>
            <a:pPr lvl="2"/>
            <a:r>
              <a:rPr lang="en-US" altLang="x-none">
                <a:ea typeface="ＭＳ Ｐゴシック" charset="-128"/>
              </a:rPr>
              <a:t>M is # of servers</a:t>
            </a: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1">
              <a:buFont typeface="Courier New" charset="0"/>
              <a:buChar char="o"/>
            </a:pPr>
            <a:r>
              <a:rPr lang="en-US" altLang="x-none">
                <a:ea typeface="ＭＳ Ｐゴシック" charset="-128"/>
              </a:rPr>
              <a:t>Complexity/feasibility in computing path metrics</a:t>
            </a:r>
          </a:p>
        </p:txBody>
      </p:sp>
      <p:sp>
        <p:nvSpPr>
          <p:cNvPr id="1013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52B9AB5-58E3-3D4D-A5C4-502B75C18948}" type="slidenum">
              <a:rPr lang="en-US" altLang="x-none" sz="1400">
                <a:solidFill>
                  <a:srgbClr val="000000"/>
                </a:solidFill>
                <a:latin typeface="Comic Sans MS" charset="0"/>
              </a:rPr>
              <a:pPr eaLnBrk="1" hangingPunct="1"/>
              <a:t>28</a:t>
            </a:fld>
            <a:endParaRPr lang="en-US" altLang="x-none" sz="1400">
              <a:solidFill>
                <a:srgbClr val="000000"/>
              </a:solidFill>
              <a:latin typeface="Comic Sans MS" charset="0"/>
            </a:endParaRPr>
          </a:p>
        </p:txBody>
      </p:sp>
      <p:grpSp>
        <p:nvGrpSpPr>
          <p:cNvPr id="2" name="Group 19"/>
          <p:cNvGrpSpPr>
            <a:grpSpLocks/>
          </p:cNvGrpSpPr>
          <p:nvPr/>
        </p:nvGrpSpPr>
        <p:grpSpPr bwMode="auto">
          <a:xfrm>
            <a:off x="2133600" y="3657600"/>
            <a:ext cx="4541838" cy="1360488"/>
            <a:chOff x="2133600" y="3657600"/>
            <a:chExt cx="4541838" cy="1360488"/>
          </a:xfrm>
        </p:grpSpPr>
        <p:sp>
          <p:nvSpPr>
            <p:cNvPr id="101395"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6"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7"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8"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9"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0"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1"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2"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3"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1404" name="Straight Arrow Connector 14"/>
            <p:cNvCxnSpPr>
              <a:cxnSpLocks noChangeShapeType="1"/>
              <a:stCxn id="101399" idx="0"/>
              <a:endCxn id="101395"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01405" name="Rectangle 21"/>
            <p:cNvSpPr>
              <a:spLocks noChangeArrowheads="1"/>
            </p:cNvSpPr>
            <p:nvPr/>
          </p:nvSpPr>
          <p:spPr bwMode="auto">
            <a:xfrm>
              <a:off x="5486400" y="3657600"/>
              <a:ext cx="37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M</a:t>
              </a:r>
            </a:p>
          </p:txBody>
        </p:sp>
        <p:sp>
          <p:nvSpPr>
            <p:cNvPr id="101406" name="Rectangle 22"/>
            <p:cNvSpPr>
              <a:spLocks noChangeArrowheads="1"/>
            </p:cNvSpPr>
            <p:nvPr/>
          </p:nvSpPr>
          <p:spPr bwMode="auto">
            <a:xfrm>
              <a:off x="6324600" y="46482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N</a:t>
              </a:r>
            </a:p>
          </p:txBody>
        </p:sp>
        <p:cxnSp>
          <p:nvCxnSpPr>
            <p:cNvPr id="101407" name="Straight Arrow Connector 23"/>
            <p:cNvCxnSpPr>
              <a:cxnSpLocks noChangeShapeType="1"/>
              <a:stCxn id="101399" idx="7"/>
              <a:endCxn id="101396"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408" name="Straight Arrow Connector 24"/>
            <p:cNvCxnSpPr>
              <a:cxnSpLocks noChangeShapeType="1"/>
              <a:stCxn id="101399" idx="7"/>
              <a:endCxn id="101397"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409" name="Straight Arrow Connector 25"/>
            <p:cNvCxnSpPr>
              <a:cxnSpLocks noChangeShapeType="1"/>
              <a:stCxn id="101399" idx="7"/>
              <a:endCxn id="101398"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grpSp>
        <p:nvGrpSpPr>
          <p:cNvPr id="101381" name="Group 20"/>
          <p:cNvGrpSpPr>
            <a:grpSpLocks/>
          </p:cNvGrpSpPr>
          <p:nvPr/>
        </p:nvGrpSpPr>
        <p:grpSpPr bwMode="auto">
          <a:xfrm>
            <a:off x="5029200" y="76200"/>
            <a:ext cx="3962400" cy="1219200"/>
            <a:chOff x="2133600" y="3733800"/>
            <a:chExt cx="3962400" cy="1219200"/>
          </a:xfrm>
        </p:grpSpPr>
        <p:sp>
          <p:nvSpPr>
            <p:cNvPr id="101382"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3"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4"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5"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6"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7"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8"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9"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0"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1391" name="Straight Arrow Connector 14"/>
            <p:cNvCxnSpPr>
              <a:cxnSpLocks noChangeShapeType="1"/>
              <a:stCxn id="101386" idx="0"/>
              <a:endCxn id="101382"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2" name="Straight Arrow Connector 23"/>
            <p:cNvCxnSpPr>
              <a:cxnSpLocks noChangeShapeType="1"/>
              <a:stCxn id="101386" idx="7"/>
              <a:endCxn id="101383"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3" name="Straight Arrow Connector 24"/>
            <p:cNvCxnSpPr>
              <a:cxnSpLocks noChangeShapeType="1"/>
              <a:stCxn id="101386" idx="7"/>
              <a:endCxn id="101384"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4" name="Straight Arrow Connector 25"/>
            <p:cNvCxnSpPr>
              <a:cxnSpLocks noChangeShapeType="1"/>
              <a:stCxn id="101386" idx="7"/>
              <a:endCxn id="101385"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6432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533400" y="228600"/>
            <a:ext cx="8229600" cy="1143000"/>
          </a:xfrm>
        </p:spPr>
        <p:txBody>
          <a:bodyPr/>
          <a:lstStyle/>
          <a:p>
            <a:r>
              <a:rPr lang="en-US" altLang="x-none" sz="2800">
                <a:ea typeface="ＭＳ Ｐゴシック" charset="-128"/>
              </a:rPr>
              <a:t>Network Path Properties: Improve Scalability</a:t>
            </a:r>
          </a:p>
        </p:txBody>
      </p:sp>
      <p:sp>
        <p:nvSpPr>
          <p:cNvPr id="70659" name="Content Placeholder 2"/>
          <p:cNvSpPr>
            <a:spLocks noGrp="1"/>
          </p:cNvSpPr>
          <p:nvPr>
            <p:ph idx="1"/>
          </p:nvPr>
        </p:nvSpPr>
        <p:spPr/>
        <p:txBody>
          <a:bodyPr/>
          <a:lstStyle/>
          <a:p>
            <a:pPr>
              <a:buFont typeface="Wingdings" charset="2"/>
              <a:buChar char="q"/>
            </a:pPr>
            <a:r>
              <a:rPr lang="en-US" altLang="x-none" sz="2400" dirty="0">
                <a:ea typeface="ＭＳ Ｐゴシック" charset="-128"/>
              </a:rPr>
              <a:t>Aggregation:</a:t>
            </a:r>
          </a:p>
          <a:p>
            <a:pPr lvl="1">
              <a:buFont typeface="Courier New" charset="0"/>
              <a:buChar char="o"/>
            </a:pPr>
            <a:r>
              <a:rPr lang="en-US" altLang="x-none" sz="2000" dirty="0">
                <a:ea typeface="ＭＳ Ｐゴシック" charset="-128"/>
              </a:rPr>
              <a:t>merge a set of IP addresses (reduce N and M)</a:t>
            </a:r>
          </a:p>
          <a:p>
            <a:pPr lvl="2"/>
            <a:r>
              <a:rPr lang="en-US" altLang="x-none" sz="1800" dirty="0">
                <a:ea typeface="ＭＳ Ｐゴシック" charset="-128"/>
              </a:rPr>
              <a:t>E.g., when computing path properties, aggregates all clients sharing the same local DNS server</a:t>
            </a: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a:buFont typeface="Wingdings" charset="2"/>
              <a:buChar char="q"/>
            </a:pPr>
            <a:r>
              <a:rPr lang="en-US" altLang="x-none" sz="2400" dirty="0">
                <a:ea typeface="ＭＳ Ｐゴシック" charset="-128"/>
              </a:rPr>
              <a:t>Sampling and prediction</a:t>
            </a:r>
          </a:p>
          <a:p>
            <a:pPr lvl="1">
              <a:buFont typeface="Courier New" charset="0"/>
              <a:buChar char="o"/>
            </a:pPr>
            <a:r>
              <a:rPr lang="en-US" altLang="x-none" sz="2000" dirty="0">
                <a:ea typeface="ＭＳ Ｐゴシック" charset="-128"/>
              </a:rPr>
              <a:t>Instead of measuring N*M entries, we measure a subset and </a:t>
            </a:r>
            <a:r>
              <a:rPr lang="en-US" altLang="x-none" sz="2000" dirty="0">
                <a:solidFill>
                  <a:srgbClr val="FF0000"/>
                </a:solidFill>
                <a:ea typeface="ＭＳ Ｐゴシック" charset="-128"/>
              </a:rPr>
              <a:t>predict</a:t>
            </a:r>
            <a:r>
              <a:rPr lang="en-US" altLang="x-none" sz="2000" dirty="0">
                <a:ea typeface="ＭＳ Ｐゴシック" charset="-128"/>
              </a:rPr>
              <a:t> the </a:t>
            </a:r>
            <a:r>
              <a:rPr lang="en-US" altLang="x-none" sz="2000" dirty="0">
                <a:solidFill>
                  <a:srgbClr val="FF0000"/>
                </a:solidFill>
                <a:ea typeface="Osaka" charset="-128"/>
              </a:rPr>
              <a:t>unmeasured</a:t>
            </a:r>
            <a:r>
              <a:rPr lang="en-US" altLang="x-none" sz="2000" dirty="0">
                <a:ea typeface="Osaka" charset="-128"/>
              </a:rPr>
              <a:t> paths</a:t>
            </a:r>
          </a:p>
          <a:p>
            <a:pPr lvl="1">
              <a:buFont typeface="Courier New" charset="0"/>
              <a:buChar char="o"/>
            </a:pPr>
            <a:r>
              <a:rPr lang="en-US" altLang="x-none" sz="2000" dirty="0">
                <a:ea typeface="Osaka" charset="-128"/>
              </a:rPr>
              <a:t>We will cover it later in the course</a:t>
            </a:r>
          </a:p>
        </p:txBody>
      </p:sp>
      <p:sp>
        <p:nvSpPr>
          <p:cNvPr id="10342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ACE4FF9-0ACF-4047-9F33-456DCF95AD2F}" type="slidenum">
              <a:rPr lang="en-US" altLang="x-none" sz="1400">
                <a:solidFill>
                  <a:srgbClr val="000000"/>
                </a:solidFill>
                <a:latin typeface="Comic Sans MS" charset="0"/>
              </a:rPr>
              <a:pPr eaLnBrk="1" hangingPunct="1"/>
              <a:t>29</a:t>
            </a:fld>
            <a:endParaRPr lang="en-US" altLang="x-none" sz="1400">
              <a:solidFill>
                <a:srgbClr val="000000"/>
              </a:solidFill>
              <a:latin typeface="Comic Sans MS" charset="0"/>
            </a:endParaRPr>
          </a:p>
        </p:txBody>
      </p:sp>
      <p:grpSp>
        <p:nvGrpSpPr>
          <p:cNvPr id="2" name="Group 30"/>
          <p:cNvGrpSpPr>
            <a:grpSpLocks/>
          </p:cNvGrpSpPr>
          <p:nvPr/>
        </p:nvGrpSpPr>
        <p:grpSpPr bwMode="auto">
          <a:xfrm>
            <a:off x="1524000" y="3048000"/>
            <a:ext cx="7775575" cy="1905000"/>
            <a:chOff x="1524000" y="3048000"/>
            <a:chExt cx="7776573" cy="1905000"/>
          </a:xfrm>
        </p:grpSpPr>
        <p:grpSp>
          <p:nvGrpSpPr>
            <p:cNvPr id="103429" name="Group 4"/>
            <p:cNvGrpSpPr>
              <a:grpSpLocks/>
            </p:cNvGrpSpPr>
            <p:nvPr/>
          </p:nvGrpSpPr>
          <p:grpSpPr bwMode="auto">
            <a:xfrm>
              <a:off x="2078836" y="3124200"/>
              <a:ext cx="3962400" cy="1219200"/>
              <a:chOff x="2133600" y="3733800"/>
              <a:chExt cx="3962400" cy="1219200"/>
            </a:xfrm>
          </p:grpSpPr>
          <p:sp>
            <p:nvSpPr>
              <p:cNvPr id="103437"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8"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9"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0"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1"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2"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3"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4"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5"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3446" name="Straight Arrow Connector 14"/>
              <p:cNvCxnSpPr>
                <a:cxnSpLocks noChangeShapeType="1"/>
                <a:stCxn id="103441" idx="0"/>
                <a:endCxn id="103437"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7" name="Straight Arrow Connector 23"/>
              <p:cNvCxnSpPr>
                <a:cxnSpLocks noChangeShapeType="1"/>
                <a:stCxn id="103441" idx="7"/>
                <a:endCxn id="103438"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8" name="Straight Arrow Connector 24"/>
              <p:cNvCxnSpPr>
                <a:cxnSpLocks noChangeShapeType="1"/>
                <a:stCxn id="103441" idx="7"/>
                <a:endCxn id="103439"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9" name="Straight Arrow Connector 25"/>
              <p:cNvCxnSpPr>
                <a:cxnSpLocks noChangeShapeType="1"/>
                <a:stCxn id="103441" idx="7"/>
                <a:endCxn id="103440"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103430" name="Rectangle 21"/>
            <p:cNvSpPr>
              <a:spLocks noChangeArrowheads="1"/>
            </p:cNvSpPr>
            <p:nvPr/>
          </p:nvSpPr>
          <p:spPr bwMode="auto">
            <a:xfrm>
              <a:off x="5507836" y="3048000"/>
              <a:ext cx="1197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M servers</a:t>
              </a:r>
            </a:p>
          </p:txBody>
        </p:sp>
        <p:sp>
          <p:nvSpPr>
            <p:cNvPr id="103431" name="Oval 12"/>
            <p:cNvSpPr>
              <a:spLocks noChangeArrowheads="1"/>
            </p:cNvSpPr>
            <p:nvPr/>
          </p:nvSpPr>
          <p:spPr bwMode="auto">
            <a:xfrm>
              <a:off x="1524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2" name="Oval 12"/>
            <p:cNvSpPr>
              <a:spLocks noChangeArrowheads="1"/>
            </p:cNvSpPr>
            <p:nvPr/>
          </p:nvSpPr>
          <p:spPr bwMode="auto">
            <a:xfrm>
              <a:off x="205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3433" name="Straight Arrow Connector 22"/>
            <p:cNvCxnSpPr>
              <a:cxnSpLocks noChangeShapeType="1"/>
              <a:stCxn id="103431" idx="7"/>
              <a:endCxn id="103441" idx="3"/>
            </p:cNvCxnSpPr>
            <p:nvPr/>
          </p:nvCxnSpPr>
          <p:spPr bwMode="auto">
            <a:xfrm rot="5400000" flipH="1" flipV="1">
              <a:off x="1691740" y="4337304"/>
              <a:ext cx="447956" cy="39319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3434" name="Straight Arrow Connector 24"/>
            <p:cNvCxnSpPr>
              <a:cxnSpLocks noChangeShapeType="1"/>
              <a:stCxn id="103432" idx="0"/>
            </p:cNvCxnSpPr>
            <p:nvPr/>
          </p:nvCxnSpPr>
          <p:spPr bwMode="auto">
            <a:xfrm rot="16200000" flipV="1">
              <a:off x="1962150" y="4514850"/>
              <a:ext cx="3810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03435" name="Rectangle 21"/>
            <p:cNvSpPr>
              <a:spLocks noChangeArrowheads="1"/>
            </p:cNvSpPr>
            <p:nvPr/>
          </p:nvSpPr>
          <p:spPr bwMode="auto">
            <a:xfrm>
              <a:off x="6248400" y="4038600"/>
              <a:ext cx="3052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N</a:t>
              </a:r>
              <a:r>
                <a:rPr lang="ja-JP" altLang="en-US" sz="1800"/>
                <a:t>’</a:t>
              </a:r>
              <a:r>
                <a:rPr lang="en-US" altLang="ja-JP" sz="1800"/>
                <a:t>~100K local DNS servers</a:t>
              </a:r>
              <a:endParaRPr lang="en-US" altLang="x-none" sz="1800"/>
            </a:p>
          </p:txBody>
        </p:sp>
        <p:sp>
          <p:nvSpPr>
            <p:cNvPr id="103436" name="Rectangle 21"/>
            <p:cNvSpPr>
              <a:spLocks noChangeArrowheads="1"/>
            </p:cNvSpPr>
            <p:nvPr/>
          </p:nvSpPr>
          <p:spPr bwMode="auto">
            <a:xfrm>
              <a:off x="6248400" y="4495800"/>
              <a:ext cx="22826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N~all Internet clients</a:t>
              </a:r>
            </a:p>
          </p:txBody>
        </p:sp>
      </p:grpSp>
    </p:spTree>
    <p:extLst>
      <p:ext uri="{BB962C8B-B14F-4D97-AF65-F5344CB8AC3E}">
        <p14:creationId xmlns:p14="http://schemas.microsoft.com/office/powerpoint/2010/main" val="2131761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x-none" sz="3600">
                <a:ea typeface="ＭＳ Ｐゴシック" charset="-128"/>
              </a:rPr>
              <a:t>Admin</a:t>
            </a:r>
          </a:p>
        </p:txBody>
      </p:sp>
      <p:sp>
        <p:nvSpPr>
          <p:cNvPr id="48130" name="Content Placeholder 2"/>
          <p:cNvSpPr>
            <a:spLocks noGrp="1"/>
          </p:cNvSpPr>
          <p:nvPr>
            <p:ph idx="1"/>
          </p:nvPr>
        </p:nvSpPr>
        <p:spPr>
          <a:xfrm>
            <a:off x="533400" y="1524000"/>
            <a:ext cx="7772400" cy="4648200"/>
          </a:xfrm>
        </p:spPr>
        <p:txBody>
          <a:bodyPr/>
          <a:lstStyle/>
          <a:p>
            <a:pPr>
              <a:buFont typeface="Wingdings" pitchFamily="2" charset="2"/>
              <a:buChar char="q"/>
            </a:pPr>
            <a:r>
              <a:rPr lang="en-US" altLang="x-none" dirty="0">
                <a:ea typeface="ＭＳ Ｐゴシック" charset="-128"/>
              </a:rPr>
              <a:t>Lab</a:t>
            </a:r>
            <a:r>
              <a:rPr lang="zh-CN" altLang="en-US" dirty="0">
                <a:ea typeface="ＭＳ Ｐゴシック" charset="-128"/>
              </a:rPr>
              <a:t> </a:t>
            </a:r>
            <a:r>
              <a:rPr lang="en-US" altLang="zh-CN" dirty="0">
                <a:ea typeface="ＭＳ Ｐゴシック" charset="-128"/>
              </a:rPr>
              <a:t>a</a:t>
            </a:r>
            <a:r>
              <a:rPr lang="en-US" altLang="x-none" dirty="0">
                <a:ea typeface="ＭＳ Ｐゴシック" charset="-128"/>
              </a:rPr>
              <a:t>ssignment </a:t>
            </a:r>
            <a:r>
              <a:rPr lang="en-US" altLang="zh-CN" dirty="0">
                <a:ea typeface="ＭＳ Ｐゴシック" charset="-128"/>
              </a:rPr>
              <a:t>3</a:t>
            </a:r>
            <a:r>
              <a:rPr lang="en-US" altLang="x-none" dirty="0">
                <a:ea typeface="ＭＳ Ｐゴシック" charset="-128"/>
              </a:rPr>
              <a:t> status and questions</a:t>
            </a:r>
          </a:p>
          <a:p>
            <a:pPr lvl="1">
              <a:buFont typeface="Wingdings" pitchFamily="2" charset="2"/>
              <a:buChar char="q"/>
            </a:pPr>
            <a:r>
              <a:rPr lang="en-US" altLang="zh-CN" dirty="0">
                <a:ea typeface="ＭＳ Ｐゴシック" charset="-128"/>
              </a:rPr>
              <a:t>Move</a:t>
            </a:r>
            <a:r>
              <a:rPr lang="zh-CN" altLang="en-US" dirty="0">
                <a:ea typeface="ＭＳ Ｐゴシック" charset="-128"/>
              </a:rPr>
              <a:t> </a:t>
            </a:r>
            <a:r>
              <a:rPr lang="en-US" altLang="zh-CN" dirty="0">
                <a:ea typeface="ＭＳ Ｐゴシック" charset="-128"/>
              </a:rPr>
              <a:t>the</a:t>
            </a:r>
            <a:r>
              <a:rPr lang="zh-CN" altLang="en-US" dirty="0">
                <a:ea typeface="ＭＳ Ｐゴシック" charset="-128"/>
              </a:rPr>
              <a:t> </a:t>
            </a:r>
            <a:r>
              <a:rPr lang="en-US" altLang="zh-CN" dirty="0">
                <a:ea typeface="ＭＳ Ｐゴシック" charset="-128"/>
              </a:rPr>
              <a:t>due</a:t>
            </a:r>
            <a:r>
              <a:rPr lang="zh-CN" altLang="en-US" dirty="0">
                <a:ea typeface="ＭＳ Ｐゴシック" charset="-128"/>
              </a:rPr>
              <a:t> </a:t>
            </a:r>
            <a:r>
              <a:rPr lang="en-US" altLang="zh-CN" dirty="0">
                <a:ea typeface="ＭＳ Ｐゴシック" charset="-128"/>
              </a:rPr>
              <a:t>date</a:t>
            </a:r>
            <a:r>
              <a:rPr lang="zh-CN" altLang="en-US" dirty="0">
                <a:ea typeface="ＭＳ Ｐゴシック" charset="-128"/>
              </a:rPr>
              <a:t> </a:t>
            </a:r>
            <a:r>
              <a:rPr lang="en-US" altLang="zh-CN" dirty="0">
                <a:ea typeface="ＭＳ Ｐゴシック" charset="-128"/>
              </a:rPr>
              <a:t>from</a:t>
            </a:r>
            <a:r>
              <a:rPr lang="zh-CN" altLang="en-US" dirty="0">
                <a:ea typeface="ＭＳ Ｐゴシック" charset="-128"/>
              </a:rPr>
              <a:t> </a:t>
            </a:r>
            <a:r>
              <a:rPr lang="en-US" altLang="zh-CN" dirty="0">
                <a:ea typeface="ＭＳ Ｐゴシック" charset="-128"/>
              </a:rPr>
              <a:t>Nov.</a:t>
            </a:r>
            <a:r>
              <a:rPr lang="zh-CN" altLang="en-US" dirty="0">
                <a:ea typeface="ＭＳ Ｐゴシック" charset="-128"/>
              </a:rPr>
              <a:t> </a:t>
            </a:r>
            <a:r>
              <a:rPr lang="en-US" altLang="zh-CN" dirty="0">
                <a:ea typeface="ＭＳ Ｐゴシック" charset="-128"/>
              </a:rPr>
              <a:t>11</a:t>
            </a:r>
            <a:r>
              <a:rPr lang="zh-CN" altLang="en-US" dirty="0">
                <a:ea typeface="ＭＳ Ｐゴシック" charset="-128"/>
              </a:rPr>
              <a:t> </a:t>
            </a:r>
            <a:r>
              <a:rPr lang="en-US" altLang="zh-CN" dirty="0">
                <a:ea typeface="ＭＳ Ｐゴシック" charset="-128"/>
              </a:rPr>
              <a:t>to</a:t>
            </a:r>
            <a:r>
              <a:rPr lang="zh-CN" altLang="en-US" dirty="0">
                <a:ea typeface="ＭＳ Ｐゴシック" charset="-128"/>
              </a:rPr>
              <a:t> </a:t>
            </a:r>
            <a:r>
              <a:rPr lang="en-US" altLang="zh-CN" dirty="0">
                <a:ea typeface="ＭＳ Ｐゴシック" charset="-128"/>
              </a:rPr>
              <a:t>Nov.</a:t>
            </a:r>
            <a:r>
              <a:rPr lang="zh-CN" altLang="en-US" dirty="0">
                <a:ea typeface="ＭＳ Ｐゴシック" charset="-128"/>
              </a:rPr>
              <a:t> </a:t>
            </a:r>
            <a:r>
              <a:rPr lang="en-US" altLang="zh-CN" dirty="0">
                <a:ea typeface="ＭＳ Ｐゴシック" charset="-128"/>
              </a:rPr>
              <a:t>14?</a:t>
            </a:r>
            <a:endParaRPr lang="en-US" altLang="x-none" dirty="0">
              <a:ea typeface="ＭＳ Ｐゴシック" charset="-128"/>
            </a:endParaRPr>
          </a:p>
        </p:txBody>
      </p:sp>
      <p:sp>
        <p:nvSpPr>
          <p:cNvPr id="48131" name="Slide Number Placeholder 3"/>
          <p:cNvSpPr>
            <a:spLocks noGrp="1"/>
          </p:cNvSpPr>
          <p:nvPr>
            <p:ph type="sldNum" sz="quarter" idx="12"/>
          </p:nvPr>
        </p:nvSpPr>
        <p:spPr>
          <a:xfrm>
            <a:off x="5111750" y="6324600"/>
            <a:ext cx="3956050" cy="4556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F50EE2C-3DCF-104F-AE91-B1E21EDE6A86}" type="slidenum">
              <a:rPr lang="en-US" altLang="x-none" sz="1400">
                <a:solidFill>
                  <a:srgbClr val="000000"/>
                </a:solidFill>
                <a:latin typeface="Comic Sans MS" charset="0"/>
              </a:rPr>
              <a:pPr eaLnBrk="1" hangingPunct="1"/>
              <a:t>3</a:t>
            </a:fld>
            <a:endParaRPr lang="en-US" altLang="x-none" sz="1400">
              <a:solidFill>
                <a:srgbClr val="000000"/>
              </a:solidFill>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tLang="x-none" sz="3600" dirty="0">
                <a:ea typeface="ＭＳ Ｐゴシック" charset="-128"/>
              </a:rPr>
              <a:t>Server Assignment</a:t>
            </a:r>
          </a:p>
        </p:txBody>
      </p:sp>
      <p:sp>
        <p:nvSpPr>
          <p:cNvPr id="105474" name="Content Placeholder 2"/>
          <p:cNvSpPr>
            <a:spLocks noGrp="1"/>
          </p:cNvSpPr>
          <p:nvPr>
            <p:ph idx="1"/>
          </p:nvPr>
        </p:nvSpPr>
        <p:spPr/>
        <p:txBody>
          <a:bodyPr/>
          <a:lstStyle/>
          <a:p>
            <a:pPr>
              <a:buFont typeface="Wingdings" charset="2"/>
              <a:buChar char="q"/>
            </a:pPr>
            <a:r>
              <a:rPr lang="en-US" altLang="x-none">
                <a:ea typeface="ＭＳ Ｐゴシック" charset="-128"/>
              </a:rPr>
              <a:t>Why is the problem difficult?</a:t>
            </a:r>
          </a:p>
          <a:p>
            <a:pPr lvl="1">
              <a:buFont typeface="Wingdings" charset="2"/>
              <a:buChar char="q"/>
            </a:pPr>
            <a:r>
              <a:rPr lang="en-US" altLang="x-none">
                <a:ea typeface="ＭＳ Ｐゴシック" charset="-128"/>
              </a:rPr>
              <a:t>What are potential problems of just sending each new client to the lightest load server?</a:t>
            </a:r>
          </a:p>
        </p:txBody>
      </p:sp>
      <p:sp>
        <p:nvSpPr>
          <p:cNvPr id="10547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C4CBE40-A982-BF4F-80BB-98B499D2D664}" type="slidenum">
              <a:rPr lang="en-US" altLang="x-none" sz="1400">
                <a:solidFill>
                  <a:srgbClr val="000000"/>
                </a:solidFill>
                <a:latin typeface="Comic Sans MS" charset="0"/>
              </a:rPr>
              <a:pPr eaLnBrk="1" hangingPunct="1"/>
              <a:t>30</a:t>
            </a:fld>
            <a:endParaRPr lang="en-US" altLang="x-none" sz="1400">
              <a:solidFill>
                <a:srgbClr val="000000"/>
              </a:solidFill>
              <a:latin typeface="Comic Sans MS" charset="0"/>
            </a:endParaRPr>
          </a:p>
        </p:txBody>
      </p:sp>
      <p:grpSp>
        <p:nvGrpSpPr>
          <p:cNvPr id="105476" name="Group 20"/>
          <p:cNvGrpSpPr>
            <a:grpSpLocks/>
          </p:cNvGrpSpPr>
          <p:nvPr/>
        </p:nvGrpSpPr>
        <p:grpSpPr bwMode="auto">
          <a:xfrm>
            <a:off x="2286000" y="3581400"/>
            <a:ext cx="3962400" cy="1219200"/>
            <a:chOff x="2133600" y="3733800"/>
            <a:chExt cx="3962400" cy="1219200"/>
          </a:xfrm>
        </p:grpSpPr>
        <p:sp>
          <p:nvSpPr>
            <p:cNvPr id="105477"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78"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79"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0"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1"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2"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3"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4"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5"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5486" name="Straight Arrow Connector 14"/>
            <p:cNvCxnSpPr>
              <a:cxnSpLocks noChangeShapeType="1"/>
              <a:stCxn id="105481" idx="0"/>
              <a:endCxn id="105477"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7" name="Straight Arrow Connector 23"/>
            <p:cNvCxnSpPr>
              <a:cxnSpLocks noChangeShapeType="1"/>
              <a:stCxn id="105481" idx="7"/>
              <a:endCxn id="105478"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8" name="Straight Arrow Connector 24"/>
            <p:cNvCxnSpPr>
              <a:cxnSpLocks noChangeShapeType="1"/>
              <a:stCxn id="105481" idx="7"/>
              <a:endCxn id="105479"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9" name="Straight Arrow Connector 25"/>
            <p:cNvCxnSpPr>
              <a:cxnSpLocks noChangeShapeType="1"/>
              <a:stCxn id="105481" idx="7"/>
              <a:endCxn id="105480"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252056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altLang="x-none" sz="3600">
                <a:ea typeface="ＭＳ Ｐゴシック" charset="-128"/>
              </a:rPr>
              <a:t>Client Direction Mechanisms</a:t>
            </a:r>
          </a:p>
        </p:txBody>
      </p:sp>
      <p:sp>
        <p:nvSpPr>
          <p:cNvPr id="90114" name="Content Placeholder 2"/>
          <p:cNvSpPr>
            <a:spLocks noGrp="1"/>
          </p:cNvSpPr>
          <p:nvPr>
            <p:ph idx="1"/>
          </p:nvPr>
        </p:nvSpPr>
        <p:spPr>
          <a:xfrm>
            <a:off x="609600" y="1447800"/>
            <a:ext cx="8153400" cy="5257800"/>
          </a:xfrm>
        </p:spPr>
        <p:txBody>
          <a:bodyPr/>
          <a:lstStyle/>
          <a:p>
            <a:pPr>
              <a:buFont typeface="Wingdings" pitchFamily="2" charset="2"/>
              <a:buChar char="q"/>
            </a:pPr>
            <a:r>
              <a:rPr lang="en-US" altLang="x-none" sz="2400" dirty="0">
                <a:ea typeface="ＭＳ Ｐゴシック" charset="-128"/>
              </a:rPr>
              <a:t>Key difficulty</a:t>
            </a:r>
          </a:p>
          <a:p>
            <a:pPr lvl="1">
              <a:buFont typeface="Courier New" panose="02070309020205020404" pitchFamily="49" charset="0"/>
              <a:buChar char="o"/>
            </a:pPr>
            <a:r>
              <a:rPr lang="en-US" altLang="x-none" sz="2000" dirty="0">
                <a:ea typeface="ＭＳ Ｐゴシック" charset="-128"/>
              </a:rPr>
              <a:t>May need to handle a large of clients</a:t>
            </a:r>
          </a:p>
          <a:p>
            <a:pPr>
              <a:buFont typeface="Wingdings" pitchFamily="2" charset="2"/>
              <a:buChar char="q"/>
            </a:pPr>
            <a:r>
              <a:rPr lang="en-US" altLang="x-none" sz="2400" dirty="0">
                <a:ea typeface="ＭＳ Ｐゴシック" charset="-128"/>
              </a:rPr>
              <a:t>Basic types of mechanisms</a:t>
            </a:r>
          </a:p>
          <a:p>
            <a:pPr lvl="1">
              <a:buFont typeface="Courier New" panose="02070309020205020404" pitchFamily="49" charset="0"/>
              <a:buChar char="o"/>
            </a:pPr>
            <a:r>
              <a:rPr lang="en-US" altLang="x-none" sz="2000" dirty="0">
                <a:ea typeface="ＭＳ Ｐゴシック" charset="-128"/>
              </a:rPr>
              <a:t>Application layer, e.g.,</a:t>
            </a:r>
          </a:p>
          <a:p>
            <a:pPr lvl="2"/>
            <a:r>
              <a:rPr lang="en-US" altLang="x-none" sz="1600" dirty="0">
                <a:ea typeface="ＭＳ Ｐゴシック" charset="-128"/>
              </a:rPr>
              <a:t>App/user is given a list of candidate server names </a:t>
            </a:r>
          </a:p>
          <a:p>
            <a:pPr lvl="2"/>
            <a:r>
              <a:rPr lang="en-US" altLang="x-none" sz="1600" dirty="0">
                <a:ea typeface="ＭＳ Ｐゴシック" charset="-128"/>
              </a:rPr>
              <a:t>HTTP redirector</a:t>
            </a:r>
          </a:p>
          <a:p>
            <a:pPr lvl="1">
              <a:buFont typeface="Courier New" panose="02070309020205020404" pitchFamily="49" charset="0"/>
              <a:buChar char="o"/>
            </a:pPr>
            <a:r>
              <a:rPr lang="en-US" altLang="x-none" sz="2000" dirty="0">
                <a:ea typeface="ＭＳ Ｐゴシック" charset="-128"/>
              </a:rPr>
              <a:t>DNS: name resolution gives a list of server addresses</a:t>
            </a:r>
          </a:p>
          <a:p>
            <a:pPr lvl="1">
              <a:buFont typeface="Courier New" panose="02070309020205020404" pitchFamily="49" charset="0"/>
              <a:buChar char="o"/>
            </a:pPr>
            <a:r>
              <a:rPr lang="en-US" altLang="x-none" sz="2000" dirty="0">
                <a:ea typeface="ＭＳ Ｐゴシック" charset="-128"/>
              </a:rPr>
              <a:t>IP layer: Same IP address represents multiple physical servers</a:t>
            </a:r>
          </a:p>
          <a:p>
            <a:pPr lvl="2"/>
            <a:r>
              <a:rPr lang="en-US" altLang="x-none" dirty="0">
                <a:ea typeface="ＭＳ Ｐゴシック" charset="-128"/>
              </a:rPr>
              <a:t>IP </a:t>
            </a:r>
            <a:r>
              <a:rPr lang="en-US" altLang="x-none" dirty="0" err="1">
                <a:solidFill>
                  <a:srgbClr val="C00000"/>
                </a:solidFill>
                <a:ea typeface="ＭＳ Ｐゴシック" charset="-128"/>
              </a:rPr>
              <a:t>anycast</a:t>
            </a:r>
            <a:r>
              <a:rPr lang="en-US" altLang="x-none" dirty="0">
                <a:ea typeface="ＭＳ Ｐゴシック" charset="-128"/>
              </a:rPr>
              <a:t>: Same IP address shared by multiple servers and announced at different parts of the Internet. Network directs different clients to different servers</a:t>
            </a:r>
          </a:p>
          <a:p>
            <a:pPr lvl="2"/>
            <a:r>
              <a:rPr lang="en-US" altLang="x-none" dirty="0">
                <a:solidFill>
                  <a:srgbClr val="C00000"/>
                </a:solidFill>
                <a:ea typeface="ＭＳ Ｐゴシック" charset="-128"/>
              </a:rPr>
              <a:t>Smart-switch</a:t>
            </a:r>
            <a:r>
              <a:rPr lang="en-US" altLang="x-none" dirty="0">
                <a:ea typeface="ＭＳ Ｐゴシック" charset="-128"/>
              </a:rPr>
              <a:t> indirection: a server IP address may be a </a:t>
            </a:r>
            <a:r>
              <a:rPr lang="en-US" altLang="x-none" dirty="0">
                <a:solidFill>
                  <a:srgbClr val="C00000"/>
                </a:solidFill>
                <a:ea typeface="ＭＳ Ｐゴシック" charset="-128"/>
              </a:rPr>
              <a:t>virtual IP</a:t>
            </a:r>
            <a:r>
              <a:rPr lang="en-US" altLang="x-none" dirty="0">
                <a:ea typeface="ＭＳ Ｐゴシック" charset="-128"/>
              </a:rPr>
              <a:t> address for a cluster of physical servers </a:t>
            </a:r>
          </a:p>
        </p:txBody>
      </p:sp>
      <p:sp>
        <p:nvSpPr>
          <p:cNvPr id="1075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4B265D9-5A89-8343-A6C2-5154DE146DC1}" type="slidenum">
              <a:rPr lang="en-US" altLang="x-none" sz="1400">
                <a:solidFill>
                  <a:srgbClr val="000000"/>
                </a:solidFill>
                <a:latin typeface="Comic Sans MS" charset="0"/>
              </a:rPr>
              <a:pPr eaLnBrk="1" hangingPunct="1"/>
              <a:t>31</a:t>
            </a:fld>
            <a:endParaRPr lang="en-US" altLang="x-none" sz="1400">
              <a:solidFill>
                <a:srgbClr val="000000"/>
              </a:solidFill>
              <a:latin typeface="Comic Sans MS" charset="0"/>
            </a:endParaRPr>
          </a:p>
        </p:txBody>
      </p:sp>
      <p:pic>
        <p:nvPicPr>
          <p:cNvPr id="10752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2225"/>
            <a:ext cx="16383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3509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01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1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11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11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1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1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a:ea typeface="ＭＳ Ｐゴシック" charset="-128"/>
              </a:rPr>
              <a:t>Direction Mechanisms are Often Combined</a:t>
            </a:r>
          </a:p>
        </p:txBody>
      </p:sp>
      <p:sp>
        <p:nvSpPr>
          <p:cNvPr id="1095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A83602F-5B4E-BE47-B4B1-F7C52859E63A}" type="slidenum">
              <a:rPr lang="en-US" altLang="x-none" sz="1400">
                <a:solidFill>
                  <a:srgbClr val="000000"/>
                </a:solidFill>
                <a:latin typeface="Comic Sans MS" charset="0"/>
              </a:rPr>
              <a:pPr eaLnBrk="1" hangingPunct="1"/>
              <a:t>32</a:t>
            </a:fld>
            <a:endParaRPr lang="en-US" altLang="x-none" sz="1400">
              <a:solidFill>
                <a:srgbClr val="000000"/>
              </a:solidFill>
              <a:latin typeface="Comic Sans MS" charset="0"/>
            </a:endParaRPr>
          </a:p>
        </p:txBody>
      </p:sp>
      <p:grpSp>
        <p:nvGrpSpPr>
          <p:cNvPr id="45" name="Group 2"/>
          <p:cNvGrpSpPr>
            <a:grpSpLocks/>
          </p:cNvGrpSpPr>
          <p:nvPr/>
        </p:nvGrpSpPr>
        <p:grpSpPr bwMode="auto">
          <a:xfrm>
            <a:off x="0" y="3365810"/>
            <a:ext cx="7010400" cy="3352800"/>
            <a:chOff x="76200" y="3048000"/>
            <a:chExt cx="7010400" cy="3352800"/>
          </a:xfrm>
        </p:grpSpPr>
        <p:sp>
          <p:nvSpPr>
            <p:cNvPr id="49" name="Rectangle 48"/>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Europe</a:t>
              </a:r>
            </a:p>
          </p:txBody>
        </p:sp>
        <p:sp>
          <p:nvSpPr>
            <p:cNvPr id="50" name="Rectangle 49"/>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Cluster1</a:t>
              </a:r>
              <a:br>
                <a:rPr lang="en-US" sz="2000" dirty="0">
                  <a:latin typeface="Times New Roman" pitchFamily="18" charset="0"/>
                  <a:ea typeface="+mn-ea"/>
                  <a:cs typeface="Arial" charset="0"/>
                </a:rPr>
              </a:br>
              <a:r>
                <a:rPr lang="en-US" sz="2000" dirty="0">
                  <a:latin typeface="Times New Roman" pitchFamily="18" charset="0"/>
                  <a:ea typeface="+mn-ea"/>
                  <a:cs typeface="Arial" charset="0"/>
                </a:rPr>
                <a:t>in US East</a:t>
              </a:r>
            </a:p>
          </p:txBody>
        </p:sp>
        <p:sp>
          <p:nvSpPr>
            <p:cNvPr id="51" name="Rectangle 50"/>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US West</a:t>
              </a:r>
            </a:p>
          </p:txBody>
        </p:sp>
        <p:cxnSp>
          <p:nvCxnSpPr>
            <p:cNvPr id="52" name="Straight Connector 24"/>
            <p:cNvCxnSpPr>
              <a:cxnSpLocks noChangeShapeType="1"/>
              <a:stCxn id="52" idx="2"/>
              <a:endCxn id="59"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53" name="Straight Connector 26"/>
            <p:cNvCxnSpPr>
              <a:cxnSpLocks noChangeShapeType="1"/>
              <a:stCxn id="52" idx="2"/>
              <a:endCxn id="60"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54" name="Rectangle 53"/>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55" name="Rectangle 54"/>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56" name="Rectangle 55"/>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proxy</a:t>
              </a:r>
            </a:p>
          </p:txBody>
        </p:sp>
        <p:cxnSp>
          <p:nvCxnSpPr>
            <p:cNvPr id="57"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8" name="Straight Arrow Connector 33"/>
            <p:cNvCxnSpPr>
              <a:cxnSpLocks noChangeShapeType="1"/>
              <a:endCxn id="75"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9" name="Straight Arrow Connector 35"/>
            <p:cNvCxnSpPr>
              <a:cxnSpLocks noChangeShapeType="1"/>
              <a:endCxn id="76"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60"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61" name="Oval 6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Load </a:t>
              </a:r>
            </a:p>
            <a:p>
              <a:pPr algn="ctr" defTabSz="914400" eaLnBrk="0" hangingPunct="0">
                <a:defRPr/>
              </a:pPr>
              <a:r>
                <a:rPr lang="en-US" sz="2000" dirty="0">
                  <a:latin typeface="Times New Roman" pitchFamily="18" charset="0"/>
                  <a:ea typeface="+mn-ea"/>
                  <a:cs typeface="Arial" charset="0"/>
                </a:rPr>
                <a:t>balancer</a:t>
              </a:r>
            </a:p>
          </p:txBody>
        </p:sp>
        <p:cxnSp>
          <p:nvCxnSpPr>
            <p:cNvPr id="62"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63" name="Straight Connector 26"/>
            <p:cNvCxnSpPr>
              <a:cxnSpLocks noChangeShapeType="1"/>
              <a:stCxn id="52" idx="2"/>
              <a:endCxn id="73"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64" name="Group 63"/>
          <p:cNvGrpSpPr>
            <a:grpSpLocks/>
          </p:cNvGrpSpPr>
          <p:nvPr/>
        </p:nvGrpSpPr>
        <p:grpSpPr bwMode="auto">
          <a:xfrm>
            <a:off x="4277592" y="5651810"/>
            <a:ext cx="2580409" cy="914400"/>
            <a:chOff x="4313583" y="5715000"/>
            <a:chExt cx="2468217" cy="914400"/>
          </a:xfrm>
        </p:grpSpPr>
        <p:sp>
          <p:nvSpPr>
            <p:cNvPr id="65" name="Oval 64"/>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200" dirty="0">
                  <a:latin typeface="Times New Roman" pitchFamily="18" charset="0"/>
                  <a:ea typeface="+mn-ea"/>
                  <a:cs typeface="Arial" charset="0"/>
                </a:rPr>
                <a:t>Load </a:t>
              </a:r>
            </a:p>
            <a:p>
              <a:pPr algn="ctr" defTabSz="914400" eaLnBrk="0" hangingPunct="0">
                <a:defRPr/>
              </a:pPr>
              <a:r>
                <a:rPr lang="en-US" sz="1200" dirty="0">
                  <a:latin typeface="Times New Roman" pitchFamily="18" charset="0"/>
                  <a:ea typeface="+mn-ea"/>
                  <a:cs typeface="Arial" charset="0"/>
                </a:rPr>
                <a:t>balancer</a:t>
              </a:r>
            </a:p>
          </p:txBody>
        </p:sp>
        <p:cxnSp>
          <p:nvCxnSpPr>
            <p:cNvPr id="66"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7" name="Rectangle 66"/>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68" name="Rectangle 67"/>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69" name="Rectangle 68"/>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servers</a:t>
              </a:r>
            </a:p>
          </p:txBody>
        </p:sp>
        <p:cxnSp>
          <p:nvCxnSpPr>
            <p:cNvPr id="70" name="Straight Arrow Connector 49"/>
            <p:cNvCxnSpPr>
              <a:cxnSpLocks noChangeShapeType="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71" name="Straight Arrow Connector 51"/>
            <p:cNvCxnSpPr>
              <a:cxnSpLocks noChangeShapeType="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72" name="Straight Arrow Connector 53"/>
            <p:cNvCxnSpPr>
              <a:cxnSpLocks noChangeShapeType="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73" name="Group 72"/>
          <p:cNvGrpSpPr>
            <a:grpSpLocks/>
          </p:cNvGrpSpPr>
          <p:nvPr/>
        </p:nvGrpSpPr>
        <p:grpSpPr bwMode="auto">
          <a:xfrm>
            <a:off x="990600" y="2146610"/>
            <a:ext cx="6629400" cy="1295400"/>
            <a:chOff x="990600" y="1752600"/>
            <a:chExt cx="6629400" cy="1295400"/>
          </a:xfrm>
        </p:grpSpPr>
        <p:sp>
          <p:nvSpPr>
            <p:cNvPr id="74" name="Rectangle 73"/>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name1</a:t>
              </a:r>
            </a:p>
          </p:txBody>
        </p:sp>
        <p:sp>
          <p:nvSpPr>
            <p:cNvPr id="75" name="Rectangle 74"/>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IP1</a:t>
              </a:r>
            </a:p>
          </p:txBody>
        </p:sp>
        <p:sp>
          <p:nvSpPr>
            <p:cNvPr id="76" name="Rectangle 75"/>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IP2</a:t>
              </a:r>
            </a:p>
          </p:txBody>
        </p:sp>
        <p:sp>
          <p:nvSpPr>
            <p:cNvPr id="77" name="Rectangle 76"/>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err="1">
                  <a:latin typeface="Times New Roman" pitchFamily="18" charset="0"/>
                  <a:ea typeface="+mn-ea"/>
                  <a:cs typeface="Arial" charset="0"/>
                </a:rPr>
                <a:t>IPn</a:t>
              </a:r>
              <a:endParaRPr lang="en-US" dirty="0">
                <a:latin typeface="Times New Roman" pitchFamily="18" charset="0"/>
                <a:ea typeface="+mn-ea"/>
                <a:cs typeface="Arial" charset="0"/>
              </a:endParaRPr>
            </a:p>
          </p:txBody>
        </p:sp>
        <p:cxnSp>
          <p:nvCxnSpPr>
            <p:cNvPr id="78" name="Straight Connector 18"/>
            <p:cNvCxnSpPr>
              <a:cxnSpLocks noChangeShapeType="1"/>
              <a:endCxn id="52"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9" name="Straight Connector 20"/>
            <p:cNvCxnSpPr>
              <a:cxnSpLocks noChangeShapeType="1"/>
              <a:endCxn id="55"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0" name="Straight Connector 22"/>
            <p:cNvCxnSpPr>
              <a:cxnSpLocks noChangeShapeType="1"/>
              <a:endCxn id="56"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1" name="Rectangle 80"/>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name2</a:t>
              </a:r>
            </a:p>
          </p:txBody>
        </p:sp>
      </p:grpSp>
      <p:cxnSp>
        <p:nvCxnSpPr>
          <p:cNvPr id="83" name="Straight Connector 18"/>
          <p:cNvCxnSpPr>
            <a:cxnSpLocks noChangeShapeType="1"/>
            <a:endCxn id="51"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4" name="Straight Connector 18"/>
          <p:cNvCxnSpPr>
            <a:cxnSpLocks noChangeShapeType="1"/>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2" name="Rectangle 81"/>
          <p:cNvSpPr/>
          <p:nvPr/>
        </p:nvSpPr>
        <p:spPr bwMode="auto">
          <a:xfrm>
            <a:off x="4572000" y="15240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App</a:t>
            </a:r>
          </a:p>
        </p:txBody>
      </p:sp>
    </p:spTree>
    <p:extLst>
      <p:ext uri="{BB962C8B-B14F-4D97-AF65-F5344CB8AC3E}">
        <p14:creationId xmlns:p14="http://schemas.microsoft.com/office/powerpoint/2010/main" val="242556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a:xfrm>
            <a:off x="533400" y="228600"/>
            <a:ext cx="8001000" cy="1143000"/>
          </a:xfrm>
        </p:spPr>
        <p:txBody>
          <a:bodyPr/>
          <a:lstStyle/>
          <a:p>
            <a:r>
              <a:rPr lang="en-US" altLang="x-none" sz="3600">
                <a:ea typeface="ＭＳ Ｐゴシック" charset="-128"/>
              </a:rPr>
              <a:t>Example: Wikipedia Architecture</a:t>
            </a:r>
          </a:p>
        </p:txBody>
      </p:sp>
      <p:sp>
        <p:nvSpPr>
          <p:cNvPr id="11161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02DA90B-5295-934F-94A0-8A27343F8D37}" type="slidenum">
              <a:rPr lang="en-US" altLang="x-none" sz="1400">
                <a:solidFill>
                  <a:srgbClr val="000000"/>
                </a:solidFill>
                <a:latin typeface="Comic Sans MS" charset="0"/>
              </a:rPr>
              <a:pPr eaLnBrk="1" hangingPunct="1"/>
              <a:t>33</a:t>
            </a:fld>
            <a:endParaRPr lang="en-US" altLang="x-none" sz="1400">
              <a:solidFill>
                <a:srgbClr val="000000"/>
              </a:solidFill>
              <a:latin typeface="Comic Sans MS" charset="0"/>
            </a:endParaRPr>
          </a:p>
        </p:txBody>
      </p:sp>
      <p:pic>
        <p:nvPicPr>
          <p:cNvPr id="1116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Rectangle 5"/>
          <p:cNvSpPr>
            <a:spLocks noChangeArrowheads="1"/>
          </p:cNvSpPr>
          <p:nvPr/>
        </p:nvSpPr>
        <p:spPr bwMode="auto">
          <a:xfrm>
            <a:off x="381000" y="6400800"/>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http://wikitech.wikimedia.org/images/8/81/Bergsma_-_Wikimedia_architecture_-_2007.pdf</a:t>
            </a:r>
          </a:p>
        </p:txBody>
      </p:sp>
    </p:spTree>
    <p:extLst>
      <p:ext uri="{BB962C8B-B14F-4D97-AF65-F5344CB8AC3E}">
        <p14:creationId xmlns:p14="http://schemas.microsoft.com/office/powerpoint/2010/main" val="2450177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r>
              <a:rPr lang="en-US" altLang="x-none">
                <a:ea typeface="ＭＳ Ｐゴシック" charset="-128"/>
              </a:rPr>
              <a:t>Outline</a:t>
            </a:r>
          </a:p>
        </p:txBody>
      </p:sp>
      <p:sp>
        <p:nvSpPr>
          <p:cNvPr id="113666"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ea typeface="ＭＳ Ｐゴシック" charset="-128"/>
              </a:rPr>
              <a:t>Single</a:t>
            </a:r>
            <a:r>
              <a:rPr lang="en-US" altLang="zh-CN" dirty="0">
                <a:ea typeface="ＭＳ Ｐゴシック" charset="-128"/>
              </a:rPr>
              <a:t>,</a:t>
            </a:r>
            <a:r>
              <a:rPr lang="zh-CN" altLang="en-US" dirty="0">
                <a:ea typeface="ＭＳ Ｐゴシック" charset="-128"/>
              </a:rPr>
              <a:t> </a:t>
            </a:r>
            <a:r>
              <a:rPr lang="en-US" altLang="zh-CN" dirty="0">
                <a:ea typeface="ＭＳ Ｐゴシック" charset="-128"/>
              </a:rPr>
              <a:t>high-performance</a:t>
            </a:r>
            <a:r>
              <a:rPr lang="en-US" altLang="x-none" dirty="0">
                <a:ea typeface="ＭＳ Ｐゴシック" charset="-128"/>
              </a:rPr>
              <a:t> network server</a:t>
            </a:r>
          </a:p>
          <a:p>
            <a:pPr>
              <a:buFont typeface="Wingdings" pitchFamily="2" charset="2"/>
              <a:buChar char="q"/>
            </a:pPr>
            <a:r>
              <a:rPr lang="en-US" altLang="x-none" dirty="0">
                <a:ea typeface="ＭＳ Ｐゴシック" charset="-128"/>
              </a:rPr>
              <a:t>Multiple network servers</a:t>
            </a:r>
          </a:p>
          <a:p>
            <a:pPr lvl="1">
              <a:buFont typeface="Wingdings" pitchFamily="2" charset="2"/>
              <a:buChar char="q"/>
            </a:pPr>
            <a:r>
              <a:rPr lang="en-US" altLang="x-none" dirty="0">
                <a:ea typeface="ＭＳ Ｐゴシック" charset="-128"/>
              </a:rPr>
              <a:t>Why multiple servers</a:t>
            </a:r>
          </a:p>
          <a:p>
            <a:pPr lvl="1">
              <a:buFont typeface="Wingdings" pitchFamily="2" charset="2"/>
              <a:buChar char="q"/>
            </a:pPr>
            <a:r>
              <a:rPr lang="en-US" altLang="x-none" dirty="0">
                <a:ea typeface="ＭＳ Ｐゴシック" charset="-128"/>
              </a:rPr>
              <a:t>Request routing mechanisms</a:t>
            </a:r>
          </a:p>
          <a:p>
            <a:pPr lvl="2"/>
            <a:r>
              <a:rPr lang="en-US" altLang="x-none" dirty="0">
                <a:ea typeface="ＭＳ Ｐゴシック" charset="-128"/>
              </a:rPr>
              <a:t>Overview</a:t>
            </a:r>
          </a:p>
          <a:p>
            <a:pPr lvl="2">
              <a:buClr>
                <a:srgbClr val="C00000"/>
              </a:buClr>
              <a:buFont typeface="Wingdings" pitchFamily="2" charset="2"/>
              <a:buChar char="Ø"/>
            </a:pPr>
            <a:r>
              <a:rPr lang="en-US" altLang="x-none" i="1" dirty="0">
                <a:solidFill>
                  <a:srgbClr val="C00000"/>
                </a:solidFill>
                <a:ea typeface="ＭＳ Ｐゴシック" charset="-128"/>
              </a:rPr>
              <a:t>Application-layer</a:t>
            </a:r>
          </a:p>
        </p:txBody>
      </p:sp>
      <p:sp>
        <p:nvSpPr>
          <p:cNvPr id="113667"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fld id="{7D9CCCC7-C66E-DF4A-8F51-CD9165CCF9CD}" type="slidenum">
              <a:rPr lang="en-US" altLang="x-none" sz="1400">
                <a:solidFill>
                  <a:srgbClr val="000000"/>
                </a:solidFill>
                <a:latin typeface="Times New Roman" charset="0"/>
              </a:rPr>
              <a:pPr/>
              <a:t>34</a:t>
            </a:fld>
            <a:endParaRPr lang="en-US" altLang="x-none" sz="1400">
              <a:solidFill>
                <a:srgbClr val="000000"/>
              </a:solidFill>
              <a:latin typeface="Times New Roman" charset="0"/>
            </a:endParaRPr>
          </a:p>
        </p:txBody>
      </p:sp>
    </p:spTree>
    <p:extLst>
      <p:ext uri="{BB962C8B-B14F-4D97-AF65-F5344CB8AC3E}">
        <p14:creationId xmlns:p14="http://schemas.microsoft.com/office/powerpoint/2010/main" val="1158411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tLang="x-none" sz="2800">
                <a:ea typeface="ＭＳ Ｐゴシック" charset="-128"/>
              </a:rPr>
              <a:t>Example: Netflix</a:t>
            </a:r>
          </a:p>
        </p:txBody>
      </p:sp>
      <p:sp>
        <p:nvSpPr>
          <p:cNvPr id="11571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170FAD6-F2FE-AC47-BF8F-C1F72EED1A6C}" type="slidenum">
              <a:rPr lang="en-US" altLang="x-none" sz="1400">
                <a:solidFill>
                  <a:srgbClr val="000000"/>
                </a:solidFill>
                <a:latin typeface="Comic Sans MS" charset="0"/>
              </a:rPr>
              <a:pPr eaLnBrk="1" hangingPunct="1"/>
              <a:t>35</a:t>
            </a:fld>
            <a:endParaRPr lang="en-US" altLang="x-none" sz="1400">
              <a:solidFill>
                <a:srgbClr val="000000"/>
              </a:solidFill>
              <a:latin typeface="Comic Sans MS" charset="0"/>
            </a:endParaRPr>
          </a:p>
        </p:txBody>
      </p:sp>
      <p:pic>
        <p:nvPicPr>
          <p:cNvPr id="11571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878763"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8700" y="0"/>
            <a:ext cx="55753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024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tLang="x-none" sz="3600">
                <a:ea typeface="ＭＳ Ｐゴシック" charset="-128"/>
              </a:rPr>
              <a:t>Example: Netflix Manifest File</a:t>
            </a:r>
          </a:p>
        </p:txBody>
      </p:sp>
      <p:sp>
        <p:nvSpPr>
          <p:cNvPr id="11776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3B056AB-2D49-A84C-A899-B1002BDD4A2C}" type="slidenum">
              <a:rPr lang="en-US" altLang="x-none" sz="1400">
                <a:solidFill>
                  <a:srgbClr val="000000"/>
                </a:solidFill>
                <a:latin typeface="Comic Sans MS" charset="0"/>
              </a:rPr>
              <a:pPr eaLnBrk="1" hangingPunct="1"/>
              <a:t>36</a:t>
            </a:fld>
            <a:endParaRPr lang="en-US" altLang="x-none" sz="1400">
              <a:solidFill>
                <a:srgbClr val="000000"/>
              </a:solidFill>
              <a:latin typeface="Comic Sans MS" charset="0"/>
            </a:endParaRPr>
          </a:p>
        </p:txBody>
      </p:sp>
      <p:pic>
        <p:nvPicPr>
          <p:cNvPr id="4" name="Picture 3"/>
          <p:cNvPicPr>
            <a:picLocks noChangeAspect="1"/>
          </p:cNvPicPr>
          <p:nvPr/>
        </p:nvPicPr>
        <p:blipFill>
          <a:blip r:embed="rId3"/>
          <a:stretch>
            <a:fillRect/>
          </a:stretch>
        </p:blipFill>
        <p:spPr>
          <a:xfrm>
            <a:off x="2209800" y="2063750"/>
            <a:ext cx="5334000" cy="4794250"/>
          </a:xfrm>
          <a:prstGeom prst="rect">
            <a:avLst/>
          </a:prstGeom>
          <a:ln>
            <a:solidFill>
              <a:schemeClr val="accent2">
                <a:lumMod val="75000"/>
              </a:schemeClr>
            </a:solidFill>
          </a:ln>
        </p:spPr>
      </p:pic>
      <p:sp>
        <p:nvSpPr>
          <p:cNvPr id="117764" name="Content Placeholder 2"/>
          <p:cNvSpPr>
            <a:spLocks noGrp="1"/>
          </p:cNvSpPr>
          <p:nvPr>
            <p:ph idx="1"/>
          </p:nvPr>
        </p:nvSpPr>
        <p:spPr>
          <a:xfrm>
            <a:off x="533400" y="1371600"/>
            <a:ext cx="8153400" cy="609600"/>
          </a:xfrm>
        </p:spPr>
        <p:txBody>
          <a:bodyPr/>
          <a:lstStyle/>
          <a:p>
            <a:pPr>
              <a:buFont typeface="Wingdings" pitchFamily="2" charset="2"/>
              <a:buChar char="q"/>
            </a:pPr>
            <a:r>
              <a:rPr lang="en-US" altLang="x-none" sz="2000" dirty="0">
                <a:ea typeface="ＭＳ Ｐゴシック" charset="-128"/>
              </a:rPr>
              <a:t>Client player authenticates and then downloads manifest file from servers at Amazon Cloud</a:t>
            </a:r>
          </a:p>
        </p:txBody>
      </p:sp>
    </p:spTree>
    <p:extLst>
      <p:ext uri="{BB962C8B-B14F-4D97-AF65-F5344CB8AC3E}">
        <p14:creationId xmlns:p14="http://schemas.microsoft.com/office/powerpoint/2010/main" val="1977955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tLang="x-none" sz="3600">
                <a:ea typeface="ＭＳ Ｐゴシック" charset="-128"/>
              </a:rPr>
              <a:t>Example: Netflix Manifest File</a:t>
            </a:r>
          </a:p>
        </p:txBody>
      </p:sp>
      <p:sp>
        <p:nvSpPr>
          <p:cNvPr id="11981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D7D4B3F-2F66-C540-BEC3-DF289AB1C4D2}" type="slidenum">
              <a:rPr lang="en-US" altLang="x-none" sz="1400">
                <a:solidFill>
                  <a:srgbClr val="000000"/>
                </a:solidFill>
                <a:latin typeface="Comic Sans MS" charset="0"/>
              </a:rPr>
              <a:pPr eaLnBrk="1" hangingPunct="1"/>
              <a:t>37</a:t>
            </a:fld>
            <a:endParaRPr lang="en-US" altLang="x-none" sz="1400">
              <a:solidFill>
                <a:srgbClr val="000000"/>
              </a:solidFill>
              <a:latin typeface="Comic Sans MS" charset="0"/>
            </a:endParaRPr>
          </a:p>
        </p:txBody>
      </p:sp>
      <p:pic>
        <p:nvPicPr>
          <p:cNvPr id="3" name="Picture 2"/>
          <p:cNvPicPr>
            <a:picLocks noChangeAspect="1"/>
          </p:cNvPicPr>
          <p:nvPr/>
        </p:nvPicPr>
        <p:blipFill>
          <a:blip r:embed="rId3"/>
          <a:stretch>
            <a:fillRect/>
          </a:stretch>
        </p:blipFill>
        <p:spPr>
          <a:xfrm>
            <a:off x="1600200" y="1447800"/>
            <a:ext cx="4584700" cy="5135563"/>
          </a:xfrm>
          <a:prstGeom prst="rect">
            <a:avLst/>
          </a:prstGeom>
          <a:ln>
            <a:solidFill>
              <a:schemeClr val="accent2">
                <a:lumMod val="50000"/>
              </a:schemeClr>
            </a:solidFill>
          </a:ln>
        </p:spPr>
      </p:pic>
    </p:spTree>
    <p:extLst>
      <p:ext uri="{BB962C8B-B14F-4D97-AF65-F5344CB8AC3E}">
        <p14:creationId xmlns:p14="http://schemas.microsoft.com/office/powerpoint/2010/main" val="2359977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p:txBody>
          <a:bodyPr/>
          <a:lstStyle/>
          <a:p>
            <a:r>
              <a:rPr lang="en-US" altLang="x-none" sz="3200">
                <a:ea typeface="ＭＳ Ｐゴシック" charset="-128"/>
              </a:rPr>
              <a:t>Example: Amazon Elastic Cloud 2 (EC2) Elastic Load Balancing</a:t>
            </a:r>
          </a:p>
        </p:txBody>
      </p:sp>
      <p:sp>
        <p:nvSpPr>
          <p:cNvPr id="121858" name="Content Placeholder 2"/>
          <p:cNvSpPr>
            <a:spLocks noGrp="1"/>
          </p:cNvSpPr>
          <p:nvPr>
            <p:ph idx="1"/>
          </p:nvPr>
        </p:nvSpPr>
        <p:spPr>
          <a:xfrm>
            <a:off x="533400" y="1600200"/>
            <a:ext cx="5791200" cy="4648200"/>
          </a:xfrm>
        </p:spPr>
        <p:txBody>
          <a:bodyPr/>
          <a:lstStyle/>
          <a:p>
            <a:pPr>
              <a:buFont typeface="Wingdings" pitchFamily="2" charset="2"/>
              <a:buChar char="q"/>
            </a:pPr>
            <a:r>
              <a:rPr lang="en-US" altLang="x-none" sz="1800" dirty="0">
                <a:ea typeface="ＭＳ Ｐゴシック" charset="-128"/>
              </a:rPr>
              <a:t>Use the </a:t>
            </a:r>
            <a:r>
              <a:rPr lang="en-US" altLang="x-none" sz="1800" i="1" dirty="0">
                <a:ea typeface="ＭＳ Ｐゴシック" charset="-128"/>
              </a:rPr>
              <a:t>create-load-balancer</a:t>
            </a:r>
            <a:r>
              <a:rPr lang="en-US" altLang="x-none" sz="1800" dirty="0">
                <a:ea typeface="ＭＳ Ｐゴシック" charset="-128"/>
              </a:rPr>
              <a:t> command </a:t>
            </a:r>
            <a:br>
              <a:rPr lang="en-US" altLang="x-none" sz="1800" dirty="0">
                <a:ea typeface="ＭＳ Ｐゴシック" charset="-128"/>
              </a:rPr>
            </a:br>
            <a:r>
              <a:rPr lang="en-US" altLang="x-none" sz="1800" dirty="0">
                <a:ea typeface="ＭＳ Ｐゴシック" charset="-128"/>
              </a:rPr>
              <a:t>to create an Elastic Load Balancer. </a:t>
            </a:r>
          </a:p>
          <a:p>
            <a:pPr>
              <a:buFont typeface="Wingdings" pitchFamily="2" charset="2"/>
              <a:buChar char="q"/>
            </a:pPr>
            <a:r>
              <a:rPr lang="en-US" altLang="x-none" sz="1800" dirty="0">
                <a:ea typeface="ＭＳ Ｐゴシック" charset="-128"/>
              </a:rPr>
              <a:t>Use the </a:t>
            </a:r>
            <a:r>
              <a:rPr lang="en-US" altLang="x-none" sz="1800" i="1" dirty="0">
                <a:ea typeface="ＭＳ Ｐゴシック" charset="-128"/>
              </a:rPr>
              <a:t>register-instances</a:t>
            </a:r>
            <a:br>
              <a:rPr lang="en-US" altLang="x-none" sz="1800" i="1" dirty="0">
                <a:ea typeface="ＭＳ Ｐゴシック" charset="-128"/>
              </a:rPr>
            </a:br>
            <a:r>
              <a:rPr lang="en-US" altLang="x-none" sz="1800" i="1" dirty="0">
                <a:ea typeface="ＭＳ Ｐゴシック" charset="-128"/>
              </a:rPr>
              <a:t>-with-load-balancer</a:t>
            </a:r>
            <a:r>
              <a:rPr lang="en-US" altLang="x-none" sz="1800" dirty="0">
                <a:ea typeface="ＭＳ Ｐゴシック" charset="-128"/>
              </a:rPr>
              <a:t> command to </a:t>
            </a:r>
            <a:br>
              <a:rPr lang="en-US" altLang="x-none" sz="1800" dirty="0">
                <a:ea typeface="ＭＳ Ｐゴシック" charset="-128"/>
              </a:rPr>
            </a:br>
            <a:r>
              <a:rPr lang="en-US" altLang="x-none" sz="1800" dirty="0">
                <a:ea typeface="ＭＳ Ｐゴシック" charset="-128"/>
              </a:rPr>
              <a:t>register the Amazon EC2 instances </a:t>
            </a:r>
            <a:br>
              <a:rPr lang="en-US" altLang="x-none" sz="1800" dirty="0">
                <a:ea typeface="ＭＳ Ｐゴシック" charset="-128"/>
              </a:rPr>
            </a:br>
            <a:r>
              <a:rPr lang="en-US" altLang="x-none" sz="1800" dirty="0">
                <a:ea typeface="ＭＳ Ｐゴシック" charset="-128"/>
              </a:rPr>
              <a:t>that you want to load balance with </a:t>
            </a:r>
            <a:br>
              <a:rPr lang="en-US" altLang="x-none" sz="1800" dirty="0">
                <a:ea typeface="ＭＳ Ｐゴシック" charset="-128"/>
              </a:rPr>
            </a:br>
            <a:r>
              <a:rPr lang="en-US" altLang="x-none" sz="1800" dirty="0">
                <a:ea typeface="ＭＳ Ｐゴシック" charset="-128"/>
              </a:rPr>
              <a:t>the Elastic Load Balancer. </a:t>
            </a:r>
          </a:p>
          <a:p>
            <a:pPr>
              <a:buFont typeface="Wingdings" pitchFamily="2" charset="2"/>
              <a:buChar char="q"/>
            </a:pPr>
            <a:r>
              <a:rPr lang="en-US" altLang="x-none" sz="1800" dirty="0">
                <a:ea typeface="ＭＳ Ｐゴシック" charset="-128"/>
              </a:rPr>
              <a:t>Elastic Load Balancing automatically </a:t>
            </a:r>
            <a:br>
              <a:rPr lang="en-US" altLang="x-none" sz="1800" dirty="0">
                <a:ea typeface="ＭＳ Ｐゴシック" charset="-128"/>
              </a:rPr>
            </a:br>
            <a:r>
              <a:rPr lang="en-US" altLang="x-none" sz="1800" dirty="0">
                <a:ea typeface="ＭＳ Ｐゴシック" charset="-128"/>
              </a:rPr>
              <a:t>checks the health of your load </a:t>
            </a:r>
            <a:br>
              <a:rPr lang="en-US" altLang="x-none" sz="1800" dirty="0">
                <a:ea typeface="ＭＳ Ｐゴシック" charset="-128"/>
              </a:rPr>
            </a:br>
            <a:r>
              <a:rPr lang="en-US" altLang="x-none" sz="1800" dirty="0">
                <a:ea typeface="ＭＳ Ｐゴシック" charset="-128"/>
              </a:rPr>
              <a:t>balancing Amazon EC2 instances. </a:t>
            </a:r>
            <a:br>
              <a:rPr lang="en-US" altLang="x-none" sz="1800" dirty="0">
                <a:ea typeface="ＭＳ Ｐゴシック" charset="-128"/>
              </a:rPr>
            </a:br>
            <a:r>
              <a:rPr lang="en-US" altLang="x-none" sz="1800" dirty="0">
                <a:ea typeface="ＭＳ Ｐゴシック" charset="-128"/>
              </a:rPr>
              <a:t>You can optionally customize the </a:t>
            </a:r>
            <a:br>
              <a:rPr lang="en-US" altLang="x-none" sz="1800" dirty="0">
                <a:ea typeface="ＭＳ Ｐゴシック" charset="-128"/>
              </a:rPr>
            </a:br>
            <a:r>
              <a:rPr lang="en-US" altLang="x-none" sz="1800" dirty="0">
                <a:ea typeface="ＭＳ Ｐゴシック" charset="-128"/>
              </a:rPr>
              <a:t>health checks by using the </a:t>
            </a:r>
            <a:br>
              <a:rPr lang="en-US" altLang="x-none" sz="1800" dirty="0">
                <a:ea typeface="ＭＳ Ｐゴシック" charset="-128"/>
              </a:rPr>
            </a:br>
            <a:r>
              <a:rPr lang="en-US" altLang="x-none" sz="1800" i="1" dirty="0">
                <a:ea typeface="ＭＳ Ｐゴシック" charset="-128"/>
              </a:rPr>
              <a:t>configure-</a:t>
            </a:r>
            <a:r>
              <a:rPr lang="en-US" altLang="x-none" sz="1800" i="1" dirty="0" err="1">
                <a:ea typeface="ＭＳ Ｐゴシック" charset="-128"/>
              </a:rPr>
              <a:t>healthcheck</a:t>
            </a:r>
            <a:r>
              <a:rPr lang="en-US" altLang="x-none" sz="1800" dirty="0">
                <a:ea typeface="ＭＳ Ｐゴシック" charset="-128"/>
              </a:rPr>
              <a:t> command.</a:t>
            </a:r>
          </a:p>
          <a:p>
            <a:pPr>
              <a:buFont typeface="Wingdings" pitchFamily="2" charset="2"/>
              <a:buChar char="q"/>
            </a:pPr>
            <a:r>
              <a:rPr lang="en-US" altLang="x-none" sz="1800" dirty="0">
                <a:ea typeface="ＭＳ Ｐゴシック" charset="-128"/>
              </a:rPr>
              <a:t>Traffic to the DNS name provided by </a:t>
            </a:r>
            <a:br>
              <a:rPr lang="en-US" altLang="x-none" sz="1800" dirty="0">
                <a:ea typeface="ＭＳ Ｐゴシック" charset="-128"/>
              </a:rPr>
            </a:br>
            <a:r>
              <a:rPr lang="en-US" altLang="x-none" sz="1800" dirty="0">
                <a:ea typeface="ＭＳ Ｐゴシック" charset="-128"/>
              </a:rPr>
              <a:t>the Elastic Load Balancer is automatically distributed across healthy Amazon EC2 instances.</a:t>
            </a:r>
          </a:p>
        </p:txBody>
      </p:sp>
      <p:sp>
        <p:nvSpPr>
          <p:cNvPr id="1218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F61EE44-B226-EF43-88F4-34CBE290DA7B}" type="slidenum">
              <a:rPr lang="en-US" altLang="x-none" sz="1400">
                <a:solidFill>
                  <a:srgbClr val="000000"/>
                </a:solidFill>
                <a:latin typeface="Comic Sans MS" charset="0"/>
              </a:rPr>
              <a:pPr eaLnBrk="1" hangingPunct="1"/>
              <a:t>38</a:t>
            </a:fld>
            <a:endParaRPr lang="en-US" altLang="x-none" sz="1400">
              <a:solidFill>
                <a:srgbClr val="000000"/>
              </a:solidFill>
              <a:latin typeface="Comic Sans MS" charset="0"/>
            </a:endParaRPr>
          </a:p>
        </p:txBody>
      </p:sp>
      <p:pic>
        <p:nvPicPr>
          <p:cNvPr id="1218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290" y="2362200"/>
            <a:ext cx="3960115"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1" name="Rectangle 7"/>
          <p:cNvSpPr>
            <a:spLocks noChangeArrowheads="1"/>
          </p:cNvSpPr>
          <p:nvPr/>
        </p:nvSpPr>
        <p:spPr bwMode="auto">
          <a:xfrm>
            <a:off x="381000" y="6488113"/>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http://docs.aws.amazon.com/ElasticLoadBalancing/latest/DeveloperGuide/elastic-load-balancing.html</a:t>
            </a:r>
          </a:p>
        </p:txBody>
      </p:sp>
    </p:spTree>
    <p:extLst>
      <p:ext uri="{BB962C8B-B14F-4D97-AF65-F5344CB8AC3E}">
        <p14:creationId xmlns:p14="http://schemas.microsoft.com/office/powerpoint/2010/main" val="52571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tLang="x-none">
                <a:ea typeface="ＭＳ Ｐゴシック" charset="-128"/>
              </a:rPr>
              <a:t>Details: Create Load Balancer</a:t>
            </a:r>
          </a:p>
        </p:txBody>
      </p:sp>
      <p:sp>
        <p:nvSpPr>
          <p:cNvPr id="123906" name="Content Placeholder 2"/>
          <p:cNvSpPr>
            <a:spLocks noGrp="1"/>
          </p:cNvSpPr>
          <p:nvPr>
            <p:ph idx="1"/>
          </p:nvPr>
        </p:nvSpPr>
        <p:spPr>
          <a:xfrm>
            <a:off x="533400" y="1447800"/>
            <a:ext cx="7772400" cy="4648200"/>
          </a:xfrm>
        </p:spPr>
        <p:txBody>
          <a:bodyPr/>
          <a:lstStyle/>
          <a:p>
            <a:pPr lvl="1">
              <a:buFont typeface="ZapfDingbats" charset="0"/>
              <a:buNone/>
            </a:pPr>
            <a:r>
              <a:rPr lang="en-US" altLang="x-none" sz="2000">
                <a:ea typeface="ＭＳ Ｐゴシック" charset="-128"/>
              </a:rPr>
              <a:t>The operation returns the DNS name of your LoadBalancer. You can then map that to any other domain name (such as www.mywebsite.com) </a:t>
            </a:r>
            <a:br>
              <a:rPr lang="en-US" altLang="x-none" sz="2000">
                <a:ea typeface="ＭＳ Ｐゴシック" charset="-128"/>
              </a:rPr>
            </a:br>
            <a:r>
              <a:rPr lang="en-US" altLang="x-none" sz="2000">
                <a:ea typeface="ＭＳ Ｐゴシック" charset="-128"/>
              </a:rPr>
              <a:t>(how?)</a:t>
            </a:r>
            <a:br>
              <a:rPr lang="en-US" altLang="x-none" sz="2000">
                <a:ea typeface="ＭＳ Ｐゴシック" charset="-128"/>
              </a:rPr>
            </a:br>
            <a:r>
              <a:rPr lang="en-US" altLang="x-none" sz="2000">
                <a:latin typeface="Courier New" charset="0"/>
                <a:ea typeface="ＭＳ Ｐゴシック" charset="-128"/>
              </a:rPr>
              <a:t>%aws elb create-load-balancer --load-balancer-name my-load-balancer --listeners "Protocol=HTTP,LoadBalancerPort=80,InstanceProtocol=HTTP,InstancePort=80" --availability-zones us-west-2a us-west-2b</a:t>
            </a:r>
            <a:br>
              <a:rPr lang="en-US" altLang="x-none" sz="2000">
                <a:solidFill>
                  <a:srgbClr val="2D2DB9"/>
                </a:solidFill>
                <a:latin typeface="Courier New" charset="0"/>
                <a:ea typeface="ＭＳ Ｐゴシック" charset="-128"/>
              </a:rPr>
            </a:br>
            <a:br>
              <a:rPr lang="en-US" altLang="x-none" sz="2000">
                <a:solidFill>
                  <a:srgbClr val="2D2DB9"/>
                </a:solidFill>
                <a:latin typeface="Courier New" charset="0"/>
                <a:ea typeface="ＭＳ Ｐゴシック" charset="-128"/>
              </a:rPr>
            </a:br>
            <a:r>
              <a:rPr lang="en-US" altLang="x-none" sz="2000">
                <a:solidFill>
                  <a:srgbClr val="2D2DB9"/>
                </a:solidFill>
                <a:latin typeface="Courier New" charset="0"/>
                <a:ea typeface="ＭＳ Ｐゴシック" charset="-128"/>
              </a:rPr>
              <a:t>Result:</a:t>
            </a:r>
            <a:endParaRPr lang="en-US" altLang="x-none" sz="2800">
              <a:ea typeface="ＭＳ Ｐゴシック" charset="-128"/>
            </a:endParaRPr>
          </a:p>
        </p:txBody>
      </p:sp>
      <p:sp>
        <p:nvSpPr>
          <p:cNvPr id="1239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B85722E-56A2-8F43-857D-093C9F106E05}" type="slidenum">
              <a:rPr lang="en-US" altLang="x-none" sz="1400">
                <a:solidFill>
                  <a:srgbClr val="000000"/>
                </a:solidFill>
                <a:latin typeface="Comic Sans MS" charset="0"/>
              </a:rPr>
              <a:pPr eaLnBrk="1" hangingPunct="1"/>
              <a:t>39</a:t>
            </a:fld>
            <a:endParaRPr lang="en-US" altLang="x-none" sz="1400">
              <a:solidFill>
                <a:srgbClr val="000000"/>
              </a:solidFill>
              <a:latin typeface="Comic Sans MS" charset="0"/>
            </a:endParaRPr>
          </a:p>
        </p:txBody>
      </p:sp>
      <p:sp>
        <p:nvSpPr>
          <p:cNvPr id="123908" name="Rectangle 4"/>
          <p:cNvSpPr>
            <a:spLocks noChangeArrowheads="1"/>
          </p:cNvSpPr>
          <p:nvPr/>
        </p:nvSpPr>
        <p:spPr bwMode="auto">
          <a:xfrm>
            <a:off x="76200" y="64008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http://docs.aws.amazon.com/cli/latest/reference/elb/create-load-balancer.html</a:t>
            </a:r>
          </a:p>
        </p:txBody>
      </p:sp>
      <p:sp>
        <p:nvSpPr>
          <p:cNvPr id="123909" name="Rectangle 2"/>
          <p:cNvSpPr>
            <a:spLocks noChangeArrowheads="1"/>
          </p:cNvSpPr>
          <p:nvPr/>
        </p:nvSpPr>
        <p:spPr bwMode="auto">
          <a:xfrm>
            <a:off x="990600" y="5105400"/>
            <a:ext cx="723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 "DNSName": "my-load-balancer-123456789.us-west-2.elb.amazonaws.com</a:t>
            </a:r>
            <a:r>
              <a:rPr lang="en-US" altLang="en-US" sz="1600"/>
              <a:t>”</a:t>
            </a:r>
            <a:r>
              <a:rPr lang="en-US" altLang="x-none" sz="1600"/>
              <a:t>}</a:t>
            </a:r>
          </a:p>
        </p:txBody>
      </p:sp>
    </p:spTree>
    <p:extLst>
      <p:ext uri="{BB962C8B-B14F-4D97-AF65-F5344CB8AC3E}">
        <p14:creationId xmlns:p14="http://schemas.microsoft.com/office/powerpoint/2010/main" val="144580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ChangeArrowheads="1"/>
          </p:cNvSpPr>
          <p:nvPr/>
        </p:nvSpPr>
        <p:spPr bwMode="auto">
          <a:xfrm>
            <a:off x="152400" y="533400"/>
            <a:ext cx="4191000" cy="6248400"/>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solidFill>
                  <a:srgbClr val="000000"/>
                </a:solidFill>
              </a:rPr>
              <a:t>SocketAddress address </a:t>
            </a:r>
            <a:br>
              <a:rPr lang="en-US" altLang="x-none" sz="1600">
                <a:solidFill>
                  <a:srgbClr val="000000"/>
                </a:solidFill>
              </a:rPr>
            </a:br>
            <a:r>
              <a:rPr lang="en-US" altLang="x-none" sz="1600">
                <a:solidFill>
                  <a:srgbClr val="000000"/>
                </a:solidFill>
              </a:rPr>
              <a:t>   = new InetSocketAddress(args[0], port);</a:t>
            </a:r>
          </a:p>
          <a:p>
            <a:pPr eaLnBrk="1" hangingPunct="1"/>
            <a:r>
              <a:rPr lang="en-US" altLang="x-none" sz="1600">
                <a:solidFill>
                  <a:srgbClr val="000000"/>
                </a:solidFill>
              </a:rPr>
              <a:t>AsynchronousSocketChannel client </a:t>
            </a:r>
            <a:br>
              <a:rPr lang="en-US" altLang="x-none" sz="1600">
                <a:solidFill>
                  <a:srgbClr val="000000"/>
                </a:solidFill>
              </a:rPr>
            </a:br>
            <a:r>
              <a:rPr lang="en-US" altLang="x-none" sz="1600">
                <a:solidFill>
                  <a:srgbClr val="000000"/>
                </a:solidFill>
              </a:rPr>
              <a:t>  =  AsynchronousSocketChannel.open();</a:t>
            </a:r>
          </a:p>
          <a:p>
            <a:pPr eaLnBrk="1" hangingPunct="1"/>
            <a:r>
              <a:rPr lang="en-US" altLang="x-none" sz="1600">
                <a:solidFill>
                  <a:srgbClr val="000000"/>
                </a:solidFill>
              </a:rPr>
              <a:t>Future&lt;Void&gt; connected </a:t>
            </a:r>
            <a:br>
              <a:rPr lang="en-US" altLang="x-none" sz="1600">
                <a:solidFill>
                  <a:srgbClr val="000000"/>
                </a:solidFill>
              </a:rPr>
            </a:br>
            <a:r>
              <a:rPr lang="en-US" altLang="x-none" sz="1600">
                <a:solidFill>
                  <a:srgbClr val="000000"/>
                </a:solidFill>
              </a:rPr>
              <a:t>  = client.connect(address);</a:t>
            </a:r>
          </a:p>
          <a:p>
            <a:pPr eaLnBrk="1" hangingPunct="1"/>
            <a:endParaRPr lang="en-US" altLang="x-none" sz="1600">
              <a:solidFill>
                <a:srgbClr val="000000"/>
              </a:solidFill>
            </a:endParaRPr>
          </a:p>
          <a:p>
            <a:pPr eaLnBrk="1" hangingPunct="1"/>
            <a:r>
              <a:rPr lang="en-US" altLang="x-none" sz="1600">
                <a:solidFill>
                  <a:srgbClr val="000000"/>
                </a:solidFill>
              </a:rPr>
              <a:t>ByteBuffer buffer = ByteBuffer.allocate(100);</a:t>
            </a:r>
          </a:p>
          <a:p>
            <a:pPr eaLnBrk="1" hangingPunct="1"/>
            <a:endParaRPr lang="en-US" altLang="x-none" sz="1600">
              <a:solidFill>
                <a:srgbClr val="000000"/>
              </a:solidFill>
            </a:endParaRPr>
          </a:p>
          <a:p>
            <a:pPr eaLnBrk="1" hangingPunct="1"/>
            <a:r>
              <a:rPr lang="en-US" altLang="x-none" sz="1600">
                <a:solidFill>
                  <a:srgbClr val="000000"/>
                </a:solidFill>
              </a:rPr>
              <a:t>// wait for the connection to finish</a:t>
            </a:r>
          </a:p>
          <a:p>
            <a:pPr eaLnBrk="1" hangingPunct="1"/>
            <a:r>
              <a:rPr lang="en-US" altLang="x-none" sz="1600">
                <a:solidFill>
                  <a:srgbClr val="000000"/>
                </a:solidFill>
              </a:rPr>
              <a:t>connected.get();</a:t>
            </a:r>
          </a:p>
          <a:p>
            <a:pPr eaLnBrk="1" hangingPunct="1"/>
            <a:endParaRPr lang="en-US" altLang="x-none" sz="1600">
              <a:solidFill>
                <a:srgbClr val="000000"/>
              </a:solidFill>
            </a:endParaRPr>
          </a:p>
          <a:p>
            <a:pPr eaLnBrk="1" hangingPunct="1"/>
            <a:r>
              <a:rPr lang="en-US" altLang="x-none" sz="1600">
                <a:solidFill>
                  <a:srgbClr val="000000"/>
                </a:solidFill>
              </a:rPr>
              <a:t>// read from the connection</a:t>
            </a:r>
          </a:p>
          <a:p>
            <a:pPr eaLnBrk="1" hangingPunct="1"/>
            <a:r>
              <a:rPr lang="en-US" altLang="x-none" sz="1600">
                <a:solidFill>
                  <a:srgbClr val="000000"/>
                </a:solidFill>
              </a:rPr>
              <a:t>Future&lt;Integer&gt; future = client.read(buffer);</a:t>
            </a:r>
          </a:p>
          <a:p>
            <a:pPr eaLnBrk="1" hangingPunct="1"/>
            <a:endParaRPr lang="en-US" altLang="x-none" sz="1600">
              <a:solidFill>
                <a:srgbClr val="000000"/>
              </a:solidFill>
            </a:endParaRPr>
          </a:p>
          <a:p>
            <a:pPr eaLnBrk="1" hangingPunct="1"/>
            <a:r>
              <a:rPr lang="en-US" altLang="x-none" sz="1600">
                <a:solidFill>
                  <a:srgbClr val="000000"/>
                </a:solidFill>
              </a:rPr>
              <a:t>// do other things...</a:t>
            </a:r>
          </a:p>
          <a:p>
            <a:pPr eaLnBrk="1" hangingPunct="1"/>
            <a:endParaRPr lang="en-US" altLang="x-none" sz="1600">
              <a:solidFill>
                <a:srgbClr val="000000"/>
              </a:solidFill>
            </a:endParaRPr>
          </a:p>
          <a:p>
            <a:pPr eaLnBrk="1" hangingPunct="1"/>
            <a:r>
              <a:rPr lang="en-US" altLang="x-none" sz="1600">
                <a:solidFill>
                  <a:srgbClr val="000000"/>
                </a:solidFill>
              </a:rPr>
              <a:t>// wait for the read to finish...</a:t>
            </a:r>
          </a:p>
          <a:p>
            <a:pPr eaLnBrk="1" hangingPunct="1"/>
            <a:r>
              <a:rPr lang="en-US" altLang="x-none" sz="1600">
                <a:solidFill>
                  <a:srgbClr val="000000"/>
                </a:solidFill>
              </a:rPr>
              <a:t>future.get();</a:t>
            </a:r>
          </a:p>
          <a:p>
            <a:pPr eaLnBrk="1" hangingPunct="1"/>
            <a:endParaRPr lang="en-US" altLang="x-none" sz="1600">
              <a:solidFill>
                <a:srgbClr val="000000"/>
              </a:solidFill>
            </a:endParaRPr>
          </a:p>
          <a:p>
            <a:pPr eaLnBrk="1" hangingPunct="1"/>
            <a:r>
              <a:rPr lang="en-US" altLang="x-none" sz="1600">
                <a:solidFill>
                  <a:srgbClr val="000000"/>
                </a:solidFill>
              </a:rPr>
              <a:t>// flip and drain the buffer</a:t>
            </a:r>
          </a:p>
          <a:p>
            <a:pPr eaLnBrk="1" hangingPunct="1"/>
            <a:r>
              <a:rPr lang="en-US" altLang="x-none" sz="1600">
                <a:solidFill>
                  <a:srgbClr val="000000"/>
                </a:solidFill>
              </a:rPr>
              <a:t>buffer.flip();</a:t>
            </a:r>
          </a:p>
          <a:p>
            <a:pPr eaLnBrk="1" hangingPunct="1"/>
            <a:r>
              <a:rPr lang="en-US" altLang="x-none" sz="1600">
                <a:solidFill>
                  <a:srgbClr val="000000"/>
                </a:solidFill>
              </a:rPr>
              <a:t>WritableByteChannel out </a:t>
            </a:r>
            <a:br>
              <a:rPr lang="en-US" altLang="x-none" sz="1600">
                <a:solidFill>
                  <a:srgbClr val="000000"/>
                </a:solidFill>
              </a:rPr>
            </a:br>
            <a:r>
              <a:rPr lang="en-US" altLang="x-none" sz="1600">
                <a:solidFill>
                  <a:srgbClr val="000000"/>
                </a:solidFill>
              </a:rPr>
              <a:t>   = Channels.newChannel(System.out);</a:t>
            </a:r>
          </a:p>
          <a:p>
            <a:pPr eaLnBrk="1" hangingPunct="1"/>
            <a:r>
              <a:rPr lang="en-US" altLang="x-none" sz="1600">
                <a:solidFill>
                  <a:srgbClr val="000000"/>
                </a:solidFill>
              </a:rPr>
              <a:t>out.write(buffer);</a:t>
            </a:r>
          </a:p>
        </p:txBody>
      </p:sp>
      <p:grpSp>
        <p:nvGrpSpPr>
          <p:cNvPr id="2" name="Group 1"/>
          <p:cNvGrpSpPr>
            <a:grpSpLocks/>
          </p:cNvGrpSpPr>
          <p:nvPr/>
        </p:nvGrpSpPr>
        <p:grpSpPr bwMode="auto">
          <a:xfrm>
            <a:off x="4419600" y="533400"/>
            <a:ext cx="4724400" cy="6124754"/>
            <a:chOff x="4419600" y="533400"/>
            <a:chExt cx="4724400" cy="6124754"/>
          </a:xfrm>
        </p:grpSpPr>
        <p:sp>
          <p:nvSpPr>
            <p:cNvPr id="90115" name="Rectangle 5"/>
            <p:cNvSpPr>
              <a:spLocks noChangeArrowheads="1"/>
            </p:cNvSpPr>
            <p:nvPr/>
          </p:nvSpPr>
          <p:spPr bwMode="auto">
            <a:xfrm>
              <a:off x="4495800" y="533400"/>
              <a:ext cx="4572000" cy="6124754"/>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dirty="0">
                  <a:solidFill>
                    <a:srgbClr val="000000"/>
                  </a:solidFill>
                </a:rPr>
                <a:t>class </a:t>
              </a:r>
              <a:r>
                <a:rPr lang="en-US" altLang="x-none" sz="1400" dirty="0" err="1">
                  <a:solidFill>
                    <a:srgbClr val="000000"/>
                  </a:solidFill>
                </a:rPr>
                <a:t>LineHandler</a:t>
              </a:r>
              <a:r>
                <a:rPr lang="en-US" altLang="x-none" sz="1400" dirty="0">
                  <a:solidFill>
                    <a:srgbClr val="000000"/>
                  </a:solidFill>
                </a:rPr>
                <a:t> implements </a:t>
              </a:r>
              <a:r>
                <a:rPr lang="en-US" altLang="x-none" sz="1400" dirty="0" err="1">
                  <a:solidFill>
                    <a:srgbClr val="000000"/>
                  </a:solidFill>
                </a:rPr>
                <a:t>CompletionHandler</a:t>
              </a:r>
              <a:r>
                <a:rPr lang="en-US" altLang="x-none" sz="1400" dirty="0">
                  <a:solidFill>
                    <a:srgbClr val="000000"/>
                  </a:solidFill>
                </a:rPr>
                <a:t>&lt;Integer, </a:t>
              </a:r>
              <a:r>
                <a:rPr lang="en-US" altLang="x-none" sz="1400" dirty="0" err="1">
                  <a:solidFill>
                    <a:srgbClr val="000000"/>
                  </a:solidFill>
                </a:rPr>
                <a:t>ByteBuffer</a:t>
              </a:r>
              <a:r>
                <a:rPr lang="en-US" altLang="x-none" sz="1400" dirty="0">
                  <a:solidFill>
                    <a:srgbClr val="000000"/>
                  </a:solidFill>
                </a:rPr>
                <a:t>&gt; {</a:t>
              </a:r>
            </a:p>
            <a:p>
              <a:pPr eaLnBrk="1" hangingPunct="1"/>
              <a:endParaRPr lang="en-US" altLang="x-none" sz="1400" dirty="0">
                <a:solidFill>
                  <a:srgbClr val="000000"/>
                </a:solidFill>
              </a:endParaRPr>
            </a:p>
            <a:p>
              <a:pPr eaLnBrk="1" hangingPunct="1"/>
              <a:r>
                <a:rPr lang="en-US" altLang="x-none" sz="1400" dirty="0">
                  <a:solidFill>
                    <a:srgbClr val="000000"/>
                  </a:solidFill>
                </a:rPr>
                <a:t>  @Override</a:t>
              </a:r>
            </a:p>
            <a:p>
              <a:pPr eaLnBrk="1" hangingPunct="1"/>
              <a:r>
                <a:rPr lang="en-US" altLang="x-none" sz="1400" dirty="0">
                  <a:solidFill>
                    <a:srgbClr val="000000"/>
                  </a:solidFill>
                </a:rPr>
                <a:t>  public void completed(Integer result, </a:t>
              </a:r>
              <a:r>
                <a:rPr lang="en-US" altLang="x-none" sz="1400" dirty="0" err="1">
                  <a:solidFill>
                    <a:srgbClr val="000000"/>
                  </a:solidFill>
                </a:rPr>
                <a:t>ByteBuffer</a:t>
              </a:r>
              <a:r>
                <a:rPr lang="en-US" altLang="x-none" sz="1400" dirty="0">
                  <a:solidFill>
                    <a:srgbClr val="000000"/>
                  </a:solidFill>
                </a:rPr>
                <a:t> buffer) {</a:t>
              </a:r>
            </a:p>
            <a:p>
              <a:pPr eaLnBrk="1" hangingPunct="1"/>
              <a:r>
                <a:rPr lang="en-US" altLang="x-none" sz="1400" dirty="0">
                  <a:solidFill>
                    <a:srgbClr val="000000"/>
                  </a:solidFill>
                </a:rPr>
                <a:t>    </a:t>
              </a:r>
              <a:r>
                <a:rPr lang="en-US" altLang="x-none" sz="1400" dirty="0" err="1">
                  <a:solidFill>
                    <a:srgbClr val="000000"/>
                  </a:solidFill>
                </a:rPr>
                <a:t>buffer.flip</a:t>
              </a:r>
              <a:r>
                <a:rPr lang="en-US" altLang="x-none" sz="1400" dirty="0">
                  <a:solidFill>
                    <a:srgbClr val="000000"/>
                  </a:solidFill>
                </a:rPr>
                <a:t>();</a:t>
              </a:r>
            </a:p>
            <a:p>
              <a:pPr eaLnBrk="1" hangingPunct="1"/>
              <a:r>
                <a:rPr lang="en-US" altLang="x-none" sz="1400" dirty="0">
                  <a:solidFill>
                    <a:srgbClr val="000000"/>
                  </a:solidFill>
                </a:rPr>
                <a:t>    </a:t>
              </a:r>
              <a:r>
                <a:rPr lang="en-US" altLang="x-none" sz="1400" dirty="0" err="1">
                  <a:solidFill>
                    <a:srgbClr val="000000"/>
                  </a:solidFill>
                </a:rPr>
                <a:t>WritableByteChannel</a:t>
              </a:r>
              <a:r>
                <a:rPr lang="en-US" altLang="x-none" sz="1400" dirty="0">
                  <a:solidFill>
                    <a:srgbClr val="000000"/>
                  </a:solidFill>
                </a:rPr>
                <a:t> out </a:t>
              </a:r>
              <a:br>
                <a:rPr lang="en-US" altLang="x-none" sz="1400" dirty="0">
                  <a:solidFill>
                    <a:srgbClr val="000000"/>
                  </a:solidFill>
                </a:rPr>
              </a:br>
              <a:r>
                <a:rPr lang="en-US" altLang="x-none" sz="1400" dirty="0">
                  <a:solidFill>
                    <a:srgbClr val="000000"/>
                  </a:solidFill>
                </a:rPr>
                <a:t>         = </a:t>
              </a:r>
              <a:r>
                <a:rPr lang="en-US" altLang="x-none" sz="1400" dirty="0" err="1">
                  <a:solidFill>
                    <a:srgbClr val="000000"/>
                  </a:solidFill>
                </a:rPr>
                <a:t>Channels.newChannel</a:t>
              </a:r>
              <a:r>
                <a:rPr lang="en-US" altLang="x-none" sz="1400" dirty="0">
                  <a:solidFill>
                    <a:srgbClr val="000000"/>
                  </a:solidFill>
                </a:rPr>
                <a:t>(</a:t>
              </a:r>
              <a:r>
                <a:rPr lang="en-US" altLang="x-none" sz="1400" dirty="0" err="1">
                  <a:solidFill>
                    <a:srgbClr val="000000"/>
                  </a:solidFill>
                </a:rPr>
                <a:t>System.out</a:t>
              </a:r>
              <a:r>
                <a:rPr lang="en-US" altLang="x-none" sz="1400" dirty="0">
                  <a:solidFill>
                    <a:srgbClr val="000000"/>
                  </a:solidFill>
                </a:rPr>
                <a:t>);</a:t>
              </a:r>
            </a:p>
            <a:p>
              <a:pPr eaLnBrk="1" hangingPunct="1"/>
              <a:r>
                <a:rPr lang="en-US" altLang="x-none" sz="1400" dirty="0">
                  <a:solidFill>
                    <a:srgbClr val="000000"/>
                  </a:solidFill>
                </a:rPr>
                <a:t>    try {</a:t>
              </a:r>
            </a:p>
            <a:p>
              <a:pPr eaLnBrk="1" hangingPunct="1"/>
              <a:r>
                <a:rPr lang="en-US" altLang="x-none" sz="1400" dirty="0">
                  <a:solidFill>
                    <a:srgbClr val="000000"/>
                  </a:solidFill>
                </a:rPr>
                <a:t>      </a:t>
              </a:r>
              <a:r>
                <a:rPr lang="en-US" altLang="x-none" sz="1400" dirty="0" err="1">
                  <a:solidFill>
                    <a:srgbClr val="000000"/>
                  </a:solidFill>
                </a:rPr>
                <a:t>out.write</a:t>
              </a:r>
              <a:r>
                <a:rPr lang="en-US" altLang="x-none" sz="1400" dirty="0">
                  <a:solidFill>
                    <a:srgbClr val="000000"/>
                  </a:solidFill>
                </a:rPr>
                <a:t>(buffer);</a:t>
              </a:r>
            </a:p>
            <a:p>
              <a:pPr eaLnBrk="1" hangingPunct="1"/>
              <a:r>
                <a:rPr lang="en-US" altLang="x-none" sz="1400" dirty="0">
                  <a:solidFill>
                    <a:srgbClr val="000000"/>
                  </a:solidFill>
                </a:rPr>
                <a:t>    } catch (</a:t>
              </a:r>
              <a:r>
                <a:rPr lang="en-US" altLang="x-none" sz="1400" dirty="0" err="1">
                  <a:solidFill>
                    <a:srgbClr val="000000"/>
                  </a:solidFill>
                </a:rPr>
                <a:t>IOException</a:t>
              </a:r>
              <a:r>
                <a:rPr lang="en-US" altLang="x-none" sz="1400" dirty="0">
                  <a:solidFill>
                    <a:srgbClr val="000000"/>
                  </a:solidFill>
                </a:rPr>
                <a:t> ex) {</a:t>
              </a:r>
            </a:p>
            <a:p>
              <a:pPr eaLnBrk="1" hangingPunct="1"/>
              <a:r>
                <a:rPr lang="en-US" altLang="x-none" sz="1400" dirty="0">
                  <a:solidFill>
                    <a:srgbClr val="000000"/>
                  </a:solidFill>
                </a:rPr>
                <a:t>      </a:t>
              </a:r>
              <a:r>
                <a:rPr lang="en-US" altLang="x-none" sz="1400" dirty="0" err="1">
                  <a:solidFill>
                    <a:srgbClr val="000000"/>
                  </a:solidFill>
                </a:rPr>
                <a:t>System.err.println</a:t>
              </a:r>
              <a:r>
                <a:rPr lang="en-US" altLang="x-none" sz="1400" dirty="0">
                  <a:solidFill>
                    <a:srgbClr val="000000"/>
                  </a:solidFill>
                </a:rPr>
                <a:t>(ex);</a:t>
              </a:r>
            </a:p>
            <a:p>
              <a:pPr eaLnBrk="1" hangingPunct="1"/>
              <a:r>
                <a:rPr lang="en-US" altLang="x-none" sz="1400" dirty="0">
                  <a:solidFill>
                    <a:srgbClr val="000000"/>
                  </a:solidFill>
                </a:rPr>
                <a:t>    }</a:t>
              </a:r>
            </a:p>
            <a:p>
              <a:pPr eaLnBrk="1" hangingPunct="1"/>
              <a:r>
                <a:rPr lang="en-US" altLang="x-none" sz="1400" dirty="0">
                  <a:solidFill>
                    <a:srgbClr val="000000"/>
                  </a:solidFill>
                </a:rPr>
                <a:t>  }</a:t>
              </a:r>
            </a:p>
            <a:p>
              <a:pPr eaLnBrk="1" hangingPunct="1"/>
              <a:endParaRPr lang="en-US" altLang="x-none" sz="1400" dirty="0">
                <a:solidFill>
                  <a:srgbClr val="000000"/>
                </a:solidFill>
              </a:endParaRPr>
            </a:p>
            <a:p>
              <a:pPr eaLnBrk="1" hangingPunct="1"/>
              <a:r>
                <a:rPr lang="en-US" altLang="x-none" sz="1400" dirty="0">
                  <a:solidFill>
                    <a:srgbClr val="000000"/>
                  </a:solidFill>
                </a:rPr>
                <a:t>  @Override</a:t>
              </a:r>
            </a:p>
            <a:p>
              <a:pPr eaLnBrk="1" hangingPunct="1"/>
              <a:r>
                <a:rPr lang="en-US" altLang="x-none" sz="1400" dirty="0">
                  <a:solidFill>
                    <a:srgbClr val="000000"/>
                  </a:solidFill>
                </a:rPr>
                <a:t>  public void failed(</a:t>
              </a:r>
              <a:r>
                <a:rPr lang="en-US" altLang="x-none" sz="1400" dirty="0" err="1">
                  <a:solidFill>
                    <a:srgbClr val="000000"/>
                  </a:solidFill>
                </a:rPr>
                <a:t>Throwable</a:t>
              </a:r>
              <a:r>
                <a:rPr lang="en-US" altLang="x-none" sz="1400" dirty="0">
                  <a:solidFill>
                    <a:srgbClr val="000000"/>
                  </a:solidFill>
                </a:rPr>
                <a:t> ex, </a:t>
              </a:r>
              <a:br>
                <a:rPr lang="en-US" altLang="x-none" sz="1400" dirty="0">
                  <a:solidFill>
                    <a:srgbClr val="000000"/>
                  </a:solidFill>
                </a:rPr>
              </a:br>
              <a:r>
                <a:rPr lang="en-US" altLang="x-none" sz="1400" dirty="0">
                  <a:solidFill>
                    <a:srgbClr val="000000"/>
                  </a:solidFill>
                </a:rPr>
                <a:t>                             </a:t>
              </a:r>
              <a:r>
                <a:rPr lang="en-US" altLang="x-none" sz="1400" dirty="0" err="1">
                  <a:solidFill>
                    <a:srgbClr val="000000"/>
                  </a:solidFill>
                </a:rPr>
                <a:t>ByteBuffer</a:t>
              </a:r>
              <a:r>
                <a:rPr lang="en-US" altLang="x-none" sz="1400" dirty="0">
                  <a:solidFill>
                    <a:srgbClr val="000000"/>
                  </a:solidFill>
                </a:rPr>
                <a:t> attachment) {</a:t>
              </a:r>
            </a:p>
            <a:p>
              <a:pPr eaLnBrk="1" hangingPunct="1"/>
              <a:r>
                <a:rPr lang="en-US" altLang="x-none" sz="1400" dirty="0">
                  <a:solidFill>
                    <a:srgbClr val="000000"/>
                  </a:solidFill>
                </a:rPr>
                <a:t>    </a:t>
              </a:r>
              <a:r>
                <a:rPr lang="en-US" altLang="x-none" sz="1400" dirty="0" err="1">
                  <a:solidFill>
                    <a:srgbClr val="000000"/>
                  </a:solidFill>
                </a:rPr>
                <a:t>System.err.println</a:t>
              </a:r>
              <a:r>
                <a:rPr lang="en-US" altLang="x-none" sz="1400" dirty="0">
                  <a:solidFill>
                    <a:srgbClr val="000000"/>
                  </a:solidFill>
                </a:rPr>
                <a:t>(</a:t>
              </a:r>
              <a:r>
                <a:rPr lang="en-US" altLang="x-none" sz="1400" dirty="0" err="1">
                  <a:solidFill>
                    <a:srgbClr val="000000"/>
                  </a:solidFill>
                </a:rPr>
                <a:t>ex.getMessage</a:t>
              </a:r>
              <a:r>
                <a:rPr lang="en-US" altLang="x-none" sz="1400" dirty="0">
                  <a:solidFill>
                    <a:srgbClr val="000000"/>
                  </a:solidFill>
                </a:rPr>
                <a:t>());</a:t>
              </a:r>
            </a:p>
            <a:p>
              <a:pPr eaLnBrk="1" hangingPunct="1"/>
              <a:r>
                <a:rPr lang="en-US" altLang="x-none" sz="1400" dirty="0">
                  <a:solidFill>
                    <a:srgbClr val="000000"/>
                  </a:solidFill>
                </a:rPr>
                <a:t>  }</a:t>
              </a:r>
            </a:p>
            <a:p>
              <a:pPr eaLnBrk="1" hangingPunct="1"/>
              <a:r>
                <a:rPr lang="en-US" altLang="x-none" sz="1400" dirty="0">
                  <a:solidFill>
                    <a:srgbClr val="000000"/>
                  </a:solidFill>
                </a:rPr>
                <a:t>}</a:t>
              </a:r>
            </a:p>
            <a:p>
              <a:pPr eaLnBrk="1" hangingPunct="1"/>
              <a:endParaRPr lang="en-US" altLang="x-none" sz="1400" dirty="0">
                <a:solidFill>
                  <a:srgbClr val="000000"/>
                </a:solidFill>
              </a:endParaRPr>
            </a:p>
            <a:p>
              <a:pPr eaLnBrk="1" hangingPunct="1"/>
              <a:r>
                <a:rPr lang="en-US" altLang="x-none" sz="1600" dirty="0" err="1">
                  <a:solidFill>
                    <a:srgbClr val="000000"/>
                  </a:solidFill>
                </a:rPr>
                <a:t>ByteBuffer</a:t>
              </a:r>
              <a:r>
                <a:rPr lang="en-US" altLang="x-none" sz="1600" dirty="0">
                  <a:solidFill>
                    <a:srgbClr val="000000"/>
                  </a:solidFill>
                </a:rPr>
                <a:t> buffer = </a:t>
              </a:r>
              <a:r>
                <a:rPr lang="en-US" altLang="x-none" sz="1600" dirty="0" err="1">
                  <a:solidFill>
                    <a:srgbClr val="000000"/>
                  </a:solidFill>
                </a:rPr>
                <a:t>ByteBuffer.allocate</a:t>
              </a:r>
              <a:r>
                <a:rPr lang="en-US" altLang="x-none" sz="1600" dirty="0">
                  <a:solidFill>
                    <a:srgbClr val="000000"/>
                  </a:solidFill>
                </a:rPr>
                <a:t>(100);</a:t>
              </a:r>
            </a:p>
            <a:p>
              <a:pPr eaLnBrk="1" hangingPunct="1"/>
              <a:r>
                <a:rPr lang="en-US" altLang="x-none" sz="1600" dirty="0" err="1">
                  <a:solidFill>
                    <a:srgbClr val="000000"/>
                  </a:solidFill>
                </a:rPr>
                <a:t>CompletionHandler</a:t>
              </a:r>
              <a:r>
                <a:rPr lang="en-US" altLang="x-none" sz="1600" dirty="0">
                  <a:solidFill>
                    <a:srgbClr val="000000"/>
                  </a:solidFill>
                </a:rPr>
                <a:t>&lt;Integer, </a:t>
              </a:r>
              <a:r>
                <a:rPr lang="en-US" altLang="x-none" sz="1600" dirty="0" err="1">
                  <a:solidFill>
                    <a:srgbClr val="000000"/>
                  </a:solidFill>
                </a:rPr>
                <a:t>ByteBuffer</a:t>
              </a:r>
              <a:r>
                <a:rPr lang="en-US" altLang="x-none" sz="1600" dirty="0">
                  <a:solidFill>
                    <a:srgbClr val="000000"/>
                  </a:solidFill>
                </a:rPr>
                <a:t>&gt; </a:t>
              </a:r>
              <a:br>
                <a:rPr lang="en-US" altLang="x-none" sz="1600" dirty="0">
                  <a:solidFill>
                    <a:srgbClr val="000000"/>
                  </a:solidFill>
                </a:rPr>
              </a:br>
              <a:r>
                <a:rPr lang="en-US" altLang="x-none" sz="1600" dirty="0">
                  <a:solidFill>
                    <a:srgbClr val="000000"/>
                  </a:solidFill>
                </a:rPr>
                <a:t>        handler = new </a:t>
              </a:r>
              <a:r>
                <a:rPr lang="en-US" altLang="x-none" sz="1600" dirty="0" err="1">
                  <a:solidFill>
                    <a:srgbClr val="000000"/>
                  </a:solidFill>
                </a:rPr>
                <a:t>LineHandler</a:t>
              </a:r>
              <a:r>
                <a:rPr lang="en-US" altLang="x-none" sz="1600" dirty="0">
                  <a:solidFill>
                    <a:srgbClr val="000000"/>
                  </a:solidFill>
                </a:rPr>
                <a:t>();</a:t>
              </a:r>
            </a:p>
            <a:p>
              <a:pPr eaLnBrk="1" hangingPunct="1"/>
              <a:r>
                <a:rPr lang="en-US" altLang="x-none" sz="1600" dirty="0" err="1">
                  <a:solidFill>
                    <a:srgbClr val="000000"/>
                  </a:solidFill>
                </a:rPr>
                <a:t>channel.read</a:t>
              </a:r>
              <a:r>
                <a:rPr lang="en-US" altLang="x-none" sz="1600" dirty="0">
                  <a:solidFill>
                    <a:srgbClr val="000000"/>
                  </a:solidFill>
                </a:rPr>
                <a:t>(buffer, buffer, handler);</a:t>
              </a:r>
            </a:p>
          </p:txBody>
        </p:sp>
        <p:sp>
          <p:nvSpPr>
            <p:cNvPr id="90116" name="Rectangle 6"/>
            <p:cNvSpPr>
              <a:spLocks noChangeArrowheads="1"/>
            </p:cNvSpPr>
            <p:nvPr/>
          </p:nvSpPr>
          <p:spPr bwMode="auto">
            <a:xfrm>
              <a:off x="4419600" y="5410200"/>
              <a:ext cx="4724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x-none" sz="1800" dirty="0">
                <a:solidFill>
                  <a:srgbClr val="000000"/>
                </a:solidFill>
              </a:endParaRPr>
            </a:p>
          </p:txBody>
        </p:sp>
      </p:grpSp>
      <p:sp>
        <p:nvSpPr>
          <p:cNvPr id="3" name="Rectangle 2"/>
          <p:cNvSpPr/>
          <p:nvPr/>
        </p:nvSpPr>
        <p:spPr>
          <a:xfrm>
            <a:off x="1371600" y="71735"/>
            <a:ext cx="1074333" cy="461665"/>
          </a:xfrm>
          <a:prstGeom prst="rect">
            <a:avLst/>
          </a:prstGeom>
        </p:spPr>
        <p:txBody>
          <a:bodyPr wrap="none">
            <a:spAutoFit/>
          </a:bodyPr>
          <a:lstStyle/>
          <a:p>
            <a:r>
              <a:rPr lang="en-US" dirty="0"/>
              <a:t>Future</a:t>
            </a:r>
          </a:p>
        </p:txBody>
      </p:sp>
      <p:sp>
        <p:nvSpPr>
          <p:cNvPr id="7" name="Rectangle 6"/>
          <p:cNvSpPr/>
          <p:nvPr/>
        </p:nvSpPr>
        <p:spPr>
          <a:xfrm>
            <a:off x="5369394" y="71735"/>
            <a:ext cx="2824812" cy="461665"/>
          </a:xfrm>
          <a:prstGeom prst="rect">
            <a:avLst/>
          </a:prstGeom>
        </p:spPr>
        <p:txBody>
          <a:bodyPr wrap="none">
            <a:spAutoFit/>
          </a:bodyPr>
          <a:lstStyle/>
          <a:p>
            <a:r>
              <a:rPr lang="en-US"/>
              <a:t>CompletionHandler</a:t>
            </a:r>
            <a:endParaRPr lang="en-US" dirty="0"/>
          </a:p>
        </p:txBody>
      </p:sp>
      <p:sp>
        <p:nvSpPr>
          <p:cNvPr id="4" name="Slide Number Placeholder 3"/>
          <p:cNvSpPr>
            <a:spLocks noGrp="1"/>
          </p:cNvSpPr>
          <p:nvPr>
            <p:ph type="sldNum" sz="quarter" idx="11"/>
          </p:nvPr>
        </p:nvSpPr>
        <p:spPr/>
        <p:txBody>
          <a:bodyPr/>
          <a:lstStyle/>
          <a:p>
            <a:fld id="{F7D0EFB2-9129-5843-ACEC-231FCF9C3FBF}" type="slidenum">
              <a:rPr lang="en-US" altLang="x-none" smtClean="0"/>
              <a:pPr/>
              <a:t>4</a:t>
            </a:fld>
            <a:endParaRPr lang="en-US" altLang="x-none"/>
          </a:p>
        </p:txBody>
      </p:sp>
    </p:spTree>
    <p:extLst>
      <p:ext uri="{BB962C8B-B14F-4D97-AF65-F5344CB8AC3E}">
        <p14:creationId xmlns:p14="http://schemas.microsoft.com/office/powerpoint/2010/main" val="1070287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r>
              <a:rPr lang="en-US" altLang="x-none">
                <a:ea typeface="ＭＳ Ｐゴシック" charset="-128"/>
              </a:rPr>
              <a:t>Details: Configure Health Check</a:t>
            </a:r>
          </a:p>
        </p:txBody>
      </p:sp>
      <p:sp>
        <p:nvSpPr>
          <p:cNvPr id="125954" name="Content Placeholder 2"/>
          <p:cNvSpPr>
            <a:spLocks noGrp="1"/>
          </p:cNvSpPr>
          <p:nvPr>
            <p:ph idx="1"/>
          </p:nvPr>
        </p:nvSpPr>
        <p:spPr>
          <a:xfrm>
            <a:off x="533400" y="1447800"/>
            <a:ext cx="7772400" cy="2057400"/>
          </a:xfrm>
        </p:spPr>
        <p:txBody>
          <a:bodyPr/>
          <a:lstStyle/>
          <a:p>
            <a:pPr lvl="1">
              <a:buFont typeface="ZapfDingbats" charset="0"/>
              <a:buNone/>
            </a:pPr>
            <a:r>
              <a:rPr lang="en-US" altLang="x-none" sz="2000">
                <a:ea typeface="ＭＳ Ｐゴシック" charset="-128"/>
              </a:rPr>
              <a:t>The operation configures how instances are monitored, e.g.,</a:t>
            </a:r>
            <a:br>
              <a:rPr lang="en-US" altLang="x-none" sz="2000">
                <a:ea typeface="ＭＳ Ｐゴシック" charset="-128"/>
              </a:rPr>
            </a:br>
            <a:r>
              <a:rPr lang="en-US" altLang="x-none" sz="2000">
                <a:latin typeface="Courier New" charset="0"/>
                <a:ea typeface="ＭＳ Ｐゴシック" charset="-128"/>
              </a:rPr>
              <a:t>%aws elb configure-health-check --load-balancer-name my-load-balancer --health-check Target=HTTP:80/png,Interval=30,UnhealthyThreshold=2,HealthyThreshold=2,Timeout=3</a:t>
            </a:r>
          </a:p>
          <a:p>
            <a:pPr lvl="1">
              <a:buFont typeface="ZapfDingbats" charset="0"/>
              <a:buNone/>
            </a:pPr>
            <a:r>
              <a:rPr lang="en-US" altLang="x-none" sz="2000">
                <a:solidFill>
                  <a:srgbClr val="2D2DB9"/>
                </a:solidFill>
                <a:latin typeface="Courier New" charset="0"/>
                <a:ea typeface="ＭＳ Ｐゴシック" charset="-128"/>
              </a:rPr>
              <a:t>Result:</a:t>
            </a:r>
            <a:endParaRPr lang="en-US" altLang="x-none" sz="2000">
              <a:latin typeface="Courier New" charset="0"/>
              <a:ea typeface="ＭＳ Ｐゴシック" charset="-128"/>
            </a:endParaRPr>
          </a:p>
        </p:txBody>
      </p:sp>
      <p:sp>
        <p:nvSpPr>
          <p:cNvPr id="1259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DB0E1AC-CEB4-CF48-BBB4-E84C759EBB37}" type="slidenum">
              <a:rPr lang="en-US" altLang="x-none" sz="1400">
                <a:solidFill>
                  <a:srgbClr val="000000"/>
                </a:solidFill>
                <a:latin typeface="Comic Sans MS" charset="0"/>
              </a:rPr>
              <a:pPr eaLnBrk="1" hangingPunct="1"/>
              <a:t>40</a:t>
            </a:fld>
            <a:endParaRPr lang="en-US" altLang="x-none" sz="1400">
              <a:solidFill>
                <a:srgbClr val="000000"/>
              </a:solidFill>
              <a:latin typeface="Comic Sans MS" charset="0"/>
            </a:endParaRPr>
          </a:p>
        </p:txBody>
      </p:sp>
      <p:sp>
        <p:nvSpPr>
          <p:cNvPr id="125956" name="Rectangle 4"/>
          <p:cNvSpPr>
            <a:spLocks noChangeArrowheads="1"/>
          </p:cNvSpPr>
          <p:nvPr/>
        </p:nvSpPr>
        <p:spPr bwMode="auto">
          <a:xfrm>
            <a:off x="76200" y="64008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http://docs.aws.amazon.com/cli/latest/reference/elb/configure-health-check.html</a:t>
            </a:r>
          </a:p>
        </p:txBody>
      </p:sp>
      <p:sp>
        <p:nvSpPr>
          <p:cNvPr id="125957" name="Rectangle 3"/>
          <p:cNvSpPr>
            <a:spLocks noChangeArrowheads="1"/>
          </p:cNvSpPr>
          <p:nvPr/>
        </p:nvSpPr>
        <p:spPr bwMode="auto">
          <a:xfrm>
            <a:off x="1295400" y="3733800"/>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latin typeface="Courier New" charset="0"/>
              </a:rPr>
              <a:t>{</a:t>
            </a:r>
          </a:p>
          <a:p>
            <a:pPr eaLnBrk="1" hangingPunct="1"/>
            <a:r>
              <a:rPr lang="en-US" altLang="x-none" sz="1800">
                <a:latin typeface="Courier New" charset="0"/>
              </a:rPr>
              <a:t>   "HealthCheck": {</a:t>
            </a:r>
          </a:p>
          <a:p>
            <a:pPr eaLnBrk="1" hangingPunct="1"/>
            <a:r>
              <a:rPr lang="en-US" altLang="x-none" sz="1800">
                <a:latin typeface="Courier New" charset="0"/>
              </a:rPr>
              <a:t>       "HealthyThreshold": 2,</a:t>
            </a:r>
          </a:p>
          <a:p>
            <a:pPr eaLnBrk="1" hangingPunct="1"/>
            <a:r>
              <a:rPr lang="en-US" altLang="x-none" sz="1800">
                <a:latin typeface="Courier New" charset="0"/>
              </a:rPr>
              <a:t>       "Interval": 30,</a:t>
            </a:r>
          </a:p>
          <a:p>
            <a:pPr eaLnBrk="1" hangingPunct="1"/>
            <a:r>
              <a:rPr lang="en-US" altLang="x-none" sz="1800">
                <a:latin typeface="Courier New" charset="0"/>
              </a:rPr>
              <a:t>       "Target": "HTTP:80/png",</a:t>
            </a:r>
          </a:p>
          <a:p>
            <a:pPr eaLnBrk="1" hangingPunct="1"/>
            <a:r>
              <a:rPr lang="en-US" altLang="x-none" sz="1800">
                <a:latin typeface="Courier New" charset="0"/>
              </a:rPr>
              <a:t>       "Timeout": 3,</a:t>
            </a:r>
          </a:p>
          <a:p>
            <a:pPr eaLnBrk="1" hangingPunct="1"/>
            <a:r>
              <a:rPr lang="en-US" altLang="x-none" sz="1800">
                <a:latin typeface="Courier New" charset="0"/>
              </a:rPr>
              <a:t>       "UnhealthyThreshold": 2</a:t>
            </a:r>
          </a:p>
          <a:p>
            <a:pPr eaLnBrk="1" hangingPunct="1"/>
            <a:r>
              <a:rPr lang="en-US" altLang="x-none" sz="1800">
                <a:latin typeface="Courier New" charset="0"/>
              </a:rPr>
              <a:t> }</a:t>
            </a:r>
          </a:p>
        </p:txBody>
      </p:sp>
    </p:spTree>
    <p:extLst>
      <p:ext uri="{BB962C8B-B14F-4D97-AF65-F5344CB8AC3E}">
        <p14:creationId xmlns:p14="http://schemas.microsoft.com/office/powerpoint/2010/main" val="605790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r>
              <a:rPr lang="en-US" altLang="x-none">
                <a:ea typeface="ＭＳ Ｐゴシック" charset="-128"/>
              </a:rPr>
              <a:t>Details: Register Instances</a:t>
            </a:r>
          </a:p>
        </p:txBody>
      </p:sp>
      <p:sp>
        <p:nvSpPr>
          <p:cNvPr id="128002" name="Content Placeholder 2"/>
          <p:cNvSpPr>
            <a:spLocks noGrp="1"/>
          </p:cNvSpPr>
          <p:nvPr>
            <p:ph idx="1"/>
          </p:nvPr>
        </p:nvSpPr>
        <p:spPr>
          <a:xfrm>
            <a:off x="533400" y="1447800"/>
            <a:ext cx="7772400" cy="1371600"/>
          </a:xfrm>
        </p:spPr>
        <p:txBody>
          <a:bodyPr/>
          <a:lstStyle/>
          <a:p>
            <a:pPr lvl="1">
              <a:buFont typeface="ZapfDingbats" charset="0"/>
              <a:buNone/>
            </a:pPr>
            <a:r>
              <a:rPr lang="en-US" altLang="x-none" sz="2000" dirty="0">
                <a:ea typeface="ＭＳ Ｐゴシック" charset="-128"/>
              </a:rPr>
              <a:t>The operation registers instances that can receive traffic,</a:t>
            </a:r>
            <a:br>
              <a:rPr lang="en-US" altLang="x-none" sz="2000" dirty="0">
                <a:ea typeface="ＭＳ Ｐゴシック" charset="-128"/>
              </a:rPr>
            </a:br>
            <a:r>
              <a:rPr lang="en-US" altLang="x-none" sz="2000" dirty="0">
                <a:latin typeface="Courier New" charset="0"/>
                <a:ea typeface="ＭＳ Ｐゴシック" charset="-128"/>
              </a:rPr>
              <a:t>%</a:t>
            </a:r>
            <a:r>
              <a:rPr lang="en-US" altLang="x-none" sz="2000" dirty="0" err="1">
                <a:latin typeface="Courier New" charset="0"/>
                <a:ea typeface="ＭＳ Ｐゴシック" charset="-128"/>
              </a:rPr>
              <a:t>aws</a:t>
            </a:r>
            <a:r>
              <a:rPr lang="en-US" altLang="x-none" sz="2000" dirty="0">
                <a:latin typeface="Courier New" charset="0"/>
                <a:ea typeface="ＭＳ Ｐゴシック" charset="-128"/>
              </a:rPr>
              <a:t> </a:t>
            </a:r>
            <a:r>
              <a:rPr lang="en-US" altLang="x-none" sz="2000" dirty="0" err="1">
                <a:latin typeface="Courier New" charset="0"/>
                <a:ea typeface="ＭＳ Ｐゴシック" charset="-128"/>
              </a:rPr>
              <a:t>elb</a:t>
            </a:r>
            <a:r>
              <a:rPr lang="en-US" altLang="x-none" sz="2000" dirty="0">
                <a:latin typeface="Courier New" charset="0"/>
                <a:ea typeface="ＭＳ Ｐゴシック" charset="-128"/>
              </a:rPr>
              <a:t> register-instances-with-load-balancer --load-balancer-name my-load-balancer --instances i-d6f6fae3</a:t>
            </a:r>
          </a:p>
          <a:p>
            <a:pPr lvl="1">
              <a:buFont typeface="ZapfDingbats" charset="0"/>
              <a:buNone/>
            </a:pPr>
            <a:r>
              <a:rPr lang="en-US" altLang="x-none" sz="2000" dirty="0">
                <a:solidFill>
                  <a:srgbClr val="2D2DB9"/>
                </a:solidFill>
                <a:latin typeface="Courier New" charset="0"/>
                <a:ea typeface="ＭＳ Ｐゴシック" charset="-128"/>
              </a:rPr>
              <a:t>Result:</a:t>
            </a:r>
            <a:endParaRPr lang="en-US" altLang="x-none" sz="2000" dirty="0">
              <a:latin typeface="Courier New" charset="0"/>
              <a:ea typeface="ＭＳ Ｐゴシック" charset="-128"/>
            </a:endParaRPr>
          </a:p>
          <a:p>
            <a:pPr lvl="1">
              <a:buFont typeface="ZapfDingbats" charset="0"/>
              <a:buNone/>
            </a:pPr>
            <a:r>
              <a:rPr lang="en-US" altLang="x-none" sz="2000" dirty="0">
                <a:latin typeface="Courier New" charset="0"/>
                <a:ea typeface="ＭＳ Ｐゴシック" charset="-128"/>
              </a:rPr>
              <a:t> </a:t>
            </a:r>
          </a:p>
        </p:txBody>
      </p:sp>
      <p:sp>
        <p:nvSpPr>
          <p:cNvPr id="1280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7812C2F-5D79-1D45-AAB4-8E74A2A9B6C0}" type="slidenum">
              <a:rPr lang="en-US" altLang="x-none" sz="1400">
                <a:solidFill>
                  <a:srgbClr val="000000"/>
                </a:solidFill>
                <a:latin typeface="Comic Sans MS" charset="0"/>
              </a:rPr>
              <a:pPr eaLnBrk="1" hangingPunct="1"/>
              <a:t>41</a:t>
            </a:fld>
            <a:endParaRPr lang="en-US" altLang="x-none" sz="1400">
              <a:solidFill>
                <a:srgbClr val="000000"/>
              </a:solidFill>
              <a:latin typeface="Comic Sans MS" charset="0"/>
            </a:endParaRPr>
          </a:p>
        </p:txBody>
      </p:sp>
      <p:sp>
        <p:nvSpPr>
          <p:cNvPr id="128004" name="Rectangle 4"/>
          <p:cNvSpPr>
            <a:spLocks noChangeArrowheads="1"/>
          </p:cNvSpPr>
          <p:nvPr/>
        </p:nvSpPr>
        <p:spPr bwMode="auto">
          <a:xfrm>
            <a:off x="76200" y="6400800"/>
            <a:ext cx="868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http://docs.aws.amazon.com/cli/latest/reference/elb/register-instances-with-load-balancer.html</a:t>
            </a:r>
          </a:p>
        </p:txBody>
      </p:sp>
      <p:sp>
        <p:nvSpPr>
          <p:cNvPr id="128005" name="Rectangle 2"/>
          <p:cNvSpPr>
            <a:spLocks noChangeArrowheads="1"/>
          </p:cNvSpPr>
          <p:nvPr/>
        </p:nvSpPr>
        <p:spPr bwMode="auto">
          <a:xfrm>
            <a:off x="990600" y="3352800"/>
            <a:ext cx="7315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de-DE" altLang="x-none" sz="2000">
                <a:latin typeface="Courier New" charset="0"/>
              </a:rPr>
              <a:t>{  "Instances": [ </a:t>
            </a:r>
            <a:br>
              <a:rPr lang="de-DE" altLang="x-none" sz="2000">
                <a:latin typeface="Courier New" charset="0"/>
              </a:rPr>
            </a:br>
            <a:r>
              <a:rPr lang="de-DE" altLang="x-none" sz="2000">
                <a:latin typeface="Courier New" charset="0"/>
              </a:rPr>
              <a:t>    {"InstanceId": "i-d6f6fae3</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{"InstanceId": "i-207d9717</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{"InstanceId": "i-afefb49b</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a:t>
            </a:r>
          </a:p>
          <a:p>
            <a:pPr eaLnBrk="1" hangingPunct="1"/>
            <a:r>
              <a:rPr lang="de-DE" altLang="x-none" sz="2000">
                <a:latin typeface="Courier New" charset="0"/>
              </a:rPr>
              <a:t>}</a:t>
            </a:r>
            <a:endParaRPr lang="en-US" altLang="x-none" sz="2000">
              <a:latin typeface="Courier New" charset="0"/>
            </a:endParaRPr>
          </a:p>
        </p:txBody>
      </p:sp>
    </p:spTree>
    <p:extLst>
      <p:ext uri="{BB962C8B-B14F-4D97-AF65-F5344CB8AC3E}">
        <p14:creationId xmlns:p14="http://schemas.microsoft.com/office/powerpoint/2010/main" val="478351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r>
              <a:rPr lang="en-US" altLang="x-none">
                <a:ea typeface="ＭＳ Ｐゴシック" charset="-128"/>
              </a:rPr>
              <a:t>Outline</a:t>
            </a:r>
          </a:p>
        </p:txBody>
      </p:sp>
      <p:sp>
        <p:nvSpPr>
          <p:cNvPr id="130050"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solidFill>
                  <a:schemeClr val="bg2"/>
                </a:solidFill>
                <a:ea typeface="ＭＳ Ｐゴシック" charset="-128"/>
              </a:rPr>
              <a:t>Single network server</a:t>
            </a:r>
          </a:p>
          <a:p>
            <a:pPr>
              <a:buFont typeface="Wingdings" pitchFamily="2" charset="2"/>
              <a:buChar char="q"/>
            </a:pPr>
            <a:r>
              <a:rPr lang="en-US" altLang="x-none" dirty="0">
                <a:ea typeface="ＭＳ Ｐゴシック" charset="-128"/>
              </a:rPr>
              <a:t>Multiple network servers</a:t>
            </a:r>
          </a:p>
          <a:p>
            <a:pPr lvl="1">
              <a:buFont typeface="Courier New" panose="02070309020205020404" pitchFamily="49" charset="0"/>
              <a:buChar char="o"/>
            </a:pPr>
            <a:r>
              <a:rPr lang="en-US" altLang="x-none" dirty="0">
                <a:ea typeface="ＭＳ Ｐゴシック" charset="-128"/>
              </a:rPr>
              <a:t>Why multiple servers</a:t>
            </a:r>
          </a:p>
          <a:p>
            <a:pPr lvl="1">
              <a:buFont typeface="Courier New" panose="02070309020205020404" pitchFamily="49" charset="0"/>
              <a:buChar char="o"/>
            </a:pPr>
            <a:r>
              <a:rPr lang="en-US" altLang="x-none" dirty="0">
                <a:ea typeface="ＭＳ Ｐゴシック" charset="-128"/>
              </a:rPr>
              <a:t>Request routing mechanisms</a:t>
            </a:r>
          </a:p>
          <a:p>
            <a:pPr lvl="2"/>
            <a:r>
              <a:rPr lang="en-US" altLang="x-none" dirty="0">
                <a:ea typeface="ＭＳ Ｐゴシック" charset="-128"/>
              </a:rPr>
              <a:t>Overview</a:t>
            </a:r>
          </a:p>
          <a:p>
            <a:pPr lvl="2"/>
            <a:r>
              <a:rPr lang="en-US" altLang="x-none" dirty="0">
                <a:ea typeface="ＭＳ Ｐゴシック" charset="-128"/>
              </a:rPr>
              <a:t>Application-layer</a:t>
            </a:r>
          </a:p>
          <a:p>
            <a:pPr lvl="2">
              <a:buClr>
                <a:srgbClr val="C00000"/>
              </a:buClr>
              <a:buFont typeface="Wingdings" pitchFamily="2" charset="2"/>
              <a:buChar char="Ø"/>
            </a:pPr>
            <a:r>
              <a:rPr lang="en-US" altLang="x-none" i="1" dirty="0">
                <a:solidFill>
                  <a:srgbClr val="C00000"/>
                </a:solidFill>
                <a:ea typeface="ＭＳ Ｐゴシック" charset="-128"/>
              </a:rPr>
              <a:t>DNS</a:t>
            </a:r>
          </a:p>
        </p:txBody>
      </p:sp>
      <p:sp>
        <p:nvSpPr>
          <p:cNvPr id="130051"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fld id="{B1FC7BA1-9DAA-F441-9597-C5DFEAA470E2}" type="slidenum">
              <a:rPr lang="en-US" altLang="x-none" sz="1400">
                <a:solidFill>
                  <a:srgbClr val="000000"/>
                </a:solidFill>
                <a:latin typeface="Times New Roman" charset="0"/>
              </a:rPr>
              <a:pPr/>
              <a:t>42</a:t>
            </a:fld>
            <a:endParaRPr lang="en-US" altLang="x-none" sz="1400">
              <a:solidFill>
                <a:srgbClr val="000000"/>
              </a:solidFill>
              <a:latin typeface="Times New Roman" charset="0"/>
            </a:endParaRPr>
          </a:p>
        </p:txBody>
      </p:sp>
    </p:spTree>
    <p:extLst>
      <p:ext uri="{BB962C8B-B14F-4D97-AF65-F5344CB8AC3E}">
        <p14:creationId xmlns:p14="http://schemas.microsoft.com/office/powerpoint/2010/main" val="4287883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533400" y="228600"/>
            <a:ext cx="8382000" cy="1143000"/>
          </a:xfrm>
        </p:spPr>
        <p:txBody>
          <a:bodyPr/>
          <a:lstStyle/>
          <a:p>
            <a:r>
              <a:rPr lang="en-US" altLang="x-none" sz="3600">
                <a:ea typeface="ＭＳ Ｐゴシック" charset="-128"/>
              </a:rPr>
              <a:t>Basic DNS Indirection and Rotation</a:t>
            </a:r>
          </a:p>
        </p:txBody>
      </p:sp>
      <p:sp>
        <p:nvSpPr>
          <p:cNvPr id="132098" name="Slide Number Placeholder 3"/>
          <p:cNvSpPr>
            <a:spLocks noGrp="1"/>
          </p:cNvSpPr>
          <p:nvPr>
            <p:ph type="sldNum" sz="quarter" idx="11"/>
          </p:nvPr>
        </p:nvSpPr>
        <p:spPr>
          <a:xfrm>
            <a:off x="8229600" y="6575425"/>
            <a:ext cx="8032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ED0171B-6150-5A4B-B438-11962F107007}" type="slidenum">
              <a:rPr lang="en-US" altLang="x-none" sz="1400">
                <a:solidFill>
                  <a:srgbClr val="000000"/>
                </a:solidFill>
                <a:latin typeface="Comic Sans MS" charset="0"/>
              </a:rPr>
              <a:pPr eaLnBrk="1" hangingPunct="1"/>
              <a:t>43</a:t>
            </a:fld>
            <a:endParaRPr lang="en-US" altLang="x-none" sz="1400" dirty="0">
              <a:solidFill>
                <a:srgbClr val="000000"/>
              </a:solidFill>
              <a:latin typeface="Comic Sans MS" charset="0"/>
            </a:endParaRPr>
          </a:p>
        </p:txBody>
      </p:sp>
      <p:pic>
        <p:nvPicPr>
          <p:cNvPr id="132099" name="Picture 6" descr="C:\Users\yry\AppData\Local\Microsoft\Windows\Temporary Internet Files\Content.IE5\8BBYIUT1\MCj04352420000[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086600" y="1447800"/>
            <a:ext cx="533400" cy="1055688"/>
          </a:xfrm>
        </p:spPr>
      </p:pic>
      <p:pic>
        <p:nvPicPr>
          <p:cNvPr id="132100"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362200"/>
            <a:ext cx="5334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352800"/>
            <a:ext cx="5334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2" name="Rectangle 8"/>
          <p:cNvSpPr>
            <a:spLocks noChangeArrowheads="1"/>
          </p:cNvSpPr>
          <p:nvPr/>
        </p:nvSpPr>
        <p:spPr bwMode="auto">
          <a:xfrm>
            <a:off x="7620000" y="1371600"/>
            <a:ext cx="160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157.166.226.25</a:t>
            </a:r>
          </a:p>
        </p:txBody>
      </p:sp>
      <p:pic>
        <p:nvPicPr>
          <p:cNvPr id="132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514600"/>
            <a:ext cx="12858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2104" name="Straight Connector 15"/>
          <p:cNvCxnSpPr>
            <a:cxnSpLocks noChangeShapeType="1"/>
          </p:cNvCxnSpPr>
          <p:nvPr/>
        </p:nvCxnSpPr>
        <p:spPr bwMode="auto">
          <a:xfrm rot="5400000" flipH="1" flipV="1">
            <a:off x="6109494" y="1537494"/>
            <a:ext cx="539750" cy="141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2105" name="Straight Connector 17"/>
          <p:cNvCxnSpPr>
            <a:cxnSpLocks noChangeShapeType="1"/>
          </p:cNvCxnSpPr>
          <p:nvPr/>
        </p:nvCxnSpPr>
        <p:spPr bwMode="auto">
          <a:xfrm>
            <a:off x="6019800" y="2819400"/>
            <a:ext cx="1066800" cy="69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2106" name="Straight Connector 20"/>
          <p:cNvCxnSpPr>
            <a:cxnSpLocks noChangeShapeType="1"/>
          </p:cNvCxnSpPr>
          <p:nvPr/>
        </p:nvCxnSpPr>
        <p:spPr bwMode="auto">
          <a:xfrm>
            <a:off x="5867400" y="2971800"/>
            <a:ext cx="1219200" cy="908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2107" name="Rectangle 21"/>
          <p:cNvSpPr>
            <a:spLocks noChangeArrowheads="1"/>
          </p:cNvSpPr>
          <p:nvPr/>
        </p:nvSpPr>
        <p:spPr bwMode="auto">
          <a:xfrm>
            <a:off x="5105400" y="213360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router</a:t>
            </a:r>
          </a:p>
        </p:txBody>
      </p:sp>
      <p:pic>
        <p:nvPicPr>
          <p:cNvPr id="132108"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887913"/>
            <a:ext cx="5334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9" name="Rectangle 23"/>
          <p:cNvSpPr>
            <a:spLocks noChangeArrowheads="1"/>
          </p:cNvSpPr>
          <p:nvPr/>
        </p:nvSpPr>
        <p:spPr bwMode="auto">
          <a:xfrm>
            <a:off x="5486400" y="5486400"/>
            <a:ext cx="1377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DNS server</a:t>
            </a:r>
            <a:br>
              <a:rPr lang="en-US" altLang="x-none"/>
            </a:br>
            <a:r>
              <a:rPr lang="en-US" altLang="x-none"/>
              <a:t>for cnn.com</a:t>
            </a:r>
          </a:p>
        </p:txBody>
      </p:sp>
      <p:sp>
        <p:nvSpPr>
          <p:cNvPr id="132110" name="computr1"/>
          <p:cNvSpPr>
            <a:spLocks noEditPoints="1" noChangeArrowheads="1"/>
          </p:cNvSpPr>
          <p:nvPr/>
        </p:nvSpPr>
        <p:spPr bwMode="auto">
          <a:xfrm>
            <a:off x="990600" y="1905000"/>
            <a:ext cx="533400" cy="6858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nvGrpSpPr>
          <p:cNvPr id="2" name="Group 44"/>
          <p:cNvGrpSpPr>
            <a:grpSpLocks/>
          </p:cNvGrpSpPr>
          <p:nvPr/>
        </p:nvGrpSpPr>
        <p:grpSpPr bwMode="auto">
          <a:xfrm>
            <a:off x="1524000" y="2393950"/>
            <a:ext cx="3505200" cy="2482850"/>
            <a:chOff x="1524000" y="2393569"/>
            <a:chExt cx="3505200" cy="2483231"/>
          </a:xfrm>
        </p:grpSpPr>
        <p:cxnSp>
          <p:nvCxnSpPr>
            <p:cNvPr id="132125" name="Straight Arrow Connector 26"/>
            <p:cNvCxnSpPr>
              <a:cxnSpLocks noChangeShapeType="1"/>
              <a:stCxn id="132110" idx="7"/>
            </p:cNvCxnSpPr>
            <p:nvPr/>
          </p:nvCxnSpPr>
          <p:spPr bwMode="auto">
            <a:xfrm>
              <a:off x="1524000" y="2393569"/>
              <a:ext cx="3505200" cy="2483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6" name="Rectangle 27"/>
            <p:cNvSpPr>
              <a:spLocks noChangeArrowheads="1"/>
            </p:cNvSpPr>
            <p:nvPr/>
          </p:nvSpPr>
          <p:spPr bwMode="auto">
            <a:xfrm>
              <a:off x="2945770" y="2935069"/>
              <a:ext cx="131318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IP address</a:t>
              </a:r>
            </a:p>
            <a:p>
              <a:pPr eaLnBrk="1" hangingPunct="1"/>
              <a:r>
                <a:rPr lang="en-US" altLang="x-none"/>
                <a:t>of cnn.com</a:t>
              </a:r>
            </a:p>
          </p:txBody>
        </p:sp>
      </p:grpSp>
      <p:grpSp>
        <p:nvGrpSpPr>
          <p:cNvPr id="3" name="Group 32"/>
          <p:cNvGrpSpPr>
            <a:grpSpLocks/>
          </p:cNvGrpSpPr>
          <p:nvPr/>
        </p:nvGrpSpPr>
        <p:grpSpPr bwMode="auto">
          <a:xfrm>
            <a:off x="1524000" y="2590800"/>
            <a:ext cx="3429000" cy="2590800"/>
            <a:chOff x="1524000" y="2590800"/>
            <a:chExt cx="3429000" cy="2590800"/>
          </a:xfrm>
        </p:grpSpPr>
        <p:cxnSp>
          <p:nvCxnSpPr>
            <p:cNvPr id="132123" name="Straight Arrow Connector 29"/>
            <p:cNvCxnSpPr>
              <a:cxnSpLocks noChangeShapeType="1"/>
              <a:endCxn id="132110" idx="6"/>
            </p:cNvCxnSpPr>
            <p:nvPr/>
          </p:nvCxnSpPr>
          <p:spPr bwMode="auto">
            <a:xfrm rot="10800000">
              <a:off x="1524000" y="2590800"/>
              <a:ext cx="3429000" cy="2590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4" name="Rectangle 31"/>
            <p:cNvSpPr>
              <a:spLocks noChangeArrowheads="1"/>
            </p:cNvSpPr>
            <p:nvPr/>
          </p:nvSpPr>
          <p:spPr bwMode="auto">
            <a:xfrm>
              <a:off x="1600200" y="3821668"/>
              <a:ext cx="17876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157.166.226.25</a:t>
              </a:r>
            </a:p>
            <a:p>
              <a:pPr eaLnBrk="1" hangingPunct="1"/>
              <a:r>
                <a:rPr lang="en-US" altLang="x-none"/>
                <a:t>157.166.226.26</a:t>
              </a:r>
            </a:p>
          </p:txBody>
        </p:sp>
      </p:grpSp>
      <p:sp>
        <p:nvSpPr>
          <p:cNvPr id="132113" name="computr1"/>
          <p:cNvSpPr>
            <a:spLocks noEditPoints="1" noChangeArrowheads="1"/>
          </p:cNvSpPr>
          <p:nvPr/>
        </p:nvSpPr>
        <p:spPr bwMode="auto">
          <a:xfrm>
            <a:off x="685800" y="5562600"/>
            <a:ext cx="533400" cy="6858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nvGrpSpPr>
          <p:cNvPr id="5" name="Group 34"/>
          <p:cNvGrpSpPr>
            <a:grpSpLocks/>
          </p:cNvGrpSpPr>
          <p:nvPr/>
        </p:nvGrpSpPr>
        <p:grpSpPr bwMode="auto">
          <a:xfrm>
            <a:off x="1168400" y="4876800"/>
            <a:ext cx="3860800" cy="687388"/>
            <a:chOff x="939606" y="2895600"/>
            <a:chExt cx="3860994" cy="687388"/>
          </a:xfrm>
        </p:grpSpPr>
        <p:cxnSp>
          <p:nvCxnSpPr>
            <p:cNvPr id="132121" name="Straight Arrow Connector 35"/>
            <p:cNvCxnSpPr>
              <a:cxnSpLocks noChangeShapeType="1"/>
              <a:stCxn id="132113" idx="0"/>
            </p:cNvCxnSpPr>
            <p:nvPr/>
          </p:nvCxnSpPr>
          <p:spPr bwMode="auto">
            <a:xfrm>
              <a:off x="939606" y="3581400"/>
              <a:ext cx="3860994"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2" name="Rectangle 36"/>
            <p:cNvSpPr>
              <a:spLocks noChangeArrowheads="1"/>
            </p:cNvSpPr>
            <p:nvPr/>
          </p:nvSpPr>
          <p:spPr bwMode="auto">
            <a:xfrm>
              <a:off x="1143000" y="2895600"/>
              <a:ext cx="1313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IP address</a:t>
              </a:r>
            </a:p>
            <a:p>
              <a:pPr eaLnBrk="1" hangingPunct="1"/>
              <a:r>
                <a:rPr lang="en-US" altLang="x-none"/>
                <a:t>of cnn.com</a:t>
              </a:r>
            </a:p>
          </p:txBody>
        </p:sp>
      </p:grpSp>
      <p:grpSp>
        <p:nvGrpSpPr>
          <p:cNvPr id="6" name="Group 43"/>
          <p:cNvGrpSpPr>
            <a:grpSpLocks/>
          </p:cNvGrpSpPr>
          <p:nvPr/>
        </p:nvGrpSpPr>
        <p:grpSpPr bwMode="auto">
          <a:xfrm>
            <a:off x="1168400" y="5715000"/>
            <a:ext cx="4013200" cy="722313"/>
            <a:chOff x="1168206" y="5715000"/>
            <a:chExt cx="4013394" cy="721731"/>
          </a:xfrm>
        </p:grpSpPr>
        <p:cxnSp>
          <p:nvCxnSpPr>
            <p:cNvPr id="132119" name="Straight Arrow Connector 39"/>
            <p:cNvCxnSpPr>
              <a:cxnSpLocks noChangeShapeType="1"/>
              <a:endCxn id="132113" idx="11"/>
            </p:cNvCxnSpPr>
            <p:nvPr/>
          </p:nvCxnSpPr>
          <p:spPr bwMode="auto">
            <a:xfrm rot="10800000" flipV="1">
              <a:off x="1168206" y="5715000"/>
              <a:ext cx="4013394" cy="6273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0" name="Rectangle 42"/>
            <p:cNvSpPr>
              <a:spLocks noChangeArrowheads="1"/>
            </p:cNvSpPr>
            <p:nvPr/>
          </p:nvSpPr>
          <p:spPr bwMode="auto">
            <a:xfrm>
              <a:off x="2057400" y="5791205"/>
              <a:ext cx="1787755" cy="64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157.166.226.26</a:t>
              </a:r>
            </a:p>
            <a:p>
              <a:pPr eaLnBrk="1" hangingPunct="1"/>
              <a:r>
                <a:rPr lang="en-US" altLang="x-none"/>
                <a:t>157.166.226.25</a:t>
              </a:r>
            </a:p>
          </p:txBody>
        </p:sp>
      </p:grpSp>
      <p:sp>
        <p:nvSpPr>
          <p:cNvPr id="132116" name="Rectangle 8"/>
          <p:cNvSpPr>
            <a:spLocks noChangeArrowheads="1"/>
          </p:cNvSpPr>
          <p:nvPr/>
        </p:nvSpPr>
        <p:spPr bwMode="auto">
          <a:xfrm>
            <a:off x="7620000" y="2633663"/>
            <a:ext cx="1609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157.166.226.26</a:t>
            </a:r>
          </a:p>
        </p:txBody>
      </p:sp>
      <p:sp>
        <p:nvSpPr>
          <p:cNvPr id="132117" name="Rectangle 8"/>
          <p:cNvSpPr>
            <a:spLocks noChangeArrowheads="1"/>
          </p:cNvSpPr>
          <p:nvPr/>
        </p:nvSpPr>
        <p:spPr bwMode="auto">
          <a:xfrm>
            <a:off x="7610475" y="3581400"/>
            <a:ext cx="160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157.166.255.18</a:t>
            </a:r>
          </a:p>
        </p:txBody>
      </p:sp>
      <p:sp>
        <p:nvSpPr>
          <p:cNvPr id="132118" name="Rectangle 3"/>
          <p:cNvSpPr>
            <a:spLocks noChangeArrowheads="1"/>
          </p:cNvSpPr>
          <p:nvPr/>
        </p:nvSpPr>
        <p:spPr bwMode="auto">
          <a:xfrm>
            <a:off x="11113" y="1371600"/>
            <a:ext cx="2117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%dig cnn.com</a:t>
            </a:r>
          </a:p>
        </p:txBody>
      </p:sp>
    </p:spTree>
    <p:extLst>
      <p:ext uri="{BB962C8B-B14F-4D97-AF65-F5344CB8AC3E}">
        <p14:creationId xmlns:p14="http://schemas.microsoft.com/office/powerpoint/2010/main" val="656992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533400" y="76200"/>
            <a:ext cx="7772400" cy="1143000"/>
          </a:xfrm>
        </p:spPr>
        <p:txBody>
          <a:bodyPr/>
          <a:lstStyle/>
          <a:p>
            <a:r>
              <a:rPr lang="en-US" altLang="x-none">
                <a:ea typeface="ＭＳ Ｐゴシック" charset="-128"/>
              </a:rPr>
              <a:t>CDN Using DNS (Akamai Architecture as an Example)</a:t>
            </a:r>
          </a:p>
        </p:txBody>
      </p:sp>
      <p:sp>
        <p:nvSpPr>
          <p:cNvPr id="3" name="Content Placeholder 2"/>
          <p:cNvSpPr>
            <a:spLocks noGrp="1"/>
          </p:cNvSpPr>
          <p:nvPr>
            <p:ph idx="1"/>
          </p:nvPr>
        </p:nvSpPr>
        <p:spPr>
          <a:xfrm>
            <a:off x="533400" y="1524000"/>
            <a:ext cx="8226425" cy="4953000"/>
          </a:xfrm>
        </p:spPr>
        <p:txBody>
          <a:bodyPr/>
          <a:lstStyle/>
          <a:p>
            <a:pPr>
              <a:buFont typeface="Wingdings" charset="2"/>
              <a:buChar char="q"/>
            </a:pPr>
            <a:r>
              <a:rPr lang="en-US" altLang="x-none" dirty="0">
                <a:ea typeface="ＭＳ Ｐゴシック" charset="-128"/>
              </a:rPr>
              <a:t>Content publisher (e.g., </a:t>
            </a:r>
            <a:r>
              <a:rPr lang="en-US" altLang="x-none" dirty="0" err="1">
                <a:ea typeface="ＭＳ Ｐゴシック" charset="-128"/>
              </a:rPr>
              <a:t>cnn</a:t>
            </a:r>
            <a:r>
              <a:rPr lang="en-US" altLang="x-none" dirty="0">
                <a:ea typeface="ＭＳ Ｐゴシック" charset="-128"/>
              </a:rPr>
              <a:t>)</a:t>
            </a:r>
          </a:p>
          <a:p>
            <a:pPr lvl="1">
              <a:buFont typeface="Courier New" charset="0"/>
              <a:buChar char="o"/>
            </a:pPr>
            <a:r>
              <a:rPr lang="en-US" altLang="x-none" dirty="0">
                <a:ea typeface="ＭＳ Ｐゴシック" charset="-128"/>
              </a:rPr>
              <a:t>provides base HTML documents</a:t>
            </a:r>
          </a:p>
          <a:p>
            <a:pPr lvl="1">
              <a:buFont typeface="Courier New" charset="0"/>
              <a:buChar char="o"/>
            </a:pPr>
            <a:r>
              <a:rPr lang="en-US" altLang="x-none" dirty="0">
                <a:solidFill>
                  <a:srgbClr val="000000"/>
                </a:solidFill>
                <a:ea typeface="ＭＳ Ｐゴシック" charset="-128"/>
              </a:rPr>
              <a:t>runs </a:t>
            </a:r>
            <a:r>
              <a:rPr lang="en-US" altLang="x-none" dirty="0">
                <a:solidFill>
                  <a:srgbClr val="FF0000"/>
                </a:solidFill>
                <a:ea typeface="ＭＳ Ｐゴシック" charset="-128"/>
              </a:rPr>
              <a:t>origin</a:t>
            </a:r>
            <a:r>
              <a:rPr lang="en-US" altLang="x-none" dirty="0">
                <a:solidFill>
                  <a:srgbClr val="000000"/>
                </a:solidFill>
                <a:ea typeface="ＭＳ Ｐゴシック" charset="-128"/>
              </a:rPr>
              <a:t> server(s); but delegates heavy-weight content (e.g., images) to CDN</a:t>
            </a:r>
            <a:endParaRPr lang="en-US" altLang="x-none" dirty="0">
              <a:ea typeface="ＭＳ Ｐゴシック" charset="-128"/>
            </a:endParaRPr>
          </a:p>
          <a:p>
            <a:pPr>
              <a:buFont typeface="Wingdings" charset="2"/>
              <a:buChar char="q"/>
            </a:pPr>
            <a:r>
              <a:rPr lang="en-US" altLang="x-none" dirty="0">
                <a:ea typeface="ＭＳ Ｐゴシック" charset="-128"/>
              </a:rPr>
              <a:t>Akamai runs </a:t>
            </a:r>
          </a:p>
          <a:p>
            <a:pPr lvl="1">
              <a:buFont typeface="Courier New" charset="0"/>
              <a:buChar char="o"/>
            </a:pPr>
            <a:r>
              <a:rPr lang="en-US" altLang="x-none" dirty="0">
                <a:ea typeface="ＭＳ Ｐゴシック" charset="-128"/>
              </a:rPr>
              <a:t>(~240,000) </a:t>
            </a:r>
            <a:r>
              <a:rPr lang="en-US" altLang="x-none" dirty="0">
                <a:solidFill>
                  <a:srgbClr val="FF0000"/>
                </a:solidFill>
                <a:ea typeface="ＭＳ Ｐゴシック" charset="-128"/>
              </a:rPr>
              <a:t>edge</a:t>
            </a:r>
            <a:r>
              <a:rPr lang="en-US" altLang="x-none" dirty="0">
                <a:ea typeface="ＭＳ Ｐゴシック" charset="-128"/>
              </a:rPr>
              <a:t> servers for hosting content</a:t>
            </a:r>
          </a:p>
          <a:p>
            <a:pPr lvl="2"/>
            <a:r>
              <a:rPr lang="en-US" altLang="x-none" dirty="0">
                <a:ea typeface="ＭＳ Ｐゴシック" charset="-128"/>
              </a:rPr>
              <a:t>Deployment into 130 countries and 1600 networks</a:t>
            </a:r>
          </a:p>
          <a:p>
            <a:pPr lvl="2"/>
            <a:r>
              <a:rPr lang="en-US" dirty="0"/>
              <a:t>Claims 85% Internet users are within a single "network hop" of an Akamai CDN server.</a:t>
            </a:r>
            <a:endParaRPr lang="en-US" altLang="x-none" dirty="0">
              <a:ea typeface="ＭＳ Ｐゴシック" charset="-128"/>
            </a:endParaRPr>
          </a:p>
          <a:p>
            <a:pPr lvl="1">
              <a:lnSpc>
                <a:spcPct val="90000"/>
              </a:lnSpc>
              <a:buFont typeface="Courier New" charset="0"/>
              <a:buChar char="o"/>
            </a:pPr>
            <a:r>
              <a:rPr lang="en-US" altLang="x-none" dirty="0">
                <a:ea typeface="ＭＳ Ｐゴシック" charset="-128"/>
              </a:rPr>
              <a:t>customized </a:t>
            </a:r>
            <a:r>
              <a:rPr lang="en-US" altLang="x-none" dirty="0">
                <a:solidFill>
                  <a:srgbClr val="FF0000"/>
                </a:solidFill>
                <a:ea typeface="ＭＳ Ｐゴシック" charset="-128"/>
              </a:rPr>
              <a:t>DNS redirection servers</a:t>
            </a:r>
            <a:r>
              <a:rPr lang="en-US" altLang="x-none" dirty="0">
                <a:ea typeface="ＭＳ Ｐゴシック" charset="-128"/>
              </a:rPr>
              <a:t> to select edge servers based on</a:t>
            </a:r>
          </a:p>
          <a:p>
            <a:pPr lvl="2">
              <a:lnSpc>
                <a:spcPct val="90000"/>
              </a:lnSpc>
            </a:pPr>
            <a:r>
              <a:rPr lang="en-US" altLang="x-none" dirty="0">
                <a:ea typeface="ＭＳ Ｐゴシック" charset="-128"/>
              </a:rPr>
              <a:t>closeness to client browser, server load</a:t>
            </a:r>
          </a:p>
        </p:txBody>
      </p:sp>
      <p:sp>
        <p:nvSpPr>
          <p:cNvPr id="1341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88B4C06-3DBF-2341-8BE2-CED51267B61A}" type="slidenum">
              <a:rPr lang="en-US" altLang="x-none" sz="1400">
                <a:solidFill>
                  <a:srgbClr val="000000"/>
                </a:solidFill>
                <a:latin typeface="Comic Sans MS" charset="0"/>
              </a:rPr>
              <a:pPr eaLnBrk="1" hangingPunct="1"/>
              <a:t>44</a:t>
            </a:fld>
            <a:endParaRPr lang="en-US" altLang="x-none" sz="1400">
              <a:solidFill>
                <a:srgbClr val="000000"/>
              </a:solidFill>
              <a:latin typeface="Comic Sans MS" charset="0"/>
            </a:endParaRPr>
          </a:p>
        </p:txBody>
      </p:sp>
      <p:sp>
        <p:nvSpPr>
          <p:cNvPr id="134148" name="Rectangle 1"/>
          <p:cNvSpPr>
            <a:spLocks noChangeArrowheads="1"/>
          </p:cNvSpPr>
          <p:nvPr/>
        </p:nvSpPr>
        <p:spPr bwMode="auto">
          <a:xfrm>
            <a:off x="304800" y="6373813"/>
            <a:ext cx="807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i="1" dirty="0"/>
              <a:t>Source: https://</a:t>
            </a:r>
            <a:r>
              <a:rPr lang="en-US" altLang="x-none" sz="1600" i="1" dirty="0" err="1"/>
              <a:t>www.akamai.com</a:t>
            </a:r>
            <a:r>
              <a:rPr lang="en-US" altLang="x-none" sz="1600" i="1" dirty="0"/>
              <a:t>/us/</a:t>
            </a:r>
            <a:r>
              <a:rPr lang="en-US" altLang="x-none" sz="1600" i="1" dirty="0" err="1"/>
              <a:t>en</a:t>
            </a:r>
            <a:r>
              <a:rPr lang="en-US" altLang="x-none" sz="1600" i="1" dirty="0"/>
              <a:t>/about/facts-</a:t>
            </a:r>
            <a:r>
              <a:rPr lang="en-US" altLang="x-none" sz="1600" i="1" dirty="0" err="1"/>
              <a:t>figures.jsp</a:t>
            </a:r>
            <a:endParaRPr lang="en-US" altLang="x-none" sz="1600" i="1" dirty="0"/>
          </a:p>
        </p:txBody>
      </p:sp>
    </p:spTree>
    <p:extLst>
      <p:ext uri="{BB962C8B-B14F-4D97-AF65-F5344CB8AC3E}">
        <p14:creationId xmlns:p14="http://schemas.microsoft.com/office/powerpoint/2010/main" val="3592340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tLang="x-none" sz="3600">
                <a:ea typeface="ＭＳ Ｐゴシック" charset="-128"/>
              </a:rPr>
              <a:t>Linking to Akamai</a:t>
            </a:r>
          </a:p>
        </p:txBody>
      </p:sp>
      <p:sp>
        <p:nvSpPr>
          <p:cNvPr id="136194" name="Content Placeholder 2"/>
          <p:cNvSpPr>
            <a:spLocks noGrp="1"/>
          </p:cNvSpPr>
          <p:nvPr>
            <p:ph idx="1"/>
          </p:nvPr>
        </p:nvSpPr>
        <p:spPr>
          <a:xfrm>
            <a:off x="533400" y="1417638"/>
            <a:ext cx="8229600" cy="5111750"/>
          </a:xfrm>
        </p:spPr>
        <p:txBody>
          <a:bodyPr/>
          <a:lstStyle/>
          <a:p>
            <a:pPr>
              <a:buFont typeface="Wingdings" charset="2"/>
              <a:buChar char="q"/>
            </a:pPr>
            <a:r>
              <a:rPr lang="en-US" altLang="x-none" dirty="0">
                <a:ea typeface="ＭＳ Ｐゴシック" charset="-128"/>
              </a:rPr>
              <a:t>Originally, URL </a:t>
            </a:r>
            <a:r>
              <a:rPr lang="en-US" altLang="x-none" dirty="0" err="1">
                <a:ea typeface="ＭＳ Ｐゴシック" charset="-128"/>
              </a:rPr>
              <a:t>Akamaization</a:t>
            </a:r>
            <a:r>
              <a:rPr lang="en-US" altLang="x-none" dirty="0">
                <a:ea typeface="ＭＳ Ｐゴシック" charset="-128"/>
              </a:rPr>
              <a:t> of embedded content: e.g.,</a:t>
            </a:r>
          </a:p>
          <a:p>
            <a:pPr lvl="1">
              <a:lnSpc>
                <a:spcPct val="90000"/>
              </a:lnSpc>
              <a:buFont typeface="ZapfDingbats" charset="0"/>
              <a:buNone/>
            </a:pPr>
            <a:r>
              <a:rPr lang="en-US" altLang="x-none" sz="2000" dirty="0">
                <a:ea typeface="ＭＳ Ｐゴシック" charset="-128"/>
              </a:rPr>
              <a:t>&lt;IMG SRC= http://</a:t>
            </a:r>
            <a:r>
              <a:rPr lang="en-US" altLang="x-none" sz="2000" dirty="0" err="1">
                <a:ea typeface="ＭＳ Ｐゴシック" charset="-128"/>
              </a:rPr>
              <a:t>www.provider.com</a:t>
            </a:r>
            <a:r>
              <a:rPr lang="en-US" altLang="x-none" sz="2000" dirty="0">
                <a:ea typeface="ＭＳ Ｐゴシック" charset="-128"/>
              </a:rPr>
              <a:t>/</a:t>
            </a:r>
            <a:r>
              <a:rPr lang="en-US" altLang="x-none" sz="2000" dirty="0" err="1">
                <a:ea typeface="ＭＳ Ｐゴシック" charset="-128"/>
              </a:rPr>
              <a:t>image.gif</a:t>
            </a:r>
            <a:r>
              <a:rPr lang="en-US" altLang="x-none" sz="2000" dirty="0">
                <a:ea typeface="ＭＳ Ｐゴシック" charset="-128"/>
              </a:rPr>
              <a:t> &gt;</a:t>
            </a:r>
            <a:r>
              <a:rPr lang="en-US" altLang="x-none" dirty="0">
                <a:ea typeface="ＭＳ Ｐゴシック" charset="-128"/>
              </a:rPr>
              <a:t>   </a:t>
            </a:r>
            <a:br>
              <a:rPr lang="en-US" altLang="x-none" dirty="0">
                <a:ea typeface="ＭＳ Ｐゴシック" charset="-128"/>
              </a:rPr>
            </a:br>
            <a:r>
              <a:rPr lang="en-US" altLang="x-none" dirty="0">
                <a:ea typeface="ＭＳ Ｐゴシック" charset="-128"/>
              </a:rPr>
              <a:t>changed to</a:t>
            </a:r>
          </a:p>
          <a:p>
            <a:pPr>
              <a:lnSpc>
                <a:spcPct val="90000"/>
              </a:lnSpc>
              <a:buFont typeface="Wingdings" charset="2"/>
              <a:buNone/>
            </a:pPr>
            <a:r>
              <a:rPr lang="en-US" altLang="x-none" dirty="0">
                <a:ea typeface="ＭＳ Ｐゴシック" charset="-128"/>
              </a:rPr>
              <a:t>    </a:t>
            </a:r>
            <a:r>
              <a:rPr lang="en-US" altLang="x-none" sz="2000" dirty="0">
                <a:ea typeface="ＭＳ Ｐゴシック" charset="-128"/>
              </a:rPr>
              <a:t>&lt;IMG SRC = http://a661. </a:t>
            </a:r>
            <a:r>
              <a:rPr lang="en-US" altLang="x-none" sz="2000" dirty="0" err="1">
                <a:ea typeface="ＭＳ Ｐゴシック" charset="-128"/>
              </a:rPr>
              <a:t>g.akamai.net</a:t>
            </a:r>
            <a:r>
              <a:rPr lang="en-US" altLang="x-none" sz="2000" dirty="0">
                <a:ea typeface="ＭＳ Ｐゴシック" charset="-128"/>
              </a:rPr>
              <a:t>/hash/</a:t>
            </a:r>
            <a:r>
              <a:rPr lang="en-US" altLang="x-none" sz="2000" dirty="0" err="1">
                <a:ea typeface="ＭＳ Ｐゴシック" charset="-128"/>
              </a:rPr>
              <a:t>image.gif</a:t>
            </a:r>
            <a:r>
              <a:rPr lang="en-US" altLang="x-none" sz="2000" dirty="0">
                <a:ea typeface="ＭＳ Ｐゴシック" charset="-128"/>
              </a:rPr>
              <a:t>&gt;</a:t>
            </a:r>
          </a:p>
          <a:p>
            <a:pPr>
              <a:buFont typeface="Wingdings" charset="2"/>
              <a:buChar char="q"/>
            </a:pPr>
            <a:endParaRPr lang="en-US" altLang="x-none" dirty="0">
              <a:ea typeface="ＭＳ Ｐゴシック" charset="-128"/>
            </a:endParaRPr>
          </a:p>
          <a:p>
            <a:pPr>
              <a:buFont typeface="Wingdings" charset="2"/>
              <a:buChar char="q"/>
            </a:pPr>
            <a:r>
              <a:rPr lang="en-US" altLang="x-none" dirty="0">
                <a:ea typeface="ＭＳ Ｐゴシック" charset="-128"/>
              </a:rPr>
              <a:t>URL </a:t>
            </a:r>
            <a:r>
              <a:rPr lang="en-US" altLang="x-none" dirty="0" err="1">
                <a:ea typeface="ＭＳ Ｐゴシック" charset="-128"/>
              </a:rPr>
              <a:t>Akamaization</a:t>
            </a:r>
            <a:r>
              <a:rPr lang="en-US" altLang="x-none" dirty="0">
                <a:ea typeface="ＭＳ Ｐゴシック" charset="-128"/>
              </a:rPr>
              <a:t> is becoming obsolete and supported mostly for legacy reasons</a:t>
            </a:r>
          </a:p>
        </p:txBody>
      </p:sp>
      <p:sp>
        <p:nvSpPr>
          <p:cNvPr id="136195" name="Slide Number Placeholder 3"/>
          <p:cNvSpPr>
            <a:spLocks noGrp="1"/>
          </p:cNvSpPr>
          <p:nvPr>
            <p:ph type="sldNum" sz="quarter" idx="11"/>
          </p:nvPr>
        </p:nvSpPr>
        <p:spPr>
          <a:xfrm>
            <a:off x="8305800" y="6575425"/>
            <a:ext cx="7270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E449F7C-0893-4043-B901-FBA037D173EC}" type="slidenum">
              <a:rPr lang="en-US" altLang="x-none" sz="1400">
                <a:solidFill>
                  <a:srgbClr val="000000"/>
                </a:solidFill>
                <a:latin typeface="Comic Sans MS" charset="0"/>
              </a:rPr>
              <a:pPr eaLnBrk="1" hangingPunct="1"/>
              <a:t>45</a:t>
            </a:fld>
            <a:endParaRPr lang="en-US" altLang="x-none" sz="1400" dirty="0">
              <a:solidFill>
                <a:srgbClr val="000000"/>
              </a:solidFill>
              <a:latin typeface="Comic Sans MS" charset="0"/>
            </a:endParaRPr>
          </a:p>
        </p:txBody>
      </p:sp>
      <p:sp>
        <p:nvSpPr>
          <p:cNvPr id="136196" name="Rectangle 4"/>
          <p:cNvSpPr>
            <a:spLocks noChangeArrowheads="1"/>
          </p:cNvSpPr>
          <p:nvPr/>
        </p:nvSpPr>
        <p:spPr bwMode="auto">
          <a:xfrm>
            <a:off x="914400" y="3592513"/>
            <a:ext cx="739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000000"/>
                </a:solidFill>
              </a:rPr>
              <a:t>Note that this DNS redirection unit is per customer, not individual files.</a:t>
            </a:r>
          </a:p>
        </p:txBody>
      </p:sp>
    </p:spTree>
    <p:extLst>
      <p:ext uri="{BB962C8B-B14F-4D97-AF65-F5344CB8AC3E}">
        <p14:creationId xmlns:p14="http://schemas.microsoft.com/office/powerpoint/2010/main" val="2022697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x-none" dirty="0">
                <a:ea typeface="ＭＳ Ｐゴシック" charset="-128"/>
              </a:rPr>
              <a:t>Exercise</a:t>
            </a:r>
          </a:p>
        </p:txBody>
      </p:sp>
      <p:sp>
        <p:nvSpPr>
          <p:cNvPr id="140290" name="Content Placeholder 2"/>
          <p:cNvSpPr>
            <a:spLocks noGrp="1"/>
          </p:cNvSpPr>
          <p:nvPr>
            <p:ph idx="1"/>
          </p:nvPr>
        </p:nvSpPr>
        <p:spPr/>
        <p:txBody>
          <a:bodyPr/>
          <a:lstStyle/>
          <a:p>
            <a:pPr>
              <a:buFont typeface="Wingdings" charset="2"/>
              <a:buChar char="q"/>
            </a:pPr>
            <a:r>
              <a:rPr lang="en-US" altLang="x-none" dirty="0">
                <a:ea typeface="ＭＳ Ｐゴシック" charset="-128"/>
              </a:rPr>
              <a:t>Check any web page of </a:t>
            </a:r>
            <a:r>
              <a:rPr lang="en-US" altLang="x-none" dirty="0" err="1">
                <a:ea typeface="ＭＳ Ｐゴシック" charset="-128"/>
              </a:rPr>
              <a:t>cnn</a:t>
            </a:r>
            <a:r>
              <a:rPr lang="en-US" altLang="x-none" dirty="0">
                <a:ea typeface="ＭＳ Ｐゴシック" charset="-128"/>
              </a:rPr>
              <a:t> and find a page with an image</a:t>
            </a:r>
          </a:p>
          <a:p>
            <a:pPr>
              <a:buFont typeface="Wingdings" charset="2"/>
              <a:buChar char="q"/>
            </a:pPr>
            <a:r>
              <a:rPr lang="en-US" altLang="x-none" dirty="0">
                <a:ea typeface="ＭＳ Ｐゴシック" charset="-128"/>
              </a:rPr>
              <a:t>Find the URL</a:t>
            </a:r>
          </a:p>
          <a:p>
            <a:pPr>
              <a:buFont typeface="Wingdings" charset="2"/>
              <a:buChar char="q"/>
            </a:pPr>
            <a:r>
              <a:rPr lang="en-US" altLang="x-none" dirty="0">
                <a:ea typeface="ＭＳ Ｐゴシック" charset="-128"/>
              </a:rPr>
              <a:t>Use </a:t>
            </a:r>
            <a:br>
              <a:rPr lang="en-US" altLang="x-none" dirty="0">
                <a:ea typeface="ＭＳ Ｐゴシック" charset="-128"/>
              </a:rPr>
            </a:br>
            <a:r>
              <a:rPr lang="en-US" altLang="x-none" dirty="0">
                <a:latin typeface="Courier New" charset="0"/>
                <a:ea typeface="ＭＳ Ｐゴシック" charset="-128"/>
              </a:rPr>
              <a:t>%dig </a:t>
            </a:r>
            <a:r>
              <a:rPr lang="en-US" altLang="zh-CN" dirty="0">
                <a:latin typeface="Courier New" charset="0"/>
                <a:ea typeface="ＭＳ Ｐゴシック" charset="-128"/>
              </a:rPr>
              <a:t>[</a:t>
            </a:r>
            <a:r>
              <a:rPr lang="en-US" altLang="x-none" dirty="0">
                <a:latin typeface="Courier New" charset="0"/>
                <a:ea typeface="ＭＳ Ｐゴシック" charset="-128"/>
              </a:rPr>
              <a:t>+trace</a:t>
            </a:r>
            <a:r>
              <a:rPr lang="en-US" altLang="zh-CN" dirty="0">
                <a:latin typeface="Courier New" charset="0"/>
                <a:ea typeface="ＭＳ Ｐゴシック" charset="-128"/>
              </a:rPr>
              <a:t>]</a:t>
            </a:r>
            <a:br>
              <a:rPr lang="en-US" altLang="x-none" dirty="0">
                <a:ea typeface="ＭＳ Ｐゴシック" charset="-128"/>
              </a:rPr>
            </a:br>
            <a:r>
              <a:rPr lang="en-US" altLang="x-none" dirty="0">
                <a:ea typeface="ＭＳ Ｐゴシック" charset="-128"/>
              </a:rPr>
              <a:t>to see DNS load direction</a:t>
            </a:r>
          </a:p>
        </p:txBody>
      </p:sp>
      <p:sp>
        <p:nvSpPr>
          <p:cNvPr id="140291" name="Slide Number Placeholder 3"/>
          <p:cNvSpPr>
            <a:spLocks noGrp="1"/>
          </p:cNvSpPr>
          <p:nvPr>
            <p:ph type="sldNum" sz="quarter" idx="11"/>
          </p:nvPr>
        </p:nvSpPr>
        <p:spPr>
          <a:xfrm>
            <a:off x="8153400" y="6575425"/>
            <a:ext cx="8794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6F053F0-4B17-5D4B-A37B-52EA9FC9199B}" type="slidenum">
              <a:rPr lang="en-US" altLang="x-none" sz="1400">
                <a:solidFill>
                  <a:srgbClr val="000000"/>
                </a:solidFill>
                <a:latin typeface="Comic Sans MS" charset="0"/>
              </a:rPr>
              <a:pPr eaLnBrk="1" hangingPunct="1"/>
              <a:t>46</a:t>
            </a:fld>
            <a:endParaRPr lang="en-US" altLang="x-none" sz="1400" dirty="0">
              <a:solidFill>
                <a:srgbClr val="000000"/>
              </a:solidFill>
              <a:latin typeface="Comic Sans MS" charset="0"/>
            </a:endParaRPr>
          </a:p>
        </p:txBody>
      </p:sp>
      <p:sp>
        <p:nvSpPr>
          <p:cNvPr id="2" name="TextBox 1">
            <a:extLst>
              <a:ext uri="{FF2B5EF4-FFF2-40B4-BE49-F238E27FC236}">
                <a16:creationId xmlns:a16="http://schemas.microsoft.com/office/drawing/2014/main" id="{F6DCCC8B-F859-BF48-B3D2-2FD0B610DDF3}"/>
              </a:ext>
            </a:extLst>
          </p:cNvPr>
          <p:cNvSpPr txBox="1"/>
          <p:nvPr/>
        </p:nvSpPr>
        <p:spPr>
          <a:xfrm>
            <a:off x="914400" y="4876800"/>
            <a:ext cx="6553200" cy="830997"/>
          </a:xfrm>
          <a:prstGeom prst="rect">
            <a:avLst/>
          </a:prstGeom>
          <a:noFill/>
        </p:spPr>
        <p:txBody>
          <a:bodyPr wrap="square" rtlCol="0">
            <a:spAutoFit/>
          </a:bodyPr>
          <a:lstStyle/>
          <a:p>
            <a:r>
              <a:rPr lang="en-US" dirty="0"/>
              <a:t>https://</a:t>
            </a:r>
            <a:r>
              <a:rPr lang="en-US" dirty="0" err="1"/>
              <a:t>cdn.cnn.com</a:t>
            </a:r>
            <a:r>
              <a:rPr lang="en-US" dirty="0"/>
              <a:t>/</a:t>
            </a:r>
            <a:r>
              <a:rPr lang="en-US" dirty="0" err="1"/>
              <a:t>cnnnext</a:t>
            </a:r>
            <a:r>
              <a:rPr lang="en-US" dirty="0"/>
              <a:t>/dam/assets/211031110243-aguero-chest-pain-exlarge-169.jpg</a:t>
            </a:r>
          </a:p>
        </p:txBody>
      </p:sp>
    </p:spTree>
    <p:extLst>
      <p:ext uri="{BB962C8B-B14F-4D97-AF65-F5344CB8AC3E}">
        <p14:creationId xmlns:p14="http://schemas.microsoft.com/office/powerpoint/2010/main" val="1203145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Recap: CNAME based DNS Name</a:t>
            </a:r>
          </a:p>
        </p:txBody>
      </p:sp>
      <p:sp>
        <p:nvSpPr>
          <p:cNvPr id="3" name="Content Placeholder 2"/>
          <p:cNvSpPr>
            <a:spLocks noGrp="1"/>
          </p:cNvSpPr>
          <p:nvPr>
            <p:ph idx="1"/>
          </p:nvPr>
        </p:nvSpPr>
        <p:spPr/>
        <p:txBody>
          <a:bodyPr/>
          <a:lstStyle/>
          <a:p>
            <a:pPr>
              <a:buFont typeface="Wingdings" pitchFamily="2" charset="2"/>
              <a:buChar char="q"/>
            </a:pPr>
            <a:r>
              <a:rPr lang="en-US" dirty="0"/>
              <a:t>Typical design</a:t>
            </a:r>
          </a:p>
          <a:p>
            <a:pPr lvl="1">
              <a:buFont typeface="Courier New" panose="02070309020205020404" pitchFamily="49" charset="0"/>
              <a:buChar char="o"/>
            </a:pPr>
            <a:r>
              <a:rPr lang="en-US" dirty="0"/>
              <a:t>Use </a:t>
            </a:r>
            <a:r>
              <a:rPr lang="en-US" dirty="0" err="1"/>
              <a:t>cname</a:t>
            </a:r>
            <a:r>
              <a:rPr lang="en-US" dirty="0"/>
              <a:t> to create aliases, e.g.,</a:t>
            </a:r>
            <a:br>
              <a:rPr lang="en-US" dirty="0"/>
            </a:br>
            <a:r>
              <a:rPr lang="en-US" dirty="0"/>
              <a:t>http://</a:t>
            </a:r>
            <a:r>
              <a:rPr lang="en-US" dirty="0" err="1">
                <a:solidFill>
                  <a:srgbClr val="FF0000"/>
                </a:solidFill>
              </a:rPr>
              <a:t>cdn.cnn.com</a:t>
            </a:r>
            <a:r>
              <a:rPr lang="en-US" dirty="0"/>
              <a:t>/</a:t>
            </a:r>
            <a:r>
              <a:rPr lang="en-US" dirty="0" err="1"/>
              <a:t>cnnnext</a:t>
            </a:r>
            <a:r>
              <a:rPr lang="en-US" dirty="0"/>
              <a:t>/dam/assets/170807134426-forest-bathing-00004819-medium-plus-169.jpg</a:t>
            </a:r>
          </a:p>
          <a:p>
            <a:pPr lvl="1">
              <a:buFont typeface="Courier New" panose="02070309020205020404" pitchFamily="49" charset="0"/>
              <a:buChar char="o"/>
            </a:pPr>
            <a:r>
              <a:rPr lang="en-US" dirty="0" err="1"/>
              <a:t>cname</a:t>
            </a:r>
            <a:r>
              <a:rPr lang="en-US" dirty="0"/>
              <a:t>: e12596.dscj.akamaiedge.net </a:t>
            </a:r>
          </a:p>
          <a:p>
            <a:pPr lvl="2"/>
            <a:r>
              <a:rPr lang="en-US" dirty="0"/>
              <a:t>why two levels in the name?</a:t>
            </a:r>
          </a:p>
          <a:p>
            <a:pPr lvl="1"/>
            <a:endParaRPr lang="en-US" dirty="0"/>
          </a:p>
        </p:txBody>
      </p:sp>
      <p:sp>
        <p:nvSpPr>
          <p:cNvPr id="4" name="Slide Number Placeholder 3"/>
          <p:cNvSpPr>
            <a:spLocks noGrp="1"/>
          </p:cNvSpPr>
          <p:nvPr>
            <p:ph type="sldNum" sz="quarter" idx="11"/>
          </p:nvPr>
        </p:nvSpPr>
        <p:spPr/>
        <p:txBody>
          <a:bodyPr/>
          <a:lstStyle/>
          <a:p>
            <a:fld id="{5C423813-CBD9-4C47-926C-1EC5E88B777C}" type="slidenum">
              <a:rPr lang="en-US" altLang="x-none" smtClean="0"/>
              <a:pPr/>
              <a:t>47</a:t>
            </a:fld>
            <a:endParaRPr lang="en-US" altLang="x-none"/>
          </a:p>
        </p:txBody>
      </p:sp>
    </p:spTree>
    <p:extLst>
      <p:ext uri="{BB962C8B-B14F-4D97-AF65-F5344CB8AC3E}">
        <p14:creationId xmlns:p14="http://schemas.microsoft.com/office/powerpoint/2010/main" val="12842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r>
              <a:rPr lang="en-US" sz="3200">
                <a:latin typeface="Comic Sans MS" charset="0"/>
              </a:rPr>
              <a:t>Two-Level Direction</a:t>
            </a:r>
          </a:p>
        </p:txBody>
      </p:sp>
      <p:sp>
        <p:nvSpPr>
          <p:cNvPr id="126978" name="Slide Number Placeholder 3"/>
          <p:cNvSpPr>
            <a:spLocks noGrp="1"/>
          </p:cNvSpPr>
          <p:nvPr>
            <p:ph type="sldNum" sz="quarter" idx="11"/>
          </p:nvPr>
        </p:nvSpPr>
        <p:spPr>
          <a:xfrm>
            <a:off x="8686800" y="6400800"/>
            <a:ext cx="4572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CCD8AB-F599-8845-9300-DC6AB6233F77}" type="slidenum">
              <a:rPr lang="en-US" sz="1400">
                <a:solidFill>
                  <a:srgbClr val="000000"/>
                </a:solidFill>
                <a:latin typeface="Comic Sans MS" charset="0"/>
              </a:rPr>
              <a:pPr eaLnBrk="1" hangingPunct="1"/>
              <a:t>48</a:t>
            </a:fld>
            <a:endParaRPr lang="en-US" sz="1400">
              <a:solidFill>
                <a:srgbClr val="000000"/>
              </a:solidFill>
              <a:latin typeface="Comic Sans MS" charset="0"/>
            </a:endParaRPr>
          </a:p>
        </p:txBody>
      </p:sp>
      <p:pic>
        <p:nvPicPr>
          <p:cNvPr id="12697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00200"/>
            <a:ext cx="23622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6980" name="Rectangle 2"/>
          <p:cNvSpPr>
            <a:spLocks noChangeArrowheads="1"/>
          </p:cNvSpPr>
          <p:nvPr/>
        </p:nvSpPr>
        <p:spPr bwMode="auto">
          <a:xfrm>
            <a:off x="0" y="4114800"/>
            <a:ext cx="53340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Arial"/>
              <a:buChar char="•"/>
            </a:pPr>
            <a:r>
              <a:rPr lang="en-US" sz="2000" dirty="0">
                <a:solidFill>
                  <a:srgbClr val="000000"/>
                </a:solidFill>
                <a:latin typeface="Comic Sans MS" charset="0"/>
              </a:rPr>
              <a:t>high-level DNS determines </a:t>
            </a:r>
            <a:br>
              <a:rPr lang="en-US" sz="2000" dirty="0">
                <a:solidFill>
                  <a:srgbClr val="000000"/>
                </a:solidFill>
                <a:latin typeface="Comic Sans MS" charset="0"/>
              </a:rPr>
            </a:br>
            <a:r>
              <a:rPr lang="en-US" sz="2000" dirty="0">
                <a:solidFill>
                  <a:srgbClr val="000000"/>
                </a:solidFill>
                <a:latin typeface="Comic Sans MS" charset="0"/>
              </a:rPr>
              <a:t>proximity, directs to low-level DNS;</a:t>
            </a:r>
          </a:p>
          <a:p>
            <a:pPr marL="342900" indent="-342900">
              <a:buFont typeface="Arial"/>
              <a:buChar char="•"/>
            </a:pPr>
            <a:endParaRPr lang="en-US" sz="2000" dirty="0">
              <a:solidFill>
                <a:srgbClr val="000000"/>
              </a:solidFill>
              <a:latin typeface="Comic Sans MS" charset="0"/>
            </a:endParaRPr>
          </a:p>
          <a:p>
            <a:pPr marL="342900" indent="-342900">
              <a:buFont typeface="Arial"/>
              <a:buChar char="•"/>
            </a:pPr>
            <a:endParaRPr lang="en-US" sz="2000" dirty="0">
              <a:solidFill>
                <a:srgbClr val="000000"/>
              </a:solidFill>
              <a:latin typeface="Comic Sans MS" charset="0"/>
            </a:endParaRPr>
          </a:p>
          <a:p>
            <a:pPr marL="342900" indent="-342900">
              <a:buFont typeface="Arial"/>
              <a:buChar char="•"/>
            </a:pPr>
            <a:r>
              <a:rPr lang="en-US" sz="2000" dirty="0">
                <a:solidFill>
                  <a:srgbClr val="000000"/>
                </a:solidFill>
                <a:latin typeface="Comic Sans MS" charset="0"/>
              </a:rPr>
              <a:t>low-level DNS: who manages a </a:t>
            </a:r>
            <a:br>
              <a:rPr lang="en-US" sz="2000" dirty="0">
                <a:solidFill>
                  <a:srgbClr val="000000"/>
                </a:solidFill>
                <a:latin typeface="Comic Sans MS" charset="0"/>
              </a:rPr>
            </a:br>
            <a:r>
              <a:rPr lang="en-US" sz="2000" dirty="0">
                <a:solidFill>
                  <a:srgbClr val="000000"/>
                </a:solidFill>
                <a:latin typeface="Comic Sans MS" charset="0"/>
              </a:rPr>
              <a:t>close-by cluster of servers with different IP addresses</a:t>
            </a:r>
            <a:endParaRPr lang="en-US" sz="2000" dirty="0">
              <a:solidFill>
                <a:srgbClr val="000000"/>
              </a:solidFill>
            </a:endParaRPr>
          </a:p>
        </p:txBody>
      </p:sp>
      <p:sp>
        <p:nvSpPr>
          <p:cNvPr id="2" name="Rectangle 1"/>
          <p:cNvSpPr/>
          <p:nvPr/>
        </p:nvSpPr>
        <p:spPr>
          <a:xfrm>
            <a:off x="4809824" y="4080382"/>
            <a:ext cx="3661580" cy="1015663"/>
          </a:xfrm>
          <a:prstGeom prst="rect">
            <a:avLst/>
          </a:prstGeom>
        </p:spPr>
        <p:txBody>
          <a:bodyPr wrap="none">
            <a:spAutoFit/>
          </a:bodyPr>
          <a:lstStyle/>
          <a:p>
            <a:r>
              <a:rPr lang="en-US" sz="2000" dirty="0"/>
              <a:t>Input: </a:t>
            </a:r>
            <a:r>
              <a:rPr lang="en-US" sz="2000" dirty="0" err="1"/>
              <a:t>dsc</a:t>
            </a:r>
            <a:r>
              <a:rPr lang="en-US" altLang="zh-CN" sz="2000" dirty="0" err="1"/>
              <a:t>j</a:t>
            </a:r>
            <a:r>
              <a:rPr lang="en-US" sz="2000" dirty="0" err="1"/>
              <a:t>.akamaiedge.net</a:t>
            </a:r>
            <a:r>
              <a:rPr lang="en-US" sz="2000" dirty="0"/>
              <a:t> &amp;</a:t>
            </a:r>
            <a:br>
              <a:rPr lang="en-US" sz="2000" dirty="0"/>
            </a:br>
            <a:r>
              <a:rPr lang="en-US" sz="2000" dirty="0"/>
              <a:t>and client IP, </a:t>
            </a:r>
          </a:p>
          <a:p>
            <a:r>
              <a:rPr lang="en-US" sz="2000" dirty="0"/>
              <a:t>Output: region (low-level) DNS</a:t>
            </a:r>
          </a:p>
        </p:txBody>
      </p:sp>
      <p:sp>
        <p:nvSpPr>
          <p:cNvPr id="7" name="Rectangle 6"/>
          <p:cNvSpPr/>
          <p:nvPr/>
        </p:nvSpPr>
        <p:spPr>
          <a:xfrm>
            <a:off x="4650949" y="5385137"/>
            <a:ext cx="4570482" cy="1015663"/>
          </a:xfrm>
          <a:prstGeom prst="rect">
            <a:avLst/>
          </a:prstGeom>
        </p:spPr>
        <p:txBody>
          <a:bodyPr wrap="none">
            <a:spAutoFit/>
          </a:bodyPr>
          <a:lstStyle/>
          <a:p>
            <a:r>
              <a:rPr lang="en-US" sz="2000" dirty="0"/>
              <a:t>Input:  e</a:t>
            </a:r>
            <a:r>
              <a:rPr lang="en-US" altLang="zh-CN" sz="2000" dirty="0"/>
              <a:t>12596</a:t>
            </a:r>
            <a:r>
              <a:rPr lang="en-US" sz="2000" dirty="0"/>
              <a:t>.dsc</a:t>
            </a:r>
            <a:r>
              <a:rPr lang="en-US" altLang="zh-CN" sz="2000" dirty="0"/>
              <a:t>j</a:t>
            </a:r>
            <a:r>
              <a:rPr lang="en-US" sz="2000" dirty="0"/>
              <a:t>.akamaiedge.net &amp;</a:t>
            </a:r>
            <a:br>
              <a:rPr lang="en-US" sz="2000" dirty="0"/>
            </a:br>
            <a:r>
              <a:rPr lang="en-US" sz="2000" dirty="0"/>
              <a:t>and client IP</a:t>
            </a:r>
          </a:p>
          <a:p>
            <a:r>
              <a:rPr lang="en-US" sz="2000" dirty="0"/>
              <a:t>Output: specific servers</a:t>
            </a:r>
          </a:p>
        </p:txBody>
      </p:sp>
    </p:spTree>
    <p:extLst>
      <p:ext uri="{BB962C8B-B14F-4D97-AF65-F5344CB8AC3E}">
        <p14:creationId xmlns:p14="http://schemas.microsoft.com/office/powerpoint/2010/main" val="201079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a:latin typeface="Comic Sans MS" charset="0"/>
              </a:rPr>
              <a:t>Akamai Load Direction</a:t>
            </a:r>
          </a:p>
        </p:txBody>
      </p:sp>
      <p:sp>
        <p:nvSpPr>
          <p:cNvPr id="12493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53387C3-D309-6241-A9C8-24CCC2057B40}" type="slidenum">
              <a:rPr lang="en-US" sz="1400">
                <a:solidFill>
                  <a:srgbClr val="000000"/>
                </a:solidFill>
                <a:latin typeface="Comic Sans MS" charset="0"/>
              </a:rPr>
              <a:pPr eaLnBrk="1" hangingPunct="1"/>
              <a:t>49</a:t>
            </a:fld>
            <a:endParaRPr lang="en-US" sz="1400">
              <a:solidFill>
                <a:srgbClr val="000000"/>
              </a:solidFill>
              <a:latin typeface="Comic Sans MS" charset="0"/>
            </a:endParaRPr>
          </a:p>
        </p:txBody>
      </p:sp>
      <p:pic>
        <p:nvPicPr>
          <p:cNvPr id="1249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1552575"/>
            <a:ext cx="6581775" cy="500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2" name="Rectangle 4"/>
          <p:cNvSpPr>
            <a:spLocks noChangeArrowheads="1"/>
          </p:cNvSpPr>
          <p:nvPr/>
        </p:nvSpPr>
        <p:spPr bwMode="auto">
          <a:xfrm>
            <a:off x="6477000" y="5410200"/>
            <a:ext cx="26670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600">
                <a:solidFill>
                  <a:srgbClr val="000000"/>
                </a:solidFill>
                <a:latin typeface="Comic Sans MS" charset="0"/>
              </a:rPr>
              <a:t>If the directed edge </a:t>
            </a:r>
            <a:br>
              <a:rPr lang="en-US" sz="1600">
                <a:solidFill>
                  <a:srgbClr val="000000"/>
                </a:solidFill>
                <a:latin typeface="Comic Sans MS" charset="0"/>
              </a:rPr>
            </a:br>
            <a:r>
              <a:rPr lang="en-US" sz="1600">
                <a:solidFill>
                  <a:srgbClr val="000000"/>
                </a:solidFill>
                <a:latin typeface="Comic Sans MS" charset="0"/>
              </a:rPr>
              <a:t>server does not have </a:t>
            </a:r>
            <a:br>
              <a:rPr lang="en-US" sz="1600">
                <a:solidFill>
                  <a:srgbClr val="000000"/>
                </a:solidFill>
                <a:latin typeface="Comic Sans MS" charset="0"/>
              </a:rPr>
            </a:br>
            <a:r>
              <a:rPr lang="en-US" sz="1600">
                <a:solidFill>
                  <a:srgbClr val="000000"/>
                </a:solidFill>
                <a:latin typeface="Comic Sans MS" charset="0"/>
              </a:rPr>
              <a:t>requested content,</a:t>
            </a:r>
          </a:p>
          <a:p>
            <a:r>
              <a:rPr lang="en-US" sz="1600">
                <a:solidFill>
                  <a:srgbClr val="000000"/>
                </a:solidFill>
                <a:latin typeface="Comic Sans MS" charset="0"/>
              </a:rPr>
              <a:t>it goes back to the </a:t>
            </a:r>
            <a:br>
              <a:rPr lang="en-US" sz="1600">
                <a:solidFill>
                  <a:srgbClr val="000000"/>
                </a:solidFill>
                <a:latin typeface="Comic Sans MS" charset="0"/>
              </a:rPr>
            </a:br>
            <a:r>
              <a:rPr lang="en-US" sz="1600">
                <a:solidFill>
                  <a:srgbClr val="000000"/>
                </a:solidFill>
                <a:latin typeface="Comic Sans MS" charset="0"/>
              </a:rPr>
              <a:t>original server (source) .</a:t>
            </a:r>
            <a:endParaRPr lang="en-US" sz="1100">
              <a:solidFill>
                <a:srgbClr val="000000"/>
              </a:solidFill>
            </a:endParaRPr>
          </a:p>
        </p:txBody>
      </p:sp>
    </p:spTree>
    <p:extLst>
      <p:ext uri="{BB962C8B-B14F-4D97-AF65-F5344CB8AC3E}">
        <p14:creationId xmlns:p14="http://schemas.microsoft.com/office/powerpoint/2010/main" val="45097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x-none" dirty="0">
                <a:ea typeface="ＭＳ Ｐゴシック" charset="-128"/>
              </a:rPr>
              <a:t>Operational Quantities</a:t>
            </a:r>
          </a:p>
        </p:txBody>
      </p:sp>
      <p:sp>
        <p:nvSpPr>
          <p:cNvPr id="114690" name="Content Placeholder 2"/>
          <p:cNvSpPr>
            <a:spLocks noGrp="1"/>
          </p:cNvSpPr>
          <p:nvPr>
            <p:ph idx="1"/>
          </p:nvPr>
        </p:nvSpPr>
        <p:spPr>
          <a:xfrm>
            <a:off x="533400" y="1600200"/>
            <a:ext cx="8153400" cy="4648200"/>
          </a:xfrm>
        </p:spPr>
        <p:txBody>
          <a:bodyPr/>
          <a:lstStyle/>
          <a:p>
            <a:pPr>
              <a:buFont typeface="Wingdings" pitchFamily="2" charset="2"/>
              <a:buChar char="q"/>
            </a:pPr>
            <a:r>
              <a:rPr lang="en-US" altLang="x-none" sz="2000" dirty="0">
                <a:ea typeface="ＭＳ Ｐゴシック" charset="-128"/>
              </a:rPr>
              <a:t>T: observation interval                 Ai: # arrivals to device </a:t>
            </a:r>
            <a:r>
              <a:rPr lang="en-US" altLang="x-none" sz="2000" dirty="0" err="1">
                <a:ea typeface="ＭＳ Ｐゴシック" charset="-128"/>
              </a:rPr>
              <a:t>i</a:t>
            </a:r>
            <a:endParaRPr lang="en-US" altLang="x-none" sz="2000" dirty="0">
              <a:ea typeface="ＭＳ Ｐゴシック" charset="-128"/>
            </a:endParaRPr>
          </a:p>
          <a:p>
            <a:pPr>
              <a:buFont typeface="Wingdings" pitchFamily="2" charset="2"/>
              <a:buChar char="q"/>
            </a:pPr>
            <a:r>
              <a:rPr lang="en-US" altLang="x-none" sz="2000" dirty="0">
                <a:ea typeface="ＭＳ Ｐゴシック" charset="-128"/>
              </a:rPr>
              <a:t>Bi: busy time of device </a:t>
            </a:r>
            <a:r>
              <a:rPr lang="en-US" altLang="x-none" sz="2000" dirty="0" err="1">
                <a:ea typeface="ＭＳ Ｐゴシック" charset="-128"/>
              </a:rPr>
              <a:t>i</a:t>
            </a:r>
            <a:r>
              <a:rPr lang="en-US" altLang="x-none" sz="2000" dirty="0">
                <a:ea typeface="ＭＳ Ｐゴシック" charset="-128"/>
              </a:rPr>
              <a:t>               Ci: # completions at device </a:t>
            </a:r>
            <a:r>
              <a:rPr lang="en-US" altLang="x-none" sz="2000" dirty="0" err="1">
                <a:ea typeface="ＭＳ Ｐゴシック" charset="-128"/>
              </a:rPr>
              <a:t>i</a:t>
            </a:r>
            <a:endParaRPr lang="en-US" altLang="x-none" sz="2000" dirty="0">
              <a:ea typeface="ＭＳ Ｐゴシック" charset="-128"/>
            </a:endParaRPr>
          </a:p>
          <a:p>
            <a:pPr>
              <a:buFont typeface="Wingdings" pitchFamily="2" charset="2"/>
              <a:buChar char="q"/>
            </a:pPr>
            <a:r>
              <a:rPr lang="en-US" altLang="x-none" sz="2000" dirty="0" err="1">
                <a:ea typeface="ＭＳ Ｐゴシック" charset="-128"/>
              </a:rPr>
              <a:t>i</a:t>
            </a:r>
            <a:r>
              <a:rPr lang="en-US" altLang="x-none" sz="2000" dirty="0">
                <a:ea typeface="ＭＳ Ｐゴシック" charset="-128"/>
              </a:rPr>
              <a:t> = 0 denotes system</a:t>
            </a:r>
          </a:p>
          <a:p>
            <a:endParaRPr lang="en-US" altLang="x-none" sz="2000" dirty="0">
              <a:ea typeface="ＭＳ Ｐゴシック" charset="-128"/>
            </a:endParaRPr>
          </a:p>
        </p:txBody>
      </p:sp>
      <p:sp>
        <p:nvSpPr>
          <p:cNvPr id="1146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BCA5316-5723-9545-BE9F-32567C854E2C}" type="slidenum">
              <a:rPr lang="en-US" altLang="x-none" sz="1400">
                <a:solidFill>
                  <a:srgbClr val="000000"/>
                </a:solidFill>
                <a:latin typeface="Comic Sans MS" charset="0"/>
              </a:rPr>
              <a:pPr eaLnBrk="1" hangingPunct="1"/>
              <a:t>5</a:t>
            </a:fld>
            <a:endParaRPr lang="en-US" altLang="x-none" sz="1400">
              <a:solidFill>
                <a:srgbClr val="000000"/>
              </a:solidFill>
              <a:latin typeface="Comic Sans MS" charset="0"/>
            </a:endParaRPr>
          </a:p>
        </p:txBody>
      </p:sp>
      <p:graphicFrame>
        <p:nvGraphicFramePr>
          <p:cNvPr id="3074" name="Object 2"/>
          <p:cNvGraphicFramePr>
            <a:graphicFrameLocks noChangeAspect="1"/>
          </p:cNvGraphicFramePr>
          <p:nvPr/>
        </p:nvGraphicFramePr>
        <p:xfrm>
          <a:off x="2128838" y="2971800"/>
          <a:ext cx="2936875" cy="685800"/>
        </p:xfrm>
        <a:graphic>
          <a:graphicData uri="http://schemas.openxmlformats.org/presentationml/2006/ole">
            <mc:AlternateContent xmlns:mc="http://schemas.openxmlformats.org/markup-compatibility/2006">
              <mc:Choice xmlns:v="urn:schemas-microsoft-com:vml" Requires="v">
                <p:oleObj spid="_x0000_s393369" name="Equation" r:id="rId4" imgW="977900" imgH="228600" progId="Equation.3">
                  <p:embed/>
                </p:oleObj>
              </mc:Choice>
              <mc:Fallback>
                <p:oleObj name="Equation" r:id="rId4" imgW="977900" imgH="228600" progId="Equation.3">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838" y="2971800"/>
                        <a:ext cx="29368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5024438" y="2667000"/>
          <a:ext cx="690562" cy="1144588"/>
        </p:xfrm>
        <a:graphic>
          <a:graphicData uri="http://schemas.openxmlformats.org/presentationml/2006/ole">
            <mc:AlternateContent xmlns:mc="http://schemas.openxmlformats.org/markup-compatibility/2006">
              <mc:Choice xmlns:v="urn:schemas-microsoft-com:vml" Requires="v">
                <p:oleObj spid="_x0000_s393370" name="Equation" r:id="rId6" imgW="152268" imgH="253780" progId="Equation.3">
                  <p:embed/>
                </p:oleObj>
              </mc:Choice>
              <mc:Fallback>
                <p:oleObj name="Equation" r:id="rId6" imgW="152268" imgH="253780" progId="Equation.3">
                  <p:embed/>
                  <p:pic>
                    <p:nvPicPr>
                      <p:cNvPr id="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438" y="2667000"/>
                        <a:ext cx="690562"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1976438" y="4038600"/>
          <a:ext cx="3243262" cy="685800"/>
        </p:xfrm>
        <a:graphic>
          <a:graphicData uri="http://schemas.openxmlformats.org/presentationml/2006/ole">
            <mc:AlternateContent xmlns:mc="http://schemas.openxmlformats.org/markup-compatibility/2006">
              <mc:Choice xmlns:v="urn:schemas-microsoft-com:vml" Requires="v">
                <p:oleObj spid="_x0000_s393371" name="Equation" r:id="rId8" imgW="1079500" imgH="228600" progId="Equation.3">
                  <p:embed/>
                </p:oleObj>
              </mc:Choice>
              <mc:Fallback>
                <p:oleObj name="Equation" r:id="rId8" imgW="1079500" imgH="228600" progId="Equation.3">
                  <p:embed/>
                  <p:pic>
                    <p:nvPicPr>
                      <p:cNvPr id="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6438" y="4038600"/>
                        <a:ext cx="324326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5153025" y="3733800"/>
          <a:ext cx="747713" cy="1144588"/>
        </p:xfrm>
        <a:graphic>
          <a:graphicData uri="http://schemas.openxmlformats.org/presentationml/2006/ole">
            <mc:AlternateContent xmlns:mc="http://schemas.openxmlformats.org/markup-compatibility/2006">
              <mc:Choice xmlns:v="urn:schemas-microsoft-com:vml" Requires="v">
                <p:oleObj spid="_x0000_s393372" name="Equation" r:id="rId10" imgW="164957" imgH="253780" progId="Equation.3">
                  <p:embed/>
                </p:oleObj>
              </mc:Choice>
              <mc:Fallback>
                <p:oleObj name="Equation" r:id="rId10" imgW="164957" imgH="253780" progId="Equation.3">
                  <p:embed/>
                  <p:pic>
                    <p:nvPicPr>
                      <p:cNvPr id="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3025" y="3733800"/>
                        <a:ext cx="747713"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 name="Object 6"/>
          <p:cNvGraphicFramePr>
            <a:graphicFrameLocks noChangeAspect="1"/>
          </p:cNvGraphicFramePr>
          <p:nvPr/>
        </p:nvGraphicFramePr>
        <p:xfrm>
          <a:off x="2076450" y="5029200"/>
          <a:ext cx="2876550" cy="685800"/>
        </p:xfrm>
        <a:graphic>
          <a:graphicData uri="http://schemas.openxmlformats.org/presentationml/2006/ole">
            <mc:AlternateContent xmlns:mc="http://schemas.openxmlformats.org/markup-compatibility/2006">
              <mc:Choice xmlns:v="urn:schemas-microsoft-com:vml" Requires="v">
                <p:oleObj spid="_x0000_s393373" name="Equation" r:id="rId12" imgW="1016000" imgH="228600" progId="Equation.3">
                  <p:embed/>
                </p:oleObj>
              </mc:Choice>
              <mc:Fallback>
                <p:oleObj name="Equation" r:id="rId12" imgW="1016000" imgH="228600" progId="Equation.3">
                  <p:embed/>
                  <p:pic>
                    <p:nvPicPr>
                      <p:cNvPr id="8"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76450" y="5029200"/>
                        <a:ext cx="28765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 name="Object 7"/>
          <p:cNvGraphicFramePr>
            <a:graphicFrameLocks noChangeAspect="1"/>
          </p:cNvGraphicFramePr>
          <p:nvPr/>
        </p:nvGraphicFramePr>
        <p:xfrm>
          <a:off x="5157788" y="4724400"/>
          <a:ext cx="747712" cy="1144588"/>
        </p:xfrm>
        <a:graphic>
          <a:graphicData uri="http://schemas.openxmlformats.org/presentationml/2006/ole">
            <mc:AlternateContent xmlns:mc="http://schemas.openxmlformats.org/markup-compatibility/2006">
              <mc:Choice xmlns:v="urn:schemas-microsoft-com:vml" Requires="v">
                <p:oleObj spid="_x0000_s393374" name="Equation" r:id="rId14" imgW="164957" imgH="253780" progId="Equation.3">
                  <p:embed/>
                </p:oleObj>
              </mc:Choice>
              <mc:Fallback>
                <p:oleObj name="Equation" r:id="rId14" imgW="164957" imgH="253780" progId="Equation.3">
                  <p:embed/>
                  <p:pic>
                    <p:nvPicPr>
                      <p:cNvPr id="9"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57788" y="4724400"/>
                        <a:ext cx="747712"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 name="Object 8"/>
          <p:cNvGraphicFramePr>
            <a:graphicFrameLocks noChangeAspect="1"/>
          </p:cNvGraphicFramePr>
          <p:nvPr/>
        </p:nvGraphicFramePr>
        <p:xfrm>
          <a:off x="1428750" y="5943600"/>
          <a:ext cx="4308475" cy="685800"/>
        </p:xfrm>
        <a:graphic>
          <a:graphicData uri="http://schemas.openxmlformats.org/presentationml/2006/ole">
            <mc:AlternateContent xmlns:mc="http://schemas.openxmlformats.org/markup-compatibility/2006">
              <mc:Choice xmlns:v="urn:schemas-microsoft-com:vml" Requires="v">
                <p:oleObj spid="_x0000_s393375" name="Equation" r:id="rId16" imgW="1435100" imgH="228600" progId="Equation.3">
                  <p:embed/>
                </p:oleObj>
              </mc:Choice>
              <mc:Fallback>
                <p:oleObj name="Equation" r:id="rId16" imgW="1435100" imgH="228600" progId="Equation.3">
                  <p:embed/>
                  <p:pic>
                    <p:nvPicPr>
                      <p:cNvPr id="1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750" y="5943600"/>
                        <a:ext cx="43084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 name="Object 9"/>
          <p:cNvGraphicFramePr>
            <a:graphicFrameLocks noChangeAspect="1"/>
          </p:cNvGraphicFramePr>
          <p:nvPr/>
        </p:nvGraphicFramePr>
        <p:xfrm>
          <a:off x="5805488" y="5581650"/>
          <a:ext cx="747712" cy="1258888"/>
        </p:xfrm>
        <a:graphic>
          <a:graphicData uri="http://schemas.openxmlformats.org/presentationml/2006/ole">
            <mc:AlternateContent xmlns:mc="http://schemas.openxmlformats.org/markup-compatibility/2006">
              <mc:Choice xmlns:v="urn:schemas-microsoft-com:vml" Requires="v">
                <p:oleObj spid="_x0000_s393376" name="Equation" r:id="rId18" imgW="165028" imgH="279279" progId="Equation.3">
                  <p:embed/>
                </p:oleObj>
              </mc:Choice>
              <mc:Fallback>
                <p:oleObj name="Equation" r:id="rId18" imgW="165028" imgH="279279" progId="Equation.3">
                  <p:embed/>
                  <p:pic>
                    <p:nvPicPr>
                      <p:cNvPr id="11"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05488" y="5581650"/>
                        <a:ext cx="747712" cy="125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8288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dirty="0">
                <a:latin typeface="Comic Sans MS" charset="0"/>
              </a:rPr>
              <a:t>Two-Level DNS Mapping </a:t>
            </a:r>
            <a:r>
              <a:rPr lang="en-US" dirty="0" err="1">
                <a:latin typeface="Comic Sans MS" charset="0"/>
              </a:rPr>
              <a:t>Alg</a:t>
            </a:r>
            <a:endParaRPr lang="en-US" dirty="0">
              <a:latin typeface="Comic Sans MS" charset="0"/>
            </a:endParaRPr>
          </a:p>
        </p:txBody>
      </p:sp>
      <p:sp>
        <p:nvSpPr>
          <p:cNvPr id="131074" name="Content Placeholder 2"/>
          <p:cNvSpPr>
            <a:spLocks noGrp="1"/>
          </p:cNvSpPr>
          <p:nvPr>
            <p:ph idx="1"/>
          </p:nvPr>
        </p:nvSpPr>
        <p:spPr>
          <a:xfrm>
            <a:off x="533400" y="1447800"/>
            <a:ext cx="8153400" cy="4648200"/>
          </a:xfrm>
        </p:spPr>
        <p:txBody>
          <a:bodyPr/>
          <a:lstStyle/>
          <a:p>
            <a:pPr>
              <a:buFont typeface="Wingdings" charset="0"/>
              <a:buChar char="q"/>
            </a:pPr>
            <a:r>
              <a:rPr lang="en-US" dirty="0">
                <a:latin typeface="Comic Sans MS" charset="0"/>
              </a:rPr>
              <a:t>High-level</a:t>
            </a:r>
          </a:p>
          <a:p>
            <a:pPr lvl="1">
              <a:buFont typeface="Wingdings" charset="0"/>
              <a:buChar char="q"/>
            </a:pPr>
            <a:r>
              <a:rPr lang="en-US" dirty="0">
                <a:latin typeface="Comic Sans MS" charset="0"/>
              </a:rPr>
              <a:t>Typically geo-location matching from client to </a:t>
            </a:r>
            <a:r>
              <a:rPr lang="en-US" dirty="0" err="1">
                <a:latin typeface="Comic Sans MS" charset="0"/>
              </a:rPr>
              <a:t>reg</a:t>
            </a:r>
            <a:endParaRPr lang="en-US" dirty="0">
              <a:latin typeface="Comic Sans MS" charset="0"/>
            </a:endParaRPr>
          </a:p>
          <a:p>
            <a:pPr>
              <a:buFont typeface="Wingdings" charset="0"/>
              <a:buChar char="q"/>
            </a:pPr>
            <a:r>
              <a:rPr lang="en-US" dirty="0">
                <a:latin typeface="Comic Sans MS" charset="0"/>
              </a:rPr>
              <a:t>Low-level</a:t>
            </a:r>
          </a:p>
          <a:p>
            <a:pPr lvl="1">
              <a:buFont typeface="Wingdings" charset="0"/>
              <a:buChar char="q"/>
            </a:pPr>
            <a:r>
              <a:rPr lang="en-US" dirty="0">
                <a:latin typeface="Comic Sans MS" charset="0"/>
              </a:rPr>
              <a:t>Typically secret, e.g., details of Akamai algorithms are proprietary</a:t>
            </a:r>
          </a:p>
          <a:p>
            <a:pPr lvl="1">
              <a:buFont typeface="Wingdings" charset="0"/>
              <a:buChar char="q"/>
            </a:pPr>
            <a:r>
              <a:rPr lang="en-US" dirty="0">
                <a:latin typeface="Comic Sans MS" charset="0"/>
              </a:rPr>
              <a:t>Typical goal: load balancing among servers</a:t>
            </a:r>
          </a:p>
        </p:txBody>
      </p:sp>
      <p:sp>
        <p:nvSpPr>
          <p:cNvPr id="13107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B3FA9FE-E255-3B48-B942-1DED1A242F4F}" type="slidenum">
              <a:rPr lang="en-US" sz="1400">
                <a:solidFill>
                  <a:srgbClr val="000000"/>
                </a:solidFill>
                <a:latin typeface="Comic Sans MS" charset="0"/>
              </a:rPr>
              <a:pPr eaLnBrk="1" hangingPunct="1"/>
              <a:t>50</a:t>
            </a:fld>
            <a:endParaRPr lang="en-US" sz="1400">
              <a:solidFill>
                <a:srgbClr val="000000"/>
              </a:solidFill>
              <a:latin typeface="Comic Sans MS" charset="0"/>
            </a:endParaRPr>
          </a:p>
        </p:txBody>
      </p:sp>
    </p:spTree>
    <p:extLst>
      <p:ext uri="{BB962C8B-B14F-4D97-AF65-F5344CB8AC3E}">
        <p14:creationId xmlns:p14="http://schemas.microsoft.com/office/powerpoint/2010/main" val="4011627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dirty="0">
                <a:latin typeface="Comic Sans MS" charset="0"/>
              </a:rPr>
              <a:t>Akamai Local DNS LB </a:t>
            </a:r>
            <a:r>
              <a:rPr lang="en-US" dirty="0" err="1">
                <a:latin typeface="Comic Sans MS" charset="0"/>
              </a:rPr>
              <a:t>Alg</a:t>
            </a:r>
            <a:endParaRPr lang="en-US" dirty="0">
              <a:latin typeface="Comic Sans MS" charset="0"/>
            </a:endParaRPr>
          </a:p>
        </p:txBody>
      </p:sp>
      <p:sp>
        <p:nvSpPr>
          <p:cNvPr id="131074" name="Content Placeholder 2"/>
          <p:cNvSpPr>
            <a:spLocks noGrp="1"/>
          </p:cNvSpPr>
          <p:nvPr>
            <p:ph idx="1"/>
          </p:nvPr>
        </p:nvSpPr>
        <p:spPr>
          <a:xfrm>
            <a:off x="533400" y="1447800"/>
            <a:ext cx="8153400" cy="4648200"/>
          </a:xfrm>
        </p:spPr>
        <p:txBody>
          <a:bodyPr/>
          <a:lstStyle/>
          <a:p>
            <a:pPr>
              <a:buFont typeface="Wingdings" charset="0"/>
              <a:buChar char="q"/>
            </a:pPr>
            <a:r>
              <a:rPr lang="en-US" dirty="0">
                <a:latin typeface="Comic Sans MS" charset="0"/>
              </a:rPr>
              <a:t>A Bin-Packing algorithm (column 12 of Akamai Patent) every T second</a:t>
            </a:r>
          </a:p>
          <a:p>
            <a:pPr lvl="1">
              <a:buFont typeface="Courier New" charset="0"/>
              <a:buChar char="o"/>
            </a:pPr>
            <a:r>
              <a:rPr lang="en-US" dirty="0">
                <a:latin typeface="Comic Sans MS" charset="0"/>
              </a:rPr>
              <a:t>Compute the load to each publisher k (called serial number)</a:t>
            </a:r>
          </a:p>
          <a:p>
            <a:pPr lvl="1">
              <a:buFont typeface="Courier New" charset="0"/>
              <a:buChar char="o"/>
            </a:pPr>
            <a:r>
              <a:rPr lang="en-US" dirty="0">
                <a:latin typeface="Comic Sans MS" charset="0"/>
              </a:rPr>
              <a:t>Sort the publishers from increasing load</a:t>
            </a:r>
          </a:p>
          <a:p>
            <a:pPr lvl="1">
              <a:buFont typeface="Courier New" charset="0"/>
              <a:buChar char="o"/>
            </a:pPr>
            <a:r>
              <a:rPr lang="en-US" dirty="0">
                <a:latin typeface="Comic Sans MS" charset="0"/>
              </a:rPr>
              <a:t>For each publisher, associate a list of random servers generated by a hash function</a:t>
            </a:r>
          </a:p>
          <a:p>
            <a:pPr lvl="2">
              <a:buFont typeface="Courier New" charset="0"/>
              <a:buChar char="o"/>
            </a:pPr>
            <a:r>
              <a:rPr lang="en-US" dirty="0">
                <a:latin typeface="Comic Sans MS" charset="0"/>
              </a:rPr>
              <a:t>Hash range may be increasing, e.g., first hash [0,1], second [0, 3]</a:t>
            </a:r>
          </a:p>
          <a:p>
            <a:pPr lvl="1">
              <a:buFont typeface="Courier New" charset="0"/>
              <a:buChar char="o"/>
            </a:pPr>
            <a:r>
              <a:rPr lang="en-US" dirty="0">
                <a:latin typeface="Comic Sans MS" charset="0"/>
              </a:rPr>
              <a:t>Assign the publisher to the first server that does not overload</a:t>
            </a:r>
          </a:p>
        </p:txBody>
      </p:sp>
      <p:sp>
        <p:nvSpPr>
          <p:cNvPr id="13107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B3FA9FE-E255-3B48-B942-1DED1A242F4F}" type="slidenum">
              <a:rPr lang="en-US" sz="1400">
                <a:solidFill>
                  <a:srgbClr val="000000"/>
                </a:solidFill>
                <a:latin typeface="Comic Sans MS" charset="0"/>
              </a:rPr>
              <a:pPr eaLnBrk="1" hangingPunct="1"/>
              <a:t>51</a:t>
            </a:fld>
            <a:endParaRPr lang="en-US" sz="1400">
              <a:solidFill>
                <a:srgbClr val="000000"/>
              </a:solidFill>
              <a:latin typeface="Comic Sans MS" charset="0"/>
            </a:endParaRPr>
          </a:p>
        </p:txBody>
      </p:sp>
    </p:spTree>
    <p:extLst>
      <p:ext uri="{BB962C8B-B14F-4D97-AF65-F5344CB8AC3E}">
        <p14:creationId xmlns:p14="http://schemas.microsoft.com/office/powerpoint/2010/main" val="470456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Number Placeholder 3"/>
          <p:cNvSpPr>
            <a:spLocks noGrp="1"/>
          </p:cNvSpPr>
          <p:nvPr>
            <p:ph type="sldNum" sz="quarter" idx="11"/>
          </p:nvPr>
        </p:nvSpPr>
        <p:spPr>
          <a:xfrm>
            <a:off x="7239000"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A7F1D8-1CDC-CB4A-91BA-7FCDC77E772F}" type="slidenum">
              <a:rPr lang="en-US" altLang="zh-TW" sz="1400">
                <a:solidFill>
                  <a:srgbClr val="000000"/>
                </a:solidFill>
                <a:latin typeface="Comic Sans MS" charset="0"/>
                <a:ea typeface="新細明體" charset="0"/>
                <a:cs typeface="新細明體" charset="0"/>
              </a:rPr>
              <a:pPr eaLnBrk="1" hangingPunct="1"/>
              <a:t>52</a:t>
            </a:fld>
            <a:endParaRPr lang="en-US" altLang="zh-TW" sz="1400">
              <a:solidFill>
                <a:srgbClr val="000000"/>
              </a:solidFill>
              <a:latin typeface="Comic Sans MS" charset="0"/>
              <a:ea typeface="新細明體" charset="0"/>
              <a:cs typeface="新細明體" charset="0"/>
            </a:endParaRPr>
          </a:p>
        </p:txBody>
      </p:sp>
      <p:sp>
        <p:nvSpPr>
          <p:cNvPr id="135170" name="Rectangle 2"/>
          <p:cNvSpPr>
            <a:spLocks noGrp="1" noChangeArrowheads="1"/>
          </p:cNvSpPr>
          <p:nvPr>
            <p:ph type="title"/>
          </p:nvPr>
        </p:nvSpPr>
        <p:spPr>
          <a:xfrm>
            <a:off x="533400" y="381000"/>
            <a:ext cx="7772400" cy="838200"/>
          </a:xfrm>
        </p:spPr>
        <p:txBody>
          <a:bodyPr/>
          <a:lstStyle/>
          <a:p>
            <a:r>
              <a:rPr lang="en-US" sz="2800">
                <a:latin typeface="Comic Sans MS" charset="0"/>
              </a:rPr>
              <a:t>Experimental Study of Akamai Load Balancing</a:t>
            </a:r>
          </a:p>
        </p:txBody>
      </p:sp>
      <p:sp>
        <p:nvSpPr>
          <p:cNvPr id="135171" name="Rectangle 3"/>
          <p:cNvSpPr>
            <a:spLocks noGrp="1" noChangeArrowheads="1"/>
          </p:cNvSpPr>
          <p:nvPr>
            <p:ph type="body" idx="1"/>
          </p:nvPr>
        </p:nvSpPr>
        <p:spPr>
          <a:xfrm>
            <a:off x="533400" y="1371600"/>
            <a:ext cx="7772400" cy="4648200"/>
          </a:xfrm>
        </p:spPr>
        <p:txBody>
          <a:bodyPr/>
          <a:lstStyle/>
          <a:p>
            <a:pPr>
              <a:buFont typeface="Wingdings" charset="0"/>
              <a:buChar char="q"/>
            </a:pPr>
            <a:r>
              <a:rPr lang="en-US" sz="2400">
                <a:latin typeface="Comic Sans MS" charset="0"/>
              </a:rPr>
              <a:t>Methodology </a:t>
            </a:r>
          </a:p>
          <a:p>
            <a:pPr lvl="1">
              <a:buFont typeface="Courier New" charset="0"/>
              <a:buChar char="o"/>
            </a:pPr>
            <a:r>
              <a:rPr lang="en-US" sz="2000">
                <a:latin typeface="Comic Sans MS" charset="0"/>
              </a:rPr>
              <a:t>2-months long measurement</a:t>
            </a:r>
          </a:p>
          <a:p>
            <a:pPr lvl="1">
              <a:buFont typeface="Courier New" charset="0"/>
              <a:buChar char="o"/>
            </a:pPr>
            <a:r>
              <a:rPr lang="en-US" sz="2000">
                <a:latin typeface="Comic Sans MS" charset="0"/>
              </a:rPr>
              <a:t>140 PlanetLab nodes (clients)</a:t>
            </a:r>
          </a:p>
          <a:p>
            <a:pPr lvl="2"/>
            <a:r>
              <a:rPr lang="en-US" sz="1600">
                <a:latin typeface="Comic Sans MS" charset="0"/>
              </a:rPr>
              <a:t>50 US and Canada, 35 Europe, 18 Asia, 8 South America, the rest randomly scattered</a:t>
            </a:r>
          </a:p>
          <a:p>
            <a:pPr lvl="1">
              <a:buFont typeface="Courier New" charset="0"/>
              <a:buChar char="o"/>
            </a:pPr>
            <a:r>
              <a:rPr lang="en-US" sz="2000">
                <a:latin typeface="Comic Sans MS" charset="0"/>
              </a:rPr>
              <a:t>Every 20 sec, each client queries an appropriate CNAME for Yahoo, CNN, Fox News, NY Times, etc.</a:t>
            </a:r>
          </a:p>
          <a:p>
            <a:pPr lvl="1">
              <a:buFontTx/>
              <a:buNone/>
            </a:pPr>
            <a:endParaRPr lang="en-US" sz="2000">
              <a:latin typeface="Comic Sans MS" charset="0"/>
            </a:endParaRPr>
          </a:p>
        </p:txBody>
      </p:sp>
      <p:pic>
        <p:nvPicPr>
          <p:cNvPr id="13517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724400"/>
            <a:ext cx="1147763"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5173" name="Text Box 21"/>
          <p:cNvSpPr txBox="1">
            <a:spLocks noChangeArrowheads="1"/>
          </p:cNvSpPr>
          <p:nvPr/>
        </p:nvSpPr>
        <p:spPr bwMode="auto">
          <a:xfrm>
            <a:off x="990600" y="5191125"/>
            <a:ext cx="1601788"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 Low-Level</a:t>
            </a:r>
          </a:p>
          <a:p>
            <a:pPr eaLnBrk="1" hangingPunct="1"/>
            <a:r>
              <a:rPr lang="en-US" altLang="zh-TW" sz="1400">
                <a:solidFill>
                  <a:srgbClr val="000000"/>
                </a:solidFill>
                <a:latin typeface="Tahoma" charset="0"/>
                <a:ea typeface="新細明體" charset="0"/>
                <a:cs typeface="新細明體" charset="0"/>
              </a:rPr>
              <a:t>DNS Server</a:t>
            </a:r>
          </a:p>
        </p:txBody>
      </p:sp>
      <p:cxnSp>
        <p:nvCxnSpPr>
          <p:cNvPr id="49175" name="AutoShape 23"/>
          <p:cNvCxnSpPr>
            <a:cxnSpLocks noChangeShapeType="1"/>
            <a:endCxn id="135173" idx="2"/>
          </p:cNvCxnSpPr>
          <p:nvPr/>
        </p:nvCxnSpPr>
        <p:spPr bwMode="auto">
          <a:xfrm rot="10800000">
            <a:off x="1792288" y="5708650"/>
            <a:ext cx="1103312" cy="258763"/>
          </a:xfrm>
          <a:prstGeom prst="curvedConnector2">
            <a:avLst/>
          </a:prstGeom>
          <a:noFill/>
          <a:ln w="22225">
            <a:solidFill>
              <a:srgbClr val="FF3300"/>
            </a:solidFill>
            <a:round/>
            <a:headEnd/>
            <a:tailEnd type="triangle" w="lg" len="med"/>
          </a:ln>
          <a:extLst>
            <a:ext uri="{909E8E84-426E-40dd-AFC4-6F175D3DCCD1}">
              <a14:hiddenFill xmlns:a14="http://schemas.microsoft.com/office/drawing/2010/main" xmlns="">
                <a:noFill/>
              </a14:hiddenFill>
            </a:ext>
          </a:extLst>
        </p:spPr>
      </p:cxnSp>
      <p:pic>
        <p:nvPicPr>
          <p:cNvPr id="135175" name="Picture 30" descr="MPj039594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486400"/>
            <a:ext cx="1143000" cy="912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43"/>
          <p:cNvGrpSpPr>
            <a:grpSpLocks/>
          </p:cNvGrpSpPr>
          <p:nvPr/>
        </p:nvGrpSpPr>
        <p:grpSpPr bwMode="auto">
          <a:xfrm>
            <a:off x="3375025" y="4267200"/>
            <a:ext cx="2012950" cy="1371600"/>
            <a:chOff x="2126" y="2688"/>
            <a:chExt cx="1268" cy="864"/>
          </a:xfrm>
        </p:grpSpPr>
        <p:sp>
          <p:nvSpPr>
            <p:cNvPr id="135188" name="Text Box 15"/>
            <p:cNvSpPr txBox="1">
              <a:spLocks noChangeArrowheads="1"/>
            </p:cNvSpPr>
            <p:nvPr/>
          </p:nvSpPr>
          <p:spPr bwMode="auto">
            <a:xfrm>
              <a:off x="2601" y="3082"/>
              <a:ext cx="793" cy="32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1</a:t>
              </a:r>
            </a:p>
          </p:txBody>
        </p:sp>
        <p:cxnSp>
          <p:nvCxnSpPr>
            <p:cNvPr id="135189" name="AutoShape 28"/>
            <p:cNvCxnSpPr>
              <a:cxnSpLocks noChangeShapeType="1"/>
            </p:cNvCxnSpPr>
            <p:nvPr/>
          </p:nvCxnSpPr>
          <p:spPr bwMode="auto">
            <a:xfrm flipV="1">
              <a:off x="2126" y="2898"/>
              <a:ext cx="640" cy="654"/>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90" name="mainfrm"/>
            <p:cNvSpPr>
              <a:spLocks noEditPoints="1" noChangeArrowheads="1"/>
            </p:cNvSpPr>
            <p:nvPr/>
          </p:nvSpPr>
          <p:spPr bwMode="auto">
            <a:xfrm>
              <a:off x="2832" y="2688"/>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grpSp>
        <p:nvGrpSpPr>
          <p:cNvPr id="3" name="Group 41"/>
          <p:cNvGrpSpPr>
            <a:grpSpLocks/>
          </p:cNvGrpSpPr>
          <p:nvPr/>
        </p:nvGrpSpPr>
        <p:grpSpPr bwMode="auto">
          <a:xfrm>
            <a:off x="3852863" y="4495800"/>
            <a:ext cx="2982912" cy="1471613"/>
            <a:chOff x="2427" y="2832"/>
            <a:chExt cx="1879" cy="927"/>
          </a:xfrm>
        </p:grpSpPr>
        <p:sp>
          <p:nvSpPr>
            <p:cNvPr id="135185" name="Text Box 12"/>
            <p:cNvSpPr txBox="1">
              <a:spLocks noChangeArrowheads="1"/>
            </p:cNvSpPr>
            <p:nvPr/>
          </p:nvSpPr>
          <p:spPr bwMode="auto">
            <a:xfrm>
              <a:off x="3513" y="3247"/>
              <a:ext cx="793"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2</a:t>
              </a:r>
            </a:p>
          </p:txBody>
        </p:sp>
        <p:cxnSp>
          <p:nvCxnSpPr>
            <p:cNvPr id="135186" name="AutoShape 27"/>
            <p:cNvCxnSpPr>
              <a:cxnSpLocks noChangeShapeType="1"/>
            </p:cNvCxnSpPr>
            <p:nvPr/>
          </p:nvCxnSpPr>
          <p:spPr bwMode="auto">
            <a:xfrm flipV="1">
              <a:off x="2427" y="3042"/>
              <a:ext cx="1251" cy="717"/>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87" name="mainfrm"/>
            <p:cNvSpPr>
              <a:spLocks noEditPoints="1" noChangeArrowheads="1"/>
            </p:cNvSpPr>
            <p:nvPr/>
          </p:nvSpPr>
          <p:spPr bwMode="auto">
            <a:xfrm>
              <a:off x="3744" y="2832"/>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grpSp>
        <p:nvGrpSpPr>
          <p:cNvPr id="4" name="Group 42"/>
          <p:cNvGrpSpPr>
            <a:grpSpLocks/>
          </p:cNvGrpSpPr>
          <p:nvPr/>
        </p:nvGrpSpPr>
        <p:grpSpPr bwMode="auto">
          <a:xfrm>
            <a:off x="3852863" y="5410200"/>
            <a:ext cx="4427537" cy="1176338"/>
            <a:chOff x="2427" y="3408"/>
            <a:chExt cx="2789" cy="741"/>
          </a:xfrm>
        </p:grpSpPr>
        <p:sp>
          <p:nvSpPr>
            <p:cNvPr id="135181" name="Text Box 18"/>
            <p:cNvSpPr txBox="1">
              <a:spLocks noChangeArrowheads="1"/>
            </p:cNvSpPr>
            <p:nvPr/>
          </p:nvSpPr>
          <p:spPr bwMode="auto">
            <a:xfrm>
              <a:off x="4089" y="3823"/>
              <a:ext cx="793"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3</a:t>
              </a:r>
            </a:p>
          </p:txBody>
        </p:sp>
        <p:sp>
          <p:nvSpPr>
            <p:cNvPr id="135182" name="Text Box 22"/>
            <p:cNvSpPr txBox="1">
              <a:spLocks noChangeArrowheads="1"/>
            </p:cNvSpPr>
            <p:nvPr/>
          </p:nvSpPr>
          <p:spPr bwMode="auto">
            <a:xfrm>
              <a:off x="4656" y="3456"/>
              <a:ext cx="5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b="1">
                  <a:solidFill>
                    <a:srgbClr val="000000"/>
                  </a:solidFill>
                  <a:latin typeface="Tahoma" charset="0"/>
                  <a:ea typeface="新細明體" charset="0"/>
                  <a:cs typeface="新細明體" charset="0"/>
                </a:rPr>
                <a:t>.……</a:t>
              </a:r>
            </a:p>
          </p:txBody>
        </p:sp>
        <p:cxnSp>
          <p:nvCxnSpPr>
            <p:cNvPr id="135183" name="AutoShape 29"/>
            <p:cNvCxnSpPr>
              <a:cxnSpLocks noChangeShapeType="1"/>
            </p:cNvCxnSpPr>
            <p:nvPr/>
          </p:nvCxnSpPr>
          <p:spPr bwMode="auto">
            <a:xfrm flipV="1">
              <a:off x="2427" y="3618"/>
              <a:ext cx="1827" cy="141"/>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84" name="mainfrm"/>
            <p:cNvSpPr>
              <a:spLocks noEditPoints="1" noChangeArrowheads="1"/>
            </p:cNvSpPr>
            <p:nvPr/>
          </p:nvSpPr>
          <p:spPr bwMode="auto">
            <a:xfrm>
              <a:off x="4320" y="3408"/>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sp>
        <p:nvSpPr>
          <p:cNvPr id="135179" name="Text Box 36"/>
          <p:cNvSpPr txBox="1">
            <a:spLocks noChangeArrowheads="1"/>
          </p:cNvSpPr>
          <p:nvPr/>
        </p:nvSpPr>
        <p:spPr bwMode="auto">
          <a:xfrm>
            <a:off x="3962400" y="6248400"/>
            <a:ext cx="1066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200" b="1">
                <a:solidFill>
                  <a:srgbClr val="000000"/>
                </a:solidFill>
                <a:ea typeface="新細明體" charset="0"/>
                <a:cs typeface="新細明體" charset="0"/>
              </a:rPr>
              <a:t>Web client</a:t>
            </a:r>
          </a:p>
        </p:txBody>
      </p:sp>
      <p:sp>
        <p:nvSpPr>
          <p:cNvPr id="135180" name="Rectangle 22"/>
          <p:cNvSpPr>
            <a:spLocks noChangeArrowheads="1"/>
          </p:cNvSpPr>
          <p:nvPr/>
        </p:nvSpPr>
        <p:spPr bwMode="auto">
          <a:xfrm>
            <a:off x="609600" y="6477000"/>
            <a:ext cx="7772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a:solidFill>
                  <a:srgbClr val="000000"/>
                </a:solidFill>
              </a:rPr>
              <a:t>See http://www.aqualab.cs.northwestern.edu/publications/Ajsu06DBA.pdf</a:t>
            </a:r>
          </a:p>
        </p:txBody>
      </p:sp>
    </p:spTree>
    <p:extLst>
      <p:ext uri="{BB962C8B-B14F-4D97-AF65-F5344CB8AC3E}">
        <p14:creationId xmlns:p14="http://schemas.microsoft.com/office/powerpoint/2010/main" val="3119019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indefinite" fill="hold" nodeType="clickEffect">
                                  <p:stCondLst>
                                    <p:cond delay="0"/>
                                  </p:stCondLst>
                                  <p:childTnLst>
                                    <p:anim calcmode="discrete" valueType="str">
                                      <p:cBhvr>
                                        <p:cTn id="6" dur="1000" fill="hold"/>
                                        <p:tgtEl>
                                          <p:spTgt spid="49175"/>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00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80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nodeType="afterGroup">
                            <p:stCondLst>
                              <p:cond delay="1800"/>
                            </p:stCondLst>
                            <p:childTnLst>
                              <p:par>
                                <p:cTn id="14" presetID="1" presetClass="entr" presetSubtype="0" fill="hold" nodeType="afterEffect">
                                  <p:stCondLst>
                                    <p:cond delay="70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4419600" y="1371600"/>
            <a:ext cx="4419600" cy="3865563"/>
            <a:chOff x="4419600" y="1371600"/>
            <a:chExt cx="4419600" cy="3865563"/>
          </a:xfrm>
        </p:grpSpPr>
        <p:grpSp>
          <p:nvGrpSpPr>
            <p:cNvPr id="137232" name="Group 19"/>
            <p:cNvGrpSpPr>
              <a:grpSpLocks/>
            </p:cNvGrpSpPr>
            <p:nvPr/>
          </p:nvGrpSpPr>
          <p:grpSpPr bwMode="auto">
            <a:xfrm>
              <a:off x="4419600" y="1371600"/>
              <a:ext cx="4419600" cy="3865563"/>
              <a:chOff x="4419600" y="1371600"/>
              <a:chExt cx="4419600" cy="3865563"/>
            </a:xfrm>
          </p:grpSpPr>
          <p:pic>
            <p:nvPicPr>
              <p:cNvPr id="137235"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381250"/>
                <a:ext cx="4419600" cy="285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137236" name="Text Box 55"/>
              <p:cNvSpPr txBox="1">
                <a:spLocks noChangeArrowheads="1"/>
              </p:cNvSpPr>
              <p:nvPr/>
            </p:nvSpPr>
            <p:spPr bwMode="auto">
              <a:xfrm>
                <a:off x="5867400" y="1371600"/>
                <a:ext cx="18240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3333CC"/>
                    </a:solidFill>
                    <a:latin typeface="Tahoma" charset="0"/>
                    <a:ea typeface="新細明體" charset="0"/>
                    <a:cs typeface="新細明體" charset="0"/>
                  </a:rPr>
                  <a:t>Client 2: Purdue</a:t>
                </a:r>
              </a:p>
            </p:txBody>
          </p:sp>
        </p:grpSp>
        <p:sp>
          <p:nvSpPr>
            <p:cNvPr id="137233" name="Text Box 58"/>
            <p:cNvSpPr txBox="1">
              <a:spLocks noChangeArrowheads="1"/>
            </p:cNvSpPr>
            <p:nvPr/>
          </p:nvSpPr>
          <p:spPr bwMode="auto">
            <a:xfrm rot="-5400000">
              <a:off x="3673475" y="3432175"/>
              <a:ext cx="18288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Web replica IDs</a:t>
              </a:r>
            </a:p>
          </p:txBody>
        </p:sp>
        <p:sp>
          <p:nvSpPr>
            <p:cNvPr id="137234" name="Text Box 63"/>
            <p:cNvSpPr txBox="1">
              <a:spLocks noChangeArrowheads="1"/>
            </p:cNvSpPr>
            <p:nvPr/>
          </p:nvSpPr>
          <p:spPr bwMode="auto">
            <a:xfrm>
              <a:off x="5624513" y="4697413"/>
              <a:ext cx="1146175" cy="2746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200">
                  <a:solidFill>
                    <a:srgbClr val="000000"/>
                  </a:solidFill>
                  <a:latin typeface="Tahoma" charset="0"/>
                  <a:ea typeface="MS Gothic" charset="0"/>
                  <a:cs typeface="MS Gothic" charset="0"/>
                </a:rPr>
                <a:t>06/1/05 16:16</a:t>
              </a:r>
            </a:p>
          </p:txBody>
        </p:sp>
      </p:grpSp>
      <p:sp>
        <p:nvSpPr>
          <p:cNvPr id="137218" name="Slide Number Placeholder 2"/>
          <p:cNvSpPr>
            <a:spLocks noGrp="1"/>
          </p:cNvSpPr>
          <p:nvPr>
            <p:ph type="sldNum" sz="quarter" idx="11"/>
          </p:nvPr>
        </p:nvSpPr>
        <p:spPr>
          <a:xfrm>
            <a:off x="7086600" y="62484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A03C12-B5B6-5545-92B3-7700E1FA7F33}" type="slidenum">
              <a:rPr lang="en-US" altLang="zh-TW" sz="1400">
                <a:solidFill>
                  <a:srgbClr val="000000"/>
                </a:solidFill>
                <a:latin typeface="Comic Sans MS" charset="0"/>
                <a:ea typeface="新細明體" charset="0"/>
                <a:cs typeface="新細明體" charset="0"/>
              </a:rPr>
              <a:pPr eaLnBrk="1" hangingPunct="1"/>
              <a:t>53</a:t>
            </a:fld>
            <a:endParaRPr lang="en-US" altLang="zh-TW" sz="1400" dirty="0">
              <a:solidFill>
                <a:srgbClr val="000000"/>
              </a:solidFill>
              <a:latin typeface="Comic Sans MS" charset="0"/>
              <a:ea typeface="新細明體" charset="0"/>
              <a:cs typeface="新細明體" charset="0"/>
            </a:endParaRPr>
          </a:p>
        </p:txBody>
      </p:sp>
      <p:sp>
        <p:nvSpPr>
          <p:cNvPr id="137219" name="Rectangle 30"/>
          <p:cNvSpPr>
            <a:spLocks noGrp="1" noChangeArrowheads="1"/>
          </p:cNvSpPr>
          <p:nvPr>
            <p:ph type="title"/>
          </p:nvPr>
        </p:nvSpPr>
        <p:spPr/>
        <p:txBody>
          <a:bodyPr/>
          <a:lstStyle/>
          <a:p>
            <a:r>
              <a:rPr lang="en-US" sz="3200">
                <a:latin typeface="Comic Sans MS" charset="0"/>
                <a:ea typeface="新細明體" charset="0"/>
                <a:cs typeface="新細明體" charset="0"/>
              </a:rPr>
              <a:t>Server Pool: to Yahoo</a:t>
            </a:r>
          </a:p>
        </p:txBody>
      </p:sp>
      <p:pic>
        <p:nvPicPr>
          <p:cNvPr id="13722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57450"/>
            <a:ext cx="4343400" cy="276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grpSp>
        <p:nvGrpSpPr>
          <p:cNvPr id="4" name="Group 41"/>
          <p:cNvGrpSpPr>
            <a:grpSpLocks/>
          </p:cNvGrpSpPr>
          <p:nvPr/>
        </p:nvGrpSpPr>
        <p:grpSpPr bwMode="auto">
          <a:xfrm>
            <a:off x="3352800" y="1752600"/>
            <a:ext cx="914400" cy="1295400"/>
            <a:chOff x="1152" y="1152"/>
            <a:chExt cx="576" cy="816"/>
          </a:xfrm>
        </p:grpSpPr>
        <p:sp>
          <p:nvSpPr>
            <p:cNvPr id="137230" name="Line 37"/>
            <p:cNvSpPr>
              <a:spLocks noChangeShapeType="1"/>
            </p:cNvSpPr>
            <p:nvPr/>
          </p:nvSpPr>
          <p:spPr bwMode="auto">
            <a:xfrm flipH="1">
              <a:off x="1152" y="1440"/>
              <a:ext cx="240" cy="528"/>
            </a:xfrm>
            <a:prstGeom prst="line">
              <a:avLst/>
            </a:prstGeom>
            <a:noFill/>
            <a:ln w="25400" cap="sq">
              <a:solidFill>
                <a:schemeClr val="accent2"/>
              </a:solidFill>
              <a:round/>
              <a:headEnd/>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37231" name="Text Box 38"/>
            <p:cNvSpPr txBox="1">
              <a:spLocks noChangeArrowheads="1"/>
            </p:cNvSpPr>
            <p:nvPr/>
          </p:nvSpPr>
          <p:spPr bwMode="auto">
            <a:xfrm>
              <a:off x="1200" y="1152"/>
              <a:ext cx="52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2000">
                  <a:solidFill>
                    <a:srgbClr val="000000"/>
                  </a:solidFill>
                  <a:latin typeface="Tahoma" charset="0"/>
                  <a:ea typeface="新細明體" charset="0"/>
                  <a:cs typeface="新細明體" charset="0"/>
                </a:rPr>
                <a:t>day</a:t>
              </a:r>
            </a:p>
          </p:txBody>
        </p:sp>
      </p:grpSp>
      <p:grpSp>
        <p:nvGrpSpPr>
          <p:cNvPr id="5" name="Group 45"/>
          <p:cNvGrpSpPr>
            <a:grpSpLocks/>
          </p:cNvGrpSpPr>
          <p:nvPr/>
        </p:nvGrpSpPr>
        <p:grpSpPr bwMode="auto">
          <a:xfrm>
            <a:off x="2819400" y="4591050"/>
            <a:ext cx="1131888" cy="1276350"/>
            <a:chOff x="1680" y="2880"/>
            <a:chExt cx="713" cy="804"/>
          </a:xfrm>
        </p:grpSpPr>
        <p:sp>
          <p:nvSpPr>
            <p:cNvPr id="137228" name="Line 42"/>
            <p:cNvSpPr>
              <a:spLocks noChangeShapeType="1"/>
            </p:cNvSpPr>
            <p:nvPr/>
          </p:nvSpPr>
          <p:spPr bwMode="auto">
            <a:xfrm>
              <a:off x="1680" y="2880"/>
              <a:ext cx="432" cy="576"/>
            </a:xfrm>
            <a:prstGeom prst="line">
              <a:avLst/>
            </a:prstGeom>
            <a:noFill/>
            <a:ln w="25400" cap="sq">
              <a:solidFill>
                <a:schemeClr val="accent2"/>
              </a:solidFill>
              <a:round/>
              <a:headEnd type="triangle" w="lg" len="lg"/>
              <a:tailEnd/>
            </a:ln>
            <a:extLst>
              <a:ext uri="{909E8E84-426E-40dd-AFC4-6F175D3DCCD1}">
                <a14:hiddenFill xmlns:a14="http://schemas.microsoft.com/office/drawing/2010/main" xmlns="">
                  <a:noFill/>
                </a14:hiddenFill>
              </a:ext>
            </a:extLst>
          </p:spPr>
          <p:txBody>
            <a:bodyPr wrap="none"/>
            <a:lstStyle/>
            <a:p>
              <a:endParaRPr lang="en-US"/>
            </a:p>
          </p:txBody>
        </p:sp>
        <p:sp>
          <p:nvSpPr>
            <p:cNvPr id="137229" name="Text Box 43"/>
            <p:cNvSpPr txBox="1">
              <a:spLocks noChangeArrowheads="1"/>
            </p:cNvSpPr>
            <p:nvPr/>
          </p:nvSpPr>
          <p:spPr bwMode="auto">
            <a:xfrm>
              <a:off x="1920" y="3434"/>
              <a:ext cx="47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latin typeface="Tahoma" charset="0"/>
                  <a:ea typeface="新細明體" charset="0"/>
                  <a:cs typeface="新細明體" charset="0"/>
                </a:rPr>
                <a:t>night</a:t>
              </a:r>
            </a:p>
          </p:txBody>
        </p:sp>
      </p:grpSp>
      <p:sp>
        <p:nvSpPr>
          <p:cNvPr id="137223" name="Text Box 54"/>
          <p:cNvSpPr txBox="1">
            <a:spLocks noChangeArrowheads="1"/>
          </p:cNvSpPr>
          <p:nvPr/>
        </p:nvSpPr>
        <p:spPr bwMode="auto">
          <a:xfrm>
            <a:off x="1600200" y="1371600"/>
            <a:ext cx="19764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3333CC"/>
                </a:solidFill>
                <a:latin typeface="Tahoma" charset="0"/>
                <a:ea typeface="新細明體" charset="0"/>
                <a:cs typeface="新細明體" charset="0"/>
              </a:rPr>
              <a:t>Client 1: Berkeley</a:t>
            </a:r>
          </a:p>
        </p:txBody>
      </p:sp>
      <p:sp>
        <p:nvSpPr>
          <p:cNvPr id="137224" name="Text Box 59"/>
          <p:cNvSpPr txBox="1">
            <a:spLocks noChangeArrowheads="1"/>
          </p:cNvSpPr>
          <p:nvPr/>
        </p:nvSpPr>
        <p:spPr bwMode="auto">
          <a:xfrm rot="-5400000">
            <a:off x="-593725" y="3584575"/>
            <a:ext cx="18288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Web replica IDs</a:t>
            </a:r>
          </a:p>
        </p:txBody>
      </p:sp>
      <p:sp>
        <p:nvSpPr>
          <p:cNvPr id="19509" name="Oval 53"/>
          <p:cNvSpPr>
            <a:spLocks noChangeArrowheads="1"/>
          </p:cNvSpPr>
          <p:nvPr/>
        </p:nvSpPr>
        <p:spPr bwMode="auto">
          <a:xfrm>
            <a:off x="4648200" y="2743200"/>
            <a:ext cx="685800" cy="381000"/>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9508" name="Oval 52"/>
          <p:cNvSpPr>
            <a:spLocks noChangeArrowheads="1"/>
          </p:cNvSpPr>
          <p:nvPr/>
        </p:nvSpPr>
        <p:spPr bwMode="auto">
          <a:xfrm>
            <a:off x="304800" y="2819400"/>
            <a:ext cx="685800" cy="381000"/>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37227" name="Rectangle 20"/>
          <p:cNvSpPr>
            <a:spLocks noChangeArrowheads="1"/>
          </p:cNvSpPr>
          <p:nvPr/>
        </p:nvSpPr>
        <p:spPr bwMode="auto">
          <a:xfrm>
            <a:off x="4800600" y="609600"/>
            <a:ext cx="37576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800">
                <a:solidFill>
                  <a:srgbClr val="000000"/>
                </a:solidFill>
                <a:ea typeface="新細明體" charset="0"/>
                <a:cs typeface="新細明體" charset="0"/>
              </a:rPr>
              <a:t>Target: a943.x.a.yimg.com (Yahoo)</a:t>
            </a:r>
            <a:endParaRPr lang="en-US" sz="1800">
              <a:solidFill>
                <a:srgbClr val="000000"/>
              </a:solidFill>
            </a:endParaRPr>
          </a:p>
        </p:txBody>
      </p:sp>
    </p:spTree>
    <p:extLst>
      <p:ext uri="{BB962C8B-B14F-4D97-AF65-F5344CB8AC3E}">
        <p14:creationId xmlns:p14="http://schemas.microsoft.com/office/powerpoint/2010/main" val="1811188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50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9" grpId="0" animBg="1"/>
      <p:bldP spid="19509" grpId="1" animBg="1"/>
      <p:bldP spid="19508"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8296275" cy="507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139267" name="Rectangle 3"/>
          <p:cNvSpPr>
            <a:spLocks noGrp="1" noChangeArrowheads="1"/>
          </p:cNvSpPr>
          <p:nvPr>
            <p:ph type="title"/>
          </p:nvPr>
        </p:nvSpPr>
        <p:spPr/>
        <p:txBody>
          <a:bodyPr/>
          <a:lstStyle/>
          <a:p>
            <a:r>
              <a:rPr lang="en-US" sz="3200">
                <a:latin typeface="Comic Sans MS" charset="0"/>
                <a:ea typeface="新細明體" charset="0"/>
                <a:cs typeface="新細明體" charset="0"/>
              </a:rPr>
              <a:t>Server Diversity for Yahoo</a:t>
            </a:r>
          </a:p>
        </p:txBody>
      </p:sp>
      <p:sp>
        <p:nvSpPr>
          <p:cNvPr id="89096" name="Oval 8"/>
          <p:cNvSpPr>
            <a:spLocks noChangeArrowheads="1"/>
          </p:cNvSpPr>
          <p:nvPr/>
        </p:nvSpPr>
        <p:spPr bwMode="auto">
          <a:xfrm rot="-1007412">
            <a:off x="2974975" y="3197225"/>
            <a:ext cx="3425825" cy="914400"/>
          </a:xfrm>
          <a:prstGeom prst="ellipse">
            <a:avLst/>
          </a:prstGeom>
          <a:noFill/>
          <a:ln w="25400" cap="sq">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89097" name="Line 9"/>
          <p:cNvSpPr>
            <a:spLocks noChangeShapeType="1"/>
          </p:cNvSpPr>
          <p:nvPr/>
        </p:nvSpPr>
        <p:spPr bwMode="auto">
          <a:xfrm flipH="1" flipV="1">
            <a:off x="3429000" y="2895600"/>
            <a:ext cx="685800" cy="457200"/>
          </a:xfrm>
          <a:prstGeom prst="line">
            <a:avLst/>
          </a:prstGeom>
          <a:noFill/>
          <a:ln w="25400" cap="sq">
            <a:solidFill>
              <a:schemeClr val="accent2"/>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89098" name="Text Box 10"/>
          <p:cNvSpPr txBox="1">
            <a:spLocks noChangeArrowheads="1"/>
          </p:cNvSpPr>
          <p:nvPr/>
        </p:nvSpPr>
        <p:spPr bwMode="auto">
          <a:xfrm>
            <a:off x="2209800" y="1981200"/>
            <a:ext cx="262255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000000"/>
                </a:solidFill>
                <a:latin typeface="Tahoma" charset="0"/>
                <a:ea typeface="新細明體" charset="0"/>
                <a:cs typeface="新細明體" charset="0"/>
              </a:rPr>
              <a:t>Majority of PL nodes</a:t>
            </a:r>
          </a:p>
          <a:p>
            <a:pPr eaLnBrk="1" hangingPunct="1"/>
            <a:r>
              <a:rPr lang="en-US" altLang="zh-TW" sz="1800">
                <a:solidFill>
                  <a:srgbClr val="000000"/>
                </a:solidFill>
                <a:latin typeface="Tahoma" charset="0"/>
                <a:ea typeface="新細明體" charset="0"/>
                <a:cs typeface="新細明體" charset="0"/>
              </a:rPr>
              <a:t>see between 10 and 50 </a:t>
            </a:r>
          </a:p>
          <a:p>
            <a:pPr eaLnBrk="1" hangingPunct="1"/>
            <a:r>
              <a:rPr lang="en-US" altLang="zh-TW" sz="1800">
                <a:solidFill>
                  <a:srgbClr val="000000"/>
                </a:solidFill>
                <a:latin typeface="Tahoma" charset="0"/>
                <a:ea typeface="新細明體" charset="0"/>
                <a:cs typeface="新細明體" charset="0"/>
              </a:rPr>
              <a:t>Akamai edge-servers</a:t>
            </a:r>
          </a:p>
        </p:txBody>
      </p:sp>
      <p:grpSp>
        <p:nvGrpSpPr>
          <p:cNvPr id="3" name="Group 11"/>
          <p:cNvGrpSpPr>
            <a:grpSpLocks/>
          </p:cNvGrpSpPr>
          <p:nvPr/>
        </p:nvGrpSpPr>
        <p:grpSpPr bwMode="auto">
          <a:xfrm>
            <a:off x="6172200" y="1905000"/>
            <a:ext cx="2054225" cy="2668588"/>
            <a:chOff x="3696" y="1104"/>
            <a:chExt cx="1294" cy="1681"/>
          </a:xfrm>
        </p:grpSpPr>
        <p:sp>
          <p:nvSpPr>
            <p:cNvPr id="139272" name="Oval 12"/>
            <p:cNvSpPr>
              <a:spLocks noChangeArrowheads="1"/>
            </p:cNvSpPr>
            <p:nvPr/>
          </p:nvSpPr>
          <p:spPr bwMode="auto">
            <a:xfrm rot="-2183283">
              <a:off x="3696" y="1104"/>
              <a:ext cx="960" cy="508"/>
            </a:xfrm>
            <a:prstGeom prst="ellipse">
              <a:avLst/>
            </a:prstGeom>
            <a:noFill/>
            <a:ln w="25400" cap="sq">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39273" name="Line 13"/>
            <p:cNvSpPr>
              <a:spLocks noChangeShapeType="1"/>
            </p:cNvSpPr>
            <p:nvPr/>
          </p:nvSpPr>
          <p:spPr bwMode="auto">
            <a:xfrm>
              <a:off x="4272" y="1632"/>
              <a:ext cx="0" cy="624"/>
            </a:xfrm>
            <a:prstGeom prst="line">
              <a:avLst/>
            </a:prstGeom>
            <a:noFill/>
            <a:ln w="25400" cap="sq">
              <a:solidFill>
                <a:schemeClr val="accent2"/>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39274" name="Text Box 14"/>
            <p:cNvSpPr txBox="1">
              <a:spLocks noChangeArrowheads="1"/>
            </p:cNvSpPr>
            <p:nvPr/>
          </p:nvSpPr>
          <p:spPr bwMode="auto">
            <a:xfrm>
              <a:off x="3840" y="2208"/>
              <a:ext cx="1150"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000000"/>
                  </a:solidFill>
                  <a:latin typeface="Tahoma" charset="0"/>
                  <a:ea typeface="新細明體" charset="0"/>
                  <a:cs typeface="新細明體" charset="0"/>
                </a:rPr>
                <a:t>Nodes far away </a:t>
              </a:r>
            </a:p>
            <a:p>
              <a:pPr eaLnBrk="1" hangingPunct="1"/>
              <a:r>
                <a:rPr lang="en-US" altLang="zh-TW" sz="1800">
                  <a:solidFill>
                    <a:srgbClr val="000000"/>
                  </a:solidFill>
                  <a:latin typeface="Tahoma" charset="0"/>
                  <a:ea typeface="新細明體" charset="0"/>
                  <a:cs typeface="新細明體" charset="0"/>
                </a:rPr>
                <a:t>from Akamai</a:t>
              </a:r>
            </a:p>
            <a:p>
              <a:pPr eaLnBrk="1" hangingPunct="1"/>
              <a:r>
                <a:rPr lang="en-US" altLang="zh-TW" sz="1800">
                  <a:solidFill>
                    <a:srgbClr val="000000"/>
                  </a:solidFill>
                  <a:latin typeface="Tahoma" charset="0"/>
                  <a:ea typeface="新細明體" charset="0"/>
                  <a:cs typeface="新細明體" charset="0"/>
                </a:rPr>
                <a:t>hot-spots</a:t>
              </a:r>
            </a:p>
          </p:txBody>
        </p:sp>
      </p:grpSp>
      <p:sp>
        <p:nvSpPr>
          <p:cNvPr id="12" name="Slide Number Placeholder 2">
            <a:extLst>
              <a:ext uri="{FF2B5EF4-FFF2-40B4-BE49-F238E27FC236}">
                <a16:creationId xmlns:a16="http://schemas.microsoft.com/office/drawing/2014/main" id="{A5AC8422-C4EE-EA42-BEC7-7A6FE7CC66C2}"/>
              </a:ext>
            </a:extLst>
          </p:cNvPr>
          <p:cNvSpPr txBox="1">
            <a:spLocks/>
          </p:cNvSpPr>
          <p:nvPr/>
        </p:nvSpPr>
        <p:spPr bwMode="auto">
          <a:xfrm>
            <a:off x="7086600" y="6248400"/>
            <a:ext cx="1905000" cy="457200"/>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defTabSz="912813"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2pPr>
            <a:lvl3pPr marL="11430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3pPr>
            <a:lvl4pPr marL="16002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4pPr>
            <a:lvl5pPr marL="20574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pPr eaLnBrk="1" hangingPunct="1"/>
            <a:fld id="{48A03C12-B5B6-5545-92B3-7700E1FA7F33}" type="slidenum">
              <a:rPr lang="en-US" altLang="zh-TW" sz="1400" smtClean="0">
                <a:solidFill>
                  <a:srgbClr val="000000"/>
                </a:solidFill>
                <a:latin typeface="Comic Sans MS" charset="0"/>
                <a:ea typeface="新細明體" charset="0"/>
                <a:cs typeface="新細明體" charset="0"/>
              </a:rPr>
              <a:pPr eaLnBrk="1" hangingPunct="1"/>
              <a:t>54</a:t>
            </a:fld>
            <a:endParaRPr lang="en-US" altLang="zh-TW" sz="1400" dirty="0">
              <a:solidFill>
                <a:srgbClr val="000000"/>
              </a:solidFill>
              <a:latin typeface="Comic Sans MS" charset="0"/>
              <a:ea typeface="新細明體" charset="0"/>
              <a:cs typeface="新細明體" charset="0"/>
            </a:endParaRPr>
          </a:p>
        </p:txBody>
      </p:sp>
    </p:spTree>
    <p:extLst>
      <p:ext uri="{BB962C8B-B14F-4D97-AF65-F5344CB8AC3E}">
        <p14:creationId xmlns:p14="http://schemas.microsoft.com/office/powerpoint/2010/main" val="2905443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9" presetClass="emph" presetSubtype="0" grpId="1" nodeType="withEffect">
                                  <p:stCondLst>
                                    <p:cond delay="0"/>
                                  </p:stCondLst>
                                  <p:childTnLst>
                                    <p:set>
                                      <p:cBhvr rctx="PPT">
                                        <p:cTn id="16" dur="indefinite"/>
                                        <p:tgtEl>
                                          <p:spTgt spid="89098"/>
                                        </p:tgtEl>
                                        <p:attrNameLst>
                                          <p:attrName>style.opacity</p:attrName>
                                        </p:attrNameLst>
                                      </p:cBhvr>
                                      <p:to>
                                        <p:strVal val="0.34"/>
                                      </p:to>
                                    </p:set>
                                    <p:animEffect filter="image" prLst="opacity: 0.34">
                                      <p:cBhvr rctx="IE">
                                        <p:cTn id="17" dur="indefinite"/>
                                        <p:tgtEl>
                                          <p:spTgt spid="89098"/>
                                        </p:tgtEl>
                                      </p:cBhvr>
                                    </p:animEffect>
                                  </p:childTnLst>
                                </p:cTn>
                              </p:par>
                              <p:par>
                                <p:cTn id="18" presetID="9" presetClass="emph" presetSubtype="0" grpId="1" nodeType="withEffect">
                                  <p:stCondLst>
                                    <p:cond delay="0"/>
                                  </p:stCondLst>
                                  <p:childTnLst>
                                    <p:set>
                                      <p:cBhvr rctx="PPT">
                                        <p:cTn id="19" dur="indefinite"/>
                                        <p:tgtEl>
                                          <p:spTgt spid="89097"/>
                                        </p:tgtEl>
                                        <p:attrNameLst>
                                          <p:attrName>style.opacity</p:attrName>
                                        </p:attrNameLst>
                                      </p:cBhvr>
                                      <p:to>
                                        <p:strVal val="0.34"/>
                                      </p:to>
                                    </p:set>
                                    <p:animEffect filter="image" prLst="opacity: 0.34">
                                      <p:cBhvr rctx="IE">
                                        <p:cTn id="20" dur="indefinite"/>
                                        <p:tgtEl>
                                          <p:spTgt spid="89097"/>
                                        </p:tgtEl>
                                      </p:cBhvr>
                                    </p:animEffect>
                                  </p:childTnLst>
                                </p:cTn>
                              </p:par>
                              <p:par>
                                <p:cTn id="21" presetID="9" presetClass="emph" presetSubtype="0" grpId="1" nodeType="withEffect">
                                  <p:stCondLst>
                                    <p:cond delay="0"/>
                                  </p:stCondLst>
                                  <p:childTnLst>
                                    <p:set>
                                      <p:cBhvr rctx="PPT">
                                        <p:cTn id="22" dur="indefinite"/>
                                        <p:tgtEl>
                                          <p:spTgt spid="89096"/>
                                        </p:tgtEl>
                                        <p:attrNameLst>
                                          <p:attrName>style.opacity</p:attrName>
                                        </p:attrNameLst>
                                      </p:cBhvr>
                                      <p:to>
                                        <p:strVal val="0.34"/>
                                      </p:to>
                                    </p:set>
                                    <p:animEffect filter="image" prLst="opacity: 0.34">
                                      <p:cBhvr rctx="IE">
                                        <p:cTn id="23" dur="indefinite"/>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6" grpId="0" animBg="1"/>
      <p:bldP spid="89096" grpId="1" animBg="1"/>
      <p:bldP spid="89097" grpId="0" animBg="1"/>
      <p:bldP spid="89097" grpId="1" animBg="1"/>
      <p:bldP spid="89098" grpId="0"/>
      <p:bldP spid="89098" grpId="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3" name="Slide Number Placeholder 3"/>
          <p:cNvSpPr>
            <a:spLocks noGrp="1"/>
          </p:cNvSpPr>
          <p:nvPr>
            <p:ph type="sldNum" sz="quarter" idx="11"/>
          </p:nvPr>
        </p:nvSpPr>
        <p:spPr>
          <a:xfrm>
            <a:off x="7162800" y="63246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5B511FE-2BBD-7E4E-936E-59840D9A0DAF}" type="slidenum">
              <a:rPr lang="en-US" altLang="zh-TW" sz="1400">
                <a:solidFill>
                  <a:srgbClr val="000000"/>
                </a:solidFill>
                <a:latin typeface="Comic Sans MS" charset="0"/>
                <a:ea typeface="新細明體" charset="0"/>
                <a:cs typeface="新細明體" charset="0"/>
              </a:rPr>
              <a:pPr eaLnBrk="1" hangingPunct="1"/>
              <a:t>55</a:t>
            </a:fld>
            <a:endParaRPr lang="en-US" altLang="zh-TW" sz="1400" dirty="0">
              <a:solidFill>
                <a:srgbClr val="000000"/>
              </a:solidFill>
              <a:latin typeface="Comic Sans MS" charset="0"/>
              <a:ea typeface="新細明體" charset="0"/>
              <a:cs typeface="新細明體" charset="0"/>
            </a:endParaRPr>
          </a:p>
        </p:txBody>
      </p:sp>
      <p:pic>
        <p:nvPicPr>
          <p:cNvPr id="1413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828800"/>
            <a:ext cx="8450262" cy="4605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1315" name="Rectangle 2"/>
          <p:cNvSpPr>
            <a:spLocks noGrp="1" noChangeArrowheads="1"/>
          </p:cNvSpPr>
          <p:nvPr>
            <p:ph type="title"/>
          </p:nvPr>
        </p:nvSpPr>
        <p:spPr>
          <a:xfrm>
            <a:off x="533400" y="228600"/>
            <a:ext cx="8305800" cy="1143000"/>
          </a:xfrm>
        </p:spPr>
        <p:txBody>
          <a:bodyPr/>
          <a:lstStyle/>
          <a:p>
            <a:r>
              <a:rPr lang="en-US" sz="3200">
                <a:latin typeface="Comic Sans MS" charset="0"/>
                <a:ea typeface="新細明體" charset="0"/>
                <a:cs typeface="新細明體" charset="0"/>
              </a:rPr>
              <a:t>Server Pool: Multiple Akamai Hosted Sites</a:t>
            </a:r>
          </a:p>
        </p:txBody>
      </p:sp>
      <p:sp>
        <p:nvSpPr>
          <p:cNvPr id="141316" name="Text Box 26"/>
          <p:cNvSpPr txBox="1">
            <a:spLocks noChangeArrowheads="1"/>
          </p:cNvSpPr>
          <p:nvPr/>
        </p:nvSpPr>
        <p:spPr bwMode="auto">
          <a:xfrm rot="-5400000">
            <a:off x="-1309687" y="3865563"/>
            <a:ext cx="34290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Number of Akamai Web Replicas</a:t>
            </a:r>
          </a:p>
        </p:txBody>
      </p:sp>
      <p:sp>
        <p:nvSpPr>
          <p:cNvPr id="141317" name="Text Box 27"/>
          <p:cNvSpPr txBox="1">
            <a:spLocks noChangeArrowheads="1"/>
          </p:cNvSpPr>
          <p:nvPr/>
        </p:nvSpPr>
        <p:spPr bwMode="auto">
          <a:xfrm>
            <a:off x="3817938" y="6205538"/>
            <a:ext cx="1922462"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Clients</a:t>
            </a:r>
          </a:p>
        </p:txBody>
      </p:sp>
      <p:sp>
        <p:nvSpPr>
          <p:cNvPr id="141318" name="Text Box 29"/>
          <p:cNvSpPr txBox="1">
            <a:spLocks noChangeArrowheads="1"/>
          </p:cNvSpPr>
          <p:nvPr/>
        </p:nvSpPr>
        <p:spPr bwMode="auto">
          <a:xfrm>
            <a:off x="906463" y="6172200"/>
            <a:ext cx="184150" cy="45720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solidFill>
                <a:srgbClr val="000000"/>
              </a:solidFill>
            </a:endParaRPr>
          </a:p>
        </p:txBody>
      </p:sp>
    </p:spTree>
    <p:extLst>
      <p:ext uri="{BB962C8B-B14F-4D97-AF65-F5344CB8AC3E}">
        <p14:creationId xmlns:p14="http://schemas.microsoft.com/office/powerpoint/2010/main" val="2363251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Number Placeholder 3"/>
          <p:cNvSpPr>
            <a:spLocks noGrp="1"/>
          </p:cNvSpPr>
          <p:nvPr>
            <p:ph type="sldNum" sz="quarter" idx="11"/>
          </p:nvPr>
        </p:nvSpPr>
        <p:spPr>
          <a:xfrm>
            <a:off x="990600" y="59182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fld id="{F6F019A3-7FC3-CC45-BF1A-4935ECB14D95}" type="slidenum">
              <a:rPr lang="en-US" altLang="zh-TW" sz="1400">
                <a:solidFill>
                  <a:srgbClr val="000000"/>
                </a:solidFill>
                <a:latin typeface="Comic Sans MS" charset="0"/>
                <a:ea typeface="新細明體" charset="0"/>
                <a:cs typeface="新細明體" charset="0"/>
              </a:rPr>
              <a:pPr algn="l" eaLnBrk="1" hangingPunct="1"/>
              <a:t>56</a:t>
            </a:fld>
            <a:endParaRPr lang="en-US" altLang="zh-TW" sz="1400">
              <a:solidFill>
                <a:srgbClr val="000000"/>
              </a:solidFill>
              <a:latin typeface="Comic Sans MS" charset="0"/>
              <a:ea typeface="新細明體" charset="0"/>
              <a:cs typeface="新細明體" charset="0"/>
            </a:endParaRPr>
          </a:p>
        </p:txBody>
      </p:sp>
      <p:sp>
        <p:nvSpPr>
          <p:cNvPr id="143362" name="Rectangle 2"/>
          <p:cNvSpPr>
            <a:spLocks noGrp="1" noChangeArrowheads="1"/>
          </p:cNvSpPr>
          <p:nvPr>
            <p:ph type="title"/>
          </p:nvPr>
        </p:nvSpPr>
        <p:spPr/>
        <p:txBody>
          <a:bodyPr/>
          <a:lstStyle/>
          <a:p>
            <a:r>
              <a:rPr lang="en-US" sz="3200">
                <a:latin typeface="Comic Sans MS" charset="0"/>
                <a:ea typeface="新細明體" charset="0"/>
                <a:cs typeface="新細明體" charset="0"/>
              </a:rPr>
              <a:t>Load Balancing Dynamics</a:t>
            </a:r>
          </a:p>
        </p:txBody>
      </p:sp>
      <p:pic>
        <p:nvPicPr>
          <p:cNvPr id="143363"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3400" y="1524000"/>
            <a:ext cx="7924800" cy="4911725"/>
          </a:xfrm>
          <a:noFill/>
        </p:spPr>
      </p:pic>
      <p:sp>
        <p:nvSpPr>
          <p:cNvPr id="143364" name="Line 5"/>
          <p:cNvSpPr>
            <a:spLocks noChangeShapeType="1"/>
          </p:cNvSpPr>
          <p:nvPr/>
        </p:nvSpPr>
        <p:spPr bwMode="auto">
          <a:xfrm>
            <a:off x="1676400" y="3657600"/>
            <a:ext cx="6553200"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grpSp>
        <p:nvGrpSpPr>
          <p:cNvPr id="2" name="Group 19"/>
          <p:cNvGrpSpPr>
            <a:grpSpLocks/>
          </p:cNvGrpSpPr>
          <p:nvPr/>
        </p:nvGrpSpPr>
        <p:grpSpPr bwMode="auto">
          <a:xfrm>
            <a:off x="1752600" y="2438400"/>
            <a:ext cx="1371600" cy="749300"/>
            <a:chOff x="912" y="1440"/>
            <a:chExt cx="864" cy="480"/>
          </a:xfrm>
        </p:grpSpPr>
        <p:sp>
          <p:nvSpPr>
            <p:cNvPr id="143372" name="Text Box 13"/>
            <p:cNvSpPr txBox="1">
              <a:spLocks noChangeArrowheads="1"/>
            </p:cNvSpPr>
            <p:nvPr/>
          </p:nvSpPr>
          <p:spPr bwMode="auto">
            <a:xfrm>
              <a:off x="912" y="1440"/>
              <a:ext cx="607" cy="228"/>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Berkeley</a:t>
              </a:r>
            </a:p>
          </p:txBody>
        </p:sp>
        <p:sp>
          <p:nvSpPr>
            <p:cNvPr id="143373" name="Line 14"/>
            <p:cNvSpPr>
              <a:spLocks noChangeShapeType="1"/>
            </p:cNvSpPr>
            <p:nvPr/>
          </p:nvSpPr>
          <p:spPr bwMode="auto">
            <a:xfrm flipH="1" flipV="1">
              <a:off x="1248" y="1680"/>
              <a:ext cx="528" cy="240"/>
            </a:xfrm>
            <a:prstGeom prst="line">
              <a:avLst/>
            </a:prstGeom>
            <a:noFill/>
            <a:ln w="25400" cap="sq">
              <a:solidFill>
                <a:srgbClr val="FF000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grpSp>
        <p:nvGrpSpPr>
          <p:cNvPr id="3" name="Group 21"/>
          <p:cNvGrpSpPr>
            <a:grpSpLocks/>
          </p:cNvGrpSpPr>
          <p:nvPr/>
        </p:nvGrpSpPr>
        <p:grpSpPr bwMode="auto">
          <a:xfrm>
            <a:off x="4984750" y="2362200"/>
            <a:ext cx="1903413" cy="768350"/>
            <a:chOff x="2928" y="1392"/>
            <a:chExt cx="1199" cy="480"/>
          </a:xfrm>
        </p:grpSpPr>
        <p:sp>
          <p:nvSpPr>
            <p:cNvPr id="143370" name="Text Box 15"/>
            <p:cNvSpPr txBox="1">
              <a:spLocks noChangeArrowheads="1"/>
            </p:cNvSpPr>
            <p:nvPr/>
          </p:nvSpPr>
          <p:spPr bwMode="auto">
            <a:xfrm>
              <a:off x="3696" y="1392"/>
              <a:ext cx="431" cy="222"/>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Brazil</a:t>
              </a:r>
            </a:p>
          </p:txBody>
        </p:sp>
        <p:sp>
          <p:nvSpPr>
            <p:cNvPr id="143371" name="Line 16"/>
            <p:cNvSpPr>
              <a:spLocks noChangeShapeType="1"/>
            </p:cNvSpPr>
            <p:nvPr/>
          </p:nvSpPr>
          <p:spPr bwMode="auto">
            <a:xfrm flipV="1">
              <a:off x="2928" y="1536"/>
              <a:ext cx="768" cy="336"/>
            </a:xfrm>
            <a:prstGeom prst="line">
              <a:avLst/>
            </a:prstGeom>
            <a:noFill/>
            <a:ln w="25400" cap="sq">
              <a:solidFill>
                <a:srgbClr val="00B0F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grpSp>
        <p:nvGrpSpPr>
          <p:cNvPr id="4" name="Group 20"/>
          <p:cNvGrpSpPr>
            <a:grpSpLocks/>
          </p:cNvGrpSpPr>
          <p:nvPr/>
        </p:nvGrpSpPr>
        <p:grpSpPr bwMode="auto">
          <a:xfrm>
            <a:off x="4727575" y="3200400"/>
            <a:ext cx="2014538" cy="889000"/>
            <a:chOff x="2784" y="1920"/>
            <a:chExt cx="1269" cy="560"/>
          </a:xfrm>
        </p:grpSpPr>
        <p:sp>
          <p:nvSpPr>
            <p:cNvPr id="143368" name="Text Box 17"/>
            <p:cNvSpPr txBox="1">
              <a:spLocks noChangeArrowheads="1"/>
            </p:cNvSpPr>
            <p:nvPr/>
          </p:nvSpPr>
          <p:spPr bwMode="auto">
            <a:xfrm>
              <a:off x="3600" y="2256"/>
              <a:ext cx="453" cy="224"/>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Korea</a:t>
              </a:r>
            </a:p>
          </p:txBody>
        </p:sp>
        <p:sp>
          <p:nvSpPr>
            <p:cNvPr id="143369" name="Line 18"/>
            <p:cNvSpPr>
              <a:spLocks noChangeShapeType="1"/>
            </p:cNvSpPr>
            <p:nvPr/>
          </p:nvSpPr>
          <p:spPr bwMode="auto">
            <a:xfrm>
              <a:off x="2784" y="1920"/>
              <a:ext cx="816" cy="480"/>
            </a:xfrm>
            <a:prstGeom prst="line">
              <a:avLst/>
            </a:prstGeom>
            <a:noFill/>
            <a:ln w="25400" cap="sq">
              <a:solidFill>
                <a:srgbClr val="00B05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sp>
        <p:nvSpPr>
          <p:cNvPr id="15" name="Slide Number Placeholder 3">
            <a:extLst>
              <a:ext uri="{FF2B5EF4-FFF2-40B4-BE49-F238E27FC236}">
                <a16:creationId xmlns:a16="http://schemas.microsoft.com/office/drawing/2014/main" id="{51754808-2092-AE4E-A9D2-41FE57586F83}"/>
              </a:ext>
            </a:extLst>
          </p:cNvPr>
          <p:cNvSpPr txBox="1">
            <a:spLocks/>
          </p:cNvSpPr>
          <p:nvPr/>
        </p:nvSpPr>
        <p:spPr bwMode="auto">
          <a:xfrm>
            <a:off x="7162800" y="6324600"/>
            <a:ext cx="1905000" cy="457200"/>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defTabSz="912813"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2pPr>
            <a:lvl3pPr marL="11430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3pPr>
            <a:lvl4pPr marL="16002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4pPr>
            <a:lvl5pPr marL="20574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pPr eaLnBrk="1" hangingPunct="1"/>
            <a:fld id="{95B511FE-2BBD-7E4E-936E-59840D9A0DAF}" type="slidenum">
              <a:rPr lang="en-US" altLang="zh-TW" sz="1400" smtClean="0">
                <a:solidFill>
                  <a:srgbClr val="000000"/>
                </a:solidFill>
                <a:latin typeface="Comic Sans MS" charset="0"/>
                <a:ea typeface="新細明體" charset="0"/>
                <a:cs typeface="新細明體" charset="0"/>
              </a:rPr>
              <a:pPr eaLnBrk="1" hangingPunct="1"/>
              <a:t>56</a:t>
            </a:fld>
            <a:endParaRPr lang="en-US" altLang="zh-TW" sz="1400" dirty="0">
              <a:solidFill>
                <a:srgbClr val="000000"/>
              </a:solidFill>
              <a:latin typeface="Comic Sans MS" charset="0"/>
              <a:ea typeface="新細明體" charset="0"/>
              <a:cs typeface="新細明體" charset="0"/>
            </a:endParaRPr>
          </a:p>
        </p:txBody>
      </p:sp>
    </p:spTree>
    <p:extLst>
      <p:ext uri="{BB962C8B-B14F-4D97-AF65-F5344CB8AC3E}">
        <p14:creationId xmlns:p14="http://schemas.microsoft.com/office/powerpoint/2010/main" val="3481089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9" presetClass="emph" presetSubtype="0" nodeType="withEffect">
                                  <p:stCondLst>
                                    <p:cond delay="0"/>
                                  </p:stCondLst>
                                  <p:childTnLst>
                                    <p:set>
                                      <p:cBhvr rctx="PPT">
                                        <p:cTn id="14" dur="indefinite"/>
                                        <p:tgtEl>
                                          <p:spTgt spid="3"/>
                                        </p:tgtEl>
                                        <p:attrNameLst>
                                          <p:attrName>style.opacity</p:attrName>
                                        </p:attrNameLst>
                                      </p:cBhvr>
                                      <p:to>
                                        <p:strVal val="0.5"/>
                                      </p:to>
                                    </p:set>
                                    <p:animEffect filter="image" prLst="opacity: 0.5">
                                      <p:cBhvr rctx="IE">
                                        <p:cTn id="15" dur="indefinite"/>
                                        <p:tgtEl>
                                          <p:spTgt spid="3"/>
                                        </p:tgtEl>
                                      </p:cBhvr>
                                    </p:animEffect>
                                  </p:childTnLst>
                                </p:cTn>
                              </p:par>
                              <p:par>
                                <p:cTn id="16" presetID="9" presetClass="emph" presetSubtype="0" nodeType="withEffect">
                                  <p:stCondLst>
                                    <p:cond delay="0"/>
                                  </p:stCondLst>
                                  <p:childTnLst>
                                    <p:set>
                                      <p:cBhvr rctx="PPT">
                                        <p:cTn id="17" dur="indefinite"/>
                                        <p:tgtEl>
                                          <p:spTgt spid="4"/>
                                        </p:tgtEl>
                                        <p:attrNameLst>
                                          <p:attrName>style.opacity</p:attrName>
                                        </p:attrNameLst>
                                      </p:cBhvr>
                                      <p:to>
                                        <p:strVal val="0.5"/>
                                      </p:to>
                                    </p:set>
                                    <p:animEffect filter="image" prLst="opacity: 0.5">
                                      <p:cBhvr rctx="IE">
                                        <p:cTn id="18" dur="indefinite"/>
                                        <p:tgtEl>
                                          <p:spTgt spid="4"/>
                                        </p:tgtEl>
                                      </p:cBhvr>
                                    </p:animEffect>
                                  </p:childTnLst>
                                </p:cTn>
                              </p:par>
                              <p:par>
                                <p:cTn id="19" presetID="9" presetClass="emph" presetSubtype="0" nodeType="withEffect">
                                  <p:stCondLst>
                                    <p:cond delay="0"/>
                                  </p:stCondLst>
                                  <p:childTnLst>
                                    <p:set>
                                      <p:cBhvr rctx="PPT">
                                        <p:cTn id="20" dur="indefinite"/>
                                        <p:tgtEl>
                                          <p:spTgt spid="2"/>
                                        </p:tgtEl>
                                        <p:attrNameLst>
                                          <p:attrName>style.opacity</p:attrName>
                                        </p:attrNameLst>
                                      </p:cBhvr>
                                      <p:to>
                                        <p:strVal val="0.34"/>
                                      </p:to>
                                    </p:set>
                                    <p:animEffect filter="image" prLst="opacity: 0.34">
                                      <p:cBhvr rctx="IE">
                                        <p:cTn id="21"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Number Placeholder 2"/>
          <p:cNvSpPr>
            <a:spLocks noGrp="1"/>
          </p:cNvSpPr>
          <p:nvPr>
            <p:ph type="sldNum" sz="quarter" idx="11"/>
          </p:nvPr>
        </p:nvSpPr>
        <p:spPr>
          <a:xfrm>
            <a:off x="7086600" y="63246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F88B932-C9DB-1C40-9FB2-DCD82A776B6C}" type="slidenum">
              <a:rPr lang="en-US" altLang="zh-TW" sz="1400">
                <a:solidFill>
                  <a:srgbClr val="000000"/>
                </a:solidFill>
                <a:latin typeface="Comic Sans MS" charset="0"/>
                <a:ea typeface="新細明體" charset="0"/>
                <a:cs typeface="新細明體" charset="0"/>
              </a:rPr>
              <a:pPr eaLnBrk="1" hangingPunct="1"/>
              <a:t>57</a:t>
            </a:fld>
            <a:endParaRPr lang="en-US" altLang="zh-TW" sz="1400">
              <a:solidFill>
                <a:srgbClr val="000000"/>
              </a:solidFill>
              <a:latin typeface="Comic Sans MS" charset="0"/>
              <a:ea typeface="新細明體" charset="0"/>
              <a:cs typeface="新細明體" charset="0"/>
            </a:endParaRPr>
          </a:p>
        </p:txBody>
      </p:sp>
      <p:sp>
        <p:nvSpPr>
          <p:cNvPr id="145410" name="Rectangle 4"/>
          <p:cNvSpPr>
            <a:spLocks noGrp="1" noChangeArrowheads="1"/>
          </p:cNvSpPr>
          <p:nvPr>
            <p:ph type="title"/>
          </p:nvPr>
        </p:nvSpPr>
        <p:spPr>
          <a:xfrm>
            <a:off x="533400" y="76200"/>
            <a:ext cx="8229600" cy="1143000"/>
          </a:xfrm>
        </p:spPr>
        <p:txBody>
          <a:bodyPr/>
          <a:lstStyle/>
          <a:p>
            <a:r>
              <a:rPr lang="en-US" sz="3200">
                <a:latin typeface="Comic Sans MS" charset="0"/>
                <a:ea typeface="新細明體" charset="0"/>
                <a:cs typeface="新細明體" charset="0"/>
              </a:rPr>
              <a:t>Redirection Effectiveness: </a:t>
            </a:r>
            <a:br>
              <a:rPr lang="en-US" sz="3200">
                <a:latin typeface="Comic Sans MS" charset="0"/>
                <a:ea typeface="新細明體" charset="0"/>
                <a:cs typeface="新細明體" charset="0"/>
              </a:rPr>
            </a:br>
            <a:r>
              <a:rPr lang="en-US" sz="3200">
                <a:latin typeface="Comic Sans MS" charset="0"/>
                <a:ea typeface="新細明體" charset="0"/>
                <a:cs typeface="新細明體" charset="0"/>
              </a:rPr>
              <a:t>Measurement Methodology</a:t>
            </a:r>
          </a:p>
        </p:txBody>
      </p:sp>
      <p:sp>
        <p:nvSpPr>
          <p:cNvPr id="145411" name="Cloud"/>
          <p:cNvSpPr>
            <a:spLocks noChangeAspect="1" noEditPoints="1" noChangeArrowheads="1"/>
          </p:cNvSpPr>
          <p:nvPr/>
        </p:nvSpPr>
        <p:spPr bwMode="auto">
          <a:xfrm>
            <a:off x="828675" y="1416050"/>
            <a:ext cx="6477000" cy="396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cap="rnd">
            <a:solidFill>
              <a:srgbClr val="000000"/>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5412" name="Text Box 18"/>
          <p:cNvSpPr txBox="1">
            <a:spLocks noChangeArrowheads="1"/>
          </p:cNvSpPr>
          <p:nvPr/>
        </p:nvSpPr>
        <p:spPr bwMode="auto">
          <a:xfrm>
            <a:off x="3724275" y="6521450"/>
            <a:ext cx="16494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Planet Lab Node</a:t>
            </a:r>
          </a:p>
        </p:txBody>
      </p:sp>
      <p:pic>
        <p:nvPicPr>
          <p:cNvPr id="1454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5530850"/>
            <a:ext cx="1524000" cy="64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5414" name="Text Box 20"/>
          <p:cNvSpPr txBox="1">
            <a:spLocks noChangeArrowheads="1"/>
          </p:cNvSpPr>
          <p:nvPr/>
        </p:nvSpPr>
        <p:spPr bwMode="auto">
          <a:xfrm>
            <a:off x="676275" y="6140450"/>
            <a:ext cx="1801813"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Akamai Low-Level</a:t>
            </a:r>
          </a:p>
          <a:p>
            <a:pPr eaLnBrk="1" hangingPunct="1"/>
            <a:r>
              <a:rPr lang="en-US" altLang="zh-TW" sz="1600">
                <a:solidFill>
                  <a:srgbClr val="000000"/>
                </a:solidFill>
                <a:latin typeface="Tahoma" charset="0"/>
                <a:ea typeface="新細明體" charset="0"/>
                <a:cs typeface="新細明體" charset="0"/>
              </a:rPr>
              <a:t>DNS Server</a:t>
            </a:r>
          </a:p>
        </p:txBody>
      </p:sp>
      <p:cxnSp>
        <p:nvCxnSpPr>
          <p:cNvPr id="145415" name="AutoShape 22"/>
          <p:cNvCxnSpPr>
            <a:cxnSpLocks noChangeShapeType="1"/>
          </p:cNvCxnSpPr>
          <p:nvPr/>
        </p:nvCxnSpPr>
        <p:spPr bwMode="auto">
          <a:xfrm flipH="1" flipV="1">
            <a:off x="2352675" y="5911850"/>
            <a:ext cx="1371600" cy="131763"/>
          </a:xfrm>
          <a:prstGeom prst="straightConnector1">
            <a:avLst/>
          </a:prstGeom>
          <a:noFill/>
          <a:ln w="25400">
            <a:solidFill>
              <a:schemeClr val="tx2"/>
            </a:solidFill>
            <a:round/>
            <a:headEnd/>
            <a:tailEnd type="triangle" w="lg" len="med"/>
          </a:ln>
          <a:extLst>
            <a:ext uri="{909E8E84-426E-40dd-AFC4-6F175D3DCCD1}">
              <a14:hiddenFill xmlns:a14="http://schemas.microsoft.com/office/drawing/2010/main" xmlns="">
                <a:noFill/>
              </a14:hiddenFill>
            </a:ext>
          </a:extLst>
        </p:spPr>
      </p:cxnSp>
      <p:sp>
        <p:nvSpPr>
          <p:cNvPr id="145416" name="AutoShape 24"/>
          <p:cNvSpPr>
            <a:spLocks/>
          </p:cNvSpPr>
          <p:nvPr/>
        </p:nvSpPr>
        <p:spPr bwMode="auto">
          <a:xfrm>
            <a:off x="7162800" y="1644650"/>
            <a:ext cx="457200" cy="3733800"/>
          </a:xfrm>
          <a:prstGeom prst="rightBrace">
            <a:avLst>
              <a:gd name="adj1" fmla="val 68056"/>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45417" name="Text Box 26"/>
          <p:cNvSpPr txBox="1">
            <a:spLocks noChangeArrowheads="1"/>
          </p:cNvSpPr>
          <p:nvPr/>
        </p:nvSpPr>
        <p:spPr bwMode="auto">
          <a:xfrm>
            <a:off x="7596188" y="2936875"/>
            <a:ext cx="1547812"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dirty="0">
                <a:solidFill>
                  <a:srgbClr val="FF3300"/>
                </a:solidFill>
                <a:latin typeface="Tahoma" charset="0"/>
                <a:ea typeface="新細明體" charset="0"/>
                <a:cs typeface="新細明體" charset="0"/>
              </a:rPr>
              <a:t>10 Best </a:t>
            </a:r>
          </a:p>
          <a:p>
            <a:pPr eaLnBrk="1" hangingPunct="1"/>
            <a:r>
              <a:rPr lang="en-US" altLang="zh-TW" sz="1600" dirty="0">
                <a:solidFill>
                  <a:srgbClr val="FF3300"/>
                </a:solidFill>
                <a:latin typeface="Tahoma" charset="0"/>
                <a:ea typeface="新細明體" charset="0"/>
                <a:cs typeface="新細明體" charset="0"/>
              </a:rPr>
              <a:t>Akamai </a:t>
            </a:r>
          </a:p>
          <a:p>
            <a:pPr eaLnBrk="1" hangingPunct="1"/>
            <a:r>
              <a:rPr lang="en-US" altLang="zh-TW" sz="1600" dirty="0">
                <a:solidFill>
                  <a:srgbClr val="FF3300"/>
                </a:solidFill>
                <a:latin typeface="Tahoma" charset="0"/>
                <a:ea typeface="新細明體" charset="0"/>
                <a:cs typeface="新細明體" charset="0"/>
              </a:rPr>
              <a:t>Replica </a:t>
            </a:r>
            <a:br>
              <a:rPr lang="en-US" altLang="zh-TW" sz="1600" dirty="0">
                <a:solidFill>
                  <a:srgbClr val="FF3300"/>
                </a:solidFill>
                <a:latin typeface="Tahoma" charset="0"/>
                <a:ea typeface="新細明體" charset="0"/>
                <a:cs typeface="新細明體" charset="0"/>
              </a:rPr>
            </a:br>
            <a:r>
              <a:rPr lang="en-US" altLang="zh-TW" sz="1600" dirty="0">
                <a:solidFill>
                  <a:srgbClr val="FF3300"/>
                </a:solidFill>
                <a:latin typeface="Tahoma" charset="0"/>
                <a:ea typeface="新細明體" charset="0"/>
                <a:cs typeface="新細明體" charset="0"/>
              </a:rPr>
              <a:t>Servers</a:t>
            </a:r>
          </a:p>
        </p:txBody>
      </p:sp>
      <p:sp>
        <p:nvSpPr>
          <p:cNvPr id="145418" name="Text Box 28"/>
          <p:cNvSpPr txBox="1">
            <a:spLocks noChangeArrowheads="1"/>
          </p:cNvSpPr>
          <p:nvPr/>
        </p:nvSpPr>
        <p:spPr bwMode="auto">
          <a:xfrm>
            <a:off x="3800475" y="3625850"/>
            <a:ext cx="1098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b="1">
                <a:solidFill>
                  <a:srgbClr val="3333CC"/>
                </a:solidFill>
                <a:latin typeface="Tahoma" charset="0"/>
                <a:ea typeface="新細明體" charset="0"/>
                <a:cs typeface="新細明體" charset="0"/>
              </a:rPr>
              <a:t>………</a:t>
            </a:r>
          </a:p>
        </p:txBody>
      </p:sp>
      <p:cxnSp>
        <p:nvCxnSpPr>
          <p:cNvPr id="145419" name="AutoShape 33"/>
          <p:cNvCxnSpPr>
            <a:cxnSpLocks noChangeShapeType="1"/>
          </p:cNvCxnSpPr>
          <p:nvPr/>
        </p:nvCxnSpPr>
        <p:spPr bwMode="auto">
          <a:xfrm flipV="1">
            <a:off x="5172075" y="3702050"/>
            <a:ext cx="1409700" cy="2314575"/>
          </a:xfrm>
          <a:prstGeom prst="curvedConnector2">
            <a:avLst/>
          </a:prstGeom>
          <a:noFill/>
          <a:ln w="25400">
            <a:solidFill>
              <a:srgbClr val="009999"/>
            </a:solidFill>
            <a:round/>
            <a:headEnd/>
            <a:tailEnd type="triangle" w="lg" len="med"/>
          </a:ln>
          <a:extLst>
            <a:ext uri="{909E8E84-426E-40dd-AFC4-6F175D3DCCD1}">
              <a14:hiddenFill xmlns:a14="http://schemas.microsoft.com/office/drawing/2010/main" xmlns="">
                <a:noFill/>
              </a14:hiddenFill>
            </a:ext>
          </a:extLst>
        </p:spPr>
      </p:cxnSp>
      <p:cxnSp>
        <p:nvCxnSpPr>
          <p:cNvPr id="145420" name="AutoShape 35"/>
          <p:cNvCxnSpPr>
            <a:cxnSpLocks noChangeShapeType="1"/>
          </p:cNvCxnSpPr>
          <p:nvPr/>
        </p:nvCxnSpPr>
        <p:spPr bwMode="auto">
          <a:xfrm flipV="1">
            <a:off x="5172075" y="4083050"/>
            <a:ext cx="342900" cy="1933575"/>
          </a:xfrm>
          <a:prstGeom prst="curvedConnector2">
            <a:avLst/>
          </a:prstGeom>
          <a:noFill/>
          <a:ln w="25400">
            <a:solidFill>
              <a:srgbClr val="009999"/>
            </a:solidFill>
            <a:round/>
            <a:headEnd/>
            <a:tailEnd type="triangle" w="lg" len="med"/>
          </a:ln>
          <a:extLst>
            <a:ext uri="{909E8E84-426E-40dd-AFC4-6F175D3DCCD1}">
              <a14:hiddenFill xmlns:a14="http://schemas.microsoft.com/office/drawing/2010/main" xmlns="">
                <a:noFill/>
              </a14:hiddenFill>
            </a:ext>
          </a:extLst>
        </p:spPr>
      </p:cxnSp>
      <p:cxnSp>
        <p:nvCxnSpPr>
          <p:cNvPr id="145421" name="AutoShape 27"/>
          <p:cNvCxnSpPr>
            <a:cxnSpLocks noChangeShapeType="1"/>
          </p:cNvCxnSpPr>
          <p:nvPr/>
        </p:nvCxnSpPr>
        <p:spPr bwMode="auto">
          <a:xfrm rot="10800000">
            <a:off x="3305175" y="4235450"/>
            <a:ext cx="419100" cy="1781175"/>
          </a:xfrm>
          <a:prstGeom prst="curvedConnector2">
            <a:avLst/>
          </a:prstGeom>
          <a:noFill/>
          <a:ln w="25400">
            <a:solidFill>
              <a:srgbClr val="666699"/>
            </a:solidFill>
            <a:round/>
            <a:headEnd/>
            <a:tailEnd type="triangle" w="lg" len="med"/>
          </a:ln>
          <a:extLst>
            <a:ext uri="{909E8E84-426E-40dd-AFC4-6F175D3DCCD1}">
              <a14:hiddenFill xmlns:a14="http://schemas.microsoft.com/office/drawing/2010/main" xmlns="">
                <a:noFill/>
              </a14:hiddenFill>
            </a:ext>
          </a:extLst>
        </p:spPr>
      </p:cxnSp>
      <p:cxnSp>
        <p:nvCxnSpPr>
          <p:cNvPr id="145422" name="AutoShape 23"/>
          <p:cNvCxnSpPr>
            <a:cxnSpLocks noChangeShapeType="1"/>
          </p:cNvCxnSpPr>
          <p:nvPr/>
        </p:nvCxnSpPr>
        <p:spPr bwMode="auto">
          <a:xfrm rot="10800000">
            <a:off x="2085975" y="3702050"/>
            <a:ext cx="1638300" cy="2314575"/>
          </a:xfrm>
          <a:prstGeom prst="curvedConnector2">
            <a:avLst/>
          </a:prstGeom>
          <a:noFill/>
          <a:ln w="25400">
            <a:solidFill>
              <a:schemeClr val="bg2"/>
            </a:solidFill>
            <a:round/>
            <a:headEnd/>
            <a:tailEnd type="triangle" w="lg" len="med"/>
          </a:ln>
          <a:extLst>
            <a:ext uri="{909E8E84-426E-40dd-AFC4-6F175D3DCCD1}">
              <a14:hiddenFill xmlns:a14="http://schemas.microsoft.com/office/drawing/2010/main" xmlns="">
                <a:noFill/>
              </a14:hiddenFill>
            </a:ext>
          </a:extLst>
        </p:spPr>
      </p:cxnSp>
      <p:sp>
        <p:nvSpPr>
          <p:cNvPr id="145423" name="Text Box 49"/>
          <p:cNvSpPr txBox="1">
            <a:spLocks noChangeArrowheads="1"/>
          </p:cNvSpPr>
          <p:nvPr/>
        </p:nvSpPr>
        <p:spPr bwMode="auto">
          <a:xfrm>
            <a:off x="1895475" y="4464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4" name="Text Box 51"/>
          <p:cNvSpPr txBox="1">
            <a:spLocks noChangeArrowheads="1"/>
          </p:cNvSpPr>
          <p:nvPr/>
        </p:nvSpPr>
        <p:spPr bwMode="auto">
          <a:xfrm>
            <a:off x="2962275" y="49212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5" name="Text Box 52"/>
          <p:cNvSpPr txBox="1">
            <a:spLocks noChangeArrowheads="1"/>
          </p:cNvSpPr>
          <p:nvPr/>
        </p:nvSpPr>
        <p:spPr bwMode="auto">
          <a:xfrm>
            <a:off x="5172075" y="4845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6" name="Text Box 53"/>
          <p:cNvSpPr txBox="1">
            <a:spLocks noChangeArrowheads="1"/>
          </p:cNvSpPr>
          <p:nvPr/>
        </p:nvSpPr>
        <p:spPr bwMode="auto">
          <a:xfrm>
            <a:off x="6086475" y="4845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pic>
        <p:nvPicPr>
          <p:cNvPr id="145427" name="Picture 55" descr="MPj039594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5302250"/>
            <a:ext cx="1524000" cy="121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5428" name="mainfrm"/>
          <p:cNvSpPr>
            <a:spLocks noEditPoints="1" noChangeArrowheads="1"/>
          </p:cNvSpPr>
          <p:nvPr/>
        </p:nvSpPr>
        <p:spPr bwMode="auto">
          <a:xfrm>
            <a:off x="1819275" y="2787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29" name="mainfrm"/>
          <p:cNvSpPr>
            <a:spLocks noEditPoints="1" noChangeArrowheads="1"/>
          </p:cNvSpPr>
          <p:nvPr/>
        </p:nvSpPr>
        <p:spPr bwMode="auto">
          <a:xfrm>
            <a:off x="3038475" y="33210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30" name="mainfrm"/>
          <p:cNvSpPr>
            <a:spLocks noEditPoints="1" noChangeArrowheads="1"/>
          </p:cNvSpPr>
          <p:nvPr/>
        </p:nvSpPr>
        <p:spPr bwMode="auto">
          <a:xfrm>
            <a:off x="5248275" y="3168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31" name="mainfrm"/>
          <p:cNvSpPr>
            <a:spLocks noEditPoints="1" noChangeArrowheads="1"/>
          </p:cNvSpPr>
          <p:nvPr/>
        </p:nvSpPr>
        <p:spPr bwMode="auto">
          <a:xfrm>
            <a:off x="6315075" y="2787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510812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Number Placeholder 3"/>
          <p:cNvSpPr>
            <a:spLocks noGrp="1"/>
          </p:cNvSpPr>
          <p:nvPr>
            <p:ph type="sldNum" sz="quarter" idx="11"/>
          </p:nvPr>
        </p:nvSpPr>
        <p:spPr>
          <a:xfrm>
            <a:off x="7162800"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44BDA97-7C1D-1548-B090-64FBE573177A}" type="slidenum">
              <a:rPr lang="en-US" altLang="zh-TW" sz="1400">
                <a:solidFill>
                  <a:srgbClr val="000000"/>
                </a:solidFill>
                <a:latin typeface="Comic Sans MS" charset="0"/>
                <a:ea typeface="新細明體" charset="0"/>
                <a:cs typeface="新細明體" charset="0"/>
              </a:rPr>
              <a:pPr eaLnBrk="1" hangingPunct="1"/>
              <a:t>58</a:t>
            </a:fld>
            <a:endParaRPr lang="en-US" altLang="zh-TW" sz="1400">
              <a:solidFill>
                <a:srgbClr val="000000"/>
              </a:solidFill>
              <a:latin typeface="Comic Sans MS" charset="0"/>
              <a:ea typeface="新細明體" charset="0"/>
              <a:cs typeface="新細明體" charset="0"/>
            </a:endParaRPr>
          </a:p>
        </p:txBody>
      </p:sp>
      <p:sp>
        <p:nvSpPr>
          <p:cNvPr id="147458" name="Rectangle 2"/>
          <p:cNvSpPr>
            <a:spLocks noGrp="1" noChangeArrowheads="1"/>
          </p:cNvSpPr>
          <p:nvPr>
            <p:ph type="title"/>
          </p:nvPr>
        </p:nvSpPr>
        <p:spPr/>
        <p:txBody>
          <a:bodyPr/>
          <a:lstStyle/>
          <a:p>
            <a:r>
              <a:rPr lang="en-US" sz="3200">
                <a:latin typeface="Comic Sans MS" charset="0"/>
              </a:rPr>
              <a:t>Do redirections reveal network conditions?</a:t>
            </a:r>
          </a:p>
        </p:txBody>
      </p:sp>
      <p:sp>
        <p:nvSpPr>
          <p:cNvPr id="147459" name="Rectangle 3"/>
          <p:cNvSpPr>
            <a:spLocks noGrp="1" noChangeArrowheads="1"/>
          </p:cNvSpPr>
          <p:nvPr>
            <p:ph type="body" idx="1"/>
          </p:nvPr>
        </p:nvSpPr>
        <p:spPr/>
        <p:txBody>
          <a:bodyPr/>
          <a:lstStyle/>
          <a:p>
            <a:pPr>
              <a:buFont typeface="Wingdings" charset="0"/>
              <a:buChar char="q"/>
            </a:pPr>
            <a:r>
              <a:rPr lang="en-US" dirty="0">
                <a:latin typeface="Comic Sans MS" charset="0"/>
              </a:rPr>
              <a:t>Rank = r1+r2-1, where </a:t>
            </a:r>
            <a:r>
              <a:rPr lang="en-US" dirty="0" err="1">
                <a:latin typeface="Comic Sans MS" charset="0"/>
              </a:rPr>
              <a:t>ri</a:t>
            </a:r>
            <a:r>
              <a:rPr lang="en-US" dirty="0">
                <a:latin typeface="Comic Sans MS" charset="0"/>
              </a:rPr>
              <a:t> is rank of server </a:t>
            </a:r>
            <a:r>
              <a:rPr lang="en-US" dirty="0" err="1">
                <a:latin typeface="Comic Sans MS" charset="0"/>
              </a:rPr>
              <a:t>i</a:t>
            </a:r>
            <a:endParaRPr lang="en-US" dirty="0">
              <a:latin typeface="Comic Sans MS" charset="0"/>
            </a:endParaRPr>
          </a:p>
          <a:p>
            <a:pPr lvl="1">
              <a:buFont typeface="Courier New" charset="0"/>
              <a:buChar char="o"/>
            </a:pPr>
            <a:r>
              <a:rPr lang="en-US" dirty="0">
                <a:latin typeface="Comic Sans MS" charset="0"/>
              </a:rPr>
              <a:t>16 means perfect correlation </a:t>
            </a:r>
          </a:p>
          <a:p>
            <a:pPr lvl="1">
              <a:buFont typeface="Courier New" charset="0"/>
              <a:buChar char="o"/>
            </a:pPr>
            <a:r>
              <a:rPr lang="en-US" dirty="0">
                <a:latin typeface="Comic Sans MS" charset="0"/>
              </a:rPr>
              <a:t>0 means poor correlation</a:t>
            </a:r>
          </a:p>
          <a:p>
            <a:pPr lvl="1">
              <a:buFontTx/>
              <a:buNone/>
            </a:pPr>
            <a:endParaRPr lang="en-US" dirty="0">
              <a:latin typeface="Comic Sans MS" charset="0"/>
            </a:endParaRPr>
          </a:p>
        </p:txBody>
      </p:sp>
      <p:pic>
        <p:nvPicPr>
          <p:cNvPr id="147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600"/>
            <a:ext cx="6629400" cy="3900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5"/>
          <p:cNvGrpSpPr>
            <a:grpSpLocks/>
          </p:cNvGrpSpPr>
          <p:nvPr/>
        </p:nvGrpSpPr>
        <p:grpSpPr bwMode="auto">
          <a:xfrm>
            <a:off x="2819400" y="3200400"/>
            <a:ext cx="1355725" cy="1143000"/>
            <a:chOff x="1776" y="2016"/>
            <a:chExt cx="854" cy="720"/>
          </a:xfrm>
        </p:grpSpPr>
        <p:sp>
          <p:nvSpPr>
            <p:cNvPr id="147466" name="Text Box 6"/>
            <p:cNvSpPr txBox="1">
              <a:spLocks noChangeArrowheads="1"/>
            </p:cNvSpPr>
            <p:nvPr/>
          </p:nvSpPr>
          <p:spPr bwMode="auto">
            <a:xfrm>
              <a:off x="1776" y="2016"/>
              <a:ext cx="854" cy="224"/>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latin typeface="Tahoma" charset="0"/>
                </a:rPr>
                <a:t>Brazil is poor</a:t>
              </a:r>
              <a:endParaRPr lang="en-US" altLang="zh-TW" sz="1600">
                <a:solidFill>
                  <a:srgbClr val="FF0000"/>
                </a:solidFill>
                <a:latin typeface="Tahoma" charset="0"/>
                <a:ea typeface="新細明體" charset="0"/>
                <a:cs typeface="新細明體" charset="0"/>
              </a:endParaRPr>
            </a:p>
          </p:txBody>
        </p:sp>
        <p:sp>
          <p:nvSpPr>
            <p:cNvPr id="147467" name="Line 7"/>
            <p:cNvSpPr>
              <a:spLocks noChangeShapeType="1"/>
            </p:cNvSpPr>
            <p:nvPr/>
          </p:nvSpPr>
          <p:spPr bwMode="auto">
            <a:xfrm flipH="1">
              <a:off x="2064" y="2256"/>
              <a:ext cx="144" cy="480"/>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nvGrpSpPr>
          <p:cNvPr id="3" name="Group 8"/>
          <p:cNvGrpSpPr>
            <a:grpSpLocks/>
          </p:cNvGrpSpPr>
          <p:nvPr/>
        </p:nvGrpSpPr>
        <p:grpSpPr bwMode="auto">
          <a:xfrm>
            <a:off x="5943600" y="1905000"/>
            <a:ext cx="2100263" cy="1447800"/>
            <a:chOff x="3744" y="1200"/>
            <a:chExt cx="1323" cy="912"/>
          </a:xfrm>
        </p:grpSpPr>
        <p:sp>
          <p:nvSpPr>
            <p:cNvPr id="147463" name="Text Box 9"/>
            <p:cNvSpPr txBox="1">
              <a:spLocks noChangeArrowheads="1"/>
            </p:cNvSpPr>
            <p:nvPr/>
          </p:nvSpPr>
          <p:spPr bwMode="auto">
            <a:xfrm>
              <a:off x="3744" y="1200"/>
              <a:ext cx="1323" cy="378"/>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latin typeface="Tahoma" charset="0"/>
                </a:rPr>
                <a:t>MIT and Amsterdam </a:t>
              </a:r>
            </a:p>
            <a:p>
              <a:pPr eaLnBrk="1" hangingPunct="1"/>
              <a:r>
                <a:rPr lang="en-US" sz="1600">
                  <a:solidFill>
                    <a:srgbClr val="FF0000"/>
                  </a:solidFill>
                  <a:latin typeface="Tahoma" charset="0"/>
                </a:rPr>
                <a:t>are excellent</a:t>
              </a:r>
              <a:endParaRPr lang="en-US" altLang="zh-TW" sz="1600">
                <a:solidFill>
                  <a:srgbClr val="FF0000"/>
                </a:solidFill>
                <a:latin typeface="Tahoma" charset="0"/>
                <a:ea typeface="新細明體" charset="0"/>
                <a:cs typeface="新細明體" charset="0"/>
              </a:endParaRPr>
            </a:p>
          </p:txBody>
        </p:sp>
        <p:sp>
          <p:nvSpPr>
            <p:cNvPr id="147464" name="Line 10"/>
            <p:cNvSpPr>
              <a:spLocks noChangeShapeType="1"/>
            </p:cNvSpPr>
            <p:nvPr/>
          </p:nvSpPr>
          <p:spPr bwMode="auto">
            <a:xfrm flipH="1">
              <a:off x="3984" y="1584"/>
              <a:ext cx="288" cy="336"/>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147465" name="Line 11"/>
            <p:cNvSpPr>
              <a:spLocks noChangeShapeType="1"/>
            </p:cNvSpPr>
            <p:nvPr/>
          </p:nvSpPr>
          <p:spPr bwMode="auto">
            <a:xfrm flipH="1">
              <a:off x="4080" y="1584"/>
              <a:ext cx="192" cy="528"/>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2452951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3"/>
                                        </p:tgtEl>
                                        <p:attrNameLst>
                                          <p:attrName>style.opacity</p:attrName>
                                        </p:attrNameLst>
                                      </p:cBhvr>
                                      <p:to>
                                        <p:strVal val="0.34"/>
                                      </p:to>
                                    </p:set>
                                    <p:animEffect filter="image" prLst="opacity: 0.34">
                                      <p:cBhvr rctx="IE">
                                        <p:cTn id="13"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a:xfrm>
            <a:off x="533400" y="76200"/>
            <a:ext cx="7772400" cy="1143000"/>
          </a:xfrm>
        </p:spPr>
        <p:txBody>
          <a:bodyPr/>
          <a:lstStyle/>
          <a:p>
            <a:r>
              <a:rPr lang="en-US">
                <a:latin typeface="Comic Sans MS" charset="0"/>
              </a:rPr>
              <a:t>(Offline Read) Facebook DNS Load Direction</a:t>
            </a:r>
          </a:p>
        </p:txBody>
      </p:sp>
      <p:sp>
        <p:nvSpPr>
          <p:cNvPr id="149506" name="Content Placeholder 2"/>
          <p:cNvSpPr>
            <a:spLocks noGrp="1"/>
          </p:cNvSpPr>
          <p:nvPr>
            <p:ph idx="1"/>
          </p:nvPr>
        </p:nvSpPr>
        <p:spPr>
          <a:xfrm>
            <a:off x="533400" y="1600200"/>
            <a:ext cx="8077200" cy="4648200"/>
          </a:xfrm>
        </p:spPr>
        <p:txBody>
          <a:bodyPr/>
          <a:lstStyle/>
          <a:p>
            <a:pPr>
              <a:buFont typeface="Wingdings" pitchFamily="2" charset="2"/>
              <a:buChar char="q"/>
            </a:pPr>
            <a:r>
              <a:rPr lang="en-US" dirty="0">
                <a:latin typeface="Comic Sans MS" charset="0"/>
              </a:rPr>
              <a:t>A system named Cartographer (written in Python) processes measurement data and configures the DNS maps of individual DNS servers (open source </a:t>
            </a:r>
            <a:r>
              <a:rPr lang="en-US" dirty="0" err="1">
                <a:latin typeface="Comic Sans MS" charset="0"/>
              </a:rPr>
              <a:t>tinydns</a:t>
            </a:r>
            <a:r>
              <a:rPr lang="en-US" dirty="0">
                <a:latin typeface="Comic Sans MS" charset="0"/>
              </a:rPr>
              <a:t>)</a:t>
            </a:r>
          </a:p>
        </p:txBody>
      </p:sp>
      <p:sp>
        <p:nvSpPr>
          <p:cNvPr id="14950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1BE745A-2C0A-3B44-93A7-36BDDA990871}" type="slidenum">
              <a:rPr lang="en-US" sz="1400">
                <a:solidFill>
                  <a:srgbClr val="000000"/>
                </a:solidFill>
                <a:latin typeface="Comic Sans MS" charset="0"/>
              </a:rPr>
              <a:pPr eaLnBrk="1" hangingPunct="1"/>
              <a:t>59</a:t>
            </a:fld>
            <a:endParaRPr lang="en-US" sz="1400">
              <a:solidFill>
                <a:srgbClr val="000000"/>
              </a:solidFill>
              <a:latin typeface="Comic Sans MS" charset="0"/>
            </a:endParaRPr>
          </a:p>
        </p:txBody>
      </p:sp>
    </p:spTree>
    <p:extLst>
      <p:ext uri="{BB962C8B-B14F-4D97-AF65-F5344CB8AC3E}">
        <p14:creationId xmlns:p14="http://schemas.microsoft.com/office/powerpoint/2010/main" val="186959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533400" y="76200"/>
            <a:ext cx="7772400" cy="1143000"/>
          </a:xfrm>
        </p:spPr>
        <p:txBody>
          <a:bodyPr/>
          <a:lstStyle/>
          <a:p>
            <a:r>
              <a:rPr lang="en-US" altLang="x-none" dirty="0">
                <a:ea typeface="ＭＳ Ｐゴシック" charset="-128"/>
              </a:rPr>
              <a:t>Recap: Operational Analysis—Fundamental Laws</a:t>
            </a:r>
          </a:p>
        </p:txBody>
      </p:sp>
      <p:sp>
        <p:nvSpPr>
          <p:cNvPr id="5529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Utilization law:</a:t>
            </a:r>
          </a:p>
          <a:p>
            <a:pPr>
              <a:buFont typeface="Wingdings" pitchFamily="2" charset="2"/>
              <a:buChar char="q"/>
            </a:pPr>
            <a:r>
              <a:rPr lang="en-US" altLang="x-none" dirty="0">
                <a:ea typeface="ＭＳ Ｐゴシック" charset="-128"/>
              </a:rPr>
              <a:t>Forced flow law:</a:t>
            </a:r>
          </a:p>
          <a:p>
            <a:pPr>
              <a:buFont typeface="Wingdings" pitchFamily="2" charset="2"/>
              <a:buChar char="q"/>
            </a:pPr>
            <a:r>
              <a:rPr lang="en-US" altLang="x-none" dirty="0">
                <a:ea typeface="ＭＳ Ｐゴシック" charset="-128"/>
              </a:rPr>
              <a:t>Bottleneck device: </a:t>
            </a:r>
          </a:p>
          <a:p>
            <a:pPr>
              <a:buFont typeface="Wingdings" pitchFamily="2" charset="2"/>
              <a:buChar char="q"/>
            </a:pPr>
            <a:r>
              <a:rPr lang="en-US" altLang="x-none" dirty="0">
                <a:ea typeface="ＭＳ Ｐゴシック" charset="-128"/>
              </a:rPr>
              <a:t>Little</a:t>
            </a:r>
            <a:r>
              <a:rPr lang="ja-JP" altLang="en-US" dirty="0">
                <a:ea typeface="ＭＳ Ｐゴシック" charset="-128"/>
              </a:rPr>
              <a:t>’</a:t>
            </a:r>
            <a:r>
              <a:rPr lang="en-US" altLang="ja-JP" dirty="0">
                <a:ea typeface="ＭＳ Ｐゴシック" charset="-128"/>
              </a:rPr>
              <a:t>s Law:</a:t>
            </a:r>
          </a:p>
          <a:p>
            <a:endParaRPr lang="en-US" altLang="x-none" dirty="0">
              <a:ea typeface="ＭＳ Ｐゴシック" charset="-128"/>
            </a:endParaRPr>
          </a:p>
        </p:txBody>
      </p:sp>
      <p:sp>
        <p:nvSpPr>
          <p:cNvPr id="55299"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F5405FE-71EE-3B47-BBDD-37C55D312095}" type="slidenum">
              <a:rPr lang="en-US" altLang="x-none" sz="1200">
                <a:solidFill>
                  <a:srgbClr val="000000"/>
                </a:solidFill>
                <a:latin typeface="Tahoma" charset="0"/>
              </a:rPr>
              <a:pPr eaLnBrk="1" hangingPunct="1"/>
              <a:t>6</a:t>
            </a:fld>
            <a:endParaRPr lang="en-US" altLang="x-none" sz="1200">
              <a:solidFill>
                <a:srgbClr val="000000"/>
              </a:solidFill>
              <a:latin typeface="Tahoma" charset="0"/>
            </a:endParaRPr>
          </a:p>
        </p:txBody>
      </p:sp>
      <p:sp>
        <p:nvSpPr>
          <p:cNvPr id="2" name="Rectangle 1"/>
          <p:cNvSpPr/>
          <p:nvPr/>
        </p:nvSpPr>
        <p:spPr>
          <a:xfrm>
            <a:off x="4495800" y="1600200"/>
            <a:ext cx="1657826" cy="523220"/>
          </a:xfrm>
          <a:prstGeom prst="rect">
            <a:avLst/>
          </a:prstGeom>
        </p:spPr>
        <p:txBody>
          <a:bodyPr wrap="none">
            <a:spAutoFit/>
          </a:bodyPr>
          <a:lstStyle/>
          <a:p>
            <a:r>
              <a:rPr lang="en-US" altLang="x-none" sz="2800" kern="0" dirty="0" err="1">
                <a:solidFill>
                  <a:srgbClr val="000000"/>
                </a:solidFill>
                <a:latin typeface="Comic Sans MS"/>
                <a:cs typeface="ＭＳ Ｐゴシック" charset="0"/>
              </a:rPr>
              <a:t>Ui</a:t>
            </a:r>
            <a:r>
              <a:rPr lang="en-US" altLang="x-none" sz="2800" kern="0" dirty="0">
                <a:solidFill>
                  <a:srgbClr val="000000"/>
                </a:solidFill>
                <a:latin typeface="Comic Sans MS"/>
                <a:cs typeface="ＭＳ Ｐゴシック" charset="0"/>
              </a:rPr>
              <a:t> = </a:t>
            </a:r>
            <a:r>
              <a:rPr lang="en-US" altLang="x-none" sz="2800" kern="0" dirty="0" err="1">
                <a:solidFill>
                  <a:srgbClr val="000000"/>
                </a:solidFill>
                <a:latin typeface="Comic Sans MS"/>
                <a:cs typeface="ＭＳ Ｐゴシック" charset="0"/>
              </a:rPr>
              <a:t>XiSi</a:t>
            </a:r>
            <a:endParaRPr lang="en-US" dirty="0"/>
          </a:p>
        </p:txBody>
      </p:sp>
      <p:sp>
        <p:nvSpPr>
          <p:cNvPr id="3" name="Rectangle 2"/>
          <p:cNvSpPr/>
          <p:nvPr/>
        </p:nvSpPr>
        <p:spPr>
          <a:xfrm>
            <a:off x="4532122" y="3198168"/>
            <a:ext cx="1792478" cy="523220"/>
          </a:xfrm>
          <a:prstGeom prst="rect">
            <a:avLst/>
          </a:prstGeom>
        </p:spPr>
        <p:txBody>
          <a:bodyPr wrap="none">
            <a:spAutoFit/>
          </a:bodyPr>
          <a:lstStyle/>
          <a:p>
            <a:r>
              <a:rPr lang="en-US" altLang="ja-JP" sz="2800" kern="0" dirty="0">
                <a:solidFill>
                  <a:srgbClr val="000000"/>
                </a:solidFill>
                <a:latin typeface="Comic Sans MS"/>
                <a:cs typeface="ＭＳ Ｐゴシック" charset="0"/>
              </a:rPr>
              <a:t>Qi = Xi </a:t>
            </a:r>
            <a:r>
              <a:rPr lang="en-US" altLang="ja-JP" sz="2800" kern="0" dirty="0" err="1">
                <a:solidFill>
                  <a:srgbClr val="000000"/>
                </a:solidFill>
                <a:latin typeface="Comic Sans MS"/>
                <a:cs typeface="ＭＳ Ｐゴシック" charset="0"/>
              </a:rPr>
              <a:t>Ri</a:t>
            </a:r>
            <a:endParaRPr lang="en-US" dirty="0"/>
          </a:p>
        </p:txBody>
      </p:sp>
      <p:sp>
        <p:nvSpPr>
          <p:cNvPr id="4" name="Rectangle 3"/>
          <p:cNvSpPr/>
          <p:nvPr/>
        </p:nvSpPr>
        <p:spPr>
          <a:xfrm>
            <a:off x="4531308" y="2677180"/>
            <a:ext cx="3129383" cy="523220"/>
          </a:xfrm>
          <a:prstGeom prst="rect">
            <a:avLst/>
          </a:prstGeom>
        </p:spPr>
        <p:txBody>
          <a:bodyPr wrap="none">
            <a:spAutoFit/>
          </a:bodyPr>
          <a:lstStyle/>
          <a:p>
            <a:r>
              <a:rPr lang="en-US" altLang="x-none" sz="2800" kern="0" dirty="0">
                <a:solidFill>
                  <a:srgbClr val="000000"/>
                </a:solidFill>
                <a:latin typeface="Comic Sans MS"/>
                <a:cs typeface="ＭＳ Ｐゴシック" charset="0"/>
              </a:rPr>
              <a:t>Largest Di = Vi Si</a:t>
            </a:r>
            <a:endParaRPr lang="en-US" dirty="0"/>
          </a:p>
        </p:txBody>
      </p:sp>
      <p:sp>
        <p:nvSpPr>
          <p:cNvPr id="5" name="Rectangle 4"/>
          <p:cNvSpPr/>
          <p:nvPr/>
        </p:nvSpPr>
        <p:spPr>
          <a:xfrm>
            <a:off x="4495800" y="2124168"/>
            <a:ext cx="1645002" cy="523220"/>
          </a:xfrm>
          <a:prstGeom prst="rect">
            <a:avLst/>
          </a:prstGeom>
        </p:spPr>
        <p:txBody>
          <a:bodyPr wrap="none">
            <a:spAutoFit/>
          </a:bodyPr>
          <a:lstStyle/>
          <a:p>
            <a:r>
              <a:rPr lang="en-US" altLang="x-none" sz="2800" kern="0" dirty="0">
                <a:solidFill>
                  <a:srgbClr val="000000"/>
                </a:solidFill>
                <a:latin typeface="Comic Sans MS"/>
                <a:cs typeface="ＭＳ Ｐゴシック" charset="0"/>
              </a:rPr>
              <a:t>Xi = Vi X</a:t>
            </a:r>
            <a:endParaRPr lang="en-US" dirty="0"/>
          </a:p>
        </p:txBody>
      </p:sp>
    </p:spTree>
    <p:extLst>
      <p:ext uri="{BB962C8B-B14F-4D97-AF65-F5344CB8AC3E}">
        <p14:creationId xmlns:p14="http://schemas.microsoft.com/office/powerpoint/2010/main" val="171322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r>
              <a:rPr lang="en-US">
                <a:latin typeface="Comic Sans MS" charset="0"/>
              </a:rPr>
              <a:t>Discussion</a:t>
            </a:r>
          </a:p>
        </p:txBody>
      </p:sp>
      <p:sp>
        <p:nvSpPr>
          <p:cNvPr id="151554" name="Content Placeholder 2"/>
          <p:cNvSpPr>
            <a:spLocks noGrp="1"/>
          </p:cNvSpPr>
          <p:nvPr>
            <p:ph idx="1"/>
          </p:nvPr>
        </p:nvSpPr>
        <p:spPr>
          <a:xfrm>
            <a:off x="533400" y="1600200"/>
            <a:ext cx="8077200" cy="4648200"/>
          </a:xfrm>
        </p:spPr>
        <p:txBody>
          <a:bodyPr/>
          <a:lstStyle/>
          <a:p>
            <a:pPr>
              <a:buFont typeface="Wingdings" pitchFamily="2" charset="2"/>
              <a:buChar char="q"/>
            </a:pPr>
            <a:r>
              <a:rPr lang="en-US" dirty="0">
                <a:latin typeface="Comic Sans MS" charset="0"/>
              </a:rPr>
              <a:t>Advantages of using DNS for using multiple servers (LB)</a:t>
            </a:r>
          </a:p>
          <a:p>
            <a:pPr lvl="1">
              <a:buFont typeface="Courier New" panose="02070309020205020404" pitchFamily="49" charset="0"/>
              <a:buChar char="o"/>
            </a:pPr>
            <a:r>
              <a:rPr lang="en-US" dirty="0">
                <a:latin typeface="Comic Sans MS" charset="0"/>
              </a:rPr>
              <a:t>Leveraging existing DNS features (e.g., </a:t>
            </a:r>
            <a:r>
              <a:rPr lang="en-US" dirty="0" err="1">
                <a:latin typeface="Comic Sans MS" charset="0"/>
              </a:rPr>
              <a:t>cname</a:t>
            </a:r>
            <a:r>
              <a:rPr lang="en-US" dirty="0">
                <a:latin typeface="Comic Sans MS" charset="0"/>
              </a:rPr>
              <a:t>, hierarchy name for natural hierarchical redirection)</a:t>
            </a:r>
          </a:p>
          <a:p>
            <a:pPr lvl="1">
              <a:buFont typeface="Courier New" panose="02070309020205020404" pitchFamily="49" charset="0"/>
              <a:buChar char="o"/>
            </a:pPr>
            <a:r>
              <a:rPr lang="en-US" dirty="0">
                <a:latin typeface="Comic Sans MS" charset="0"/>
              </a:rPr>
              <a:t>Leveraging existing DNS deployment/optimization</a:t>
            </a:r>
          </a:p>
          <a:p>
            <a:endParaRPr lang="en-US" dirty="0">
              <a:latin typeface="Comic Sans MS" charset="0"/>
            </a:endParaRPr>
          </a:p>
          <a:p>
            <a:pPr>
              <a:buFont typeface="Wingdings" pitchFamily="2" charset="2"/>
              <a:buChar char="q"/>
            </a:pPr>
            <a:r>
              <a:rPr lang="en-US" dirty="0">
                <a:latin typeface="Comic Sans MS" charset="0"/>
              </a:rPr>
              <a:t>Disadvantages of using DNS</a:t>
            </a:r>
          </a:p>
          <a:p>
            <a:pPr lvl="1">
              <a:buFont typeface="Courier New" panose="02070309020205020404" pitchFamily="49" charset="0"/>
              <a:buChar char="o"/>
            </a:pPr>
            <a:r>
              <a:rPr lang="en-US" dirty="0">
                <a:latin typeface="Comic Sans MS" charset="0"/>
              </a:rPr>
              <a:t>Distributed caching may lead to slow response</a:t>
            </a:r>
          </a:p>
          <a:p>
            <a:pPr lvl="1">
              <a:buFont typeface="Courier New" panose="02070309020205020404" pitchFamily="49" charset="0"/>
              <a:buChar char="o"/>
            </a:pPr>
            <a:r>
              <a:rPr lang="en-US" dirty="0">
                <a:latin typeface="Comic Sans MS" charset="0"/>
              </a:rPr>
              <a:t>Only in the unit of IP addresses</a:t>
            </a:r>
          </a:p>
        </p:txBody>
      </p:sp>
      <p:sp>
        <p:nvSpPr>
          <p:cNvPr id="15155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600C15F-9A5E-E44E-B108-7E8A97025F12}" type="slidenum">
              <a:rPr lang="en-US" sz="1400">
                <a:solidFill>
                  <a:srgbClr val="000000"/>
                </a:solidFill>
                <a:latin typeface="Comic Sans MS" charset="0"/>
              </a:rPr>
              <a:pPr eaLnBrk="1" hangingPunct="1"/>
              <a:t>60</a:t>
            </a:fld>
            <a:endParaRPr lang="en-US" sz="1400">
              <a:solidFill>
                <a:srgbClr val="000000"/>
              </a:solidFill>
              <a:latin typeface="Comic Sans MS" charset="0"/>
            </a:endParaRPr>
          </a:p>
        </p:txBody>
      </p:sp>
    </p:spTree>
    <p:extLst>
      <p:ext uri="{BB962C8B-B14F-4D97-AF65-F5344CB8AC3E}">
        <p14:creationId xmlns:p14="http://schemas.microsoft.com/office/powerpoint/2010/main" val="320831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155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dirty="0">
                <a:ea typeface="ＭＳ Ｐゴシック" charset="-128"/>
              </a:rPr>
              <a:t>Recap: Direction Mechanisms</a:t>
            </a:r>
          </a:p>
        </p:txBody>
      </p:sp>
      <p:sp>
        <p:nvSpPr>
          <p:cNvPr id="10957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A83602F-5B4E-BE47-B4B1-F7C52859E63A}" type="slidenum">
              <a:rPr lang="en-US" altLang="x-none" sz="1400">
                <a:solidFill>
                  <a:srgbClr val="000000"/>
                </a:solidFill>
                <a:latin typeface="Comic Sans MS" charset="0"/>
              </a:rPr>
              <a:pPr eaLnBrk="1" hangingPunct="1"/>
              <a:t>61</a:t>
            </a:fld>
            <a:endParaRPr lang="en-US" altLang="x-none" sz="1400">
              <a:solidFill>
                <a:srgbClr val="000000"/>
              </a:solidFill>
              <a:latin typeface="Comic Sans MS" charset="0"/>
            </a:endParaRPr>
          </a:p>
        </p:txBody>
      </p:sp>
      <p:grpSp>
        <p:nvGrpSpPr>
          <p:cNvPr id="109592" name="Group 2"/>
          <p:cNvGrpSpPr>
            <a:grpSpLocks/>
          </p:cNvGrpSpPr>
          <p:nvPr/>
        </p:nvGrpSpPr>
        <p:grpSpPr bwMode="auto">
          <a:xfrm>
            <a:off x="0" y="3365810"/>
            <a:ext cx="7010400" cy="3352800"/>
            <a:chOff x="76200" y="3048000"/>
            <a:chExt cx="7010400" cy="3352800"/>
          </a:xfrm>
        </p:grpSpPr>
        <p:sp>
          <p:nvSpPr>
            <p:cNvPr id="27" name="Rectangle 26"/>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Europe</a:t>
              </a:r>
            </a:p>
          </p:txBody>
        </p:sp>
        <p:sp>
          <p:nvSpPr>
            <p:cNvPr id="13" name="Rectangle 12"/>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Cluster1</a:t>
              </a:r>
              <a:br>
                <a:rPr lang="en-US" sz="2000" dirty="0">
                  <a:latin typeface="Times New Roman" pitchFamily="18" charset="0"/>
                  <a:ea typeface="+mn-ea"/>
                  <a:cs typeface="Arial" charset="0"/>
                </a:rPr>
              </a:br>
              <a:r>
                <a:rPr lang="en-US" sz="2000" dirty="0">
                  <a:latin typeface="Times New Roman" pitchFamily="18" charset="0"/>
                  <a:ea typeface="+mn-ea"/>
                  <a:cs typeface="Arial" charset="0"/>
                </a:rPr>
                <a:t>in US East</a:t>
              </a:r>
            </a:p>
          </p:txBody>
        </p:sp>
        <p:sp>
          <p:nvSpPr>
            <p:cNvPr id="14" name="Rectangle 13"/>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US West</a:t>
              </a:r>
            </a:p>
          </p:txBody>
        </p:sp>
        <p:cxnSp>
          <p:nvCxnSpPr>
            <p:cNvPr id="109597" name="Straight Connector 24"/>
            <p:cNvCxnSpPr>
              <a:cxnSpLocks noChangeShapeType="1"/>
              <a:stCxn id="6" idx="2"/>
              <a:endCxn id="13"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98" name="Straight Connector 26"/>
            <p:cNvCxnSpPr>
              <a:cxnSpLocks noChangeShapeType="1"/>
              <a:stCxn id="6" idx="2"/>
              <a:endCxn id="14"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8" name="Rectangle 27"/>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29" name="Rectangle 28"/>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30" name="Rectangle 29"/>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proxy</a:t>
              </a:r>
            </a:p>
          </p:txBody>
        </p:sp>
        <p:cxnSp>
          <p:nvCxnSpPr>
            <p:cNvPr id="109602"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3" name="Straight Arrow Connector 33"/>
            <p:cNvCxnSpPr>
              <a:cxnSpLocks noChangeShapeType="1"/>
              <a:endCxn id="29"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4" name="Straight Arrow Connector 35"/>
            <p:cNvCxnSpPr>
              <a:cxnSpLocks noChangeShapeType="1"/>
              <a:endCxn id="30"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5"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31" name="Oval 3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Load </a:t>
              </a:r>
            </a:p>
            <a:p>
              <a:pPr algn="ctr" defTabSz="914400" eaLnBrk="0" hangingPunct="0">
                <a:defRPr/>
              </a:pPr>
              <a:r>
                <a:rPr lang="en-US" sz="2000" dirty="0">
                  <a:latin typeface="Times New Roman" pitchFamily="18" charset="0"/>
                  <a:ea typeface="+mn-ea"/>
                  <a:cs typeface="Arial" charset="0"/>
                </a:rPr>
                <a:t>balancer</a:t>
              </a:r>
            </a:p>
          </p:txBody>
        </p:sp>
        <p:cxnSp>
          <p:nvCxnSpPr>
            <p:cNvPr id="109608"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109609" name="Straight Connector 26"/>
            <p:cNvCxnSpPr>
              <a:cxnSpLocks noChangeShapeType="1"/>
              <a:stCxn id="6" idx="2"/>
              <a:endCxn id="27"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4" name="Group 3"/>
          <p:cNvGrpSpPr>
            <a:grpSpLocks/>
          </p:cNvGrpSpPr>
          <p:nvPr/>
        </p:nvGrpSpPr>
        <p:grpSpPr bwMode="auto">
          <a:xfrm>
            <a:off x="4277592" y="5651810"/>
            <a:ext cx="2580409" cy="914400"/>
            <a:chOff x="4313583" y="5715000"/>
            <a:chExt cx="2468217" cy="914400"/>
          </a:xfrm>
        </p:grpSpPr>
        <p:sp>
          <p:nvSpPr>
            <p:cNvPr id="43" name="Oval 42"/>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200" dirty="0">
                  <a:latin typeface="Times New Roman" pitchFamily="18" charset="0"/>
                  <a:ea typeface="+mn-ea"/>
                  <a:cs typeface="Arial" charset="0"/>
                </a:rPr>
                <a:t>Load </a:t>
              </a:r>
            </a:p>
            <a:p>
              <a:pPr algn="ctr" defTabSz="914400" eaLnBrk="0" hangingPunct="0">
                <a:defRPr/>
              </a:pPr>
              <a:r>
                <a:rPr lang="en-US" sz="1200" dirty="0">
                  <a:latin typeface="Times New Roman" pitchFamily="18" charset="0"/>
                  <a:ea typeface="+mn-ea"/>
                  <a:cs typeface="Arial" charset="0"/>
                </a:rPr>
                <a:t>balancer</a:t>
              </a:r>
            </a:p>
          </p:txBody>
        </p:sp>
        <p:cxnSp>
          <p:nvCxnSpPr>
            <p:cNvPr id="109583"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6" name="Rectangle 45"/>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7" name="Rectangle 46"/>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8" name="Rectangle 47"/>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servers</a:t>
              </a:r>
            </a:p>
          </p:txBody>
        </p:sp>
        <p:cxnSp>
          <p:nvCxnSpPr>
            <p:cNvPr id="109587" name="Straight Arrow Connector 49"/>
            <p:cNvCxnSpPr>
              <a:cxnSpLocks noChangeShapeType="1"/>
              <a:stCxn id="43" idx="6"/>
              <a:endCxn id="46" idx="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8" name="Straight Arrow Connector 51"/>
            <p:cNvCxnSpPr>
              <a:cxnSpLocks noChangeShapeType="1"/>
              <a:stCxn id="43" idx="6"/>
              <a:endCxn id="47" idx="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9" name="Straight Arrow Connector 53"/>
            <p:cNvCxnSpPr>
              <a:cxnSpLocks noChangeShapeType="1"/>
              <a:stCxn id="43" idx="6"/>
              <a:endCxn id="48" idx="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2" name="Group 1"/>
          <p:cNvGrpSpPr>
            <a:grpSpLocks/>
          </p:cNvGrpSpPr>
          <p:nvPr/>
        </p:nvGrpSpPr>
        <p:grpSpPr bwMode="auto">
          <a:xfrm>
            <a:off x="990600" y="2146610"/>
            <a:ext cx="6629400" cy="1295400"/>
            <a:chOff x="990600" y="1752600"/>
            <a:chExt cx="6629400" cy="1295400"/>
          </a:xfrm>
        </p:grpSpPr>
        <p:sp>
          <p:nvSpPr>
            <p:cNvPr id="5" name="Rectangle 4"/>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name1</a:t>
              </a:r>
            </a:p>
          </p:txBody>
        </p:sp>
        <p:sp>
          <p:nvSpPr>
            <p:cNvPr id="6" name="Rectangle 5"/>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IP1</a:t>
              </a:r>
            </a:p>
          </p:txBody>
        </p:sp>
        <p:sp>
          <p:nvSpPr>
            <p:cNvPr id="9" name="Rectangle 8"/>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IP2</a:t>
              </a:r>
            </a:p>
          </p:txBody>
        </p:sp>
        <p:sp>
          <p:nvSpPr>
            <p:cNvPr id="10" name="Rectangle 9"/>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err="1">
                  <a:latin typeface="Times New Roman" pitchFamily="18" charset="0"/>
                  <a:ea typeface="+mn-ea"/>
                  <a:cs typeface="Arial" charset="0"/>
                </a:rPr>
                <a:t>IPn</a:t>
              </a:r>
              <a:endParaRPr lang="en-US" dirty="0">
                <a:latin typeface="Times New Roman" pitchFamily="18" charset="0"/>
                <a:ea typeface="+mn-ea"/>
                <a:cs typeface="Arial" charset="0"/>
              </a:endParaRPr>
            </a:p>
          </p:txBody>
        </p:sp>
        <p:cxnSp>
          <p:nvCxnSpPr>
            <p:cNvPr id="109578" name="Straight Connector 18"/>
            <p:cNvCxnSpPr>
              <a:cxnSpLocks noChangeShapeType="1"/>
              <a:endCxn id="6"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79" name="Straight Connector 20"/>
            <p:cNvCxnSpPr>
              <a:cxnSpLocks noChangeShapeType="1"/>
              <a:endCxn id="9"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80" name="Straight Connector 22"/>
            <p:cNvCxnSpPr>
              <a:cxnSpLocks noChangeShapeType="1"/>
              <a:endCxn id="10"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44" name="Rectangle 43"/>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name2</a:t>
              </a:r>
            </a:p>
          </p:txBody>
        </p:sp>
      </p:grpSp>
      <p:sp>
        <p:nvSpPr>
          <p:cNvPr id="49" name="Rectangle 48"/>
          <p:cNvSpPr/>
          <p:nvPr/>
        </p:nvSpPr>
        <p:spPr bwMode="auto">
          <a:xfrm>
            <a:off x="4572000" y="14478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App</a:t>
            </a:r>
          </a:p>
        </p:txBody>
      </p:sp>
      <p:cxnSp>
        <p:nvCxnSpPr>
          <p:cNvPr id="50" name="Straight Connector 18"/>
          <p:cNvCxnSpPr>
            <a:cxnSpLocks noChangeShapeType="1"/>
            <a:endCxn id="5"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51" name="Straight Connector 18"/>
          <p:cNvCxnSpPr>
            <a:cxnSpLocks noChangeShapeType="1"/>
            <a:endCxn id="44" idx="0"/>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084956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a:latin typeface="Comic Sans MS" charset="0"/>
              </a:rPr>
              <a:t>Outline</a:t>
            </a:r>
          </a:p>
        </p:txBody>
      </p:sp>
      <p:sp>
        <p:nvSpPr>
          <p:cNvPr id="93186" name="Content Placeholder 2"/>
          <p:cNvSpPr>
            <a:spLocks noGrp="1"/>
          </p:cNvSpPr>
          <p:nvPr>
            <p:ph idx="1"/>
          </p:nvPr>
        </p:nvSpPr>
        <p:spPr>
          <a:xfrm>
            <a:off x="533400" y="1447800"/>
            <a:ext cx="7772400" cy="5105400"/>
          </a:xfrm>
        </p:spPr>
        <p:txBody>
          <a:bodyPr/>
          <a:lstStyle/>
          <a:p>
            <a:pPr>
              <a:buFont typeface="Wingdings" pitchFamily="2" charset="2"/>
              <a:buChar char="q"/>
            </a:pPr>
            <a:r>
              <a:rPr lang="en-US" dirty="0">
                <a:latin typeface="Comic Sans MS" charset="0"/>
              </a:rPr>
              <a:t>Recap</a:t>
            </a:r>
          </a:p>
          <a:p>
            <a:pPr>
              <a:buFont typeface="Wingdings" pitchFamily="2" charset="2"/>
              <a:buChar char="q"/>
            </a:pPr>
            <a:r>
              <a:rPr lang="en-US" dirty="0">
                <a:latin typeface="Comic Sans MS" charset="0"/>
              </a:rPr>
              <a:t>Sing</a:t>
            </a:r>
            <a:r>
              <a:rPr lang="en-US" altLang="zh-CN" dirty="0">
                <a:latin typeface="Comic Sans MS" charset="0"/>
              </a:rPr>
              <a:t>le,</a:t>
            </a:r>
            <a:r>
              <a:rPr lang="zh-CN" altLang="en-US" dirty="0">
                <a:latin typeface="Comic Sans MS" charset="0"/>
              </a:rPr>
              <a:t> </a:t>
            </a:r>
            <a:r>
              <a:rPr lang="en-US" altLang="zh-CN" dirty="0">
                <a:latin typeface="Comic Sans MS" charset="0"/>
              </a:rPr>
              <a:t>high-performance</a:t>
            </a:r>
            <a:r>
              <a:rPr lang="zh-CN" altLang="en-US" dirty="0">
                <a:latin typeface="Comic Sans MS" charset="0"/>
              </a:rPr>
              <a:t> </a:t>
            </a:r>
            <a:r>
              <a:rPr lang="en-US" altLang="zh-CN" dirty="0">
                <a:latin typeface="Comic Sans MS" charset="0"/>
              </a:rPr>
              <a:t>network</a:t>
            </a:r>
            <a:r>
              <a:rPr lang="zh-CN" altLang="en-US" dirty="0">
                <a:latin typeface="Comic Sans MS" charset="0"/>
              </a:rPr>
              <a:t> </a:t>
            </a:r>
            <a:r>
              <a:rPr lang="en-US" altLang="zh-CN" dirty="0">
                <a:latin typeface="Comic Sans MS" charset="0"/>
              </a:rPr>
              <a:t>server</a:t>
            </a:r>
            <a:endParaRPr lang="en-US" dirty="0">
              <a:latin typeface="Comic Sans MS" charset="0"/>
            </a:endParaRPr>
          </a:p>
          <a:p>
            <a:pPr>
              <a:buFont typeface="Wingdings" pitchFamily="2" charset="2"/>
              <a:buChar char="q"/>
            </a:pPr>
            <a:r>
              <a:rPr lang="en-US" dirty="0">
                <a:latin typeface="Comic Sans MS" charset="0"/>
              </a:rPr>
              <a:t>Multiple network servers</a:t>
            </a:r>
          </a:p>
          <a:p>
            <a:pPr lvl="1">
              <a:buFont typeface="Courier New" panose="02070309020205020404" pitchFamily="49" charset="0"/>
              <a:buChar char="o"/>
            </a:pPr>
            <a:r>
              <a:rPr lang="en-US" dirty="0">
                <a:latin typeface="Comic Sans MS" charset="0"/>
              </a:rPr>
              <a:t>Basic issues</a:t>
            </a:r>
          </a:p>
          <a:p>
            <a:pPr lvl="1">
              <a:buFont typeface="Courier New" panose="02070309020205020404" pitchFamily="49" charset="0"/>
              <a:buChar char="o"/>
            </a:pPr>
            <a:r>
              <a:rPr lang="en-US" dirty="0">
                <a:latin typeface="Comic Sans MS" charset="0"/>
              </a:rPr>
              <a:t>Load direction</a:t>
            </a:r>
          </a:p>
          <a:p>
            <a:pPr lvl="2"/>
            <a:r>
              <a:rPr lang="en-US" dirty="0">
                <a:latin typeface="Comic Sans MS" charset="0"/>
              </a:rPr>
              <a:t>DNS (IP level)</a:t>
            </a:r>
          </a:p>
          <a:p>
            <a:pPr lvl="2"/>
            <a:r>
              <a:rPr lang="en-US" dirty="0">
                <a:latin typeface="Comic Sans MS" charset="0"/>
              </a:rPr>
              <a:t>Load balancer/smart switch (sub-IP level)</a:t>
            </a:r>
          </a:p>
        </p:txBody>
      </p:sp>
      <p:sp>
        <p:nvSpPr>
          <p:cNvPr id="93187"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fld id="{B04E4EBA-D769-9B4C-8EDE-38015B29F588}" type="slidenum">
              <a:rPr lang="en-US" sz="1400">
                <a:solidFill>
                  <a:srgbClr val="000000"/>
                </a:solidFill>
                <a:latin typeface="Times New Roman" charset="0"/>
              </a:rPr>
              <a:pPr/>
              <a:t>62</a:t>
            </a:fld>
            <a:endParaRPr lang="en-US" sz="1400">
              <a:solidFill>
                <a:srgbClr val="000000"/>
              </a:solidFill>
              <a:latin typeface="Times New Roman" charset="0"/>
            </a:endParaRPr>
          </a:p>
        </p:txBody>
      </p:sp>
    </p:spTree>
    <p:extLst>
      <p:ext uri="{BB962C8B-B14F-4D97-AF65-F5344CB8AC3E}">
        <p14:creationId xmlns:p14="http://schemas.microsoft.com/office/powerpoint/2010/main" val="24270031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r>
              <a:rPr lang="en-US">
                <a:latin typeface="Comic Sans MS" charset="0"/>
              </a:rPr>
              <a:t>Smart Switch: Big Picture</a:t>
            </a:r>
          </a:p>
        </p:txBody>
      </p:sp>
      <p:sp>
        <p:nvSpPr>
          <p:cNvPr id="95234"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FB733BB-55DA-2144-98C3-A840DF50ECB9}" type="slidenum">
              <a:rPr lang="en-US" sz="1400">
                <a:solidFill>
                  <a:srgbClr val="000000"/>
                </a:solidFill>
                <a:latin typeface="Comic Sans MS" charset="0"/>
                <a:cs typeface="Arial" charset="0"/>
              </a:rPr>
              <a:pPr eaLnBrk="1" hangingPunct="1"/>
              <a:t>63</a:t>
            </a:fld>
            <a:endParaRPr lang="en-US" sz="1400">
              <a:solidFill>
                <a:srgbClr val="000000"/>
              </a:solidFill>
              <a:latin typeface="Comic Sans MS" charset="0"/>
              <a:cs typeface="Arial" charset="0"/>
            </a:endParaRPr>
          </a:p>
        </p:txBody>
      </p:sp>
      <p:pic>
        <p:nvPicPr>
          <p:cNvPr id="952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9977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6"/>
          <p:cNvSpPr txBox="1">
            <a:spLocks noChangeArrowheads="1"/>
          </p:cNvSpPr>
          <p:nvPr/>
        </p:nvSpPr>
        <p:spPr bwMode="auto">
          <a:xfrm>
            <a:off x="4402873" y="3048000"/>
            <a:ext cx="13144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smart switch</a:t>
            </a:r>
            <a:endParaRPr lang="en-US" sz="1800" b="1">
              <a:solidFill>
                <a:srgbClr val="CCCCFF"/>
              </a:solidFill>
              <a:cs typeface="Arial" charset="0"/>
            </a:endParaRPr>
          </a:p>
        </p:txBody>
      </p:sp>
    </p:spTree>
    <p:extLst>
      <p:ext uri="{BB962C8B-B14F-4D97-AF65-F5344CB8AC3E}">
        <p14:creationId xmlns:p14="http://schemas.microsoft.com/office/powerpoint/2010/main" val="7724104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1" name="Rectangle 2"/>
          <p:cNvSpPr>
            <a:spLocks noChangeArrowheads="1"/>
          </p:cNvSpPr>
          <p:nvPr/>
        </p:nvSpPr>
        <p:spPr bwMode="auto">
          <a:xfrm>
            <a:off x="2971800" y="2057400"/>
            <a:ext cx="3200400" cy="3124200"/>
          </a:xfrm>
          <a:prstGeom prst="rect">
            <a:avLst/>
          </a:prstGeom>
          <a:solidFill>
            <a:schemeClr val="bg1"/>
          </a:solidFill>
          <a:ln>
            <a:noFill/>
          </a:ln>
          <a:extLs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nchor="ctr">
            <a:spAutoFit/>
          </a:bodyPr>
          <a:lstStyle/>
          <a:p>
            <a:endParaRPr lang="en-US" sz="1800">
              <a:solidFill>
                <a:srgbClr val="000000"/>
              </a:solidFill>
              <a:cs typeface="Arial" charset="0"/>
            </a:endParaRPr>
          </a:p>
        </p:txBody>
      </p:sp>
      <p:sp>
        <p:nvSpPr>
          <p:cNvPr id="97282" name="Rectangle 3"/>
          <p:cNvSpPr>
            <a:spLocks noGrp="1" noChangeArrowheads="1"/>
          </p:cNvSpPr>
          <p:nvPr>
            <p:ph type="title"/>
          </p:nvPr>
        </p:nvSpPr>
        <p:spPr/>
        <p:txBody>
          <a:bodyPr/>
          <a:lstStyle/>
          <a:p>
            <a:pPr eaLnBrk="1" hangingPunct="1"/>
            <a:r>
              <a:rPr lang="en-US">
                <a:latin typeface="Comic Sans MS" charset="0"/>
                <a:ea typeface="MS PGothic" charset="0"/>
                <a:cs typeface="MS PGothic" charset="0"/>
              </a:rPr>
              <a:t>VIP Clustering</a:t>
            </a:r>
          </a:p>
        </p:txBody>
      </p:sp>
      <p:sp>
        <p:nvSpPr>
          <p:cNvPr id="97283" name="Text Box 4"/>
          <p:cNvSpPr txBox="1">
            <a:spLocks noChangeArrowheads="1"/>
          </p:cNvSpPr>
          <p:nvPr/>
        </p:nvSpPr>
        <p:spPr bwMode="auto">
          <a:xfrm>
            <a:off x="4343400" y="4724400"/>
            <a:ext cx="1752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server array</a:t>
            </a:r>
            <a:endParaRPr lang="en-US" sz="1800" b="1">
              <a:solidFill>
                <a:srgbClr val="CCCCFF"/>
              </a:solidFill>
              <a:cs typeface="Arial" charset="0"/>
            </a:endParaRPr>
          </a:p>
        </p:txBody>
      </p:sp>
      <p:graphicFrame>
        <p:nvGraphicFramePr>
          <p:cNvPr id="97284" name="Object 2"/>
          <p:cNvGraphicFramePr>
            <a:graphicFrameLocks noChangeAspect="1"/>
          </p:cNvGraphicFramePr>
          <p:nvPr/>
        </p:nvGraphicFramePr>
        <p:xfrm>
          <a:off x="4505325" y="2514600"/>
          <a:ext cx="981075" cy="1104900"/>
        </p:xfrm>
        <a:graphic>
          <a:graphicData uri="http://schemas.openxmlformats.org/presentationml/2006/ole">
            <mc:AlternateContent xmlns:mc="http://schemas.openxmlformats.org/markup-compatibility/2006">
              <mc:Choice xmlns:v="urn:schemas-microsoft-com:vml" Requires="v">
                <p:oleObj spid="_x0000_s385347" name="Clip" r:id="rId4" imgW="979179" imgH="1106008" progId="">
                  <p:embed/>
                </p:oleObj>
              </mc:Choice>
              <mc:Fallback>
                <p:oleObj name="Clip" r:id="rId4" imgW="979179" imgH="110600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25146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85" name="Line 6"/>
          <p:cNvSpPr>
            <a:spLocks noChangeShapeType="1"/>
          </p:cNvSpPr>
          <p:nvPr/>
        </p:nvSpPr>
        <p:spPr bwMode="auto">
          <a:xfrm>
            <a:off x="1676400" y="3505200"/>
            <a:ext cx="1676400" cy="0"/>
          </a:xfrm>
          <a:prstGeom prst="line">
            <a:avLst/>
          </a:prstGeom>
          <a:noFill/>
          <a:ln w="2540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86" name="Text Box 7"/>
          <p:cNvSpPr txBox="1">
            <a:spLocks noChangeArrowheads="1"/>
          </p:cNvSpPr>
          <p:nvPr/>
        </p:nvSpPr>
        <p:spPr bwMode="auto">
          <a:xfrm>
            <a:off x="457200" y="4038600"/>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Clients</a:t>
            </a:r>
            <a:endParaRPr lang="en-US" sz="1800">
              <a:solidFill>
                <a:srgbClr val="CCCCFF"/>
              </a:solidFill>
              <a:cs typeface="Arial" charset="0"/>
            </a:endParaRPr>
          </a:p>
        </p:txBody>
      </p:sp>
      <p:sp>
        <p:nvSpPr>
          <p:cNvPr id="97287" name="Rectangle 8"/>
          <p:cNvSpPr>
            <a:spLocks noChangeArrowheads="1"/>
          </p:cNvSpPr>
          <p:nvPr/>
        </p:nvSpPr>
        <p:spPr bwMode="auto">
          <a:xfrm>
            <a:off x="1828800" y="2435225"/>
            <a:ext cx="1023938"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algn="ctr" eaLnBrk="0" hangingPunct="0"/>
            <a:r>
              <a:rPr lang="en-US" sz="1600">
                <a:solidFill>
                  <a:srgbClr val="000000"/>
                </a:solidFill>
                <a:latin typeface="Times New Roman" charset="0"/>
                <a:cs typeface="Arial" charset="0"/>
              </a:rPr>
              <a:t>L4: TCP</a:t>
            </a:r>
          </a:p>
          <a:p>
            <a:pPr algn="ctr" eaLnBrk="0" hangingPunct="0"/>
            <a:r>
              <a:rPr lang="en-US" sz="1600">
                <a:solidFill>
                  <a:srgbClr val="000000"/>
                </a:solidFill>
                <a:latin typeface="Times New Roman" charset="0"/>
                <a:cs typeface="Arial" charset="0"/>
              </a:rPr>
              <a:t>L7: HTTP</a:t>
            </a:r>
          </a:p>
          <a:p>
            <a:pPr algn="ctr" eaLnBrk="0" hangingPunct="0"/>
            <a:r>
              <a:rPr lang="en-US" sz="1600">
                <a:solidFill>
                  <a:srgbClr val="000000"/>
                </a:solidFill>
                <a:latin typeface="Times New Roman" charset="0"/>
                <a:cs typeface="Arial" charset="0"/>
              </a:rPr>
              <a:t>SSL</a:t>
            </a:r>
          </a:p>
          <a:p>
            <a:pPr algn="ctr" eaLnBrk="0" hangingPunct="0"/>
            <a:r>
              <a:rPr lang="en-US" sz="1600">
                <a:solidFill>
                  <a:srgbClr val="000000"/>
                </a:solidFill>
                <a:latin typeface="Times New Roman" charset="0"/>
                <a:cs typeface="Arial" charset="0"/>
              </a:rPr>
              <a:t>etc.</a:t>
            </a:r>
          </a:p>
        </p:txBody>
      </p:sp>
      <p:sp>
        <p:nvSpPr>
          <p:cNvPr id="97288" name="Rectangle 9"/>
          <p:cNvSpPr>
            <a:spLocks noChangeArrowheads="1"/>
          </p:cNvSpPr>
          <p:nvPr/>
        </p:nvSpPr>
        <p:spPr bwMode="auto">
          <a:xfrm>
            <a:off x="6400800" y="1981200"/>
            <a:ext cx="2266950" cy="2014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800" u="sng">
                <a:solidFill>
                  <a:srgbClr val="000000"/>
                </a:solidFill>
                <a:latin typeface="Times New Roman" charset="0"/>
                <a:cs typeface="Arial" charset="0"/>
              </a:rPr>
              <a:t>Goals</a:t>
            </a:r>
          </a:p>
          <a:p>
            <a:pPr eaLnBrk="0" hangingPunct="0"/>
            <a:r>
              <a:rPr lang="en-US" sz="1800">
                <a:solidFill>
                  <a:srgbClr val="000000"/>
                </a:solidFill>
                <a:latin typeface="Times New Roman" charset="0"/>
                <a:cs typeface="Arial" charset="0"/>
              </a:rPr>
              <a:t>server load balancing</a:t>
            </a:r>
          </a:p>
          <a:p>
            <a:pPr eaLnBrk="0" hangingPunct="0"/>
            <a:r>
              <a:rPr lang="en-US" sz="1800">
                <a:solidFill>
                  <a:srgbClr val="000000"/>
                </a:solidFill>
                <a:latin typeface="Times New Roman" charset="0"/>
                <a:cs typeface="Arial" charset="0"/>
              </a:rPr>
              <a:t>failure detection</a:t>
            </a:r>
          </a:p>
          <a:p>
            <a:pPr eaLnBrk="0" hangingPunct="0"/>
            <a:r>
              <a:rPr lang="en-US" sz="1800">
                <a:solidFill>
                  <a:srgbClr val="000000"/>
                </a:solidFill>
                <a:latin typeface="Times New Roman" charset="0"/>
                <a:cs typeface="Arial" charset="0"/>
              </a:rPr>
              <a:t>access control filtering</a:t>
            </a:r>
          </a:p>
          <a:p>
            <a:pPr eaLnBrk="0" hangingPunct="0"/>
            <a:r>
              <a:rPr lang="en-US" sz="1800">
                <a:solidFill>
                  <a:srgbClr val="000000"/>
                </a:solidFill>
                <a:latin typeface="Times New Roman" charset="0"/>
                <a:cs typeface="Arial" charset="0"/>
              </a:rPr>
              <a:t>priorities/QoS</a:t>
            </a:r>
          </a:p>
          <a:p>
            <a:pPr eaLnBrk="0" hangingPunct="0"/>
            <a:r>
              <a:rPr lang="en-US" sz="1800">
                <a:solidFill>
                  <a:srgbClr val="000000"/>
                </a:solidFill>
                <a:latin typeface="Times New Roman" charset="0"/>
                <a:cs typeface="Arial" charset="0"/>
              </a:rPr>
              <a:t>request locality</a:t>
            </a:r>
          </a:p>
          <a:p>
            <a:pPr eaLnBrk="0" hangingPunct="0"/>
            <a:r>
              <a:rPr lang="en-US" sz="1800">
                <a:solidFill>
                  <a:srgbClr val="000000"/>
                </a:solidFill>
                <a:latin typeface="Times New Roman" charset="0"/>
                <a:cs typeface="Arial" charset="0"/>
              </a:rPr>
              <a:t>transparent caching</a:t>
            </a:r>
          </a:p>
        </p:txBody>
      </p:sp>
      <p:graphicFrame>
        <p:nvGraphicFramePr>
          <p:cNvPr id="97289" name="Object 3"/>
          <p:cNvGraphicFramePr>
            <a:graphicFrameLocks noChangeAspect="1"/>
          </p:cNvGraphicFramePr>
          <p:nvPr/>
        </p:nvGraphicFramePr>
        <p:xfrm>
          <a:off x="4657725" y="3048000"/>
          <a:ext cx="981075" cy="1104900"/>
        </p:xfrm>
        <a:graphic>
          <a:graphicData uri="http://schemas.openxmlformats.org/presentationml/2006/ole">
            <mc:AlternateContent xmlns:mc="http://schemas.openxmlformats.org/markup-compatibility/2006">
              <mc:Choice xmlns:v="urn:schemas-microsoft-com:vml" Requires="v">
                <p:oleObj spid="_x0000_s385348" name="Clip" r:id="rId6" imgW="979179" imgH="1106008" progId="">
                  <p:embed/>
                </p:oleObj>
              </mc:Choice>
              <mc:Fallback>
                <p:oleObj name="Clip" r:id="rId6" imgW="979179" imgH="110600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7725" y="30480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97290" name="Object 4"/>
          <p:cNvGraphicFramePr>
            <a:graphicFrameLocks noChangeAspect="1"/>
          </p:cNvGraphicFramePr>
          <p:nvPr/>
        </p:nvGraphicFramePr>
        <p:xfrm>
          <a:off x="4810125" y="3543300"/>
          <a:ext cx="981075" cy="1104900"/>
        </p:xfrm>
        <a:graphic>
          <a:graphicData uri="http://schemas.openxmlformats.org/presentationml/2006/ole">
            <mc:AlternateContent xmlns:mc="http://schemas.openxmlformats.org/markup-compatibility/2006">
              <mc:Choice xmlns:v="urn:schemas-microsoft-com:vml" Requires="v">
                <p:oleObj spid="_x0000_s385349" name="Clip" r:id="rId7" imgW="979179" imgH="1106008" progId="">
                  <p:embed/>
                </p:oleObj>
              </mc:Choice>
              <mc:Fallback>
                <p:oleObj name="Clip" r:id="rId7" imgW="979179" imgH="110600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125" y="35433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91" name="Line 12"/>
          <p:cNvSpPr>
            <a:spLocks noChangeShapeType="1"/>
          </p:cNvSpPr>
          <p:nvPr/>
        </p:nvSpPr>
        <p:spPr bwMode="auto">
          <a:xfrm flipV="1">
            <a:off x="3962400" y="3200400"/>
            <a:ext cx="609600" cy="3048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92" name="Line 13"/>
          <p:cNvSpPr>
            <a:spLocks noChangeShapeType="1"/>
          </p:cNvSpPr>
          <p:nvPr/>
        </p:nvSpPr>
        <p:spPr bwMode="auto">
          <a:xfrm>
            <a:off x="3962400" y="3505200"/>
            <a:ext cx="762000" cy="3048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93" name="Line 14"/>
          <p:cNvSpPr>
            <a:spLocks noChangeShapeType="1"/>
          </p:cNvSpPr>
          <p:nvPr/>
        </p:nvSpPr>
        <p:spPr bwMode="auto">
          <a:xfrm>
            <a:off x="3962400" y="3505200"/>
            <a:ext cx="91440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graphicFrame>
        <p:nvGraphicFramePr>
          <p:cNvPr id="97294" name="Object 5"/>
          <p:cNvGraphicFramePr>
            <a:graphicFrameLocks noChangeAspect="1"/>
          </p:cNvGraphicFramePr>
          <p:nvPr/>
        </p:nvGraphicFramePr>
        <p:xfrm>
          <a:off x="3352800" y="3352800"/>
          <a:ext cx="450850" cy="315913"/>
        </p:xfrm>
        <a:graphic>
          <a:graphicData uri="http://schemas.openxmlformats.org/presentationml/2006/ole">
            <mc:AlternateContent xmlns:mc="http://schemas.openxmlformats.org/markup-compatibility/2006">
              <mc:Choice xmlns:v="urn:schemas-microsoft-com:vml" Requires="v">
                <p:oleObj spid="_x0000_s385350" name="Clip" r:id="rId8" imgW="5715000" imgH="4008438" progId="">
                  <p:embed/>
                </p:oleObj>
              </mc:Choice>
              <mc:Fallback>
                <p:oleObj name="Clip" r:id="rId8" imgW="5715000" imgH="4008438"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352800"/>
                        <a:ext cx="450850"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95" name="Text Box 16"/>
          <p:cNvSpPr txBox="1">
            <a:spLocks noChangeArrowheads="1"/>
          </p:cNvSpPr>
          <p:nvPr/>
        </p:nvSpPr>
        <p:spPr bwMode="auto">
          <a:xfrm>
            <a:off x="2895600" y="3657600"/>
            <a:ext cx="13144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smart switch</a:t>
            </a:r>
            <a:endParaRPr lang="en-US" sz="1800" b="1">
              <a:solidFill>
                <a:srgbClr val="CCCCFF"/>
              </a:solidFill>
              <a:cs typeface="Arial" charset="0"/>
            </a:endParaRPr>
          </a:p>
        </p:txBody>
      </p:sp>
      <p:sp>
        <p:nvSpPr>
          <p:cNvPr id="97296" name="Rectangle 17"/>
          <p:cNvSpPr>
            <a:spLocks noChangeArrowheads="1"/>
          </p:cNvSpPr>
          <p:nvPr/>
        </p:nvSpPr>
        <p:spPr bwMode="auto">
          <a:xfrm>
            <a:off x="1676400" y="3581400"/>
            <a:ext cx="13716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p>
            <a:pPr algn="ctr" eaLnBrk="0" hangingPunct="0"/>
            <a:r>
              <a:rPr lang="en-US" sz="1600">
                <a:solidFill>
                  <a:srgbClr val="000000"/>
                </a:solidFill>
                <a:latin typeface="Times New Roman" charset="0"/>
                <a:cs typeface="Arial" charset="0"/>
              </a:rPr>
              <a:t>virtual IP addresses (VIPs)</a:t>
            </a:r>
          </a:p>
        </p:txBody>
      </p:sp>
      <p:sp>
        <p:nvSpPr>
          <p:cNvPr id="97297" name="Rectangle 18"/>
          <p:cNvSpPr>
            <a:spLocks noChangeArrowheads="1"/>
          </p:cNvSpPr>
          <p:nvPr/>
        </p:nvSpPr>
        <p:spPr bwMode="auto">
          <a:xfrm>
            <a:off x="6400800" y="4383088"/>
            <a:ext cx="2463800" cy="146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800" u="sng">
                <a:solidFill>
                  <a:srgbClr val="000000"/>
                </a:solidFill>
                <a:latin typeface="Times New Roman" charset="0"/>
                <a:cs typeface="Arial" charset="0"/>
              </a:rPr>
              <a:t>What to switch/filter on?</a:t>
            </a:r>
          </a:p>
          <a:p>
            <a:pPr eaLnBrk="0" hangingPunct="0"/>
            <a:r>
              <a:rPr lang="en-US" sz="1800" b="1">
                <a:solidFill>
                  <a:srgbClr val="3333CC"/>
                </a:solidFill>
                <a:latin typeface="Times New Roman" charset="0"/>
                <a:cs typeface="Arial" charset="0"/>
              </a:rPr>
              <a:t>L3</a:t>
            </a:r>
            <a:r>
              <a:rPr lang="en-US" sz="1800">
                <a:solidFill>
                  <a:srgbClr val="000000"/>
                </a:solidFill>
                <a:latin typeface="Times New Roman" charset="0"/>
                <a:cs typeface="Arial" charset="0"/>
              </a:rPr>
              <a:t> source IP and/or VIP</a:t>
            </a:r>
          </a:p>
          <a:p>
            <a:pPr eaLnBrk="0" hangingPunct="0"/>
            <a:r>
              <a:rPr lang="en-US" sz="1800" b="1">
                <a:solidFill>
                  <a:srgbClr val="3333CC"/>
                </a:solidFill>
                <a:latin typeface="Times New Roman" charset="0"/>
                <a:cs typeface="Arial" charset="0"/>
              </a:rPr>
              <a:t>L4</a:t>
            </a:r>
            <a:r>
              <a:rPr lang="en-US" sz="1800">
                <a:solidFill>
                  <a:srgbClr val="000000"/>
                </a:solidFill>
                <a:latin typeface="Times New Roman" charset="0"/>
                <a:cs typeface="Arial" charset="0"/>
              </a:rPr>
              <a:t> (TCP) ports etc.</a:t>
            </a:r>
          </a:p>
          <a:p>
            <a:pPr eaLnBrk="0" hangingPunct="0"/>
            <a:r>
              <a:rPr lang="en-US" sz="1800" b="1">
                <a:solidFill>
                  <a:srgbClr val="3333CC"/>
                </a:solidFill>
                <a:latin typeface="Times New Roman" charset="0"/>
                <a:cs typeface="Arial" charset="0"/>
              </a:rPr>
              <a:t>L7</a:t>
            </a:r>
            <a:r>
              <a:rPr lang="en-US" sz="1800">
                <a:solidFill>
                  <a:srgbClr val="000000"/>
                </a:solidFill>
                <a:latin typeface="Times New Roman" charset="0"/>
                <a:cs typeface="Arial" charset="0"/>
              </a:rPr>
              <a:t> URLs and/or cookies</a:t>
            </a:r>
          </a:p>
          <a:p>
            <a:pPr eaLnBrk="0" hangingPunct="0"/>
            <a:r>
              <a:rPr lang="en-US" sz="1800" b="1">
                <a:solidFill>
                  <a:srgbClr val="3333CC"/>
                </a:solidFill>
                <a:latin typeface="Times New Roman" charset="0"/>
                <a:cs typeface="Arial" charset="0"/>
              </a:rPr>
              <a:t>L7</a:t>
            </a:r>
            <a:r>
              <a:rPr lang="en-US" sz="1800">
                <a:solidFill>
                  <a:srgbClr val="000000"/>
                </a:solidFill>
                <a:latin typeface="Times New Roman" charset="0"/>
                <a:cs typeface="Arial" charset="0"/>
              </a:rPr>
              <a:t> SSL session IDs</a:t>
            </a:r>
          </a:p>
        </p:txBody>
      </p:sp>
      <p:grpSp>
        <p:nvGrpSpPr>
          <p:cNvPr id="97298" name="Group 19"/>
          <p:cNvGrpSpPr>
            <a:grpSpLocks/>
          </p:cNvGrpSpPr>
          <p:nvPr/>
        </p:nvGrpSpPr>
        <p:grpSpPr bwMode="auto">
          <a:xfrm>
            <a:off x="311150" y="3168650"/>
            <a:ext cx="1384300" cy="630238"/>
            <a:chOff x="148" y="1636"/>
            <a:chExt cx="1589" cy="808"/>
          </a:xfrm>
        </p:grpSpPr>
        <p:sp>
          <p:nvSpPr>
            <p:cNvPr id="97299" name="Oval 20"/>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0" name="Oval 21"/>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1" name="Oval 22"/>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2" name="Oval 23"/>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3" name="Oval 24"/>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4" name="Oval 25"/>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5" name="Oval 26"/>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6" name="Oval 27"/>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7" name="Oval 28"/>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8" name="Oval 29"/>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9" name="Oval 30"/>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grpSp>
      <p:sp>
        <p:nvSpPr>
          <p:cNvPr id="2" name="Slide Number Placeholder 1"/>
          <p:cNvSpPr>
            <a:spLocks noGrp="1"/>
          </p:cNvSpPr>
          <p:nvPr>
            <p:ph type="sldNum" sz="quarter" idx="11"/>
          </p:nvPr>
        </p:nvSpPr>
        <p:spPr/>
        <p:txBody>
          <a:bodyPr/>
          <a:lstStyle/>
          <a:p>
            <a:fld id="{5CF18E99-E738-5E4A-97A0-5D13B0FB1784}" type="slidenum">
              <a:rPr lang="en-US" altLang="x-none" smtClean="0"/>
              <a:pPr/>
              <a:t>64</a:t>
            </a:fld>
            <a:endParaRPr lang="en-US" altLang="x-none"/>
          </a:p>
        </p:txBody>
      </p:sp>
    </p:spTree>
    <p:extLst>
      <p:ext uri="{BB962C8B-B14F-4D97-AF65-F5344CB8AC3E}">
        <p14:creationId xmlns:p14="http://schemas.microsoft.com/office/powerpoint/2010/main" val="4044045586"/>
      </p:ext>
    </p:extLst>
  </p:cSld>
  <p:clrMapOvr>
    <a:masterClrMapping/>
  </p:clrMapOvr>
  <p:transition advClick="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r>
              <a:rPr lang="en-US" sz="3200">
                <a:latin typeface="Comic Sans MS" charset="0"/>
              </a:rPr>
              <a:t>Load Balancer (LB): Basic Structure</a:t>
            </a:r>
          </a:p>
        </p:txBody>
      </p:sp>
      <p:sp>
        <p:nvSpPr>
          <p:cNvPr id="9933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4B4822-B70E-C746-89E5-4A383F8DAA6A}" type="slidenum">
              <a:rPr lang="en-US" sz="1400">
                <a:solidFill>
                  <a:srgbClr val="000000"/>
                </a:solidFill>
                <a:latin typeface="Comic Sans MS" charset="0"/>
                <a:cs typeface="Arial" charset="0"/>
              </a:rPr>
              <a:pPr eaLnBrk="1" hangingPunct="1"/>
              <a:t>65</a:t>
            </a:fld>
            <a:endParaRPr lang="en-US" sz="1400">
              <a:solidFill>
                <a:srgbClr val="000000"/>
              </a:solidFill>
              <a:latin typeface="Comic Sans MS" charset="0"/>
              <a:cs typeface="Arial" charset="0"/>
            </a:endParaRPr>
          </a:p>
        </p:txBody>
      </p:sp>
      <p:sp>
        <p:nvSpPr>
          <p:cNvPr id="22"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dirty="0">
                <a:solidFill>
                  <a:sysClr val="windowText" lastClr="000000"/>
                </a:solidFill>
                <a:ea typeface="+mn-ea"/>
              </a:rPr>
              <a:t>LB</a:t>
            </a:r>
          </a:p>
        </p:txBody>
      </p:sp>
      <p:sp>
        <p:nvSpPr>
          <p:cNvPr id="23"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Client</a:t>
            </a:r>
          </a:p>
        </p:txBody>
      </p:sp>
      <p:sp>
        <p:nvSpPr>
          <p:cNvPr id="24" name="Rectangle 6"/>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Server1</a:t>
            </a:r>
          </a:p>
        </p:txBody>
      </p:sp>
      <p:sp>
        <p:nvSpPr>
          <p:cNvPr id="25" name="Rectangle 7"/>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Server2</a:t>
            </a:r>
          </a:p>
        </p:txBody>
      </p:sp>
      <p:sp>
        <p:nvSpPr>
          <p:cNvPr id="26" name="Rectangle 8"/>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Server3</a:t>
            </a:r>
          </a:p>
        </p:txBody>
      </p:sp>
      <p:sp>
        <p:nvSpPr>
          <p:cNvPr id="27" name="Line 16"/>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8" name="Line 17"/>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9" name="Line 18"/>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0" name="Line 19"/>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1" name="Line 21"/>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2"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a:defRPr/>
            </a:pPr>
            <a:endParaRPr lang="en-US"/>
          </a:p>
        </p:txBody>
      </p:sp>
      <p:sp>
        <p:nvSpPr>
          <p:cNvPr id="33" name="Line 25"/>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4" name="Line 26"/>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5" name="Line 27"/>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6" name="Line 28"/>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7" name="Line 29"/>
          <p:cNvSpPr>
            <a:spLocks noChangeShapeType="1"/>
          </p:cNvSpPr>
          <p:nvPr/>
        </p:nvSpPr>
        <p:spPr bwMode="auto">
          <a:xfrm rot="10800000" flipV="1">
            <a:off x="6324600" y="2133600"/>
            <a:ext cx="9144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8" name="Line 30"/>
          <p:cNvSpPr>
            <a:spLocks noChangeShapeType="1"/>
          </p:cNvSpPr>
          <p:nvPr/>
        </p:nvSpPr>
        <p:spPr bwMode="auto">
          <a:xfrm rot="10800000">
            <a:off x="1371600" y="3048000"/>
            <a:ext cx="3124200" cy="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9" name="Rectangle 38"/>
          <p:cNvSpPr>
            <a:spLocks noChangeArrowheads="1"/>
          </p:cNvSpPr>
          <p:nvPr/>
        </p:nvSpPr>
        <p:spPr bwMode="auto">
          <a:xfrm>
            <a:off x="762000" y="5410200"/>
            <a:ext cx="34925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Problem of the basic structure?</a:t>
            </a:r>
          </a:p>
        </p:txBody>
      </p:sp>
      <p:sp>
        <p:nvSpPr>
          <p:cNvPr id="99349" name="Rectangle 39"/>
          <p:cNvSpPr>
            <a:spLocks noChangeArrowheads="1"/>
          </p:cNvSpPr>
          <p:nvPr/>
        </p:nvSpPr>
        <p:spPr bwMode="auto">
          <a:xfrm>
            <a:off x="4800600" y="22860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sp>
        <p:nvSpPr>
          <p:cNvPr id="99350" name="Rectangle 40"/>
          <p:cNvSpPr>
            <a:spLocks noChangeArrowheads="1"/>
          </p:cNvSpPr>
          <p:nvPr/>
        </p:nvSpPr>
        <p:spPr bwMode="auto">
          <a:xfrm>
            <a:off x="7315200" y="1295400"/>
            <a:ext cx="696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RIP1</a:t>
            </a:r>
          </a:p>
        </p:txBody>
      </p:sp>
      <p:sp>
        <p:nvSpPr>
          <p:cNvPr id="99351" name="Rectangle 41"/>
          <p:cNvSpPr>
            <a:spLocks noChangeArrowheads="1"/>
          </p:cNvSpPr>
          <p:nvPr/>
        </p:nvSpPr>
        <p:spPr bwMode="auto">
          <a:xfrm>
            <a:off x="7315200" y="2286000"/>
            <a:ext cx="696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RIP2</a:t>
            </a:r>
          </a:p>
        </p:txBody>
      </p:sp>
      <p:sp>
        <p:nvSpPr>
          <p:cNvPr id="99352" name="Rectangle 42"/>
          <p:cNvSpPr>
            <a:spLocks noChangeArrowheads="1"/>
          </p:cNvSpPr>
          <p:nvPr/>
        </p:nvSpPr>
        <p:spPr bwMode="auto">
          <a:xfrm>
            <a:off x="7304088" y="3352800"/>
            <a:ext cx="6969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RIP3</a:t>
            </a:r>
          </a:p>
        </p:txBody>
      </p:sp>
      <p:grpSp>
        <p:nvGrpSpPr>
          <p:cNvPr id="99353" name="Group 41"/>
          <p:cNvGrpSpPr>
            <a:grpSpLocks/>
          </p:cNvGrpSpPr>
          <p:nvPr/>
        </p:nvGrpSpPr>
        <p:grpSpPr bwMode="auto">
          <a:xfrm>
            <a:off x="1828800" y="2133600"/>
            <a:ext cx="2286000" cy="457200"/>
            <a:chOff x="4267200" y="4724400"/>
            <a:chExt cx="2286000" cy="457200"/>
          </a:xfrm>
        </p:grpSpPr>
        <p:sp>
          <p:nvSpPr>
            <p:cNvPr id="99357"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99358"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grpSp>
        <p:nvGrpSpPr>
          <p:cNvPr id="99354" name="Group 41"/>
          <p:cNvGrpSpPr>
            <a:grpSpLocks/>
          </p:cNvGrpSpPr>
          <p:nvPr/>
        </p:nvGrpSpPr>
        <p:grpSpPr bwMode="auto">
          <a:xfrm rot="-2610295">
            <a:off x="5329238" y="1638300"/>
            <a:ext cx="2286000" cy="457200"/>
            <a:chOff x="4267200" y="4724400"/>
            <a:chExt cx="2286000" cy="457200"/>
          </a:xfrm>
        </p:grpSpPr>
        <p:sp>
          <p:nvSpPr>
            <p:cNvPr id="99355"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99356"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spTree>
    <p:extLst>
      <p:ext uri="{BB962C8B-B14F-4D97-AF65-F5344CB8AC3E}">
        <p14:creationId xmlns:p14="http://schemas.microsoft.com/office/powerpoint/2010/main" val="3920145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a:latin typeface="Comic Sans MS" charset="0"/>
              </a:rPr>
              <a:t>Problem</a:t>
            </a:r>
          </a:p>
        </p:txBody>
      </p:sp>
      <p:sp>
        <p:nvSpPr>
          <p:cNvPr id="101378" name="Content Placeholder 2"/>
          <p:cNvSpPr>
            <a:spLocks noGrp="1"/>
          </p:cNvSpPr>
          <p:nvPr>
            <p:ph idx="1"/>
          </p:nvPr>
        </p:nvSpPr>
        <p:spPr/>
        <p:txBody>
          <a:bodyPr/>
          <a:lstStyle/>
          <a:p>
            <a:pPr>
              <a:buFont typeface="Wingdings" charset="0"/>
              <a:buChar char="q"/>
            </a:pPr>
            <a:r>
              <a:rPr lang="en-US" sz="2400" dirty="0">
                <a:latin typeface="Comic Sans MS" charset="0"/>
              </a:rPr>
              <a:t>Client to server packet has VIP as destination address, but real servers use RIPs</a:t>
            </a:r>
          </a:p>
          <a:p>
            <a:pPr lvl="1">
              <a:buFont typeface="Courier New" charset="0"/>
              <a:buChar char="o"/>
            </a:pPr>
            <a:r>
              <a:rPr lang="en-US" sz="2000" dirty="0">
                <a:latin typeface="Comic Sans MS" charset="0"/>
              </a:rPr>
              <a:t>if LB just forwards the packet from client to a real server, the real server drops the packet</a:t>
            </a:r>
          </a:p>
          <a:p>
            <a:pPr lvl="1">
              <a:buFont typeface="Courier New" charset="0"/>
              <a:buChar char="o"/>
            </a:pPr>
            <a:r>
              <a:rPr lang="en-US" sz="2000" dirty="0">
                <a:latin typeface="Comic Sans MS" charset="0"/>
              </a:rPr>
              <a:t>reply from real server to client has real server IP as source -&gt; client will drop the packet</a:t>
            </a:r>
          </a:p>
        </p:txBody>
      </p:sp>
      <p:sp>
        <p:nvSpPr>
          <p:cNvPr id="10137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A891CA2-EE5B-DF42-A3E9-D3E3823334E0}" type="slidenum">
              <a:rPr lang="en-US" sz="1400">
                <a:solidFill>
                  <a:srgbClr val="000000"/>
                </a:solidFill>
                <a:latin typeface="Comic Sans MS" charset="0"/>
                <a:cs typeface="Arial" charset="0"/>
              </a:rPr>
              <a:pPr eaLnBrk="1" hangingPunct="1"/>
              <a:t>66</a:t>
            </a:fld>
            <a:endParaRPr lang="en-US" sz="1400">
              <a:solidFill>
                <a:srgbClr val="000000"/>
              </a:solidFill>
              <a:latin typeface="Comic Sans MS" charset="0"/>
              <a:cs typeface="Arial" charset="0"/>
            </a:endParaRPr>
          </a:p>
        </p:txBody>
      </p:sp>
      <p:grpSp>
        <p:nvGrpSpPr>
          <p:cNvPr id="101381" name="Group 7"/>
          <p:cNvGrpSpPr>
            <a:grpSpLocks/>
          </p:cNvGrpSpPr>
          <p:nvPr/>
        </p:nvGrpSpPr>
        <p:grpSpPr bwMode="auto">
          <a:xfrm>
            <a:off x="533400" y="4114800"/>
            <a:ext cx="3581400" cy="990600"/>
            <a:chOff x="625" y="1436"/>
            <a:chExt cx="1786" cy="576"/>
          </a:xfrm>
        </p:grpSpPr>
        <p:sp>
          <p:nvSpPr>
            <p:cNvPr id="101392" name="Rectangle 8"/>
            <p:cNvSpPr>
              <a:spLocks noChangeArrowheads="1"/>
            </p:cNvSpPr>
            <p:nvPr/>
          </p:nvSpPr>
          <p:spPr bwMode="auto">
            <a:xfrm>
              <a:off x="628" y="1436"/>
              <a:ext cx="1783" cy="57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101393" name="Text Box 9"/>
            <p:cNvSpPr txBox="1">
              <a:spLocks noChangeArrowheads="1"/>
            </p:cNvSpPr>
            <p:nvPr/>
          </p:nvSpPr>
          <p:spPr bwMode="auto">
            <a:xfrm>
              <a:off x="625" y="1445"/>
              <a:ext cx="1154" cy="5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 listening</a:t>
              </a:r>
            </a:p>
            <a:p>
              <a:pPr eaLnBrk="1" hangingPunct="1"/>
              <a:r>
                <a:rPr lang="en-US" sz="1000" dirty="0">
                  <a:cs typeface="Arial" charset="0"/>
                </a:rPr>
                <a:t>address:  {RealIP.</a:t>
              </a:r>
              <a:r>
                <a:rPr lang="en-US" altLang="zh-CN" sz="1000" b="1" dirty="0">
                  <a:ea typeface="宋体" charset="0"/>
                  <a:cs typeface="宋体" charset="0"/>
                </a:rPr>
                <a:t>6789</a:t>
              </a:r>
              <a:r>
                <a:rPr lang="en-US" sz="1000" b="1" dirty="0">
                  <a:cs typeface="Arial" charset="0"/>
                </a:rPr>
                <a:t>, </a:t>
              </a:r>
              <a:r>
                <a:rPr lang="en-US" sz="1000" dirty="0">
                  <a:cs typeface="Arial" charset="0"/>
                </a:rPr>
                <a:t>*</a:t>
              </a:r>
              <a:r>
                <a:rPr lang="en-US" altLang="zh-CN" sz="1000" b="1" dirty="0">
                  <a:ea typeface="宋体" charset="0"/>
                  <a:cs typeface="宋体" charset="0"/>
                </a:rPr>
                <a:t>:</a:t>
              </a:r>
              <a:r>
                <a:rPr lang="en-US" sz="1000" b="1" dirty="0">
                  <a:cs typeface="Arial" charset="0"/>
                </a:rPr>
                <a:t>*</a:t>
              </a:r>
              <a:r>
                <a:rPr lang="en-US" sz="1000" dirty="0">
                  <a:cs typeface="Arial" charset="0"/>
                </a:rPr>
                <a:t>}</a:t>
              </a:r>
            </a:p>
            <a:p>
              <a:pPr eaLnBrk="1" hangingPunct="1"/>
              <a:r>
                <a:rPr lang="en-US" sz="1000" dirty="0">
                  <a:cs typeface="Arial" charset="0"/>
                </a:rPr>
                <a:t>completed connection queue: C1; C2 </a:t>
              </a:r>
              <a:br>
                <a:rPr lang="en-US" sz="1000" dirty="0">
                  <a:cs typeface="Arial" charset="0"/>
                </a:rPr>
              </a:br>
              <a:r>
                <a:rPr lang="en-US" sz="1000" dirty="0" err="1">
                  <a:cs typeface="Arial" charset="0"/>
                </a:rPr>
                <a:t>sendbuf</a:t>
              </a:r>
              <a:r>
                <a:rPr lang="en-US" sz="1000" dirty="0">
                  <a:cs typeface="Arial" charset="0"/>
                </a:rPr>
                <a:t>:</a:t>
              </a:r>
            </a:p>
            <a:p>
              <a:pPr eaLnBrk="1" hangingPunct="1"/>
              <a:r>
                <a:rPr lang="en-US" sz="1000" dirty="0" err="1">
                  <a:cs typeface="Arial" charset="0"/>
                </a:rPr>
                <a:t>recvbuf</a:t>
              </a:r>
              <a:r>
                <a:rPr lang="en-US" sz="1000" dirty="0">
                  <a:cs typeface="Arial" charset="0"/>
                </a:rPr>
                <a:t>:</a:t>
              </a:r>
            </a:p>
          </p:txBody>
        </p:sp>
      </p:grpSp>
      <p:sp>
        <p:nvSpPr>
          <p:cNvPr id="101382" name="Text Box 26"/>
          <p:cNvSpPr txBox="1">
            <a:spLocks noChangeArrowheads="1"/>
          </p:cNvSpPr>
          <p:nvPr/>
        </p:nvSpPr>
        <p:spPr bwMode="auto">
          <a:xfrm>
            <a:off x="4648200" y="4130675"/>
            <a:ext cx="3079750" cy="7683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a:t>
            </a:r>
          </a:p>
          <a:p>
            <a:pPr eaLnBrk="1" hangingPunct="1"/>
            <a:r>
              <a:rPr lang="en-US" sz="1000" dirty="0">
                <a:cs typeface="Arial" charset="0"/>
              </a:rPr>
              <a:t>address:  {VIP</a:t>
            </a:r>
            <a:r>
              <a:rPr lang="en-US" altLang="zh-CN" sz="1000" dirty="0">
                <a:ea typeface="宋体" charset="0"/>
                <a:cs typeface="宋体" charset="0"/>
              </a:rPr>
              <a:t>:</a:t>
            </a:r>
            <a:r>
              <a:rPr lang="en-US" altLang="zh-CN" sz="1000" b="1" dirty="0">
                <a:ea typeface="宋体" charset="0"/>
                <a:cs typeface="宋体" charset="0"/>
              </a:rPr>
              <a:t>6789</a:t>
            </a:r>
            <a:r>
              <a:rPr lang="en-US" sz="1000" dirty="0">
                <a:cs typeface="Arial" charset="0"/>
              </a:rPr>
              <a:t>, 198.69.10.10.</a:t>
            </a:r>
            <a:r>
              <a:rPr lang="en-US" sz="1000" b="1" dirty="0">
                <a:cs typeface="Arial" charset="0"/>
              </a:rPr>
              <a:t>1500</a:t>
            </a:r>
            <a:r>
              <a:rPr lang="en-US" sz="1000" dirty="0">
                <a:cs typeface="Arial" charset="0"/>
              </a:rPr>
              <a:t>}</a:t>
            </a:r>
          </a:p>
          <a:p>
            <a:pPr eaLnBrk="1" hangingPunct="1"/>
            <a:r>
              <a:rPr lang="en-US" sz="1200" dirty="0" err="1">
                <a:cs typeface="Arial" charset="0"/>
              </a:rPr>
              <a:t>sendbuf</a:t>
            </a:r>
            <a:r>
              <a:rPr lang="en-US" sz="1200" dirty="0">
                <a:cs typeface="Arial" charset="0"/>
              </a:rPr>
              <a:t>: </a:t>
            </a:r>
          </a:p>
          <a:p>
            <a:pPr eaLnBrk="1" hangingPunct="1"/>
            <a:r>
              <a:rPr lang="en-US" sz="1200" dirty="0" err="1">
                <a:cs typeface="Arial" charset="0"/>
              </a:rPr>
              <a:t>recvbuf</a:t>
            </a:r>
            <a:r>
              <a:rPr lang="en-US" sz="1200" dirty="0">
                <a:cs typeface="Arial" charset="0"/>
              </a:rPr>
              <a:t>:</a:t>
            </a:r>
          </a:p>
        </p:txBody>
      </p:sp>
      <p:sp>
        <p:nvSpPr>
          <p:cNvPr id="101383" name="Rectangle 17"/>
          <p:cNvSpPr>
            <a:spLocks noChangeArrowheads="1"/>
          </p:cNvSpPr>
          <p:nvPr/>
        </p:nvSpPr>
        <p:spPr bwMode="auto">
          <a:xfrm>
            <a:off x="381000" y="3962400"/>
            <a:ext cx="4021137" cy="2362200"/>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gn="ctr" defTabSz="914400" eaLnBrk="0" hangingPunct="0"/>
            <a:endParaRPr lang="en-US">
              <a:latin typeface="Times New Roman" charset="0"/>
            </a:endParaRPr>
          </a:p>
        </p:txBody>
      </p:sp>
      <p:grpSp>
        <p:nvGrpSpPr>
          <p:cNvPr id="101384" name="Group 24"/>
          <p:cNvGrpSpPr>
            <a:grpSpLocks/>
          </p:cNvGrpSpPr>
          <p:nvPr/>
        </p:nvGrpSpPr>
        <p:grpSpPr bwMode="auto">
          <a:xfrm>
            <a:off x="533400" y="5334001"/>
            <a:ext cx="3581400" cy="781844"/>
            <a:chOff x="625" y="1436"/>
            <a:chExt cx="1786" cy="591"/>
          </a:xfrm>
        </p:grpSpPr>
        <p:sp>
          <p:nvSpPr>
            <p:cNvPr id="101390" name="Rectangle 25"/>
            <p:cNvSpPr>
              <a:spLocks noChangeArrowheads="1"/>
            </p:cNvSpPr>
            <p:nvPr/>
          </p:nvSpPr>
          <p:spPr bwMode="auto">
            <a:xfrm>
              <a:off x="628" y="1436"/>
              <a:ext cx="1783" cy="57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101391" name="Text Box 26"/>
            <p:cNvSpPr txBox="1">
              <a:spLocks noChangeArrowheads="1"/>
            </p:cNvSpPr>
            <p:nvPr/>
          </p:nvSpPr>
          <p:spPr bwMode="auto">
            <a:xfrm>
              <a:off x="625" y="1445"/>
              <a:ext cx="1326" cy="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a:t>
              </a:r>
            </a:p>
            <a:p>
              <a:pPr eaLnBrk="1" hangingPunct="1"/>
              <a:r>
                <a:rPr lang="en-US" sz="1000" dirty="0">
                  <a:cs typeface="Arial" charset="0"/>
                </a:rPr>
                <a:t>address:  {RealIP</a:t>
              </a:r>
              <a:r>
                <a:rPr lang="en-US" altLang="zh-CN" sz="1000" dirty="0">
                  <a:ea typeface="宋体" charset="0"/>
                  <a:cs typeface="宋体" charset="0"/>
                </a:rPr>
                <a:t>:</a:t>
              </a:r>
              <a:r>
                <a:rPr lang="en-US" altLang="zh-CN" sz="1000" b="1" dirty="0">
                  <a:ea typeface="宋体" charset="0"/>
                  <a:cs typeface="宋体" charset="0"/>
                </a:rPr>
                <a:t>6789</a:t>
              </a:r>
              <a:r>
                <a:rPr lang="en-US" sz="1000" dirty="0">
                  <a:cs typeface="Arial" charset="0"/>
                </a:rPr>
                <a:t>, 198.69.10.10.</a:t>
              </a:r>
              <a:r>
                <a:rPr lang="en-US" sz="1000" b="1" dirty="0">
                  <a:cs typeface="Arial" charset="0"/>
                </a:rPr>
                <a:t>1500</a:t>
              </a:r>
              <a:r>
                <a:rPr lang="en-US" sz="1000" dirty="0">
                  <a:cs typeface="Arial" charset="0"/>
                </a:rPr>
                <a:t>}</a:t>
              </a:r>
            </a:p>
            <a:p>
              <a:pPr eaLnBrk="1" hangingPunct="1"/>
              <a:r>
                <a:rPr lang="en-US" sz="1200" dirty="0" err="1">
                  <a:cs typeface="Arial" charset="0"/>
                </a:rPr>
                <a:t>sendbuf</a:t>
              </a:r>
              <a:r>
                <a:rPr lang="en-US" sz="1200" dirty="0">
                  <a:cs typeface="Arial" charset="0"/>
                </a:rPr>
                <a:t>:</a:t>
              </a:r>
            </a:p>
            <a:p>
              <a:pPr eaLnBrk="1" hangingPunct="1"/>
              <a:r>
                <a:rPr lang="en-US" sz="1200" dirty="0" err="1">
                  <a:cs typeface="Arial" charset="0"/>
                </a:rPr>
                <a:t>recvbuf</a:t>
              </a:r>
              <a:r>
                <a:rPr lang="en-US" sz="1200" dirty="0">
                  <a:cs typeface="Arial" charset="0"/>
                </a:rPr>
                <a:t>:</a:t>
              </a:r>
            </a:p>
          </p:txBody>
        </p:sp>
      </p:grpSp>
      <p:sp>
        <p:nvSpPr>
          <p:cNvPr id="101385" name="Text Box 26"/>
          <p:cNvSpPr txBox="1">
            <a:spLocks noChangeArrowheads="1"/>
          </p:cNvSpPr>
          <p:nvPr/>
        </p:nvSpPr>
        <p:spPr bwMode="auto">
          <a:xfrm>
            <a:off x="4648200" y="5105400"/>
            <a:ext cx="3079750" cy="430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cs typeface="Arial" charset="0"/>
              </a:rPr>
              <a:t>…</a:t>
            </a:r>
          </a:p>
          <a:p>
            <a:pPr eaLnBrk="1" hangingPunct="1"/>
            <a:endParaRPr lang="en-US" sz="1200">
              <a:cs typeface="Arial" charset="0"/>
            </a:endParaRPr>
          </a:p>
        </p:txBody>
      </p:sp>
      <p:sp>
        <p:nvSpPr>
          <p:cNvPr id="101386" name="Text Box 26"/>
          <p:cNvSpPr txBox="1">
            <a:spLocks noChangeArrowheads="1"/>
          </p:cNvSpPr>
          <p:nvPr/>
        </p:nvSpPr>
        <p:spPr bwMode="auto">
          <a:xfrm>
            <a:off x="4648200" y="5638800"/>
            <a:ext cx="3079750" cy="430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cs typeface="Arial" charset="0"/>
              </a:rPr>
              <a:t>…</a:t>
            </a:r>
          </a:p>
          <a:p>
            <a:pPr eaLnBrk="1" hangingPunct="1"/>
            <a:endParaRPr lang="en-US" sz="1200">
              <a:cs typeface="Arial" charset="0"/>
            </a:endParaRPr>
          </a:p>
        </p:txBody>
      </p:sp>
      <p:grpSp>
        <p:nvGrpSpPr>
          <p:cNvPr id="101387" name="Group 41"/>
          <p:cNvGrpSpPr>
            <a:grpSpLocks/>
          </p:cNvGrpSpPr>
          <p:nvPr/>
        </p:nvGrpSpPr>
        <p:grpSpPr bwMode="auto">
          <a:xfrm>
            <a:off x="6019800" y="304800"/>
            <a:ext cx="2286000" cy="457200"/>
            <a:chOff x="4267200" y="4724400"/>
            <a:chExt cx="2286000" cy="457200"/>
          </a:xfrm>
        </p:grpSpPr>
        <p:sp>
          <p:nvSpPr>
            <p:cNvPr id="101388"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101389"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sp>
        <p:nvSpPr>
          <p:cNvPr id="19" name="Rectangle 17"/>
          <p:cNvSpPr>
            <a:spLocks noChangeArrowheads="1"/>
          </p:cNvSpPr>
          <p:nvPr/>
        </p:nvSpPr>
        <p:spPr bwMode="auto">
          <a:xfrm>
            <a:off x="4495801" y="3962400"/>
            <a:ext cx="3505200" cy="2362200"/>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gn="ctr" defTabSz="914400" eaLnBrk="0" hangingPunct="0"/>
            <a:endParaRPr lang="en-US">
              <a:latin typeface="Times New Roman" charset="0"/>
            </a:endParaRPr>
          </a:p>
        </p:txBody>
      </p:sp>
      <p:sp>
        <p:nvSpPr>
          <p:cNvPr id="2" name="Rectangle 1"/>
          <p:cNvSpPr/>
          <p:nvPr/>
        </p:nvSpPr>
        <p:spPr>
          <a:xfrm>
            <a:off x="5510555" y="6300142"/>
            <a:ext cx="1080745" cy="461665"/>
          </a:xfrm>
          <a:prstGeom prst="rect">
            <a:avLst/>
          </a:prstGeom>
        </p:spPr>
        <p:txBody>
          <a:bodyPr wrap="none">
            <a:spAutoFit/>
          </a:bodyPr>
          <a:lstStyle/>
          <a:p>
            <a:r>
              <a:rPr lang="en-US">
                <a:latin typeface="Comic Sans MS" charset="0"/>
              </a:rPr>
              <a:t>client </a:t>
            </a:r>
            <a:endParaRPr lang="en-US"/>
          </a:p>
        </p:txBody>
      </p:sp>
      <p:sp>
        <p:nvSpPr>
          <p:cNvPr id="21" name="Rectangle 20"/>
          <p:cNvSpPr/>
          <p:nvPr/>
        </p:nvSpPr>
        <p:spPr>
          <a:xfrm>
            <a:off x="1690437" y="6322368"/>
            <a:ext cx="1114408" cy="461665"/>
          </a:xfrm>
          <a:prstGeom prst="rect">
            <a:avLst/>
          </a:prstGeom>
        </p:spPr>
        <p:txBody>
          <a:bodyPr wrap="none">
            <a:spAutoFit/>
          </a:bodyPr>
          <a:lstStyle/>
          <a:p>
            <a:r>
              <a:rPr lang="en-US" dirty="0">
                <a:latin typeface="Comic Sans MS" charset="0"/>
              </a:rPr>
              <a:t>server</a:t>
            </a:r>
            <a:endParaRPr lang="en-US" dirty="0"/>
          </a:p>
        </p:txBody>
      </p:sp>
    </p:spTree>
    <p:extLst>
      <p:ext uri="{BB962C8B-B14F-4D97-AF65-F5344CB8AC3E}">
        <p14:creationId xmlns:p14="http://schemas.microsoft.com/office/powerpoint/2010/main" val="80922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x-none">
                <a:ea typeface="ＭＳ Ｐゴシック" charset="-128"/>
              </a:rPr>
              <a:t>Example 1</a:t>
            </a:r>
          </a:p>
        </p:txBody>
      </p:sp>
      <p:sp>
        <p:nvSpPr>
          <p:cNvPr id="40962"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A request may need</a:t>
            </a:r>
          </a:p>
          <a:p>
            <a:pPr lvl="1">
              <a:buFont typeface="Courier New" panose="02070309020205020404" pitchFamily="49" charset="0"/>
              <a:buChar char="o"/>
            </a:pPr>
            <a:r>
              <a:rPr lang="en-US" altLang="x-none" dirty="0">
                <a:ea typeface="ＭＳ Ｐゴシック" charset="-128"/>
              </a:rPr>
              <a:t>10 </a:t>
            </a:r>
            <a:r>
              <a:rPr lang="en-US" altLang="x-none" dirty="0" err="1">
                <a:ea typeface="ＭＳ Ｐゴシック" charset="-128"/>
              </a:rPr>
              <a:t>ms</a:t>
            </a:r>
            <a:r>
              <a:rPr lang="en-US" altLang="x-none" dirty="0">
                <a:ea typeface="ＭＳ Ｐゴシック" charset="-128"/>
              </a:rPr>
              <a:t> CPU execution time</a:t>
            </a:r>
          </a:p>
          <a:p>
            <a:pPr lvl="1">
              <a:buFont typeface="Courier New" panose="02070309020205020404" pitchFamily="49" charset="0"/>
              <a:buChar char="o"/>
            </a:pPr>
            <a:r>
              <a:rPr lang="en-US" altLang="x-none" dirty="0">
                <a:ea typeface="ＭＳ Ｐゴシック" charset="-128"/>
              </a:rPr>
              <a:t>1 Mbytes network </a:t>
            </a:r>
            <a:r>
              <a:rPr lang="en-US" altLang="x-none" dirty="0" err="1">
                <a:ea typeface="ＭＳ Ｐゴシック" charset="-128"/>
              </a:rPr>
              <a:t>bw</a:t>
            </a:r>
            <a:endParaRPr lang="en-US" altLang="x-none" dirty="0">
              <a:ea typeface="ＭＳ Ｐゴシック" charset="-128"/>
            </a:endParaRPr>
          </a:p>
          <a:p>
            <a:pPr lvl="1">
              <a:buFont typeface="Courier New" panose="02070309020205020404" pitchFamily="49" charset="0"/>
              <a:buChar char="o"/>
            </a:pPr>
            <a:r>
              <a:rPr lang="en-US" altLang="x-none" dirty="0">
                <a:ea typeface="ＭＳ Ｐゴシック" charset="-128"/>
              </a:rPr>
              <a:t>1 Mbytes file access where</a:t>
            </a:r>
          </a:p>
          <a:p>
            <a:pPr lvl="2"/>
            <a:r>
              <a:rPr lang="en-US" altLang="x-none" dirty="0">
                <a:ea typeface="ＭＳ Ｐゴシック" charset="-128"/>
              </a:rPr>
              <a:t>50% hit in memory cache</a:t>
            </a:r>
          </a:p>
          <a:p>
            <a:pPr>
              <a:buFont typeface="Wingdings" pitchFamily="2" charset="2"/>
              <a:buChar char="q"/>
            </a:pPr>
            <a:r>
              <a:rPr lang="en-US" altLang="x-none" dirty="0">
                <a:ea typeface="ＭＳ Ｐゴシック" charset="-128"/>
              </a:rPr>
              <a:t>Suppose network </a:t>
            </a:r>
            <a:r>
              <a:rPr lang="en-US" altLang="x-none" dirty="0" err="1">
                <a:ea typeface="ＭＳ Ｐゴシック" charset="-128"/>
              </a:rPr>
              <a:t>bw</a:t>
            </a:r>
            <a:r>
              <a:rPr lang="en-US" altLang="x-none" dirty="0">
                <a:ea typeface="ＭＳ Ｐゴシック" charset="-128"/>
              </a:rPr>
              <a:t> is 100 </a:t>
            </a:r>
            <a:r>
              <a:rPr lang="en-US" altLang="x-none" dirty="0" err="1">
                <a:ea typeface="ＭＳ Ｐゴシック" charset="-128"/>
              </a:rPr>
              <a:t>Mbps</a:t>
            </a:r>
            <a:r>
              <a:rPr lang="en-US" altLang="x-none" dirty="0">
                <a:ea typeface="ＭＳ Ｐゴシック" charset="-128"/>
              </a:rPr>
              <a:t>, disk I/O rate is 1 </a:t>
            </a:r>
            <a:r>
              <a:rPr lang="en-US" altLang="x-none" dirty="0" err="1">
                <a:ea typeface="ＭＳ Ｐゴシック" charset="-128"/>
              </a:rPr>
              <a:t>ms</a:t>
            </a:r>
            <a:r>
              <a:rPr lang="en-US" altLang="x-none" dirty="0">
                <a:ea typeface="ＭＳ Ｐゴシック" charset="-128"/>
              </a:rPr>
              <a:t> per 8 Kbytes (assuming the program reads 8 KB each time)</a:t>
            </a:r>
          </a:p>
          <a:p>
            <a:endParaRPr lang="en-US" altLang="x-none" dirty="0">
              <a:ea typeface="ＭＳ Ｐゴシック" charset="-128"/>
            </a:endParaRPr>
          </a:p>
          <a:p>
            <a:pPr>
              <a:buFont typeface="Wingdings" pitchFamily="2" charset="2"/>
              <a:buChar char="q"/>
            </a:pPr>
            <a:r>
              <a:rPr lang="en-US" altLang="x-none" dirty="0">
                <a:ea typeface="ＭＳ Ｐゴシック" charset="-128"/>
              </a:rPr>
              <a:t>Where is the bottleneck?</a:t>
            </a:r>
          </a:p>
        </p:txBody>
      </p:sp>
      <p:sp>
        <p:nvSpPr>
          <p:cNvPr id="4096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3DB2AAA-A8D0-4D4C-9788-5B12B084107C}" type="slidenum">
              <a:rPr lang="en-US" altLang="x-none" sz="1400">
                <a:solidFill>
                  <a:srgbClr val="000000"/>
                </a:solidFill>
                <a:latin typeface="Comic Sans MS" charset="0"/>
              </a:rPr>
              <a:pPr eaLnBrk="1" hangingPunct="1"/>
              <a:t>7</a:t>
            </a:fld>
            <a:endParaRPr lang="en-US" altLang="x-none" sz="1400">
              <a:solidFill>
                <a:srgbClr val="000000"/>
              </a:solidFill>
              <a:latin typeface="Comic Sans MS" charset="0"/>
            </a:endParaRPr>
          </a:p>
        </p:txBody>
      </p:sp>
    </p:spTree>
    <p:extLst>
      <p:ext uri="{BB962C8B-B14F-4D97-AF65-F5344CB8AC3E}">
        <p14:creationId xmlns:p14="http://schemas.microsoft.com/office/powerpoint/2010/main" val="15738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tLang="x-none">
                <a:ea typeface="ＭＳ Ｐゴシック" charset="-128"/>
              </a:rPr>
              <a:t>Example 1 (cont.)</a:t>
            </a:r>
          </a:p>
        </p:txBody>
      </p:sp>
      <p:sp>
        <p:nvSpPr>
          <p:cNvPr id="43010"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CPU: </a:t>
            </a:r>
          </a:p>
          <a:p>
            <a:pPr lvl="1">
              <a:buFont typeface="Courier New" panose="02070309020205020404" pitchFamily="49" charset="0"/>
              <a:buChar char="o"/>
            </a:pPr>
            <a:r>
              <a:rPr lang="en-US" altLang="x-none" dirty="0">
                <a:ea typeface="ＭＳ Ｐゴシック" charset="-128"/>
              </a:rPr>
              <a:t>D</a:t>
            </a:r>
            <a:r>
              <a:rPr lang="en-US" altLang="x-none" baseline="-25000" dirty="0">
                <a:ea typeface="ＭＳ Ｐゴシック" charset="-128"/>
              </a:rPr>
              <a:t>CPU</a:t>
            </a:r>
            <a:r>
              <a:rPr lang="en-US" altLang="x-none" dirty="0">
                <a:ea typeface="ＭＳ Ｐゴシック" charset="-128"/>
              </a:rPr>
              <a:t>=</a:t>
            </a:r>
          </a:p>
          <a:p>
            <a:pPr lvl="1"/>
            <a:endParaRPr lang="en-US" altLang="x-none" dirty="0">
              <a:ea typeface="ＭＳ Ｐゴシック" charset="-128"/>
            </a:endParaRPr>
          </a:p>
          <a:p>
            <a:pPr>
              <a:buFont typeface="Wingdings" pitchFamily="2" charset="2"/>
              <a:buChar char="q"/>
            </a:pPr>
            <a:r>
              <a:rPr lang="en-US" altLang="x-none" dirty="0">
                <a:ea typeface="ＭＳ Ｐゴシック" charset="-128"/>
              </a:rPr>
              <a:t>Network:  </a:t>
            </a:r>
          </a:p>
          <a:p>
            <a:pPr lvl="1">
              <a:buFont typeface="Courier New" panose="02070309020205020404" pitchFamily="49" charset="0"/>
              <a:buChar char="o"/>
            </a:pPr>
            <a:r>
              <a:rPr lang="en-US" altLang="x-none" dirty="0" err="1">
                <a:ea typeface="ＭＳ Ｐゴシック" charset="-128"/>
              </a:rPr>
              <a:t>D</a:t>
            </a:r>
            <a:r>
              <a:rPr lang="en-US" altLang="x-none" baseline="-25000" dirty="0" err="1">
                <a:ea typeface="ＭＳ Ｐゴシック" charset="-128"/>
              </a:rPr>
              <a:t>Net</a:t>
            </a:r>
            <a:r>
              <a:rPr lang="en-US" altLang="x-none" dirty="0">
                <a:ea typeface="ＭＳ Ｐゴシック" charset="-128"/>
              </a:rPr>
              <a:t> =</a:t>
            </a:r>
          </a:p>
          <a:p>
            <a:pPr lvl="1"/>
            <a:endParaRPr lang="en-US" altLang="x-none" dirty="0">
              <a:ea typeface="ＭＳ Ｐゴシック" charset="-128"/>
            </a:endParaRPr>
          </a:p>
          <a:p>
            <a:pPr>
              <a:buFont typeface="Wingdings" pitchFamily="2" charset="2"/>
              <a:buChar char="q"/>
            </a:pPr>
            <a:r>
              <a:rPr lang="en-US" altLang="x-none" dirty="0">
                <a:ea typeface="ＭＳ Ｐゴシック" charset="-128"/>
              </a:rPr>
              <a:t>Disk I/O: </a:t>
            </a:r>
          </a:p>
          <a:p>
            <a:pPr lvl="1">
              <a:buFont typeface="Courier New" panose="02070309020205020404" pitchFamily="49" charset="0"/>
              <a:buChar char="o"/>
            </a:pPr>
            <a:r>
              <a:rPr lang="en-US" altLang="x-none" dirty="0" err="1">
                <a:ea typeface="ＭＳ Ｐゴシック" charset="-128"/>
              </a:rPr>
              <a:t>Ddisk</a:t>
            </a:r>
            <a:r>
              <a:rPr lang="en-US" altLang="x-none" dirty="0">
                <a:ea typeface="ＭＳ Ｐゴシック" charset="-128"/>
              </a:rPr>
              <a:t> =</a:t>
            </a:r>
          </a:p>
        </p:txBody>
      </p:sp>
      <p:sp>
        <p:nvSpPr>
          <p:cNvPr id="430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567D351-ACD0-BC4F-8614-865CF4A36BC2}" type="slidenum">
              <a:rPr lang="en-US" altLang="x-none" sz="1400">
                <a:solidFill>
                  <a:srgbClr val="000000"/>
                </a:solidFill>
                <a:latin typeface="Comic Sans MS" charset="0"/>
              </a:rPr>
              <a:pPr eaLnBrk="1" hangingPunct="1"/>
              <a:t>8</a:t>
            </a:fld>
            <a:endParaRPr lang="en-US" altLang="x-none" sz="1400">
              <a:solidFill>
                <a:srgbClr val="000000"/>
              </a:solidFill>
              <a:latin typeface="Comic Sans MS" charset="0"/>
            </a:endParaRPr>
          </a:p>
        </p:txBody>
      </p:sp>
      <p:sp>
        <p:nvSpPr>
          <p:cNvPr id="6" name="Rectangle 5"/>
          <p:cNvSpPr/>
          <p:nvPr/>
        </p:nvSpPr>
        <p:spPr>
          <a:xfrm>
            <a:off x="2209800" y="2220913"/>
            <a:ext cx="3152775" cy="369887"/>
          </a:xfrm>
          <a:prstGeom prst="rect">
            <a:avLst/>
          </a:prstGeom>
        </p:spPr>
        <p:txBody>
          <a:bodyPr wrap="none">
            <a:spAutoFit/>
          </a:bodyPr>
          <a:lstStyle/>
          <a:p>
            <a:pPr>
              <a:defRPr/>
            </a:pPr>
            <a:r>
              <a:rPr lang="en-US" sz="1800" dirty="0">
                <a:solidFill>
                  <a:srgbClr val="000000"/>
                </a:solidFill>
                <a:latin typeface="Comic Sans MS"/>
                <a:ea typeface=""/>
                <a:cs typeface="Arial" charset="0"/>
              </a:rPr>
              <a:t>10 ms ( </a:t>
            </a:r>
            <a:r>
              <a:rPr lang="en-US" sz="1800" dirty="0" err="1">
                <a:solidFill>
                  <a:srgbClr val="000000"/>
                </a:solidFill>
                <a:latin typeface="Comic Sans MS"/>
                <a:ea typeface=""/>
                <a:cs typeface="Arial" charset="0"/>
              </a:rPr>
              <a:t>e.q</a:t>
            </a:r>
            <a:r>
              <a:rPr lang="en-US" sz="1800" dirty="0">
                <a:solidFill>
                  <a:srgbClr val="000000"/>
                </a:solidFill>
                <a:latin typeface="Comic Sans MS"/>
                <a:ea typeface=""/>
                <a:cs typeface="Arial" charset="0"/>
              </a:rPr>
              <a:t>. 100 requests/s)</a:t>
            </a:r>
          </a:p>
        </p:txBody>
      </p:sp>
      <p:sp>
        <p:nvSpPr>
          <p:cNvPr id="7" name="Rectangle 6"/>
          <p:cNvSpPr/>
          <p:nvPr/>
        </p:nvSpPr>
        <p:spPr>
          <a:xfrm>
            <a:off x="2286000" y="3544888"/>
            <a:ext cx="4572000" cy="646112"/>
          </a:xfrm>
          <a:prstGeom prst="rect">
            <a:avLst/>
          </a:prstGeom>
        </p:spPr>
        <p:txBody>
          <a:bodyPr>
            <a:spAutoFit/>
          </a:bodyPr>
          <a:lstStyle/>
          <a:p>
            <a:pPr>
              <a:defRPr/>
            </a:pPr>
            <a:r>
              <a:rPr lang="en-US" sz="1800" dirty="0">
                <a:solidFill>
                  <a:srgbClr val="000000"/>
                </a:solidFill>
                <a:latin typeface="Comic Sans MS"/>
                <a:ea typeface=""/>
                <a:cs typeface="Arial" charset="0"/>
              </a:rPr>
              <a:t>1 Mbytes / 100 Mbps = 80 ms (</a:t>
            </a:r>
            <a:r>
              <a:rPr lang="en-US" sz="1800" dirty="0" err="1">
                <a:solidFill>
                  <a:srgbClr val="000000"/>
                </a:solidFill>
                <a:latin typeface="Comic Sans MS"/>
                <a:ea typeface=""/>
                <a:cs typeface="Arial" charset="0"/>
              </a:rPr>
              <a:t>e.q</a:t>
            </a:r>
            <a:r>
              <a:rPr lang="en-US" sz="1800" dirty="0">
                <a:solidFill>
                  <a:srgbClr val="000000"/>
                </a:solidFill>
                <a:latin typeface="Comic Sans MS"/>
                <a:ea typeface=""/>
                <a:cs typeface="Arial" charset="0"/>
              </a:rPr>
              <a:t>., 12.5 requests/s)</a:t>
            </a:r>
          </a:p>
        </p:txBody>
      </p:sp>
      <p:sp>
        <p:nvSpPr>
          <p:cNvPr id="8" name="Rectangle 7"/>
          <p:cNvSpPr>
            <a:spLocks noChangeArrowheads="1"/>
          </p:cNvSpPr>
          <p:nvPr/>
        </p:nvSpPr>
        <p:spPr bwMode="auto">
          <a:xfrm>
            <a:off x="2438400" y="4876800"/>
            <a:ext cx="586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000000"/>
                </a:solidFill>
                <a:latin typeface="Comic Sans MS" charset="0"/>
              </a:rPr>
              <a:t>0.5 * 1 ms * 1M/8K = 62.5 ms </a:t>
            </a:r>
            <a:br>
              <a:rPr lang="en-US" altLang="x-none" sz="1800">
                <a:solidFill>
                  <a:srgbClr val="000000"/>
                </a:solidFill>
                <a:latin typeface="Comic Sans MS" charset="0"/>
              </a:rPr>
            </a:br>
            <a:r>
              <a:rPr lang="en-US" altLang="x-none" sz="1800">
                <a:solidFill>
                  <a:srgbClr val="000000"/>
                </a:solidFill>
                <a:latin typeface="Comic Sans MS" charset="0"/>
              </a:rPr>
              <a:t>(e.q. = 16 requests/s)</a:t>
            </a:r>
            <a:endParaRPr lang="en-US" altLang="x-none" sz="1800">
              <a:solidFill>
                <a:srgbClr val="000000"/>
              </a:solidFill>
            </a:endParaRPr>
          </a:p>
        </p:txBody>
      </p:sp>
    </p:spTree>
    <p:extLst>
      <p:ext uri="{BB962C8B-B14F-4D97-AF65-F5344CB8AC3E}">
        <p14:creationId xmlns:p14="http://schemas.microsoft.com/office/powerpoint/2010/main" val="4030369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tLang="x-none">
                <a:ea typeface="ＭＳ Ｐゴシック" charset="-128"/>
              </a:rPr>
              <a:t>Example 2</a:t>
            </a:r>
          </a:p>
        </p:txBody>
      </p:sp>
      <p:sp>
        <p:nvSpPr>
          <p:cNvPr id="56323" name="Content Placeholder 2"/>
          <p:cNvSpPr>
            <a:spLocks noGrp="1"/>
          </p:cNvSpPr>
          <p:nvPr>
            <p:ph idx="1"/>
          </p:nvPr>
        </p:nvSpPr>
        <p:spPr>
          <a:xfrm>
            <a:off x="533400" y="1600200"/>
            <a:ext cx="8153400" cy="4648200"/>
          </a:xfrm>
        </p:spPr>
        <p:txBody>
          <a:bodyPr/>
          <a:lstStyle/>
          <a:p>
            <a:pPr>
              <a:buFont typeface="Wingdings" pitchFamily="2" charset="2"/>
              <a:buChar char="q"/>
            </a:pPr>
            <a:r>
              <a:rPr lang="en-US" altLang="x-none" sz="2400" dirty="0">
                <a:ea typeface="ＭＳ Ｐゴシック" charset="-128"/>
              </a:rPr>
              <a:t>A request may need</a:t>
            </a:r>
          </a:p>
          <a:p>
            <a:pPr lvl="1">
              <a:buFont typeface="Courier New" panose="02070309020205020404" pitchFamily="49" charset="0"/>
              <a:buChar char="o"/>
            </a:pPr>
            <a:r>
              <a:rPr lang="en-US" altLang="x-none" sz="2000" dirty="0">
                <a:solidFill>
                  <a:srgbClr val="FF0000"/>
                </a:solidFill>
                <a:ea typeface="ＭＳ Ｐゴシック" charset="-128"/>
              </a:rPr>
              <a:t>150</a:t>
            </a:r>
            <a:r>
              <a:rPr lang="en-US" altLang="x-none" sz="2000" dirty="0">
                <a:ea typeface="ＭＳ Ｐゴシック" charset="-128"/>
              </a:rPr>
              <a:t> </a:t>
            </a:r>
            <a:r>
              <a:rPr lang="en-US" altLang="x-none" sz="2000" dirty="0" err="1">
                <a:ea typeface="ＭＳ Ｐゴシック" charset="-128"/>
              </a:rPr>
              <a:t>ms</a:t>
            </a:r>
            <a:r>
              <a:rPr lang="en-US" altLang="x-none" sz="2000" dirty="0">
                <a:ea typeface="ＭＳ Ｐゴシック" charset="-128"/>
              </a:rPr>
              <a:t> CPU execution time (e.g., </a:t>
            </a:r>
            <a:r>
              <a:rPr lang="en-US" altLang="x-none" sz="2000" dirty="0">
                <a:solidFill>
                  <a:srgbClr val="FF0000"/>
                </a:solidFill>
                <a:ea typeface="ＭＳ Ｐゴシック" charset="-128"/>
              </a:rPr>
              <a:t>dynamic content</a:t>
            </a:r>
            <a:r>
              <a:rPr lang="en-US" altLang="x-none" sz="2000" dirty="0">
                <a:ea typeface="ＭＳ Ｐゴシック" charset="-128"/>
              </a:rPr>
              <a:t>)</a:t>
            </a:r>
          </a:p>
          <a:p>
            <a:pPr lvl="1">
              <a:buFont typeface="Courier New" panose="02070309020205020404" pitchFamily="49" charset="0"/>
              <a:buChar char="o"/>
            </a:pPr>
            <a:r>
              <a:rPr lang="en-US" altLang="x-none" sz="2000" dirty="0">
                <a:ea typeface="ＭＳ Ｐゴシック" charset="-128"/>
              </a:rPr>
              <a:t>1 Mbytes network </a:t>
            </a:r>
            <a:r>
              <a:rPr lang="en-US" altLang="x-none" sz="2000" dirty="0" err="1">
                <a:ea typeface="ＭＳ Ｐゴシック" charset="-128"/>
              </a:rPr>
              <a:t>bw</a:t>
            </a:r>
            <a:endParaRPr lang="en-US" altLang="x-none" sz="2000" dirty="0">
              <a:ea typeface="ＭＳ Ｐゴシック" charset="-128"/>
            </a:endParaRPr>
          </a:p>
          <a:p>
            <a:pPr lvl="1">
              <a:buFont typeface="Courier New" panose="02070309020205020404" pitchFamily="49" charset="0"/>
              <a:buChar char="o"/>
            </a:pPr>
            <a:r>
              <a:rPr lang="en-US" altLang="x-none" sz="2000" dirty="0">
                <a:ea typeface="ＭＳ Ｐゴシック" charset="-128"/>
              </a:rPr>
              <a:t>1 Mbytes file access where</a:t>
            </a:r>
          </a:p>
          <a:p>
            <a:pPr lvl="2"/>
            <a:r>
              <a:rPr lang="en-US" altLang="x-none" sz="1800" dirty="0">
                <a:ea typeface="ＭＳ Ｐゴシック" charset="-128"/>
              </a:rPr>
              <a:t>50% hit in memory cache</a:t>
            </a:r>
          </a:p>
          <a:p>
            <a:pPr>
              <a:buFont typeface="Wingdings" pitchFamily="2" charset="2"/>
              <a:buChar char="q"/>
            </a:pPr>
            <a:r>
              <a:rPr lang="en-US" altLang="x-none" sz="2400" dirty="0">
                <a:ea typeface="ＭＳ Ｐゴシック" charset="-128"/>
              </a:rPr>
              <a:t>Suppose network </a:t>
            </a:r>
            <a:r>
              <a:rPr lang="en-US" altLang="x-none" sz="2400" dirty="0" err="1">
                <a:ea typeface="ＭＳ Ｐゴシック" charset="-128"/>
              </a:rPr>
              <a:t>bw</a:t>
            </a:r>
            <a:r>
              <a:rPr lang="en-US" altLang="x-none" sz="2400" dirty="0">
                <a:ea typeface="ＭＳ Ｐゴシック" charset="-128"/>
              </a:rPr>
              <a:t> is 100 </a:t>
            </a:r>
            <a:r>
              <a:rPr lang="en-US" altLang="x-none" sz="2400" dirty="0" err="1">
                <a:ea typeface="ＭＳ Ｐゴシック" charset="-128"/>
              </a:rPr>
              <a:t>Mbps</a:t>
            </a:r>
            <a:r>
              <a:rPr lang="en-US" altLang="x-none" sz="2400" dirty="0">
                <a:ea typeface="ＭＳ Ｐゴシック" charset="-128"/>
              </a:rPr>
              <a:t>, disk I/O rate is 1 </a:t>
            </a:r>
            <a:r>
              <a:rPr lang="en-US" altLang="x-none" sz="2400" dirty="0" err="1">
                <a:ea typeface="ＭＳ Ｐゴシック" charset="-128"/>
              </a:rPr>
              <a:t>ms</a:t>
            </a:r>
            <a:r>
              <a:rPr lang="en-US" altLang="x-none" sz="2400" dirty="0">
                <a:ea typeface="ＭＳ Ｐゴシック" charset="-128"/>
              </a:rPr>
              <a:t> per 8 Kbytes (assuming the program reads 8 KB each time)</a:t>
            </a:r>
          </a:p>
          <a:p>
            <a:endParaRPr lang="en-US" altLang="x-none" sz="2400" dirty="0">
              <a:ea typeface="ＭＳ Ｐゴシック" charset="-128"/>
            </a:endParaRPr>
          </a:p>
          <a:p>
            <a:pPr>
              <a:buFont typeface="Wingdings" pitchFamily="2" charset="2"/>
              <a:buChar char="q"/>
            </a:pPr>
            <a:r>
              <a:rPr lang="en-US" altLang="x-none" sz="2400" dirty="0">
                <a:ea typeface="ＭＳ Ｐゴシック" charset="-128"/>
              </a:rPr>
              <a:t>Bottleneck: CPU -&gt; use multiple threads to use more CPUs, if available, to avoid CPU as bottleneck</a:t>
            </a:r>
          </a:p>
        </p:txBody>
      </p:sp>
      <p:sp>
        <p:nvSpPr>
          <p:cNvPr id="450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273296B-86B4-204C-A688-3407660E1E39}" type="slidenum">
              <a:rPr lang="en-US" altLang="x-none" sz="1400">
                <a:solidFill>
                  <a:srgbClr val="000000"/>
                </a:solidFill>
                <a:latin typeface="Comic Sans MS" charset="0"/>
              </a:rPr>
              <a:pPr eaLnBrk="1" hangingPunct="1"/>
              <a:t>9</a:t>
            </a:fld>
            <a:endParaRPr lang="en-US" altLang="x-none" sz="1400">
              <a:solidFill>
                <a:srgbClr val="000000"/>
              </a:solidFill>
              <a:latin typeface="Comic Sans MS" charset="0"/>
            </a:endParaRPr>
          </a:p>
        </p:txBody>
      </p:sp>
    </p:spTree>
    <p:extLst>
      <p:ext uri="{BB962C8B-B14F-4D97-AF65-F5344CB8AC3E}">
        <p14:creationId xmlns:p14="http://schemas.microsoft.com/office/powerpoint/2010/main" val="2593631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10071</TotalTime>
  <Words>3661</Words>
  <Application>Microsoft Macintosh PowerPoint</Application>
  <PresentationFormat>On-screen Show (4:3)</PresentationFormat>
  <Paragraphs>706</Paragraphs>
  <Slides>66</Slides>
  <Notes>65</Notes>
  <HiddenSlides>4</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2</vt:i4>
      </vt:variant>
      <vt:variant>
        <vt:lpstr>Slide Titles</vt:lpstr>
      </vt:variant>
      <vt:variant>
        <vt:i4>66</vt:i4>
      </vt:variant>
    </vt:vector>
  </HeadingPairs>
  <TitlesOfParts>
    <vt:vector size="85" baseType="lpstr">
      <vt:lpstr>MS Gothic</vt:lpstr>
      <vt:lpstr>MS PGothic</vt:lpstr>
      <vt:lpstr>MS PGothic</vt:lpstr>
      <vt:lpstr>Osaka</vt:lpstr>
      <vt:lpstr>新細明體</vt:lpstr>
      <vt:lpstr>宋体</vt:lpstr>
      <vt:lpstr>ZapfDingbats</vt:lpstr>
      <vt:lpstr>Arial</vt:lpstr>
      <vt:lpstr>Calibri</vt:lpstr>
      <vt:lpstr>Comic Sans MS</vt:lpstr>
      <vt:lpstr>Courier New</vt:lpstr>
      <vt:lpstr>Tahoma</vt:lpstr>
      <vt:lpstr>Times New Roman</vt:lpstr>
      <vt:lpstr>Wingdings</vt:lpstr>
      <vt:lpstr>1_Kurose</vt:lpstr>
      <vt:lpstr>2_Default Design</vt:lpstr>
      <vt:lpstr>3_Default Design</vt:lpstr>
      <vt:lpstr>Equation</vt:lpstr>
      <vt:lpstr>Clip</vt:lpstr>
      <vt:lpstr>Network Applications: Operational Analysis; Load Balancing  among Homogeneous Servers</vt:lpstr>
      <vt:lpstr>Outline</vt:lpstr>
      <vt:lpstr>Admin</vt:lpstr>
      <vt:lpstr>PowerPoint Presentation</vt:lpstr>
      <vt:lpstr>Recap: Operational Quantities</vt:lpstr>
      <vt:lpstr>Recap: Operational Analysis—Fundamental Laws</vt:lpstr>
      <vt:lpstr>Example 1</vt:lpstr>
      <vt:lpstr>Example 1 (cont.)</vt:lpstr>
      <vt:lpstr>Example 2</vt:lpstr>
      <vt:lpstr>Interactive Response Time Law</vt:lpstr>
      <vt:lpstr>Interactive Response Time Law</vt:lpstr>
      <vt:lpstr>Bottleneck Analysis</vt:lpstr>
      <vt:lpstr>Proof</vt:lpstr>
      <vt:lpstr>Summary: Operational Laws</vt:lpstr>
      <vt:lpstr>In Practice: Common Bottlenecks</vt:lpstr>
      <vt:lpstr>YouTube Design Alg.</vt:lpstr>
      <vt:lpstr>Summary: High-Perf. Network Server</vt:lpstr>
      <vt:lpstr>Outline</vt:lpstr>
      <vt:lpstr>Why Multiple Servers?</vt:lpstr>
      <vt:lpstr>Why Multiple Servers?</vt:lpstr>
      <vt:lpstr>Why Multiple Servers?</vt:lpstr>
      <vt:lpstr>Discussion: Key Technical Challenges in Using Multiple Servers</vt:lpstr>
      <vt:lpstr>Outline</vt:lpstr>
      <vt:lpstr>Request Routing: Overview</vt:lpstr>
      <vt:lpstr>Request Routing: Overview</vt:lpstr>
      <vt:lpstr>Request Routing: Basic Architecture</vt:lpstr>
      <vt:lpstr>Request Routing: Basic Architecture</vt:lpstr>
      <vt:lpstr>Network Path Properties</vt:lpstr>
      <vt:lpstr>Network Path Properties: Improve Scalability</vt:lpstr>
      <vt:lpstr>Server Assignment</vt:lpstr>
      <vt:lpstr>Client Direction Mechanisms</vt:lpstr>
      <vt:lpstr>Direction Mechanisms are Often Combined</vt:lpstr>
      <vt:lpstr>Example: Wikipedia Architecture</vt:lpstr>
      <vt:lpstr>Outline</vt:lpstr>
      <vt:lpstr>Example: Netflix</vt:lpstr>
      <vt:lpstr>Example: Netflix Manifest File</vt:lpstr>
      <vt:lpstr>Example: Netflix Manifest File</vt:lpstr>
      <vt:lpstr>Example: Amazon Elastic Cloud 2 (EC2) Elastic Load Balancing</vt:lpstr>
      <vt:lpstr>Details: Create Load Balancer</vt:lpstr>
      <vt:lpstr>Details: Configure Health Check</vt:lpstr>
      <vt:lpstr>Details: Register Instances</vt:lpstr>
      <vt:lpstr>Outline</vt:lpstr>
      <vt:lpstr>Basic DNS Indirection and Rotation</vt:lpstr>
      <vt:lpstr>CDN Using DNS (Akamai Architecture as an Example)</vt:lpstr>
      <vt:lpstr>Linking to Akamai</vt:lpstr>
      <vt:lpstr>Exercise</vt:lpstr>
      <vt:lpstr>Recap: CNAME based DNS Name</vt:lpstr>
      <vt:lpstr>Two-Level Direction</vt:lpstr>
      <vt:lpstr>Akamai Load Direction</vt:lpstr>
      <vt:lpstr>Two-Level DNS Mapping Alg</vt:lpstr>
      <vt:lpstr>Akamai Local DNS LB Alg</vt:lpstr>
      <vt:lpstr>Experimental Study of Akamai Load Balancing</vt:lpstr>
      <vt:lpstr>Server Pool: to Yahoo</vt:lpstr>
      <vt:lpstr>Server Diversity for Yahoo</vt:lpstr>
      <vt:lpstr>Server Pool: Multiple Akamai Hosted Sites</vt:lpstr>
      <vt:lpstr>Load Balancing Dynamics</vt:lpstr>
      <vt:lpstr>Redirection Effectiveness:  Measurement Methodology</vt:lpstr>
      <vt:lpstr>Do redirections reveal network conditions?</vt:lpstr>
      <vt:lpstr>(Offline Read) Facebook DNS Load Direction</vt:lpstr>
      <vt:lpstr>Discussion</vt:lpstr>
      <vt:lpstr>Recap: Direction Mechanisms</vt:lpstr>
      <vt:lpstr>Outline</vt:lpstr>
      <vt:lpstr>Smart Switch: Big Picture</vt:lpstr>
      <vt:lpstr>VIP Clustering</vt:lpstr>
      <vt:lpstr>Load Balancer (LB): Basic Structure</vt:lpstr>
      <vt:lpstr>Problem</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yry</dc:creator>
  <cp:keywords/>
  <dc:description/>
  <cp:lastModifiedBy>Qiao Xiang</cp:lastModifiedBy>
  <cp:revision>412</cp:revision>
  <cp:lastPrinted>2017-10-12T15:51:10Z</cp:lastPrinted>
  <dcterms:created xsi:type="dcterms:W3CDTF">2006-08-16T00:00:00Z</dcterms:created>
  <dcterms:modified xsi:type="dcterms:W3CDTF">2021-11-02T08:35:22Z</dcterms:modified>
  <cp:category/>
</cp:coreProperties>
</file>