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5"/>
  </p:notesMasterIdLst>
  <p:handoutMasterIdLst>
    <p:handoutMasterId r:id="rId56"/>
  </p:handoutMasterIdLst>
  <p:sldIdLst>
    <p:sldId id="333" r:id="rId2"/>
    <p:sldId id="360" r:id="rId3"/>
    <p:sldId id="398" r:id="rId4"/>
    <p:sldId id="565" r:id="rId5"/>
    <p:sldId id="582" r:id="rId6"/>
    <p:sldId id="505" r:id="rId7"/>
    <p:sldId id="510" r:id="rId8"/>
    <p:sldId id="412" r:id="rId9"/>
    <p:sldId id="480" r:id="rId10"/>
    <p:sldId id="399" r:id="rId11"/>
    <p:sldId id="344" r:id="rId12"/>
    <p:sldId id="325" r:id="rId13"/>
    <p:sldId id="584" r:id="rId14"/>
    <p:sldId id="585" r:id="rId15"/>
    <p:sldId id="586" r:id="rId16"/>
    <p:sldId id="587" r:id="rId17"/>
    <p:sldId id="588" r:id="rId18"/>
    <p:sldId id="481" r:id="rId19"/>
    <p:sldId id="482" r:id="rId20"/>
    <p:sldId id="421" r:id="rId21"/>
    <p:sldId id="483" r:id="rId22"/>
    <p:sldId id="484" r:id="rId23"/>
    <p:sldId id="567" r:id="rId24"/>
    <p:sldId id="577" r:id="rId25"/>
    <p:sldId id="578" r:id="rId26"/>
    <p:sldId id="566" r:id="rId27"/>
    <p:sldId id="528" r:id="rId28"/>
    <p:sldId id="579" r:id="rId29"/>
    <p:sldId id="508" r:id="rId30"/>
    <p:sldId id="509" r:id="rId31"/>
    <p:sldId id="580" r:id="rId32"/>
    <p:sldId id="581" r:id="rId33"/>
    <p:sldId id="543" r:id="rId34"/>
    <p:sldId id="569" r:id="rId35"/>
    <p:sldId id="468" r:id="rId36"/>
    <p:sldId id="470" r:id="rId37"/>
    <p:sldId id="454" r:id="rId38"/>
    <p:sldId id="455" r:id="rId39"/>
    <p:sldId id="456" r:id="rId40"/>
    <p:sldId id="457" r:id="rId41"/>
    <p:sldId id="458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71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AEAEA"/>
    <a:srgbClr val="DDDDDD"/>
    <a:srgbClr val="FFFFCC"/>
    <a:srgbClr val="66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0"/>
    <p:restoredTop sz="96638"/>
  </p:normalViewPr>
  <p:slideViewPr>
    <p:cSldViewPr>
      <p:cViewPr varScale="1">
        <p:scale>
          <a:sx n="141" d="100"/>
          <a:sy n="141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8338" cy="476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5087" tIns="47545" rIns="95087" bIns="47545" numCol="1" anchor="ctr" anchorCtr="0" compatLnSpc="1">
            <a:prstTxWarp prst="textNoShape">
              <a:avLst/>
            </a:prstTxWarp>
          </a:bodyPr>
          <a:lstStyle>
            <a:lvl1pPr algn="l" defTabSz="950913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3538" y="0"/>
            <a:ext cx="3128962" cy="476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5087" tIns="47545" rIns="95087" bIns="47545" numCol="1" anchor="ctr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0663"/>
            <a:ext cx="3208338" cy="4778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5087" tIns="47545" rIns="95087" bIns="47545" numCol="1" anchor="b" anchorCtr="0" compatLnSpc="1">
            <a:prstTxWarp prst="textNoShape">
              <a:avLst/>
            </a:prstTxWarp>
          </a:bodyPr>
          <a:lstStyle>
            <a:lvl1pPr algn="l" defTabSz="950913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3538" y="9110663"/>
            <a:ext cx="3128962" cy="4778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5087" tIns="47545" rIns="95087" bIns="4754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823E52C7-F698-0A4C-80CD-9FE1B85DC9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6110" tIns="48053" rIns="96110" bIns="48053" numCol="1" anchor="ctr" anchorCtr="0" compatLnSpc="1">
            <a:prstTxWarp prst="textNoShape">
              <a:avLst/>
            </a:prstTxWarp>
          </a:bodyPr>
          <a:lstStyle>
            <a:lvl1pPr algn="l" defTabSz="962025">
              <a:defRPr sz="1200">
                <a:latin typeface="Comic Sans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6110" tIns="48053" rIns="96110" bIns="48053" numCol="1" anchor="ctr" anchorCtr="0" compatLnSpc="1">
            <a:prstTxWarp prst="textNoShape">
              <a:avLst/>
            </a:prstTxWarp>
          </a:bodyPr>
          <a:lstStyle>
            <a:lvl1pPr algn="r" defTabSz="962025">
              <a:defRPr sz="1200">
                <a:latin typeface="Comic Sans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8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6110" tIns="48053" rIns="96110" bIns="480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6110" tIns="48053" rIns="96110" bIns="48053" numCol="1" anchor="b" anchorCtr="0" compatLnSpc="1">
            <a:prstTxWarp prst="textNoShape">
              <a:avLst/>
            </a:prstTxWarp>
          </a:bodyPr>
          <a:lstStyle>
            <a:lvl1pPr algn="l" defTabSz="962025">
              <a:defRPr sz="1200">
                <a:latin typeface="Comic Sans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6110" tIns="48053" rIns="96110" bIns="48053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Comic Sans MS" charset="0"/>
              </a:defRPr>
            </a:lvl1pPr>
          </a:lstStyle>
          <a:p>
            <a:pPr>
              <a:defRPr/>
            </a:pPr>
            <a:fld id="{93D70120-BB9F-7A47-9E0D-FBDD385C40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AA9955A-0048-6C4A-94D9-B5938B8132B0}" type="slidenum">
              <a:rPr lang="en-US" altLang="x-none" sz="1200">
                <a:latin typeface="Comic Sans MS" charset="0"/>
              </a:rPr>
              <a:pPr algn="r"/>
              <a:t>1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Arial" charset="0"/>
                <a:ea typeface="ＭＳ Ｐゴシック" charset="-128"/>
              </a:rPr>
              <a:t>http://www.classicrotaryphones.com/new-england-operators2_big.jpg</a:t>
            </a:r>
          </a:p>
        </p:txBody>
      </p:sp>
    </p:spTree>
    <p:extLst>
      <p:ext uri="{BB962C8B-B14F-4D97-AF65-F5344CB8AC3E}">
        <p14:creationId xmlns:p14="http://schemas.microsoft.com/office/powerpoint/2010/main" val="415539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41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7138" y="712788"/>
            <a:ext cx="4854575" cy="3643312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4595813"/>
            <a:ext cx="5373688" cy="42783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6305" tIns="48156" rIns="96305" bIns="48156"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181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643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33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6211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6360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263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470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955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03845A0-6603-B34D-BBCE-5EBCC2484D28}" type="slidenum">
              <a:rPr lang="en-US" altLang="x-none" sz="1200">
                <a:latin typeface="Comic Sans MS" charset="0"/>
              </a:rPr>
              <a:pPr algn="r"/>
              <a:t>2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818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4236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307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402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8137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Arial" charset="0"/>
                <a:ea typeface="ＭＳ Ｐゴシック" charset="-128"/>
              </a:rPr>
              <a:t>10M bps link and 10 flows: partition into 10 1 Mbps or </a:t>
            </a:r>
          </a:p>
        </p:txBody>
      </p:sp>
    </p:spTree>
    <p:extLst>
      <p:ext uri="{BB962C8B-B14F-4D97-AF65-F5344CB8AC3E}">
        <p14:creationId xmlns:p14="http://schemas.microsoft.com/office/powerpoint/2010/main" val="1786385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838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/>
            <a:fld id="{AAAC682C-EF70-5740-A84E-7ABC66DABCC1}" type="slidenum">
              <a:rPr lang="en-US" altLang="x-none" sz="1200">
                <a:latin typeface="Calibri" charset="0"/>
              </a:rPr>
              <a:pPr eaLnBrk="1" hangingPunct="1"/>
              <a:t>27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44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Arial" charset="0"/>
                <a:ea typeface="ＭＳ Ｐゴシック" charset="-128"/>
              </a:rPr>
              <a:t>Key input parameters?</a:t>
            </a:r>
          </a:p>
        </p:txBody>
      </p:sp>
    </p:spTree>
    <p:extLst>
      <p:ext uri="{BB962C8B-B14F-4D97-AF65-F5344CB8AC3E}">
        <p14:creationId xmlns:p14="http://schemas.microsoft.com/office/powerpoint/2010/main" val="1412043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6557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CEC877E-81BF-2A47-9F23-65AF795ED6F4}" type="slidenum">
              <a:rPr lang="en-US" altLang="x-none" sz="1200">
                <a:latin typeface="Comic Sans MS" charset="0"/>
              </a:rPr>
              <a:pPr algn="r"/>
              <a:t>3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AE214564-8261-3A44-8EA8-7B581750A85C}" type="slidenum">
              <a:rPr lang="en-US" altLang="x-none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2896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0DF84DF-1630-A440-8B7C-919DC975DB82}" type="slidenum">
              <a:rPr lang="en-US" altLang="x-none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8233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A32DE7B8-2C99-0E42-B3E4-046B4124138F}" type="slidenum">
              <a:rPr lang="en-US" altLang="x-none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2544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1435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69136E8-F8E5-E544-AB88-32B9BA2C89B9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 algn="r"/>
              <a:t>34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90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anchor="t"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236BE5C1-4D86-DE42-AD83-B55B7EAE9CC1}" type="slidenum">
              <a:rPr lang="en-US" altLang="x-none" sz="1200">
                <a:latin typeface="Calibri" charset="0"/>
              </a:rPr>
              <a:pPr algn="r" eaLnBrk="1" hangingPunct="1"/>
              <a:t>35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Rau = 2/3</a:t>
            </a:r>
          </a:p>
          <a:p>
            <a:r>
              <a:rPr lang="en-US" altLang="x-none">
                <a:latin typeface="Calibri" charset="0"/>
                <a:ea typeface="ＭＳ Ｐゴシック" charset="-128"/>
              </a:rPr>
              <a:t>(1-2/3)(2/3)^3 = 1/3 * 8/27 = 8/84 = 10% 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BA2F8674-B395-054E-91CF-F45EA43C8D45}" type="slidenum">
              <a:rPr lang="en-US" altLang="x-none" sz="1200">
                <a:latin typeface="Calibri" charset="0"/>
              </a:rPr>
              <a:pPr algn="r" eaLnBrk="1" hangingPunct="1"/>
              <a:t>36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876361D-5BEC-A54F-A20A-17D52F9BD903}" type="slidenum">
              <a:rPr lang="en-US" altLang="x-none" sz="1200">
                <a:latin typeface="Comic Sans MS" charset="0"/>
              </a:rPr>
              <a:pPr algn="r"/>
              <a:t>37</a:t>
            </a:fld>
            <a:endParaRPr lang="en-US" altLang="x-none" sz="1200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8235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16D0A3B2-B717-DB42-80B0-D6947FA15699}" type="slidenum">
              <a:rPr lang="en-US" altLang="x-none" sz="1200">
                <a:latin typeface="Comic Sans MS" charset="0"/>
              </a:rPr>
              <a:pPr algn="r"/>
              <a:t>40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2475"/>
            <a:ext cx="5359400" cy="43195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9185397-5281-1F42-BBC4-9B2021EEB314}" type="slidenum">
              <a:rPr lang="en-US" altLang="x-none" sz="1200">
                <a:latin typeface="Comic Sans MS" charset="0"/>
              </a:rPr>
              <a:pPr algn="r"/>
              <a:t>41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0850" lvl="1"/>
            <a:r>
              <a:rPr lang="en-US" altLang="zh-CN">
                <a:latin typeface="Arial" charset="0"/>
                <a:ea typeface="宋体" charset="-122"/>
              </a:rPr>
              <a:t>Disadvantages: </a:t>
            </a:r>
            <a:r>
              <a:rPr lang="en-US" altLang="x-none">
                <a:latin typeface="Arial" charset="0"/>
                <a:ea typeface="ＭＳ Ｐゴシック" charset="-128"/>
              </a:rPr>
              <a:t>routes may change during session</a:t>
            </a:r>
          </a:p>
          <a:p>
            <a:pPr marL="450850" lvl="1"/>
            <a:r>
              <a:rPr lang="en-US" altLang="zh-CN">
                <a:latin typeface="Arial" charset="0"/>
                <a:ea typeface="宋体" charset="-122"/>
              </a:rPr>
              <a:t>Advantage: </a:t>
            </a:r>
            <a:r>
              <a:rPr lang="en-US" altLang="x-none">
                <a:latin typeface="Arial" charset="0"/>
                <a:ea typeface="ＭＳ Ｐゴシック" charset="-128"/>
              </a:rPr>
              <a:t>routers do not keep any state about a flow</a:t>
            </a:r>
            <a:r>
              <a:rPr lang="en-US" altLang="zh-CN">
                <a:latin typeface="Arial" charset="0"/>
                <a:ea typeface="宋体" charset="-122"/>
              </a:rPr>
              <a:t>;</a:t>
            </a:r>
          </a:p>
          <a:p>
            <a:pPr marL="450850" lvl="1"/>
            <a:r>
              <a:rPr lang="en-US" altLang="x-none">
                <a:latin typeface="Arial" charset="0"/>
                <a:ea typeface="ＭＳ Ｐゴシック" charset="-128"/>
              </a:rPr>
              <a:t>thus, network architecture is </a:t>
            </a:r>
          </a:p>
          <a:p>
            <a:pPr marL="903288" lvl="2"/>
            <a:r>
              <a:rPr lang="en-US" altLang="x-none">
                <a:latin typeface="Arial" charset="0"/>
                <a:ea typeface="ＭＳ Ｐゴシック" charset="-128"/>
              </a:rPr>
              <a:t>robust</a:t>
            </a:r>
          </a:p>
          <a:p>
            <a:pPr marL="903288" lvl="2"/>
            <a:r>
              <a:rPr lang="en-US" altLang="x-none">
                <a:latin typeface="Arial" charset="0"/>
                <a:ea typeface="ＭＳ Ｐゴシック" charset="-128"/>
              </a:rPr>
              <a:t>scalable </a:t>
            </a:r>
          </a:p>
          <a:p>
            <a:endParaRPr lang="en-US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712788"/>
            <a:ext cx="4857750" cy="3643312"/>
          </a:xfrm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4595813"/>
            <a:ext cx="5373688" cy="42783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6305" tIns="48156" rIns="96305" bIns="48156"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712788"/>
            <a:ext cx="4857750" cy="3643312"/>
          </a:xfrm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4595813"/>
            <a:ext cx="5373688" cy="42783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6305" tIns="48156" rIns="96305" bIns="48156"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1595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712788"/>
            <a:ext cx="4857750" cy="3643312"/>
          </a:xfrm>
          <a:solidFill>
            <a:srgbClr val="FFFFFF"/>
          </a:solidFill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4595813"/>
            <a:ext cx="5373688" cy="42783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305" tIns="48156" rIns="96305" bIns="48156"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Arial" charset="0"/>
                <a:ea typeface="新細明體" charset="-120"/>
              </a:rPr>
              <a:t>What advantages do virtual circuit have over datagram?</a:t>
            </a:r>
          </a:p>
          <a:p>
            <a:r>
              <a:rPr lang="en-US" altLang="zh-TW" dirty="0">
                <a:latin typeface="Arial" charset="0"/>
                <a:ea typeface="新細明體" charset="-120"/>
              </a:rPr>
              <a:t>   can treat different flows differently, if flows setup its desired treatment</a:t>
            </a:r>
          </a:p>
          <a:p>
            <a:pPr marL="450850" lvl="1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Guarantees in-sequence</a:t>
            </a:r>
            <a:r>
              <a:rPr lang="en-US" altLang="zh-TW" dirty="0">
                <a:latin typeface="Arial" charset="0"/>
                <a:ea typeface="新細明體" charset="-120"/>
              </a:rPr>
              <a:t> delivery of packets</a:t>
            </a:r>
          </a:p>
          <a:p>
            <a:pPr marL="450850" lvl="1"/>
            <a:r>
              <a:rPr lang="en-US" altLang="zh-TW" dirty="0">
                <a:latin typeface="Arial" charset="0"/>
                <a:ea typeface="新細明體" charset="-120"/>
              </a:rPr>
              <a:t>However: Packets from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different</a:t>
            </a:r>
            <a:r>
              <a:rPr lang="en-US" altLang="zh-TW" dirty="0">
                <a:latin typeface="Arial" charset="0"/>
                <a:ea typeface="新細明體" charset="-120"/>
              </a:rPr>
              <a:t> virtual circuits may be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interleaved</a:t>
            </a:r>
          </a:p>
          <a:p>
            <a:endParaRPr lang="en-US" altLang="x-none" dirty="0">
              <a:latin typeface="Arial" charset="0"/>
              <a:ea typeface="ＭＳ Ｐゴシック" charset="-128"/>
            </a:endParaRPr>
          </a:p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12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215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960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EDD0F-ACCD-2446-BC16-4C0A5A4C92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350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9A499-18D4-5D42-8974-16D62105C4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291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787D1-B53E-DE4A-912C-CCE3FF5068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756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21" y="1600412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30B32E3-A92F-4A41-AF51-D37B99C553F4}" type="datetime1">
              <a:rPr lang="en-US" altLang="x-none"/>
              <a:pPr>
                <a:defRPr/>
              </a:pPr>
              <a:t>9/23/21</a:t>
            </a:fld>
            <a:endParaRPr lang="en-US" altLang="x-non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D66223-508A-B34F-BF39-77E04341202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953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4321" y="1600412"/>
            <a:ext cx="3811057" cy="2246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4321" y="3999444"/>
            <a:ext cx="3811057" cy="2248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36BE8-938B-7E48-968D-B5E213A662AE}" type="datetime1">
              <a:rPr lang="en-US" altLang="x-none"/>
              <a:pPr/>
              <a:t>9/23/21</a:t>
            </a:fld>
            <a:endParaRPr lang="en-US" altLang="x-non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E5ECF-B8BA-3F4E-B35B-490D33E872F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272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5D657-9558-0F49-AFEE-B5906D87F25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342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835BC-CEB6-5E44-8766-FA26560ACB1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687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78CFB-1A34-AB42-B432-FF699C15AF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514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61FEE-DECC-F341-BDB9-B242A2567C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94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566DA-3114-4F4D-BEE9-E0098A50FA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2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42049-0041-694B-AAE7-BBF2FB23E03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08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B1A54-0A49-FE4C-A96A-CA425781459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945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92E4A-0144-614C-AB31-27C784188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781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11" tIns="45708" rIns="91411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x-none" altLang="x-none"/>
          </a:p>
        </p:txBody>
      </p:sp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85" tIns="45642" rIns="91285" bIns="45642">
            <a:spAutoFit/>
          </a:bodyPr>
          <a:lstStyle>
            <a:lvl1pPr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x-none" altLang="x-none"/>
          </a:p>
        </p:txBody>
      </p:sp>
      <p:sp>
        <p:nvSpPr>
          <p:cNvPr id="4526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26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26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charset="0"/>
              </a:defRPr>
            </a:lvl1pPr>
          </a:lstStyle>
          <a:p>
            <a:pPr>
              <a:defRPr/>
            </a:pPr>
            <a:fld id="{E9CACA42-C27B-384F-AD7C-AC75ACD4DC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6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4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0.wmf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43.png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35.wmf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34.w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7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png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5.png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52.png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png"/><Relationship Id="rId11" Type="http://schemas.openxmlformats.org/officeDocument/2006/relationships/image" Target="../media/image45.png"/><Relationship Id="rId5" Type="http://schemas.openxmlformats.org/officeDocument/2006/relationships/image" Target="../media/image43.emf"/><Relationship Id="rId10" Type="http://schemas.openxmlformats.org/officeDocument/2006/relationships/image" Target="../media/image44.emf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2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8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pPr algn="ctr"/>
            <a:r>
              <a:rPr lang="en-US" altLang="x-none" sz="3200">
                <a:ea typeface="ＭＳ Ｐゴシック" charset="-128"/>
              </a:rPr>
              <a:t>Statistical Multiplexing;</a:t>
            </a:r>
            <a:br>
              <a:rPr lang="en-US" altLang="x-none" sz="3200">
                <a:ea typeface="ＭＳ Ｐゴシック" charset="-128"/>
              </a:rPr>
            </a:br>
            <a:r>
              <a:rPr lang="en-US" altLang="x-none" sz="3200">
                <a:ea typeface="ＭＳ Ｐゴシック" charset="-128"/>
              </a:rPr>
              <a:t>Layered Network Architecture; </a:t>
            </a:r>
            <a:br>
              <a:rPr lang="en-US" altLang="x-none" sz="3200">
                <a:ea typeface="ＭＳ Ｐゴシック" charset="-128"/>
              </a:rPr>
            </a:br>
            <a:r>
              <a:rPr lang="en-US" altLang="x-none" sz="3200">
                <a:ea typeface="ＭＳ Ｐゴシック" charset="-128"/>
              </a:rPr>
              <a:t>End-to-end Arguments</a:t>
            </a:r>
          </a:p>
        </p:txBody>
      </p:sp>
      <p:sp>
        <p:nvSpPr>
          <p:cNvPr id="2969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05200"/>
            <a:ext cx="7010400" cy="1752600"/>
          </a:xfrm>
        </p:spPr>
        <p:txBody>
          <a:bodyPr/>
          <a:lstStyle/>
          <a:p>
            <a:r>
              <a:rPr lang="en-US" altLang="zh-CN" sz="2400" dirty="0">
                <a:ea typeface="ＭＳ Ｐゴシック" charset="-128"/>
              </a:rPr>
              <a:t>Qiao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Xiang</a:t>
            </a:r>
            <a:endParaRPr lang="en-US" altLang="x-none" sz="2400" dirty="0">
              <a:ea typeface="ＭＳ Ｐゴシック" charset="-128"/>
            </a:endParaRPr>
          </a:p>
          <a:p>
            <a:endParaRPr lang="en-US" altLang="x-none" sz="2400" dirty="0">
              <a:ea typeface="ＭＳ Ｐゴシック" charset="-128"/>
            </a:endParaRPr>
          </a:p>
          <a:p>
            <a:r>
              <a:rPr lang="en-US" altLang="x-none" sz="2400" dirty="0">
                <a:ea typeface="ＭＳ Ｐゴシック" charset="-128"/>
              </a:rPr>
              <a:t>https://</a:t>
            </a:r>
            <a:r>
              <a:rPr lang="en-US" altLang="x-none" sz="2400" dirty="0" err="1">
                <a:ea typeface="ＭＳ Ｐゴシック" charset="-128"/>
              </a:rPr>
              <a:t>qiaoxiang.me</a:t>
            </a:r>
            <a:r>
              <a:rPr lang="en-US" altLang="x-none" sz="2400" dirty="0">
                <a:ea typeface="ＭＳ Ｐゴシック" charset="-128"/>
              </a:rPr>
              <a:t>/courses/cnns-xmuf21/</a:t>
            </a:r>
            <a:r>
              <a:rPr lang="en-US" altLang="x-none" sz="2400" dirty="0" err="1">
                <a:ea typeface="ＭＳ Ｐゴシック" charset="-128"/>
              </a:rPr>
              <a:t>index.shtml</a:t>
            </a:r>
            <a:endParaRPr lang="en-US" altLang="x-none" sz="2400" dirty="0">
              <a:ea typeface="ＭＳ Ｐゴシック" charset="-128"/>
            </a:endParaRPr>
          </a:p>
          <a:p>
            <a:endParaRPr lang="en-US" altLang="x-none" sz="2400" dirty="0">
              <a:ea typeface="ＭＳ Ｐゴシック" charset="-128"/>
            </a:endParaRPr>
          </a:p>
          <a:p>
            <a:r>
              <a:rPr lang="en-US" altLang="x-none" sz="2400" dirty="0">
                <a:ea typeface="ＭＳ Ｐゴシック" charset="-128"/>
              </a:rPr>
              <a:t>09/</a:t>
            </a:r>
            <a:r>
              <a:rPr lang="en-US" altLang="zh-CN" sz="2400" dirty="0">
                <a:ea typeface="ＭＳ Ｐゴシック" charset="-128"/>
              </a:rPr>
              <a:t>23</a:t>
            </a:r>
            <a:r>
              <a:rPr lang="en-US" altLang="x-none" sz="2400" dirty="0">
                <a:ea typeface="ＭＳ Ｐゴシック" charset="-128"/>
              </a:rPr>
              <a:t>/20</a:t>
            </a:r>
            <a:r>
              <a:rPr lang="en-US" altLang="zh-CN" sz="2400" dirty="0">
                <a:ea typeface="ＭＳ Ｐゴシック" charset="-128"/>
              </a:rPr>
              <a:t>21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32090-C402-854E-8357-E0E7680AA71B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BE1A9BF7-97F4-6B4E-9A75-B390663964E9}" type="slidenum">
              <a:rPr lang="en-US" altLang="x-none" sz="1198">
                <a:latin typeface="Tahoma" charset="0"/>
              </a:rPr>
              <a:pPr/>
              <a:t>10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534527" y="228178"/>
            <a:ext cx="7758033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594" u="sng">
                <a:solidFill>
                  <a:schemeClr val="accent2"/>
                </a:solidFill>
              </a:rPr>
              <a:t>Circuit Switching</a:t>
            </a:r>
            <a:endParaRPr lang="en-US" altLang="x-none" sz="3993" u="sng">
              <a:solidFill>
                <a:schemeClr val="accent2"/>
              </a:solidFill>
            </a:endParaRP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534527" y="1597242"/>
            <a:ext cx="3802957" cy="373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396" dirty="0">
                <a:ea typeface="宋体" charset="-122"/>
              </a:rPr>
              <a:t>Each link has a number of “</a:t>
            </a:r>
            <a:r>
              <a:rPr lang="en-US" altLang="zh-CN" sz="2396" dirty="0">
                <a:solidFill>
                  <a:schemeClr val="accent2"/>
                </a:solidFill>
                <a:ea typeface="宋体" charset="-122"/>
              </a:rPr>
              <a:t>circuits</a:t>
            </a:r>
            <a:r>
              <a:rPr lang="en-US" altLang="zh-CN" sz="2396" dirty="0">
                <a:ea typeface="宋体" charset="-122"/>
              </a:rPr>
              <a:t>”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1996" dirty="0">
                <a:ea typeface="宋体" charset="-122"/>
              </a:rPr>
              <a:t>sometime we refer to a “circuit” as a channel or a line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endParaRPr lang="en-US" altLang="zh-CN" sz="1996" dirty="0">
              <a:ea typeface="宋体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396" dirty="0">
                <a:ea typeface="宋体" charset="-122"/>
              </a:rPr>
              <a:t>An e</a:t>
            </a:r>
            <a:r>
              <a:rPr lang="en-US" altLang="x-none" sz="2396" dirty="0"/>
              <a:t>nd-to-end </a:t>
            </a:r>
            <a:r>
              <a:rPr lang="en-US" altLang="zh-CN" sz="2396" dirty="0">
                <a:ea typeface="宋体" charset="-122"/>
              </a:rPr>
              <a:t>connection reserves one “circuit” at each link</a:t>
            </a:r>
            <a:endParaRPr lang="en-US" altLang="zh-CN" sz="1996" dirty="0">
              <a:ea typeface="宋体" charset="-122"/>
            </a:endParaRPr>
          </a:p>
        </p:txBody>
      </p:sp>
      <p:graphicFrame>
        <p:nvGraphicFramePr>
          <p:cNvPr id="39940" name="Object 229"/>
          <p:cNvGraphicFramePr>
            <a:graphicFrameLocks noChangeAspect="1"/>
          </p:cNvGraphicFramePr>
          <p:nvPr/>
        </p:nvGraphicFramePr>
        <p:xfrm>
          <a:off x="4267764" y="1497415"/>
          <a:ext cx="4858278" cy="406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1" name="Photo Editor Photo" r:id="rId4" imgW="11155332" imgH="9326277" progId="MSPhotoEd.3">
                  <p:embed/>
                </p:oleObj>
              </mc:Choice>
              <mc:Fallback>
                <p:oleObj name="Photo Editor Photo" r:id="rId4" imgW="11155332" imgH="9326277" progId="MSPhotoEd.3">
                  <p:embed/>
                  <p:pic>
                    <p:nvPicPr>
                      <p:cNvPr id="39940" name="Objec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764" y="1497415"/>
                        <a:ext cx="4858278" cy="4061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230"/>
          <p:cNvSpPr txBox="1">
            <a:spLocks noChangeArrowheads="1"/>
          </p:cNvSpPr>
          <p:nvPr/>
        </p:nvSpPr>
        <p:spPr bwMode="auto">
          <a:xfrm>
            <a:off x="464806" y="6167129"/>
            <a:ext cx="5568164" cy="58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597">
                <a:ea typeface="宋体" charset="-122"/>
              </a:rPr>
              <a:t>First commercial telephone switchboard was </a:t>
            </a:r>
            <a:r>
              <a:rPr lang="en-US" altLang="x-none" sz="1597"/>
              <a:t>opened in </a:t>
            </a:r>
            <a:br>
              <a:rPr lang="en-US" altLang="x-none" sz="1597"/>
            </a:br>
            <a:r>
              <a:rPr lang="en-US" altLang="x-none" sz="1597"/>
              <a:t>1878 to serve the 21 telephone customers in New Haven</a:t>
            </a:r>
          </a:p>
        </p:txBody>
      </p:sp>
      <p:pic>
        <p:nvPicPr>
          <p:cNvPr id="39942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82" y="4891554"/>
            <a:ext cx="2972645" cy="197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05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1280E818-B2E8-2F4A-BB54-89080E550402}" type="slidenum">
              <a:rPr lang="en-US" altLang="x-none" sz="1198">
                <a:latin typeface="Tahoma" charset="0"/>
              </a:rPr>
              <a:pPr/>
              <a:t>11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194">
                <a:ea typeface="ＭＳ Ｐゴシック" charset="-128"/>
              </a:rPr>
              <a:t>Circuit Switching: The Process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Three phases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circuit establishment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data transfer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circuit termination</a:t>
            </a:r>
          </a:p>
        </p:txBody>
      </p:sp>
    </p:spTree>
    <p:extLst>
      <p:ext uri="{BB962C8B-B14F-4D97-AF65-F5344CB8AC3E}">
        <p14:creationId xmlns:p14="http://schemas.microsoft.com/office/powerpoint/2010/main" val="35942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FF60938-941C-5344-91DF-2FF43D32F756}" type="slidenum">
              <a:rPr lang="en-US" altLang="x-none" sz="1198">
                <a:latin typeface="Tahoma" charset="0"/>
              </a:rPr>
              <a:pPr/>
              <a:t>12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4261425" y="1711332"/>
            <a:ext cx="0" cy="1109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4261425" y="1769961"/>
            <a:ext cx="0" cy="11091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1068526" y="1917324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1792672" y="2069442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068526" y="1993383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1792672" y="2147087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1068526" y="3086734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3152229" y="3519321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90" name="Rectangle 11"/>
          <p:cNvSpPr>
            <a:spLocks noChangeArrowheads="1"/>
          </p:cNvSpPr>
          <p:nvPr/>
        </p:nvSpPr>
        <p:spPr bwMode="auto">
          <a:xfrm>
            <a:off x="1068526" y="3810881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91" name="Rectangle 12"/>
          <p:cNvSpPr>
            <a:spLocks noChangeArrowheads="1"/>
          </p:cNvSpPr>
          <p:nvPr/>
        </p:nvSpPr>
        <p:spPr bwMode="auto">
          <a:xfrm>
            <a:off x="3152229" y="4256143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92" name="Line 16"/>
          <p:cNvSpPr>
            <a:spLocks noChangeShapeType="1"/>
          </p:cNvSpPr>
          <p:nvPr/>
        </p:nvSpPr>
        <p:spPr bwMode="auto">
          <a:xfrm>
            <a:off x="3729011" y="2966307"/>
            <a:ext cx="6338" cy="36571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46093" name="Line 18"/>
          <p:cNvSpPr>
            <a:spLocks noChangeShapeType="1"/>
          </p:cNvSpPr>
          <p:nvPr/>
        </p:nvSpPr>
        <p:spPr bwMode="auto">
          <a:xfrm flipH="1">
            <a:off x="1985989" y="2795174"/>
            <a:ext cx="20600" cy="38283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112666" name="AutoShape 26"/>
          <p:cNvSpPr>
            <a:spLocks noChangeArrowheads="1"/>
          </p:cNvSpPr>
          <p:nvPr/>
        </p:nvSpPr>
        <p:spPr bwMode="auto">
          <a:xfrm rot="16200000" flipH="1">
            <a:off x="4441274" y="1526729"/>
            <a:ext cx="304237" cy="5173606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 rot="5400000">
            <a:off x="2776687" y="2322973"/>
            <a:ext cx="183810" cy="1724007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112672" name="AutoShape 32"/>
          <p:cNvSpPr>
            <a:spLocks/>
          </p:cNvSpPr>
          <p:nvPr/>
        </p:nvSpPr>
        <p:spPr bwMode="auto">
          <a:xfrm>
            <a:off x="1757811" y="3124763"/>
            <a:ext cx="90321" cy="1064828"/>
          </a:xfrm>
          <a:prstGeom prst="leftBrace">
            <a:avLst>
              <a:gd name="adj1" fmla="val 98245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48" tIns="45827" rIns="91648" bIns="229137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spcAft>
                <a:spcPts val="998"/>
              </a:spcAft>
            </a:pPr>
            <a:r>
              <a:rPr lang="en-US" altLang="x-none" sz="1597"/>
              <a:t>circuit               </a:t>
            </a:r>
            <a:br>
              <a:rPr lang="en-US" altLang="x-none" sz="1597"/>
            </a:br>
            <a:r>
              <a:rPr lang="en-US" altLang="x-none" sz="1597"/>
              <a:t>establishment</a:t>
            </a:r>
            <a:r>
              <a:rPr lang="en-US" altLang="x-none" sz="1597">
                <a:latin typeface="新細明體" charset="-120"/>
              </a:rPr>
              <a:t>   </a:t>
            </a:r>
            <a:endParaRPr lang="en-US" altLang="x-none" sz="1597">
              <a:solidFill>
                <a:srgbClr val="000000"/>
              </a:solidFill>
              <a:latin typeface="新細明體" charset="-120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743552" y="4265651"/>
            <a:ext cx="5441398" cy="1766791"/>
            <a:chOff x="1099" y="2692"/>
            <a:chExt cx="3434" cy="1115"/>
          </a:xfrm>
        </p:grpSpPr>
        <p:sp>
          <p:nvSpPr>
            <p:cNvPr id="46125" name="AutoShape 14"/>
            <p:cNvSpPr>
              <a:spLocks noChangeArrowheads="1"/>
            </p:cNvSpPr>
            <p:nvPr/>
          </p:nvSpPr>
          <p:spPr bwMode="auto">
            <a:xfrm rot="5400000">
              <a:off x="2343" y="1617"/>
              <a:ext cx="1115" cy="3265"/>
            </a:xfrm>
            <a:prstGeom prst="parallelogram">
              <a:avLst>
                <a:gd name="adj" fmla="val 25000"/>
              </a:avLst>
            </a:prstGeom>
            <a:solidFill>
              <a:srgbClr val="C1CE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1924" tIns="45962" rIns="91924" bIns="45962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998"/>
                </a:spcBef>
                <a:spcAft>
                  <a:spcPts val="998"/>
                </a:spcAft>
              </a:pPr>
              <a:r>
                <a:rPr lang="en-US" altLang="zh-TW" sz="2396" i="1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DATA</a:t>
              </a:r>
            </a:p>
          </p:txBody>
        </p:sp>
        <p:sp>
          <p:nvSpPr>
            <p:cNvPr id="46126" name="AutoShape 33"/>
            <p:cNvSpPr>
              <a:spLocks/>
            </p:cNvSpPr>
            <p:nvPr/>
          </p:nvSpPr>
          <p:spPr bwMode="auto">
            <a:xfrm>
              <a:off x="1099" y="2739"/>
              <a:ext cx="48" cy="769"/>
            </a:xfrm>
            <a:prstGeom prst="leftBrace">
              <a:avLst>
                <a:gd name="adj1" fmla="val 133507"/>
                <a:gd name="adj2" fmla="val 363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648" tIns="45827" rIns="91648" bIns="229137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  <a:spcAft>
                  <a:spcPts val="998"/>
                </a:spcAft>
              </a:pPr>
              <a:r>
                <a:rPr lang="en-US" altLang="x-none" sz="1597"/>
                <a:t>data                  </a:t>
              </a:r>
              <a:br>
                <a:rPr lang="en-US" altLang="x-none" sz="1597"/>
              </a:br>
              <a:r>
                <a:rPr lang="en-US" altLang="x-none" sz="1597"/>
                <a:t> transmission</a:t>
              </a:r>
              <a:r>
                <a:rPr lang="en-US" altLang="x-none" sz="1597">
                  <a:latin typeface="新細明體" charset="-120"/>
                </a:rPr>
                <a:t>  </a:t>
              </a:r>
              <a:r>
                <a:rPr lang="en-US" altLang="x-none" sz="1597">
                  <a:solidFill>
                    <a:srgbClr val="000000"/>
                  </a:solidFill>
                  <a:latin typeface="新細明體" charset="-120"/>
                </a:rPr>
                <a:t>   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743551" y="5633132"/>
            <a:ext cx="5436644" cy="762176"/>
            <a:chOff x="1099" y="3555"/>
            <a:chExt cx="3431" cy="481"/>
          </a:xfrm>
        </p:grpSpPr>
        <p:sp>
          <p:nvSpPr>
            <p:cNvPr id="46123" name="AutoShape 24"/>
            <p:cNvSpPr>
              <a:spLocks noChangeArrowheads="1"/>
            </p:cNvSpPr>
            <p:nvPr/>
          </p:nvSpPr>
          <p:spPr bwMode="auto">
            <a:xfrm rot="16200000" flipH="1">
              <a:off x="2782" y="2287"/>
              <a:ext cx="232" cy="3265"/>
            </a:xfrm>
            <a:prstGeom prst="parallelogram">
              <a:avLst>
                <a:gd name="adj" fmla="val 8089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1951" tIns="45977" rIns="91951" bIns="45977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46124" name="AutoShape 34"/>
            <p:cNvSpPr>
              <a:spLocks/>
            </p:cNvSpPr>
            <p:nvPr/>
          </p:nvSpPr>
          <p:spPr bwMode="auto">
            <a:xfrm>
              <a:off x="1099" y="3555"/>
              <a:ext cx="48" cy="481"/>
            </a:xfrm>
            <a:prstGeom prst="leftBrace">
              <a:avLst>
                <a:gd name="adj1" fmla="val 83507"/>
                <a:gd name="adj2" fmla="val 363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648" tIns="45827" rIns="91648" bIns="229137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  <a:spcAft>
                  <a:spcPts val="998"/>
                </a:spcAft>
              </a:pPr>
              <a:r>
                <a:rPr lang="en-US" altLang="x-none" sz="1597"/>
                <a:t>circuit               </a:t>
              </a:r>
              <a:br>
                <a:rPr lang="en-US" altLang="x-none" sz="1597"/>
              </a:br>
              <a:r>
                <a:rPr lang="en-US" altLang="x-none" sz="1597"/>
                <a:t>termination</a:t>
              </a:r>
              <a:r>
                <a:rPr lang="en-US" altLang="x-none" sz="1597">
                  <a:latin typeface="新細明體" charset="-120"/>
                </a:rPr>
                <a:t>      </a:t>
              </a:r>
            </a:p>
          </p:txBody>
        </p:sp>
      </p:grpSp>
      <p:sp>
        <p:nvSpPr>
          <p:cNvPr id="46099" name="Text Box 49"/>
          <p:cNvSpPr txBox="1">
            <a:spLocks noChangeArrowheads="1"/>
          </p:cNvSpPr>
          <p:nvPr/>
        </p:nvSpPr>
        <p:spPr bwMode="auto">
          <a:xfrm>
            <a:off x="838764" y="1600412"/>
            <a:ext cx="779606" cy="4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228451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397"/>
              <a:t>Host </a:t>
            </a:r>
            <a:r>
              <a:rPr lang="en-US" altLang="zh-CN" sz="1397">
                <a:ea typeface="宋体" charset="-122"/>
              </a:rPr>
              <a:t>A</a:t>
            </a:r>
            <a:endParaRPr lang="en-US" altLang="x-none" sz="1397"/>
          </a:p>
        </p:txBody>
      </p:sp>
      <p:sp>
        <p:nvSpPr>
          <p:cNvPr id="46100" name="Text Box 50"/>
          <p:cNvSpPr txBox="1">
            <a:spLocks noChangeArrowheads="1"/>
          </p:cNvSpPr>
          <p:nvPr/>
        </p:nvSpPr>
        <p:spPr bwMode="auto">
          <a:xfrm>
            <a:off x="7543062" y="1600412"/>
            <a:ext cx="749499" cy="4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228451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397"/>
              <a:t>Host </a:t>
            </a:r>
            <a:r>
              <a:rPr lang="en-US" altLang="zh-CN" sz="1397">
                <a:ea typeface="宋体" charset="-122"/>
              </a:rPr>
              <a:t>B</a:t>
            </a:r>
            <a:endParaRPr lang="en-US" altLang="x-none" sz="1397"/>
          </a:p>
        </p:txBody>
      </p:sp>
      <p:sp>
        <p:nvSpPr>
          <p:cNvPr id="46101" name="Text Box 51"/>
          <p:cNvSpPr txBox="1">
            <a:spLocks noChangeArrowheads="1"/>
          </p:cNvSpPr>
          <p:nvPr/>
        </p:nvSpPr>
        <p:spPr bwMode="auto">
          <a:xfrm>
            <a:off x="3272656" y="1752530"/>
            <a:ext cx="836651" cy="4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228451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397"/>
              <a:t>Node 1</a:t>
            </a:r>
          </a:p>
        </p:txBody>
      </p:sp>
      <p:sp>
        <p:nvSpPr>
          <p:cNvPr id="46102" name="Text Box 52"/>
          <p:cNvSpPr txBox="1">
            <a:spLocks noChangeArrowheads="1"/>
          </p:cNvSpPr>
          <p:nvPr/>
        </p:nvSpPr>
        <p:spPr bwMode="auto">
          <a:xfrm>
            <a:off x="4869898" y="1752530"/>
            <a:ext cx="836651" cy="4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228451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397"/>
              <a:t>Node 2</a:t>
            </a:r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028773" y="2744471"/>
            <a:ext cx="7160653" cy="518153"/>
            <a:chOff x="1279" y="1826"/>
            <a:chExt cx="4519" cy="327"/>
          </a:xfrm>
        </p:grpSpPr>
        <p:sp>
          <p:nvSpPr>
            <p:cNvPr id="46119" name="Line 36"/>
            <p:cNvSpPr>
              <a:spLocks noChangeShapeType="1"/>
            </p:cNvSpPr>
            <p:nvPr/>
          </p:nvSpPr>
          <p:spPr bwMode="auto">
            <a:xfrm>
              <a:off x="1279" y="2026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223" tIns="45701" rIns="91401" bIns="228520" anchor="ctr"/>
            <a:lstStyle/>
            <a:p>
              <a:endParaRPr lang="en-US" sz="499"/>
            </a:p>
          </p:txBody>
        </p:sp>
        <p:sp>
          <p:nvSpPr>
            <p:cNvPr id="46120" name="Line 37"/>
            <p:cNvSpPr>
              <a:spLocks noChangeShapeType="1"/>
            </p:cNvSpPr>
            <p:nvPr/>
          </p:nvSpPr>
          <p:spPr bwMode="auto">
            <a:xfrm>
              <a:off x="2345" y="2112"/>
              <a:ext cx="2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223" tIns="45701" rIns="91401" bIns="228520" anchor="ctr"/>
            <a:lstStyle/>
            <a:p>
              <a:endParaRPr lang="en-US" sz="499"/>
            </a:p>
          </p:txBody>
        </p:sp>
        <p:sp>
          <p:nvSpPr>
            <p:cNvPr id="46121" name="AutoShape 38"/>
            <p:cNvSpPr>
              <a:spLocks/>
            </p:cNvSpPr>
            <p:nvPr/>
          </p:nvSpPr>
          <p:spPr bwMode="auto">
            <a:xfrm>
              <a:off x="4656" y="2020"/>
              <a:ext cx="48" cy="96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137" tIns="45689" rIns="91373" bIns="228451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998"/>
                </a:spcAft>
              </a:pPr>
              <a:endParaRPr lang="x-none" altLang="x-none" sz="1397">
                <a:latin typeface="新細明體" charset="-120"/>
              </a:endParaRPr>
            </a:p>
          </p:txBody>
        </p:sp>
        <p:sp>
          <p:nvSpPr>
            <p:cNvPr id="46122" name="Text Box 54"/>
            <p:cNvSpPr txBox="1">
              <a:spLocks noChangeArrowheads="1"/>
            </p:cNvSpPr>
            <p:nvPr/>
          </p:nvSpPr>
          <p:spPr bwMode="auto">
            <a:xfrm>
              <a:off x="4728" y="1826"/>
              <a:ext cx="10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93" tIns="44356" rIns="90293" bIns="44356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397"/>
                <a:t>propagation delay </a:t>
              </a:r>
            </a:p>
            <a:p>
              <a:pPr algn="l"/>
              <a:r>
                <a:rPr lang="en-US" altLang="zh-CN" sz="1397">
                  <a:ea typeface="宋体" charset="-122"/>
                </a:rPr>
                <a:t>f</a:t>
              </a:r>
              <a:r>
                <a:rPr lang="en-US" altLang="x-none" sz="1397"/>
                <a:t>rom</a:t>
              </a:r>
              <a:r>
                <a:rPr lang="en-US" altLang="zh-CN" sz="1397">
                  <a:ea typeface="宋体" charset="-122"/>
                </a:rPr>
                <a:t> A</a:t>
              </a:r>
              <a:r>
                <a:rPr lang="en-US" altLang="x-none" sz="1397"/>
                <a:t> to </a:t>
              </a:r>
              <a:r>
                <a:rPr lang="en-US" altLang="zh-CN" sz="1397">
                  <a:ea typeface="宋体" charset="-122"/>
                </a:rPr>
                <a:t>Node 1</a:t>
              </a:r>
              <a:endParaRPr lang="en-US" altLang="x-none" sz="1397"/>
            </a:p>
          </p:txBody>
        </p:sp>
      </p:grpSp>
      <p:sp>
        <p:nvSpPr>
          <p:cNvPr id="112667" name="AutoShape 27"/>
          <p:cNvSpPr>
            <a:spLocks noChangeArrowheads="1"/>
          </p:cNvSpPr>
          <p:nvPr/>
        </p:nvSpPr>
        <p:spPr bwMode="auto">
          <a:xfrm rot="5400000">
            <a:off x="6226286" y="2931447"/>
            <a:ext cx="183810" cy="1724007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2009758" y="3703130"/>
            <a:ext cx="7141638" cy="562520"/>
            <a:chOff x="1267" y="2404"/>
            <a:chExt cx="4507" cy="261"/>
          </a:xfrm>
        </p:grpSpPr>
        <p:sp>
          <p:nvSpPr>
            <p:cNvPr id="46115" name="Line 40"/>
            <p:cNvSpPr>
              <a:spLocks noChangeShapeType="1"/>
            </p:cNvSpPr>
            <p:nvPr/>
          </p:nvSpPr>
          <p:spPr bwMode="auto">
            <a:xfrm>
              <a:off x="4520" y="2522"/>
              <a:ext cx="13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223" tIns="45701" rIns="91401" bIns="228520" anchor="ctr"/>
            <a:lstStyle/>
            <a:p>
              <a:endParaRPr lang="en-US" sz="499"/>
            </a:p>
          </p:txBody>
        </p:sp>
        <p:sp>
          <p:nvSpPr>
            <p:cNvPr id="46116" name="Line 41"/>
            <p:cNvSpPr>
              <a:spLocks noChangeShapeType="1"/>
            </p:cNvSpPr>
            <p:nvPr/>
          </p:nvSpPr>
          <p:spPr bwMode="auto">
            <a:xfrm>
              <a:off x="1267" y="2644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223" tIns="45701" rIns="91401" bIns="228520" anchor="ctr"/>
            <a:lstStyle/>
            <a:p>
              <a:endParaRPr lang="en-US" sz="499"/>
            </a:p>
          </p:txBody>
        </p:sp>
        <p:sp>
          <p:nvSpPr>
            <p:cNvPr id="46117" name="AutoShape 42"/>
            <p:cNvSpPr>
              <a:spLocks/>
            </p:cNvSpPr>
            <p:nvPr/>
          </p:nvSpPr>
          <p:spPr bwMode="auto">
            <a:xfrm>
              <a:off x="4674" y="2528"/>
              <a:ext cx="48" cy="137"/>
            </a:xfrm>
            <a:prstGeom prst="rightBrace">
              <a:avLst>
                <a:gd name="adj1" fmla="val 237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137" tIns="45689" rIns="91373" bIns="228451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998"/>
                </a:spcAft>
              </a:pPr>
              <a:endParaRPr lang="x-none" altLang="x-none" sz="1198" i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46118" name="Text Box 55"/>
            <p:cNvSpPr txBox="1">
              <a:spLocks noChangeArrowheads="1"/>
            </p:cNvSpPr>
            <p:nvPr/>
          </p:nvSpPr>
          <p:spPr bwMode="auto">
            <a:xfrm>
              <a:off x="4704" y="2404"/>
              <a:ext cx="10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93" tIns="44356" rIns="90293" bIns="44356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397"/>
                <a:t>propagation delay </a:t>
              </a:r>
            </a:p>
            <a:p>
              <a:pPr algn="l"/>
              <a:r>
                <a:rPr lang="en-US" altLang="x-none" sz="1397"/>
                <a:t>from </a:t>
              </a:r>
              <a:r>
                <a:rPr lang="en-US" altLang="zh-CN" sz="1397">
                  <a:ea typeface="宋体" charset="-122"/>
                </a:rPr>
                <a:t>B</a:t>
              </a:r>
              <a:r>
                <a:rPr lang="en-US" altLang="x-none" sz="1397"/>
                <a:t> To </a:t>
              </a:r>
              <a:r>
                <a:rPr lang="en-US" altLang="zh-CN" sz="1397">
                  <a:ea typeface="宋体" charset="-122"/>
                </a:rPr>
                <a:t>A</a:t>
              </a:r>
              <a:endParaRPr lang="en-US" altLang="x-none" sz="1397"/>
            </a:p>
          </p:txBody>
        </p:sp>
      </p:grpSp>
      <p:sp>
        <p:nvSpPr>
          <p:cNvPr id="112668" name="AutoShape 28"/>
          <p:cNvSpPr>
            <a:spLocks noChangeArrowheads="1"/>
          </p:cNvSpPr>
          <p:nvPr/>
        </p:nvSpPr>
        <p:spPr bwMode="auto">
          <a:xfrm rot="5400000">
            <a:off x="4502279" y="2635134"/>
            <a:ext cx="182226" cy="1725591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3729013" y="2516290"/>
            <a:ext cx="3066135" cy="906372"/>
            <a:chOff x="2352" y="1588"/>
            <a:chExt cx="1935" cy="572"/>
          </a:xfrm>
        </p:grpSpPr>
        <p:sp>
          <p:nvSpPr>
            <p:cNvPr id="46111" name="Line 57"/>
            <p:cNvSpPr>
              <a:spLocks noChangeShapeType="1"/>
            </p:cNvSpPr>
            <p:nvPr/>
          </p:nvSpPr>
          <p:spPr bwMode="auto">
            <a:xfrm flipV="1">
              <a:off x="2352" y="1684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321" tIns="44368" rIns="90321" bIns="44368"/>
            <a:lstStyle/>
            <a:p>
              <a:endParaRPr lang="en-US" sz="499"/>
            </a:p>
          </p:txBody>
        </p:sp>
        <p:sp>
          <p:nvSpPr>
            <p:cNvPr id="46112" name="Line 58"/>
            <p:cNvSpPr>
              <a:spLocks noChangeShapeType="1"/>
            </p:cNvSpPr>
            <p:nvPr/>
          </p:nvSpPr>
          <p:spPr bwMode="auto">
            <a:xfrm flipV="1">
              <a:off x="2352" y="1776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321" tIns="44368" rIns="90321" bIns="44368"/>
            <a:lstStyle/>
            <a:p>
              <a:endParaRPr lang="en-US" sz="499"/>
            </a:p>
          </p:txBody>
        </p:sp>
        <p:sp>
          <p:nvSpPr>
            <p:cNvPr id="46113" name="AutoShape 59"/>
            <p:cNvSpPr>
              <a:spLocks/>
            </p:cNvSpPr>
            <p:nvPr/>
          </p:nvSpPr>
          <p:spPr bwMode="auto">
            <a:xfrm>
              <a:off x="2736" y="1684"/>
              <a:ext cx="52" cy="96"/>
            </a:xfrm>
            <a:prstGeom prst="rightBrace">
              <a:avLst>
                <a:gd name="adj1" fmla="val 153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137" tIns="45689" rIns="91373" bIns="228451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998"/>
                </a:spcAft>
              </a:pPr>
              <a:endParaRPr lang="x-none" altLang="x-none" sz="1397">
                <a:latin typeface="新細明體" charset="-120"/>
              </a:endParaRPr>
            </a:p>
          </p:txBody>
        </p:sp>
        <p:sp>
          <p:nvSpPr>
            <p:cNvPr id="46114" name="Text Box 60"/>
            <p:cNvSpPr txBox="1">
              <a:spLocks noChangeArrowheads="1"/>
            </p:cNvSpPr>
            <p:nvPr/>
          </p:nvSpPr>
          <p:spPr bwMode="auto">
            <a:xfrm>
              <a:off x="2771" y="1588"/>
              <a:ext cx="15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93" tIns="44356" rIns="90293" bIns="44356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1397"/>
                <a:t>processing delay at Node 1</a:t>
              </a:r>
            </a:p>
          </p:txBody>
        </p:sp>
      </p:grpSp>
      <p:sp>
        <p:nvSpPr>
          <p:cNvPr id="46108" name="Text Box 63"/>
          <p:cNvSpPr txBox="1">
            <a:spLocks noChangeArrowheads="1"/>
          </p:cNvSpPr>
          <p:nvPr/>
        </p:nvSpPr>
        <p:spPr bwMode="auto">
          <a:xfrm>
            <a:off x="312688" y="438925"/>
            <a:ext cx="7862615" cy="64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53" tIns="45626" rIns="91253" bIns="45626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594" u="sng">
                <a:solidFill>
                  <a:schemeClr val="accent2"/>
                </a:solidFill>
              </a:rPr>
              <a:t>Timing Diagram of Circuit Switching</a:t>
            </a:r>
          </a:p>
        </p:txBody>
      </p:sp>
      <p:sp>
        <p:nvSpPr>
          <p:cNvPr id="46109" name="Line 69"/>
          <p:cNvSpPr>
            <a:spLocks noChangeShapeType="1"/>
          </p:cNvSpPr>
          <p:nvPr/>
        </p:nvSpPr>
        <p:spPr bwMode="auto">
          <a:xfrm>
            <a:off x="5478372" y="2972645"/>
            <a:ext cx="6338" cy="36571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46110" name="Line 70"/>
          <p:cNvSpPr>
            <a:spLocks noChangeShapeType="1"/>
          </p:cNvSpPr>
          <p:nvPr/>
        </p:nvSpPr>
        <p:spPr bwMode="auto">
          <a:xfrm>
            <a:off x="7158011" y="2972645"/>
            <a:ext cx="6338" cy="36571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</p:spTree>
    <p:extLst>
      <p:ext uri="{BB962C8B-B14F-4D97-AF65-F5344CB8AC3E}">
        <p14:creationId xmlns:p14="http://schemas.microsoft.com/office/powerpoint/2010/main" val="345986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6" grpId="0" animBg="1"/>
      <p:bldP spid="112669" grpId="0" animBg="1"/>
      <p:bldP spid="112672" grpId="0" animBg="1"/>
      <p:bldP spid="112667" grpId="0" animBg="1"/>
      <p:bldP spid="1126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E38FEDBB-C540-474D-83C0-283D5A0BFC9F}" type="slidenum">
              <a:rPr lang="en-US" altLang="x-none" sz="1198">
                <a:latin typeface="Tahoma" charset="0"/>
              </a:rPr>
              <a:pPr/>
              <a:t>13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388747" y="266207"/>
            <a:ext cx="8201712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795" u="sng">
                <a:solidFill>
                  <a:schemeClr val="accent2"/>
                </a:solidFill>
              </a:rPr>
              <a:t>Delay Calculation in Circuit Switched Networks</a:t>
            </a:r>
            <a:endParaRPr lang="en-US" altLang="x-none" sz="3194" u="sng">
              <a:solidFill>
                <a:schemeClr val="accent2"/>
              </a:solidFill>
            </a:endParaRPr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616924" y="3124763"/>
            <a:ext cx="4145224" cy="1825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396" dirty="0"/>
              <a:t>Propagation delay: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d = length of physical link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s = propagation speed in medium (~2x10</a:t>
            </a:r>
            <a:r>
              <a:rPr lang="en-US" altLang="x-none" sz="2396" baseline="30000" dirty="0"/>
              <a:t>5</a:t>
            </a:r>
            <a:r>
              <a:rPr lang="en-US" altLang="x-none" sz="2396" dirty="0"/>
              <a:t> km/sec)</a:t>
            </a:r>
          </a:p>
        </p:txBody>
      </p:sp>
      <p:sp>
        <p:nvSpPr>
          <p:cNvPr id="48132" name="Rectangle 62"/>
          <p:cNvSpPr>
            <a:spLocks noChangeArrowheads="1"/>
          </p:cNvSpPr>
          <p:nvPr/>
        </p:nvSpPr>
        <p:spPr bwMode="auto">
          <a:xfrm>
            <a:off x="388747" y="1527521"/>
            <a:ext cx="4487490" cy="119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marL="342283" indent="-342283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396" dirty="0">
                <a:solidFill>
                  <a:srgbClr val="FF0000"/>
                </a:solidFill>
              </a:rPr>
              <a:t> Propagation delay</a:t>
            </a:r>
            <a:r>
              <a:rPr lang="en-US" altLang="x-none" sz="2396" dirty="0"/>
              <a:t>: delay for the first bit to go from </a:t>
            </a:r>
            <a:r>
              <a:rPr lang="en-US" altLang="zh-CN" sz="2396" dirty="0">
                <a:ea typeface="宋体" charset="-122"/>
              </a:rPr>
              <a:t>a </a:t>
            </a:r>
            <a:r>
              <a:rPr lang="en-US" altLang="x-none" sz="2396" dirty="0"/>
              <a:t>source to </a:t>
            </a:r>
            <a:r>
              <a:rPr lang="en-US" altLang="zh-CN" sz="2396" dirty="0">
                <a:ea typeface="宋体" charset="-122"/>
              </a:rPr>
              <a:t>a </a:t>
            </a:r>
            <a:r>
              <a:rPr lang="en-US" altLang="x-none" sz="2396" dirty="0"/>
              <a:t>destination</a:t>
            </a:r>
          </a:p>
        </p:txBody>
      </p:sp>
      <p:sp>
        <p:nvSpPr>
          <p:cNvPr id="48133" name="AutoShape 64"/>
          <p:cNvSpPr>
            <a:spLocks noChangeArrowheads="1"/>
          </p:cNvSpPr>
          <p:nvPr/>
        </p:nvSpPr>
        <p:spPr bwMode="auto">
          <a:xfrm rot="5400000">
            <a:off x="5460149" y="3238061"/>
            <a:ext cx="1766791" cy="1388079"/>
          </a:xfrm>
          <a:prstGeom prst="parallelogram">
            <a:avLst>
              <a:gd name="adj" fmla="val 318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24" tIns="45962" rIns="91924" bIns="45962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998"/>
              </a:spcBef>
              <a:spcAft>
                <a:spcPts val="998"/>
              </a:spcAft>
            </a:pPr>
            <a:r>
              <a:rPr lang="en-US" altLang="zh-CN" sz="1996" i="1">
                <a:solidFill>
                  <a:srgbClr val="000000"/>
                </a:solidFill>
                <a:latin typeface="Arial" charset="0"/>
                <a:ea typeface="新細明體" charset="-120"/>
              </a:rPr>
              <a:t>DATA</a:t>
            </a:r>
            <a:endParaRPr lang="en-US" altLang="zh-TW" sz="1996" i="1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8134" name="Line 66"/>
          <p:cNvSpPr>
            <a:spLocks noChangeShapeType="1"/>
          </p:cNvSpPr>
          <p:nvPr/>
        </p:nvSpPr>
        <p:spPr bwMode="auto">
          <a:xfrm>
            <a:off x="5649505" y="3048704"/>
            <a:ext cx="19775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48135" name="Line 67"/>
          <p:cNvSpPr>
            <a:spLocks noChangeShapeType="1"/>
          </p:cNvSpPr>
          <p:nvPr/>
        </p:nvSpPr>
        <p:spPr bwMode="auto">
          <a:xfrm>
            <a:off x="7018569" y="3505059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48136" name="Line 68"/>
          <p:cNvSpPr>
            <a:spLocks noChangeShapeType="1"/>
          </p:cNvSpPr>
          <p:nvPr/>
        </p:nvSpPr>
        <p:spPr bwMode="auto">
          <a:xfrm>
            <a:off x="7018569" y="4798065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79882" name="Rectangle 70"/>
          <p:cNvSpPr>
            <a:spLocks noChangeArrowheads="1"/>
          </p:cNvSpPr>
          <p:nvPr/>
        </p:nvSpPr>
        <p:spPr bwMode="auto">
          <a:xfrm>
            <a:off x="7058184" y="3096241"/>
            <a:ext cx="2039335" cy="3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996"/>
              <a:t>prop. delay: d/s</a:t>
            </a:r>
          </a:p>
        </p:txBody>
      </p:sp>
    </p:spTree>
    <p:extLst>
      <p:ext uri="{BB962C8B-B14F-4D97-AF65-F5344CB8AC3E}">
        <p14:creationId xmlns:p14="http://schemas.microsoft.com/office/powerpoint/2010/main" val="36728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5BA3F4B8-9937-7240-96ED-C7D23C8DD091}" type="slidenum">
              <a:rPr lang="en-US" altLang="x-none" sz="1198">
                <a:latin typeface="Tahoma" charset="0"/>
              </a:rPr>
              <a:pPr/>
              <a:t>14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477482" y="266207"/>
            <a:ext cx="8201712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795" u="sng">
                <a:solidFill>
                  <a:schemeClr val="accent2"/>
                </a:solidFill>
              </a:rPr>
              <a:t>Delay Calculation in Circuit Switched Networks</a:t>
            </a:r>
            <a:endParaRPr lang="en-US" altLang="x-none" sz="3194" u="sng">
              <a:solidFill>
                <a:schemeClr val="accent2"/>
              </a:solidFill>
            </a:endParaRP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692983" y="3124763"/>
            <a:ext cx="4107194" cy="1920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396" dirty="0"/>
              <a:t>Transmission delay: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R = reserved bandwidth (bps)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L = message length (bits)</a:t>
            </a:r>
          </a:p>
        </p:txBody>
      </p:sp>
      <p:sp>
        <p:nvSpPr>
          <p:cNvPr id="50180" name="AutoShape 64"/>
          <p:cNvSpPr>
            <a:spLocks noChangeArrowheads="1"/>
          </p:cNvSpPr>
          <p:nvPr/>
        </p:nvSpPr>
        <p:spPr bwMode="auto">
          <a:xfrm rot="5400000">
            <a:off x="5295354" y="3618357"/>
            <a:ext cx="1766791" cy="1388079"/>
          </a:xfrm>
          <a:prstGeom prst="parallelogram">
            <a:avLst>
              <a:gd name="adj" fmla="val 318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24" tIns="45962" rIns="91924" bIns="45962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998"/>
              </a:spcBef>
              <a:spcAft>
                <a:spcPts val="998"/>
              </a:spcAft>
            </a:pPr>
            <a:r>
              <a:rPr lang="en-US" altLang="zh-CN" sz="1996" i="1">
                <a:solidFill>
                  <a:srgbClr val="000000"/>
                </a:solidFill>
                <a:latin typeface="Arial" charset="0"/>
                <a:ea typeface="新細明體" charset="-120"/>
              </a:rPr>
              <a:t>DATA</a:t>
            </a:r>
            <a:endParaRPr lang="en-US" altLang="zh-TW" sz="1996" i="1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0181" name="Line 66"/>
          <p:cNvSpPr>
            <a:spLocks noChangeShapeType="1"/>
          </p:cNvSpPr>
          <p:nvPr/>
        </p:nvSpPr>
        <p:spPr bwMode="auto">
          <a:xfrm>
            <a:off x="5484710" y="3429000"/>
            <a:ext cx="19775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50182" name="Line 67"/>
          <p:cNvSpPr>
            <a:spLocks noChangeShapeType="1"/>
          </p:cNvSpPr>
          <p:nvPr/>
        </p:nvSpPr>
        <p:spPr bwMode="auto">
          <a:xfrm>
            <a:off x="6853775" y="3885355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50183" name="Line 68"/>
          <p:cNvSpPr>
            <a:spLocks noChangeShapeType="1"/>
          </p:cNvSpPr>
          <p:nvPr/>
        </p:nvSpPr>
        <p:spPr bwMode="auto">
          <a:xfrm>
            <a:off x="6853775" y="5178360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50184" name="Rectangle 70"/>
          <p:cNvSpPr>
            <a:spLocks noChangeArrowheads="1"/>
          </p:cNvSpPr>
          <p:nvPr/>
        </p:nvSpPr>
        <p:spPr bwMode="auto">
          <a:xfrm>
            <a:off x="6893390" y="3476538"/>
            <a:ext cx="586289" cy="39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996"/>
              <a:t>d/s</a:t>
            </a:r>
          </a:p>
        </p:txBody>
      </p:sp>
      <p:sp>
        <p:nvSpPr>
          <p:cNvPr id="79883" name="Rectangle 71"/>
          <p:cNvSpPr>
            <a:spLocks noChangeArrowheads="1"/>
          </p:cNvSpPr>
          <p:nvPr/>
        </p:nvSpPr>
        <p:spPr bwMode="auto">
          <a:xfrm>
            <a:off x="6788809" y="4341710"/>
            <a:ext cx="2353079" cy="3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zh-CN" sz="1996">
                <a:ea typeface="宋体" charset="-122"/>
              </a:rPr>
              <a:t>trans. delay = L/R</a:t>
            </a:r>
            <a:endParaRPr lang="en-US" altLang="x-none" sz="1996"/>
          </a:p>
        </p:txBody>
      </p:sp>
      <p:sp>
        <p:nvSpPr>
          <p:cNvPr id="50186" name="Rectangle 62"/>
          <p:cNvSpPr>
            <a:spLocks noChangeArrowheads="1"/>
          </p:cNvSpPr>
          <p:nvPr/>
        </p:nvSpPr>
        <p:spPr bwMode="auto">
          <a:xfrm>
            <a:off x="540865" y="1679639"/>
            <a:ext cx="4107194" cy="119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marL="342283" indent="-342283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396" dirty="0">
                <a:solidFill>
                  <a:srgbClr val="FF0000"/>
                </a:solidFill>
              </a:rPr>
              <a:t> Transmission delay</a:t>
            </a:r>
            <a:r>
              <a:rPr lang="en-US" altLang="x-none" sz="2396" dirty="0"/>
              <a:t>: time to pump data onto link at </a:t>
            </a:r>
            <a:r>
              <a:rPr lang="en-US" altLang="x-none" sz="2396" i="1" dirty="0">
                <a:solidFill>
                  <a:schemeClr val="accent2"/>
                </a:solidFill>
              </a:rPr>
              <a:t>line  </a:t>
            </a:r>
            <a:r>
              <a:rPr lang="en-US" altLang="x-none" sz="2396" dirty="0"/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6526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9D5C36BD-E36E-914D-BBE4-DA7AD5AF1823}" type="slidenum">
              <a:rPr lang="en-US" altLang="x-none" sz="1198">
                <a:latin typeface="Tahoma" charset="0"/>
              </a:rPr>
              <a:pPr/>
              <a:t>15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594">
                <a:ea typeface="ＭＳ Ｐゴシック" charset="-128"/>
              </a:rPr>
              <a:t>An 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4527" y="1600412"/>
            <a:ext cx="8068608" cy="464753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</a:rPr>
              <a:t>Propagation delay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</a:rPr>
              <a:t>suppose the distance between </a:t>
            </a:r>
            <a:r>
              <a:rPr lang="en-US" altLang="zh-CN" sz="1996" dirty="0">
                <a:ea typeface="宋体" charset="-122"/>
              </a:rPr>
              <a:t>A</a:t>
            </a:r>
            <a:r>
              <a:rPr lang="en-US" altLang="x-none" sz="1996" dirty="0">
                <a:ea typeface="ＭＳ Ｐゴシック" charset="-128"/>
              </a:rPr>
              <a:t> and </a:t>
            </a:r>
            <a:r>
              <a:rPr lang="en-US" altLang="zh-CN" sz="1996" dirty="0">
                <a:ea typeface="宋体" charset="-122"/>
              </a:rPr>
              <a:t>B</a:t>
            </a:r>
            <a:r>
              <a:rPr lang="en-US" altLang="x-none" sz="1996" dirty="0">
                <a:ea typeface="ＭＳ Ｐゴシック" charset="-128"/>
              </a:rPr>
              <a:t> is 4000 km, then one-way propagation delay is:</a:t>
            </a:r>
          </a:p>
          <a:p>
            <a:endParaRPr lang="en-US" altLang="x-none" sz="2396" dirty="0">
              <a:ea typeface="ＭＳ Ｐゴシック" charset="-128"/>
            </a:endParaRPr>
          </a:p>
          <a:p>
            <a:endParaRPr lang="en-US" altLang="zh-CN" sz="2396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</a:rPr>
              <a:t>Transmission delay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</a:rPr>
              <a:t>suppose your </a:t>
            </a:r>
            <a:r>
              <a:rPr lang="en-US" altLang="x-none" sz="1996" dirty="0" err="1">
                <a:ea typeface="ＭＳ Ｐゴシック" charset="-128"/>
              </a:rPr>
              <a:t>iphone</a:t>
            </a:r>
            <a:r>
              <a:rPr lang="en-US" altLang="x-none" sz="1996" dirty="0">
                <a:ea typeface="ＭＳ Ｐゴシック" charset="-128"/>
              </a:rPr>
              <a:t> reserves a one-slot HSCSD channel</a:t>
            </a:r>
          </a:p>
          <a:p>
            <a:pPr lvl="2"/>
            <a:r>
              <a:rPr lang="en-US" altLang="x-none" sz="1797" dirty="0">
                <a:ea typeface="ＭＳ Ｐゴシック" charset="-128"/>
              </a:rPr>
              <a:t>each HSCSD frame can transmit about 115 kbps</a:t>
            </a:r>
          </a:p>
          <a:p>
            <a:pPr lvl="2"/>
            <a:r>
              <a:rPr lang="en-US" altLang="x-none" sz="1797" dirty="0">
                <a:ea typeface="ＭＳ Ｐゴシック" charset="-128"/>
              </a:rPr>
              <a:t>a frame is divided into 8 slots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</a:rPr>
              <a:t>then the transmission delay of using one reserved slot for a message of 1 Kbits:</a:t>
            </a:r>
          </a:p>
        </p:txBody>
      </p:sp>
      <p:graphicFrame>
        <p:nvGraphicFramePr>
          <p:cNvPr id="7170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46581" y="2820527"/>
          <a:ext cx="2662070" cy="608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1" name="Equation" r:id="rId4" imgW="1054100" imgH="241300" progId="Equation.3">
                  <p:embed/>
                </p:oleObj>
              </mc:Choice>
              <mc:Fallback>
                <p:oleObj name="Equation" r:id="rId4" imgW="1054100" imgH="241300" progId="Equation.3">
                  <p:embed/>
                  <p:pic>
                    <p:nvPicPr>
                      <p:cNvPr id="717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581" y="2820527"/>
                        <a:ext cx="2662070" cy="608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2"/>
          <p:cNvGraphicFramePr>
            <a:graphicFrameLocks noChangeAspect="1"/>
          </p:cNvGraphicFramePr>
          <p:nvPr/>
        </p:nvGraphicFramePr>
        <p:xfrm>
          <a:off x="2974759" y="5862893"/>
          <a:ext cx="2229484" cy="660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2" name="Equation" r:id="rId6" imgW="812447" imgH="241195" progId="Equation.3">
                  <p:embed/>
                </p:oleObj>
              </mc:Choice>
              <mc:Fallback>
                <p:oleObj name="Equation" r:id="rId6" imgW="812447" imgH="241195" progId="Equation.3">
                  <p:embed/>
                  <p:pic>
                    <p:nvPicPr>
                      <p:cNvPr id="717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759" y="5862893"/>
                        <a:ext cx="2229484" cy="660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3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B5196C17-A462-9E4A-9A66-BBFE36B5E757}" type="slidenum">
              <a:rPr lang="en-US" altLang="x-none" sz="1198">
                <a:latin typeface="Tahoma" charset="0"/>
              </a:rPr>
              <a:pPr/>
              <a:t>16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594">
                <a:ea typeface="ＭＳ Ｐゴシック" charset="-128"/>
              </a:rPr>
              <a:t>An Example (cont.)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4527" y="1375403"/>
            <a:ext cx="8068608" cy="487254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1996" dirty="0">
                <a:ea typeface="ＭＳ Ｐゴシック" charset="-128"/>
              </a:rPr>
              <a:t>Suppose the setup message is very small, and the total setup processing delay is 200 </a:t>
            </a:r>
            <a:r>
              <a:rPr lang="en-US" altLang="x-none" sz="1996" dirty="0" err="1">
                <a:ea typeface="ＭＳ Ｐゴシック" charset="-128"/>
              </a:rPr>
              <a:t>ms</a:t>
            </a:r>
            <a:endParaRPr lang="en-US" altLang="zh-CN" sz="1996" dirty="0">
              <a:ea typeface="宋体" charset="-122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</a:rPr>
              <a:t>Then the delay to transfer a message of 1 Kbits from </a:t>
            </a:r>
            <a:r>
              <a:rPr lang="en-US" altLang="zh-CN" sz="1996" dirty="0">
                <a:ea typeface="宋体" charset="-122"/>
              </a:rPr>
              <a:t>A</a:t>
            </a:r>
            <a:r>
              <a:rPr lang="en-US" altLang="x-none" sz="1996" dirty="0">
                <a:ea typeface="ＭＳ Ｐゴシック" charset="-128"/>
              </a:rPr>
              <a:t> to </a:t>
            </a:r>
            <a:r>
              <a:rPr lang="en-US" altLang="zh-CN" sz="1996" dirty="0">
                <a:ea typeface="宋体" charset="-122"/>
              </a:rPr>
              <a:t>B</a:t>
            </a:r>
            <a:r>
              <a:rPr lang="en-US" altLang="x-none" sz="1996" dirty="0">
                <a:ea typeface="ＭＳ Ｐゴシック" charset="-128"/>
              </a:rPr>
              <a:t> (from the beginning until host receives last bit) is: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2119093" y="2744468"/>
          <a:ext cx="4378155" cy="373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8" name="Equation" r:id="rId4" imgW="1993035" imgH="177723" progId="Equation.3">
                  <p:embed/>
                </p:oleObj>
              </mc:Choice>
              <mc:Fallback>
                <p:oleObj name="Equation" r:id="rId4" imgW="1993035" imgH="177723" progId="Equation.3">
                  <p:embed/>
                  <p:pic>
                    <p:nvPicPr>
                      <p:cNvPr id="81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093" y="2744468"/>
                        <a:ext cx="4378155" cy="373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Line 10"/>
          <p:cNvSpPr>
            <a:spLocks noChangeShapeType="1"/>
          </p:cNvSpPr>
          <p:nvPr/>
        </p:nvSpPr>
        <p:spPr bwMode="auto">
          <a:xfrm flipH="1">
            <a:off x="1909930" y="3297482"/>
            <a:ext cx="19015" cy="33291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54278" name="AutoShape 11"/>
          <p:cNvSpPr>
            <a:spLocks noChangeArrowheads="1"/>
          </p:cNvSpPr>
          <p:nvPr/>
        </p:nvSpPr>
        <p:spPr bwMode="auto">
          <a:xfrm rot="16200000" flipH="1">
            <a:off x="4146545" y="2094004"/>
            <a:ext cx="264622" cy="4699822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54279" name="AutoShape 12"/>
          <p:cNvSpPr>
            <a:spLocks noChangeArrowheads="1"/>
          </p:cNvSpPr>
          <p:nvPr/>
        </p:nvSpPr>
        <p:spPr bwMode="auto">
          <a:xfrm rot="5400000">
            <a:off x="2631699" y="2802304"/>
            <a:ext cx="160042" cy="1565551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54280" name="AutoShape 15"/>
          <p:cNvSpPr>
            <a:spLocks noChangeArrowheads="1"/>
          </p:cNvSpPr>
          <p:nvPr/>
        </p:nvSpPr>
        <p:spPr bwMode="auto">
          <a:xfrm rot="5400000">
            <a:off x="3515888" y="2994037"/>
            <a:ext cx="1535445" cy="4699822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24" tIns="45962" rIns="91924" bIns="45962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998"/>
              </a:spcBef>
              <a:spcAft>
                <a:spcPts val="998"/>
              </a:spcAft>
            </a:pPr>
            <a:r>
              <a:rPr lang="en-US" altLang="zh-TW" sz="2396" i="1">
                <a:solidFill>
                  <a:srgbClr val="000000"/>
                </a:solidFill>
                <a:latin typeface="Arial" charset="0"/>
                <a:ea typeface="新細明體" charset="-120"/>
              </a:rPr>
              <a:t>DATA</a:t>
            </a:r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118815" y="3917047"/>
            <a:ext cx="320082" cy="4699822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54282" name="AutoShape 20"/>
          <p:cNvSpPr>
            <a:spLocks noChangeArrowheads="1"/>
          </p:cNvSpPr>
          <p:nvPr/>
        </p:nvSpPr>
        <p:spPr bwMode="auto">
          <a:xfrm rot="5400000">
            <a:off x="5766762" y="3383048"/>
            <a:ext cx="158457" cy="1565551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54283" name="AutoShape 21"/>
          <p:cNvSpPr>
            <a:spLocks noChangeArrowheads="1"/>
          </p:cNvSpPr>
          <p:nvPr/>
        </p:nvSpPr>
        <p:spPr bwMode="auto">
          <a:xfrm rot="5400000">
            <a:off x="4199627" y="3124764"/>
            <a:ext cx="158457" cy="1568720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54284" name="Line 25"/>
          <p:cNvSpPr>
            <a:spLocks noChangeShapeType="1"/>
          </p:cNvSpPr>
          <p:nvPr/>
        </p:nvSpPr>
        <p:spPr bwMode="auto">
          <a:xfrm flipH="1">
            <a:off x="3496080" y="3294313"/>
            <a:ext cx="19015" cy="33291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54285" name="Line 26"/>
          <p:cNvSpPr>
            <a:spLocks noChangeShapeType="1"/>
          </p:cNvSpPr>
          <p:nvPr/>
        </p:nvSpPr>
        <p:spPr bwMode="auto">
          <a:xfrm flipH="1">
            <a:off x="5036278" y="3294313"/>
            <a:ext cx="19015" cy="33291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54286" name="Line 27"/>
          <p:cNvSpPr>
            <a:spLocks noChangeShapeType="1"/>
          </p:cNvSpPr>
          <p:nvPr/>
        </p:nvSpPr>
        <p:spPr bwMode="auto">
          <a:xfrm flipH="1">
            <a:off x="6614505" y="3276882"/>
            <a:ext cx="19015" cy="33291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54287" name="Line 28"/>
          <p:cNvSpPr>
            <a:spLocks noChangeShapeType="1"/>
          </p:cNvSpPr>
          <p:nvPr/>
        </p:nvSpPr>
        <p:spPr bwMode="auto">
          <a:xfrm>
            <a:off x="1917853" y="3505059"/>
            <a:ext cx="494384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54288" name="Line 29"/>
          <p:cNvSpPr>
            <a:spLocks noChangeShapeType="1"/>
          </p:cNvSpPr>
          <p:nvPr/>
        </p:nvSpPr>
        <p:spPr bwMode="auto">
          <a:xfrm>
            <a:off x="6633521" y="4341710"/>
            <a:ext cx="22817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318494" name="Text Box 30"/>
          <p:cNvSpPr txBox="1">
            <a:spLocks noChangeArrowheads="1"/>
          </p:cNvSpPr>
          <p:nvPr/>
        </p:nvSpPr>
        <p:spPr bwMode="auto">
          <a:xfrm>
            <a:off x="6633520" y="3744329"/>
            <a:ext cx="824265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397">
                <a:latin typeface="Times New Roman" charset="0"/>
              </a:rPr>
              <a:t>20 + 200</a:t>
            </a:r>
          </a:p>
        </p:txBody>
      </p:sp>
      <p:sp>
        <p:nvSpPr>
          <p:cNvPr id="54290" name="Line 31"/>
          <p:cNvSpPr>
            <a:spLocks noChangeShapeType="1"/>
          </p:cNvSpPr>
          <p:nvPr/>
        </p:nvSpPr>
        <p:spPr bwMode="auto">
          <a:xfrm>
            <a:off x="1917853" y="4569887"/>
            <a:ext cx="494384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318496" name="Text Box 32"/>
          <p:cNvSpPr txBox="1">
            <a:spLocks noChangeArrowheads="1"/>
          </p:cNvSpPr>
          <p:nvPr/>
        </p:nvSpPr>
        <p:spPr bwMode="auto">
          <a:xfrm>
            <a:off x="6652535" y="4265650"/>
            <a:ext cx="364202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397">
                <a:latin typeface="Times New Roman" charset="0"/>
              </a:rPr>
              <a:t>20</a:t>
            </a:r>
          </a:p>
        </p:txBody>
      </p:sp>
      <p:sp>
        <p:nvSpPr>
          <p:cNvPr id="54292" name="Line 33"/>
          <p:cNvSpPr>
            <a:spLocks noChangeShapeType="1"/>
          </p:cNvSpPr>
          <p:nvPr/>
        </p:nvSpPr>
        <p:spPr bwMode="auto">
          <a:xfrm>
            <a:off x="6633521" y="4950183"/>
            <a:ext cx="22817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318498" name="Text Box 34"/>
          <p:cNvSpPr txBox="1">
            <a:spLocks noChangeArrowheads="1"/>
          </p:cNvSpPr>
          <p:nvPr/>
        </p:nvSpPr>
        <p:spPr bwMode="auto">
          <a:xfrm>
            <a:off x="6652535" y="4569887"/>
            <a:ext cx="364202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397">
                <a:latin typeface="Times New Roman" charset="0"/>
              </a:rPr>
              <a:t>20</a:t>
            </a:r>
          </a:p>
        </p:txBody>
      </p:sp>
      <p:sp>
        <p:nvSpPr>
          <p:cNvPr id="54294" name="Line 35"/>
          <p:cNvSpPr>
            <a:spLocks noChangeShapeType="1"/>
          </p:cNvSpPr>
          <p:nvPr/>
        </p:nvSpPr>
        <p:spPr bwMode="auto">
          <a:xfrm>
            <a:off x="6633521" y="6091070"/>
            <a:ext cx="22817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318500" name="Text Box 36"/>
          <p:cNvSpPr txBox="1">
            <a:spLocks noChangeArrowheads="1"/>
          </p:cNvSpPr>
          <p:nvPr/>
        </p:nvSpPr>
        <p:spPr bwMode="auto">
          <a:xfrm>
            <a:off x="6639859" y="5330479"/>
            <a:ext cx="364202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397">
                <a:latin typeface="Times New Roman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1817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94" grpId="0"/>
      <p:bldP spid="318496" grpId="0"/>
      <p:bldP spid="318498" grpId="0"/>
      <p:bldP spid="3185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71CCA45-0CB4-B445-83AD-869BAC05E6FB}" type="slidenum">
              <a:rPr lang="en-US" altLang="x-none" sz="1198">
                <a:latin typeface="Tahoma" charset="0"/>
              </a:rPr>
              <a:pPr/>
              <a:t>17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534527" y="228178"/>
            <a:ext cx="7769126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993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534527" y="1600412"/>
            <a:ext cx="7769126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Admin. and recaps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brief introduction to the Internet: past and present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Challenges of Internet networks and apps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taxonomy of communication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circuit switched networks</a:t>
            </a:r>
          </a:p>
          <a:p>
            <a:pPr marL="799277" lvl="1" indent="-342900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altLang="x-none" sz="2396" i="1" dirty="0">
                <a:solidFill>
                  <a:srgbClr val="C00000"/>
                </a:solidFill>
              </a:rPr>
              <a:t>packet switched networks</a:t>
            </a:r>
          </a:p>
        </p:txBody>
      </p:sp>
    </p:spTree>
    <p:extLst>
      <p:ext uri="{BB962C8B-B14F-4D97-AF65-F5344CB8AC3E}">
        <p14:creationId xmlns:p14="http://schemas.microsoft.com/office/powerpoint/2010/main" val="200880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F3096041-9D18-174E-9D6F-3E49CB5613E8}" type="slidenum">
              <a:rPr lang="en-US" altLang="x-none" sz="1198">
                <a:latin typeface="Tahoma" charset="0"/>
              </a:rPr>
              <a:pPr/>
              <a:t>18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534527" y="228178"/>
            <a:ext cx="7758033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594" u="sng">
                <a:solidFill>
                  <a:schemeClr val="accent2"/>
                </a:solidFill>
              </a:rPr>
              <a:t>Packet Switching</a:t>
            </a:r>
            <a:endParaRPr lang="en-US" altLang="x-none" sz="3993" u="sng">
              <a:solidFill>
                <a:schemeClr val="accent2"/>
              </a:solidFill>
            </a:endParaRP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534527" y="1369065"/>
            <a:ext cx="8144667" cy="510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396" dirty="0"/>
              <a:t>Each end-to-end data </a:t>
            </a:r>
            <a:r>
              <a:rPr lang="en-US" altLang="x-none" sz="2396" b="1" dirty="0">
                <a:solidFill>
                  <a:srgbClr val="FF0000"/>
                </a:solidFill>
              </a:rPr>
              <a:t>flow</a:t>
            </a:r>
            <a:r>
              <a:rPr lang="en-US" altLang="x-none" sz="2396" dirty="0"/>
              <a:t> </a:t>
            </a:r>
            <a:r>
              <a:rPr lang="en-US" altLang="zh-CN" sz="2396" dirty="0">
                <a:ea typeface="宋体" charset="-122"/>
              </a:rPr>
              <a:t>(i.e., a sender-receiver pair) </a:t>
            </a:r>
            <a:r>
              <a:rPr lang="en-US" altLang="x-none" sz="2396" dirty="0"/>
              <a:t>divided into </a:t>
            </a:r>
            <a:r>
              <a:rPr lang="en-US" altLang="x-none" sz="2396" b="1" i="1" dirty="0">
                <a:solidFill>
                  <a:srgbClr val="FF0000"/>
                </a:solidFill>
              </a:rPr>
              <a:t>packets</a:t>
            </a:r>
            <a:endParaRPr lang="en-US" altLang="x-none" sz="1996" b="1" dirty="0">
              <a:solidFill>
                <a:srgbClr val="FF0000"/>
              </a:solidFill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TW" sz="2396" dirty="0">
                <a:ea typeface="新細明體" charset="-120"/>
              </a:rPr>
              <a:t>Packets have the following structure: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TW" sz="2396" dirty="0">
              <a:ea typeface="新細明體" charset="-120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TW" sz="2396" dirty="0">
              <a:ea typeface="新細明體" charset="-120"/>
            </a:endParaRPr>
          </a:p>
          <a:p>
            <a:pPr lvl="2" algn="l">
              <a:spcBef>
                <a:spcPct val="20000"/>
              </a:spcBef>
              <a:buFontTx/>
              <a:buChar char="•"/>
            </a:pPr>
            <a:r>
              <a:rPr lang="en-US" altLang="zh-TW" sz="1797" dirty="0">
                <a:ea typeface="新細明體" charset="-120"/>
              </a:rPr>
              <a:t>header and trailer carry control information (e.g., destination address, check sum) </a:t>
            </a:r>
          </a:p>
          <a:p>
            <a:pPr lvl="2" algn="l">
              <a:spcBef>
                <a:spcPct val="20000"/>
              </a:spcBef>
              <a:buFontTx/>
              <a:buChar char="•"/>
            </a:pPr>
            <a:r>
              <a:rPr lang="en-US" altLang="zh-TW" sz="1797" dirty="0">
                <a:ea typeface="新細明體" charset="-120"/>
              </a:rPr>
              <a:t>where is the control information for circuit switching?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TW" sz="2396" dirty="0">
                <a:ea typeface="新細明體" charset="-120"/>
              </a:rPr>
              <a:t>At each node the entire packet is received, </a:t>
            </a:r>
            <a:r>
              <a:rPr lang="en-US" altLang="zh-CN" sz="2396" dirty="0">
                <a:ea typeface="新細明體" charset="-120"/>
              </a:rPr>
              <a:t>processed (e.g., routing), </a:t>
            </a:r>
            <a:r>
              <a:rPr lang="en-US" altLang="zh-TW" sz="2396" dirty="0">
                <a:ea typeface="新細明體" charset="-120"/>
              </a:rPr>
              <a:t>stored briefly, and then forwarded to the next node</a:t>
            </a:r>
            <a:r>
              <a:rPr lang="en-US" altLang="zh-CN" sz="2396" dirty="0">
                <a:ea typeface="新細明體" charset="-120"/>
              </a:rPr>
              <a:t>; thus packet-switched networks are also called </a:t>
            </a:r>
            <a:r>
              <a:rPr lang="en-US" altLang="zh-CN" sz="2396" b="1" dirty="0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sz="2396" b="1" dirty="0">
                <a:solidFill>
                  <a:srgbClr val="FF0000"/>
                </a:solidFill>
                <a:ea typeface="新細明體" charset="-120"/>
              </a:rPr>
              <a:t>tore-and-</a:t>
            </a:r>
            <a:r>
              <a:rPr lang="en-US" altLang="zh-CN" sz="2396" b="1" dirty="0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396" b="1" dirty="0">
                <a:solidFill>
                  <a:srgbClr val="FF0000"/>
                </a:solidFill>
                <a:ea typeface="新細明體" charset="-120"/>
              </a:rPr>
              <a:t>orward </a:t>
            </a:r>
            <a:r>
              <a:rPr lang="en-US" altLang="zh-CN" sz="2396" b="1" dirty="0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 sz="2396" b="1" dirty="0">
                <a:solidFill>
                  <a:srgbClr val="FF0000"/>
                </a:solidFill>
                <a:ea typeface="新細明體" charset="-120"/>
              </a:rPr>
              <a:t>etworks. </a:t>
            </a:r>
            <a:r>
              <a:rPr lang="en-US" altLang="x-none" sz="2396" dirty="0"/>
              <a:t>On its turn, a packet uses </a:t>
            </a:r>
            <a:r>
              <a:rPr lang="en-US" altLang="x-none" sz="2396" dirty="0">
                <a:solidFill>
                  <a:srgbClr val="FF0000"/>
                </a:solidFill>
              </a:rPr>
              <a:t>full</a:t>
            </a:r>
            <a:r>
              <a:rPr lang="en-US" altLang="x-none" sz="2396" dirty="0"/>
              <a:t> link bandwidth </a:t>
            </a:r>
          </a:p>
        </p:txBody>
      </p:sp>
      <p:grpSp>
        <p:nvGrpSpPr>
          <p:cNvPr id="58372" name="Group 11"/>
          <p:cNvGrpSpPr>
            <a:grpSpLocks/>
          </p:cNvGrpSpPr>
          <p:nvPr/>
        </p:nvGrpSpPr>
        <p:grpSpPr bwMode="auto">
          <a:xfrm>
            <a:off x="1453575" y="2893417"/>
            <a:ext cx="6008673" cy="459524"/>
            <a:chOff x="868" y="1970"/>
            <a:chExt cx="3792" cy="290"/>
          </a:xfrm>
        </p:grpSpPr>
        <p:sp>
          <p:nvSpPr>
            <p:cNvPr id="58373" name="Rectangle 12"/>
            <p:cNvSpPr>
              <a:spLocks noChangeArrowheads="1"/>
            </p:cNvSpPr>
            <p:nvPr/>
          </p:nvSpPr>
          <p:spPr bwMode="auto">
            <a:xfrm>
              <a:off x="868" y="1970"/>
              <a:ext cx="818" cy="289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91373" tIns="45689" rIns="91373" bIns="45689" anchor="ctr">
              <a:flatTx/>
            </a:bodyPr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998"/>
                </a:spcBef>
                <a:spcAft>
                  <a:spcPts val="998"/>
                </a:spcAft>
              </a:pPr>
              <a:r>
                <a:rPr lang="en-US" altLang="zh-TW" sz="1597" b="1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Header</a:t>
              </a:r>
              <a:endParaRPr lang="en-US" altLang="zh-TW" sz="2396" b="1" i="1">
                <a:solidFill>
                  <a:srgbClr val="FF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8374" name="Rectangle 13"/>
            <p:cNvSpPr>
              <a:spLocks noChangeArrowheads="1"/>
            </p:cNvSpPr>
            <p:nvPr/>
          </p:nvSpPr>
          <p:spPr bwMode="auto">
            <a:xfrm>
              <a:off x="1686" y="1970"/>
              <a:ext cx="2355" cy="289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lIns="91373" tIns="45689" rIns="91373" bIns="45689" anchor="ctr">
              <a:flatTx/>
            </a:bodyPr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998"/>
                </a:spcBef>
                <a:spcAft>
                  <a:spcPts val="998"/>
                </a:spcAft>
              </a:pPr>
              <a:r>
                <a:rPr lang="en-US" altLang="zh-TW" sz="1597">
                  <a:latin typeface="Arial" charset="0"/>
                  <a:ea typeface="新細明體" charset="-120"/>
                </a:rPr>
                <a:t>Data</a:t>
              </a:r>
              <a:endParaRPr lang="en-US" altLang="zh-TW" sz="1797" i="1">
                <a:latin typeface="Arial" charset="0"/>
                <a:ea typeface="新細明體" charset="-120"/>
              </a:endParaRPr>
            </a:p>
          </p:txBody>
        </p:sp>
        <p:sp>
          <p:nvSpPr>
            <p:cNvPr id="58375" name="Rectangle 14"/>
            <p:cNvSpPr>
              <a:spLocks noChangeArrowheads="1"/>
            </p:cNvSpPr>
            <p:nvPr/>
          </p:nvSpPr>
          <p:spPr bwMode="auto">
            <a:xfrm>
              <a:off x="4035" y="1971"/>
              <a:ext cx="625" cy="289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</p:spPr>
          <p:txBody>
            <a:bodyPr wrap="none" lIns="91373" tIns="45689" rIns="91373" bIns="45689" anchor="ctr">
              <a:flatTx/>
            </a:bodyPr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998"/>
                </a:spcBef>
                <a:spcAft>
                  <a:spcPts val="998"/>
                </a:spcAft>
              </a:pPr>
              <a:r>
                <a:rPr lang="en-US" altLang="zh-TW" sz="1597" b="1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Trailer</a:t>
              </a:r>
              <a:endParaRPr lang="en-US" altLang="zh-TW" sz="1797" b="1" i="1">
                <a:solidFill>
                  <a:srgbClr val="FF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18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CDE44AB1-02F7-BE46-9FFE-B605B7EBCA31}" type="slidenum">
              <a:rPr lang="en-US" altLang="x-none" sz="1198">
                <a:latin typeface="Tahoma" charset="0"/>
              </a:rPr>
              <a:pPr/>
              <a:t>19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534527" y="228178"/>
            <a:ext cx="7758033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594" u="sng">
                <a:solidFill>
                  <a:schemeClr val="accent2"/>
                </a:solidFill>
              </a:rPr>
              <a:t>Packet Switching</a:t>
            </a:r>
          </a:p>
        </p:txBody>
      </p:sp>
      <p:sp>
        <p:nvSpPr>
          <p:cNvPr id="60419" name="Line 5"/>
          <p:cNvSpPr>
            <a:spLocks noChangeShapeType="1"/>
          </p:cNvSpPr>
          <p:nvPr/>
        </p:nvSpPr>
        <p:spPr bwMode="auto">
          <a:xfrm>
            <a:off x="3534110" y="2299205"/>
            <a:ext cx="0" cy="22817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99"/>
          </a:p>
        </p:txBody>
      </p:sp>
      <p:graphicFrame>
        <p:nvGraphicFramePr>
          <p:cNvPr id="60420" name="Object 94"/>
          <p:cNvGraphicFramePr>
            <a:graphicFrameLocks noChangeAspect="1"/>
          </p:cNvGraphicFramePr>
          <p:nvPr/>
        </p:nvGraphicFramePr>
        <p:xfrm>
          <a:off x="997220" y="1603580"/>
          <a:ext cx="7285833" cy="463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6" name="Photo Editor Photo" r:id="rId4" imgW="9419048" imgH="6001588" progId="MSPhotoEd.3">
                  <p:embed/>
                </p:oleObj>
              </mc:Choice>
              <mc:Fallback>
                <p:oleObj name="Photo Editor Photo" r:id="rId4" imgW="9419048" imgH="6001588" progId="MSPhotoEd.3">
                  <p:embed/>
                  <p:pic>
                    <p:nvPicPr>
                      <p:cNvPr id="6042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20" y="1603580"/>
                        <a:ext cx="7285833" cy="4639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68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4931E3-3BF1-1046-98B2-A0910A46CFF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0033CC"/>
              </a:buClr>
              <a:buFont typeface="Wingdings" charset="2"/>
              <a:buChar char="q"/>
            </a:pPr>
            <a:r>
              <a:rPr lang="en-US" altLang="x-none" dirty="0"/>
              <a:t>Admin. and recap</a:t>
            </a:r>
          </a:p>
          <a:p>
            <a:pPr>
              <a:buClr>
                <a:srgbClr val="0033CC"/>
              </a:buClr>
              <a:buFont typeface="Wingdings" charset="2"/>
              <a:buChar char="q"/>
            </a:pPr>
            <a:r>
              <a:rPr lang="en-US" altLang="x-none" dirty="0"/>
              <a:t>A taxonomy of communication networks</a:t>
            </a:r>
          </a:p>
          <a:p>
            <a:pPr>
              <a:buClr>
                <a:srgbClr val="0033CC"/>
              </a:buClr>
              <a:buFont typeface="Wingdings" charset="2"/>
              <a:buChar char="q"/>
            </a:pPr>
            <a:r>
              <a:rPr lang="en-US" altLang="x-none" dirty="0"/>
              <a:t>Layered network architecture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6763AE9-568C-6046-82CD-06E1AD0DE222}" type="slidenum">
              <a:rPr lang="en-US" altLang="x-none" sz="1198">
                <a:latin typeface="Tahoma" charset="0"/>
              </a:rPr>
              <a:pPr/>
              <a:t>20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62466" name="Rectangle 16"/>
          <p:cNvSpPr>
            <a:spLocks noChangeArrowheads="1"/>
          </p:cNvSpPr>
          <p:nvPr/>
        </p:nvSpPr>
        <p:spPr bwMode="auto">
          <a:xfrm>
            <a:off x="464806" y="462693"/>
            <a:ext cx="7769126" cy="76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594" u="sng">
                <a:solidFill>
                  <a:schemeClr val="accent2"/>
                </a:solidFill>
              </a:rPr>
              <a:t>Inside a Packet Switching Router</a:t>
            </a:r>
          </a:p>
        </p:txBody>
      </p:sp>
      <p:sp>
        <p:nvSpPr>
          <p:cNvPr id="62467" name="Rectangle 17"/>
          <p:cNvSpPr>
            <a:spLocks noChangeArrowheads="1"/>
          </p:cNvSpPr>
          <p:nvPr/>
        </p:nvSpPr>
        <p:spPr bwMode="auto">
          <a:xfrm>
            <a:off x="464806" y="1527522"/>
            <a:ext cx="7769126" cy="4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795"/>
              <a:t>A</a:t>
            </a:r>
            <a:r>
              <a:rPr lang="en-US" altLang="zh-CN" sz="2795">
                <a:ea typeface="宋体" charset="-122"/>
              </a:rPr>
              <a:t>n output queueing switch</a:t>
            </a:r>
            <a:endParaRPr lang="en-US" altLang="x-none" sz="2795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104414" y="5026242"/>
            <a:ext cx="1749360" cy="304237"/>
            <a:chOff x="1056" y="1872"/>
            <a:chExt cx="1104" cy="192"/>
          </a:xfrm>
        </p:grpSpPr>
        <p:sp>
          <p:nvSpPr>
            <p:cNvPr id="282629" name="Oval 5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20" name="Rectangle 6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21" name="Oval 7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62469" name="Group 8"/>
          <p:cNvGrpSpPr>
            <a:grpSpLocks/>
          </p:cNvGrpSpPr>
          <p:nvPr/>
        </p:nvGrpSpPr>
        <p:grpSpPr bwMode="auto">
          <a:xfrm>
            <a:off x="5104414" y="4113532"/>
            <a:ext cx="1749360" cy="304237"/>
            <a:chOff x="1056" y="1872"/>
            <a:chExt cx="1104" cy="192"/>
          </a:xfrm>
        </p:grpSpPr>
        <p:sp>
          <p:nvSpPr>
            <p:cNvPr id="282633" name="Oval 9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17" name="Rectangle 10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18" name="Oval 11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62470" name="Group 12"/>
          <p:cNvGrpSpPr>
            <a:grpSpLocks/>
          </p:cNvGrpSpPr>
          <p:nvPr/>
        </p:nvGrpSpPr>
        <p:grpSpPr bwMode="auto">
          <a:xfrm>
            <a:off x="5104414" y="3124763"/>
            <a:ext cx="1749360" cy="304237"/>
            <a:chOff x="1056" y="1872"/>
            <a:chExt cx="1104" cy="192"/>
          </a:xfrm>
        </p:grpSpPr>
        <p:sp>
          <p:nvSpPr>
            <p:cNvPr id="282637" name="Oval 13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14" name="Rectangle 14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15" name="Oval 15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sp>
        <p:nvSpPr>
          <p:cNvPr id="62471" name="Rectangle 18"/>
          <p:cNvSpPr>
            <a:spLocks noChangeArrowheads="1"/>
          </p:cNvSpPr>
          <p:nvPr/>
        </p:nvSpPr>
        <p:spPr bwMode="auto">
          <a:xfrm>
            <a:off x="3130046" y="3047121"/>
            <a:ext cx="2126487" cy="2663654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contourW="127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lIns="90293" tIns="44356" rIns="90293" bIns="44356" anchor="ctr">
            <a:flatTx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1597">
              <a:latin typeface="Arial" charset="0"/>
            </a:endParaRPr>
          </a:p>
        </p:txBody>
      </p:sp>
      <p:grpSp>
        <p:nvGrpSpPr>
          <p:cNvPr id="62472" name="Group 19"/>
          <p:cNvGrpSpPr>
            <a:grpSpLocks/>
          </p:cNvGrpSpPr>
          <p:nvPr/>
        </p:nvGrpSpPr>
        <p:grpSpPr bwMode="auto">
          <a:xfrm>
            <a:off x="1377516" y="3124763"/>
            <a:ext cx="1749360" cy="304237"/>
            <a:chOff x="1056" y="1872"/>
            <a:chExt cx="1104" cy="192"/>
          </a:xfrm>
        </p:grpSpPr>
        <p:sp>
          <p:nvSpPr>
            <p:cNvPr id="282644" name="Oval 20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11" name="Rectangle 21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12" name="Oval 22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62473" name="Group 23"/>
          <p:cNvGrpSpPr>
            <a:grpSpLocks/>
          </p:cNvGrpSpPr>
          <p:nvPr/>
        </p:nvGrpSpPr>
        <p:grpSpPr bwMode="auto">
          <a:xfrm>
            <a:off x="1377516" y="4113532"/>
            <a:ext cx="1749360" cy="304237"/>
            <a:chOff x="1056" y="1872"/>
            <a:chExt cx="1104" cy="192"/>
          </a:xfrm>
        </p:grpSpPr>
        <p:sp>
          <p:nvSpPr>
            <p:cNvPr id="282648" name="Oval 24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08" name="Rectangle 25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09" name="Oval 26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62474" name="Group 27"/>
          <p:cNvGrpSpPr>
            <a:grpSpLocks/>
          </p:cNvGrpSpPr>
          <p:nvPr/>
        </p:nvGrpSpPr>
        <p:grpSpPr bwMode="auto">
          <a:xfrm>
            <a:off x="1377516" y="5026242"/>
            <a:ext cx="1749360" cy="304237"/>
            <a:chOff x="1056" y="1872"/>
            <a:chExt cx="1104" cy="192"/>
          </a:xfrm>
        </p:grpSpPr>
        <p:sp>
          <p:nvSpPr>
            <p:cNvPr id="282652" name="Oval 28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05" name="Rectangle 29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06" name="Oval 30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sp>
        <p:nvSpPr>
          <p:cNvPr id="62475" name="Rectangle 31"/>
          <p:cNvSpPr>
            <a:spLocks noChangeArrowheads="1"/>
          </p:cNvSpPr>
          <p:nvPr/>
        </p:nvSpPr>
        <p:spPr bwMode="auto">
          <a:xfrm>
            <a:off x="1453575" y="2546398"/>
            <a:ext cx="1449115" cy="2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797">
                <a:solidFill>
                  <a:srgbClr val="000000"/>
                </a:solidFill>
                <a:latin typeface="Arial" charset="0"/>
              </a:rPr>
              <a:t>incoming links</a:t>
            </a:r>
            <a:endParaRPr lang="en-US" altLang="x-none" sz="1797">
              <a:latin typeface="Arial" charset="0"/>
            </a:endParaRPr>
          </a:p>
        </p:txBody>
      </p:sp>
      <p:sp>
        <p:nvSpPr>
          <p:cNvPr id="62476" name="Rectangle 32"/>
          <p:cNvSpPr>
            <a:spLocks noChangeArrowheads="1"/>
          </p:cNvSpPr>
          <p:nvPr/>
        </p:nvSpPr>
        <p:spPr bwMode="auto">
          <a:xfrm>
            <a:off x="5212164" y="2546398"/>
            <a:ext cx="1410643" cy="2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797">
                <a:solidFill>
                  <a:srgbClr val="000000"/>
                </a:solidFill>
                <a:latin typeface="Arial" charset="0"/>
              </a:rPr>
              <a:t>outgoing links</a:t>
            </a:r>
            <a:endParaRPr lang="en-US" altLang="x-none" sz="1797">
              <a:latin typeface="Arial" charset="0"/>
            </a:endParaRPr>
          </a:p>
        </p:txBody>
      </p:sp>
      <p:sp>
        <p:nvSpPr>
          <p:cNvPr id="62477" name="Line 33"/>
          <p:cNvSpPr>
            <a:spLocks noChangeShapeType="1"/>
          </p:cNvSpPr>
          <p:nvPr/>
        </p:nvSpPr>
        <p:spPr bwMode="auto">
          <a:xfrm flipV="1">
            <a:off x="1301457" y="5241743"/>
            <a:ext cx="5780495" cy="12677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321" tIns="44368" rIns="90321" bIns="44368"/>
          <a:lstStyle/>
          <a:p>
            <a:endParaRPr lang="en-US" sz="499"/>
          </a:p>
        </p:txBody>
      </p:sp>
      <p:sp>
        <p:nvSpPr>
          <p:cNvPr id="62478" name="Freeform 34"/>
          <p:cNvSpPr>
            <a:spLocks/>
          </p:cNvSpPr>
          <p:nvPr/>
        </p:nvSpPr>
        <p:spPr bwMode="auto">
          <a:xfrm flipV="1">
            <a:off x="1301457" y="3276881"/>
            <a:ext cx="5780495" cy="1825420"/>
          </a:xfrm>
          <a:custGeom>
            <a:avLst/>
            <a:gdLst>
              <a:gd name="T0" fmla="*/ 0 w 3648"/>
              <a:gd name="T1" fmla="*/ 0 h 528"/>
              <a:gd name="T2" fmla="*/ 2147483647 w 3648"/>
              <a:gd name="T3" fmla="*/ 0 h 528"/>
              <a:gd name="T4" fmla="*/ 2147483647 w 3648"/>
              <a:gd name="T5" fmla="*/ 2147483647 h 528"/>
              <a:gd name="T6" fmla="*/ 2147483647 w 364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648"/>
              <a:gd name="T13" fmla="*/ 0 h 528"/>
              <a:gd name="T14" fmla="*/ 3648 w 364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48" h="528">
                <a:moveTo>
                  <a:pt x="0" y="0"/>
                </a:moveTo>
                <a:lnTo>
                  <a:pt x="1296" y="0"/>
                </a:lnTo>
                <a:lnTo>
                  <a:pt x="2400" y="528"/>
                </a:lnTo>
                <a:lnTo>
                  <a:pt x="3648" y="528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21" tIns="44368" rIns="90321" bIns="44368"/>
          <a:lstStyle/>
          <a:p>
            <a:endParaRPr lang="en-US" sz="499"/>
          </a:p>
        </p:txBody>
      </p:sp>
      <p:sp>
        <p:nvSpPr>
          <p:cNvPr id="62479" name="Freeform 35"/>
          <p:cNvSpPr>
            <a:spLocks/>
          </p:cNvSpPr>
          <p:nvPr/>
        </p:nvSpPr>
        <p:spPr bwMode="auto">
          <a:xfrm>
            <a:off x="1301457" y="3276882"/>
            <a:ext cx="5780495" cy="988769"/>
          </a:xfrm>
          <a:custGeom>
            <a:avLst/>
            <a:gdLst>
              <a:gd name="T0" fmla="*/ 0 w 3600"/>
              <a:gd name="T1" fmla="*/ 0 h 576"/>
              <a:gd name="T2" fmla="*/ 2147483647 w 3600"/>
              <a:gd name="T3" fmla="*/ 0 h 576"/>
              <a:gd name="T4" fmla="*/ 2147483647 w 3600"/>
              <a:gd name="T5" fmla="*/ 2147483647 h 576"/>
              <a:gd name="T6" fmla="*/ 2147483647 w 3600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3600"/>
              <a:gd name="T13" fmla="*/ 0 h 576"/>
              <a:gd name="T14" fmla="*/ 3600 w 3600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00" h="576">
                <a:moveTo>
                  <a:pt x="0" y="0"/>
                </a:moveTo>
                <a:lnTo>
                  <a:pt x="1248" y="0"/>
                </a:lnTo>
                <a:lnTo>
                  <a:pt x="2400" y="576"/>
                </a:lnTo>
                <a:lnTo>
                  <a:pt x="3600" y="576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21" tIns="44368" rIns="90321" bIns="44368"/>
          <a:lstStyle/>
          <a:p>
            <a:endParaRPr lang="en-US" sz="499"/>
          </a:p>
        </p:txBody>
      </p:sp>
      <p:sp>
        <p:nvSpPr>
          <p:cNvPr id="62480" name="Freeform 36"/>
          <p:cNvSpPr>
            <a:spLocks/>
          </p:cNvSpPr>
          <p:nvPr/>
        </p:nvSpPr>
        <p:spPr bwMode="auto">
          <a:xfrm>
            <a:off x="1301457" y="4265650"/>
            <a:ext cx="5780495" cy="836651"/>
          </a:xfrm>
          <a:custGeom>
            <a:avLst/>
            <a:gdLst>
              <a:gd name="T0" fmla="*/ 0 w 3648"/>
              <a:gd name="T1" fmla="*/ 0 h 528"/>
              <a:gd name="T2" fmla="*/ 2147483647 w 3648"/>
              <a:gd name="T3" fmla="*/ 0 h 528"/>
              <a:gd name="T4" fmla="*/ 2147483647 w 3648"/>
              <a:gd name="T5" fmla="*/ 2147483647 h 528"/>
              <a:gd name="T6" fmla="*/ 2147483647 w 364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648"/>
              <a:gd name="T13" fmla="*/ 0 h 528"/>
              <a:gd name="T14" fmla="*/ 3648 w 364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48" h="528">
                <a:moveTo>
                  <a:pt x="0" y="0"/>
                </a:moveTo>
                <a:lnTo>
                  <a:pt x="1248" y="0"/>
                </a:lnTo>
                <a:lnTo>
                  <a:pt x="2448" y="528"/>
                </a:lnTo>
                <a:lnTo>
                  <a:pt x="3648" y="528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21" tIns="44368" rIns="90321" bIns="44368"/>
          <a:lstStyle/>
          <a:p>
            <a:endParaRPr lang="en-US" sz="499"/>
          </a:p>
        </p:txBody>
      </p:sp>
      <p:sp>
        <p:nvSpPr>
          <p:cNvPr id="62481" name="Rectangle 37"/>
          <p:cNvSpPr>
            <a:spLocks noChangeArrowheads="1"/>
          </p:cNvSpPr>
          <p:nvPr/>
        </p:nvSpPr>
        <p:spPr bwMode="auto">
          <a:xfrm>
            <a:off x="3678305" y="2516290"/>
            <a:ext cx="512961" cy="2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797">
                <a:solidFill>
                  <a:srgbClr val="000000"/>
                </a:solidFill>
                <a:latin typeface="Arial" charset="0"/>
              </a:rPr>
              <a:t>node</a:t>
            </a:r>
            <a:endParaRPr lang="en-US" altLang="x-none" sz="1797">
              <a:latin typeface="Arial" charset="0"/>
            </a:endParaRPr>
          </a:p>
        </p:txBody>
      </p:sp>
      <p:sp>
        <p:nvSpPr>
          <p:cNvPr id="62482" name="Rectangle 38"/>
          <p:cNvSpPr>
            <a:spLocks noChangeArrowheads="1"/>
          </p:cNvSpPr>
          <p:nvPr/>
        </p:nvSpPr>
        <p:spPr bwMode="auto">
          <a:xfrm>
            <a:off x="1605693" y="3200823"/>
            <a:ext cx="304237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282663" name="Rectangle 39"/>
          <p:cNvSpPr>
            <a:spLocks noChangeArrowheads="1"/>
          </p:cNvSpPr>
          <p:nvPr/>
        </p:nvSpPr>
        <p:spPr bwMode="auto">
          <a:xfrm>
            <a:off x="3278994" y="3276882"/>
            <a:ext cx="1901479" cy="21296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93" tIns="44356" rIns="90293" bIns="44356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1597">
              <a:latin typeface="Arial" charset="0"/>
            </a:endParaRPr>
          </a:p>
        </p:txBody>
      </p:sp>
      <p:sp>
        <p:nvSpPr>
          <p:cNvPr id="62484" name="Rectangle 40"/>
          <p:cNvSpPr>
            <a:spLocks noChangeArrowheads="1"/>
          </p:cNvSpPr>
          <p:nvPr/>
        </p:nvSpPr>
        <p:spPr bwMode="auto">
          <a:xfrm>
            <a:off x="2442344" y="3200823"/>
            <a:ext cx="304237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85" name="Rectangle 41"/>
          <p:cNvSpPr>
            <a:spLocks noChangeArrowheads="1"/>
          </p:cNvSpPr>
          <p:nvPr/>
        </p:nvSpPr>
        <p:spPr bwMode="auto">
          <a:xfrm>
            <a:off x="4039586" y="4189592"/>
            <a:ext cx="456355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86" name="Rectangle 42"/>
          <p:cNvSpPr>
            <a:spLocks noChangeArrowheads="1"/>
          </p:cNvSpPr>
          <p:nvPr/>
        </p:nvSpPr>
        <p:spPr bwMode="auto">
          <a:xfrm>
            <a:off x="4572000" y="4189592"/>
            <a:ext cx="152118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87" name="Rectangle 43"/>
          <p:cNvSpPr>
            <a:spLocks noChangeArrowheads="1"/>
          </p:cNvSpPr>
          <p:nvPr/>
        </p:nvSpPr>
        <p:spPr bwMode="auto">
          <a:xfrm>
            <a:off x="4800177" y="4189592"/>
            <a:ext cx="304237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88" name="Rectangle 44"/>
          <p:cNvSpPr>
            <a:spLocks noChangeArrowheads="1"/>
          </p:cNvSpPr>
          <p:nvPr/>
        </p:nvSpPr>
        <p:spPr bwMode="auto">
          <a:xfrm>
            <a:off x="5865005" y="4189592"/>
            <a:ext cx="304237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89" name="Rectangle 45"/>
          <p:cNvSpPr>
            <a:spLocks noChangeArrowheads="1"/>
          </p:cNvSpPr>
          <p:nvPr/>
        </p:nvSpPr>
        <p:spPr bwMode="auto">
          <a:xfrm>
            <a:off x="1985989" y="4189592"/>
            <a:ext cx="304237" cy="15211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0" name="Rectangle 46"/>
          <p:cNvSpPr>
            <a:spLocks noChangeArrowheads="1"/>
          </p:cNvSpPr>
          <p:nvPr/>
        </p:nvSpPr>
        <p:spPr bwMode="auto">
          <a:xfrm>
            <a:off x="4876236" y="5102301"/>
            <a:ext cx="304237" cy="15211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1" name="Rectangle 47"/>
          <p:cNvSpPr>
            <a:spLocks noChangeArrowheads="1"/>
          </p:cNvSpPr>
          <p:nvPr/>
        </p:nvSpPr>
        <p:spPr bwMode="auto">
          <a:xfrm>
            <a:off x="5256532" y="5102301"/>
            <a:ext cx="304237" cy="15211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2" name="Rectangle 48"/>
          <p:cNvSpPr>
            <a:spLocks noChangeArrowheads="1"/>
          </p:cNvSpPr>
          <p:nvPr/>
        </p:nvSpPr>
        <p:spPr bwMode="auto">
          <a:xfrm>
            <a:off x="6397419" y="5102301"/>
            <a:ext cx="304237" cy="15211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3" name="Rectangle 49"/>
          <p:cNvSpPr>
            <a:spLocks noChangeArrowheads="1"/>
          </p:cNvSpPr>
          <p:nvPr/>
        </p:nvSpPr>
        <p:spPr bwMode="auto">
          <a:xfrm>
            <a:off x="1605693" y="5102301"/>
            <a:ext cx="304237" cy="15211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4" name="Rectangle 50"/>
          <p:cNvSpPr>
            <a:spLocks noChangeArrowheads="1"/>
          </p:cNvSpPr>
          <p:nvPr/>
        </p:nvSpPr>
        <p:spPr bwMode="auto">
          <a:xfrm>
            <a:off x="2518403" y="5102301"/>
            <a:ext cx="304237" cy="15211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5" name="Rectangle 51"/>
          <p:cNvSpPr>
            <a:spLocks noChangeArrowheads="1"/>
          </p:cNvSpPr>
          <p:nvPr/>
        </p:nvSpPr>
        <p:spPr bwMode="auto">
          <a:xfrm>
            <a:off x="4419882" y="3276882"/>
            <a:ext cx="304237" cy="15211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6" name="Rectangle 52"/>
          <p:cNvSpPr>
            <a:spLocks noChangeArrowheads="1"/>
          </p:cNvSpPr>
          <p:nvPr/>
        </p:nvSpPr>
        <p:spPr bwMode="auto">
          <a:xfrm>
            <a:off x="4800177" y="3276882"/>
            <a:ext cx="304237" cy="15211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7" name="Rectangle 53"/>
          <p:cNvSpPr>
            <a:spLocks noChangeArrowheads="1"/>
          </p:cNvSpPr>
          <p:nvPr/>
        </p:nvSpPr>
        <p:spPr bwMode="auto">
          <a:xfrm>
            <a:off x="6321360" y="3200823"/>
            <a:ext cx="304237" cy="15211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8" name="Rectangle 54"/>
          <p:cNvSpPr>
            <a:spLocks noChangeArrowheads="1"/>
          </p:cNvSpPr>
          <p:nvPr/>
        </p:nvSpPr>
        <p:spPr bwMode="auto">
          <a:xfrm>
            <a:off x="2062048" y="5102301"/>
            <a:ext cx="304237" cy="152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9" name="Rectangle 55"/>
          <p:cNvSpPr>
            <a:spLocks noChangeArrowheads="1"/>
          </p:cNvSpPr>
          <p:nvPr/>
        </p:nvSpPr>
        <p:spPr bwMode="auto">
          <a:xfrm>
            <a:off x="4648059" y="5102301"/>
            <a:ext cx="152118" cy="152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500" name="Rectangle 56"/>
          <p:cNvSpPr>
            <a:spLocks noChangeArrowheads="1"/>
          </p:cNvSpPr>
          <p:nvPr/>
        </p:nvSpPr>
        <p:spPr bwMode="auto">
          <a:xfrm>
            <a:off x="4191704" y="5102301"/>
            <a:ext cx="380296" cy="152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501" name="Rectangle 57"/>
          <p:cNvSpPr>
            <a:spLocks noChangeArrowheads="1"/>
          </p:cNvSpPr>
          <p:nvPr/>
        </p:nvSpPr>
        <p:spPr bwMode="auto">
          <a:xfrm>
            <a:off x="5865005" y="5102301"/>
            <a:ext cx="304237" cy="152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502" name="Text Box 58"/>
          <p:cNvSpPr txBox="1">
            <a:spLocks noChangeArrowheads="1"/>
          </p:cNvSpPr>
          <p:nvPr/>
        </p:nvSpPr>
        <p:spPr bwMode="auto">
          <a:xfrm>
            <a:off x="3581647" y="2972645"/>
            <a:ext cx="914294" cy="33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93" tIns="44356" rIns="90293" bIns="44356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597">
                <a:latin typeface="Arial" charset="0"/>
              </a:rPr>
              <a:t>Memory</a:t>
            </a:r>
          </a:p>
        </p:txBody>
      </p:sp>
      <p:sp>
        <p:nvSpPr>
          <p:cNvPr id="62503" name="Rectangle 40"/>
          <p:cNvSpPr>
            <a:spLocks noChangeArrowheads="1"/>
          </p:cNvSpPr>
          <p:nvPr/>
        </p:nvSpPr>
        <p:spPr bwMode="auto">
          <a:xfrm>
            <a:off x="2442344" y="4189592"/>
            <a:ext cx="304237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</p:spTree>
    <p:extLst>
      <p:ext uri="{BB962C8B-B14F-4D97-AF65-F5344CB8AC3E}">
        <p14:creationId xmlns:p14="http://schemas.microsoft.com/office/powerpoint/2010/main" val="2523547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71CCA45-0CB4-B445-83AD-869BAC05E6FB}" type="slidenum">
              <a:rPr lang="en-US" altLang="x-none" sz="1198">
                <a:latin typeface="Tahoma" charset="0"/>
              </a:rPr>
              <a:pPr/>
              <a:t>21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534527" y="228178"/>
            <a:ext cx="7769126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993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534527" y="1600412"/>
            <a:ext cx="7769126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Admin. and recaps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brief introduction to the Internet: past and present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Challenges of Internet networks and apps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taxonomy of communication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circuit switched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packet switched networks</a:t>
            </a:r>
          </a:p>
          <a:p>
            <a:pPr lvl="1" algn="l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sz="2396" i="1" dirty="0">
                <a:solidFill>
                  <a:srgbClr val="C00000"/>
                </a:solidFill>
              </a:rPr>
              <a:t>circuit switching vs. packet switching</a:t>
            </a:r>
          </a:p>
        </p:txBody>
      </p:sp>
    </p:spTree>
    <p:extLst>
      <p:ext uri="{BB962C8B-B14F-4D97-AF65-F5344CB8AC3E}">
        <p14:creationId xmlns:p14="http://schemas.microsoft.com/office/powerpoint/2010/main" val="2435896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5BA06A9-08A7-4843-AFCE-6491C8E6F112}" type="slidenum">
              <a:rPr lang="en-US" altLang="x-none" sz="1198">
                <a:latin typeface="Tahoma" charset="0"/>
              </a:rPr>
              <a:pPr/>
              <a:t>22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534527" y="228178"/>
            <a:ext cx="7986211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194" u="sng">
                <a:solidFill>
                  <a:schemeClr val="accent2"/>
                </a:solidFill>
              </a:rPr>
              <a:t>Packet Switching vs. Circuit Switching</a:t>
            </a:r>
            <a:endParaRPr lang="en-US" altLang="x-none" sz="3993" u="sng">
              <a:solidFill>
                <a:schemeClr val="accent2"/>
              </a:solidFill>
            </a:endParaRP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464806" y="1603580"/>
            <a:ext cx="8296786" cy="448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altLang="x-none" sz="3194" dirty="0"/>
              <a:t>The early history of the Internet was a heated debate between Packet Switching and Circuit Switching</a:t>
            </a:r>
          </a:p>
          <a:p>
            <a:pPr marL="912754" lvl="1" indent="-456377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3194" dirty="0"/>
              <a:t>the telephone network </a:t>
            </a:r>
            <a:br>
              <a:rPr lang="en-US" altLang="x-none" sz="3194" dirty="0"/>
            </a:br>
            <a:r>
              <a:rPr lang="en-US" altLang="x-none" sz="3194" dirty="0"/>
              <a:t>was the dominant network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CN" sz="3194" dirty="0">
              <a:ea typeface="宋体" charset="-122"/>
            </a:endParaRPr>
          </a:p>
          <a:p>
            <a:pPr marL="456377" indent="-456377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3194" dirty="0">
                <a:ea typeface="宋体" charset="-122"/>
              </a:rPr>
              <a:t>Need to compare packet switching with circuit switching</a:t>
            </a:r>
            <a:endParaRPr lang="en-US" altLang="x-none" sz="3194" dirty="0"/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997220" y="1375403"/>
            <a:ext cx="7605915" cy="7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x-none" altLang="x-none" sz="1996"/>
          </a:p>
        </p:txBody>
      </p:sp>
      <p:pic>
        <p:nvPicPr>
          <p:cNvPr id="6656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1" y="2896586"/>
            <a:ext cx="2248499" cy="193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40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194">
                <a:ea typeface="ＭＳ Ｐゴシック" charset="-128"/>
              </a:rPr>
              <a:t>Circuit Switching vs. Packet Switching</a:t>
            </a:r>
          </a:p>
        </p:txBody>
      </p:sp>
      <p:sp>
        <p:nvSpPr>
          <p:cNvPr id="706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E7B35AAC-81CF-4A4E-B14B-9AD528FFB3F8}" type="slidenum">
              <a:rPr lang="en-US" altLang="x-none" sz="1198">
                <a:latin typeface="Tahoma" charset="0"/>
              </a:rPr>
              <a:pPr/>
              <a:t>23</a:t>
            </a:fld>
            <a:endParaRPr lang="en-US" altLang="x-none" sz="1198">
              <a:latin typeface="Tahom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92983" y="1617842"/>
          <a:ext cx="7681973" cy="4874141"/>
        </p:xfrm>
        <a:graphic>
          <a:graphicData uri="http://schemas.openxmlformats.org/drawingml/2006/table">
            <a:tbl>
              <a:tblPr/>
              <a:tblGrid>
                <a:gridCol w="220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2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4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circuit switching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 </a:t>
                      </a:r>
                      <a:b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switching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usage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a single partition bandwidth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whole link bandwidth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1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reservation/setup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need reservation </a:t>
                      </a:r>
                      <a:b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(setup delay)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reservation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8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contention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busy signal </a:t>
                      </a:r>
                      <a:b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(session loss)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congestion (long delay and packet losses)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8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charging</a:t>
                      </a:r>
                      <a:b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time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8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header</a:t>
                      </a:r>
                      <a:b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per-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pkt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header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header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59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 path processing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processing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974758" y="2516290"/>
            <a:ext cx="5328894" cy="532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74755" y="5062576"/>
            <a:ext cx="5328895" cy="3439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4757" y="3124764"/>
            <a:ext cx="5328895" cy="68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74758" y="3885355"/>
            <a:ext cx="5328894" cy="532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74756" y="4464516"/>
            <a:ext cx="5328895" cy="4856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4754" y="5708128"/>
            <a:ext cx="5328895" cy="4856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9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194">
                <a:ea typeface="ＭＳ Ｐゴシック" charset="-128"/>
              </a:rPr>
              <a:t>Circuit Switching vs. Packet Switching</a:t>
            </a:r>
          </a:p>
        </p:txBody>
      </p:sp>
      <p:sp>
        <p:nvSpPr>
          <p:cNvPr id="706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E7B35AAC-81CF-4A4E-B14B-9AD528FFB3F8}" type="slidenum">
              <a:rPr lang="en-US" altLang="x-none" sz="1198">
                <a:latin typeface="Tahoma" charset="0"/>
              </a:rPr>
              <a:pPr/>
              <a:t>24</a:t>
            </a:fld>
            <a:endParaRPr lang="en-US" altLang="x-none" sz="1198">
              <a:latin typeface="Tahom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92983" y="1617842"/>
          <a:ext cx="7681973" cy="4294882"/>
        </p:xfrm>
        <a:graphic>
          <a:graphicData uri="http://schemas.openxmlformats.org/drawingml/2006/table">
            <a:tbl>
              <a:tblPr/>
              <a:tblGrid>
                <a:gridCol w="220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2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4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circuit switching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 </a:t>
                      </a:r>
                      <a:b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switching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usage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a single partition bandwidth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whole link bandwidth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8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reservation/setup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need reservation </a:t>
                      </a:r>
                      <a:b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(setup delay)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reservation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8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contention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busy signal </a:t>
                      </a:r>
                      <a:b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(session loss)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congestion (long delay and packet losses)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charging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time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0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header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per-pkt header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header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59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 path processing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processing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947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Key Issue to be Settled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534527" y="1451462"/>
            <a:ext cx="8372845" cy="4647531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sz="2396" dirty="0"/>
              <a:t>A key issue: what is the efficiency of resource partition?</a:t>
            </a:r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 marL="0" indent="0">
              <a:buNone/>
              <a:defRPr/>
            </a:pPr>
            <a:endParaRPr lang="en-US" sz="2396" dirty="0"/>
          </a:p>
          <a:p>
            <a:pPr>
              <a:buFont typeface="Wingdings" pitchFamily="2" charset="2"/>
              <a:buChar char="q"/>
              <a:defRPr/>
            </a:pPr>
            <a:r>
              <a:rPr lang="en-US" sz="2396" dirty="0"/>
              <a:t>Tool used to analyze the issue: </a:t>
            </a:r>
            <a:r>
              <a:rPr lang="en-US" sz="2396" dirty="0" err="1"/>
              <a:t>queueing</a:t>
            </a:r>
            <a:r>
              <a:rPr lang="en-US" sz="2396" dirty="0"/>
              <a:t> theory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1996" dirty="0"/>
              <a:t>Some basic results of </a:t>
            </a:r>
            <a:r>
              <a:rPr lang="en-US" sz="1996" dirty="0" err="1"/>
              <a:t>queueing</a:t>
            </a:r>
            <a:r>
              <a:rPr lang="en-US" sz="1996" dirty="0"/>
              <a:t> theory can be quite useful in many systems settings</a:t>
            </a:r>
          </a:p>
          <a:p>
            <a:pPr>
              <a:defRPr/>
            </a:pPr>
            <a:endParaRPr lang="en-US" sz="2396" dirty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15DD8FDE-AED4-8A49-B6A4-E97D0CFF3877}" type="slidenum">
              <a:rPr lang="en-US" altLang="x-none" sz="1198">
                <a:latin typeface="Tahoma" charset="0"/>
              </a:rPr>
              <a:pPr/>
              <a:t>25</a:t>
            </a:fld>
            <a:endParaRPr lang="en-US" altLang="x-none" sz="1198">
              <a:latin typeface="Tahoma" charset="0"/>
            </a:endParaRPr>
          </a:p>
        </p:txBody>
      </p:sp>
      <p:pic>
        <p:nvPicPr>
          <p:cNvPr id="7270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44" y="2440231"/>
            <a:ext cx="2429140" cy="294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656" y="3961414"/>
            <a:ext cx="1316775" cy="159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16" y="2364172"/>
            <a:ext cx="1316775" cy="159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Rectangle 5"/>
          <p:cNvSpPr>
            <a:spLocks noChangeArrowheads="1"/>
          </p:cNvSpPr>
          <p:nvPr/>
        </p:nvSpPr>
        <p:spPr bwMode="auto">
          <a:xfrm>
            <a:off x="921161" y="2364172"/>
            <a:ext cx="4107194" cy="3194484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72712" name="Rectangle 13"/>
          <p:cNvSpPr>
            <a:spLocks noChangeArrowheads="1"/>
          </p:cNvSpPr>
          <p:nvPr/>
        </p:nvSpPr>
        <p:spPr bwMode="auto">
          <a:xfrm>
            <a:off x="5788946" y="2364172"/>
            <a:ext cx="2509952" cy="1597242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72713" name="Rectangle 14"/>
          <p:cNvSpPr>
            <a:spLocks noChangeArrowheads="1"/>
          </p:cNvSpPr>
          <p:nvPr/>
        </p:nvSpPr>
        <p:spPr bwMode="auto">
          <a:xfrm>
            <a:off x="5788946" y="3961414"/>
            <a:ext cx="2509952" cy="1597242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pic>
        <p:nvPicPr>
          <p:cNvPr id="7271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20" y="3581118"/>
            <a:ext cx="684532" cy="6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12" y="3581118"/>
            <a:ext cx="684532" cy="6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6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065" y="2820527"/>
            <a:ext cx="684532" cy="6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7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065" y="4493828"/>
            <a:ext cx="684532" cy="6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11204" y="3276882"/>
            <a:ext cx="808128" cy="522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795" kern="0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10G</a:t>
            </a:r>
            <a:endParaRPr lang="en-US" sz="499" dirty="0">
              <a:solidFill>
                <a:srgbClr val="8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50089" y="2744467"/>
            <a:ext cx="513399" cy="399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996" kern="0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5G</a:t>
            </a:r>
            <a:endParaRPr lang="en-US" sz="299" dirty="0">
              <a:solidFill>
                <a:srgbClr val="8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74030" y="4341710"/>
            <a:ext cx="513399" cy="399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996" kern="0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5G</a:t>
            </a:r>
            <a:endParaRPr lang="en-US" sz="299" dirty="0">
              <a:solidFill>
                <a:srgbClr val="8000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31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81230D02-9A4A-DD4D-A994-9A24EB4EB487}" type="slidenum">
              <a:rPr lang="en-US" altLang="x-none" sz="1198">
                <a:latin typeface="Tahoma" charset="0"/>
              </a:rPr>
              <a:pPr/>
              <a:t>26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534527" y="228178"/>
            <a:ext cx="7769126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993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534527" y="1600412"/>
            <a:ext cx="7769126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Admin. and recaps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brief introduction to the Internet: past and present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Challenges of Internet networks and apps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taxonomy of communication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circuit switched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packet switched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circuit switching vs. packet switching</a:t>
            </a:r>
          </a:p>
          <a:p>
            <a:pPr lvl="1" algn="l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sz="2396" i="1" dirty="0">
                <a:solidFill>
                  <a:srgbClr val="C00000"/>
                </a:solidFill>
              </a:rPr>
              <a:t>M/M queues and statistical multiplexing</a:t>
            </a:r>
          </a:p>
        </p:txBody>
      </p:sp>
    </p:spTree>
    <p:extLst>
      <p:ext uri="{BB962C8B-B14F-4D97-AF65-F5344CB8AC3E}">
        <p14:creationId xmlns:p14="http://schemas.microsoft.com/office/powerpoint/2010/main" val="1693884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Queueing Theory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4527" y="1448293"/>
            <a:ext cx="7769126" cy="464753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  <a:sym typeface="Symbol" charset="2"/>
              </a:rPr>
              <a:t>Strategy: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  <a:sym typeface="Symbol" charset="2"/>
              </a:rPr>
              <a:t>model </a:t>
            </a:r>
            <a:r>
              <a:rPr lang="en-US" altLang="x-none" sz="1996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system state </a:t>
            </a:r>
          </a:p>
          <a:p>
            <a:pPr lvl="2"/>
            <a:r>
              <a:rPr lang="en-US" altLang="x-none" sz="1597" dirty="0">
                <a:ea typeface="ＭＳ Ｐゴシック" charset="-128"/>
                <a:sym typeface="Symbol" charset="2"/>
              </a:rPr>
              <a:t>if we know the fraction of time that the system spends at each state, we can get answers to many basic questions: how long does a new request need to wait before being served? </a:t>
            </a:r>
            <a:endParaRPr lang="en-US" altLang="x-none" dirty="0">
              <a:ea typeface="ＭＳ Ｐゴシック" charset="-128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  <a:sym typeface="Symbol" charset="2"/>
              </a:rPr>
              <a:t>System state changes upon events: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  <a:sym typeface="Symbol" charset="2"/>
              </a:rPr>
              <a:t>introduce </a:t>
            </a:r>
            <a:r>
              <a:rPr lang="en-US" altLang="x-none" sz="1996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state transition </a:t>
            </a:r>
            <a:r>
              <a:rPr lang="en-US" altLang="x-none" sz="1996" dirty="0">
                <a:ea typeface="ＭＳ Ｐゴシック" charset="-128"/>
                <a:sym typeface="Symbol" charset="2"/>
              </a:rPr>
              <a:t>diagram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  <a:sym typeface="Symbol" charset="2"/>
              </a:rPr>
              <a:t>focus on </a:t>
            </a:r>
            <a:r>
              <a:rPr lang="en-US" altLang="x-none" sz="1996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equilibrium</a:t>
            </a:r>
            <a:r>
              <a:rPr lang="en-US" altLang="x-none" sz="1996" dirty="0">
                <a:ea typeface="ＭＳ Ｐゴシック" charset="-128"/>
                <a:sym typeface="Symbol" charset="2"/>
              </a:rPr>
              <a:t>: state trend neither growing nor shrinking (key issue: how to define equilibrium)</a:t>
            </a:r>
          </a:p>
          <a:p>
            <a:pPr lvl="1"/>
            <a:endParaRPr lang="en-US" altLang="x-none" sz="1996" dirty="0">
              <a:ea typeface="ＭＳ Ｐゴシック" charset="-128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  <a:sym typeface="Symbol" charset="2"/>
              </a:rPr>
              <a:t>Our approach: We are not interested in extremely precise modeling, but want quantitative intuition</a:t>
            </a:r>
          </a:p>
          <a:p>
            <a:pPr lvl="1"/>
            <a:endParaRPr lang="en-US" altLang="x-none" sz="1996" dirty="0">
              <a:ea typeface="ＭＳ Ｐゴシック" charset="-128"/>
              <a:sym typeface="Symbol" charset="2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05826" y="6401645"/>
            <a:ext cx="3955076" cy="4563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54607403-CA56-AC41-A4F5-63427688304A}" type="slidenum">
              <a:rPr lang="en-US" altLang="x-none" sz="1198">
                <a:solidFill>
                  <a:srgbClr val="000000"/>
                </a:solidFill>
              </a:rPr>
              <a:pPr/>
              <a:t>27</a:t>
            </a:fld>
            <a:endParaRPr lang="en-US" altLang="x-none" sz="1198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92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534527" y="82398"/>
            <a:ext cx="7769126" cy="1144056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Warm up: Analysis of </a:t>
            </a:r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Circuit-Switching</a:t>
            </a:r>
            <a:r>
              <a:rPr lang="en-US" altLang="x-none">
                <a:ea typeface="ＭＳ Ｐゴシック" charset="-128"/>
              </a:rPr>
              <a:t> Blocking (Busy) Time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Assume a link has only a finite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number of N circuits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Objective: compute the percentage 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r>
              <a:rPr lang="en-US" altLang="x-none" dirty="0">
                <a:ea typeface="ＭＳ Ｐゴシック" charset="-128"/>
                <a:sym typeface="Symbol" charset="2"/>
              </a:rPr>
              <a:t>of time that a new session (call) 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r>
              <a:rPr lang="en-US" altLang="x-none" dirty="0">
                <a:ea typeface="ＭＳ Ｐゴシック" charset="-128"/>
                <a:sym typeface="Symbol" charset="2"/>
              </a:rPr>
              <a:t>is blocked</a:t>
            </a:r>
          </a:p>
          <a:p>
            <a:endParaRPr lang="en-US" altLang="x-none" dirty="0">
              <a:ea typeface="ＭＳ Ｐゴシック" charset="-128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Analogy in a more 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r>
              <a:rPr lang="en-US" altLang="x-none" dirty="0">
                <a:ea typeface="ＭＳ Ｐゴシック" charset="-128"/>
                <a:sym typeface="Symbol" charset="2"/>
              </a:rPr>
              <a:t>daily-life scenario?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Key parameters?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26CCA1F-E5BB-8C44-97F6-26ACB6C94CE8}" type="slidenum">
              <a:rPr lang="en-US" altLang="x-none" sz="1198">
                <a:latin typeface="Tahoma" charset="0"/>
              </a:rPr>
              <a:pPr/>
              <a:t>28</a:t>
            </a:fld>
            <a:endParaRPr lang="en-US" altLang="x-none" sz="1198">
              <a:latin typeface="Tahoma" charset="0"/>
            </a:endParaRPr>
          </a:p>
        </p:txBody>
      </p:sp>
      <p:pic>
        <p:nvPicPr>
          <p:cNvPr id="788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71" y="1679640"/>
            <a:ext cx="1652702" cy="220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1" y="4874124"/>
            <a:ext cx="2662070" cy="17699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1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534527" y="82398"/>
            <a:ext cx="7769126" cy="1144056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Analysis of Circuit-Switching Blocking (Busy) Time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Consider a simple arrival pattern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</a:rPr>
              <a:t>client requests arrive at a rate of </a:t>
            </a:r>
            <a:r>
              <a:rPr lang="en-US" altLang="x-none" sz="1996" dirty="0">
                <a:ea typeface="ＭＳ Ｐゴシック" charset="-128"/>
                <a:sym typeface="Symbol" charset="2"/>
              </a:rPr>
              <a:t> (</a:t>
            </a:r>
            <a:r>
              <a:rPr lang="en-US" altLang="x-none" sz="1996" dirty="0">
                <a:ea typeface="ＭＳ Ｐゴシック" charset="-128"/>
              </a:rPr>
              <a:t>lambda/second)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  <a:sym typeface="Symbol" charset="2"/>
              </a:rPr>
              <a:t>service rate: each call takes on average 1/ second</a:t>
            </a:r>
          </a:p>
          <a:p>
            <a:pPr lvl="1"/>
            <a:endParaRPr lang="en-US" altLang="x-none" sz="1996" dirty="0">
              <a:ea typeface="ＭＳ Ｐゴシック" charset="-128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Arrival and service patterns: memoryless (Markovian)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  <a:sym typeface="Symbol" charset="2"/>
              </a:rPr>
              <a:t>During a small interval t, the number of expected new arrivals is: t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  <a:sym typeface="Symbol" charset="2"/>
              </a:rPr>
              <a:t>During a small interval t, the chance (fraction) of a current call finishes is: t</a:t>
            </a:r>
          </a:p>
          <a:p>
            <a:pPr lvl="1"/>
            <a:endParaRPr lang="en-US" altLang="x-none" dirty="0">
              <a:ea typeface="ＭＳ Ｐゴシック" charset="-128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This model is also called an M/M/N model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0EFD10BD-BD62-E64A-A0D1-AC1294E8332C}" type="slidenum">
              <a:rPr lang="en-US" altLang="x-none" sz="1198">
                <a:latin typeface="Tahoma" charset="0"/>
              </a:rPr>
              <a:pPr/>
              <a:t>29</a:t>
            </a:fld>
            <a:endParaRPr lang="en-US" altLang="x-none" sz="1198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AC13C5-5EB8-BC44-BE5B-7D43DE0AB43E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Admin.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Readings from the textbook and additional suggested readings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All are highly recommended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Some are marked as required</a:t>
            </a: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</a:t>
            </a:r>
            <a:r>
              <a:rPr lang="en-US" altLang="x-none" dirty="0">
                <a:ea typeface="ＭＳ Ｐゴシック" charset="-128"/>
              </a:rPr>
              <a:t>ssignment one is linked on the schedule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Oct.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14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, in class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or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by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email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to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the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instructor</a:t>
            </a:r>
            <a:endParaRPr lang="en-US" altLang="x-none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534527" y="79229"/>
            <a:ext cx="7769126" cy="1144056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Analysis of Circuit-Switching Blocking (Busy) Time: State</a:t>
            </a:r>
          </a:p>
        </p:txBody>
      </p:sp>
      <p:sp>
        <p:nvSpPr>
          <p:cNvPr id="829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B390DD62-AE04-664E-AF81-BE274935351A}" type="slidenum">
              <a:rPr lang="en-US" altLang="x-none" sz="1198">
                <a:latin typeface="Tahoma" charset="0"/>
              </a:rPr>
              <a:pPr/>
              <a:t>30</a:t>
            </a:fld>
            <a:endParaRPr lang="en-US" altLang="x-none" sz="1198">
              <a:latin typeface="Tahoma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35038" y="1755699"/>
            <a:ext cx="914295" cy="1083843"/>
            <a:chOff x="4883150" y="1755775"/>
            <a:chExt cx="915988" cy="1085404"/>
          </a:xfrm>
        </p:grpSpPr>
        <p:cxnSp>
          <p:nvCxnSpPr>
            <p:cNvPr id="82975" name="Curved Connector 30"/>
            <p:cNvCxnSpPr>
              <a:cxnSpLocks noChangeShapeType="1"/>
            </p:cNvCxnSpPr>
            <p:nvPr/>
          </p:nvCxnSpPr>
          <p:spPr bwMode="auto">
            <a:xfrm>
              <a:off x="4883150" y="2214563"/>
              <a:ext cx="915988" cy="158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76" name="Rectangle 31"/>
            <p:cNvSpPr>
              <a:spLocks noChangeArrowheads="1"/>
            </p:cNvSpPr>
            <p:nvPr/>
          </p:nvSpPr>
          <p:spPr bwMode="auto">
            <a:xfrm>
              <a:off x="5211366" y="1755775"/>
              <a:ext cx="184943" cy="169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cxnSp>
          <p:nvCxnSpPr>
            <p:cNvPr id="82977" name="Straight Arrow Connector 33"/>
            <p:cNvCxnSpPr>
              <a:cxnSpLocks noChangeShapeType="1"/>
            </p:cNvCxnSpPr>
            <p:nvPr/>
          </p:nvCxnSpPr>
          <p:spPr bwMode="auto">
            <a:xfrm rot="10800000">
              <a:off x="4959350" y="2671763"/>
              <a:ext cx="839788" cy="15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78" name="Rectangle 34"/>
            <p:cNvSpPr>
              <a:spLocks noChangeArrowheads="1"/>
            </p:cNvSpPr>
            <p:nvPr/>
          </p:nvSpPr>
          <p:spPr bwMode="auto">
            <a:xfrm>
              <a:off x="5306616" y="2671763"/>
              <a:ext cx="184943" cy="169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12171" y="1448293"/>
            <a:ext cx="8149420" cy="1468893"/>
            <a:chOff x="611188" y="1450975"/>
            <a:chExt cx="8164512" cy="1471613"/>
          </a:xfrm>
        </p:grpSpPr>
        <p:sp>
          <p:nvSpPr>
            <p:cNvPr id="82956" name="Rectangle 24"/>
            <p:cNvSpPr>
              <a:spLocks noChangeArrowheads="1"/>
            </p:cNvSpPr>
            <p:nvPr/>
          </p:nvSpPr>
          <p:spPr bwMode="auto">
            <a:xfrm>
              <a:off x="5745163" y="2114550"/>
              <a:ext cx="9398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k+1</a:t>
              </a:r>
              <a:endParaRPr lang="en-US" altLang="x-none" sz="499"/>
            </a:p>
          </p:txBody>
        </p:sp>
        <p:grpSp>
          <p:nvGrpSpPr>
            <p:cNvPr id="82957" name="Group 4"/>
            <p:cNvGrpSpPr>
              <a:grpSpLocks/>
            </p:cNvGrpSpPr>
            <p:nvPr/>
          </p:nvGrpSpPr>
          <p:grpSpPr bwMode="auto">
            <a:xfrm>
              <a:off x="611188" y="1450975"/>
              <a:ext cx="8164512" cy="1471613"/>
              <a:chOff x="611188" y="1450975"/>
              <a:chExt cx="8164512" cy="1471613"/>
            </a:xfrm>
          </p:grpSpPr>
          <p:sp>
            <p:nvSpPr>
              <p:cNvPr id="82958" name="Rectangle 16"/>
              <p:cNvSpPr>
                <a:spLocks noChangeArrowheads="1"/>
              </p:cNvSpPr>
              <p:nvPr/>
            </p:nvSpPr>
            <p:spPr bwMode="auto">
              <a:xfrm>
                <a:off x="611188" y="1450975"/>
                <a:ext cx="4392612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08" tIns="45704" rIns="91408" bIns="45704">
                <a:spAutoFit/>
              </a:bodyPr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396">
                    <a:solidFill>
                      <a:srgbClr val="3333CC"/>
                    </a:solidFill>
                  </a:rPr>
                  <a:t>system state: # of busy lines</a:t>
                </a:r>
                <a:endParaRPr lang="en-US" altLang="x-none" sz="100"/>
              </a:p>
            </p:txBody>
          </p:sp>
          <p:grpSp>
            <p:nvGrpSpPr>
              <p:cNvPr id="82959" name="Group 3"/>
              <p:cNvGrpSpPr>
                <a:grpSpLocks/>
              </p:cNvGrpSpPr>
              <p:nvPr/>
            </p:nvGrpSpPr>
            <p:grpSpPr bwMode="auto">
              <a:xfrm>
                <a:off x="611188" y="2060575"/>
                <a:ext cx="8164512" cy="862013"/>
                <a:chOff x="611188" y="2060575"/>
                <a:chExt cx="8164512" cy="862013"/>
              </a:xfrm>
            </p:grpSpPr>
            <p:grpSp>
              <p:nvGrpSpPr>
                <p:cNvPr id="82960" name="Group 6"/>
                <p:cNvGrpSpPr>
                  <a:grpSpLocks/>
                </p:cNvGrpSpPr>
                <p:nvPr/>
              </p:nvGrpSpPr>
              <p:grpSpPr bwMode="auto">
                <a:xfrm>
                  <a:off x="611188" y="2082800"/>
                  <a:ext cx="914400" cy="839788"/>
                  <a:chOff x="1143000" y="2971800"/>
                  <a:chExt cx="914400" cy="838200"/>
                </a:xfrm>
              </p:grpSpPr>
              <p:sp>
                <p:nvSpPr>
                  <p:cNvPr id="82973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82974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496888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3993">
                        <a:solidFill>
                          <a:srgbClr val="3333CC"/>
                        </a:solidFill>
                      </a:rPr>
                      <a:t>0</a:t>
                    </a:r>
                    <a:endParaRPr lang="en-US" altLang="x-none" sz="499"/>
                  </a:p>
                </p:txBody>
              </p:sp>
            </p:grpSp>
            <p:grpSp>
              <p:nvGrpSpPr>
                <p:cNvPr id="82961" name="Group 7"/>
                <p:cNvGrpSpPr>
                  <a:grpSpLocks/>
                </p:cNvGrpSpPr>
                <p:nvPr/>
              </p:nvGrpSpPr>
              <p:grpSpPr bwMode="auto">
                <a:xfrm>
                  <a:off x="2060575" y="2082800"/>
                  <a:ext cx="915988" cy="839788"/>
                  <a:chOff x="1143000" y="2971800"/>
                  <a:chExt cx="914400" cy="838200"/>
                </a:xfrm>
              </p:grpSpPr>
              <p:sp>
                <p:nvSpPr>
                  <p:cNvPr id="82971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8297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415925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3993">
                        <a:solidFill>
                          <a:srgbClr val="3333CC"/>
                        </a:solidFill>
                      </a:rPr>
                      <a:t>1</a:t>
                    </a:r>
                    <a:endParaRPr lang="en-US" altLang="x-none" sz="499"/>
                  </a:p>
                </p:txBody>
              </p:sp>
            </p:grpSp>
            <p:grpSp>
              <p:nvGrpSpPr>
                <p:cNvPr id="82962" name="Group 10"/>
                <p:cNvGrpSpPr>
                  <a:grpSpLocks/>
                </p:cNvGrpSpPr>
                <p:nvPr/>
              </p:nvGrpSpPr>
              <p:grpSpPr bwMode="auto">
                <a:xfrm>
                  <a:off x="4044950" y="2082800"/>
                  <a:ext cx="914400" cy="839788"/>
                  <a:chOff x="1143000" y="2971800"/>
                  <a:chExt cx="914400" cy="838200"/>
                </a:xfrm>
              </p:grpSpPr>
              <p:sp>
                <p:nvSpPr>
                  <p:cNvPr id="8296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8297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461963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3993">
                        <a:solidFill>
                          <a:srgbClr val="3333CC"/>
                        </a:solidFill>
                      </a:rPr>
                      <a:t>k</a:t>
                    </a:r>
                    <a:endParaRPr lang="en-US" altLang="x-none" sz="499"/>
                  </a:p>
                </p:txBody>
              </p:sp>
            </p:grpSp>
            <p:grpSp>
              <p:nvGrpSpPr>
                <p:cNvPr id="82963" name="Group 13"/>
                <p:cNvGrpSpPr>
                  <a:grpSpLocks/>
                </p:cNvGrpSpPr>
                <p:nvPr/>
              </p:nvGrpSpPr>
              <p:grpSpPr bwMode="auto">
                <a:xfrm>
                  <a:off x="7859713" y="2082800"/>
                  <a:ext cx="915987" cy="839788"/>
                  <a:chOff x="1143000" y="2971800"/>
                  <a:chExt cx="914400" cy="838200"/>
                </a:xfrm>
              </p:grpSpPr>
              <p:sp>
                <p:nvSpPr>
                  <p:cNvPr id="82967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8296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593725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3993">
                        <a:solidFill>
                          <a:srgbClr val="3333CC"/>
                        </a:solidFill>
                      </a:rPr>
                      <a:t>N</a:t>
                    </a:r>
                    <a:endParaRPr lang="en-US" altLang="x-none" sz="499"/>
                  </a:p>
                </p:txBody>
              </p:sp>
            </p:grpSp>
            <p:sp>
              <p:nvSpPr>
                <p:cNvPr id="82964" name="Oval 23"/>
                <p:cNvSpPr>
                  <a:spLocks noChangeArrowheads="1"/>
                </p:cNvSpPr>
                <p:nvPr/>
              </p:nvSpPr>
              <p:spPr bwMode="auto">
                <a:xfrm>
                  <a:off x="5722938" y="2060575"/>
                  <a:ext cx="958850" cy="83978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08" tIns="45704" rIns="91408" bIns="45704"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cxnSp>
              <p:nvCxnSpPr>
                <p:cNvPr id="82965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3281363" y="2443163"/>
                  <a:ext cx="457200" cy="15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966" name="Straight Connector 38"/>
                <p:cNvCxnSpPr>
                  <a:cxnSpLocks noChangeShapeType="1"/>
                </p:cNvCxnSpPr>
                <p:nvPr/>
              </p:nvCxnSpPr>
              <p:spPr bwMode="auto">
                <a:xfrm>
                  <a:off x="7019925" y="2443163"/>
                  <a:ext cx="458788" cy="15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88231" y="2917186"/>
            <a:ext cx="8014733" cy="784359"/>
            <a:chOff x="687388" y="2922588"/>
            <a:chExt cx="8029575" cy="785812"/>
          </a:xfrm>
        </p:grpSpPr>
        <p:sp>
          <p:nvSpPr>
            <p:cNvPr id="82951" name="Rectangle 19"/>
            <p:cNvSpPr>
              <a:spLocks noChangeArrowheads="1"/>
            </p:cNvSpPr>
            <p:nvPr/>
          </p:nvSpPr>
          <p:spPr bwMode="auto">
            <a:xfrm>
              <a:off x="687388" y="2922588"/>
              <a:ext cx="646112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p</a:t>
              </a:r>
              <a:r>
                <a:rPr lang="en-US" altLang="x-none" sz="2396">
                  <a:solidFill>
                    <a:srgbClr val="3333CC"/>
                  </a:solidFill>
                </a:rPr>
                <a:t>0</a:t>
              </a:r>
              <a:endParaRPr lang="en-US" altLang="x-none" sz="499"/>
            </a:p>
          </p:txBody>
        </p:sp>
        <p:sp>
          <p:nvSpPr>
            <p:cNvPr id="82952" name="Rectangle 20"/>
            <p:cNvSpPr>
              <a:spLocks noChangeArrowheads="1"/>
            </p:cNvSpPr>
            <p:nvPr/>
          </p:nvSpPr>
          <p:spPr bwMode="auto">
            <a:xfrm>
              <a:off x="2149475" y="2922588"/>
              <a:ext cx="596900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p</a:t>
              </a:r>
              <a:r>
                <a:rPr lang="en-US" altLang="x-none" sz="2396">
                  <a:solidFill>
                    <a:srgbClr val="3333CC"/>
                  </a:solidFill>
                </a:rPr>
                <a:t>1</a:t>
              </a:r>
              <a:endParaRPr lang="en-US" altLang="x-none" sz="499"/>
            </a:p>
          </p:txBody>
        </p:sp>
        <p:sp>
          <p:nvSpPr>
            <p:cNvPr id="82953" name="Rectangle 21"/>
            <p:cNvSpPr>
              <a:spLocks noChangeArrowheads="1"/>
            </p:cNvSpPr>
            <p:nvPr/>
          </p:nvSpPr>
          <p:spPr bwMode="auto">
            <a:xfrm>
              <a:off x="4197350" y="2998788"/>
              <a:ext cx="625475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p</a:t>
              </a:r>
              <a:r>
                <a:rPr lang="en-US" altLang="x-none" sz="2396">
                  <a:solidFill>
                    <a:srgbClr val="3333CC"/>
                  </a:solidFill>
                </a:rPr>
                <a:t>k</a:t>
              </a:r>
              <a:endParaRPr lang="en-US" altLang="x-none" sz="499"/>
            </a:p>
          </p:txBody>
        </p:sp>
        <p:sp>
          <p:nvSpPr>
            <p:cNvPr id="82954" name="Rectangle 25"/>
            <p:cNvSpPr>
              <a:spLocks noChangeArrowheads="1"/>
            </p:cNvSpPr>
            <p:nvPr/>
          </p:nvSpPr>
          <p:spPr bwMode="auto">
            <a:xfrm>
              <a:off x="5875338" y="2976563"/>
              <a:ext cx="912812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p</a:t>
              </a:r>
              <a:r>
                <a:rPr lang="en-US" altLang="x-none" sz="2396">
                  <a:solidFill>
                    <a:srgbClr val="3333CC"/>
                  </a:solidFill>
                </a:rPr>
                <a:t>k+1</a:t>
              </a:r>
              <a:endParaRPr lang="en-US" altLang="x-none" sz="499"/>
            </a:p>
          </p:txBody>
        </p:sp>
        <p:sp>
          <p:nvSpPr>
            <p:cNvPr id="82955" name="Rectangle 32"/>
            <p:cNvSpPr>
              <a:spLocks noChangeArrowheads="1"/>
            </p:cNvSpPr>
            <p:nvPr/>
          </p:nvSpPr>
          <p:spPr bwMode="auto">
            <a:xfrm>
              <a:off x="8012113" y="2976563"/>
              <a:ext cx="704850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p</a:t>
              </a:r>
              <a:r>
                <a:rPr lang="en-US" altLang="x-none" sz="2396">
                  <a:solidFill>
                    <a:srgbClr val="3333CC"/>
                  </a:solidFill>
                </a:rPr>
                <a:t>N</a:t>
              </a:r>
              <a:endParaRPr lang="en-US" altLang="x-none" sz="499"/>
            </a:p>
          </p:txBody>
        </p:sp>
      </p:grpSp>
      <p:sp>
        <p:nvSpPr>
          <p:cNvPr id="3" name="Rectangle 2"/>
          <p:cNvSpPr/>
          <p:nvPr/>
        </p:nvSpPr>
        <p:spPr>
          <a:xfrm>
            <a:off x="769042" y="6091071"/>
            <a:ext cx="5422856" cy="521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795" kern="0" dirty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Symbol" charset="0"/>
              </a:rPr>
              <a:t>Q: How to characterize equilibrium?</a:t>
            </a:r>
            <a:endParaRPr lang="en-US" sz="499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795">
                <a:ea typeface="ＭＳ Ｐゴシック" charset="-128"/>
              </a:rPr>
              <a:t>Equilibrium = Time Reversibility [Frank Kelly]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Statistically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cannot distinguish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4E629B2B-38B4-8F45-B73B-3B1392205DBE}" type="slidenum">
              <a:rPr lang="en-US" altLang="x-none" sz="1198">
                <a:latin typeface="Tahoma" charset="0"/>
              </a:rPr>
              <a:pPr/>
              <a:t>31</a:t>
            </a:fld>
            <a:endParaRPr lang="en-US" altLang="x-none" sz="1198">
              <a:latin typeface="Tahoma" charset="0"/>
            </a:endParaRPr>
          </a:p>
        </p:txBody>
      </p:sp>
      <p:cxnSp>
        <p:nvCxnSpPr>
          <p:cNvPr id="84996" name="Straight Arrow Connector 34"/>
          <p:cNvCxnSpPr>
            <a:cxnSpLocks noChangeShapeType="1"/>
          </p:cNvCxnSpPr>
          <p:nvPr/>
        </p:nvCxnSpPr>
        <p:spPr bwMode="auto">
          <a:xfrm>
            <a:off x="688230" y="6171884"/>
            <a:ext cx="8225480" cy="1584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997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-949418" y="4532651"/>
            <a:ext cx="3276882" cy="1584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998" name="Rectangle 38"/>
          <p:cNvSpPr>
            <a:spLocks noChangeArrowheads="1"/>
          </p:cNvSpPr>
          <p:nvPr/>
        </p:nvSpPr>
        <p:spPr bwMode="auto">
          <a:xfrm>
            <a:off x="7923357" y="6171884"/>
            <a:ext cx="717808" cy="40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996">
                <a:solidFill>
                  <a:srgbClr val="000000"/>
                </a:solidFill>
              </a:rPr>
              <a:t>time</a:t>
            </a:r>
            <a:endParaRPr lang="en-US" altLang="x-none" sz="499"/>
          </a:p>
        </p:txBody>
      </p:sp>
      <p:sp>
        <p:nvSpPr>
          <p:cNvPr id="84999" name="Rectangle 39"/>
          <p:cNvSpPr>
            <a:spLocks noChangeArrowheads="1"/>
          </p:cNvSpPr>
          <p:nvPr/>
        </p:nvSpPr>
        <p:spPr bwMode="auto">
          <a:xfrm>
            <a:off x="-73946" y="2742884"/>
            <a:ext cx="760591" cy="37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797">
                <a:solidFill>
                  <a:srgbClr val="000000"/>
                </a:solidFill>
              </a:rPr>
              <a:t>state</a:t>
            </a:r>
            <a:endParaRPr lang="en-US" altLang="x-none" sz="499"/>
          </a:p>
        </p:txBody>
      </p:sp>
      <p:sp>
        <p:nvSpPr>
          <p:cNvPr id="85000" name="Rectangle 40"/>
          <p:cNvSpPr>
            <a:spLocks noChangeArrowheads="1"/>
          </p:cNvSpPr>
          <p:nvPr/>
        </p:nvSpPr>
        <p:spPr bwMode="auto">
          <a:xfrm>
            <a:off x="225537" y="4628517"/>
            <a:ext cx="323251" cy="40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996">
                <a:solidFill>
                  <a:srgbClr val="000000"/>
                </a:solidFill>
              </a:rPr>
              <a:t>k</a:t>
            </a:r>
            <a:endParaRPr lang="en-US" altLang="x-none" sz="299"/>
          </a:p>
        </p:txBody>
      </p:sp>
      <p:sp>
        <p:nvSpPr>
          <p:cNvPr id="85001" name="Rectangle 42"/>
          <p:cNvSpPr>
            <a:spLocks noChangeArrowheads="1"/>
          </p:cNvSpPr>
          <p:nvPr/>
        </p:nvSpPr>
        <p:spPr bwMode="auto">
          <a:xfrm>
            <a:off x="90849" y="3962999"/>
            <a:ext cx="560936" cy="3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996">
                <a:solidFill>
                  <a:srgbClr val="000000"/>
                </a:solidFill>
              </a:rPr>
              <a:t>k+1</a:t>
            </a:r>
            <a:endParaRPr lang="en-US" altLang="x-none" sz="299"/>
          </a:p>
        </p:txBody>
      </p:sp>
      <p:cxnSp>
        <p:nvCxnSpPr>
          <p:cNvPr id="85002" name="Straight Connector 44"/>
          <p:cNvCxnSpPr>
            <a:cxnSpLocks noChangeShapeType="1"/>
          </p:cNvCxnSpPr>
          <p:nvPr/>
        </p:nvCxnSpPr>
        <p:spPr bwMode="auto">
          <a:xfrm>
            <a:off x="688230" y="4801234"/>
            <a:ext cx="8073361" cy="1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3" name="Straight Connector 45"/>
          <p:cNvCxnSpPr>
            <a:cxnSpLocks noChangeShapeType="1"/>
          </p:cNvCxnSpPr>
          <p:nvPr/>
        </p:nvCxnSpPr>
        <p:spPr bwMode="auto">
          <a:xfrm>
            <a:off x="688230" y="4191177"/>
            <a:ext cx="8073361" cy="1584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4" name="Straight Connector 46"/>
          <p:cNvCxnSpPr>
            <a:cxnSpLocks noChangeShapeType="1"/>
          </p:cNvCxnSpPr>
          <p:nvPr/>
        </p:nvCxnSpPr>
        <p:spPr bwMode="auto">
          <a:xfrm>
            <a:off x="688230" y="5408123"/>
            <a:ext cx="8073361" cy="1584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5" name="Elbow Connector 48"/>
          <p:cNvCxnSpPr>
            <a:cxnSpLocks noChangeShapeType="1"/>
          </p:cNvCxnSpPr>
          <p:nvPr/>
        </p:nvCxnSpPr>
        <p:spPr bwMode="auto">
          <a:xfrm flipV="1">
            <a:off x="688231" y="4801234"/>
            <a:ext cx="1218530" cy="60847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6" name="Elbow Connector 51"/>
          <p:cNvCxnSpPr>
            <a:cxnSpLocks noChangeShapeType="1"/>
          </p:cNvCxnSpPr>
          <p:nvPr/>
        </p:nvCxnSpPr>
        <p:spPr bwMode="auto">
          <a:xfrm flipV="1">
            <a:off x="2819471" y="3581118"/>
            <a:ext cx="1220116" cy="6100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7" name="Elbow Connector 52"/>
          <p:cNvCxnSpPr>
            <a:cxnSpLocks noChangeShapeType="1"/>
          </p:cNvCxnSpPr>
          <p:nvPr/>
        </p:nvCxnSpPr>
        <p:spPr bwMode="auto">
          <a:xfrm>
            <a:off x="3809825" y="3581118"/>
            <a:ext cx="1218530" cy="6100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8" name="Elbow Connector 57"/>
          <p:cNvCxnSpPr>
            <a:cxnSpLocks noChangeShapeType="1"/>
          </p:cNvCxnSpPr>
          <p:nvPr/>
        </p:nvCxnSpPr>
        <p:spPr bwMode="auto">
          <a:xfrm flipV="1">
            <a:off x="6324530" y="3581118"/>
            <a:ext cx="988769" cy="6100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9" name="Elbow Connector 58"/>
          <p:cNvCxnSpPr>
            <a:cxnSpLocks noChangeShapeType="1"/>
          </p:cNvCxnSpPr>
          <p:nvPr/>
        </p:nvCxnSpPr>
        <p:spPr bwMode="auto">
          <a:xfrm>
            <a:off x="7009062" y="3581118"/>
            <a:ext cx="838236" cy="6100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5010" name="Group 65"/>
          <p:cNvGrpSpPr>
            <a:grpSpLocks/>
          </p:cNvGrpSpPr>
          <p:nvPr/>
        </p:nvGrpSpPr>
        <p:grpSpPr bwMode="auto">
          <a:xfrm>
            <a:off x="1676999" y="4191177"/>
            <a:ext cx="1220116" cy="611642"/>
            <a:chOff x="1676400" y="4191000"/>
            <a:chExt cx="1219200" cy="610394"/>
          </a:xfrm>
        </p:grpSpPr>
        <p:cxnSp>
          <p:nvCxnSpPr>
            <p:cNvPr id="85023" name="Elbow Connector 50"/>
            <p:cNvCxnSpPr>
              <a:cxnSpLocks noChangeShapeType="1"/>
            </p:cNvCxnSpPr>
            <p:nvPr/>
          </p:nvCxnSpPr>
          <p:spPr bwMode="auto">
            <a:xfrm flipV="1">
              <a:off x="16764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4" name="Straight Arrow Connector 62"/>
            <p:cNvCxnSpPr>
              <a:cxnSpLocks noChangeShapeType="1"/>
            </p:cNvCxnSpPr>
            <p:nvPr/>
          </p:nvCxnSpPr>
          <p:spPr bwMode="auto">
            <a:xfrm rot="5400000" flipH="1" flipV="1">
              <a:off x="2094706" y="4610100"/>
              <a:ext cx="381794" cy="794"/>
            </a:xfrm>
            <a:prstGeom prst="straightConnector1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011" name="Group 66"/>
          <p:cNvGrpSpPr>
            <a:grpSpLocks/>
          </p:cNvGrpSpPr>
          <p:nvPr/>
        </p:nvGrpSpPr>
        <p:grpSpPr bwMode="auto">
          <a:xfrm>
            <a:off x="5562355" y="4191177"/>
            <a:ext cx="1218530" cy="611642"/>
            <a:chOff x="1676400" y="4191000"/>
            <a:chExt cx="1219200" cy="610394"/>
          </a:xfrm>
        </p:grpSpPr>
        <p:cxnSp>
          <p:nvCxnSpPr>
            <p:cNvPr id="85021" name="Elbow Connector 67"/>
            <p:cNvCxnSpPr>
              <a:cxnSpLocks noChangeShapeType="1"/>
            </p:cNvCxnSpPr>
            <p:nvPr/>
          </p:nvCxnSpPr>
          <p:spPr bwMode="auto">
            <a:xfrm flipV="1">
              <a:off x="16764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2" name="Straight Arrow Connector 68"/>
            <p:cNvCxnSpPr>
              <a:cxnSpLocks noChangeShapeType="1"/>
            </p:cNvCxnSpPr>
            <p:nvPr/>
          </p:nvCxnSpPr>
          <p:spPr bwMode="auto">
            <a:xfrm rot="5400000" flipH="1" flipV="1">
              <a:off x="2094706" y="4610100"/>
              <a:ext cx="381794" cy="794"/>
            </a:xfrm>
            <a:prstGeom prst="straightConnector1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012" name="Group 72"/>
          <p:cNvGrpSpPr>
            <a:grpSpLocks/>
          </p:cNvGrpSpPr>
          <p:nvPr/>
        </p:nvGrpSpPr>
        <p:grpSpPr bwMode="auto">
          <a:xfrm>
            <a:off x="4800178" y="4191177"/>
            <a:ext cx="1218531" cy="610057"/>
            <a:chOff x="4800600" y="4191000"/>
            <a:chExt cx="1219200" cy="609600"/>
          </a:xfrm>
        </p:grpSpPr>
        <p:cxnSp>
          <p:nvCxnSpPr>
            <p:cNvPr id="85019" name="Elbow Connector 54"/>
            <p:cNvCxnSpPr>
              <a:cxnSpLocks noChangeShapeType="1"/>
            </p:cNvCxnSpPr>
            <p:nvPr/>
          </p:nvCxnSpPr>
          <p:spPr bwMode="auto">
            <a:xfrm>
              <a:off x="48006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0" name="Straight Arrow Connector 70"/>
            <p:cNvCxnSpPr>
              <a:cxnSpLocks noChangeShapeType="1"/>
            </p:cNvCxnSpPr>
            <p:nvPr/>
          </p:nvCxnSpPr>
          <p:spPr bwMode="auto">
            <a:xfrm rot="5400000">
              <a:off x="5219700" y="4381500"/>
              <a:ext cx="381000" cy="1588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013" name="Group 73"/>
          <p:cNvGrpSpPr>
            <a:grpSpLocks/>
          </p:cNvGrpSpPr>
          <p:nvPr/>
        </p:nvGrpSpPr>
        <p:grpSpPr bwMode="auto">
          <a:xfrm>
            <a:off x="7619121" y="4191177"/>
            <a:ext cx="1218530" cy="610057"/>
            <a:chOff x="4800600" y="4191000"/>
            <a:chExt cx="1219200" cy="609600"/>
          </a:xfrm>
        </p:grpSpPr>
        <p:cxnSp>
          <p:nvCxnSpPr>
            <p:cNvPr id="85017" name="Elbow Connector 74"/>
            <p:cNvCxnSpPr>
              <a:cxnSpLocks noChangeShapeType="1"/>
            </p:cNvCxnSpPr>
            <p:nvPr/>
          </p:nvCxnSpPr>
          <p:spPr bwMode="auto">
            <a:xfrm>
              <a:off x="48006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8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5219700" y="4381500"/>
              <a:ext cx="381000" cy="1588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5014" name="Straight Connector 31"/>
          <p:cNvCxnSpPr>
            <a:cxnSpLocks noChangeShapeType="1"/>
          </p:cNvCxnSpPr>
          <p:nvPr/>
        </p:nvCxnSpPr>
        <p:spPr bwMode="auto">
          <a:xfrm rot="5400000">
            <a:off x="6893389" y="4533442"/>
            <a:ext cx="3276882" cy="316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5015" name="Object 2"/>
          <p:cNvGraphicFramePr>
            <a:graphicFrameLocks noChangeAspect="1"/>
          </p:cNvGraphicFramePr>
          <p:nvPr/>
        </p:nvGraphicFramePr>
        <p:xfrm>
          <a:off x="4343822" y="1527522"/>
          <a:ext cx="2307128" cy="46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7" name="Equation" r:id="rId4" imgW="1143000" imgH="228600" progId="Equation.3">
                  <p:embed/>
                </p:oleObj>
              </mc:Choice>
              <mc:Fallback>
                <p:oleObj name="Equation" r:id="rId4" imgW="1143000" imgH="228600" progId="Equation.3">
                  <p:embed/>
                  <p:pic>
                    <p:nvPicPr>
                      <p:cNvPr id="850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822" y="1527522"/>
                        <a:ext cx="2307128" cy="46110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6" name="Object 33"/>
          <p:cNvGraphicFramePr>
            <a:graphicFrameLocks noChangeAspect="1"/>
          </p:cNvGraphicFramePr>
          <p:nvPr/>
        </p:nvGraphicFramePr>
        <p:xfrm>
          <a:off x="4434143" y="2212054"/>
          <a:ext cx="2229483" cy="46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8" name="Equation" r:id="rId6" imgW="1104900" imgH="228600" progId="Equation.3">
                  <p:embed/>
                </p:oleObj>
              </mc:Choice>
              <mc:Fallback>
                <p:oleObj name="Equation" r:id="rId6" imgW="1104900" imgH="228600" progId="Equation.3">
                  <p:embed/>
                  <p:pic>
                    <p:nvPicPr>
                      <p:cNvPr id="85016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143" y="2212054"/>
                        <a:ext cx="2229483" cy="46110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6262E4A-0B18-4242-9624-86A3A5BCB931}"/>
              </a:ext>
            </a:extLst>
          </p:cNvPr>
          <p:cNvSpPr txBox="1"/>
          <p:nvPr/>
        </p:nvSpPr>
        <p:spPr>
          <a:xfrm rot="5400000">
            <a:off x="4432132" y="1897323"/>
            <a:ext cx="9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345294-C14F-4F4D-83DD-6C5AF077AF9C}"/>
              </a:ext>
            </a:extLst>
          </p:cNvPr>
          <p:cNvSpPr txBox="1"/>
          <p:nvPr/>
        </p:nvSpPr>
        <p:spPr>
          <a:xfrm rot="8373658">
            <a:off x="5015619" y="1935754"/>
            <a:ext cx="9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6659E6-0F9B-284C-A093-CD8BB126EF5B}"/>
              </a:ext>
            </a:extLst>
          </p:cNvPr>
          <p:cNvSpPr txBox="1"/>
          <p:nvPr/>
        </p:nvSpPr>
        <p:spPr>
          <a:xfrm>
            <a:off x="5053707" y="1490980"/>
            <a:ext cx="9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FAEEE9-138E-4F43-A3C2-3D97886DD682}"/>
              </a:ext>
            </a:extLst>
          </p:cNvPr>
          <p:cNvSpPr/>
          <p:nvPr/>
        </p:nvSpPr>
        <p:spPr bwMode="auto">
          <a:xfrm>
            <a:off x="4191000" y="1490980"/>
            <a:ext cx="2627914" cy="52322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30F9D8C-4096-9C45-B61D-735E7D53EA3C}"/>
              </a:ext>
            </a:extLst>
          </p:cNvPr>
          <p:cNvSpPr/>
          <p:nvPr/>
        </p:nvSpPr>
        <p:spPr bwMode="auto">
          <a:xfrm>
            <a:off x="914401" y="1599576"/>
            <a:ext cx="3157712" cy="1019927"/>
          </a:xfrm>
          <a:prstGeom prst="wedgeRoundRectCallout">
            <a:avLst>
              <a:gd name="adj1" fmla="val 72262"/>
              <a:gd name="adj2" fmla="val 2842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56B01E1A-9F66-3940-8E96-73B233F9918A}"/>
              </a:ext>
            </a:extLst>
          </p:cNvPr>
          <p:cNvSpPr/>
          <p:nvPr/>
        </p:nvSpPr>
        <p:spPr bwMode="auto">
          <a:xfrm>
            <a:off x="5028355" y="2772861"/>
            <a:ext cx="2773803" cy="713229"/>
          </a:xfrm>
          <a:prstGeom prst="wedgeRoundRectCallout">
            <a:avLst>
              <a:gd name="adj1" fmla="val -31662"/>
              <a:gd name="adj2" fmla="val -111772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rPr>
              <a:t>Play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rPr>
              <a:t> </a:t>
            </a:r>
            <a:r>
              <a:rPr lang="en-US" altLang="zh-CN" sz="2000" dirty="0">
                <a:latin typeface="+mn-lt"/>
                <a:ea typeface="+mn-ea"/>
              </a:rPr>
              <a:t>the</a:t>
            </a:r>
            <a:r>
              <a:rPr lang="zh-CN" altLang="en-US" sz="2000" dirty="0">
                <a:latin typeface="+mn-lt"/>
                <a:ea typeface="+mn-ea"/>
              </a:rPr>
              <a:t> </a:t>
            </a:r>
            <a:r>
              <a:rPr lang="en-US" altLang="zh-CN" sz="2000" dirty="0">
                <a:latin typeface="+mn-lt"/>
                <a:ea typeface="+mn-ea"/>
              </a:rPr>
              <a:t>sequence</a:t>
            </a:r>
            <a:r>
              <a:rPr lang="zh-CN" altLang="en-US" sz="2000" dirty="0">
                <a:latin typeface="+mn-lt"/>
                <a:ea typeface="+mn-ea"/>
              </a:rPr>
              <a:t> </a:t>
            </a:r>
            <a:r>
              <a:rPr lang="en-US" altLang="zh-CN" sz="2000" dirty="0">
                <a:latin typeface="+mn-lt"/>
                <a:ea typeface="+mn-ea"/>
              </a:rPr>
              <a:t>backwards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924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3" grpId="0" animBg="1"/>
      <p:bldP spid="4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534527" y="6339"/>
            <a:ext cx="7769126" cy="1144056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Analysis of Circuit-Switching Blocking (Busy) Time: Sketch</a:t>
            </a: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99A4F2D8-B692-A74A-992E-938B2AD30624}" type="slidenum">
              <a:rPr lang="en-US" altLang="x-none" sz="1198">
                <a:latin typeface="Tahoma" charset="0"/>
              </a:rPr>
              <a:pPr/>
              <a:t>32</a:t>
            </a:fld>
            <a:endParaRPr lang="en-US" altLang="x-none" sz="1198">
              <a:latin typeface="Tahoma" charset="0"/>
            </a:endParaRPr>
          </a:p>
        </p:txBody>
      </p:sp>
      <p:grpSp>
        <p:nvGrpSpPr>
          <p:cNvPr id="87043" name="Group 6"/>
          <p:cNvGrpSpPr>
            <a:grpSpLocks/>
          </p:cNvGrpSpPr>
          <p:nvPr/>
        </p:nvGrpSpPr>
        <p:grpSpPr bwMode="auto">
          <a:xfrm>
            <a:off x="612171" y="2078950"/>
            <a:ext cx="912710" cy="838236"/>
            <a:chOff x="1143000" y="2971800"/>
            <a:chExt cx="914400" cy="838200"/>
          </a:xfrm>
        </p:grpSpPr>
        <p:sp>
          <p:nvSpPr>
            <p:cNvPr id="87071" name="Oval 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87072" name="Rectangle 5"/>
            <p:cNvSpPr>
              <a:spLocks noChangeArrowheads="1"/>
            </p:cNvSpPr>
            <p:nvPr/>
          </p:nvSpPr>
          <p:spPr bwMode="auto">
            <a:xfrm>
              <a:off x="1295400" y="3025775"/>
              <a:ext cx="49688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0</a:t>
              </a:r>
              <a:endParaRPr lang="en-US" altLang="x-none" sz="499"/>
            </a:p>
          </p:txBody>
        </p:sp>
      </p:grpSp>
      <p:grpSp>
        <p:nvGrpSpPr>
          <p:cNvPr id="87044" name="Group 7"/>
          <p:cNvGrpSpPr>
            <a:grpSpLocks/>
          </p:cNvGrpSpPr>
          <p:nvPr/>
        </p:nvGrpSpPr>
        <p:grpSpPr bwMode="auto">
          <a:xfrm>
            <a:off x="2058879" y="2078950"/>
            <a:ext cx="914295" cy="838236"/>
            <a:chOff x="1143000" y="2971800"/>
            <a:chExt cx="914400" cy="838200"/>
          </a:xfrm>
        </p:grpSpPr>
        <p:sp>
          <p:nvSpPr>
            <p:cNvPr id="87069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87070" name="Rectangle 9"/>
            <p:cNvSpPr>
              <a:spLocks noChangeArrowheads="1"/>
            </p:cNvSpPr>
            <p:nvPr/>
          </p:nvSpPr>
          <p:spPr bwMode="auto">
            <a:xfrm>
              <a:off x="1295400" y="3025775"/>
              <a:ext cx="4159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1</a:t>
              </a:r>
              <a:endParaRPr lang="en-US" altLang="x-none" sz="499"/>
            </a:p>
          </p:txBody>
        </p:sp>
      </p:grpSp>
      <p:grpSp>
        <p:nvGrpSpPr>
          <p:cNvPr id="87045" name="Group 10"/>
          <p:cNvGrpSpPr>
            <a:grpSpLocks/>
          </p:cNvGrpSpPr>
          <p:nvPr/>
        </p:nvGrpSpPr>
        <p:grpSpPr bwMode="auto">
          <a:xfrm>
            <a:off x="4039586" y="2078950"/>
            <a:ext cx="912710" cy="838236"/>
            <a:chOff x="1143000" y="2971800"/>
            <a:chExt cx="914400" cy="838200"/>
          </a:xfrm>
        </p:grpSpPr>
        <p:sp>
          <p:nvSpPr>
            <p:cNvPr id="87067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87068" name="Rectangle 12"/>
            <p:cNvSpPr>
              <a:spLocks noChangeArrowheads="1"/>
            </p:cNvSpPr>
            <p:nvPr/>
          </p:nvSpPr>
          <p:spPr bwMode="auto">
            <a:xfrm>
              <a:off x="1295400" y="3025775"/>
              <a:ext cx="4619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k</a:t>
              </a:r>
              <a:endParaRPr lang="en-US" altLang="x-none" sz="499"/>
            </a:p>
          </p:txBody>
        </p:sp>
      </p:grpSp>
      <p:grpSp>
        <p:nvGrpSpPr>
          <p:cNvPr id="87046" name="Group 13"/>
          <p:cNvGrpSpPr>
            <a:grpSpLocks/>
          </p:cNvGrpSpPr>
          <p:nvPr/>
        </p:nvGrpSpPr>
        <p:grpSpPr bwMode="auto">
          <a:xfrm>
            <a:off x="7847298" y="2078950"/>
            <a:ext cx="914294" cy="838236"/>
            <a:chOff x="1143000" y="2971800"/>
            <a:chExt cx="914400" cy="838200"/>
          </a:xfrm>
        </p:grpSpPr>
        <p:sp>
          <p:nvSpPr>
            <p:cNvPr id="87065" name="Oval 1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87066" name="Rectangle 15"/>
            <p:cNvSpPr>
              <a:spLocks noChangeArrowheads="1"/>
            </p:cNvSpPr>
            <p:nvPr/>
          </p:nvSpPr>
          <p:spPr bwMode="auto">
            <a:xfrm>
              <a:off x="1295400" y="3025775"/>
              <a:ext cx="59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N</a:t>
              </a:r>
              <a:endParaRPr lang="en-US" altLang="x-none" sz="499"/>
            </a:p>
          </p:txBody>
        </p:sp>
      </p:grpSp>
      <p:sp>
        <p:nvSpPr>
          <p:cNvPr id="87047" name="Rectangle 16"/>
          <p:cNvSpPr>
            <a:spLocks noChangeArrowheads="1"/>
          </p:cNvSpPr>
          <p:nvPr/>
        </p:nvSpPr>
        <p:spPr bwMode="auto">
          <a:xfrm>
            <a:off x="612171" y="1448294"/>
            <a:ext cx="4384493" cy="46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396" dirty="0">
                <a:solidFill>
                  <a:srgbClr val="3333CC"/>
                </a:solidFill>
              </a:rPr>
              <a:t>system state: # of busy lines</a:t>
            </a:r>
            <a:endParaRPr lang="en-US" altLang="x-none" sz="100" dirty="0"/>
          </a:p>
        </p:txBody>
      </p:sp>
      <p:graphicFrame>
        <p:nvGraphicFramePr>
          <p:cNvPr id="95240" name="Object 2"/>
          <p:cNvGraphicFramePr>
            <a:graphicFrameLocks noChangeAspect="1"/>
          </p:cNvGraphicFramePr>
          <p:nvPr/>
        </p:nvGraphicFramePr>
        <p:xfrm>
          <a:off x="3049233" y="4725175"/>
          <a:ext cx="2361003" cy="46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28" name="Equation" r:id="rId4" imgW="1168400" imgH="228600" progId="Equation.3">
                  <p:embed/>
                </p:oleObj>
              </mc:Choice>
              <mc:Fallback>
                <p:oleObj name="Equation" r:id="rId4" imgW="1168400" imgH="228600" progId="Equation.3">
                  <p:embed/>
                  <p:pic>
                    <p:nvPicPr>
                      <p:cNvPr id="952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233" y="4725175"/>
                        <a:ext cx="2361003" cy="46110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Rectangle 18"/>
          <p:cNvSpPr>
            <a:spLocks noChangeArrowheads="1"/>
          </p:cNvSpPr>
          <p:nvPr/>
        </p:nvSpPr>
        <p:spPr bwMode="auto">
          <a:xfrm>
            <a:off x="534527" y="3809296"/>
            <a:ext cx="7651868" cy="89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396">
                <a:solidFill>
                  <a:srgbClr val="3333CC"/>
                </a:solidFill>
              </a:rPr>
              <a:t>at equilibrium (time resersibility)  in one unit time:  </a:t>
            </a:r>
            <a:br>
              <a:rPr lang="en-US" altLang="x-none" sz="2396">
                <a:solidFill>
                  <a:srgbClr val="3333CC"/>
                </a:solidFill>
              </a:rPr>
            </a:br>
            <a:r>
              <a:rPr lang="en-US" altLang="x-none" sz="2396">
                <a:solidFill>
                  <a:srgbClr val="3333CC"/>
                </a:solidFill>
              </a:rPr>
              <a:t>    #(transitions k </a:t>
            </a:r>
            <a:r>
              <a:rPr lang="en-US" altLang="x-none" sz="2795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396">
                <a:solidFill>
                  <a:srgbClr val="3333CC"/>
                </a:solidFill>
              </a:rPr>
              <a:t> k+1)  = #(transitions k+1 </a:t>
            </a:r>
            <a:r>
              <a:rPr lang="en-US" altLang="x-none" sz="2795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396">
                <a:solidFill>
                  <a:srgbClr val="3333CC"/>
                </a:solidFill>
              </a:rPr>
              <a:t> k)</a:t>
            </a:r>
            <a:endParaRPr lang="en-US" altLang="x-none" sz="100">
              <a:solidFill>
                <a:srgbClr val="000000"/>
              </a:solidFill>
            </a:endParaRPr>
          </a:p>
        </p:txBody>
      </p:sp>
      <p:sp>
        <p:nvSpPr>
          <p:cNvPr id="87050" name="Rectangle 19"/>
          <p:cNvSpPr>
            <a:spLocks noChangeArrowheads="1"/>
          </p:cNvSpPr>
          <p:nvPr/>
        </p:nvSpPr>
        <p:spPr bwMode="auto">
          <a:xfrm>
            <a:off x="688230" y="2917186"/>
            <a:ext cx="644918" cy="7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p</a:t>
            </a:r>
            <a:r>
              <a:rPr lang="en-US" altLang="x-none" sz="2396">
                <a:solidFill>
                  <a:srgbClr val="3333CC"/>
                </a:solidFill>
              </a:rPr>
              <a:t>0</a:t>
            </a:r>
            <a:endParaRPr lang="en-US" altLang="x-none" sz="499"/>
          </a:p>
        </p:txBody>
      </p:sp>
      <p:sp>
        <p:nvSpPr>
          <p:cNvPr id="87051" name="Rectangle 20"/>
          <p:cNvSpPr>
            <a:spLocks noChangeArrowheads="1"/>
          </p:cNvSpPr>
          <p:nvPr/>
        </p:nvSpPr>
        <p:spPr bwMode="auto">
          <a:xfrm>
            <a:off x="2147614" y="2917186"/>
            <a:ext cx="595797" cy="7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p</a:t>
            </a:r>
            <a:r>
              <a:rPr lang="en-US" altLang="x-none" sz="2396">
                <a:solidFill>
                  <a:srgbClr val="3333CC"/>
                </a:solidFill>
              </a:rPr>
              <a:t>1</a:t>
            </a:r>
            <a:endParaRPr lang="en-US" altLang="x-none" sz="499"/>
          </a:p>
        </p:txBody>
      </p:sp>
      <p:sp>
        <p:nvSpPr>
          <p:cNvPr id="87052" name="Rectangle 21"/>
          <p:cNvSpPr>
            <a:spLocks noChangeArrowheads="1"/>
          </p:cNvSpPr>
          <p:nvPr/>
        </p:nvSpPr>
        <p:spPr bwMode="auto">
          <a:xfrm>
            <a:off x="4191705" y="2993245"/>
            <a:ext cx="624319" cy="7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p</a:t>
            </a:r>
            <a:r>
              <a:rPr lang="en-US" altLang="x-none" sz="2396">
                <a:solidFill>
                  <a:srgbClr val="3333CC"/>
                </a:solidFill>
              </a:rPr>
              <a:t>k</a:t>
            </a:r>
            <a:endParaRPr lang="en-US" altLang="x-none" sz="499"/>
          </a:p>
        </p:txBody>
      </p:sp>
      <p:sp>
        <p:nvSpPr>
          <p:cNvPr id="87053" name="Oval 23"/>
          <p:cNvSpPr>
            <a:spLocks noChangeArrowheads="1"/>
          </p:cNvSpPr>
          <p:nvPr/>
        </p:nvSpPr>
        <p:spPr bwMode="auto">
          <a:xfrm>
            <a:off x="5714472" y="2056766"/>
            <a:ext cx="957078" cy="83823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8" tIns="45704" rIns="91408" bIns="45704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87054" name="Rectangle 24"/>
          <p:cNvSpPr>
            <a:spLocks noChangeArrowheads="1"/>
          </p:cNvSpPr>
          <p:nvPr/>
        </p:nvSpPr>
        <p:spPr bwMode="auto">
          <a:xfrm>
            <a:off x="5736656" y="2110642"/>
            <a:ext cx="938063" cy="70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k+1</a:t>
            </a:r>
            <a:endParaRPr lang="en-US" altLang="x-none" sz="499"/>
          </a:p>
        </p:txBody>
      </p:sp>
      <p:sp>
        <p:nvSpPr>
          <p:cNvPr id="87055" name="Rectangle 25"/>
          <p:cNvSpPr>
            <a:spLocks noChangeArrowheads="1"/>
          </p:cNvSpPr>
          <p:nvPr/>
        </p:nvSpPr>
        <p:spPr bwMode="auto">
          <a:xfrm>
            <a:off x="5866590" y="2971061"/>
            <a:ext cx="911125" cy="7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p</a:t>
            </a:r>
            <a:r>
              <a:rPr lang="en-US" altLang="x-none" sz="2396">
                <a:solidFill>
                  <a:srgbClr val="3333CC"/>
                </a:solidFill>
              </a:rPr>
              <a:t>k+1</a:t>
            </a:r>
            <a:endParaRPr lang="en-US" altLang="x-none" sz="499"/>
          </a:p>
        </p:txBody>
      </p:sp>
      <p:cxnSp>
        <p:nvCxnSpPr>
          <p:cNvPr id="87056" name="Curved Connector 30"/>
          <p:cNvCxnSpPr>
            <a:cxnSpLocks noChangeShapeType="1"/>
          </p:cNvCxnSpPr>
          <p:nvPr/>
        </p:nvCxnSpPr>
        <p:spPr bwMode="auto">
          <a:xfrm>
            <a:off x="4876237" y="2210470"/>
            <a:ext cx="914295" cy="1584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7" name="Rectangle 31"/>
          <p:cNvSpPr>
            <a:spLocks noChangeArrowheads="1"/>
          </p:cNvSpPr>
          <p:nvPr/>
        </p:nvSpPr>
        <p:spPr bwMode="auto">
          <a:xfrm>
            <a:off x="5104414" y="1752530"/>
            <a:ext cx="383465" cy="52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795">
                <a:solidFill>
                  <a:srgbClr val="000000"/>
                </a:solidFill>
                <a:sym typeface="Symbol" charset="2"/>
              </a:rPr>
              <a:t></a:t>
            </a:r>
            <a:endParaRPr lang="en-US" altLang="x-none" sz="499"/>
          </a:p>
        </p:txBody>
      </p:sp>
      <p:cxnSp>
        <p:nvCxnSpPr>
          <p:cNvPr id="87058" name="Straight Arrow Connector 33"/>
          <p:cNvCxnSpPr>
            <a:cxnSpLocks noChangeShapeType="1"/>
          </p:cNvCxnSpPr>
          <p:nvPr/>
        </p:nvCxnSpPr>
        <p:spPr bwMode="auto">
          <a:xfrm rot="10800000">
            <a:off x="4952296" y="2666825"/>
            <a:ext cx="838236" cy="15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9" name="Rectangle 34"/>
          <p:cNvSpPr>
            <a:spLocks noChangeArrowheads="1"/>
          </p:cNvSpPr>
          <p:nvPr/>
        </p:nvSpPr>
        <p:spPr bwMode="auto">
          <a:xfrm>
            <a:off x="4800178" y="2666824"/>
            <a:ext cx="1182086" cy="52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795">
                <a:solidFill>
                  <a:srgbClr val="000000"/>
                </a:solidFill>
                <a:sym typeface="Symbol" charset="2"/>
              </a:rPr>
              <a:t>(k+1)</a:t>
            </a:r>
            <a:endParaRPr lang="en-US" altLang="x-none" sz="499"/>
          </a:p>
        </p:txBody>
      </p:sp>
      <p:graphicFrame>
        <p:nvGraphicFramePr>
          <p:cNvPr id="95252" name="Object 3"/>
          <p:cNvGraphicFramePr>
            <a:graphicFrameLocks noChangeAspect="1"/>
          </p:cNvGraphicFramePr>
          <p:nvPr/>
        </p:nvGraphicFramePr>
        <p:xfrm>
          <a:off x="2654676" y="5327310"/>
          <a:ext cx="3592211" cy="54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29" name="Equation" r:id="rId6" imgW="1777229" imgH="266584" progId="Equation.3">
                  <p:embed/>
                </p:oleObj>
              </mc:Choice>
              <mc:Fallback>
                <p:oleObj name="Equation" r:id="rId6" imgW="1777229" imgH="266584" progId="Equation.3">
                  <p:embed/>
                  <p:pic>
                    <p:nvPicPr>
                      <p:cNvPr id="9525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676" y="5327310"/>
                        <a:ext cx="3592211" cy="540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3" name="Object 4"/>
          <p:cNvGraphicFramePr>
            <a:graphicFrameLocks noChangeAspect="1"/>
          </p:cNvGraphicFramePr>
          <p:nvPr/>
        </p:nvGraphicFramePr>
        <p:xfrm>
          <a:off x="2363116" y="5943706"/>
          <a:ext cx="4105610" cy="92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0" name="Equation" r:id="rId8" imgW="2032000" imgH="457200" progId="Equation.3">
                  <p:embed/>
                </p:oleObj>
              </mc:Choice>
              <mc:Fallback>
                <p:oleObj name="Equation" r:id="rId8" imgW="2032000" imgH="457200" progId="Equation.3">
                  <p:embed/>
                  <p:pic>
                    <p:nvPicPr>
                      <p:cNvPr id="952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116" y="5943706"/>
                        <a:ext cx="4105610" cy="92538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062" name="Straight Connector 37"/>
          <p:cNvCxnSpPr>
            <a:cxnSpLocks noChangeShapeType="1"/>
          </p:cNvCxnSpPr>
          <p:nvPr/>
        </p:nvCxnSpPr>
        <p:spPr bwMode="auto">
          <a:xfrm>
            <a:off x="3277410" y="2438648"/>
            <a:ext cx="456355" cy="158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3" name="Straight Connector 38"/>
          <p:cNvCxnSpPr>
            <a:cxnSpLocks noChangeShapeType="1"/>
          </p:cNvCxnSpPr>
          <p:nvPr/>
        </p:nvCxnSpPr>
        <p:spPr bwMode="auto">
          <a:xfrm>
            <a:off x="7009062" y="2438648"/>
            <a:ext cx="457940" cy="158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Rectangle 32"/>
          <p:cNvSpPr>
            <a:spLocks noChangeArrowheads="1"/>
          </p:cNvSpPr>
          <p:nvPr/>
        </p:nvSpPr>
        <p:spPr bwMode="auto">
          <a:xfrm>
            <a:off x="7999416" y="2971061"/>
            <a:ext cx="703547" cy="7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p</a:t>
            </a:r>
            <a:r>
              <a:rPr lang="en-US" altLang="x-none" sz="2396">
                <a:solidFill>
                  <a:srgbClr val="3333CC"/>
                </a:solidFill>
              </a:rPr>
              <a:t>N</a:t>
            </a:r>
            <a:endParaRPr lang="en-US" altLang="x-none" sz="499"/>
          </a:p>
        </p:txBody>
      </p:sp>
    </p:spTree>
    <p:extLst>
      <p:ext uri="{BB962C8B-B14F-4D97-AF65-F5344CB8AC3E}">
        <p14:creationId xmlns:p14="http://schemas.microsoft.com/office/powerpoint/2010/main" val="14332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7" grpId="0"/>
      <p:bldP spid="8705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85FC27DB-8732-7F43-BAB3-8BA0682AD8BC}" type="slidenum">
              <a:rPr lang="en-US" altLang="x-none" sz="1198">
                <a:latin typeface="Tahoma" charset="0"/>
              </a:rPr>
              <a:pPr/>
              <a:t>33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4527" y="228178"/>
            <a:ext cx="8448904" cy="1144056"/>
          </a:xfrm>
        </p:spPr>
        <p:txBody>
          <a:bodyPr/>
          <a:lstStyle/>
          <a:p>
            <a:r>
              <a:rPr lang="en-US" altLang="x-none" sz="3194">
                <a:ea typeface="ＭＳ Ｐゴシック" charset="-128"/>
              </a:rPr>
              <a:t>Queueing Analysis: Packet Switching Delay</a:t>
            </a:r>
          </a:p>
        </p:txBody>
      </p:sp>
      <p:pic>
        <p:nvPicPr>
          <p:cNvPr id="89091" name="Picture 4" descr="01-1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1456" y="4088179"/>
            <a:ext cx="6388969" cy="2535305"/>
          </a:xfrm>
          <a:noFill/>
        </p:spPr>
      </p:pic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464806" y="1502169"/>
            <a:ext cx="8366506" cy="20583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62" tIns="45630" rIns="91262" bIns="45630"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1996" dirty="0">
                <a:solidFill>
                  <a:srgbClr val="FF0000"/>
                </a:solidFill>
                <a:latin typeface="+mn-lt"/>
                <a:ea typeface="+mn-ea"/>
              </a:rPr>
              <a:t> Four</a:t>
            </a:r>
            <a:r>
              <a:rPr lang="en-US" sz="1996" dirty="0">
                <a:latin typeface="+mn-lt"/>
                <a:ea typeface="+mn-ea"/>
              </a:rPr>
              <a:t> types of delay at each hop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797" dirty="0">
                <a:latin typeface="+mn-lt"/>
                <a:ea typeface="+mn-ea"/>
              </a:rPr>
              <a:t> nodal processing delay: check errors &amp; routing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797" dirty="0">
                <a:latin typeface="+mn-lt"/>
                <a:ea typeface="+mn-ea"/>
              </a:rPr>
              <a:t> </a:t>
            </a:r>
            <a:r>
              <a:rPr lang="en-US" sz="1797" dirty="0" err="1">
                <a:latin typeface="+mn-lt"/>
                <a:ea typeface="+mn-ea"/>
              </a:rPr>
              <a:t>queueing</a:t>
            </a:r>
            <a:r>
              <a:rPr lang="en-US" sz="1797" dirty="0">
                <a:latin typeface="+mn-lt"/>
                <a:ea typeface="+mn-ea"/>
              </a:rPr>
              <a:t>: time waiting for its turn at output link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797" dirty="0">
                <a:latin typeface="+mn-lt"/>
                <a:ea typeface="+mn-ea"/>
              </a:rPr>
              <a:t> transmission delay: time to pump packet onto a link at link speed 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797" dirty="0">
                <a:latin typeface="+mn-lt"/>
                <a:ea typeface="+mn-ea"/>
              </a:rPr>
              <a:t> propagation delay: router to router propagation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altLang="zh-CN" sz="1797" dirty="0">
                <a:latin typeface="+mn-lt"/>
                <a:ea typeface="宋体" pitchFamily="2" charset="-122"/>
              </a:rPr>
              <a:t> The focus is on </a:t>
            </a:r>
            <a:r>
              <a:rPr lang="en-US" altLang="zh-CN" sz="1797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queueing</a:t>
            </a:r>
            <a:r>
              <a:rPr lang="en-US" altLang="zh-CN" sz="1797" dirty="0">
                <a:solidFill>
                  <a:srgbClr val="FF0000"/>
                </a:solidFill>
                <a:latin typeface="+mn-lt"/>
                <a:ea typeface="宋体" pitchFamily="2" charset="-122"/>
              </a:rPr>
              <a:t> and transmission delay</a:t>
            </a:r>
          </a:p>
        </p:txBody>
      </p:sp>
      <p:sp>
        <p:nvSpPr>
          <p:cNvPr id="2" name="Rectangle 1"/>
          <p:cNvSpPr/>
          <p:nvPr/>
        </p:nvSpPr>
        <p:spPr>
          <a:xfrm>
            <a:off x="5908843" y="6279930"/>
            <a:ext cx="1811565" cy="460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396" dirty="0">
                <a:solidFill>
                  <a:srgbClr val="3333CC"/>
                </a:solidFill>
              </a:rPr>
              <a:t>system state?</a:t>
            </a:r>
            <a:endParaRPr lang="en-US" sz="499" dirty="0"/>
          </a:p>
        </p:txBody>
      </p:sp>
    </p:spTree>
    <p:extLst>
      <p:ext uri="{BB962C8B-B14F-4D97-AF65-F5344CB8AC3E}">
        <p14:creationId xmlns:p14="http://schemas.microsoft.com/office/powerpoint/2010/main" val="1536853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9102" y="77749"/>
            <a:ext cx="7768808" cy="1142472"/>
          </a:xfrm>
        </p:spPr>
        <p:txBody>
          <a:bodyPr/>
          <a:lstStyle/>
          <a:p>
            <a:r>
              <a:rPr lang="en-US" altLang="x-none" sz="3599">
                <a:ea typeface="ＭＳ Ｐゴシック" charset="-128"/>
              </a:rPr>
              <a:t>Packet Switching Delay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858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7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651" indent="-285635" defTabSz="910858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3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2540" indent="-228508" defTabSz="910858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9556" indent="-228508" defTabSz="910858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6571" indent="-228508" defTabSz="910858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3587" indent="-228508" defTabSz="91085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0604" indent="-228508" defTabSz="91085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7620" indent="-228508" defTabSz="91085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4636" indent="-228508" defTabSz="91085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EF80D1-F3E8-1B48-89F3-7CFFD7DD149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grpSp>
        <p:nvGrpSpPr>
          <p:cNvPr id="50179" name="Group 6"/>
          <p:cNvGrpSpPr>
            <a:grpSpLocks/>
          </p:cNvGrpSpPr>
          <p:nvPr/>
        </p:nvGrpSpPr>
        <p:grpSpPr bwMode="auto">
          <a:xfrm>
            <a:off x="611432" y="2080249"/>
            <a:ext cx="913977" cy="837812"/>
            <a:chOff x="1143000" y="2971800"/>
            <a:chExt cx="914400" cy="838200"/>
          </a:xfrm>
        </p:grpSpPr>
        <p:sp>
          <p:nvSpPr>
            <p:cNvPr id="50209" name="Oval 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solidFill>
                  <a:srgbClr val="000000"/>
                </a:solidFill>
              </a:endParaRPr>
            </a:p>
          </p:txBody>
        </p:sp>
        <p:sp>
          <p:nvSpPr>
            <p:cNvPr id="50210" name="Rectangle 5"/>
            <p:cNvSpPr>
              <a:spLocks noChangeArrowheads="1"/>
            </p:cNvSpPr>
            <p:nvPr/>
          </p:nvSpPr>
          <p:spPr bwMode="auto">
            <a:xfrm>
              <a:off x="1295400" y="3025775"/>
              <a:ext cx="49688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3999">
                  <a:solidFill>
                    <a:srgbClr val="3333CC"/>
                  </a:solidFill>
                </a:rPr>
                <a:t>0</a:t>
              </a:r>
              <a:endParaRPr lang="en-US" altLang="x-none" sz="500">
                <a:solidFill>
                  <a:srgbClr val="000000"/>
                </a:solidFill>
              </a:endParaRPr>
            </a:p>
          </p:txBody>
        </p:sp>
      </p:grpSp>
      <p:grpSp>
        <p:nvGrpSpPr>
          <p:cNvPr id="50180" name="Group 7"/>
          <p:cNvGrpSpPr>
            <a:grpSpLocks/>
          </p:cNvGrpSpPr>
          <p:nvPr/>
        </p:nvGrpSpPr>
        <p:grpSpPr bwMode="auto">
          <a:xfrm>
            <a:off x="2058563" y="2080249"/>
            <a:ext cx="913977" cy="837812"/>
            <a:chOff x="1143000" y="2971800"/>
            <a:chExt cx="914400" cy="838200"/>
          </a:xfrm>
        </p:grpSpPr>
        <p:sp>
          <p:nvSpPr>
            <p:cNvPr id="50207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solidFill>
                  <a:srgbClr val="000000"/>
                </a:solidFill>
              </a:endParaRPr>
            </a:p>
          </p:txBody>
        </p:sp>
        <p:sp>
          <p:nvSpPr>
            <p:cNvPr id="50208" name="Rectangle 9"/>
            <p:cNvSpPr>
              <a:spLocks noChangeArrowheads="1"/>
            </p:cNvSpPr>
            <p:nvPr/>
          </p:nvSpPr>
          <p:spPr bwMode="auto">
            <a:xfrm>
              <a:off x="1295400" y="3025775"/>
              <a:ext cx="4159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3999">
                  <a:solidFill>
                    <a:srgbClr val="3333CC"/>
                  </a:solidFill>
                </a:rPr>
                <a:t>1</a:t>
              </a:r>
              <a:endParaRPr lang="en-US" altLang="x-none" sz="500">
                <a:solidFill>
                  <a:srgbClr val="000000"/>
                </a:solidFill>
              </a:endParaRPr>
            </a:p>
          </p:txBody>
        </p:sp>
      </p:grpSp>
      <p:grpSp>
        <p:nvGrpSpPr>
          <p:cNvPr id="50181" name="Group 10"/>
          <p:cNvGrpSpPr>
            <a:grpSpLocks/>
          </p:cNvGrpSpPr>
          <p:nvPr/>
        </p:nvGrpSpPr>
        <p:grpSpPr bwMode="auto">
          <a:xfrm>
            <a:off x="4038847" y="2080249"/>
            <a:ext cx="913977" cy="837812"/>
            <a:chOff x="1143000" y="2971800"/>
            <a:chExt cx="914400" cy="838200"/>
          </a:xfrm>
        </p:grpSpPr>
        <p:sp>
          <p:nvSpPr>
            <p:cNvPr id="50205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solidFill>
                  <a:srgbClr val="000000"/>
                </a:solidFill>
              </a:endParaRPr>
            </a:p>
          </p:txBody>
        </p:sp>
        <p:sp>
          <p:nvSpPr>
            <p:cNvPr id="50206" name="Rectangle 12"/>
            <p:cNvSpPr>
              <a:spLocks noChangeArrowheads="1"/>
            </p:cNvSpPr>
            <p:nvPr/>
          </p:nvSpPr>
          <p:spPr bwMode="auto">
            <a:xfrm>
              <a:off x="1295400" y="3025775"/>
              <a:ext cx="4619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3999">
                  <a:solidFill>
                    <a:srgbClr val="3333CC"/>
                  </a:solidFill>
                </a:rPr>
                <a:t>k</a:t>
              </a:r>
              <a:endParaRPr lang="en-US" altLang="x-none" sz="500">
                <a:solidFill>
                  <a:srgbClr val="000000"/>
                </a:solidFill>
              </a:endParaRPr>
            </a:p>
          </p:txBody>
        </p:sp>
      </p:grpSp>
      <p:grpSp>
        <p:nvGrpSpPr>
          <p:cNvPr id="50182" name="Group 13"/>
          <p:cNvGrpSpPr>
            <a:grpSpLocks/>
          </p:cNvGrpSpPr>
          <p:nvPr/>
        </p:nvGrpSpPr>
        <p:grpSpPr bwMode="auto">
          <a:xfrm>
            <a:off x="7390098" y="2058034"/>
            <a:ext cx="913977" cy="837812"/>
            <a:chOff x="1143000" y="2971800"/>
            <a:chExt cx="914400" cy="838200"/>
          </a:xfrm>
        </p:grpSpPr>
        <p:sp>
          <p:nvSpPr>
            <p:cNvPr id="50203" name="Oval 1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solidFill>
                  <a:srgbClr val="000000"/>
                </a:solidFill>
              </a:endParaRPr>
            </a:p>
          </p:txBody>
        </p:sp>
        <p:sp>
          <p:nvSpPr>
            <p:cNvPr id="50204" name="Rectangle 15"/>
            <p:cNvSpPr>
              <a:spLocks noChangeArrowheads="1"/>
            </p:cNvSpPr>
            <p:nvPr/>
          </p:nvSpPr>
          <p:spPr bwMode="auto">
            <a:xfrm>
              <a:off x="1295400" y="3025775"/>
              <a:ext cx="59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3999">
                  <a:solidFill>
                    <a:srgbClr val="3333CC"/>
                  </a:solidFill>
                </a:rPr>
                <a:t>N</a:t>
              </a:r>
              <a:endParaRPr lang="en-US" altLang="x-none" sz="500">
                <a:solidFill>
                  <a:srgbClr val="000000"/>
                </a:solidFill>
              </a:endParaRPr>
            </a:p>
          </p:txBody>
        </p:sp>
      </p:grpSp>
      <p:sp>
        <p:nvSpPr>
          <p:cNvPr id="50183" name="Rectangle 16"/>
          <p:cNvSpPr>
            <a:spLocks noChangeArrowheads="1"/>
          </p:cNvSpPr>
          <p:nvPr/>
        </p:nvSpPr>
        <p:spPr bwMode="auto">
          <a:xfrm>
            <a:off x="1265179" y="1448717"/>
            <a:ext cx="4041495" cy="46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399">
                <a:solidFill>
                  <a:srgbClr val="3333CC"/>
                </a:solidFill>
                <a:latin typeface="Times New Roman" charset="0"/>
              </a:rPr>
              <a:t>system state: #packets in queue</a:t>
            </a:r>
            <a:endParaRPr lang="en-US" altLang="x-none" sz="1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56328" name="Object 2"/>
          <p:cNvGraphicFramePr>
            <a:graphicFrameLocks noChangeAspect="1"/>
          </p:cNvGraphicFramePr>
          <p:nvPr/>
        </p:nvGraphicFramePr>
        <p:xfrm>
          <a:off x="1830069" y="4723802"/>
          <a:ext cx="1566139" cy="46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49" name="Equation" r:id="rId4" imgW="774364" imgH="228501" progId="Equation.3">
                  <p:embed/>
                </p:oleObj>
              </mc:Choice>
              <mc:Fallback>
                <p:oleObj name="Equation" r:id="rId4" imgW="774364" imgH="228501" progId="Equation.3">
                  <p:embed/>
                  <p:pic>
                    <p:nvPicPr>
                      <p:cNvPr id="563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069" y="4723802"/>
                        <a:ext cx="1566139" cy="461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18"/>
          <p:cNvSpPr>
            <a:spLocks noChangeArrowheads="1"/>
          </p:cNvSpPr>
          <p:nvPr/>
        </p:nvSpPr>
        <p:spPr bwMode="auto">
          <a:xfrm>
            <a:off x="535267" y="3809825"/>
            <a:ext cx="7540314" cy="89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399">
                <a:solidFill>
                  <a:srgbClr val="3333CC"/>
                </a:solidFill>
              </a:rPr>
              <a:t>at equilibrium (time reversibility) in one unit time:  </a:t>
            </a:r>
            <a:br>
              <a:rPr lang="en-US" altLang="x-none" sz="2399">
                <a:solidFill>
                  <a:srgbClr val="3333CC"/>
                </a:solidFill>
              </a:rPr>
            </a:br>
            <a:r>
              <a:rPr lang="en-US" altLang="x-none" sz="2399">
                <a:solidFill>
                  <a:srgbClr val="3333CC"/>
                </a:solidFill>
              </a:rPr>
              <a:t>    #(transitions k </a:t>
            </a:r>
            <a:r>
              <a:rPr lang="en-US" altLang="x-none" sz="2799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399">
                <a:solidFill>
                  <a:srgbClr val="3333CC"/>
                </a:solidFill>
              </a:rPr>
              <a:t> k+1)  = #(transitions k+1 </a:t>
            </a:r>
            <a:r>
              <a:rPr lang="en-US" altLang="x-none" sz="2799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399">
                <a:solidFill>
                  <a:srgbClr val="3333CC"/>
                </a:solidFill>
              </a:rPr>
              <a:t> k)</a:t>
            </a:r>
            <a:endParaRPr lang="en-US" altLang="x-none" sz="100">
              <a:solidFill>
                <a:srgbClr val="000000"/>
              </a:solidFill>
            </a:endParaRPr>
          </a:p>
        </p:txBody>
      </p:sp>
      <p:sp>
        <p:nvSpPr>
          <p:cNvPr id="50186" name="Rectangle 19"/>
          <p:cNvSpPr>
            <a:spLocks noChangeArrowheads="1"/>
          </p:cNvSpPr>
          <p:nvPr/>
        </p:nvSpPr>
        <p:spPr bwMode="auto">
          <a:xfrm>
            <a:off x="687596" y="2918062"/>
            <a:ext cx="645814" cy="70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999">
                <a:solidFill>
                  <a:srgbClr val="3333CC"/>
                </a:solidFill>
              </a:rPr>
              <a:t>p</a:t>
            </a:r>
            <a:r>
              <a:rPr lang="en-US" altLang="x-none" sz="2399">
                <a:solidFill>
                  <a:srgbClr val="3333CC"/>
                </a:solidFill>
              </a:rPr>
              <a:t>0</a:t>
            </a:r>
            <a:endParaRPr lang="en-US" altLang="x-none" sz="500">
              <a:solidFill>
                <a:srgbClr val="000000"/>
              </a:solidFill>
            </a:endParaRPr>
          </a:p>
        </p:txBody>
      </p:sp>
      <p:sp>
        <p:nvSpPr>
          <p:cNvPr id="50187" name="Rectangle 20"/>
          <p:cNvSpPr>
            <a:spLocks noChangeArrowheads="1"/>
          </p:cNvSpPr>
          <p:nvPr/>
        </p:nvSpPr>
        <p:spPr bwMode="auto">
          <a:xfrm>
            <a:off x="2147422" y="2918062"/>
            <a:ext cx="596624" cy="70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999">
                <a:solidFill>
                  <a:srgbClr val="3333CC"/>
                </a:solidFill>
              </a:rPr>
              <a:t>p</a:t>
            </a:r>
            <a:r>
              <a:rPr lang="en-US" altLang="x-none" sz="2399">
                <a:solidFill>
                  <a:srgbClr val="3333CC"/>
                </a:solidFill>
              </a:rPr>
              <a:t>1</a:t>
            </a:r>
            <a:endParaRPr lang="en-US" altLang="x-none" sz="500">
              <a:solidFill>
                <a:srgbClr val="000000"/>
              </a:solidFill>
            </a:endParaRPr>
          </a:p>
        </p:txBody>
      </p:sp>
      <p:sp>
        <p:nvSpPr>
          <p:cNvPr id="50188" name="Rectangle 21"/>
          <p:cNvSpPr>
            <a:spLocks noChangeArrowheads="1"/>
          </p:cNvSpPr>
          <p:nvPr/>
        </p:nvSpPr>
        <p:spPr bwMode="auto">
          <a:xfrm>
            <a:off x="4191176" y="2994227"/>
            <a:ext cx="625186" cy="70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999">
                <a:solidFill>
                  <a:srgbClr val="3333CC"/>
                </a:solidFill>
              </a:rPr>
              <a:t>p</a:t>
            </a:r>
            <a:r>
              <a:rPr lang="en-US" altLang="x-none" sz="2399">
                <a:solidFill>
                  <a:srgbClr val="3333CC"/>
                </a:solidFill>
              </a:rPr>
              <a:t>k</a:t>
            </a:r>
            <a:endParaRPr lang="en-US" altLang="x-none" sz="500">
              <a:solidFill>
                <a:srgbClr val="000000"/>
              </a:solidFill>
            </a:endParaRPr>
          </a:p>
        </p:txBody>
      </p:sp>
      <p:sp>
        <p:nvSpPr>
          <p:cNvPr id="50189" name="Oval 23"/>
          <p:cNvSpPr>
            <a:spLocks noChangeArrowheads="1"/>
          </p:cNvSpPr>
          <p:nvPr/>
        </p:nvSpPr>
        <p:spPr bwMode="auto">
          <a:xfrm>
            <a:off x="5714473" y="2058034"/>
            <a:ext cx="956821" cy="8378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88" tIns="45694" rIns="91388" bIns="45694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solidFill>
                <a:srgbClr val="000000"/>
              </a:solidFill>
            </a:endParaRPr>
          </a:p>
        </p:txBody>
      </p:sp>
      <p:sp>
        <p:nvSpPr>
          <p:cNvPr id="50190" name="Rectangle 24"/>
          <p:cNvSpPr>
            <a:spLocks noChangeArrowheads="1"/>
          </p:cNvSpPr>
          <p:nvPr/>
        </p:nvSpPr>
        <p:spPr bwMode="auto">
          <a:xfrm>
            <a:off x="5736688" y="2111985"/>
            <a:ext cx="939365" cy="70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999">
                <a:solidFill>
                  <a:srgbClr val="3333CC"/>
                </a:solidFill>
              </a:rPr>
              <a:t>k+1</a:t>
            </a:r>
            <a:endParaRPr lang="en-US" altLang="x-none" sz="500">
              <a:solidFill>
                <a:srgbClr val="000000"/>
              </a:solidFill>
            </a:endParaRPr>
          </a:p>
        </p:txBody>
      </p:sp>
      <p:sp>
        <p:nvSpPr>
          <p:cNvPr id="50191" name="Rectangle 25"/>
          <p:cNvSpPr>
            <a:spLocks noChangeArrowheads="1"/>
          </p:cNvSpPr>
          <p:nvPr/>
        </p:nvSpPr>
        <p:spPr bwMode="auto">
          <a:xfrm>
            <a:off x="5862041" y="2972012"/>
            <a:ext cx="920325" cy="70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999">
                <a:solidFill>
                  <a:srgbClr val="3333CC"/>
                </a:solidFill>
              </a:rPr>
              <a:t>p</a:t>
            </a:r>
            <a:r>
              <a:rPr lang="en-US" altLang="x-none" sz="2399">
                <a:solidFill>
                  <a:srgbClr val="3333CC"/>
                </a:solidFill>
              </a:rPr>
              <a:t>k+1</a:t>
            </a:r>
            <a:endParaRPr lang="en-US" altLang="x-none" sz="500">
              <a:solidFill>
                <a:srgbClr val="000000"/>
              </a:solidFill>
            </a:endParaRPr>
          </a:p>
        </p:txBody>
      </p:sp>
      <p:cxnSp>
        <p:nvCxnSpPr>
          <p:cNvPr id="50192" name="Curved Connector 30"/>
          <p:cNvCxnSpPr>
            <a:cxnSpLocks noChangeShapeType="1"/>
          </p:cNvCxnSpPr>
          <p:nvPr/>
        </p:nvCxnSpPr>
        <p:spPr bwMode="auto">
          <a:xfrm>
            <a:off x="4876659" y="2210364"/>
            <a:ext cx="913977" cy="158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7" name="Rectangle 31"/>
          <p:cNvSpPr>
            <a:spLocks noChangeArrowheads="1"/>
          </p:cNvSpPr>
          <p:nvPr/>
        </p:nvSpPr>
        <p:spPr bwMode="auto">
          <a:xfrm>
            <a:off x="5105154" y="1753376"/>
            <a:ext cx="382411" cy="52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799">
                <a:solidFill>
                  <a:srgbClr val="000000"/>
                </a:solidFill>
                <a:sym typeface="Symbol" charset="2"/>
              </a:rPr>
              <a:t></a:t>
            </a:r>
            <a:endParaRPr lang="en-US" altLang="x-none" sz="500">
              <a:solidFill>
                <a:srgbClr val="000000"/>
              </a:solidFill>
            </a:endParaRPr>
          </a:p>
        </p:txBody>
      </p:sp>
      <p:cxnSp>
        <p:nvCxnSpPr>
          <p:cNvPr id="50194" name="Straight Arrow Connector 33"/>
          <p:cNvCxnSpPr>
            <a:cxnSpLocks noChangeShapeType="1"/>
          </p:cNvCxnSpPr>
          <p:nvPr/>
        </p:nvCxnSpPr>
        <p:spPr bwMode="auto">
          <a:xfrm rot="10800000">
            <a:off x="4952824" y="2667352"/>
            <a:ext cx="837812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9" name="Rectangle 34"/>
          <p:cNvSpPr>
            <a:spLocks noChangeArrowheads="1"/>
          </p:cNvSpPr>
          <p:nvPr/>
        </p:nvSpPr>
        <p:spPr bwMode="auto">
          <a:xfrm>
            <a:off x="5105154" y="2667353"/>
            <a:ext cx="391932" cy="52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799">
                <a:solidFill>
                  <a:srgbClr val="000000"/>
                </a:solidFill>
                <a:sym typeface="Symbol" charset="2"/>
              </a:rPr>
              <a:t></a:t>
            </a:r>
            <a:endParaRPr lang="en-US" altLang="x-none" sz="500">
              <a:solidFill>
                <a:srgbClr val="000000"/>
              </a:solidFill>
            </a:endParaRPr>
          </a:p>
        </p:txBody>
      </p:sp>
      <p:graphicFrame>
        <p:nvGraphicFramePr>
          <p:cNvPr id="56340" name="Object 3"/>
          <p:cNvGraphicFramePr>
            <a:graphicFrameLocks noChangeAspect="1"/>
          </p:cNvGraphicFramePr>
          <p:nvPr/>
        </p:nvGraphicFramePr>
        <p:xfrm>
          <a:off x="1830069" y="5561614"/>
          <a:ext cx="3798718" cy="53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50" name="Equation" r:id="rId6" imgW="1879600" imgH="266700" progId="Equation.3">
                  <p:embed/>
                </p:oleObj>
              </mc:Choice>
              <mc:Fallback>
                <p:oleObj name="Equation" r:id="rId6" imgW="1879600" imgH="266700" progId="Equation.3">
                  <p:embed/>
                  <p:pic>
                    <p:nvPicPr>
                      <p:cNvPr id="563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069" y="5561614"/>
                        <a:ext cx="3798718" cy="53950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4"/>
          <p:cNvGraphicFramePr>
            <a:graphicFrameLocks noChangeAspect="1"/>
          </p:cNvGraphicFramePr>
          <p:nvPr/>
        </p:nvGraphicFramePr>
        <p:xfrm>
          <a:off x="6336485" y="5637779"/>
          <a:ext cx="1307496" cy="46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51" name="Equation" r:id="rId8" imgW="647700" imgH="228600" progId="Equation.3">
                  <p:embed/>
                </p:oleObj>
              </mc:Choice>
              <mc:Fallback>
                <p:oleObj name="Equation" r:id="rId8" imgW="647700" imgH="228600" progId="Equation.3">
                  <p:embed/>
                  <p:pic>
                    <p:nvPicPr>
                      <p:cNvPr id="563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485" y="5637779"/>
                        <a:ext cx="1307496" cy="461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198" name="Straight Connector 35"/>
          <p:cNvCxnSpPr>
            <a:cxnSpLocks noChangeShapeType="1"/>
          </p:cNvCxnSpPr>
          <p:nvPr/>
        </p:nvCxnSpPr>
        <p:spPr bwMode="auto">
          <a:xfrm>
            <a:off x="8456405" y="2438858"/>
            <a:ext cx="456989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Straight Connector 36"/>
          <p:cNvCxnSpPr>
            <a:cxnSpLocks noChangeShapeType="1"/>
          </p:cNvCxnSpPr>
          <p:nvPr/>
        </p:nvCxnSpPr>
        <p:spPr bwMode="auto">
          <a:xfrm>
            <a:off x="6780779" y="2438858"/>
            <a:ext cx="456989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Straight Connector 37"/>
          <p:cNvCxnSpPr>
            <a:cxnSpLocks noChangeShapeType="1"/>
          </p:cNvCxnSpPr>
          <p:nvPr/>
        </p:nvCxnSpPr>
        <p:spPr bwMode="auto">
          <a:xfrm>
            <a:off x="3201034" y="2438858"/>
            <a:ext cx="456989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6345" name="Object 5"/>
          <p:cNvGraphicFramePr>
            <a:graphicFrameLocks noChangeAspect="1"/>
          </p:cNvGraphicFramePr>
          <p:nvPr/>
        </p:nvGraphicFramePr>
        <p:xfrm>
          <a:off x="1830068" y="6247098"/>
          <a:ext cx="794971" cy="48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52" name="Equation" r:id="rId10" imgW="393529" imgH="241195" progId="Equation.3">
                  <p:embed/>
                </p:oleObj>
              </mc:Choice>
              <mc:Fallback>
                <p:oleObj name="Equation" r:id="rId10" imgW="393529" imgH="241195" progId="Equation.3">
                  <p:embed/>
                  <p:pic>
                    <p:nvPicPr>
                      <p:cNvPr id="563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068" y="6247098"/>
                        <a:ext cx="794971" cy="48872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20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132" y="1585"/>
            <a:ext cx="2586429" cy="129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5723CA-EB50-334F-9D7E-4E385C0F6DAB}"/>
                  </a:ext>
                </a:extLst>
              </p:cNvPr>
              <p:cNvSpPr txBox="1"/>
              <p:nvPr/>
            </p:nvSpPr>
            <p:spPr>
              <a:xfrm>
                <a:off x="4888915" y="4720249"/>
                <a:ext cx="1534972" cy="635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5723CA-EB50-334F-9D7E-4E385C0F6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915" y="4720249"/>
                <a:ext cx="1534972" cy="635880"/>
              </a:xfrm>
              <a:prstGeom prst="rect">
                <a:avLst/>
              </a:prstGeom>
              <a:blipFill>
                <a:blip r:embed="rId13"/>
                <a:stretch>
                  <a:fillRect l="-47154" t="-150980" b="-2156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0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/>
      <p:bldP spid="56337" grpId="0"/>
      <p:bldP spid="56339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Su</a:t>
            </a:r>
            <a:r>
              <a:rPr lang="en-US" altLang="zh-CN" dirty="0">
                <a:ea typeface="ＭＳ Ｐゴシック" charset="-128"/>
              </a:rPr>
              <a:t>mmary: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Queueing Theory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Model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system state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Introduce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state transition </a:t>
            </a:r>
            <a:r>
              <a:rPr lang="en-US" altLang="x-none" dirty="0">
                <a:ea typeface="ＭＳ Ｐゴシック" charset="-128"/>
                <a:sym typeface="Symbol" charset="2"/>
              </a:rPr>
              <a:t>diagram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Focus on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equilibrium</a:t>
            </a:r>
            <a:r>
              <a:rPr lang="en-US" altLang="x-none" dirty="0">
                <a:ea typeface="ＭＳ Ｐゴシック" charset="-128"/>
                <a:sym typeface="Symbol" charset="2"/>
              </a:rPr>
              <a:t>: state trend neither growing nor shrinking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76838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055A5B-BD83-A84D-9D4B-8306F5FAE498}" type="slidenum">
              <a:rPr lang="en-US" altLang="x-none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Assume requests (packets) come in at a rate of one request per 50 </a:t>
            </a:r>
            <a:r>
              <a:rPr lang="en-US" altLang="x-none" dirty="0" err="1">
                <a:ea typeface="ＭＳ Ｐゴシック" charset="-128"/>
              </a:rPr>
              <a:t>ms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Each request (packet) takes on average 20 </a:t>
            </a:r>
            <a:r>
              <a:rPr lang="en-US" altLang="x-none" dirty="0" err="1">
                <a:ea typeface="ＭＳ Ｐゴシック" charset="-128"/>
              </a:rPr>
              <a:t>ms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is the fraction of time that the system is empty?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is the chance that a packet newly arrived needs to wait for 3 early packets?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879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9AFF2C-087C-F245-A87E-4105AA027FC3}" type="slidenum">
              <a:rPr lang="en-US" altLang="x-none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354C65-1233-B443-92E2-21FDF6BCE4F2}"/>
                  </a:ext>
                </a:extLst>
              </p:cNvPr>
              <p:cNvSpPr txBox="1"/>
              <p:nvPr/>
            </p:nvSpPr>
            <p:spPr>
              <a:xfrm>
                <a:off x="4267200" y="4495800"/>
                <a:ext cx="4995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354C65-1233-B443-92E2-21FDF6BCE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495800"/>
                <a:ext cx="49955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E4C6E-5708-2F48-A9C1-E047A28C451C}"/>
                  </a:ext>
                </a:extLst>
              </p:cNvPr>
              <p:cNvSpPr txBox="1"/>
              <p:nvPr/>
            </p:nvSpPr>
            <p:spPr>
              <a:xfrm>
                <a:off x="8056020" y="5410200"/>
                <a:ext cx="4995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E4C6E-5708-2F48-A9C1-E047A28C4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020" y="5410200"/>
                <a:ext cx="49955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4AB385-BEAB-BD45-9430-20176C6A8891}"/>
                  </a:ext>
                </a:extLst>
              </p:cNvPr>
              <p:cNvSpPr txBox="1"/>
              <p:nvPr/>
            </p:nvSpPr>
            <p:spPr>
              <a:xfrm>
                <a:off x="6553200" y="2133600"/>
                <a:ext cx="18545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=1/50ms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=20/s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4AB385-BEAB-BD45-9430-20176C6A8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133600"/>
                <a:ext cx="1854547" cy="400110"/>
              </a:xfrm>
              <a:prstGeom prst="rect">
                <a:avLst/>
              </a:prstGeom>
              <a:blipFill>
                <a:blip r:embed="rId5"/>
                <a:stretch>
                  <a:fillRect t="-9375" r="-205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D223DA-75FB-EF40-BFE7-BC340E0B843A}"/>
                  </a:ext>
                </a:extLst>
              </p:cNvPr>
              <p:cNvSpPr txBox="1"/>
              <p:nvPr/>
            </p:nvSpPr>
            <p:spPr>
              <a:xfrm>
                <a:off x="3839485" y="3048000"/>
                <a:ext cx="2210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=20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ms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=50/s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D223DA-75FB-EF40-BFE7-BC340E0B8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485" y="3048000"/>
                <a:ext cx="2210157" cy="400110"/>
              </a:xfrm>
              <a:prstGeom prst="rect">
                <a:avLst/>
              </a:prstGeom>
              <a:blipFill>
                <a:blip r:embed="rId6"/>
                <a:stretch>
                  <a:fillRect t="-9375" r="-1714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Analysis of </a:t>
            </a:r>
            <a:br>
              <a:rPr lang="en-US" altLang="x-none" sz="3600">
                <a:ea typeface="ＭＳ Ｐゴシック" charset="-128"/>
              </a:rPr>
            </a:br>
            <a:r>
              <a:rPr lang="en-US" altLang="x-none" sz="3600">
                <a:ea typeface="ＭＳ Ｐゴシック" charset="-128"/>
              </a:rPr>
              <a:t>Delay (cont</a:t>
            </a:r>
            <a:r>
              <a:rPr lang="ja-JP" altLang="en-US" sz="3600">
                <a:ea typeface="ＭＳ Ｐゴシック" charset="-128"/>
              </a:rPr>
              <a:t>’</a:t>
            </a:r>
            <a:r>
              <a:rPr lang="en-US" altLang="ja-JP" sz="3600">
                <a:ea typeface="ＭＳ Ｐゴシック" charset="-128"/>
              </a:rPr>
              <a:t>)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533400" y="3657600"/>
            <a:ext cx="7772400" cy="2590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Average queueing delay: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Transmission delay: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Queueing + transmission: 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122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1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1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0FDE36-501C-DF47-9562-0495311164E7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54276" name="Group 6"/>
          <p:cNvGrpSpPr>
            <a:grpSpLocks/>
          </p:cNvGrpSpPr>
          <p:nvPr/>
        </p:nvGrpSpPr>
        <p:grpSpPr bwMode="auto">
          <a:xfrm>
            <a:off x="609600" y="2079625"/>
            <a:ext cx="914400" cy="838200"/>
            <a:chOff x="1143000" y="2971800"/>
            <a:chExt cx="914400" cy="838200"/>
          </a:xfrm>
        </p:grpSpPr>
        <p:sp>
          <p:nvSpPr>
            <p:cNvPr id="54295" name="Oval 5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54296" name="Rectangle 6"/>
            <p:cNvSpPr>
              <a:spLocks noChangeArrowheads="1"/>
            </p:cNvSpPr>
            <p:nvPr/>
          </p:nvSpPr>
          <p:spPr bwMode="auto">
            <a:xfrm>
              <a:off x="1322965" y="3025775"/>
              <a:ext cx="441759" cy="7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4000">
                  <a:solidFill>
                    <a:srgbClr val="3333CC"/>
                  </a:solidFill>
                  <a:latin typeface="Times New Roman" charset="0"/>
                </a:rPr>
                <a:t>0</a:t>
              </a:r>
              <a:endParaRPr lang="en-US" altLang="x-none" sz="500">
                <a:latin typeface="Times New Roman" charset="0"/>
              </a:endParaRPr>
            </a:p>
          </p:txBody>
        </p:sp>
      </p:grpSp>
      <p:grpSp>
        <p:nvGrpSpPr>
          <p:cNvPr id="54277" name="Group 7"/>
          <p:cNvGrpSpPr>
            <a:grpSpLocks/>
          </p:cNvGrpSpPr>
          <p:nvPr/>
        </p:nvGrpSpPr>
        <p:grpSpPr bwMode="auto">
          <a:xfrm>
            <a:off x="2057400" y="2079625"/>
            <a:ext cx="914400" cy="838200"/>
            <a:chOff x="1143000" y="2971800"/>
            <a:chExt cx="914400" cy="838200"/>
          </a:xfrm>
        </p:grpSpPr>
        <p:sp>
          <p:nvSpPr>
            <p:cNvPr id="54293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54294" name="Rectangle 9"/>
            <p:cNvSpPr>
              <a:spLocks noChangeArrowheads="1"/>
            </p:cNvSpPr>
            <p:nvPr/>
          </p:nvSpPr>
          <p:spPr bwMode="auto">
            <a:xfrm>
              <a:off x="1282866" y="3025775"/>
              <a:ext cx="440994" cy="7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4000">
                  <a:solidFill>
                    <a:srgbClr val="3333CC"/>
                  </a:solidFill>
                  <a:latin typeface="Times New Roman" charset="0"/>
                </a:rPr>
                <a:t>1</a:t>
              </a:r>
              <a:endParaRPr lang="en-US" altLang="x-none" sz="500">
                <a:latin typeface="Times New Roman" charset="0"/>
              </a:endParaRPr>
            </a:p>
          </p:txBody>
        </p:sp>
      </p:grpSp>
      <p:grpSp>
        <p:nvGrpSpPr>
          <p:cNvPr id="54278" name="Group 10"/>
          <p:cNvGrpSpPr>
            <a:grpSpLocks/>
          </p:cNvGrpSpPr>
          <p:nvPr/>
        </p:nvGrpSpPr>
        <p:grpSpPr bwMode="auto">
          <a:xfrm>
            <a:off x="4038600" y="2079625"/>
            <a:ext cx="914400" cy="838200"/>
            <a:chOff x="1143000" y="2971800"/>
            <a:chExt cx="914400" cy="838200"/>
          </a:xfrm>
        </p:grpSpPr>
        <p:sp>
          <p:nvSpPr>
            <p:cNvPr id="54291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54292" name="Rectangle 12"/>
            <p:cNvSpPr>
              <a:spLocks noChangeArrowheads="1"/>
            </p:cNvSpPr>
            <p:nvPr/>
          </p:nvSpPr>
          <p:spPr bwMode="auto">
            <a:xfrm>
              <a:off x="1305502" y="3025775"/>
              <a:ext cx="441759" cy="7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4000">
                  <a:solidFill>
                    <a:srgbClr val="3333CC"/>
                  </a:solidFill>
                  <a:latin typeface="Times New Roman" charset="0"/>
                </a:rPr>
                <a:t>k</a:t>
              </a:r>
              <a:endParaRPr lang="en-US" altLang="x-none" sz="500">
                <a:latin typeface="Times New Roman" charset="0"/>
              </a:endParaRPr>
            </a:p>
          </p:txBody>
        </p:sp>
      </p:grpSp>
      <p:sp>
        <p:nvSpPr>
          <p:cNvPr id="54279" name="Oval 16"/>
          <p:cNvSpPr>
            <a:spLocks noChangeArrowheads="1"/>
          </p:cNvSpPr>
          <p:nvPr/>
        </p:nvSpPr>
        <p:spPr bwMode="auto">
          <a:xfrm>
            <a:off x="5715000" y="2057400"/>
            <a:ext cx="957263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6" rIns="91430" bIns="45716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54280" name="Rectangle 17"/>
          <p:cNvSpPr>
            <a:spLocks noChangeArrowheads="1"/>
          </p:cNvSpPr>
          <p:nvPr/>
        </p:nvSpPr>
        <p:spPr bwMode="auto">
          <a:xfrm>
            <a:off x="5713413" y="2111375"/>
            <a:ext cx="985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>
                <a:solidFill>
                  <a:srgbClr val="3333CC"/>
                </a:solidFill>
                <a:latin typeface="Times New Roman" charset="0"/>
              </a:rPr>
              <a:t>k+1</a:t>
            </a:r>
            <a:endParaRPr lang="en-US" altLang="x-none" sz="500">
              <a:latin typeface="Times New Roman" charset="0"/>
            </a:endParaRPr>
          </a:p>
        </p:txBody>
      </p:sp>
      <p:cxnSp>
        <p:nvCxnSpPr>
          <p:cNvPr id="54281" name="Curved Connector 18"/>
          <p:cNvCxnSpPr>
            <a:cxnSpLocks noChangeShapeType="1"/>
          </p:cNvCxnSpPr>
          <p:nvPr/>
        </p:nvCxnSpPr>
        <p:spPr bwMode="auto">
          <a:xfrm>
            <a:off x="4876800" y="2209800"/>
            <a:ext cx="914400" cy="158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2" name="Straight Arrow Connector 19"/>
          <p:cNvCxnSpPr>
            <a:cxnSpLocks noChangeShapeType="1"/>
          </p:cNvCxnSpPr>
          <p:nvPr/>
        </p:nvCxnSpPr>
        <p:spPr bwMode="auto">
          <a:xfrm rot="10800000">
            <a:off x="4953000" y="26670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3" name="Rectangle 20"/>
          <p:cNvSpPr>
            <a:spLocks noChangeArrowheads="1"/>
          </p:cNvSpPr>
          <p:nvPr/>
        </p:nvSpPr>
        <p:spPr bwMode="auto">
          <a:xfrm>
            <a:off x="5105400" y="2667000"/>
            <a:ext cx="392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>
                <a:solidFill>
                  <a:srgbClr val="000000"/>
                </a:solidFill>
                <a:latin typeface="Times New Roman" charset="0"/>
                <a:sym typeface="Symbol" charset="2"/>
              </a:rPr>
              <a:t></a:t>
            </a:r>
            <a:endParaRPr lang="en-US" altLang="x-none" sz="500">
              <a:latin typeface="Times New Roman" charset="0"/>
            </a:endParaRPr>
          </a:p>
        </p:txBody>
      </p:sp>
      <p:cxnSp>
        <p:nvCxnSpPr>
          <p:cNvPr id="54284" name="Straight Connector 22"/>
          <p:cNvCxnSpPr>
            <a:cxnSpLocks noChangeShapeType="1"/>
          </p:cNvCxnSpPr>
          <p:nvPr/>
        </p:nvCxnSpPr>
        <p:spPr bwMode="auto">
          <a:xfrm>
            <a:off x="7010400" y="2438400"/>
            <a:ext cx="18288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Straight Connector 23"/>
          <p:cNvCxnSpPr>
            <a:cxnSpLocks noChangeShapeType="1"/>
          </p:cNvCxnSpPr>
          <p:nvPr/>
        </p:nvCxnSpPr>
        <p:spPr bwMode="auto">
          <a:xfrm>
            <a:off x="3200400" y="24384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6" name="Rectangle 24"/>
          <p:cNvSpPr>
            <a:spLocks noChangeArrowheads="1"/>
          </p:cNvSpPr>
          <p:nvPr/>
        </p:nvSpPr>
        <p:spPr bwMode="auto">
          <a:xfrm>
            <a:off x="5105400" y="1752600"/>
            <a:ext cx="38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>
                <a:solidFill>
                  <a:srgbClr val="000000"/>
                </a:solidFill>
                <a:latin typeface="Times New Roman" charset="0"/>
                <a:sym typeface="Symbol" charset="2"/>
              </a:rPr>
              <a:t></a:t>
            </a:r>
            <a:endParaRPr lang="en-US" altLang="x-none" sz="500">
              <a:latin typeface="Times New Roman" charset="0"/>
            </a:endParaRPr>
          </a:p>
        </p:txBody>
      </p:sp>
      <p:graphicFrame>
        <p:nvGraphicFramePr>
          <p:cNvPr id="54287" name="Object 2"/>
          <p:cNvGraphicFramePr>
            <a:graphicFrameLocks noChangeAspect="1"/>
          </p:cNvGraphicFramePr>
          <p:nvPr/>
        </p:nvGraphicFramePr>
        <p:xfrm>
          <a:off x="681038" y="3048000"/>
          <a:ext cx="6905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5" name="Equation" r:id="rId4" imgW="342751" imgH="203112" progId="Equation.3">
                  <p:embed/>
                </p:oleObj>
              </mc:Choice>
              <mc:Fallback>
                <p:oleObj name="Equation" r:id="rId4" imgW="34275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048000"/>
                        <a:ext cx="6905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3"/>
          <p:cNvGraphicFramePr>
            <a:graphicFrameLocks noChangeAspect="1"/>
          </p:cNvGraphicFramePr>
          <p:nvPr/>
        </p:nvGraphicFramePr>
        <p:xfrm>
          <a:off x="1835150" y="3048000"/>
          <a:ext cx="11255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6" name="Equation" r:id="rId6" imgW="558558" imgH="203112" progId="Equation.3">
                  <p:embed/>
                </p:oleObj>
              </mc:Choice>
              <mc:Fallback>
                <p:oleObj name="Equation" r:id="rId6" imgW="55855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48000"/>
                        <a:ext cx="11255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4"/>
          <p:cNvGraphicFramePr>
            <a:graphicFrameLocks noChangeAspect="1"/>
          </p:cNvGraphicFramePr>
          <p:nvPr/>
        </p:nvGraphicFramePr>
        <p:xfrm>
          <a:off x="3954463" y="3022600"/>
          <a:ext cx="12271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7" name="Equation" r:id="rId8" imgW="609600" imgH="228600" progId="Equation.3">
                  <p:embed/>
                </p:oleObj>
              </mc:Choice>
              <mc:Fallback>
                <p:oleObj name="Equation" r:id="rId8" imgW="609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3022600"/>
                        <a:ext cx="12271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90" name="Picture 9" descr="01-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0"/>
            <a:ext cx="3657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75F50AE6-54E6-0A41-94E8-73E30EE6B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73072"/>
              </p:ext>
            </p:extLst>
          </p:nvPr>
        </p:nvGraphicFramePr>
        <p:xfrm>
          <a:off x="4291012" y="4978400"/>
          <a:ext cx="11715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8" name="Equation" r:id="rId11" imgW="355600" imgH="228600" progId="Equation.3">
                  <p:embed/>
                </p:oleObj>
              </mc:Choice>
              <mc:Fallback>
                <p:oleObj name="Equation" r:id="rId11" imgW="355600" imgH="228600" progId="Equation.3">
                  <p:embed/>
                  <p:pic>
                    <p:nvPicPr>
                      <p:cNvPr id="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2" y="4978400"/>
                        <a:ext cx="1171575" cy="755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1F95DC-4D10-294D-8A8D-1C8F361F4C5C}"/>
                  </a:ext>
                </a:extLst>
              </p:cNvPr>
              <p:cNvSpPr txBox="1"/>
              <p:nvPr/>
            </p:nvSpPr>
            <p:spPr>
              <a:xfrm>
                <a:off x="2823638" y="4179886"/>
                <a:ext cx="4262962" cy="563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1F95DC-4D10-294D-8A8D-1C8F361F4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638" y="4179886"/>
                <a:ext cx="4262962" cy="563424"/>
              </a:xfrm>
              <a:prstGeom prst="rect">
                <a:avLst/>
              </a:prstGeom>
              <a:blipFill>
                <a:blip r:embed="rId13"/>
                <a:stretch>
                  <a:fillRect l="-8309" t="-71111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122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1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1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3364E0-6AB1-4743-A21F-7BF7A572B81A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476250" y="266700"/>
            <a:ext cx="77612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5" tIns="45642" rIns="91285" bIns="4564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400" u="sng">
                <a:solidFill>
                  <a:schemeClr val="accent2"/>
                </a:solidFill>
              </a:rPr>
              <a:t>Delay</a:t>
            </a:r>
            <a:endParaRPr lang="en-US" altLang="x-none" sz="3600" u="sng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447800" y="2743200"/>
            <a:ext cx="6162675" cy="1293813"/>
            <a:chOff x="676" y="2884"/>
            <a:chExt cx="4032" cy="864"/>
          </a:xfrm>
        </p:grpSpPr>
        <p:graphicFrame>
          <p:nvGraphicFramePr>
            <p:cNvPr id="56330" name="Object 5"/>
            <p:cNvGraphicFramePr>
              <a:graphicFrameLocks noChangeAspect="1"/>
            </p:cNvGraphicFramePr>
            <p:nvPr/>
          </p:nvGraphicFramePr>
          <p:xfrm>
            <a:off x="926" y="2975"/>
            <a:ext cx="3501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50" name="Equation" r:id="rId4" imgW="2197100" imgH="431800" progId="Equation.3">
                    <p:embed/>
                  </p:oleObj>
                </mc:Choice>
                <mc:Fallback>
                  <p:oleObj name="Equation" r:id="rId4" imgW="21971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2975"/>
                          <a:ext cx="3501" cy="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1" name="Rectangle 15"/>
            <p:cNvSpPr>
              <a:spLocks noChangeArrowheads="1"/>
            </p:cNvSpPr>
            <p:nvPr/>
          </p:nvSpPr>
          <p:spPr bwMode="auto">
            <a:xfrm>
              <a:off x="676" y="2884"/>
              <a:ext cx="4032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147763" y="4721225"/>
            <a:ext cx="6467475" cy="1293813"/>
            <a:chOff x="1147756" y="5254419"/>
            <a:chExt cx="6468017" cy="1293006"/>
          </a:xfrm>
        </p:grpSpPr>
        <p:sp>
          <p:nvSpPr>
            <p:cNvPr id="56328" name="Rectangle 15"/>
            <p:cNvSpPr>
              <a:spLocks noChangeArrowheads="1"/>
            </p:cNvSpPr>
            <p:nvPr/>
          </p:nvSpPr>
          <p:spPr bwMode="auto">
            <a:xfrm>
              <a:off x="1147756" y="5254419"/>
              <a:ext cx="6468017" cy="12930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294" tIns="45647" rIns="91294" bIns="4564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graphicFrame>
          <p:nvGraphicFramePr>
            <p:cNvPr id="56329" name="Object 4"/>
            <p:cNvGraphicFramePr>
              <a:graphicFrameLocks noChangeAspect="1"/>
            </p:cNvGraphicFramePr>
            <p:nvPr/>
          </p:nvGraphicFramePr>
          <p:xfrm>
            <a:off x="1500211" y="5392446"/>
            <a:ext cx="5801211" cy="1028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51" name="Equation" r:id="rId6" imgW="2336800" imgH="431800" progId="Equation.3">
                    <p:embed/>
                  </p:oleObj>
                </mc:Choice>
                <mc:Fallback>
                  <p:oleObj name="Equation" r:id="rId6" imgW="23368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211" y="5392446"/>
                          <a:ext cx="5801211" cy="10280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0" y="6091238"/>
            <a:ext cx="70786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charset="0"/>
                <a:ea typeface="宋体" charset="-122"/>
              </a:rPr>
              <a:t>For a demo of M/M/1, see: </a:t>
            </a:r>
            <a:br>
              <a:rPr lang="en-US" altLang="zh-CN" sz="1800">
                <a:solidFill>
                  <a:srgbClr val="000000"/>
                </a:solidFill>
                <a:latin typeface="Times New Roman" charset="0"/>
                <a:ea typeface="宋体" charset="-122"/>
              </a:rPr>
            </a:br>
            <a:r>
              <a:rPr lang="en-US" altLang="x-none" sz="1800">
                <a:solidFill>
                  <a:srgbClr val="000000"/>
                </a:solidFill>
                <a:latin typeface="Times New Roman" charset="0"/>
                <a:ea typeface="宋体" charset="-122"/>
              </a:rPr>
              <a:t>http://www.dcs.ed.ac.uk/home/jeh/Simjava/queueing/mm1_q/mm1_q.html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1447800" y="1447800"/>
          <a:ext cx="1295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52" name="Equation" r:id="rId8" imgW="393529" imgH="241195" progId="Equation.3">
                  <p:embed/>
                </p:oleObj>
              </mc:Choice>
              <mc:Fallback>
                <p:oleObj name="Equation" r:id="rId8" imgW="393529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1295400" cy="796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4557713" y="1544638"/>
          <a:ext cx="11715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53" name="Equation" r:id="rId10" imgW="355600" imgH="228600" progId="Equation.3">
                  <p:embed/>
                </p:oleObj>
              </mc:Choice>
              <mc:Fallback>
                <p:oleObj name="Equation" r:id="rId10" imgW="355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1544638"/>
                        <a:ext cx="1171575" cy="755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122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1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1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A5BE2B-EAE7-E64C-A2C8-A9BFE14FD92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409556" y="239712"/>
            <a:ext cx="77612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5" tIns="45642" rIns="91285" bIns="4564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u="sng">
                <a:solidFill>
                  <a:schemeClr val="accent2"/>
                </a:solidFill>
              </a:rPr>
              <a:t>Queueing Delay</a:t>
            </a:r>
            <a:r>
              <a:rPr lang="en-US" altLang="zh-CN" u="sng">
                <a:solidFill>
                  <a:schemeClr val="accent2"/>
                </a:solidFill>
                <a:ea typeface="宋体" charset="-122"/>
              </a:rPr>
              <a:t> as a Function of </a:t>
            </a:r>
            <a:r>
              <a:rPr lang="en-US" altLang="zh-CN" u="sng">
                <a:solidFill>
                  <a:schemeClr val="accent2"/>
                </a:solidFill>
                <a:ea typeface="宋体" charset="-122"/>
                <a:sym typeface="Symbol" charset="2"/>
              </a:rPr>
              <a:t>Utilization</a:t>
            </a:r>
            <a:endParaRPr lang="en-US" altLang="x-none" u="sng">
              <a:solidFill>
                <a:schemeClr val="accent2"/>
              </a:solidFill>
              <a:ea typeface="宋体" charset="-122"/>
              <a:sym typeface="Symbol" charset="2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09556" y="3892551"/>
            <a:ext cx="5399459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5" tIns="45642" rIns="91285" bIns="45642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x-none" sz="2400" dirty="0">
                <a:latin typeface="Times New Roman" charset="0"/>
                <a:sym typeface="Symbol" charset="2"/>
              </a:rPr>
              <a:t></a:t>
            </a:r>
            <a:r>
              <a:rPr lang="en-US" altLang="x-none" sz="2400" dirty="0">
                <a:latin typeface="Times New Roman" charset="0"/>
              </a:rPr>
              <a:t> ~ 0: average queueing delay small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latin typeface="Times New Roman" charset="0"/>
                <a:sym typeface="Symbol" charset="2"/>
              </a:rPr>
              <a:t></a:t>
            </a:r>
            <a:r>
              <a:rPr lang="en-US" altLang="x-none" sz="2400" dirty="0">
                <a:latin typeface="Times New Roman" charset="0"/>
              </a:rPr>
              <a:t> -&gt; 1: delay become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s</a:t>
            </a:r>
            <a:r>
              <a:rPr lang="en-US" altLang="x-none" sz="2400" dirty="0">
                <a:latin typeface="Times New Roman" charset="0"/>
                <a:ea typeface="宋体" charset="-122"/>
              </a:rPr>
              <a:t> large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latin typeface="Times New Roman" charset="0"/>
                <a:ea typeface="宋体" charset="-122"/>
                <a:sym typeface="Symbol" charset="2"/>
              </a:rPr>
              <a:t></a:t>
            </a:r>
            <a:r>
              <a:rPr lang="en-US" altLang="x-none" sz="2400" dirty="0">
                <a:latin typeface="Times New Roman" charset="0"/>
                <a:ea typeface="宋体" charset="-122"/>
              </a:rPr>
              <a:t> &gt; 1: more </a:t>
            </a:r>
            <a:r>
              <a:rPr lang="ja-JP" altLang="en-US" sz="2400" dirty="0">
                <a:latin typeface="Times New Roman" charset="0"/>
                <a:ea typeface="宋体" charset="-122"/>
              </a:rPr>
              <a:t>“</a:t>
            </a:r>
            <a:r>
              <a:rPr lang="en-US" altLang="ja-JP" sz="2400" dirty="0">
                <a:latin typeface="Times New Roman" charset="0"/>
                <a:ea typeface="宋体" charset="-122"/>
              </a:rPr>
              <a:t>work</a:t>
            </a:r>
            <a:r>
              <a:rPr lang="ja-JP" altLang="en-US" sz="2400" dirty="0">
                <a:latin typeface="Times New Roman" charset="0"/>
                <a:ea typeface="宋体" charset="-122"/>
              </a:rPr>
              <a:t>”</a:t>
            </a:r>
            <a:r>
              <a:rPr lang="en-US" altLang="ja-JP" sz="2400" dirty="0">
                <a:latin typeface="Times New Roman" charset="0"/>
                <a:ea typeface="宋体" charset="-122"/>
              </a:rPr>
              <a:t> arriving than can be serviced, average delay infinite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 </a:t>
            </a:r>
            <a:r>
              <a:rPr lang="en-US" altLang="ja-JP" sz="2400" dirty="0">
                <a:latin typeface="Times New Roman" charset="0"/>
                <a:ea typeface="宋体" charset="-122"/>
              </a:rPr>
              <a:t>!</a:t>
            </a:r>
            <a:endParaRPr lang="en-US" altLang="x-none" sz="2400" dirty="0">
              <a:latin typeface="Times New Roman" charset="0"/>
              <a:ea typeface="宋体" charset="-122"/>
            </a:endParaRPr>
          </a:p>
        </p:txBody>
      </p:sp>
      <p:grpSp>
        <p:nvGrpSpPr>
          <p:cNvPr id="58372" name="Group 12"/>
          <p:cNvGrpSpPr>
            <a:grpSpLocks/>
          </p:cNvGrpSpPr>
          <p:nvPr/>
        </p:nvGrpSpPr>
        <p:grpSpPr bwMode="auto">
          <a:xfrm>
            <a:off x="5942013" y="3276600"/>
            <a:ext cx="2957512" cy="2895600"/>
            <a:chOff x="3748" y="2068"/>
            <a:chExt cx="1866" cy="1827"/>
          </a:xfrm>
        </p:grpSpPr>
        <p:pic>
          <p:nvPicPr>
            <p:cNvPr id="58377" name="Picture 9" descr="01-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" y="2068"/>
              <a:ext cx="1866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78" name="Rectangle 7"/>
            <p:cNvSpPr>
              <a:spLocks noChangeArrowheads="1"/>
            </p:cNvSpPr>
            <p:nvPr/>
          </p:nvSpPr>
          <p:spPr bwMode="auto">
            <a:xfrm>
              <a:off x="4631" y="3604"/>
              <a:ext cx="22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400">
                  <a:latin typeface="Times New Roman" charset="0"/>
                  <a:sym typeface="Symbol" charset="2"/>
                </a:rPr>
                <a:t></a:t>
              </a:r>
            </a:p>
          </p:txBody>
        </p:sp>
      </p:grpSp>
      <p:graphicFrame>
        <p:nvGraphicFramePr>
          <p:cNvPr id="58373" name="Object 2"/>
          <p:cNvGraphicFramePr>
            <a:graphicFrameLocks noChangeAspect="1"/>
          </p:cNvGraphicFramePr>
          <p:nvPr/>
        </p:nvGraphicFramePr>
        <p:xfrm>
          <a:off x="5491163" y="1447800"/>
          <a:ext cx="33496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9" name="Equation" r:id="rId5" imgW="1587500" imgH="393700" progId="Equation.3">
                  <p:embed/>
                </p:oleObj>
              </mc:Choice>
              <mc:Fallback>
                <p:oleObj name="Equation" r:id="rId5" imgW="15875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1447800"/>
                        <a:ext cx="3349625" cy="830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10"/>
          <p:cNvGraphicFramePr>
            <a:graphicFrameLocks noChangeAspect="1"/>
          </p:cNvGraphicFramePr>
          <p:nvPr/>
        </p:nvGraphicFramePr>
        <p:xfrm>
          <a:off x="6486525" y="2574925"/>
          <a:ext cx="15795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0" name="Equation" r:id="rId7" imgW="698500" imgH="431800" progId="Equation.3">
                  <p:embed/>
                </p:oleObj>
              </mc:Choice>
              <mc:Fallback>
                <p:oleObj name="Equation" r:id="rId7" imgW="6985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2574925"/>
                        <a:ext cx="157956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15"/>
          <p:cNvSpPr>
            <a:spLocks noChangeArrowheads="1"/>
          </p:cNvSpPr>
          <p:nvPr/>
        </p:nvSpPr>
        <p:spPr bwMode="auto">
          <a:xfrm>
            <a:off x="6400800" y="2438400"/>
            <a:ext cx="1752600" cy="12922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58376" name="Rectangle 16"/>
          <p:cNvSpPr>
            <a:spLocks noChangeArrowheads="1"/>
          </p:cNvSpPr>
          <p:nvPr/>
        </p:nvSpPr>
        <p:spPr bwMode="auto">
          <a:xfrm>
            <a:off x="457200" y="1447800"/>
            <a:ext cx="464185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85" tIns="45642" rIns="91285" bIns="45642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zh-CN" sz="1800">
                <a:latin typeface="Times New Roman" charset="0"/>
                <a:ea typeface="宋体" charset="-122"/>
              </a:rPr>
              <a:t>Assume:</a:t>
            </a:r>
          </a:p>
          <a:p>
            <a:pPr>
              <a:buFontTx/>
              <a:buNone/>
            </a:pPr>
            <a:r>
              <a:rPr lang="en-US" altLang="x-none" sz="1800">
                <a:latin typeface="Times New Roman" charset="0"/>
                <a:ea typeface="宋体" charset="-122"/>
              </a:rPr>
              <a:t>R = link bandwidth (bps)</a:t>
            </a:r>
          </a:p>
          <a:p>
            <a:pPr>
              <a:buFontTx/>
              <a:buNone/>
            </a:pPr>
            <a:r>
              <a:rPr lang="en-US" altLang="x-none" sz="1800">
                <a:latin typeface="Times New Roman" charset="0"/>
                <a:ea typeface="宋体" charset="-122"/>
              </a:rPr>
              <a:t>L = packet length (bits)</a:t>
            </a:r>
          </a:p>
          <a:p>
            <a:pPr>
              <a:buFontTx/>
              <a:buNone/>
            </a:pPr>
            <a:r>
              <a:rPr lang="en-US" altLang="x-none" sz="1800">
                <a:latin typeface="Times New Roman" charset="0"/>
                <a:ea typeface="宋体" charset="-122"/>
              </a:rPr>
              <a:t>S = L / R</a:t>
            </a:r>
          </a:p>
          <a:p>
            <a:pPr>
              <a:buFontTx/>
              <a:buNone/>
            </a:pPr>
            <a:r>
              <a:rPr lang="en-US" altLang="zh-CN" sz="1800">
                <a:latin typeface="Times New Roman" charset="0"/>
                <a:ea typeface="宋体" charset="-122"/>
                <a:sym typeface="Symbol" charset="2"/>
              </a:rPr>
              <a:t>a</a:t>
            </a:r>
            <a:r>
              <a:rPr lang="en-US" altLang="x-none" sz="1800">
                <a:latin typeface="Times New Roman" charset="0"/>
                <a:ea typeface="宋体" charset="-122"/>
                <a:sym typeface="Symbol" charset="2"/>
              </a:rPr>
              <a:t> </a:t>
            </a:r>
            <a:r>
              <a:rPr lang="en-US" altLang="x-none" sz="1800">
                <a:latin typeface="Times New Roman" charset="0"/>
                <a:ea typeface="宋体" charset="-122"/>
              </a:rPr>
              <a:t>= average packet arrival rate (pkt/sec)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7"/>
          <p:cNvGrpSpPr>
            <a:grpSpLocks/>
          </p:cNvGrpSpPr>
          <p:nvPr/>
        </p:nvGrpSpPr>
        <p:grpSpPr bwMode="auto">
          <a:xfrm>
            <a:off x="7389358" y="4107194"/>
            <a:ext cx="1749360" cy="1216946"/>
            <a:chOff x="7245350" y="4273550"/>
            <a:chExt cx="1181100" cy="806450"/>
          </a:xfrm>
        </p:grpSpPr>
        <p:grpSp>
          <p:nvGrpSpPr>
            <p:cNvPr id="25914" name="Group 4"/>
            <p:cNvGrpSpPr>
              <a:grpSpLocks/>
            </p:cNvGrpSpPr>
            <p:nvPr/>
          </p:nvGrpSpPr>
          <p:grpSpPr bwMode="auto">
            <a:xfrm>
              <a:off x="7245350" y="4273550"/>
              <a:ext cx="1176862" cy="733003"/>
              <a:chOff x="628" y="1878"/>
              <a:chExt cx="833" cy="499"/>
            </a:xfrm>
          </p:grpSpPr>
          <p:sp>
            <p:nvSpPr>
              <p:cNvPr id="25932" name="Oval 5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3" name="Oval 6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4" name="Oval 7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5" name="Oval 8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6" name="Oval 9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7" name="Oval 10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8" name="Oval 11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9" name="Oval 12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40" name="Oval 13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5915" name="Group 14"/>
            <p:cNvGrpSpPr>
              <a:grpSpLocks/>
            </p:cNvGrpSpPr>
            <p:nvPr/>
          </p:nvGrpSpPr>
          <p:grpSpPr bwMode="auto">
            <a:xfrm>
              <a:off x="7245350" y="4341121"/>
              <a:ext cx="1181100" cy="738879"/>
              <a:chOff x="628" y="1876"/>
              <a:chExt cx="836" cy="503"/>
            </a:xfrm>
          </p:grpSpPr>
          <p:sp>
            <p:nvSpPr>
              <p:cNvPr id="25916" name="Arc 15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lnTo>
                      <a:pt x="0" y="14968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17" name="Arc 16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lnTo>
                      <a:pt x="-1" y="1491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18" name="Arc 17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lnTo>
                      <a:pt x="441" y="25945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19" name="Arc 18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lnTo>
                      <a:pt x="445" y="2596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0" name="Arc 19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lnTo>
                      <a:pt x="32073" y="1980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1" name="Arc 20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lnTo>
                      <a:pt x="32013" y="19848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2" name="Arc 21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3" name="Arc 22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lnTo>
                      <a:pt x="-1" y="459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4" name="Arc 23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lnTo>
                      <a:pt x="13494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5" name="Arc 24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lnTo>
                      <a:pt x="13412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6" name="Arc 25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lnTo>
                      <a:pt x="27876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7" name="Arc 26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lnTo>
                      <a:pt x="27873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8" name="Arc 27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lnTo>
                      <a:pt x="12768" y="4125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9" name="Arc 28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lnTo>
                      <a:pt x="12790" y="41267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30" name="Arc 29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lnTo>
                      <a:pt x="39085" y="1212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31" name="Arc 30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lnTo>
                      <a:pt x="39017" y="1220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</p:grpSp>
      </p:grp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2231" y="6395307"/>
            <a:ext cx="2129656" cy="4563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1DCEE728-73A7-194D-8E3D-C28AA8863208}" type="slidenum">
              <a:rPr lang="en-US" altLang="x-none" sz="1198">
                <a:latin typeface="Tahoma" charset="0"/>
              </a:rPr>
              <a:pPr/>
              <a:t>4</a:t>
            </a:fld>
            <a:endParaRPr lang="en-US" altLang="x-none" sz="1198">
              <a:latin typeface="Tahoma" charset="0"/>
            </a:endParaRPr>
          </a:p>
        </p:txBody>
      </p:sp>
      <p:graphicFrame>
        <p:nvGraphicFramePr>
          <p:cNvPr id="25603" name="Object 498"/>
          <p:cNvGraphicFramePr>
            <a:graphicFrameLocks noChangeAspect="1"/>
          </p:cNvGraphicFramePr>
          <p:nvPr/>
        </p:nvGraphicFramePr>
        <p:xfrm>
          <a:off x="14789" y="3574780"/>
          <a:ext cx="2219977" cy="156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7" name="Photo Editor Photo" r:id="rId4" imgW="5668166" imgH="3990476" progId="MSPhotoEd.3">
                  <p:embed/>
                </p:oleObj>
              </mc:Choice>
              <mc:Fallback>
                <p:oleObj name="Photo Editor Photo" r:id="rId4" imgW="5668166" imgH="3990476" progId="MSPhotoEd.3">
                  <p:embed/>
                  <p:pic>
                    <p:nvPicPr>
                      <p:cNvPr id="25603" name="Object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9" y="3574780"/>
                        <a:ext cx="2219977" cy="1563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97"/>
          <p:cNvGraphicFramePr>
            <a:graphicFrameLocks noChangeAspect="1"/>
          </p:cNvGraphicFramePr>
          <p:nvPr/>
        </p:nvGraphicFramePr>
        <p:xfrm>
          <a:off x="388747" y="1825420"/>
          <a:ext cx="1801652" cy="133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8" name="Photo Editor Photo" r:id="rId6" imgW="3761905" imgH="2790476" progId="MSPhotoEd.3">
                  <p:embed/>
                </p:oleObj>
              </mc:Choice>
              <mc:Fallback>
                <p:oleObj name="Photo Editor Photo" r:id="rId6" imgW="3761905" imgH="2790476" progId="MSPhotoEd.3">
                  <p:embed/>
                  <p:pic>
                    <p:nvPicPr>
                      <p:cNvPr id="25604" name="Object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47" y="1825420"/>
                        <a:ext cx="1801652" cy="1335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3"/>
          <p:cNvGrpSpPr>
            <a:grpSpLocks/>
          </p:cNvGrpSpPr>
          <p:nvPr/>
        </p:nvGrpSpPr>
        <p:grpSpPr bwMode="auto">
          <a:xfrm>
            <a:off x="7962970" y="2215223"/>
            <a:ext cx="1178917" cy="804959"/>
            <a:chOff x="1372" y="240"/>
            <a:chExt cx="836" cy="549"/>
          </a:xfrm>
        </p:grpSpPr>
        <p:grpSp>
          <p:nvGrpSpPr>
            <p:cNvPr id="25739" name="Group 4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25905" name="Oval 5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06" name="Oval 6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07" name="Oval 7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08" name="Oval 8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09" name="Oval 9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10" name="Oval 10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11" name="Oval 11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12" name="Oval 12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13" name="Oval 13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5740" name="Group 14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25889" name="Arc 15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lnTo>
                      <a:pt x="0" y="14968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0" name="Arc 16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lnTo>
                      <a:pt x="-1" y="1491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1" name="Arc 17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lnTo>
                      <a:pt x="441" y="25945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2" name="Arc 18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lnTo>
                      <a:pt x="445" y="2596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3" name="Arc 19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lnTo>
                      <a:pt x="32073" y="1980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4" name="Arc 20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lnTo>
                      <a:pt x="32013" y="19848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5" name="Arc 21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6" name="Arc 22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lnTo>
                      <a:pt x="-1" y="459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7" name="Arc 23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lnTo>
                      <a:pt x="13494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8" name="Arc 24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lnTo>
                      <a:pt x="13412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9" name="Arc 25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lnTo>
                      <a:pt x="27876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00" name="Arc 26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lnTo>
                      <a:pt x="27873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01" name="Arc 27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lnTo>
                      <a:pt x="12768" y="4125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02" name="Arc 28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lnTo>
                      <a:pt x="12790" y="41267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03" name="Arc 29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lnTo>
                      <a:pt x="39085" y="1212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04" name="Arc 30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lnTo>
                      <a:pt x="39017" y="1220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</p:grpSp>
        <p:sp>
          <p:nvSpPr>
            <p:cNvPr id="25741" name="Freeform 31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499"/>
            </a:p>
          </p:txBody>
        </p:sp>
        <p:grpSp>
          <p:nvGrpSpPr>
            <p:cNvPr id="25742" name="Group 32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25869" name="Freeform 33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0" name="Freeform 34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1" name="Rectangle 35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72" name="Rectangle 36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73" name="Freeform 37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4" name="Freeform 38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5" name="Freeform 39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6" name="Freeform 40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7" name="Freeform 41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8" name="Freeform 42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9" name="Rectangle 43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80" name="Rectangle 44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81" name="Freeform 45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2" name="Freeform 46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3" name="Freeform 47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4" name="Freeform 48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5" name="Freeform 49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6" name="Freeform 50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7" name="Rectangle 51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88" name="Rectangle 52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5743" name="Group 53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25842" name="Group 54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25860" name="Oval 55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1" name="Oval 56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2" name="Oval 57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3" name="Oval 58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4" name="Oval 59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5" name="Oval 60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6" name="Oval 61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7" name="Oval 62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8" name="Oval 63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</p:grpSp>
          <p:grpSp>
            <p:nvGrpSpPr>
              <p:cNvPr id="25843" name="Group 64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25844" name="Arc 65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lnTo>
                        <a:pt x="0" y="159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45" name="Arc 66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lnTo>
                        <a:pt x="-1" y="157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46" name="Arc 67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lnTo>
                        <a:pt x="453" y="260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47" name="Arc 68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lnTo>
                        <a:pt x="470" y="260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48" name="Arc 69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799" y="1903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49" name="Arc 70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478" y="1920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0" name="Arc 71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lnTo>
                        <a:pt x="-1" y="44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1" name="Arc 72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lnTo>
                        <a:pt x="0" y="40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2" name="Arc 73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lnTo>
                        <a:pt x="13043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3" name="Arc 74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lnTo>
                        <a:pt x="126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4" name="Arc 75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lnTo>
                        <a:pt x="27312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5" name="Arc 76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lnTo>
                        <a:pt x="27294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6" name="Arc 77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lnTo>
                        <a:pt x="13091" y="4143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7" name="Arc 78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lnTo>
                        <a:pt x="13179" y="414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8" name="Arc 79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lnTo>
                        <a:pt x="38843" y="1221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9" name="Arc 80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lnTo>
                        <a:pt x="38539" y="125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</p:grpSp>
        </p:grpSp>
        <p:grpSp>
          <p:nvGrpSpPr>
            <p:cNvPr id="25744" name="Group 81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25822" name="Freeform 82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23" name="Freeform 83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24" name="Rectangle 84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25" name="Rectangle 85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26" name="Freeform 86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27" name="Freeform 87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28" name="Freeform 88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29" name="Freeform 89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0" name="Freeform 90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1" name="Freeform 91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2" name="Rectangle 92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33" name="Rectangle 93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34" name="Freeform 94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5" name="Freeform 95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6" name="Freeform 96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7" name="Freeform 97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8" name="Freeform 98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9" name="Freeform 99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40" name="Rectangle 100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41" name="Rectangle 101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5745" name="Group 102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25795" name="Group 103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25813" name="Oval 104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4" name="Oval 105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5" name="Oval 106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6" name="Oval 107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7" name="Oval 108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8" name="Oval 109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9" name="Oval 110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20" name="Oval 111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21" name="Oval 112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</p:grpSp>
          <p:grpSp>
            <p:nvGrpSpPr>
              <p:cNvPr id="25796" name="Group 113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25797" name="Arc 114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lnTo>
                        <a:pt x="0" y="1435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98" name="Arc 115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lnTo>
                        <a:pt x="-1" y="1411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99" name="Arc 116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lnTo>
                        <a:pt x="447" y="2597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0" name="Arc 117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lnTo>
                        <a:pt x="465" y="2605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1" name="Arc 118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lnTo>
                        <a:pt x="32393" y="2008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2" name="Arc 119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lnTo>
                        <a:pt x="32065" y="2033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3" name="Arc 120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lnTo>
                        <a:pt x="0" y="41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4" name="Arc 121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5" name="Arc 122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lnTo>
                        <a:pt x="13298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6" name="Arc 123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lnTo>
                        <a:pt x="12959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7" name="Arc 124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lnTo>
                        <a:pt x="275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8" name="Arc 125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lnTo>
                        <a:pt x="275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9" name="Arc 126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lnTo>
                        <a:pt x="12736" y="41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10" name="Arc 127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lnTo>
                        <a:pt x="12826" y="4132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11" name="Arc 128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lnTo>
                        <a:pt x="39156" y="1221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12" name="Arc 129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lnTo>
                        <a:pt x="38878" y="125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</p:grpSp>
        </p:grpSp>
        <p:grpSp>
          <p:nvGrpSpPr>
            <p:cNvPr id="25746" name="Group 130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25775" name="Freeform 131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76" name="Freeform 132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77" name="Rectangle 133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778" name="Rectangle 134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779" name="Freeform 135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0" name="Freeform 136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1" name="Freeform 137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2" name="Freeform 138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3" name="Freeform 139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4" name="Freeform 140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5" name="Rectangle 141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786" name="Rectangle 142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787" name="Freeform 143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8" name="Freeform 144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9" name="Freeform 145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90" name="Freeform 146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91" name="Freeform 147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92" name="Freeform 148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93" name="Rectangle 149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794" name="Rectangle 150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5747" name="Group 151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25748" name="Group 152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25766" name="Oval 153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67" name="Oval 154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68" name="Oval 155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69" name="Oval 156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70" name="Oval 157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71" name="Oval 158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72" name="Oval 159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73" name="Oval 160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74" name="Oval 161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</p:grpSp>
          <p:grpSp>
            <p:nvGrpSpPr>
              <p:cNvPr id="25749" name="Group 162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25750" name="Arc 163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lnTo>
                        <a:pt x="-1" y="1581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1" name="Arc 164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lnTo>
                        <a:pt x="0" y="1562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2" name="Arc 165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lnTo>
                        <a:pt x="419" y="2583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3" name="Arc 166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lnTo>
                        <a:pt x="434" y="2590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4" name="Arc 167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799" y="1903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5" name="Arc 168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478" y="1920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6" name="Arc 169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lnTo>
                        <a:pt x="0" y="47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7" name="Arc 170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lnTo>
                        <a:pt x="0" y="43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8" name="Arc 171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lnTo>
                        <a:pt x="138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9" name="Arc 172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lnTo>
                        <a:pt x="13493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0" name="Arc 173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lnTo>
                        <a:pt x="27566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1" name="Arc 174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lnTo>
                        <a:pt x="27566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2" name="Arc 175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lnTo>
                        <a:pt x="13091" y="413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3" name="Arc 176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lnTo>
                        <a:pt x="13179" y="414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4" name="Arc 177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lnTo>
                        <a:pt x="39208" y="1162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5" name="Arc 178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lnTo>
                        <a:pt x="38926" y="119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</p:grpSp>
        </p:grpSp>
      </p:grpSp>
      <p:grpSp>
        <p:nvGrpSpPr>
          <p:cNvPr id="25606" name="Group 356"/>
          <p:cNvGrpSpPr>
            <a:grpSpLocks/>
          </p:cNvGrpSpPr>
          <p:nvPr/>
        </p:nvGrpSpPr>
        <p:grpSpPr bwMode="auto">
          <a:xfrm>
            <a:off x="2136523" y="2473508"/>
            <a:ext cx="1800067" cy="1622595"/>
            <a:chOff x="1358" y="1894"/>
            <a:chExt cx="2981" cy="1793"/>
          </a:xfrm>
        </p:grpSpPr>
        <p:sp>
          <p:nvSpPr>
            <p:cNvPr id="25730" name="Oval 357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1" name="Oval 358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2" name="Oval 359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3" name="Oval 360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4" name="Oval 361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5" name="Oval 362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6" name="Oval 363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7" name="Oval 364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8" name="Oval 365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25607" name="Group 366"/>
          <p:cNvGrpSpPr>
            <a:grpSpLocks/>
          </p:cNvGrpSpPr>
          <p:nvPr/>
        </p:nvGrpSpPr>
        <p:grpSpPr bwMode="auto">
          <a:xfrm>
            <a:off x="3863700" y="2566997"/>
            <a:ext cx="2410124" cy="1678055"/>
            <a:chOff x="1358" y="1894"/>
            <a:chExt cx="2981" cy="1793"/>
          </a:xfrm>
        </p:grpSpPr>
        <p:sp>
          <p:nvSpPr>
            <p:cNvPr id="25721" name="Oval 367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2" name="Oval 368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3" name="Oval 369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4" name="Oval 370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5" name="Oval 371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6" name="Oval 372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7" name="Oval 373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8" name="Oval 374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9" name="Oval 375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25608" name="Group 376"/>
          <p:cNvGrpSpPr>
            <a:grpSpLocks/>
          </p:cNvGrpSpPr>
          <p:nvPr/>
        </p:nvGrpSpPr>
        <p:grpSpPr bwMode="auto">
          <a:xfrm>
            <a:off x="3896975" y="2597104"/>
            <a:ext cx="2389525" cy="1706577"/>
            <a:chOff x="1358" y="1886"/>
            <a:chExt cx="2989" cy="1810"/>
          </a:xfrm>
        </p:grpSpPr>
        <p:sp>
          <p:nvSpPr>
            <p:cNvPr id="25705" name="Arc 377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6" name="Arc 378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7" name="Arc 379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8" name="Arc 380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9" name="Arc 381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0" name="Arc 382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1" name="Arc 383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2" name="Arc 384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3" name="Arc 385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4" name="Arc 386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5" name="Arc 387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6" name="Arc 388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7" name="Arc 389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8" name="Arc 390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9" name="Arc 391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20" name="Arc 392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</p:grpSp>
      <p:grpSp>
        <p:nvGrpSpPr>
          <p:cNvPr id="25609" name="Group 393"/>
          <p:cNvGrpSpPr>
            <a:grpSpLocks/>
          </p:cNvGrpSpPr>
          <p:nvPr/>
        </p:nvGrpSpPr>
        <p:grpSpPr bwMode="auto">
          <a:xfrm>
            <a:off x="2136523" y="2473508"/>
            <a:ext cx="1800067" cy="1651117"/>
            <a:chOff x="1358" y="1886"/>
            <a:chExt cx="2989" cy="1810"/>
          </a:xfrm>
        </p:grpSpPr>
        <p:sp>
          <p:nvSpPr>
            <p:cNvPr id="25689" name="Arc 394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0" name="Arc 395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1" name="Arc 396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2" name="Arc 397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3" name="Arc 398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4" name="Arc 399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5" name="Arc 400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6" name="Arc 401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7" name="Arc 402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8" name="Arc 403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9" name="Arc 404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0" name="Arc 405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1" name="Arc 406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2" name="Arc 407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3" name="Arc 408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4" name="Arc 409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</p:grpSp>
      <p:sp>
        <p:nvSpPr>
          <p:cNvPr id="66970" name="Line 410"/>
          <p:cNvSpPr>
            <a:spLocks noChangeShapeType="1"/>
          </p:cNvSpPr>
          <p:nvPr/>
        </p:nvSpPr>
        <p:spPr bwMode="auto">
          <a:xfrm>
            <a:off x="2448682" y="2747637"/>
            <a:ext cx="280469" cy="49597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1" name="Line 411"/>
          <p:cNvSpPr>
            <a:spLocks noChangeShapeType="1"/>
          </p:cNvSpPr>
          <p:nvPr/>
        </p:nvSpPr>
        <p:spPr bwMode="auto">
          <a:xfrm flipH="1">
            <a:off x="2775103" y="3023352"/>
            <a:ext cx="608473" cy="22025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2" name="Line 412"/>
          <p:cNvSpPr>
            <a:spLocks noChangeShapeType="1"/>
          </p:cNvSpPr>
          <p:nvPr/>
        </p:nvSpPr>
        <p:spPr bwMode="auto">
          <a:xfrm flipH="1" flipV="1">
            <a:off x="2729151" y="3299066"/>
            <a:ext cx="419909" cy="44050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3" name="Line 413"/>
          <p:cNvSpPr>
            <a:spLocks noChangeShapeType="1"/>
          </p:cNvSpPr>
          <p:nvPr/>
        </p:nvSpPr>
        <p:spPr bwMode="auto">
          <a:xfrm flipH="1" flipV="1">
            <a:off x="3429529" y="3023351"/>
            <a:ext cx="510230" cy="15370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4" name="Line 414"/>
          <p:cNvSpPr>
            <a:spLocks noChangeShapeType="1"/>
          </p:cNvSpPr>
          <p:nvPr/>
        </p:nvSpPr>
        <p:spPr bwMode="auto">
          <a:xfrm flipH="1">
            <a:off x="3149060" y="3253114"/>
            <a:ext cx="790699" cy="43100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5" name="Line 415"/>
          <p:cNvSpPr>
            <a:spLocks noChangeShapeType="1"/>
          </p:cNvSpPr>
          <p:nvPr/>
        </p:nvSpPr>
        <p:spPr bwMode="auto">
          <a:xfrm flipH="1">
            <a:off x="4112476" y="2952046"/>
            <a:ext cx="1028384" cy="11250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6" name="Line 416"/>
          <p:cNvSpPr>
            <a:spLocks noChangeShapeType="1"/>
          </p:cNvSpPr>
          <p:nvPr/>
        </p:nvSpPr>
        <p:spPr bwMode="auto">
          <a:xfrm flipH="1" flipV="1">
            <a:off x="4158429" y="3064550"/>
            <a:ext cx="373957" cy="66076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7" name="Line 417"/>
          <p:cNvSpPr>
            <a:spLocks noChangeShapeType="1"/>
          </p:cNvSpPr>
          <p:nvPr/>
        </p:nvSpPr>
        <p:spPr bwMode="auto">
          <a:xfrm flipH="1" flipV="1">
            <a:off x="4158429" y="3007505"/>
            <a:ext cx="562520" cy="32959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8" name="Line 418"/>
          <p:cNvSpPr>
            <a:spLocks noChangeShapeType="1"/>
          </p:cNvSpPr>
          <p:nvPr/>
        </p:nvSpPr>
        <p:spPr bwMode="auto">
          <a:xfrm flipH="1" flipV="1">
            <a:off x="4720949" y="3337096"/>
            <a:ext cx="1121872" cy="5546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9" name="Line 419"/>
          <p:cNvSpPr>
            <a:spLocks noChangeShapeType="1"/>
          </p:cNvSpPr>
          <p:nvPr/>
        </p:nvSpPr>
        <p:spPr bwMode="auto">
          <a:xfrm flipH="1" flipV="1">
            <a:off x="5186812" y="2952047"/>
            <a:ext cx="514984" cy="16637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80" name="Line 420"/>
          <p:cNvSpPr>
            <a:spLocks noChangeShapeType="1"/>
          </p:cNvSpPr>
          <p:nvPr/>
        </p:nvSpPr>
        <p:spPr bwMode="auto">
          <a:xfrm flipH="1">
            <a:off x="4532387" y="3779190"/>
            <a:ext cx="1028383" cy="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81" name="Line 421"/>
          <p:cNvSpPr>
            <a:spLocks noChangeShapeType="1"/>
          </p:cNvSpPr>
          <p:nvPr/>
        </p:nvSpPr>
        <p:spPr bwMode="auto">
          <a:xfrm flipV="1">
            <a:off x="5608306" y="3392555"/>
            <a:ext cx="280469" cy="38663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82" name="Line 422"/>
          <p:cNvSpPr>
            <a:spLocks noChangeShapeType="1"/>
          </p:cNvSpPr>
          <p:nvPr/>
        </p:nvSpPr>
        <p:spPr bwMode="auto">
          <a:xfrm flipH="1" flipV="1">
            <a:off x="5747748" y="3118425"/>
            <a:ext cx="141027" cy="27413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83" name="Line 423"/>
          <p:cNvSpPr>
            <a:spLocks noChangeShapeType="1"/>
          </p:cNvSpPr>
          <p:nvPr/>
        </p:nvSpPr>
        <p:spPr bwMode="auto">
          <a:xfrm flipH="1">
            <a:off x="5692288" y="3633410"/>
            <a:ext cx="456355" cy="22976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pic>
        <p:nvPicPr>
          <p:cNvPr id="25624" name="Picture 424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74" y="2636718"/>
            <a:ext cx="364450" cy="26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985" name="Line 425"/>
          <p:cNvSpPr>
            <a:spLocks noChangeShapeType="1"/>
          </p:cNvSpPr>
          <p:nvPr/>
        </p:nvSpPr>
        <p:spPr bwMode="auto">
          <a:xfrm flipV="1">
            <a:off x="2120678" y="3299066"/>
            <a:ext cx="608473" cy="16479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pic>
        <p:nvPicPr>
          <p:cNvPr id="25626" name="Picture 426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57" y="3165962"/>
            <a:ext cx="364450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7" name="Picture 427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05" y="2926694"/>
            <a:ext cx="364450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8" name="Picture 42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81" y="3641332"/>
            <a:ext cx="367619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9" name="Picture 429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176" y="3674609"/>
            <a:ext cx="392972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0" name="Picture 430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34" y="3227761"/>
            <a:ext cx="391388" cy="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1" name="Picture 43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14" y="2855388"/>
            <a:ext cx="391388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2" name="Picture 43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802" y="3002752"/>
            <a:ext cx="392972" cy="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3" name="Picture 433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15" y="3718976"/>
            <a:ext cx="392972" cy="26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4" name="Picture 434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152" y="3314911"/>
            <a:ext cx="391388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5" name="Text Box 435"/>
          <p:cNvSpPr txBox="1">
            <a:spLocks noChangeArrowheads="1"/>
          </p:cNvSpPr>
          <p:nvPr/>
        </p:nvSpPr>
        <p:spPr bwMode="auto">
          <a:xfrm>
            <a:off x="4473757" y="2250083"/>
            <a:ext cx="1467308" cy="33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6" rIns="91388" bIns="45696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597">
                <a:latin typeface="Arial" charset="0"/>
              </a:rPr>
              <a:t>Backbone</a:t>
            </a:r>
            <a:r>
              <a:rPr lang="en-US" altLang="zh-CN" sz="1597">
                <a:latin typeface="Arial" charset="0"/>
                <a:ea typeface="宋体" charset="-122"/>
              </a:rPr>
              <a:t> ISP</a:t>
            </a:r>
            <a:endParaRPr lang="en-US" altLang="x-none" sz="1597">
              <a:latin typeface="Arial" charset="0"/>
            </a:endParaRPr>
          </a:p>
        </p:txBody>
      </p:sp>
      <p:sp>
        <p:nvSpPr>
          <p:cNvPr id="25636" name="Text Box 436"/>
          <p:cNvSpPr txBox="1">
            <a:spLocks noChangeArrowheads="1"/>
          </p:cNvSpPr>
          <p:nvPr/>
        </p:nvSpPr>
        <p:spPr bwMode="auto">
          <a:xfrm>
            <a:off x="2938314" y="2126487"/>
            <a:ext cx="470615" cy="3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6" rIns="91388" bIns="45696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397">
                <a:latin typeface="Arial" charset="0"/>
              </a:rPr>
              <a:t>ISP</a:t>
            </a:r>
          </a:p>
        </p:txBody>
      </p:sp>
      <p:pic>
        <p:nvPicPr>
          <p:cNvPr id="25637" name="Picture 438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00" y="3024936"/>
            <a:ext cx="364450" cy="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38" name="Group 439"/>
          <p:cNvGrpSpPr>
            <a:grpSpLocks/>
          </p:cNvGrpSpPr>
          <p:nvPr/>
        </p:nvGrpSpPr>
        <p:grpSpPr bwMode="auto">
          <a:xfrm>
            <a:off x="6300761" y="2490937"/>
            <a:ext cx="1800067" cy="1624180"/>
            <a:chOff x="1358" y="1894"/>
            <a:chExt cx="2981" cy="1793"/>
          </a:xfrm>
        </p:grpSpPr>
        <p:sp>
          <p:nvSpPr>
            <p:cNvPr id="25680" name="Oval 440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1" name="Oval 441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2" name="Oval 442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3" name="Oval 443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4" name="Oval 444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5" name="Oval 445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6" name="Oval 446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7" name="Oval 447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8" name="Oval 448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25639" name="Group 449"/>
          <p:cNvGrpSpPr>
            <a:grpSpLocks/>
          </p:cNvGrpSpPr>
          <p:nvPr/>
        </p:nvGrpSpPr>
        <p:grpSpPr bwMode="auto">
          <a:xfrm>
            <a:off x="6300761" y="2490938"/>
            <a:ext cx="1800067" cy="1652702"/>
            <a:chOff x="1358" y="1886"/>
            <a:chExt cx="2989" cy="1810"/>
          </a:xfrm>
        </p:grpSpPr>
        <p:sp>
          <p:nvSpPr>
            <p:cNvPr id="25664" name="Arc 450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65" name="Arc 451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66" name="Arc 452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67" name="Arc 453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68" name="Arc 454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69" name="Arc 455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0" name="Arc 456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1" name="Arc 457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2" name="Arc 458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3" name="Arc 459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4" name="Arc 460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5" name="Arc 461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6" name="Arc 462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7" name="Arc 463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8" name="Arc 464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9" name="Arc 465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</p:grpSp>
      <p:sp>
        <p:nvSpPr>
          <p:cNvPr id="67026" name="Line 466"/>
          <p:cNvSpPr>
            <a:spLocks noChangeShapeType="1"/>
          </p:cNvSpPr>
          <p:nvPr/>
        </p:nvSpPr>
        <p:spPr bwMode="auto">
          <a:xfrm flipH="1">
            <a:off x="6939342" y="3042366"/>
            <a:ext cx="606889" cy="22183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7027" name="Line 467"/>
          <p:cNvSpPr>
            <a:spLocks noChangeShapeType="1"/>
          </p:cNvSpPr>
          <p:nvPr/>
        </p:nvSpPr>
        <p:spPr bwMode="auto">
          <a:xfrm flipH="1" flipV="1">
            <a:off x="6893390" y="3318081"/>
            <a:ext cx="419909" cy="44050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7028" name="Line 468"/>
          <p:cNvSpPr>
            <a:spLocks noChangeShapeType="1"/>
          </p:cNvSpPr>
          <p:nvPr/>
        </p:nvSpPr>
        <p:spPr bwMode="auto">
          <a:xfrm flipH="1" flipV="1">
            <a:off x="7593768" y="3042366"/>
            <a:ext cx="419909" cy="77168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7029" name="Line 469"/>
          <p:cNvSpPr>
            <a:spLocks noChangeShapeType="1"/>
          </p:cNvSpPr>
          <p:nvPr/>
        </p:nvSpPr>
        <p:spPr bwMode="auto">
          <a:xfrm flipH="1" flipV="1">
            <a:off x="7313299" y="3704714"/>
            <a:ext cx="700378" cy="109336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7030" name="Line 470"/>
          <p:cNvSpPr>
            <a:spLocks noChangeShapeType="1"/>
          </p:cNvSpPr>
          <p:nvPr/>
        </p:nvSpPr>
        <p:spPr bwMode="auto">
          <a:xfrm flipV="1">
            <a:off x="6283331" y="3318080"/>
            <a:ext cx="610058" cy="16479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pic>
        <p:nvPicPr>
          <p:cNvPr id="25645" name="Picture 47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95" y="3184977"/>
            <a:ext cx="364450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6" name="Picture 47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320" y="3660347"/>
            <a:ext cx="366035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7" name="Text Box 473"/>
          <p:cNvSpPr txBox="1">
            <a:spLocks noChangeArrowheads="1"/>
          </p:cNvSpPr>
          <p:nvPr/>
        </p:nvSpPr>
        <p:spPr bwMode="auto">
          <a:xfrm>
            <a:off x="7081952" y="2205715"/>
            <a:ext cx="474705" cy="30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6" rIns="91388" bIns="45696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zh-CN" sz="1397">
                <a:latin typeface="Arial" charset="0"/>
                <a:ea typeface="宋体" charset="-122"/>
              </a:rPr>
              <a:t>ISP</a:t>
            </a:r>
            <a:endParaRPr lang="en-US" altLang="x-none" sz="1397">
              <a:latin typeface="Arial" charset="0"/>
            </a:endParaRPr>
          </a:p>
        </p:txBody>
      </p:sp>
      <p:pic>
        <p:nvPicPr>
          <p:cNvPr id="25648" name="Picture 474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585" y="3405232"/>
            <a:ext cx="364450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9" name="Picture 475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761" y="3660347"/>
            <a:ext cx="366034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036" name="Line 476"/>
          <p:cNvSpPr>
            <a:spLocks noChangeShapeType="1"/>
          </p:cNvSpPr>
          <p:nvPr/>
        </p:nvSpPr>
        <p:spPr bwMode="auto">
          <a:xfrm flipH="1">
            <a:off x="7509785" y="2723869"/>
            <a:ext cx="457940" cy="305821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pic>
        <p:nvPicPr>
          <p:cNvPr id="25651" name="Picture 477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977" y="2636717"/>
            <a:ext cx="366035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52" name="Picture 47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759" y="2945708"/>
            <a:ext cx="364450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53" name="Picture 437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806" y="3406816"/>
            <a:ext cx="366035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54" name="Rectangle 479"/>
          <p:cNvSpPr>
            <a:spLocks noGrp="1" noChangeArrowheads="1"/>
          </p:cNvSpPr>
          <p:nvPr>
            <p:ph type="title"/>
          </p:nvPr>
        </p:nvSpPr>
        <p:spPr>
          <a:xfrm>
            <a:off x="464806" y="386635"/>
            <a:ext cx="8366506" cy="727316"/>
          </a:xfrm>
        </p:spPr>
        <p:txBody>
          <a:bodyPr anchor="t"/>
          <a:lstStyle/>
          <a:p>
            <a:r>
              <a:rPr lang="en-US" altLang="x-none" sz="3194">
                <a:ea typeface="ＭＳ Ｐゴシック" charset="-128"/>
              </a:rPr>
              <a:t>Recall: Internet Physical Infrastructure</a:t>
            </a:r>
          </a:p>
        </p:txBody>
      </p:sp>
      <p:sp>
        <p:nvSpPr>
          <p:cNvPr id="25655" name="Rectangle 492"/>
          <p:cNvSpPr>
            <a:spLocks noGrp="1" noChangeArrowheads="1"/>
          </p:cNvSpPr>
          <p:nvPr>
            <p:ph type="body" idx="1"/>
          </p:nvPr>
        </p:nvSpPr>
        <p:spPr>
          <a:xfrm>
            <a:off x="769042" y="1445124"/>
            <a:ext cx="3955076" cy="760591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sz="1996" dirty="0">
                <a:ea typeface="ＭＳ Ｐゴシック" charset="-128"/>
              </a:rPr>
              <a:t>Residential </a:t>
            </a:r>
            <a:r>
              <a:rPr lang="en-US" altLang="zh-CN" sz="1996" dirty="0">
                <a:ea typeface="宋体" charset="-122"/>
              </a:rPr>
              <a:t>a</a:t>
            </a:r>
            <a:r>
              <a:rPr lang="en-US" altLang="x-none" sz="1996" dirty="0">
                <a:ea typeface="ＭＳ Ｐゴシック" charset="-128"/>
              </a:rPr>
              <a:t>ccess, e.g.,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597" dirty="0">
                <a:ea typeface="ＭＳ Ｐゴシック" charset="-128"/>
              </a:rPr>
              <a:t>Cable, Fiber, DSL</a:t>
            </a:r>
            <a:r>
              <a:rPr lang="en-US" altLang="x-none" sz="1597" dirty="0">
                <a:ea typeface="宋体" charset="-122"/>
              </a:rPr>
              <a:t>, </a:t>
            </a:r>
            <a:r>
              <a:rPr lang="en-US" altLang="zh-CN" sz="1597" dirty="0">
                <a:ea typeface="宋体" charset="-122"/>
              </a:rPr>
              <a:t>Wireless</a:t>
            </a:r>
            <a:endParaRPr lang="en-US" altLang="x-none" sz="1597" dirty="0">
              <a:ea typeface="ＭＳ Ｐゴシック" charset="-128"/>
            </a:endParaRPr>
          </a:p>
        </p:txBody>
      </p:sp>
      <p:sp>
        <p:nvSpPr>
          <p:cNvPr id="25656" name="Rectangle 495"/>
          <p:cNvSpPr>
            <a:spLocks noChangeArrowheads="1"/>
          </p:cNvSpPr>
          <p:nvPr/>
        </p:nvSpPr>
        <p:spPr bwMode="auto">
          <a:xfrm>
            <a:off x="160569" y="5248081"/>
            <a:ext cx="3422662" cy="60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6" rIns="91388" bIns="45696"/>
          <a:lstStyle>
            <a:lvl1pPr marL="342900" indent="-3429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4538" indent="-287338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797" dirty="0"/>
              <a:t>Campus access, e.g.,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597" dirty="0"/>
              <a:t>Ethernet, Wireless</a:t>
            </a:r>
          </a:p>
        </p:txBody>
      </p:sp>
      <p:sp>
        <p:nvSpPr>
          <p:cNvPr id="25657" name="Rectangle 500"/>
          <p:cNvSpPr>
            <a:spLocks noChangeArrowheads="1"/>
          </p:cNvSpPr>
          <p:nvPr/>
        </p:nvSpPr>
        <p:spPr bwMode="auto">
          <a:xfrm>
            <a:off x="3278994" y="4411430"/>
            <a:ext cx="4563549" cy="182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6" rIns="91388" bIns="45696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1996" dirty="0">
                <a:ea typeface="宋体" charset="-122"/>
              </a:rPr>
              <a:t>The Internet is a </a:t>
            </a:r>
            <a:br>
              <a:rPr lang="en-US" altLang="zh-CN" sz="1996" dirty="0">
                <a:ea typeface="宋体" charset="-122"/>
              </a:rPr>
            </a:br>
            <a:r>
              <a:rPr lang="en-US" altLang="zh-CN" sz="1996" dirty="0">
                <a:ea typeface="宋体" charset="-122"/>
              </a:rPr>
              <a:t>network of networks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1996" dirty="0">
                <a:ea typeface="宋体" charset="-122"/>
              </a:rPr>
              <a:t>Each individually administrated network is called an Autonomous System (AS)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zh-CN" sz="1996" dirty="0">
                <a:ea typeface="宋体" charset="-122"/>
              </a:rPr>
              <a:t>~ 58000 </a:t>
            </a:r>
            <a:r>
              <a:rPr lang="en-US" altLang="zh-CN" sz="1996" dirty="0" err="1">
                <a:ea typeface="宋体" charset="-122"/>
              </a:rPr>
              <a:t>ASes</a:t>
            </a:r>
            <a:r>
              <a:rPr lang="en-US" altLang="zh-CN" sz="1996" dirty="0">
                <a:ea typeface="宋体" charset="-122"/>
              </a:rPr>
              <a:t>;  </a:t>
            </a:r>
            <a:r>
              <a:rPr lang="en-US" altLang="zh-CN" sz="1996" dirty="0" err="1">
                <a:ea typeface="宋体" charset="-122"/>
              </a:rPr>
              <a:t>Avg</a:t>
            </a:r>
            <a:r>
              <a:rPr lang="en-US" altLang="zh-CN" sz="1996" dirty="0">
                <a:ea typeface="宋体" charset="-122"/>
              </a:rPr>
              <a:t> 5.7 hops; (http://</a:t>
            </a:r>
            <a:r>
              <a:rPr lang="en-US" altLang="zh-CN" sz="1996" dirty="0" err="1">
                <a:ea typeface="宋体" charset="-122"/>
              </a:rPr>
              <a:t>bgp.potaroo.net</a:t>
            </a:r>
            <a:r>
              <a:rPr lang="en-US" altLang="zh-CN" sz="1996" dirty="0">
                <a:ea typeface="宋体" charset="-122"/>
              </a:rPr>
              <a:t>/as2.0/</a:t>
            </a:r>
            <a:r>
              <a:rPr lang="en-US" altLang="zh-CN" sz="1996" dirty="0" err="1">
                <a:ea typeface="宋体" charset="-122"/>
              </a:rPr>
              <a:t>bgp-active.html</a:t>
            </a:r>
            <a:r>
              <a:rPr lang="en-US" altLang="zh-CN" sz="1996" dirty="0">
                <a:ea typeface="宋体" charset="-122"/>
              </a:rPr>
              <a:t>)</a:t>
            </a:r>
          </a:p>
        </p:txBody>
      </p:sp>
      <p:pic>
        <p:nvPicPr>
          <p:cNvPr id="25659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0" r="13184"/>
          <a:stretch>
            <a:fillRect/>
          </a:stretch>
        </p:blipFill>
        <p:spPr bwMode="auto">
          <a:xfrm>
            <a:off x="7614366" y="4411431"/>
            <a:ext cx="1445124" cy="57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60" name="Straight Connector 2"/>
          <p:cNvCxnSpPr>
            <a:cxnSpLocks noChangeShapeType="1"/>
            <a:endCxn id="25624" idx="0"/>
          </p:cNvCxnSpPr>
          <p:nvPr/>
        </p:nvCxnSpPr>
        <p:spPr bwMode="auto">
          <a:xfrm>
            <a:off x="2214166" y="2357833"/>
            <a:ext cx="191733" cy="2788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1" name="Straight Connector 5"/>
          <p:cNvCxnSpPr>
            <a:cxnSpLocks noChangeShapeType="1"/>
            <a:endCxn id="25653" idx="1"/>
          </p:cNvCxnSpPr>
          <p:nvPr/>
        </p:nvCxnSpPr>
        <p:spPr bwMode="auto">
          <a:xfrm flipV="1">
            <a:off x="1681753" y="3538335"/>
            <a:ext cx="282053" cy="364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2" name="Straight Connector 9"/>
          <p:cNvCxnSpPr>
            <a:cxnSpLocks noChangeShapeType="1"/>
            <a:stCxn id="25649" idx="3"/>
          </p:cNvCxnSpPr>
          <p:nvPr/>
        </p:nvCxnSpPr>
        <p:spPr bwMode="auto">
          <a:xfrm>
            <a:off x="8165795" y="3791866"/>
            <a:ext cx="209163" cy="7716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3" name="Rectangle 10"/>
          <p:cNvSpPr>
            <a:spLocks noChangeArrowheads="1"/>
          </p:cNvSpPr>
          <p:nvPr/>
        </p:nvSpPr>
        <p:spPr bwMode="auto">
          <a:xfrm>
            <a:off x="7866313" y="4943845"/>
            <a:ext cx="965000" cy="27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zh-CN" sz="1198">
                <a:solidFill>
                  <a:srgbClr val="000000"/>
                </a:solidFill>
                <a:latin typeface="Arial" charset="0"/>
                <a:ea typeface="宋体" charset="-122"/>
              </a:rPr>
              <a:t>data center</a:t>
            </a:r>
            <a:endParaRPr lang="en-US" altLang="x-none" sz="399"/>
          </a:p>
        </p:txBody>
      </p:sp>
    </p:spTree>
    <p:extLst>
      <p:ext uri="{BB962C8B-B14F-4D97-AF65-F5344CB8AC3E}">
        <p14:creationId xmlns:p14="http://schemas.microsoft.com/office/powerpoint/2010/main" val="861700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300353"/>
              </p:ext>
            </p:extLst>
          </p:nvPr>
        </p:nvGraphicFramePr>
        <p:xfrm>
          <a:off x="7315200" y="5570538"/>
          <a:ext cx="13398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7" name="Equation" r:id="rId4" imgW="571500" imgH="431800" progId="Equation.3">
                  <p:embed/>
                </p:oleObj>
              </mc:Choice>
              <mc:Fallback>
                <p:oleObj name="Equation" r:id="rId4" imgW="5715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570538"/>
                        <a:ext cx="1339850" cy="8064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122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1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1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53B56C61-E90C-2449-925A-791D7E2CC791}" type="slidenum">
              <a:rPr lang="en-US" altLang="x-none" sz="1200">
                <a:latin typeface="Tahoma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Statistical Multiplexing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4170363"/>
            <a:ext cx="3808413" cy="1974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no reservation: all arrivals into the single link, the queueing delay + transmission delay:</a:t>
            </a:r>
            <a:br>
              <a:rPr lang="en-US" altLang="zh-CN" sz="2000" dirty="0">
                <a:ea typeface="宋体" charset="-122"/>
              </a:rPr>
            </a:br>
            <a:endParaRPr lang="en-US" altLang="x-none" sz="2000" dirty="0"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20" name="Rectangle 7"/>
              <p:cNvSpPr>
                <a:spLocks noChangeArrowheads="1"/>
              </p:cNvSpPr>
              <p:nvPr/>
            </p:nvSpPr>
            <p:spPr bwMode="auto">
              <a:xfrm>
                <a:off x="4800600" y="4168775"/>
                <a:ext cx="3808413" cy="1677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393" tIns="45700" rIns="91393" bIns="45700"/>
              <a:lstStyle>
                <a:lvl1pPr marL="341313" indent="-341313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buFont typeface="Wingdings" pitchFamily="2" charset="2"/>
                  <a:buChar char="q"/>
                </a:pPr>
                <a:r>
                  <a:rPr lang="en-US" altLang="zh-CN" sz="2000" dirty="0">
                    <a:ea typeface="宋体" charset="-122"/>
                  </a:rPr>
                  <a:t>reservation: each flow uses its own reserved (sub)link with rate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/n, the queueing delay + transmission delay:</a:t>
                </a:r>
                <a:endParaRPr lang="en-US" altLang="x-none" sz="20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6042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4168775"/>
                <a:ext cx="3808413" cy="1677988"/>
              </a:xfrm>
              <a:prstGeom prst="rect">
                <a:avLst/>
              </a:prstGeom>
              <a:blipFill>
                <a:blip r:embed="rId6"/>
                <a:stretch>
                  <a:fillRect l="-664" t="-1504" r="-33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8" name="Text Box 8"/>
              <p:cNvSpPr txBox="1">
                <a:spLocks noChangeArrowheads="1"/>
              </p:cNvSpPr>
              <p:nvPr/>
            </p:nvSpPr>
            <p:spPr bwMode="auto">
              <a:xfrm>
                <a:off x="685800" y="1524000"/>
                <a:ext cx="7848600" cy="25543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1285" tIns="45642" rIns="91285" bIns="45642">
                <a:spAutoFit/>
              </a:bodyPr>
              <a:lstStyle/>
              <a:p>
                <a:pPr defTabSz="911352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A simple model to compare bandwidth efficiency of</a:t>
                </a:r>
              </a:p>
              <a:p>
                <a:pPr defTabSz="911352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 - reservation/dedication (aka circuit-switching) vs</a:t>
                </a:r>
              </a:p>
              <a:p>
                <a:pPr defTabSz="911352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 - no reservation (aka packet switching)</a:t>
                </a:r>
                <a:br>
                  <a:rPr lang="en-US" sz="2000" dirty="0">
                    <a:latin typeface="+mn-lt"/>
                    <a:ea typeface="+mn-ea"/>
                  </a:rPr>
                </a:br>
                <a:r>
                  <a:rPr lang="en-US" sz="2000" dirty="0">
                    <a:latin typeface="+mn-lt"/>
                    <a:ea typeface="+mn-ea"/>
                  </a:rPr>
                  <a:t>setup</a:t>
                </a:r>
              </a:p>
              <a:p>
                <a:pPr defTabSz="911352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 - a single bottleneck link </a:t>
                </a:r>
                <a:r>
                  <a:rPr lang="en-US" altLang="zh-CN" sz="2000" dirty="0">
                    <a:latin typeface="+mn-lt"/>
                    <a:ea typeface="+mn-ea"/>
                  </a:rPr>
                  <a:t>with</a:t>
                </a:r>
                <a:r>
                  <a:rPr lang="en-US" sz="2000" dirty="0">
                    <a:latin typeface="+mn-lt"/>
                    <a:ea typeface="+mn-ea"/>
                  </a:rPr>
                  <a:t> </a:t>
                </a:r>
              </a:p>
              <a:p>
                <a:pPr defTabSz="911352">
                  <a:defRPr/>
                </a:pPr>
                <a:r>
                  <a:rPr lang="zh-CN" altLang="en-US" sz="2000" dirty="0">
                    <a:latin typeface="+mn-lt"/>
                    <a:ea typeface="+mn-ea"/>
                  </a:rPr>
                  <a:t>    </a:t>
                </a:r>
                <a:r>
                  <a:rPr lang="en-US" altLang="zh-CN" sz="2000" dirty="0">
                    <a:latin typeface="+mn-lt"/>
                    <a:ea typeface="+mn-ea"/>
                  </a:rPr>
                  <a:t>service</a:t>
                </a:r>
                <a:r>
                  <a:rPr lang="zh-CN" altLang="en-US" sz="2000" dirty="0">
                    <a:latin typeface="+mn-lt"/>
                    <a:ea typeface="+mn-ea"/>
                  </a:rPr>
                  <a:t> </a:t>
                </a:r>
                <a:r>
                  <a:rPr lang="en-US" altLang="zh-CN" sz="2000" dirty="0">
                    <a:latin typeface="+mn-lt"/>
                    <a:ea typeface="+mn-ea"/>
                  </a:rPr>
                  <a:t>rate</a:t>
                </a:r>
                <a:r>
                  <a:rPr lang="zh-CN" altLang="en-US" sz="2000" dirty="0"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dirty="0">
                  <a:latin typeface="+mn-lt"/>
                  <a:ea typeface="+mn-ea"/>
                </a:endParaRPr>
              </a:p>
              <a:p>
                <a:pPr defTabSz="911352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en-US" sz="2000" dirty="0">
                    <a:latin typeface="+mn-lt"/>
                    <a:ea typeface="+mn-ea"/>
                  </a:rPr>
                  <a:t> flows; each flow has an </a:t>
                </a:r>
                <a:br>
                  <a:rPr lang="en-US" sz="2000" dirty="0">
                    <a:latin typeface="+mn-lt"/>
                    <a:ea typeface="+mn-ea"/>
                  </a:rPr>
                </a:br>
                <a:r>
                  <a:rPr lang="en-US" sz="2000" dirty="0">
                    <a:latin typeface="+mn-lt"/>
                    <a:ea typeface="+mn-ea"/>
                  </a:rPr>
                  <a:t>   arrival rate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/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endParaRPr lang="en-US" sz="2000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1536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524000"/>
                <a:ext cx="7848600" cy="2554388"/>
              </a:xfrm>
              <a:prstGeom prst="rect">
                <a:avLst/>
              </a:prstGeom>
              <a:blipFill>
                <a:blip r:embed="rId7"/>
                <a:stretch>
                  <a:fillRect l="-808" t="-1493" b="-2985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422" name="Picture 9" descr="01-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90800"/>
            <a:ext cx="3657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05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334377"/>
              </p:ext>
            </p:extLst>
          </p:nvPr>
        </p:nvGraphicFramePr>
        <p:xfrm>
          <a:off x="1674813" y="5530850"/>
          <a:ext cx="10429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8" name="Equation" r:id="rId9" imgW="444500" imgH="431800" progId="Equation.3">
                  <p:embed/>
                </p:oleObj>
              </mc:Choice>
              <mc:Fallback>
                <p:oleObj name="Equation" r:id="rId9" imgW="4445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530850"/>
                        <a:ext cx="1042987" cy="8064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7312025" y="5799138"/>
            <a:ext cx="304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85" tIns="45642" rIns="91285" bIns="45642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/>
          </a:p>
        </p:txBody>
      </p:sp>
      <p:pic>
        <p:nvPicPr>
          <p:cNvPr id="60426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0"/>
            <a:ext cx="271303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87BCF6-09B4-6F49-9E3E-150DDEFCFF7F}"/>
                  </a:ext>
                </a:extLst>
              </p:cNvPr>
              <p:cNvSpPr txBox="1"/>
              <p:nvPr/>
            </p:nvSpPr>
            <p:spPr>
              <a:xfrm>
                <a:off x="5373060" y="5521327"/>
                <a:ext cx="1709571" cy="728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87BCF6-09B4-6F49-9E3E-150DDEFCF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60" y="5521327"/>
                <a:ext cx="1709571" cy="728661"/>
              </a:xfrm>
              <a:prstGeom prst="rect">
                <a:avLst/>
              </a:prstGeom>
              <a:blipFill>
                <a:blip r:embed="rId1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34D40D-11BF-F24C-9EF3-9573ED7ADE73}"/>
                  </a:ext>
                </a:extLst>
              </p:cNvPr>
              <p:cNvSpPr txBox="1"/>
              <p:nvPr/>
            </p:nvSpPr>
            <p:spPr>
              <a:xfrm>
                <a:off x="5344259" y="6173933"/>
                <a:ext cx="1839734" cy="722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𝑛𝑆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34D40D-11BF-F24C-9EF3-9573ED7A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259" y="6173933"/>
                <a:ext cx="1839734" cy="722377"/>
              </a:xfrm>
              <a:prstGeom prst="rect">
                <a:avLst/>
              </a:prstGeom>
              <a:blipFill>
                <a:blip r:embed="rId1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DEB7CF9-A1DF-1B42-86AC-312899DF02FD}"/>
              </a:ext>
            </a:extLst>
          </p:cNvPr>
          <p:cNvSpPr txBox="1"/>
          <p:nvPr/>
        </p:nvSpPr>
        <p:spPr>
          <a:xfrm>
            <a:off x="4231691" y="5401261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For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each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flow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i</a:t>
            </a:r>
            <a:r>
              <a:rPr lang="en-US" altLang="zh-CN" sz="1600" dirty="0">
                <a:latin typeface="+mn-lt"/>
              </a:rPr>
              <a:t>:</a:t>
            </a:r>
            <a:endParaRPr lang="en-US" sz="1600" dirty="0">
              <a:latin typeface="+mn-lt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34296AB-DAD7-3B44-9DDA-F054BA3937FE}"/>
              </a:ext>
            </a:extLst>
          </p:cNvPr>
          <p:cNvSpPr/>
          <p:nvPr/>
        </p:nvSpPr>
        <p:spPr bwMode="auto">
          <a:xfrm>
            <a:off x="6977715" y="5872802"/>
            <a:ext cx="267434" cy="484632"/>
          </a:xfrm>
          <a:prstGeom prst="right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nimBg="1"/>
      <p:bldP spid="2" grpId="0"/>
      <p:bldP spid="13" grpId="0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122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1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1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1F2F27-D18A-AF48-B059-4B3DA2F9021A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533400" y="2286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u="sng">
                <a:solidFill>
                  <a:schemeClr val="accent2"/>
                </a:solidFill>
                <a:ea typeface="宋体" charset="-122"/>
              </a:rPr>
              <a:t>Summary: </a:t>
            </a:r>
            <a:br>
              <a:rPr lang="en-US" altLang="zh-CN" u="sng">
                <a:solidFill>
                  <a:schemeClr val="accent2"/>
                </a:solidFill>
                <a:ea typeface="宋体" charset="-122"/>
              </a:rPr>
            </a:br>
            <a:r>
              <a:rPr lang="en-US" altLang="x-none" u="sng">
                <a:solidFill>
                  <a:schemeClr val="accent2"/>
                </a:solidFill>
                <a:ea typeface="宋体" charset="-122"/>
              </a:rPr>
              <a:t>Packet Switching vs. Circuit Switching</a:t>
            </a:r>
            <a:endParaRPr lang="en-US" altLang="x-none" sz="3600" u="sng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533400" y="1524000"/>
            <a:ext cx="83121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>
            <a:lvl1pPr marL="341313" indent="-3413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363" indent="-28416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1413" indent="-2270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x-none" sz="2400" dirty="0"/>
              <a:t>Advantages of packet switching over circuit switching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/>
              <a:t>most important advantage of packet-switching over circuit switching is </a:t>
            </a:r>
            <a:r>
              <a:rPr lang="en-US" altLang="x-none" sz="2000" dirty="0">
                <a:solidFill>
                  <a:srgbClr val="00B050"/>
                </a:solidFill>
              </a:rPr>
              <a:t>statistical multiplexing</a:t>
            </a:r>
            <a:r>
              <a:rPr lang="en-US" altLang="x-none" sz="2000" dirty="0"/>
              <a:t>, and therefore more efficient bandwidth usage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/>
              <a:t>Disadvantages of packet switching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potential</a:t>
            </a:r>
            <a:r>
              <a:rPr lang="en-US" altLang="x-none" sz="2000" dirty="0">
                <a:solidFill>
                  <a:srgbClr val="FF0000"/>
                </a:solidFill>
              </a:rPr>
              <a:t> congestion:</a:t>
            </a:r>
            <a:r>
              <a:rPr lang="en-US" altLang="x-none" sz="2000" dirty="0"/>
              <a:t> packet delay and high loss </a:t>
            </a:r>
          </a:p>
          <a:p>
            <a:pPr lvl="2"/>
            <a:r>
              <a:rPr lang="en-US" altLang="x-none" dirty="0"/>
              <a:t>protocols needed for reliable data transfer, congestion control</a:t>
            </a:r>
          </a:p>
          <a:p>
            <a:pPr lvl="2"/>
            <a:r>
              <a:rPr lang="en-US" altLang="x-none" dirty="0"/>
              <a:t>it is possible to guarantee quality of service (QoS) in packet-switched networks and still gain statistical </a:t>
            </a:r>
            <a:r>
              <a:rPr lang="en-US" altLang="x-none" dirty="0" err="1"/>
              <a:t>multiplexig</a:t>
            </a:r>
            <a:r>
              <a:rPr lang="en-US" altLang="x-none" dirty="0"/>
              <a:t>, but it adds much complexity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</a:rPr>
              <a:t>packet header overhead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per packet processing overhead</a:t>
            </a:r>
            <a:endParaRPr lang="en-US" altLang="x-none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EB0201-E303-1042-82F5-8D7BEE78BC3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04" rIns="91402" bIns="45704" anchor="ctr"/>
          <a:lstStyle/>
          <a:p>
            <a:pPr>
              <a:defRPr/>
            </a:pPr>
            <a:r>
              <a:rPr lang="en-US" sz="4000" u="sng" dirty="0">
                <a:solidFill>
                  <a:schemeClr val="accent2"/>
                </a:solidFill>
                <a:latin typeface="+mj-lt"/>
                <a:ea typeface="+mn-ea"/>
              </a:rPr>
              <a:t>Outline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04" rIns="91402" bIns="45704"/>
          <a:lstStyle/>
          <a:p>
            <a:pPr marL="342351" indent="-34235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800" dirty="0">
                <a:latin typeface="+mn-lt"/>
                <a:ea typeface="+mn-ea"/>
              </a:rPr>
              <a:t>Admin. and recap</a:t>
            </a:r>
          </a:p>
          <a:p>
            <a:pPr marL="342351" indent="-342351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ea typeface="+mn-ea"/>
              </a:rPr>
              <a:t>A taxonomy of communication networks</a:t>
            </a:r>
          </a:p>
          <a:p>
            <a:pPr marL="741761" lvl="1" indent="-28529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¦"/>
              <a:defRPr/>
            </a:pPr>
            <a:r>
              <a:rPr lang="en-US" sz="2400" dirty="0">
                <a:latin typeface="+mn-lt"/>
                <a:ea typeface="+mn-ea"/>
              </a:rPr>
              <a:t>circuit switched networks</a:t>
            </a:r>
          </a:p>
          <a:p>
            <a:pPr marL="741761" lvl="1" indent="-28529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¦"/>
              <a:defRPr/>
            </a:pPr>
            <a:r>
              <a:rPr lang="en-US" sz="2400" dirty="0">
                <a:latin typeface="+mn-lt"/>
                <a:ea typeface="+mn-ea"/>
              </a:rPr>
              <a:t>packet switched networks </a:t>
            </a:r>
          </a:p>
          <a:p>
            <a:pPr marL="741761" lvl="1" indent="-28529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¦"/>
              <a:defRPr/>
            </a:pPr>
            <a:r>
              <a:rPr lang="en-US" sz="2400" dirty="0">
                <a:latin typeface="+mn-lt"/>
                <a:ea typeface="+mn-ea"/>
              </a:rPr>
              <a:t>circuit switching vs. packet switching</a:t>
            </a:r>
          </a:p>
          <a:p>
            <a:pPr marL="741761" lvl="1" indent="-285293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Ø"/>
              <a:defRPr/>
            </a:pPr>
            <a:r>
              <a:rPr lang="en-US" sz="2400" i="1" dirty="0">
                <a:solidFill>
                  <a:srgbClr val="C00000"/>
                </a:solidFill>
                <a:latin typeface="+mn-lt"/>
                <a:ea typeface="+mn-ea"/>
              </a:rPr>
              <a:t>datagram and virtual circuit packet switched networks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45E3D9-F565-7249-B302-381F2676F989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533400" y="158750"/>
            <a:ext cx="77612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200" u="sng">
                <a:solidFill>
                  <a:schemeClr val="accent2"/>
                </a:solidFill>
              </a:rPr>
              <a:t>A Taxonomy of Packet-Switched Networks According to Routing</a:t>
            </a:r>
            <a:endParaRPr lang="en-US" altLang="x-none" sz="4000" u="sng">
              <a:solidFill>
                <a:schemeClr val="accent2"/>
              </a:solidFill>
            </a:endParaRP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533400" y="1679575"/>
            <a:ext cx="82232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 marL="341313" indent="-3413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363" indent="-28416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39825" indent="-2270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x-none" dirty="0"/>
              <a:t>Two types of packet switching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0000"/>
                </a:solidFill>
              </a:rPr>
              <a:t>datagram network</a:t>
            </a:r>
          </a:p>
          <a:p>
            <a:pPr lvl="2"/>
            <a:r>
              <a:rPr lang="en-US" altLang="x-none" dirty="0"/>
              <a:t>each packet of a flow is switched </a:t>
            </a:r>
            <a:r>
              <a:rPr lang="en-US" altLang="x-none" b="1" dirty="0">
                <a:solidFill>
                  <a:schemeClr val="accent2"/>
                </a:solidFill>
              </a:rPr>
              <a:t>independently </a:t>
            </a:r>
            <a:endParaRPr lang="en-US" altLang="x-none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0000"/>
                </a:solidFill>
              </a:rPr>
              <a:t>virtual circuit network:</a:t>
            </a:r>
            <a:r>
              <a:rPr lang="en-US" altLang="x-none" dirty="0"/>
              <a:t> </a:t>
            </a:r>
          </a:p>
          <a:p>
            <a:pPr lvl="2"/>
            <a:r>
              <a:rPr lang="en-US" altLang="zh-TW" dirty="0">
                <a:ea typeface="新細明體" charset="-120"/>
              </a:rPr>
              <a:t>all packets from one flow are sent along a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b="1" dirty="0">
                <a:solidFill>
                  <a:schemeClr val="accent2"/>
                </a:solidFill>
                <a:ea typeface="新細明體" charset="-120"/>
              </a:rPr>
              <a:t>pre-established</a:t>
            </a:r>
            <a:r>
              <a:rPr lang="en-US" altLang="zh-TW" dirty="0">
                <a:ea typeface="新細明體" charset="-120"/>
              </a:rPr>
              <a:t> path (= virtual circuit)</a:t>
            </a:r>
          </a:p>
        </p:txBody>
      </p:sp>
      <p:pic>
        <p:nvPicPr>
          <p:cNvPr id="66564" name="Picture 4" descr="01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88" y="4721225"/>
            <a:ext cx="5097462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6BB07E-ED91-6946-8DDC-36A2162FFBDE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Datagram Packet Switching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79583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Commonly when we say packet switching we mean datagram switching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Example: IP networks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Each packet is independently switched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each packet header contains </a:t>
            </a:r>
            <a:r>
              <a:rPr lang="en-US" altLang="x-none" sz="2000" i="1" dirty="0">
                <a:solidFill>
                  <a:srgbClr val="FF0000"/>
                </a:solidFill>
                <a:ea typeface="ＭＳ Ｐゴシック" charset="-128"/>
              </a:rPr>
              <a:t>complete destination address</a:t>
            </a:r>
            <a:endParaRPr lang="en-US" altLang="zh-CN" sz="2000" i="1" dirty="0">
              <a:solidFill>
                <a:srgbClr val="FF0000"/>
              </a:solidFill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receiving a packet, a router looks at the packet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destination address and </a:t>
            </a:r>
            <a:r>
              <a:rPr lang="en-US" altLang="ja-JP" sz="2000" i="1" dirty="0">
                <a:ea typeface="ＭＳ Ｐゴシック" charset="-128"/>
              </a:rPr>
              <a:t>searches</a:t>
            </a:r>
            <a:r>
              <a:rPr lang="en-US" altLang="ja-JP" sz="2000" dirty="0">
                <a:ea typeface="ＭＳ Ｐゴシック" charset="-128"/>
              </a:rPr>
              <a:t> its current routing table to determine the possible next hops, and pick one</a:t>
            </a:r>
            <a:endParaRPr lang="en-US" altLang="zh-CN" sz="20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Analogy: postal mail system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523FAB-8EB8-B148-8525-6BB662C93313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0658" name="Freeform 4"/>
          <p:cNvSpPr>
            <a:spLocks noEditPoints="1"/>
          </p:cNvSpPr>
          <p:nvPr/>
        </p:nvSpPr>
        <p:spPr bwMode="auto">
          <a:xfrm>
            <a:off x="1809750" y="3094038"/>
            <a:ext cx="2378075" cy="34925"/>
          </a:xfrm>
          <a:custGeom>
            <a:avLst/>
            <a:gdLst>
              <a:gd name="T0" fmla="*/ 2147483646 w 1500"/>
              <a:gd name="T1" fmla="*/ 2147483646 h 22"/>
              <a:gd name="T2" fmla="*/ 2147483646 w 1500"/>
              <a:gd name="T3" fmla="*/ 2147483646 h 22"/>
              <a:gd name="T4" fmla="*/ 2147483646 w 1500"/>
              <a:gd name="T5" fmla="*/ 0 h 22"/>
              <a:gd name="T6" fmla="*/ 2147483646 w 1500"/>
              <a:gd name="T7" fmla="*/ 2147483646 h 22"/>
              <a:gd name="T8" fmla="*/ 2147483646 w 1500"/>
              <a:gd name="T9" fmla="*/ 2147483646 h 22"/>
              <a:gd name="T10" fmla="*/ 2147483646 w 1500"/>
              <a:gd name="T11" fmla="*/ 2147483646 h 22"/>
              <a:gd name="T12" fmla="*/ 2147483646 w 1500"/>
              <a:gd name="T13" fmla="*/ 2147483646 h 22"/>
              <a:gd name="T14" fmla="*/ 2147483646 w 1500"/>
              <a:gd name="T15" fmla="*/ 2147483646 h 22"/>
              <a:gd name="T16" fmla="*/ 2147483646 w 1500"/>
              <a:gd name="T17" fmla="*/ 2147483646 h 22"/>
              <a:gd name="T18" fmla="*/ 0 w 1500"/>
              <a:gd name="T19" fmla="*/ 2147483646 h 22"/>
              <a:gd name="T20" fmla="*/ 2147483646 w 1500"/>
              <a:gd name="T21" fmla="*/ 2147483646 h 22"/>
              <a:gd name="T22" fmla="*/ 2147483646 w 1500"/>
              <a:gd name="T23" fmla="*/ 2147483646 h 22"/>
              <a:gd name="T24" fmla="*/ 2147483646 w 1500"/>
              <a:gd name="T25" fmla="*/ 2147483646 h 22"/>
              <a:gd name="T26" fmla="*/ 2147483646 w 1500"/>
              <a:gd name="T27" fmla="*/ 2147483646 h 22"/>
              <a:gd name="T28" fmla="*/ 2147483646 w 1500"/>
              <a:gd name="T29" fmla="*/ 2147483646 h 22"/>
              <a:gd name="T30" fmla="*/ 2147483646 w 1500"/>
              <a:gd name="T31" fmla="*/ 0 h 22"/>
              <a:gd name="T32" fmla="*/ 2147483646 w 1500"/>
              <a:gd name="T33" fmla="*/ 2147483646 h 22"/>
              <a:gd name="T34" fmla="*/ 0 w 1500"/>
              <a:gd name="T35" fmla="*/ 2147483646 h 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00"/>
              <a:gd name="T55" fmla="*/ 0 h 22"/>
              <a:gd name="T56" fmla="*/ 1500 w 1500"/>
              <a:gd name="T57" fmla="*/ 22 h 2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00" h="22">
                <a:moveTo>
                  <a:pt x="1500" y="10"/>
                </a:moveTo>
                <a:lnTo>
                  <a:pt x="1498" y="2"/>
                </a:lnTo>
                <a:lnTo>
                  <a:pt x="1490" y="0"/>
                </a:lnTo>
                <a:lnTo>
                  <a:pt x="1482" y="2"/>
                </a:lnTo>
                <a:lnTo>
                  <a:pt x="1478" y="10"/>
                </a:lnTo>
                <a:lnTo>
                  <a:pt x="1482" y="18"/>
                </a:lnTo>
                <a:lnTo>
                  <a:pt x="1490" y="22"/>
                </a:lnTo>
                <a:lnTo>
                  <a:pt x="1498" y="18"/>
                </a:lnTo>
                <a:lnTo>
                  <a:pt x="1500" y="10"/>
                </a:lnTo>
                <a:close/>
                <a:moveTo>
                  <a:pt x="0" y="10"/>
                </a:moveTo>
                <a:lnTo>
                  <a:pt x="2" y="18"/>
                </a:lnTo>
                <a:lnTo>
                  <a:pt x="10" y="22"/>
                </a:lnTo>
                <a:lnTo>
                  <a:pt x="18" y="18"/>
                </a:lnTo>
                <a:lnTo>
                  <a:pt x="21" y="10"/>
                </a:lnTo>
                <a:lnTo>
                  <a:pt x="18" y="2"/>
                </a:lnTo>
                <a:lnTo>
                  <a:pt x="10" y="0"/>
                </a:lnTo>
                <a:lnTo>
                  <a:pt x="2" y="2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59" name="Line 5"/>
          <p:cNvSpPr>
            <a:spLocks noChangeShapeType="1"/>
          </p:cNvSpPr>
          <p:nvPr/>
        </p:nvSpPr>
        <p:spPr bwMode="auto">
          <a:xfrm flipH="1">
            <a:off x="1843088" y="3109913"/>
            <a:ext cx="2309812" cy="158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0" name="Freeform 6"/>
          <p:cNvSpPr>
            <a:spLocks noEditPoints="1"/>
          </p:cNvSpPr>
          <p:nvPr/>
        </p:nvSpPr>
        <p:spPr bwMode="auto">
          <a:xfrm>
            <a:off x="1809750" y="4122738"/>
            <a:ext cx="2378075" cy="638175"/>
          </a:xfrm>
          <a:custGeom>
            <a:avLst/>
            <a:gdLst>
              <a:gd name="T0" fmla="*/ 0 w 1500"/>
              <a:gd name="T1" fmla="*/ 2147483646 h 403"/>
              <a:gd name="T2" fmla="*/ 2147483646 w 1500"/>
              <a:gd name="T3" fmla="*/ 2147483646 h 403"/>
              <a:gd name="T4" fmla="*/ 2147483646 w 1500"/>
              <a:gd name="T5" fmla="*/ 2147483646 h 403"/>
              <a:gd name="T6" fmla="*/ 2147483646 w 1500"/>
              <a:gd name="T7" fmla="*/ 2147483646 h 403"/>
              <a:gd name="T8" fmla="*/ 2147483646 w 1500"/>
              <a:gd name="T9" fmla="*/ 2147483646 h 403"/>
              <a:gd name="T10" fmla="*/ 2147483646 w 1500"/>
              <a:gd name="T11" fmla="*/ 2147483646 h 403"/>
              <a:gd name="T12" fmla="*/ 2147483646 w 1500"/>
              <a:gd name="T13" fmla="*/ 2147483646 h 403"/>
              <a:gd name="T14" fmla="*/ 0 w 1500"/>
              <a:gd name="T15" fmla="*/ 2147483646 h 403"/>
              <a:gd name="T16" fmla="*/ 0 w 1500"/>
              <a:gd name="T17" fmla="*/ 2147483646 h 403"/>
              <a:gd name="T18" fmla="*/ 2147483646 w 1500"/>
              <a:gd name="T19" fmla="*/ 2147483646 h 403"/>
              <a:gd name="T20" fmla="*/ 2147483646 w 1500"/>
              <a:gd name="T21" fmla="*/ 2147483646 h 403"/>
              <a:gd name="T22" fmla="*/ 2147483646 w 1500"/>
              <a:gd name="T23" fmla="*/ 0 h 403"/>
              <a:gd name="T24" fmla="*/ 2147483646 w 1500"/>
              <a:gd name="T25" fmla="*/ 2147483646 h 403"/>
              <a:gd name="T26" fmla="*/ 2147483646 w 1500"/>
              <a:gd name="T27" fmla="*/ 2147483646 h 403"/>
              <a:gd name="T28" fmla="*/ 2147483646 w 1500"/>
              <a:gd name="T29" fmla="*/ 2147483646 h 403"/>
              <a:gd name="T30" fmla="*/ 2147483646 w 1500"/>
              <a:gd name="T31" fmla="*/ 2147483646 h 403"/>
              <a:gd name="T32" fmla="*/ 2147483646 w 1500"/>
              <a:gd name="T33" fmla="*/ 2147483646 h 403"/>
              <a:gd name="T34" fmla="*/ 2147483646 w 1500"/>
              <a:gd name="T35" fmla="*/ 2147483646 h 40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00"/>
              <a:gd name="T55" fmla="*/ 0 h 403"/>
              <a:gd name="T56" fmla="*/ 1500 w 1500"/>
              <a:gd name="T57" fmla="*/ 403 h 40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00" h="403">
                <a:moveTo>
                  <a:pt x="0" y="395"/>
                </a:moveTo>
                <a:lnTo>
                  <a:pt x="4" y="403"/>
                </a:lnTo>
                <a:lnTo>
                  <a:pt x="14" y="403"/>
                </a:lnTo>
                <a:lnTo>
                  <a:pt x="20" y="399"/>
                </a:lnTo>
                <a:lnTo>
                  <a:pt x="21" y="391"/>
                </a:lnTo>
                <a:lnTo>
                  <a:pt x="16" y="383"/>
                </a:lnTo>
                <a:lnTo>
                  <a:pt x="8" y="381"/>
                </a:lnTo>
                <a:lnTo>
                  <a:pt x="0" y="387"/>
                </a:lnTo>
                <a:lnTo>
                  <a:pt x="0" y="395"/>
                </a:lnTo>
                <a:close/>
                <a:moveTo>
                  <a:pt x="1500" y="8"/>
                </a:moveTo>
                <a:lnTo>
                  <a:pt x="1496" y="2"/>
                </a:lnTo>
                <a:lnTo>
                  <a:pt x="1486" y="0"/>
                </a:lnTo>
                <a:lnTo>
                  <a:pt x="1480" y="6"/>
                </a:lnTo>
                <a:lnTo>
                  <a:pt x="1478" y="14"/>
                </a:lnTo>
                <a:lnTo>
                  <a:pt x="1484" y="22"/>
                </a:lnTo>
                <a:lnTo>
                  <a:pt x="1492" y="22"/>
                </a:lnTo>
                <a:lnTo>
                  <a:pt x="1500" y="18"/>
                </a:lnTo>
                <a:lnTo>
                  <a:pt x="1500" y="8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1" name="Line 7"/>
          <p:cNvSpPr>
            <a:spLocks noChangeShapeType="1"/>
          </p:cNvSpPr>
          <p:nvPr/>
        </p:nvSpPr>
        <p:spPr bwMode="auto">
          <a:xfrm flipV="1">
            <a:off x="1843088" y="4144963"/>
            <a:ext cx="2309812" cy="5969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2" name="Freeform 8"/>
          <p:cNvSpPr>
            <a:spLocks noEditPoints="1"/>
          </p:cNvSpPr>
          <p:nvPr/>
        </p:nvSpPr>
        <p:spPr bwMode="auto">
          <a:xfrm>
            <a:off x="1809750" y="4725988"/>
            <a:ext cx="2378075" cy="604837"/>
          </a:xfrm>
          <a:custGeom>
            <a:avLst/>
            <a:gdLst>
              <a:gd name="T0" fmla="*/ 0 w 1500"/>
              <a:gd name="T1" fmla="*/ 2147483646 h 381"/>
              <a:gd name="T2" fmla="*/ 2147483646 w 1500"/>
              <a:gd name="T3" fmla="*/ 2147483646 h 381"/>
              <a:gd name="T4" fmla="*/ 2147483646 w 1500"/>
              <a:gd name="T5" fmla="*/ 2147483646 h 381"/>
              <a:gd name="T6" fmla="*/ 2147483646 w 1500"/>
              <a:gd name="T7" fmla="*/ 2147483646 h 381"/>
              <a:gd name="T8" fmla="*/ 2147483646 w 1500"/>
              <a:gd name="T9" fmla="*/ 2147483646 h 381"/>
              <a:gd name="T10" fmla="*/ 2147483646 w 1500"/>
              <a:gd name="T11" fmla="*/ 2147483646 h 381"/>
              <a:gd name="T12" fmla="*/ 2147483646 w 1500"/>
              <a:gd name="T13" fmla="*/ 0 h 381"/>
              <a:gd name="T14" fmla="*/ 2147483646 w 1500"/>
              <a:gd name="T15" fmla="*/ 2147483646 h 381"/>
              <a:gd name="T16" fmla="*/ 0 w 1500"/>
              <a:gd name="T17" fmla="*/ 2147483646 h 381"/>
              <a:gd name="T18" fmla="*/ 2147483646 w 1500"/>
              <a:gd name="T19" fmla="*/ 2147483646 h 381"/>
              <a:gd name="T20" fmla="*/ 2147483646 w 1500"/>
              <a:gd name="T21" fmla="*/ 2147483646 h 381"/>
              <a:gd name="T22" fmla="*/ 2147483646 w 1500"/>
              <a:gd name="T23" fmla="*/ 2147483646 h 381"/>
              <a:gd name="T24" fmla="*/ 2147483646 w 1500"/>
              <a:gd name="T25" fmla="*/ 2147483646 h 381"/>
              <a:gd name="T26" fmla="*/ 2147483646 w 1500"/>
              <a:gd name="T27" fmla="*/ 2147483646 h 381"/>
              <a:gd name="T28" fmla="*/ 2147483646 w 1500"/>
              <a:gd name="T29" fmla="*/ 2147483646 h 381"/>
              <a:gd name="T30" fmla="*/ 2147483646 w 1500"/>
              <a:gd name="T31" fmla="*/ 2147483646 h 381"/>
              <a:gd name="T32" fmla="*/ 2147483646 w 1500"/>
              <a:gd name="T33" fmla="*/ 2147483646 h 381"/>
              <a:gd name="T34" fmla="*/ 2147483646 w 1500"/>
              <a:gd name="T35" fmla="*/ 2147483646 h 38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00"/>
              <a:gd name="T55" fmla="*/ 0 h 381"/>
              <a:gd name="T56" fmla="*/ 1500 w 1500"/>
              <a:gd name="T57" fmla="*/ 381 h 38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00" h="381">
                <a:moveTo>
                  <a:pt x="0" y="10"/>
                </a:moveTo>
                <a:lnTo>
                  <a:pt x="2" y="18"/>
                </a:lnTo>
                <a:lnTo>
                  <a:pt x="8" y="22"/>
                </a:lnTo>
                <a:lnTo>
                  <a:pt x="16" y="22"/>
                </a:lnTo>
                <a:lnTo>
                  <a:pt x="21" y="14"/>
                </a:lnTo>
                <a:lnTo>
                  <a:pt x="20" y="6"/>
                </a:lnTo>
                <a:lnTo>
                  <a:pt x="14" y="0"/>
                </a:lnTo>
                <a:lnTo>
                  <a:pt x="4" y="2"/>
                </a:lnTo>
                <a:lnTo>
                  <a:pt x="0" y="10"/>
                </a:lnTo>
                <a:close/>
                <a:moveTo>
                  <a:pt x="1500" y="373"/>
                </a:moveTo>
                <a:lnTo>
                  <a:pt x="1500" y="365"/>
                </a:lnTo>
                <a:lnTo>
                  <a:pt x="1492" y="359"/>
                </a:lnTo>
                <a:lnTo>
                  <a:pt x="1484" y="361"/>
                </a:lnTo>
                <a:lnTo>
                  <a:pt x="1478" y="369"/>
                </a:lnTo>
                <a:lnTo>
                  <a:pt x="1480" y="377"/>
                </a:lnTo>
                <a:lnTo>
                  <a:pt x="1486" y="381"/>
                </a:lnTo>
                <a:lnTo>
                  <a:pt x="1496" y="381"/>
                </a:lnTo>
                <a:lnTo>
                  <a:pt x="1500" y="373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3" name="Line 9"/>
          <p:cNvSpPr>
            <a:spLocks noChangeShapeType="1"/>
          </p:cNvSpPr>
          <p:nvPr/>
        </p:nvSpPr>
        <p:spPr bwMode="auto">
          <a:xfrm>
            <a:off x="1843088" y="4748213"/>
            <a:ext cx="2309812" cy="563562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4" name="Freeform 10"/>
          <p:cNvSpPr>
            <a:spLocks noEditPoints="1"/>
          </p:cNvSpPr>
          <p:nvPr/>
        </p:nvSpPr>
        <p:spPr bwMode="auto">
          <a:xfrm>
            <a:off x="4152900" y="3094038"/>
            <a:ext cx="2632075" cy="461962"/>
          </a:xfrm>
          <a:custGeom>
            <a:avLst/>
            <a:gdLst>
              <a:gd name="T0" fmla="*/ 0 w 1660"/>
              <a:gd name="T1" fmla="*/ 2147483646 h 291"/>
              <a:gd name="T2" fmla="*/ 2147483646 w 1660"/>
              <a:gd name="T3" fmla="*/ 2147483646 h 291"/>
              <a:gd name="T4" fmla="*/ 2147483646 w 1660"/>
              <a:gd name="T5" fmla="*/ 2147483646 h 291"/>
              <a:gd name="T6" fmla="*/ 2147483646 w 1660"/>
              <a:gd name="T7" fmla="*/ 2147483646 h 291"/>
              <a:gd name="T8" fmla="*/ 2147483646 w 1660"/>
              <a:gd name="T9" fmla="*/ 2147483646 h 291"/>
              <a:gd name="T10" fmla="*/ 2147483646 w 1660"/>
              <a:gd name="T11" fmla="*/ 2147483646 h 291"/>
              <a:gd name="T12" fmla="*/ 2147483646 w 1660"/>
              <a:gd name="T13" fmla="*/ 0 h 291"/>
              <a:gd name="T14" fmla="*/ 2147483646 w 1660"/>
              <a:gd name="T15" fmla="*/ 2147483646 h 291"/>
              <a:gd name="T16" fmla="*/ 0 w 1660"/>
              <a:gd name="T17" fmla="*/ 2147483646 h 291"/>
              <a:gd name="T18" fmla="*/ 2147483646 w 1660"/>
              <a:gd name="T19" fmla="*/ 2147483646 h 291"/>
              <a:gd name="T20" fmla="*/ 2147483646 w 1660"/>
              <a:gd name="T21" fmla="*/ 2147483646 h 291"/>
              <a:gd name="T22" fmla="*/ 2147483646 w 1660"/>
              <a:gd name="T23" fmla="*/ 2147483646 h 291"/>
              <a:gd name="T24" fmla="*/ 2147483646 w 1660"/>
              <a:gd name="T25" fmla="*/ 2147483646 h 291"/>
              <a:gd name="T26" fmla="*/ 2147483646 w 1660"/>
              <a:gd name="T27" fmla="*/ 2147483646 h 291"/>
              <a:gd name="T28" fmla="*/ 2147483646 w 1660"/>
              <a:gd name="T29" fmla="*/ 2147483646 h 291"/>
              <a:gd name="T30" fmla="*/ 2147483646 w 1660"/>
              <a:gd name="T31" fmla="*/ 2147483646 h 291"/>
              <a:gd name="T32" fmla="*/ 2147483646 w 1660"/>
              <a:gd name="T33" fmla="*/ 2147483646 h 291"/>
              <a:gd name="T34" fmla="*/ 2147483646 w 1660"/>
              <a:gd name="T35" fmla="*/ 2147483646 h 29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0"/>
              <a:gd name="T55" fmla="*/ 0 h 291"/>
              <a:gd name="T56" fmla="*/ 1660 w 1660"/>
              <a:gd name="T57" fmla="*/ 291 h 29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0" h="291">
                <a:moveTo>
                  <a:pt x="0" y="10"/>
                </a:moveTo>
                <a:lnTo>
                  <a:pt x="2" y="18"/>
                </a:lnTo>
                <a:lnTo>
                  <a:pt x="10" y="22"/>
                </a:lnTo>
                <a:lnTo>
                  <a:pt x="18" y="20"/>
                </a:lnTo>
                <a:lnTo>
                  <a:pt x="22" y="12"/>
                </a:lnTo>
                <a:lnTo>
                  <a:pt x="20" y="4"/>
                </a:lnTo>
                <a:lnTo>
                  <a:pt x="14" y="0"/>
                </a:lnTo>
                <a:lnTo>
                  <a:pt x="6" y="2"/>
                </a:lnTo>
                <a:lnTo>
                  <a:pt x="0" y="10"/>
                </a:lnTo>
                <a:close/>
                <a:moveTo>
                  <a:pt x="1660" y="281"/>
                </a:moveTo>
                <a:lnTo>
                  <a:pt x="1658" y="273"/>
                </a:lnTo>
                <a:lnTo>
                  <a:pt x="1650" y="269"/>
                </a:lnTo>
                <a:lnTo>
                  <a:pt x="1642" y="271"/>
                </a:lnTo>
                <a:lnTo>
                  <a:pt x="1638" y="279"/>
                </a:lnTo>
                <a:lnTo>
                  <a:pt x="1638" y="287"/>
                </a:lnTo>
                <a:lnTo>
                  <a:pt x="1646" y="291"/>
                </a:lnTo>
                <a:lnTo>
                  <a:pt x="1654" y="289"/>
                </a:lnTo>
                <a:lnTo>
                  <a:pt x="1660" y="281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5" name="Line 11"/>
          <p:cNvSpPr>
            <a:spLocks noChangeShapeType="1"/>
          </p:cNvSpPr>
          <p:nvPr/>
        </p:nvSpPr>
        <p:spPr bwMode="auto">
          <a:xfrm>
            <a:off x="4187825" y="3113088"/>
            <a:ext cx="2562225" cy="423862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6" name="Freeform 12"/>
          <p:cNvSpPr>
            <a:spLocks noEditPoints="1"/>
          </p:cNvSpPr>
          <p:nvPr/>
        </p:nvSpPr>
        <p:spPr bwMode="auto">
          <a:xfrm>
            <a:off x="4152900" y="3521075"/>
            <a:ext cx="2632075" cy="636588"/>
          </a:xfrm>
          <a:custGeom>
            <a:avLst/>
            <a:gdLst>
              <a:gd name="T0" fmla="*/ 2147483646 w 1660"/>
              <a:gd name="T1" fmla="*/ 2147483646 h 402"/>
              <a:gd name="T2" fmla="*/ 2147483646 w 1660"/>
              <a:gd name="T3" fmla="*/ 2147483646 h 402"/>
              <a:gd name="T4" fmla="*/ 2147483646 w 1660"/>
              <a:gd name="T5" fmla="*/ 0 h 402"/>
              <a:gd name="T6" fmla="*/ 2147483646 w 1660"/>
              <a:gd name="T7" fmla="*/ 2147483646 h 402"/>
              <a:gd name="T8" fmla="*/ 2147483646 w 1660"/>
              <a:gd name="T9" fmla="*/ 2147483646 h 402"/>
              <a:gd name="T10" fmla="*/ 2147483646 w 1660"/>
              <a:gd name="T11" fmla="*/ 2147483646 h 402"/>
              <a:gd name="T12" fmla="*/ 2147483646 w 1660"/>
              <a:gd name="T13" fmla="*/ 2147483646 h 402"/>
              <a:gd name="T14" fmla="*/ 2147483646 w 1660"/>
              <a:gd name="T15" fmla="*/ 2147483646 h 402"/>
              <a:gd name="T16" fmla="*/ 2147483646 w 1660"/>
              <a:gd name="T17" fmla="*/ 2147483646 h 402"/>
              <a:gd name="T18" fmla="*/ 0 w 1660"/>
              <a:gd name="T19" fmla="*/ 2147483646 h 402"/>
              <a:gd name="T20" fmla="*/ 2147483646 w 1660"/>
              <a:gd name="T21" fmla="*/ 2147483646 h 402"/>
              <a:gd name="T22" fmla="*/ 2147483646 w 1660"/>
              <a:gd name="T23" fmla="*/ 2147483646 h 402"/>
              <a:gd name="T24" fmla="*/ 2147483646 w 1660"/>
              <a:gd name="T25" fmla="*/ 2147483646 h 402"/>
              <a:gd name="T26" fmla="*/ 2147483646 w 1660"/>
              <a:gd name="T27" fmla="*/ 2147483646 h 402"/>
              <a:gd name="T28" fmla="*/ 2147483646 w 1660"/>
              <a:gd name="T29" fmla="*/ 2147483646 h 402"/>
              <a:gd name="T30" fmla="*/ 2147483646 w 1660"/>
              <a:gd name="T31" fmla="*/ 2147483646 h 402"/>
              <a:gd name="T32" fmla="*/ 2147483646 w 1660"/>
              <a:gd name="T33" fmla="*/ 2147483646 h 402"/>
              <a:gd name="T34" fmla="*/ 0 w 1660"/>
              <a:gd name="T35" fmla="*/ 2147483646 h 40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0"/>
              <a:gd name="T55" fmla="*/ 0 h 402"/>
              <a:gd name="T56" fmla="*/ 1660 w 1660"/>
              <a:gd name="T57" fmla="*/ 402 h 40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0" h="402">
                <a:moveTo>
                  <a:pt x="1660" y="8"/>
                </a:moveTo>
                <a:lnTo>
                  <a:pt x="1654" y="2"/>
                </a:lnTo>
                <a:lnTo>
                  <a:pt x="1646" y="0"/>
                </a:lnTo>
                <a:lnTo>
                  <a:pt x="1638" y="4"/>
                </a:lnTo>
                <a:lnTo>
                  <a:pt x="1638" y="14"/>
                </a:lnTo>
                <a:lnTo>
                  <a:pt x="1642" y="20"/>
                </a:lnTo>
                <a:lnTo>
                  <a:pt x="1650" y="22"/>
                </a:lnTo>
                <a:lnTo>
                  <a:pt x="1658" y="16"/>
                </a:lnTo>
                <a:lnTo>
                  <a:pt x="1660" y="8"/>
                </a:lnTo>
                <a:close/>
                <a:moveTo>
                  <a:pt x="0" y="394"/>
                </a:moveTo>
                <a:lnTo>
                  <a:pt x="6" y="400"/>
                </a:lnTo>
                <a:lnTo>
                  <a:pt x="14" y="402"/>
                </a:lnTo>
                <a:lnTo>
                  <a:pt x="22" y="398"/>
                </a:lnTo>
                <a:lnTo>
                  <a:pt x="22" y="388"/>
                </a:lnTo>
                <a:lnTo>
                  <a:pt x="18" y="382"/>
                </a:lnTo>
                <a:lnTo>
                  <a:pt x="10" y="380"/>
                </a:lnTo>
                <a:lnTo>
                  <a:pt x="2" y="386"/>
                </a:lnTo>
                <a:lnTo>
                  <a:pt x="0" y="394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7" name="Line 13"/>
          <p:cNvSpPr>
            <a:spLocks noChangeShapeType="1"/>
          </p:cNvSpPr>
          <p:nvPr/>
        </p:nvSpPr>
        <p:spPr bwMode="auto">
          <a:xfrm flipH="1">
            <a:off x="4187825" y="3543300"/>
            <a:ext cx="2562225" cy="59213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8" name="Freeform 14"/>
          <p:cNvSpPr>
            <a:spLocks noEditPoints="1"/>
          </p:cNvSpPr>
          <p:nvPr/>
        </p:nvSpPr>
        <p:spPr bwMode="auto">
          <a:xfrm>
            <a:off x="4152900" y="5295900"/>
            <a:ext cx="2347913" cy="38100"/>
          </a:xfrm>
          <a:custGeom>
            <a:avLst/>
            <a:gdLst>
              <a:gd name="T0" fmla="*/ 0 w 1481"/>
              <a:gd name="T1" fmla="*/ 2147483646 h 24"/>
              <a:gd name="T2" fmla="*/ 2147483646 w 1481"/>
              <a:gd name="T3" fmla="*/ 2147483646 h 24"/>
              <a:gd name="T4" fmla="*/ 2147483646 w 1481"/>
              <a:gd name="T5" fmla="*/ 2147483646 h 24"/>
              <a:gd name="T6" fmla="*/ 2147483646 w 1481"/>
              <a:gd name="T7" fmla="*/ 2147483646 h 24"/>
              <a:gd name="T8" fmla="*/ 2147483646 w 1481"/>
              <a:gd name="T9" fmla="*/ 2147483646 h 24"/>
              <a:gd name="T10" fmla="*/ 2147483646 w 1481"/>
              <a:gd name="T11" fmla="*/ 2147483646 h 24"/>
              <a:gd name="T12" fmla="*/ 2147483646 w 1481"/>
              <a:gd name="T13" fmla="*/ 0 h 24"/>
              <a:gd name="T14" fmla="*/ 2147483646 w 1481"/>
              <a:gd name="T15" fmla="*/ 2147483646 h 24"/>
              <a:gd name="T16" fmla="*/ 0 w 1481"/>
              <a:gd name="T17" fmla="*/ 2147483646 h 24"/>
              <a:gd name="T18" fmla="*/ 2147483646 w 1481"/>
              <a:gd name="T19" fmla="*/ 2147483646 h 24"/>
              <a:gd name="T20" fmla="*/ 2147483646 w 1481"/>
              <a:gd name="T21" fmla="*/ 2147483646 h 24"/>
              <a:gd name="T22" fmla="*/ 2147483646 w 1481"/>
              <a:gd name="T23" fmla="*/ 0 h 24"/>
              <a:gd name="T24" fmla="*/ 2147483646 w 1481"/>
              <a:gd name="T25" fmla="*/ 2147483646 h 24"/>
              <a:gd name="T26" fmla="*/ 2147483646 w 1481"/>
              <a:gd name="T27" fmla="*/ 2147483646 h 24"/>
              <a:gd name="T28" fmla="*/ 2147483646 w 1481"/>
              <a:gd name="T29" fmla="*/ 2147483646 h 24"/>
              <a:gd name="T30" fmla="*/ 2147483646 w 1481"/>
              <a:gd name="T31" fmla="*/ 2147483646 h 24"/>
              <a:gd name="T32" fmla="*/ 2147483646 w 1481"/>
              <a:gd name="T33" fmla="*/ 2147483646 h 24"/>
              <a:gd name="T34" fmla="*/ 2147483646 w 1481"/>
              <a:gd name="T35" fmla="*/ 2147483646 h 2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81"/>
              <a:gd name="T55" fmla="*/ 0 h 24"/>
              <a:gd name="T56" fmla="*/ 1481 w 1481"/>
              <a:gd name="T57" fmla="*/ 24 h 2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81" h="24">
                <a:moveTo>
                  <a:pt x="0" y="12"/>
                </a:moveTo>
                <a:lnTo>
                  <a:pt x="4" y="20"/>
                </a:lnTo>
                <a:lnTo>
                  <a:pt x="12" y="24"/>
                </a:lnTo>
                <a:lnTo>
                  <a:pt x="20" y="20"/>
                </a:lnTo>
                <a:lnTo>
                  <a:pt x="22" y="12"/>
                </a:lnTo>
                <a:lnTo>
                  <a:pt x="20" y="4"/>
                </a:lnTo>
                <a:lnTo>
                  <a:pt x="12" y="0"/>
                </a:lnTo>
                <a:lnTo>
                  <a:pt x="4" y="4"/>
                </a:lnTo>
                <a:lnTo>
                  <a:pt x="0" y="12"/>
                </a:lnTo>
                <a:close/>
                <a:moveTo>
                  <a:pt x="1481" y="12"/>
                </a:moveTo>
                <a:lnTo>
                  <a:pt x="1477" y="4"/>
                </a:lnTo>
                <a:lnTo>
                  <a:pt x="1469" y="0"/>
                </a:lnTo>
                <a:lnTo>
                  <a:pt x="1461" y="4"/>
                </a:lnTo>
                <a:lnTo>
                  <a:pt x="1457" y="12"/>
                </a:lnTo>
                <a:lnTo>
                  <a:pt x="1461" y="20"/>
                </a:lnTo>
                <a:lnTo>
                  <a:pt x="1469" y="24"/>
                </a:lnTo>
                <a:lnTo>
                  <a:pt x="1477" y="20"/>
                </a:lnTo>
                <a:lnTo>
                  <a:pt x="1481" y="12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9" name="Line 15"/>
          <p:cNvSpPr>
            <a:spLocks noChangeShapeType="1"/>
          </p:cNvSpPr>
          <p:nvPr/>
        </p:nvSpPr>
        <p:spPr bwMode="auto">
          <a:xfrm>
            <a:off x="4187825" y="5314950"/>
            <a:ext cx="2274888" cy="158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70" name="Line 16"/>
          <p:cNvSpPr>
            <a:spLocks noChangeShapeType="1"/>
          </p:cNvSpPr>
          <p:nvPr/>
        </p:nvSpPr>
        <p:spPr bwMode="auto">
          <a:xfrm flipH="1" flipV="1">
            <a:off x="6481763" y="5314950"/>
            <a:ext cx="1244600" cy="222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71" name="Line 17"/>
          <p:cNvSpPr>
            <a:spLocks noChangeShapeType="1"/>
          </p:cNvSpPr>
          <p:nvPr/>
        </p:nvSpPr>
        <p:spPr bwMode="auto">
          <a:xfrm>
            <a:off x="4171950" y="2255838"/>
            <a:ext cx="1588" cy="85407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72" name="Line 18"/>
          <p:cNvSpPr>
            <a:spLocks noChangeShapeType="1"/>
          </p:cNvSpPr>
          <p:nvPr/>
        </p:nvSpPr>
        <p:spPr bwMode="auto">
          <a:xfrm>
            <a:off x="760413" y="2730500"/>
            <a:ext cx="1065212" cy="379413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73" name="Line 19"/>
          <p:cNvSpPr>
            <a:spLocks noChangeShapeType="1"/>
          </p:cNvSpPr>
          <p:nvPr/>
        </p:nvSpPr>
        <p:spPr bwMode="auto">
          <a:xfrm flipV="1">
            <a:off x="760413" y="4745038"/>
            <a:ext cx="1065212" cy="59213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6765925" y="2755900"/>
            <a:ext cx="817563" cy="78105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75" name="Rectangle 21"/>
          <p:cNvSpPr>
            <a:spLocks noChangeArrowheads="1"/>
          </p:cNvSpPr>
          <p:nvPr/>
        </p:nvSpPr>
        <p:spPr bwMode="auto">
          <a:xfrm>
            <a:off x="2306638" y="2967038"/>
            <a:ext cx="304800" cy="455612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676" name="Rectangle 22"/>
          <p:cNvSpPr>
            <a:spLocks noChangeArrowheads="1"/>
          </p:cNvSpPr>
          <p:nvPr/>
        </p:nvSpPr>
        <p:spPr bwMode="auto">
          <a:xfrm>
            <a:off x="2230438" y="4640263"/>
            <a:ext cx="304800" cy="455612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677" name="Rectangle 23"/>
          <p:cNvSpPr>
            <a:spLocks noChangeArrowheads="1"/>
          </p:cNvSpPr>
          <p:nvPr/>
        </p:nvSpPr>
        <p:spPr bwMode="auto">
          <a:xfrm>
            <a:off x="4437063" y="2890838"/>
            <a:ext cx="304800" cy="455612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678" name="Rectangle 24"/>
          <p:cNvSpPr>
            <a:spLocks noChangeArrowheads="1"/>
          </p:cNvSpPr>
          <p:nvPr/>
        </p:nvSpPr>
        <p:spPr bwMode="auto">
          <a:xfrm>
            <a:off x="4437063" y="3878263"/>
            <a:ext cx="304800" cy="457200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679" name="Rectangle 25"/>
          <p:cNvSpPr>
            <a:spLocks noChangeArrowheads="1"/>
          </p:cNvSpPr>
          <p:nvPr/>
        </p:nvSpPr>
        <p:spPr bwMode="auto">
          <a:xfrm>
            <a:off x="4437063" y="5172075"/>
            <a:ext cx="304800" cy="455613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680" name="Rectangle 26"/>
          <p:cNvSpPr>
            <a:spLocks noChangeArrowheads="1"/>
          </p:cNvSpPr>
          <p:nvPr/>
        </p:nvSpPr>
        <p:spPr bwMode="auto">
          <a:xfrm>
            <a:off x="7024688" y="3346450"/>
            <a:ext cx="304800" cy="457200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681" name="Rectangle 27"/>
          <p:cNvSpPr>
            <a:spLocks noChangeArrowheads="1"/>
          </p:cNvSpPr>
          <p:nvPr/>
        </p:nvSpPr>
        <p:spPr bwMode="auto">
          <a:xfrm>
            <a:off x="6719888" y="5095875"/>
            <a:ext cx="304800" cy="457200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grpSp>
        <p:nvGrpSpPr>
          <p:cNvPr id="70682" name="Group 28"/>
          <p:cNvGrpSpPr>
            <a:grpSpLocks/>
          </p:cNvGrpSpPr>
          <p:nvPr/>
        </p:nvGrpSpPr>
        <p:grpSpPr bwMode="auto">
          <a:xfrm>
            <a:off x="1089025" y="2509838"/>
            <a:ext cx="454025" cy="457200"/>
            <a:chOff x="712" y="2330"/>
            <a:chExt cx="286" cy="288"/>
          </a:xfrm>
        </p:grpSpPr>
        <p:sp>
          <p:nvSpPr>
            <p:cNvPr id="70775" name="Freeform 29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6" name="Line 30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77" name="Line 31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78" name="Freeform 32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9" name="Line 33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80" name="Line 34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81" name="Line 35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82" name="Rectangle 36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0783" name="Freeform 37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4" name="Line 38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85" name="Line 39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86" name="Line 40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83" name="Group 41"/>
          <p:cNvGrpSpPr>
            <a:grpSpLocks/>
          </p:cNvGrpSpPr>
          <p:nvPr/>
        </p:nvGrpSpPr>
        <p:grpSpPr bwMode="auto">
          <a:xfrm>
            <a:off x="1165225" y="4867275"/>
            <a:ext cx="454025" cy="457200"/>
            <a:chOff x="712" y="2330"/>
            <a:chExt cx="286" cy="288"/>
          </a:xfrm>
        </p:grpSpPr>
        <p:sp>
          <p:nvSpPr>
            <p:cNvPr id="70763" name="Freeform 42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4" name="Line 43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5" name="Line 44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6" name="Freeform 45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7" name="Line 46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8" name="Line 47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9" name="Line 48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70" name="Rectangle 49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0771" name="Freeform 50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2" name="Line 51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73" name="Line 52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74" name="Line 53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84" name="Group 54"/>
          <p:cNvGrpSpPr>
            <a:grpSpLocks/>
          </p:cNvGrpSpPr>
          <p:nvPr/>
        </p:nvGrpSpPr>
        <p:grpSpPr bwMode="auto">
          <a:xfrm>
            <a:off x="4513263" y="2054225"/>
            <a:ext cx="454025" cy="455613"/>
            <a:chOff x="712" y="2330"/>
            <a:chExt cx="286" cy="288"/>
          </a:xfrm>
        </p:grpSpPr>
        <p:sp>
          <p:nvSpPr>
            <p:cNvPr id="70751" name="Freeform 55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2" name="Line 56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3" name="Line 57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4" name="Freeform 58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5" name="Line 59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6" name="Line 60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7" name="Line 61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8" name="Rectangle 62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0759" name="Freeform 63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0" name="Line 64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1" name="Line 65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2" name="Line 66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85" name="Group 67"/>
          <p:cNvGrpSpPr>
            <a:grpSpLocks/>
          </p:cNvGrpSpPr>
          <p:nvPr/>
        </p:nvGrpSpPr>
        <p:grpSpPr bwMode="auto">
          <a:xfrm>
            <a:off x="7785100" y="2509838"/>
            <a:ext cx="454025" cy="457200"/>
            <a:chOff x="712" y="2330"/>
            <a:chExt cx="286" cy="288"/>
          </a:xfrm>
        </p:grpSpPr>
        <p:sp>
          <p:nvSpPr>
            <p:cNvPr id="70739" name="Freeform 68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40" name="Line 69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1" name="Line 70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2" name="Freeform 71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43" name="Line 72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4" name="Line 73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5" name="Line 74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6" name="Rectangle 75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0747" name="Freeform 76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48" name="Line 77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9" name="Line 78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0" name="Line 79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86" name="Group 80"/>
          <p:cNvGrpSpPr>
            <a:grpSpLocks/>
          </p:cNvGrpSpPr>
          <p:nvPr/>
        </p:nvGrpSpPr>
        <p:grpSpPr bwMode="auto">
          <a:xfrm>
            <a:off x="8093075" y="5019675"/>
            <a:ext cx="454025" cy="457200"/>
            <a:chOff x="712" y="2330"/>
            <a:chExt cx="286" cy="288"/>
          </a:xfrm>
        </p:grpSpPr>
        <p:sp>
          <p:nvSpPr>
            <p:cNvPr id="70727" name="Freeform 81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28" name="Line 82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29" name="Line 83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0" name="Freeform 84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31" name="Line 85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2" name="Line 86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3" name="Line 87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4" name="Rectangle 88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0735" name="Freeform 89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36" name="Line 90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7" name="Line 91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8" name="Line 92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0687" name="AutoShape 93"/>
          <p:cNvCxnSpPr>
            <a:cxnSpLocks noChangeShapeType="1"/>
            <a:stCxn id="70675" idx="3"/>
            <a:endCxn id="70677" idx="1"/>
          </p:cNvCxnSpPr>
          <p:nvPr/>
        </p:nvCxnSpPr>
        <p:spPr bwMode="auto">
          <a:xfrm flipV="1">
            <a:off x="2611438" y="3117850"/>
            <a:ext cx="1825625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8" name="AutoShape 94"/>
          <p:cNvCxnSpPr>
            <a:cxnSpLocks noChangeShapeType="1"/>
            <a:stCxn id="70675" idx="3"/>
            <a:endCxn id="70678" idx="1"/>
          </p:cNvCxnSpPr>
          <p:nvPr/>
        </p:nvCxnSpPr>
        <p:spPr bwMode="auto">
          <a:xfrm>
            <a:off x="2611438" y="3194050"/>
            <a:ext cx="1825625" cy="9128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9" name="AutoShape 95"/>
          <p:cNvCxnSpPr>
            <a:cxnSpLocks noChangeShapeType="1"/>
            <a:stCxn id="70676" idx="3"/>
            <a:endCxn id="70678" idx="1"/>
          </p:cNvCxnSpPr>
          <p:nvPr/>
        </p:nvCxnSpPr>
        <p:spPr bwMode="auto">
          <a:xfrm flipV="1">
            <a:off x="2535238" y="4106863"/>
            <a:ext cx="1901825" cy="760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0" name="AutoShape 96"/>
          <p:cNvCxnSpPr>
            <a:cxnSpLocks noChangeShapeType="1"/>
            <a:stCxn id="70676" idx="3"/>
            <a:endCxn id="70679" idx="1"/>
          </p:cNvCxnSpPr>
          <p:nvPr/>
        </p:nvCxnSpPr>
        <p:spPr bwMode="auto">
          <a:xfrm>
            <a:off x="2535238" y="4867275"/>
            <a:ext cx="1901825" cy="53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1" name="AutoShape 97"/>
          <p:cNvCxnSpPr>
            <a:cxnSpLocks noChangeShapeType="1"/>
            <a:stCxn id="70678" idx="3"/>
            <a:endCxn id="70680" idx="1"/>
          </p:cNvCxnSpPr>
          <p:nvPr/>
        </p:nvCxnSpPr>
        <p:spPr bwMode="auto">
          <a:xfrm flipV="1">
            <a:off x="4741863" y="3575050"/>
            <a:ext cx="2282825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2" name="AutoShape 98"/>
          <p:cNvCxnSpPr>
            <a:cxnSpLocks noChangeShapeType="1"/>
            <a:stCxn id="70679" idx="3"/>
            <a:endCxn id="70681" idx="1"/>
          </p:cNvCxnSpPr>
          <p:nvPr/>
        </p:nvCxnSpPr>
        <p:spPr bwMode="auto">
          <a:xfrm flipV="1">
            <a:off x="4741863" y="5324475"/>
            <a:ext cx="1978025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3" name="AutoShape 99"/>
          <p:cNvCxnSpPr>
            <a:cxnSpLocks noChangeShapeType="1"/>
            <a:stCxn id="70681" idx="0"/>
            <a:endCxn id="70680" idx="2"/>
          </p:cNvCxnSpPr>
          <p:nvPr/>
        </p:nvCxnSpPr>
        <p:spPr bwMode="auto">
          <a:xfrm flipV="1">
            <a:off x="6872288" y="3803650"/>
            <a:ext cx="304800" cy="1292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4" name="AutoShape 100"/>
          <p:cNvCxnSpPr>
            <a:cxnSpLocks noChangeShapeType="1"/>
            <a:stCxn id="70676" idx="0"/>
            <a:endCxn id="70675" idx="2"/>
          </p:cNvCxnSpPr>
          <p:nvPr/>
        </p:nvCxnSpPr>
        <p:spPr bwMode="auto">
          <a:xfrm flipV="1">
            <a:off x="2382838" y="3422650"/>
            <a:ext cx="76200" cy="12176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5" name="AutoShape 101"/>
          <p:cNvCxnSpPr>
            <a:cxnSpLocks noChangeShapeType="1"/>
            <a:stCxn id="70677" idx="3"/>
            <a:endCxn id="70680" idx="1"/>
          </p:cNvCxnSpPr>
          <p:nvPr/>
        </p:nvCxnSpPr>
        <p:spPr bwMode="auto">
          <a:xfrm>
            <a:off x="4741863" y="3117850"/>
            <a:ext cx="2282825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6" name="AutoShape 102"/>
          <p:cNvCxnSpPr>
            <a:cxnSpLocks noChangeShapeType="1"/>
            <a:stCxn id="70783" idx="35"/>
            <a:endCxn id="70675" idx="1"/>
          </p:cNvCxnSpPr>
          <p:nvPr/>
        </p:nvCxnSpPr>
        <p:spPr bwMode="auto">
          <a:xfrm>
            <a:off x="1528763" y="2844800"/>
            <a:ext cx="777875" cy="349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7" name="AutoShape 103"/>
          <p:cNvCxnSpPr>
            <a:cxnSpLocks noChangeShapeType="1"/>
            <a:stCxn id="70771" idx="31"/>
            <a:endCxn id="70676" idx="1"/>
          </p:cNvCxnSpPr>
          <p:nvPr/>
        </p:nvCxnSpPr>
        <p:spPr bwMode="auto">
          <a:xfrm flipV="1">
            <a:off x="1604963" y="4867275"/>
            <a:ext cx="6254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8" name="AutoShape 104"/>
          <p:cNvCxnSpPr>
            <a:cxnSpLocks noChangeShapeType="1"/>
            <a:stCxn id="70677" idx="0"/>
            <a:endCxn id="70754" idx="4"/>
          </p:cNvCxnSpPr>
          <p:nvPr/>
        </p:nvCxnSpPr>
        <p:spPr bwMode="auto">
          <a:xfrm flipV="1">
            <a:off x="4589463" y="2495550"/>
            <a:ext cx="157162" cy="395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9" name="AutoShape 105"/>
          <p:cNvCxnSpPr>
            <a:cxnSpLocks noChangeShapeType="1"/>
            <a:stCxn id="70681" idx="3"/>
            <a:endCxn id="70735" idx="23"/>
          </p:cNvCxnSpPr>
          <p:nvPr/>
        </p:nvCxnSpPr>
        <p:spPr bwMode="auto">
          <a:xfrm>
            <a:off x="7024688" y="5324475"/>
            <a:ext cx="1081087" cy="22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00" name="AutoShape 106"/>
          <p:cNvCxnSpPr>
            <a:cxnSpLocks noChangeShapeType="1"/>
            <a:stCxn id="70680" idx="3"/>
            <a:endCxn id="70739" idx="2"/>
          </p:cNvCxnSpPr>
          <p:nvPr/>
        </p:nvCxnSpPr>
        <p:spPr bwMode="auto">
          <a:xfrm flipV="1">
            <a:off x="7329488" y="2967038"/>
            <a:ext cx="455612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701" name="Text Box 107"/>
          <p:cNvSpPr txBox="1">
            <a:spLocks noChangeArrowheads="1"/>
          </p:cNvSpPr>
          <p:nvPr/>
        </p:nvSpPr>
        <p:spPr bwMode="auto">
          <a:xfrm>
            <a:off x="936625" y="2205038"/>
            <a:ext cx="7112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A</a:t>
            </a:r>
          </a:p>
        </p:txBody>
      </p:sp>
      <p:sp>
        <p:nvSpPr>
          <p:cNvPr id="70702" name="Text Box 108"/>
          <p:cNvSpPr txBox="1">
            <a:spLocks noChangeArrowheads="1"/>
          </p:cNvSpPr>
          <p:nvPr/>
        </p:nvSpPr>
        <p:spPr bwMode="auto">
          <a:xfrm>
            <a:off x="984250" y="456723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B</a:t>
            </a:r>
          </a:p>
        </p:txBody>
      </p:sp>
      <p:sp>
        <p:nvSpPr>
          <p:cNvPr id="70703" name="Text Box 109"/>
          <p:cNvSpPr txBox="1">
            <a:spLocks noChangeArrowheads="1"/>
          </p:cNvSpPr>
          <p:nvPr/>
        </p:nvSpPr>
        <p:spPr bwMode="auto">
          <a:xfrm>
            <a:off x="7861300" y="471487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E</a:t>
            </a:r>
          </a:p>
        </p:txBody>
      </p:sp>
      <p:sp>
        <p:nvSpPr>
          <p:cNvPr id="70704" name="Text Box 110"/>
          <p:cNvSpPr txBox="1">
            <a:spLocks noChangeArrowheads="1"/>
          </p:cNvSpPr>
          <p:nvPr/>
        </p:nvSpPr>
        <p:spPr bwMode="auto">
          <a:xfrm>
            <a:off x="7523163" y="2133600"/>
            <a:ext cx="731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D</a:t>
            </a:r>
          </a:p>
        </p:txBody>
      </p:sp>
      <p:sp>
        <p:nvSpPr>
          <p:cNvPr id="70705" name="Text Box 111"/>
          <p:cNvSpPr txBox="1">
            <a:spLocks noChangeArrowheads="1"/>
          </p:cNvSpPr>
          <p:nvPr/>
        </p:nvSpPr>
        <p:spPr bwMode="auto">
          <a:xfrm>
            <a:off x="4356100" y="1749425"/>
            <a:ext cx="730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C</a:t>
            </a:r>
          </a:p>
        </p:txBody>
      </p:sp>
      <p:sp>
        <p:nvSpPr>
          <p:cNvPr id="70706" name="Text Box 112"/>
          <p:cNvSpPr txBox="1">
            <a:spLocks noChangeArrowheads="1"/>
          </p:cNvSpPr>
          <p:nvPr/>
        </p:nvSpPr>
        <p:spPr bwMode="auto">
          <a:xfrm>
            <a:off x="2011363" y="2665413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1</a:t>
            </a:r>
          </a:p>
        </p:txBody>
      </p:sp>
      <p:sp>
        <p:nvSpPr>
          <p:cNvPr id="70707" name="Text Box 113"/>
          <p:cNvSpPr txBox="1">
            <a:spLocks noChangeArrowheads="1"/>
          </p:cNvSpPr>
          <p:nvPr/>
        </p:nvSpPr>
        <p:spPr bwMode="auto">
          <a:xfrm>
            <a:off x="3676650" y="2738438"/>
            <a:ext cx="758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2</a:t>
            </a:r>
          </a:p>
        </p:txBody>
      </p:sp>
      <p:sp>
        <p:nvSpPr>
          <p:cNvPr id="70708" name="Text Box 114"/>
          <p:cNvSpPr txBox="1">
            <a:spLocks noChangeArrowheads="1"/>
          </p:cNvSpPr>
          <p:nvPr/>
        </p:nvSpPr>
        <p:spPr bwMode="auto">
          <a:xfrm>
            <a:off x="6729413" y="3044825"/>
            <a:ext cx="7604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3</a:t>
            </a:r>
          </a:p>
        </p:txBody>
      </p:sp>
      <p:sp>
        <p:nvSpPr>
          <p:cNvPr id="70709" name="Text Box 115"/>
          <p:cNvSpPr txBox="1">
            <a:spLocks noChangeArrowheads="1"/>
          </p:cNvSpPr>
          <p:nvPr/>
        </p:nvSpPr>
        <p:spPr bwMode="auto">
          <a:xfrm>
            <a:off x="2011363" y="5099050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4</a:t>
            </a:r>
          </a:p>
        </p:txBody>
      </p:sp>
      <p:sp>
        <p:nvSpPr>
          <p:cNvPr id="70710" name="Text Box 116"/>
          <p:cNvSpPr txBox="1">
            <a:spLocks noChangeArrowheads="1"/>
          </p:cNvSpPr>
          <p:nvPr/>
        </p:nvSpPr>
        <p:spPr bwMode="auto">
          <a:xfrm>
            <a:off x="4132263" y="3578225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5</a:t>
            </a:r>
          </a:p>
        </p:txBody>
      </p:sp>
      <p:sp>
        <p:nvSpPr>
          <p:cNvPr id="70711" name="Text Box 117"/>
          <p:cNvSpPr txBox="1">
            <a:spLocks noChangeArrowheads="1"/>
          </p:cNvSpPr>
          <p:nvPr/>
        </p:nvSpPr>
        <p:spPr bwMode="auto">
          <a:xfrm>
            <a:off x="4141788" y="4870450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6</a:t>
            </a:r>
          </a:p>
        </p:txBody>
      </p:sp>
      <p:sp>
        <p:nvSpPr>
          <p:cNvPr id="70712" name="Text Box 118"/>
          <p:cNvSpPr txBox="1">
            <a:spLocks noChangeArrowheads="1"/>
          </p:cNvSpPr>
          <p:nvPr/>
        </p:nvSpPr>
        <p:spPr bwMode="auto">
          <a:xfrm>
            <a:off x="6111875" y="4794250"/>
            <a:ext cx="7588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7</a:t>
            </a:r>
          </a:p>
        </p:txBody>
      </p:sp>
      <p:sp>
        <p:nvSpPr>
          <p:cNvPr id="70713" name="Rectangle 119"/>
          <p:cNvSpPr>
            <a:spLocks noChangeArrowheads="1"/>
          </p:cNvSpPr>
          <p:nvPr/>
        </p:nvSpPr>
        <p:spPr bwMode="auto">
          <a:xfrm>
            <a:off x="1773238" y="4943475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14" name="Rectangle 120"/>
          <p:cNvSpPr>
            <a:spLocks noChangeArrowheads="1"/>
          </p:cNvSpPr>
          <p:nvPr/>
        </p:nvSpPr>
        <p:spPr bwMode="auto">
          <a:xfrm>
            <a:off x="3219450" y="5019675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15" name="Rectangle 121"/>
          <p:cNvSpPr>
            <a:spLocks noChangeArrowheads="1"/>
          </p:cNvSpPr>
          <p:nvPr/>
        </p:nvSpPr>
        <p:spPr bwMode="auto">
          <a:xfrm>
            <a:off x="5197475" y="5324475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16" name="Rectangle 122"/>
          <p:cNvSpPr>
            <a:spLocks noChangeArrowheads="1"/>
          </p:cNvSpPr>
          <p:nvPr/>
        </p:nvSpPr>
        <p:spPr bwMode="auto">
          <a:xfrm>
            <a:off x="6872288" y="4411663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17" name="Rectangle 123"/>
          <p:cNvSpPr>
            <a:spLocks noChangeArrowheads="1"/>
          </p:cNvSpPr>
          <p:nvPr/>
        </p:nvSpPr>
        <p:spPr bwMode="auto">
          <a:xfrm>
            <a:off x="3524250" y="4335463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18" name="Rectangle 124"/>
          <p:cNvSpPr>
            <a:spLocks noChangeArrowheads="1"/>
          </p:cNvSpPr>
          <p:nvPr/>
        </p:nvSpPr>
        <p:spPr bwMode="auto">
          <a:xfrm>
            <a:off x="5883275" y="3727450"/>
            <a:ext cx="304800" cy="1508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19" name="Rectangle 125"/>
          <p:cNvSpPr>
            <a:spLocks noChangeArrowheads="1"/>
          </p:cNvSpPr>
          <p:nvPr/>
        </p:nvSpPr>
        <p:spPr bwMode="auto">
          <a:xfrm>
            <a:off x="7480300" y="2967038"/>
            <a:ext cx="304800" cy="1508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20" name="Rectangle 126"/>
          <p:cNvSpPr>
            <a:spLocks noChangeArrowheads="1"/>
          </p:cNvSpPr>
          <p:nvPr/>
        </p:nvSpPr>
        <p:spPr bwMode="auto">
          <a:xfrm>
            <a:off x="1698625" y="2967038"/>
            <a:ext cx="303213" cy="150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21" name="Rectangle 127"/>
          <p:cNvSpPr>
            <a:spLocks noChangeArrowheads="1"/>
          </p:cNvSpPr>
          <p:nvPr/>
        </p:nvSpPr>
        <p:spPr bwMode="auto">
          <a:xfrm>
            <a:off x="2990850" y="3422650"/>
            <a:ext cx="3048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22" name="Rectangle 128"/>
          <p:cNvSpPr>
            <a:spLocks noChangeArrowheads="1"/>
          </p:cNvSpPr>
          <p:nvPr/>
        </p:nvSpPr>
        <p:spPr bwMode="auto">
          <a:xfrm>
            <a:off x="5122863" y="3878263"/>
            <a:ext cx="303212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23" name="Rectangle 129"/>
          <p:cNvSpPr>
            <a:spLocks noChangeArrowheads="1"/>
          </p:cNvSpPr>
          <p:nvPr/>
        </p:nvSpPr>
        <p:spPr bwMode="auto">
          <a:xfrm>
            <a:off x="7405688" y="3270250"/>
            <a:ext cx="303212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24" name="Freeform 130"/>
          <p:cNvSpPr>
            <a:spLocks/>
          </p:cNvSpPr>
          <p:nvPr/>
        </p:nvSpPr>
        <p:spPr bwMode="auto">
          <a:xfrm>
            <a:off x="1622425" y="2967038"/>
            <a:ext cx="6315075" cy="2281237"/>
          </a:xfrm>
          <a:custGeom>
            <a:avLst/>
            <a:gdLst>
              <a:gd name="T0" fmla="*/ 0 w 3984"/>
              <a:gd name="T1" fmla="*/ 2147483646 h 1440"/>
              <a:gd name="T2" fmla="*/ 2147483646 w 3984"/>
              <a:gd name="T3" fmla="*/ 2147483646 h 1440"/>
              <a:gd name="T4" fmla="*/ 2147483646 w 3984"/>
              <a:gd name="T5" fmla="*/ 2147483646 h 1440"/>
              <a:gd name="T6" fmla="*/ 2147483646 w 3984"/>
              <a:gd name="T7" fmla="*/ 2147483646 h 1440"/>
              <a:gd name="T8" fmla="*/ 2147483646 w 3984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4"/>
              <a:gd name="T16" fmla="*/ 0 h 1440"/>
              <a:gd name="T17" fmla="*/ 3984 w 3984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4" h="1440">
                <a:moveTo>
                  <a:pt x="0" y="1440"/>
                </a:moveTo>
                <a:cubicBezTo>
                  <a:pt x="184" y="1428"/>
                  <a:pt x="368" y="1416"/>
                  <a:pt x="912" y="1296"/>
                </a:cubicBezTo>
                <a:cubicBezTo>
                  <a:pt x="1456" y="1176"/>
                  <a:pt x="2776" y="880"/>
                  <a:pt x="3264" y="720"/>
                </a:cubicBezTo>
                <a:cubicBezTo>
                  <a:pt x="3752" y="560"/>
                  <a:pt x="3720" y="456"/>
                  <a:pt x="3840" y="336"/>
                </a:cubicBezTo>
                <a:cubicBezTo>
                  <a:pt x="3960" y="216"/>
                  <a:pt x="3972" y="108"/>
                  <a:pt x="3984" y="0"/>
                </a:cubicBezTo>
              </a:path>
            </a:pathLst>
          </a:custGeom>
          <a:noFill/>
          <a:ln w="127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43" tIns="44379" rIns="90343" bIns="44379"/>
          <a:lstStyle/>
          <a:p>
            <a:endParaRPr lang="en-US"/>
          </a:p>
        </p:txBody>
      </p:sp>
      <p:sp>
        <p:nvSpPr>
          <p:cNvPr id="70725" name="Freeform 131"/>
          <p:cNvSpPr>
            <a:spLocks/>
          </p:cNvSpPr>
          <p:nvPr/>
        </p:nvSpPr>
        <p:spPr bwMode="auto">
          <a:xfrm>
            <a:off x="1470025" y="2967038"/>
            <a:ext cx="6391275" cy="1470025"/>
          </a:xfrm>
          <a:custGeom>
            <a:avLst/>
            <a:gdLst>
              <a:gd name="T0" fmla="*/ 0 w 4032"/>
              <a:gd name="T1" fmla="*/ 0 h 928"/>
              <a:gd name="T2" fmla="*/ 2147483646 w 4032"/>
              <a:gd name="T3" fmla="*/ 2147483646 h 928"/>
              <a:gd name="T4" fmla="*/ 2147483646 w 4032"/>
              <a:gd name="T5" fmla="*/ 2147483646 h 928"/>
              <a:gd name="T6" fmla="*/ 2147483646 w 4032"/>
              <a:gd name="T7" fmla="*/ 2147483646 h 928"/>
              <a:gd name="T8" fmla="*/ 2147483646 w 4032"/>
              <a:gd name="T9" fmla="*/ 2147483646 h 928"/>
              <a:gd name="T10" fmla="*/ 2147483646 w 4032"/>
              <a:gd name="T11" fmla="*/ 2147483646 h 928"/>
              <a:gd name="T12" fmla="*/ 2147483646 w 4032"/>
              <a:gd name="T13" fmla="*/ 0 h 9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32"/>
              <a:gd name="T22" fmla="*/ 0 h 928"/>
              <a:gd name="T23" fmla="*/ 4032 w 4032"/>
              <a:gd name="T24" fmla="*/ 928 h 9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32" h="928">
                <a:moveTo>
                  <a:pt x="0" y="0"/>
                </a:moveTo>
                <a:cubicBezTo>
                  <a:pt x="164" y="104"/>
                  <a:pt x="328" y="208"/>
                  <a:pt x="576" y="336"/>
                </a:cubicBezTo>
                <a:cubicBezTo>
                  <a:pt x="824" y="464"/>
                  <a:pt x="1272" y="672"/>
                  <a:pt x="1488" y="768"/>
                </a:cubicBezTo>
                <a:cubicBezTo>
                  <a:pt x="1704" y="864"/>
                  <a:pt x="1696" y="896"/>
                  <a:pt x="1872" y="912"/>
                </a:cubicBezTo>
                <a:cubicBezTo>
                  <a:pt x="2048" y="928"/>
                  <a:pt x="2240" y="928"/>
                  <a:pt x="2544" y="864"/>
                </a:cubicBezTo>
                <a:cubicBezTo>
                  <a:pt x="2848" y="800"/>
                  <a:pt x="3448" y="672"/>
                  <a:pt x="3696" y="528"/>
                </a:cubicBezTo>
                <a:cubicBezTo>
                  <a:pt x="3944" y="384"/>
                  <a:pt x="3988" y="192"/>
                  <a:pt x="4032" y="0"/>
                </a:cubicBezTo>
              </a:path>
            </a:pathLst>
          </a:custGeom>
          <a:noFill/>
          <a:ln w="12700">
            <a:solidFill>
              <a:schemeClr val="accent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43" tIns="44379" rIns="90343" bIns="44379"/>
          <a:lstStyle/>
          <a:p>
            <a:endParaRPr lang="en-US"/>
          </a:p>
        </p:txBody>
      </p:sp>
      <p:sp>
        <p:nvSpPr>
          <p:cNvPr id="49223" name="Rectangle 132"/>
          <p:cNvSpPr>
            <a:spLocks noChangeArrowheads="1"/>
          </p:cNvSpPr>
          <p:nvPr/>
        </p:nvSpPr>
        <p:spPr bwMode="auto">
          <a:xfrm>
            <a:off x="831850" y="387350"/>
            <a:ext cx="77724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04" rIns="91402" bIns="45704" anchor="ctr"/>
          <a:lstStyle/>
          <a:p>
            <a:pPr>
              <a:defRPr/>
            </a:pPr>
            <a:r>
              <a:rPr lang="en-US" sz="4000" u="sng" dirty="0">
                <a:solidFill>
                  <a:schemeClr val="accent2"/>
                </a:solidFill>
                <a:latin typeface="+mj-lt"/>
                <a:ea typeface="+mn-ea"/>
              </a:rPr>
              <a:t>Datagram Packet Switching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6FAAF2-CEC8-2944-B69D-E881A1932B9D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5570538" y="4875213"/>
            <a:ext cx="1741487" cy="1228725"/>
            <a:chOff x="1321" y="2432"/>
            <a:chExt cx="1097" cy="774"/>
          </a:xfrm>
        </p:grpSpPr>
        <p:sp>
          <p:nvSpPr>
            <p:cNvPr id="72744" name="AutoShape 3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Packet 1</a:t>
              </a:r>
            </a:p>
          </p:txBody>
        </p:sp>
        <p:sp>
          <p:nvSpPr>
            <p:cNvPr id="72745" name="AutoShape 4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Packet 2</a:t>
              </a:r>
            </a:p>
          </p:txBody>
        </p:sp>
        <p:sp>
          <p:nvSpPr>
            <p:cNvPr id="72746" name="AutoShape 5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Packet 3</a:t>
              </a:r>
            </a:p>
          </p:txBody>
        </p:sp>
      </p:grpSp>
      <p:grpSp>
        <p:nvGrpSpPr>
          <p:cNvPr id="72707" name="Group 6"/>
          <p:cNvGrpSpPr>
            <a:grpSpLocks/>
          </p:cNvGrpSpPr>
          <p:nvPr/>
        </p:nvGrpSpPr>
        <p:grpSpPr bwMode="auto">
          <a:xfrm>
            <a:off x="3819525" y="4265613"/>
            <a:ext cx="1741488" cy="1230312"/>
            <a:chOff x="1321" y="2432"/>
            <a:chExt cx="1097" cy="774"/>
          </a:xfrm>
        </p:grpSpPr>
        <p:sp>
          <p:nvSpPr>
            <p:cNvPr id="72741" name="AutoShape 7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1</a:t>
              </a:r>
            </a:p>
          </p:txBody>
        </p:sp>
        <p:sp>
          <p:nvSpPr>
            <p:cNvPr id="72742" name="AutoShape 8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2</a:t>
              </a:r>
            </a:p>
          </p:txBody>
        </p:sp>
        <p:sp>
          <p:nvSpPr>
            <p:cNvPr id="72743" name="AutoShape 9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3</a:t>
              </a:r>
            </a:p>
          </p:txBody>
        </p:sp>
      </p:grpSp>
      <p:sp>
        <p:nvSpPr>
          <p:cNvPr id="72708" name="Rectangle 11"/>
          <p:cNvSpPr>
            <a:spLocks noChangeArrowheads="1"/>
          </p:cNvSpPr>
          <p:nvPr/>
        </p:nvSpPr>
        <p:spPr bwMode="auto">
          <a:xfrm>
            <a:off x="4260850" y="1711325"/>
            <a:ext cx="0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09" name="Rectangle 12"/>
          <p:cNvSpPr>
            <a:spLocks noChangeArrowheads="1"/>
          </p:cNvSpPr>
          <p:nvPr/>
        </p:nvSpPr>
        <p:spPr bwMode="auto">
          <a:xfrm>
            <a:off x="4260850" y="1770063"/>
            <a:ext cx="0" cy="1111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0" name="Rectangle 13"/>
          <p:cNvSpPr>
            <a:spLocks noChangeArrowheads="1"/>
          </p:cNvSpPr>
          <p:nvPr/>
        </p:nvSpPr>
        <p:spPr bwMode="auto">
          <a:xfrm>
            <a:off x="1066800" y="19177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1" name="Rectangle 14"/>
          <p:cNvSpPr>
            <a:spLocks noChangeArrowheads="1"/>
          </p:cNvSpPr>
          <p:nvPr/>
        </p:nvSpPr>
        <p:spPr bwMode="auto">
          <a:xfrm>
            <a:off x="1790700" y="2070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2" name="Rectangle 15"/>
          <p:cNvSpPr>
            <a:spLocks noChangeArrowheads="1"/>
          </p:cNvSpPr>
          <p:nvPr/>
        </p:nvSpPr>
        <p:spPr bwMode="auto">
          <a:xfrm>
            <a:off x="1066800" y="19939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3" name="Rectangle 16"/>
          <p:cNvSpPr>
            <a:spLocks noChangeArrowheads="1"/>
          </p:cNvSpPr>
          <p:nvPr/>
        </p:nvSpPr>
        <p:spPr bwMode="auto">
          <a:xfrm>
            <a:off x="1790700" y="21463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4" name="Rectangle 17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5" name="Rectangle 18"/>
          <p:cNvSpPr>
            <a:spLocks noChangeArrowheads="1"/>
          </p:cNvSpPr>
          <p:nvPr/>
        </p:nvSpPr>
        <p:spPr bwMode="auto">
          <a:xfrm>
            <a:off x="3238500" y="33655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6" name="Rectangle 19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7" name="Rectangle 20"/>
          <p:cNvSpPr>
            <a:spLocks noChangeArrowheads="1"/>
          </p:cNvSpPr>
          <p:nvPr/>
        </p:nvSpPr>
        <p:spPr bwMode="auto">
          <a:xfrm>
            <a:off x="3238500" y="4102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graphicFrame>
        <p:nvGraphicFramePr>
          <p:cNvPr id="72718" name="Object 21"/>
          <p:cNvGraphicFramePr>
            <a:graphicFrameLocks noChangeAspect="1"/>
          </p:cNvGraphicFramePr>
          <p:nvPr/>
        </p:nvGraphicFramePr>
        <p:xfrm>
          <a:off x="457200" y="1371600"/>
          <a:ext cx="82296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3" name="VISIO" r:id="rId4" imgW="8280400" imgH="1153160" progId="Visio.Drawing.4">
                  <p:embed/>
                </p:oleObj>
              </mc:Choice>
              <mc:Fallback>
                <p:oleObj name="VISIO" r:id="rId4" imgW="8280400" imgH="1153160" progId="Visio.Drawing.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2296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Line 23"/>
          <p:cNvSpPr>
            <a:spLocks noChangeShapeType="1"/>
          </p:cNvSpPr>
          <p:nvPr/>
        </p:nvSpPr>
        <p:spPr bwMode="auto">
          <a:xfrm flipV="1">
            <a:off x="2105025" y="3651250"/>
            <a:ext cx="1852613" cy="333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274291" tIns="45713" rIns="91423" bIns="228577" anchor="ctr"/>
          <a:lstStyle/>
          <a:p>
            <a:endParaRPr lang="en-US"/>
          </a:p>
        </p:txBody>
      </p:sp>
      <p:sp>
        <p:nvSpPr>
          <p:cNvPr id="72720" name="Line 24"/>
          <p:cNvSpPr>
            <a:spLocks noChangeShapeType="1"/>
          </p:cNvSpPr>
          <p:nvPr/>
        </p:nvSpPr>
        <p:spPr bwMode="auto">
          <a:xfrm flipV="1">
            <a:off x="3805238" y="38036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274291" tIns="45713" rIns="91423" bIns="228577" anchor="ctr"/>
          <a:lstStyle/>
          <a:p>
            <a:endParaRPr lang="en-US"/>
          </a:p>
        </p:txBody>
      </p:sp>
      <p:sp>
        <p:nvSpPr>
          <p:cNvPr id="72721" name="AutoShape 25"/>
          <p:cNvSpPr>
            <a:spLocks/>
          </p:cNvSpPr>
          <p:nvPr/>
        </p:nvSpPr>
        <p:spPr bwMode="auto">
          <a:xfrm>
            <a:off x="4032250" y="3649663"/>
            <a:ext cx="76200" cy="153987"/>
          </a:xfrm>
          <a:prstGeom prst="rightBrace">
            <a:avLst>
              <a:gd name="adj1" fmla="val 168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206" tIns="45701" rIns="91396" bIns="22850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endParaRPr lang="x-none" altLang="x-none" sz="1400" b="1">
              <a:latin typeface="新細明體" charset="-120"/>
            </a:endParaRPr>
          </a:p>
        </p:txBody>
      </p:sp>
      <p:grpSp>
        <p:nvGrpSpPr>
          <p:cNvPr id="72722" name="Group 26"/>
          <p:cNvGrpSpPr>
            <a:grpSpLocks/>
          </p:cNvGrpSpPr>
          <p:nvPr/>
        </p:nvGrpSpPr>
        <p:grpSpPr bwMode="auto">
          <a:xfrm>
            <a:off x="2097088" y="3708400"/>
            <a:ext cx="1741487" cy="1227138"/>
            <a:chOff x="1321" y="2432"/>
            <a:chExt cx="1097" cy="774"/>
          </a:xfrm>
        </p:grpSpPr>
        <p:sp>
          <p:nvSpPr>
            <p:cNvPr id="72738" name="AutoShape 27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0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1</a:t>
              </a:r>
            </a:p>
          </p:txBody>
        </p:sp>
        <p:sp>
          <p:nvSpPr>
            <p:cNvPr id="72739" name="AutoShape 28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0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2</a:t>
              </a:r>
            </a:p>
          </p:txBody>
        </p:sp>
        <p:sp>
          <p:nvSpPr>
            <p:cNvPr id="72740" name="AutoShape 29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0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3</a:t>
              </a:r>
            </a:p>
          </p:txBody>
        </p:sp>
      </p:grpSp>
      <p:sp>
        <p:nvSpPr>
          <p:cNvPr id="72723" name="Line 30"/>
          <p:cNvSpPr>
            <a:spLocks noChangeShapeType="1"/>
          </p:cNvSpPr>
          <p:nvPr/>
        </p:nvSpPr>
        <p:spPr bwMode="auto">
          <a:xfrm>
            <a:off x="2097088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72724" name="Line 31"/>
          <p:cNvSpPr>
            <a:spLocks noChangeShapeType="1"/>
          </p:cNvSpPr>
          <p:nvPr/>
        </p:nvSpPr>
        <p:spPr bwMode="auto">
          <a:xfrm>
            <a:off x="3829050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72725" name="Line 32"/>
          <p:cNvSpPr>
            <a:spLocks noChangeShapeType="1"/>
          </p:cNvSpPr>
          <p:nvPr/>
        </p:nvSpPr>
        <p:spPr bwMode="auto">
          <a:xfrm>
            <a:off x="5562600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72726" name="Line 33"/>
          <p:cNvSpPr>
            <a:spLocks noChangeShapeType="1"/>
          </p:cNvSpPr>
          <p:nvPr/>
        </p:nvSpPr>
        <p:spPr bwMode="auto">
          <a:xfrm>
            <a:off x="7294563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72727" name="Oval 42"/>
          <p:cNvSpPr>
            <a:spLocks noChangeArrowheads="1"/>
          </p:cNvSpPr>
          <p:nvPr/>
        </p:nvSpPr>
        <p:spPr bwMode="auto">
          <a:xfrm>
            <a:off x="5935663" y="4565650"/>
            <a:ext cx="212725" cy="4968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3" tIns="45713" rIns="91423" bIns="228577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28" name="Line 43"/>
          <p:cNvSpPr>
            <a:spLocks noChangeShapeType="1"/>
          </p:cNvSpPr>
          <p:nvPr/>
        </p:nvSpPr>
        <p:spPr bwMode="auto">
          <a:xfrm flipV="1">
            <a:off x="6096000" y="3954463"/>
            <a:ext cx="106363" cy="6302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3" tIns="45713" rIns="91423" bIns="228577" anchorCtr="1">
            <a:spAutoFit/>
          </a:bodyPr>
          <a:lstStyle/>
          <a:p>
            <a:endParaRPr lang="en-US"/>
          </a:p>
        </p:txBody>
      </p:sp>
      <p:sp>
        <p:nvSpPr>
          <p:cNvPr id="72729" name="Line 45"/>
          <p:cNvSpPr>
            <a:spLocks noChangeShapeType="1"/>
          </p:cNvSpPr>
          <p:nvPr/>
        </p:nvSpPr>
        <p:spPr bwMode="auto">
          <a:xfrm flipV="1">
            <a:off x="6254750" y="4037013"/>
            <a:ext cx="1274763" cy="285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3" tIns="45713" rIns="91423" bIns="228577" anchorCtr="1">
            <a:spAutoFit/>
          </a:bodyPr>
          <a:lstStyle/>
          <a:p>
            <a:endParaRPr lang="en-US"/>
          </a:p>
        </p:txBody>
      </p:sp>
      <p:sp>
        <p:nvSpPr>
          <p:cNvPr id="72730" name="AutoShape 47"/>
          <p:cNvSpPr>
            <a:spLocks/>
          </p:cNvSpPr>
          <p:nvPr/>
        </p:nvSpPr>
        <p:spPr bwMode="auto">
          <a:xfrm>
            <a:off x="1905000" y="3684588"/>
            <a:ext cx="76200" cy="381000"/>
          </a:xfrm>
          <a:prstGeom prst="leftBrace">
            <a:avLst>
              <a:gd name="adj1" fmla="val 4169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96" tIns="45701" rIns="274206" bIns="22850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endParaRPr lang="en-US" altLang="x-none" sz="1400">
              <a:latin typeface="新細明體" charset="-120"/>
            </a:endParaRPr>
          </a:p>
          <a:p>
            <a:pPr algn="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endParaRPr lang="en-US" altLang="x-none" sz="1400">
              <a:latin typeface="新細明體" charset="-120"/>
            </a:endParaRPr>
          </a:p>
        </p:txBody>
      </p:sp>
      <p:sp>
        <p:nvSpPr>
          <p:cNvPr id="72731" name="Text Box 48"/>
          <p:cNvSpPr txBox="1">
            <a:spLocks noChangeArrowheads="1"/>
          </p:cNvSpPr>
          <p:nvPr/>
        </p:nvSpPr>
        <p:spPr bwMode="auto">
          <a:xfrm>
            <a:off x="760413" y="1600200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600">
                <a:latin typeface="Times New Roman" charset="0"/>
              </a:rPr>
              <a:t>Host </a:t>
            </a:r>
            <a:r>
              <a:rPr lang="en-US" altLang="zh-CN" sz="1600">
                <a:latin typeface="Times New Roman" charset="0"/>
                <a:ea typeface="宋体" charset="-122"/>
              </a:rPr>
              <a:t>A</a:t>
            </a:r>
            <a:endParaRPr lang="en-US" altLang="x-none" sz="1600">
              <a:latin typeface="Times New Roman" charset="0"/>
              <a:ea typeface="宋体" charset="-122"/>
            </a:endParaRPr>
          </a:p>
        </p:txBody>
      </p:sp>
      <p:sp>
        <p:nvSpPr>
          <p:cNvPr id="72732" name="Text Box 49"/>
          <p:cNvSpPr txBox="1">
            <a:spLocks noChangeArrowheads="1"/>
          </p:cNvSpPr>
          <p:nvPr/>
        </p:nvSpPr>
        <p:spPr bwMode="auto">
          <a:xfrm>
            <a:off x="7696200" y="1600200"/>
            <a:ext cx="827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600">
                <a:latin typeface="Times New Roman" charset="0"/>
              </a:rPr>
              <a:t>Host </a:t>
            </a:r>
            <a:r>
              <a:rPr lang="en-US" altLang="zh-CN" sz="1600">
                <a:latin typeface="Times New Roman" charset="0"/>
                <a:ea typeface="宋体" charset="-122"/>
              </a:rPr>
              <a:t>B</a:t>
            </a:r>
            <a:endParaRPr lang="en-US" altLang="x-none" sz="1600">
              <a:latin typeface="Times New Roman" charset="0"/>
              <a:ea typeface="宋体" charset="-122"/>
            </a:endParaRPr>
          </a:p>
        </p:txBody>
      </p:sp>
      <p:sp>
        <p:nvSpPr>
          <p:cNvPr id="72733" name="Text Box 50"/>
          <p:cNvSpPr txBox="1">
            <a:spLocks noChangeArrowheads="1"/>
          </p:cNvSpPr>
          <p:nvPr/>
        </p:nvSpPr>
        <p:spPr bwMode="auto">
          <a:xfrm>
            <a:off x="3424238" y="1752600"/>
            <a:ext cx="7667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400">
                <a:latin typeface="Times New Roman" charset="0"/>
              </a:rPr>
              <a:t>Node 1</a:t>
            </a:r>
          </a:p>
        </p:txBody>
      </p:sp>
      <p:sp>
        <p:nvSpPr>
          <p:cNvPr id="72734" name="Text Box 51"/>
          <p:cNvSpPr txBox="1">
            <a:spLocks noChangeArrowheads="1"/>
          </p:cNvSpPr>
          <p:nvPr/>
        </p:nvSpPr>
        <p:spPr bwMode="auto">
          <a:xfrm>
            <a:off x="5022850" y="1752600"/>
            <a:ext cx="9953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400">
                <a:latin typeface="Times New Roman" charset="0"/>
              </a:rPr>
              <a:t>Node 2</a:t>
            </a:r>
          </a:p>
        </p:txBody>
      </p:sp>
      <p:sp>
        <p:nvSpPr>
          <p:cNvPr id="72735" name="Text Box 52"/>
          <p:cNvSpPr txBox="1">
            <a:spLocks noChangeArrowheads="1"/>
          </p:cNvSpPr>
          <p:nvPr/>
        </p:nvSpPr>
        <p:spPr bwMode="auto">
          <a:xfrm>
            <a:off x="4067175" y="3122613"/>
            <a:ext cx="1165225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Times New Roman" charset="0"/>
              </a:rPr>
              <a:t>propagation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Times New Roman" charset="0"/>
              </a:rPr>
              <a:t>delay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Times New Roman" charset="0"/>
              </a:rPr>
              <a:t>Host </a:t>
            </a:r>
            <a:r>
              <a:rPr lang="en-US" altLang="zh-CN" sz="1600">
                <a:latin typeface="Times New Roman" charset="0"/>
                <a:ea typeface="宋体" charset="-122"/>
              </a:rPr>
              <a:t>A</a:t>
            </a:r>
            <a:r>
              <a:rPr lang="en-US" altLang="x-none" sz="1600">
                <a:latin typeface="Times New Roman" charset="0"/>
                <a:ea typeface="宋体" charset="-122"/>
              </a:rPr>
              <a:t> to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Times New Roman" charset="0"/>
                <a:ea typeface="宋体" charset="-122"/>
              </a:rPr>
              <a:t>Node 1 </a:t>
            </a:r>
          </a:p>
        </p:txBody>
      </p:sp>
      <p:sp>
        <p:nvSpPr>
          <p:cNvPr id="72736" name="Text Box 57"/>
          <p:cNvSpPr txBox="1">
            <a:spLocks noChangeArrowheads="1"/>
          </p:cNvSpPr>
          <p:nvPr/>
        </p:nvSpPr>
        <p:spPr bwMode="auto">
          <a:xfrm>
            <a:off x="341313" y="3544888"/>
            <a:ext cx="1354137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Times New Roman" charset="0"/>
              </a:rPr>
              <a:t>transmission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Times New Roman" charset="0"/>
              </a:rPr>
              <a:t>time of Packet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Times New Roman" charset="0"/>
              </a:rPr>
              <a:t>at Host </a:t>
            </a:r>
            <a:r>
              <a:rPr lang="en-US" altLang="zh-CN" sz="1400">
                <a:latin typeface="Times New Roman" charset="0"/>
                <a:ea typeface="宋体" charset="-122"/>
              </a:rPr>
              <a:t>A</a:t>
            </a:r>
            <a:endParaRPr lang="en-US" altLang="x-none" sz="1400">
              <a:latin typeface="Times New Roman" charset="0"/>
              <a:ea typeface="宋体" charset="-122"/>
            </a:endParaRPr>
          </a:p>
        </p:txBody>
      </p:sp>
      <p:sp>
        <p:nvSpPr>
          <p:cNvPr id="72737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Timing Diagram of Datagram Switching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BBCD5-BA47-F542-BB75-5025D30A16F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475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Virtual-Circuit Packet Switching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14705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400" dirty="0">
                <a:ea typeface="新細明體" charset="-120"/>
              </a:rPr>
              <a:t>Example: Multiple Label Packet Switching (MPLS) in IP networks</a:t>
            </a:r>
            <a:endParaRPr lang="en-US" altLang="zh-TW" sz="2000" dirty="0">
              <a:ea typeface="新細明體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000" dirty="0">
              <a:ea typeface="新細明體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400" dirty="0">
                <a:ea typeface="新細明體" charset="-120"/>
              </a:rPr>
              <a:t>Hybrid of circuit switching and datagram switching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fixed path determined at</a:t>
            </a:r>
            <a:r>
              <a:rPr lang="en-US" altLang="x-none" sz="2000" i="1" dirty="0">
                <a:ea typeface="ＭＳ Ｐゴシック" charset="-128"/>
              </a:rPr>
              <a:t> </a:t>
            </a:r>
            <a:br>
              <a:rPr lang="en-US" altLang="x-none" sz="2000" i="1" dirty="0">
                <a:ea typeface="ＭＳ Ｐゴシック" charset="-128"/>
              </a:rPr>
            </a:br>
            <a:r>
              <a:rPr lang="en-US" altLang="x-none" sz="2000" i="1" dirty="0">
                <a:ea typeface="ＭＳ Ｐゴシック" charset="-128"/>
              </a:rPr>
              <a:t>virtual circuit setup time</a:t>
            </a:r>
            <a:r>
              <a:rPr lang="en-US" altLang="x-none" sz="2000" dirty="0">
                <a:ea typeface="ＭＳ Ｐゴシック" charset="-128"/>
              </a:rPr>
              <a:t>,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remains fixed thru flow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Implementation:</a:t>
            </a:r>
          </a:p>
          <a:p>
            <a:pPr marL="1257300" lvl="2" indent="-342900">
              <a:lnSpc>
                <a:spcPct val="90000"/>
              </a:lnSpc>
              <a:buFont typeface="Comic Sans MS" charset="0"/>
              <a:buAutoNum type="arabicPeriod"/>
            </a:pPr>
            <a:r>
              <a:rPr lang="en-US" altLang="x-none" sz="1600" dirty="0">
                <a:ea typeface="ＭＳ Ｐゴシック" charset="-128"/>
              </a:rPr>
              <a:t>each packet carries a short </a:t>
            </a:r>
            <a:br>
              <a:rPr lang="en-US" altLang="x-none" sz="1600" dirty="0">
                <a:ea typeface="ＭＳ Ｐゴシック" charset="-128"/>
              </a:rPr>
            </a:br>
            <a:r>
              <a:rPr lang="en-US" altLang="x-none" sz="1600" dirty="0">
                <a:ea typeface="ＭＳ Ｐゴシック" charset="-128"/>
              </a:rPr>
              <a:t>local, </a:t>
            </a: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tag</a:t>
            </a:r>
            <a:r>
              <a:rPr lang="en-US" altLang="x-none" sz="1600" dirty="0">
                <a:ea typeface="ＭＳ Ｐゴシック" charset="-128"/>
              </a:rPr>
              <a:t>  (virtual-circuit (VC) #)</a:t>
            </a:r>
            <a:r>
              <a:rPr lang="en-US" altLang="zh-CN" sz="1600" dirty="0">
                <a:ea typeface="宋体" charset="-122"/>
              </a:rPr>
              <a:t>;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r>
              <a:rPr lang="en-US" altLang="x-none" sz="1600" dirty="0">
                <a:ea typeface="ＭＳ Ｐゴシック" charset="-128"/>
              </a:rPr>
              <a:t>tag determines next hop</a:t>
            </a:r>
          </a:p>
        </p:txBody>
      </p:sp>
      <p:graphicFrame>
        <p:nvGraphicFramePr>
          <p:cNvPr id="122965" name="Group 85"/>
          <p:cNvGraphicFramePr>
            <a:graphicFrameLocks noGrp="1"/>
          </p:cNvGraphicFramePr>
          <p:nvPr>
            <p:ph sz="half" idx="2"/>
          </p:nvPr>
        </p:nvGraphicFramePr>
        <p:xfrm>
          <a:off x="5029200" y="3505200"/>
          <a:ext cx="3048000" cy="1941679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04"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Incoming VC#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Outgoing Interface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QoS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35"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35"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16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35"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05"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F3720A-B549-9649-829D-21BC5E04FF35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6802" name="Freeform 4"/>
          <p:cNvSpPr>
            <a:spLocks noEditPoints="1"/>
          </p:cNvSpPr>
          <p:nvPr/>
        </p:nvSpPr>
        <p:spPr bwMode="auto">
          <a:xfrm>
            <a:off x="1809750" y="3094038"/>
            <a:ext cx="2378075" cy="34925"/>
          </a:xfrm>
          <a:custGeom>
            <a:avLst/>
            <a:gdLst>
              <a:gd name="T0" fmla="*/ 2147483646 w 1500"/>
              <a:gd name="T1" fmla="*/ 2147483646 h 22"/>
              <a:gd name="T2" fmla="*/ 2147483646 w 1500"/>
              <a:gd name="T3" fmla="*/ 2147483646 h 22"/>
              <a:gd name="T4" fmla="*/ 2147483646 w 1500"/>
              <a:gd name="T5" fmla="*/ 0 h 22"/>
              <a:gd name="T6" fmla="*/ 2147483646 w 1500"/>
              <a:gd name="T7" fmla="*/ 2147483646 h 22"/>
              <a:gd name="T8" fmla="*/ 2147483646 w 1500"/>
              <a:gd name="T9" fmla="*/ 2147483646 h 22"/>
              <a:gd name="T10" fmla="*/ 2147483646 w 1500"/>
              <a:gd name="T11" fmla="*/ 2147483646 h 22"/>
              <a:gd name="T12" fmla="*/ 2147483646 w 1500"/>
              <a:gd name="T13" fmla="*/ 2147483646 h 22"/>
              <a:gd name="T14" fmla="*/ 2147483646 w 1500"/>
              <a:gd name="T15" fmla="*/ 2147483646 h 22"/>
              <a:gd name="T16" fmla="*/ 2147483646 w 1500"/>
              <a:gd name="T17" fmla="*/ 2147483646 h 22"/>
              <a:gd name="T18" fmla="*/ 0 w 1500"/>
              <a:gd name="T19" fmla="*/ 2147483646 h 22"/>
              <a:gd name="T20" fmla="*/ 2147483646 w 1500"/>
              <a:gd name="T21" fmla="*/ 2147483646 h 22"/>
              <a:gd name="T22" fmla="*/ 2147483646 w 1500"/>
              <a:gd name="T23" fmla="*/ 2147483646 h 22"/>
              <a:gd name="T24" fmla="*/ 2147483646 w 1500"/>
              <a:gd name="T25" fmla="*/ 2147483646 h 22"/>
              <a:gd name="T26" fmla="*/ 2147483646 w 1500"/>
              <a:gd name="T27" fmla="*/ 2147483646 h 22"/>
              <a:gd name="T28" fmla="*/ 2147483646 w 1500"/>
              <a:gd name="T29" fmla="*/ 2147483646 h 22"/>
              <a:gd name="T30" fmla="*/ 2147483646 w 1500"/>
              <a:gd name="T31" fmla="*/ 0 h 22"/>
              <a:gd name="T32" fmla="*/ 2147483646 w 1500"/>
              <a:gd name="T33" fmla="*/ 2147483646 h 22"/>
              <a:gd name="T34" fmla="*/ 0 w 1500"/>
              <a:gd name="T35" fmla="*/ 2147483646 h 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00"/>
              <a:gd name="T55" fmla="*/ 0 h 22"/>
              <a:gd name="T56" fmla="*/ 1500 w 1500"/>
              <a:gd name="T57" fmla="*/ 22 h 2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00" h="22">
                <a:moveTo>
                  <a:pt x="1500" y="10"/>
                </a:moveTo>
                <a:lnTo>
                  <a:pt x="1498" y="2"/>
                </a:lnTo>
                <a:lnTo>
                  <a:pt x="1490" y="0"/>
                </a:lnTo>
                <a:lnTo>
                  <a:pt x="1482" y="2"/>
                </a:lnTo>
                <a:lnTo>
                  <a:pt x="1478" y="10"/>
                </a:lnTo>
                <a:lnTo>
                  <a:pt x="1482" y="18"/>
                </a:lnTo>
                <a:lnTo>
                  <a:pt x="1490" y="22"/>
                </a:lnTo>
                <a:lnTo>
                  <a:pt x="1498" y="18"/>
                </a:lnTo>
                <a:lnTo>
                  <a:pt x="1500" y="10"/>
                </a:lnTo>
                <a:close/>
                <a:moveTo>
                  <a:pt x="0" y="10"/>
                </a:moveTo>
                <a:lnTo>
                  <a:pt x="2" y="18"/>
                </a:lnTo>
                <a:lnTo>
                  <a:pt x="10" y="22"/>
                </a:lnTo>
                <a:lnTo>
                  <a:pt x="18" y="18"/>
                </a:lnTo>
                <a:lnTo>
                  <a:pt x="21" y="10"/>
                </a:lnTo>
                <a:lnTo>
                  <a:pt x="18" y="2"/>
                </a:lnTo>
                <a:lnTo>
                  <a:pt x="10" y="0"/>
                </a:lnTo>
                <a:lnTo>
                  <a:pt x="2" y="2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03" name="Line 5"/>
          <p:cNvSpPr>
            <a:spLocks noChangeShapeType="1"/>
          </p:cNvSpPr>
          <p:nvPr/>
        </p:nvSpPr>
        <p:spPr bwMode="auto">
          <a:xfrm flipH="1">
            <a:off x="1843088" y="3109913"/>
            <a:ext cx="2309812" cy="158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04" name="Freeform 6"/>
          <p:cNvSpPr>
            <a:spLocks noEditPoints="1"/>
          </p:cNvSpPr>
          <p:nvPr/>
        </p:nvSpPr>
        <p:spPr bwMode="auto">
          <a:xfrm>
            <a:off x="1809750" y="4122738"/>
            <a:ext cx="2378075" cy="638175"/>
          </a:xfrm>
          <a:custGeom>
            <a:avLst/>
            <a:gdLst>
              <a:gd name="T0" fmla="*/ 0 w 1500"/>
              <a:gd name="T1" fmla="*/ 2147483646 h 403"/>
              <a:gd name="T2" fmla="*/ 2147483646 w 1500"/>
              <a:gd name="T3" fmla="*/ 2147483646 h 403"/>
              <a:gd name="T4" fmla="*/ 2147483646 w 1500"/>
              <a:gd name="T5" fmla="*/ 2147483646 h 403"/>
              <a:gd name="T6" fmla="*/ 2147483646 w 1500"/>
              <a:gd name="T7" fmla="*/ 2147483646 h 403"/>
              <a:gd name="T8" fmla="*/ 2147483646 w 1500"/>
              <a:gd name="T9" fmla="*/ 2147483646 h 403"/>
              <a:gd name="T10" fmla="*/ 2147483646 w 1500"/>
              <a:gd name="T11" fmla="*/ 2147483646 h 403"/>
              <a:gd name="T12" fmla="*/ 2147483646 w 1500"/>
              <a:gd name="T13" fmla="*/ 2147483646 h 403"/>
              <a:gd name="T14" fmla="*/ 0 w 1500"/>
              <a:gd name="T15" fmla="*/ 2147483646 h 403"/>
              <a:gd name="T16" fmla="*/ 0 w 1500"/>
              <a:gd name="T17" fmla="*/ 2147483646 h 403"/>
              <a:gd name="T18" fmla="*/ 2147483646 w 1500"/>
              <a:gd name="T19" fmla="*/ 2147483646 h 403"/>
              <a:gd name="T20" fmla="*/ 2147483646 w 1500"/>
              <a:gd name="T21" fmla="*/ 2147483646 h 403"/>
              <a:gd name="T22" fmla="*/ 2147483646 w 1500"/>
              <a:gd name="T23" fmla="*/ 0 h 403"/>
              <a:gd name="T24" fmla="*/ 2147483646 w 1500"/>
              <a:gd name="T25" fmla="*/ 2147483646 h 403"/>
              <a:gd name="T26" fmla="*/ 2147483646 w 1500"/>
              <a:gd name="T27" fmla="*/ 2147483646 h 403"/>
              <a:gd name="T28" fmla="*/ 2147483646 w 1500"/>
              <a:gd name="T29" fmla="*/ 2147483646 h 403"/>
              <a:gd name="T30" fmla="*/ 2147483646 w 1500"/>
              <a:gd name="T31" fmla="*/ 2147483646 h 403"/>
              <a:gd name="T32" fmla="*/ 2147483646 w 1500"/>
              <a:gd name="T33" fmla="*/ 2147483646 h 403"/>
              <a:gd name="T34" fmla="*/ 2147483646 w 1500"/>
              <a:gd name="T35" fmla="*/ 2147483646 h 40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00"/>
              <a:gd name="T55" fmla="*/ 0 h 403"/>
              <a:gd name="T56" fmla="*/ 1500 w 1500"/>
              <a:gd name="T57" fmla="*/ 403 h 40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00" h="403">
                <a:moveTo>
                  <a:pt x="0" y="395"/>
                </a:moveTo>
                <a:lnTo>
                  <a:pt x="4" y="403"/>
                </a:lnTo>
                <a:lnTo>
                  <a:pt x="14" y="403"/>
                </a:lnTo>
                <a:lnTo>
                  <a:pt x="20" y="399"/>
                </a:lnTo>
                <a:lnTo>
                  <a:pt x="21" y="391"/>
                </a:lnTo>
                <a:lnTo>
                  <a:pt x="16" y="383"/>
                </a:lnTo>
                <a:lnTo>
                  <a:pt x="8" y="381"/>
                </a:lnTo>
                <a:lnTo>
                  <a:pt x="0" y="387"/>
                </a:lnTo>
                <a:lnTo>
                  <a:pt x="0" y="395"/>
                </a:lnTo>
                <a:close/>
                <a:moveTo>
                  <a:pt x="1500" y="8"/>
                </a:moveTo>
                <a:lnTo>
                  <a:pt x="1496" y="2"/>
                </a:lnTo>
                <a:lnTo>
                  <a:pt x="1486" y="0"/>
                </a:lnTo>
                <a:lnTo>
                  <a:pt x="1480" y="6"/>
                </a:lnTo>
                <a:lnTo>
                  <a:pt x="1478" y="14"/>
                </a:lnTo>
                <a:lnTo>
                  <a:pt x="1484" y="22"/>
                </a:lnTo>
                <a:lnTo>
                  <a:pt x="1492" y="22"/>
                </a:lnTo>
                <a:lnTo>
                  <a:pt x="1500" y="18"/>
                </a:lnTo>
                <a:lnTo>
                  <a:pt x="1500" y="8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05" name="Line 7"/>
          <p:cNvSpPr>
            <a:spLocks noChangeShapeType="1"/>
          </p:cNvSpPr>
          <p:nvPr/>
        </p:nvSpPr>
        <p:spPr bwMode="auto">
          <a:xfrm flipV="1">
            <a:off x="1843088" y="4144963"/>
            <a:ext cx="2309812" cy="5969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06" name="Freeform 8"/>
          <p:cNvSpPr>
            <a:spLocks noEditPoints="1"/>
          </p:cNvSpPr>
          <p:nvPr/>
        </p:nvSpPr>
        <p:spPr bwMode="auto">
          <a:xfrm>
            <a:off x="1809750" y="4725988"/>
            <a:ext cx="2378075" cy="604837"/>
          </a:xfrm>
          <a:custGeom>
            <a:avLst/>
            <a:gdLst>
              <a:gd name="T0" fmla="*/ 0 w 1500"/>
              <a:gd name="T1" fmla="*/ 2147483646 h 381"/>
              <a:gd name="T2" fmla="*/ 2147483646 w 1500"/>
              <a:gd name="T3" fmla="*/ 2147483646 h 381"/>
              <a:gd name="T4" fmla="*/ 2147483646 w 1500"/>
              <a:gd name="T5" fmla="*/ 2147483646 h 381"/>
              <a:gd name="T6" fmla="*/ 2147483646 w 1500"/>
              <a:gd name="T7" fmla="*/ 2147483646 h 381"/>
              <a:gd name="T8" fmla="*/ 2147483646 w 1500"/>
              <a:gd name="T9" fmla="*/ 2147483646 h 381"/>
              <a:gd name="T10" fmla="*/ 2147483646 w 1500"/>
              <a:gd name="T11" fmla="*/ 2147483646 h 381"/>
              <a:gd name="T12" fmla="*/ 2147483646 w 1500"/>
              <a:gd name="T13" fmla="*/ 0 h 381"/>
              <a:gd name="T14" fmla="*/ 2147483646 w 1500"/>
              <a:gd name="T15" fmla="*/ 2147483646 h 381"/>
              <a:gd name="T16" fmla="*/ 0 w 1500"/>
              <a:gd name="T17" fmla="*/ 2147483646 h 381"/>
              <a:gd name="T18" fmla="*/ 2147483646 w 1500"/>
              <a:gd name="T19" fmla="*/ 2147483646 h 381"/>
              <a:gd name="T20" fmla="*/ 2147483646 w 1500"/>
              <a:gd name="T21" fmla="*/ 2147483646 h 381"/>
              <a:gd name="T22" fmla="*/ 2147483646 w 1500"/>
              <a:gd name="T23" fmla="*/ 2147483646 h 381"/>
              <a:gd name="T24" fmla="*/ 2147483646 w 1500"/>
              <a:gd name="T25" fmla="*/ 2147483646 h 381"/>
              <a:gd name="T26" fmla="*/ 2147483646 w 1500"/>
              <a:gd name="T27" fmla="*/ 2147483646 h 381"/>
              <a:gd name="T28" fmla="*/ 2147483646 w 1500"/>
              <a:gd name="T29" fmla="*/ 2147483646 h 381"/>
              <a:gd name="T30" fmla="*/ 2147483646 w 1500"/>
              <a:gd name="T31" fmla="*/ 2147483646 h 381"/>
              <a:gd name="T32" fmla="*/ 2147483646 w 1500"/>
              <a:gd name="T33" fmla="*/ 2147483646 h 381"/>
              <a:gd name="T34" fmla="*/ 2147483646 w 1500"/>
              <a:gd name="T35" fmla="*/ 2147483646 h 38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00"/>
              <a:gd name="T55" fmla="*/ 0 h 381"/>
              <a:gd name="T56" fmla="*/ 1500 w 1500"/>
              <a:gd name="T57" fmla="*/ 381 h 38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00" h="381">
                <a:moveTo>
                  <a:pt x="0" y="10"/>
                </a:moveTo>
                <a:lnTo>
                  <a:pt x="2" y="18"/>
                </a:lnTo>
                <a:lnTo>
                  <a:pt x="8" y="22"/>
                </a:lnTo>
                <a:lnTo>
                  <a:pt x="16" y="22"/>
                </a:lnTo>
                <a:lnTo>
                  <a:pt x="21" y="14"/>
                </a:lnTo>
                <a:lnTo>
                  <a:pt x="20" y="6"/>
                </a:lnTo>
                <a:lnTo>
                  <a:pt x="14" y="0"/>
                </a:lnTo>
                <a:lnTo>
                  <a:pt x="4" y="2"/>
                </a:lnTo>
                <a:lnTo>
                  <a:pt x="0" y="10"/>
                </a:lnTo>
                <a:close/>
                <a:moveTo>
                  <a:pt x="1500" y="373"/>
                </a:moveTo>
                <a:lnTo>
                  <a:pt x="1500" y="365"/>
                </a:lnTo>
                <a:lnTo>
                  <a:pt x="1492" y="359"/>
                </a:lnTo>
                <a:lnTo>
                  <a:pt x="1484" y="361"/>
                </a:lnTo>
                <a:lnTo>
                  <a:pt x="1478" y="369"/>
                </a:lnTo>
                <a:lnTo>
                  <a:pt x="1480" y="377"/>
                </a:lnTo>
                <a:lnTo>
                  <a:pt x="1486" y="381"/>
                </a:lnTo>
                <a:lnTo>
                  <a:pt x="1496" y="381"/>
                </a:lnTo>
                <a:lnTo>
                  <a:pt x="1500" y="373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07" name="Line 9"/>
          <p:cNvSpPr>
            <a:spLocks noChangeShapeType="1"/>
          </p:cNvSpPr>
          <p:nvPr/>
        </p:nvSpPr>
        <p:spPr bwMode="auto">
          <a:xfrm>
            <a:off x="1843088" y="4748213"/>
            <a:ext cx="2309812" cy="563562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08" name="Freeform 10"/>
          <p:cNvSpPr>
            <a:spLocks noEditPoints="1"/>
          </p:cNvSpPr>
          <p:nvPr/>
        </p:nvSpPr>
        <p:spPr bwMode="auto">
          <a:xfrm>
            <a:off x="4152900" y="3094038"/>
            <a:ext cx="2632075" cy="461962"/>
          </a:xfrm>
          <a:custGeom>
            <a:avLst/>
            <a:gdLst>
              <a:gd name="T0" fmla="*/ 0 w 1660"/>
              <a:gd name="T1" fmla="*/ 2147483646 h 291"/>
              <a:gd name="T2" fmla="*/ 2147483646 w 1660"/>
              <a:gd name="T3" fmla="*/ 2147483646 h 291"/>
              <a:gd name="T4" fmla="*/ 2147483646 w 1660"/>
              <a:gd name="T5" fmla="*/ 2147483646 h 291"/>
              <a:gd name="T6" fmla="*/ 2147483646 w 1660"/>
              <a:gd name="T7" fmla="*/ 2147483646 h 291"/>
              <a:gd name="T8" fmla="*/ 2147483646 w 1660"/>
              <a:gd name="T9" fmla="*/ 2147483646 h 291"/>
              <a:gd name="T10" fmla="*/ 2147483646 w 1660"/>
              <a:gd name="T11" fmla="*/ 2147483646 h 291"/>
              <a:gd name="T12" fmla="*/ 2147483646 w 1660"/>
              <a:gd name="T13" fmla="*/ 0 h 291"/>
              <a:gd name="T14" fmla="*/ 2147483646 w 1660"/>
              <a:gd name="T15" fmla="*/ 2147483646 h 291"/>
              <a:gd name="T16" fmla="*/ 0 w 1660"/>
              <a:gd name="T17" fmla="*/ 2147483646 h 291"/>
              <a:gd name="T18" fmla="*/ 2147483646 w 1660"/>
              <a:gd name="T19" fmla="*/ 2147483646 h 291"/>
              <a:gd name="T20" fmla="*/ 2147483646 w 1660"/>
              <a:gd name="T21" fmla="*/ 2147483646 h 291"/>
              <a:gd name="T22" fmla="*/ 2147483646 w 1660"/>
              <a:gd name="T23" fmla="*/ 2147483646 h 291"/>
              <a:gd name="T24" fmla="*/ 2147483646 w 1660"/>
              <a:gd name="T25" fmla="*/ 2147483646 h 291"/>
              <a:gd name="T26" fmla="*/ 2147483646 w 1660"/>
              <a:gd name="T27" fmla="*/ 2147483646 h 291"/>
              <a:gd name="T28" fmla="*/ 2147483646 w 1660"/>
              <a:gd name="T29" fmla="*/ 2147483646 h 291"/>
              <a:gd name="T30" fmla="*/ 2147483646 w 1660"/>
              <a:gd name="T31" fmla="*/ 2147483646 h 291"/>
              <a:gd name="T32" fmla="*/ 2147483646 w 1660"/>
              <a:gd name="T33" fmla="*/ 2147483646 h 291"/>
              <a:gd name="T34" fmla="*/ 2147483646 w 1660"/>
              <a:gd name="T35" fmla="*/ 2147483646 h 29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0"/>
              <a:gd name="T55" fmla="*/ 0 h 291"/>
              <a:gd name="T56" fmla="*/ 1660 w 1660"/>
              <a:gd name="T57" fmla="*/ 291 h 29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0" h="291">
                <a:moveTo>
                  <a:pt x="0" y="10"/>
                </a:moveTo>
                <a:lnTo>
                  <a:pt x="2" y="18"/>
                </a:lnTo>
                <a:lnTo>
                  <a:pt x="10" y="22"/>
                </a:lnTo>
                <a:lnTo>
                  <a:pt x="18" y="20"/>
                </a:lnTo>
                <a:lnTo>
                  <a:pt x="22" y="12"/>
                </a:lnTo>
                <a:lnTo>
                  <a:pt x="20" y="4"/>
                </a:lnTo>
                <a:lnTo>
                  <a:pt x="14" y="0"/>
                </a:lnTo>
                <a:lnTo>
                  <a:pt x="6" y="2"/>
                </a:lnTo>
                <a:lnTo>
                  <a:pt x="0" y="10"/>
                </a:lnTo>
                <a:close/>
                <a:moveTo>
                  <a:pt x="1660" y="281"/>
                </a:moveTo>
                <a:lnTo>
                  <a:pt x="1658" y="273"/>
                </a:lnTo>
                <a:lnTo>
                  <a:pt x="1650" y="269"/>
                </a:lnTo>
                <a:lnTo>
                  <a:pt x="1642" y="271"/>
                </a:lnTo>
                <a:lnTo>
                  <a:pt x="1638" y="279"/>
                </a:lnTo>
                <a:lnTo>
                  <a:pt x="1638" y="287"/>
                </a:lnTo>
                <a:lnTo>
                  <a:pt x="1646" y="291"/>
                </a:lnTo>
                <a:lnTo>
                  <a:pt x="1654" y="289"/>
                </a:lnTo>
                <a:lnTo>
                  <a:pt x="1660" y="281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09" name="Line 11"/>
          <p:cNvSpPr>
            <a:spLocks noChangeShapeType="1"/>
          </p:cNvSpPr>
          <p:nvPr/>
        </p:nvSpPr>
        <p:spPr bwMode="auto">
          <a:xfrm>
            <a:off x="4187825" y="3113088"/>
            <a:ext cx="2562225" cy="423862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0" name="Freeform 12"/>
          <p:cNvSpPr>
            <a:spLocks noEditPoints="1"/>
          </p:cNvSpPr>
          <p:nvPr/>
        </p:nvSpPr>
        <p:spPr bwMode="auto">
          <a:xfrm>
            <a:off x="4152900" y="3521075"/>
            <a:ext cx="2632075" cy="636588"/>
          </a:xfrm>
          <a:custGeom>
            <a:avLst/>
            <a:gdLst>
              <a:gd name="T0" fmla="*/ 2147483646 w 1660"/>
              <a:gd name="T1" fmla="*/ 2147483646 h 402"/>
              <a:gd name="T2" fmla="*/ 2147483646 w 1660"/>
              <a:gd name="T3" fmla="*/ 2147483646 h 402"/>
              <a:gd name="T4" fmla="*/ 2147483646 w 1660"/>
              <a:gd name="T5" fmla="*/ 0 h 402"/>
              <a:gd name="T6" fmla="*/ 2147483646 w 1660"/>
              <a:gd name="T7" fmla="*/ 2147483646 h 402"/>
              <a:gd name="T8" fmla="*/ 2147483646 w 1660"/>
              <a:gd name="T9" fmla="*/ 2147483646 h 402"/>
              <a:gd name="T10" fmla="*/ 2147483646 w 1660"/>
              <a:gd name="T11" fmla="*/ 2147483646 h 402"/>
              <a:gd name="T12" fmla="*/ 2147483646 w 1660"/>
              <a:gd name="T13" fmla="*/ 2147483646 h 402"/>
              <a:gd name="T14" fmla="*/ 2147483646 w 1660"/>
              <a:gd name="T15" fmla="*/ 2147483646 h 402"/>
              <a:gd name="T16" fmla="*/ 2147483646 w 1660"/>
              <a:gd name="T17" fmla="*/ 2147483646 h 402"/>
              <a:gd name="T18" fmla="*/ 0 w 1660"/>
              <a:gd name="T19" fmla="*/ 2147483646 h 402"/>
              <a:gd name="T20" fmla="*/ 2147483646 w 1660"/>
              <a:gd name="T21" fmla="*/ 2147483646 h 402"/>
              <a:gd name="T22" fmla="*/ 2147483646 w 1660"/>
              <a:gd name="T23" fmla="*/ 2147483646 h 402"/>
              <a:gd name="T24" fmla="*/ 2147483646 w 1660"/>
              <a:gd name="T25" fmla="*/ 2147483646 h 402"/>
              <a:gd name="T26" fmla="*/ 2147483646 w 1660"/>
              <a:gd name="T27" fmla="*/ 2147483646 h 402"/>
              <a:gd name="T28" fmla="*/ 2147483646 w 1660"/>
              <a:gd name="T29" fmla="*/ 2147483646 h 402"/>
              <a:gd name="T30" fmla="*/ 2147483646 w 1660"/>
              <a:gd name="T31" fmla="*/ 2147483646 h 402"/>
              <a:gd name="T32" fmla="*/ 2147483646 w 1660"/>
              <a:gd name="T33" fmla="*/ 2147483646 h 402"/>
              <a:gd name="T34" fmla="*/ 0 w 1660"/>
              <a:gd name="T35" fmla="*/ 2147483646 h 40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0"/>
              <a:gd name="T55" fmla="*/ 0 h 402"/>
              <a:gd name="T56" fmla="*/ 1660 w 1660"/>
              <a:gd name="T57" fmla="*/ 402 h 40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0" h="402">
                <a:moveTo>
                  <a:pt x="1660" y="8"/>
                </a:moveTo>
                <a:lnTo>
                  <a:pt x="1654" y="2"/>
                </a:lnTo>
                <a:lnTo>
                  <a:pt x="1646" y="0"/>
                </a:lnTo>
                <a:lnTo>
                  <a:pt x="1638" y="4"/>
                </a:lnTo>
                <a:lnTo>
                  <a:pt x="1638" y="14"/>
                </a:lnTo>
                <a:lnTo>
                  <a:pt x="1642" y="20"/>
                </a:lnTo>
                <a:lnTo>
                  <a:pt x="1650" y="22"/>
                </a:lnTo>
                <a:lnTo>
                  <a:pt x="1658" y="16"/>
                </a:lnTo>
                <a:lnTo>
                  <a:pt x="1660" y="8"/>
                </a:lnTo>
                <a:close/>
                <a:moveTo>
                  <a:pt x="0" y="394"/>
                </a:moveTo>
                <a:lnTo>
                  <a:pt x="6" y="400"/>
                </a:lnTo>
                <a:lnTo>
                  <a:pt x="14" y="402"/>
                </a:lnTo>
                <a:lnTo>
                  <a:pt x="22" y="398"/>
                </a:lnTo>
                <a:lnTo>
                  <a:pt x="22" y="388"/>
                </a:lnTo>
                <a:lnTo>
                  <a:pt x="18" y="382"/>
                </a:lnTo>
                <a:lnTo>
                  <a:pt x="10" y="380"/>
                </a:lnTo>
                <a:lnTo>
                  <a:pt x="2" y="386"/>
                </a:lnTo>
                <a:lnTo>
                  <a:pt x="0" y="394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1" name="Line 13"/>
          <p:cNvSpPr>
            <a:spLocks noChangeShapeType="1"/>
          </p:cNvSpPr>
          <p:nvPr/>
        </p:nvSpPr>
        <p:spPr bwMode="auto">
          <a:xfrm flipH="1">
            <a:off x="4187825" y="3543300"/>
            <a:ext cx="2562225" cy="59213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2" name="Freeform 14"/>
          <p:cNvSpPr>
            <a:spLocks noEditPoints="1"/>
          </p:cNvSpPr>
          <p:nvPr/>
        </p:nvSpPr>
        <p:spPr bwMode="auto">
          <a:xfrm>
            <a:off x="4152900" y="5295900"/>
            <a:ext cx="2347913" cy="38100"/>
          </a:xfrm>
          <a:custGeom>
            <a:avLst/>
            <a:gdLst>
              <a:gd name="T0" fmla="*/ 0 w 1481"/>
              <a:gd name="T1" fmla="*/ 2147483646 h 24"/>
              <a:gd name="T2" fmla="*/ 2147483646 w 1481"/>
              <a:gd name="T3" fmla="*/ 2147483646 h 24"/>
              <a:gd name="T4" fmla="*/ 2147483646 w 1481"/>
              <a:gd name="T5" fmla="*/ 2147483646 h 24"/>
              <a:gd name="T6" fmla="*/ 2147483646 w 1481"/>
              <a:gd name="T7" fmla="*/ 2147483646 h 24"/>
              <a:gd name="T8" fmla="*/ 2147483646 w 1481"/>
              <a:gd name="T9" fmla="*/ 2147483646 h 24"/>
              <a:gd name="T10" fmla="*/ 2147483646 w 1481"/>
              <a:gd name="T11" fmla="*/ 2147483646 h 24"/>
              <a:gd name="T12" fmla="*/ 2147483646 w 1481"/>
              <a:gd name="T13" fmla="*/ 0 h 24"/>
              <a:gd name="T14" fmla="*/ 2147483646 w 1481"/>
              <a:gd name="T15" fmla="*/ 2147483646 h 24"/>
              <a:gd name="T16" fmla="*/ 0 w 1481"/>
              <a:gd name="T17" fmla="*/ 2147483646 h 24"/>
              <a:gd name="T18" fmla="*/ 2147483646 w 1481"/>
              <a:gd name="T19" fmla="*/ 2147483646 h 24"/>
              <a:gd name="T20" fmla="*/ 2147483646 w 1481"/>
              <a:gd name="T21" fmla="*/ 2147483646 h 24"/>
              <a:gd name="T22" fmla="*/ 2147483646 w 1481"/>
              <a:gd name="T23" fmla="*/ 0 h 24"/>
              <a:gd name="T24" fmla="*/ 2147483646 w 1481"/>
              <a:gd name="T25" fmla="*/ 2147483646 h 24"/>
              <a:gd name="T26" fmla="*/ 2147483646 w 1481"/>
              <a:gd name="T27" fmla="*/ 2147483646 h 24"/>
              <a:gd name="T28" fmla="*/ 2147483646 w 1481"/>
              <a:gd name="T29" fmla="*/ 2147483646 h 24"/>
              <a:gd name="T30" fmla="*/ 2147483646 w 1481"/>
              <a:gd name="T31" fmla="*/ 2147483646 h 24"/>
              <a:gd name="T32" fmla="*/ 2147483646 w 1481"/>
              <a:gd name="T33" fmla="*/ 2147483646 h 24"/>
              <a:gd name="T34" fmla="*/ 2147483646 w 1481"/>
              <a:gd name="T35" fmla="*/ 2147483646 h 2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81"/>
              <a:gd name="T55" fmla="*/ 0 h 24"/>
              <a:gd name="T56" fmla="*/ 1481 w 1481"/>
              <a:gd name="T57" fmla="*/ 24 h 2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81" h="24">
                <a:moveTo>
                  <a:pt x="0" y="12"/>
                </a:moveTo>
                <a:lnTo>
                  <a:pt x="4" y="20"/>
                </a:lnTo>
                <a:lnTo>
                  <a:pt x="12" y="24"/>
                </a:lnTo>
                <a:lnTo>
                  <a:pt x="20" y="20"/>
                </a:lnTo>
                <a:lnTo>
                  <a:pt x="22" y="12"/>
                </a:lnTo>
                <a:lnTo>
                  <a:pt x="20" y="4"/>
                </a:lnTo>
                <a:lnTo>
                  <a:pt x="12" y="0"/>
                </a:lnTo>
                <a:lnTo>
                  <a:pt x="4" y="4"/>
                </a:lnTo>
                <a:lnTo>
                  <a:pt x="0" y="12"/>
                </a:lnTo>
                <a:close/>
                <a:moveTo>
                  <a:pt x="1481" y="12"/>
                </a:moveTo>
                <a:lnTo>
                  <a:pt x="1477" y="4"/>
                </a:lnTo>
                <a:lnTo>
                  <a:pt x="1469" y="0"/>
                </a:lnTo>
                <a:lnTo>
                  <a:pt x="1461" y="4"/>
                </a:lnTo>
                <a:lnTo>
                  <a:pt x="1457" y="12"/>
                </a:lnTo>
                <a:lnTo>
                  <a:pt x="1461" y="20"/>
                </a:lnTo>
                <a:lnTo>
                  <a:pt x="1469" y="24"/>
                </a:lnTo>
                <a:lnTo>
                  <a:pt x="1477" y="20"/>
                </a:lnTo>
                <a:lnTo>
                  <a:pt x="1481" y="12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3" name="Line 15"/>
          <p:cNvSpPr>
            <a:spLocks noChangeShapeType="1"/>
          </p:cNvSpPr>
          <p:nvPr/>
        </p:nvSpPr>
        <p:spPr bwMode="auto">
          <a:xfrm>
            <a:off x="4187825" y="5314950"/>
            <a:ext cx="2274888" cy="158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4" name="Line 16"/>
          <p:cNvSpPr>
            <a:spLocks noChangeShapeType="1"/>
          </p:cNvSpPr>
          <p:nvPr/>
        </p:nvSpPr>
        <p:spPr bwMode="auto">
          <a:xfrm flipH="1" flipV="1">
            <a:off x="6481763" y="5314950"/>
            <a:ext cx="1244600" cy="222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5" name="Line 17"/>
          <p:cNvSpPr>
            <a:spLocks noChangeShapeType="1"/>
          </p:cNvSpPr>
          <p:nvPr/>
        </p:nvSpPr>
        <p:spPr bwMode="auto">
          <a:xfrm>
            <a:off x="4171950" y="2255838"/>
            <a:ext cx="1588" cy="85407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6" name="Line 18"/>
          <p:cNvSpPr>
            <a:spLocks noChangeShapeType="1"/>
          </p:cNvSpPr>
          <p:nvPr/>
        </p:nvSpPr>
        <p:spPr bwMode="auto">
          <a:xfrm>
            <a:off x="760413" y="2730500"/>
            <a:ext cx="1065212" cy="379413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7" name="Line 19"/>
          <p:cNvSpPr>
            <a:spLocks noChangeShapeType="1"/>
          </p:cNvSpPr>
          <p:nvPr/>
        </p:nvSpPr>
        <p:spPr bwMode="auto">
          <a:xfrm flipV="1">
            <a:off x="760413" y="4745038"/>
            <a:ext cx="1065212" cy="59213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8" name="Line 20"/>
          <p:cNvSpPr>
            <a:spLocks noChangeShapeType="1"/>
          </p:cNvSpPr>
          <p:nvPr/>
        </p:nvSpPr>
        <p:spPr bwMode="auto">
          <a:xfrm flipH="1">
            <a:off x="6765925" y="2755900"/>
            <a:ext cx="817563" cy="78105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9" name="Rectangle 21"/>
          <p:cNvSpPr>
            <a:spLocks noChangeArrowheads="1"/>
          </p:cNvSpPr>
          <p:nvPr/>
        </p:nvSpPr>
        <p:spPr bwMode="auto">
          <a:xfrm>
            <a:off x="2306638" y="2967038"/>
            <a:ext cx="304800" cy="455612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20" name="Rectangle 22"/>
          <p:cNvSpPr>
            <a:spLocks noChangeArrowheads="1"/>
          </p:cNvSpPr>
          <p:nvPr/>
        </p:nvSpPr>
        <p:spPr bwMode="auto">
          <a:xfrm>
            <a:off x="2230438" y="4640263"/>
            <a:ext cx="304800" cy="455612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21" name="Rectangle 23"/>
          <p:cNvSpPr>
            <a:spLocks noChangeArrowheads="1"/>
          </p:cNvSpPr>
          <p:nvPr/>
        </p:nvSpPr>
        <p:spPr bwMode="auto">
          <a:xfrm>
            <a:off x="4437063" y="2890838"/>
            <a:ext cx="304800" cy="455612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22" name="Rectangle 24"/>
          <p:cNvSpPr>
            <a:spLocks noChangeArrowheads="1"/>
          </p:cNvSpPr>
          <p:nvPr/>
        </p:nvSpPr>
        <p:spPr bwMode="auto">
          <a:xfrm>
            <a:off x="4437063" y="3878263"/>
            <a:ext cx="304800" cy="457200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23" name="Rectangle 25"/>
          <p:cNvSpPr>
            <a:spLocks noChangeArrowheads="1"/>
          </p:cNvSpPr>
          <p:nvPr/>
        </p:nvSpPr>
        <p:spPr bwMode="auto">
          <a:xfrm>
            <a:off x="4437063" y="5172075"/>
            <a:ext cx="304800" cy="455613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24" name="Rectangle 26"/>
          <p:cNvSpPr>
            <a:spLocks noChangeArrowheads="1"/>
          </p:cNvSpPr>
          <p:nvPr/>
        </p:nvSpPr>
        <p:spPr bwMode="auto">
          <a:xfrm>
            <a:off x="7024688" y="3346450"/>
            <a:ext cx="304800" cy="457200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25" name="Rectangle 27"/>
          <p:cNvSpPr>
            <a:spLocks noChangeArrowheads="1"/>
          </p:cNvSpPr>
          <p:nvPr/>
        </p:nvSpPr>
        <p:spPr bwMode="auto">
          <a:xfrm>
            <a:off x="6719888" y="5095875"/>
            <a:ext cx="304800" cy="457200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grpSp>
        <p:nvGrpSpPr>
          <p:cNvPr id="76826" name="Group 28"/>
          <p:cNvGrpSpPr>
            <a:grpSpLocks/>
          </p:cNvGrpSpPr>
          <p:nvPr/>
        </p:nvGrpSpPr>
        <p:grpSpPr bwMode="auto">
          <a:xfrm>
            <a:off x="1089025" y="2509838"/>
            <a:ext cx="454025" cy="457200"/>
            <a:chOff x="712" y="2330"/>
            <a:chExt cx="286" cy="288"/>
          </a:xfrm>
        </p:grpSpPr>
        <p:sp>
          <p:nvSpPr>
            <p:cNvPr id="76916" name="Freeform 29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7" name="Line 30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8" name="Line 31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9" name="Freeform 32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20" name="Line 33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21" name="Line 34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22" name="Line 35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23" name="Rectangle 36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6924" name="Freeform 37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25" name="Line 38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26" name="Line 39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27" name="Line 40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7" name="Group 41"/>
          <p:cNvGrpSpPr>
            <a:grpSpLocks/>
          </p:cNvGrpSpPr>
          <p:nvPr/>
        </p:nvGrpSpPr>
        <p:grpSpPr bwMode="auto">
          <a:xfrm>
            <a:off x="1165225" y="4867275"/>
            <a:ext cx="454025" cy="457200"/>
            <a:chOff x="712" y="2330"/>
            <a:chExt cx="286" cy="288"/>
          </a:xfrm>
        </p:grpSpPr>
        <p:sp>
          <p:nvSpPr>
            <p:cNvPr id="76904" name="Freeform 42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5" name="Line 43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6" name="Line 44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7" name="Freeform 45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Line 46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9" name="Line 47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0" name="Line 48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Rectangle 49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6912" name="Freeform 50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3" name="Line 51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4" name="Line 52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5" name="Line 53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8" name="Group 54"/>
          <p:cNvGrpSpPr>
            <a:grpSpLocks/>
          </p:cNvGrpSpPr>
          <p:nvPr/>
        </p:nvGrpSpPr>
        <p:grpSpPr bwMode="auto">
          <a:xfrm>
            <a:off x="4513263" y="2054225"/>
            <a:ext cx="454025" cy="455613"/>
            <a:chOff x="712" y="2330"/>
            <a:chExt cx="286" cy="288"/>
          </a:xfrm>
        </p:grpSpPr>
        <p:sp>
          <p:nvSpPr>
            <p:cNvPr id="76892" name="Freeform 55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3" name="Line 56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4" name="Line 57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5" name="Freeform 58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6" name="Line 59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7" name="Line 60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8" name="Line 61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9" name="Rectangle 62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6900" name="Freeform 63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1" name="Line 64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2" name="Line 65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3" name="Line 66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9" name="Group 67"/>
          <p:cNvGrpSpPr>
            <a:grpSpLocks/>
          </p:cNvGrpSpPr>
          <p:nvPr/>
        </p:nvGrpSpPr>
        <p:grpSpPr bwMode="auto">
          <a:xfrm>
            <a:off x="7785100" y="2509838"/>
            <a:ext cx="454025" cy="457200"/>
            <a:chOff x="712" y="2330"/>
            <a:chExt cx="286" cy="288"/>
          </a:xfrm>
        </p:grpSpPr>
        <p:sp>
          <p:nvSpPr>
            <p:cNvPr id="76880" name="Freeform 68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1" name="Line 69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Line 70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3" name="Freeform 71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Line 72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5" name="Line 73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Line 74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Rectangle 75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6888" name="Freeform 76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Line 77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Line 78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Line 79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30" name="Group 80"/>
          <p:cNvGrpSpPr>
            <a:grpSpLocks/>
          </p:cNvGrpSpPr>
          <p:nvPr/>
        </p:nvGrpSpPr>
        <p:grpSpPr bwMode="auto">
          <a:xfrm>
            <a:off x="8093075" y="5019675"/>
            <a:ext cx="454025" cy="457200"/>
            <a:chOff x="712" y="2330"/>
            <a:chExt cx="286" cy="288"/>
          </a:xfrm>
        </p:grpSpPr>
        <p:sp>
          <p:nvSpPr>
            <p:cNvPr id="76868" name="Freeform 81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Line 82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70" name="Line 83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71" name="Freeform 84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72" name="Line 85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73" name="Line 86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74" name="Line 87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75" name="Rectangle 88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6876" name="Freeform 89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77" name="Line 90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78" name="Line 91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79" name="Line 92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6831" name="AutoShape 93"/>
          <p:cNvCxnSpPr>
            <a:cxnSpLocks noChangeShapeType="1"/>
            <a:stCxn id="76819" idx="3"/>
            <a:endCxn id="76821" idx="1"/>
          </p:cNvCxnSpPr>
          <p:nvPr/>
        </p:nvCxnSpPr>
        <p:spPr bwMode="auto">
          <a:xfrm flipV="1">
            <a:off x="2611438" y="3117850"/>
            <a:ext cx="1825625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2" name="AutoShape 94"/>
          <p:cNvCxnSpPr>
            <a:cxnSpLocks noChangeShapeType="1"/>
            <a:stCxn id="76819" idx="3"/>
            <a:endCxn id="76822" idx="1"/>
          </p:cNvCxnSpPr>
          <p:nvPr/>
        </p:nvCxnSpPr>
        <p:spPr bwMode="auto">
          <a:xfrm>
            <a:off x="2611438" y="3194050"/>
            <a:ext cx="1825625" cy="9128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3" name="AutoShape 95"/>
          <p:cNvCxnSpPr>
            <a:cxnSpLocks noChangeShapeType="1"/>
            <a:stCxn id="76820" idx="3"/>
            <a:endCxn id="76822" idx="1"/>
          </p:cNvCxnSpPr>
          <p:nvPr/>
        </p:nvCxnSpPr>
        <p:spPr bwMode="auto">
          <a:xfrm flipV="1">
            <a:off x="2535238" y="4106863"/>
            <a:ext cx="1901825" cy="760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4" name="AutoShape 96"/>
          <p:cNvCxnSpPr>
            <a:cxnSpLocks noChangeShapeType="1"/>
            <a:stCxn id="76820" idx="3"/>
            <a:endCxn id="76823" idx="1"/>
          </p:cNvCxnSpPr>
          <p:nvPr/>
        </p:nvCxnSpPr>
        <p:spPr bwMode="auto">
          <a:xfrm>
            <a:off x="2535238" y="4867275"/>
            <a:ext cx="1901825" cy="53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5" name="AutoShape 97"/>
          <p:cNvCxnSpPr>
            <a:cxnSpLocks noChangeShapeType="1"/>
            <a:stCxn id="76822" idx="3"/>
            <a:endCxn id="76824" idx="1"/>
          </p:cNvCxnSpPr>
          <p:nvPr/>
        </p:nvCxnSpPr>
        <p:spPr bwMode="auto">
          <a:xfrm flipV="1">
            <a:off x="4741863" y="3575050"/>
            <a:ext cx="2282825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6" name="AutoShape 98"/>
          <p:cNvCxnSpPr>
            <a:cxnSpLocks noChangeShapeType="1"/>
            <a:stCxn id="76823" idx="3"/>
            <a:endCxn id="76825" idx="1"/>
          </p:cNvCxnSpPr>
          <p:nvPr/>
        </p:nvCxnSpPr>
        <p:spPr bwMode="auto">
          <a:xfrm flipV="1">
            <a:off x="4741863" y="5324475"/>
            <a:ext cx="1978025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7" name="AutoShape 99"/>
          <p:cNvCxnSpPr>
            <a:cxnSpLocks noChangeShapeType="1"/>
            <a:stCxn id="76825" idx="0"/>
            <a:endCxn id="76824" idx="2"/>
          </p:cNvCxnSpPr>
          <p:nvPr/>
        </p:nvCxnSpPr>
        <p:spPr bwMode="auto">
          <a:xfrm flipV="1">
            <a:off x="6872288" y="3803650"/>
            <a:ext cx="304800" cy="1292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8" name="AutoShape 100"/>
          <p:cNvCxnSpPr>
            <a:cxnSpLocks noChangeShapeType="1"/>
            <a:stCxn id="76820" idx="0"/>
            <a:endCxn id="76819" idx="2"/>
          </p:cNvCxnSpPr>
          <p:nvPr/>
        </p:nvCxnSpPr>
        <p:spPr bwMode="auto">
          <a:xfrm flipV="1">
            <a:off x="2382838" y="3422650"/>
            <a:ext cx="76200" cy="12176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9" name="AutoShape 101"/>
          <p:cNvCxnSpPr>
            <a:cxnSpLocks noChangeShapeType="1"/>
            <a:stCxn id="76821" idx="3"/>
            <a:endCxn id="76824" idx="1"/>
          </p:cNvCxnSpPr>
          <p:nvPr/>
        </p:nvCxnSpPr>
        <p:spPr bwMode="auto">
          <a:xfrm>
            <a:off x="4741863" y="3117850"/>
            <a:ext cx="2282825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0" name="AutoShape 102"/>
          <p:cNvCxnSpPr>
            <a:cxnSpLocks noChangeShapeType="1"/>
            <a:stCxn id="76924" idx="35"/>
            <a:endCxn id="76819" idx="1"/>
          </p:cNvCxnSpPr>
          <p:nvPr/>
        </p:nvCxnSpPr>
        <p:spPr bwMode="auto">
          <a:xfrm>
            <a:off x="1528763" y="2844800"/>
            <a:ext cx="777875" cy="349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1" name="AutoShape 103"/>
          <p:cNvCxnSpPr>
            <a:cxnSpLocks noChangeShapeType="1"/>
            <a:stCxn id="76912" idx="31"/>
            <a:endCxn id="76820" idx="1"/>
          </p:cNvCxnSpPr>
          <p:nvPr/>
        </p:nvCxnSpPr>
        <p:spPr bwMode="auto">
          <a:xfrm flipV="1">
            <a:off x="1604963" y="4867275"/>
            <a:ext cx="6254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2" name="AutoShape 104"/>
          <p:cNvCxnSpPr>
            <a:cxnSpLocks noChangeShapeType="1"/>
            <a:stCxn id="76821" idx="0"/>
            <a:endCxn id="76895" idx="4"/>
          </p:cNvCxnSpPr>
          <p:nvPr/>
        </p:nvCxnSpPr>
        <p:spPr bwMode="auto">
          <a:xfrm flipV="1">
            <a:off x="4589463" y="2495550"/>
            <a:ext cx="157162" cy="395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3" name="AutoShape 105"/>
          <p:cNvCxnSpPr>
            <a:cxnSpLocks noChangeShapeType="1"/>
            <a:stCxn id="76825" idx="3"/>
            <a:endCxn id="76876" idx="23"/>
          </p:cNvCxnSpPr>
          <p:nvPr/>
        </p:nvCxnSpPr>
        <p:spPr bwMode="auto">
          <a:xfrm>
            <a:off x="7024688" y="5324475"/>
            <a:ext cx="1081087" cy="22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4" name="AutoShape 106"/>
          <p:cNvCxnSpPr>
            <a:cxnSpLocks noChangeShapeType="1"/>
            <a:stCxn id="76824" idx="3"/>
            <a:endCxn id="76880" idx="2"/>
          </p:cNvCxnSpPr>
          <p:nvPr/>
        </p:nvCxnSpPr>
        <p:spPr bwMode="auto">
          <a:xfrm flipV="1">
            <a:off x="7329488" y="2967038"/>
            <a:ext cx="455612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45" name="Text Box 107"/>
          <p:cNvSpPr txBox="1">
            <a:spLocks noChangeArrowheads="1"/>
          </p:cNvSpPr>
          <p:nvPr/>
        </p:nvSpPr>
        <p:spPr bwMode="auto">
          <a:xfrm>
            <a:off x="936625" y="2205038"/>
            <a:ext cx="7112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A</a:t>
            </a:r>
          </a:p>
        </p:txBody>
      </p:sp>
      <p:sp>
        <p:nvSpPr>
          <p:cNvPr id="76846" name="Text Box 108"/>
          <p:cNvSpPr txBox="1">
            <a:spLocks noChangeArrowheads="1"/>
          </p:cNvSpPr>
          <p:nvPr/>
        </p:nvSpPr>
        <p:spPr bwMode="auto">
          <a:xfrm>
            <a:off x="984250" y="456723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B</a:t>
            </a:r>
          </a:p>
        </p:txBody>
      </p:sp>
      <p:sp>
        <p:nvSpPr>
          <p:cNvPr id="76847" name="Text Box 109"/>
          <p:cNvSpPr txBox="1">
            <a:spLocks noChangeArrowheads="1"/>
          </p:cNvSpPr>
          <p:nvPr/>
        </p:nvSpPr>
        <p:spPr bwMode="auto">
          <a:xfrm>
            <a:off x="7861300" y="471487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E</a:t>
            </a:r>
          </a:p>
        </p:txBody>
      </p:sp>
      <p:sp>
        <p:nvSpPr>
          <p:cNvPr id="76848" name="Text Box 110"/>
          <p:cNvSpPr txBox="1">
            <a:spLocks noChangeArrowheads="1"/>
          </p:cNvSpPr>
          <p:nvPr/>
        </p:nvSpPr>
        <p:spPr bwMode="auto">
          <a:xfrm>
            <a:off x="7523163" y="2133600"/>
            <a:ext cx="731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D</a:t>
            </a:r>
          </a:p>
        </p:txBody>
      </p:sp>
      <p:sp>
        <p:nvSpPr>
          <p:cNvPr id="76849" name="Text Box 111"/>
          <p:cNvSpPr txBox="1">
            <a:spLocks noChangeArrowheads="1"/>
          </p:cNvSpPr>
          <p:nvPr/>
        </p:nvSpPr>
        <p:spPr bwMode="auto">
          <a:xfrm>
            <a:off x="4356100" y="1749425"/>
            <a:ext cx="730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C</a:t>
            </a:r>
          </a:p>
        </p:txBody>
      </p:sp>
      <p:sp>
        <p:nvSpPr>
          <p:cNvPr id="76850" name="Text Box 112"/>
          <p:cNvSpPr txBox="1">
            <a:spLocks noChangeArrowheads="1"/>
          </p:cNvSpPr>
          <p:nvPr/>
        </p:nvSpPr>
        <p:spPr bwMode="auto">
          <a:xfrm>
            <a:off x="2011363" y="2665413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1</a:t>
            </a:r>
          </a:p>
        </p:txBody>
      </p:sp>
      <p:sp>
        <p:nvSpPr>
          <p:cNvPr id="76851" name="Text Box 113"/>
          <p:cNvSpPr txBox="1">
            <a:spLocks noChangeArrowheads="1"/>
          </p:cNvSpPr>
          <p:nvPr/>
        </p:nvSpPr>
        <p:spPr bwMode="auto">
          <a:xfrm>
            <a:off x="3676650" y="2738438"/>
            <a:ext cx="758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2</a:t>
            </a:r>
          </a:p>
        </p:txBody>
      </p:sp>
      <p:sp>
        <p:nvSpPr>
          <p:cNvPr id="76852" name="Text Box 114"/>
          <p:cNvSpPr txBox="1">
            <a:spLocks noChangeArrowheads="1"/>
          </p:cNvSpPr>
          <p:nvPr/>
        </p:nvSpPr>
        <p:spPr bwMode="auto">
          <a:xfrm>
            <a:off x="6729413" y="3044825"/>
            <a:ext cx="7604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3</a:t>
            </a:r>
          </a:p>
        </p:txBody>
      </p:sp>
      <p:sp>
        <p:nvSpPr>
          <p:cNvPr id="76853" name="Text Box 115"/>
          <p:cNvSpPr txBox="1">
            <a:spLocks noChangeArrowheads="1"/>
          </p:cNvSpPr>
          <p:nvPr/>
        </p:nvSpPr>
        <p:spPr bwMode="auto">
          <a:xfrm>
            <a:off x="2011363" y="5099050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4</a:t>
            </a:r>
          </a:p>
        </p:txBody>
      </p:sp>
      <p:sp>
        <p:nvSpPr>
          <p:cNvPr id="76854" name="Text Box 116"/>
          <p:cNvSpPr txBox="1">
            <a:spLocks noChangeArrowheads="1"/>
          </p:cNvSpPr>
          <p:nvPr/>
        </p:nvSpPr>
        <p:spPr bwMode="auto">
          <a:xfrm>
            <a:off x="4132263" y="3578225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5</a:t>
            </a:r>
          </a:p>
        </p:txBody>
      </p:sp>
      <p:sp>
        <p:nvSpPr>
          <p:cNvPr id="76855" name="Text Box 117"/>
          <p:cNvSpPr txBox="1">
            <a:spLocks noChangeArrowheads="1"/>
          </p:cNvSpPr>
          <p:nvPr/>
        </p:nvSpPr>
        <p:spPr bwMode="auto">
          <a:xfrm>
            <a:off x="4141788" y="4870450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6</a:t>
            </a:r>
          </a:p>
        </p:txBody>
      </p:sp>
      <p:sp>
        <p:nvSpPr>
          <p:cNvPr id="76856" name="Text Box 118"/>
          <p:cNvSpPr txBox="1">
            <a:spLocks noChangeArrowheads="1"/>
          </p:cNvSpPr>
          <p:nvPr/>
        </p:nvSpPr>
        <p:spPr bwMode="auto">
          <a:xfrm>
            <a:off x="6111875" y="4794250"/>
            <a:ext cx="7588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7</a:t>
            </a:r>
          </a:p>
        </p:txBody>
      </p:sp>
      <p:sp>
        <p:nvSpPr>
          <p:cNvPr id="76857" name="Rectangle 119"/>
          <p:cNvSpPr>
            <a:spLocks noChangeArrowheads="1"/>
          </p:cNvSpPr>
          <p:nvPr/>
        </p:nvSpPr>
        <p:spPr bwMode="auto">
          <a:xfrm>
            <a:off x="1773238" y="4943475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58" name="Rectangle 120"/>
          <p:cNvSpPr>
            <a:spLocks noChangeArrowheads="1"/>
          </p:cNvSpPr>
          <p:nvPr/>
        </p:nvSpPr>
        <p:spPr bwMode="auto">
          <a:xfrm>
            <a:off x="3524250" y="4335463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59" name="Rectangle 121"/>
          <p:cNvSpPr>
            <a:spLocks noChangeArrowheads="1"/>
          </p:cNvSpPr>
          <p:nvPr/>
        </p:nvSpPr>
        <p:spPr bwMode="auto">
          <a:xfrm>
            <a:off x="5883275" y="3727450"/>
            <a:ext cx="304800" cy="1508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60" name="Rectangle 122"/>
          <p:cNvSpPr>
            <a:spLocks noChangeArrowheads="1"/>
          </p:cNvSpPr>
          <p:nvPr/>
        </p:nvSpPr>
        <p:spPr bwMode="auto">
          <a:xfrm>
            <a:off x="7480300" y="2967038"/>
            <a:ext cx="304800" cy="1508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61" name="Rectangle 123"/>
          <p:cNvSpPr>
            <a:spLocks noChangeArrowheads="1"/>
          </p:cNvSpPr>
          <p:nvPr/>
        </p:nvSpPr>
        <p:spPr bwMode="auto">
          <a:xfrm>
            <a:off x="1698625" y="2967038"/>
            <a:ext cx="303213" cy="150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62" name="Rectangle 124"/>
          <p:cNvSpPr>
            <a:spLocks noChangeArrowheads="1"/>
          </p:cNvSpPr>
          <p:nvPr/>
        </p:nvSpPr>
        <p:spPr bwMode="auto">
          <a:xfrm>
            <a:off x="2990850" y="3422650"/>
            <a:ext cx="3048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63" name="Rectangle 125"/>
          <p:cNvSpPr>
            <a:spLocks noChangeArrowheads="1"/>
          </p:cNvSpPr>
          <p:nvPr/>
        </p:nvSpPr>
        <p:spPr bwMode="auto">
          <a:xfrm>
            <a:off x="5122863" y="3878263"/>
            <a:ext cx="303212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64" name="Rectangle 126"/>
          <p:cNvSpPr>
            <a:spLocks noChangeArrowheads="1"/>
          </p:cNvSpPr>
          <p:nvPr/>
        </p:nvSpPr>
        <p:spPr bwMode="auto">
          <a:xfrm>
            <a:off x="7405688" y="3270250"/>
            <a:ext cx="303212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65" name="Freeform 127"/>
          <p:cNvSpPr>
            <a:spLocks/>
          </p:cNvSpPr>
          <p:nvPr/>
        </p:nvSpPr>
        <p:spPr bwMode="auto">
          <a:xfrm>
            <a:off x="1522413" y="2890838"/>
            <a:ext cx="6391275" cy="1292225"/>
          </a:xfrm>
          <a:custGeom>
            <a:avLst/>
            <a:gdLst>
              <a:gd name="T0" fmla="*/ 0 w 4032"/>
              <a:gd name="T1" fmla="*/ 0 h 816"/>
              <a:gd name="T2" fmla="*/ 2147483646 w 4032"/>
              <a:gd name="T3" fmla="*/ 2147483646 h 816"/>
              <a:gd name="T4" fmla="*/ 2147483646 w 4032"/>
              <a:gd name="T5" fmla="*/ 2147483646 h 816"/>
              <a:gd name="T6" fmla="*/ 2147483646 w 4032"/>
              <a:gd name="T7" fmla="*/ 2147483646 h 816"/>
              <a:gd name="T8" fmla="*/ 2147483646 w 4032"/>
              <a:gd name="T9" fmla="*/ 2147483646 h 816"/>
              <a:gd name="T10" fmla="*/ 2147483646 w 4032"/>
              <a:gd name="T11" fmla="*/ 2147483646 h 816"/>
              <a:gd name="T12" fmla="*/ 2147483646 w 4032"/>
              <a:gd name="T13" fmla="*/ 2147483646 h 816"/>
              <a:gd name="T14" fmla="*/ 2147483646 w 4032"/>
              <a:gd name="T15" fmla="*/ 2147483646 h 8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32"/>
              <a:gd name="T25" fmla="*/ 0 h 816"/>
              <a:gd name="T26" fmla="*/ 4032 w 4032"/>
              <a:gd name="T27" fmla="*/ 816 h 8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32" h="816">
                <a:moveTo>
                  <a:pt x="0" y="0"/>
                </a:moveTo>
                <a:lnTo>
                  <a:pt x="480" y="240"/>
                </a:lnTo>
                <a:lnTo>
                  <a:pt x="672" y="240"/>
                </a:lnTo>
                <a:lnTo>
                  <a:pt x="1776" y="816"/>
                </a:lnTo>
                <a:lnTo>
                  <a:pt x="2016" y="816"/>
                </a:lnTo>
                <a:lnTo>
                  <a:pt x="3456" y="480"/>
                </a:lnTo>
                <a:lnTo>
                  <a:pt x="3648" y="480"/>
                </a:lnTo>
                <a:lnTo>
                  <a:pt x="4032" y="48"/>
                </a:lnTo>
              </a:path>
            </a:pathLst>
          </a:custGeom>
          <a:noFill/>
          <a:ln w="12700">
            <a:solidFill>
              <a:schemeClr val="accent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43" tIns="44379" rIns="90343" bIns="44379"/>
          <a:lstStyle/>
          <a:p>
            <a:endParaRPr lang="en-US"/>
          </a:p>
        </p:txBody>
      </p:sp>
      <p:sp>
        <p:nvSpPr>
          <p:cNvPr id="76866" name="Freeform 128"/>
          <p:cNvSpPr>
            <a:spLocks/>
          </p:cNvSpPr>
          <p:nvPr/>
        </p:nvSpPr>
        <p:spPr bwMode="auto">
          <a:xfrm>
            <a:off x="1598613" y="2967038"/>
            <a:ext cx="6391275" cy="2281237"/>
          </a:xfrm>
          <a:custGeom>
            <a:avLst/>
            <a:gdLst>
              <a:gd name="T0" fmla="*/ 0 w 4032"/>
              <a:gd name="T1" fmla="*/ 2147483646 h 1440"/>
              <a:gd name="T2" fmla="*/ 2147483646 w 4032"/>
              <a:gd name="T3" fmla="*/ 2147483646 h 1440"/>
              <a:gd name="T4" fmla="*/ 2147483646 w 4032"/>
              <a:gd name="T5" fmla="*/ 2147483646 h 1440"/>
              <a:gd name="T6" fmla="*/ 2147483646 w 4032"/>
              <a:gd name="T7" fmla="*/ 2147483646 h 1440"/>
              <a:gd name="T8" fmla="*/ 2147483646 w 4032"/>
              <a:gd name="T9" fmla="*/ 2147483646 h 1440"/>
              <a:gd name="T10" fmla="*/ 2147483646 w 4032"/>
              <a:gd name="T11" fmla="*/ 2147483646 h 1440"/>
              <a:gd name="T12" fmla="*/ 2147483646 w 4032"/>
              <a:gd name="T13" fmla="*/ 2147483646 h 1440"/>
              <a:gd name="T14" fmla="*/ 2147483646 w 4032"/>
              <a:gd name="T15" fmla="*/ 0 h 14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32"/>
              <a:gd name="T25" fmla="*/ 0 h 1440"/>
              <a:gd name="T26" fmla="*/ 4032 w 4032"/>
              <a:gd name="T27" fmla="*/ 1440 h 14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32" h="1440">
                <a:moveTo>
                  <a:pt x="0" y="1440"/>
                </a:moveTo>
                <a:lnTo>
                  <a:pt x="384" y="1248"/>
                </a:lnTo>
                <a:lnTo>
                  <a:pt x="576" y="1248"/>
                </a:lnTo>
                <a:lnTo>
                  <a:pt x="1728" y="816"/>
                </a:lnTo>
                <a:lnTo>
                  <a:pt x="1968" y="816"/>
                </a:lnTo>
                <a:lnTo>
                  <a:pt x="3408" y="480"/>
                </a:lnTo>
                <a:lnTo>
                  <a:pt x="3600" y="480"/>
                </a:lnTo>
                <a:lnTo>
                  <a:pt x="4032" y="0"/>
                </a:lnTo>
              </a:path>
            </a:pathLst>
          </a:custGeom>
          <a:noFill/>
          <a:ln w="127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43" tIns="44379" rIns="90343" bIns="44379"/>
          <a:lstStyle/>
          <a:p>
            <a:endParaRPr lang="en-US"/>
          </a:p>
        </p:txBody>
      </p:sp>
      <p:sp>
        <p:nvSpPr>
          <p:cNvPr id="51268" name="Rectangle 129"/>
          <p:cNvSpPr>
            <a:spLocks noChangeArrowheads="1"/>
          </p:cNvSpPr>
          <p:nvPr/>
        </p:nvSpPr>
        <p:spPr bwMode="auto">
          <a:xfrm>
            <a:off x="83185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04" rIns="91402" bIns="45704" anchor="ctr"/>
          <a:lstStyle/>
          <a:p>
            <a:pPr>
              <a:defRPr/>
            </a:pPr>
            <a:r>
              <a:rPr lang="en-US" sz="4000" u="sng" dirty="0">
                <a:solidFill>
                  <a:schemeClr val="accent2"/>
                </a:solidFill>
                <a:latin typeface="+mj-lt"/>
                <a:ea typeface="+mn-ea"/>
              </a:rPr>
              <a:t>Virtual-Circuit Switching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085CB4-1E86-2945-B29F-6A0AEDCCE63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8163"/>
            <a:ext cx="7772400" cy="833437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Virtual-Circuit Packet Switching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Three phases </a:t>
            </a:r>
          </a:p>
          <a:p>
            <a:pPr marL="836613" lvl="1" indent="-379413">
              <a:buFontTx/>
              <a:buAutoNum type="arabicPeriod"/>
            </a:pPr>
            <a:r>
              <a:rPr lang="en-US" altLang="x-none" dirty="0">
                <a:ea typeface="ＭＳ Ｐゴシック" charset="-128"/>
              </a:rPr>
              <a:t>VC establishment</a:t>
            </a:r>
          </a:p>
          <a:p>
            <a:pPr marL="836613" lvl="1" indent="-379413">
              <a:buFontTx/>
              <a:buAutoNum type="arabicPeriod"/>
            </a:pPr>
            <a:r>
              <a:rPr lang="en-US" altLang="x-none" dirty="0">
                <a:ea typeface="ＭＳ Ｐゴシック" charset="-128"/>
              </a:rPr>
              <a:t>Data transfer</a:t>
            </a:r>
          </a:p>
          <a:p>
            <a:pPr marL="836613" lvl="1" indent="-379413">
              <a:buFontTx/>
              <a:buAutoNum type="arabicPeriod"/>
            </a:pPr>
            <a:r>
              <a:rPr lang="en-US" altLang="x-none" dirty="0">
                <a:ea typeface="ＭＳ Ｐゴシック" charset="-128"/>
              </a:rPr>
              <a:t>VC disconnect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ＭＳ Ｐゴシック" charset="-128"/>
              </a:rPr>
              <a:t>Recap: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Challenges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Scale</a:t>
            </a:r>
          </a:p>
        </p:txBody>
      </p:sp>
      <p:sp>
        <p:nvSpPr>
          <p:cNvPr id="136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A009746-0746-DE42-AC01-A6D98B48394D}" type="slidenum">
              <a:rPr lang="en-US" altLang="x-none" sz="1198">
                <a:latin typeface="Tahoma" charset="0"/>
              </a:rPr>
              <a:pPr/>
              <a:t>5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ja-JP" altLang="en-US" sz="2396">
                <a:ea typeface="ＭＳ Ｐゴシック" charset="-128"/>
              </a:rPr>
              <a:t>“</a:t>
            </a:r>
            <a:r>
              <a:rPr lang="en-US" altLang="ja-JP" sz="2396">
                <a:ea typeface="ＭＳ Ｐゴシック" charset="-128"/>
              </a:rPr>
              <a:t>Developers who have worked at the small scale might be asking themselves why we need to bother when we could just use some kind of out-of the-box solution. For small-scale applications, this can be a great idea. We save time and money up front and get a working and serviceable application. The problem comes at larger scales—there are no off-the-shelf kits that will allow you to build something like Amazon... There’s a good reason why the largest applications on the Internet are all bespoke creations: no other approach can create massively scalable applications within a reasonable budget.</a:t>
            </a:r>
            <a:r>
              <a:rPr lang="ja-JP" altLang="en-US" sz="2396">
                <a:ea typeface="ＭＳ Ｐゴシック" charset="-128"/>
              </a:rPr>
              <a:t>”</a:t>
            </a:r>
            <a:endParaRPr lang="en-US" altLang="x-none" sz="2396">
              <a:ea typeface="ＭＳ Ｐゴシック" charset="-128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495941" y="6518903"/>
            <a:ext cx="3747498" cy="33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597"/>
              <a:t>http://www.evontech.com/symbian/55.html</a:t>
            </a:r>
          </a:p>
        </p:txBody>
      </p:sp>
      <p:pic>
        <p:nvPicPr>
          <p:cNvPr id="136197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5597" y="-4754"/>
            <a:ext cx="2492522" cy="16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732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755BFA-2E72-874C-86AF-518D48F4AE35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5570538" y="4762500"/>
            <a:ext cx="1741487" cy="1228725"/>
            <a:chOff x="1321" y="2432"/>
            <a:chExt cx="1097" cy="774"/>
          </a:xfrm>
        </p:grpSpPr>
        <p:sp>
          <p:nvSpPr>
            <p:cNvPr id="80980" name="AutoShape 3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Packet 1</a:t>
              </a:r>
            </a:p>
          </p:txBody>
        </p:sp>
        <p:sp>
          <p:nvSpPr>
            <p:cNvPr id="80981" name="AutoShape 4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Packet 2</a:t>
              </a:r>
            </a:p>
          </p:txBody>
        </p:sp>
        <p:sp>
          <p:nvSpPr>
            <p:cNvPr id="80982" name="AutoShape 5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Packet 3</a:t>
              </a:r>
            </a:p>
          </p:txBody>
        </p:sp>
      </p:grpSp>
      <p:grpSp>
        <p:nvGrpSpPr>
          <p:cNvPr id="80899" name="Group 6"/>
          <p:cNvGrpSpPr>
            <a:grpSpLocks/>
          </p:cNvGrpSpPr>
          <p:nvPr/>
        </p:nvGrpSpPr>
        <p:grpSpPr bwMode="auto">
          <a:xfrm>
            <a:off x="3819525" y="4152900"/>
            <a:ext cx="1741488" cy="1230313"/>
            <a:chOff x="1321" y="2432"/>
            <a:chExt cx="1097" cy="774"/>
          </a:xfrm>
        </p:grpSpPr>
        <p:sp>
          <p:nvSpPr>
            <p:cNvPr id="80977" name="AutoShape 7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1</a:t>
              </a:r>
            </a:p>
          </p:txBody>
        </p:sp>
        <p:sp>
          <p:nvSpPr>
            <p:cNvPr id="80978" name="AutoShape 8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2</a:t>
              </a:r>
            </a:p>
          </p:txBody>
        </p:sp>
        <p:sp>
          <p:nvSpPr>
            <p:cNvPr id="80979" name="AutoShape 9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3</a:t>
              </a:r>
            </a:p>
          </p:txBody>
        </p:sp>
      </p:grpSp>
      <p:sp>
        <p:nvSpPr>
          <p:cNvPr id="80900" name="Rectangle 11"/>
          <p:cNvSpPr>
            <a:spLocks noChangeArrowheads="1"/>
          </p:cNvSpPr>
          <p:nvPr/>
        </p:nvSpPr>
        <p:spPr bwMode="auto">
          <a:xfrm>
            <a:off x="4260850" y="1711325"/>
            <a:ext cx="0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1" name="Rectangle 12"/>
          <p:cNvSpPr>
            <a:spLocks noChangeArrowheads="1"/>
          </p:cNvSpPr>
          <p:nvPr/>
        </p:nvSpPr>
        <p:spPr bwMode="auto">
          <a:xfrm>
            <a:off x="4260850" y="1770063"/>
            <a:ext cx="0" cy="1111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2" name="Rectangle 13"/>
          <p:cNvSpPr>
            <a:spLocks noChangeArrowheads="1"/>
          </p:cNvSpPr>
          <p:nvPr/>
        </p:nvSpPr>
        <p:spPr bwMode="auto">
          <a:xfrm>
            <a:off x="1066800" y="19177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3" name="Rectangle 14"/>
          <p:cNvSpPr>
            <a:spLocks noChangeArrowheads="1"/>
          </p:cNvSpPr>
          <p:nvPr/>
        </p:nvSpPr>
        <p:spPr bwMode="auto">
          <a:xfrm>
            <a:off x="1790700" y="2070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4" name="Rectangle 15"/>
          <p:cNvSpPr>
            <a:spLocks noChangeArrowheads="1"/>
          </p:cNvSpPr>
          <p:nvPr/>
        </p:nvSpPr>
        <p:spPr bwMode="auto">
          <a:xfrm>
            <a:off x="1066800" y="19939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5" name="Rectangle 16"/>
          <p:cNvSpPr>
            <a:spLocks noChangeArrowheads="1"/>
          </p:cNvSpPr>
          <p:nvPr/>
        </p:nvSpPr>
        <p:spPr bwMode="auto">
          <a:xfrm>
            <a:off x="1790700" y="21463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6" name="Rectangle 17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7" name="Rectangle 18"/>
          <p:cNvSpPr>
            <a:spLocks noChangeArrowheads="1"/>
          </p:cNvSpPr>
          <p:nvPr/>
        </p:nvSpPr>
        <p:spPr bwMode="auto">
          <a:xfrm>
            <a:off x="3219450" y="3044825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8" name="Rectangle 19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9" name="Rectangle 20"/>
          <p:cNvSpPr>
            <a:spLocks noChangeArrowheads="1"/>
          </p:cNvSpPr>
          <p:nvPr/>
        </p:nvSpPr>
        <p:spPr bwMode="auto">
          <a:xfrm>
            <a:off x="3238500" y="398938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10" name="Freeform 62"/>
          <p:cNvSpPr>
            <a:spLocks/>
          </p:cNvSpPr>
          <p:nvPr/>
        </p:nvSpPr>
        <p:spPr bwMode="auto">
          <a:xfrm>
            <a:off x="6945313" y="1444625"/>
            <a:ext cx="908050" cy="944563"/>
          </a:xfrm>
          <a:custGeom>
            <a:avLst/>
            <a:gdLst>
              <a:gd name="T0" fmla="*/ 2147483646 w 573"/>
              <a:gd name="T1" fmla="*/ 2147483646 h 596"/>
              <a:gd name="T2" fmla="*/ 0 w 573"/>
              <a:gd name="T3" fmla="*/ 2147483646 h 596"/>
              <a:gd name="T4" fmla="*/ 0 w 573"/>
              <a:gd name="T5" fmla="*/ 2147483646 h 596"/>
              <a:gd name="T6" fmla="*/ 2147483646 w 573"/>
              <a:gd name="T7" fmla="*/ 2147483646 h 596"/>
              <a:gd name="T8" fmla="*/ 2147483646 w 573"/>
              <a:gd name="T9" fmla="*/ 2147483646 h 596"/>
              <a:gd name="T10" fmla="*/ 2147483646 w 573"/>
              <a:gd name="T11" fmla="*/ 2147483646 h 596"/>
              <a:gd name="T12" fmla="*/ 2147483646 w 573"/>
              <a:gd name="T13" fmla="*/ 2147483646 h 596"/>
              <a:gd name="T14" fmla="*/ 2147483646 w 573"/>
              <a:gd name="T15" fmla="*/ 2147483646 h 596"/>
              <a:gd name="T16" fmla="*/ 2147483646 w 573"/>
              <a:gd name="T17" fmla="*/ 0 h 596"/>
              <a:gd name="T18" fmla="*/ 2147483646 w 573"/>
              <a:gd name="T19" fmla="*/ 0 h 596"/>
              <a:gd name="T20" fmla="*/ 2147483646 w 573"/>
              <a:gd name="T21" fmla="*/ 2147483646 h 596"/>
              <a:gd name="T22" fmla="*/ 2147483646 w 573"/>
              <a:gd name="T23" fmla="*/ 2147483646 h 596"/>
              <a:gd name="T24" fmla="*/ 2147483646 w 573"/>
              <a:gd name="T25" fmla="*/ 2147483646 h 5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3"/>
              <a:gd name="T40" fmla="*/ 0 h 596"/>
              <a:gd name="T41" fmla="*/ 573 w 573"/>
              <a:gd name="T42" fmla="*/ 596 h 59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3" h="596">
                <a:moveTo>
                  <a:pt x="127" y="391"/>
                </a:moveTo>
                <a:lnTo>
                  <a:pt x="0" y="391"/>
                </a:lnTo>
                <a:lnTo>
                  <a:pt x="0" y="596"/>
                </a:lnTo>
                <a:lnTo>
                  <a:pt x="573" y="596"/>
                </a:lnTo>
                <a:lnTo>
                  <a:pt x="573" y="391"/>
                </a:lnTo>
                <a:lnTo>
                  <a:pt x="449" y="391"/>
                </a:lnTo>
                <a:lnTo>
                  <a:pt x="449" y="364"/>
                </a:lnTo>
                <a:lnTo>
                  <a:pt x="503" y="364"/>
                </a:lnTo>
                <a:lnTo>
                  <a:pt x="503" y="0"/>
                </a:lnTo>
                <a:lnTo>
                  <a:pt x="73" y="0"/>
                </a:lnTo>
                <a:lnTo>
                  <a:pt x="73" y="364"/>
                </a:lnTo>
                <a:lnTo>
                  <a:pt x="127" y="364"/>
                </a:lnTo>
                <a:lnTo>
                  <a:pt x="127" y="391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1" name="Line 63"/>
          <p:cNvSpPr>
            <a:spLocks noChangeShapeType="1"/>
          </p:cNvSpPr>
          <p:nvPr/>
        </p:nvSpPr>
        <p:spPr bwMode="auto">
          <a:xfrm>
            <a:off x="7146925" y="2065338"/>
            <a:ext cx="5095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2" name="Line 64"/>
          <p:cNvSpPr>
            <a:spLocks noChangeShapeType="1"/>
          </p:cNvSpPr>
          <p:nvPr/>
        </p:nvSpPr>
        <p:spPr bwMode="auto">
          <a:xfrm>
            <a:off x="7146925" y="2022475"/>
            <a:ext cx="50958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3" name="Freeform 65"/>
          <p:cNvSpPr>
            <a:spLocks noEditPoints="1"/>
          </p:cNvSpPr>
          <p:nvPr/>
        </p:nvSpPr>
        <p:spPr bwMode="auto">
          <a:xfrm>
            <a:off x="7415213" y="2097088"/>
            <a:ext cx="368300" cy="265112"/>
          </a:xfrm>
          <a:custGeom>
            <a:avLst/>
            <a:gdLst>
              <a:gd name="T0" fmla="*/ 0 w 233"/>
              <a:gd name="T1" fmla="*/ 2147483646 h 168"/>
              <a:gd name="T2" fmla="*/ 2147483646 w 233"/>
              <a:gd name="T3" fmla="*/ 2147483646 h 168"/>
              <a:gd name="T4" fmla="*/ 2147483646 w 233"/>
              <a:gd name="T5" fmla="*/ 0 h 168"/>
              <a:gd name="T6" fmla="*/ 0 w 233"/>
              <a:gd name="T7" fmla="*/ 0 h 168"/>
              <a:gd name="T8" fmla="*/ 0 w 233"/>
              <a:gd name="T9" fmla="*/ 2147483646 h 168"/>
              <a:gd name="T10" fmla="*/ 2147483646 w 233"/>
              <a:gd name="T11" fmla="*/ 2147483646 h 168"/>
              <a:gd name="T12" fmla="*/ 2147483646 w 233"/>
              <a:gd name="T13" fmla="*/ 2147483646 h 168"/>
              <a:gd name="T14" fmla="*/ 2147483646 w 233"/>
              <a:gd name="T15" fmla="*/ 0 h 168"/>
              <a:gd name="T16" fmla="*/ 2147483646 w 233"/>
              <a:gd name="T17" fmla="*/ 0 h 168"/>
              <a:gd name="T18" fmla="*/ 2147483646 w 233"/>
              <a:gd name="T19" fmla="*/ 2147483646 h 1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3"/>
              <a:gd name="T31" fmla="*/ 0 h 168"/>
              <a:gd name="T32" fmla="*/ 233 w 233"/>
              <a:gd name="T33" fmla="*/ 168 h 1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3" h="168">
                <a:moveTo>
                  <a:pt x="0" y="168"/>
                </a:moveTo>
                <a:lnTo>
                  <a:pt x="188" y="168"/>
                </a:lnTo>
                <a:lnTo>
                  <a:pt x="188" y="0"/>
                </a:lnTo>
                <a:lnTo>
                  <a:pt x="0" y="0"/>
                </a:lnTo>
                <a:lnTo>
                  <a:pt x="0" y="168"/>
                </a:lnTo>
                <a:close/>
                <a:moveTo>
                  <a:pt x="207" y="26"/>
                </a:moveTo>
                <a:lnTo>
                  <a:pt x="233" y="26"/>
                </a:lnTo>
                <a:lnTo>
                  <a:pt x="233" y="0"/>
                </a:lnTo>
                <a:lnTo>
                  <a:pt x="207" y="0"/>
                </a:lnTo>
                <a:lnTo>
                  <a:pt x="207" y="26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4" name="Line 66"/>
          <p:cNvSpPr>
            <a:spLocks noChangeShapeType="1"/>
          </p:cNvSpPr>
          <p:nvPr/>
        </p:nvSpPr>
        <p:spPr bwMode="auto">
          <a:xfrm>
            <a:off x="7415213" y="2184400"/>
            <a:ext cx="2968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5" name="Line 67"/>
          <p:cNvSpPr>
            <a:spLocks noChangeShapeType="1"/>
          </p:cNvSpPr>
          <p:nvPr/>
        </p:nvSpPr>
        <p:spPr bwMode="auto">
          <a:xfrm>
            <a:off x="7415213" y="2273300"/>
            <a:ext cx="2968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6" name="Line 68"/>
          <p:cNvSpPr>
            <a:spLocks noChangeShapeType="1"/>
          </p:cNvSpPr>
          <p:nvPr/>
        </p:nvSpPr>
        <p:spPr bwMode="auto">
          <a:xfrm>
            <a:off x="7431088" y="2225675"/>
            <a:ext cx="266700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7" name="Rectangle 69"/>
          <p:cNvSpPr>
            <a:spLocks noChangeArrowheads="1"/>
          </p:cNvSpPr>
          <p:nvPr/>
        </p:nvSpPr>
        <p:spPr bwMode="auto">
          <a:xfrm>
            <a:off x="7586663" y="2200275"/>
            <a:ext cx="85725" cy="5715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18" name="Freeform 70"/>
          <p:cNvSpPr>
            <a:spLocks noEditPoints="1"/>
          </p:cNvSpPr>
          <p:nvPr/>
        </p:nvSpPr>
        <p:spPr bwMode="auto">
          <a:xfrm>
            <a:off x="6975475" y="1512888"/>
            <a:ext cx="854075" cy="635000"/>
          </a:xfrm>
          <a:custGeom>
            <a:avLst/>
            <a:gdLst>
              <a:gd name="T0" fmla="*/ 2147483646 w 539"/>
              <a:gd name="T1" fmla="*/ 2147483646 h 401"/>
              <a:gd name="T2" fmla="*/ 2147483646 w 539"/>
              <a:gd name="T3" fmla="*/ 2147483646 h 401"/>
              <a:gd name="T4" fmla="*/ 2147483646 w 539"/>
              <a:gd name="T5" fmla="*/ 2147483646 h 401"/>
              <a:gd name="T6" fmla="*/ 2147483646 w 539"/>
              <a:gd name="T7" fmla="*/ 2147483646 h 401"/>
              <a:gd name="T8" fmla="*/ 2147483646 w 539"/>
              <a:gd name="T9" fmla="*/ 2147483646 h 401"/>
              <a:gd name="T10" fmla="*/ 2147483646 w 539"/>
              <a:gd name="T11" fmla="*/ 2147483646 h 401"/>
              <a:gd name="T12" fmla="*/ 2147483646 w 539"/>
              <a:gd name="T13" fmla="*/ 2147483646 h 401"/>
              <a:gd name="T14" fmla="*/ 2147483646 w 539"/>
              <a:gd name="T15" fmla="*/ 2147483646 h 401"/>
              <a:gd name="T16" fmla="*/ 2147483646 w 539"/>
              <a:gd name="T17" fmla="*/ 2147483646 h 401"/>
              <a:gd name="T18" fmla="*/ 2147483646 w 539"/>
              <a:gd name="T19" fmla="*/ 2147483646 h 401"/>
              <a:gd name="T20" fmla="*/ 2147483646 w 539"/>
              <a:gd name="T21" fmla="*/ 2147483646 h 401"/>
              <a:gd name="T22" fmla="*/ 2147483646 w 539"/>
              <a:gd name="T23" fmla="*/ 2147483646 h 401"/>
              <a:gd name="T24" fmla="*/ 2147483646 w 539"/>
              <a:gd name="T25" fmla="*/ 2147483646 h 401"/>
              <a:gd name="T26" fmla="*/ 2147483646 w 539"/>
              <a:gd name="T27" fmla="*/ 2147483646 h 401"/>
              <a:gd name="T28" fmla="*/ 2147483646 w 539"/>
              <a:gd name="T29" fmla="*/ 0 h 401"/>
              <a:gd name="T30" fmla="*/ 2147483646 w 539"/>
              <a:gd name="T31" fmla="*/ 0 h 401"/>
              <a:gd name="T32" fmla="*/ 2147483646 w 539"/>
              <a:gd name="T33" fmla="*/ 2147483646 h 401"/>
              <a:gd name="T34" fmla="*/ 2147483646 w 539"/>
              <a:gd name="T35" fmla="*/ 2147483646 h 401"/>
              <a:gd name="T36" fmla="*/ 2147483646 w 539"/>
              <a:gd name="T37" fmla="*/ 2147483646 h 401"/>
              <a:gd name="T38" fmla="*/ 0 w 539"/>
              <a:gd name="T39" fmla="*/ 2147483646 h 401"/>
              <a:gd name="T40" fmla="*/ 2147483646 w 539"/>
              <a:gd name="T41" fmla="*/ 2147483646 h 401"/>
              <a:gd name="T42" fmla="*/ 2147483646 w 539"/>
              <a:gd name="T43" fmla="*/ 2147483646 h 401"/>
              <a:gd name="T44" fmla="*/ 0 w 539"/>
              <a:gd name="T45" fmla="*/ 2147483646 h 401"/>
              <a:gd name="T46" fmla="*/ 0 w 539"/>
              <a:gd name="T47" fmla="*/ 2147483646 h 401"/>
              <a:gd name="T48" fmla="*/ 2147483646 w 539"/>
              <a:gd name="T49" fmla="*/ 2147483646 h 401"/>
              <a:gd name="T50" fmla="*/ 2147483646 w 539"/>
              <a:gd name="T51" fmla="*/ 2147483646 h 401"/>
              <a:gd name="T52" fmla="*/ 2147483646 w 539"/>
              <a:gd name="T53" fmla="*/ 2147483646 h 401"/>
              <a:gd name="T54" fmla="*/ 2147483646 w 539"/>
              <a:gd name="T55" fmla="*/ 2147483646 h 401"/>
              <a:gd name="T56" fmla="*/ 2147483646 w 539"/>
              <a:gd name="T57" fmla="*/ 2147483646 h 401"/>
              <a:gd name="T58" fmla="*/ 2147483646 w 539"/>
              <a:gd name="T59" fmla="*/ 2147483646 h 401"/>
              <a:gd name="T60" fmla="*/ 2147483646 w 539"/>
              <a:gd name="T61" fmla="*/ 2147483646 h 401"/>
              <a:gd name="T62" fmla="*/ 2147483646 w 539"/>
              <a:gd name="T63" fmla="*/ 2147483646 h 401"/>
              <a:gd name="T64" fmla="*/ 2147483646 w 539"/>
              <a:gd name="T65" fmla="*/ 2147483646 h 401"/>
              <a:gd name="T66" fmla="*/ 2147483646 w 539"/>
              <a:gd name="T67" fmla="*/ 2147483646 h 401"/>
              <a:gd name="T68" fmla="*/ 2147483646 w 539"/>
              <a:gd name="T69" fmla="*/ 2147483646 h 401"/>
              <a:gd name="T70" fmla="*/ 2147483646 w 539"/>
              <a:gd name="T71" fmla="*/ 2147483646 h 401"/>
              <a:gd name="T72" fmla="*/ 2147483646 w 539"/>
              <a:gd name="T73" fmla="*/ 2147483646 h 401"/>
              <a:gd name="T74" fmla="*/ 2147483646 w 539"/>
              <a:gd name="T75" fmla="*/ 2147483646 h 401"/>
              <a:gd name="T76" fmla="*/ 2147483646 w 539"/>
              <a:gd name="T77" fmla="*/ 2147483646 h 40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539"/>
              <a:gd name="T118" fmla="*/ 0 h 401"/>
              <a:gd name="T119" fmla="*/ 539 w 539"/>
              <a:gd name="T120" fmla="*/ 401 h 40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539" h="401">
                <a:moveTo>
                  <a:pt x="449" y="285"/>
                </a:moveTo>
                <a:lnTo>
                  <a:pt x="472" y="285"/>
                </a:lnTo>
                <a:lnTo>
                  <a:pt x="472" y="278"/>
                </a:lnTo>
                <a:lnTo>
                  <a:pt x="449" y="278"/>
                </a:lnTo>
                <a:lnTo>
                  <a:pt x="449" y="285"/>
                </a:lnTo>
                <a:close/>
                <a:moveTo>
                  <a:pt x="121" y="239"/>
                </a:moveTo>
                <a:lnTo>
                  <a:pt x="121" y="27"/>
                </a:lnTo>
                <a:lnTo>
                  <a:pt x="417" y="27"/>
                </a:lnTo>
                <a:lnTo>
                  <a:pt x="417" y="239"/>
                </a:lnTo>
                <a:lnTo>
                  <a:pt x="121" y="239"/>
                </a:lnTo>
                <a:close/>
                <a:moveTo>
                  <a:pt x="108" y="252"/>
                </a:moveTo>
                <a:lnTo>
                  <a:pt x="430" y="252"/>
                </a:lnTo>
                <a:lnTo>
                  <a:pt x="430" y="14"/>
                </a:lnTo>
                <a:lnTo>
                  <a:pt x="443" y="14"/>
                </a:lnTo>
                <a:lnTo>
                  <a:pt x="443" y="0"/>
                </a:lnTo>
                <a:lnTo>
                  <a:pt x="93" y="0"/>
                </a:lnTo>
                <a:lnTo>
                  <a:pt x="93" y="265"/>
                </a:lnTo>
                <a:lnTo>
                  <a:pt x="108" y="265"/>
                </a:lnTo>
                <a:lnTo>
                  <a:pt x="108" y="252"/>
                </a:lnTo>
                <a:close/>
                <a:moveTo>
                  <a:pt x="0" y="388"/>
                </a:moveTo>
                <a:lnTo>
                  <a:pt x="54" y="388"/>
                </a:lnTo>
                <a:lnTo>
                  <a:pt x="54" y="368"/>
                </a:lnTo>
                <a:lnTo>
                  <a:pt x="0" y="368"/>
                </a:lnTo>
                <a:lnTo>
                  <a:pt x="0" y="388"/>
                </a:lnTo>
                <a:close/>
                <a:moveTo>
                  <a:pt x="312" y="401"/>
                </a:moveTo>
                <a:lnTo>
                  <a:pt x="430" y="401"/>
                </a:lnTo>
                <a:lnTo>
                  <a:pt x="430" y="391"/>
                </a:lnTo>
                <a:lnTo>
                  <a:pt x="312" y="391"/>
                </a:lnTo>
                <a:lnTo>
                  <a:pt x="312" y="401"/>
                </a:lnTo>
                <a:close/>
                <a:moveTo>
                  <a:pt x="519" y="378"/>
                </a:moveTo>
                <a:lnTo>
                  <a:pt x="539" y="378"/>
                </a:lnTo>
                <a:lnTo>
                  <a:pt x="539" y="368"/>
                </a:lnTo>
                <a:lnTo>
                  <a:pt x="519" y="368"/>
                </a:lnTo>
                <a:lnTo>
                  <a:pt x="519" y="378"/>
                </a:lnTo>
                <a:close/>
                <a:moveTo>
                  <a:pt x="519" y="394"/>
                </a:moveTo>
                <a:lnTo>
                  <a:pt x="539" y="394"/>
                </a:lnTo>
                <a:lnTo>
                  <a:pt x="539" y="388"/>
                </a:lnTo>
                <a:lnTo>
                  <a:pt x="519" y="388"/>
                </a:lnTo>
                <a:lnTo>
                  <a:pt x="519" y="39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9" name="Line 71"/>
          <p:cNvSpPr>
            <a:spLocks noChangeShapeType="1"/>
          </p:cNvSpPr>
          <p:nvPr/>
        </p:nvSpPr>
        <p:spPr bwMode="auto">
          <a:xfrm>
            <a:off x="7061200" y="1992313"/>
            <a:ext cx="681038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20" name="Line 72"/>
          <p:cNvSpPr>
            <a:spLocks noChangeShapeType="1"/>
          </p:cNvSpPr>
          <p:nvPr/>
        </p:nvSpPr>
        <p:spPr bwMode="auto">
          <a:xfrm flipV="1">
            <a:off x="7234238" y="1992313"/>
            <a:ext cx="1587" cy="301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21" name="Line 73"/>
          <p:cNvSpPr>
            <a:spLocks noChangeShapeType="1"/>
          </p:cNvSpPr>
          <p:nvPr/>
        </p:nvSpPr>
        <p:spPr bwMode="auto">
          <a:xfrm flipV="1">
            <a:off x="7400925" y="1992313"/>
            <a:ext cx="1588" cy="301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22" name="Rectangle 74"/>
          <p:cNvSpPr>
            <a:spLocks noChangeArrowheads="1"/>
          </p:cNvSpPr>
          <p:nvPr/>
        </p:nvSpPr>
        <p:spPr bwMode="auto">
          <a:xfrm>
            <a:off x="3425825" y="2038350"/>
            <a:ext cx="908050" cy="2349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23" name="Rectangle 75"/>
          <p:cNvSpPr>
            <a:spLocks noChangeArrowheads="1"/>
          </p:cNvSpPr>
          <p:nvPr/>
        </p:nvSpPr>
        <p:spPr bwMode="auto">
          <a:xfrm>
            <a:off x="3451225" y="2070100"/>
            <a:ext cx="852488" cy="26988"/>
          </a:xfrm>
          <a:prstGeom prst="rect">
            <a:avLst/>
          </a:pr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24" name="Freeform 76"/>
          <p:cNvSpPr>
            <a:spLocks noEditPoints="1"/>
          </p:cNvSpPr>
          <p:nvPr/>
        </p:nvSpPr>
        <p:spPr bwMode="auto">
          <a:xfrm>
            <a:off x="3465513" y="2128838"/>
            <a:ext cx="768350" cy="112712"/>
          </a:xfrm>
          <a:custGeom>
            <a:avLst/>
            <a:gdLst>
              <a:gd name="T0" fmla="*/ 0 w 485"/>
              <a:gd name="T1" fmla="*/ 2147483646 h 72"/>
              <a:gd name="T2" fmla="*/ 2147483646 w 485"/>
              <a:gd name="T3" fmla="*/ 2147483646 h 72"/>
              <a:gd name="T4" fmla="*/ 2147483646 w 485"/>
              <a:gd name="T5" fmla="*/ 2147483646 h 72"/>
              <a:gd name="T6" fmla="*/ 2147483646 w 485"/>
              <a:gd name="T7" fmla="*/ 2147483646 h 72"/>
              <a:gd name="T8" fmla="*/ 2147483646 w 485"/>
              <a:gd name="T9" fmla="*/ 2147483646 h 72"/>
              <a:gd name="T10" fmla="*/ 2147483646 w 485"/>
              <a:gd name="T11" fmla="*/ 2147483646 h 72"/>
              <a:gd name="T12" fmla="*/ 0 w 485"/>
              <a:gd name="T13" fmla="*/ 2147483646 h 72"/>
              <a:gd name="T14" fmla="*/ 2147483646 w 485"/>
              <a:gd name="T15" fmla="*/ 2147483646 h 72"/>
              <a:gd name="T16" fmla="*/ 2147483646 w 485"/>
              <a:gd name="T17" fmla="*/ 2147483646 h 72"/>
              <a:gd name="T18" fmla="*/ 2147483646 w 485"/>
              <a:gd name="T19" fmla="*/ 0 h 72"/>
              <a:gd name="T20" fmla="*/ 2147483646 w 485"/>
              <a:gd name="T21" fmla="*/ 0 h 72"/>
              <a:gd name="T22" fmla="*/ 2147483646 w 485"/>
              <a:gd name="T23" fmla="*/ 2147483646 h 72"/>
              <a:gd name="T24" fmla="*/ 2147483646 w 485"/>
              <a:gd name="T25" fmla="*/ 2147483646 h 72"/>
              <a:gd name="T26" fmla="*/ 2147483646 w 485"/>
              <a:gd name="T27" fmla="*/ 2147483646 h 72"/>
              <a:gd name="T28" fmla="*/ 2147483646 w 485"/>
              <a:gd name="T29" fmla="*/ 2147483646 h 72"/>
              <a:gd name="T30" fmla="*/ 2147483646 w 485"/>
              <a:gd name="T31" fmla="*/ 2147483646 h 72"/>
              <a:gd name="T32" fmla="*/ 2147483646 w 485"/>
              <a:gd name="T33" fmla="*/ 2147483646 h 72"/>
              <a:gd name="T34" fmla="*/ 2147483646 w 485"/>
              <a:gd name="T35" fmla="*/ 2147483646 h 72"/>
              <a:gd name="T36" fmla="*/ 2147483646 w 485"/>
              <a:gd name="T37" fmla="*/ 2147483646 h 72"/>
              <a:gd name="T38" fmla="*/ 2147483646 w 485"/>
              <a:gd name="T39" fmla="*/ 0 h 72"/>
              <a:gd name="T40" fmla="*/ 2147483646 w 485"/>
              <a:gd name="T41" fmla="*/ 0 h 72"/>
              <a:gd name="T42" fmla="*/ 2147483646 w 485"/>
              <a:gd name="T43" fmla="*/ 2147483646 h 72"/>
              <a:gd name="T44" fmla="*/ 2147483646 w 485"/>
              <a:gd name="T45" fmla="*/ 2147483646 h 72"/>
              <a:gd name="T46" fmla="*/ 2147483646 w 485"/>
              <a:gd name="T47" fmla="*/ 2147483646 h 72"/>
              <a:gd name="T48" fmla="*/ 2147483646 w 485"/>
              <a:gd name="T49" fmla="*/ 2147483646 h 72"/>
              <a:gd name="T50" fmla="*/ 2147483646 w 485"/>
              <a:gd name="T51" fmla="*/ 2147483646 h 72"/>
              <a:gd name="T52" fmla="*/ 2147483646 w 485"/>
              <a:gd name="T53" fmla="*/ 2147483646 h 7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85"/>
              <a:gd name="T82" fmla="*/ 0 h 72"/>
              <a:gd name="T83" fmla="*/ 485 w 485"/>
              <a:gd name="T84" fmla="*/ 72 h 7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85" h="72">
                <a:moveTo>
                  <a:pt x="0" y="46"/>
                </a:moveTo>
                <a:lnTo>
                  <a:pt x="10" y="26"/>
                </a:lnTo>
                <a:lnTo>
                  <a:pt x="64" y="26"/>
                </a:lnTo>
                <a:lnTo>
                  <a:pt x="74" y="46"/>
                </a:lnTo>
                <a:lnTo>
                  <a:pt x="64" y="62"/>
                </a:lnTo>
                <a:lnTo>
                  <a:pt x="10" y="62"/>
                </a:lnTo>
                <a:lnTo>
                  <a:pt x="0" y="46"/>
                </a:lnTo>
                <a:close/>
                <a:moveTo>
                  <a:pt x="163" y="26"/>
                </a:moveTo>
                <a:lnTo>
                  <a:pt x="287" y="26"/>
                </a:lnTo>
                <a:lnTo>
                  <a:pt x="297" y="0"/>
                </a:lnTo>
                <a:lnTo>
                  <a:pt x="153" y="0"/>
                </a:lnTo>
                <a:lnTo>
                  <a:pt x="163" y="26"/>
                </a:lnTo>
                <a:close/>
                <a:moveTo>
                  <a:pt x="163" y="72"/>
                </a:moveTo>
                <a:lnTo>
                  <a:pt x="287" y="72"/>
                </a:lnTo>
                <a:lnTo>
                  <a:pt x="297" y="46"/>
                </a:lnTo>
                <a:lnTo>
                  <a:pt x="153" y="46"/>
                </a:lnTo>
                <a:lnTo>
                  <a:pt x="163" y="72"/>
                </a:lnTo>
                <a:close/>
                <a:moveTo>
                  <a:pt x="395" y="26"/>
                </a:moveTo>
                <a:lnTo>
                  <a:pt x="485" y="26"/>
                </a:lnTo>
                <a:lnTo>
                  <a:pt x="485" y="0"/>
                </a:lnTo>
                <a:lnTo>
                  <a:pt x="395" y="0"/>
                </a:lnTo>
                <a:lnTo>
                  <a:pt x="395" y="26"/>
                </a:lnTo>
                <a:close/>
                <a:moveTo>
                  <a:pt x="427" y="72"/>
                </a:moveTo>
                <a:lnTo>
                  <a:pt x="453" y="72"/>
                </a:lnTo>
                <a:lnTo>
                  <a:pt x="453" y="46"/>
                </a:lnTo>
                <a:lnTo>
                  <a:pt x="427" y="46"/>
                </a:lnTo>
                <a:lnTo>
                  <a:pt x="427" y="72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25" name="Freeform 77"/>
          <p:cNvSpPr>
            <a:spLocks/>
          </p:cNvSpPr>
          <p:nvPr/>
        </p:nvSpPr>
        <p:spPr bwMode="auto">
          <a:xfrm>
            <a:off x="2517775" y="2152650"/>
            <a:ext cx="908050" cy="1588"/>
          </a:xfrm>
          <a:custGeom>
            <a:avLst/>
            <a:gdLst>
              <a:gd name="T0" fmla="*/ 2147483646 w 573"/>
              <a:gd name="T1" fmla="*/ 0 h 1587"/>
              <a:gd name="T2" fmla="*/ 2147483646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26" name="Rectangle 78"/>
          <p:cNvSpPr>
            <a:spLocks noChangeArrowheads="1"/>
          </p:cNvSpPr>
          <p:nvPr/>
        </p:nvSpPr>
        <p:spPr bwMode="auto">
          <a:xfrm>
            <a:off x="5016500" y="2038350"/>
            <a:ext cx="909638" cy="2349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27" name="Rectangle 79"/>
          <p:cNvSpPr>
            <a:spLocks noChangeArrowheads="1"/>
          </p:cNvSpPr>
          <p:nvPr/>
        </p:nvSpPr>
        <p:spPr bwMode="auto">
          <a:xfrm>
            <a:off x="5041900" y="2070100"/>
            <a:ext cx="854075" cy="26988"/>
          </a:xfrm>
          <a:prstGeom prst="rect">
            <a:avLst/>
          </a:pr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28" name="Freeform 80"/>
          <p:cNvSpPr>
            <a:spLocks noEditPoints="1"/>
          </p:cNvSpPr>
          <p:nvPr/>
        </p:nvSpPr>
        <p:spPr bwMode="auto">
          <a:xfrm>
            <a:off x="5057775" y="2128838"/>
            <a:ext cx="766763" cy="112712"/>
          </a:xfrm>
          <a:custGeom>
            <a:avLst/>
            <a:gdLst>
              <a:gd name="T0" fmla="*/ 0 w 484"/>
              <a:gd name="T1" fmla="*/ 2147483646 h 72"/>
              <a:gd name="T2" fmla="*/ 2147483646 w 484"/>
              <a:gd name="T3" fmla="*/ 2147483646 h 72"/>
              <a:gd name="T4" fmla="*/ 2147483646 w 484"/>
              <a:gd name="T5" fmla="*/ 2147483646 h 72"/>
              <a:gd name="T6" fmla="*/ 2147483646 w 484"/>
              <a:gd name="T7" fmla="*/ 2147483646 h 72"/>
              <a:gd name="T8" fmla="*/ 2147483646 w 484"/>
              <a:gd name="T9" fmla="*/ 2147483646 h 72"/>
              <a:gd name="T10" fmla="*/ 2147483646 w 484"/>
              <a:gd name="T11" fmla="*/ 2147483646 h 72"/>
              <a:gd name="T12" fmla="*/ 0 w 484"/>
              <a:gd name="T13" fmla="*/ 2147483646 h 72"/>
              <a:gd name="T14" fmla="*/ 2147483646 w 484"/>
              <a:gd name="T15" fmla="*/ 2147483646 h 72"/>
              <a:gd name="T16" fmla="*/ 2147483646 w 484"/>
              <a:gd name="T17" fmla="*/ 2147483646 h 72"/>
              <a:gd name="T18" fmla="*/ 2147483646 w 484"/>
              <a:gd name="T19" fmla="*/ 0 h 72"/>
              <a:gd name="T20" fmla="*/ 2147483646 w 484"/>
              <a:gd name="T21" fmla="*/ 0 h 72"/>
              <a:gd name="T22" fmla="*/ 2147483646 w 484"/>
              <a:gd name="T23" fmla="*/ 2147483646 h 72"/>
              <a:gd name="T24" fmla="*/ 2147483646 w 484"/>
              <a:gd name="T25" fmla="*/ 2147483646 h 72"/>
              <a:gd name="T26" fmla="*/ 2147483646 w 484"/>
              <a:gd name="T27" fmla="*/ 2147483646 h 72"/>
              <a:gd name="T28" fmla="*/ 2147483646 w 484"/>
              <a:gd name="T29" fmla="*/ 2147483646 h 72"/>
              <a:gd name="T30" fmla="*/ 2147483646 w 484"/>
              <a:gd name="T31" fmla="*/ 2147483646 h 72"/>
              <a:gd name="T32" fmla="*/ 2147483646 w 484"/>
              <a:gd name="T33" fmla="*/ 2147483646 h 72"/>
              <a:gd name="T34" fmla="*/ 2147483646 w 484"/>
              <a:gd name="T35" fmla="*/ 2147483646 h 72"/>
              <a:gd name="T36" fmla="*/ 2147483646 w 484"/>
              <a:gd name="T37" fmla="*/ 2147483646 h 72"/>
              <a:gd name="T38" fmla="*/ 2147483646 w 484"/>
              <a:gd name="T39" fmla="*/ 0 h 72"/>
              <a:gd name="T40" fmla="*/ 2147483646 w 484"/>
              <a:gd name="T41" fmla="*/ 0 h 72"/>
              <a:gd name="T42" fmla="*/ 2147483646 w 484"/>
              <a:gd name="T43" fmla="*/ 2147483646 h 72"/>
              <a:gd name="T44" fmla="*/ 2147483646 w 484"/>
              <a:gd name="T45" fmla="*/ 2147483646 h 72"/>
              <a:gd name="T46" fmla="*/ 2147483646 w 484"/>
              <a:gd name="T47" fmla="*/ 2147483646 h 72"/>
              <a:gd name="T48" fmla="*/ 2147483646 w 484"/>
              <a:gd name="T49" fmla="*/ 2147483646 h 72"/>
              <a:gd name="T50" fmla="*/ 2147483646 w 484"/>
              <a:gd name="T51" fmla="*/ 2147483646 h 72"/>
              <a:gd name="T52" fmla="*/ 2147483646 w 484"/>
              <a:gd name="T53" fmla="*/ 2147483646 h 7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84"/>
              <a:gd name="T82" fmla="*/ 0 h 72"/>
              <a:gd name="T83" fmla="*/ 484 w 484"/>
              <a:gd name="T84" fmla="*/ 72 h 7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84" h="72">
                <a:moveTo>
                  <a:pt x="0" y="46"/>
                </a:moveTo>
                <a:lnTo>
                  <a:pt x="9" y="26"/>
                </a:lnTo>
                <a:lnTo>
                  <a:pt x="63" y="26"/>
                </a:lnTo>
                <a:lnTo>
                  <a:pt x="73" y="46"/>
                </a:lnTo>
                <a:lnTo>
                  <a:pt x="63" y="62"/>
                </a:lnTo>
                <a:lnTo>
                  <a:pt x="9" y="62"/>
                </a:lnTo>
                <a:lnTo>
                  <a:pt x="0" y="46"/>
                </a:lnTo>
                <a:close/>
                <a:moveTo>
                  <a:pt x="162" y="26"/>
                </a:moveTo>
                <a:lnTo>
                  <a:pt x="286" y="26"/>
                </a:lnTo>
                <a:lnTo>
                  <a:pt x="296" y="0"/>
                </a:lnTo>
                <a:lnTo>
                  <a:pt x="153" y="0"/>
                </a:lnTo>
                <a:lnTo>
                  <a:pt x="162" y="26"/>
                </a:lnTo>
                <a:close/>
                <a:moveTo>
                  <a:pt x="162" y="72"/>
                </a:moveTo>
                <a:lnTo>
                  <a:pt x="286" y="72"/>
                </a:lnTo>
                <a:lnTo>
                  <a:pt x="296" y="46"/>
                </a:lnTo>
                <a:lnTo>
                  <a:pt x="153" y="46"/>
                </a:lnTo>
                <a:lnTo>
                  <a:pt x="162" y="72"/>
                </a:lnTo>
                <a:close/>
                <a:moveTo>
                  <a:pt x="395" y="26"/>
                </a:moveTo>
                <a:lnTo>
                  <a:pt x="484" y="26"/>
                </a:lnTo>
                <a:lnTo>
                  <a:pt x="484" y="0"/>
                </a:lnTo>
                <a:lnTo>
                  <a:pt x="395" y="0"/>
                </a:lnTo>
                <a:lnTo>
                  <a:pt x="395" y="26"/>
                </a:lnTo>
                <a:close/>
                <a:moveTo>
                  <a:pt x="427" y="72"/>
                </a:moveTo>
                <a:lnTo>
                  <a:pt x="452" y="72"/>
                </a:lnTo>
                <a:lnTo>
                  <a:pt x="452" y="46"/>
                </a:lnTo>
                <a:lnTo>
                  <a:pt x="427" y="46"/>
                </a:lnTo>
                <a:lnTo>
                  <a:pt x="427" y="72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29" name="Freeform 81"/>
          <p:cNvSpPr>
            <a:spLocks/>
          </p:cNvSpPr>
          <p:nvPr/>
        </p:nvSpPr>
        <p:spPr bwMode="auto">
          <a:xfrm>
            <a:off x="4333875" y="2152650"/>
            <a:ext cx="682625" cy="1588"/>
          </a:xfrm>
          <a:custGeom>
            <a:avLst/>
            <a:gdLst>
              <a:gd name="T0" fmla="*/ 0 w 430"/>
              <a:gd name="T1" fmla="*/ 0 h 1587"/>
              <a:gd name="T2" fmla="*/ 2147483646 w 430"/>
              <a:gd name="T3" fmla="*/ 0 h 1587"/>
              <a:gd name="T4" fmla="*/ 2147483646 w 430"/>
              <a:gd name="T5" fmla="*/ 0 h 1587"/>
              <a:gd name="T6" fmla="*/ 0 60000 65536"/>
              <a:gd name="T7" fmla="*/ 0 60000 65536"/>
              <a:gd name="T8" fmla="*/ 0 60000 65536"/>
              <a:gd name="T9" fmla="*/ 0 w 430"/>
              <a:gd name="T10" fmla="*/ 0 h 1587"/>
              <a:gd name="T11" fmla="*/ 430 w 430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0" h="1587">
                <a:moveTo>
                  <a:pt x="0" y="0"/>
                </a:moveTo>
                <a:lnTo>
                  <a:pt x="214" y="0"/>
                </a:lnTo>
                <a:lnTo>
                  <a:pt x="43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0" name="Freeform 82"/>
          <p:cNvSpPr>
            <a:spLocks/>
          </p:cNvSpPr>
          <p:nvPr/>
        </p:nvSpPr>
        <p:spPr bwMode="auto">
          <a:xfrm>
            <a:off x="5926138" y="2152650"/>
            <a:ext cx="1019175" cy="1588"/>
          </a:xfrm>
          <a:custGeom>
            <a:avLst/>
            <a:gdLst>
              <a:gd name="T0" fmla="*/ 0 w 643"/>
              <a:gd name="T1" fmla="*/ 0 h 1587"/>
              <a:gd name="T2" fmla="*/ 2147483646 w 643"/>
              <a:gd name="T3" fmla="*/ 0 h 1587"/>
              <a:gd name="T4" fmla="*/ 2147483646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1" name="Freeform 83"/>
          <p:cNvSpPr>
            <a:spLocks/>
          </p:cNvSpPr>
          <p:nvPr/>
        </p:nvSpPr>
        <p:spPr bwMode="auto">
          <a:xfrm>
            <a:off x="1608138" y="1444625"/>
            <a:ext cx="909637" cy="944563"/>
          </a:xfrm>
          <a:custGeom>
            <a:avLst/>
            <a:gdLst>
              <a:gd name="T0" fmla="*/ 2147483646 w 574"/>
              <a:gd name="T1" fmla="*/ 2147483646 h 596"/>
              <a:gd name="T2" fmla="*/ 0 w 574"/>
              <a:gd name="T3" fmla="*/ 2147483646 h 596"/>
              <a:gd name="T4" fmla="*/ 0 w 574"/>
              <a:gd name="T5" fmla="*/ 2147483646 h 596"/>
              <a:gd name="T6" fmla="*/ 2147483646 w 574"/>
              <a:gd name="T7" fmla="*/ 2147483646 h 596"/>
              <a:gd name="T8" fmla="*/ 2147483646 w 574"/>
              <a:gd name="T9" fmla="*/ 2147483646 h 596"/>
              <a:gd name="T10" fmla="*/ 2147483646 w 574"/>
              <a:gd name="T11" fmla="*/ 2147483646 h 596"/>
              <a:gd name="T12" fmla="*/ 2147483646 w 574"/>
              <a:gd name="T13" fmla="*/ 2147483646 h 596"/>
              <a:gd name="T14" fmla="*/ 2147483646 w 574"/>
              <a:gd name="T15" fmla="*/ 2147483646 h 596"/>
              <a:gd name="T16" fmla="*/ 2147483646 w 574"/>
              <a:gd name="T17" fmla="*/ 0 h 596"/>
              <a:gd name="T18" fmla="*/ 2147483646 w 574"/>
              <a:gd name="T19" fmla="*/ 0 h 596"/>
              <a:gd name="T20" fmla="*/ 2147483646 w 574"/>
              <a:gd name="T21" fmla="*/ 2147483646 h 596"/>
              <a:gd name="T22" fmla="*/ 2147483646 w 574"/>
              <a:gd name="T23" fmla="*/ 2147483646 h 596"/>
              <a:gd name="T24" fmla="*/ 2147483646 w 574"/>
              <a:gd name="T25" fmla="*/ 2147483646 h 5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4"/>
              <a:gd name="T40" fmla="*/ 0 h 596"/>
              <a:gd name="T41" fmla="*/ 574 w 574"/>
              <a:gd name="T42" fmla="*/ 596 h 59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4" h="596">
                <a:moveTo>
                  <a:pt x="124" y="391"/>
                </a:moveTo>
                <a:lnTo>
                  <a:pt x="0" y="391"/>
                </a:lnTo>
                <a:lnTo>
                  <a:pt x="0" y="596"/>
                </a:lnTo>
                <a:lnTo>
                  <a:pt x="574" y="596"/>
                </a:lnTo>
                <a:lnTo>
                  <a:pt x="574" y="391"/>
                </a:lnTo>
                <a:lnTo>
                  <a:pt x="446" y="391"/>
                </a:lnTo>
                <a:lnTo>
                  <a:pt x="446" y="364"/>
                </a:lnTo>
                <a:lnTo>
                  <a:pt x="500" y="364"/>
                </a:lnTo>
                <a:lnTo>
                  <a:pt x="500" y="0"/>
                </a:lnTo>
                <a:lnTo>
                  <a:pt x="70" y="0"/>
                </a:lnTo>
                <a:lnTo>
                  <a:pt x="70" y="364"/>
                </a:lnTo>
                <a:lnTo>
                  <a:pt x="124" y="364"/>
                </a:lnTo>
                <a:lnTo>
                  <a:pt x="124" y="391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2" name="Line 84"/>
          <p:cNvSpPr>
            <a:spLocks noChangeShapeType="1"/>
          </p:cNvSpPr>
          <p:nvPr/>
        </p:nvSpPr>
        <p:spPr bwMode="auto">
          <a:xfrm>
            <a:off x="1803400" y="2065338"/>
            <a:ext cx="5111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3" name="Line 85"/>
          <p:cNvSpPr>
            <a:spLocks noChangeShapeType="1"/>
          </p:cNvSpPr>
          <p:nvPr/>
        </p:nvSpPr>
        <p:spPr bwMode="auto">
          <a:xfrm>
            <a:off x="1803400" y="2022475"/>
            <a:ext cx="5111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4" name="Freeform 86"/>
          <p:cNvSpPr>
            <a:spLocks noEditPoints="1"/>
          </p:cNvSpPr>
          <p:nvPr/>
        </p:nvSpPr>
        <p:spPr bwMode="auto">
          <a:xfrm>
            <a:off x="2076450" y="2097088"/>
            <a:ext cx="369888" cy="265112"/>
          </a:xfrm>
          <a:custGeom>
            <a:avLst/>
            <a:gdLst>
              <a:gd name="T0" fmla="*/ 0 w 233"/>
              <a:gd name="T1" fmla="*/ 2147483646 h 168"/>
              <a:gd name="T2" fmla="*/ 2147483646 w 233"/>
              <a:gd name="T3" fmla="*/ 2147483646 h 168"/>
              <a:gd name="T4" fmla="*/ 2147483646 w 233"/>
              <a:gd name="T5" fmla="*/ 0 h 168"/>
              <a:gd name="T6" fmla="*/ 0 w 233"/>
              <a:gd name="T7" fmla="*/ 0 h 168"/>
              <a:gd name="T8" fmla="*/ 0 w 233"/>
              <a:gd name="T9" fmla="*/ 2147483646 h 168"/>
              <a:gd name="T10" fmla="*/ 2147483646 w 233"/>
              <a:gd name="T11" fmla="*/ 2147483646 h 168"/>
              <a:gd name="T12" fmla="*/ 2147483646 w 233"/>
              <a:gd name="T13" fmla="*/ 2147483646 h 168"/>
              <a:gd name="T14" fmla="*/ 2147483646 w 233"/>
              <a:gd name="T15" fmla="*/ 0 h 168"/>
              <a:gd name="T16" fmla="*/ 2147483646 w 233"/>
              <a:gd name="T17" fmla="*/ 0 h 168"/>
              <a:gd name="T18" fmla="*/ 2147483646 w 233"/>
              <a:gd name="T19" fmla="*/ 2147483646 h 1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3"/>
              <a:gd name="T31" fmla="*/ 0 h 168"/>
              <a:gd name="T32" fmla="*/ 233 w 233"/>
              <a:gd name="T33" fmla="*/ 168 h 1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3" h="168">
                <a:moveTo>
                  <a:pt x="0" y="168"/>
                </a:moveTo>
                <a:lnTo>
                  <a:pt x="188" y="168"/>
                </a:lnTo>
                <a:lnTo>
                  <a:pt x="188" y="0"/>
                </a:lnTo>
                <a:lnTo>
                  <a:pt x="0" y="0"/>
                </a:lnTo>
                <a:lnTo>
                  <a:pt x="0" y="168"/>
                </a:lnTo>
                <a:close/>
                <a:moveTo>
                  <a:pt x="204" y="26"/>
                </a:moveTo>
                <a:lnTo>
                  <a:pt x="233" y="26"/>
                </a:lnTo>
                <a:lnTo>
                  <a:pt x="233" y="0"/>
                </a:lnTo>
                <a:lnTo>
                  <a:pt x="204" y="0"/>
                </a:lnTo>
                <a:lnTo>
                  <a:pt x="204" y="26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5" name="Line 87"/>
          <p:cNvSpPr>
            <a:spLocks noChangeShapeType="1"/>
          </p:cNvSpPr>
          <p:nvPr/>
        </p:nvSpPr>
        <p:spPr bwMode="auto">
          <a:xfrm>
            <a:off x="2076450" y="2184400"/>
            <a:ext cx="298450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6" name="Line 88"/>
          <p:cNvSpPr>
            <a:spLocks noChangeShapeType="1"/>
          </p:cNvSpPr>
          <p:nvPr/>
        </p:nvSpPr>
        <p:spPr bwMode="auto">
          <a:xfrm>
            <a:off x="2076450" y="2273300"/>
            <a:ext cx="298450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7" name="Line 89"/>
          <p:cNvSpPr>
            <a:spLocks noChangeShapeType="1"/>
          </p:cNvSpPr>
          <p:nvPr/>
        </p:nvSpPr>
        <p:spPr bwMode="auto">
          <a:xfrm>
            <a:off x="2087563" y="2225675"/>
            <a:ext cx="273050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8" name="Rectangle 90"/>
          <p:cNvSpPr>
            <a:spLocks noChangeArrowheads="1"/>
          </p:cNvSpPr>
          <p:nvPr/>
        </p:nvSpPr>
        <p:spPr bwMode="auto">
          <a:xfrm>
            <a:off x="2244725" y="2200275"/>
            <a:ext cx="85725" cy="5715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39" name="Freeform 91"/>
          <p:cNvSpPr>
            <a:spLocks noEditPoints="1"/>
          </p:cNvSpPr>
          <p:nvPr/>
        </p:nvSpPr>
        <p:spPr bwMode="auto">
          <a:xfrm>
            <a:off x="1633538" y="1512888"/>
            <a:ext cx="852487" cy="635000"/>
          </a:xfrm>
          <a:custGeom>
            <a:avLst/>
            <a:gdLst>
              <a:gd name="T0" fmla="*/ 2147483646 w 538"/>
              <a:gd name="T1" fmla="*/ 2147483646 h 401"/>
              <a:gd name="T2" fmla="*/ 2147483646 w 538"/>
              <a:gd name="T3" fmla="*/ 2147483646 h 401"/>
              <a:gd name="T4" fmla="*/ 2147483646 w 538"/>
              <a:gd name="T5" fmla="*/ 2147483646 h 401"/>
              <a:gd name="T6" fmla="*/ 2147483646 w 538"/>
              <a:gd name="T7" fmla="*/ 2147483646 h 401"/>
              <a:gd name="T8" fmla="*/ 2147483646 w 538"/>
              <a:gd name="T9" fmla="*/ 2147483646 h 401"/>
              <a:gd name="T10" fmla="*/ 2147483646 w 538"/>
              <a:gd name="T11" fmla="*/ 2147483646 h 401"/>
              <a:gd name="T12" fmla="*/ 2147483646 w 538"/>
              <a:gd name="T13" fmla="*/ 2147483646 h 401"/>
              <a:gd name="T14" fmla="*/ 2147483646 w 538"/>
              <a:gd name="T15" fmla="*/ 2147483646 h 401"/>
              <a:gd name="T16" fmla="*/ 2147483646 w 538"/>
              <a:gd name="T17" fmla="*/ 2147483646 h 401"/>
              <a:gd name="T18" fmla="*/ 2147483646 w 538"/>
              <a:gd name="T19" fmla="*/ 2147483646 h 401"/>
              <a:gd name="T20" fmla="*/ 2147483646 w 538"/>
              <a:gd name="T21" fmla="*/ 2147483646 h 401"/>
              <a:gd name="T22" fmla="*/ 2147483646 w 538"/>
              <a:gd name="T23" fmla="*/ 2147483646 h 401"/>
              <a:gd name="T24" fmla="*/ 2147483646 w 538"/>
              <a:gd name="T25" fmla="*/ 2147483646 h 401"/>
              <a:gd name="T26" fmla="*/ 2147483646 w 538"/>
              <a:gd name="T27" fmla="*/ 2147483646 h 401"/>
              <a:gd name="T28" fmla="*/ 2147483646 w 538"/>
              <a:gd name="T29" fmla="*/ 0 h 401"/>
              <a:gd name="T30" fmla="*/ 2147483646 w 538"/>
              <a:gd name="T31" fmla="*/ 0 h 401"/>
              <a:gd name="T32" fmla="*/ 2147483646 w 538"/>
              <a:gd name="T33" fmla="*/ 2147483646 h 401"/>
              <a:gd name="T34" fmla="*/ 2147483646 w 538"/>
              <a:gd name="T35" fmla="*/ 2147483646 h 401"/>
              <a:gd name="T36" fmla="*/ 2147483646 w 538"/>
              <a:gd name="T37" fmla="*/ 2147483646 h 401"/>
              <a:gd name="T38" fmla="*/ 0 w 538"/>
              <a:gd name="T39" fmla="*/ 2147483646 h 401"/>
              <a:gd name="T40" fmla="*/ 2147483646 w 538"/>
              <a:gd name="T41" fmla="*/ 2147483646 h 401"/>
              <a:gd name="T42" fmla="*/ 2147483646 w 538"/>
              <a:gd name="T43" fmla="*/ 2147483646 h 401"/>
              <a:gd name="T44" fmla="*/ 0 w 538"/>
              <a:gd name="T45" fmla="*/ 2147483646 h 401"/>
              <a:gd name="T46" fmla="*/ 0 w 538"/>
              <a:gd name="T47" fmla="*/ 2147483646 h 401"/>
              <a:gd name="T48" fmla="*/ 2147483646 w 538"/>
              <a:gd name="T49" fmla="*/ 2147483646 h 401"/>
              <a:gd name="T50" fmla="*/ 2147483646 w 538"/>
              <a:gd name="T51" fmla="*/ 2147483646 h 401"/>
              <a:gd name="T52" fmla="*/ 2147483646 w 538"/>
              <a:gd name="T53" fmla="*/ 2147483646 h 401"/>
              <a:gd name="T54" fmla="*/ 2147483646 w 538"/>
              <a:gd name="T55" fmla="*/ 2147483646 h 401"/>
              <a:gd name="T56" fmla="*/ 2147483646 w 538"/>
              <a:gd name="T57" fmla="*/ 2147483646 h 401"/>
              <a:gd name="T58" fmla="*/ 2147483646 w 538"/>
              <a:gd name="T59" fmla="*/ 2147483646 h 401"/>
              <a:gd name="T60" fmla="*/ 2147483646 w 538"/>
              <a:gd name="T61" fmla="*/ 2147483646 h 401"/>
              <a:gd name="T62" fmla="*/ 2147483646 w 538"/>
              <a:gd name="T63" fmla="*/ 2147483646 h 401"/>
              <a:gd name="T64" fmla="*/ 2147483646 w 538"/>
              <a:gd name="T65" fmla="*/ 2147483646 h 401"/>
              <a:gd name="T66" fmla="*/ 2147483646 w 538"/>
              <a:gd name="T67" fmla="*/ 2147483646 h 401"/>
              <a:gd name="T68" fmla="*/ 2147483646 w 538"/>
              <a:gd name="T69" fmla="*/ 2147483646 h 401"/>
              <a:gd name="T70" fmla="*/ 2147483646 w 538"/>
              <a:gd name="T71" fmla="*/ 2147483646 h 401"/>
              <a:gd name="T72" fmla="*/ 2147483646 w 538"/>
              <a:gd name="T73" fmla="*/ 2147483646 h 401"/>
              <a:gd name="T74" fmla="*/ 2147483646 w 538"/>
              <a:gd name="T75" fmla="*/ 2147483646 h 401"/>
              <a:gd name="T76" fmla="*/ 2147483646 w 538"/>
              <a:gd name="T77" fmla="*/ 2147483646 h 40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538"/>
              <a:gd name="T118" fmla="*/ 0 h 401"/>
              <a:gd name="T119" fmla="*/ 538 w 538"/>
              <a:gd name="T120" fmla="*/ 401 h 40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538" h="401">
                <a:moveTo>
                  <a:pt x="452" y="285"/>
                </a:moveTo>
                <a:lnTo>
                  <a:pt x="472" y="285"/>
                </a:lnTo>
                <a:lnTo>
                  <a:pt x="472" y="278"/>
                </a:lnTo>
                <a:lnTo>
                  <a:pt x="452" y="278"/>
                </a:lnTo>
                <a:lnTo>
                  <a:pt x="452" y="285"/>
                </a:lnTo>
                <a:close/>
                <a:moveTo>
                  <a:pt x="121" y="239"/>
                </a:moveTo>
                <a:lnTo>
                  <a:pt x="121" y="27"/>
                </a:lnTo>
                <a:lnTo>
                  <a:pt x="417" y="27"/>
                </a:lnTo>
                <a:lnTo>
                  <a:pt x="417" y="239"/>
                </a:lnTo>
                <a:lnTo>
                  <a:pt x="121" y="239"/>
                </a:lnTo>
                <a:close/>
                <a:moveTo>
                  <a:pt x="108" y="252"/>
                </a:moveTo>
                <a:lnTo>
                  <a:pt x="430" y="252"/>
                </a:lnTo>
                <a:lnTo>
                  <a:pt x="430" y="14"/>
                </a:lnTo>
                <a:lnTo>
                  <a:pt x="446" y="14"/>
                </a:lnTo>
                <a:lnTo>
                  <a:pt x="446" y="0"/>
                </a:lnTo>
                <a:lnTo>
                  <a:pt x="96" y="0"/>
                </a:lnTo>
                <a:lnTo>
                  <a:pt x="96" y="265"/>
                </a:lnTo>
                <a:lnTo>
                  <a:pt x="108" y="265"/>
                </a:lnTo>
                <a:lnTo>
                  <a:pt x="108" y="252"/>
                </a:lnTo>
                <a:close/>
                <a:moveTo>
                  <a:pt x="0" y="388"/>
                </a:moveTo>
                <a:lnTo>
                  <a:pt x="54" y="388"/>
                </a:lnTo>
                <a:lnTo>
                  <a:pt x="54" y="368"/>
                </a:lnTo>
                <a:lnTo>
                  <a:pt x="0" y="368"/>
                </a:lnTo>
                <a:lnTo>
                  <a:pt x="0" y="388"/>
                </a:lnTo>
                <a:close/>
                <a:moveTo>
                  <a:pt x="316" y="401"/>
                </a:moveTo>
                <a:lnTo>
                  <a:pt x="430" y="401"/>
                </a:lnTo>
                <a:lnTo>
                  <a:pt x="430" y="391"/>
                </a:lnTo>
                <a:lnTo>
                  <a:pt x="316" y="391"/>
                </a:lnTo>
                <a:lnTo>
                  <a:pt x="316" y="401"/>
                </a:lnTo>
                <a:close/>
                <a:moveTo>
                  <a:pt x="523" y="378"/>
                </a:moveTo>
                <a:lnTo>
                  <a:pt x="538" y="378"/>
                </a:lnTo>
                <a:lnTo>
                  <a:pt x="538" y="368"/>
                </a:lnTo>
                <a:lnTo>
                  <a:pt x="523" y="368"/>
                </a:lnTo>
                <a:lnTo>
                  <a:pt x="523" y="378"/>
                </a:lnTo>
                <a:close/>
                <a:moveTo>
                  <a:pt x="523" y="394"/>
                </a:moveTo>
                <a:lnTo>
                  <a:pt x="538" y="394"/>
                </a:lnTo>
                <a:lnTo>
                  <a:pt x="538" y="388"/>
                </a:lnTo>
                <a:lnTo>
                  <a:pt x="523" y="388"/>
                </a:lnTo>
                <a:lnTo>
                  <a:pt x="523" y="39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40" name="Line 92"/>
          <p:cNvSpPr>
            <a:spLocks noChangeShapeType="1"/>
          </p:cNvSpPr>
          <p:nvPr/>
        </p:nvSpPr>
        <p:spPr bwMode="auto">
          <a:xfrm>
            <a:off x="1717675" y="1992313"/>
            <a:ext cx="68262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41" name="Line 93"/>
          <p:cNvSpPr>
            <a:spLocks noChangeShapeType="1"/>
          </p:cNvSpPr>
          <p:nvPr/>
        </p:nvSpPr>
        <p:spPr bwMode="auto">
          <a:xfrm flipV="1">
            <a:off x="1890713" y="1992313"/>
            <a:ext cx="1587" cy="301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42" name="Line 94"/>
          <p:cNvSpPr>
            <a:spLocks noChangeShapeType="1"/>
          </p:cNvSpPr>
          <p:nvPr/>
        </p:nvSpPr>
        <p:spPr bwMode="auto">
          <a:xfrm flipV="1">
            <a:off x="2062163" y="1992313"/>
            <a:ext cx="1587" cy="301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grpSp>
        <p:nvGrpSpPr>
          <p:cNvPr id="80943" name="Group 25"/>
          <p:cNvGrpSpPr>
            <a:grpSpLocks/>
          </p:cNvGrpSpPr>
          <p:nvPr/>
        </p:nvGrpSpPr>
        <p:grpSpPr bwMode="auto">
          <a:xfrm>
            <a:off x="2097088" y="3595688"/>
            <a:ext cx="1741487" cy="1227137"/>
            <a:chOff x="1321" y="2432"/>
            <a:chExt cx="1097" cy="774"/>
          </a:xfrm>
        </p:grpSpPr>
        <p:sp>
          <p:nvSpPr>
            <p:cNvPr id="80974" name="AutoShape 26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0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1</a:t>
              </a:r>
            </a:p>
          </p:txBody>
        </p:sp>
        <p:sp>
          <p:nvSpPr>
            <p:cNvPr id="80975" name="AutoShape 27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0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2</a:t>
              </a:r>
            </a:p>
          </p:txBody>
        </p:sp>
        <p:sp>
          <p:nvSpPr>
            <p:cNvPr id="80976" name="AutoShape 28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0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3</a:t>
              </a:r>
            </a:p>
          </p:txBody>
        </p:sp>
      </p:grpSp>
      <p:sp>
        <p:nvSpPr>
          <p:cNvPr id="80944" name="Line 30"/>
          <p:cNvSpPr>
            <a:spLocks noChangeShapeType="1"/>
          </p:cNvSpPr>
          <p:nvPr/>
        </p:nvSpPr>
        <p:spPr bwMode="auto">
          <a:xfrm flipH="1">
            <a:off x="3805238" y="2454275"/>
            <a:ext cx="23812" cy="408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80945" name="Line 31"/>
          <p:cNvSpPr>
            <a:spLocks noChangeShapeType="1"/>
          </p:cNvSpPr>
          <p:nvPr/>
        </p:nvSpPr>
        <p:spPr bwMode="auto">
          <a:xfrm flipH="1">
            <a:off x="5554663" y="2530475"/>
            <a:ext cx="7937" cy="401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80946" name="Line 32"/>
          <p:cNvSpPr>
            <a:spLocks noChangeShapeType="1"/>
          </p:cNvSpPr>
          <p:nvPr/>
        </p:nvSpPr>
        <p:spPr bwMode="auto">
          <a:xfrm>
            <a:off x="7294563" y="2454275"/>
            <a:ext cx="11112" cy="408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80947" name="Text Box 38"/>
          <p:cNvSpPr txBox="1">
            <a:spLocks noChangeArrowheads="1"/>
          </p:cNvSpPr>
          <p:nvPr/>
        </p:nvSpPr>
        <p:spPr bwMode="auto">
          <a:xfrm>
            <a:off x="760413" y="1563688"/>
            <a:ext cx="1008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Host 1</a:t>
            </a:r>
          </a:p>
        </p:txBody>
      </p:sp>
      <p:sp>
        <p:nvSpPr>
          <p:cNvPr id="80948" name="Text Box 39"/>
          <p:cNvSpPr txBox="1">
            <a:spLocks noChangeArrowheads="1"/>
          </p:cNvSpPr>
          <p:nvPr/>
        </p:nvSpPr>
        <p:spPr bwMode="auto">
          <a:xfrm>
            <a:off x="7696200" y="1563688"/>
            <a:ext cx="827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Host 2</a:t>
            </a:r>
          </a:p>
        </p:txBody>
      </p:sp>
      <p:sp>
        <p:nvSpPr>
          <p:cNvPr id="80949" name="Text Box 40"/>
          <p:cNvSpPr txBox="1">
            <a:spLocks noChangeArrowheads="1"/>
          </p:cNvSpPr>
          <p:nvPr/>
        </p:nvSpPr>
        <p:spPr bwMode="auto">
          <a:xfrm>
            <a:off x="3424238" y="1716088"/>
            <a:ext cx="7667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400">
                <a:latin typeface="新細明體" charset="-120"/>
              </a:rPr>
              <a:t>Node 1</a:t>
            </a:r>
          </a:p>
        </p:txBody>
      </p:sp>
      <p:sp>
        <p:nvSpPr>
          <p:cNvPr id="80950" name="Text Box 41"/>
          <p:cNvSpPr txBox="1">
            <a:spLocks noChangeArrowheads="1"/>
          </p:cNvSpPr>
          <p:nvPr/>
        </p:nvSpPr>
        <p:spPr bwMode="auto">
          <a:xfrm>
            <a:off x="5022850" y="1716088"/>
            <a:ext cx="768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400">
                <a:latin typeface="新細明體" charset="-120"/>
              </a:rPr>
              <a:t>Node 2</a:t>
            </a:r>
          </a:p>
        </p:txBody>
      </p:sp>
      <p:sp>
        <p:nvSpPr>
          <p:cNvPr id="80951" name="AutoShape 48"/>
          <p:cNvSpPr>
            <a:spLocks noChangeArrowheads="1"/>
          </p:cNvSpPr>
          <p:nvPr/>
        </p:nvSpPr>
        <p:spPr bwMode="auto">
          <a:xfrm rot="5400000">
            <a:off x="4598988" y="1868488"/>
            <a:ext cx="182562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74" tIns="45988" rIns="91974" bIns="4598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52" name="AutoShape 49"/>
          <p:cNvSpPr>
            <a:spLocks noChangeArrowheads="1"/>
          </p:cNvSpPr>
          <p:nvPr/>
        </p:nvSpPr>
        <p:spPr bwMode="auto">
          <a:xfrm rot="5400000">
            <a:off x="2872582" y="1685131"/>
            <a:ext cx="184150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74" tIns="45988" rIns="91974" bIns="4598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53" name="Line 50"/>
          <p:cNvSpPr>
            <a:spLocks noChangeShapeType="1"/>
          </p:cNvSpPr>
          <p:nvPr/>
        </p:nvSpPr>
        <p:spPr bwMode="auto">
          <a:xfrm>
            <a:off x="2124075" y="2443163"/>
            <a:ext cx="53530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274291" tIns="45713" rIns="91423" bIns="228577" anchor="ctr"/>
          <a:lstStyle/>
          <a:p>
            <a:endParaRPr lang="en-US"/>
          </a:p>
        </p:txBody>
      </p:sp>
      <p:sp>
        <p:nvSpPr>
          <p:cNvPr id="80954" name="Line 51"/>
          <p:cNvSpPr>
            <a:spLocks noChangeShapeType="1"/>
          </p:cNvSpPr>
          <p:nvPr/>
        </p:nvSpPr>
        <p:spPr bwMode="auto">
          <a:xfrm>
            <a:off x="3814763" y="2579688"/>
            <a:ext cx="36623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274291" tIns="45713" rIns="91423" bIns="228577" anchor="ctr"/>
          <a:lstStyle/>
          <a:p>
            <a:endParaRPr lang="en-US"/>
          </a:p>
        </p:txBody>
      </p:sp>
      <p:sp>
        <p:nvSpPr>
          <p:cNvPr id="80955" name="AutoShape 52"/>
          <p:cNvSpPr>
            <a:spLocks/>
          </p:cNvSpPr>
          <p:nvPr/>
        </p:nvSpPr>
        <p:spPr bwMode="auto">
          <a:xfrm>
            <a:off x="7477125" y="2433638"/>
            <a:ext cx="76200" cy="152400"/>
          </a:xfrm>
          <a:prstGeom prst="rightBrace">
            <a:avLst>
              <a:gd name="adj1" fmla="val 1667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206" tIns="45701" rIns="91396" bIns="22850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endParaRPr lang="x-none" altLang="x-none" sz="1400">
              <a:latin typeface="新細明體" charset="-120"/>
            </a:endParaRPr>
          </a:p>
        </p:txBody>
      </p:sp>
      <p:sp>
        <p:nvSpPr>
          <p:cNvPr id="80956" name="Text Box 53"/>
          <p:cNvSpPr txBox="1">
            <a:spLocks noChangeArrowheads="1"/>
          </p:cNvSpPr>
          <p:nvPr/>
        </p:nvSpPr>
        <p:spPr bwMode="auto">
          <a:xfrm>
            <a:off x="7572375" y="2406650"/>
            <a:ext cx="16541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propagation delay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between Host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and Node 1</a:t>
            </a:r>
          </a:p>
        </p:txBody>
      </p:sp>
      <p:sp>
        <p:nvSpPr>
          <p:cNvPr id="80957" name="AutoShape 54"/>
          <p:cNvSpPr>
            <a:spLocks noChangeArrowheads="1"/>
          </p:cNvSpPr>
          <p:nvPr/>
        </p:nvSpPr>
        <p:spPr bwMode="auto">
          <a:xfrm rot="5400000">
            <a:off x="6324601" y="2062162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74" tIns="45988" rIns="91974" bIns="4598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grpSp>
        <p:nvGrpSpPr>
          <p:cNvPr id="80958" name="Group 100"/>
          <p:cNvGrpSpPr>
            <a:grpSpLocks/>
          </p:cNvGrpSpPr>
          <p:nvPr/>
        </p:nvGrpSpPr>
        <p:grpSpPr bwMode="auto">
          <a:xfrm flipH="1">
            <a:off x="2105025" y="6010275"/>
            <a:ext cx="5175250" cy="493713"/>
            <a:chOff x="432" y="3360"/>
            <a:chExt cx="3260" cy="346"/>
          </a:xfrm>
        </p:grpSpPr>
        <p:sp>
          <p:nvSpPr>
            <p:cNvPr id="80971" name="AutoShape 101"/>
            <p:cNvSpPr>
              <a:spLocks noChangeArrowheads="1"/>
            </p:cNvSpPr>
            <p:nvPr/>
          </p:nvSpPr>
          <p:spPr bwMode="auto">
            <a:xfrm rot="5400000">
              <a:off x="3091" y="3105"/>
              <a:ext cx="115" cy="1087"/>
            </a:xfrm>
            <a:prstGeom prst="parallelogram">
              <a:avLst>
                <a:gd name="adj" fmla="val 638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7" rIns="91433" bIns="4571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80972" name="AutoShape 102"/>
            <p:cNvSpPr>
              <a:spLocks noChangeArrowheads="1"/>
            </p:cNvSpPr>
            <p:nvPr/>
          </p:nvSpPr>
          <p:spPr bwMode="auto">
            <a:xfrm rot="5400000">
              <a:off x="2004" y="2990"/>
              <a:ext cx="116" cy="1086"/>
            </a:xfrm>
            <a:prstGeom prst="parallelogram">
              <a:avLst>
                <a:gd name="adj" fmla="val 638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7" rIns="91433" bIns="4571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80973" name="AutoShape 103"/>
            <p:cNvSpPr>
              <a:spLocks noChangeArrowheads="1"/>
            </p:cNvSpPr>
            <p:nvPr/>
          </p:nvSpPr>
          <p:spPr bwMode="auto">
            <a:xfrm rot="5400000">
              <a:off x="918" y="2874"/>
              <a:ext cx="115" cy="1087"/>
            </a:xfrm>
            <a:prstGeom prst="parallelogram">
              <a:avLst>
                <a:gd name="adj" fmla="val 638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7" rIns="91433" bIns="4571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</p:grpSp>
      <p:grpSp>
        <p:nvGrpSpPr>
          <p:cNvPr id="80959" name="Group 104"/>
          <p:cNvGrpSpPr>
            <a:grpSpLocks/>
          </p:cNvGrpSpPr>
          <p:nvPr/>
        </p:nvGrpSpPr>
        <p:grpSpPr bwMode="auto">
          <a:xfrm flipH="1">
            <a:off x="2092325" y="3100388"/>
            <a:ext cx="5175250" cy="495300"/>
            <a:chOff x="432" y="3360"/>
            <a:chExt cx="3260" cy="346"/>
          </a:xfrm>
        </p:grpSpPr>
        <p:sp>
          <p:nvSpPr>
            <p:cNvPr id="80968" name="AutoShape 105"/>
            <p:cNvSpPr>
              <a:spLocks noChangeArrowheads="1"/>
            </p:cNvSpPr>
            <p:nvPr/>
          </p:nvSpPr>
          <p:spPr bwMode="auto">
            <a:xfrm rot="5400000">
              <a:off x="3091" y="3105"/>
              <a:ext cx="115" cy="1087"/>
            </a:xfrm>
            <a:prstGeom prst="parallelogram">
              <a:avLst>
                <a:gd name="adj" fmla="val 638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7" rIns="91433" bIns="4571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80969" name="AutoShape 106"/>
            <p:cNvSpPr>
              <a:spLocks noChangeArrowheads="1"/>
            </p:cNvSpPr>
            <p:nvPr/>
          </p:nvSpPr>
          <p:spPr bwMode="auto">
            <a:xfrm rot="5400000">
              <a:off x="2004" y="2990"/>
              <a:ext cx="116" cy="1086"/>
            </a:xfrm>
            <a:prstGeom prst="parallelogram">
              <a:avLst>
                <a:gd name="adj" fmla="val 638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7" rIns="91433" bIns="4571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80970" name="AutoShape 107"/>
            <p:cNvSpPr>
              <a:spLocks noChangeArrowheads="1"/>
            </p:cNvSpPr>
            <p:nvPr/>
          </p:nvSpPr>
          <p:spPr bwMode="auto">
            <a:xfrm rot="5400000">
              <a:off x="918" y="2874"/>
              <a:ext cx="115" cy="1087"/>
            </a:xfrm>
            <a:prstGeom prst="parallelogram">
              <a:avLst>
                <a:gd name="adj" fmla="val 638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7" rIns="91433" bIns="4571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</p:grpSp>
      <p:sp>
        <p:nvSpPr>
          <p:cNvPr id="80960" name="Line 29"/>
          <p:cNvSpPr>
            <a:spLocks noChangeShapeType="1"/>
          </p:cNvSpPr>
          <p:nvPr/>
        </p:nvSpPr>
        <p:spPr bwMode="auto">
          <a:xfrm>
            <a:off x="2101850" y="2433638"/>
            <a:ext cx="0" cy="4106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80961" name="AutoShape 108"/>
          <p:cNvSpPr>
            <a:spLocks/>
          </p:cNvSpPr>
          <p:nvPr/>
        </p:nvSpPr>
        <p:spPr bwMode="auto">
          <a:xfrm>
            <a:off x="1901825" y="2509838"/>
            <a:ext cx="76200" cy="989012"/>
          </a:xfrm>
          <a:prstGeom prst="leftBrace">
            <a:avLst>
              <a:gd name="adj1" fmla="val 10822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62" name="AutoShape 109"/>
          <p:cNvSpPr>
            <a:spLocks/>
          </p:cNvSpPr>
          <p:nvPr/>
        </p:nvSpPr>
        <p:spPr bwMode="auto">
          <a:xfrm>
            <a:off x="1901825" y="3575050"/>
            <a:ext cx="76200" cy="2357438"/>
          </a:xfrm>
          <a:prstGeom prst="leftBrace">
            <a:avLst>
              <a:gd name="adj1" fmla="val 25795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63" name="AutoShape 110"/>
          <p:cNvSpPr>
            <a:spLocks/>
          </p:cNvSpPr>
          <p:nvPr/>
        </p:nvSpPr>
        <p:spPr bwMode="auto">
          <a:xfrm>
            <a:off x="1901825" y="6008688"/>
            <a:ext cx="76200" cy="455612"/>
          </a:xfrm>
          <a:prstGeom prst="leftBrace">
            <a:avLst>
              <a:gd name="adj1" fmla="val 4985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64" name="Text Box 111"/>
          <p:cNvSpPr txBox="1">
            <a:spLocks noChangeArrowheads="1"/>
          </p:cNvSpPr>
          <p:nvPr/>
        </p:nvSpPr>
        <p:spPr bwMode="auto">
          <a:xfrm>
            <a:off x="533400" y="2770188"/>
            <a:ext cx="14462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VC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establishment</a:t>
            </a:r>
          </a:p>
        </p:txBody>
      </p:sp>
      <p:sp>
        <p:nvSpPr>
          <p:cNvPr id="80965" name="Text Box 112"/>
          <p:cNvSpPr txBox="1">
            <a:spLocks noChangeArrowheads="1"/>
          </p:cNvSpPr>
          <p:nvPr/>
        </p:nvSpPr>
        <p:spPr bwMode="auto">
          <a:xfrm>
            <a:off x="533400" y="5964238"/>
            <a:ext cx="11969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VC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termination</a:t>
            </a:r>
          </a:p>
        </p:txBody>
      </p:sp>
      <p:sp>
        <p:nvSpPr>
          <p:cNvPr id="80966" name="Text Box 113"/>
          <p:cNvSpPr txBox="1">
            <a:spLocks noChangeArrowheads="1"/>
          </p:cNvSpPr>
          <p:nvPr/>
        </p:nvSpPr>
        <p:spPr bwMode="auto">
          <a:xfrm>
            <a:off x="566738" y="4519613"/>
            <a:ext cx="879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data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transfer</a:t>
            </a:r>
          </a:p>
        </p:txBody>
      </p:sp>
      <p:sp>
        <p:nvSpPr>
          <p:cNvPr id="80967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Timing Diagram of Virtual-Circuit Switching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BA3964-1362-3148-8BF6-3B95A00809B7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Discussion: Datagram Switching </a:t>
            </a:r>
            <a:br>
              <a:rPr lang="en-US" altLang="x-none" sz="2800" dirty="0">
                <a:ea typeface="ＭＳ Ｐゴシック" charset="-128"/>
              </a:rPr>
            </a:br>
            <a:r>
              <a:rPr lang="en-US" altLang="x-none" sz="2800" dirty="0">
                <a:ea typeface="ＭＳ Ｐゴシック" charset="-128"/>
              </a:rPr>
              <a:t>vs. Virtual Circuit Switching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are the benefits of datagram switching</a:t>
            </a:r>
            <a:r>
              <a:rPr lang="en-US" altLang="zh-CN" dirty="0">
                <a:ea typeface="宋体" charset="-122"/>
              </a:rPr>
              <a:t> over virtual circuit switching</a:t>
            </a:r>
            <a:r>
              <a:rPr lang="en-US" altLang="x-none" dirty="0">
                <a:ea typeface="ＭＳ Ｐゴシック" charset="-128"/>
              </a:rPr>
              <a:t>?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are the benefits of virtual circuit switching</a:t>
            </a:r>
            <a:r>
              <a:rPr lang="en-US" altLang="zh-CN" dirty="0">
                <a:ea typeface="宋体" charset="-122"/>
              </a:rPr>
              <a:t> over datagram switching</a:t>
            </a:r>
            <a:r>
              <a:rPr lang="en-US" altLang="x-none" dirty="0">
                <a:ea typeface="ＭＳ Ｐゴシック" charset="-128"/>
              </a:rPr>
              <a:t>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78CE31-D5B8-A447-BD81-71F02B51D02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4994" name="Rectangle 5"/>
          <p:cNvSpPr>
            <a:spLocks noChangeArrowheads="1"/>
          </p:cNvSpPr>
          <p:nvPr/>
        </p:nvSpPr>
        <p:spPr bwMode="auto">
          <a:xfrm>
            <a:off x="387350" y="234950"/>
            <a:ext cx="7772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2" tIns="45704" rIns="91402" bIns="45704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200" u="sng">
                <a:solidFill>
                  <a:schemeClr val="accent2"/>
                </a:solidFill>
              </a:rPr>
              <a:t>Summary of the Taxonomy </a:t>
            </a:r>
            <a:br>
              <a:rPr lang="en-US" altLang="x-none" sz="3200" u="sng">
                <a:solidFill>
                  <a:schemeClr val="accent2"/>
                </a:solidFill>
              </a:rPr>
            </a:br>
            <a:r>
              <a:rPr lang="en-US" altLang="x-none" sz="3200" u="sng">
                <a:solidFill>
                  <a:schemeClr val="accent2"/>
                </a:solidFill>
              </a:rPr>
              <a:t>of Communication Networks</a:t>
            </a:r>
            <a:endParaRPr lang="en-US" altLang="zh-TW" sz="3200" i="1" u="sng">
              <a:solidFill>
                <a:srgbClr val="FE00FE"/>
              </a:solidFill>
              <a:ea typeface="新細明體" charset="-120"/>
            </a:endParaRPr>
          </a:p>
        </p:txBody>
      </p:sp>
      <p:grpSp>
        <p:nvGrpSpPr>
          <p:cNvPr id="84995" name="Group 23"/>
          <p:cNvGrpSpPr>
            <a:grpSpLocks/>
          </p:cNvGrpSpPr>
          <p:nvPr/>
        </p:nvGrpSpPr>
        <p:grpSpPr bwMode="auto">
          <a:xfrm>
            <a:off x="82550" y="1831975"/>
            <a:ext cx="8059738" cy="4198938"/>
            <a:chOff x="52" y="1156"/>
            <a:chExt cx="5084" cy="2650"/>
          </a:xfrm>
        </p:grpSpPr>
        <p:sp>
          <p:nvSpPr>
            <p:cNvPr id="84996" name="Text Box 11"/>
            <p:cNvSpPr txBox="1">
              <a:spLocks noChangeArrowheads="1"/>
            </p:cNvSpPr>
            <p:nvPr/>
          </p:nvSpPr>
          <p:spPr bwMode="auto">
            <a:xfrm>
              <a:off x="52" y="2624"/>
              <a:ext cx="129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42" tIns="45774" rIns="91542" bIns="45774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x-none" sz="1800">
                  <a:latin typeface="Times New Roman" charset="0"/>
                </a:rPr>
                <a:t>circuit-switched</a:t>
              </a:r>
              <a:br>
                <a:rPr lang="en-US" altLang="x-none" sz="1800">
                  <a:latin typeface="Times New Roman" charset="0"/>
                </a:rPr>
              </a:br>
              <a:r>
                <a:rPr lang="en-US" altLang="x-none" sz="1800">
                  <a:latin typeface="Times New Roman" charset="0"/>
                </a:rPr>
                <a:t>network</a:t>
              </a:r>
              <a:endParaRPr lang="en-US" altLang="x-none" i="1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84997" name="Group 21"/>
            <p:cNvGrpSpPr>
              <a:grpSpLocks/>
            </p:cNvGrpSpPr>
            <p:nvPr/>
          </p:nvGrpSpPr>
          <p:grpSpPr bwMode="auto">
            <a:xfrm>
              <a:off x="484" y="1156"/>
              <a:ext cx="4652" cy="2650"/>
              <a:chOff x="484" y="1392"/>
              <a:chExt cx="4652" cy="2650"/>
            </a:xfrm>
          </p:grpSpPr>
          <p:sp>
            <p:nvSpPr>
              <p:cNvPr id="84998" name="Text Box 6"/>
              <p:cNvSpPr txBox="1">
                <a:spLocks noChangeArrowheads="1"/>
              </p:cNvSpPr>
              <p:nvPr/>
            </p:nvSpPr>
            <p:spPr bwMode="auto">
              <a:xfrm>
                <a:off x="2211" y="1392"/>
                <a:ext cx="129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x-none" sz="1800">
                    <a:latin typeface="Times New Roman" charset="0"/>
                  </a:rPr>
                  <a:t>communication network</a:t>
                </a:r>
                <a:endParaRPr lang="en-US" altLang="x-none" i="1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84999" name="Text Box 7"/>
              <p:cNvSpPr txBox="1">
                <a:spLocks noChangeArrowheads="1"/>
              </p:cNvSpPr>
              <p:nvPr/>
            </p:nvSpPr>
            <p:spPr bwMode="auto">
              <a:xfrm>
                <a:off x="672" y="2020"/>
                <a:ext cx="1297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x-none" sz="1800">
                    <a:latin typeface="Times New Roman" charset="0"/>
                  </a:rPr>
                  <a:t>switched</a:t>
                </a:r>
                <a:br>
                  <a:rPr lang="en-US" altLang="x-none" sz="1800">
                    <a:latin typeface="Times New Roman" charset="0"/>
                  </a:rPr>
                </a:br>
                <a:r>
                  <a:rPr lang="en-US" altLang="x-none" sz="1800">
                    <a:latin typeface="Times New Roman" charset="0"/>
                  </a:rPr>
                  <a:t>network</a:t>
                </a:r>
                <a:endParaRPr lang="en-US" altLang="x-none" i="1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85000" name="Text Box 8"/>
              <p:cNvSpPr txBox="1">
                <a:spLocks noChangeArrowheads="1"/>
              </p:cNvSpPr>
              <p:nvPr/>
            </p:nvSpPr>
            <p:spPr bwMode="auto">
              <a:xfrm>
                <a:off x="3838" y="2064"/>
                <a:ext cx="129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x-none" sz="1800">
                    <a:latin typeface="Times New Roman" charset="0"/>
                  </a:rPr>
                  <a:t>broadcast</a:t>
                </a:r>
                <a:br>
                  <a:rPr lang="en-US" altLang="x-none" sz="1800">
                    <a:latin typeface="Times New Roman" charset="0"/>
                  </a:rPr>
                </a:br>
                <a:r>
                  <a:rPr lang="en-US" altLang="x-none" sz="1800">
                    <a:latin typeface="Times New Roman" charset="0"/>
                  </a:rPr>
                  <a:t>communication</a:t>
                </a:r>
                <a:endParaRPr lang="en-US" altLang="x-none" i="1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85001" name="Line 9"/>
              <p:cNvSpPr>
                <a:spLocks noChangeShapeType="1"/>
              </p:cNvSpPr>
              <p:nvPr/>
            </p:nvSpPr>
            <p:spPr bwMode="auto">
              <a:xfrm flipH="1">
                <a:off x="1154" y="1680"/>
                <a:ext cx="1294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/>
              </a:p>
            </p:txBody>
          </p:sp>
          <p:sp>
            <p:nvSpPr>
              <p:cNvPr id="85002" name="Line 10"/>
              <p:cNvSpPr>
                <a:spLocks noChangeShapeType="1"/>
              </p:cNvSpPr>
              <p:nvPr/>
            </p:nvSpPr>
            <p:spPr bwMode="auto">
              <a:xfrm>
                <a:off x="3317" y="1679"/>
                <a:ext cx="1153" cy="3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/>
              </a:p>
            </p:txBody>
          </p:sp>
          <p:sp>
            <p:nvSpPr>
              <p:cNvPr id="85003" name="Text Box 12"/>
              <p:cNvSpPr txBox="1">
                <a:spLocks noChangeArrowheads="1"/>
              </p:cNvSpPr>
              <p:nvPr/>
            </p:nvSpPr>
            <p:spPr bwMode="auto">
              <a:xfrm>
                <a:off x="1730" y="2832"/>
                <a:ext cx="129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x-none" sz="1800">
                    <a:latin typeface="Times New Roman" charset="0"/>
                  </a:rPr>
                  <a:t>packet-switched</a:t>
                </a:r>
                <a:br>
                  <a:rPr lang="en-US" altLang="x-none" sz="1800">
                    <a:latin typeface="Times New Roman" charset="0"/>
                  </a:rPr>
                </a:br>
                <a:r>
                  <a:rPr lang="en-US" altLang="x-none" sz="1800">
                    <a:latin typeface="Times New Roman" charset="0"/>
                  </a:rPr>
                  <a:t> network</a:t>
                </a:r>
                <a:endParaRPr lang="en-US" altLang="x-none" i="1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85004" name="Line 13"/>
              <p:cNvSpPr>
                <a:spLocks noChangeShapeType="1"/>
              </p:cNvSpPr>
              <p:nvPr/>
            </p:nvSpPr>
            <p:spPr bwMode="auto">
              <a:xfrm flipH="1">
                <a:off x="484" y="2496"/>
                <a:ext cx="764" cy="3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/>
              </a:p>
            </p:txBody>
          </p:sp>
          <p:sp>
            <p:nvSpPr>
              <p:cNvPr id="85005" name="Line 14"/>
              <p:cNvSpPr>
                <a:spLocks noChangeShapeType="1"/>
              </p:cNvSpPr>
              <p:nvPr/>
            </p:nvSpPr>
            <p:spPr bwMode="auto">
              <a:xfrm>
                <a:off x="1392" y="2500"/>
                <a:ext cx="916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/>
              </a:p>
            </p:txBody>
          </p:sp>
          <p:sp>
            <p:nvSpPr>
              <p:cNvPr id="85006" name="Text Box 15"/>
              <p:cNvSpPr txBox="1">
                <a:spLocks noChangeArrowheads="1"/>
              </p:cNvSpPr>
              <p:nvPr/>
            </p:nvSpPr>
            <p:spPr bwMode="auto">
              <a:xfrm>
                <a:off x="676" y="3634"/>
                <a:ext cx="129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x-none" sz="1800">
                    <a:latin typeface="Times New Roman" charset="0"/>
                  </a:rPr>
                  <a:t>datagram</a:t>
                </a:r>
                <a:br>
                  <a:rPr lang="en-US" altLang="x-none" sz="1800">
                    <a:latin typeface="Times New Roman" charset="0"/>
                  </a:rPr>
                </a:br>
                <a:r>
                  <a:rPr lang="en-US" altLang="x-none" sz="1800">
                    <a:latin typeface="Times New Roman" charset="0"/>
                  </a:rPr>
                  <a:t> network</a:t>
                </a:r>
                <a:endParaRPr lang="en-US" altLang="x-none" i="1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85007" name="Line 17"/>
              <p:cNvSpPr>
                <a:spLocks noChangeShapeType="1"/>
              </p:cNvSpPr>
              <p:nvPr/>
            </p:nvSpPr>
            <p:spPr bwMode="auto">
              <a:xfrm flipH="1">
                <a:off x="1396" y="3322"/>
                <a:ext cx="867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/>
              </a:p>
            </p:txBody>
          </p:sp>
          <p:sp>
            <p:nvSpPr>
              <p:cNvPr id="85008" name="Text Box 19"/>
              <p:cNvSpPr txBox="1">
                <a:spLocks noChangeArrowheads="1"/>
              </p:cNvSpPr>
              <p:nvPr/>
            </p:nvSpPr>
            <p:spPr bwMode="auto">
              <a:xfrm>
                <a:off x="2882" y="3604"/>
                <a:ext cx="129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x-none" sz="1800">
                    <a:latin typeface="Times New Roman" charset="0"/>
                  </a:rPr>
                  <a:t>virtual circuit network</a:t>
                </a:r>
                <a:endParaRPr lang="en-US" altLang="x-none" i="1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85009" name="Line 20"/>
              <p:cNvSpPr>
                <a:spLocks noChangeShapeType="1"/>
              </p:cNvSpPr>
              <p:nvPr/>
            </p:nvSpPr>
            <p:spPr bwMode="auto">
              <a:xfrm>
                <a:off x="2452" y="3316"/>
                <a:ext cx="96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F78573-E469-414B-BA3D-CEAD6AF01B7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 of Progress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have seen the hardware infrastructure, the basic communication scheme, a next key question is how to develop the software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ＭＳ Ｐゴシック" charset="-128"/>
              </a:rPr>
              <a:t>Recap: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zh-CN" sz="3600" dirty="0">
                <a:ea typeface="ＭＳ Ｐゴシック" charset="-128"/>
              </a:rPr>
              <a:t>Challenges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zh-CN" sz="3600" dirty="0">
                <a:ea typeface="ＭＳ Ｐゴシック" charset="-128"/>
              </a:rPr>
              <a:t>-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General Complexity</a:t>
            </a:r>
          </a:p>
        </p:txBody>
      </p:sp>
      <p:sp>
        <p:nvSpPr>
          <p:cNvPr id="140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A52864F-C8E7-E248-8646-D2149A10AAD6}" type="slidenum">
              <a:rPr lang="en-US" altLang="x-none" sz="1198">
                <a:latin typeface="Tahoma" charset="0"/>
              </a:rPr>
              <a:pPr/>
              <a:t>6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90"/>
                </a:solidFill>
                <a:ea typeface="ＭＳ Ｐゴシック" charset="-128"/>
              </a:rPr>
              <a:t>Complexity</a:t>
            </a:r>
            <a:r>
              <a:rPr lang="en-US" altLang="x-none" dirty="0">
                <a:ea typeface="ＭＳ Ｐゴシック" charset="-128"/>
              </a:rPr>
              <a:t> in highly organized systems arises primarily from design strategies intended to create </a:t>
            </a:r>
            <a:r>
              <a:rPr lang="en-US" altLang="x-none" dirty="0">
                <a:solidFill>
                  <a:srgbClr val="000090"/>
                </a:solidFill>
                <a:ea typeface="ＭＳ Ｐゴシック" charset="-128"/>
              </a:rPr>
              <a:t>robustness to uncertainty</a:t>
            </a:r>
            <a:r>
              <a:rPr lang="en-US" altLang="x-none" dirty="0">
                <a:ea typeface="ＭＳ Ｐゴシック" charset="-128"/>
              </a:rPr>
              <a:t> in their environments and component parts.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solidFill>
                  <a:srgbClr val="000090"/>
                </a:solidFill>
                <a:ea typeface="ＭＳ Ｐゴシック" charset="-128"/>
              </a:rPr>
              <a:t>Scalability</a:t>
            </a:r>
            <a:r>
              <a:rPr lang="en-US" altLang="x-none" sz="1996" dirty="0">
                <a:ea typeface="ＭＳ Ｐゴシック" charset="-128"/>
              </a:rPr>
              <a:t> is robustness to changes to the size and complexity of a system as a whole.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solidFill>
                  <a:srgbClr val="000090"/>
                </a:solidFill>
                <a:ea typeface="ＭＳ Ｐゴシック" charset="-128"/>
              </a:rPr>
              <a:t>Evolvability</a:t>
            </a:r>
            <a:r>
              <a:rPr lang="en-US" altLang="x-none" sz="1996" dirty="0">
                <a:ea typeface="ＭＳ Ｐゴシック" charset="-128"/>
              </a:rPr>
              <a:t> is robustness of lineages to large changes on various (usually long) time scales.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solidFill>
                  <a:srgbClr val="000090"/>
                </a:solidFill>
                <a:ea typeface="ＭＳ Ｐゴシック" charset="-128"/>
              </a:rPr>
              <a:t>Reliability</a:t>
            </a:r>
            <a:r>
              <a:rPr lang="en-US" altLang="x-none" sz="1996" dirty="0">
                <a:ea typeface="ＭＳ Ｐゴシック" charset="-128"/>
              </a:rPr>
              <a:t> is robustness to component failures.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solidFill>
                  <a:srgbClr val="000090"/>
                </a:solidFill>
                <a:ea typeface="ＭＳ Ｐゴシック" charset="-128"/>
              </a:rPr>
              <a:t>Efficiency</a:t>
            </a:r>
            <a:r>
              <a:rPr lang="en-US" altLang="x-none" sz="1996" dirty="0">
                <a:ea typeface="ＭＳ Ｐゴシック" charset="-128"/>
              </a:rPr>
              <a:t> is robustness to resource scarcity.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solidFill>
                  <a:srgbClr val="000090"/>
                </a:solidFill>
                <a:ea typeface="ＭＳ Ｐゴシック" charset="-128"/>
              </a:rPr>
              <a:t>Modularity</a:t>
            </a:r>
            <a:r>
              <a:rPr lang="en-US" altLang="x-none" sz="1996" dirty="0">
                <a:ea typeface="ＭＳ Ｐゴシック" charset="-128"/>
              </a:rPr>
              <a:t> is robustness to component rearrangements.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6311853" y="6395307"/>
            <a:ext cx="1272407" cy="33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597"/>
              <a:t>David Meyer</a:t>
            </a:r>
            <a:endParaRPr lang="en-US" altLang="x-none" sz="3993"/>
          </a:p>
        </p:txBody>
      </p:sp>
      <p:pic>
        <p:nvPicPr>
          <p:cNvPr id="140293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5597" y="-4754"/>
            <a:ext cx="2492522" cy="16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84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ＭＳ Ｐゴシック" charset="-128"/>
              </a:rPr>
              <a:t>Recap: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Challenges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–</a:t>
            </a:r>
            <a:r>
              <a:rPr lang="zh-CN" altLang="en-US" dirty="0">
                <a:ea typeface="ＭＳ Ｐゴシック" charset="-128"/>
              </a:rPr>
              <a:t>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Distributed vs Centralized</a:t>
            </a:r>
          </a:p>
        </p:txBody>
      </p:sp>
      <p:sp>
        <p:nvSpPr>
          <p:cNvPr id="150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9487F3-32DB-A342-8689-01DF82E49046}" type="slidenum">
              <a:rPr lang="en-US" altLang="x-none" sz="1198">
                <a:latin typeface="Tahoma" charset="0"/>
              </a:rPr>
              <a:pPr/>
              <a:t>7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150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ja-JP" sz="2396" dirty="0">
                <a:ea typeface="ＭＳ Ｐゴシック" charset="-128"/>
              </a:rPr>
              <a:t>Distributed computing is hard,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ja-JP" sz="1996" dirty="0">
                <a:ea typeface="ＭＳ Ｐゴシック" charset="-128"/>
              </a:rPr>
              <a:t>FLP Impossibility Theorem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ja-JP" sz="1996" dirty="0">
                <a:ea typeface="ＭＳ Ｐゴシック" charset="-128"/>
              </a:rPr>
              <a:t>Arrow’s Impossibility Theorem</a:t>
            </a:r>
          </a:p>
          <a:p>
            <a:pPr lvl="1"/>
            <a:endParaRPr lang="en-US" altLang="ja-JP" sz="1996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ja-JP" sz="2396" dirty="0">
                <a:ea typeface="ＭＳ Ｐゴシック" charset="-128"/>
              </a:rPr>
              <a:t>Achieved good design for only few specific tasks (e.g., state distribution, leader election). Hence, a trend in networking is Software Defined Networking, which is a way of moving away from generic distributed computing, by focusing on utilizing the few well-understood primitives, in particular logically centralized state.</a:t>
            </a:r>
          </a:p>
        </p:txBody>
      </p:sp>
      <p:pic>
        <p:nvPicPr>
          <p:cNvPr id="15053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0433" y="-4754"/>
            <a:ext cx="2167686" cy="145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73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36ACCF-4BC0-AD44-9AC7-D34CA1F963A6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463550" y="1577806"/>
            <a:ext cx="8216900" cy="81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2" tIns="45704" rIns="91402" bIns="45704"/>
          <a:lstStyle>
            <a:lvl1pPr marL="341313" indent="-3413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x-none" sz="2000" dirty="0"/>
              <a:t>Basic question: how are data (the bits) transferred through communication networks?</a:t>
            </a:r>
            <a:endParaRPr lang="en-US" altLang="x-none" sz="1800" dirty="0"/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63550" y="538163"/>
            <a:ext cx="77724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2" tIns="45704" rIns="91402" bIns="45704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u="sng">
                <a:solidFill>
                  <a:schemeClr val="accent2"/>
                </a:solidFill>
              </a:rPr>
              <a:t>Recap: A Taxonomy of Comm. Networks</a:t>
            </a:r>
            <a:endParaRPr lang="en-US" altLang="zh-TW" i="1" u="sng">
              <a:solidFill>
                <a:schemeClr val="accent2"/>
              </a:solidFill>
              <a:ea typeface="新細明體" charset="-120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3894931" y="2639928"/>
            <a:ext cx="20589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4570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800"/>
              <a:t>communication networks</a:t>
            </a:r>
            <a:endParaRPr lang="en-US" altLang="x-none" i="1">
              <a:solidFill>
                <a:srgbClr val="000000"/>
              </a:solidFill>
            </a:endParaRP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1456531" y="3635291"/>
            <a:ext cx="20558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4570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800" b="1">
                <a:solidFill>
                  <a:srgbClr val="FF0000"/>
                </a:solidFill>
              </a:rPr>
              <a:t>switched</a:t>
            </a:r>
            <a:br>
              <a:rPr lang="en-US" altLang="x-none" sz="1800" b="1">
                <a:solidFill>
                  <a:srgbClr val="FF0000"/>
                </a:solidFill>
              </a:rPr>
            </a:br>
            <a:r>
              <a:rPr lang="en-US" altLang="x-none" sz="1800" b="1">
                <a:solidFill>
                  <a:srgbClr val="FF0000"/>
                </a:solidFill>
              </a:rPr>
              <a:t>networks</a:t>
            </a:r>
            <a:endParaRPr lang="en-US" altLang="x-none" b="1" i="1">
              <a:solidFill>
                <a:srgbClr val="FF0000"/>
              </a:solidFill>
            </a:endParaRP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6474618" y="3705141"/>
            <a:ext cx="2057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4570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800"/>
              <a:t>broadcast</a:t>
            </a:r>
            <a:br>
              <a:rPr lang="en-US" altLang="x-none" sz="1800"/>
            </a:br>
            <a:r>
              <a:rPr lang="en-US" altLang="x-none" sz="1800"/>
              <a:t>networks</a:t>
            </a:r>
            <a:endParaRPr lang="en-US" altLang="x-none" i="1">
              <a:solidFill>
                <a:srgbClr val="000000"/>
              </a:solidFill>
            </a:endParaRP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 flipH="1">
            <a:off x="2220118" y="3097128"/>
            <a:ext cx="2051050" cy="538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287" tIns="45644" rIns="91287" bIns="45644"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5649118" y="3095541"/>
            <a:ext cx="1827213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287" tIns="45644" rIns="91287" bIns="45644"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311943" y="4954503"/>
            <a:ext cx="205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4570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800"/>
              <a:t>circuit-switch</a:t>
            </a:r>
            <a:r>
              <a:rPr lang="en-US" altLang="x-none" sz="1800">
                <a:ea typeface="宋体" charset="-122"/>
              </a:rPr>
              <a:t>ed</a:t>
            </a:r>
            <a:br>
              <a:rPr lang="en-US" altLang="x-none" sz="1800">
                <a:ea typeface="宋体" charset="-122"/>
              </a:rPr>
            </a:br>
            <a:r>
              <a:rPr lang="en-US" altLang="x-none" sz="1800">
                <a:ea typeface="宋体" charset="-122"/>
              </a:rPr>
              <a:t>networks</a:t>
            </a:r>
            <a:br>
              <a:rPr lang="en-US" altLang="x-none" sz="1800">
                <a:ea typeface="宋体" charset="-122"/>
              </a:rPr>
            </a:br>
            <a:r>
              <a:rPr lang="en-US" altLang="x-none" sz="1800">
                <a:ea typeface="宋体" charset="-122"/>
              </a:rPr>
              <a:t>(e.g. telephone</a:t>
            </a:r>
            <a:r>
              <a:rPr lang="en-US" altLang="zh-CN" sz="1800">
                <a:ea typeface="宋体" charset="-122"/>
              </a:rPr>
              <a:t>, GSM</a:t>
            </a:r>
            <a:r>
              <a:rPr lang="en-US" altLang="x-none" sz="1800">
                <a:ea typeface="宋体" charset="-122"/>
              </a:rPr>
              <a:t>)</a:t>
            </a:r>
            <a:endParaRPr lang="en-US" altLang="x-none" i="1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3132931" y="4922753"/>
            <a:ext cx="33416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4570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800"/>
              <a:t>packet-switch</a:t>
            </a:r>
            <a:r>
              <a:rPr lang="en-US" altLang="x-none" sz="1800">
                <a:ea typeface="宋体" charset="-122"/>
              </a:rPr>
              <a:t>ed</a:t>
            </a:r>
            <a:br>
              <a:rPr lang="en-US" altLang="x-none" sz="1800">
                <a:ea typeface="宋体" charset="-122"/>
              </a:rPr>
            </a:br>
            <a:r>
              <a:rPr lang="en-US" altLang="x-none" sz="1800">
                <a:ea typeface="宋体" charset="-122"/>
              </a:rPr>
              <a:t> networks</a:t>
            </a:r>
            <a:br>
              <a:rPr lang="en-US" altLang="x-none" sz="1800">
                <a:ea typeface="宋体" charset="-122"/>
              </a:rPr>
            </a:br>
            <a:r>
              <a:rPr lang="en-US" altLang="x-none" sz="1800">
                <a:ea typeface="宋体" charset="-122"/>
              </a:rPr>
              <a:t>(e.g. Internet)</a:t>
            </a:r>
            <a:endParaRPr lang="en-US" altLang="x-none" i="1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H="1">
            <a:off x="1158081" y="4389353"/>
            <a:ext cx="1211262" cy="615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287" tIns="45644" rIns="91287" bIns="45644"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>
            <a:off x="2597943" y="4395703"/>
            <a:ext cx="1450975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287" tIns="45644" rIns="91287" bIns="45644"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D5A00B16-620F-6440-9A46-F32504E5907E}" type="slidenum">
              <a:rPr lang="en-US" altLang="x-none" sz="1198">
                <a:latin typeface="Tahoma" charset="0"/>
              </a:rPr>
              <a:pPr/>
              <a:t>9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534527" y="228178"/>
            <a:ext cx="7769126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993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534527" y="1600412"/>
            <a:ext cx="7769126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Admin. and recap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taxonomy of communication networks</a:t>
            </a:r>
          </a:p>
          <a:p>
            <a:pPr marL="913577" lvl="1" indent="-457200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</a:pPr>
            <a:r>
              <a:rPr lang="en-US" altLang="x-none" sz="2795" dirty="0">
                <a:solidFill>
                  <a:srgbClr val="C00000"/>
                </a:solidFill>
              </a:rPr>
              <a:t>circuit switched networks</a:t>
            </a:r>
          </a:p>
        </p:txBody>
      </p:sp>
    </p:spTree>
    <p:extLst>
      <p:ext uri="{BB962C8B-B14F-4D97-AF65-F5344CB8AC3E}">
        <p14:creationId xmlns:p14="http://schemas.microsoft.com/office/powerpoint/2010/main" val="3571445485"/>
      </p:ext>
    </p:extLst>
  </p:cSld>
  <p:clrMapOvr>
    <a:masterClrMapping/>
  </p:clrMapOvr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CS433</Template>
  <TotalTime>15859</TotalTime>
  <Words>2903</Words>
  <Application>Microsoft Macintosh PowerPoint</Application>
  <PresentationFormat>On-screen Show (4:3)</PresentationFormat>
  <Paragraphs>575</Paragraphs>
  <Slides>53</Slides>
  <Notes>53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ＭＳ Ｐゴシック</vt:lpstr>
      <vt:lpstr>新細明體</vt:lpstr>
      <vt:lpstr>宋体</vt:lpstr>
      <vt:lpstr>ZapfDingbats</vt:lpstr>
      <vt:lpstr>Arial</vt:lpstr>
      <vt:lpstr>Calibri</vt:lpstr>
      <vt:lpstr>Cambria Math</vt:lpstr>
      <vt:lpstr>Comic Sans MS</vt:lpstr>
      <vt:lpstr>Courier New</vt:lpstr>
      <vt:lpstr>Symbol</vt:lpstr>
      <vt:lpstr>Tahoma</vt:lpstr>
      <vt:lpstr>Times New Roman</vt:lpstr>
      <vt:lpstr>Wingdings</vt:lpstr>
      <vt:lpstr>1_Kurose</vt:lpstr>
      <vt:lpstr>Equation</vt:lpstr>
      <vt:lpstr>Photo Editor Photo</vt:lpstr>
      <vt:lpstr>VISIO</vt:lpstr>
      <vt:lpstr>Statistical Multiplexing; Layered Network Architecture;  End-to-end Arguments</vt:lpstr>
      <vt:lpstr>PowerPoint Presentation</vt:lpstr>
      <vt:lpstr>Admin.</vt:lpstr>
      <vt:lpstr>Recall: Internet Physical Infrastructure</vt:lpstr>
      <vt:lpstr>Recap: Challenges - Scale</vt:lpstr>
      <vt:lpstr>Recap: Challenges - General Complexity</vt:lpstr>
      <vt:lpstr>Recap: Challenges –  Distributed vs Centralized</vt:lpstr>
      <vt:lpstr>PowerPoint Presentation</vt:lpstr>
      <vt:lpstr>PowerPoint Presentation</vt:lpstr>
      <vt:lpstr>PowerPoint Presentation</vt:lpstr>
      <vt:lpstr>Circuit Switching: The Process</vt:lpstr>
      <vt:lpstr>PowerPoint Presentation</vt:lpstr>
      <vt:lpstr>PowerPoint Presentation</vt:lpstr>
      <vt:lpstr>PowerPoint Presentation</vt:lpstr>
      <vt:lpstr>An Example</vt:lpstr>
      <vt:lpstr>An Example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Circuit Switching vs. Packet Switching</vt:lpstr>
      <vt:lpstr>Circuit Switching vs. Packet Switching</vt:lpstr>
      <vt:lpstr>Key Issue to be Settled</vt:lpstr>
      <vt:lpstr>PowerPoint Presentation</vt:lpstr>
      <vt:lpstr>Queueing Theory</vt:lpstr>
      <vt:lpstr>Warm up: Analysis of Circuit-Switching Blocking (Busy) Time</vt:lpstr>
      <vt:lpstr>Analysis of Circuit-Switching Blocking (Busy) Time</vt:lpstr>
      <vt:lpstr>Analysis of Circuit-Switching Blocking (Busy) Time: State</vt:lpstr>
      <vt:lpstr>Equilibrium = Time Reversibility [Frank Kelly]</vt:lpstr>
      <vt:lpstr>Analysis of Circuit-Switching Blocking (Busy) Time: Sketch</vt:lpstr>
      <vt:lpstr>Queueing Analysis: Packet Switching Delay</vt:lpstr>
      <vt:lpstr>Packet Switching Delay</vt:lpstr>
      <vt:lpstr>Summary: Queueing Theory</vt:lpstr>
      <vt:lpstr>Example</vt:lpstr>
      <vt:lpstr>Analysis of  Delay (cont’)</vt:lpstr>
      <vt:lpstr>PowerPoint Presentation</vt:lpstr>
      <vt:lpstr>PowerPoint Presentation</vt:lpstr>
      <vt:lpstr>Statistical Multiplexing</vt:lpstr>
      <vt:lpstr>PowerPoint Presentation</vt:lpstr>
      <vt:lpstr>PowerPoint Presentation</vt:lpstr>
      <vt:lpstr>PowerPoint Presentation</vt:lpstr>
      <vt:lpstr>Datagram Packet Switching</vt:lpstr>
      <vt:lpstr>PowerPoint Presentation</vt:lpstr>
      <vt:lpstr>Timing Diagram of Datagram Switching</vt:lpstr>
      <vt:lpstr>Virtual-Circuit Packet Switching</vt:lpstr>
      <vt:lpstr>PowerPoint Presentation</vt:lpstr>
      <vt:lpstr>Virtual-Circuit Packet Switching</vt:lpstr>
      <vt:lpstr>Timing Diagram of Virtual-Circuit Switching</vt:lpstr>
      <vt:lpstr>Discussion: Datagram Switching  vs. Virtual Circuit Switching</vt:lpstr>
      <vt:lpstr>PowerPoint Presentation</vt:lpstr>
      <vt:lpstr>Summary of Progress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Architecture</dc:title>
  <dc:creator>Yang Richard Yang</dc:creator>
  <cp:lastModifiedBy>Qiao Xiang</cp:lastModifiedBy>
  <cp:revision>1768</cp:revision>
  <cp:lastPrinted>2017-09-07T13:43:44Z</cp:lastPrinted>
  <dcterms:created xsi:type="dcterms:W3CDTF">1998-04-24T02:12:15Z</dcterms:created>
  <dcterms:modified xsi:type="dcterms:W3CDTF">2021-09-23T14:06:44Z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4</vt:i4>
  </property>
  <property fmtid="{D5CDD505-2E9C-101B-9397-08002B2CF9AE}" pid="6" name="ScreenUsage">
    <vt:i4>3</vt:i4>
  </property>
  <property fmtid="{D5CDD505-2E9C-101B-9397-08002B2CF9AE}" pid="7" name="MailAddress">
    <vt:lpwstr>yang.r.yang@yale.edu</vt:lpwstr>
  </property>
  <property fmtid="{D5CDD505-2E9C-101B-9397-08002B2CF9AE}" pid="8" name="Other">
    <vt:lpwstr/>
  </property>
  <property fmtid="{D5CDD505-2E9C-101B-9397-08002B2CF9AE}" pid="9" name="DownloadOriginal">
    <vt:bool>false</vt:bool>
  </property>
  <property fmtid="{D5CDD505-2E9C-101B-9397-08002B2CF9AE}" pid="10" name="DownloadIEButton">
    <vt:bool>false</vt:bool>
  </property>
  <property fmtid="{D5CDD505-2E9C-101B-9397-08002B2CF9AE}" pid="11" name="UseBrowserColor">
    <vt:bool>true</vt:bool>
  </property>
  <property fmtid="{D5CDD505-2E9C-101B-9397-08002B2CF9AE}" pid="12" name="BackColor">
    <vt:i4>15132390</vt:i4>
  </property>
  <property fmtid="{D5CDD505-2E9C-101B-9397-08002B2CF9AE}" pid="13" name="TextColor">
    <vt:i4>0</vt:i4>
  </property>
  <property fmtid="{D5CDD505-2E9C-101B-9397-08002B2CF9AE}" pid="14" name="LinkColor">
    <vt:i4>16711782</vt:i4>
  </property>
  <property fmtid="{D5CDD505-2E9C-101B-9397-08002B2CF9AE}" pid="15" name="VisitedColor">
    <vt:i4>10040268</vt:i4>
  </property>
  <property fmtid="{D5CDD505-2E9C-101B-9397-08002B2CF9AE}" pid="16" name="TransparentButton">
    <vt:i4>0</vt:i4>
  </property>
  <property fmtid="{D5CDD505-2E9C-101B-9397-08002B2CF9AE}" pid="17" name="ButtonType">
    <vt:i4>3</vt:i4>
  </property>
  <property fmtid="{D5CDD505-2E9C-101B-9397-08002B2CF9AE}" pid="18" name="ShowNotes">
    <vt:bool>false</vt:bool>
  </property>
  <property fmtid="{D5CDD505-2E9C-101B-9397-08002B2CF9AE}" pid="19" name="NavBtnPos">
    <vt:i4>3</vt:i4>
  </property>
</Properties>
</file>