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3" r:id="rId2"/>
    <p:sldMasterId id="2147483686" r:id="rId3"/>
    <p:sldMasterId id="2147484418" r:id="rId4"/>
  </p:sldMasterIdLst>
  <p:notesMasterIdLst>
    <p:notesMasterId r:id="rId77"/>
  </p:notesMasterIdLst>
  <p:handoutMasterIdLst>
    <p:handoutMasterId r:id="rId78"/>
  </p:handoutMasterIdLst>
  <p:sldIdLst>
    <p:sldId id="321" r:id="rId5"/>
    <p:sldId id="298" r:id="rId6"/>
    <p:sldId id="511" r:id="rId7"/>
    <p:sldId id="429" r:id="rId8"/>
    <p:sldId id="472" r:id="rId9"/>
    <p:sldId id="468" r:id="rId10"/>
    <p:sldId id="476" r:id="rId11"/>
    <p:sldId id="585" r:id="rId12"/>
    <p:sldId id="449" r:id="rId13"/>
    <p:sldId id="453" r:id="rId14"/>
    <p:sldId id="454" r:id="rId15"/>
    <p:sldId id="455" r:id="rId16"/>
    <p:sldId id="457" r:id="rId17"/>
    <p:sldId id="471" r:id="rId18"/>
    <p:sldId id="438" r:id="rId19"/>
    <p:sldId id="340" r:id="rId20"/>
    <p:sldId id="575" r:id="rId21"/>
    <p:sldId id="576" r:id="rId22"/>
    <p:sldId id="436" r:id="rId23"/>
    <p:sldId id="437" r:id="rId24"/>
    <p:sldId id="368" r:id="rId25"/>
    <p:sldId id="365" r:id="rId26"/>
    <p:sldId id="586" r:id="rId27"/>
    <p:sldId id="578" r:id="rId28"/>
    <p:sldId id="380" r:id="rId29"/>
    <p:sldId id="381" r:id="rId30"/>
    <p:sldId id="475" r:id="rId31"/>
    <p:sldId id="479" r:id="rId32"/>
    <p:sldId id="558" r:id="rId33"/>
    <p:sldId id="319" r:id="rId34"/>
    <p:sldId id="440" r:id="rId35"/>
    <p:sldId id="320" r:id="rId36"/>
    <p:sldId id="328" r:id="rId37"/>
    <p:sldId id="579" r:id="rId38"/>
    <p:sldId id="580" r:id="rId39"/>
    <p:sldId id="581" r:id="rId40"/>
    <p:sldId id="582" r:id="rId41"/>
    <p:sldId id="583" r:id="rId42"/>
    <p:sldId id="467" r:id="rId43"/>
    <p:sldId id="584" r:id="rId44"/>
    <p:sldId id="478" r:id="rId45"/>
    <p:sldId id="406" r:id="rId46"/>
    <p:sldId id="394" r:id="rId47"/>
    <p:sldId id="395" r:id="rId48"/>
    <p:sldId id="396" r:id="rId49"/>
    <p:sldId id="397" r:id="rId50"/>
    <p:sldId id="398" r:id="rId51"/>
    <p:sldId id="590" r:id="rId52"/>
    <p:sldId id="399" r:id="rId53"/>
    <p:sldId id="591" r:id="rId54"/>
    <p:sldId id="403" r:id="rId55"/>
    <p:sldId id="564" r:id="rId56"/>
    <p:sldId id="565" r:id="rId57"/>
    <p:sldId id="567" r:id="rId58"/>
    <p:sldId id="492" r:id="rId59"/>
    <p:sldId id="401" r:id="rId60"/>
    <p:sldId id="493" r:id="rId61"/>
    <p:sldId id="434" r:id="rId62"/>
    <p:sldId id="435" r:id="rId63"/>
    <p:sldId id="299" r:id="rId64"/>
    <p:sldId id="530" r:id="rId65"/>
    <p:sldId id="459" r:id="rId66"/>
    <p:sldId id="329" r:id="rId67"/>
    <p:sldId id="348" r:id="rId68"/>
    <p:sldId id="305" r:id="rId69"/>
    <p:sldId id="306" r:id="rId70"/>
    <p:sldId id="312" r:id="rId71"/>
    <p:sldId id="307" r:id="rId72"/>
    <p:sldId id="313" r:id="rId73"/>
    <p:sldId id="308" r:id="rId74"/>
    <p:sldId id="314" r:id="rId75"/>
    <p:sldId id="309" r:id="rId7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ctr"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8"/>
    <p:restoredTop sz="93649"/>
  </p:normalViewPr>
  <p:slideViewPr>
    <p:cSldViewPr snapToGrid="0">
      <p:cViewPr varScale="1">
        <p:scale>
          <a:sx n="131" d="100"/>
          <a:sy n="131" d="100"/>
        </p:scale>
        <p:origin x="1832" y="19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8294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8294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9885607C-008D-C244-8051-84DBC787D305}"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5200">
              <a:defRPr sz="1200">
                <a:ea typeface="ＭＳ Ｐゴシック" charset="0"/>
                <a:cs typeface="+mn-cs"/>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1257300" y="719138"/>
            <a:ext cx="4802188"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5200">
              <a:defRPr sz="12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5200">
              <a:defRPr sz="1200"/>
            </a:lvl1pPr>
          </a:lstStyle>
          <a:p>
            <a:fld id="{B4EE582B-E964-F14C-A8FA-84B5165A7DF8}"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247ACB1-FA04-C34B-ACB3-7D2CA6A10D85}" type="slidenum">
              <a:rPr lang="en-US" altLang="x-none" sz="1200"/>
              <a:pPr/>
              <a:t>1</a:t>
            </a:fld>
            <a:endParaRPr lang="en-US" altLang="x-none" sz="120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latin typeface="Comic Sans MS" charset="0"/>
              </a:rPr>
              <a:pPr algn="r"/>
              <a:t>10</a:t>
            </a:fld>
            <a:endParaRPr lang="en-US" altLang="x-none" sz="1200">
              <a:latin typeface="Comic Sans MS" charset="0"/>
            </a:endParaRPr>
          </a:p>
        </p:txBody>
      </p:sp>
    </p:spTree>
    <p:extLst>
      <p:ext uri="{BB962C8B-B14F-4D97-AF65-F5344CB8AC3E}">
        <p14:creationId xmlns:p14="http://schemas.microsoft.com/office/powerpoint/2010/main" val="302890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11</a:t>
            </a:fld>
            <a:endParaRPr lang="en-US" altLang="x-none" sz="1200">
              <a:latin typeface="Comic Sans MS" charset="0"/>
            </a:endParaRPr>
          </a:p>
        </p:txBody>
      </p:sp>
    </p:spTree>
    <p:extLst>
      <p:ext uri="{BB962C8B-B14F-4D97-AF65-F5344CB8AC3E}">
        <p14:creationId xmlns:p14="http://schemas.microsoft.com/office/powerpoint/2010/main" val="3025079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02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13</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82764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691658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15</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5918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16</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9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17</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5048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18</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2082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19</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158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9E4BA122-E74B-5043-A7EA-7357BCA3A0F0}" type="slidenum">
              <a:rPr lang="en-US" altLang="x-none" sz="1200"/>
              <a:pPr/>
              <a:t>2</a:t>
            </a:fld>
            <a:endParaRPr lang="en-US" altLang="x-none" sz="1200"/>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20</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4473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21</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509343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22</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35179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23</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212987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24</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57361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25</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225623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26</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56850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27</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44553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30</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6331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31</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2234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64C3C8F-967C-AF48-8FB1-3C2EBCD5F50F}" type="slidenum">
              <a:rPr lang="en-US" altLang="x-none" sz="1200"/>
              <a:pPr/>
              <a:t>3</a:t>
            </a:fld>
            <a:endParaRPr lang="en-US" altLang="x-none" sz="120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2575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32</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5998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33</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86676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34</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31661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35</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extLst>
      <p:ext uri="{BB962C8B-B14F-4D97-AF65-F5344CB8AC3E}">
        <p14:creationId xmlns:p14="http://schemas.microsoft.com/office/powerpoint/2010/main" val="3356114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36</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extLst>
      <p:ext uri="{BB962C8B-B14F-4D97-AF65-F5344CB8AC3E}">
        <p14:creationId xmlns:p14="http://schemas.microsoft.com/office/powerpoint/2010/main" val="74228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37</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extLst>
      <p:ext uri="{BB962C8B-B14F-4D97-AF65-F5344CB8AC3E}">
        <p14:creationId xmlns:p14="http://schemas.microsoft.com/office/powerpoint/2010/main" val="2024598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38</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283677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39</a:t>
            </a:fld>
            <a:endParaRPr lang="en-US" altLang="x-none" sz="1200">
              <a:solidFill>
                <a:srgbClr val="000000"/>
              </a:solidFill>
              <a:latin typeface="Calibri" charset="0"/>
            </a:endParaRPr>
          </a:p>
        </p:txBody>
      </p:sp>
    </p:spTree>
    <p:extLst>
      <p:ext uri="{BB962C8B-B14F-4D97-AF65-F5344CB8AC3E}">
        <p14:creationId xmlns:p14="http://schemas.microsoft.com/office/powerpoint/2010/main" val="269481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40</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43142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720321B8-4D8A-1748-BB71-ABF5507EC3C3}" type="slidenum">
              <a:rPr lang="en-US" altLang="x-none" sz="1200"/>
              <a:pPr/>
              <a:t>42</a:t>
            </a:fld>
            <a:endParaRPr lang="en-US" altLang="x-none" sz="120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63437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A27237D-E9F1-D942-A587-5B72BE34A112}" type="slidenum">
              <a:rPr lang="en-US" altLang="x-none" sz="1200">
                <a:solidFill>
                  <a:srgbClr val="000000"/>
                </a:solidFill>
              </a:rPr>
              <a:pPr/>
              <a:t>43</a:t>
            </a:fld>
            <a:endParaRPr lang="en-US" altLang="x-none" sz="12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E6E729-92B3-B344-944F-CF956F7840FD}" type="slidenum">
              <a:rPr lang="en-US" altLang="x-none" sz="1200">
                <a:solidFill>
                  <a:srgbClr val="000000"/>
                </a:solidFill>
              </a:rPr>
              <a:pPr/>
              <a:t>44</a:t>
            </a:fld>
            <a:endParaRPr lang="en-US" altLang="x-none" sz="12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BC0EF7D-CD20-234A-B268-23E773503519}" type="slidenum">
              <a:rPr lang="en-US" altLang="x-none" sz="1200">
                <a:solidFill>
                  <a:srgbClr val="000000"/>
                </a:solidFill>
              </a:rPr>
              <a:pPr/>
              <a:t>45</a:t>
            </a:fld>
            <a:endParaRPr lang="en-US" altLang="x-none"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DCE6766-9101-064B-990C-99C300AE4A75}" type="slidenum">
              <a:rPr lang="en-US" altLang="x-none" sz="1200">
                <a:solidFill>
                  <a:srgbClr val="000000"/>
                </a:solidFill>
              </a:rPr>
              <a:pPr/>
              <a:t>46</a:t>
            </a:fld>
            <a:endParaRPr lang="en-US" altLang="x-none"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How about move the line to on top of TCP/UDP?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ADE71EF-4BE8-8949-9CF8-4B1EB6757C03}" type="slidenum">
              <a:rPr lang="en-US" altLang="x-none" sz="1200">
                <a:solidFill>
                  <a:srgbClr val="000000"/>
                </a:solidFill>
              </a:rPr>
              <a:pPr/>
              <a:t>47</a:t>
            </a:fld>
            <a:endParaRPr lang="en-US" altLang="x-none"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5E9F984-E675-5141-A040-732729740032}" type="slidenum">
              <a:rPr lang="en-US" altLang="x-none" sz="1200">
                <a:solidFill>
                  <a:srgbClr val="000000"/>
                </a:solidFill>
              </a:rPr>
              <a:pPr/>
              <a:t>48</a:t>
            </a:fld>
            <a:endParaRPr lang="en-US" altLang="x-none" sz="12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3624131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E77B4964-7EEA-8C4E-AF82-331E291D6DEB}" type="slidenum">
              <a:rPr lang="en-US" altLang="x-none" sz="1200">
                <a:solidFill>
                  <a:srgbClr val="000000"/>
                </a:solidFill>
              </a:rPr>
              <a:pPr/>
              <a:t>49</a:t>
            </a:fld>
            <a:endParaRPr lang="en-US" altLang="x-none" sz="12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386CAD35-7E55-8042-BE96-E93104DF5DCC}" type="slidenum">
              <a:rPr lang="en-US" altLang="x-none" sz="1200">
                <a:solidFill>
                  <a:srgbClr val="000000"/>
                </a:solidFill>
              </a:rPr>
              <a:pPr/>
              <a:t>50</a:t>
            </a:fld>
            <a:endParaRPr lang="en-US" altLang="x-none" sz="12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67551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A76C28F0-06F8-A94C-8AA1-FF21202B6546}" type="slidenum">
              <a:rPr lang="en-US" altLang="x-none" sz="1200">
                <a:solidFill>
                  <a:srgbClr val="000000"/>
                </a:solidFill>
              </a:rPr>
              <a:pPr/>
              <a:t>51</a:t>
            </a:fld>
            <a:endParaRPr lang="en-US" altLang="x-none" sz="12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4640389-2EC6-6F42-B5EC-C992C43B1BF2}" type="slidenum">
              <a:rPr lang="en-US" altLang="x-none" sz="1200"/>
              <a:pPr/>
              <a:t>52</a:t>
            </a:fld>
            <a:endParaRPr lang="en-US" altLang="x-none" sz="120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http://www.techrepublic.com/blog/security/list-open-ports-and-listening-services/</a:t>
            </a:r>
          </a:p>
          <a:p>
            <a:r>
              <a:rPr lang="en-US" altLang="x-none">
                <a:latin typeface="Times New Roman" charset="0"/>
                <a:ea typeface="ＭＳ Ｐゴシック" charset="-128"/>
              </a:rPr>
              <a:t>lsof –i -n</a:t>
            </a:r>
          </a:p>
        </p:txBody>
      </p:sp>
    </p:spTree>
    <p:extLst>
      <p:ext uri="{BB962C8B-B14F-4D97-AF65-F5344CB8AC3E}">
        <p14:creationId xmlns:p14="http://schemas.microsoft.com/office/powerpoint/2010/main" val="1198937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301385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B1395AF-04DB-9F48-A01C-E884F5BAC162}" type="slidenum">
              <a:rPr lang="en-US" altLang="x-none" sz="1200">
                <a:solidFill>
                  <a:srgbClr val="000000"/>
                </a:solidFill>
              </a:rPr>
              <a:pPr/>
              <a:t>53</a:t>
            </a:fld>
            <a:endParaRPr lang="en-US" altLang="x-none" sz="1200">
              <a:solidFill>
                <a:srgbClr val="000000"/>
              </a:solidFill>
            </a:endParaRPr>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8128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8A998809-03CD-2642-9F90-C09C8BED2FA4}" type="slidenum">
              <a:rPr lang="en-US" altLang="x-none" sz="1200"/>
              <a:pPr/>
              <a:t>54</a:t>
            </a:fld>
            <a:endParaRPr lang="en-US" altLang="x-none" sz="12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26436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B3225252-BEBE-E947-867B-77209C9D8467}" type="slidenum">
              <a:rPr lang="en-US" altLang="x-none" sz="1200">
                <a:solidFill>
                  <a:srgbClr val="000000"/>
                </a:solidFill>
              </a:rPr>
              <a:pPr/>
              <a:t>55</a:t>
            </a:fld>
            <a:endParaRPr lang="en-US" altLang="x-none" sz="12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BB12356-4323-8743-BCB9-6290A20B7A7C}" type="slidenum">
              <a:rPr lang="en-US" altLang="x-none" sz="1200">
                <a:solidFill>
                  <a:srgbClr val="000000"/>
                </a:solidFill>
              </a:rPr>
              <a:pPr/>
              <a:t>56</a:t>
            </a:fld>
            <a:endParaRPr lang="en-US" altLang="x-none" sz="12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DDFF83B-8DDD-954D-A35B-0C479439A1BA}" type="slidenum">
              <a:rPr lang="en-US" altLang="x-none" sz="1200">
                <a:solidFill>
                  <a:srgbClr val="000000"/>
                </a:solidFill>
              </a:rPr>
              <a:pPr/>
              <a:t>57</a:t>
            </a:fld>
            <a:endParaRPr lang="en-US" altLang="x-none" sz="12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DA1632D-FD47-8142-9BE7-766A5D3E42E2}" type="slidenum">
              <a:rPr lang="en-US" altLang="x-none" sz="1200"/>
              <a:pPr/>
              <a:t>58</a:t>
            </a:fld>
            <a:endParaRPr lang="en-US" altLang="x-none" sz="12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1BB9A62B-4BA1-F74F-83ED-EC8A69AE9F20}" type="slidenum">
              <a:rPr lang="en-US" altLang="x-none" sz="1200"/>
              <a:pPr/>
              <a:t>59</a:t>
            </a:fld>
            <a:endParaRPr lang="en-US" altLang="x-none" sz="120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0758A1AE-845A-A644-B192-823361EBE49E}" type="slidenum">
              <a:rPr lang="en-US" altLang="x-none" sz="1200"/>
              <a:pPr/>
              <a:t>60</a:t>
            </a:fld>
            <a:endParaRPr lang="en-US" altLang="x-none" sz="12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a:ln/>
        </p:spPr>
      </p:sp>
      <p:sp>
        <p:nvSpPr>
          <p:cNvPr id="1269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
        <p:nvSpPr>
          <p:cNvPr id="69636"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D5C24F2C-EA2A-E048-AE47-E29CE0365BBF}" type="slidenum">
              <a:rPr lang="en-US" altLang="x-none" sz="1200">
                <a:solidFill>
                  <a:srgbClr val="000000"/>
                </a:solidFill>
              </a:rPr>
              <a:pPr/>
              <a:t>61</a:t>
            </a:fld>
            <a:endParaRPr lang="en-US" altLang="x-none" sz="1200">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21E56F62-2F06-CB4E-A6A7-F9CD66D686BD}" type="slidenum">
              <a:rPr lang="en-US" altLang="x-none" sz="1200">
                <a:solidFill>
                  <a:srgbClr val="000000"/>
                </a:solidFill>
              </a:rPr>
              <a:pPr/>
              <a:t>62</a:t>
            </a:fld>
            <a:endParaRPr lang="en-US" altLang="x-none" sz="12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6</a:t>
            </a:fld>
            <a:endParaRPr lang="en-US" altLang="x-none" sz="1200">
              <a:latin typeface="Calibri" charset="0"/>
            </a:endParaRPr>
          </a:p>
        </p:txBody>
      </p:sp>
    </p:spTree>
    <p:extLst>
      <p:ext uri="{BB962C8B-B14F-4D97-AF65-F5344CB8AC3E}">
        <p14:creationId xmlns:p14="http://schemas.microsoft.com/office/powerpoint/2010/main" val="573751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63</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81930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64</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2573195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65</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1810580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66</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5440169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67</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763478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68</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9535589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69</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411879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70</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3764618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71</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721001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72</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2420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43011"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CD70495-96CC-5D4B-BA78-0145BFF43C0B}" type="slidenum">
              <a:rPr lang="en-US" altLang="x-none" sz="1200">
                <a:latin typeface="Comic Sans MS" charset="0"/>
              </a:rPr>
              <a:pPr algn="r"/>
              <a:t>7</a:t>
            </a:fld>
            <a:endParaRPr lang="en-US" altLang="x-none" sz="1200">
              <a:latin typeface="Comic Sans MS" charset="0"/>
            </a:endParaRPr>
          </a:p>
        </p:txBody>
      </p:sp>
    </p:spTree>
    <p:extLst>
      <p:ext uri="{BB962C8B-B14F-4D97-AF65-F5344CB8AC3E}">
        <p14:creationId xmlns:p14="http://schemas.microsoft.com/office/powerpoint/2010/main" val="196598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8</a:t>
            </a:fld>
            <a:endParaRPr lang="en-US" altLang="x-none"/>
          </a:p>
        </p:txBody>
      </p:sp>
    </p:spTree>
    <p:extLst>
      <p:ext uri="{BB962C8B-B14F-4D97-AF65-F5344CB8AC3E}">
        <p14:creationId xmlns:p14="http://schemas.microsoft.com/office/powerpoint/2010/main" val="252650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47107"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81C2F7A-951B-1A4A-8953-99437DC6A2CF}" type="slidenum">
              <a:rPr lang="en-US" altLang="x-none" sz="1200">
                <a:latin typeface="Comic Sans MS" charset="0"/>
              </a:rPr>
              <a:pPr algn="r"/>
              <a:t>9</a:t>
            </a:fld>
            <a:endParaRPr lang="en-US" altLang="x-none" sz="1200">
              <a:latin typeface="Comic Sans MS" charset="0"/>
            </a:endParaRPr>
          </a:p>
        </p:txBody>
      </p:sp>
    </p:spTree>
    <p:extLst>
      <p:ext uri="{BB962C8B-B14F-4D97-AF65-F5344CB8AC3E}">
        <p14:creationId xmlns:p14="http://schemas.microsoft.com/office/powerpoint/2010/main" val="117635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BC09F863-A855-8742-8DAE-7B25A3BF1513}" type="slidenum">
              <a:rPr lang="en-US" altLang="x-none"/>
              <a:pPr/>
              <a:t>‹#›</a:t>
            </a:fld>
            <a:endParaRPr lang="en-US" altLang="x-none"/>
          </a:p>
        </p:txBody>
      </p:sp>
    </p:spTree>
    <p:extLst>
      <p:ext uri="{BB962C8B-B14F-4D97-AF65-F5344CB8AC3E}">
        <p14:creationId xmlns:p14="http://schemas.microsoft.com/office/powerpoint/2010/main" val="127390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AB8503C-6D14-6248-9EDB-D61AB99D19A5}" type="slidenum">
              <a:rPr lang="en-US" altLang="x-none"/>
              <a:pPr/>
              <a:t>‹#›</a:t>
            </a:fld>
            <a:endParaRPr lang="en-US" altLang="x-none"/>
          </a:p>
        </p:txBody>
      </p:sp>
    </p:spTree>
    <p:extLst>
      <p:ext uri="{BB962C8B-B14F-4D97-AF65-F5344CB8AC3E}">
        <p14:creationId xmlns:p14="http://schemas.microsoft.com/office/powerpoint/2010/main" val="72099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8CF02BB-5B77-4849-92A7-99A626590E54}" type="slidenum">
              <a:rPr lang="en-US" altLang="x-none"/>
              <a:pPr/>
              <a:t>‹#›</a:t>
            </a:fld>
            <a:endParaRPr lang="en-US" altLang="x-none"/>
          </a:p>
        </p:txBody>
      </p:sp>
    </p:spTree>
    <p:extLst>
      <p:ext uri="{BB962C8B-B14F-4D97-AF65-F5344CB8AC3E}">
        <p14:creationId xmlns:p14="http://schemas.microsoft.com/office/powerpoint/2010/main" val="163896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034062A6-64F9-454C-A366-5CE18E82DCCD}" type="slidenum">
              <a:rPr lang="en-US" altLang="x-none"/>
              <a:pPr/>
              <a:t>‹#›</a:t>
            </a:fld>
            <a:endParaRPr lang="en-US" altLang="x-none"/>
          </a:p>
        </p:txBody>
      </p:sp>
    </p:spTree>
    <p:extLst>
      <p:ext uri="{BB962C8B-B14F-4D97-AF65-F5344CB8AC3E}">
        <p14:creationId xmlns:p14="http://schemas.microsoft.com/office/powerpoint/2010/main" val="1179230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588A7881-341A-4E42-AFD1-787751ECFEC7}" type="slidenum">
              <a:rPr lang="en-US" altLang="x-none"/>
              <a:pPr/>
              <a:t>‹#›</a:t>
            </a:fld>
            <a:endParaRPr lang="en-US" altLang="x-none"/>
          </a:p>
        </p:txBody>
      </p:sp>
    </p:spTree>
    <p:extLst>
      <p:ext uri="{BB962C8B-B14F-4D97-AF65-F5344CB8AC3E}">
        <p14:creationId xmlns:p14="http://schemas.microsoft.com/office/powerpoint/2010/main" val="206216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35A151-6E89-4541-872B-57C0E78A35B4}" type="slidenum">
              <a:rPr lang="en-US" altLang="x-none"/>
              <a:pPr/>
              <a:t>‹#›</a:t>
            </a:fld>
            <a:endParaRPr lang="en-US" altLang="x-none"/>
          </a:p>
        </p:txBody>
      </p:sp>
    </p:spTree>
    <p:extLst>
      <p:ext uri="{BB962C8B-B14F-4D97-AF65-F5344CB8AC3E}">
        <p14:creationId xmlns:p14="http://schemas.microsoft.com/office/powerpoint/2010/main" val="1997072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A97173-536A-DB40-BB3A-EB75EFF7E021}" type="slidenum">
              <a:rPr lang="en-US" altLang="x-none"/>
              <a:pPr/>
              <a:t>‹#›</a:t>
            </a:fld>
            <a:endParaRPr lang="en-US" altLang="x-none"/>
          </a:p>
        </p:txBody>
      </p:sp>
    </p:spTree>
    <p:extLst>
      <p:ext uri="{BB962C8B-B14F-4D97-AF65-F5344CB8AC3E}">
        <p14:creationId xmlns:p14="http://schemas.microsoft.com/office/powerpoint/2010/main" val="176725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1D5B67CD-4994-E844-83FE-5B135C28C2B4}" type="slidenum">
              <a:rPr lang="en-US" altLang="x-none"/>
              <a:pPr/>
              <a:t>‹#›</a:t>
            </a:fld>
            <a:endParaRPr lang="en-US" altLang="x-none"/>
          </a:p>
        </p:txBody>
      </p:sp>
    </p:spTree>
    <p:extLst>
      <p:ext uri="{BB962C8B-B14F-4D97-AF65-F5344CB8AC3E}">
        <p14:creationId xmlns:p14="http://schemas.microsoft.com/office/powerpoint/2010/main" val="36249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685554B-808F-DC4D-BE73-CDCD43B407B6}" type="slidenum">
              <a:rPr lang="en-US" altLang="x-none"/>
              <a:pPr/>
              <a:t>‹#›</a:t>
            </a:fld>
            <a:endParaRPr lang="en-US" altLang="x-none"/>
          </a:p>
        </p:txBody>
      </p:sp>
    </p:spTree>
    <p:extLst>
      <p:ext uri="{BB962C8B-B14F-4D97-AF65-F5344CB8AC3E}">
        <p14:creationId xmlns:p14="http://schemas.microsoft.com/office/powerpoint/2010/main" val="62493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F662CFE4-B54C-3942-9BFF-155D077AEC7B}" type="slidenum">
              <a:rPr lang="en-US" altLang="x-none"/>
              <a:pPr/>
              <a:t>‹#›</a:t>
            </a:fld>
            <a:endParaRPr lang="en-US" altLang="x-none"/>
          </a:p>
        </p:txBody>
      </p:sp>
    </p:spTree>
    <p:extLst>
      <p:ext uri="{BB962C8B-B14F-4D97-AF65-F5344CB8AC3E}">
        <p14:creationId xmlns:p14="http://schemas.microsoft.com/office/powerpoint/2010/main" val="204498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5646BB32-D699-7343-B541-2F0DE64E0D0D}" type="slidenum">
              <a:rPr lang="en-US" altLang="x-none"/>
              <a:pPr/>
              <a:t>‹#›</a:t>
            </a:fld>
            <a:endParaRPr lang="en-US" altLang="x-none"/>
          </a:p>
        </p:txBody>
      </p:sp>
    </p:spTree>
    <p:extLst>
      <p:ext uri="{BB962C8B-B14F-4D97-AF65-F5344CB8AC3E}">
        <p14:creationId xmlns:p14="http://schemas.microsoft.com/office/powerpoint/2010/main" val="103995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08B93810-1130-5E43-8ADB-DEFA6B14AF28}" type="slidenum">
              <a:rPr lang="en-US" altLang="x-none"/>
              <a:pPr/>
              <a:t>‹#›</a:t>
            </a:fld>
            <a:endParaRPr lang="en-US" altLang="x-none"/>
          </a:p>
        </p:txBody>
      </p:sp>
    </p:spTree>
    <p:extLst>
      <p:ext uri="{BB962C8B-B14F-4D97-AF65-F5344CB8AC3E}">
        <p14:creationId xmlns:p14="http://schemas.microsoft.com/office/powerpoint/2010/main" val="3058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68302710-B184-8749-B3BC-3916EB6C53EC}" type="slidenum">
              <a:rPr lang="en-US" altLang="x-none"/>
              <a:pPr/>
              <a:t>‹#›</a:t>
            </a:fld>
            <a:endParaRPr lang="en-US" altLang="x-none"/>
          </a:p>
        </p:txBody>
      </p:sp>
    </p:spTree>
    <p:extLst>
      <p:ext uri="{BB962C8B-B14F-4D97-AF65-F5344CB8AC3E}">
        <p14:creationId xmlns:p14="http://schemas.microsoft.com/office/powerpoint/2010/main" val="7397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74433F74-3C28-5945-9924-12C75DF67D04}" type="slidenum">
              <a:rPr lang="en-US" altLang="x-none"/>
              <a:pPr/>
              <a:t>‹#›</a:t>
            </a:fld>
            <a:endParaRPr lang="en-US" altLang="x-none"/>
          </a:p>
        </p:txBody>
      </p:sp>
    </p:spTree>
    <p:extLst>
      <p:ext uri="{BB962C8B-B14F-4D97-AF65-F5344CB8AC3E}">
        <p14:creationId xmlns:p14="http://schemas.microsoft.com/office/powerpoint/2010/main" val="2106412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84EAE21-6D04-AA4D-AA39-1E81A35E071D}" type="slidenum">
              <a:rPr lang="en-US" altLang="x-none"/>
              <a:pPr/>
              <a:t>‹#›</a:t>
            </a:fld>
            <a:endParaRPr lang="en-US" altLang="x-none"/>
          </a:p>
        </p:txBody>
      </p:sp>
    </p:spTree>
    <p:extLst>
      <p:ext uri="{BB962C8B-B14F-4D97-AF65-F5344CB8AC3E}">
        <p14:creationId xmlns:p14="http://schemas.microsoft.com/office/powerpoint/2010/main" val="12049666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F382BFD2-54F4-2F4E-813A-01070FD5AEF3}" type="slidenum">
              <a:rPr lang="en-US" altLang="x-none"/>
              <a:pPr/>
              <a:t>‹#›</a:t>
            </a:fld>
            <a:endParaRPr lang="en-US" altLang="x-none"/>
          </a:p>
        </p:txBody>
      </p:sp>
    </p:spTree>
    <p:extLst>
      <p:ext uri="{BB962C8B-B14F-4D97-AF65-F5344CB8AC3E}">
        <p14:creationId xmlns:p14="http://schemas.microsoft.com/office/powerpoint/2010/main" val="140090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C0DD34F-7378-3743-BEDC-49375A4EE721}" type="slidenum">
              <a:rPr lang="en-US" altLang="x-none"/>
              <a:pPr/>
              <a:t>‹#›</a:t>
            </a:fld>
            <a:endParaRPr lang="en-US" altLang="x-none"/>
          </a:p>
        </p:txBody>
      </p:sp>
    </p:spTree>
    <p:extLst>
      <p:ext uri="{BB962C8B-B14F-4D97-AF65-F5344CB8AC3E}">
        <p14:creationId xmlns:p14="http://schemas.microsoft.com/office/powerpoint/2010/main" val="1104065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5ED5EE2-AE45-6A4F-AEE8-2884EC576729}" type="slidenum">
              <a:rPr lang="en-US" altLang="x-none"/>
              <a:pPr/>
              <a:t>‹#›</a:t>
            </a:fld>
            <a:endParaRPr lang="en-US" altLang="x-none"/>
          </a:p>
        </p:txBody>
      </p:sp>
    </p:spTree>
    <p:extLst>
      <p:ext uri="{BB962C8B-B14F-4D97-AF65-F5344CB8AC3E}">
        <p14:creationId xmlns:p14="http://schemas.microsoft.com/office/powerpoint/2010/main" val="1763324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2D5A4C1F-5EA4-9143-BBE9-5C98453E612F}" type="slidenum">
              <a:rPr lang="en-US" altLang="x-none"/>
              <a:pPr/>
              <a:t>‹#›</a:t>
            </a:fld>
            <a:endParaRPr lang="en-US" altLang="x-none"/>
          </a:p>
        </p:txBody>
      </p:sp>
    </p:spTree>
    <p:extLst>
      <p:ext uri="{BB962C8B-B14F-4D97-AF65-F5344CB8AC3E}">
        <p14:creationId xmlns:p14="http://schemas.microsoft.com/office/powerpoint/2010/main" val="9252152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479DDE65-E5CB-A141-B243-7DB6B090CB1B}" type="slidenum">
              <a:rPr lang="en-US" altLang="x-none"/>
              <a:pPr/>
              <a:t>‹#›</a:t>
            </a:fld>
            <a:endParaRPr lang="en-US" altLang="x-none"/>
          </a:p>
        </p:txBody>
      </p:sp>
    </p:spTree>
    <p:extLst>
      <p:ext uri="{BB962C8B-B14F-4D97-AF65-F5344CB8AC3E}">
        <p14:creationId xmlns:p14="http://schemas.microsoft.com/office/powerpoint/2010/main" val="163551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fld id="{50D2F808-28C5-8140-BDA4-3F90F9B58862}" type="slidenum">
              <a:rPr lang="en-US" altLang="x-none"/>
              <a:pPr/>
              <a:t>‹#›</a:t>
            </a:fld>
            <a:endParaRPr lang="en-US" altLang="x-none"/>
          </a:p>
        </p:txBody>
      </p:sp>
    </p:spTree>
    <p:extLst>
      <p:ext uri="{BB962C8B-B14F-4D97-AF65-F5344CB8AC3E}">
        <p14:creationId xmlns:p14="http://schemas.microsoft.com/office/powerpoint/2010/main" val="32589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fld id="{6CC56A71-5ACA-034D-ADB6-F5ECAF79CFC6}" type="slidenum">
              <a:rPr lang="en-US" altLang="x-none"/>
              <a:pPr/>
              <a:t>‹#›</a:t>
            </a:fld>
            <a:endParaRPr lang="en-US" altLang="x-none"/>
          </a:p>
        </p:txBody>
      </p:sp>
    </p:spTree>
    <p:extLst>
      <p:ext uri="{BB962C8B-B14F-4D97-AF65-F5344CB8AC3E}">
        <p14:creationId xmlns:p14="http://schemas.microsoft.com/office/powerpoint/2010/main" val="11507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74641B-1708-8A40-B0C4-91744D515CF3}" type="slidenum">
              <a:rPr lang="en-US" altLang="x-none"/>
              <a:pPr/>
              <a:t>‹#›</a:t>
            </a:fld>
            <a:endParaRPr lang="en-US" altLang="x-none"/>
          </a:p>
        </p:txBody>
      </p:sp>
    </p:spTree>
    <p:extLst>
      <p:ext uri="{BB962C8B-B14F-4D97-AF65-F5344CB8AC3E}">
        <p14:creationId xmlns:p14="http://schemas.microsoft.com/office/powerpoint/2010/main" val="763149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fld id="{6DE7729D-5BEB-2C4D-A0C9-7E962BC7ED6A}" type="slidenum">
              <a:rPr lang="en-US" altLang="x-none"/>
              <a:pPr/>
              <a:t>‹#›</a:t>
            </a:fld>
            <a:endParaRPr lang="en-US" altLang="x-none"/>
          </a:p>
        </p:txBody>
      </p:sp>
    </p:spTree>
    <p:extLst>
      <p:ext uri="{BB962C8B-B14F-4D97-AF65-F5344CB8AC3E}">
        <p14:creationId xmlns:p14="http://schemas.microsoft.com/office/powerpoint/2010/main" val="1364697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B71E7696-89B1-0C44-8C9B-EA35441C565C}" type="slidenum">
              <a:rPr lang="en-US" altLang="x-none"/>
              <a:pPr/>
              <a:t>‹#›</a:t>
            </a:fld>
            <a:endParaRPr lang="en-US" altLang="x-none"/>
          </a:p>
        </p:txBody>
      </p:sp>
    </p:spTree>
    <p:extLst>
      <p:ext uri="{BB962C8B-B14F-4D97-AF65-F5344CB8AC3E}">
        <p14:creationId xmlns:p14="http://schemas.microsoft.com/office/powerpoint/2010/main" val="1337969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fld id="{F91967EE-1AB4-A740-8762-8378148B702F}" type="slidenum">
              <a:rPr lang="en-US" altLang="x-none"/>
              <a:pPr/>
              <a:t>‹#›</a:t>
            </a:fld>
            <a:endParaRPr lang="en-US" altLang="x-none"/>
          </a:p>
        </p:txBody>
      </p:sp>
    </p:spTree>
    <p:extLst>
      <p:ext uri="{BB962C8B-B14F-4D97-AF65-F5344CB8AC3E}">
        <p14:creationId xmlns:p14="http://schemas.microsoft.com/office/powerpoint/2010/main" val="950269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D98AFF93-B266-3942-861A-873F7A00CD4B}" type="slidenum">
              <a:rPr lang="en-US" altLang="x-none"/>
              <a:pPr/>
              <a:t>‹#›</a:t>
            </a:fld>
            <a:endParaRPr lang="en-US" altLang="x-none"/>
          </a:p>
        </p:txBody>
      </p:sp>
    </p:spTree>
    <p:extLst>
      <p:ext uri="{BB962C8B-B14F-4D97-AF65-F5344CB8AC3E}">
        <p14:creationId xmlns:p14="http://schemas.microsoft.com/office/powerpoint/2010/main" val="351889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fld id="{A4132A3D-94AF-BD43-AABB-3F730822F8CD}" type="slidenum">
              <a:rPr lang="en-US" altLang="x-none"/>
              <a:pPr/>
              <a:t>‹#›</a:t>
            </a:fld>
            <a:endParaRPr lang="en-US" altLang="x-none"/>
          </a:p>
        </p:txBody>
      </p:sp>
    </p:spTree>
    <p:extLst>
      <p:ext uri="{BB962C8B-B14F-4D97-AF65-F5344CB8AC3E}">
        <p14:creationId xmlns:p14="http://schemas.microsoft.com/office/powerpoint/2010/main" val="38745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a:lvl1pPr>
          </a:lstStyle>
          <a:p>
            <a:fld id="{77819F20-9DB0-F44D-83FB-AFD5BF944162}" type="slidenum">
              <a:rPr lang="en-US" altLang="x-none"/>
              <a:pPr/>
              <a:t>‹#›</a:t>
            </a:fld>
            <a:endParaRPr lang="en-US" altLang="x-none"/>
          </a:p>
        </p:txBody>
      </p:sp>
    </p:spTree>
    <p:extLst>
      <p:ext uri="{BB962C8B-B14F-4D97-AF65-F5344CB8AC3E}">
        <p14:creationId xmlns:p14="http://schemas.microsoft.com/office/powerpoint/2010/main" val="20750949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35F63B8-92BA-3942-832C-70FBD206CE7A}" type="slidenum">
              <a:rPr lang="en-US" altLang="x-none"/>
              <a:pPr/>
              <a:t>‹#›</a:t>
            </a:fld>
            <a:endParaRPr lang="en-US" altLang="x-none"/>
          </a:p>
        </p:txBody>
      </p:sp>
    </p:spTree>
    <p:extLst>
      <p:ext uri="{BB962C8B-B14F-4D97-AF65-F5344CB8AC3E}">
        <p14:creationId xmlns:p14="http://schemas.microsoft.com/office/powerpoint/2010/main" val="7666082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AFD31F6E-6A24-9F4A-BD42-58F239F73028}" type="slidenum">
              <a:rPr lang="en-US" altLang="x-none"/>
              <a:pPr/>
              <a:t>‹#›</a:t>
            </a:fld>
            <a:endParaRPr lang="en-US" altLang="x-none"/>
          </a:p>
        </p:txBody>
      </p:sp>
    </p:spTree>
    <p:extLst>
      <p:ext uri="{BB962C8B-B14F-4D97-AF65-F5344CB8AC3E}">
        <p14:creationId xmlns:p14="http://schemas.microsoft.com/office/powerpoint/2010/main" val="16298207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5D4F4A58-1C0A-7547-A3DA-533275DB1CAD}" type="slidenum">
              <a:rPr lang="en-US" altLang="x-none"/>
              <a:pPr/>
              <a:t>‹#›</a:t>
            </a:fld>
            <a:endParaRPr lang="en-US" altLang="x-none"/>
          </a:p>
        </p:txBody>
      </p:sp>
    </p:spTree>
    <p:extLst>
      <p:ext uri="{BB962C8B-B14F-4D97-AF65-F5344CB8AC3E}">
        <p14:creationId xmlns:p14="http://schemas.microsoft.com/office/powerpoint/2010/main" val="12431084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718200E6-4CED-3D4B-AAC7-42A621ACFA33}" type="slidenum">
              <a:rPr lang="en-US" altLang="x-none"/>
              <a:pPr/>
              <a:t>‹#›</a:t>
            </a:fld>
            <a:endParaRPr lang="en-US" altLang="x-none"/>
          </a:p>
        </p:txBody>
      </p:sp>
    </p:spTree>
    <p:extLst>
      <p:ext uri="{BB962C8B-B14F-4D97-AF65-F5344CB8AC3E}">
        <p14:creationId xmlns:p14="http://schemas.microsoft.com/office/powerpoint/2010/main" val="5501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2A957E17-C0FC-8F48-A864-69B900C83F5B}" type="slidenum">
              <a:rPr lang="en-US" altLang="x-none"/>
              <a:pPr/>
              <a:t>‹#›</a:t>
            </a:fld>
            <a:endParaRPr lang="en-US" altLang="x-none"/>
          </a:p>
        </p:txBody>
      </p:sp>
    </p:spTree>
    <p:extLst>
      <p:ext uri="{BB962C8B-B14F-4D97-AF65-F5344CB8AC3E}">
        <p14:creationId xmlns:p14="http://schemas.microsoft.com/office/powerpoint/2010/main" val="1488449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atin typeface="Comic Sans MS" charset="0"/>
              </a:defRPr>
            </a:lvl1pPr>
          </a:lstStyle>
          <a:p>
            <a:fld id="{1CD1871C-A6BD-924F-A514-84099394B735}" type="slidenum">
              <a:rPr lang="en-US" altLang="x-none"/>
              <a:pPr/>
              <a:t>‹#›</a:t>
            </a:fld>
            <a:endParaRPr lang="en-US" altLang="x-none"/>
          </a:p>
        </p:txBody>
      </p:sp>
    </p:spTree>
    <p:extLst>
      <p:ext uri="{BB962C8B-B14F-4D97-AF65-F5344CB8AC3E}">
        <p14:creationId xmlns:p14="http://schemas.microsoft.com/office/powerpoint/2010/main" val="12184813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4" name="Rectangle 6"/>
          <p:cNvSpPr>
            <a:spLocks noGrp="1" noChangeArrowheads="1"/>
          </p:cNvSpPr>
          <p:nvPr>
            <p:ph type="sldNum" sz="quarter" idx="11"/>
          </p:nvPr>
        </p:nvSpPr>
        <p:spPr/>
        <p:txBody>
          <a:bodyPr/>
          <a:lstStyle>
            <a:lvl1pPr>
              <a:defRPr>
                <a:latin typeface="Comic Sans MS" charset="0"/>
              </a:defRPr>
            </a:lvl1pPr>
          </a:lstStyle>
          <a:p>
            <a:fld id="{CACD2CED-F821-B441-B755-D6381BEA4637}" type="slidenum">
              <a:rPr lang="en-US" altLang="x-none"/>
              <a:pPr/>
              <a:t>‹#›</a:t>
            </a:fld>
            <a:endParaRPr lang="en-US" altLang="x-none"/>
          </a:p>
        </p:txBody>
      </p:sp>
    </p:spTree>
    <p:extLst>
      <p:ext uri="{BB962C8B-B14F-4D97-AF65-F5344CB8AC3E}">
        <p14:creationId xmlns:p14="http://schemas.microsoft.com/office/powerpoint/2010/main" val="6114370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3" name="Rectangle 6"/>
          <p:cNvSpPr>
            <a:spLocks noGrp="1" noChangeArrowheads="1"/>
          </p:cNvSpPr>
          <p:nvPr>
            <p:ph type="sldNum" sz="quarter" idx="11"/>
          </p:nvPr>
        </p:nvSpPr>
        <p:spPr/>
        <p:txBody>
          <a:bodyPr/>
          <a:lstStyle>
            <a:lvl1pPr>
              <a:defRPr>
                <a:latin typeface="Comic Sans MS" charset="0"/>
              </a:defRPr>
            </a:lvl1pPr>
          </a:lstStyle>
          <a:p>
            <a:fld id="{C9AB2150-56BB-2341-B093-FCE660E87CAA}" type="slidenum">
              <a:rPr lang="en-US" altLang="x-none"/>
              <a:pPr/>
              <a:t>‹#›</a:t>
            </a:fld>
            <a:endParaRPr lang="en-US" altLang="x-none"/>
          </a:p>
        </p:txBody>
      </p:sp>
    </p:spTree>
    <p:extLst>
      <p:ext uri="{BB962C8B-B14F-4D97-AF65-F5344CB8AC3E}">
        <p14:creationId xmlns:p14="http://schemas.microsoft.com/office/powerpoint/2010/main" val="712861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11189F39-C440-6140-BDEA-9AAE4EEDD84C}" type="slidenum">
              <a:rPr lang="en-US" altLang="x-none"/>
              <a:pPr/>
              <a:t>‹#›</a:t>
            </a:fld>
            <a:endParaRPr lang="en-US" altLang="x-none"/>
          </a:p>
        </p:txBody>
      </p:sp>
    </p:spTree>
    <p:extLst>
      <p:ext uri="{BB962C8B-B14F-4D97-AF65-F5344CB8AC3E}">
        <p14:creationId xmlns:p14="http://schemas.microsoft.com/office/powerpoint/2010/main" val="2585858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atin typeface="Comic Sans MS" charset="0"/>
              </a:defRPr>
            </a:lvl1pPr>
          </a:lstStyle>
          <a:p>
            <a:fld id="{B44A6D77-7268-5E4E-BF0B-807F31A110E2}" type="slidenum">
              <a:rPr lang="en-US" altLang="x-none"/>
              <a:pPr/>
              <a:t>‹#›</a:t>
            </a:fld>
            <a:endParaRPr lang="en-US" altLang="x-none"/>
          </a:p>
        </p:txBody>
      </p:sp>
    </p:spTree>
    <p:extLst>
      <p:ext uri="{BB962C8B-B14F-4D97-AF65-F5344CB8AC3E}">
        <p14:creationId xmlns:p14="http://schemas.microsoft.com/office/powerpoint/2010/main" val="16928790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F452ED77-521A-034E-8DAF-D189B7167C37}" type="slidenum">
              <a:rPr lang="en-US" altLang="x-none"/>
              <a:pPr/>
              <a:t>‹#›</a:t>
            </a:fld>
            <a:endParaRPr lang="en-US" altLang="x-none"/>
          </a:p>
        </p:txBody>
      </p:sp>
    </p:spTree>
    <p:extLst>
      <p:ext uri="{BB962C8B-B14F-4D97-AF65-F5344CB8AC3E}">
        <p14:creationId xmlns:p14="http://schemas.microsoft.com/office/powerpoint/2010/main" val="207085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Comic Sans MS" charset="0"/>
                <a:cs typeface="ＭＳ Ｐゴシック"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atin typeface="Comic Sans MS" charset="0"/>
              </a:defRPr>
            </a:lvl1pPr>
          </a:lstStyle>
          <a:p>
            <a:fld id="{D4B671D6-CADF-3C49-B503-D382B111E6B1}" type="slidenum">
              <a:rPr lang="en-US" altLang="x-none"/>
              <a:pPr/>
              <a:t>‹#›</a:t>
            </a:fld>
            <a:endParaRPr lang="en-US" altLang="x-none"/>
          </a:p>
        </p:txBody>
      </p:sp>
    </p:spTree>
    <p:extLst>
      <p:ext uri="{BB962C8B-B14F-4D97-AF65-F5344CB8AC3E}">
        <p14:creationId xmlns:p14="http://schemas.microsoft.com/office/powerpoint/2010/main" val="155971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28E2BCC6-4D46-144A-825B-7C6F34A5886B}" type="slidenum">
              <a:rPr lang="en-US" altLang="x-none"/>
              <a:pPr/>
              <a:t>‹#›</a:t>
            </a:fld>
            <a:endParaRPr lang="en-US" altLang="x-none"/>
          </a:p>
        </p:txBody>
      </p:sp>
    </p:spTree>
    <p:extLst>
      <p:ext uri="{BB962C8B-B14F-4D97-AF65-F5344CB8AC3E}">
        <p14:creationId xmlns:p14="http://schemas.microsoft.com/office/powerpoint/2010/main" val="33527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7FC9CD9F-E37E-034A-A7A2-B5D6B17D2396}" type="slidenum">
              <a:rPr lang="en-US" altLang="x-none"/>
              <a:pPr/>
              <a:t>‹#›</a:t>
            </a:fld>
            <a:endParaRPr lang="en-US" altLang="x-none"/>
          </a:p>
        </p:txBody>
      </p:sp>
    </p:spTree>
    <p:extLst>
      <p:ext uri="{BB962C8B-B14F-4D97-AF65-F5344CB8AC3E}">
        <p14:creationId xmlns:p14="http://schemas.microsoft.com/office/powerpoint/2010/main" val="206746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C23E3422-A835-7B40-BE1E-7DB3D8C135D1}" type="slidenum">
              <a:rPr lang="en-US" altLang="x-none"/>
              <a:pPr/>
              <a:t>‹#›</a:t>
            </a:fld>
            <a:endParaRPr lang="en-US" altLang="x-none"/>
          </a:p>
        </p:txBody>
      </p:sp>
    </p:spTree>
    <p:extLst>
      <p:ext uri="{BB962C8B-B14F-4D97-AF65-F5344CB8AC3E}">
        <p14:creationId xmlns:p14="http://schemas.microsoft.com/office/powerpoint/2010/main" val="167207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FD2EBDDB-225F-694E-9A74-27220B96295B}" type="slidenum">
              <a:rPr lang="en-US" altLang="x-none"/>
              <a:pPr/>
              <a:t>‹#›</a:t>
            </a:fld>
            <a:endParaRPr lang="en-US" altLang="x-none"/>
          </a:p>
        </p:txBody>
      </p:sp>
    </p:spTree>
    <p:extLst>
      <p:ext uri="{BB962C8B-B14F-4D97-AF65-F5344CB8AC3E}">
        <p14:creationId xmlns:p14="http://schemas.microsoft.com/office/powerpoint/2010/main" val="58745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C9EAF36C-B4F2-C54D-BB6A-799EB8EAFB60}" type="slidenum">
              <a:rPr lang="en-US" altLang="x-none"/>
              <a:pPr/>
              <a:t>‹#›</a:t>
            </a:fld>
            <a:endParaRPr lang="en-US" altLang="x-none"/>
          </a:p>
        </p:txBody>
      </p:sp>
    </p:spTree>
    <p:extLst>
      <p:ext uri="{BB962C8B-B14F-4D97-AF65-F5344CB8AC3E}">
        <p14:creationId xmlns:p14="http://schemas.microsoft.com/office/powerpoint/2010/main" val="13407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833D284-E86C-DE4C-A320-DAF6882E4661}"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Tree>
  </p:cSld>
  <p:clrMap bg1="lt1" tx1="dk1" bg2="lt2" tx2="dk2" accent1="accent1" accent2="accent2" accent3="accent3" accent4="accent4" accent5="accent5" accent6="accent6" hlink="hlink" folHlink="folHlink"/>
  <p:sldLayoutIdLst>
    <p:sldLayoutId id="2147486293" r:id="rId1"/>
    <p:sldLayoutId id="2147486294" r:id="rId2"/>
    <p:sldLayoutId id="2147486295" r:id="rId3"/>
    <p:sldLayoutId id="2147486296" r:id="rId4"/>
    <p:sldLayoutId id="2147486297" r:id="rId5"/>
    <p:sldLayoutId id="2147486298" r:id="rId6"/>
    <p:sldLayoutId id="2147486299" r:id="rId7"/>
    <p:sldLayoutId id="2147486300" r:id="rId8"/>
    <p:sldLayoutId id="2147486301" r:id="rId9"/>
    <p:sldLayoutId id="2147486302" r:id="rId10"/>
    <p:sldLayoutId id="2147486303"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266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266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266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3CCC8BF8-9DA7-594F-8698-96494B30D63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15" r:id="rId1"/>
    <p:sldLayoutId id="2147486316" r:id="rId2"/>
    <p:sldLayoutId id="2147486317" r:id="rId3"/>
    <p:sldLayoutId id="2147486318" r:id="rId4"/>
    <p:sldLayoutId id="2147486319" r:id="rId5"/>
    <p:sldLayoutId id="2147486320" r:id="rId6"/>
    <p:sldLayoutId id="2147486321" r:id="rId7"/>
    <p:sldLayoutId id="2147486322" r:id="rId8"/>
    <p:sldLayoutId id="2147486323" r:id="rId9"/>
    <p:sldLayoutId id="2147486324" r:id="rId10"/>
    <p:sldLayoutId id="2147486325" r:id="rId11"/>
    <p:sldLayoutId id="2147486338"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399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99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2400">
                <a:solidFill>
                  <a:schemeClr val="tx1"/>
                </a:solidFill>
                <a:latin typeface="Times New Roman" charset="0"/>
                <a:ea typeface="ＭＳ Ｐゴシック" charset="0"/>
              </a:defRPr>
            </a:lvl1pPr>
            <a:lvl2pPr marL="742950" indent="-285750" defTabSz="912813">
              <a:defRPr sz="2400">
                <a:solidFill>
                  <a:schemeClr val="tx1"/>
                </a:solidFill>
                <a:latin typeface="Times New Roman" charset="0"/>
                <a:ea typeface="ＭＳ Ｐゴシック" charset="0"/>
              </a:defRPr>
            </a:lvl2pPr>
            <a:lvl3pPr marL="1143000" indent="-228600" defTabSz="912813">
              <a:defRPr sz="2400">
                <a:solidFill>
                  <a:schemeClr val="tx1"/>
                </a:solidFill>
                <a:latin typeface="Times New Roman" charset="0"/>
                <a:ea typeface="ＭＳ Ｐゴシック" charset="0"/>
              </a:defRPr>
            </a:lvl3pPr>
            <a:lvl4pPr marL="1600200" indent="-228600" defTabSz="912813">
              <a:defRPr sz="2400">
                <a:solidFill>
                  <a:schemeClr val="tx1"/>
                </a:solidFill>
                <a:latin typeface="Times New Roman" charset="0"/>
                <a:ea typeface="ＭＳ Ｐゴシック" charset="0"/>
              </a:defRPr>
            </a:lvl4pPr>
            <a:lvl5pPr marL="2057400" indent="-228600" defTabSz="912813">
              <a:defRPr sz="24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endParaRPr lang="en-US" sz="500">
              <a:solidFill>
                <a:srgbClr val="000000"/>
              </a:solidFill>
            </a:endParaRPr>
          </a:p>
        </p:txBody>
      </p:sp>
      <p:sp>
        <p:nvSpPr>
          <p:cNvPr id="399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eaLnBrk="1" hangingPunct="1">
              <a:defRPr sz="1200">
                <a:solidFill>
                  <a:srgbClr val="000000"/>
                </a:solidFill>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a:solidFill>
                  <a:srgbClr val="000000"/>
                </a:solidFill>
                <a:latin typeface="Tahoma" charset="0"/>
              </a:defRPr>
            </a:lvl1pPr>
          </a:lstStyle>
          <a:p>
            <a:fld id="{8BFDBB04-7B8F-2247-9B59-A8FA38C0904E}"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6326" r:id="rId1"/>
    <p:sldLayoutId id="2147486327" r:id="rId2"/>
    <p:sldLayoutId id="2147486328" r:id="rId3"/>
    <p:sldLayoutId id="2147486329" r:id="rId4"/>
    <p:sldLayoutId id="2147486330" r:id="rId5"/>
    <p:sldLayoutId id="2147486331" r:id="rId6"/>
    <p:sldLayoutId id="2147486332" r:id="rId7"/>
    <p:sldLayoutId id="2147486333" r:id="rId8"/>
    <p:sldLayoutId id="2147486334" r:id="rId9"/>
    <p:sldLayoutId id="2147486335" r:id="rId10"/>
    <p:sldLayoutId id="2147486336" r:id="rId11"/>
    <p:sldLayoutId id="2147486339"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66563"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9E450D6C-AEF6-E143-82D4-98ECC4F06405}" type="slidenum">
              <a:rPr lang="en-US" altLang="x-none"/>
              <a:pPr/>
              <a:t>‹#›</a:t>
            </a:fld>
            <a:endParaRPr lang="en-US" altLang="x-none"/>
          </a:p>
        </p:txBody>
      </p:sp>
      <p:sp>
        <p:nvSpPr>
          <p:cNvPr id="66566"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6352" r:id="rId1"/>
    <p:sldLayoutId id="2147486353" r:id="rId2"/>
    <p:sldLayoutId id="2147486354" r:id="rId3"/>
    <p:sldLayoutId id="2147486355" r:id="rId4"/>
    <p:sldLayoutId id="2147486356" r:id="rId5"/>
    <p:sldLayoutId id="2147486357" r:id="rId6"/>
    <p:sldLayoutId id="2147486358" r:id="rId7"/>
    <p:sldLayoutId id="2147486359" r:id="rId8"/>
    <p:sldLayoutId id="2147486360" r:id="rId9"/>
    <p:sldLayoutId id="2147486361" r:id="rId10"/>
    <p:sldLayoutId id="2147486362"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43.png"/><Relationship Id="rId3" Type="http://schemas.openxmlformats.org/officeDocument/2006/relationships/notesSlide" Target="../notesSlides/notesSlide11.xml"/><Relationship Id="rId7" Type="http://schemas.openxmlformats.org/officeDocument/2006/relationships/image" Target="../media/image12.wmf"/><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11.wmf"/><Relationship Id="rId10" Type="http://schemas.openxmlformats.org/officeDocument/2006/relationships/image" Target="../media/image15.png"/><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2.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14.emf"/><Relationship Id="rId5" Type="http://schemas.openxmlformats.org/officeDocument/2006/relationships/image" Target="../media/image16.emf"/><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55.png"/><Relationship Id="rId3" Type="http://schemas.openxmlformats.org/officeDocument/2006/relationships/notesSlide" Target="../notesSlides/notesSlide13.xml"/><Relationship Id="rId7" Type="http://schemas.openxmlformats.org/officeDocument/2006/relationships/image" Target="../media/image21.png"/><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1.png"/><Relationship Id="rId11" Type="http://schemas.openxmlformats.org/officeDocument/2006/relationships/image" Target="../media/image20.png"/><Relationship Id="rId5" Type="http://schemas.openxmlformats.org/officeDocument/2006/relationships/image" Target="../media/image18.emf"/><Relationship Id="rId10" Type="http://schemas.openxmlformats.org/officeDocument/2006/relationships/image" Target="../media/image19.emf"/><Relationship Id="rId4" Type="http://schemas.openxmlformats.org/officeDocument/2006/relationships/oleObject" Target="../embeddings/oleObject17.bin"/><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png"/><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2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5.xml"/><Relationship Id="rId1" Type="http://schemas.openxmlformats.org/officeDocument/2006/relationships/vmlDrawing" Target="../drawings/vmlDrawing10.vml"/><Relationship Id="rId5" Type="http://schemas.openxmlformats.org/officeDocument/2006/relationships/image" Target="../media/image30.png"/><Relationship Id="rId4" Type="http://schemas.openxmlformats.org/officeDocument/2006/relationships/oleObject" Target="../embeddings/oleObject26.bin"/></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641350" y="1697038"/>
            <a:ext cx="7772400" cy="1470025"/>
          </a:xfrm>
        </p:spPr>
        <p:txBody>
          <a:bodyPr/>
          <a:lstStyle/>
          <a:p>
            <a:pPr algn="ctr"/>
            <a:r>
              <a:rPr lang="en-US" altLang="x-none" sz="3600" dirty="0">
                <a:ea typeface="ＭＳ Ｐゴシック" charset="-128"/>
              </a:rPr>
              <a:t>Layered Network Architecture; Network Applications: </a:t>
            </a:r>
            <a:br>
              <a:rPr lang="en-US" altLang="x-none" sz="3600" dirty="0">
                <a:ea typeface="ＭＳ Ｐゴシック" charset="-128"/>
              </a:rPr>
            </a:br>
            <a:r>
              <a:rPr lang="en-US" altLang="x-none" sz="3600" dirty="0">
                <a:ea typeface="ＭＳ Ｐゴシック" charset="-128"/>
              </a:rPr>
              <a:t>Overview, </a:t>
            </a:r>
            <a:r>
              <a:rPr lang="en-US" altLang="x-none" sz="3600" dirty="0" err="1">
                <a:ea typeface="ＭＳ Ｐゴシック" charset="-128"/>
              </a:rPr>
              <a:t>EMail</a:t>
            </a:r>
            <a:endParaRPr lang="en-US" altLang="x-none" sz="3600" dirty="0">
              <a:ea typeface="ＭＳ Ｐゴシック" charset="-128"/>
            </a:endParaRPr>
          </a:p>
        </p:txBody>
      </p:sp>
      <p:sp>
        <p:nvSpPr>
          <p:cNvPr id="80898" name="Rectangle 5"/>
          <p:cNvSpPr>
            <a:spLocks noGrp="1" noChangeArrowheads="1"/>
          </p:cNvSpPr>
          <p:nvPr>
            <p:ph type="subTitle" idx="1"/>
          </p:nvPr>
        </p:nvSpPr>
        <p:spPr>
          <a:xfrm>
            <a:off x="1022350" y="3321355"/>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9/</a:t>
            </a:r>
            <a:r>
              <a:rPr lang="en-US" altLang="zh-CN" sz="2400" dirty="0">
                <a:ea typeface="宋体" charset="-122"/>
              </a:rPr>
              <a:t>28</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B4428796-2881-7644-9368-E93AFB10AA0F}"/>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x-none" sz="3200" dirty="0">
                <a:ea typeface="ＭＳ Ｐゴシック" charset="-128"/>
              </a:rPr>
              <a:t>Recap: Queueing Theory </a:t>
            </a:r>
            <a:br>
              <a:rPr lang="en-US" altLang="x-none" sz="3200" dirty="0">
                <a:ea typeface="ＭＳ Ｐゴシック" charset="-128"/>
              </a:rPr>
            </a:br>
            <a:r>
              <a:rPr lang="en-US" altLang="x-none" sz="3200" dirty="0">
                <a:ea typeface="ＭＳ Ｐゴシック" charset="-128"/>
              </a:rPr>
              <a:t>Analysis of Packet Switching</a:t>
            </a:r>
          </a:p>
        </p:txBody>
      </p:sp>
      <p:sp>
        <p:nvSpPr>
          <p:cNvPr id="50178"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latin typeface="Tahoma" charset="0"/>
              </a:rPr>
              <a:pPr>
                <a:spcBef>
                  <a:spcPct val="0"/>
                </a:spcBef>
                <a:buClrTx/>
                <a:buSzTx/>
                <a:buFontTx/>
                <a:buNone/>
              </a:pPr>
              <a:t>10</a:t>
            </a:fld>
            <a:endParaRPr lang="en-US" altLang="x-none" sz="1200">
              <a:latin typeface="Tahoma" charset="0"/>
            </a:endParaRPr>
          </a:p>
        </p:txBody>
      </p:sp>
      <p:grpSp>
        <p:nvGrpSpPr>
          <p:cNvPr id="50179" name="Group 6"/>
          <p:cNvGrpSpPr>
            <a:grpSpLocks/>
          </p:cNvGrpSpPr>
          <p:nvPr/>
        </p:nvGrpSpPr>
        <p:grpSpPr bwMode="auto">
          <a:xfrm>
            <a:off x="609600" y="2079625"/>
            <a:ext cx="914400" cy="838200"/>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50180" name="Group 7"/>
          <p:cNvGrpSpPr>
            <a:grpSpLocks/>
          </p:cNvGrpSpPr>
          <p:nvPr/>
        </p:nvGrpSpPr>
        <p:grpSpPr bwMode="auto">
          <a:xfrm>
            <a:off x="2057400" y="2079625"/>
            <a:ext cx="914400" cy="838200"/>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50181" name="Group 10"/>
          <p:cNvGrpSpPr>
            <a:grpSpLocks/>
          </p:cNvGrpSpPr>
          <p:nvPr/>
        </p:nvGrpSpPr>
        <p:grpSpPr bwMode="auto">
          <a:xfrm>
            <a:off x="4038600" y="2079625"/>
            <a:ext cx="914400" cy="838200"/>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50182" name="Group 13"/>
          <p:cNvGrpSpPr>
            <a:grpSpLocks/>
          </p:cNvGrpSpPr>
          <p:nvPr/>
        </p:nvGrpSpPr>
        <p:grpSpPr bwMode="auto">
          <a:xfrm>
            <a:off x="7391400" y="2057400"/>
            <a:ext cx="914400" cy="838200"/>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50183" name="Rectangle 16"/>
          <p:cNvSpPr>
            <a:spLocks noChangeArrowheads="1"/>
          </p:cNvSpPr>
          <p:nvPr/>
        </p:nvSpPr>
        <p:spPr bwMode="auto">
          <a:xfrm>
            <a:off x="1263650" y="1447800"/>
            <a:ext cx="404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#packets in queue</a:t>
            </a:r>
            <a:endParaRPr lang="en-US" altLang="x-none" sz="100">
              <a:latin typeface="Times New Roman" charset="0"/>
            </a:endParaRPr>
          </a:p>
        </p:txBody>
      </p:sp>
      <p:graphicFrame>
        <p:nvGraphicFramePr>
          <p:cNvPr id="56328" name="Object 2"/>
          <p:cNvGraphicFramePr>
            <a:graphicFrameLocks noChangeAspect="1"/>
          </p:cNvGraphicFramePr>
          <p:nvPr/>
        </p:nvGraphicFramePr>
        <p:xfrm>
          <a:off x="1828800" y="4724400"/>
          <a:ext cx="1566863" cy="461963"/>
        </p:xfrm>
        <a:graphic>
          <a:graphicData uri="http://schemas.openxmlformats.org/presentationml/2006/ole">
            <mc:AlternateContent xmlns:mc="http://schemas.openxmlformats.org/markup-compatibility/2006">
              <mc:Choice xmlns:v="urn:schemas-microsoft-com:vml" Requires="v">
                <p:oleObj spid="_x0000_s366089"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724400"/>
                        <a:ext cx="1566863"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3400" y="3810000"/>
            <a:ext cx="7543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50187"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50188"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50189"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50190"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50191"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50192"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50194"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graphicFrame>
        <p:nvGraphicFramePr>
          <p:cNvPr id="56340" name="Object 3"/>
          <p:cNvGraphicFramePr>
            <a:graphicFrameLocks noChangeAspect="1"/>
          </p:cNvGraphicFramePr>
          <p:nvPr/>
        </p:nvGraphicFramePr>
        <p:xfrm>
          <a:off x="1828800" y="5562600"/>
          <a:ext cx="3800475" cy="539750"/>
        </p:xfrm>
        <a:graphic>
          <a:graphicData uri="http://schemas.openxmlformats.org/presentationml/2006/ole">
            <mc:AlternateContent xmlns:mc="http://schemas.openxmlformats.org/markup-compatibility/2006">
              <mc:Choice xmlns:v="urn:schemas-microsoft-com:vml" Requires="v">
                <p:oleObj spid="_x0000_s366090"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562600"/>
                        <a:ext cx="3800475"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7300" y="5638800"/>
          <a:ext cx="1308100" cy="461963"/>
        </p:xfrm>
        <a:graphic>
          <a:graphicData uri="http://schemas.openxmlformats.org/presentationml/2006/ole">
            <mc:AlternateContent xmlns:mc="http://schemas.openxmlformats.org/markup-compatibility/2006">
              <mc:Choice xmlns:v="urn:schemas-microsoft-com:vml" Requires="v">
                <p:oleObj spid="_x0000_s366091"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7300" y="5638800"/>
                        <a:ext cx="13081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82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18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28800" y="6248400"/>
          <a:ext cx="795338" cy="488950"/>
        </p:xfrm>
        <a:graphic>
          <a:graphicData uri="http://schemas.openxmlformats.org/presentationml/2006/ole">
            <mc:AlternateContent xmlns:mc="http://schemas.openxmlformats.org/markup-compatibility/2006">
              <mc:Choice xmlns:v="urn:schemas-microsoft-com:vml" Requires="v">
                <p:oleObj spid="_x0000_s366092"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6248400"/>
                        <a:ext cx="795338" cy="48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0"/>
            <a:ext cx="2587625"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12B42C-5A77-0745-BA51-DF8054F07392}"/>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xmlns="">
          <p:sp>
            <p:nvSpPr>
              <p:cNvPr id="36" name="TextBox 35">
                <a:extLst>
                  <a:ext uri="{FF2B5EF4-FFF2-40B4-BE49-F238E27FC236}">
                    <a16:creationId xmlns:a16="http://schemas.microsoft.com/office/drawing/2014/main" id="{4512B42C-5A77-0745-BA51-DF8054F07392}"/>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8780"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68530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Analysis of </a:t>
            </a:r>
            <a:br>
              <a:rPr lang="en-US" altLang="x-none" sz="3600" dirty="0">
                <a:ea typeface="ＭＳ Ｐゴシック" charset="-128"/>
              </a:rPr>
            </a:br>
            <a:r>
              <a:rPr lang="en-US" altLang="x-none" sz="3600" dirty="0">
                <a:ea typeface="ＭＳ Ｐゴシック" charset="-128"/>
              </a:rPr>
              <a:t>Delay</a:t>
            </a:r>
          </a:p>
        </p:txBody>
      </p:sp>
      <p:sp>
        <p:nvSpPr>
          <p:cNvPr id="54274" name="Content Placeholder 2"/>
          <p:cNvSpPr>
            <a:spLocks noGrp="1"/>
          </p:cNvSpPr>
          <p:nvPr>
            <p:ph idx="1"/>
          </p:nvPr>
        </p:nvSpPr>
        <p:spPr>
          <a:xfrm>
            <a:off x="404812" y="3756025"/>
            <a:ext cx="7772400" cy="2493821"/>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11</a:t>
            </a:fld>
            <a:endParaRPr lang="en-US" altLang="x-none" sz="1200" dirty="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368113" name="Equation" r:id="rId4" imgW="342751" imgH="203112" progId="Equation.3">
                  <p:embed/>
                </p:oleObj>
              </mc:Choice>
              <mc:Fallback>
                <p:oleObj name="Equation" r:id="rId4" imgW="342751" imgH="203112" progId="Equation.3">
                  <p:embed/>
                  <p:pic>
                    <p:nvPicPr>
                      <p:cNvPr id="542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368114" name="Equation" r:id="rId6" imgW="558558" imgH="203112" progId="Equation.3">
                  <p:embed/>
                </p:oleObj>
              </mc:Choice>
              <mc:Fallback>
                <p:oleObj name="Equation" r:id="rId6" imgW="558558" imgH="203112" progId="Equation.3">
                  <p:embed/>
                  <p:pic>
                    <p:nvPicPr>
                      <p:cNvPr id="542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368115" name="Equation" r:id="rId8" imgW="609600" imgH="228600" progId="Equation.3">
                  <p:embed/>
                </p:oleObj>
              </mc:Choice>
              <mc:Fallback>
                <p:oleObj name="Equation" r:id="rId8" imgW="609600" imgH="228600" progId="Equation.3">
                  <p:embed/>
                  <p:pic>
                    <p:nvPicPr>
                      <p:cNvPr id="542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368116" name="Equation" r:id="rId11" imgW="355600" imgH="228600" progId="Equation.3">
                  <p:embed/>
                </p:oleObj>
              </mc:Choice>
              <mc:Fallback>
                <p:oleObj name="Equation" r:id="rId11" imgW="355600" imgH="228600" progId="Equation.3">
                  <p:embed/>
                  <p:pic>
                    <p:nvPicPr>
                      <p:cNvPr id="26" name="Object 5">
                        <a:extLst>
                          <a:ext uri="{FF2B5EF4-FFF2-40B4-BE49-F238E27FC236}">
                            <a16:creationId xmlns:a16="http://schemas.microsoft.com/office/drawing/2014/main" id="{75F50AE6-54E6-0A41-94E8-73E30EE6BF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xmlns="">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extLst>
      <p:ext uri="{BB962C8B-B14F-4D97-AF65-F5344CB8AC3E}">
        <p14:creationId xmlns:p14="http://schemas.microsoft.com/office/powerpoint/2010/main" val="220529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12</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400" u="sng" dirty="0">
                <a:solidFill>
                  <a:schemeClr val="accent2"/>
                </a:solidFill>
              </a:rPr>
              <a:t>Recap: Analysis of Delay</a:t>
            </a:r>
            <a:endParaRPr lang="en-US" altLang="x-none" sz="3600" u="sng" dirty="0">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369133" name="Equation" r:id="rId4" imgW="2197100" imgH="431800" progId="Equation.3">
                    <p:embed/>
                  </p:oleObj>
                </mc:Choice>
                <mc:Fallback>
                  <p:oleObj name="Equation" r:id="rId4" imgW="2197100" imgH="431800" progId="Equation.3">
                    <p:embed/>
                    <p:pic>
                      <p:nvPicPr>
                        <p:cNvPr id="5633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369134" name="Equation" r:id="rId6" imgW="2336800" imgH="431800" progId="Equation.3">
                    <p:embed/>
                  </p:oleObj>
                </mc:Choice>
                <mc:Fallback>
                  <p:oleObj name="Equation" r:id="rId6" imgW="2336800" imgH="431800" progId="Equation.3">
                    <p:embed/>
                    <p:pic>
                      <p:nvPicPr>
                        <p:cNvPr id="56329"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1800" dirty="0">
                <a:solidFill>
                  <a:srgbClr val="000000"/>
                </a:solidFill>
                <a:latin typeface="Times New Roman" charset="0"/>
                <a:ea typeface="宋体" charset="-122"/>
              </a:rPr>
              <a:t>For a demo of M/M/1, see: </a:t>
            </a:r>
            <a:br>
              <a:rPr lang="en-US" altLang="zh-CN" sz="1800" dirty="0">
                <a:solidFill>
                  <a:srgbClr val="000000"/>
                </a:solidFill>
                <a:latin typeface="Times New Roman" charset="0"/>
                <a:ea typeface="宋体" charset="-122"/>
              </a:rPr>
            </a:br>
            <a:r>
              <a:rPr lang="en-US" altLang="x-none" sz="1800" dirty="0">
                <a:solidFill>
                  <a:srgbClr val="000000"/>
                </a:solidFill>
                <a:latin typeface="Times New Roman" charset="0"/>
                <a:ea typeface="宋体" charset="-122"/>
              </a:rPr>
              <a:t>http://</a:t>
            </a:r>
            <a:r>
              <a:rPr lang="en-US" altLang="x-none" sz="1800" dirty="0" err="1">
                <a:solidFill>
                  <a:srgbClr val="000000"/>
                </a:solidFill>
                <a:latin typeface="Times New Roman" charset="0"/>
                <a:ea typeface="宋体" charset="-122"/>
              </a:rPr>
              <a:t>www.dcs.ed.ac.uk</a:t>
            </a:r>
            <a:r>
              <a:rPr lang="en-US" altLang="x-none" sz="1800" dirty="0">
                <a:solidFill>
                  <a:srgbClr val="000000"/>
                </a:solidFill>
                <a:latin typeface="Times New Roman" charset="0"/>
                <a:ea typeface="宋体" charset="-122"/>
              </a:rPr>
              <a:t>/home/</a:t>
            </a:r>
            <a:r>
              <a:rPr lang="en-US" altLang="x-none" sz="1800" dirty="0" err="1">
                <a:solidFill>
                  <a:srgbClr val="000000"/>
                </a:solidFill>
                <a:latin typeface="Times New Roman" charset="0"/>
                <a:ea typeface="宋体" charset="-122"/>
              </a:rPr>
              <a:t>jeh</a:t>
            </a:r>
            <a:r>
              <a:rPr lang="en-US" altLang="x-none" sz="1800" dirty="0">
                <a:solidFill>
                  <a:srgbClr val="000000"/>
                </a:solidFill>
                <a:latin typeface="Times New Roman" charset="0"/>
                <a:ea typeface="宋体" charset="-122"/>
              </a:rPr>
              <a:t>/</a:t>
            </a:r>
            <a:r>
              <a:rPr lang="en-US" altLang="x-none" sz="1800" dirty="0" err="1">
                <a:solidFill>
                  <a:srgbClr val="000000"/>
                </a:solidFill>
                <a:latin typeface="Times New Roman" charset="0"/>
                <a:ea typeface="宋体" charset="-122"/>
              </a:rPr>
              <a:t>Simjava</a:t>
            </a:r>
            <a:r>
              <a:rPr lang="en-US" altLang="x-none" sz="1800" dirty="0">
                <a:solidFill>
                  <a:srgbClr val="000000"/>
                </a:solidFill>
                <a:latin typeface="Times New Roman" charset="0"/>
                <a:ea typeface="宋体" charset="-122"/>
              </a:rPr>
              <a:t>/queueing/mm1_q/mm1_q.html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369135" name="Equation" r:id="rId8" imgW="393529" imgH="241195" progId="Equation.3">
                  <p:embed/>
                </p:oleObj>
              </mc:Choice>
              <mc:Fallback>
                <p:oleObj name="Equation" r:id="rId8" imgW="393529" imgH="241195" progId="Equation.3">
                  <p:embed/>
                  <p:pic>
                    <p:nvPicPr>
                      <p:cNvPr id="1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369136" name="Equation" r:id="rId10" imgW="355600" imgH="228600" progId="Equation.3">
                  <p:embed/>
                </p:oleObj>
              </mc:Choice>
              <mc:Fallback>
                <p:oleObj name="Equation" r:id="rId10" imgW="355600" imgH="228600" progId="Equation.3">
                  <p:embed/>
                  <p:pic>
                    <p:nvPicPr>
                      <p:cNvPr id="1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3012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369911" name="Equation" r:id="rId4" imgW="571500" imgH="431800" progId="Equation.3">
                  <p:embed/>
                </p:oleObj>
              </mc:Choice>
              <mc:Fallback>
                <p:oleObj name="Equation" r:id="rId4" imgW="571500" imgH="431800" progId="Equation.3">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8" name="Rectangle 2"/>
          <p:cNvSpPr>
            <a:spLocks noGrp="1" noChangeArrowheads="1"/>
          </p:cNvSpPr>
          <p:nvPr>
            <p:ph type="title"/>
          </p:nvPr>
        </p:nvSpPr>
        <p:spPr>
          <a:xfrm>
            <a:off x="533400" y="228600"/>
            <a:ext cx="6549231"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Statistical Multiplexing</a:t>
            </a:r>
            <a:endParaRPr lang="en-US" altLang="x-none" sz="3600" dirty="0">
              <a:ea typeface="ＭＳ Ｐゴシック" charset="-128"/>
            </a:endParaRPr>
          </a:p>
        </p:txBody>
      </p:sp>
      <p:sp>
        <p:nvSpPr>
          <p:cNvPr id="60419" name="Rectangle 3"/>
          <p:cNvSpPr>
            <a:spLocks noGrp="1" noChangeArrowheads="1"/>
          </p:cNvSpPr>
          <p:nvPr>
            <p:ph idx="1"/>
          </p:nvPr>
        </p:nvSpPr>
        <p:spPr>
          <a:xfrm>
            <a:off x="533400" y="4162692"/>
            <a:ext cx="4165838" cy="2017612"/>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p:sp>
        <p:nvSpPr>
          <p:cNvPr id="6041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13</a:t>
            </a:fld>
            <a:endParaRPr lang="en-US" altLang="x-none" sz="1200">
              <a:latin typeface="Tahoma" charset="0"/>
            </a:endParaRPr>
          </a:p>
        </p:txBody>
      </p:sp>
      <mc:AlternateContent xmlns:mc="http://schemas.openxmlformats.org/markup-compatibility/2006" xmlns:a14="http://schemas.microsoft.com/office/drawing/2010/main">
        <mc:Choice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xmlns="">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algn="l" defTabSz="911352">
                  <a:defRPr/>
                </a:pPr>
                <a:r>
                  <a:rPr lang="en-US" sz="2000" dirty="0">
                    <a:latin typeface="+mn-lt"/>
                    <a:ea typeface="+mn-ea"/>
                  </a:rPr>
                  <a:t>A simple model to compare bandwidth efficiency of</a:t>
                </a:r>
              </a:p>
              <a:p>
                <a:pPr algn="l" defTabSz="911352">
                  <a:defRPr/>
                </a:pPr>
                <a:r>
                  <a:rPr lang="en-US" sz="2000" dirty="0">
                    <a:latin typeface="+mn-lt"/>
                    <a:ea typeface="+mn-ea"/>
                  </a:rPr>
                  <a:t> - reservation/dedication (aka circuit-switching) vs</a:t>
                </a:r>
              </a:p>
              <a:p>
                <a:pPr algn="l"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algn="l"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algn="l"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algn="l"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xmlns="">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369912" name="Equation" r:id="rId9" imgW="444500" imgH="431800" progId="Equation.3">
                  <p:embed/>
                </p:oleObj>
              </mc:Choice>
              <mc:Fallback>
                <p:oleObj name="Equation" r:id="rId9" imgW="444500" imgH="431800" progId="Equation.3">
                  <p:embed/>
                  <p:pic>
                    <p:nvPicPr>
                      <p:cNvPr id="62055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xmlns="">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xmlns="">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3186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
        <p:nvSpPr>
          <p:cNvPr id="8704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14</a:t>
            </a:fld>
            <a:endParaRPr lang="en-US" altLang="x-none" sz="1200">
              <a:latin typeface="Tahoma" charset="0"/>
            </a:endParaRPr>
          </a:p>
        </p:txBody>
      </p:sp>
    </p:spTree>
    <p:extLst>
      <p:ext uri="{BB962C8B-B14F-4D97-AF65-F5344CB8AC3E}">
        <p14:creationId xmlns:p14="http://schemas.microsoft.com/office/powerpoint/2010/main" val="121780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15</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zh-CN" dirty="0">
                <a:ea typeface="宋体" charset="-122"/>
              </a:rPr>
              <a:t>Admin. and r</a:t>
            </a:r>
            <a:r>
              <a:rPr lang="en-US" altLang="x-none" dirty="0">
                <a:ea typeface="宋体" charset="-122"/>
              </a:rPr>
              <a:t>ecap</a:t>
            </a:r>
          </a:p>
          <a:p>
            <a:pPr algn="l">
              <a:buClr>
                <a:srgbClr val="0033CC"/>
              </a:buClr>
              <a:buFont typeface="Wingdings" charset="2"/>
              <a:buChar char="q"/>
            </a:pPr>
            <a:r>
              <a:rPr lang="en-US" altLang="x-none" dirty="0">
                <a:ea typeface="宋体" charset="-122"/>
              </a:rPr>
              <a:t>Layered network architecture</a:t>
            </a:r>
          </a:p>
          <a:p>
            <a:pPr lvl="1" algn="l">
              <a:buClr>
                <a:srgbClr val="C00000"/>
              </a:buClr>
              <a:buSzPct val="85000"/>
              <a:buFont typeface="Wingdings" charset="2"/>
              <a:buChar char="Ø"/>
            </a:pPr>
            <a:r>
              <a:rPr lang="en-US" altLang="x-none" sz="2800" i="1" dirty="0">
                <a:solidFill>
                  <a:srgbClr val="C00000"/>
                </a:solidFill>
              </a:rPr>
              <a:t>what is layering?</a:t>
            </a:r>
          </a:p>
          <a:p>
            <a:pPr lvl="1" algn="l">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lgn="l">
              <a:buClr>
                <a:srgbClr val="0033CC"/>
              </a:buClr>
              <a:buSzPct val="85000"/>
              <a:buFont typeface="Wingdings" charset="2"/>
              <a:buChar char="q"/>
            </a:pPr>
            <a:r>
              <a:rPr lang="en-US" altLang="x-none" sz="2800" dirty="0"/>
              <a:t>how to determine the layers?</a:t>
            </a:r>
          </a:p>
          <a:p>
            <a:pPr lvl="1" algn="l">
              <a:buClr>
                <a:srgbClr val="0033CC"/>
              </a:buClr>
              <a:buSzPct val="85000"/>
              <a:buFont typeface="Wingdings" charset="2"/>
              <a:buChar char="q"/>
            </a:pPr>
            <a:r>
              <a:rPr lang="en-US" altLang="x-none" sz="2800" dirty="0"/>
              <a:t>ISO/OSI layering and Internet layering</a:t>
            </a:r>
          </a:p>
        </p:txBody>
      </p:sp>
    </p:spTree>
    <p:extLst>
      <p:ext uri="{BB962C8B-B14F-4D97-AF65-F5344CB8AC3E}">
        <p14:creationId xmlns:p14="http://schemas.microsoft.com/office/powerpoint/2010/main" val="282726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3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16</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What is Layering?</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8078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17</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Admin. and recap</a:t>
            </a:r>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Clr>
                <a:srgbClr val="C00000"/>
              </a:buClr>
              <a:buSzPct val="85000"/>
              <a:buFont typeface="Wingdings" charset="2"/>
              <a:buChar char="Ø"/>
            </a:pPr>
            <a:r>
              <a:rPr lang="en-US" altLang="x-none" sz="2800" i="1" dirty="0">
                <a:solidFill>
                  <a:srgbClr val="C00000"/>
                </a:solidFill>
              </a:rPr>
              <a:t>why </a:t>
            </a:r>
            <a:r>
              <a:rPr lang="en-US" altLang="zh-CN" sz="2800" i="1" dirty="0">
                <a:solidFill>
                  <a:srgbClr val="C00000"/>
                </a:solidFill>
                <a:ea typeface="宋体" charset="-122"/>
              </a:rPr>
              <a:t>l</a:t>
            </a:r>
            <a:r>
              <a:rPr lang="en-US" altLang="x-none" sz="2800" i="1" dirty="0">
                <a:solidFill>
                  <a:srgbClr val="C00000"/>
                </a:solidFill>
              </a:rPr>
              <a:t>ayering?</a:t>
            </a:r>
          </a:p>
        </p:txBody>
      </p:sp>
    </p:spTree>
    <p:extLst>
      <p:ext uri="{BB962C8B-B14F-4D97-AF65-F5344CB8AC3E}">
        <p14:creationId xmlns:p14="http://schemas.microsoft.com/office/powerpoint/2010/main" val="141240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Why Layering?</a:t>
            </a:r>
          </a:p>
        </p:txBody>
      </p:sp>
      <p:sp>
        <p:nvSpPr>
          <p:cNvPr id="952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18</a:t>
            </a:fld>
            <a:endParaRPr lang="en-US" altLang="x-none" sz="1200">
              <a:latin typeface="Tahoma" charset="0"/>
            </a:endParaRP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pPr>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buFont typeface="Courier New" panose="02070309020205020404" pitchFamily="49" charset="0"/>
              <a:buChar char="o"/>
            </a:pPr>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buFont typeface="Courier New" panose="02070309020205020404" pitchFamily="49" charset="0"/>
              <a:buChar char="o"/>
            </a:pPr>
            <a:r>
              <a:rPr lang="en-US" altLang="x-none" dirty="0"/>
              <a:t>software</a:t>
            </a:r>
          </a:p>
          <a:p>
            <a:pPr lvl="2"/>
            <a:r>
              <a:rPr lang="en-US" altLang="x-none" dirty="0"/>
              <a:t>applications</a:t>
            </a:r>
          </a:p>
          <a:p>
            <a:pPr lvl="2"/>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extLst>
      <p:ext uri="{BB962C8B-B14F-4D97-AF65-F5344CB8AC3E}">
        <p14:creationId xmlns:p14="http://schemas.microsoft.com/office/powerpoint/2010/main" val="228552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x-none">
                <a:ea typeface="ＭＳ Ｐゴシック" charset="-128"/>
              </a:rPr>
              <a:t>An Example: No Layering</a:t>
            </a:r>
          </a:p>
        </p:txBody>
      </p:sp>
      <p:sp>
        <p:nvSpPr>
          <p:cNvPr id="328707" name="Rectangle 3"/>
          <p:cNvSpPr>
            <a:spLocks noGrp="1" noChangeArrowheads="1"/>
          </p:cNvSpPr>
          <p:nvPr>
            <p:ph idx="1"/>
          </p:nvPr>
        </p:nvSpPr>
        <p:spPr>
          <a:xfrm>
            <a:off x="533400" y="4038598"/>
            <a:ext cx="7772400" cy="2209801"/>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19</a:t>
            </a:fld>
            <a:endParaRPr lang="en-US" altLang="x-none" sz="1200">
              <a:latin typeface="Tahoma" charset="0"/>
            </a:endParaRP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dirty="0">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62267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118CBA0F-AE1D-C04B-8649-7E71B36DC8A8}" type="slidenum">
              <a:rPr lang="en-US" altLang="x-none" sz="1400"/>
              <a:pPr/>
              <a:t>2</a:t>
            </a:fld>
            <a:endParaRPr lang="en-US" altLang="x-none" sz="1400"/>
          </a:p>
        </p:txBody>
      </p:sp>
      <p:sp>
        <p:nvSpPr>
          <p:cNvPr id="82946" name="Rectangle 2"/>
          <p:cNvSpPr>
            <a:spLocks noGrp="1" noChangeArrowheads="1"/>
          </p:cNvSpPr>
          <p:nvPr>
            <p:ph type="title"/>
          </p:nvPr>
        </p:nvSpPr>
        <p:spPr/>
        <p:txBody>
          <a:bodyPr/>
          <a:lstStyle/>
          <a:p>
            <a:r>
              <a:rPr lang="en-US" altLang="x-none">
                <a:ea typeface="ＭＳ Ｐゴシック" charset="-128"/>
              </a:rPr>
              <a:t>Outline</a:t>
            </a:r>
          </a:p>
        </p:txBody>
      </p:sp>
      <p:sp>
        <p:nvSpPr>
          <p:cNvPr id="82947" name="Rectangle 3"/>
          <p:cNvSpPr>
            <a:spLocks noGrp="1" noChangeArrowheads="1"/>
          </p:cNvSpPr>
          <p:nvPr>
            <p:ph type="body" idx="1"/>
          </p:nvPr>
        </p:nvSpPr>
        <p:spPr/>
        <p:txBody>
          <a:bodyPr/>
          <a:lstStyle/>
          <a:p>
            <a:pPr>
              <a:buClr>
                <a:srgbClr val="C00000"/>
              </a:buClr>
              <a:buFont typeface="Wingdings" charset="2"/>
              <a:buChar char="Ø"/>
            </a:pPr>
            <a:r>
              <a:rPr lang="en-US" altLang="x-none" dirty="0">
                <a:solidFill>
                  <a:srgbClr val="C00000"/>
                </a:solidFill>
                <a:ea typeface="ＭＳ Ｐゴシック" charset="-128"/>
              </a:rPr>
              <a:t>Admin</a:t>
            </a:r>
            <a:r>
              <a:rPr lang="en-US" altLang="zh-CN" dirty="0">
                <a:solidFill>
                  <a:srgbClr val="C00000"/>
                </a:solidFill>
                <a:ea typeface="ＭＳ Ｐゴシック" charset="-128"/>
              </a:rPr>
              <a:t>.</a:t>
            </a:r>
            <a:r>
              <a:rPr lang="en-US" altLang="x-none" dirty="0">
                <a:solidFill>
                  <a:srgbClr val="C00000"/>
                </a:solidFill>
                <a:ea typeface="ＭＳ Ｐゴシック" charset="-128"/>
              </a:rPr>
              <a:t> and recap</a:t>
            </a:r>
          </a:p>
          <a:p>
            <a:pPr>
              <a:buFont typeface="Wingdings" pitchFamily="2" charset="2"/>
              <a:buChar char="q"/>
            </a:pPr>
            <a:r>
              <a:rPr lang="en-US" altLang="x-none" dirty="0">
                <a:ea typeface="宋体" charset="-122"/>
              </a:rPr>
              <a:t>Layered network architecture</a:t>
            </a:r>
            <a:endParaRPr lang="en-US" altLang="zh-CN" dirty="0">
              <a:ea typeface="宋体" charset="-122"/>
            </a:endParaRPr>
          </a:p>
          <a:p>
            <a:pPr>
              <a:buFont typeface="Wingdings" pitchFamily="2" charset="2"/>
              <a:buChar char="q"/>
            </a:pPr>
            <a:r>
              <a:rPr lang="en-US" altLang="zh-CN" dirty="0">
                <a:ea typeface="宋体" charset="-122"/>
              </a:rPr>
              <a:t>Application layer o</a:t>
            </a:r>
            <a:r>
              <a:rPr lang="en-US" altLang="x-none" dirty="0">
                <a:ea typeface="ＭＳ Ｐゴシック" charset="-128"/>
              </a:rPr>
              <a:t>verview</a:t>
            </a:r>
          </a:p>
          <a:p>
            <a:pPr>
              <a:buFont typeface="Wingdings" pitchFamily="2" charset="2"/>
              <a:buChar char="q"/>
            </a:pPr>
            <a:r>
              <a:rPr lang="en-US" altLang="x-none" dirty="0">
                <a:ea typeface="ＭＳ Ｐゴシック" charset="-128"/>
              </a:rPr>
              <a:t>Network applications</a:t>
            </a:r>
          </a:p>
          <a:p>
            <a:pPr lvl="1">
              <a:buFont typeface="Courier New" panose="02070309020205020404" pitchFamily="49" charset="0"/>
              <a:buChar char="o"/>
            </a:pPr>
            <a:r>
              <a:rPr lang="en-US" altLang="x-none" dirty="0">
                <a:ea typeface="ＭＳ Ｐゴシック" charset="-128"/>
              </a:rPr>
              <a:t>Email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idx="1"/>
          </p:nvPr>
        </p:nvSpPr>
        <p:spPr>
          <a:xfrm>
            <a:off x="533400" y="1371600"/>
            <a:ext cx="7772400" cy="4876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993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20</a:t>
            </a:fld>
            <a:endParaRPr lang="en-US" altLang="x-none" sz="1200">
              <a:latin typeface="Tahoma" charset="0"/>
            </a:endParaRP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21077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21</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ISO – International Standard Organization</a:t>
            </a:r>
          </a:p>
          <a:p>
            <a:pPr algn="l">
              <a:buFont typeface="Wingdings" pitchFamily="2" charset="2"/>
              <a:buChar char="q"/>
            </a:pPr>
            <a:r>
              <a:rPr lang="en-US" altLang="x-none" dirty="0"/>
              <a:t>OSI – Open System Interconnection</a:t>
            </a:r>
          </a:p>
          <a:p>
            <a:pPr algn="l">
              <a:buFont typeface="Wingdings" pitchFamily="2" charset="2"/>
              <a:buChar char="q"/>
            </a:pPr>
            <a:endParaRPr lang="en-US" altLang="x-none" dirty="0"/>
          </a:p>
          <a:p>
            <a:pPr algn="l">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lgn="l">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lgn="l">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lgn="l">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extLst>
      <p:ext uri="{BB962C8B-B14F-4D97-AF65-F5344CB8AC3E}">
        <p14:creationId xmlns:p14="http://schemas.microsoft.com/office/powerpoint/2010/main" val="423631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22</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
        <p:nvSpPr>
          <p:cNvPr id="103428" name="Rectangle 4"/>
          <p:cNvSpPr>
            <a:spLocks noChangeArrowheads="1"/>
          </p:cNvSpPr>
          <p:nvPr/>
        </p:nvSpPr>
        <p:spPr bwMode="auto">
          <a:xfrm>
            <a:off x="3917005"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3917005"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3917005" y="33909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3917005"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3917005"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1" y="23622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0" y="3200400"/>
            <a:ext cx="2305455"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0" y="4038600"/>
            <a:ext cx="2305454"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19455" y="48387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extLst>
      <p:ext uri="{BB962C8B-B14F-4D97-AF65-F5344CB8AC3E}">
        <p14:creationId xmlns:p14="http://schemas.microsoft.com/office/powerpoint/2010/main" val="387824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sp>
        <p:nvSpPr>
          <p:cNvPr id="10342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23</a:t>
            </a:fld>
            <a:endParaRPr lang="en-US" altLang="x-none" sz="1200">
              <a:latin typeface="Tahoma" charset="0"/>
            </a:endParaRPr>
          </a:p>
        </p:txBody>
      </p:sp>
      <p:pic>
        <p:nvPicPr>
          <p:cNvPr id="103427"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600200"/>
            <a:ext cx="8153400" cy="4876800"/>
          </a:xfrm>
        </p:spPr>
      </p:pic>
    </p:spTree>
    <p:extLst>
      <p:ext uri="{BB962C8B-B14F-4D97-AF65-F5344CB8AC3E}">
        <p14:creationId xmlns:p14="http://schemas.microsoft.com/office/powerpoint/2010/main" val="177122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sp>
        <p:nvSpPr>
          <p:cNvPr id="10752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24</a:t>
            </a:fld>
            <a:endParaRPr lang="en-US" altLang="x-none" sz="1200">
              <a:latin typeface="Tahoma" charset="0"/>
            </a:endParaRP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359566" name="Photo Editor Photo" r:id="rId4" imgW="7478169" imgH="7819048" progId="MSPhotoEd.3">
                  <p:embed/>
                </p:oleObj>
              </mc:Choice>
              <mc:Fallback>
                <p:oleObj name="Photo Editor Photo" r:id="rId4" imgW="7478169" imgH="7819048" progId="MSPhotoEd.3">
                  <p:embed/>
                  <p:pic>
                    <p:nvPicPr>
                      <p:cNvPr id="10752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lgn="l">
              <a:buFont typeface="Wingdings" pitchFamily="2" charset="2"/>
              <a:buChar char="q"/>
            </a:pPr>
            <a:r>
              <a:rPr lang="en-US" altLang="x-none" sz="2000" dirty="0">
                <a:ea typeface="宋体" charset="-122"/>
              </a:rPr>
              <a:t>provide services to users </a:t>
            </a:r>
          </a:p>
          <a:p>
            <a:pPr algn="l">
              <a:buFont typeface="Wingdings" pitchFamily="2" charset="2"/>
              <a:buChar char="q"/>
            </a:pPr>
            <a:endParaRPr lang="en-US" altLang="zh-CN" sz="2000" dirty="0">
              <a:ea typeface="宋体" charset="-122"/>
            </a:endParaRPr>
          </a:p>
          <a:p>
            <a:pPr algn="l">
              <a:buFont typeface="Wingdings" pitchFamily="2" charset="2"/>
              <a:buChar char="q"/>
            </a:pPr>
            <a:r>
              <a:rPr lang="en-US" altLang="zh-CN" sz="2000" dirty="0">
                <a:ea typeface="宋体" charset="-122"/>
              </a:rPr>
              <a:t>application protocol:</a:t>
            </a:r>
          </a:p>
          <a:p>
            <a:pPr lvl="1" algn="l">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lgn="l">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extLst>
      <p:ext uri="{BB962C8B-B14F-4D97-AF65-F5344CB8AC3E}">
        <p14:creationId xmlns:p14="http://schemas.microsoft.com/office/powerpoint/2010/main" val="3429396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25</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Logical</a:t>
            </a:r>
            <a:r>
              <a:rPr lang="en-US" altLang="x-none" sz="3200" i="1" u="sng" dirty="0">
                <a:solidFill>
                  <a:schemeClr val="accent2"/>
                </a:solidFill>
              </a:rPr>
              <a:t> </a:t>
            </a:r>
            <a:r>
              <a:rPr lang="en-US" altLang="x-none" sz="3200" u="sng" dirty="0">
                <a:solidFill>
                  <a:schemeClr val="accent2"/>
                </a:solidFill>
              </a:rPr>
              <a:t>Communication </a:t>
            </a:r>
            <a:endParaRPr lang="en-US" altLang="x-none" sz="4000" u="sng" dirty="0">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360731" name="ClipArt" r:id="rId4" imgW="1307079" imgH="1083682" progId="MS_ClipArt_Gallery.2">
                  <p:embed/>
                </p:oleObj>
              </mc:Choice>
              <mc:Fallback>
                <p:oleObj name="ClipArt" r:id="rId4" imgW="1307079" imgH="1083682" progId="MS_ClipArt_Gallery.2">
                  <p:embed/>
                  <p:pic>
                    <p:nvPicPr>
                      <p:cNvPr id="10957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360732" name="ClipArt" r:id="rId6" imgW="1307079" imgH="1083682" progId="MS_ClipArt_Gallery.2">
                  <p:embed/>
                </p:oleObj>
              </mc:Choice>
              <mc:Fallback>
                <p:oleObj name="ClipArt" r:id="rId6" imgW="1307079" imgH="1083682" progId="MS_ClipArt_Gallery.2">
                  <p:embed/>
                  <p:pic>
                    <p:nvPicPr>
                      <p:cNvPr id="10957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solidFill>
                  <a:srgbClr val="FF0000"/>
                </a:solidFill>
              </a:rPr>
              <a:t>E.g.: transport</a:t>
            </a:r>
            <a:endParaRPr lang="en-US" altLang="x-none" sz="2400" dirty="0"/>
          </a:p>
          <a:p>
            <a:pPr algn="l">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lgn="l">
              <a:buFont typeface="Wingdings" pitchFamily="2" charset="2"/>
              <a:buChar char="q"/>
            </a:pPr>
            <a:endParaRPr lang="en-US" altLang="x-none" sz="2000" dirty="0">
              <a:ea typeface="宋体" charset="-122"/>
            </a:endParaRPr>
          </a:p>
          <a:p>
            <a:pPr algn="l">
              <a:buFont typeface="Wingdings" pitchFamily="2" charset="2"/>
              <a:buChar char="q"/>
            </a:pPr>
            <a:r>
              <a:rPr lang="en-US" altLang="x-none" sz="2000" dirty="0">
                <a:ea typeface="宋体" charset="-122"/>
              </a:rPr>
              <a:t>Transport protocol</a:t>
            </a:r>
          </a:p>
          <a:p>
            <a:pPr lvl="1" algn="l">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lgn="l">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lgn="l">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58229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26</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Layering: </a:t>
            </a:r>
            <a:r>
              <a:rPr lang="en-US" altLang="x-none" sz="3200" b="1" i="1" u="sng" dirty="0">
                <a:solidFill>
                  <a:schemeClr val="accent2"/>
                </a:solidFill>
              </a:rPr>
              <a:t>Physical</a:t>
            </a:r>
            <a:r>
              <a:rPr lang="en-US" altLang="x-none" sz="3200" u="sng" dirty="0">
                <a:solidFill>
                  <a:schemeClr val="accent2"/>
                </a:solidFill>
              </a:rPr>
              <a:t> Communication </a:t>
            </a:r>
            <a:endParaRPr lang="en-US" altLang="x-none" sz="4000" u="sng" dirty="0">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37" name="ClipArt" r:id="rId4" imgW="1307079" imgH="1083682" progId="MS_ClipArt_Gallery.2">
                      <p:embed/>
                    </p:oleObj>
                  </mc:Choice>
                  <mc:Fallback>
                    <p:oleObj name="ClipArt" r:id="rId4" imgW="1307079" imgH="1083682" progId="MS_ClipArt_Gallery.2">
                      <p:embed/>
                      <p:pic>
                        <p:nvPicPr>
                          <p:cNvPr id="11172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38" name="ClipArt" r:id="rId6" imgW="682368" imgH="480541" progId="MS_ClipArt_Gallery.2">
                      <p:embed/>
                    </p:oleObj>
                  </mc:Choice>
                  <mc:Fallback>
                    <p:oleObj name="ClipArt" r:id="rId6" imgW="682368" imgH="480541" progId="MS_ClipArt_Gallery.2">
                      <p:embed/>
                      <p:pic>
                        <p:nvPicPr>
                          <p:cNvPr id="11172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62039" name="ClipArt" r:id="rId8" imgW="1307079" imgH="1083682" progId="MS_ClipArt_Gallery.2">
                      <p:embed/>
                    </p:oleObj>
                  </mc:Choice>
                  <mc:Fallback>
                    <p:oleObj name="ClipArt" r:id="rId8" imgW="1307079" imgH="1083682" progId="MS_ClipArt_Gallery.2">
                      <p:embed/>
                      <p:pic>
                        <p:nvPicPr>
                          <p:cNvPr id="111721"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62040" name="ClipArt" r:id="rId9" imgW="682368" imgH="480541" progId="MS_ClipArt_Gallery.2">
                      <p:embed/>
                    </p:oleObj>
                  </mc:Choice>
                  <mc:Fallback>
                    <p:oleObj name="ClipArt" r:id="rId9" imgW="682368" imgH="480541" progId="MS_ClipArt_Gallery.2">
                      <p:embed/>
                      <p:pic>
                        <p:nvPicPr>
                          <p:cNvPr id="111722"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extLst>
      <p:ext uri="{BB962C8B-B14F-4D97-AF65-F5344CB8AC3E}">
        <p14:creationId xmlns:p14="http://schemas.microsoft.com/office/powerpoint/2010/main" val="252293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27</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600" u="sng" dirty="0">
                <a:solidFill>
                  <a:schemeClr val="accent2"/>
                </a:solidFill>
              </a:rPr>
              <a:t>Protocol Layering and Meta Data</a:t>
            </a:r>
            <a:endParaRPr lang="en-US" altLang="x-none" sz="4000" u="sng" dirty="0">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sz="2400" dirty="0"/>
              <a:t>Each layer takes data from above</a:t>
            </a:r>
          </a:p>
          <a:p>
            <a:pPr algn="l">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lgn="l">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extLst>
      <p:ext uri="{BB962C8B-B14F-4D97-AF65-F5344CB8AC3E}">
        <p14:creationId xmlns:p14="http://schemas.microsoft.com/office/powerpoint/2010/main" val="1490110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Packet as a Stack in a Layered Architecture</a:t>
            </a:r>
          </a:p>
        </p:txBody>
      </p:sp>
      <p:sp>
        <p:nvSpPr>
          <p:cNvPr id="2" name="Slide Number Placeholder 1"/>
          <p:cNvSpPr>
            <a:spLocks noGrp="1"/>
          </p:cNvSpPr>
          <p:nvPr>
            <p:ph type="sldNum" sz="quarter" idx="4294967295"/>
          </p:nvPr>
        </p:nvSpPr>
        <p:spPr/>
        <p:txBody>
          <a:bodyPr/>
          <a:lstStyle/>
          <a:p>
            <a:pPr>
              <a:defRPr/>
            </a:pPr>
            <a:fld id="{3AE42049-0041-694B-AAE7-BBF2FB23E03E}" type="slidenum">
              <a:rPr lang="en-US" altLang="x-none" smtClean="0"/>
              <a:pPr>
                <a:defRPr/>
              </a:pPr>
              <a:t>28</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5940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Implications of Layered Architecture</a:t>
            </a:r>
          </a:p>
        </p:txBody>
      </p:sp>
      <p:sp>
        <p:nvSpPr>
          <p:cNvPr id="3" name="Content Placeholder 2"/>
          <p:cNvSpPr>
            <a:spLocks noGrp="1"/>
          </p:cNvSpPr>
          <p:nvPr>
            <p:ph idx="1"/>
          </p:nvPr>
        </p:nvSpPr>
        <p:spPr/>
        <p:txBody>
          <a:bodyPr/>
          <a:lstStyle/>
          <a:p>
            <a:pPr>
              <a:buFont typeface="Wingdings" pitchFamily="2" charset="2"/>
              <a:buChar char="q"/>
            </a:pPr>
            <a:r>
              <a:rPr lang="en-US" dirty="0"/>
              <a:t>A packet as a stack container</a:t>
            </a:r>
          </a:p>
          <a:p>
            <a:endParaRPr lang="en-US" dirty="0"/>
          </a:p>
          <a:p>
            <a:endParaRPr lang="en-US" dirty="0"/>
          </a:p>
          <a:p>
            <a:endParaRPr lang="en-US" dirty="0"/>
          </a:p>
          <a:p>
            <a:endParaRPr lang="en-US" dirty="0"/>
          </a:p>
          <a:p>
            <a:pPr>
              <a:buFont typeface="Wingdings" pitchFamily="2" charset="2"/>
              <a:buChar char="q"/>
            </a:pPr>
            <a:r>
              <a:rPr lang="en-US" dirty="0"/>
              <a:t>Each layer needs </a:t>
            </a:r>
            <a:r>
              <a:rPr lang="en-US" dirty="0">
                <a:solidFill>
                  <a:srgbClr val="FF0000"/>
                </a:solidFill>
              </a:rPr>
              <a:t>multiplexing </a:t>
            </a:r>
            <a:r>
              <a:rPr lang="en-US" dirty="0"/>
              <a:t>and</a:t>
            </a:r>
            <a:r>
              <a:rPr lang="en-US" dirty="0">
                <a:solidFill>
                  <a:srgbClr val="FF0000"/>
                </a:solidFill>
              </a:rPr>
              <a:t> </a:t>
            </a:r>
            <a:r>
              <a:rPr lang="en-US" dirty="0" err="1">
                <a:solidFill>
                  <a:srgbClr val="FF0000"/>
                </a:solidFill>
              </a:rPr>
              <a:t>demultiplexing</a:t>
            </a:r>
            <a:r>
              <a:rPr lang="en-US" dirty="0"/>
              <a:t> to serve layer above </a:t>
            </a:r>
          </a:p>
        </p:txBody>
      </p:sp>
      <p:sp>
        <p:nvSpPr>
          <p:cNvPr id="4" name="Slide Number Placeholder 3"/>
          <p:cNvSpPr>
            <a:spLocks noGrp="1"/>
          </p:cNvSpPr>
          <p:nvPr>
            <p:ph type="sldNum" sz="quarter" idx="4294967295"/>
          </p:nvPr>
        </p:nvSpPr>
        <p:spPr/>
        <p:txBody>
          <a:bodyPr/>
          <a:lstStyle/>
          <a:p>
            <a:fld id="{5B515B45-02BE-A846-A238-478A97E3CA84}" type="slidenum">
              <a:rPr lang="en-US" altLang="x-none" smtClean="0"/>
              <a:pPr/>
              <a:t>29</a:t>
            </a:fld>
            <a:endParaRPr lang="en-US" altLang="x-none"/>
          </a:p>
        </p:txBody>
      </p:sp>
      <p:sp>
        <p:nvSpPr>
          <p:cNvPr id="5" name="Rectangle 4"/>
          <p:cNvSpPr/>
          <p:nvPr/>
        </p:nvSpPr>
        <p:spPr bwMode="auto">
          <a:xfrm>
            <a:off x="3355761" y="2100937"/>
            <a:ext cx="928254" cy="158615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 name="Rectangle 5"/>
          <p:cNvSpPr/>
          <p:nvPr/>
        </p:nvSpPr>
        <p:spPr bwMode="auto">
          <a:xfrm>
            <a:off x="3355761" y="31922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latin typeface="Times New Roman" pitchFamily="18" charset="0"/>
              </a:rPr>
              <a:t>H</a:t>
            </a:r>
            <a:r>
              <a:rPr kumimoji="0" lang="en-US" b="0" i="0" u="none" strike="noStrike" cap="none" normalizeH="0" baseline="0" dirty="0" err="1">
                <a:ln>
                  <a:noFill/>
                </a:ln>
                <a:solidFill>
                  <a:schemeClr val="tx1"/>
                </a:solidFill>
                <a:effectLst/>
                <a:latin typeface="Times New Roman" pitchFamily="18" charset="0"/>
              </a:rPr>
              <a:t>n</a:t>
            </a:r>
            <a:endParaRPr kumimoji="0" lang="en-US" b="0" i="0" u="none" strike="noStrike" cap="none" normalizeH="0" baseline="0" dirty="0">
              <a:ln>
                <a:noFill/>
              </a:ln>
              <a:solidFill>
                <a:schemeClr val="tx1"/>
              </a:solidFill>
              <a:effectLst/>
              <a:latin typeface="Times New Roman" pitchFamily="18" charset="0"/>
            </a:endParaRPr>
          </a:p>
        </p:txBody>
      </p:sp>
      <p:sp>
        <p:nvSpPr>
          <p:cNvPr id="7" name="Rectangle 6"/>
          <p:cNvSpPr/>
          <p:nvPr/>
        </p:nvSpPr>
        <p:spPr bwMode="auto">
          <a:xfrm>
            <a:off x="3355761" y="2657784"/>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Hn-1</a:t>
            </a:r>
          </a:p>
        </p:txBody>
      </p:sp>
      <p:sp>
        <p:nvSpPr>
          <p:cNvPr id="8" name="Rectangle 7"/>
          <p:cNvSpPr/>
          <p:nvPr/>
        </p:nvSpPr>
        <p:spPr bwMode="auto">
          <a:xfrm>
            <a:off x="3355761" y="2117266"/>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mr-IN" b="0" i="0" u="none" strike="noStrike" cap="none" normalizeH="0" baseline="0" dirty="0">
                <a:ln>
                  <a:noFill/>
                </a:ln>
                <a:solidFill>
                  <a:schemeClr val="tx1"/>
                </a:solidFill>
                <a:effectLst/>
                <a:latin typeface="Times New Roman" pitchFamily="18" charset="0"/>
              </a:rPr>
              <a:t>…</a:t>
            </a:r>
            <a:endParaRPr kumimoji="0" lang="en-US" b="0" i="0" u="none" strike="noStrike" cap="none" normalizeH="0" baseline="0" dirty="0">
              <a:ln>
                <a:noFill/>
              </a:ln>
              <a:solidFill>
                <a:schemeClr val="tx1"/>
              </a:solidFill>
              <a:effectLst/>
              <a:latin typeface="Times New Roman" pitchFamily="18" charset="0"/>
            </a:endParaRPr>
          </a:p>
        </p:txBody>
      </p:sp>
      <p:sp>
        <p:nvSpPr>
          <p:cNvPr id="9" name="Rectangle 8"/>
          <p:cNvSpPr/>
          <p:nvPr/>
        </p:nvSpPr>
        <p:spPr bwMode="auto">
          <a:xfrm>
            <a:off x="3355761" y="6077992"/>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Ln-1</a:t>
            </a:r>
          </a:p>
        </p:txBody>
      </p:sp>
      <p:sp>
        <p:nvSpPr>
          <p:cNvPr id="10" name="TextBox 9"/>
          <p:cNvSpPr txBox="1"/>
          <p:nvPr/>
        </p:nvSpPr>
        <p:spPr>
          <a:xfrm>
            <a:off x="4789156" y="5429865"/>
            <a:ext cx="3011503" cy="1200329"/>
          </a:xfrm>
          <a:prstGeom prst="rect">
            <a:avLst/>
          </a:prstGeom>
          <a:noFill/>
        </p:spPr>
        <p:txBody>
          <a:bodyPr wrap="square" rtlCol="0">
            <a:spAutoFit/>
          </a:bodyPr>
          <a:lstStyle/>
          <a:p>
            <a:r>
              <a:rPr lang="en-US" dirty="0"/>
              <a:t>Has a field to indicate which higher layer requires the service</a:t>
            </a:r>
          </a:p>
        </p:txBody>
      </p:sp>
      <p:cxnSp>
        <p:nvCxnSpPr>
          <p:cNvPr id="12" name="Straight Arrow Connector 11"/>
          <p:cNvCxnSpPr>
            <a:endCxn id="9" idx="3"/>
          </p:cNvCxnSpPr>
          <p:nvPr/>
        </p:nvCxnSpPr>
        <p:spPr bwMode="auto">
          <a:xfrm flipH="1">
            <a:off x="4284015" y="5850186"/>
            <a:ext cx="712528" cy="47520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14" name="Rectangle 13"/>
          <p:cNvSpPr/>
          <p:nvPr/>
        </p:nvSpPr>
        <p:spPr bwMode="auto">
          <a:xfrm>
            <a:off x="3355761" y="5550927"/>
            <a:ext cx="928254" cy="49480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rPr>
              <a:t>Ln</a:t>
            </a:r>
          </a:p>
        </p:txBody>
      </p:sp>
    </p:spTree>
    <p:extLst>
      <p:ext uri="{BB962C8B-B14F-4D97-AF65-F5344CB8AC3E}">
        <p14:creationId xmlns:p14="http://schemas.microsoft.com/office/powerpoint/2010/main" val="36510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4"/>
          <p:cNvSpPr>
            <a:spLocks noGrp="1"/>
          </p:cNvSpPr>
          <p:nvPr>
            <p:ph type="sldNum" sz="quarter" idx="11"/>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70304686-9EB6-9846-B532-665CA8CAED70}" type="slidenum">
              <a:rPr lang="en-US" altLang="x-none" sz="1200">
                <a:solidFill>
                  <a:srgbClr val="000000"/>
                </a:solidFill>
                <a:latin typeface="Tahoma" charset="0"/>
              </a:rPr>
              <a:pPr/>
              <a:t>3</a:t>
            </a:fld>
            <a:endParaRPr lang="en-US" altLang="x-none" sz="1200">
              <a:solidFill>
                <a:srgbClr val="000000"/>
              </a:solidFill>
              <a:latin typeface="Tahoma" charset="0"/>
            </a:endParaRPr>
          </a:p>
        </p:txBody>
      </p:sp>
      <p:sp>
        <p:nvSpPr>
          <p:cNvPr id="84994" name="Rectangle 2"/>
          <p:cNvSpPr>
            <a:spLocks noGrp="1" noChangeArrowheads="1"/>
          </p:cNvSpPr>
          <p:nvPr>
            <p:ph type="title"/>
          </p:nvPr>
        </p:nvSpPr>
        <p:spPr/>
        <p:txBody>
          <a:bodyPr/>
          <a:lstStyle/>
          <a:p>
            <a:r>
              <a:rPr lang="en-US" altLang="x-none">
                <a:ea typeface="ＭＳ Ｐゴシック" charset="-128"/>
              </a:rPr>
              <a:t>Admin</a:t>
            </a:r>
          </a:p>
        </p:txBody>
      </p:sp>
      <p:sp>
        <p:nvSpPr>
          <p:cNvPr id="8499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Questions on Assignment One</a:t>
            </a:r>
          </a:p>
        </p:txBody>
      </p:sp>
    </p:spTree>
    <p:extLst>
      <p:ext uri="{BB962C8B-B14F-4D97-AF65-F5344CB8AC3E}">
        <p14:creationId xmlns:p14="http://schemas.microsoft.com/office/powerpoint/2010/main" val="2388759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30</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extLst>
      <p:ext uri="{BB962C8B-B14F-4D97-AF65-F5344CB8AC3E}">
        <p14:creationId xmlns:p14="http://schemas.microsoft.com/office/powerpoint/2010/main" val="74539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charset="2"/>
              <a:buChar char="q"/>
            </a:pPr>
            <a:r>
              <a:rPr lang="en-US" altLang="x-none" dirty="0"/>
              <a:t>Ad</a:t>
            </a:r>
            <a:r>
              <a:rPr lang="en-US" altLang="zh-CN" dirty="0"/>
              <a:t>min.</a:t>
            </a:r>
            <a:r>
              <a:rPr lang="zh-CN" altLang="en-US" dirty="0"/>
              <a:t> </a:t>
            </a:r>
            <a:r>
              <a:rPr lang="en-US" altLang="zh-CN" dirty="0"/>
              <a:t>and</a:t>
            </a:r>
            <a:r>
              <a:rPr lang="zh-CN" altLang="en-US" dirty="0"/>
              <a:t> </a:t>
            </a:r>
            <a:r>
              <a:rPr lang="en-US" altLang="zh-CN" dirty="0"/>
              <a:t>recap</a:t>
            </a:r>
            <a:endParaRPr lang="en-US" altLang="x-none" dirty="0"/>
          </a:p>
          <a:p>
            <a:pPr algn="l">
              <a:buClr>
                <a:srgbClr val="0033CC"/>
              </a:buClr>
              <a:buFont typeface="Wingdings" charset="2"/>
              <a:buChar char="q"/>
            </a:pPr>
            <a:r>
              <a:rPr lang="en-US" altLang="x-none" dirty="0"/>
              <a:t>Layered network architecture</a:t>
            </a:r>
          </a:p>
          <a:p>
            <a:pPr lvl="1" algn="l">
              <a:buSzPct val="85000"/>
              <a:buFont typeface="Wingdings" charset="2"/>
              <a:buChar char="q"/>
            </a:pPr>
            <a:r>
              <a:rPr lang="en-US" altLang="x-none" sz="2800" dirty="0"/>
              <a:t>what is layering?</a:t>
            </a:r>
          </a:p>
          <a:p>
            <a:pPr lvl="1" algn="l">
              <a:buSzPct val="85000"/>
              <a:buFont typeface="Wingdings" charset="2"/>
              <a:buChar char="q"/>
            </a:pPr>
            <a:r>
              <a:rPr lang="en-US" altLang="x-none" sz="2800" dirty="0"/>
              <a:t>why layering?</a:t>
            </a:r>
          </a:p>
          <a:p>
            <a:pPr lvl="1" algn="l">
              <a:buClr>
                <a:srgbClr val="C00000"/>
              </a:buClr>
              <a:buSzPct val="85000"/>
              <a:buFont typeface="Wingdings" charset="2"/>
              <a:buChar char="Ø"/>
            </a:pPr>
            <a:r>
              <a:rPr lang="en-US" altLang="x-none" sz="2800" i="1" dirty="0">
                <a:solidFill>
                  <a:srgbClr val="C00000"/>
                </a:solidFill>
              </a:rPr>
              <a:t>how to determine the layers?</a:t>
            </a:r>
          </a:p>
        </p:txBody>
      </p:sp>
      <p:sp>
        <p:nvSpPr>
          <p:cNvPr id="11776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31</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Outline</a:t>
            </a:r>
          </a:p>
        </p:txBody>
      </p:sp>
    </p:spTree>
    <p:extLst>
      <p:ext uri="{BB962C8B-B14F-4D97-AF65-F5344CB8AC3E}">
        <p14:creationId xmlns:p14="http://schemas.microsoft.com/office/powerpoint/2010/main" val="1587539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32</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ZapfDingbats" charset="0"/>
              <a:buNone/>
            </a:pPr>
            <a:r>
              <a:rPr lang="en-US" altLang="x-none" i="1" dirty="0"/>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lgn="l">
              <a:buFont typeface="ZapfDingbats" charset="0"/>
              <a:buNone/>
            </a:pPr>
            <a:r>
              <a:rPr lang="en-US" altLang="x-none" dirty="0"/>
              <a:t>                       </a:t>
            </a:r>
            <a:r>
              <a:rPr lang="en-US" altLang="x-none" sz="1800" dirty="0"/>
              <a:t>J. </a:t>
            </a:r>
            <a:r>
              <a:rPr lang="en-US" altLang="x-none" sz="1800" dirty="0" err="1"/>
              <a:t>Saltzer</a:t>
            </a:r>
            <a:r>
              <a:rPr lang="en-US" altLang="x-none" sz="1800" dirty="0"/>
              <a:t>, D. Reed, and D. Clark, 1984 </a:t>
            </a:r>
          </a:p>
        </p:txBody>
      </p:sp>
    </p:spTree>
    <p:extLst>
      <p:ext uri="{BB962C8B-B14F-4D97-AF65-F5344CB8AC3E}">
        <p14:creationId xmlns:p14="http://schemas.microsoft.com/office/powerpoint/2010/main" val="1586434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33</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u="sng" dirty="0">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lgn="l">
              <a:buFont typeface="Wingdings" pitchFamily="2" charset="2"/>
              <a:buChar char="q"/>
            </a:pPr>
            <a:endParaRPr lang="en-US" altLang="zh-CN" dirty="0">
              <a:ea typeface="宋体" charset="-122"/>
            </a:endParaRPr>
          </a:p>
          <a:p>
            <a:pPr algn="l">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extLst>
      <p:ext uri="{BB962C8B-B14F-4D97-AF65-F5344CB8AC3E}">
        <p14:creationId xmlns:p14="http://schemas.microsoft.com/office/powerpoint/2010/main" val="146731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34</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Example: </a:t>
            </a:r>
            <a:r>
              <a:rPr lang="en-US" altLang="zh-CN" sz="3200" u="sng" dirty="0">
                <a:solidFill>
                  <a:schemeClr val="accent2"/>
                </a:solidFill>
                <a:ea typeface="宋体" charset="-122"/>
              </a:rPr>
              <a:t>Where to Provide </a:t>
            </a:r>
            <a:r>
              <a:rPr lang="en-US" altLang="x-none" sz="3200" u="sng" dirty="0">
                <a:solidFill>
                  <a:schemeClr val="accent2"/>
                </a:solidFill>
                <a:ea typeface="宋体" charset="-122"/>
              </a:rPr>
              <a:t>Reliability</a:t>
            </a:r>
            <a:r>
              <a:rPr lang="en-US" altLang="zh-CN" sz="3200" u="sng" dirty="0">
                <a:solidFill>
                  <a:schemeClr val="accent2"/>
                </a:solidFill>
                <a:ea typeface="宋体" charset="-122"/>
              </a:rPr>
              <a:t> ?</a:t>
            </a:r>
            <a:endParaRPr lang="en-US" altLang="x-none" sz="3200" u="sng" dirty="0">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dirty="0"/>
              <a:t>Solution 1: the network (lower layer L1) provides reliability, i.e., each hop provides reliability</a:t>
            </a:r>
          </a:p>
          <a:p>
            <a:pPr algn="l">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23351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35</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200" u="sng" dirty="0">
                <a:solidFill>
                  <a:srgbClr val="3333CC"/>
                </a:solidFill>
                <a:ea typeface="宋体" charset="-122"/>
              </a:rPr>
              <a:t>What are Reasons for Implementing Reliability at Higher Layer ?</a:t>
            </a:r>
            <a:endParaRPr lang="en-US" altLang="x-none" sz="3200" u="sng" dirty="0">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lgn="l">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lgn="l">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lgn="l">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lgn="l">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lgn="l">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lgn="l">
              <a:buClr>
                <a:srgbClr val="3333CC"/>
              </a:buClr>
            </a:pPr>
            <a:endParaRPr lang="en-US" altLang="x-none" sz="2000" dirty="0">
              <a:solidFill>
                <a:srgbClr val="000000"/>
              </a:solidFill>
              <a:ea typeface="宋体" charset="-122"/>
            </a:endParaRPr>
          </a:p>
          <a:p>
            <a:pPr algn="l">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480431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36</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zh-CN" sz="3600" u="sng" dirty="0">
                <a:solidFill>
                  <a:srgbClr val="3333CC"/>
                </a:solidFill>
                <a:ea typeface="宋体" charset="-122"/>
              </a:rPr>
              <a:t>Are There Reasons Implementing </a:t>
            </a:r>
            <a:br>
              <a:rPr lang="en-US" altLang="zh-CN" sz="3600" u="sng" dirty="0">
                <a:solidFill>
                  <a:srgbClr val="3333CC"/>
                </a:solidFill>
                <a:ea typeface="宋体" charset="-122"/>
              </a:rPr>
            </a:br>
            <a:r>
              <a:rPr lang="en-US" altLang="zh-CN" sz="3600" u="sng" dirty="0">
                <a:solidFill>
                  <a:srgbClr val="3333CC"/>
                </a:solidFill>
                <a:ea typeface="宋体" charset="-122"/>
              </a:rPr>
              <a:t>Reliability at Lower Layer ?</a:t>
            </a:r>
            <a:endParaRPr lang="en-US" altLang="x-none" sz="3600" u="sng" dirty="0">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lgn="l">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lgn="l">
              <a:buClr>
                <a:srgbClr val="3333CC"/>
              </a:buClr>
              <a:buFont typeface="Courier New" panose="02070309020205020404" pitchFamily="49" charset="0"/>
              <a:buChar char="o"/>
            </a:pPr>
            <a:r>
              <a:rPr lang="en-US" altLang="zh-CN" dirty="0">
                <a:solidFill>
                  <a:srgbClr val="000000"/>
                </a:solidFill>
                <a:ea typeface="宋体" charset="-122"/>
              </a:rPr>
              <a:t>reduces delay</a:t>
            </a:r>
          </a:p>
          <a:p>
            <a:pPr algn="l">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lgn="l">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356503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238327"/>
            <a:ext cx="7772400" cy="1143000"/>
          </a:xfrm>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
        <p:nvSpPr>
          <p:cNvPr id="13004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37</a:t>
            </a:fld>
            <a:endParaRPr lang="en-US" altLang="x-none" sz="1200">
              <a:latin typeface="Tahoma" charset="0"/>
            </a:endParaRPr>
          </a:p>
        </p:txBody>
      </p:sp>
    </p:spTree>
    <p:extLst>
      <p:ext uri="{BB962C8B-B14F-4D97-AF65-F5344CB8AC3E}">
        <p14:creationId xmlns:p14="http://schemas.microsoft.com/office/powerpoint/2010/main" val="2186711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Clr>
                <a:srgbClr val="3333CC"/>
              </a:buClr>
              <a:buFont typeface="Wingdings" pitchFamily="2" charset="2"/>
              <a:buChar char="q"/>
            </a:pPr>
            <a:r>
              <a:rPr lang="en-US" altLang="x-none" sz="2400" dirty="0">
                <a:solidFill>
                  <a:srgbClr val="000000"/>
                </a:solidFill>
              </a:rPr>
              <a:t>We used reliability as an example</a:t>
            </a:r>
          </a:p>
          <a:p>
            <a:pPr algn="l">
              <a:buClr>
                <a:srgbClr val="3333CC"/>
              </a:buClr>
              <a:buFont typeface="Wingdings" pitchFamily="2" charset="2"/>
              <a:buChar char="q"/>
            </a:pPr>
            <a:endParaRPr lang="en-US" altLang="x-none" sz="2400" dirty="0">
              <a:solidFill>
                <a:srgbClr val="000000"/>
              </a:solidFill>
            </a:endParaRPr>
          </a:p>
          <a:p>
            <a:pPr algn="l">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lgn="l">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lgn="l">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lgn="l">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buSzPct val="85000"/>
              <a:buFont typeface="ZapfDingbats" charset="0"/>
              <a:buChar char="r"/>
            </a:pPr>
            <a:endParaRPr lang="en-US" altLang="x-none" dirty="0">
              <a:solidFill>
                <a:srgbClr val="000000"/>
              </a:solidFill>
            </a:endParaRPr>
          </a:p>
          <a:p>
            <a:pPr lvl="1" algn="l">
              <a:buClr>
                <a:srgbClr val="3333CC"/>
              </a:buClr>
            </a:pPr>
            <a:endParaRPr lang="en-US" altLang="x-none" dirty="0">
              <a:solidFill>
                <a:srgbClr val="000000"/>
              </a:solidFill>
            </a:endParaRPr>
          </a:p>
        </p:txBody>
      </p:sp>
      <p:sp>
        <p:nvSpPr>
          <p:cNvPr id="13209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4000" u="sng" dirty="0">
                <a:solidFill>
                  <a:srgbClr val="3333CC"/>
                </a:solidFill>
              </a:rPr>
              <a:t>Examples</a:t>
            </a: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371328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39</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5178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1"/>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8BA19F5D-8DC4-D14F-A233-689B91B597BD}" type="slidenum">
              <a:rPr lang="en-US" altLang="x-none" sz="1400"/>
              <a:pPr/>
              <a:t>4</a:t>
            </a:fld>
            <a:endParaRPr lang="en-US" altLang="x-none" sz="1400"/>
          </a:p>
        </p:txBody>
      </p:sp>
      <p:sp>
        <p:nvSpPr>
          <p:cNvPr id="87042"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chemeClr val="accent2"/>
                </a:solidFill>
                <a:latin typeface="Comic Sans MS" charset="0"/>
              </a:rPr>
              <a:t>Recap: Summary of the Taxonomy </a:t>
            </a:r>
            <a:br>
              <a:rPr lang="en-US" altLang="x-none" sz="3200" u="sng">
                <a:solidFill>
                  <a:schemeClr val="accent2"/>
                </a:solidFill>
                <a:latin typeface="Comic Sans MS" charset="0"/>
              </a:rPr>
            </a:br>
            <a:r>
              <a:rPr lang="en-US" altLang="x-none" sz="3200" u="sng">
                <a:solidFill>
                  <a:schemeClr val="accent2"/>
                </a:solidFill>
                <a:latin typeface="Comic Sans MS" charset="0"/>
              </a:rPr>
              <a:t>of Communication Networks</a:t>
            </a:r>
            <a:endParaRPr lang="en-US" altLang="zh-TW" sz="3200" i="1" u="sng">
              <a:solidFill>
                <a:srgbClr val="FE00FE"/>
              </a:solidFill>
              <a:latin typeface="Comic Sans MS" charset="0"/>
              <a:ea typeface="新細明體" charset="-120"/>
            </a:endParaRPr>
          </a:p>
        </p:txBody>
      </p:sp>
      <p:grpSp>
        <p:nvGrpSpPr>
          <p:cNvPr id="87043" name="Group 23"/>
          <p:cNvGrpSpPr>
            <a:grpSpLocks/>
          </p:cNvGrpSpPr>
          <p:nvPr/>
        </p:nvGrpSpPr>
        <p:grpSpPr bwMode="auto">
          <a:xfrm>
            <a:off x="809625" y="1665288"/>
            <a:ext cx="6519863" cy="4614862"/>
            <a:chOff x="1428" y="937"/>
            <a:chExt cx="4113" cy="2913"/>
          </a:xfrm>
        </p:grpSpPr>
        <p:sp>
          <p:nvSpPr>
            <p:cNvPr id="87044" name="Text Box 11"/>
            <p:cNvSpPr txBox="1">
              <a:spLocks noChangeArrowheads="1"/>
            </p:cNvSpPr>
            <p:nvPr/>
          </p:nvSpPr>
          <p:spPr bwMode="auto">
            <a:xfrm>
              <a:off x="3580" y="2639"/>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circuit-switched</a:t>
              </a:r>
              <a:br>
                <a:rPr lang="en-US" altLang="x-none" sz="1800"/>
              </a:br>
              <a:r>
                <a:rPr lang="en-US" altLang="x-none" sz="1800"/>
                <a:t>network</a:t>
              </a:r>
              <a:endParaRPr lang="en-US" altLang="x-none" sz="2800" i="1">
                <a:solidFill>
                  <a:srgbClr val="000000"/>
                </a:solidFill>
              </a:endParaRPr>
            </a:p>
          </p:txBody>
        </p:sp>
        <p:grpSp>
          <p:nvGrpSpPr>
            <p:cNvPr id="87045" name="Group 21"/>
            <p:cNvGrpSpPr>
              <a:grpSpLocks/>
            </p:cNvGrpSpPr>
            <p:nvPr/>
          </p:nvGrpSpPr>
          <p:grpSpPr bwMode="auto">
            <a:xfrm>
              <a:off x="1428" y="937"/>
              <a:ext cx="4113" cy="2913"/>
              <a:chOff x="1428" y="1173"/>
              <a:chExt cx="4113" cy="2913"/>
            </a:xfrm>
          </p:grpSpPr>
          <p:sp>
            <p:nvSpPr>
              <p:cNvPr id="87046" name="Text Box 6"/>
              <p:cNvSpPr txBox="1">
                <a:spLocks noChangeArrowheads="1"/>
              </p:cNvSpPr>
              <p:nvPr/>
            </p:nvSpPr>
            <p:spPr bwMode="auto">
              <a:xfrm>
                <a:off x="3601" y="1173"/>
                <a:ext cx="10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communication network</a:t>
                </a:r>
                <a:endParaRPr lang="en-US" altLang="x-none" sz="2800" i="1">
                  <a:solidFill>
                    <a:srgbClr val="000000"/>
                  </a:solidFill>
                </a:endParaRPr>
              </a:p>
            </p:txBody>
          </p:sp>
          <p:sp>
            <p:nvSpPr>
              <p:cNvPr id="87047" name="Text Box 7"/>
              <p:cNvSpPr txBox="1">
                <a:spLocks noChangeArrowheads="1"/>
              </p:cNvSpPr>
              <p:nvPr/>
            </p:nvSpPr>
            <p:spPr bwMode="auto">
              <a:xfrm>
                <a:off x="3075" y="2142"/>
                <a:ext cx="79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switched</a:t>
                </a:r>
                <a:br>
                  <a:rPr lang="en-US" altLang="x-none" sz="1800"/>
                </a:br>
                <a:r>
                  <a:rPr lang="en-US" altLang="x-none" sz="1800"/>
                  <a:t>network</a:t>
                </a:r>
                <a:endParaRPr lang="en-US" altLang="x-none" sz="2800" i="1">
                  <a:solidFill>
                    <a:srgbClr val="000000"/>
                  </a:solidFill>
                </a:endParaRPr>
              </a:p>
            </p:txBody>
          </p:sp>
          <p:sp>
            <p:nvSpPr>
              <p:cNvPr id="87048" name="Text Box 8"/>
              <p:cNvSpPr txBox="1">
                <a:spLocks noChangeArrowheads="1"/>
              </p:cNvSpPr>
              <p:nvPr/>
            </p:nvSpPr>
            <p:spPr bwMode="auto">
              <a:xfrm>
                <a:off x="4511" y="2134"/>
                <a:ext cx="103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broadcast</a:t>
                </a:r>
                <a:br>
                  <a:rPr lang="en-US" altLang="x-none" sz="1800"/>
                </a:br>
                <a:r>
                  <a:rPr lang="en-US" altLang="x-none" sz="1800"/>
                  <a:t>communication</a:t>
                </a:r>
                <a:endParaRPr lang="en-US" altLang="x-none" sz="2800" i="1">
                  <a:solidFill>
                    <a:srgbClr val="000000"/>
                  </a:solidFill>
                </a:endParaRPr>
              </a:p>
            </p:txBody>
          </p:sp>
          <p:sp>
            <p:nvSpPr>
              <p:cNvPr id="87049" name="Line 9"/>
              <p:cNvSpPr>
                <a:spLocks noChangeShapeType="1"/>
              </p:cNvSpPr>
              <p:nvPr/>
            </p:nvSpPr>
            <p:spPr bwMode="auto">
              <a:xfrm flipH="1">
                <a:off x="3434" y="1566"/>
                <a:ext cx="473" cy="56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0" name="Line 10"/>
              <p:cNvSpPr>
                <a:spLocks noChangeShapeType="1"/>
              </p:cNvSpPr>
              <p:nvPr/>
            </p:nvSpPr>
            <p:spPr bwMode="auto">
              <a:xfrm>
                <a:off x="4370" y="1556"/>
                <a:ext cx="594" cy="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1" name="Text Box 12"/>
              <p:cNvSpPr txBox="1">
                <a:spLocks noChangeArrowheads="1"/>
              </p:cNvSpPr>
              <p:nvPr/>
            </p:nvSpPr>
            <p:spPr bwMode="auto">
              <a:xfrm>
                <a:off x="2305" y="2884"/>
                <a:ext cx="116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packet-switched</a:t>
                </a:r>
                <a:br>
                  <a:rPr lang="en-US" altLang="x-none" sz="1800"/>
                </a:br>
                <a:r>
                  <a:rPr lang="en-US" altLang="x-none" sz="1800"/>
                  <a:t> network</a:t>
                </a:r>
                <a:endParaRPr lang="en-US" altLang="x-none" sz="2800" i="1">
                  <a:solidFill>
                    <a:srgbClr val="000000"/>
                  </a:solidFill>
                </a:endParaRPr>
              </a:p>
            </p:txBody>
          </p:sp>
          <p:sp>
            <p:nvSpPr>
              <p:cNvPr id="87052" name="Line 13"/>
              <p:cNvSpPr>
                <a:spLocks noChangeShapeType="1"/>
              </p:cNvSpPr>
              <p:nvPr/>
            </p:nvSpPr>
            <p:spPr bwMode="auto">
              <a:xfrm flipH="1">
                <a:off x="2840" y="2513"/>
                <a:ext cx="383" cy="44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3" name="Line 14"/>
              <p:cNvSpPr>
                <a:spLocks noChangeShapeType="1"/>
              </p:cNvSpPr>
              <p:nvPr/>
            </p:nvSpPr>
            <p:spPr bwMode="auto">
              <a:xfrm>
                <a:off x="3752" y="2509"/>
                <a:ext cx="417" cy="4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4" name="Text Box 15"/>
              <p:cNvSpPr txBox="1">
                <a:spLocks noChangeArrowheads="1"/>
              </p:cNvSpPr>
              <p:nvPr/>
            </p:nvSpPr>
            <p:spPr bwMode="auto">
              <a:xfrm>
                <a:off x="1428" y="367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datagram</a:t>
                </a:r>
                <a:br>
                  <a:rPr lang="en-US" altLang="x-none" sz="1800"/>
                </a:br>
                <a:r>
                  <a:rPr lang="en-US" altLang="x-none" sz="1800"/>
                  <a:t> network</a:t>
                </a:r>
                <a:endParaRPr lang="en-US" altLang="x-none" sz="2800" i="1">
                  <a:solidFill>
                    <a:srgbClr val="000000"/>
                  </a:solidFill>
                </a:endParaRPr>
              </a:p>
            </p:txBody>
          </p:sp>
          <p:sp>
            <p:nvSpPr>
              <p:cNvPr id="87055" name="Line 17"/>
              <p:cNvSpPr>
                <a:spLocks noChangeShapeType="1"/>
              </p:cNvSpPr>
              <p:nvPr/>
            </p:nvSpPr>
            <p:spPr bwMode="auto">
              <a:xfrm flipH="1">
                <a:off x="2202" y="3243"/>
                <a:ext cx="489" cy="4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7056" name="Text Box 19"/>
              <p:cNvSpPr txBox="1">
                <a:spLocks noChangeArrowheads="1"/>
              </p:cNvSpPr>
              <p:nvPr/>
            </p:nvSpPr>
            <p:spPr bwMode="auto">
              <a:xfrm>
                <a:off x="2882" y="3648"/>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50000"/>
                  </a:spcBef>
                  <a:spcAft>
                    <a:spcPts val="1000"/>
                  </a:spcAft>
                </a:pPr>
                <a:r>
                  <a:rPr lang="en-US" altLang="x-none" sz="1800"/>
                  <a:t>virtual circuit network</a:t>
                </a:r>
                <a:endParaRPr lang="en-US" altLang="x-none" sz="2800">
                  <a:solidFill>
                    <a:srgbClr val="000000"/>
                  </a:solidFill>
                </a:endParaRPr>
              </a:p>
            </p:txBody>
          </p:sp>
          <p:sp>
            <p:nvSpPr>
              <p:cNvPr id="87057" name="Line 20"/>
              <p:cNvSpPr>
                <a:spLocks noChangeShapeType="1"/>
              </p:cNvSpPr>
              <p:nvPr/>
            </p:nvSpPr>
            <p:spPr bwMode="auto">
              <a:xfrm>
                <a:off x="3081" y="3255"/>
                <a:ext cx="458" cy="4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extLst>
      <p:ext uri="{BB962C8B-B14F-4D97-AF65-F5344CB8AC3E}">
        <p14:creationId xmlns:p14="http://schemas.microsoft.com/office/powerpoint/2010/main" val="3422545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idx="1"/>
          </p:nvPr>
        </p:nvSpPr>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40</a:t>
            </a:fld>
            <a:endParaRPr lang="en-US" altLang="x-none" sz="1200">
              <a:latin typeface="Tahoma" charset="0"/>
            </a:endParaRP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606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Limitations of </a:t>
            </a:r>
            <a:r>
              <a:rPr lang="en-US"/>
              <a:t>Layered Architecture</a:t>
            </a:r>
          </a:p>
        </p:txBody>
      </p:sp>
      <p:sp>
        <p:nvSpPr>
          <p:cNvPr id="4" name="Slide Number Placeholder 3"/>
          <p:cNvSpPr>
            <a:spLocks noGrp="1"/>
          </p:cNvSpPr>
          <p:nvPr>
            <p:ph type="sldNum" sz="quarter" idx="4294967295"/>
          </p:nvPr>
        </p:nvSpPr>
        <p:spPr/>
        <p:txBody>
          <a:bodyPr/>
          <a:lstStyle/>
          <a:p>
            <a:pPr>
              <a:defRPr/>
            </a:pPr>
            <a:fld id="{1975D657-9558-0F49-AFEE-B5906D87F257}" type="slidenum">
              <a:rPr lang="en-US" altLang="x-none" smtClean="0"/>
              <a:pPr>
                <a:defRPr/>
              </a:pPr>
              <a:t>41</a:t>
            </a:fld>
            <a:endParaRPr lang="en-US" altLang="x-none"/>
          </a:p>
        </p:txBody>
      </p:sp>
    </p:spTree>
    <p:extLst>
      <p:ext uri="{BB962C8B-B14F-4D97-AF65-F5344CB8AC3E}">
        <p14:creationId xmlns:p14="http://schemas.microsoft.com/office/powerpoint/2010/main" val="869348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4"/>
          <p:cNvSpPr>
            <a:spLocks noGrp="1"/>
          </p:cNvSpPr>
          <p:nvPr>
            <p:ph type="sldNum" sz="quarter" idx="12"/>
          </p:nvPr>
        </p:nvSpPr>
        <p:spPr>
          <a:xfrm>
            <a:off x="5137150" y="636905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2815930-ABDC-E54C-A9B6-86C11191193E}" type="slidenum">
              <a:rPr lang="en-US" altLang="x-none" sz="1200">
                <a:solidFill>
                  <a:srgbClr val="000000"/>
                </a:solidFill>
                <a:latin typeface="Tahoma" charset="0"/>
              </a:rPr>
              <a:pPr/>
              <a:t>42</a:t>
            </a:fld>
            <a:endParaRPr lang="en-US" altLang="x-none" sz="1200">
              <a:solidFill>
                <a:srgbClr val="000000"/>
              </a:solidFill>
              <a:latin typeface="Tahoma" charset="0"/>
            </a:endParaRPr>
          </a:p>
        </p:txBody>
      </p:sp>
      <p:sp>
        <p:nvSpPr>
          <p:cNvPr id="93186" name="Rectangle 2"/>
          <p:cNvSpPr>
            <a:spLocks noGrp="1" noChangeArrowheads="1"/>
          </p:cNvSpPr>
          <p:nvPr>
            <p:ph type="title"/>
          </p:nvPr>
        </p:nvSpPr>
        <p:spPr/>
        <p:txBody>
          <a:bodyPr/>
          <a:lstStyle/>
          <a:p>
            <a:r>
              <a:rPr lang="en-US" altLang="x-none">
                <a:ea typeface="ＭＳ Ｐゴシック" charset="-128"/>
              </a:rPr>
              <a:t>Outline</a:t>
            </a:r>
          </a:p>
        </p:txBody>
      </p:sp>
      <p:sp>
        <p:nvSpPr>
          <p:cNvPr id="9318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Ad</a:t>
            </a:r>
            <a:r>
              <a:rPr lang="en-US" altLang="zh-CN" dirty="0">
                <a:ea typeface="ＭＳ Ｐゴシック" charset="-128"/>
              </a:rPr>
              <a:t>min.</a:t>
            </a:r>
            <a:r>
              <a:rPr lang="zh-CN" altLang="en-US" dirty="0">
                <a:ea typeface="ＭＳ Ｐゴシック" charset="-128"/>
              </a:rPr>
              <a:t> </a:t>
            </a:r>
            <a:r>
              <a:rPr lang="en-US" altLang="zh-CN" dirty="0">
                <a:ea typeface="ＭＳ Ｐゴシック" charset="-128"/>
              </a:rPr>
              <a:t>and</a:t>
            </a:r>
            <a:r>
              <a:rPr lang="zh-CN" altLang="en-US" dirty="0">
                <a:ea typeface="ＭＳ Ｐゴシック" charset="-128"/>
              </a:rPr>
              <a:t> </a:t>
            </a:r>
            <a:r>
              <a:rPr lang="en-US" altLang="zh-CN" dirty="0">
                <a:ea typeface="ＭＳ Ｐゴシック" charset="-128"/>
              </a:rPr>
              <a:t>r</a:t>
            </a:r>
            <a:r>
              <a:rPr lang="en-US" altLang="x-none" dirty="0">
                <a:ea typeface="ＭＳ Ｐゴシック" charset="-128"/>
              </a:rPr>
              <a:t>ecap</a:t>
            </a:r>
          </a:p>
          <a:p>
            <a:pPr>
              <a:buClr>
                <a:srgbClr val="0033CC"/>
              </a:buClr>
              <a:buFont typeface="Wingdings" charset="2"/>
              <a:buChar char="q"/>
            </a:pPr>
            <a:r>
              <a:rPr lang="en-US" altLang="x-none" dirty="0">
                <a:ea typeface="宋体" charset="-122"/>
              </a:rPr>
              <a:t>Layered network architecture</a:t>
            </a:r>
          </a:p>
          <a:p>
            <a:pPr lvl="1">
              <a:buSzPct val="85000"/>
              <a:buFont typeface="Wingdings" pitchFamily="2" charset="2"/>
              <a:buChar char="q"/>
            </a:pPr>
            <a:r>
              <a:rPr lang="en-US" altLang="x-none" sz="2800" i="1" dirty="0"/>
              <a:t>what is layering?</a:t>
            </a:r>
          </a:p>
          <a:p>
            <a:pPr lvl="1">
              <a:buSzPct val="85000"/>
              <a:buFont typeface="Wingdings" charset="2"/>
              <a:buChar char="q"/>
            </a:pPr>
            <a:r>
              <a:rPr lang="en-US" altLang="x-none" sz="2800" dirty="0"/>
              <a:t>why </a:t>
            </a:r>
            <a:r>
              <a:rPr lang="en-US" altLang="zh-CN" sz="2800" dirty="0">
                <a:ea typeface="宋体" charset="-122"/>
              </a:rPr>
              <a:t>l</a:t>
            </a:r>
            <a:r>
              <a:rPr lang="en-US" altLang="x-none" sz="2800" dirty="0"/>
              <a:t>ayering?</a:t>
            </a:r>
          </a:p>
          <a:p>
            <a:pPr lvl="1">
              <a:buClr>
                <a:srgbClr val="0033CC"/>
              </a:buClr>
              <a:buSzPct val="85000"/>
              <a:buFont typeface="Wingdings" charset="2"/>
              <a:buChar char="q"/>
            </a:pPr>
            <a:r>
              <a:rPr lang="en-US" altLang="x-none" sz="2800" dirty="0"/>
              <a:t>how to determine the layers?</a:t>
            </a:r>
          </a:p>
          <a:p>
            <a:pPr lvl="1">
              <a:buClr>
                <a:srgbClr val="C00000"/>
              </a:buClr>
              <a:buSzPct val="85000"/>
              <a:buFont typeface="Wingdings" pitchFamily="2" charset="2"/>
              <a:buChar char="Ø"/>
            </a:pPr>
            <a:r>
              <a:rPr lang="en-US" altLang="x-none" sz="2800" i="1" dirty="0">
                <a:solidFill>
                  <a:srgbClr val="C00000"/>
                </a:solidFill>
              </a:rPr>
              <a:t>ISO/OSI layering and Internet layering</a:t>
            </a:r>
            <a:endParaRPr lang="en-US" altLang="x-none" i="1" dirty="0">
              <a:solidFill>
                <a:srgbClr val="C00000"/>
              </a:solidFill>
              <a:ea typeface="ＭＳ Ｐゴシック"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C6059EFC-89EB-B848-847C-5291CBB143C7}" type="slidenum">
              <a:rPr lang="en-US" altLang="x-none" sz="1200">
                <a:solidFill>
                  <a:srgbClr val="000000"/>
                </a:solidFill>
                <a:latin typeface="Tahoma" charset="0"/>
              </a:rPr>
              <a:pPr/>
              <a:t>43</a:t>
            </a:fld>
            <a:endParaRPr lang="en-US" altLang="x-none" sz="1200">
              <a:solidFill>
                <a:srgbClr val="000000"/>
              </a:solidFill>
              <a:latin typeface="Tahoma" charset="0"/>
            </a:endParaRPr>
          </a:p>
        </p:txBody>
      </p:sp>
      <p:sp>
        <p:nvSpPr>
          <p:cNvPr id="95234" name="Rectangle 4"/>
          <p:cNvSpPr>
            <a:spLocks noChangeArrowheads="1"/>
          </p:cNvSpPr>
          <p:nvPr/>
        </p:nvSpPr>
        <p:spPr bwMode="auto">
          <a:xfrm>
            <a:off x="10668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5"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ISO/OSI Reference Model</a:t>
            </a:r>
          </a:p>
        </p:txBody>
      </p:sp>
      <p:sp>
        <p:nvSpPr>
          <p:cNvPr id="95236" name="Rectangle 6"/>
          <p:cNvSpPr>
            <a:spLocks noChangeArrowheads="1"/>
          </p:cNvSpPr>
          <p:nvPr/>
        </p:nvSpPr>
        <p:spPr bwMode="auto">
          <a:xfrm>
            <a:off x="533400" y="1447800"/>
            <a:ext cx="7772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Seven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four layers are implemented in host</a:t>
            </a:r>
          </a:p>
        </p:txBody>
      </p:sp>
      <p:sp>
        <p:nvSpPr>
          <p:cNvPr id="95237" name="Text Box 7"/>
          <p:cNvSpPr txBox="1">
            <a:spLocks noChangeArrowheads="1"/>
          </p:cNvSpPr>
          <p:nvPr/>
        </p:nvSpPr>
        <p:spPr bwMode="auto">
          <a:xfrm>
            <a:off x="1143000" y="2971800"/>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38" name="Rectangle 8"/>
          <p:cNvSpPr>
            <a:spLocks noChangeArrowheads="1"/>
          </p:cNvSpPr>
          <p:nvPr/>
        </p:nvSpPr>
        <p:spPr bwMode="auto">
          <a:xfrm>
            <a:off x="10668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39" name="Text Box 9"/>
          <p:cNvSpPr txBox="1">
            <a:spLocks noChangeArrowheads="1"/>
          </p:cNvSpPr>
          <p:nvPr/>
        </p:nvSpPr>
        <p:spPr bwMode="auto">
          <a:xfrm>
            <a:off x="10969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40" name="Rectangle 10"/>
          <p:cNvSpPr>
            <a:spLocks noChangeArrowheads="1"/>
          </p:cNvSpPr>
          <p:nvPr/>
        </p:nvSpPr>
        <p:spPr bwMode="auto">
          <a:xfrm>
            <a:off x="10668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1" name="Text Box 11"/>
          <p:cNvSpPr txBox="1">
            <a:spLocks noChangeArrowheads="1"/>
          </p:cNvSpPr>
          <p:nvPr/>
        </p:nvSpPr>
        <p:spPr bwMode="auto">
          <a:xfrm>
            <a:off x="13255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42" name="Rectangle 12"/>
          <p:cNvSpPr>
            <a:spLocks noChangeArrowheads="1"/>
          </p:cNvSpPr>
          <p:nvPr/>
        </p:nvSpPr>
        <p:spPr bwMode="auto">
          <a:xfrm>
            <a:off x="10668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3" name="Text Box 13"/>
          <p:cNvSpPr txBox="1">
            <a:spLocks noChangeArrowheads="1"/>
          </p:cNvSpPr>
          <p:nvPr/>
        </p:nvSpPr>
        <p:spPr bwMode="auto">
          <a:xfrm>
            <a:off x="12477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44" name="Rectangle 14"/>
          <p:cNvSpPr>
            <a:spLocks noChangeArrowheads="1"/>
          </p:cNvSpPr>
          <p:nvPr/>
        </p:nvSpPr>
        <p:spPr bwMode="auto">
          <a:xfrm>
            <a:off x="10668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5" name="Text Box 15"/>
          <p:cNvSpPr txBox="1">
            <a:spLocks noChangeArrowheads="1"/>
          </p:cNvSpPr>
          <p:nvPr/>
        </p:nvSpPr>
        <p:spPr bwMode="auto">
          <a:xfrm>
            <a:off x="12477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46" name="Rectangle 16"/>
          <p:cNvSpPr>
            <a:spLocks noChangeArrowheads="1"/>
          </p:cNvSpPr>
          <p:nvPr/>
        </p:nvSpPr>
        <p:spPr bwMode="auto">
          <a:xfrm>
            <a:off x="10668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7" name="Text Box 17"/>
          <p:cNvSpPr txBox="1">
            <a:spLocks noChangeArrowheads="1"/>
          </p:cNvSpPr>
          <p:nvPr/>
        </p:nvSpPr>
        <p:spPr bwMode="auto">
          <a:xfrm>
            <a:off x="12477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48" name="Rectangle 18"/>
          <p:cNvSpPr>
            <a:spLocks noChangeArrowheads="1"/>
          </p:cNvSpPr>
          <p:nvPr/>
        </p:nvSpPr>
        <p:spPr bwMode="auto">
          <a:xfrm>
            <a:off x="10668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49" name="Text Box 19"/>
          <p:cNvSpPr txBox="1">
            <a:spLocks noChangeArrowheads="1"/>
          </p:cNvSpPr>
          <p:nvPr/>
        </p:nvSpPr>
        <p:spPr bwMode="auto">
          <a:xfrm>
            <a:off x="12207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50" name="Rectangle 20"/>
          <p:cNvSpPr>
            <a:spLocks noChangeArrowheads="1"/>
          </p:cNvSpPr>
          <p:nvPr/>
        </p:nvSpPr>
        <p:spPr bwMode="auto">
          <a:xfrm>
            <a:off x="6477000" y="2971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1" name="Text Box 21"/>
          <p:cNvSpPr txBox="1">
            <a:spLocks noChangeArrowheads="1"/>
          </p:cNvSpPr>
          <p:nvPr/>
        </p:nvSpPr>
        <p:spPr bwMode="auto">
          <a:xfrm>
            <a:off x="6510338" y="2971800"/>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5252" name="Rectangle 22"/>
          <p:cNvSpPr>
            <a:spLocks noChangeArrowheads="1"/>
          </p:cNvSpPr>
          <p:nvPr/>
        </p:nvSpPr>
        <p:spPr bwMode="auto">
          <a:xfrm>
            <a:off x="6477000" y="3352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3" name="Text Box 23"/>
          <p:cNvSpPr txBox="1">
            <a:spLocks noChangeArrowheads="1"/>
          </p:cNvSpPr>
          <p:nvPr/>
        </p:nvSpPr>
        <p:spPr bwMode="auto">
          <a:xfrm>
            <a:off x="6507163" y="3336925"/>
            <a:ext cx="1722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Presentation</a:t>
            </a:r>
          </a:p>
        </p:txBody>
      </p:sp>
      <p:sp>
        <p:nvSpPr>
          <p:cNvPr id="95254" name="Rectangle 24"/>
          <p:cNvSpPr>
            <a:spLocks noChangeArrowheads="1"/>
          </p:cNvSpPr>
          <p:nvPr/>
        </p:nvSpPr>
        <p:spPr bwMode="auto">
          <a:xfrm>
            <a:off x="6477000" y="3733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5" name="Text Box 25"/>
          <p:cNvSpPr txBox="1">
            <a:spLocks noChangeArrowheads="1"/>
          </p:cNvSpPr>
          <p:nvPr/>
        </p:nvSpPr>
        <p:spPr bwMode="auto">
          <a:xfrm>
            <a:off x="6735763" y="3717925"/>
            <a:ext cx="1158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Session</a:t>
            </a:r>
          </a:p>
        </p:txBody>
      </p:sp>
      <p:sp>
        <p:nvSpPr>
          <p:cNvPr id="95256" name="Rectangle 26"/>
          <p:cNvSpPr>
            <a:spLocks noChangeArrowheads="1"/>
          </p:cNvSpPr>
          <p:nvPr/>
        </p:nvSpPr>
        <p:spPr bwMode="auto">
          <a:xfrm>
            <a:off x="6477000" y="41148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7" name="Text Box 27"/>
          <p:cNvSpPr txBox="1">
            <a:spLocks noChangeArrowheads="1"/>
          </p:cNvSpPr>
          <p:nvPr/>
        </p:nvSpPr>
        <p:spPr bwMode="auto">
          <a:xfrm>
            <a:off x="6657975" y="40989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5258" name="Rectangle 28"/>
          <p:cNvSpPr>
            <a:spLocks noChangeArrowheads="1"/>
          </p:cNvSpPr>
          <p:nvPr/>
        </p:nvSpPr>
        <p:spPr bwMode="auto">
          <a:xfrm>
            <a:off x="6477000" y="4495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59" name="Text Box 29"/>
          <p:cNvSpPr txBox="1">
            <a:spLocks noChangeArrowheads="1"/>
          </p:cNvSpPr>
          <p:nvPr/>
        </p:nvSpPr>
        <p:spPr bwMode="auto">
          <a:xfrm>
            <a:off x="6657975" y="44799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0" name="Rectangle 30"/>
          <p:cNvSpPr>
            <a:spLocks noChangeArrowheads="1"/>
          </p:cNvSpPr>
          <p:nvPr/>
        </p:nvSpPr>
        <p:spPr bwMode="auto">
          <a:xfrm>
            <a:off x="6477000" y="4876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1" name="Text Box 31"/>
          <p:cNvSpPr txBox="1">
            <a:spLocks noChangeArrowheads="1"/>
          </p:cNvSpPr>
          <p:nvPr/>
        </p:nvSpPr>
        <p:spPr bwMode="auto">
          <a:xfrm>
            <a:off x="6657975"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2" name="Rectangle 32"/>
          <p:cNvSpPr>
            <a:spLocks noChangeArrowheads="1"/>
          </p:cNvSpPr>
          <p:nvPr/>
        </p:nvSpPr>
        <p:spPr bwMode="auto">
          <a:xfrm>
            <a:off x="6477000" y="52578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3" name="Text Box 33"/>
          <p:cNvSpPr txBox="1">
            <a:spLocks noChangeArrowheads="1"/>
          </p:cNvSpPr>
          <p:nvPr/>
        </p:nvSpPr>
        <p:spPr bwMode="auto">
          <a:xfrm>
            <a:off x="6630988" y="52419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64" name="Rectangle 34"/>
          <p:cNvSpPr>
            <a:spLocks noChangeArrowheads="1"/>
          </p:cNvSpPr>
          <p:nvPr/>
        </p:nvSpPr>
        <p:spPr bwMode="auto">
          <a:xfrm>
            <a:off x="3706813" y="4495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5" name="Text Box 35"/>
          <p:cNvSpPr txBox="1">
            <a:spLocks noChangeArrowheads="1"/>
          </p:cNvSpPr>
          <p:nvPr/>
        </p:nvSpPr>
        <p:spPr bwMode="auto">
          <a:xfrm>
            <a:off x="3887788" y="44799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5266" name="Rectangle 36"/>
          <p:cNvSpPr>
            <a:spLocks noChangeArrowheads="1"/>
          </p:cNvSpPr>
          <p:nvPr/>
        </p:nvSpPr>
        <p:spPr bwMode="auto">
          <a:xfrm>
            <a:off x="3706813" y="4876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7" name="Text Box 37"/>
          <p:cNvSpPr txBox="1">
            <a:spLocks noChangeArrowheads="1"/>
          </p:cNvSpPr>
          <p:nvPr/>
        </p:nvSpPr>
        <p:spPr bwMode="auto">
          <a:xfrm>
            <a:off x="3887788" y="48609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5268" name="Rectangle 38"/>
          <p:cNvSpPr>
            <a:spLocks noChangeArrowheads="1"/>
          </p:cNvSpPr>
          <p:nvPr/>
        </p:nvSpPr>
        <p:spPr bwMode="auto">
          <a:xfrm>
            <a:off x="3706813" y="52578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69" name="Text Box 39"/>
          <p:cNvSpPr txBox="1">
            <a:spLocks noChangeArrowheads="1"/>
          </p:cNvSpPr>
          <p:nvPr/>
        </p:nvSpPr>
        <p:spPr bwMode="auto">
          <a:xfrm>
            <a:off x="3860800" y="52419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5270" name="Rectangle 40"/>
          <p:cNvSpPr>
            <a:spLocks noChangeArrowheads="1"/>
          </p:cNvSpPr>
          <p:nvPr/>
        </p:nvSpPr>
        <p:spPr bwMode="auto">
          <a:xfrm>
            <a:off x="838200" y="56388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5271" name="Text Box 41"/>
          <p:cNvSpPr txBox="1">
            <a:spLocks noChangeArrowheads="1"/>
          </p:cNvSpPr>
          <p:nvPr/>
        </p:nvSpPr>
        <p:spPr bwMode="auto">
          <a:xfrm>
            <a:off x="3505200" y="56229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5272" name="AutoShape 42"/>
          <p:cNvCxnSpPr>
            <a:cxnSpLocks noChangeShapeType="1"/>
            <a:stCxn id="95248" idx="3"/>
            <a:endCxn id="95268" idx="1"/>
          </p:cNvCxnSpPr>
          <p:nvPr/>
        </p:nvCxnSpPr>
        <p:spPr bwMode="auto">
          <a:xfrm>
            <a:off x="2782888" y="5448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3" name="AutoShape 43"/>
          <p:cNvCxnSpPr>
            <a:cxnSpLocks noChangeShapeType="1"/>
            <a:stCxn id="95246" idx="3"/>
            <a:endCxn id="95266" idx="1"/>
          </p:cNvCxnSpPr>
          <p:nvPr/>
        </p:nvCxnSpPr>
        <p:spPr bwMode="auto">
          <a:xfrm>
            <a:off x="2782888" y="5067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4" name="AutoShape 44"/>
          <p:cNvCxnSpPr>
            <a:cxnSpLocks noChangeShapeType="1"/>
            <a:stCxn id="95244" idx="3"/>
            <a:endCxn id="95264" idx="1"/>
          </p:cNvCxnSpPr>
          <p:nvPr/>
        </p:nvCxnSpPr>
        <p:spPr bwMode="auto">
          <a:xfrm>
            <a:off x="2782888" y="46863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5" name="AutoShape 45"/>
          <p:cNvCxnSpPr>
            <a:cxnSpLocks noChangeShapeType="1"/>
            <a:stCxn id="95268" idx="3"/>
            <a:endCxn id="95262" idx="1"/>
          </p:cNvCxnSpPr>
          <p:nvPr/>
        </p:nvCxnSpPr>
        <p:spPr bwMode="auto">
          <a:xfrm>
            <a:off x="5422900" y="5448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6" name="AutoShape 46"/>
          <p:cNvCxnSpPr>
            <a:cxnSpLocks noChangeShapeType="1"/>
            <a:stCxn id="95266" idx="3"/>
            <a:endCxn id="95260" idx="1"/>
          </p:cNvCxnSpPr>
          <p:nvPr/>
        </p:nvCxnSpPr>
        <p:spPr bwMode="auto">
          <a:xfrm>
            <a:off x="5422900" y="5067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7" name="AutoShape 47"/>
          <p:cNvCxnSpPr>
            <a:cxnSpLocks noChangeShapeType="1"/>
            <a:stCxn id="95264" idx="3"/>
            <a:endCxn id="95258" idx="1"/>
          </p:cNvCxnSpPr>
          <p:nvPr/>
        </p:nvCxnSpPr>
        <p:spPr bwMode="auto">
          <a:xfrm>
            <a:off x="5422900" y="46863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8" name="AutoShape 48"/>
          <p:cNvCxnSpPr>
            <a:cxnSpLocks noChangeShapeType="1"/>
            <a:stCxn id="95242" idx="3"/>
            <a:endCxn id="95256" idx="1"/>
          </p:cNvCxnSpPr>
          <p:nvPr/>
        </p:nvCxnSpPr>
        <p:spPr bwMode="auto">
          <a:xfrm>
            <a:off x="2782888" y="4305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79" name="AutoShape 49"/>
          <p:cNvCxnSpPr>
            <a:cxnSpLocks noChangeShapeType="1"/>
            <a:stCxn id="95240" idx="3"/>
            <a:endCxn id="95254" idx="1"/>
          </p:cNvCxnSpPr>
          <p:nvPr/>
        </p:nvCxnSpPr>
        <p:spPr bwMode="auto">
          <a:xfrm>
            <a:off x="2782888" y="39243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0" name="AutoShape 50"/>
          <p:cNvCxnSpPr>
            <a:cxnSpLocks noChangeShapeType="1"/>
            <a:stCxn id="95234" idx="3"/>
            <a:endCxn id="95251" idx="1"/>
          </p:cNvCxnSpPr>
          <p:nvPr/>
        </p:nvCxnSpPr>
        <p:spPr bwMode="auto">
          <a:xfrm>
            <a:off x="2782888" y="3162300"/>
            <a:ext cx="3727450" cy="7938"/>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5281" name="AutoShape 51"/>
          <p:cNvCxnSpPr>
            <a:cxnSpLocks noChangeShapeType="1"/>
          </p:cNvCxnSpPr>
          <p:nvPr/>
        </p:nvCxnSpPr>
        <p:spPr bwMode="auto">
          <a:xfrm>
            <a:off x="2781300" y="3554413"/>
            <a:ext cx="3687763"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A7DE50C8-3076-9B47-8C35-334CF0DD5986}" type="slidenum">
              <a:rPr lang="en-US" altLang="x-none" sz="1200">
                <a:solidFill>
                  <a:srgbClr val="000000"/>
                </a:solidFill>
                <a:latin typeface="Tahoma" charset="0"/>
              </a:rPr>
              <a:pPr/>
              <a:t>44</a:t>
            </a:fld>
            <a:endParaRPr lang="en-US" altLang="x-none" sz="1200">
              <a:solidFill>
                <a:srgbClr val="000000"/>
              </a:solidFill>
              <a:latin typeface="Tahoma" charset="0"/>
            </a:endParaRPr>
          </a:p>
        </p:txBody>
      </p:sp>
      <p:sp>
        <p:nvSpPr>
          <p:cNvPr id="9728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Internet Layering</a:t>
            </a:r>
          </a:p>
        </p:txBody>
      </p:sp>
      <p:sp>
        <p:nvSpPr>
          <p:cNvPr id="97283" name="Rectangle 3"/>
          <p:cNvSpPr>
            <a:spLocks noChangeArrowheads="1"/>
          </p:cNvSpPr>
          <p:nvPr/>
        </p:nvSpPr>
        <p:spPr bwMode="auto">
          <a:xfrm>
            <a:off x="533400" y="1600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Five layers</a:t>
            </a:r>
          </a:p>
          <a:p>
            <a:pPr marL="800100" lvl="1" indent="-342900" algn="l">
              <a:spcBef>
                <a:spcPct val="20000"/>
              </a:spcBef>
              <a:buClr>
                <a:srgbClr val="3333CC"/>
              </a:buClr>
              <a:buSzPct val="75000"/>
              <a:buFont typeface="Courier New" panose="02070309020205020404" pitchFamily="49" charset="0"/>
              <a:buChar char="o"/>
            </a:pPr>
            <a:r>
              <a:rPr lang="en-US" altLang="x-none" dirty="0">
                <a:solidFill>
                  <a:srgbClr val="000000"/>
                </a:solidFill>
                <a:latin typeface="Comic Sans MS" charset="0"/>
              </a:rPr>
              <a:t>highest two layers are implemented in host</a:t>
            </a:r>
          </a:p>
        </p:txBody>
      </p:sp>
      <p:sp>
        <p:nvSpPr>
          <p:cNvPr id="97284" name="Rectangle 4"/>
          <p:cNvSpPr>
            <a:spLocks noChangeArrowheads="1"/>
          </p:cNvSpPr>
          <p:nvPr/>
        </p:nvSpPr>
        <p:spPr bwMode="auto">
          <a:xfrm>
            <a:off x="10668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5" name="Text Box 5"/>
          <p:cNvSpPr txBox="1">
            <a:spLocks noChangeArrowheads="1"/>
          </p:cNvSpPr>
          <p:nvPr/>
        </p:nvSpPr>
        <p:spPr bwMode="auto">
          <a:xfrm>
            <a:off x="11001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86" name="Rectangle 6"/>
          <p:cNvSpPr>
            <a:spLocks noChangeArrowheads="1"/>
          </p:cNvSpPr>
          <p:nvPr/>
        </p:nvSpPr>
        <p:spPr bwMode="auto">
          <a:xfrm>
            <a:off x="10668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7" name="Text Box 7"/>
          <p:cNvSpPr txBox="1">
            <a:spLocks noChangeArrowheads="1"/>
          </p:cNvSpPr>
          <p:nvPr/>
        </p:nvSpPr>
        <p:spPr bwMode="auto">
          <a:xfrm>
            <a:off x="12477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88" name="Rectangle 8"/>
          <p:cNvSpPr>
            <a:spLocks noChangeArrowheads="1"/>
          </p:cNvSpPr>
          <p:nvPr/>
        </p:nvSpPr>
        <p:spPr bwMode="auto">
          <a:xfrm>
            <a:off x="10668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89" name="Text Box 9"/>
          <p:cNvSpPr txBox="1">
            <a:spLocks noChangeArrowheads="1"/>
          </p:cNvSpPr>
          <p:nvPr/>
        </p:nvSpPr>
        <p:spPr bwMode="auto">
          <a:xfrm>
            <a:off x="12477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290" name="Rectangle 10"/>
          <p:cNvSpPr>
            <a:spLocks noChangeArrowheads="1"/>
          </p:cNvSpPr>
          <p:nvPr/>
        </p:nvSpPr>
        <p:spPr bwMode="auto">
          <a:xfrm>
            <a:off x="10668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1" name="Text Box 11"/>
          <p:cNvSpPr txBox="1">
            <a:spLocks noChangeArrowheads="1"/>
          </p:cNvSpPr>
          <p:nvPr/>
        </p:nvSpPr>
        <p:spPr bwMode="auto">
          <a:xfrm>
            <a:off x="12477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292" name="Rectangle 12"/>
          <p:cNvSpPr>
            <a:spLocks noChangeArrowheads="1"/>
          </p:cNvSpPr>
          <p:nvPr/>
        </p:nvSpPr>
        <p:spPr bwMode="auto">
          <a:xfrm>
            <a:off x="10668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3" name="Text Box 13"/>
          <p:cNvSpPr txBox="1">
            <a:spLocks noChangeArrowheads="1"/>
          </p:cNvSpPr>
          <p:nvPr/>
        </p:nvSpPr>
        <p:spPr bwMode="auto">
          <a:xfrm>
            <a:off x="12207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294" name="Rectangle 14"/>
          <p:cNvSpPr>
            <a:spLocks noChangeArrowheads="1"/>
          </p:cNvSpPr>
          <p:nvPr/>
        </p:nvSpPr>
        <p:spPr bwMode="auto">
          <a:xfrm>
            <a:off x="6477000" y="3124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5" name="Text Box 15"/>
          <p:cNvSpPr txBox="1">
            <a:spLocks noChangeArrowheads="1"/>
          </p:cNvSpPr>
          <p:nvPr/>
        </p:nvSpPr>
        <p:spPr bwMode="auto">
          <a:xfrm>
            <a:off x="6510338" y="31083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Application</a:t>
            </a:r>
          </a:p>
        </p:txBody>
      </p:sp>
      <p:sp>
        <p:nvSpPr>
          <p:cNvPr id="97296" name="Rectangle 16"/>
          <p:cNvSpPr>
            <a:spLocks noChangeArrowheads="1"/>
          </p:cNvSpPr>
          <p:nvPr/>
        </p:nvSpPr>
        <p:spPr bwMode="auto">
          <a:xfrm>
            <a:off x="6477000" y="3505200"/>
            <a:ext cx="1703388" cy="381000"/>
          </a:xfrm>
          <a:prstGeom prst="rect">
            <a:avLst/>
          </a:prstGeom>
          <a:solidFill>
            <a:srgbClr val="FFFFCC"/>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7" name="Text Box 17"/>
          <p:cNvSpPr txBox="1">
            <a:spLocks noChangeArrowheads="1"/>
          </p:cNvSpPr>
          <p:nvPr/>
        </p:nvSpPr>
        <p:spPr bwMode="auto">
          <a:xfrm>
            <a:off x="6657975" y="34893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Transport</a:t>
            </a:r>
          </a:p>
        </p:txBody>
      </p:sp>
      <p:sp>
        <p:nvSpPr>
          <p:cNvPr id="97298" name="Rectangle 18"/>
          <p:cNvSpPr>
            <a:spLocks noChangeArrowheads="1"/>
          </p:cNvSpPr>
          <p:nvPr/>
        </p:nvSpPr>
        <p:spPr bwMode="auto">
          <a:xfrm>
            <a:off x="6477000" y="3886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299" name="Text Box 19"/>
          <p:cNvSpPr txBox="1">
            <a:spLocks noChangeArrowheads="1"/>
          </p:cNvSpPr>
          <p:nvPr/>
        </p:nvSpPr>
        <p:spPr bwMode="auto">
          <a:xfrm>
            <a:off x="6657975" y="38703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0" name="Rectangle 20"/>
          <p:cNvSpPr>
            <a:spLocks noChangeArrowheads="1"/>
          </p:cNvSpPr>
          <p:nvPr/>
        </p:nvSpPr>
        <p:spPr bwMode="auto">
          <a:xfrm>
            <a:off x="6477000" y="4267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1" name="Text Box 21"/>
          <p:cNvSpPr txBox="1">
            <a:spLocks noChangeArrowheads="1"/>
          </p:cNvSpPr>
          <p:nvPr/>
        </p:nvSpPr>
        <p:spPr bwMode="auto">
          <a:xfrm>
            <a:off x="6657975"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2" name="Rectangle 22"/>
          <p:cNvSpPr>
            <a:spLocks noChangeArrowheads="1"/>
          </p:cNvSpPr>
          <p:nvPr/>
        </p:nvSpPr>
        <p:spPr bwMode="auto">
          <a:xfrm>
            <a:off x="6477000" y="4648200"/>
            <a:ext cx="1703388"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3" name="Text Box 23"/>
          <p:cNvSpPr txBox="1">
            <a:spLocks noChangeArrowheads="1"/>
          </p:cNvSpPr>
          <p:nvPr/>
        </p:nvSpPr>
        <p:spPr bwMode="auto">
          <a:xfrm>
            <a:off x="6630988" y="46323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04" name="Rectangle 24"/>
          <p:cNvSpPr>
            <a:spLocks noChangeArrowheads="1"/>
          </p:cNvSpPr>
          <p:nvPr/>
        </p:nvSpPr>
        <p:spPr bwMode="auto">
          <a:xfrm>
            <a:off x="3706813" y="3886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5" name="Text Box 25"/>
          <p:cNvSpPr txBox="1">
            <a:spLocks noChangeArrowheads="1"/>
          </p:cNvSpPr>
          <p:nvPr/>
        </p:nvSpPr>
        <p:spPr bwMode="auto">
          <a:xfrm>
            <a:off x="3887788" y="38703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Network</a:t>
            </a:r>
          </a:p>
        </p:txBody>
      </p:sp>
      <p:sp>
        <p:nvSpPr>
          <p:cNvPr id="97306" name="Rectangle 26"/>
          <p:cNvSpPr>
            <a:spLocks noChangeArrowheads="1"/>
          </p:cNvSpPr>
          <p:nvPr/>
        </p:nvSpPr>
        <p:spPr bwMode="auto">
          <a:xfrm>
            <a:off x="3706813" y="4267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7" name="Text Box 27"/>
          <p:cNvSpPr txBox="1">
            <a:spLocks noChangeArrowheads="1"/>
          </p:cNvSpPr>
          <p:nvPr/>
        </p:nvSpPr>
        <p:spPr bwMode="auto">
          <a:xfrm>
            <a:off x="3887788" y="42513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Datalink</a:t>
            </a:r>
          </a:p>
        </p:txBody>
      </p:sp>
      <p:sp>
        <p:nvSpPr>
          <p:cNvPr id="97308" name="Rectangle 28"/>
          <p:cNvSpPr>
            <a:spLocks noChangeArrowheads="1"/>
          </p:cNvSpPr>
          <p:nvPr/>
        </p:nvSpPr>
        <p:spPr bwMode="auto">
          <a:xfrm>
            <a:off x="3706813" y="4648200"/>
            <a:ext cx="1703387" cy="381000"/>
          </a:xfrm>
          <a:prstGeom prst="rect">
            <a:avLst/>
          </a:prstGeom>
          <a:solidFill>
            <a:srgbClr val="99CCFF"/>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09" name="Text Box 29"/>
          <p:cNvSpPr txBox="1">
            <a:spLocks noChangeArrowheads="1"/>
          </p:cNvSpPr>
          <p:nvPr/>
        </p:nvSpPr>
        <p:spPr bwMode="auto">
          <a:xfrm>
            <a:off x="3860800" y="46323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a:t>
            </a:r>
          </a:p>
        </p:txBody>
      </p:sp>
      <p:sp>
        <p:nvSpPr>
          <p:cNvPr id="97310" name="Rectangle 30"/>
          <p:cNvSpPr>
            <a:spLocks noChangeArrowheads="1"/>
          </p:cNvSpPr>
          <p:nvPr/>
        </p:nvSpPr>
        <p:spPr bwMode="auto">
          <a:xfrm>
            <a:off x="838200" y="5029200"/>
            <a:ext cx="7543800" cy="381000"/>
          </a:xfrm>
          <a:prstGeom prst="rect">
            <a:avLst/>
          </a:prstGeom>
          <a:solidFill>
            <a:srgbClr val="EAEAEA"/>
          </a:solidFill>
          <a:ln w="25400">
            <a:solidFill>
              <a:schemeClr val="tx1"/>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7311" name="Text Box 31"/>
          <p:cNvSpPr txBox="1">
            <a:spLocks noChangeArrowheads="1"/>
          </p:cNvSpPr>
          <p:nvPr/>
        </p:nvSpPr>
        <p:spPr bwMode="auto">
          <a:xfrm>
            <a:off x="3505200" y="50133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000" b="1">
                <a:solidFill>
                  <a:srgbClr val="000000"/>
                </a:solidFill>
                <a:latin typeface="Arial" charset="0"/>
              </a:rPr>
              <a:t>Physical medium</a:t>
            </a:r>
          </a:p>
        </p:txBody>
      </p:sp>
      <p:cxnSp>
        <p:nvCxnSpPr>
          <p:cNvPr id="97312" name="AutoShape 32"/>
          <p:cNvCxnSpPr>
            <a:cxnSpLocks noChangeShapeType="1"/>
            <a:stCxn id="97292" idx="3"/>
            <a:endCxn id="97308" idx="1"/>
          </p:cNvCxnSpPr>
          <p:nvPr/>
        </p:nvCxnSpPr>
        <p:spPr bwMode="auto">
          <a:xfrm>
            <a:off x="2782888" y="4838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3" name="AutoShape 33"/>
          <p:cNvCxnSpPr>
            <a:cxnSpLocks noChangeShapeType="1"/>
            <a:stCxn id="97290" idx="3"/>
            <a:endCxn id="97306" idx="1"/>
          </p:cNvCxnSpPr>
          <p:nvPr/>
        </p:nvCxnSpPr>
        <p:spPr bwMode="auto">
          <a:xfrm>
            <a:off x="2782888" y="4457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4" name="AutoShape 34"/>
          <p:cNvCxnSpPr>
            <a:cxnSpLocks noChangeShapeType="1"/>
            <a:stCxn id="97288" idx="3"/>
            <a:endCxn id="97304" idx="1"/>
          </p:cNvCxnSpPr>
          <p:nvPr/>
        </p:nvCxnSpPr>
        <p:spPr bwMode="auto">
          <a:xfrm>
            <a:off x="2782888" y="40767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5" name="AutoShape 35"/>
          <p:cNvCxnSpPr>
            <a:cxnSpLocks noChangeShapeType="1"/>
            <a:stCxn id="97308" idx="3"/>
            <a:endCxn id="97302" idx="1"/>
          </p:cNvCxnSpPr>
          <p:nvPr/>
        </p:nvCxnSpPr>
        <p:spPr bwMode="auto">
          <a:xfrm>
            <a:off x="5422900" y="4838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6" name="AutoShape 36"/>
          <p:cNvCxnSpPr>
            <a:cxnSpLocks noChangeShapeType="1"/>
            <a:stCxn id="97306" idx="3"/>
            <a:endCxn id="97300" idx="1"/>
          </p:cNvCxnSpPr>
          <p:nvPr/>
        </p:nvCxnSpPr>
        <p:spPr bwMode="auto">
          <a:xfrm>
            <a:off x="5422900" y="4457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7" name="AutoShape 37"/>
          <p:cNvCxnSpPr>
            <a:cxnSpLocks noChangeShapeType="1"/>
            <a:stCxn id="97304" idx="3"/>
            <a:endCxn id="97298" idx="1"/>
          </p:cNvCxnSpPr>
          <p:nvPr/>
        </p:nvCxnSpPr>
        <p:spPr bwMode="auto">
          <a:xfrm>
            <a:off x="5422900" y="40767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8" name="AutoShape 38"/>
          <p:cNvCxnSpPr>
            <a:cxnSpLocks noChangeShapeType="1"/>
            <a:stCxn id="97286" idx="3"/>
            <a:endCxn id="97296" idx="1"/>
          </p:cNvCxnSpPr>
          <p:nvPr/>
        </p:nvCxnSpPr>
        <p:spPr bwMode="auto">
          <a:xfrm>
            <a:off x="2782888" y="3695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7319" name="AutoShape 39"/>
          <p:cNvCxnSpPr>
            <a:cxnSpLocks noChangeShapeType="1"/>
            <a:stCxn id="97284" idx="3"/>
            <a:endCxn id="97294" idx="1"/>
          </p:cNvCxnSpPr>
          <p:nvPr/>
        </p:nvCxnSpPr>
        <p:spPr bwMode="auto">
          <a:xfrm>
            <a:off x="2782888" y="33147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ED043CA-8760-5540-A3FB-2D8E707792F9}" type="slidenum">
              <a:rPr lang="en-US" altLang="x-none" sz="1200">
                <a:solidFill>
                  <a:srgbClr val="000000"/>
                </a:solidFill>
                <a:latin typeface="Tahoma" charset="0"/>
              </a:rPr>
              <a:pPr/>
              <a:t>45</a:t>
            </a:fld>
            <a:endParaRPr lang="en-US" altLang="x-none" sz="1200">
              <a:solidFill>
                <a:srgbClr val="000000"/>
              </a:solidFill>
              <a:latin typeface="Tahoma" charset="0"/>
            </a:endParaRPr>
          </a:p>
        </p:txBody>
      </p:sp>
      <p:sp>
        <p:nvSpPr>
          <p:cNvPr id="99330" name="Rectangle 4"/>
          <p:cNvSpPr>
            <a:spLocks noChangeArrowheads="1"/>
          </p:cNvSpPr>
          <p:nvPr/>
        </p:nvSpPr>
        <p:spPr bwMode="auto">
          <a:xfrm>
            <a:off x="6578600" y="2103438"/>
            <a:ext cx="1892300" cy="3530600"/>
          </a:xfrm>
          <a:prstGeom prst="rect">
            <a:avLst/>
          </a:prstGeom>
          <a:solidFill>
            <a:schemeClr val="accent2"/>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1" name="Rectangle 5"/>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600" u="sng">
                <a:solidFill>
                  <a:srgbClr val="3333CC"/>
                </a:solidFill>
                <a:latin typeface="Comic Sans MS" charset="0"/>
              </a:rPr>
              <a:t>Internet Protocol Layers</a:t>
            </a:r>
          </a:p>
        </p:txBody>
      </p:sp>
      <p:sp>
        <p:nvSpPr>
          <p:cNvPr id="99332" name="Rectangle 6"/>
          <p:cNvSpPr>
            <a:spLocks noChangeArrowheads="1"/>
          </p:cNvSpPr>
          <p:nvPr/>
        </p:nvSpPr>
        <p:spPr bwMode="auto">
          <a:xfrm>
            <a:off x="571500" y="1422400"/>
            <a:ext cx="57150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Five layers</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Application:</a:t>
            </a:r>
            <a:r>
              <a:rPr lang="en-US" altLang="x-none" sz="1800" dirty="0">
                <a:solidFill>
                  <a:srgbClr val="000000"/>
                </a:solidFill>
                <a:latin typeface="Comic Sans MS" charset="0"/>
              </a:rPr>
              <a:t> applications</a:t>
            </a:r>
          </a:p>
          <a:p>
            <a:pPr lvl="2" algn="l">
              <a:spcBef>
                <a:spcPct val="20000"/>
              </a:spcBef>
              <a:buFontTx/>
              <a:buChar char="•"/>
            </a:pPr>
            <a:r>
              <a:rPr lang="en-US" altLang="x-none" sz="2000" dirty="0">
                <a:solidFill>
                  <a:srgbClr val="000000"/>
                </a:solidFill>
                <a:latin typeface="Comic Sans MS" charset="0"/>
              </a:rPr>
              <a:t>ftp, smtp, http</a:t>
            </a:r>
            <a:r>
              <a:rPr lang="en-US" altLang="zh-CN" sz="2000" dirty="0">
                <a:solidFill>
                  <a:srgbClr val="000000"/>
                </a:solidFill>
                <a:latin typeface="Comic Sans MS" charset="0"/>
                <a:ea typeface="宋体" charset="-122"/>
              </a:rPr>
              <a:t>, p2p, IP telephony, blockchain,</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MapReduce,</a:t>
            </a:r>
            <a:r>
              <a:rPr lang="zh-CN" altLang="en-US" sz="2000" dirty="0">
                <a:solidFill>
                  <a:srgbClr val="000000"/>
                </a:solidFill>
                <a:latin typeface="Comic Sans MS" charset="0"/>
                <a:ea typeface="宋体" charset="-122"/>
              </a:rPr>
              <a:t> </a:t>
            </a:r>
            <a:r>
              <a:rPr lang="en-US" altLang="zh-CN" sz="2000" dirty="0">
                <a:solidFill>
                  <a:srgbClr val="000000"/>
                </a:solidFill>
                <a:latin typeface="Comic Sans MS" charset="0"/>
                <a:ea typeface="宋体" charset="-122"/>
              </a:rPr>
              <a:t>…</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Transport:</a:t>
            </a:r>
            <a:r>
              <a:rPr lang="en-US" altLang="x-none" sz="1800" dirty="0">
                <a:solidFill>
                  <a:srgbClr val="000000"/>
                </a:solidFill>
                <a:latin typeface="Comic Sans MS" charset="0"/>
              </a:rPr>
              <a:t> host-host data transfer</a:t>
            </a:r>
          </a:p>
          <a:p>
            <a:pPr lvl="2" algn="l">
              <a:spcBef>
                <a:spcPct val="20000"/>
              </a:spcBef>
              <a:buFontTx/>
              <a:buChar char="•"/>
            </a:pPr>
            <a:r>
              <a:rPr lang="en-US" altLang="x-none" sz="2000" dirty="0" err="1">
                <a:solidFill>
                  <a:srgbClr val="000000"/>
                </a:solidFill>
                <a:latin typeface="Comic Sans MS" charset="0"/>
              </a:rPr>
              <a:t>tcp</a:t>
            </a:r>
            <a:r>
              <a:rPr lang="en-US" altLang="x-none" sz="2000" dirty="0">
                <a:solidFill>
                  <a:srgbClr val="000000"/>
                </a:solidFill>
                <a:latin typeface="Comic Sans MS" charset="0"/>
              </a:rPr>
              <a:t> (reliable), </a:t>
            </a:r>
            <a:r>
              <a:rPr lang="en-US" altLang="x-none" sz="2000" dirty="0" err="1">
                <a:solidFill>
                  <a:srgbClr val="000000"/>
                </a:solidFill>
                <a:latin typeface="Comic Sans MS" charset="0"/>
              </a:rPr>
              <a:t>udp</a:t>
            </a:r>
            <a:r>
              <a:rPr lang="en-US" altLang="x-none" sz="2000" dirty="0">
                <a:solidFill>
                  <a:srgbClr val="000000"/>
                </a:solidFill>
                <a:latin typeface="Comic Sans MS" charset="0"/>
              </a:rPr>
              <a:t> (not reliable)</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Network:</a:t>
            </a:r>
            <a:r>
              <a:rPr lang="en-US" altLang="x-none" sz="1800" dirty="0">
                <a:solidFill>
                  <a:srgbClr val="000000"/>
                </a:solidFill>
                <a:latin typeface="Comic Sans MS" charset="0"/>
              </a:rPr>
              <a:t> routing of datagram from source to destination</a:t>
            </a:r>
          </a:p>
          <a:p>
            <a:pPr lvl="2" algn="l">
              <a:spcBef>
                <a:spcPct val="20000"/>
              </a:spcBef>
              <a:buFontTx/>
              <a:buChar char="•"/>
            </a:pPr>
            <a:r>
              <a:rPr lang="en-US" altLang="x-none" sz="2000" dirty="0">
                <a:solidFill>
                  <a:srgbClr val="000000"/>
                </a:solidFill>
                <a:latin typeface="Comic Sans MS" charset="0"/>
              </a:rPr>
              <a:t>ipv4, ipv6</a:t>
            </a: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Link:</a:t>
            </a:r>
            <a:r>
              <a:rPr lang="en-US" altLang="x-none" sz="1800" dirty="0">
                <a:solidFill>
                  <a:srgbClr val="000000"/>
                </a:solidFill>
                <a:latin typeface="Comic Sans MS" charset="0"/>
              </a:rPr>
              <a:t> data transfer between neighboring  network elements</a:t>
            </a:r>
          </a:p>
          <a:p>
            <a:pPr lvl="2" algn="l">
              <a:spcBef>
                <a:spcPct val="20000"/>
              </a:spcBef>
              <a:buFontTx/>
              <a:buChar char="•"/>
            </a:pPr>
            <a:r>
              <a:rPr lang="en-US" altLang="x-none" sz="2000" dirty="0" err="1">
                <a:solidFill>
                  <a:srgbClr val="000000"/>
                </a:solidFill>
                <a:latin typeface="Comic Sans MS" charset="0"/>
              </a:rPr>
              <a:t>ethernet</a:t>
            </a:r>
            <a:r>
              <a:rPr lang="en-US" altLang="zh-CN" sz="2000" dirty="0">
                <a:solidFill>
                  <a:srgbClr val="000000"/>
                </a:solidFill>
                <a:latin typeface="Comic Sans MS" charset="0"/>
                <a:ea typeface="宋体" charset="-122"/>
              </a:rPr>
              <a:t>, 802.11, cable, DSL, …</a:t>
            </a:r>
            <a:endParaRPr lang="en-US" altLang="x-none" sz="2000" dirty="0">
              <a:solidFill>
                <a:srgbClr val="000000"/>
              </a:solidFill>
              <a:latin typeface="Comic Sans MS" charset="0"/>
            </a:endParaRPr>
          </a:p>
          <a:p>
            <a:pPr lvl="1" algn="l">
              <a:spcBef>
                <a:spcPct val="20000"/>
              </a:spcBef>
              <a:buClr>
                <a:srgbClr val="3333CC"/>
              </a:buClr>
              <a:buSzPct val="75000"/>
              <a:buFont typeface="Courier New" panose="02070309020205020404" pitchFamily="49" charset="0"/>
              <a:buChar char="o"/>
            </a:pPr>
            <a:r>
              <a:rPr lang="en-US" altLang="x-none" sz="1800" dirty="0">
                <a:solidFill>
                  <a:srgbClr val="FF0000"/>
                </a:solidFill>
                <a:latin typeface="Comic Sans MS" charset="0"/>
              </a:rPr>
              <a:t>Physical:</a:t>
            </a:r>
            <a:r>
              <a:rPr lang="en-US" altLang="x-none" sz="1800" dirty="0">
                <a:solidFill>
                  <a:srgbClr val="000000"/>
                </a:solidFill>
                <a:latin typeface="Comic Sans MS" charset="0"/>
              </a:rPr>
              <a:t> bits </a:t>
            </a:r>
            <a:r>
              <a:rPr lang="ja-JP" altLang="en-US" sz="1800" dirty="0">
                <a:solidFill>
                  <a:srgbClr val="000000"/>
                </a:solidFill>
                <a:latin typeface="Comic Sans MS" charset="0"/>
              </a:rPr>
              <a:t>“</a:t>
            </a:r>
            <a:r>
              <a:rPr lang="en-US" altLang="ja-JP" sz="1800" dirty="0">
                <a:solidFill>
                  <a:srgbClr val="000000"/>
                </a:solidFill>
                <a:latin typeface="Comic Sans MS" charset="0"/>
              </a:rPr>
              <a:t>on the wire</a:t>
            </a:r>
            <a:r>
              <a:rPr lang="ja-JP" altLang="en-US" sz="1800" dirty="0">
                <a:solidFill>
                  <a:srgbClr val="000000"/>
                </a:solidFill>
                <a:latin typeface="Comic Sans MS" charset="0"/>
              </a:rPr>
              <a:t>”</a:t>
            </a:r>
            <a:endParaRPr lang="en-US" altLang="ja-JP" sz="1800" dirty="0">
              <a:solidFill>
                <a:srgbClr val="000000"/>
              </a:solidFill>
              <a:latin typeface="Comic Sans MS" charset="0"/>
            </a:endParaRPr>
          </a:p>
          <a:p>
            <a:pPr lvl="2" algn="l">
              <a:spcBef>
                <a:spcPct val="20000"/>
              </a:spcBef>
              <a:buFontTx/>
              <a:buChar char="•"/>
            </a:pPr>
            <a:r>
              <a:rPr lang="en-US" altLang="x-none" sz="2000" dirty="0">
                <a:solidFill>
                  <a:srgbClr val="000000"/>
                </a:solidFill>
                <a:latin typeface="Comic Sans MS" charset="0"/>
              </a:rPr>
              <a:t>cable, wireless, optical fiber</a:t>
            </a:r>
          </a:p>
        </p:txBody>
      </p:sp>
      <p:grpSp>
        <p:nvGrpSpPr>
          <p:cNvPr id="99333" name="Group 7"/>
          <p:cNvGrpSpPr>
            <a:grpSpLocks/>
          </p:cNvGrpSpPr>
          <p:nvPr/>
        </p:nvGrpSpPr>
        <p:grpSpPr bwMode="auto">
          <a:xfrm>
            <a:off x="6508750" y="2217738"/>
            <a:ext cx="1898650" cy="3530600"/>
            <a:chOff x="3076" y="888"/>
            <a:chExt cx="1196" cy="2224"/>
          </a:xfrm>
        </p:grpSpPr>
        <p:sp>
          <p:nvSpPr>
            <p:cNvPr id="99334" name="Rectangle 8"/>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500">
                <a:solidFill>
                  <a:srgbClr val="000000"/>
                </a:solidFill>
              </a:endParaRPr>
            </a:p>
          </p:txBody>
        </p:sp>
        <p:sp>
          <p:nvSpPr>
            <p:cNvPr id="99335" name="Text Box 9"/>
            <p:cNvSpPr txBox="1">
              <a:spLocks noChangeArrowheads="1"/>
            </p:cNvSpPr>
            <p:nvPr/>
          </p:nvSpPr>
          <p:spPr bwMode="auto">
            <a:xfrm>
              <a:off x="3150" y="949"/>
              <a:ext cx="1070"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Comic Sans MS" charset="0"/>
                </a:rPr>
                <a:t>application</a:t>
              </a:r>
            </a:p>
            <a:p>
              <a:endParaRPr lang="en-US" altLang="x-none">
                <a:solidFill>
                  <a:srgbClr val="000000"/>
                </a:solidFill>
                <a:latin typeface="Comic Sans MS" charset="0"/>
              </a:endParaRPr>
            </a:p>
            <a:p>
              <a:r>
                <a:rPr lang="en-US" altLang="x-none">
                  <a:solidFill>
                    <a:srgbClr val="000000"/>
                  </a:solidFill>
                  <a:latin typeface="Comic Sans MS" charset="0"/>
                </a:rPr>
                <a:t>transport</a:t>
              </a:r>
            </a:p>
            <a:p>
              <a:endParaRPr lang="en-US" altLang="x-none">
                <a:solidFill>
                  <a:srgbClr val="000000"/>
                </a:solidFill>
                <a:latin typeface="Comic Sans MS" charset="0"/>
              </a:endParaRPr>
            </a:p>
            <a:p>
              <a:r>
                <a:rPr lang="en-US" altLang="x-none">
                  <a:solidFill>
                    <a:srgbClr val="000000"/>
                  </a:solidFill>
                  <a:latin typeface="Comic Sans MS" charset="0"/>
                </a:rPr>
                <a:t>network</a:t>
              </a:r>
            </a:p>
            <a:p>
              <a:endParaRPr lang="en-US" altLang="x-none">
                <a:solidFill>
                  <a:srgbClr val="000000"/>
                </a:solidFill>
                <a:latin typeface="Comic Sans MS" charset="0"/>
              </a:endParaRPr>
            </a:p>
            <a:p>
              <a:r>
                <a:rPr lang="en-US" altLang="x-none">
                  <a:solidFill>
                    <a:srgbClr val="000000"/>
                  </a:solidFill>
                  <a:latin typeface="Comic Sans MS" charset="0"/>
                </a:rPr>
                <a:t>link</a:t>
              </a:r>
            </a:p>
            <a:p>
              <a:endParaRPr lang="en-US" altLang="x-none">
                <a:solidFill>
                  <a:srgbClr val="000000"/>
                </a:solidFill>
                <a:latin typeface="Comic Sans MS" charset="0"/>
              </a:endParaRPr>
            </a:p>
            <a:p>
              <a:r>
                <a:rPr lang="en-US" altLang="x-none">
                  <a:solidFill>
                    <a:srgbClr val="000000"/>
                  </a:solidFill>
                  <a:latin typeface="Comic Sans MS" charset="0"/>
                </a:rPr>
                <a:t>physical</a:t>
              </a:r>
            </a:p>
          </p:txBody>
        </p:sp>
        <p:sp>
          <p:nvSpPr>
            <p:cNvPr id="99336" name="Line 10"/>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7" name="Line 11"/>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8" name="Line 12"/>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9" name="Line 13"/>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33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3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D0E54F85-E63F-954B-8D3B-D285F99479C1}" type="slidenum">
              <a:rPr lang="en-US" altLang="x-none" sz="1200">
                <a:solidFill>
                  <a:srgbClr val="000000"/>
                </a:solidFill>
                <a:latin typeface="Tahoma" charset="0"/>
              </a:rPr>
              <a:pPr/>
              <a:t>46</a:t>
            </a:fld>
            <a:endParaRPr lang="en-US" altLang="x-none" sz="1200">
              <a:solidFill>
                <a:srgbClr val="000000"/>
              </a:solidFill>
              <a:latin typeface="Tahoma" charset="0"/>
            </a:endParaRPr>
          </a:p>
        </p:txBody>
      </p:sp>
      <p:sp>
        <p:nvSpPr>
          <p:cNvPr id="101378" name="Rectangle 5"/>
          <p:cNvSpPr>
            <a:spLocks noChangeArrowheads="1"/>
          </p:cNvSpPr>
          <p:nvPr/>
        </p:nvSpPr>
        <p:spPr bwMode="auto">
          <a:xfrm>
            <a:off x="533400" y="3810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The Hourglass Architecture of the Internet</a:t>
            </a:r>
          </a:p>
        </p:txBody>
      </p:sp>
      <p:cxnSp>
        <p:nvCxnSpPr>
          <p:cNvPr id="24" name="Straight Connector 23"/>
          <p:cNvCxnSpPr>
            <a:cxnSpLocks noChangeShapeType="1"/>
          </p:cNvCxnSpPr>
          <p:nvPr/>
        </p:nvCxnSpPr>
        <p:spPr bwMode="auto">
          <a:xfrm>
            <a:off x="1635125" y="3435350"/>
            <a:ext cx="6884988"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891338" y="3530600"/>
            <a:ext cx="1839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network</a:t>
            </a:r>
          </a:p>
          <a:p>
            <a:r>
              <a:rPr lang="en-US" altLang="x-none">
                <a:solidFill>
                  <a:srgbClr val="000000"/>
                </a:solidFill>
              </a:rPr>
              <a:t>infrastructure</a:t>
            </a:r>
            <a:endParaRPr lang="en-US" altLang="x-none"/>
          </a:p>
        </p:txBody>
      </p:sp>
      <p:sp>
        <p:nvSpPr>
          <p:cNvPr id="26" name="Rectangle 25"/>
          <p:cNvSpPr>
            <a:spLocks noChangeArrowheads="1"/>
          </p:cNvSpPr>
          <p:nvPr/>
        </p:nvSpPr>
        <p:spPr bwMode="auto">
          <a:xfrm>
            <a:off x="7113588" y="2686050"/>
            <a:ext cx="1338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end users</a:t>
            </a:r>
            <a:endParaRPr lang="en-US" altLang="x-none"/>
          </a:p>
        </p:txBody>
      </p:sp>
      <p:grpSp>
        <p:nvGrpSpPr>
          <p:cNvPr id="101382" name="Group 32"/>
          <p:cNvGrpSpPr>
            <a:grpSpLocks/>
          </p:cNvGrpSpPr>
          <p:nvPr/>
        </p:nvGrpSpPr>
        <p:grpSpPr bwMode="auto">
          <a:xfrm>
            <a:off x="2514600" y="1966913"/>
            <a:ext cx="3124200" cy="3748087"/>
            <a:chOff x="2514600" y="1967359"/>
            <a:chExt cx="3124200" cy="3747641"/>
          </a:xfrm>
        </p:grpSpPr>
        <p:sp>
          <p:nvSpPr>
            <p:cNvPr id="10138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7" name="Text Box 10"/>
            <p:cNvSpPr txBox="1">
              <a:spLocks noChangeArrowheads="1"/>
            </p:cNvSpPr>
            <p:nvPr/>
          </p:nvSpPr>
          <p:spPr bwMode="auto">
            <a:xfrm>
              <a:off x="3733060" y="3470275"/>
              <a:ext cx="612668" cy="4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dirty="0">
                  <a:solidFill>
                    <a:srgbClr val="000000"/>
                  </a:solidFill>
                </a:rPr>
                <a:t>IP4</a:t>
              </a:r>
            </a:p>
          </p:txBody>
        </p:sp>
        <p:sp>
          <p:nvSpPr>
            <p:cNvPr id="101388" name="Text Box 11"/>
            <p:cNvSpPr txBox="1">
              <a:spLocks noChangeArrowheads="1"/>
            </p:cNvSpPr>
            <p:nvPr/>
          </p:nvSpPr>
          <p:spPr bwMode="auto">
            <a:xfrm>
              <a:off x="2673925" y="533400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01389" name="Text Box 12"/>
            <p:cNvSpPr txBox="1">
              <a:spLocks noChangeArrowheads="1"/>
            </p:cNvSpPr>
            <p:nvPr/>
          </p:nvSpPr>
          <p:spPr bwMode="auto">
            <a:xfrm>
              <a:off x="4342815" y="5334005"/>
              <a:ext cx="11528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01390" name="Text Box 13"/>
            <p:cNvSpPr txBox="1">
              <a:spLocks noChangeArrowheads="1"/>
            </p:cNvSpPr>
            <p:nvPr/>
          </p:nvSpPr>
          <p:spPr bwMode="auto">
            <a:xfrm>
              <a:off x="3546760" y="5334005"/>
              <a:ext cx="931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01391" name="Text Box 14"/>
            <p:cNvSpPr txBox="1">
              <a:spLocks noChangeArrowheads="1"/>
            </p:cNvSpPr>
            <p:nvPr/>
          </p:nvSpPr>
          <p:spPr bwMode="auto">
            <a:xfrm>
              <a:off x="3390900" y="278765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01392" name="Text Box 15"/>
            <p:cNvSpPr txBox="1">
              <a:spLocks noChangeArrowheads="1"/>
            </p:cNvSpPr>
            <p:nvPr/>
          </p:nvSpPr>
          <p:spPr bwMode="auto">
            <a:xfrm>
              <a:off x="4186238" y="2819400"/>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0139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9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396" name="Group 31"/>
            <p:cNvGrpSpPr>
              <a:grpSpLocks/>
            </p:cNvGrpSpPr>
            <p:nvPr/>
          </p:nvGrpSpPr>
          <p:grpSpPr bwMode="auto">
            <a:xfrm>
              <a:off x="2604654" y="1967359"/>
              <a:ext cx="2971800" cy="378102"/>
              <a:chOff x="2604654" y="1967359"/>
              <a:chExt cx="2971800" cy="378102"/>
            </a:xfrm>
          </p:grpSpPr>
          <p:sp>
            <p:nvSpPr>
              <p:cNvPr id="101397"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1398"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1399"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1400"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140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2"/>
          </p:nvPr>
        </p:nvSpPr>
        <p:spPr>
          <a:xfrm>
            <a:off x="6961188"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473687E-065B-EF4E-A621-A16CCE4733D2}" type="slidenum">
              <a:rPr lang="en-US" altLang="x-none" sz="1200">
                <a:solidFill>
                  <a:srgbClr val="000000"/>
                </a:solidFill>
                <a:latin typeface="Tahoma" charset="0"/>
              </a:rPr>
              <a:pPr/>
              <a:t>47</a:t>
            </a:fld>
            <a:endParaRPr lang="en-US" altLang="x-none" sz="1200">
              <a:solidFill>
                <a:srgbClr val="000000"/>
              </a:solidFill>
              <a:latin typeface="Tahoma" charset="0"/>
            </a:endParaRPr>
          </a:p>
        </p:txBody>
      </p:sp>
      <p:sp>
        <p:nvSpPr>
          <p:cNvPr id="103426"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a:t>
            </a:r>
            <a:r>
              <a:rPr lang="en-US" altLang="x-none" sz="2800" u="sng">
                <a:solidFill>
                  <a:srgbClr val="3333CC"/>
                </a:solidFill>
                <a:latin typeface="Comic Sans MS" charset="0"/>
              </a:rPr>
              <a:t> Layer (</a:t>
            </a:r>
            <a:r>
              <a:rPr lang="en-US" altLang="zh-CN" sz="2800" u="sng">
                <a:solidFill>
                  <a:srgbClr val="3333CC"/>
                </a:solidFill>
                <a:latin typeface="Comic Sans MS" charset="0"/>
                <a:ea typeface="宋体" charset="-122"/>
              </a:rPr>
              <a:t>Ethernet)</a:t>
            </a:r>
            <a:endParaRPr lang="en-US" altLang="x-none" sz="3600" u="sng">
              <a:solidFill>
                <a:srgbClr val="3333CC"/>
              </a:solidFill>
              <a:latin typeface="Comic Sans MS" charset="0"/>
            </a:endParaRPr>
          </a:p>
        </p:txBody>
      </p:sp>
      <p:sp>
        <p:nvSpPr>
          <p:cNvPr id="31750" name="Rectangle 5"/>
          <p:cNvSpPr>
            <a:spLocks noChangeArrowheads="1"/>
          </p:cNvSpPr>
          <p:nvPr/>
        </p:nvSpPr>
        <p:spPr bwMode="auto">
          <a:xfrm>
            <a:off x="533400" y="1600200"/>
            <a:ext cx="5179289"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Clr>
                <a:srgbClr val="3333CC"/>
              </a:buClr>
              <a:buSzPct val="85000"/>
              <a:buFont typeface="Wingdings" pitchFamily="2" charset="2"/>
              <a:buChar char="q"/>
              <a:defRPr/>
            </a:pPr>
            <a:r>
              <a:rPr lang="en-US" altLang="zh-CN" dirty="0">
                <a:latin typeface="Comic Sans MS" charset="0"/>
                <a:ea typeface="宋体" charset="0"/>
                <a:cs typeface="宋体" charset="0"/>
              </a:rPr>
              <a:t>Services (to network layer)</a:t>
            </a:r>
          </a:p>
          <a:p>
            <a:pPr marL="914400" lvl="1" indent="-457200" algn="l">
              <a:spcBef>
                <a:spcPct val="20000"/>
              </a:spcBef>
              <a:buClr>
                <a:srgbClr val="3333CC"/>
              </a:buClr>
              <a:buSzPct val="85000"/>
              <a:buFont typeface="Courier New"/>
              <a:buChar char="o"/>
              <a:defRPr/>
            </a:pPr>
            <a:r>
              <a:rPr lang="en-US" dirty="0">
                <a:solidFill>
                  <a:srgbClr val="3333CC"/>
                </a:solidFill>
                <a:latin typeface="Comic Sans MS" charset="0"/>
                <a:ea typeface="ＭＳ Ｐゴシック" charset="0"/>
                <a:cs typeface="ＭＳ Ｐゴシック" charset="0"/>
              </a:rPr>
              <a:t>multiplexing</a:t>
            </a:r>
            <a:r>
              <a:rPr lang="en-US" altLang="zh-CN" dirty="0">
                <a:solidFill>
                  <a:srgbClr val="3333CC"/>
                </a:solidFill>
                <a:latin typeface="Comic Sans MS" charset="0"/>
                <a:ea typeface="宋体" charset="0"/>
                <a:cs typeface="宋体" charset="0"/>
              </a:rPr>
              <a:t>/</a:t>
            </a:r>
            <a:r>
              <a:rPr lang="en-US" dirty="0" err="1">
                <a:solidFill>
                  <a:srgbClr val="3333CC"/>
                </a:solidFill>
                <a:latin typeface="Comic Sans MS" charset="0"/>
                <a:ea typeface="ＭＳ Ｐゴシック" charset="0"/>
                <a:cs typeface="ＭＳ Ｐゴシック" charset="0"/>
              </a:rPr>
              <a:t>demultiplexing</a:t>
            </a:r>
            <a:endParaRPr lang="en-US" dirty="0">
              <a:solidFill>
                <a:srgbClr val="3333CC"/>
              </a:solidFill>
              <a:latin typeface="Comic Sans MS" charset="0"/>
              <a:ea typeface="ＭＳ Ｐゴシック" charset="0"/>
              <a:cs typeface="ＭＳ Ｐゴシック" charset="0"/>
            </a:endParaRPr>
          </a:p>
          <a:p>
            <a:pPr lvl="2" algn="l">
              <a:spcBef>
                <a:spcPct val="20000"/>
              </a:spcBef>
              <a:buClr>
                <a:srgbClr val="3333CC"/>
              </a:buClr>
              <a:buSzPct val="85000"/>
              <a:defRPr/>
            </a:pPr>
            <a:r>
              <a:rPr lang="en-US" altLang="zh-CN" sz="2000" dirty="0">
                <a:solidFill>
                  <a:srgbClr val="3333CC"/>
                </a:solidFill>
                <a:latin typeface="Comic Sans MS" charset="0"/>
                <a:ea typeface="宋体" charset="0"/>
                <a:cs typeface="宋体" charset="0"/>
              </a:rPr>
              <a:t>- </a:t>
            </a:r>
            <a:r>
              <a:rPr lang="en-US" altLang="zh-CN" sz="2000" dirty="0">
                <a:solidFill>
                  <a:srgbClr val="000000"/>
                </a:solidFill>
                <a:latin typeface="Comic Sans MS" charset="0"/>
                <a:ea typeface="宋体" charset="0"/>
                <a:cs typeface="宋体" charset="0"/>
              </a:rPr>
              <a:t>from/to </a:t>
            </a:r>
            <a:r>
              <a:rPr lang="en-US" sz="2000" dirty="0">
                <a:solidFill>
                  <a:srgbClr val="000000"/>
                </a:solidFill>
                <a:latin typeface="Comic Sans MS" charset="0"/>
                <a:ea typeface="ＭＳ Ｐゴシック" charset="0"/>
                <a:cs typeface="ＭＳ Ｐゴシック" charset="0"/>
              </a:rPr>
              <a:t>the </a:t>
            </a:r>
            <a:r>
              <a:rPr lang="en-US" altLang="zh-CN" sz="2000" dirty="0">
                <a:solidFill>
                  <a:srgbClr val="000000"/>
                </a:solidFill>
                <a:latin typeface="Comic Sans MS" charset="0"/>
                <a:ea typeface="宋体" charset="0"/>
                <a:cs typeface="宋体" charset="0"/>
              </a:rPr>
              <a:t>network layer</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error detection</a:t>
            </a:r>
          </a:p>
          <a:p>
            <a:pPr marL="914400" lvl="1" indent="-457200" algn="l">
              <a:spcBef>
                <a:spcPct val="20000"/>
              </a:spcBef>
              <a:buClr>
                <a:srgbClr val="3333CC"/>
              </a:buClr>
              <a:buSzPct val="85000"/>
              <a:buFont typeface="Courier New"/>
              <a:buChar char="o"/>
              <a:defRPr/>
            </a:pPr>
            <a:r>
              <a:rPr lang="en-US" altLang="zh-CN" dirty="0">
                <a:solidFill>
                  <a:srgbClr val="3333CC"/>
                </a:solidFill>
                <a:latin typeface="Comic Sans MS" charset="0"/>
                <a:ea typeface="宋体" charset="0"/>
                <a:cs typeface="宋体" charset="0"/>
              </a:rPr>
              <a:t>multiple access control</a:t>
            </a:r>
            <a:endParaRPr lang="en-US" dirty="0">
              <a:solidFill>
                <a:srgbClr val="3333CC"/>
              </a:solidFill>
              <a:latin typeface="Comic Sans MS" charset="0"/>
              <a:ea typeface="ＭＳ Ｐゴシック" charset="0"/>
              <a:cs typeface="ＭＳ Ｐゴシック" charset="0"/>
            </a:endParaRPr>
          </a:p>
          <a:p>
            <a:pPr marL="1257300" lvl="2" indent="-342900" algn="l">
              <a:spcBef>
                <a:spcPct val="20000"/>
              </a:spcBef>
              <a:buClr>
                <a:srgbClr val="3333CC"/>
              </a:buClr>
              <a:buSzPct val="75000"/>
              <a:buFontTx/>
              <a:buChar char="-"/>
              <a:defRPr/>
            </a:pPr>
            <a:r>
              <a:rPr lang="en-US" altLang="zh-CN" sz="2000" dirty="0">
                <a:solidFill>
                  <a:srgbClr val="000000"/>
                </a:solidFill>
                <a:latin typeface="Comic Sans MS" charset="0"/>
                <a:ea typeface="宋体" charset="0"/>
                <a:cs typeface="宋体" charset="0"/>
              </a:rPr>
              <a:t>arbitrate access to shared medium</a:t>
            </a:r>
            <a:endParaRPr lang="en-US" altLang="zh-CN" dirty="0">
              <a:solidFill>
                <a:srgbClr val="3333CC"/>
              </a:solidFill>
              <a:latin typeface="Comic Sans MS" charset="0"/>
              <a:ea typeface="宋体" charset="0"/>
              <a:cs typeface="宋体" charset="0"/>
            </a:endParaRPr>
          </a:p>
          <a:p>
            <a:pPr marL="914400" lvl="1" indent="-457200" algn="l">
              <a:spcBef>
                <a:spcPct val="20000"/>
              </a:spcBef>
              <a:buClr>
                <a:srgbClr val="3333CC"/>
              </a:buClr>
              <a:buSzPct val="85000"/>
              <a:buFont typeface="Courier New"/>
              <a:buChar char="o"/>
              <a:defRPr/>
            </a:pPr>
            <a:endParaRPr lang="en-US" dirty="0">
              <a:solidFill>
                <a:srgbClr val="000000"/>
              </a:solidFill>
              <a:latin typeface="Comic Sans MS" charset="0"/>
              <a:ea typeface="ＭＳ Ｐゴシック" charset="0"/>
              <a:cs typeface="ＭＳ Ｐゴシック" charset="0"/>
            </a:endParaRPr>
          </a:p>
          <a:p>
            <a:pPr marL="342900" indent="-342900" algn="l">
              <a:spcBef>
                <a:spcPct val="20000"/>
              </a:spcBef>
              <a:buClr>
                <a:srgbClr val="3333CC"/>
              </a:buClr>
              <a:buSzPct val="85000"/>
              <a:buFont typeface="Wingdings" pitchFamily="2" charset="2"/>
              <a:buChar char="q"/>
              <a:defRPr/>
            </a:pPr>
            <a:r>
              <a:rPr lang="en-US" dirty="0">
                <a:solidFill>
                  <a:srgbClr val="000000"/>
                </a:solidFill>
                <a:latin typeface="Comic Sans MS" charset="0"/>
                <a:ea typeface="ＭＳ Ｐゴシック" charset="0"/>
                <a:cs typeface="ＭＳ Ｐゴシック" charset="0"/>
              </a:rPr>
              <a:t>Interface</a:t>
            </a:r>
          </a:p>
          <a:p>
            <a:pPr marL="800100" lvl="1" indent="-342900" algn="l">
              <a:spcBef>
                <a:spcPct val="20000"/>
              </a:spcBef>
              <a:buClr>
                <a:srgbClr val="3333CC"/>
              </a:buClr>
              <a:buSzPct val="85000"/>
              <a:buFont typeface="Courier New"/>
              <a:buChar char="o"/>
              <a:defRPr/>
            </a:pPr>
            <a:r>
              <a:rPr lang="en-US" dirty="0">
                <a:solidFill>
                  <a:srgbClr val="000000"/>
                </a:solidFill>
                <a:latin typeface="Comic Sans MS" charset="0"/>
                <a:ea typeface="ＭＳ Ｐゴシック" charset="0"/>
                <a:cs typeface="ＭＳ Ｐゴシック" charset="0"/>
              </a:rPr>
              <a:t>send frames to a directly reachable peer</a:t>
            </a:r>
          </a:p>
          <a:p>
            <a:pPr marL="800100" lvl="1" indent="-342900" algn="l">
              <a:spcBef>
                <a:spcPct val="20000"/>
              </a:spcBef>
              <a:buClr>
                <a:srgbClr val="3333CC"/>
              </a:buClr>
              <a:buSzPct val="85000"/>
              <a:buFont typeface="ZapfDingbats" charset="0"/>
              <a:buChar char="r"/>
              <a:defRPr/>
            </a:pPr>
            <a:endParaRPr lang="en-US" dirty="0">
              <a:solidFill>
                <a:srgbClr val="000000"/>
              </a:solidFill>
              <a:latin typeface="Comic Sans MS" charset="0"/>
              <a:ea typeface="ＭＳ Ｐゴシック" charset="0"/>
              <a:cs typeface="ＭＳ Ｐゴシック" charset="0"/>
            </a:endParaRPr>
          </a:p>
        </p:txBody>
      </p:sp>
      <p:grpSp>
        <p:nvGrpSpPr>
          <p:cNvPr id="103428" name="Group 1"/>
          <p:cNvGrpSpPr>
            <a:grpSpLocks/>
          </p:cNvGrpSpPr>
          <p:nvPr/>
        </p:nvGrpSpPr>
        <p:grpSpPr bwMode="auto">
          <a:xfrm>
            <a:off x="5715000" y="1644650"/>
            <a:ext cx="3140075" cy="3590925"/>
            <a:chOff x="5715000" y="1645258"/>
            <a:chExt cx="3139784" cy="3781999"/>
          </a:xfrm>
        </p:grpSpPr>
        <p:sp>
          <p:nvSpPr>
            <p:cNvPr id="103429" name="Freeform 31"/>
            <p:cNvSpPr>
              <a:spLocks/>
            </p:cNvSpPr>
            <p:nvPr/>
          </p:nvSpPr>
          <p:spPr bwMode="auto">
            <a:xfrm>
              <a:off x="7210425" y="3696308"/>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0" name="Freeform 27"/>
            <p:cNvSpPr>
              <a:spLocks/>
            </p:cNvSpPr>
            <p:nvPr/>
          </p:nvSpPr>
          <p:spPr bwMode="auto">
            <a:xfrm>
              <a:off x="5715000" y="3729645"/>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3431" name="Freeform 7"/>
            <p:cNvSpPr>
              <a:spLocks/>
            </p:cNvSpPr>
            <p:nvPr/>
          </p:nvSpPr>
          <p:spPr bwMode="auto">
            <a:xfrm>
              <a:off x="5715000" y="167224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2" name="Freeform 8"/>
            <p:cNvSpPr>
              <a:spLocks/>
            </p:cNvSpPr>
            <p:nvPr/>
          </p:nvSpPr>
          <p:spPr bwMode="auto">
            <a:xfrm>
              <a:off x="7759700" y="167224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433" name="Line 9"/>
            <p:cNvSpPr>
              <a:spLocks noChangeShapeType="1"/>
            </p:cNvSpPr>
            <p:nvPr/>
          </p:nvSpPr>
          <p:spPr bwMode="auto">
            <a:xfrm>
              <a:off x="6705600" y="31200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p:cNvSpPr>
              <a:spLocks noChangeShapeType="1"/>
            </p:cNvSpPr>
            <p:nvPr/>
          </p:nvSpPr>
          <p:spPr bwMode="auto">
            <a:xfrm>
              <a:off x="6629400" y="372964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Text Box 11"/>
            <p:cNvSpPr txBox="1">
              <a:spLocks noChangeArrowheads="1"/>
            </p:cNvSpPr>
            <p:nvPr/>
          </p:nvSpPr>
          <p:spPr bwMode="auto">
            <a:xfrm>
              <a:off x="6813987" y="3161320"/>
              <a:ext cx="851615" cy="48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03436" name="Text Box 12"/>
            <p:cNvSpPr txBox="1">
              <a:spLocks noChangeArrowheads="1"/>
            </p:cNvSpPr>
            <p:nvPr/>
          </p:nvSpPr>
          <p:spPr bwMode="auto">
            <a:xfrm>
              <a:off x="6013450" y="4955195"/>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3437" name="Text Box 13"/>
            <p:cNvSpPr txBox="1">
              <a:spLocks noChangeArrowheads="1"/>
            </p:cNvSpPr>
            <p:nvPr/>
          </p:nvSpPr>
          <p:spPr bwMode="auto">
            <a:xfrm>
              <a:off x="7585075" y="4942495"/>
              <a:ext cx="1108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3438" name="Text Box 14"/>
            <p:cNvSpPr txBox="1">
              <a:spLocks noChangeArrowheads="1"/>
            </p:cNvSpPr>
            <p:nvPr/>
          </p:nvSpPr>
          <p:spPr bwMode="auto">
            <a:xfrm>
              <a:off x="6802438" y="4955195"/>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3439" name="Text Box 15"/>
            <p:cNvSpPr txBox="1">
              <a:spLocks noChangeArrowheads="1"/>
            </p:cNvSpPr>
            <p:nvPr/>
          </p:nvSpPr>
          <p:spPr bwMode="auto">
            <a:xfrm>
              <a:off x="6607175" y="2478695"/>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3440" name="Text Box 16"/>
            <p:cNvSpPr txBox="1">
              <a:spLocks noChangeArrowheads="1"/>
            </p:cNvSpPr>
            <p:nvPr/>
          </p:nvSpPr>
          <p:spPr bwMode="auto">
            <a:xfrm>
              <a:off x="7391400" y="251044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3441" name="Line 22"/>
            <p:cNvSpPr>
              <a:spLocks noChangeShapeType="1"/>
            </p:cNvSpPr>
            <p:nvPr/>
          </p:nvSpPr>
          <p:spPr bwMode="auto">
            <a:xfrm>
              <a:off x="5715000" y="5406045"/>
              <a:ext cx="3139784" cy="21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2" name="Line 24"/>
            <p:cNvSpPr>
              <a:spLocks noChangeShapeType="1"/>
            </p:cNvSpPr>
            <p:nvPr/>
          </p:nvSpPr>
          <p:spPr bwMode="auto">
            <a:xfrm>
              <a:off x="6248400" y="2281845"/>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3" name="Line 25"/>
            <p:cNvSpPr>
              <a:spLocks noChangeShapeType="1"/>
            </p:cNvSpPr>
            <p:nvPr/>
          </p:nvSpPr>
          <p:spPr bwMode="auto">
            <a:xfrm>
              <a:off x="7239000" y="2281845"/>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444" name="Group 28"/>
            <p:cNvGrpSpPr>
              <a:grpSpLocks/>
            </p:cNvGrpSpPr>
            <p:nvPr/>
          </p:nvGrpSpPr>
          <p:grpSpPr bwMode="auto">
            <a:xfrm>
              <a:off x="5776913" y="1645258"/>
              <a:ext cx="2971800" cy="377825"/>
              <a:chOff x="2604654" y="1967359"/>
              <a:chExt cx="2971800" cy="378102"/>
            </a:xfrm>
          </p:grpSpPr>
          <p:sp>
            <p:nvSpPr>
              <p:cNvPr id="103445"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3446"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3447"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3448"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344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F6EF0C2-EECD-0542-B3E3-ACD73F308B84}" type="slidenum">
              <a:rPr lang="en-US" altLang="x-none" sz="1200">
                <a:solidFill>
                  <a:srgbClr val="000000"/>
                </a:solidFill>
                <a:latin typeface="Tahoma" charset="0"/>
              </a:rPr>
              <a:pPr/>
              <a:t>48</a:t>
            </a:fld>
            <a:endParaRPr lang="en-US" altLang="x-none" sz="1200">
              <a:solidFill>
                <a:srgbClr val="000000"/>
              </a:solidFill>
              <a:latin typeface="Tahoma" charset="0"/>
            </a:endParaRPr>
          </a:p>
        </p:txBody>
      </p:sp>
      <p:sp>
        <p:nvSpPr>
          <p:cNvPr id="105474" name="Rectangle 4"/>
          <p:cNvSpPr>
            <a:spLocks noChangeArrowheads="1"/>
          </p:cNvSpPr>
          <p:nvPr/>
        </p:nvSpPr>
        <p:spPr bwMode="auto">
          <a:xfrm>
            <a:off x="457200" y="2286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zh-CN" sz="2800" u="sng">
                <a:solidFill>
                  <a:srgbClr val="3333CC"/>
                </a:solidFill>
                <a:latin typeface="Comic Sans MS" charset="0"/>
                <a:ea typeface="宋体" charset="-122"/>
              </a:rPr>
              <a:t>Link Layer: Protocol Header (Ethernet)</a:t>
            </a:r>
            <a:endParaRPr lang="en-US" altLang="x-none" sz="3600" u="sng">
              <a:solidFill>
                <a:srgbClr val="3333CC"/>
              </a:solidFill>
              <a:latin typeface="Comic Sans MS" charset="0"/>
            </a:endParaRPr>
          </a:p>
        </p:txBody>
      </p:sp>
      <p:pic>
        <p:nvPicPr>
          <p:cNvPr id="53148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3132138"/>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5476" name="Group 1"/>
          <p:cNvGrpSpPr>
            <a:grpSpLocks/>
          </p:cNvGrpSpPr>
          <p:nvPr/>
        </p:nvGrpSpPr>
        <p:grpSpPr bwMode="auto">
          <a:xfrm>
            <a:off x="217488" y="1819275"/>
            <a:ext cx="2217737" cy="3173413"/>
            <a:chOff x="5715000" y="1801813"/>
            <a:chExt cx="3124200" cy="3760787"/>
          </a:xfrm>
        </p:grpSpPr>
        <p:sp>
          <p:nvSpPr>
            <p:cNvPr id="105511"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2"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513"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4"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15"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6"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17"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518"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519"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520"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21"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22"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23"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4"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5"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26" name="Group 28"/>
            <p:cNvGrpSpPr>
              <a:grpSpLocks/>
            </p:cNvGrpSpPr>
            <p:nvPr/>
          </p:nvGrpSpPr>
          <p:grpSpPr bwMode="auto">
            <a:xfrm>
              <a:off x="5776913" y="1801813"/>
              <a:ext cx="2971800" cy="369816"/>
              <a:chOff x="2604654" y="1967359"/>
              <a:chExt cx="2971800" cy="370087"/>
            </a:xfrm>
          </p:grpSpPr>
          <p:sp>
            <p:nvSpPr>
              <p:cNvPr id="105527"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28"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29"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30"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3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5477" name="Group 27"/>
          <p:cNvGrpSpPr>
            <a:grpSpLocks/>
          </p:cNvGrpSpPr>
          <p:nvPr/>
        </p:nvGrpSpPr>
        <p:grpSpPr bwMode="auto">
          <a:xfrm>
            <a:off x="6926263" y="1831975"/>
            <a:ext cx="2217737" cy="3173413"/>
            <a:chOff x="5715000" y="1801813"/>
            <a:chExt cx="3124200" cy="3760787"/>
          </a:xfrm>
        </p:grpSpPr>
        <p:sp>
          <p:nvSpPr>
            <p:cNvPr id="105490" name="Freeform 31"/>
            <p:cNvSpPr>
              <a:spLocks/>
            </p:cNvSpPr>
            <p:nvPr/>
          </p:nvSpPr>
          <p:spPr bwMode="auto">
            <a:xfrm>
              <a:off x="7210425" y="3852863"/>
              <a:ext cx="1603375" cy="1708150"/>
            </a:xfrm>
            <a:custGeom>
              <a:avLst/>
              <a:gdLst>
                <a:gd name="T0" fmla="*/ 0 w 1010"/>
                <a:gd name="T1" fmla="*/ 0 h 1076"/>
                <a:gd name="T2" fmla="*/ 2147483647 w 1010"/>
                <a:gd name="T3" fmla="*/ 2147483647 h 1076"/>
                <a:gd name="T4" fmla="*/ 0 w 1010"/>
                <a:gd name="T5" fmla="*/ 2147483647 h 1076"/>
                <a:gd name="T6" fmla="*/ 2147483647 w 1010"/>
                <a:gd name="T7" fmla="*/ 2147483647 h 1076"/>
                <a:gd name="T8" fmla="*/ 2147483647 w 1010"/>
                <a:gd name="T9" fmla="*/ 2147483647 h 1076"/>
                <a:gd name="T10" fmla="*/ 2147483647 w 1010"/>
                <a:gd name="T11" fmla="*/ 2147483647 h 1076"/>
                <a:gd name="T12" fmla="*/ 2147483647 w 1010"/>
                <a:gd name="T13" fmla="*/ 2147483647 h 1076"/>
                <a:gd name="T14" fmla="*/ 0 60000 65536"/>
                <a:gd name="T15" fmla="*/ 0 60000 65536"/>
                <a:gd name="T16" fmla="*/ 0 60000 65536"/>
                <a:gd name="T17" fmla="*/ 0 60000 65536"/>
                <a:gd name="T18" fmla="*/ 0 60000 65536"/>
                <a:gd name="T19" fmla="*/ 0 60000 65536"/>
                <a:gd name="T20" fmla="*/ 0 60000 65536"/>
                <a:gd name="T21" fmla="*/ 0 w 1010"/>
                <a:gd name="T22" fmla="*/ 0 h 1076"/>
                <a:gd name="T23" fmla="*/ 1010 w 1010"/>
                <a:gd name="T24" fmla="*/ 1076 h 10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0" h="1076">
                  <a:moveTo>
                    <a:pt x="0" y="0"/>
                  </a:moveTo>
                  <a:lnTo>
                    <a:pt x="9" y="557"/>
                  </a:lnTo>
                  <a:lnTo>
                    <a:pt x="0" y="1067"/>
                  </a:lnTo>
                  <a:lnTo>
                    <a:pt x="566" y="1076"/>
                  </a:lnTo>
                  <a:lnTo>
                    <a:pt x="1010" y="1076"/>
                  </a:lnTo>
                  <a:lnTo>
                    <a:pt x="614" y="557"/>
                  </a:lnTo>
                  <a:lnTo>
                    <a:pt x="359" y="9"/>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1" name="Freeform 27"/>
            <p:cNvSpPr>
              <a:spLocks/>
            </p:cNvSpPr>
            <p:nvPr/>
          </p:nvSpPr>
          <p:spPr bwMode="auto">
            <a:xfrm>
              <a:off x="5715000" y="3886200"/>
              <a:ext cx="1524000" cy="1673225"/>
            </a:xfrm>
            <a:custGeom>
              <a:avLst/>
              <a:gdLst>
                <a:gd name="T0" fmla="*/ 2147483647 w 960"/>
                <a:gd name="T1" fmla="*/ 0 h 1054"/>
                <a:gd name="T2" fmla="*/ 2147483647 w 960"/>
                <a:gd name="T3" fmla="*/ 2147483647 h 1054"/>
                <a:gd name="T4" fmla="*/ 0 w 960"/>
                <a:gd name="T5" fmla="*/ 2147483647 h 1054"/>
                <a:gd name="T6" fmla="*/ 2147483647 w 960"/>
                <a:gd name="T7" fmla="*/ 2147483647 h 1054"/>
                <a:gd name="T8" fmla="*/ 2147483647 w 960"/>
                <a:gd name="T9" fmla="*/ 2147483647 h 1054"/>
                <a:gd name="T10" fmla="*/ 2147483647 w 960"/>
                <a:gd name="T11" fmla="*/ 2147483647 h 1054"/>
                <a:gd name="T12" fmla="*/ 2147483647 w 960"/>
                <a:gd name="T13" fmla="*/ 2147483647 h 1054"/>
                <a:gd name="T14" fmla="*/ 0 60000 65536"/>
                <a:gd name="T15" fmla="*/ 0 60000 65536"/>
                <a:gd name="T16" fmla="*/ 0 60000 65536"/>
                <a:gd name="T17" fmla="*/ 0 60000 65536"/>
                <a:gd name="T18" fmla="*/ 0 60000 65536"/>
                <a:gd name="T19" fmla="*/ 0 60000 65536"/>
                <a:gd name="T20" fmla="*/ 0 60000 65536"/>
                <a:gd name="T21" fmla="*/ 0 w 960"/>
                <a:gd name="T22" fmla="*/ 0 h 1054"/>
                <a:gd name="T23" fmla="*/ 960 w 960"/>
                <a:gd name="T24" fmla="*/ 1054 h 10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054">
                  <a:moveTo>
                    <a:pt x="597" y="0"/>
                  </a:moveTo>
                  <a:lnTo>
                    <a:pt x="359" y="512"/>
                  </a:lnTo>
                  <a:lnTo>
                    <a:pt x="0" y="1054"/>
                  </a:lnTo>
                  <a:lnTo>
                    <a:pt x="948" y="1050"/>
                  </a:lnTo>
                  <a:lnTo>
                    <a:pt x="948" y="1031"/>
                  </a:lnTo>
                  <a:lnTo>
                    <a:pt x="960" y="562"/>
                  </a:lnTo>
                  <a:lnTo>
                    <a:pt x="960" y="17"/>
                  </a:lnTo>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en-US"/>
            </a:p>
          </p:txBody>
        </p:sp>
        <p:sp>
          <p:nvSpPr>
            <p:cNvPr id="105492" name="Freeform 7"/>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3" name="Freeform 8"/>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494" name="Line 9"/>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10"/>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6" name="Text Box 11"/>
            <p:cNvSpPr txBox="1">
              <a:spLocks noChangeArrowheads="1"/>
            </p:cNvSpPr>
            <p:nvPr/>
          </p:nvSpPr>
          <p:spPr bwMode="auto">
            <a:xfrm>
              <a:off x="6757391" y="3317877"/>
              <a:ext cx="964810" cy="43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IP4/6</a:t>
              </a:r>
            </a:p>
          </p:txBody>
        </p:sp>
        <p:sp>
          <p:nvSpPr>
            <p:cNvPr id="105497" name="Text Box 12"/>
            <p:cNvSpPr txBox="1">
              <a:spLocks noChangeArrowheads="1"/>
            </p:cNvSpPr>
            <p:nvPr/>
          </p:nvSpPr>
          <p:spPr bwMode="auto">
            <a:xfrm>
              <a:off x="5950398" y="5111750"/>
              <a:ext cx="1000819"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05498" name="Text Box 13"/>
            <p:cNvSpPr txBox="1">
              <a:spLocks noChangeArrowheads="1"/>
            </p:cNvSpPr>
            <p:nvPr/>
          </p:nvSpPr>
          <p:spPr bwMode="auto">
            <a:xfrm>
              <a:off x="7521279" y="5099050"/>
              <a:ext cx="1235668"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Cable/DSL</a:t>
              </a:r>
            </a:p>
          </p:txBody>
        </p:sp>
        <p:sp>
          <p:nvSpPr>
            <p:cNvPr id="105499" name="Text Box 14"/>
            <p:cNvSpPr txBox="1">
              <a:spLocks noChangeArrowheads="1"/>
            </p:cNvSpPr>
            <p:nvPr/>
          </p:nvSpPr>
          <p:spPr bwMode="auto">
            <a:xfrm>
              <a:off x="6737725" y="5111750"/>
              <a:ext cx="1027952"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05500" name="Text Box 15"/>
            <p:cNvSpPr txBox="1">
              <a:spLocks noChangeArrowheads="1"/>
            </p:cNvSpPr>
            <p:nvPr/>
          </p:nvSpPr>
          <p:spPr bwMode="auto">
            <a:xfrm>
              <a:off x="6560151" y="2635250"/>
              <a:ext cx="649674"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05501" name="Text Box 16"/>
            <p:cNvSpPr txBox="1">
              <a:spLocks noChangeArrowheads="1"/>
            </p:cNvSpPr>
            <p:nvPr/>
          </p:nvSpPr>
          <p:spPr bwMode="auto">
            <a:xfrm>
              <a:off x="7342997" y="2667000"/>
              <a:ext cx="685770" cy="32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05502" name="Line 22"/>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Line 24"/>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Line 25"/>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5505" name="Group 28"/>
            <p:cNvGrpSpPr>
              <a:grpSpLocks/>
            </p:cNvGrpSpPr>
            <p:nvPr/>
          </p:nvGrpSpPr>
          <p:grpSpPr bwMode="auto">
            <a:xfrm>
              <a:off x="5776913" y="1801813"/>
              <a:ext cx="2971800" cy="369816"/>
              <a:chOff x="2604654" y="1967359"/>
              <a:chExt cx="2971800" cy="370087"/>
            </a:xfrm>
          </p:grpSpPr>
          <p:sp>
            <p:nvSpPr>
              <p:cNvPr id="105506" name="Text Box 16"/>
              <p:cNvSpPr txBox="1">
                <a:spLocks noChangeArrowheads="1"/>
              </p:cNvSpPr>
              <p:nvPr/>
            </p:nvSpPr>
            <p:spPr bwMode="auto">
              <a:xfrm>
                <a:off x="4592342" y="2008911"/>
                <a:ext cx="838232"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05507" name="Text Box 17"/>
              <p:cNvSpPr txBox="1">
                <a:spLocks noChangeArrowheads="1"/>
              </p:cNvSpPr>
              <p:nvPr/>
            </p:nvSpPr>
            <p:spPr bwMode="auto">
              <a:xfrm>
                <a:off x="2785844" y="1995054"/>
                <a:ext cx="820166"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05508" name="Text Box 18"/>
              <p:cNvSpPr txBox="1">
                <a:spLocks noChangeArrowheads="1"/>
              </p:cNvSpPr>
              <p:nvPr/>
            </p:nvSpPr>
            <p:spPr bwMode="auto">
              <a:xfrm>
                <a:off x="4145563" y="2008910"/>
                <a:ext cx="657614"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05509" name="Text Box 19"/>
              <p:cNvSpPr txBox="1">
                <a:spLocks noChangeArrowheads="1"/>
              </p:cNvSpPr>
              <p:nvPr/>
            </p:nvSpPr>
            <p:spPr bwMode="auto">
              <a:xfrm>
                <a:off x="3422151" y="2008908"/>
                <a:ext cx="910493" cy="32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0551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05478" name="Straight Arrow Connector 3"/>
          <p:cNvCxnSpPr>
            <a:cxnSpLocks noChangeShapeType="1"/>
          </p:cNvCxnSpPr>
          <p:nvPr/>
        </p:nvCxnSpPr>
        <p:spPr bwMode="auto">
          <a:xfrm>
            <a:off x="2139950" y="4348163"/>
            <a:ext cx="511492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05479" name="Oval 4"/>
          <p:cNvSpPr>
            <a:spLocks noChangeArrowheads="1"/>
          </p:cNvSpPr>
          <p:nvPr/>
        </p:nvSpPr>
        <p:spPr bwMode="auto">
          <a:xfrm>
            <a:off x="163513" y="51816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0" name="Oval 14"/>
          <p:cNvSpPr>
            <a:spLocks noChangeArrowheads="1"/>
          </p:cNvSpPr>
          <p:nvPr/>
        </p:nvSpPr>
        <p:spPr bwMode="auto">
          <a:xfrm>
            <a:off x="1130300" y="6140450"/>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1" name="Line 24"/>
          <p:cNvSpPr>
            <a:spLocks noChangeShapeType="1"/>
          </p:cNvSpPr>
          <p:nvPr/>
        </p:nvSpPr>
        <p:spPr bwMode="auto">
          <a:xfrm>
            <a:off x="747713" y="5727700"/>
            <a:ext cx="522287"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2" name="Oval 4"/>
          <p:cNvSpPr>
            <a:spLocks noChangeArrowheads="1"/>
          </p:cNvSpPr>
          <p:nvPr/>
        </p:nvSpPr>
        <p:spPr bwMode="auto">
          <a:xfrm>
            <a:off x="1636713" y="5178425"/>
            <a:ext cx="777875"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3" name="Line 24"/>
          <p:cNvSpPr>
            <a:spLocks noChangeShapeType="1"/>
          </p:cNvSpPr>
          <p:nvPr/>
        </p:nvSpPr>
        <p:spPr bwMode="auto">
          <a:xfrm flipH="1">
            <a:off x="1565275" y="5740400"/>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4" name="Oval 4"/>
          <p:cNvSpPr>
            <a:spLocks noChangeArrowheads="1"/>
          </p:cNvSpPr>
          <p:nvPr/>
        </p:nvSpPr>
        <p:spPr bwMode="auto">
          <a:xfrm>
            <a:off x="6892925" y="5160963"/>
            <a:ext cx="776288" cy="574675"/>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IP4</a:t>
            </a:r>
          </a:p>
        </p:txBody>
      </p:sp>
      <p:sp>
        <p:nvSpPr>
          <p:cNvPr id="105485" name="Oval 14"/>
          <p:cNvSpPr>
            <a:spLocks noChangeArrowheads="1"/>
          </p:cNvSpPr>
          <p:nvPr/>
        </p:nvSpPr>
        <p:spPr bwMode="auto">
          <a:xfrm>
            <a:off x="7861300" y="6118225"/>
            <a:ext cx="690563" cy="492125"/>
          </a:xfrm>
          <a:prstGeom prst="ellipse">
            <a:avLst/>
          </a:prstGeom>
          <a:solidFill>
            <a:srgbClr val="CCFFFF"/>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b="1">
                <a:latin typeface="Arial" charset="0"/>
              </a:rPr>
              <a:t>link</a:t>
            </a:r>
          </a:p>
        </p:txBody>
      </p:sp>
      <p:sp>
        <p:nvSpPr>
          <p:cNvPr id="105486" name="Line 24"/>
          <p:cNvSpPr>
            <a:spLocks noChangeShapeType="1"/>
          </p:cNvSpPr>
          <p:nvPr/>
        </p:nvSpPr>
        <p:spPr bwMode="auto">
          <a:xfrm>
            <a:off x="7478713" y="5705475"/>
            <a:ext cx="520700" cy="465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5487" name="Oval 4"/>
          <p:cNvSpPr>
            <a:spLocks noChangeArrowheads="1"/>
          </p:cNvSpPr>
          <p:nvPr/>
        </p:nvSpPr>
        <p:spPr bwMode="auto">
          <a:xfrm>
            <a:off x="8367713" y="5156200"/>
            <a:ext cx="776287" cy="576263"/>
          </a:xfrm>
          <a:prstGeom prst="ellipse">
            <a:avLst/>
          </a:prstGeom>
          <a:solidFill>
            <a:srgbClr val="FFCC99"/>
          </a:solidFill>
          <a:ln w="19050">
            <a:solidFill>
              <a:schemeClr val="tx1"/>
            </a:solidFill>
            <a:round/>
            <a:headEnd/>
            <a:tailEnd/>
          </a:ln>
        </p:spPr>
        <p:txBody>
          <a:bodyPr wrap="none"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t>IP6</a:t>
            </a:r>
          </a:p>
        </p:txBody>
      </p:sp>
      <p:sp>
        <p:nvSpPr>
          <p:cNvPr id="105488" name="Line 24"/>
          <p:cNvSpPr>
            <a:spLocks noChangeShapeType="1"/>
          </p:cNvSpPr>
          <p:nvPr/>
        </p:nvSpPr>
        <p:spPr bwMode="auto">
          <a:xfrm flipH="1">
            <a:off x="8296275" y="5718175"/>
            <a:ext cx="400050"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05489" name="Straight Arrow Connector 3"/>
          <p:cNvCxnSpPr>
            <a:cxnSpLocks noChangeShapeType="1"/>
          </p:cNvCxnSpPr>
          <p:nvPr/>
        </p:nvCxnSpPr>
        <p:spPr bwMode="auto">
          <a:xfrm flipV="1">
            <a:off x="1857375" y="6365875"/>
            <a:ext cx="5935663" cy="1270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B86F4BD1-FA9F-474D-A6EE-D995A10D9339}"/>
              </a:ext>
            </a:extLst>
          </p:cNvPr>
          <p:cNvSpPr txBox="1"/>
          <p:nvPr/>
        </p:nvSpPr>
        <p:spPr>
          <a:xfrm>
            <a:off x="2341116" y="4440287"/>
            <a:ext cx="1725151" cy="369332"/>
          </a:xfrm>
          <a:prstGeom prst="rect">
            <a:avLst/>
          </a:prstGeom>
          <a:noFill/>
        </p:spPr>
        <p:txBody>
          <a:bodyPr wrap="none" rtlCol="0">
            <a:spAutoFit/>
          </a:bodyPr>
          <a:lstStyle/>
          <a:p>
            <a:r>
              <a:rPr lang="en-US" altLang="zh-CN" sz="1800" dirty="0">
                <a:solidFill>
                  <a:schemeClr val="accent2"/>
                </a:solidFill>
                <a:latin typeface="+mn-lt"/>
                <a:ea typeface="+mn-ea"/>
              </a:rPr>
              <a:t>access</a:t>
            </a:r>
            <a:r>
              <a:rPr lang="zh-CN" altLang="en-US" sz="1800" dirty="0">
                <a:solidFill>
                  <a:schemeClr val="accent2"/>
                </a:solidFill>
                <a:latin typeface="+mn-lt"/>
                <a:ea typeface="+mn-ea"/>
              </a:rPr>
              <a:t> </a:t>
            </a:r>
            <a:r>
              <a:rPr lang="en-US" altLang="zh-CN" sz="1800" dirty="0">
                <a:solidFill>
                  <a:schemeClr val="accent2"/>
                </a:solidFill>
                <a:latin typeface="+mn-lt"/>
                <a:ea typeface="+mn-ea"/>
              </a:rPr>
              <a:t>control</a:t>
            </a:r>
            <a:endParaRPr lang="en-US" sz="1800" dirty="0">
              <a:solidFill>
                <a:schemeClr val="accent2"/>
              </a:solidFill>
              <a:latin typeface="+mn-lt"/>
              <a:ea typeface="+mn-ea"/>
            </a:endParaRPr>
          </a:p>
        </p:txBody>
      </p:sp>
      <p:sp>
        <p:nvSpPr>
          <p:cNvPr id="62" name="TextBox 61">
            <a:extLst>
              <a:ext uri="{FF2B5EF4-FFF2-40B4-BE49-F238E27FC236}">
                <a16:creationId xmlns:a16="http://schemas.microsoft.com/office/drawing/2014/main" id="{5854AF08-D2E8-0E4B-B7CA-11C2EC5A8F43}"/>
              </a:ext>
            </a:extLst>
          </p:cNvPr>
          <p:cNvSpPr txBox="1"/>
          <p:nvPr/>
        </p:nvSpPr>
        <p:spPr>
          <a:xfrm>
            <a:off x="6058035" y="2091304"/>
            <a:ext cx="1217000" cy="646331"/>
          </a:xfrm>
          <a:prstGeom prst="rect">
            <a:avLst/>
          </a:prstGeom>
          <a:noFill/>
        </p:spPr>
        <p:txBody>
          <a:bodyPr wrap="none" rtlCol="0">
            <a:spAutoFit/>
          </a:bodyPr>
          <a:lstStyle/>
          <a:p>
            <a:r>
              <a:rPr lang="en-US" altLang="zh-CN" sz="1800" dirty="0">
                <a:solidFill>
                  <a:schemeClr val="accent2"/>
                </a:solidFill>
                <a:latin typeface="+mn-lt"/>
                <a:ea typeface="+mn-ea"/>
              </a:rPr>
              <a:t>error</a:t>
            </a:r>
            <a:r>
              <a:rPr lang="zh-CN" altLang="en-US" sz="1800" dirty="0">
                <a:solidFill>
                  <a:schemeClr val="accent2"/>
                </a:solidFill>
                <a:latin typeface="+mn-lt"/>
                <a:ea typeface="+mn-ea"/>
              </a:rPr>
              <a:t> </a:t>
            </a:r>
            <a:endParaRPr lang="en-US" altLang="zh-CN" sz="1800" dirty="0">
              <a:solidFill>
                <a:schemeClr val="accent2"/>
              </a:solidFill>
              <a:latin typeface="+mn-lt"/>
              <a:ea typeface="+mn-ea"/>
            </a:endParaRPr>
          </a:p>
          <a:p>
            <a:r>
              <a:rPr lang="en-US" altLang="zh-CN" sz="1800" dirty="0">
                <a:solidFill>
                  <a:schemeClr val="accent2"/>
                </a:solidFill>
                <a:latin typeface="+mn-lt"/>
                <a:ea typeface="+mn-ea"/>
              </a:rPr>
              <a:t>detection</a:t>
            </a:r>
            <a:endParaRPr lang="en-US" sz="1800" dirty="0">
              <a:solidFill>
                <a:schemeClr val="accent2"/>
              </a:solidFill>
              <a:latin typeface="+mn-lt"/>
              <a:ea typeface="+mn-ea"/>
            </a:endParaRPr>
          </a:p>
        </p:txBody>
      </p:sp>
      <p:sp>
        <p:nvSpPr>
          <p:cNvPr id="63" name="TextBox 62">
            <a:extLst>
              <a:ext uri="{FF2B5EF4-FFF2-40B4-BE49-F238E27FC236}">
                <a16:creationId xmlns:a16="http://schemas.microsoft.com/office/drawing/2014/main" id="{4291D743-7E5C-DE48-A192-326D05EF500E}"/>
              </a:ext>
            </a:extLst>
          </p:cNvPr>
          <p:cNvSpPr txBox="1"/>
          <p:nvPr/>
        </p:nvSpPr>
        <p:spPr>
          <a:xfrm>
            <a:off x="3462914" y="2039351"/>
            <a:ext cx="1856598" cy="646331"/>
          </a:xfrm>
          <a:prstGeom prst="rect">
            <a:avLst/>
          </a:prstGeom>
          <a:noFill/>
        </p:spPr>
        <p:txBody>
          <a:bodyPr wrap="none" rtlCol="0">
            <a:spAutoFit/>
          </a:bodyPr>
          <a:lstStyle/>
          <a:p>
            <a:r>
              <a:rPr lang="en-US" altLang="zh-CN" sz="1800" dirty="0">
                <a:solidFill>
                  <a:schemeClr val="accent2"/>
                </a:solidFill>
                <a:latin typeface="+mn-lt"/>
                <a:ea typeface="+mn-ea"/>
              </a:rPr>
              <a:t>multiplexing</a:t>
            </a:r>
          </a:p>
          <a:p>
            <a:r>
              <a:rPr lang="en-US" altLang="zh-CN" sz="1800" dirty="0">
                <a:solidFill>
                  <a:schemeClr val="accent2"/>
                </a:solidFill>
                <a:latin typeface="+mn-lt"/>
                <a:ea typeface="+mn-ea"/>
              </a:rPr>
              <a:t>/demultiplexing</a:t>
            </a:r>
            <a:endParaRPr lang="en-US" sz="1800" dirty="0">
              <a:solidFill>
                <a:schemeClr val="accent2"/>
              </a:solidFill>
              <a:latin typeface="+mn-lt"/>
              <a:ea typeface="+mn-ea"/>
            </a:endParaRPr>
          </a:p>
        </p:txBody>
      </p:sp>
      <p:sp>
        <p:nvSpPr>
          <p:cNvPr id="6" name="Right Brace 5">
            <a:extLst>
              <a:ext uri="{FF2B5EF4-FFF2-40B4-BE49-F238E27FC236}">
                <a16:creationId xmlns:a16="http://schemas.microsoft.com/office/drawing/2014/main" id="{320236FF-4C24-314F-ADEC-3D8C7DED6C68}"/>
              </a:ext>
            </a:extLst>
          </p:cNvPr>
          <p:cNvSpPr/>
          <p:nvPr/>
        </p:nvSpPr>
        <p:spPr bwMode="auto">
          <a:xfrm rot="5400000">
            <a:off x="2955151" y="3085608"/>
            <a:ext cx="173708" cy="2048524"/>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8" name="Right Brace 67">
            <a:extLst>
              <a:ext uri="{FF2B5EF4-FFF2-40B4-BE49-F238E27FC236}">
                <a16:creationId xmlns:a16="http://schemas.microsoft.com/office/drawing/2014/main" id="{E579CBB2-4740-EC44-9D67-51539B721E5A}"/>
              </a:ext>
            </a:extLst>
          </p:cNvPr>
          <p:cNvSpPr/>
          <p:nvPr/>
        </p:nvSpPr>
        <p:spPr bwMode="auto">
          <a:xfrm rot="16200000">
            <a:off x="6733706" y="2486040"/>
            <a:ext cx="233191" cy="886988"/>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69" name="Right Brace 68">
            <a:extLst>
              <a:ext uri="{FF2B5EF4-FFF2-40B4-BE49-F238E27FC236}">
                <a16:creationId xmlns:a16="http://schemas.microsoft.com/office/drawing/2014/main" id="{5F6505BE-5E40-9046-99C4-A49E5033B234}"/>
              </a:ext>
            </a:extLst>
          </p:cNvPr>
          <p:cNvSpPr/>
          <p:nvPr/>
        </p:nvSpPr>
        <p:spPr bwMode="auto">
          <a:xfrm rot="16200000">
            <a:off x="4396326" y="2487088"/>
            <a:ext cx="172120" cy="646156"/>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99711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2" grpId="0"/>
      <p:bldP spid="63" grpId="0"/>
      <p:bldP spid="6" grpId="0" animBg="1"/>
      <p:bldP spid="68" grpId="0" animBg="1"/>
      <p:bldP spid="6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C858389-6C2B-C14B-9C68-6C42593A88E3}" type="slidenum">
              <a:rPr lang="en-US" altLang="x-none" sz="1200">
                <a:solidFill>
                  <a:srgbClr val="000000"/>
                </a:solidFill>
                <a:latin typeface="Tahoma" charset="0"/>
              </a:rPr>
              <a:pPr/>
              <a:t>49</a:t>
            </a:fld>
            <a:endParaRPr lang="en-US" altLang="x-none" sz="1200">
              <a:solidFill>
                <a:srgbClr val="000000"/>
              </a:solidFill>
              <a:latin typeface="Tahoma" charset="0"/>
            </a:endParaRPr>
          </a:p>
        </p:txBody>
      </p:sp>
      <p:sp>
        <p:nvSpPr>
          <p:cNvPr id="107522"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7523" name="Rectangle 3"/>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Network Layer: IP</a:t>
            </a:r>
            <a:endParaRPr lang="en-US" altLang="x-none" sz="3600" u="sng">
              <a:solidFill>
                <a:srgbClr val="3333CC"/>
              </a:solidFill>
              <a:latin typeface="Comic Sans MS" charset="0"/>
            </a:endParaRPr>
          </a:p>
        </p:txBody>
      </p:sp>
      <p:sp>
        <p:nvSpPr>
          <p:cNvPr id="32773" name="Rectangle 4"/>
          <p:cNvSpPr>
            <a:spLocks noChangeArrowheads="1"/>
          </p:cNvSpPr>
          <p:nvPr/>
        </p:nvSpPr>
        <p:spPr bwMode="auto">
          <a:xfrm>
            <a:off x="550863" y="1477963"/>
            <a:ext cx="5410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2000" dirty="0">
                <a:latin typeface="Comic Sans MS" charset="0"/>
              </a:rPr>
              <a:t>Services (to transport layer)</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multiplexing</a:t>
            </a:r>
            <a:r>
              <a:rPr lang="en-US" altLang="zh-CN" sz="2000" dirty="0">
                <a:solidFill>
                  <a:srgbClr val="3333CC"/>
                </a:solidFill>
                <a:latin typeface="Comic Sans MS" charset="0"/>
                <a:ea typeface="宋体" charset="-122"/>
              </a:rPr>
              <a:t>/</a:t>
            </a:r>
            <a:r>
              <a:rPr lang="en-US" altLang="x-none" sz="2000" dirty="0" err="1">
                <a:solidFill>
                  <a:srgbClr val="3333CC"/>
                </a:solidFill>
                <a:latin typeface="Comic Sans MS" charset="0"/>
              </a:rPr>
              <a:t>demultiplexing</a:t>
            </a:r>
            <a:r>
              <a:rPr lang="en-US" altLang="x-none" sz="2000" dirty="0">
                <a:solidFill>
                  <a:srgbClr val="3333CC"/>
                </a:solidFill>
                <a:latin typeface="Comic Sans MS" charset="0"/>
              </a:rPr>
              <a:t> </a:t>
            </a:r>
            <a:r>
              <a:rPr lang="en-US" altLang="x-none" sz="1800" dirty="0">
                <a:solidFill>
                  <a:srgbClr val="000000"/>
                </a:solidFill>
                <a:latin typeface="Comic Sans MS" charset="0"/>
                <a:ea typeface="宋体" charset="-122"/>
              </a:rPr>
              <a:t>from/to</a:t>
            </a:r>
            <a:r>
              <a:rPr lang="en-US" altLang="x-none" sz="1800" dirty="0">
                <a:solidFill>
                  <a:srgbClr val="000000"/>
                </a:solidFill>
                <a:latin typeface="Comic Sans MS" charset="0"/>
              </a:rPr>
              <a:t> the </a:t>
            </a:r>
            <a:r>
              <a:rPr lang="en-US" altLang="zh-CN" sz="1800" dirty="0">
                <a:solidFill>
                  <a:srgbClr val="000000"/>
                </a:solidFill>
                <a:latin typeface="Comic Sans MS" charset="0"/>
                <a:ea typeface="宋体" charset="-122"/>
              </a:rPr>
              <a:t>transport</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fragmentation and </a:t>
            </a:r>
            <a:r>
              <a:rPr lang="en-US" altLang="zh-CN" sz="2000" dirty="0">
                <a:solidFill>
                  <a:srgbClr val="3333CC"/>
                </a:solidFill>
                <a:latin typeface="Comic Sans MS" charset="0"/>
                <a:ea typeface="宋体" charset="-122"/>
              </a:rPr>
              <a:t>r</a:t>
            </a:r>
            <a:r>
              <a:rPr lang="en-US" altLang="x-none" sz="2000" dirty="0">
                <a:solidFill>
                  <a:srgbClr val="3333CC"/>
                </a:solidFill>
                <a:latin typeface="Comic Sans MS" charset="0"/>
              </a:rPr>
              <a:t>eassembling: </a:t>
            </a:r>
            <a:r>
              <a:rPr lang="en-US" altLang="zh-CN" sz="1800" dirty="0">
                <a:solidFill>
                  <a:srgbClr val="000000"/>
                </a:solidFill>
                <a:latin typeface="Comic Sans MS" charset="0"/>
                <a:ea typeface="宋体" charset="-122"/>
              </a:rPr>
              <a:t>p</a:t>
            </a:r>
            <a:r>
              <a:rPr lang="en-US" altLang="x-none" sz="1800" dirty="0">
                <a:solidFill>
                  <a:srgbClr val="000000"/>
                </a:solidFill>
                <a:latin typeface="Comic Sans MS" charset="0"/>
              </a:rPr>
              <a:t>artition a fragment into smaller packet</a:t>
            </a:r>
            <a:r>
              <a:rPr lang="en-US" altLang="zh-CN" sz="1800" dirty="0">
                <a:solidFill>
                  <a:srgbClr val="000000"/>
                </a:solidFill>
                <a:latin typeface="Comic Sans MS" charset="0"/>
                <a:ea typeface="宋体" charset="-122"/>
              </a:rPr>
              <a:t>s</a:t>
            </a:r>
          </a:p>
          <a:p>
            <a:pPr lvl="2" algn="l">
              <a:spcBef>
                <a:spcPct val="20000"/>
              </a:spcBef>
              <a:buClr>
                <a:srgbClr val="3333CC"/>
              </a:buClr>
              <a:buSzPct val="75000"/>
            </a:pPr>
            <a:r>
              <a:rPr lang="en-US" altLang="zh-CN" sz="1800" dirty="0">
                <a:solidFill>
                  <a:srgbClr val="000000"/>
                </a:solidFill>
                <a:latin typeface="Comic Sans MS" charset="0"/>
                <a:ea typeface="宋体" charset="-122"/>
              </a:rPr>
              <a:t>- removed in IPv6</a:t>
            </a:r>
            <a:endParaRPr lang="en-US" altLang="x-none" sz="18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zh-CN" sz="2000" dirty="0">
                <a:solidFill>
                  <a:srgbClr val="3333CC"/>
                </a:solidFill>
                <a:latin typeface="Comic Sans MS" charset="0"/>
                <a:ea typeface="宋体" charset="-122"/>
              </a:rPr>
              <a:t>error detection</a:t>
            </a: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routing: </a:t>
            </a:r>
            <a:r>
              <a:rPr lang="en-US" altLang="zh-CN" sz="2000" dirty="0">
                <a:solidFill>
                  <a:srgbClr val="000000"/>
                </a:solidFill>
                <a:latin typeface="Comic Sans MS" charset="0"/>
                <a:ea typeface="宋体" charset="-122"/>
              </a:rPr>
              <a:t>b</a:t>
            </a:r>
            <a:r>
              <a:rPr lang="en-US" altLang="x-none" sz="2000" dirty="0">
                <a:solidFill>
                  <a:srgbClr val="000000"/>
                </a:solidFill>
                <a:latin typeface="Comic Sans MS" charset="0"/>
              </a:rPr>
              <a:t>est-effort to send packets from source to destination</a:t>
            </a:r>
            <a:endParaRPr lang="en-US" altLang="zh-CN" sz="2000" dirty="0">
              <a:solidFill>
                <a:srgbClr val="3333CC"/>
              </a:solidFill>
              <a:latin typeface="Comic Sans MS" charset="0"/>
              <a:ea typeface="宋体" charset="-122"/>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ea typeface="宋体" charset="-122"/>
              </a:rPr>
              <a:t>certain </a:t>
            </a:r>
            <a:r>
              <a:rPr lang="en-US" altLang="x-none" sz="2000" dirty="0" err="1">
                <a:solidFill>
                  <a:srgbClr val="3333CC"/>
                </a:solidFill>
                <a:latin typeface="Comic Sans MS" charset="0"/>
                <a:ea typeface="宋体" charset="-122"/>
              </a:rPr>
              <a:t>QoS</a:t>
            </a:r>
            <a:r>
              <a:rPr lang="en-US" altLang="x-none" sz="2000" dirty="0">
                <a:solidFill>
                  <a:srgbClr val="3333CC"/>
                </a:solidFill>
                <a:latin typeface="Comic Sans MS" charset="0"/>
                <a:ea typeface="宋体" charset="-122"/>
              </a:rPr>
              <a:t>/</a:t>
            </a:r>
            <a:r>
              <a:rPr lang="en-US" altLang="x-none" sz="2000" dirty="0" err="1">
                <a:solidFill>
                  <a:srgbClr val="3333CC"/>
                </a:solidFill>
                <a:latin typeface="Comic Sans MS" charset="0"/>
                <a:ea typeface="宋体" charset="-122"/>
              </a:rPr>
              <a:t>CoS</a:t>
            </a:r>
            <a:endParaRPr lang="en-US" altLang="x-none" sz="20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2000" dirty="0">
                <a:solidFill>
                  <a:srgbClr val="3333CC"/>
                </a:solidFill>
                <a:latin typeface="Comic Sans MS" charset="0"/>
              </a:rPr>
              <a:t>does not provide </a:t>
            </a:r>
            <a:r>
              <a:rPr lang="en-US" altLang="zh-CN" sz="1800" dirty="0">
                <a:solidFill>
                  <a:srgbClr val="000000"/>
                </a:solidFill>
                <a:latin typeface="Comic Sans MS" charset="0"/>
                <a:ea typeface="宋体" charset="-122"/>
              </a:rPr>
              <a:t>r</a:t>
            </a:r>
            <a:r>
              <a:rPr lang="en-US" altLang="x-none" sz="1800" dirty="0">
                <a:solidFill>
                  <a:srgbClr val="000000"/>
                </a:solidFill>
                <a:latin typeface="Comic Sans MS" charset="0"/>
              </a:rPr>
              <a:t>eliability or reservation</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(transport-layer) peer at a specified global destination, with certain </a:t>
            </a:r>
            <a:r>
              <a:rPr lang="en-US" altLang="x-none" sz="1800" dirty="0" err="1">
                <a:solidFill>
                  <a:srgbClr val="000000"/>
                </a:solidFill>
                <a:latin typeface="Comic Sans MS" charset="0"/>
              </a:rPr>
              <a:t>QoS</a:t>
            </a:r>
            <a:r>
              <a:rPr lang="en-US" altLang="x-none" sz="1800" dirty="0">
                <a:solidFill>
                  <a:srgbClr val="000000"/>
                </a:solidFill>
                <a:latin typeface="Comic Sans MS" charset="0"/>
              </a:rPr>
              <a:t>/</a:t>
            </a:r>
            <a:r>
              <a:rPr lang="en-US" altLang="x-none" sz="1800" dirty="0" err="1">
                <a:solidFill>
                  <a:srgbClr val="000000"/>
                </a:solidFill>
                <a:latin typeface="Comic Sans MS" charset="0"/>
              </a:rPr>
              <a:t>CoS</a:t>
            </a:r>
            <a:endParaRPr lang="en-US" altLang="x-none" sz="1800" dirty="0">
              <a:solidFill>
                <a:srgbClr val="000000"/>
              </a:solidFill>
              <a:latin typeface="Comic Sans MS" charset="0"/>
            </a:endParaRPr>
          </a:p>
        </p:txBody>
      </p:sp>
      <p:sp>
        <p:nvSpPr>
          <p:cNvPr id="107525"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6"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27"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8"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29" name="Text Box 9"/>
          <p:cNvSpPr txBox="1">
            <a:spLocks noChangeArrowheads="1"/>
          </p:cNvSpPr>
          <p:nvPr/>
        </p:nvSpPr>
        <p:spPr bwMode="auto">
          <a:xfrm>
            <a:off x="7011988" y="33178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FF0000"/>
                </a:solidFill>
              </a:rPr>
              <a:t>IP</a:t>
            </a:r>
          </a:p>
        </p:txBody>
      </p:sp>
      <p:sp>
        <p:nvSpPr>
          <p:cNvPr id="107530" name="Text Box 10"/>
          <p:cNvSpPr txBox="1">
            <a:spLocks noChangeArrowheads="1"/>
          </p:cNvSpPr>
          <p:nvPr/>
        </p:nvSpPr>
        <p:spPr bwMode="auto">
          <a:xfrm>
            <a:off x="5943600" y="511175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07531" name="Text Box 11"/>
          <p:cNvSpPr txBox="1">
            <a:spLocks noChangeArrowheads="1"/>
          </p:cNvSpPr>
          <p:nvPr/>
        </p:nvSpPr>
        <p:spPr bwMode="auto">
          <a:xfrm>
            <a:off x="7543800" y="5111750"/>
            <a:ext cx="1108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Cable/DSL</a:t>
            </a:r>
          </a:p>
        </p:txBody>
      </p:sp>
      <p:sp>
        <p:nvSpPr>
          <p:cNvPr id="107532" name="Text Box 12"/>
          <p:cNvSpPr txBox="1">
            <a:spLocks noChangeArrowheads="1"/>
          </p:cNvSpPr>
          <p:nvPr/>
        </p:nvSpPr>
        <p:spPr bwMode="auto">
          <a:xfrm>
            <a:off x="6705600" y="511175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07533" name="Text Box 13"/>
          <p:cNvSpPr txBox="1">
            <a:spLocks noChangeArrowheads="1"/>
          </p:cNvSpPr>
          <p:nvPr/>
        </p:nvSpPr>
        <p:spPr bwMode="auto">
          <a:xfrm>
            <a:off x="6607175" y="26352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TCP</a:t>
            </a:r>
          </a:p>
        </p:txBody>
      </p:sp>
      <p:sp>
        <p:nvSpPr>
          <p:cNvPr id="107534" name="Text Box 14"/>
          <p:cNvSpPr txBox="1">
            <a:spLocks noChangeArrowheads="1"/>
          </p:cNvSpPr>
          <p:nvPr/>
        </p:nvSpPr>
        <p:spPr bwMode="auto">
          <a:xfrm>
            <a:off x="7391400" y="26670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07535"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6"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537"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38"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7539" name="Text Box 14"/>
          <p:cNvSpPr txBox="1">
            <a:spLocks noChangeArrowheads="1"/>
          </p:cNvSpPr>
          <p:nvPr/>
        </p:nvSpPr>
        <p:spPr bwMode="auto">
          <a:xfrm>
            <a:off x="6272213" y="2095500"/>
            <a:ext cx="549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grpSp>
        <p:nvGrpSpPr>
          <p:cNvPr id="107540" name="Group 26"/>
          <p:cNvGrpSpPr>
            <a:grpSpLocks/>
          </p:cNvGrpSpPr>
          <p:nvPr/>
        </p:nvGrpSpPr>
        <p:grpSpPr bwMode="auto">
          <a:xfrm>
            <a:off x="5805488" y="1801813"/>
            <a:ext cx="2971800" cy="377825"/>
            <a:chOff x="2604654" y="1967359"/>
            <a:chExt cx="2971800" cy="378102"/>
          </a:xfrm>
        </p:grpSpPr>
        <p:sp>
          <p:nvSpPr>
            <p:cNvPr id="10754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0754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0754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0754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0754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7546"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3"/>
          <p:cNvSpPr>
            <a:spLocks noGrp="1"/>
          </p:cNvSpPr>
          <p:nvPr>
            <p:ph type="title"/>
          </p:nvPr>
        </p:nvSpPr>
        <p:spPr/>
        <p:txBody>
          <a:bodyPr/>
          <a:lstStyle/>
          <a:p>
            <a:r>
              <a:rPr lang="en-US" altLang="x-none" sz="2800" dirty="0">
                <a:ea typeface="ＭＳ Ｐゴシック" charset="-128"/>
              </a:rPr>
              <a:t>Recap: Circuit Switching vs. Packet Switching</a:t>
            </a:r>
          </a:p>
        </p:txBody>
      </p:sp>
      <p:sp>
        <p:nvSpPr>
          <p:cNvPr id="37890"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200" dirty="0">
                <a:latin typeface="Tahoma" charset="0"/>
              </a:rPr>
              <a:t>5</a:t>
            </a:r>
            <a:endParaRPr lang="en-US" altLang="x-none" sz="1200" dirty="0">
              <a:latin typeface="Tahoma" charset="0"/>
            </a:endParaRPr>
          </a:p>
        </p:txBody>
      </p:sp>
      <p:graphicFrame>
        <p:nvGraphicFramePr>
          <p:cNvPr id="3" name="Table 2"/>
          <p:cNvGraphicFramePr>
            <a:graphicFrameLocks noGrp="1"/>
          </p:cNvGraphicFramePr>
          <p:nvPr/>
        </p:nvGraphicFramePr>
        <p:xfrm>
          <a:off x="690563" y="1617663"/>
          <a:ext cx="7686675" cy="4294187"/>
        </p:xfrm>
        <a:graphic>
          <a:graphicData uri="http://schemas.openxmlformats.org/drawingml/2006/table">
            <a:tbl>
              <a:tblPr/>
              <a:tblGrid>
                <a:gridCol w="2206625">
                  <a:extLst>
                    <a:ext uri="{9D8B030D-6E8A-4147-A177-3AD203B41FA5}">
                      <a16:colId xmlns:a16="http://schemas.microsoft.com/office/drawing/2014/main" val="20000"/>
                    </a:ext>
                  </a:extLst>
                </a:gridCol>
                <a:gridCol w="2474912">
                  <a:extLst>
                    <a:ext uri="{9D8B030D-6E8A-4147-A177-3AD203B41FA5}">
                      <a16:colId xmlns:a16="http://schemas.microsoft.com/office/drawing/2014/main" val="20001"/>
                    </a:ext>
                  </a:extLst>
                </a:gridCol>
                <a:gridCol w="3005138">
                  <a:extLst>
                    <a:ext uri="{9D8B030D-6E8A-4147-A177-3AD203B41FA5}">
                      <a16:colId xmlns:a16="http://schemas.microsoft.com/office/drawing/2014/main" val="20002"/>
                    </a:ext>
                  </a:extLst>
                </a:gridCol>
              </a:tblGrid>
              <a:tr h="82284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991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9950">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548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60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473">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313" marR="91313" marT="45634" marB="4563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313" marR="91313" marT="45616" marB="456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5484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69" name="Group 28"/>
          <p:cNvGrpSpPr>
            <a:grpSpLocks/>
          </p:cNvGrpSpPr>
          <p:nvPr/>
        </p:nvGrpSpPr>
        <p:grpSpPr bwMode="auto">
          <a:xfrm>
            <a:off x="6926263" y="4354513"/>
            <a:ext cx="2217737" cy="2503487"/>
            <a:chOff x="5715000" y="1801815"/>
            <a:chExt cx="3124200" cy="3760785"/>
          </a:xfrm>
        </p:grpSpPr>
        <p:sp>
          <p:nvSpPr>
            <p:cNvPr id="109598"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99" name="Freeform 30"/>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0" name="Freeform 31"/>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601"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2"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03"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604"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605"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606"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607"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608"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609"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0"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11"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12"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613"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614" name="Group 26"/>
            <p:cNvGrpSpPr>
              <a:grpSpLocks/>
            </p:cNvGrpSpPr>
            <p:nvPr/>
          </p:nvGrpSpPr>
          <p:grpSpPr bwMode="auto">
            <a:xfrm>
              <a:off x="5805488" y="1801815"/>
              <a:ext cx="2971800" cy="434438"/>
              <a:chOff x="2604654" y="1967359"/>
              <a:chExt cx="2971800" cy="434756"/>
            </a:xfrm>
          </p:grpSpPr>
          <p:sp>
            <p:nvSpPr>
              <p:cNvPr id="109615"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616"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617"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618"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619"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620"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grpSp>
        <p:nvGrpSpPr>
          <p:cNvPr id="109570" name="Group 1"/>
          <p:cNvGrpSpPr>
            <a:grpSpLocks/>
          </p:cNvGrpSpPr>
          <p:nvPr/>
        </p:nvGrpSpPr>
        <p:grpSpPr bwMode="auto">
          <a:xfrm>
            <a:off x="0" y="4354513"/>
            <a:ext cx="2217738" cy="2503487"/>
            <a:chOff x="5715000" y="1801815"/>
            <a:chExt cx="3124200" cy="3760785"/>
          </a:xfrm>
        </p:grpSpPr>
        <p:sp>
          <p:nvSpPr>
            <p:cNvPr id="109575" name="Freeform 2"/>
            <p:cNvSpPr>
              <a:spLocks/>
            </p:cNvSpPr>
            <p:nvPr/>
          </p:nvSpPr>
          <p:spPr bwMode="auto">
            <a:xfrm>
              <a:off x="6669088" y="3276600"/>
              <a:ext cx="1179512" cy="609600"/>
            </a:xfrm>
            <a:custGeom>
              <a:avLst/>
              <a:gdLst>
                <a:gd name="T0" fmla="*/ 0 w 743"/>
                <a:gd name="T1" fmla="*/ 0 h 384"/>
                <a:gd name="T2" fmla="*/ 2147483647 w 743"/>
                <a:gd name="T3" fmla="*/ 2147483647 h 384"/>
                <a:gd name="T4" fmla="*/ 0 w 743"/>
                <a:gd name="T5" fmla="*/ 2147483647 h 384"/>
                <a:gd name="T6" fmla="*/ 2147483647 w 743"/>
                <a:gd name="T7" fmla="*/ 2147483647 h 384"/>
                <a:gd name="T8" fmla="*/ 2147483647 w 743"/>
                <a:gd name="T9" fmla="*/ 2147483647 h 384"/>
                <a:gd name="T10" fmla="*/ 2147483647 w 743"/>
                <a:gd name="T11" fmla="*/ 2147483647 h 384"/>
                <a:gd name="T12" fmla="*/ 0 60000 65536"/>
                <a:gd name="T13" fmla="*/ 0 60000 65536"/>
                <a:gd name="T14" fmla="*/ 0 60000 65536"/>
                <a:gd name="T15" fmla="*/ 0 60000 65536"/>
                <a:gd name="T16" fmla="*/ 0 60000 65536"/>
                <a:gd name="T17" fmla="*/ 0 60000 65536"/>
                <a:gd name="T18" fmla="*/ 0 w 743"/>
                <a:gd name="T19" fmla="*/ 0 h 384"/>
                <a:gd name="T20" fmla="*/ 743 w 743"/>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743" h="384">
                  <a:moveTo>
                    <a:pt x="0" y="0"/>
                  </a:moveTo>
                  <a:lnTo>
                    <a:pt x="23" y="194"/>
                  </a:lnTo>
                  <a:lnTo>
                    <a:pt x="0" y="384"/>
                  </a:lnTo>
                  <a:lnTo>
                    <a:pt x="713" y="384"/>
                  </a:lnTo>
                  <a:lnTo>
                    <a:pt x="695" y="194"/>
                  </a:lnTo>
                  <a:lnTo>
                    <a:pt x="743" y="2"/>
                  </a:lnTo>
                </a:path>
              </a:pathLst>
            </a:custGeom>
            <a:solidFill>
              <a:schemeClr val="accent1"/>
            </a:solidFill>
            <a:ln w="12700">
              <a:solidFill>
                <a:schemeClr val="tx1"/>
              </a:solidFill>
              <a:round/>
              <a:headEnd/>
              <a:tailEnd/>
            </a:ln>
          </p:spPr>
          <p:txBody>
            <a:bodyPr/>
            <a:lstStyle/>
            <a:p>
              <a:endParaRPr lang="en-US"/>
            </a:p>
          </p:txBody>
        </p:sp>
        <p:sp>
          <p:nvSpPr>
            <p:cNvPr id="109576" name="Freeform 5"/>
            <p:cNvSpPr>
              <a:spLocks/>
            </p:cNvSpPr>
            <p:nvPr/>
          </p:nvSpPr>
          <p:spPr bwMode="auto">
            <a:xfrm>
              <a:off x="5715000" y="18288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7" name="Freeform 6"/>
            <p:cNvSpPr>
              <a:spLocks/>
            </p:cNvSpPr>
            <p:nvPr/>
          </p:nvSpPr>
          <p:spPr bwMode="auto">
            <a:xfrm>
              <a:off x="7759700" y="18288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9578" name="Line 7"/>
            <p:cNvSpPr>
              <a:spLocks noChangeShapeType="1"/>
            </p:cNvSpPr>
            <p:nvPr/>
          </p:nvSpPr>
          <p:spPr bwMode="auto">
            <a:xfrm>
              <a:off x="6705600" y="3276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8"/>
            <p:cNvSpPr>
              <a:spLocks noChangeShapeType="1"/>
            </p:cNvSpPr>
            <p:nvPr/>
          </p:nvSpPr>
          <p:spPr bwMode="auto">
            <a:xfrm>
              <a:off x="6629400" y="38862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Text Box 9"/>
            <p:cNvSpPr txBox="1">
              <a:spLocks noChangeArrowheads="1"/>
            </p:cNvSpPr>
            <p:nvPr/>
          </p:nvSpPr>
          <p:spPr bwMode="auto">
            <a:xfrm>
              <a:off x="6986583" y="3317874"/>
              <a:ext cx="506421" cy="5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IP</a:t>
              </a:r>
            </a:p>
          </p:txBody>
        </p:sp>
        <p:sp>
          <p:nvSpPr>
            <p:cNvPr id="109581" name="Text Box 10"/>
            <p:cNvSpPr txBox="1">
              <a:spLocks noChangeArrowheads="1"/>
            </p:cNvSpPr>
            <p:nvPr/>
          </p:nvSpPr>
          <p:spPr bwMode="auto">
            <a:xfrm>
              <a:off x="5907645" y="5111750"/>
              <a:ext cx="94662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Ethernet</a:t>
              </a:r>
            </a:p>
          </p:txBody>
        </p:sp>
        <p:sp>
          <p:nvSpPr>
            <p:cNvPr id="109582" name="Text Box 11"/>
            <p:cNvSpPr txBox="1">
              <a:spLocks noChangeArrowheads="1"/>
            </p:cNvSpPr>
            <p:nvPr/>
          </p:nvSpPr>
          <p:spPr bwMode="auto">
            <a:xfrm>
              <a:off x="7524386" y="5111749"/>
              <a:ext cx="114690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Cable/DSL</a:t>
              </a:r>
            </a:p>
          </p:txBody>
        </p:sp>
        <p:sp>
          <p:nvSpPr>
            <p:cNvPr id="109583" name="Text Box 12"/>
            <p:cNvSpPr txBox="1">
              <a:spLocks noChangeArrowheads="1"/>
            </p:cNvSpPr>
            <p:nvPr/>
          </p:nvSpPr>
          <p:spPr bwMode="auto">
            <a:xfrm>
              <a:off x="6672127" y="5111749"/>
              <a:ext cx="965473"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Wireless</a:t>
              </a:r>
            </a:p>
          </p:txBody>
        </p:sp>
        <p:sp>
          <p:nvSpPr>
            <p:cNvPr id="109584" name="Text Box 13"/>
            <p:cNvSpPr txBox="1">
              <a:spLocks noChangeArrowheads="1"/>
            </p:cNvSpPr>
            <p:nvPr/>
          </p:nvSpPr>
          <p:spPr bwMode="auto">
            <a:xfrm>
              <a:off x="6574265" y="2635249"/>
              <a:ext cx="62144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TCP</a:t>
              </a:r>
            </a:p>
          </p:txBody>
        </p:sp>
        <p:sp>
          <p:nvSpPr>
            <p:cNvPr id="109585" name="Text Box 14"/>
            <p:cNvSpPr txBox="1">
              <a:spLocks noChangeArrowheads="1"/>
            </p:cNvSpPr>
            <p:nvPr/>
          </p:nvSpPr>
          <p:spPr bwMode="auto">
            <a:xfrm>
              <a:off x="7357092" y="2667000"/>
              <a:ext cx="657577"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a:solidFill>
                    <a:srgbClr val="000000"/>
                  </a:solidFill>
                </a:rPr>
                <a:t>UDP</a:t>
              </a:r>
            </a:p>
          </p:txBody>
        </p:sp>
        <p:sp>
          <p:nvSpPr>
            <p:cNvPr id="109586" name="Line 20"/>
            <p:cNvSpPr>
              <a:spLocks noChangeShapeType="1"/>
            </p:cNvSpPr>
            <p:nvPr/>
          </p:nvSpPr>
          <p:spPr bwMode="auto">
            <a:xfrm>
              <a:off x="5715000" y="55626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7" name="Line 21"/>
            <p:cNvSpPr>
              <a:spLocks noChangeShapeType="1"/>
            </p:cNvSpPr>
            <p:nvPr/>
          </p:nvSpPr>
          <p:spPr bwMode="auto">
            <a:xfrm>
              <a:off x="6248400" y="2438400"/>
              <a:ext cx="2057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8" name="Line 22"/>
            <p:cNvSpPr>
              <a:spLocks noChangeShapeType="1"/>
            </p:cNvSpPr>
            <p:nvPr/>
          </p:nvSpPr>
          <p:spPr bwMode="auto">
            <a:xfrm>
              <a:off x="7239000" y="2438400"/>
              <a:ext cx="0" cy="838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89" name="Straight Connector 24"/>
            <p:cNvCxnSpPr>
              <a:cxnSpLocks noChangeShapeType="1"/>
            </p:cNvCxnSpPr>
            <p:nvPr/>
          </p:nvCxnSpPr>
          <p:spPr bwMode="auto">
            <a:xfrm rot="5400000">
              <a:off x="6740525" y="2292350"/>
              <a:ext cx="31908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09590" name="Text Box 14"/>
            <p:cNvSpPr txBox="1">
              <a:spLocks noChangeArrowheads="1"/>
            </p:cNvSpPr>
            <p:nvPr/>
          </p:nvSpPr>
          <p:spPr bwMode="auto">
            <a:xfrm>
              <a:off x="6245159" y="2095503"/>
              <a:ext cx="603381" cy="39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SSL</a:t>
              </a:r>
            </a:p>
          </p:txBody>
        </p:sp>
        <p:grpSp>
          <p:nvGrpSpPr>
            <p:cNvPr id="109591" name="Group 26"/>
            <p:cNvGrpSpPr>
              <a:grpSpLocks/>
            </p:cNvGrpSpPr>
            <p:nvPr/>
          </p:nvGrpSpPr>
          <p:grpSpPr bwMode="auto">
            <a:xfrm>
              <a:off x="5805488" y="1801815"/>
              <a:ext cx="2971800" cy="434438"/>
              <a:chOff x="2604654" y="1967359"/>
              <a:chExt cx="2971800" cy="434756"/>
            </a:xfrm>
          </p:grpSpPr>
          <p:sp>
            <p:nvSpPr>
              <p:cNvPr id="109592" name="Text Box 16"/>
              <p:cNvSpPr txBox="1">
                <a:spLocks noChangeArrowheads="1"/>
              </p:cNvSpPr>
              <p:nvPr/>
            </p:nvSpPr>
            <p:spPr bwMode="auto">
              <a:xfrm>
                <a:off x="4619440" y="2008911"/>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Telnet</a:t>
                </a:r>
              </a:p>
            </p:txBody>
          </p:sp>
          <p:sp>
            <p:nvSpPr>
              <p:cNvPr id="109593" name="Text Box 17"/>
              <p:cNvSpPr txBox="1">
                <a:spLocks noChangeArrowheads="1"/>
              </p:cNvSpPr>
              <p:nvPr/>
            </p:nvSpPr>
            <p:spPr bwMode="auto">
              <a:xfrm>
                <a:off x="2803909" y="1995054"/>
                <a:ext cx="784036"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Email</a:t>
                </a:r>
              </a:p>
            </p:txBody>
          </p:sp>
          <p:sp>
            <p:nvSpPr>
              <p:cNvPr id="109594" name="Text Box 18"/>
              <p:cNvSpPr txBox="1">
                <a:spLocks noChangeArrowheads="1"/>
              </p:cNvSpPr>
              <p:nvPr/>
            </p:nvSpPr>
            <p:spPr bwMode="auto">
              <a:xfrm>
                <a:off x="4154614" y="2008910"/>
                <a:ext cx="63951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FTP</a:t>
                </a:r>
              </a:p>
            </p:txBody>
          </p:sp>
          <p:sp>
            <p:nvSpPr>
              <p:cNvPr id="109595" name="Text Box 19"/>
              <p:cNvSpPr txBox="1">
                <a:spLocks noChangeArrowheads="1"/>
              </p:cNvSpPr>
              <p:nvPr/>
            </p:nvSpPr>
            <p:spPr bwMode="auto">
              <a:xfrm>
                <a:off x="3440216" y="2008908"/>
                <a:ext cx="874362" cy="39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100" b="1">
                    <a:solidFill>
                      <a:srgbClr val="000000"/>
                    </a:solidFill>
                  </a:rPr>
                  <a:t>WWW</a:t>
                </a:r>
              </a:p>
            </p:txBody>
          </p:sp>
          <p:sp>
            <p:nvSpPr>
              <p:cNvPr id="109596"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9597" name="Straight Connector 32"/>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grpSp>
      <p:sp>
        <p:nvSpPr>
          <p:cNvPr id="1095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BAEF45C-B777-A34A-B5DC-E3E14D97E85A}" type="slidenum">
              <a:rPr lang="en-US" altLang="x-none" sz="1200">
                <a:solidFill>
                  <a:srgbClr val="000000"/>
                </a:solidFill>
                <a:latin typeface="Tahoma" charset="0"/>
              </a:rPr>
              <a:pPr/>
              <a:t>50</a:t>
            </a:fld>
            <a:endParaRPr lang="en-US" altLang="x-none" sz="1200">
              <a:solidFill>
                <a:srgbClr val="000000"/>
              </a:solidFill>
              <a:latin typeface="Tahoma" charset="0"/>
            </a:endParaRPr>
          </a:p>
        </p:txBody>
      </p:sp>
      <p:sp>
        <p:nvSpPr>
          <p:cNvPr id="10957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rgbClr val="3333CC"/>
                </a:solidFill>
                <a:latin typeface="Comic Sans MS" charset="0"/>
              </a:rPr>
              <a:t>Network Layer: IP</a:t>
            </a:r>
            <a:r>
              <a:rPr lang="en-US" altLang="zh-CN" sz="4000" u="sng">
                <a:solidFill>
                  <a:srgbClr val="3333CC"/>
                </a:solidFill>
                <a:latin typeface="Comic Sans MS" charset="0"/>
                <a:ea typeface="宋体" charset="-122"/>
              </a:rPr>
              <a:t>v4</a:t>
            </a:r>
            <a:r>
              <a:rPr lang="en-US" altLang="x-none" sz="4000" u="sng">
                <a:solidFill>
                  <a:srgbClr val="3333CC"/>
                </a:solidFill>
                <a:latin typeface="Comic Sans MS" charset="0"/>
              </a:rPr>
              <a:t> </a:t>
            </a:r>
            <a:r>
              <a:rPr lang="en-US" altLang="zh-CN" sz="4000" u="sng">
                <a:solidFill>
                  <a:srgbClr val="3333CC"/>
                </a:solidFill>
                <a:latin typeface="Comic Sans MS" charset="0"/>
                <a:ea typeface="宋体" charset="-122"/>
              </a:rPr>
              <a:t>Header</a:t>
            </a:r>
            <a:endParaRPr lang="en-US" altLang="x-none" sz="4000" u="sng">
              <a:solidFill>
                <a:srgbClr val="3333CC"/>
              </a:solidFill>
              <a:latin typeface="Comic Sans MS" charset="0"/>
            </a:endParaRPr>
          </a:p>
        </p:txBody>
      </p:sp>
      <p:pic>
        <p:nvPicPr>
          <p:cNvPr id="1208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376363"/>
            <a:ext cx="81534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09574" name="Straight Arrow Connector 52"/>
          <p:cNvCxnSpPr>
            <a:cxnSpLocks noChangeShapeType="1"/>
          </p:cNvCxnSpPr>
          <p:nvPr/>
        </p:nvCxnSpPr>
        <p:spPr bwMode="auto">
          <a:xfrm>
            <a:off x="1495425" y="5548313"/>
            <a:ext cx="6124575"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54" name="TextBox 53">
            <a:extLst>
              <a:ext uri="{FF2B5EF4-FFF2-40B4-BE49-F238E27FC236}">
                <a16:creationId xmlns:a16="http://schemas.microsoft.com/office/drawing/2014/main" id="{76DC3608-B55D-6A4A-AAAA-B7FBF7D82DB2}"/>
              </a:ext>
            </a:extLst>
          </p:cNvPr>
          <p:cNvSpPr txBox="1"/>
          <p:nvPr/>
        </p:nvSpPr>
        <p:spPr>
          <a:xfrm>
            <a:off x="2201728" y="5379046"/>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cxnSp>
        <p:nvCxnSpPr>
          <p:cNvPr id="3" name="Straight Arrow Connector 2">
            <a:extLst>
              <a:ext uri="{FF2B5EF4-FFF2-40B4-BE49-F238E27FC236}">
                <a16:creationId xmlns:a16="http://schemas.microsoft.com/office/drawing/2014/main" id="{6F2BB871-4375-4946-A35E-0847ECAF34B1}"/>
              </a:ext>
            </a:extLst>
          </p:cNvPr>
          <p:cNvCxnSpPr>
            <a:cxnSpLocks/>
            <a:stCxn id="54" idx="0"/>
          </p:cNvCxnSpPr>
          <p:nvPr/>
        </p:nvCxnSpPr>
        <p:spPr bwMode="auto">
          <a:xfrm flipV="1">
            <a:off x="3037855" y="2840478"/>
            <a:ext cx="391657" cy="2538568"/>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6" name="Rectangle 5">
            <a:extLst>
              <a:ext uri="{FF2B5EF4-FFF2-40B4-BE49-F238E27FC236}">
                <a16:creationId xmlns:a16="http://schemas.microsoft.com/office/drawing/2014/main" id="{567358CE-9FD4-FE48-8DCC-CA70691E572E}"/>
              </a:ext>
            </a:extLst>
          </p:cNvPr>
          <p:cNvSpPr/>
          <p:nvPr/>
        </p:nvSpPr>
        <p:spPr>
          <a:xfrm>
            <a:off x="-90239" y="2003445"/>
            <a:ext cx="1809354" cy="584775"/>
          </a:xfrm>
          <a:prstGeom prst="rect">
            <a:avLst/>
          </a:prstGeom>
        </p:spPr>
        <p:txBody>
          <a:bodyPr wrap="square">
            <a:spAutoFit/>
          </a:bodyPr>
          <a:lstStyle/>
          <a:p>
            <a:r>
              <a:rPr lang="en-US" altLang="x-none" sz="1600" dirty="0">
                <a:solidFill>
                  <a:srgbClr val="3333CC"/>
                </a:solidFill>
                <a:latin typeface="Comic Sans MS" charset="0"/>
              </a:rPr>
              <a:t>fragmentation </a:t>
            </a:r>
            <a:r>
              <a:rPr lang="en-US" altLang="zh-CN" sz="1600" dirty="0">
                <a:solidFill>
                  <a:srgbClr val="3333CC"/>
                </a:solidFill>
                <a:latin typeface="Comic Sans MS" charset="0"/>
              </a:rPr>
              <a:t>/</a:t>
            </a:r>
            <a:r>
              <a:rPr lang="en-US" altLang="x-none" sz="1600" dirty="0">
                <a:solidFill>
                  <a:srgbClr val="3333CC"/>
                </a:solidFill>
                <a:latin typeface="Comic Sans MS" charset="0"/>
              </a:rPr>
              <a:t> </a:t>
            </a:r>
            <a:r>
              <a:rPr lang="en-US" altLang="zh-CN" sz="1600" dirty="0">
                <a:solidFill>
                  <a:srgbClr val="3333CC"/>
                </a:solidFill>
                <a:latin typeface="Comic Sans MS" charset="0"/>
                <a:ea typeface="宋体" charset="-122"/>
              </a:rPr>
              <a:t>r</a:t>
            </a:r>
            <a:r>
              <a:rPr lang="en-US" altLang="x-none" sz="1600" dirty="0">
                <a:solidFill>
                  <a:srgbClr val="3333CC"/>
                </a:solidFill>
                <a:latin typeface="Comic Sans MS" charset="0"/>
              </a:rPr>
              <a:t>eassembling</a:t>
            </a:r>
            <a:endParaRPr lang="en-US" sz="1600" dirty="0"/>
          </a:p>
        </p:txBody>
      </p:sp>
      <p:sp>
        <p:nvSpPr>
          <p:cNvPr id="61" name="TextBox 60">
            <a:extLst>
              <a:ext uri="{FF2B5EF4-FFF2-40B4-BE49-F238E27FC236}">
                <a16:creationId xmlns:a16="http://schemas.microsoft.com/office/drawing/2014/main" id="{353AD09E-D6F5-1343-B312-EF997B2DCFE5}"/>
              </a:ext>
            </a:extLst>
          </p:cNvPr>
          <p:cNvSpPr txBox="1"/>
          <p:nvPr/>
        </p:nvSpPr>
        <p:spPr>
          <a:xfrm>
            <a:off x="7070009" y="2462395"/>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
        <p:nvSpPr>
          <p:cNvPr id="63" name="TextBox 62">
            <a:extLst>
              <a:ext uri="{FF2B5EF4-FFF2-40B4-BE49-F238E27FC236}">
                <a16:creationId xmlns:a16="http://schemas.microsoft.com/office/drawing/2014/main" id="{7A4F4B64-147E-614E-8DD6-30BF075B1A12}"/>
              </a:ext>
            </a:extLst>
          </p:cNvPr>
          <p:cNvSpPr txBox="1"/>
          <p:nvPr/>
        </p:nvSpPr>
        <p:spPr>
          <a:xfrm>
            <a:off x="7118" y="3052717"/>
            <a:ext cx="869149" cy="338554"/>
          </a:xfrm>
          <a:prstGeom prst="rect">
            <a:avLst/>
          </a:prstGeom>
          <a:noFill/>
        </p:spPr>
        <p:txBody>
          <a:bodyPr wrap="none" rtlCol="0">
            <a:spAutoFit/>
          </a:bodyPr>
          <a:lstStyle/>
          <a:p>
            <a:r>
              <a:rPr lang="en-US" altLang="zh-CN" sz="1600" dirty="0">
                <a:solidFill>
                  <a:schemeClr val="accent2"/>
                </a:solidFill>
                <a:latin typeface="+mn-lt"/>
                <a:ea typeface="+mn-ea"/>
              </a:rPr>
              <a:t>routing</a:t>
            </a:r>
            <a:endParaRPr lang="en-US" sz="1600" dirty="0">
              <a:solidFill>
                <a:schemeClr val="accent2"/>
              </a:solidFill>
              <a:latin typeface="+mn-lt"/>
              <a:ea typeface="+mn-ea"/>
            </a:endParaRPr>
          </a:p>
        </p:txBody>
      </p:sp>
      <p:cxnSp>
        <p:nvCxnSpPr>
          <p:cNvPr id="64" name="Straight Arrow Connector 63">
            <a:extLst>
              <a:ext uri="{FF2B5EF4-FFF2-40B4-BE49-F238E27FC236}">
                <a16:creationId xmlns:a16="http://schemas.microsoft.com/office/drawing/2014/main" id="{265F910E-D020-D847-887B-F535D47763E2}"/>
              </a:ext>
            </a:extLst>
          </p:cNvPr>
          <p:cNvCxnSpPr>
            <a:cxnSpLocks/>
          </p:cNvCxnSpPr>
          <p:nvPr/>
        </p:nvCxnSpPr>
        <p:spPr bwMode="auto">
          <a:xfrm flipV="1">
            <a:off x="813974" y="2757844"/>
            <a:ext cx="627359" cy="34323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E1E6A6B1-49A4-AD46-BB70-CCBA13EC8261}"/>
              </a:ext>
            </a:extLst>
          </p:cNvPr>
          <p:cNvCxnSpPr>
            <a:cxnSpLocks/>
            <a:stCxn id="63" idx="3"/>
          </p:cNvCxnSpPr>
          <p:nvPr/>
        </p:nvCxnSpPr>
        <p:spPr bwMode="auto">
          <a:xfrm flipV="1">
            <a:off x="876267" y="3206530"/>
            <a:ext cx="2725485" cy="1546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69" name="Straight Arrow Connector 68">
            <a:extLst>
              <a:ext uri="{FF2B5EF4-FFF2-40B4-BE49-F238E27FC236}">
                <a16:creationId xmlns:a16="http://schemas.microsoft.com/office/drawing/2014/main" id="{9F1B0C48-F64C-0F40-92F3-F2B78C63C948}"/>
              </a:ext>
            </a:extLst>
          </p:cNvPr>
          <p:cNvCxnSpPr>
            <a:cxnSpLocks/>
          </p:cNvCxnSpPr>
          <p:nvPr/>
        </p:nvCxnSpPr>
        <p:spPr bwMode="auto">
          <a:xfrm>
            <a:off x="821236" y="3400253"/>
            <a:ext cx="2665195" cy="225365"/>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77" name="TextBox 76">
            <a:extLst>
              <a:ext uri="{FF2B5EF4-FFF2-40B4-BE49-F238E27FC236}">
                <a16:creationId xmlns:a16="http://schemas.microsoft.com/office/drawing/2014/main" id="{321E74B5-6C66-724D-A5FD-4B8180D78675}"/>
              </a:ext>
            </a:extLst>
          </p:cNvPr>
          <p:cNvSpPr txBox="1"/>
          <p:nvPr/>
        </p:nvSpPr>
        <p:spPr>
          <a:xfrm>
            <a:off x="3123061" y="1286957"/>
            <a:ext cx="1093569" cy="338554"/>
          </a:xfrm>
          <a:prstGeom prst="rect">
            <a:avLst/>
          </a:prstGeom>
          <a:noFill/>
        </p:spPr>
        <p:txBody>
          <a:bodyPr wrap="none" rtlCol="0">
            <a:spAutoFit/>
          </a:bodyPr>
          <a:lstStyle/>
          <a:p>
            <a:r>
              <a:rPr lang="en-US" altLang="zh-CN" sz="1600" dirty="0">
                <a:solidFill>
                  <a:schemeClr val="accent2"/>
                </a:solidFill>
                <a:latin typeface="+mn-lt"/>
                <a:ea typeface="+mn-ea"/>
              </a:rPr>
              <a:t>QoS/</a:t>
            </a:r>
            <a:r>
              <a:rPr lang="en-US" altLang="zh-CN" sz="1600" dirty="0" err="1">
                <a:solidFill>
                  <a:schemeClr val="accent2"/>
                </a:solidFill>
                <a:latin typeface="+mn-lt"/>
                <a:ea typeface="+mn-ea"/>
              </a:rPr>
              <a:t>CoS</a:t>
            </a:r>
            <a:endParaRPr lang="en-US" sz="1600" dirty="0">
              <a:solidFill>
                <a:schemeClr val="accent2"/>
              </a:solidFill>
              <a:latin typeface="+mn-lt"/>
              <a:ea typeface="+mn-ea"/>
            </a:endParaRPr>
          </a:p>
        </p:txBody>
      </p:sp>
    </p:spTree>
    <p:extLst>
      <p:ext uri="{BB962C8B-B14F-4D97-AF65-F5344CB8AC3E}">
        <p14:creationId xmlns:p14="http://schemas.microsoft.com/office/powerpoint/2010/main" val="669641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1" grpId="0"/>
      <p:bldP spid="63" grpId="0"/>
      <p:bldP spid="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9121B150-4A6B-734F-B660-51D8B37AA72F}" type="slidenum">
              <a:rPr lang="en-US" altLang="x-none" sz="1200">
                <a:solidFill>
                  <a:srgbClr val="000000"/>
                </a:solidFill>
                <a:latin typeface="Tahoma" charset="0"/>
              </a:rPr>
              <a:pPr/>
              <a:t>51</a:t>
            </a:fld>
            <a:endParaRPr lang="en-US" altLang="x-none" sz="1200">
              <a:solidFill>
                <a:srgbClr val="000000"/>
              </a:solidFill>
              <a:latin typeface="Tahoma" charset="0"/>
            </a:endParaRPr>
          </a:p>
        </p:txBody>
      </p:sp>
      <p:sp>
        <p:nvSpPr>
          <p:cNvPr id="11161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dirty="0">
                <a:solidFill>
                  <a:srgbClr val="3333CC"/>
                </a:solidFill>
                <a:latin typeface="Comic Sans MS" charset="0"/>
              </a:rPr>
              <a:t>Transport Layer: UDP </a:t>
            </a:r>
            <a:endParaRPr lang="en-US" altLang="x-none" sz="4000" u="sng" dirty="0">
              <a:solidFill>
                <a:srgbClr val="3333CC"/>
              </a:solidFill>
              <a:latin typeface="Comic Sans MS" charset="0"/>
            </a:endParaRPr>
          </a:p>
        </p:txBody>
      </p:sp>
      <p:sp>
        <p:nvSpPr>
          <p:cNvPr id="111619" name="Rectangle 3"/>
          <p:cNvSpPr>
            <a:spLocks noChangeArrowheads="1"/>
          </p:cNvSpPr>
          <p:nvPr/>
        </p:nvSpPr>
        <p:spPr bwMode="auto">
          <a:xfrm>
            <a:off x="593725" y="1562100"/>
            <a:ext cx="5373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 c</a:t>
            </a:r>
            <a:r>
              <a:rPr lang="en-US" altLang="x-none" sz="2800" dirty="0">
                <a:solidFill>
                  <a:srgbClr val="000000"/>
                </a:solidFill>
                <a:latin typeface="Comic Sans MS" charset="0"/>
              </a:rPr>
              <a:t>onnectionless service</a:t>
            </a:r>
          </a:p>
          <a:p>
            <a:pPr marL="457200" indent="-457200" algn="l">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Does not provide: connection setup, reliability, flow control, congestion control, timing, or bandwidth guarantee </a:t>
            </a:r>
            <a:endParaRPr lang="en-US" altLang="zh-CN" sz="2800" dirty="0">
              <a:solidFill>
                <a:srgbClr val="000000"/>
              </a:solidFill>
              <a:latin typeface="Comic Sans MS" charset="0"/>
              <a:ea typeface="宋体" charset="-122"/>
            </a:endParaRPr>
          </a:p>
          <a:p>
            <a:pPr marL="914400" lvl="1" indent="-457200" algn="l">
              <a:spcBef>
                <a:spcPct val="20000"/>
              </a:spcBef>
              <a:buClr>
                <a:srgbClr val="3333CC"/>
              </a:buClr>
              <a:buSzPct val="75000"/>
              <a:buFont typeface="Courier New" panose="02070309020205020404" pitchFamily="49" charset="0"/>
              <a:buChar char="o"/>
            </a:pPr>
            <a:r>
              <a:rPr lang="en-US" altLang="zh-CN" sz="2800" dirty="0">
                <a:solidFill>
                  <a:srgbClr val="000000"/>
                </a:solidFill>
                <a:latin typeface="Comic Sans MS" charset="0"/>
                <a:ea typeface="宋体" charset="-122"/>
              </a:rPr>
              <a:t>w</a:t>
            </a:r>
            <a:r>
              <a:rPr lang="en-US" altLang="x-none" sz="2800" dirty="0">
                <a:solidFill>
                  <a:srgbClr val="000000"/>
                </a:solidFill>
                <a:latin typeface="Comic Sans MS" charset="0"/>
              </a:rPr>
              <a:t>hy is there a UDP?</a:t>
            </a:r>
          </a:p>
        </p:txBody>
      </p:sp>
      <p:grpSp>
        <p:nvGrpSpPr>
          <p:cNvPr id="111620" name="Group 1"/>
          <p:cNvGrpSpPr>
            <a:grpSpLocks/>
          </p:cNvGrpSpPr>
          <p:nvPr/>
        </p:nvGrpSpPr>
        <p:grpSpPr bwMode="auto">
          <a:xfrm>
            <a:off x="6119813" y="1762125"/>
            <a:ext cx="2693987" cy="3367088"/>
            <a:chOff x="6328238" y="1623178"/>
            <a:chExt cx="2693987" cy="3367087"/>
          </a:xfrm>
        </p:grpSpPr>
        <p:sp>
          <p:nvSpPr>
            <p:cNvPr id="11162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grpSp>
          <p:nvGrpSpPr>
            <p:cNvPr id="111622" name="Group 5"/>
            <p:cNvGrpSpPr>
              <a:grpSpLocks/>
            </p:cNvGrpSpPr>
            <p:nvPr/>
          </p:nvGrpSpPr>
          <p:grpSpPr bwMode="auto">
            <a:xfrm>
              <a:off x="6328238" y="1623178"/>
              <a:ext cx="2693987" cy="3367087"/>
              <a:chOff x="2514600" y="1967359"/>
              <a:chExt cx="3124200" cy="3747641"/>
            </a:xfrm>
          </p:grpSpPr>
          <p:sp>
            <p:nvSpPr>
              <p:cNvPr id="11162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Text Box 10"/>
              <p:cNvSpPr txBox="1">
                <a:spLocks noChangeArrowheads="1"/>
              </p:cNvSpPr>
              <p:nvPr/>
            </p:nvSpPr>
            <p:spPr bwMode="auto">
              <a:xfrm>
                <a:off x="3811588" y="3470275"/>
                <a:ext cx="478006" cy="44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rPr>
                  <a:t>IP</a:t>
                </a:r>
              </a:p>
            </p:txBody>
          </p:sp>
          <p:sp>
            <p:nvSpPr>
              <p:cNvPr id="111628" name="Text Box 11"/>
              <p:cNvSpPr txBox="1">
                <a:spLocks noChangeArrowheads="1"/>
              </p:cNvSpPr>
              <p:nvPr/>
            </p:nvSpPr>
            <p:spPr bwMode="auto">
              <a:xfrm>
                <a:off x="2673925" y="5334004"/>
                <a:ext cx="1000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Ethernet</a:t>
                </a:r>
              </a:p>
            </p:txBody>
          </p:sp>
          <p:sp>
            <p:nvSpPr>
              <p:cNvPr id="111629" name="Text Box 12"/>
              <p:cNvSpPr txBox="1">
                <a:spLocks noChangeArrowheads="1"/>
              </p:cNvSpPr>
              <p:nvPr/>
            </p:nvSpPr>
            <p:spPr bwMode="auto">
              <a:xfrm>
                <a:off x="4342815" y="5334004"/>
                <a:ext cx="119724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Cable/DSL</a:t>
                </a:r>
              </a:p>
            </p:txBody>
          </p:sp>
          <p:sp>
            <p:nvSpPr>
              <p:cNvPr id="111630" name="Text Box 13"/>
              <p:cNvSpPr txBox="1">
                <a:spLocks noChangeArrowheads="1"/>
              </p:cNvSpPr>
              <p:nvPr/>
            </p:nvSpPr>
            <p:spPr bwMode="auto">
              <a:xfrm>
                <a:off x="3546760" y="5334004"/>
                <a:ext cx="972217"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Wireless</a:t>
                </a:r>
              </a:p>
            </p:txBody>
          </p:sp>
          <p:sp>
            <p:nvSpPr>
              <p:cNvPr id="111631" name="Text Box 14"/>
              <p:cNvSpPr txBox="1">
                <a:spLocks noChangeArrowheads="1"/>
              </p:cNvSpPr>
              <p:nvPr/>
            </p:nvSpPr>
            <p:spPr bwMode="auto">
              <a:xfrm>
                <a:off x="3390900" y="2787650"/>
                <a:ext cx="630402"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TCP</a:t>
                </a:r>
              </a:p>
            </p:txBody>
          </p:sp>
          <p:sp>
            <p:nvSpPr>
              <p:cNvPr id="111632" name="Text Box 15"/>
              <p:cNvSpPr txBox="1">
                <a:spLocks noChangeArrowheads="1"/>
              </p:cNvSpPr>
              <p:nvPr/>
            </p:nvSpPr>
            <p:spPr bwMode="auto">
              <a:xfrm>
                <a:off x="4186238" y="2819400"/>
                <a:ext cx="641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UDP</a:t>
                </a:r>
              </a:p>
            </p:txBody>
          </p:sp>
          <p:sp>
            <p:nvSpPr>
              <p:cNvPr id="11163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1636" name="Group 31"/>
              <p:cNvGrpSpPr>
                <a:grpSpLocks/>
              </p:cNvGrpSpPr>
              <p:nvPr/>
            </p:nvGrpSpPr>
            <p:grpSpPr bwMode="auto">
              <a:xfrm>
                <a:off x="2604654" y="1967359"/>
                <a:ext cx="2971800" cy="384160"/>
                <a:chOff x="2604654" y="1967359"/>
                <a:chExt cx="2971800" cy="384160"/>
              </a:xfrm>
            </p:grpSpPr>
            <p:sp>
              <p:nvSpPr>
                <p:cNvPr id="111637" name="Text Box 16"/>
                <p:cNvSpPr txBox="1">
                  <a:spLocks noChangeArrowheads="1"/>
                </p:cNvSpPr>
                <p:nvPr/>
              </p:nvSpPr>
              <p:spPr bwMode="auto">
                <a:xfrm>
                  <a:off x="4642363" y="2008911"/>
                  <a:ext cx="761835"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Telnet</a:t>
                  </a:r>
                </a:p>
              </p:txBody>
            </p:sp>
            <p:sp>
              <p:nvSpPr>
                <p:cNvPr id="111638" name="Text Box 17"/>
                <p:cNvSpPr txBox="1">
                  <a:spLocks noChangeArrowheads="1"/>
                </p:cNvSpPr>
                <p:nvPr/>
              </p:nvSpPr>
              <p:spPr bwMode="auto">
                <a:xfrm>
                  <a:off x="2843502" y="1995054"/>
                  <a:ext cx="745629"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Email</a:t>
                  </a:r>
                </a:p>
              </p:txBody>
            </p:sp>
            <p:sp>
              <p:nvSpPr>
                <p:cNvPr id="111639" name="Text Box 18"/>
                <p:cNvSpPr txBox="1">
                  <a:spLocks noChangeArrowheads="1"/>
                </p:cNvSpPr>
                <p:nvPr/>
              </p:nvSpPr>
              <p:spPr bwMode="auto">
                <a:xfrm>
                  <a:off x="4190999" y="2008910"/>
                  <a:ext cx="606241"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FTP</a:t>
                  </a:r>
                </a:p>
              </p:txBody>
            </p:sp>
            <p:sp>
              <p:nvSpPr>
                <p:cNvPr id="111640" name="Text Box 19"/>
                <p:cNvSpPr txBox="1">
                  <a:spLocks noChangeArrowheads="1"/>
                </p:cNvSpPr>
                <p:nvPr/>
              </p:nvSpPr>
              <p:spPr bwMode="auto">
                <a:xfrm>
                  <a:off x="3480521" y="2008908"/>
                  <a:ext cx="838553" cy="34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b="1">
                      <a:solidFill>
                        <a:srgbClr val="000000"/>
                      </a:solidFill>
                    </a:rPr>
                    <a:t>WWW</a:t>
                  </a:r>
                </a:p>
              </p:txBody>
            </p:sp>
            <p:sp>
              <p:nvSpPr>
                <p:cNvPr id="11164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5"/>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058142C-40B0-4942-AF9F-EA4856145FAC}" type="slidenum">
              <a:rPr lang="en-US" altLang="x-none" sz="1400"/>
              <a:pPr algn="r"/>
              <a:t>52</a:t>
            </a:fld>
            <a:endParaRPr lang="en-US" altLang="x-none" sz="1400" dirty="0"/>
          </a:p>
        </p:txBody>
      </p:sp>
      <p:sp>
        <p:nvSpPr>
          <p:cNvPr id="132098" name="Rectangle 2"/>
          <p:cNvSpPr>
            <a:spLocks noGrp="1" noChangeArrowheads="1"/>
          </p:cNvSpPr>
          <p:nvPr>
            <p:ph type="title"/>
          </p:nvPr>
        </p:nvSpPr>
        <p:spPr/>
        <p:txBody>
          <a:bodyPr/>
          <a:lstStyle/>
          <a:p>
            <a:r>
              <a:rPr lang="en-US" altLang="x-none" sz="3200" dirty="0">
                <a:ea typeface="ＭＳ Ｐゴシック" charset="-128"/>
              </a:rPr>
              <a:t>Transport Services and APIs</a:t>
            </a:r>
            <a:endParaRPr lang="en-US" altLang="x-none" dirty="0">
              <a:ea typeface="ＭＳ Ｐゴシック" charset="-128"/>
            </a:endParaRPr>
          </a:p>
        </p:txBody>
      </p:sp>
      <p:sp>
        <p:nvSpPr>
          <p:cNvPr id="132099" name="Rectangle 3"/>
          <p:cNvSpPr>
            <a:spLocks noGrp="1" noChangeArrowheads="1"/>
          </p:cNvSpPr>
          <p:nvPr>
            <p:ph type="body" sz="half" idx="1"/>
          </p:nvPr>
        </p:nvSpPr>
        <p:spPr>
          <a:xfrm>
            <a:off x="533400" y="1600200"/>
            <a:ext cx="7959725" cy="4648200"/>
          </a:xfrm>
        </p:spPr>
        <p:txBody>
          <a:bodyPr/>
          <a:lstStyle/>
          <a:p>
            <a:pPr>
              <a:lnSpc>
                <a:spcPct val="80000"/>
              </a:lnSpc>
              <a:buFont typeface="Wingdings" pitchFamily="2" charset="2"/>
              <a:buChar char="q"/>
            </a:pPr>
            <a:r>
              <a:rPr lang="en-US" altLang="zh-CN" sz="2400" dirty="0">
                <a:ea typeface="宋体" charset="-122"/>
              </a:rPr>
              <a:t>Multiple services and APIs proposed in history</a:t>
            </a:r>
          </a:p>
          <a:p>
            <a:pPr lvl="1">
              <a:lnSpc>
                <a:spcPct val="80000"/>
              </a:lnSpc>
              <a:buFont typeface="Courier New" panose="02070309020205020404" pitchFamily="49" charset="0"/>
              <a:buChar char="o"/>
            </a:pPr>
            <a:r>
              <a:rPr lang="en-US" altLang="zh-CN" sz="1800" dirty="0">
                <a:ea typeface="宋体" charset="-122"/>
              </a:rPr>
              <a:t>XTI (X/Open Transport Interface), a slight modification of the Transport Layer Interface (TLI) developed by AT&amp;T.</a:t>
            </a:r>
          </a:p>
          <a:p>
            <a:pPr>
              <a:lnSpc>
                <a:spcPct val="80000"/>
              </a:lnSpc>
            </a:pPr>
            <a:endParaRPr lang="en-US" altLang="zh-CN" sz="2400" dirty="0">
              <a:ea typeface="宋体" charset="-122"/>
            </a:endParaRPr>
          </a:p>
          <a:p>
            <a:pPr>
              <a:lnSpc>
                <a:spcPct val="80000"/>
              </a:lnSpc>
              <a:buFont typeface="Wingdings" pitchFamily="2" charset="2"/>
              <a:buChar char="q"/>
            </a:pPr>
            <a:r>
              <a:rPr lang="en-US" altLang="zh-CN" sz="2400" dirty="0">
                <a:ea typeface="宋体" charset="-122"/>
              </a:rPr>
              <a:t>Commonly used transport-layer service model and API: S</a:t>
            </a:r>
            <a:r>
              <a:rPr lang="en-US" altLang="x-none" sz="2400" dirty="0">
                <a:ea typeface="ＭＳ Ｐゴシック" charset="-128"/>
              </a:rPr>
              <a:t>ocket</a:t>
            </a:r>
          </a:p>
          <a:p>
            <a:pPr lvl="1">
              <a:lnSpc>
                <a:spcPct val="80000"/>
              </a:lnSpc>
              <a:buFont typeface="Courier New" panose="02070309020205020404" pitchFamily="49" charset="0"/>
              <a:buChar char="o"/>
            </a:pPr>
            <a:r>
              <a:rPr lang="en-US" altLang="zh-CN" sz="2000" dirty="0">
                <a:ea typeface="宋体" charset="-122"/>
              </a:rPr>
              <a:t>sometimes called "Berkeley sockets" acknowledging their heritage from Berkeley Unix</a:t>
            </a:r>
          </a:p>
          <a:p>
            <a:pPr lvl="1">
              <a:lnSpc>
                <a:spcPct val="80000"/>
              </a:lnSpc>
              <a:buFont typeface="Courier New" panose="02070309020205020404" pitchFamily="49" charset="0"/>
              <a:buChar char="o"/>
            </a:pPr>
            <a:r>
              <a:rPr lang="en-US" altLang="x-none" sz="2000" dirty="0">
                <a:ea typeface="ＭＳ Ｐゴシック" charset="-128"/>
              </a:rPr>
              <a:t>a socket has </a:t>
            </a:r>
            <a:r>
              <a:rPr lang="en-US" altLang="zh-CN" sz="2000" dirty="0">
                <a:solidFill>
                  <a:schemeClr val="accent2"/>
                </a:solidFill>
                <a:ea typeface="宋体" charset="-122"/>
              </a:rPr>
              <a:t>a transport-layer local </a:t>
            </a:r>
            <a:r>
              <a:rPr lang="en-US" altLang="zh-CN" sz="2000" dirty="0">
                <a:solidFill>
                  <a:srgbClr val="FF0000"/>
                </a:solidFill>
                <a:ea typeface="宋体" charset="-122"/>
              </a:rPr>
              <a:t>port number</a:t>
            </a:r>
            <a:endParaRPr lang="en-US" altLang="zh-CN" sz="2000" dirty="0">
              <a:solidFill>
                <a:schemeClr val="accent2"/>
              </a:solidFill>
              <a:ea typeface="宋体" charset="-122"/>
            </a:endParaRPr>
          </a:p>
          <a:p>
            <a:pPr lvl="2">
              <a:lnSpc>
                <a:spcPct val="80000"/>
              </a:lnSpc>
            </a:pPr>
            <a:r>
              <a:rPr lang="en-US" altLang="zh-CN" dirty="0">
                <a:ea typeface="宋体" charset="-122"/>
              </a:rPr>
              <a:t>e.g., email (SMTP) port number 25, web port number 80</a:t>
            </a:r>
            <a:endParaRPr lang="en-US" altLang="x-none" sz="1800" dirty="0">
              <a:ea typeface="ＭＳ Ｐゴシック" charset="-128"/>
            </a:endParaRPr>
          </a:p>
          <a:p>
            <a:pPr lvl="1">
              <a:lnSpc>
                <a:spcPct val="80000"/>
              </a:lnSpc>
              <a:buFont typeface="Courier New" panose="02070309020205020404" pitchFamily="49" charset="0"/>
              <a:buChar char="o"/>
            </a:pPr>
            <a:r>
              <a:rPr lang="en-US" altLang="x-none" sz="2000" dirty="0">
                <a:ea typeface="ＭＳ Ｐゴシック" charset="-128"/>
              </a:rPr>
              <a:t>Application can send data into socket, read data out of socket</a:t>
            </a:r>
          </a:p>
          <a:p>
            <a:pPr lvl="1">
              <a:lnSpc>
                <a:spcPct val="80000"/>
              </a:lnSpc>
              <a:buFont typeface="Courier New" panose="02070309020205020404" pitchFamily="49" charset="0"/>
              <a:buChar char="o"/>
            </a:pPr>
            <a:r>
              <a:rPr lang="en-US" altLang="x-none" sz="2000" dirty="0">
                <a:ea typeface="ＭＳ Ｐゴシック" charset="-128"/>
              </a:rPr>
              <a:t>an application process binds to a socket (-a all; -u </a:t>
            </a:r>
            <a:r>
              <a:rPr lang="en-US" altLang="x-none" sz="2000" dirty="0" err="1">
                <a:ea typeface="ＭＳ Ｐゴシック" charset="-128"/>
              </a:rPr>
              <a:t>udp</a:t>
            </a:r>
            <a:r>
              <a:rPr lang="en-US" altLang="x-none" sz="2000" dirty="0">
                <a:ea typeface="ＭＳ Ｐゴシック" charset="-128"/>
              </a:rPr>
              <a:t>; -n number)</a:t>
            </a:r>
          </a:p>
          <a:p>
            <a:pPr lvl="2">
              <a:lnSpc>
                <a:spcPct val="80000"/>
              </a:lnSpc>
            </a:pPr>
            <a:r>
              <a:rPr lang="en-US" altLang="x-none" sz="1600" dirty="0">
                <a:ea typeface="ＭＳ Ｐゴシック" charset="-128"/>
              </a:rPr>
              <a:t>%</a:t>
            </a:r>
            <a:r>
              <a:rPr lang="en-US" altLang="x-none" sz="1600" dirty="0" err="1">
                <a:ea typeface="ＭＳ Ｐゴシック" charset="-128"/>
              </a:rPr>
              <a:t>netstat</a:t>
            </a:r>
            <a:r>
              <a:rPr lang="en-US" altLang="x-none" sz="1600" dirty="0">
                <a:ea typeface="ＭＳ Ｐゴシック" charset="-128"/>
              </a:rPr>
              <a:t> -</a:t>
            </a:r>
            <a:r>
              <a:rPr lang="en-US" altLang="x-none" sz="1600" dirty="0" err="1">
                <a:ea typeface="ＭＳ Ｐゴシック" charset="-128"/>
              </a:rPr>
              <a:t>aun</a:t>
            </a:r>
            <a:endParaRPr lang="en-US" altLang="x-none" sz="1600" dirty="0">
              <a:ea typeface="ＭＳ Ｐゴシック" charset="-128"/>
            </a:endParaRPr>
          </a:p>
        </p:txBody>
      </p:sp>
    </p:spTree>
    <p:extLst>
      <p:ext uri="{BB962C8B-B14F-4D97-AF65-F5344CB8AC3E}">
        <p14:creationId xmlns:p14="http://schemas.microsoft.com/office/powerpoint/2010/main" val="15655481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1"/>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3C33252-4909-654F-82BA-365E459F439A}" type="slidenum">
              <a:rPr lang="en-US" altLang="x-none" sz="1400">
                <a:solidFill>
                  <a:srgbClr val="000000"/>
                </a:solidFill>
              </a:rPr>
              <a:pPr algn="r"/>
              <a:t>53</a:t>
            </a:fld>
            <a:endParaRPr lang="en-US" altLang="x-none" sz="1400" dirty="0">
              <a:solidFill>
                <a:srgbClr val="000000"/>
              </a:solidFill>
            </a:endParaRPr>
          </a:p>
        </p:txBody>
      </p:sp>
      <p:sp>
        <p:nvSpPr>
          <p:cNvPr id="134146" name="Rectangle 2"/>
          <p:cNvSpPr>
            <a:spLocks noGrp="1" noChangeArrowheads="1"/>
          </p:cNvSpPr>
          <p:nvPr>
            <p:ph type="title"/>
          </p:nvPr>
        </p:nvSpPr>
        <p:spPr/>
        <p:txBody>
          <a:bodyPr/>
          <a:lstStyle/>
          <a:p>
            <a:r>
              <a:rPr lang="en-US" altLang="zh-CN" dirty="0">
                <a:ea typeface="宋体" charset="-122"/>
              </a:rPr>
              <a:t>Socket Service Model and API</a:t>
            </a:r>
            <a:endParaRPr lang="en-US" altLang="x-none" dirty="0">
              <a:ea typeface="ＭＳ Ｐゴシック" charset="-128"/>
            </a:endParaRPr>
          </a:p>
        </p:txBody>
      </p:sp>
      <p:grpSp>
        <p:nvGrpSpPr>
          <p:cNvPr id="134147" name="Group 1"/>
          <p:cNvGrpSpPr>
            <a:grpSpLocks/>
          </p:cNvGrpSpPr>
          <p:nvPr/>
        </p:nvGrpSpPr>
        <p:grpSpPr bwMode="auto">
          <a:xfrm>
            <a:off x="290513" y="1914525"/>
            <a:ext cx="8651875" cy="4033838"/>
            <a:chOff x="341978" y="1514813"/>
            <a:chExt cx="8652252" cy="4034209"/>
          </a:xfrm>
        </p:grpSpPr>
        <p:graphicFrame>
          <p:nvGraphicFramePr>
            <p:cNvPr id="134150" name="Object 2"/>
            <p:cNvGraphicFramePr>
              <a:graphicFrameLocks noChangeAspect="1"/>
            </p:cNvGraphicFramePr>
            <p:nvPr/>
          </p:nvGraphicFramePr>
          <p:xfrm>
            <a:off x="341978" y="1514813"/>
            <a:ext cx="8652252" cy="4034209"/>
          </p:xfrm>
          <a:graphic>
            <a:graphicData uri="http://schemas.openxmlformats.org/presentationml/2006/ole">
              <mc:AlternateContent xmlns:mc="http://schemas.openxmlformats.org/markup-compatibility/2006">
                <mc:Choice xmlns:v="urn:schemas-microsoft-com:vml" Requires="v">
                  <p:oleObj spid="_x0000_s352410" name="Photo Editor Photo" r:id="rId4" imgW="13460704" imgH="6276190" progId="MSPhotoEd.3">
                    <p:embed/>
                  </p:oleObj>
                </mc:Choice>
                <mc:Fallback>
                  <p:oleObj name="Photo Editor Photo" r:id="rId4" imgW="13460704" imgH="627619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78" y="1514813"/>
                          <a:ext cx="8652252" cy="403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5"/>
            <p:cNvSpPr>
              <a:spLocks noChangeArrowheads="1"/>
            </p:cNvSpPr>
            <p:nvPr/>
          </p:nvSpPr>
          <p:spPr bwMode="auto">
            <a:xfrm>
              <a:off x="2088304" y="4432906"/>
              <a:ext cx="1079547" cy="64140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defRPr/>
              </a:pPr>
              <a:r>
                <a:rPr lang="en-US" altLang="zh-CN" sz="1800" dirty="0">
                  <a:solidFill>
                    <a:srgbClr val="000000"/>
                  </a:solidFill>
                  <a:latin typeface="Comic Sans MS" charset="0"/>
                  <a:ea typeface="宋体" charset="0"/>
                  <a:cs typeface="宋体" charset="0"/>
                </a:rPr>
                <a:t>buffers,</a:t>
              </a:r>
            </a:p>
            <a:p>
              <a:pPr>
                <a:defRPr/>
              </a:pPr>
              <a:r>
                <a:rPr lang="en-US" altLang="zh-CN" sz="1800" dirty="0">
                  <a:solidFill>
                    <a:srgbClr val="000000"/>
                  </a:solidFill>
                  <a:latin typeface="Comic Sans MS" charset="0"/>
                  <a:ea typeface="宋体" charset="0"/>
                  <a:cs typeface="宋体" charset="0"/>
                </a:rPr>
                <a:t>states</a:t>
              </a:r>
              <a:endParaRPr lang="en-US" sz="1800" dirty="0">
                <a:solidFill>
                  <a:srgbClr val="000000"/>
                </a:solidFill>
                <a:latin typeface="Comic Sans MS" charset="0"/>
                <a:ea typeface="ＭＳ Ｐゴシック" charset="0"/>
              </a:endParaRPr>
            </a:p>
          </p:txBody>
        </p:sp>
        <p:sp>
          <p:nvSpPr>
            <p:cNvPr id="11270" name="Rectangle 7"/>
            <p:cNvSpPr>
              <a:spLocks noChangeArrowheads="1"/>
            </p:cNvSpPr>
            <p:nvPr/>
          </p:nvSpPr>
          <p:spPr bwMode="auto">
            <a:xfrm>
              <a:off x="6215984" y="4439257"/>
              <a:ext cx="1079547" cy="64140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defRPr/>
              </a:pPr>
              <a:r>
                <a:rPr lang="en-US" altLang="zh-CN" sz="1800">
                  <a:solidFill>
                    <a:srgbClr val="000000"/>
                  </a:solidFill>
                  <a:latin typeface="Comic Sans MS" charset="0"/>
                  <a:ea typeface="宋体" charset="0"/>
                  <a:cs typeface="宋体" charset="0"/>
                </a:rPr>
                <a:t>buffers,</a:t>
              </a:r>
            </a:p>
            <a:p>
              <a:pPr>
                <a:defRPr/>
              </a:pPr>
              <a:r>
                <a:rPr lang="en-US" altLang="zh-CN" sz="1800">
                  <a:solidFill>
                    <a:srgbClr val="000000"/>
                  </a:solidFill>
                  <a:latin typeface="Comic Sans MS" charset="0"/>
                  <a:ea typeface="宋体" charset="0"/>
                  <a:cs typeface="宋体" charset="0"/>
                </a:rPr>
                <a:t>states</a:t>
              </a:r>
              <a:endParaRPr lang="en-US" sz="1800">
                <a:solidFill>
                  <a:srgbClr val="000000"/>
                </a:solidFill>
                <a:latin typeface="Comic Sans MS" charset="0"/>
                <a:ea typeface="ＭＳ Ｐゴシック" charset="0"/>
              </a:endParaRPr>
            </a:p>
          </p:txBody>
        </p:sp>
      </p:grpSp>
      <p:cxnSp>
        <p:nvCxnSpPr>
          <p:cNvPr id="134148" name="Straight Arrow Connector 7"/>
          <p:cNvCxnSpPr>
            <a:cxnSpLocks noChangeShapeType="1"/>
          </p:cNvCxnSpPr>
          <p:nvPr/>
        </p:nvCxnSpPr>
        <p:spPr bwMode="auto">
          <a:xfrm>
            <a:off x="2957513" y="4210050"/>
            <a:ext cx="3252787" cy="0"/>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4149" name="Rectangle 3"/>
          <p:cNvSpPr>
            <a:spLocks noChangeArrowheads="1"/>
          </p:cNvSpPr>
          <p:nvPr/>
        </p:nvSpPr>
        <p:spPr bwMode="auto">
          <a:xfrm>
            <a:off x="3956050" y="3459163"/>
            <a:ext cx="1335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zh-CN" sz="2000">
                <a:solidFill>
                  <a:srgbClr val="000000"/>
                </a:solidFill>
                <a:latin typeface="Comic Sans MS" charset="0"/>
                <a:ea typeface="宋体" charset="-122"/>
              </a:rPr>
              <a:t>transport</a:t>
            </a:r>
          </a:p>
          <a:p>
            <a:r>
              <a:rPr lang="en-US" altLang="x-none" sz="2000">
                <a:solidFill>
                  <a:srgbClr val="000000"/>
                </a:solidFill>
                <a:latin typeface="Comic Sans MS" charset="0"/>
                <a:ea typeface="宋体" charset="-122"/>
              </a:rPr>
              <a:t>protocol</a:t>
            </a:r>
            <a:endParaRPr lang="en-US" altLang="x-none" sz="2000"/>
          </a:p>
        </p:txBody>
      </p:sp>
    </p:spTree>
    <p:extLst>
      <p:ext uri="{BB962C8B-B14F-4D97-AF65-F5344CB8AC3E}">
        <p14:creationId xmlns:p14="http://schemas.microsoft.com/office/powerpoint/2010/main" val="704326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x-none">
                <a:ea typeface="ＭＳ Ｐゴシック" charset="-128"/>
              </a:rPr>
              <a:t>Multiplexing/Demultiplexing</a:t>
            </a:r>
          </a:p>
        </p:txBody>
      </p:sp>
      <p:sp>
        <p:nvSpPr>
          <p:cNvPr id="52225" name="Slide Number Placeholder 4"/>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69D3D413-656F-4E49-8366-8761CA500E71}" type="slidenum">
              <a:rPr lang="en-US" altLang="x-none" sz="1400"/>
              <a:pPr/>
              <a:t>54</a:t>
            </a:fld>
            <a:endParaRPr lang="en-US" altLang="x-none" sz="1400" dirty="0"/>
          </a:p>
        </p:txBody>
      </p:sp>
      <p:pic>
        <p:nvPicPr>
          <p:cNvPr id="522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17675"/>
            <a:ext cx="91440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55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41448AA2-0524-AC4B-ADF3-EE41D0F384BF}" type="slidenum">
              <a:rPr lang="en-US" altLang="x-none" sz="1200">
                <a:solidFill>
                  <a:srgbClr val="000000"/>
                </a:solidFill>
                <a:latin typeface="Tahoma" charset="0"/>
              </a:rPr>
              <a:pPr/>
              <a:t>55</a:t>
            </a:fld>
            <a:endParaRPr lang="en-US" altLang="x-none" sz="1200">
              <a:solidFill>
                <a:srgbClr val="000000"/>
              </a:solidFill>
              <a:latin typeface="Tahoma" charset="0"/>
            </a:endParaRPr>
          </a:p>
        </p:txBody>
      </p:sp>
      <p:sp>
        <p:nvSpPr>
          <p:cNvPr id="113666"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UDP Header</a:t>
            </a:r>
            <a:endParaRPr lang="en-US" altLang="x-none" sz="4000" u="sng">
              <a:solidFill>
                <a:srgbClr val="3333CC"/>
              </a:solidFill>
              <a:latin typeface="Comic Sans MS" charset="0"/>
            </a:endParaRPr>
          </a:p>
        </p:txBody>
      </p:sp>
      <p:grpSp>
        <p:nvGrpSpPr>
          <p:cNvPr id="113667" name="Group 1"/>
          <p:cNvGrpSpPr>
            <a:grpSpLocks/>
          </p:cNvGrpSpPr>
          <p:nvPr/>
        </p:nvGrpSpPr>
        <p:grpSpPr bwMode="auto">
          <a:xfrm>
            <a:off x="-38100" y="3879850"/>
            <a:ext cx="2368550" cy="2955925"/>
            <a:chOff x="6328238" y="1623178"/>
            <a:chExt cx="2693987" cy="3367087"/>
          </a:xfrm>
        </p:grpSpPr>
        <p:sp>
          <p:nvSpPr>
            <p:cNvPr id="113691"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3692" name="Group 5"/>
            <p:cNvGrpSpPr>
              <a:grpSpLocks/>
            </p:cNvGrpSpPr>
            <p:nvPr/>
          </p:nvGrpSpPr>
          <p:grpSpPr bwMode="auto">
            <a:xfrm>
              <a:off x="6328238" y="1623178"/>
              <a:ext cx="2693987" cy="3367087"/>
              <a:chOff x="2514600" y="1967359"/>
              <a:chExt cx="3124200" cy="3747641"/>
            </a:xfrm>
          </p:grpSpPr>
          <p:sp>
            <p:nvSpPr>
              <p:cNvPr id="113693"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4"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95"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6"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97"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98"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3699"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3700"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3701" name="Text Box 14"/>
              <p:cNvSpPr txBox="1">
                <a:spLocks noChangeArrowheads="1"/>
              </p:cNvSpPr>
              <p:nvPr/>
            </p:nvSpPr>
            <p:spPr bwMode="auto">
              <a:xfrm>
                <a:off x="3338329" y="278765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3702" name="Text Box 15"/>
              <p:cNvSpPr txBox="1">
                <a:spLocks noChangeArrowheads="1"/>
              </p:cNvSpPr>
              <p:nvPr/>
            </p:nvSpPr>
            <p:spPr bwMode="auto">
              <a:xfrm>
                <a:off x="4139241" y="2819400"/>
                <a:ext cx="735546"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3703"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4"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5"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706" name="Group 31"/>
              <p:cNvGrpSpPr>
                <a:grpSpLocks/>
              </p:cNvGrpSpPr>
              <p:nvPr/>
            </p:nvGrpSpPr>
            <p:grpSpPr bwMode="auto">
              <a:xfrm>
                <a:off x="2604654" y="1967359"/>
                <a:ext cx="2971800" cy="377408"/>
                <a:chOff x="2604654" y="1967359"/>
                <a:chExt cx="2971800" cy="377408"/>
              </a:xfrm>
            </p:grpSpPr>
            <p:sp>
              <p:nvSpPr>
                <p:cNvPr id="113707"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708"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709"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710"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711"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3668" name="Group 2"/>
          <p:cNvGrpSpPr>
            <a:grpSpLocks/>
          </p:cNvGrpSpPr>
          <p:nvPr/>
        </p:nvGrpSpPr>
        <p:grpSpPr bwMode="auto">
          <a:xfrm>
            <a:off x="6767513" y="4021138"/>
            <a:ext cx="2376487" cy="2836862"/>
            <a:chOff x="5257799" y="1981200"/>
            <a:chExt cx="3162073" cy="3741772"/>
          </a:xfrm>
        </p:grpSpPr>
        <p:sp>
          <p:nvSpPr>
            <p:cNvPr id="113671"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3672"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3"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74"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3677"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3678"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3679"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3680" name="Text Box 12"/>
            <p:cNvSpPr txBox="1">
              <a:spLocks noChangeArrowheads="1"/>
            </p:cNvSpPr>
            <p:nvPr/>
          </p:nvSpPr>
          <p:spPr bwMode="auto">
            <a:xfrm>
              <a:off x="6103965" y="2787649"/>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UDP</a:t>
              </a:r>
            </a:p>
          </p:txBody>
        </p:sp>
        <p:sp>
          <p:nvSpPr>
            <p:cNvPr id="113681" name="Text Box 13"/>
            <p:cNvSpPr txBox="1">
              <a:spLocks noChangeArrowheads="1"/>
            </p:cNvSpPr>
            <p:nvPr/>
          </p:nvSpPr>
          <p:spPr bwMode="auto">
            <a:xfrm>
              <a:off x="6921903" y="2819400"/>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TCP</a:t>
              </a:r>
            </a:p>
          </p:txBody>
        </p:sp>
        <p:sp>
          <p:nvSpPr>
            <p:cNvPr id="113682"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3"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4"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3685" name="Group 26"/>
            <p:cNvGrpSpPr>
              <a:grpSpLocks/>
            </p:cNvGrpSpPr>
            <p:nvPr/>
          </p:nvGrpSpPr>
          <p:grpSpPr bwMode="auto">
            <a:xfrm>
              <a:off x="5348288" y="1995489"/>
              <a:ext cx="2971800" cy="406831"/>
              <a:chOff x="2604654" y="1967359"/>
              <a:chExt cx="2971800" cy="407129"/>
            </a:xfrm>
          </p:grpSpPr>
          <p:sp>
            <p:nvSpPr>
              <p:cNvPr id="113686"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3687"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3688"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3689"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3690"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3669" name="Straight Arrow Connector 47"/>
          <p:cNvCxnSpPr>
            <a:cxnSpLocks noChangeShapeType="1"/>
          </p:cNvCxnSpPr>
          <p:nvPr/>
        </p:nvCxnSpPr>
        <p:spPr bwMode="auto">
          <a:xfrm>
            <a:off x="1704975" y="4818063"/>
            <a:ext cx="5602288"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5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452563"/>
            <a:ext cx="74676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9" name="TextBox 48">
            <a:extLst>
              <a:ext uri="{FF2B5EF4-FFF2-40B4-BE49-F238E27FC236}">
                <a16:creationId xmlns:a16="http://schemas.microsoft.com/office/drawing/2014/main" id="{29499D04-8B73-CC4A-A7EE-A95C083FEA66}"/>
              </a:ext>
            </a:extLst>
          </p:cNvPr>
          <p:cNvSpPr txBox="1"/>
          <p:nvPr/>
        </p:nvSpPr>
        <p:spPr>
          <a:xfrm>
            <a:off x="3744174" y="1827455"/>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sp>
        <p:nvSpPr>
          <p:cNvPr id="51" name="TextBox 50">
            <a:extLst>
              <a:ext uri="{FF2B5EF4-FFF2-40B4-BE49-F238E27FC236}">
                <a16:creationId xmlns:a16="http://schemas.microsoft.com/office/drawing/2014/main" id="{4E39EE83-678A-D74D-BCDD-0BD63BDE82EA}"/>
              </a:ext>
            </a:extLst>
          </p:cNvPr>
          <p:cNvSpPr txBox="1"/>
          <p:nvPr/>
        </p:nvSpPr>
        <p:spPr>
          <a:xfrm>
            <a:off x="4035593" y="2412230"/>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BCFE4A6F-F62F-3F4C-A740-D12854DAC688}" type="slidenum">
              <a:rPr lang="en-US" altLang="x-none" sz="1200">
                <a:solidFill>
                  <a:srgbClr val="000000"/>
                </a:solidFill>
                <a:latin typeface="Tahoma" charset="0"/>
              </a:rPr>
              <a:pPr/>
              <a:t>56</a:t>
            </a:fld>
            <a:endParaRPr lang="en-US" altLang="x-none" sz="1200">
              <a:solidFill>
                <a:srgbClr val="000000"/>
              </a:solidFill>
              <a:latin typeface="Tahoma" charset="0"/>
            </a:endParaRPr>
          </a:p>
        </p:txBody>
      </p:sp>
      <p:sp>
        <p:nvSpPr>
          <p:cNvPr id="115714"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a:p>
          <a:p>
            <a:endParaRPr lang="en-US" altLang="x-none"/>
          </a:p>
        </p:txBody>
      </p:sp>
      <p:sp>
        <p:nvSpPr>
          <p:cNvPr id="115715"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2800" u="sng">
                <a:solidFill>
                  <a:srgbClr val="3333CC"/>
                </a:solidFill>
                <a:latin typeface="Comic Sans MS" charset="0"/>
              </a:rPr>
              <a:t>Transport Layer: TCP</a:t>
            </a:r>
            <a:endParaRPr lang="en-US" altLang="x-none" sz="3600" u="sng">
              <a:solidFill>
                <a:srgbClr val="3333CC"/>
              </a:solidFill>
              <a:latin typeface="Comic Sans MS" charset="0"/>
            </a:endParaRPr>
          </a:p>
        </p:txBody>
      </p:sp>
      <p:sp>
        <p:nvSpPr>
          <p:cNvPr id="35845" name="Rectangle 3"/>
          <p:cNvSpPr>
            <a:spLocks noChangeArrowheads="1"/>
          </p:cNvSpPr>
          <p:nvPr/>
        </p:nvSpPr>
        <p:spPr bwMode="auto">
          <a:xfrm>
            <a:off x="533400" y="1408113"/>
            <a:ext cx="4800600" cy="5289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charset="0"/>
                <a:ea typeface="ＭＳ Ｐゴシック" charset="-128"/>
              </a:defRPr>
            </a:lvl1pPr>
            <a:lvl2pPr marL="800100" indent="-342900">
              <a:defRPr sz="2400">
                <a:solidFill>
                  <a:schemeClr val="tx1"/>
                </a:solidFill>
                <a:latin typeface="Times New Roman" charset="0"/>
                <a:ea typeface="ＭＳ Ｐゴシック" charset="-128"/>
              </a:defRPr>
            </a:lvl2pPr>
            <a:lvl3pPr marL="1257300" indent="-3429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spcBef>
                <a:spcPct val="20000"/>
              </a:spcBef>
              <a:buClr>
                <a:srgbClr val="3333CC"/>
              </a:buClr>
              <a:buSzPct val="85000"/>
              <a:buFont typeface="Wingdings" pitchFamily="2" charset="2"/>
              <a:buChar char="q"/>
            </a:pPr>
            <a:r>
              <a:rPr lang="en-US" altLang="x-none" sz="1600" dirty="0">
                <a:latin typeface="Comic Sans MS" charset="0"/>
              </a:rPr>
              <a:t>Services</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multiplexing/demultiplexing</a:t>
            </a:r>
            <a:endParaRPr lang="en-US" altLang="x-none" sz="1600" dirty="0">
              <a:solidFill>
                <a:srgbClr val="00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reliable transport </a:t>
            </a:r>
          </a:p>
          <a:p>
            <a:pPr lvl="2" algn="l">
              <a:spcBef>
                <a:spcPct val="20000"/>
              </a:spcBef>
              <a:buClr>
                <a:srgbClr val="3333CC"/>
              </a:buClr>
              <a:buSzPct val="85000"/>
              <a:buFont typeface="Courier New" charset="0"/>
              <a:buChar char="o"/>
            </a:pPr>
            <a:r>
              <a:rPr lang="en-US" altLang="x-none" sz="1800" dirty="0">
                <a:solidFill>
                  <a:srgbClr val="000000"/>
                </a:solidFill>
                <a:latin typeface="Comic Sans MS" charset="0"/>
              </a:rPr>
              <a:t>between sending and receiving processes</a:t>
            </a:r>
            <a:endParaRPr lang="en-US" altLang="zh-CN" sz="1800" dirty="0">
              <a:solidFill>
                <a:srgbClr val="000000"/>
              </a:solidFill>
              <a:latin typeface="Comic Sans MS" charset="0"/>
              <a:ea typeface="宋体" charset="-122"/>
            </a:endParaRPr>
          </a:p>
          <a:p>
            <a:pPr lvl="2" algn="l">
              <a:spcBef>
                <a:spcPct val="20000"/>
              </a:spcBef>
              <a:buClr>
                <a:srgbClr val="3333CC"/>
              </a:buClr>
              <a:buSzPct val="75000"/>
              <a:buFont typeface="Courier New" charset="0"/>
              <a:buChar char="o"/>
            </a:pPr>
            <a:r>
              <a:rPr lang="en-US" altLang="x-none" sz="1800" dirty="0">
                <a:solidFill>
                  <a:srgbClr val="000000"/>
                </a:solidFill>
                <a:latin typeface="Comic Sans MS" charset="0"/>
              </a:rPr>
              <a:t>setup required between </a:t>
            </a:r>
            <a:r>
              <a:rPr lang="en-US" altLang="zh-CN" sz="1800" dirty="0">
                <a:solidFill>
                  <a:srgbClr val="000000"/>
                </a:solidFill>
                <a:latin typeface="Comic Sans MS" charset="0"/>
                <a:ea typeface="宋体" charset="-122"/>
              </a:rPr>
              <a:t>sender and receiver: a</a:t>
            </a:r>
            <a:r>
              <a:rPr lang="en-US" altLang="x-none" sz="1800" dirty="0">
                <a:solidFill>
                  <a:srgbClr val="000000"/>
                </a:solidFill>
                <a:latin typeface="Comic Sans MS" charset="0"/>
              </a:rPr>
              <a:t> </a:t>
            </a:r>
            <a:r>
              <a:rPr lang="en-US" altLang="zh-CN" sz="1800" dirty="0">
                <a:solidFill>
                  <a:srgbClr val="FF0000"/>
                </a:solidFill>
                <a:latin typeface="Comic Sans MS" charset="0"/>
                <a:ea typeface="宋体" charset="-122"/>
              </a:rPr>
              <a:t>c</a:t>
            </a:r>
            <a:r>
              <a:rPr lang="en-US" altLang="x-none" sz="1800" dirty="0">
                <a:solidFill>
                  <a:srgbClr val="FF0000"/>
                </a:solidFill>
                <a:latin typeface="Comic Sans MS" charset="0"/>
              </a:rPr>
              <a:t>onnection-oriented </a:t>
            </a:r>
            <a:r>
              <a:rPr lang="en-US" altLang="zh-CN" sz="1800" dirty="0">
                <a:solidFill>
                  <a:srgbClr val="FF0000"/>
                </a:solidFill>
                <a:latin typeface="Comic Sans MS" charset="0"/>
                <a:ea typeface="宋体" charset="-122"/>
              </a:rPr>
              <a:t>service</a:t>
            </a:r>
            <a:endParaRPr lang="en-US" altLang="x-none" sz="1800" dirty="0">
              <a:solidFill>
                <a:srgbClr val="FF0000"/>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flow control: </a:t>
            </a:r>
            <a:r>
              <a:rPr lang="en-US" altLang="x-none" sz="1800" dirty="0">
                <a:solidFill>
                  <a:srgbClr val="000000"/>
                </a:solidFill>
                <a:latin typeface="Comic Sans MS" charset="0"/>
              </a:rPr>
              <a:t>sender won</a:t>
            </a:r>
            <a:r>
              <a:rPr lang="ja-JP" altLang="en-US" sz="1800">
                <a:solidFill>
                  <a:srgbClr val="000000"/>
                </a:solidFill>
                <a:latin typeface="Comic Sans MS" charset="0"/>
              </a:rPr>
              <a:t>’</a:t>
            </a:r>
            <a:r>
              <a:rPr lang="en-US" altLang="ja-JP" sz="1800" dirty="0">
                <a:solidFill>
                  <a:srgbClr val="000000"/>
                </a:solidFill>
                <a:latin typeface="Comic Sans MS" charset="0"/>
              </a:rPr>
              <a:t>t overwhelm receiver</a:t>
            </a: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congestion control: </a:t>
            </a:r>
            <a:r>
              <a:rPr lang="en-US" altLang="x-none" sz="1800" dirty="0">
                <a:solidFill>
                  <a:srgbClr val="000000"/>
                </a:solidFill>
                <a:latin typeface="Comic Sans MS" charset="0"/>
              </a:rPr>
              <a:t>throttle sender when network overloaded</a:t>
            </a:r>
          </a:p>
          <a:p>
            <a:pPr lvl="1" algn="l">
              <a:spcBef>
                <a:spcPct val="20000"/>
              </a:spcBef>
              <a:buClr>
                <a:srgbClr val="3333CC"/>
              </a:buClr>
              <a:buSzPct val="85000"/>
              <a:buFont typeface="Courier New" charset="0"/>
              <a:buChar char="o"/>
            </a:pPr>
            <a:r>
              <a:rPr lang="en-US" altLang="zh-CN" sz="1600" dirty="0">
                <a:solidFill>
                  <a:srgbClr val="3333CC"/>
                </a:solidFill>
                <a:latin typeface="Comic Sans MS" charset="0"/>
                <a:ea typeface="宋体" charset="-122"/>
              </a:rPr>
              <a:t>error detection</a:t>
            </a:r>
            <a:endParaRPr lang="en-US" altLang="x-none" sz="1600" dirty="0">
              <a:solidFill>
                <a:srgbClr val="3333CC"/>
              </a:solidFill>
              <a:latin typeface="Comic Sans MS" charset="0"/>
            </a:endParaRPr>
          </a:p>
          <a:p>
            <a:pPr lvl="1" algn="l">
              <a:spcBef>
                <a:spcPct val="20000"/>
              </a:spcBef>
              <a:buClr>
                <a:srgbClr val="3333CC"/>
              </a:buClr>
              <a:buSzPct val="85000"/>
              <a:buFont typeface="Courier New" charset="0"/>
              <a:buChar char="o"/>
            </a:pPr>
            <a:r>
              <a:rPr lang="en-US" altLang="x-none" sz="1600" dirty="0">
                <a:solidFill>
                  <a:srgbClr val="3333CC"/>
                </a:solidFill>
                <a:latin typeface="Comic Sans MS" charset="0"/>
              </a:rPr>
              <a:t>does not provide </a:t>
            </a:r>
            <a:r>
              <a:rPr lang="en-US" altLang="x-none" sz="1800" dirty="0">
                <a:solidFill>
                  <a:srgbClr val="000000"/>
                </a:solidFill>
                <a:latin typeface="Comic Sans MS" charset="0"/>
              </a:rPr>
              <a:t>timing, minimum bandwidth guarantees</a:t>
            </a:r>
          </a:p>
          <a:p>
            <a:pPr algn="l">
              <a:spcBef>
                <a:spcPct val="20000"/>
              </a:spcBef>
              <a:buClr>
                <a:srgbClr val="3333CC"/>
              </a:buClr>
              <a:buSzPct val="85000"/>
              <a:buFont typeface="Wingdings" charset="2"/>
              <a:buChar char="q"/>
            </a:pPr>
            <a:r>
              <a:rPr lang="en-US" altLang="x-none" sz="1800" dirty="0">
                <a:solidFill>
                  <a:srgbClr val="000000"/>
                </a:solidFill>
                <a:latin typeface="Comic Sans MS" charset="0"/>
              </a:rPr>
              <a:t>Interface: </a:t>
            </a:r>
          </a:p>
          <a:p>
            <a:pPr lvl="1" algn="l">
              <a:spcBef>
                <a:spcPct val="20000"/>
              </a:spcBef>
              <a:buClr>
                <a:srgbClr val="3333CC"/>
              </a:buClr>
              <a:buSzPct val="85000"/>
              <a:buFont typeface="Courier New" charset="0"/>
              <a:buChar char="o"/>
            </a:pPr>
            <a:r>
              <a:rPr lang="en-US" altLang="x-none" sz="1800" dirty="0">
                <a:solidFill>
                  <a:srgbClr val="000000"/>
                </a:solidFill>
                <a:latin typeface="Comic Sans MS" charset="0"/>
              </a:rPr>
              <a:t>send a packet to a (app-layer) peer</a:t>
            </a:r>
          </a:p>
        </p:txBody>
      </p:sp>
      <p:sp>
        <p:nvSpPr>
          <p:cNvPr id="115717"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8"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19"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0"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Text Box 8"/>
          <p:cNvSpPr txBox="1">
            <a:spLocks noChangeArrowheads="1"/>
          </p:cNvSpPr>
          <p:nvPr/>
        </p:nvSpPr>
        <p:spPr bwMode="auto">
          <a:xfrm>
            <a:off x="6554788" y="3470275"/>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a:t>
            </a:r>
          </a:p>
        </p:txBody>
      </p:sp>
      <p:sp>
        <p:nvSpPr>
          <p:cNvPr id="115722" name="Text Box 9"/>
          <p:cNvSpPr txBox="1">
            <a:spLocks noChangeArrowheads="1"/>
          </p:cNvSpPr>
          <p:nvPr/>
        </p:nvSpPr>
        <p:spPr bwMode="auto">
          <a:xfrm>
            <a:off x="5638800" y="5029200"/>
            <a:ext cx="874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Ethernet</a:t>
            </a:r>
          </a:p>
        </p:txBody>
      </p:sp>
      <p:sp>
        <p:nvSpPr>
          <p:cNvPr id="115723" name="Text Box 10"/>
          <p:cNvSpPr txBox="1">
            <a:spLocks noChangeArrowheads="1"/>
          </p:cNvSpPr>
          <p:nvPr/>
        </p:nvSpPr>
        <p:spPr bwMode="auto">
          <a:xfrm>
            <a:off x="7239000" y="5029200"/>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FDDI</a:t>
            </a:r>
          </a:p>
        </p:txBody>
      </p:sp>
      <p:sp>
        <p:nvSpPr>
          <p:cNvPr id="115724" name="Text Box 11"/>
          <p:cNvSpPr txBox="1">
            <a:spLocks noChangeArrowheads="1"/>
          </p:cNvSpPr>
          <p:nvPr/>
        </p:nvSpPr>
        <p:spPr bwMode="auto">
          <a:xfrm>
            <a:off x="6400800" y="5029200"/>
            <a:ext cx="898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Wireless</a:t>
            </a:r>
          </a:p>
        </p:txBody>
      </p:sp>
      <p:sp>
        <p:nvSpPr>
          <p:cNvPr id="115725" name="Text Box 12"/>
          <p:cNvSpPr txBox="1">
            <a:spLocks noChangeArrowheads="1"/>
          </p:cNvSpPr>
          <p:nvPr/>
        </p:nvSpPr>
        <p:spPr bwMode="auto">
          <a:xfrm>
            <a:off x="6149975" y="2787650"/>
            <a:ext cx="555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FF0000"/>
                </a:solidFill>
              </a:rPr>
              <a:t>TCP</a:t>
            </a:r>
          </a:p>
        </p:txBody>
      </p:sp>
      <p:sp>
        <p:nvSpPr>
          <p:cNvPr id="115726" name="Text Box 13"/>
          <p:cNvSpPr txBox="1">
            <a:spLocks noChangeArrowheads="1"/>
          </p:cNvSpPr>
          <p:nvPr/>
        </p:nvSpPr>
        <p:spPr bwMode="auto">
          <a:xfrm>
            <a:off x="6934200" y="2819400"/>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rPr>
              <a:t>UDP</a:t>
            </a:r>
          </a:p>
        </p:txBody>
      </p:sp>
      <p:sp>
        <p:nvSpPr>
          <p:cNvPr id="115727" name="Line 19"/>
          <p:cNvSpPr>
            <a:spLocks noChangeShapeType="1"/>
          </p:cNvSpPr>
          <p:nvPr/>
        </p:nvSpPr>
        <p:spPr bwMode="auto">
          <a:xfrm>
            <a:off x="52578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8"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9"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5730" name="Group 26"/>
          <p:cNvGrpSpPr>
            <a:grpSpLocks/>
          </p:cNvGrpSpPr>
          <p:nvPr/>
        </p:nvGrpSpPr>
        <p:grpSpPr bwMode="auto">
          <a:xfrm>
            <a:off x="5348288" y="1995488"/>
            <a:ext cx="2971800" cy="377825"/>
            <a:chOff x="2604654" y="1967359"/>
            <a:chExt cx="2971800" cy="378102"/>
          </a:xfrm>
        </p:grpSpPr>
        <p:sp>
          <p:nvSpPr>
            <p:cNvPr id="115731"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15732"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15733"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15734"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15735"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8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fld id="{6018FB6D-5311-0F4A-B466-08C94C78207F}" type="slidenum">
              <a:rPr lang="en-US" altLang="x-none" sz="1200">
                <a:solidFill>
                  <a:srgbClr val="000000"/>
                </a:solidFill>
                <a:latin typeface="Tahoma" charset="0"/>
              </a:rPr>
              <a:pPr/>
              <a:t>57</a:t>
            </a:fld>
            <a:endParaRPr lang="en-US" altLang="x-none" sz="1200">
              <a:solidFill>
                <a:srgbClr val="000000"/>
              </a:solidFill>
              <a:latin typeface="Tahoma" charset="0"/>
            </a:endParaRPr>
          </a:p>
        </p:txBody>
      </p:sp>
      <p:sp>
        <p:nvSpPr>
          <p:cNvPr id="117762"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3200" u="sng">
                <a:solidFill>
                  <a:srgbClr val="3333CC"/>
                </a:solidFill>
                <a:latin typeface="Comic Sans MS" charset="0"/>
              </a:rPr>
              <a:t>Transport Layer: TCP Header</a:t>
            </a:r>
            <a:endParaRPr lang="en-US" altLang="x-none" sz="4000" u="sng">
              <a:solidFill>
                <a:srgbClr val="3333CC"/>
              </a:solidFill>
              <a:latin typeface="Comic Sans MS" charset="0"/>
            </a:endParaRPr>
          </a:p>
        </p:txBody>
      </p:sp>
      <p:grpSp>
        <p:nvGrpSpPr>
          <p:cNvPr id="117763" name="Group 1"/>
          <p:cNvGrpSpPr>
            <a:grpSpLocks/>
          </p:cNvGrpSpPr>
          <p:nvPr/>
        </p:nvGrpSpPr>
        <p:grpSpPr bwMode="auto">
          <a:xfrm>
            <a:off x="-38100" y="4645025"/>
            <a:ext cx="2368550" cy="2190750"/>
            <a:chOff x="6328238" y="1623178"/>
            <a:chExt cx="2693987" cy="3367087"/>
          </a:xfrm>
        </p:grpSpPr>
        <p:sp>
          <p:nvSpPr>
            <p:cNvPr id="117788" name="Freeform 22"/>
            <p:cNvSpPr>
              <a:spLocks/>
            </p:cNvSpPr>
            <p:nvPr/>
          </p:nvSpPr>
          <p:spPr bwMode="auto">
            <a:xfrm flipH="1">
              <a:off x="7641836" y="2249519"/>
              <a:ext cx="899813" cy="725036"/>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2000"/>
            </a:p>
            <a:p>
              <a:endParaRPr lang="en-US" altLang="x-none" sz="2000"/>
            </a:p>
          </p:txBody>
        </p:sp>
        <p:grpSp>
          <p:nvGrpSpPr>
            <p:cNvPr id="117789" name="Group 5"/>
            <p:cNvGrpSpPr>
              <a:grpSpLocks/>
            </p:cNvGrpSpPr>
            <p:nvPr/>
          </p:nvGrpSpPr>
          <p:grpSpPr bwMode="auto">
            <a:xfrm>
              <a:off x="6328238" y="1623178"/>
              <a:ext cx="2693987" cy="3367087"/>
              <a:chOff x="2514600" y="1967359"/>
              <a:chExt cx="3124200" cy="3747641"/>
            </a:xfrm>
          </p:grpSpPr>
          <p:sp>
            <p:nvSpPr>
              <p:cNvPr id="117790" name="Freeform 6"/>
              <p:cNvSpPr>
                <a:spLocks/>
              </p:cNvSpPr>
              <p:nvPr/>
            </p:nvSpPr>
            <p:spPr bwMode="auto">
              <a:xfrm>
                <a:off x="25146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1" name="Freeform 7"/>
              <p:cNvSpPr>
                <a:spLocks/>
              </p:cNvSpPr>
              <p:nvPr/>
            </p:nvSpPr>
            <p:spPr bwMode="auto">
              <a:xfrm>
                <a:off x="45593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92" name="Line 8"/>
              <p:cNvSpPr>
                <a:spLocks noChangeShapeType="1"/>
              </p:cNvSpPr>
              <p:nvPr/>
            </p:nvSpPr>
            <p:spPr bwMode="auto">
              <a:xfrm>
                <a:off x="35052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3" name="Line 9"/>
              <p:cNvSpPr>
                <a:spLocks noChangeShapeType="1"/>
              </p:cNvSpPr>
              <p:nvPr/>
            </p:nvSpPr>
            <p:spPr bwMode="auto">
              <a:xfrm>
                <a:off x="34290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94" name="Text Box 10"/>
              <p:cNvSpPr txBox="1">
                <a:spLocks noChangeArrowheads="1"/>
              </p:cNvSpPr>
              <p:nvPr/>
            </p:nvSpPr>
            <p:spPr bwMode="auto">
              <a:xfrm>
                <a:off x="3759438" y="3470275"/>
                <a:ext cx="582306" cy="4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95" name="Text Box 11"/>
              <p:cNvSpPr txBox="1">
                <a:spLocks noChangeArrowheads="1"/>
              </p:cNvSpPr>
              <p:nvPr/>
            </p:nvSpPr>
            <p:spPr bwMode="auto">
              <a:xfrm>
                <a:off x="2602062" y="5334004"/>
                <a:ext cx="114397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Ethernet</a:t>
                </a:r>
              </a:p>
            </p:txBody>
          </p:sp>
          <p:sp>
            <p:nvSpPr>
              <p:cNvPr id="117796" name="Text Box 12"/>
              <p:cNvSpPr txBox="1">
                <a:spLocks noChangeArrowheads="1"/>
              </p:cNvSpPr>
              <p:nvPr/>
            </p:nvSpPr>
            <p:spPr bwMode="auto">
              <a:xfrm>
                <a:off x="4267037" y="5334004"/>
                <a:ext cx="134880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Cable/DSL</a:t>
                </a:r>
              </a:p>
            </p:txBody>
          </p:sp>
          <p:sp>
            <p:nvSpPr>
              <p:cNvPr id="117797" name="Text Box 13"/>
              <p:cNvSpPr txBox="1">
                <a:spLocks noChangeArrowheads="1"/>
              </p:cNvSpPr>
              <p:nvPr/>
            </p:nvSpPr>
            <p:spPr bwMode="auto">
              <a:xfrm>
                <a:off x="3477832" y="5334004"/>
                <a:ext cx="11100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Wireless</a:t>
                </a:r>
              </a:p>
            </p:txBody>
          </p:sp>
          <p:sp>
            <p:nvSpPr>
              <p:cNvPr id="117798" name="Text Box 14"/>
              <p:cNvSpPr txBox="1">
                <a:spLocks noChangeArrowheads="1"/>
              </p:cNvSpPr>
              <p:nvPr/>
            </p:nvSpPr>
            <p:spPr bwMode="auto">
              <a:xfrm>
                <a:off x="3381523" y="278765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UDP</a:t>
                </a:r>
              </a:p>
            </p:txBody>
          </p:sp>
          <p:sp>
            <p:nvSpPr>
              <p:cNvPr id="117799" name="Text Box 15"/>
              <p:cNvSpPr txBox="1">
                <a:spLocks noChangeArrowheads="1"/>
              </p:cNvSpPr>
              <p:nvPr/>
            </p:nvSpPr>
            <p:spPr bwMode="auto">
              <a:xfrm>
                <a:off x="4182434" y="2819400"/>
                <a:ext cx="649161" cy="35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TCP</a:t>
                </a:r>
              </a:p>
            </p:txBody>
          </p:sp>
          <p:sp>
            <p:nvSpPr>
              <p:cNvPr id="117800" name="Line 21"/>
              <p:cNvSpPr>
                <a:spLocks noChangeShapeType="1"/>
              </p:cNvSpPr>
              <p:nvPr/>
            </p:nvSpPr>
            <p:spPr bwMode="auto">
              <a:xfrm>
                <a:off x="2514600" y="5715000"/>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1" name="Line 23"/>
              <p:cNvSpPr>
                <a:spLocks noChangeShapeType="1"/>
              </p:cNvSpPr>
              <p:nvPr/>
            </p:nvSpPr>
            <p:spPr bwMode="auto">
              <a:xfrm>
                <a:off x="31242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802" name="Line 24"/>
              <p:cNvSpPr>
                <a:spLocks noChangeShapeType="1"/>
              </p:cNvSpPr>
              <p:nvPr/>
            </p:nvSpPr>
            <p:spPr bwMode="auto">
              <a:xfrm>
                <a:off x="40386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803" name="Group 31"/>
              <p:cNvGrpSpPr>
                <a:grpSpLocks/>
              </p:cNvGrpSpPr>
              <p:nvPr/>
            </p:nvGrpSpPr>
            <p:grpSpPr bwMode="auto">
              <a:xfrm>
                <a:off x="2604654" y="1967359"/>
                <a:ext cx="2971800" cy="377408"/>
                <a:chOff x="2604654" y="1967359"/>
                <a:chExt cx="2971800" cy="377408"/>
              </a:xfrm>
            </p:grpSpPr>
            <p:sp>
              <p:nvSpPr>
                <p:cNvPr id="117804" name="Text Box 16"/>
                <p:cNvSpPr txBox="1">
                  <a:spLocks noChangeArrowheads="1"/>
                </p:cNvSpPr>
                <p:nvPr/>
              </p:nvSpPr>
              <p:spPr bwMode="auto">
                <a:xfrm>
                  <a:off x="4578889" y="2008911"/>
                  <a:ext cx="888785"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805" name="Text Box 17"/>
                <p:cNvSpPr txBox="1">
                  <a:spLocks noChangeArrowheads="1"/>
                </p:cNvSpPr>
                <p:nvPr/>
              </p:nvSpPr>
              <p:spPr bwMode="auto">
                <a:xfrm>
                  <a:off x="2781501" y="1995055"/>
                  <a:ext cx="869630"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806" name="Text Box 18"/>
                <p:cNvSpPr txBox="1">
                  <a:spLocks noChangeArrowheads="1"/>
                </p:cNvSpPr>
                <p:nvPr/>
              </p:nvSpPr>
              <p:spPr bwMode="auto">
                <a:xfrm>
                  <a:off x="4145483" y="2008910"/>
                  <a:ext cx="697274" cy="335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807" name="Text Box 19"/>
                <p:cNvSpPr txBox="1">
                  <a:spLocks noChangeArrowheads="1"/>
                </p:cNvSpPr>
                <p:nvPr/>
              </p:nvSpPr>
              <p:spPr bwMode="auto">
                <a:xfrm>
                  <a:off x="3417096" y="2008908"/>
                  <a:ext cx="965404" cy="33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80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nvGrpSpPr>
          <p:cNvPr id="117764" name="Group 2"/>
          <p:cNvGrpSpPr>
            <a:grpSpLocks/>
          </p:cNvGrpSpPr>
          <p:nvPr/>
        </p:nvGrpSpPr>
        <p:grpSpPr bwMode="auto">
          <a:xfrm>
            <a:off x="6767513" y="4765675"/>
            <a:ext cx="2376487" cy="2092325"/>
            <a:chOff x="5257799" y="1981200"/>
            <a:chExt cx="3162073" cy="3741772"/>
          </a:xfrm>
        </p:grpSpPr>
        <p:sp>
          <p:nvSpPr>
            <p:cNvPr id="117768" name="Freeform 22"/>
            <p:cNvSpPr>
              <a:spLocks/>
            </p:cNvSpPr>
            <p:nvPr/>
          </p:nvSpPr>
          <p:spPr bwMode="auto">
            <a:xfrm>
              <a:off x="5867400" y="2667000"/>
              <a:ext cx="914400" cy="762000"/>
            </a:xfrm>
            <a:custGeom>
              <a:avLst/>
              <a:gdLst>
                <a:gd name="T0" fmla="*/ 0 w 576"/>
                <a:gd name="T1" fmla="*/ 0 h 480"/>
                <a:gd name="T2" fmla="*/ 2147483647 w 576"/>
                <a:gd name="T3" fmla="*/ 0 h 480"/>
                <a:gd name="T4" fmla="*/ 2147483647 w 576"/>
                <a:gd name="T5" fmla="*/ 2147483647 h 480"/>
                <a:gd name="T6" fmla="*/ 2147483647 w 576"/>
                <a:gd name="T7" fmla="*/ 2147483647 h 480"/>
                <a:gd name="T8" fmla="*/ 2147483647 w 576"/>
                <a:gd name="T9" fmla="*/ 2147483647 h 480"/>
                <a:gd name="T10" fmla="*/ 2147483647 w 576"/>
                <a:gd name="T11" fmla="*/ 2147483647 h 480"/>
                <a:gd name="T12" fmla="*/ 0 w 576"/>
                <a:gd name="T13" fmla="*/ 0 h 480"/>
                <a:gd name="T14" fmla="*/ 0 60000 65536"/>
                <a:gd name="T15" fmla="*/ 0 60000 65536"/>
                <a:gd name="T16" fmla="*/ 0 60000 65536"/>
                <a:gd name="T17" fmla="*/ 0 60000 65536"/>
                <a:gd name="T18" fmla="*/ 0 60000 65536"/>
                <a:gd name="T19" fmla="*/ 0 60000 65536"/>
                <a:gd name="T20" fmla="*/ 0 60000 65536"/>
                <a:gd name="T21" fmla="*/ 0 w 576"/>
                <a:gd name="T22" fmla="*/ 0 h 480"/>
                <a:gd name="T23" fmla="*/ 576 w 57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 h="480">
                  <a:moveTo>
                    <a:pt x="0" y="0"/>
                  </a:moveTo>
                  <a:lnTo>
                    <a:pt x="576" y="0"/>
                  </a:lnTo>
                  <a:lnTo>
                    <a:pt x="576" y="480"/>
                  </a:lnTo>
                  <a:lnTo>
                    <a:pt x="240" y="480"/>
                  </a:lnTo>
                  <a:lnTo>
                    <a:pt x="192" y="336"/>
                  </a:lnTo>
                  <a:lnTo>
                    <a:pt x="96" y="144"/>
                  </a:lnTo>
                  <a:lnTo>
                    <a:pt x="0" y="0"/>
                  </a:lnTo>
                  <a:close/>
                </a:path>
              </a:pathLst>
            </a:custGeom>
            <a:solidFill>
              <a:schemeClr val="accent1"/>
            </a:solidFill>
            <a:ln w="12700">
              <a:solidFill>
                <a:schemeClr val="tx1"/>
              </a:solidFill>
              <a:round/>
              <a:headEnd/>
              <a:tailEnd/>
            </a:ln>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x-none" sz="1800"/>
            </a:p>
            <a:p>
              <a:endParaRPr lang="en-US" altLang="x-none" sz="1800"/>
            </a:p>
          </p:txBody>
        </p:sp>
        <p:sp>
          <p:nvSpPr>
            <p:cNvPr id="117769" name="Freeform 4"/>
            <p:cNvSpPr>
              <a:spLocks/>
            </p:cNvSpPr>
            <p:nvPr/>
          </p:nvSpPr>
          <p:spPr bwMode="auto">
            <a:xfrm>
              <a:off x="5257800" y="1981200"/>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0" name="Freeform 5"/>
            <p:cNvSpPr>
              <a:spLocks/>
            </p:cNvSpPr>
            <p:nvPr/>
          </p:nvSpPr>
          <p:spPr bwMode="auto">
            <a:xfrm>
              <a:off x="7302500" y="1981200"/>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71" name="Line 6"/>
            <p:cNvSpPr>
              <a:spLocks noChangeShapeType="1"/>
            </p:cNvSpPr>
            <p:nvPr/>
          </p:nvSpPr>
          <p:spPr bwMode="auto">
            <a:xfrm>
              <a:off x="6248400" y="34290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7"/>
            <p:cNvSpPr>
              <a:spLocks noChangeShapeType="1"/>
            </p:cNvSpPr>
            <p:nvPr/>
          </p:nvSpPr>
          <p:spPr bwMode="auto">
            <a:xfrm>
              <a:off x="6172200" y="4038600"/>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3" name="Text Box 8"/>
            <p:cNvSpPr txBox="1">
              <a:spLocks noChangeArrowheads="1"/>
            </p:cNvSpPr>
            <p:nvPr/>
          </p:nvSpPr>
          <p:spPr bwMode="auto">
            <a:xfrm>
              <a:off x="6523267" y="3470276"/>
              <a:ext cx="518655" cy="48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rPr>
                <a:t>IP</a:t>
              </a:r>
            </a:p>
          </p:txBody>
        </p:sp>
        <p:sp>
          <p:nvSpPr>
            <p:cNvPr id="117774" name="Text Box 9"/>
            <p:cNvSpPr txBox="1">
              <a:spLocks noChangeArrowheads="1"/>
            </p:cNvSpPr>
            <p:nvPr/>
          </p:nvSpPr>
          <p:spPr bwMode="auto">
            <a:xfrm>
              <a:off x="5603565" y="5029201"/>
              <a:ext cx="94518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Ethernet</a:t>
              </a:r>
            </a:p>
          </p:txBody>
        </p:sp>
        <p:sp>
          <p:nvSpPr>
            <p:cNvPr id="117775" name="Text Box 10"/>
            <p:cNvSpPr txBox="1">
              <a:spLocks noChangeArrowheads="1"/>
            </p:cNvSpPr>
            <p:nvPr/>
          </p:nvSpPr>
          <p:spPr bwMode="auto">
            <a:xfrm>
              <a:off x="7205902" y="5029201"/>
              <a:ext cx="723422"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FDDI</a:t>
              </a:r>
            </a:p>
          </p:txBody>
        </p:sp>
        <p:sp>
          <p:nvSpPr>
            <p:cNvPr id="117776" name="Text Box 11"/>
            <p:cNvSpPr txBox="1">
              <a:spLocks noChangeArrowheads="1"/>
            </p:cNvSpPr>
            <p:nvPr/>
          </p:nvSpPr>
          <p:spPr bwMode="auto">
            <a:xfrm>
              <a:off x="6364659" y="5029201"/>
              <a:ext cx="97080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Wireless</a:t>
              </a:r>
            </a:p>
          </p:txBody>
        </p:sp>
        <p:sp>
          <p:nvSpPr>
            <p:cNvPr id="117777" name="Text Box 12"/>
            <p:cNvSpPr txBox="1">
              <a:spLocks noChangeArrowheads="1"/>
            </p:cNvSpPr>
            <p:nvPr/>
          </p:nvSpPr>
          <p:spPr bwMode="auto">
            <a:xfrm>
              <a:off x="6121010" y="2787649"/>
              <a:ext cx="613558"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t>TCP</a:t>
              </a:r>
            </a:p>
          </p:txBody>
        </p:sp>
        <p:sp>
          <p:nvSpPr>
            <p:cNvPr id="117778" name="Text Box 13"/>
            <p:cNvSpPr txBox="1">
              <a:spLocks noChangeArrowheads="1"/>
            </p:cNvSpPr>
            <p:nvPr/>
          </p:nvSpPr>
          <p:spPr bwMode="auto">
            <a:xfrm>
              <a:off x="6904859" y="2819400"/>
              <a:ext cx="647647" cy="36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a:solidFill>
                    <a:srgbClr val="000000"/>
                  </a:solidFill>
                </a:rPr>
                <a:t>UDP</a:t>
              </a:r>
            </a:p>
          </p:txBody>
        </p:sp>
        <p:sp>
          <p:nvSpPr>
            <p:cNvPr id="117779" name="Line 19"/>
            <p:cNvSpPr>
              <a:spLocks noChangeShapeType="1"/>
            </p:cNvSpPr>
            <p:nvPr/>
          </p:nvSpPr>
          <p:spPr bwMode="auto">
            <a:xfrm>
              <a:off x="5257799" y="5714999"/>
              <a:ext cx="3162073" cy="797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0" name="Line 20"/>
            <p:cNvSpPr>
              <a:spLocks noChangeShapeType="1"/>
            </p:cNvSpPr>
            <p:nvPr/>
          </p:nvSpPr>
          <p:spPr bwMode="auto">
            <a:xfrm>
              <a:off x="5867400" y="2667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81" name="Line 21"/>
            <p:cNvSpPr>
              <a:spLocks noChangeShapeType="1"/>
            </p:cNvSpPr>
            <p:nvPr/>
          </p:nvSpPr>
          <p:spPr bwMode="auto">
            <a:xfrm>
              <a:off x="6781800" y="2667000"/>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7782" name="Group 26"/>
            <p:cNvGrpSpPr>
              <a:grpSpLocks/>
            </p:cNvGrpSpPr>
            <p:nvPr/>
          </p:nvGrpSpPr>
          <p:grpSpPr bwMode="auto">
            <a:xfrm>
              <a:off x="5348288" y="1995489"/>
              <a:ext cx="2971800" cy="406831"/>
              <a:chOff x="2604654" y="1967359"/>
              <a:chExt cx="2971800" cy="407129"/>
            </a:xfrm>
          </p:grpSpPr>
          <p:sp>
            <p:nvSpPr>
              <p:cNvPr id="117783" name="Text Box 16"/>
              <p:cNvSpPr txBox="1">
                <a:spLocks noChangeArrowheads="1"/>
              </p:cNvSpPr>
              <p:nvPr/>
            </p:nvSpPr>
            <p:spPr bwMode="auto">
              <a:xfrm>
                <a:off x="4615642" y="2008911"/>
                <a:ext cx="791633"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Telnet</a:t>
                </a:r>
              </a:p>
            </p:txBody>
          </p:sp>
          <p:sp>
            <p:nvSpPr>
              <p:cNvPr id="117784" name="Text Box 17"/>
              <p:cNvSpPr txBox="1">
                <a:spLocks noChangeArrowheads="1"/>
              </p:cNvSpPr>
              <p:nvPr/>
            </p:nvSpPr>
            <p:spPr bwMode="auto">
              <a:xfrm>
                <a:off x="2808641" y="1995055"/>
                <a:ext cx="774572"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Email</a:t>
                </a:r>
              </a:p>
            </p:txBody>
          </p:sp>
          <p:sp>
            <p:nvSpPr>
              <p:cNvPr id="117785" name="Text Box 18"/>
              <p:cNvSpPr txBox="1">
                <a:spLocks noChangeArrowheads="1"/>
              </p:cNvSpPr>
              <p:nvPr/>
            </p:nvSpPr>
            <p:spPr bwMode="auto">
              <a:xfrm>
                <a:off x="4163840" y="2008910"/>
                <a:ext cx="621056" cy="3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FTP</a:t>
                </a:r>
              </a:p>
            </p:txBody>
          </p:sp>
          <p:sp>
            <p:nvSpPr>
              <p:cNvPr id="117786" name="Text Box 19"/>
              <p:cNvSpPr txBox="1">
                <a:spLocks noChangeArrowheads="1"/>
              </p:cNvSpPr>
              <p:nvPr/>
            </p:nvSpPr>
            <p:spPr bwMode="auto">
              <a:xfrm>
                <a:off x="3447458" y="2008908"/>
                <a:ext cx="859877" cy="3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200" b="1">
                    <a:solidFill>
                      <a:srgbClr val="000000"/>
                    </a:solidFill>
                  </a:rPr>
                  <a:t>WWW</a:t>
                </a:r>
              </a:p>
            </p:txBody>
          </p:sp>
          <p:sp>
            <p:nvSpPr>
              <p:cNvPr id="117787"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117765" name="Straight Arrow Connector 47"/>
          <p:cNvCxnSpPr>
            <a:cxnSpLocks noChangeShapeType="1"/>
          </p:cNvCxnSpPr>
          <p:nvPr/>
        </p:nvCxnSpPr>
        <p:spPr bwMode="auto">
          <a:xfrm>
            <a:off x="1722438" y="5218113"/>
            <a:ext cx="5600700" cy="17462"/>
          </a:xfrm>
          <a:prstGeom prst="straightConnector1">
            <a:avLst/>
          </a:prstGeom>
          <a:noFill/>
          <a:ln w="12700">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pic>
        <p:nvPicPr>
          <p:cNvPr id="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081088"/>
            <a:ext cx="68707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TextBox 1"/>
          <p:cNvSpPr txBox="1">
            <a:spLocks noChangeArrowheads="1"/>
          </p:cNvSpPr>
          <p:nvPr/>
        </p:nvSpPr>
        <p:spPr bwMode="auto">
          <a:xfrm>
            <a:off x="10560050" y="48625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sp>
        <p:nvSpPr>
          <p:cNvPr id="50" name="TextBox 49">
            <a:extLst>
              <a:ext uri="{FF2B5EF4-FFF2-40B4-BE49-F238E27FC236}">
                <a16:creationId xmlns:a16="http://schemas.microsoft.com/office/drawing/2014/main" id="{309617D0-9A7C-594B-81C5-11E4939CEE1F}"/>
              </a:ext>
            </a:extLst>
          </p:cNvPr>
          <p:cNvSpPr txBox="1"/>
          <p:nvPr/>
        </p:nvSpPr>
        <p:spPr>
          <a:xfrm>
            <a:off x="28208" y="1273959"/>
            <a:ext cx="1672253" cy="584775"/>
          </a:xfrm>
          <a:prstGeom prst="rect">
            <a:avLst/>
          </a:prstGeom>
          <a:noFill/>
        </p:spPr>
        <p:txBody>
          <a:bodyPr wrap="none" rtlCol="0">
            <a:spAutoFit/>
          </a:bodyPr>
          <a:lstStyle/>
          <a:p>
            <a:r>
              <a:rPr lang="en-US" altLang="zh-CN" sz="1600" dirty="0">
                <a:solidFill>
                  <a:schemeClr val="accent2"/>
                </a:solidFill>
                <a:latin typeface="+mn-lt"/>
                <a:ea typeface="+mn-ea"/>
              </a:rPr>
              <a:t>multiplexing</a:t>
            </a:r>
          </a:p>
          <a:p>
            <a:r>
              <a:rPr lang="en-US" altLang="zh-CN" sz="1600" dirty="0">
                <a:solidFill>
                  <a:schemeClr val="accent2"/>
                </a:solidFill>
                <a:latin typeface="+mn-lt"/>
                <a:ea typeface="+mn-ea"/>
              </a:rPr>
              <a:t>/demultiplexing</a:t>
            </a:r>
            <a:endParaRPr lang="en-US" sz="1600" dirty="0">
              <a:solidFill>
                <a:schemeClr val="accent2"/>
              </a:solidFill>
              <a:latin typeface="+mn-lt"/>
              <a:ea typeface="+mn-ea"/>
            </a:endParaRPr>
          </a:p>
        </p:txBody>
      </p:sp>
      <p:sp>
        <p:nvSpPr>
          <p:cNvPr id="51" name="TextBox 50">
            <a:extLst>
              <a:ext uri="{FF2B5EF4-FFF2-40B4-BE49-F238E27FC236}">
                <a16:creationId xmlns:a16="http://schemas.microsoft.com/office/drawing/2014/main" id="{5F3C58E9-0056-C54D-A858-9FAEF144FF56}"/>
              </a:ext>
            </a:extLst>
          </p:cNvPr>
          <p:cNvSpPr txBox="1"/>
          <p:nvPr/>
        </p:nvSpPr>
        <p:spPr>
          <a:xfrm>
            <a:off x="287511" y="1956968"/>
            <a:ext cx="1104791" cy="584775"/>
          </a:xfrm>
          <a:prstGeom prst="rect">
            <a:avLst/>
          </a:prstGeom>
          <a:noFill/>
        </p:spPr>
        <p:txBody>
          <a:bodyPr wrap="none" rtlCol="0">
            <a:spAutoFit/>
          </a:bodyPr>
          <a:lstStyle/>
          <a:p>
            <a:r>
              <a:rPr lang="en-US" altLang="zh-CN" sz="1600" dirty="0">
                <a:solidFill>
                  <a:schemeClr val="accent2"/>
                </a:solidFill>
                <a:latin typeface="+mn-lt"/>
                <a:ea typeface="+mn-ea"/>
              </a:rPr>
              <a:t>Reliable</a:t>
            </a:r>
            <a:r>
              <a:rPr lang="zh-CN" altLang="en-US" sz="1600" dirty="0">
                <a:solidFill>
                  <a:schemeClr val="accent2"/>
                </a:solidFill>
                <a:latin typeface="+mn-lt"/>
                <a:ea typeface="+mn-ea"/>
              </a:rPr>
              <a:t> </a:t>
            </a:r>
            <a:endParaRPr lang="en-US" altLang="zh-CN" sz="1600" dirty="0">
              <a:solidFill>
                <a:schemeClr val="accent2"/>
              </a:solidFill>
              <a:latin typeface="+mn-lt"/>
              <a:ea typeface="+mn-ea"/>
            </a:endParaRPr>
          </a:p>
          <a:p>
            <a:r>
              <a:rPr lang="en-US" altLang="zh-CN" sz="1600" dirty="0">
                <a:solidFill>
                  <a:schemeClr val="accent2"/>
                </a:solidFill>
                <a:latin typeface="+mn-lt"/>
                <a:ea typeface="+mn-ea"/>
              </a:rPr>
              <a:t>transport</a:t>
            </a:r>
            <a:endParaRPr lang="en-US" sz="1600" dirty="0">
              <a:solidFill>
                <a:schemeClr val="accent2"/>
              </a:solidFill>
              <a:latin typeface="+mn-lt"/>
              <a:ea typeface="+mn-ea"/>
            </a:endParaRPr>
          </a:p>
        </p:txBody>
      </p:sp>
      <p:sp>
        <p:nvSpPr>
          <p:cNvPr id="52" name="TextBox 51">
            <a:extLst>
              <a:ext uri="{FF2B5EF4-FFF2-40B4-BE49-F238E27FC236}">
                <a16:creationId xmlns:a16="http://schemas.microsoft.com/office/drawing/2014/main" id="{4E72C869-9AC6-8540-94D3-10D46596780E}"/>
              </a:ext>
            </a:extLst>
          </p:cNvPr>
          <p:cNvSpPr txBox="1"/>
          <p:nvPr/>
        </p:nvSpPr>
        <p:spPr>
          <a:xfrm>
            <a:off x="7730319" y="2818185"/>
            <a:ext cx="1334020" cy="338554"/>
          </a:xfrm>
          <a:prstGeom prst="rect">
            <a:avLst/>
          </a:prstGeom>
          <a:noFill/>
        </p:spPr>
        <p:txBody>
          <a:bodyPr wrap="none" rtlCol="0">
            <a:spAutoFit/>
          </a:bodyPr>
          <a:lstStyle/>
          <a:p>
            <a:r>
              <a:rPr lang="en-US" altLang="zh-CN" sz="1600" dirty="0">
                <a:solidFill>
                  <a:schemeClr val="accent2"/>
                </a:solidFill>
                <a:latin typeface="+mn-lt"/>
                <a:ea typeface="+mn-ea"/>
              </a:rPr>
              <a:t>flow</a:t>
            </a:r>
            <a:r>
              <a:rPr lang="zh-CN" altLang="en-US" sz="1600" dirty="0">
                <a:solidFill>
                  <a:schemeClr val="accent2"/>
                </a:solidFill>
                <a:latin typeface="+mn-lt"/>
                <a:ea typeface="+mn-ea"/>
              </a:rPr>
              <a:t> </a:t>
            </a:r>
            <a:r>
              <a:rPr lang="en-US" altLang="zh-CN" sz="1600" dirty="0">
                <a:solidFill>
                  <a:schemeClr val="accent2"/>
                </a:solidFill>
                <a:latin typeface="+mn-lt"/>
                <a:ea typeface="+mn-ea"/>
              </a:rPr>
              <a:t>control</a:t>
            </a:r>
            <a:endParaRPr lang="en-US" sz="1600" dirty="0">
              <a:solidFill>
                <a:schemeClr val="accent2"/>
              </a:solidFill>
              <a:latin typeface="+mn-lt"/>
              <a:ea typeface="+mn-ea"/>
            </a:endParaRPr>
          </a:p>
        </p:txBody>
      </p:sp>
      <p:sp>
        <p:nvSpPr>
          <p:cNvPr id="53" name="TextBox 52">
            <a:extLst>
              <a:ext uri="{FF2B5EF4-FFF2-40B4-BE49-F238E27FC236}">
                <a16:creationId xmlns:a16="http://schemas.microsoft.com/office/drawing/2014/main" id="{004A7F7C-A9A6-214C-B453-1DB462EAB2D3}"/>
              </a:ext>
            </a:extLst>
          </p:cNvPr>
          <p:cNvSpPr txBox="1"/>
          <p:nvPr/>
        </p:nvSpPr>
        <p:spPr>
          <a:xfrm>
            <a:off x="236598" y="2656813"/>
            <a:ext cx="1255472" cy="584775"/>
          </a:xfrm>
          <a:prstGeom prst="rect">
            <a:avLst/>
          </a:prstGeom>
          <a:noFill/>
        </p:spPr>
        <p:txBody>
          <a:bodyPr wrap="none" rtlCol="0">
            <a:spAutoFit/>
          </a:bodyPr>
          <a:lstStyle/>
          <a:p>
            <a:r>
              <a:rPr lang="en-US" altLang="zh-CN" sz="1600" dirty="0">
                <a:solidFill>
                  <a:schemeClr val="accent2"/>
                </a:solidFill>
                <a:latin typeface="+mn-lt"/>
                <a:ea typeface="+mn-ea"/>
              </a:rPr>
              <a:t>congestion</a:t>
            </a:r>
            <a:r>
              <a:rPr lang="zh-CN" altLang="en-US" sz="1600" dirty="0">
                <a:solidFill>
                  <a:schemeClr val="accent2"/>
                </a:solidFill>
                <a:latin typeface="+mn-lt"/>
                <a:ea typeface="+mn-ea"/>
              </a:rPr>
              <a:t> </a:t>
            </a:r>
            <a:endParaRPr lang="en-US" altLang="zh-CN" sz="1600" dirty="0">
              <a:solidFill>
                <a:schemeClr val="accent2"/>
              </a:solidFill>
              <a:latin typeface="+mn-lt"/>
              <a:ea typeface="+mn-ea"/>
            </a:endParaRPr>
          </a:p>
          <a:p>
            <a:r>
              <a:rPr lang="en-US" altLang="zh-CN" sz="1600" dirty="0">
                <a:solidFill>
                  <a:schemeClr val="accent2"/>
                </a:solidFill>
                <a:latin typeface="+mn-lt"/>
                <a:ea typeface="+mn-ea"/>
              </a:rPr>
              <a:t>control</a:t>
            </a:r>
            <a:endParaRPr lang="en-US" sz="1600" dirty="0">
              <a:solidFill>
                <a:schemeClr val="accent2"/>
              </a:solidFill>
              <a:latin typeface="+mn-lt"/>
              <a:ea typeface="+mn-ea"/>
            </a:endParaRPr>
          </a:p>
        </p:txBody>
      </p:sp>
      <p:sp>
        <p:nvSpPr>
          <p:cNvPr id="54" name="TextBox 53">
            <a:extLst>
              <a:ext uri="{FF2B5EF4-FFF2-40B4-BE49-F238E27FC236}">
                <a16:creationId xmlns:a16="http://schemas.microsoft.com/office/drawing/2014/main" id="{C0DC5AD0-F146-FE41-9649-4185A9348D29}"/>
              </a:ext>
            </a:extLst>
          </p:cNvPr>
          <p:cNvSpPr txBox="1"/>
          <p:nvPr/>
        </p:nvSpPr>
        <p:spPr>
          <a:xfrm>
            <a:off x="308473" y="3142399"/>
            <a:ext cx="1099981" cy="584775"/>
          </a:xfrm>
          <a:prstGeom prst="rect">
            <a:avLst/>
          </a:prstGeom>
          <a:noFill/>
        </p:spPr>
        <p:txBody>
          <a:bodyPr wrap="none" rtlCol="0">
            <a:spAutoFit/>
          </a:bodyPr>
          <a:lstStyle/>
          <a:p>
            <a:r>
              <a:rPr lang="en-US" altLang="zh-CN" sz="1600" dirty="0">
                <a:solidFill>
                  <a:schemeClr val="accent2"/>
                </a:solidFill>
                <a:latin typeface="+mn-lt"/>
                <a:ea typeface="+mn-ea"/>
              </a:rPr>
              <a:t>error</a:t>
            </a:r>
          </a:p>
          <a:p>
            <a:r>
              <a:rPr lang="en-US" altLang="zh-CN" sz="1600" dirty="0">
                <a:solidFill>
                  <a:schemeClr val="accent2"/>
                </a:solidFill>
                <a:latin typeface="+mn-lt"/>
                <a:ea typeface="+mn-ea"/>
              </a:rPr>
              <a:t>detection</a:t>
            </a:r>
            <a:endParaRPr lang="en-US" sz="1600" dirty="0">
              <a:solidFill>
                <a:schemeClr val="accent2"/>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x-none" sz="3600">
                <a:ea typeface="ＭＳ Ｐゴシック" charset="-128"/>
              </a:rPr>
              <a:t>Secure Socket Layer Architecture</a:t>
            </a:r>
          </a:p>
        </p:txBody>
      </p:sp>
      <p:pic>
        <p:nvPicPr>
          <p:cNvPr id="119810"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
        <p:nvSpPr>
          <p:cNvPr id="656388" name="Rectangle 4"/>
          <p:cNvSpPr>
            <a:spLocks noChangeArrowheads="1"/>
          </p:cNvSpPr>
          <p:nvPr/>
        </p:nvSpPr>
        <p:spPr bwMode="auto">
          <a:xfrm>
            <a:off x="6213475" y="1774825"/>
            <a:ext cx="9271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a:latin typeface="Times New Roman" pitchFamily="18" charset="0"/>
                <a:ea typeface="+mn-ea"/>
              </a:rPr>
              <a:t>HTTP</a:t>
            </a:r>
          </a:p>
        </p:txBody>
      </p:sp>
      <p:sp>
        <p:nvSpPr>
          <p:cNvPr id="656389" name="Rectangle 5"/>
          <p:cNvSpPr>
            <a:spLocks noChangeArrowheads="1"/>
          </p:cNvSpPr>
          <p:nvPr/>
        </p:nvSpPr>
        <p:spPr bwMode="auto">
          <a:xfrm>
            <a:off x="7151688" y="1785938"/>
            <a:ext cx="952500" cy="1108075"/>
          </a:xfrm>
          <a:prstGeom prst="rect">
            <a:avLst/>
          </a:prstGeom>
          <a:solidFill>
            <a:schemeClr val="accent6">
              <a:lumMod val="60000"/>
              <a:lumOff val="40000"/>
            </a:schemeClr>
          </a:solidFill>
          <a:ln w="9525">
            <a:solidFill>
              <a:schemeClr val="tx1"/>
            </a:solidFill>
            <a:miter lim="800000"/>
            <a:headEnd/>
            <a:tailEnd/>
          </a:ln>
          <a:effectLst/>
        </p:spPr>
        <p:txBody>
          <a:bodyPr wrap="none" anchor="ctr"/>
          <a:lstStyle/>
          <a:p>
            <a:pPr>
              <a:defRPr/>
            </a:pPr>
            <a:r>
              <a:rPr lang="en-US" dirty="0">
                <a:latin typeface="Times New Roman" pitchFamily="18" charset="0"/>
                <a:ea typeface="+mn-ea"/>
              </a:rPr>
              <a:t>POP3</a:t>
            </a:r>
          </a:p>
        </p:txBody>
      </p:sp>
      <p:sp>
        <p:nvSpPr>
          <p:cNvPr id="2" name="Slide Number Placeholder 1">
            <a:extLst>
              <a:ext uri="{FF2B5EF4-FFF2-40B4-BE49-F238E27FC236}">
                <a16:creationId xmlns:a16="http://schemas.microsoft.com/office/drawing/2014/main" id="{391CEF8B-8EAC-2846-B56E-F283A9099EE7}"/>
              </a:ext>
            </a:extLst>
          </p:cNvPr>
          <p:cNvSpPr>
            <a:spLocks noGrp="1"/>
          </p:cNvSpPr>
          <p:nvPr>
            <p:ph type="sldNum" sz="quarter" idx="11"/>
          </p:nvPr>
        </p:nvSpPr>
        <p:spPr/>
        <p:txBody>
          <a:bodyPr/>
          <a:lstStyle/>
          <a:p>
            <a:fld id="{08B93810-1130-5E43-8ADB-DEFA6B14AF28}" type="slidenum">
              <a:rPr lang="en-US" altLang="x-none" smtClean="0"/>
              <a:pPr/>
              <a:t>58</a:t>
            </a:fld>
            <a:endParaRPr lang="en-US" altLang="x-non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228600"/>
            <a:ext cx="8321675" cy="1143000"/>
          </a:xfrm>
        </p:spPr>
        <p:txBody>
          <a:bodyPr/>
          <a:lstStyle/>
          <a:p>
            <a:r>
              <a:rPr lang="en-US" altLang="x-none">
                <a:ea typeface="ＭＳ Ｐゴシック" charset="-128"/>
              </a:rPr>
              <a:t>SSL Record-Layer Packet Format</a:t>
            </a:r>
          </a:p>
        </p:txBody>
      </p:sp>
      <p:pic>
        <p:nvPicPr>
          <p:cNvPr id="121858"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44525" y="1793875"/>
            <a:ext cx="7772400" cy="4648200"/>
          </a:xfrm>
        </p:spPr>
      </p:pic>
      <p:sp>
        <p:nvSpPr>
          <p:cNvPr id="121859" name="Text Box 5"/>
          <p:cNvSpPr txBox="1">
            <a:spLocks noChangeArrowheads="1"/>
          </p:cNvSpPr>
          <p:nvPr/>
        </p:nvSpPr>
        <p:spPr bwMode="auto">
          <a:xfrm>
            <a:off x="150813" y="1604963"/>
            <a:ext cx="1708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400"/>
              <a:t>20: change_cipher</a:t>
            </a:r>
          </a:p>
          <a:p>
            <a:r>
              <a:rPr lang="en-US" altLang="x-none" sz="1400"/>
              <a:t>21: alert</a:t>
            </a:r>
          </a:p>
          <a:p>
            <a:r>
              <a:rPr lang="en-US" altLang="x-none" sz="1400"/>
              <a:t>22: handshake</a:t>
            </a:r>
          </a:p>
          <a:p>
            <a:r>
              <a:rPr lang="en-US" altLang="x-none" sz="1400"/>
              <a:t>23: application</a:t>
            </a:r>
          </a:p>
        </p:txBody>
      </p:sp>
      <p:sp>
        <p:nvSpPr>
          <p:cNvPr id="121860" name="Line 6"/>
          <p:cNvSpPr>
            <a:spLocks noChangeShapeType="1"/>
          </p:cNvSpPr>
          <p:nvPr/>
        </p:nvSpPr>
        <p:spPr bwMode="auto">
          <a:xfrm>
            <a:off x="1446213" y="1993900"/>
            <a:ext cx="231775" cy="158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Slide Number Placeholder 1">
            <a:extLst>
              <a:ext uri="{FF2B5EF4-FFF2-40B4-BE49-F238E27FC236}">
                <a16:creationId xmlns:a16="http://schemas.microsoft.com/office/drawing/2014/main" id="{FAA38A0A-0358-9940-8898-0B0B7973052F}"/>
              </a:ext>
            </a:extLst>
          </p:cNvPr>
          <p:cNvSpPr>
            <a:spLocks noGrp="1"/>
          </p:cNvSpPr>
          <p:nvPr>
            <p:ph type="sldNum" sz="quarter" idx="11"/>
          </p:nvPr>
        </p:nvSpPr>
        <p:spPr/>
        <p:txBody>
          <a:bodyPr/>
          <a:lstStyle/>
          <a:p>
            <a:fld id="{08B93810-1130-5E43-8ADB-DEFA6B14AF28}" type="slidenum">
              <a:rPr lang="en-US" altLang="x-none" smtClean="0"/>
              <a:pPr/>
              <a:t>59</a:t>
            </a:fld>
            <a:endParaRPr lang="en-US" altLang="x-non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a:ea typeface="ＭＳ Ｐゴシック" charset="-128"/>
              </a:rPr>
              <a:t>Recap: Queueing Theory</a:t>
            </a:r>
          </a:p>
        </p:txBody>
      </p:sp>
      <p:sp>
        <p:nvSpPr>
          <p:cNvPr id="3993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4294967295"/>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6</a:t>
            </a:fld>
            <a:endParaRPr lang="en-US" altLang="x-none" sz="1200">
              <a:solidFill>
                <a:srgbClr val="000000"/>
              </a:solidFill>
            </a:endParaRPr>
          </a:p>
        </p:txBody>
      </p:sp>
    </p:spTree>
    <p:extLst>
      <p:ext uri="{BB962C8B-B14F-4D97-AF65-F5344CB8AC3E}">
        <p14:creationId xmlns:p14="http://schemas.microsoft.com/office/powerpoint/2010/main" val="2468389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0E4A9E90-B6A9-554E-B15B-7A87D8A210D2}" type="slidenum">
              <a:rPr lang="en-US" altLang="x-none" sz="1400"/>
              <a:pPr/>
              <a:t>60</a:t>
            </a:fld>
            <a:endParaRPr lang="en-US" altLang="x-none" sz="1400"/>
          </a:p>
        </p:txBody>
      </p:sp>
      <p:sp>
        <p:nvSpPr>
          <p:cNvPr id="123906" name="Rectangle 2"/>
          <p:cNvSpPr>
            <a:spLocks noGrp="1" noChangeArrowheads="1"/>
          </p:cNvSpPr>
          <p:nvPr>
            <p:ph type="title"/>
          </p:nvPr>
        </p:nvSpPr>
        <p:spPr>
          <a:xfrm>
            <a:off x="533400" y="177800"/>
            <a:ext cx="8193088" cy="1143000"/>
          </a:xfrm>
        </p:spPr>
        <p:txBody>
          <a:bodyPr/>
          <a:lstStyle/>
          <a:p>
            <a:r>
              <a:rPr lang="en-US" altLang="zh-CN" sz="3600">
                <a:ea typeface="宋体" charset="-122"/>
              </a:rPr>
              <a:t>Summary: The Big Picture </a:t>
            </a:r>
            <a:br>
              <a:rPr lang="en-US" altLang="zh-CN" sz="3600">
                <a:ea typeface="宋体" charset="-122"/>
              </a:rPr>
            </a:br>
            <a:r>
              <a:rPr lang="en-US" altLang="zh-CN" sz="3600">
                <a:ea typeface="宋体" charset="-122"/>
              </a:rPr>
              <a:t>of the Internet</a:t>
            </a:r>
            <a:endParaRPr lang="en-US" altLang="x-none" sz="3600">
              <a:ea typeface="ＭＳ Ｐゴシック" charset="-128"/>
            </a:endParaRPr>
          </a:p>
        </p:txBody>
      </p:sp>
      <p:sp>
        <p:nvSpPr>
          <p:cNvPr id="123907" name="Rectangle 3"/>
          <p:cNvSpPr>
            <a:spLocks noGrp="1" noChangeArrowheads="1"/>
          </p:cNvSpPr>
          <p:nvPr>
            <p:ph type="body" idx="1"/>
          </p:nvPr>
        </p:nvSpPr>
        <p:spPr>
          <a:xfrm>
            <a:off x="533400" y="1430338"/>
            <a:ext cx="8137525" cy="5065712"/>
          </a:xfrm>
        </p:spPr>
        <p:txBody>
          <a:bodyPr/>
          <a:lstStyle/>
          <a:p>
            <a:pPr>
              <a:buFont typeface="Wingdings" pitchFamily="2" charset="2"/>
              <a:buChar char="q"/>
            </a:pPr>
            <a:r>
              <a:rPr lang="en-US" altLang="zh-CN" sz="2400" dirty="0">
                <a:ea typeface="宋体" charset="-122"/>
              </a:rPr>
              <a:t>Hosts and routers: </a:t>
            </a:r>
          </a:p>
          <a:p>
            <a:pPr lvl="1">
              <a:buFont typeface="Courier New" panose="02070309020205020404" pitchFamily="49" charset="0"/>
              <a:buChar char="o"/>
            </a:pPr>
            <a:r>
              <a:rPr lang="en-US" altLang="zh-CN" sz="2000" dirty="0">
                <a:ea typeface="宋体" charset="-122"/>
              </a:rPr>
              <a:t>~ 1 </a:t>
            </a:r>
            <a:r>
              <a:rPr lang="en-US" altLang="zh-CN" sz="2000" dirty="0" err="1">
                <a:ea typeface="宋体" charset="-122"/>
              </a:rPr>
              <a:t>bil</a:t>
            </a:r>
            <a:r>
              <a:rPr lang="en-US" altLang="zh-CN" sz="2000" dirty="0">
                <a:ea typeface="宋体" charset="-122"/>
              </a:rPr>
              <a:t>. hosts</a:t>
            </a:r>
          </a:p>
          <a:p>
            <a:pPr lvl="1">
              <a:buFont typeface="Courier New" panose="02070309020205020404" pitchFamily="49" charset="0"/>
              <a:buChar char="o"/>
            </a:pPr>
            <a:r>
              <a:rPr lang="en-US" altLang="zh-CN" sz="2000" dirty="0">
                <a:ea typeface="宋体" charset="-122"/>
              </a:rPr>
              <a:t>autonomous systems organized </a:t>
            </a:r>
            <a:br>
              <a:rPr lang="en-US" altLang="zh-CN" sz="2000" dirty="0">
                <a:ea typeface="宋体" charset="-122"/>
              </a:rPr>
            </a:br>
            <a:r>
              <a:rPr lang="en-US" altLang="x-none" sz="2000" dirty="0">
                <a:ea typeface="ＭＳ Ｐゴシック" charset="-128"/>
              </a:rPr>
              <a:t>roughly hierarchical</a:t>
            </a:r>
            <a:endParaRPr lang="en-US" altLang="zh-CN" sz="2000" dirty="0">
              <a:ea typeface="宋体" charset="-122"/>
            </a:endParaRPr>
          </a:p>
          <a:p>
            <a:pPr lvl="1">
              <a:buFont typeface="Courier New" panose="02070309020205020404" pitchFamily="49" charset="0"/>
              <a:buChar char="o"/>
            </a:pPr>
            <a:r>
              <a:rPr lang="en-US" altLang="zh-CN" sz="2000" dirty="0">
                <a:ea typeface="宋体" charset="-122"/>
              </a:rPr>
              <a:t>backbone links at 100 </a:t>
            </a:r>
            <a:r>
              <a:rPr lang="en-US" altLang="zh-CN" sz="2000" dirty="0" err="1">
                <a:ea typeface="宋体" charset="-122"/>
              </a:rPr>
              <a:t>Gbps</a:t>
            </a:r>
            <a:r>
              <a:rPr lang="en-US" altLang="zh-CN" sz="2000" dirty="0">
                <a:ea typeface="宋体" charset="-122"/>
              </a:rPr>
              <a:t> </a:t>
            </a:r>
          </a:p>
          <a:p>
            <a:pPr lvl="1">
              <a:buFont typeface="Courier New" panose="02070309020205020404" pitchFamily="49" charset="0"/>
              <a:buChar char="o"/>
            </a:pPr>
            <a:endParaRPr lang="en-US" altLang="x-none" sz="2000" dirty="0">
              <a:ea typeface="ＭＳ Ｐゴシック" charset="-128"/>
            </a:endParaRPr>
          </a:p>
          <a:p>
            <a:pPr>
              <a:buFont typeface="Wingdings" pitchFamily="2" charset="2"/>
              <a:buChar char="q"/>
            </a:pPr>
            <a:r>
              <a:rPr lang="en-US" altLang="zh-CN" sz="2400" dirty="0">
                <a:ea typeface="宋体" charset="-122"/>
              </a:rPr>
              <a:t>Software:</a:t>
            </a:r>
          </a:p>
          <a:p>
            <a:pPr lvl="1">
              <a:buFont typeface="Courier New" panose="02070309020205020404" pitchFamily="49" charset="0"/>
              <a:buChar char="o"/>
            </a:pPr>
            <a:r>
              <a:rPr lang="en-US" altLang="x-none" sz="2000" dirty="0">
                <a:ea typeface="ＭＳ Ｐゴシック" charset="-128"/>
              </a:rPr>
              <a:t>datagram switching with virtual</a:t>
            </a:r>
            <a:br>
              <a:rPr lang="en-US" altLang="x-none" sz="2000" dirty="0">
                <a:ea typeface="ＭＳ Ｐゴシック" charset="-128"/>
              </a:rPr>
            </a:br>
            <a:r>
              <a:rPr lang="en-US" altLang="x-none" sz="2000" dirty="0">
                <a:ea typeface="ＭＳ Ｐゴシック" charset="-128"/>
              </a:rPr>
              <a:t>circuit support at backbone</a:t>
            </a:r>
          </a:p>
          <a:p>
            <a:pPr lvl="1">
              <a:buFont typeface="Courier New" panose="02070309020205020404" pitchFamily="49" charset="0"/>
              <a:buChar char="o"/>
            </a:pPr>
            <a:r>
              <a:rPr lang="en-US" altLang="zh-CN" sz="2000" dirty="0">
                <a:ea typeface="宋体" charset="-122"/>
              </a:rPr>
              <a:t>l</a:t>
            </a:r>
            <a:r>
              <a:rPr lang="en-US" altLang="x-none" sz="2000" dirty="0">
                <a:ea typeface="ＭＳ Ｐゴシック" charset="-128"/>
              </a:rPr>
              <a:t>ayered network architecture</a:t>
            </a:r>
          </a:p>
          <a:p>
            <a:pPr lvl="2">
              <a:buFont typeface="Courier New" panose="02070309020205020404" pitchFamily="49" charset="0"/>
              <a:buChar char="o"/>
            </a:pPr>
            <a:r>
              <a:rPr lang="en-US" altLang="zh-CN" sz="1800" dirty="0">
                <a:ea typeface="宋体" charset="-122"/>
              </a:rPr>
              <a:t>u</a:t>
            </a:r>
            <a:r>
              <a:rPr lang="en-US" altLang="x-none" sz="1800" dirty="0">
                <a:ea typeface="ＭＳ Ｐゴシック" charset="-128"/>
              </a:rPr>
              <a:t>se end-to-end arguments </a:t>
            </a:r>
            <a:br>
              <a:rPr lang="en-US" altLang="x-none" sz="1800" dirty="0">
                <a:ea typeface="ＭＳ Ｐゴシック" charset="-128"/>
              </a:rPr>
            </a:br>
            <a:r>
              <a:rPr lang="en-US" altLang="x-none" sz="1800" dirty="0">
                <a:ea typeface="ＭＳ Ｐゴシック" charset="-128"/>
              </a:rPr>
              <a:t>to determine the services</a:t>
            </a:r>
            <a:br>
              <a:rPr lang="en-US" altLang="x-none" sz="1800" dirty="0">
                <a:ea typeface="ＭＳ Ｐゴシック" charset="-128"/>
              </a:rPr>
            </a:br>
            <a:r>
              <a:rPr lang="en-US" altLang="x-none" sz="1800" dirty="0">
                <a:ea typeface="ＭＳ Ｐゴシック" charset="-128"/>
              </a:rPr>
              <a:t>provided by each layer</a:t>
            </a:r>
          </a:p>
          <a:p>
            <a:pPr lvl="1">
              <a:buFont typeface="Courier New" panose="02070309020205020404" pitchFamily="49" charset="0"/>
              <a:buChar char="o"/>
            </a:pPr>
            <a:r>
              <a:rPr lang="en-US" altLang="zh-CN" sz="2000" dirty="0">
                <a:ea typeface="宋体" charset="-122"/>
              </a:rPr>
              <a:t>t</a:t>
            </a:r>
            <a:r>
              <a:rPr lang="en-US" altLang="x-none" sz="2000" dirty="0">
                <a:ea typeface="ＭＳ Ｐゴシック" charset="-128"/>
              </a:rPr>
              <a:t>he hourglass architecture </a:t>
            </a:r>
            <a:br>
              <a:rPr lang="en-US" altLang="x-none" sz="2000" dirty="0">
                <a:ea typeface="ＭＳ Ｐゴシック" charset="-128"/>
              </a:rPr>
            </a:br>
            <a:r>
              <a:rPr lang="en-US" altLang="x-none" sz="2000" dirty="0">
                <a:ea typeface="ＭＳ Ｐゴシック" charset="-128"/>
              </a:rPr>
              <a:t>of the Internet</a:t>
            </a:r>
          </a:p>
        </p:txBody>
      </p:sp>
      <p:sp>
        <p:nvSpPr>
          <p:cNvPr id="123908" name="Freeform 6"/>
          <p:cNvSpPr>
            <a:spLocks/>
          </p:cNvSpPr>
          <p:nvPr/>
        </p:nvSpPr>
        <p:spPr bwMode="auto">
          <a:xfrm>
            <a:off x="5645150" y="2022475"/>
            <a:ext cx="1003300" cy="3733800"/>
          </a:xfrm>
          <a:custGeom>
            <a:avLst/>
            <a:gdLst>
              <a:gd name="T0" fmla="*/ 2147483647 w 632"/>
              <a:gd name="T1" fmla="*/ 0 h 2496"/>
              <a:gd name="T2" fmla="*/ 2147483647 w 632"/>
              <a:gd name="T3" fmla="*/ 2147483647 h 2496"/>
              <a:gd name="T4" fmla="*/ 0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48" y="0"/>
                </a:moveTo>
                <a:cubicBezTo>
                  <a:pt x="340" y="368"/>
                  <a:pt x="632" y="736"/>
                  <a:pt x="624" y="1152"/>
                </a:cubicBezTo>
                <a:cubicBezTo>
                  <a:pt x="616" y="1568"/>
                  <a:pt x="308" y="2032"/>
                  <a:pt x="0"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09" name="Freeform 7"/>
          <p:cNvSpPr>
            <a:spLocks/>
          </p:cNvSpPr>
          <p:nvPr/>
        </p:nvSpPr>
        <p:spPr bwMode="auto">
          <a:xfrm>
            <a:off x="7689850" y="2022475"/>
            <a:ext cx="1079500" cy="3733800"/>
          </a:xfrm>
          <a:custGeom>
            <a:avLst/>
            <a:gdLst>
              <a:gd name="T0" fmla="*/ 2147483647 w 632"/>
              <a:gd name="T1" fmla="*/ 0 h 2496"/>
              <a:gd name="T2" fmla="*/ 2147483647 w 632"/>
              <a:gd name="T3" fmla="*/ 2147483647 h 2496"/>
              <a:gd name="T4" fmla="*/ 2147483647 w 632"/>
              <a:gd name="T5" fmla="*/ 2147483647 h 2496"/>
              <a:gd name="T6" fmla="*/ 0 60000 65536"/>
              <a:gd name="T7" fmla="*/ 0 60000 65536"/>
              <a:gd name="T8" fmla="*/ 0 60000 65536"/>
              <a:gd name="T9" fmla="*/ 0 w 632"/>
              <a:gd name="T10" fmla="*/ 0 h 2496"/>
              <a:gd name="T11" fmla="*/ 632 w 632"/>
              <a:gd name="T12" fmla="*/ 2496 h 2496"/>
            </a:gdLst>
            <a:ahLst/>
            <a:cxnLst>
              <a:cxn ang="T6">
                <a:pos x="T0" y="T1"/>
              </a:cxn>
              <a:cxn ang="T7">
                <a:pos x="T2" y="T3"/>
              </a:cxn>
              <a:cxn ang="T8">
                <a:pos x="T4" y="T5"/>
              </a:cxn>
            </a:cxnLst>
            <a:rect l="T9" t="T10" r="T11" b="T12"/>
            <a:pathLst>
              <a:path w="632" h="2496">
                <a:moveTo>
                  <a:pt x="584" y="0"/>
                </a:moveTo>
                <a:cubicBezTo>
                  <a:pt x="292" y="416"/>
                  <a:pt x="0" y="832"/>
                  <a:pt x="8" y="1248"/>
                </a:cubicBezTo>
                <a:cubicBezTo>
                  <a:pt x="16" y="1664"/>
                  <a:pt x="324" y="2080"/>
                  <a:pt x="632" y="249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910" name="Line 8"/>
          <p:cNvSpPr>
            <a:spLocks noChangeShapeType="1"/>
          </p:cNvSpPr>
          <p:nvPr/>
        </p:nvSpPr>
        <p:spPr bwMode="auto">
          <a:xfrm>
            <a:off x="6635750" y="34702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1" name="Line 9"/>
          <p:cNvSpPr>
            <a:spLocks noChangeShapeType="1"/>
          </p:cNvSpPr>
          <p:nvPr/>
        </p:nvSpPr>
        <p:spPr bwMode="auto">
          <a:xfrm>
            <a:off x="6559550" y="4079875"/>
            <a:ext cx="114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2" name="Text Box 10"/>
          <p:cNvSpPr txBox="1">
            <a:spLocks noChangeArrowheads="1"/>
          </p:cNvSpPr>
          <p:nvPr/>
        </p:nvSpPr>
        <p:spPr bwMode="auto">
          <a:xfrm>
            <a:off x="6743700" y="35115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rPr>
              <a:t>IP4/6</a:t>
            </a:r>
          </a:p>
        </p:txBody>
      </p:sp>
      <p:sp>
        <p:nvSpPr>
          <p:cNvPr id="123913" name="Text Box 11"/>
          <p:cNvSpPr txBox="1">
            <a:spLocks noChangeArrowheads="1"/>
          </p:cNvSpPr>
          <p:nvPr/>
        </p:nvSpPr>
        <p:spPr bwMode="auto">
          <a:xfrm>
            <a:off x="5805488" y="5375275"/>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Ethernet</a:t>
            </a:r>
          </a:p>
        </p:txBody>
      </p:sp>
      <p:sp>
        <p:nvSpPr>
          <p:cNvPr id="123914" name="Text Box 12"/>
          <p:cNvSpPr txBox="1">
            <a:spLocks noChangeArrowheads="1"/>
          </p:cNvSpPr>
          <p:nvPr/>
        </p:nvSpPr>
        <p:spPr bwMode="auto">
          <a:xfrm>
            <a:off x="7473950" y="5375275"/>
            <a:ext cx="115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Cable/DSL</a:t>
            </a:r>
          </a:p>
        </p:txBody>
      </p:sp>
      <p:sp>
        <p:nvSpPr>
          <p:cNvPr id="123915" name="Text Box 13"/>
          <p:cNvSpPr txBox="1">
            <a:spLocks noChangeArrowheads="1"/>
          </p:cNvSpPr>
          <p:nvPr/>
        </p:nvSpPr>
        <p:spPr bwMode="auto">
          <a:xfrm>
            <a:off x="6678613" y="5375275"/>
            <a:ext cx="931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Wireless</a:t>
            </a:r>
          </a:p>
        </p:txBody>
      </p:sp>
      <p:sp>
        <p:nvSpPr>
          <p:cNvPr id="123916" name="Text Box 14"/>
          <p:cNvSpPr txBox="1">
            <a:spLocks noChangeArrowheads="1"/>
          </p:cNvSpPr>
          <p:nvPr/>
        </p:nvSpPr>
        <p:spPr bwMode="auto">
          <a:xfrm>
            <a:off x="6521450" y="282892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TCP</a:t>
            </a:r>
          </a:p>
        </p:txBody>
      </p:sp>
      <p:sp>
        <p:nvSpPr>
          <p:cNvPr id="123917" name="Text Box 15"/>
          <p:cNvSpPr txBox="1">
            <a:spLocks noChangeArrowheads="1"/>
          </p:cNvSpPr>
          <p:nvPr/>
        </p:nvSpPr>
        <p:spPr bwMode="auto">
          <a:xfrm>
            <a:off x="7316788" y="2860675"/>
            <a:ext cx="600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UDP</a:t>
            </a:r>
          </a:p>
        </p:txBody>
      </p:sp>
      <p:sp>
        <p:nvSpPr>
          <p:cNvPr id="123918" name="Line 21"/>
          <p:cNvSpPr>
            <a:spLocks noChangeShapeType="1"/>
          </p:cNvSpPr>
          <p:nvPr/>
        </p:nvSpPr>
        <p:spPr bwMode="auto">
          <a:xfrm>
            <a:off x="5645150" y="5756275"/>
            <a:ext cx="3124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23"/>
          <p:cNvSpPr>
            <a:spLocks noChangeShapeType="1"/>
          </p:cNvSpPr>
          <p:nvPr/>
        </p:nvSpPr>
        <p:spPr bwMode="auto">
          <a:xfrm>
            <a:off x="6254750" y="2708275"/>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24"/>
          <p:cNvSpPr>
            <a:spLocks noChangeShapeType="1"/>
          </p:cNvSpPr>
          <p:nvPr/>
        </p:nvSpPr>
        <p:spPr bwMode="auto">
          <a:xfrm>
            <a:off x="7169150" y="2708275"/>
            <a:ext cx="0" cy="76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921" name="Group 40"/>
          <p:cNvGrpSpPr>
            <a:grpSpLocks/>
          </p:cNvGrpSpPr>
          <p:nvPr/>
        </p:nvGrpSpPr>
        <p:grpSpPr bwMode="auto">
          <a:xfrm>
            <a:off x="5735638" y="2036763"/>
            <a:ext cx="2971800" cy="377825"/>
            <a:chOff x="2604654" y="1967359"/>
            <a:chExt cx="2971800" cy="378102"/>
          </a:xfrm>
        </p:grpSpPr>
        <p:sp>
          <p:nvSpPr>
            <p:cNvPr id="123924" name="Text Box 16"/>
            <p:cNvSpPr txBox="1">
              <a:spLocks noChangeArrowheads="1"/>
            </p:cNvSpPr>
            <p:nvPr/>
          </p:nvSpPr>
          <p:spPr bwMode="auto">
            <a:xfrm>
              <a:off x="4642364" y="2008911"/>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Telnet</a:t>
              </a:r>
            </a:p>
          </p:txBody>
        </p:sp>
        <p:sp>
          <p:nvSpPr>
            <p:cNvPr id="123925" name="Text Box 17"/>
            <p:cNvSpPr txBox="1">
              <a:spLocks noChangeArrowheads="1"/>
            </p:cNvSpPr>
            <p:nvPr/>
          </p:nvSpPr>
          <p:spPr bwMode="auto">
            <a:xfrm>
              <a:off x="2843502" y="1995054"/>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Email</a:t>
              </a:r>
            </a:p>
          </p:txBody>
        </p:sp>
        <p:sp>
          <p:nvSpPr>
            <p:cNvPr id="123926" name="Text Box 18"/>
            <p:cNvSpPr txBox="1">
              <a:spLocks noChangeArrowheads="1"/>
            </p:cNvSpPr>
            <p:nvPr/>
          </p:nvSpPr>
          <p:spPr bwMode="auto">
            <a:xfrm>
              <a:off x="4191000" y="2008910"/>
              <a:ext cx="566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FTP</a:t>
              </a:r>
            </a:p>
          </p:txBody>
        </p:sp>
        <p:sp>
          <p:nvSpPr>
            <p:cNvPr id="123927" name="Text Box 19"/>
            <p:cNvSpPr txBox="1">
              <a:spLocks noChangeArrowheads="1"/>
            </p:cNvSpPr>
            <p:nvPr/>
          </p:nvSpPr>
          <p:spPr bwMode="auto">
            <a:xfrm>
              <a:off x="3480522" y="200890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WWW</a:t>
              </a:r>
            </a:p>
          </p:txBody>
        </p:sp>
        <p:sp>
          <p:nvSpPr>
            <p:cNvPr id="123928" name="Line 20"/>
            <p:cNvSpPr>
              <a:spLocks noChangeShapeType="1"/>
            </p:cNvSpPr>
            <p:nvPr/>
          </p:nvSpPr>
          <p:spPr bwMode="auto">
            <a:xfrm>
              <a:off x="2604654" y="1967359"/>
              <a:ext cx="2971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23929" name="Straight Connector 46"/>
            <p:cNvCxnSpPr>
              <a:cxnSpLocks noChangeShapeType="1"/>
            </p:cNvCxnSpPr>
            <p:nvPr/>
          </p:nvCxnSpPr>
          <p:spPr bwMode="auto">
            <a:xfrm>
              <a:off x="2867891" y="2313709"/>
              <a:ext cx="81741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cxnSp>
        <p:nvCxnSpPr>
          <p:cNvPr id="123922" name="Straight Connector 47"/>
          <p:cNvCxnSpPr>
            <a:cxnSpLocks noChangeShapeType="1"/>
          </p:cNvCxnSpPr>
          <p:nvPr/>
        </p:nvCxnSpPr>
        <p:spPr bwMode="auto">
          <a:xfrm rot="5400000">
            <a:off x="6671469" y="2542381"/>
            <a:ext cx="3175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123923" name="Text Box 14"/>
          <p:cNvSpPr txBox="1">
            <a:spLocks noChangeArrowheads="1"/>
          </p:cNvSpPr>
          <p:nvPr/>
        </p:nvSpPr>
        <p:spPr bwMode="auto">
          <a:xfrm>
            <a:off x="6203950" y="2344738"/>
            <a:ext cx="547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b="1">
                <a:solidFill>
                  <a:srgbClr val="000000"/>
                </a:solidFill>
              </a:rPr>
              <a:t>SSL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B0675102-CCC8-324F-A4F1-45CC1B1967EB}" type="slidenum">
              <a:rPr lang="en-US" altLang="x-none" sz="1400">
                <a:solidFill>
                  <a:srgbClr val="000000"/>
                </a:solidFill>
                <a:latin typeface="Comic Sans MS" charset="0"/>
              </a:rPr>
              <a:pPr/>
              <a:t>61</a:t>
            </a:fld>
            <a:endParaRPr lang="en-US" altLang="x-none" sz="1400">
              <a:solidFill>
                <a:srgbClr val="000000"/>
              </a:solidFill>
              <a:latin typeface="Comic Sans MS" charset="0"/>
            </a:endParaRPr>
          </a:p>
        </p:txBody>
      </p:sp>
      <p:pic>
        <p:nvPicPr>
          <p:cNvPr id="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3" y="5956300"/>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5955" name="TextBox 2"/>
          <p:cNvSpPr txBox="1">
            <a:spLocks noChangeArrowheads="1"/>
          </p:cNvSpPr>
          <p:nvPr/>
        </p:nvSpPr>
        <p:spPr bwMode="auto">
          <a:xfrm>
            <a:off x="10109200" y="38608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a:p>
        </p:txBody>
      </p:sp>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3181350"/>
            <a:ext cx="58642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8388"/>
            <a:ext cx="4857750"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1075" y="446088"/>
            <a:ext cx="43529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9" name="Rectangle 4"/>
          <p:cNvSpPr>
            <a:spLocks noChangeArrowheads="1"/>
          </p:cNvSpPr>
          <p:nvPr/>
        </p:nvSpPr>
        <p:spPr bwMode="auto">
          <a:xfrm>
            <a:off x="225425" y="223838"/>
            <a:ext cx="2644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latin typeface="Comic Sans MS" charset="0"/>
              </a:rPr>
              <a:t>Protocol Formats</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fld id="{2B2C4CF7-F423-F944-A67E-48FDE99538F4}" type="slidenum">
              <a:rPr lang="en-US" altLang="x-none" sz="1400">
                <a:solidFill>
                  <a:srgbClr val="000000"/>
                </a:solidFill>
                <a:latin typeface="Comic Sans MS" charset="0"/>
              </a:rPr>
              <a:pPr/>
              <a:t>62</a:t>
            </a:fld>
            <a:endParaRPr lang="en-US" altLang="x-none" sz="1400">
              <a:solidFill>
                <a:srgbClr val="000000"/>
              </a:solidFill>
              <a:latin typeface="Comic Sans MS" charset="0"/>
            </a:endParaRPr>
          </a:p>
        </p:txBody>
      </p:sp>
      <p:sp>
        <p:nvSpPr>
          <p:cNvPr id="146434" name="Rectangle 2"/>
          <p:cNvSpPr>
            <a:spLocks noGrp="1" noChangeArrowheads="1"/>
          </p:cNvSpPr>
          <p:nvPr>
            <p:ph type="title"/>
          </p:nvPr>
        </p:nvSpPr>
        <p:spPr>
          <a:xfrm>
            <a:off x="533400" y="177800"/>
            <a:ext cx="8243888" cy="1143000"/>
          </a:xfrm>
        </p:spPr>
        <p:txBody>
          <a:bodyPr/>
          <a:lstStyle/>
          <a:p>
            <a:r>
              <a:rPr lang="en-US" altLang="zh-CN" sz="3600" dirty="0">
                <a:ea typeface="宋体" charset="-122"/>
              </a:rPr>
              <a:t>DEMO: SMTP</a:t>
            </a:r>
            <a:endParaRPr lang="en-US" altLang="x-none" sz="3600" dirty="0">
              <a:ea typeface="ＭＳ Ｐゴシック" charset="-128"/>
            </a:endParaRPr>
          </a:p>
        </p:txBody>
      </p:sp>
      <p:sp>
        <p:nvSpPr>
          <p:cNvPr id="5" name="TextBox 4">
            <a:extLst>
              <a:ext uri="{FF2B5EF4-FFF2-40B4-BE49-F238E27FC236}">
                <a16:creationId xmlns:a16="http://schemas.microsoft.com/office/drawing/2014/main" id="{705C22CE-EAA8-E045-A997-7734FE5FBFA3}"/>
              </a:ext>
            </a:extLst>
          </p:cNvPr>
          <p:cNvSpPr txBox="1"/>
          <p:nvPr/>
        </p:nvSpPr>
        <p:spPr>
          <a:xfrm>
            <a:off x="2618963" y="1463926"/>
            <a:ext cx="4633751" cy="5262979"/>
          </a:xfrm>
          <a:prstGeom prst="rect">
            <a:avLst/>
          </a:prstGeom>
          <a:noFill/>
        </p:spPr>
        <p:txBody>
          <a:bodyPr wrap="square" rtlCol="0">
            <a:spAutoFit/>
          </a:bodyPr>
          <a:lstStyle/>
          <a:p>
            <a:pPr algn="l"/>
            <a:r>
              <a:rPr lang="en-US" sz="1400" dirty="0"/>
              <a:t>C: </a:t>
            </a:r>
            <a:r>
              <a:rPr lang="en-US" sz="1400" dirty="0" err="1">
                <a:solidFill>
                  <a:schemeClr val="accent2"/>
                </a:solidFill>
              </a:rPr>
              <a:t>auth</a:t>
            </a:r>
            <a:r>
              <a:rPr lang="en-US" sz="1400" dirty="0">
                <a:solidFill>
                  <a:schemeClr val="accent2"/>
                </a:solidFill>
              </a:rPr>
              <a:t> login</a:t>
            </a:r>
          </a:p>
          <a:p>
            <a:pPr algn="l"/>
            <a:r>
              <a:rPr lang="en-US" sz="1400" dirty="0"/>
              <a:t>S: 334 VXNlcm5hbWU6</a:t>
            </a:r>
          </a:p>
          <a:p>
            <a:pPr algn="l"/>
            <a:r>
              <a:rPr lang="en-US" sz="1400" dirty="0"/>
              <a:t>C: eG11Y25ucw==</a:t>
            </a:r>
          </a:p>
          <a:p>
            <a:pPr algn="l"/>
            <a:r>
              <a:rPr lang="en-US" sz="1400" dirty="0"/>
              <a:t>S: 334 UGFzc3dvcmQ6</a:t>
            </a:r>
          </a:p>
          <a:p>
            <a:pPr algn="l"/>
            <a:r>
              <a:rPr lang="en-US" sz="1400" dirty="0"/>
              <a:t>C: MzM0ZjU2MDVkZjE1MDRmOQ==</a:t>
            </a:r>
          </a:p>
          <a:p>
            <a:pPr algn="l"/>
            <a:r>
              <a:rPr lang="en-US" sz="1400" dirty="0"/>
              <a:t>S: 235 OK Authenticated</a:t>
            </a:r>
          </a:p>
          <a:p>
            <a:pPr algn="l"/>
            <a:r>
              <a:rPr lang="en-US" sz="1400" dirty="0"/>
              <a:t>C: </a:t>
            </a:r>
            <a:r>
              <a:rPr lang="en-US" sz="1400" dirty="0">
                <a:solidFill>
                  <a:schemeClr val="accent2"/>
                </a:solidFill>
              </a:rPr>
              <a:t>mail</a:t>
            </a:r>
            <a:r>
              <a:rPr lang="en-US" sz="1400" dirty="0"/>
              <a:t> </a:t>
            </a:r>
            <a:r>
              <a:rPr lang="en-US" sz="1400" dirty="0" err="1">
                <a:solidFill>
                  <a:schemeClr val="accent2"/>
                </a:solidFill>
              </a:rPr>
              <a:t>from</a:t>
            </a:r>
            <a:r>
              <a:rPr lang="en-US" sz="1400" dirty="0" err="1"/>
              <a:t>:xmucnns@sina.com</a:t>
            </a:r>
            <a:endParaRPr lang="en-US" sz="1400" dirty="0"/>
          </a:p>
          <a:p>
            <a:pPr algn="l"/>
            <a:r>
              <a:rPr lang="en-US" sz="1400" dirty="0"/>
              <a:t>S: 250 ok</a:t>
            </a:r>
          </a:p>
          <a:p>
            <a:pPr algn="l"/>
            <a:r>
              <a:rPr lang="en-US" sz="1400" dirty="0"/>
              <a:t>C: </a:t>
            </a:r>
            <a:r>
              <a:rPr lang="en-US" sz="1400" dirty="0" err="1">
                <a:solidFill>
                  <a:schemeClr val="accent2"/>
                </a:solidFill>
              </a:rPr>
              <a:t>rcpt</a:t>
            </a:r>
            <a:r>
              <a:rPr lang="en-US" sz="1400" dirty="0"/>
              <a:t> </a:t>
            </a:r>
            <a:r>
              <a:rPr lang="en-US" sz="1400" dirty="0" err="1">
                <a:solidFill>
                  <a:schemeClr val="accent2"/>
                </a:solidFill>
              </a:rPr>
              <a:t>to</a:t>
            </a:r>
            <a:r>
              <a:rPr lang="en-US" sz="1400" dirty="0" err="1"/>
              <a:t>:qiaoxiang@xmu.edu.cn</a:t>
            </a:r>
            <a:endParaRPr lang="en-US" sz="1400" dirty="0"/>
          </a:p>
          <a:p>
            <a:pPr algn="l"/>
            <a:r>
              <a:rPr lang="en-US" sz="1400" dirty="0"/>
              <a:t>S: 250 ok</a:t>
            </a:r>
          </a:p>
          <a:p>
            <a:pPr algn="l"/>
            <a:r>
              <a:rPr lang="en-US" sz="1400" dirty="0"/>
              <a:t>C: </a:t>
            </a:r>
            <a:r>
              <a:rPr lang="en-US" sz="1400" dirty="0">
                <a:solidFill>
                  <a:schemeClr val="accent2"/>
                </a:solidFill>
              </a:rPr>
              <a:t>data</a:t>
            </a:r>
          </a:p>
          <a:p>
            <a:pPr algn="l"/>
            <a:r>
              <a:rPr lang="en-US" sz="1400" dirty="0"/>
              <a:t>S: 354 End data with &lt;CR&gt;&lt;LF&gt;.&lt;CR&gt;&lt;LF&gt;</a:t>
            </a:r>
          </a:p>
          <a:p>
            <a:pPr algn="l"/>
            <a:r>
              <a:rPr lang="en-US" sz="1400" dirty="0"/>
              <a:t>C: Date:2021-9-22 12:36</a:t>
            </a:r>
          </a:p>
          <a:p>
            <a:pPr algn="l"/>
            <a:r>
              <a:rPr lang="en-US" sz="1400" dirty="0"/>
              <a:t>C: </a:t>
            </a:r>
            <a:r>
              <a:rPr lang="en-US" sz="1400" dirty="0" err="1"/>
              <a:t>From:xmucnns@sina.com</a:t>
            </a:r>
            <a:endParaRPr lang="en-US" sz="1400" dirty="0"/>
          </a:p>
          <a:p>
            <a:pPr algn="l"/>
            <a:r>
              <a:rPr lang="en-US" sz="1400" dirty="0"/>
              <a:t>C: </a:t>
            </a:r>
            <a:r>
              <a:rPr lang="en-US" sz="1400" dirty="0" err="1"/>
              <a:t>To:qiaoxiang@xmu.edu.cn</a:t>
            </a:r>
            <a:endParaRPr lang="en-US" sz="1400" dirty="0"/>
          </a:p>
          <a:p>
            <a:pPr algn="l"/>
            <a:r>
              <a:rPr lang="en-US" sz="1400" dirty="0"/>
              <a:t>C: </a:t>
            </a:r>
            <a:r>
              <a:rPr lang="en-US" sz="1400" dirty="0" err="1"/>
              <a:t>Subject:test</a:t>
            </a:r>
            <a:r>
              <a:rPr lang="en-US" sz="1400" dirty="0"/>
              <a:t> smtp</a:t>
            </a:r>
          </a:p>
          <a:p>
            <a:pPr algn="l"/>
            <a:r>
              <a:rPr lang="en-US" sz="1400" dirty="0"/>
              <a:t>C: </a:t>
            </a:r>
          </a:p>
          <a:p>
            <a:pPr algn="l"/>
            <a:r>
              <a:rPr lang="en-US" sz="1400" dirty="0"/>
              <a:t>C: Hello, Qiao.   </a:t>
            </a:r>
          </a:p>
          <a:p>
            <a:pPr algn="l"/>
            <a:r>
              <a:rPr lang="en-US" sz="1400" dirty="0"/>
              <a:t>C: </a:t>
            </a:r>
          </a:p>
          <a:p>
            <a:pPr algn="l"/>
            <a:r>
              <a:rPr lang="en-US" sz="1400" dirty="0"/>
              <a:t>C: .</a:t>
            </a:r>
          </a:p>
          <a:p>
            <a:pPr algn="l"/>
            <a:r>
              <a:rPr lang="en-US" sz="1400" dirty="0"/>
              <a:t>S: 250 ok queue id 11479549283321</a:t>
            </a:r>
          </a:p>
          <a:p>
            <a:pPr algn="l"/>
            <a:r>
              <a:rPr lang="en-US" sz="1400" dirty="0"/>
              <a:t>C: </a:t>
            </a:r>
            <a:r>
              <a:rPr lang="en-US" sz="1400" dirty="0">
                <a:solidFill>
                  <a:schemeClr val="accent2"/>
                </a:solidFill>
              </a:rPr>
              <a:t>quit</a:t>
            </a:r>
          </a:p>
          <a:p>
            <a:pPr algn="l"/>
            <a:r>
              <a:rPr lang="en-US" sz="1400" dirty="0"/>
              <a:t>S: 221 smtp-97-27.smtpsmail.fmail.bx.sinanode.com</a:t>
            </a:r>
          </a:p>
          <a:p>
            <a:pPr algn="l"/>
            <a:r>
              <a:rPr lang="en-US" sz="1400" dirty="0"/>
              <a:t>S: Connection closed by foreign host.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extLst>
      <p:ext uri="{BB962C8B-B14F-4D97-AF65-F5344CB8AC3E}">
        <p14:creationId xmlns:p14="http://schemas.microsoft.com/office/powerpoint/2010/main" val="12201300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extLst>
      <p:ext uri="{BB962C8B-B14F-4D97-AF65-F5344CB8AC3E}">
        <p14:creationId xmlns:p14="http://schemas.microsoft.com/office/powerpoint/2010/main" val="915429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idx="1"/>
          </p:nvPr>
        </p:nvSpPr>
        <p:spPr>
          <a:xfrm>
            <a:off x="533400" y="2178996"/>
            <a:ext cx="7772400" cy="4069404"/>
          </a:xfrm>
        </p:spPr>
        <p:txBody>
          <a:bodyPr/>
          <a:lstStyle/>
          <a:p>
            <a:pPr marL="533400" indent="-533400">
              <a:buFont typeface="ZapfDingbats" charset="0"/>
              <a:buAutoNum type="arabicPeriod"/>
            </a:pPr>
            <a:r>
              <a:rPr lang="en-US" altLang="x-none" sz="3200" dirty="0">
                <a:ea typeface="ＭＳ Ｐゴシック" charset="-128"/>
              </a:rPr>
              <a:t>Survivability in the face of failure</a:t>
            </a:r>
          </a:p>
          <a:p>
            <a:pPr marL="533400" indent="-533400">
              <a:buFont typeface="ZapfDingbats" charset="0"/>
              <a:buAutoNum type="arabicPeriod"/>
            </a:pPr>
            <a:r>
              <a:rPr lang="en-US" altLang="x-none" sz="3200" dirty="0">
                <a:ea typeface="ＭＳ Ｐゴシック" charset="-128"/>
              </a:rPr>
              <a:t>Support multiple types of services</a:t>
            </a:r>
          </a:p>
          <a:p>
            <a:pPr marL="533400" indent="-533400">
              <a:buFont typeface="ZapfDingbats" charset="0"/>
              <a:buAutoNum type="arabicPeriod"/>
            </a:pPr>
            <a:r>
              <a:rPr lang="en-US" altLang="x-none" sz="3200" dirty="0">
                <a:ea typeface="ＭＳ Ｐゴシック" charset="-128"/>
              </a:rPr>
              <a:t>Accommodate a variety of networks</a:t>
            </a:r>
            <a:br>
              <a:rPr lang="en-US" altLang="x-none" sz="3200" dirty="0">
                <a:ea typeface="ＭＳ Ｐゴシック" charset="-128"/>
              </a:rPr>
            </a:br>
            <a:endParaRPr lang="en-US" altLang="x-none" sz="3200" dirty="0">
              <a:ea typeface="ＭＳ Ｐゴシック" charset="-128"/>
            </a:endParaRPr>
          </a:p>
          <a:p>
            <a:pPr marL="533400" indent="-533400">
              <a:buFont typeface="ZapfDingbats" charset="0"/>
              <a:buAutoNum type="arabicPeriod"/>
            </a:pPr>
            <a:r>
              <a:rPr lang="en-US" altLang="x-none" sz="2400" dirty="0">
                <a:ea typeface="ＭＳ Ｐゴシック" charset="-128"/>
              </a:rPr>
              <a:t>Permit distributed management of resources</a:t>
            </a:r>
          </a:p>
          <a:p>
            <a:pPr marL="533400" indent="-533400">
              <a:buFont typeface="ZapfDingbats" charset="0"/>
              <a:buAutoNum type="arabicPeriod"/>
            </a:pPr>
            <a:r>
              <a:rPr lang="en-US" altLang="x-none" sz="2400" dirty="0">
                <a:ea typeface="ＭＳ Ｐゴシック" charset="-128"/>
              </a:rPr>
              <a:t>Be cost effective</a:t>
            </a:r>
          </a:p>
          <a:p>
            <a:pPr marL="533400" indent="-533400">
              <a:buFont typeface="ZapfDingbats" charset="0"/>
              <a:buAutoNum type="arabicPeriod"/>
            </a:pPr>
            <a:r>
              <a:rPr lang="en-US" altLang="x-none" sz="2400" dirty="0">
                <a:ea typeface="ＭＳ Ｐゴシック" charset="-128"/>
              </a:rPr>
              <a:t>Permit host attachment with a low level of effort</a:t>
            </a:r>
          </a:p>
          <a:p>
            <a:pPr marL="533400" indent="-533400">
              <a:buFont typeface="ZapfDingbats" charset="0"/>
              <a:buAutoNum type="arabicPeriod"/>
            </a:pPr>
            <a:r>
              <a:rPr lang="en-US" altLang="x-none" sz="2400" dirty="0">
                <a:ea typeface="ＭＳ Ｐゴシック" charset="-128"/>
              </a:rPr>
              <a:t>Be accountable</a:t>
            </a:r>
          </a:p>
        </p:txBody>
      </p:sp>
      <p:sp>
        <p:nvSpPr>
          <p:cNvPr id="14233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65</a:t>
            </a:fld>
            <a:endParaRPr lang="en-US" altLang="x-none" sz="1200">
              <a:latin typeface="Tahoma" charset="0"/>
            </a:endParaRP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dirty="0">
                <a:solidFill>
                  <a:srgbClr val="FF0000"/>
                </a:solidFill>
              </a:rPr>
              <a:t>.  Connect different networks</a:t>
            </a:r>
            <a:endParaRPr lang="en-US" altLang="x-none" sz="2400" dirty="0"/>
          </a:p>
        </p:txBody>
      </p:sp>
    </p:spTree>
    <p:extLst>
      <p:ext uri="{BB962C8B-B14F-4D97-AF65-F5344CB8AC3E}">
        <p14:creationId xmlns:p14="http://schemas.microsoft.com/office/powerpoint/2010/main" val="41777002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the goal important? </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
        <p:nvSpPr>
          <p:cNvPr id="14438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66</a:t>
            </a:fld>
            <a:endParaRPr lang="en-US" altLang="x-none" sz="1200">
              <a:latin typeface="Tahoma" charset="0"/>
            </a:endParaRPr>
          </a:p>
        </p:txBody>
      </p:sp>
    </p:spTree>
    <p:extLst>
      <p:ext uri="{BB962C8B-B14F-4D97-AF65-F5344CB8AC3E}">
        <p14:creationId xmlns:p14="http://schemas.microsoft.com/office/powerpoint/2010/main" val="19279906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67</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3200" u="sng" dirty="0">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buFont typeface="Wingdings" pitchFamily="2" charset="2"/>
              <a:buChar char="q"/>
            </a:pPr>
            <a:r>
              <a:rPr lang="en-US" altLang="x-none" sz="2400" dirty="0"/>
              <a:t>Continue to operate even in the presence of network failures (e.g., link and router failures)</a:t>
            </a:r>
          </a:p>
          <a:p>
            <a:pPr lvl="1" algn="l">
              <a:buFont typeface="Courier New" panose="02070309020205020404" pitchFamily="49" charset="0"/>
              <a:buChar char="o"/>
            </a:pPr>
            <a:r>
              <a:rPr lang="en-US" altLang="x-none" sz="2000" dirty="0"/>
              <a:t>as long as the network is not partitioned, two endpoints should be able to communicate…moreover, any other failure (excepting network partition) should be </a:t>
            </a:r>
            <a:r>
              <a:rPr lang="en-US" altLang="x-none" sz="2000" dirty="0">
                <a:solidFill>
                  <a:srgbClr val="FF0000"/>
                </a:solidFill>
              </a:rPr>
              <a:t>transparent</a:t>
            </a:r>
            <a:r>
              <a:rPr lang="en-US" altLang="x-none" sz="2000" dirty="0"/>
              <a:t> to endpoints </a:t>
            </a:r>
          </a:p>
          <a:p>
            <a:pPr algn="l">
              <a:buFont typeface="Wingdings" pitchFamily="2" charset="2"/>
              <a:buChar char="q"/>
            </a:pPr>
            <a:r>
              <a:rPr lang="en-US" altLang="x-none" sz="2400" dirty="0"/>
              <a:t>Decision: maintain state only at end-points (fate-sharing)</a:t>
            </a:r>
          </a:p>
          <a:p>
            <a:pPr lvl="1" algn="l">
              <a:buFont typeface="Courier New" panose="02070309020205020404" pitchFamily="49" charset="0"/>
              <a:buChar char="o"/>
            </a:pPr>
            <a:r>
              <a:rPr lang="en-US" altLang="x-none" sz="2000" dirty="0"/>
              <a:t>eliminate the problem of handling state inconsistency and performing state restoration when router fails</a:t>
            </a:r>
          </a:p>
          <a:p>
            <a:pPr algn="l">
              <a:buFont typeface="Wingdings" pitchFamily="2" charset="2"/>
              <a:buChar char="q"/>
            </a:pPr>
            <a:r>
              <a:rPr lang="en-US" altLang="x-none" sz="2400" dirty="0"/>
              <a:t>Internet: </a:t>
            </a:r>
            <a:r>
              <a:rPr lang="en-US" altLang="x-none" sz="2400" dirty="0">
                <a:solidFill>
                  <a:srgbClr val="FF0000"/>
                </a:solidFill>
              </a:rPr>
              <a:t>stateless</a:t>
            </a:r>
            <a:r>
              <a:rPr lang="en-US" altLang="x-none" sz="2400" dirty="0"/>
              <a:t> network architecture </a:t>
            </a:r>
          </a:p>
        </p:txBody>
      </p:sp>
    </p:spTree>
    <p:extLst>
      <p:ext uri="{BB962C8B-B14F-4D97-AF65-F5344CB8AC3E}">
        <p14:creationId xmlns:p14="http://schemas.microsoft.com/office/powerpoint/2010/main" val="711355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What does this goal mean?</a:t>
            </a:r>
          </a:p>
          <a:p>
            <a:pPr>
              <a:buFont typeface="Wingdings" pitchFamily="2" charset="2"/>
              <a:buChar char="q"/>
            </a:pPr>
            <a:r>
              <a:rPr lang="en-US" altLang="x-none" dirty="0">
                <a:ea typeface="ＭＳ Ｐゴシック" charset="-128"/>
              </a:rPr>
              <a:t>Why is the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
        <p:nvSpPr>
          <p:cNvPr id="148481"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68</a:t>
            </a:fld>
            <a:endParaRPr lang="en-US" altLang="x-none" sz="1200">
              <a:latin typeface="Tahoma" charset="0"/>
            </a:endParaRPr>
          </a:p>
        </p:txBody>
      </p:sp>
    </p:spTree>
    <p:extLst>
      <p:ext uri="{BB962C8B-B14F-4D97-AF65-F5344CB8AC3E}">
        <p14:creationId xmlns:p14="http://schemas.microsoft.com/office/powerpoint/2010/main" val="1883845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idx="1"/>
          </p:nvPr>
        </p:nvSpPr>
        <p:spPr>
          <a:noFill/>
        </p:spPr>
        <p:txBody>
          <a:bodyPr lIns="91420" tIns="45712" rIns="91420" bIns="45712"/>
          <a:lstStyle/>
          <a:p>
            <a:pPr>
              <a:buFont typeface="Wingdings" pitchFamily="2" charset="2"/>
              <a:buChar char="q"/>
            </a:pPr>
            <a:r>
              <a:rPr lang="en-US" altLang="x-none" dirty="0">
                <a:ea typeface="ＭＳ Ｐゴシック" charset="-128"/>
              </a:rPr>
              <a:t>Add UDP to TCP to better support other types of applications </a:t>
            </a:r>
          </a:p>
          <a:p>
            <a:pPr lvl="1">
              <a:buFont typeface="Courier New" panose="02070309020205020404" pitchFamily="49" charset="0"/>
              <a:buChar char="o"/>
            </a:pPr>
            <a:r>
              <a:rPr lang="en-US" altLang="x-none" dirty="0">
                <a:ea typeface="ＭＳ Ｐゴシック" charset="-128"/>
              </a:rPr>
              <a:t>e.g.,  </a:t>
            </a:r>
            <a:r>
              <a:rPr lang="ja-JP" altLang="en-US">
                <a:ea typeface="ＭＳ Ｐゴシック" charset="-128"/>
              </a:rPr>
              <a:t>“</a:t>
            </a:r>
            <a:r>
              <a:rPr lang="en-US" altLang="ja-JP" dirty="0">
                <a:ea typeface="ＭＳ Ｐゴシック" charset="-128"/>
              </a:rPr>
              <a:t>real-time</a:t>
            </a:r>
            <a:r>
              <a:rPr lang="ja-JP" altLang="en-US">
                <a:ea typeface="ＭＳ Ｐゴシック" charset="-128"/>
              </a:rPr>
              <a:t>”</a:t>
            </a:r>
            <a:r>
              <a:rPr lang="en-US" altLang="ja-JP" dirty="0">
                <a:ea typeface="ＭＳ Ｐゴシック" charset="-128"/>
              </a:rPr>
              <a:t> applications</a:t>
            </a:r>
          </a:p>
          <a:p>
            <a:pPr>
              <a:buFont typeface="Wingdings" pitchFamily="2" charset="2"/>
              <a:buChar char="q"/>
            </a:pPr>
            <a:r>
              <a:rPr lang="en-US" altLang="x-none" dirty="0">
                <a:ea typeface="ＭＳ Ｐゴシック" charset="-128"/>
              </a:rPr>
              <a:t>This was arguably the main reason for separating TCP and IP</a:t>
            </a:r>
          </a:p>
          <a:p>
            <a:pPr>
              <a:buFont typeface="Wingdings" pitchFamily="2" charset="2"/>
              <a:buChar char="q"/>
            </a:pPr>
            <a:r>
              <a:rPr lang="en-US" altLang="x-none" dirty="0">
                <a:ea typeface="ＭＳ Ｐゴシック" charset="-128"/>
              </a:rPr>
              <a:t>Provide datagram abstraction: lower common denominator on which other services can be built: everything over IP </a:t>
            </a:r>
          </a:p>
          <a:p>
            <a:pPr lvl="1">
              <a:buFont typeface="Courier New" panose="02070309020205020404" pitchFamily="49" charset="0"/>
              <a:buChar char="o"/>
            </a:pPr>
            <a:r>
              <a:rPr lang="en-US" altLang="x-none" dirty="0">
                <a:ea typeface="ＭＳ Ｐゴシック" charset="-128"/>
              </a:rPr>
              <a:t>service differentiation was considered (remember </a:t>
            </a:r>
            <a:r>
              <a:rPr lang="en-US" altLang="x-none" dirty="0" err="1">
                <a:ea typeface="ＭＳ Ｐゴシック" charset="-128"/>
              </a:rPr>
              <a:t>ToS</a:t>
            </a:r>
            <a:r>
              <a:rPr lang="en-US" altLang="x-none" dirty="0">
                <a:ea typeface="ＭＳ Ｐゴシック" charset="-128"/>
              </a:rPr>
              <a:t>?), but this has never happened on the large scale (Why?)</a:t>
            </a:r>
            <a:endParaRPr lang="en-US" altLang="x-none" sz="2000" dirty="0">
              <a:ea typeface="ＭＳ Ｐゴシック" charset="-128"/>
            </a:endParaRPr>
          </a:p>
        </p:txBody>
      </p:sp>
      <p:sp>
        <p:nvSpPr>
          <p:cNvPr id="150529"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69</a:t>
            </a:fld>
            <a:endParaRPr lang="en-US" altLang="x-none" sz="1200">
              <a:latin typeface="Tahoma" charset="0"/>
            </a:endParaRPr>
          </a:p>
        </p:txBody>
      </p:sp>
    </p:spTree>
    <p:extLst>
      <p:ext uri="{BB962C8B-B14F-4D97-AF65-F5344CB8AC3E}">
        <p14:creationId xmlns:p14="http://schemas.microsoft.com/office/powerpoint/2010/main" val="285217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1986"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BF39106-80F3-1D4A-A250-427ECA6C7CE1}" type="slidenum">
              <a:rPr lang="en-US" altLang="x-none" sz="1200">
                <a:latin typeface="Tahoma" charset="0"/>
              </a:rPr>
              <a:pPr>
                <a:spcBef>
                  <a:spcPct val="0"/>
                </a:spcBef>
                <a:buClrTx/>
                <a:buSzTx/>
                <a:buFontTx/>
                <a:buNone/>
              </a:pPr>
              <a:t>7</a:t>
            </a:fld>
            <a:endParaRPr lang="en-US" altLang="x-none" sz="1200">
              <a:latin typeface="Tahoma" charset="0"/>
            </a:endParaRPr>
          </a:p>
        </p:txBody>
      </p:sp>
      <p:grpSp>
        <p:nvGrpSpPr>
          <p:cNvPr id="41987" name="Group 6"/>
          <p:cNvGrpSpPr>
            <a:grpSpLocks/>
          </p:cNvGrpSpPr>
          <p:nvPr/>
        </p:nvGrpSpPr>
        <p:grpSpPr bwMode="auto">
          <a:xfrm>
            <a:off x="609600" y="2079625"/>
            <a:ext cx="914400" cy="838200"/>
            <a:chOff x="1143000" y="2971800"/>
            <a:chExt cx="914400" cy="838200"/>
          </a:xfrm>
        </p:grpSpPr>
        <p:sp>
          <p:nvSpPr>
            <p:cNvPr id="420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1988" name="Group 7"/>
          <p:cNvGrpSpPr>
            <a:grpSpLocks/>
          </p:cNvGrpSpPr>
          <p:nvPr/>
        </p:nvGrpSpPr>
        <p:grpSpPr bwMode="auto">
          <a:xfrm>
            <a:off x="2057400" y="2079625"/>
            <a:ext cx="914400" cy="838200"/>
            <a:chOff x="1143000" y="2971800"/>
            <a:chExt cx="914400" cy="838200"/>
          </a:xfrm>
        </p:grpSpPr>
        <p:sp>
          <p:nvSpPr>
            <p:cNvPr id="420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1989" name="Group 10"/>
          <p:cNvGrpSpPr>
            <a:grpSpLocks/>
          </p:cNvGrpSpPr>
          <p:nvPr/>
        </p:nvGrpSpPr>
        <p:grpSpPr bwMode="auto">
          <a:xfrm>
            <a:off x="4038600" y="2079625"/>
            <a:ext cx="914400" cy="838200"/>
            <a:chOff x="1143000" y="2971800"/>
            <a:chExt cx="914400" cy="838200"/>
          </a:xfrm>
        </p:grpSpPr>
        <p:sp>
          <p:nvSpPr>
            <p:cNvPr id="420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1990" name="Group 13"/>
          <p:cNvGrpSpPr>
            <a:grpSpLocks/>
          </p:cNvGrpSpPr>
          <p:nvPr/>
        </p:nvGrpSpPr>
        <p:grpSpPr bwMode="auto">
          <a:xfrm>
            <a:off x="7848600" y="2079625"/>
            <a:ext cx="914400" cy="838200"/>
            <a:chOff x="1143000" y="2971800"/>
            <a:chExt cx="914400" cy="838200"/>
          </a:xfrm>
        </p:grpSpPr>
        <p:sp>
          <p:nvSpPr>
            <p:cNvPr id="420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20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1991"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dirty="0">
                <a:solidFill>
                  <a:srgbClr val="3333CC"/>
                </a:solidFill>
                <a:latin typeface="Times New Roman" charset="0"/>
              </a:rPr>
              <a:t>system state: # of busy lines</a:t>
            </a:r>
            <a:endParaRPr lang="en-US" altLang="x-none" sz="100" dirty="0">
              <a:latin typeface="Times New Roman" charset="0"/>
            </a:endParaRPr>
          </a:p>
        </p:txBody>
      </p:sp>
      <p:sp>
        <p:nvSpPr>
          <p:cNvPr id="41992"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1993"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1994"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1995"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1996"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1997"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1998"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001"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2002"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6195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this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
        <p:nvSpPr>
          <p:cNvPr id="152577"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70</a:t>
            </a:fld>
            <a:endParaRPr lang="en-US" altLang="x-none" sz="1200">
              <a:latin typeface="Tahoma" charset="0"/>
            </a:endParaRPr>
          </a:p>
        </p:txBody>
      </p:sp>
    </p:spTree>
    <p:extLst>
      <p:ext uri="{BB962C8B-B14F-4D97-AF65-F5344CB8AC3E}">
        <p14:creationId xmlns:p14="http://schemas.microsoft.com/office/powerpoint/2010/main" val="3069889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idx="1"/>
          </p:nvPr>
        </p:nvSpPr>
        <p:spPr>
          <a:noFill/>
        </p:spPr>
        <p:txBody>
          <a:bodyPr lIns="91420" tIns="45712" rIns="91420" bIns="45712"/>
          <a:lstStyle/>
          <a:p>
            <a:pPr>
              <a:buFont typeface="Wingdings" pitchFamily="2" charset="2"/>
              <a:buChar char="q"/>
            </a:pPr>
            <a:r>
              <a:rPr lang="en-US" altLang="x-none" dirty="0">
                <a:ea typeface="ＭＳ Ｐゴシック" charset="-128"/>
              </a:rPr>
              <a:t>Very successful</a:t>
            </a:r>
          </a:p>
          <a:p>
            <a:pPr lvl="1">
              <a:buFont typeface="Courier New" panose="02070309020205020404" pitchFamily="49" charset="0"/>
              <a:buChar char="o"/>
            </a:pPr>
            <a:r>
              <a:rPr lang="en-US" altLang="x-none" dirty="0">
                <a:ea typeface="ＭＳ Ｐゴシック" charset="-128"/>
              </a:rPr>
              <a:t>because the minimalist service; it requires from underlying network only to deliver a packet with a </a:t>
            </a:r>
            <a:r>
              <a:rPr lang="ja-JP" altLang="en-US">
                <a:ea typeface="ＭＳ Ｐゴシック" charset="-128"/>
              </a:rPr>
              <a:t>“</a:t>
            </a:r>
            <a:r>
              <a:rPr lang="en-US" altLang="ja-JP" dirty="0">
                <a:ea typeface="ＭＳ Ｐゴシック" charset="-128"/>
              </a:rPr>
              <a:t>reasonable</a:t>
            </a:r>
            <a:r>
              <a:rPr lang="ja-JP" altLang="en-US">
                <a:ea typeface="ＭＳ Ｐゴシック" charset="-128"/>
              </a:rPr>
              <a:t>”</a:t>
            </a:r>
            <a:r>
              <a:rPr lang="en-US" altLang="ja-JP" dirty="0">
                <a:ea typeface="ＭＳ Ｐゴシック" charset="-128"/>
              </a:rPr>
              <a:t> probability of success</a:t>
            </a:r>
          </a:p>
          <a:p>
            <a:pPr>
              <a:buFont typeface="Wingdings" pitchFamily="2" charset="2"/>
              <a:buChar char="q"/>
            </a:pPr>
            <a:r>
              <a:rPr lang="en-US" altLang="x-none" dirty="0">
                <a:ea typeface="ＭＳ Ｐゴシック" charset="-128"/>
              </a:rPr>
              <a:t>…does not require:</a:t>
            </a:r>
          </a:p>
          <a:p>
            <a:pPr lvl="1">
              <a:buFont typeface="Courier New" panose="02070309020205020404" pitchFamily="49" charset="0"/>
              <a:buChar char="o"/>
            </a:pPr>
            <a:r>
              <a:rPr lang="en-US" altLang="x-none" dirty="0">
                <a:ea typeface="ＭＳ Ｐゴシック" charset="-128"/>
              </a:rPr>
              <a:t>reliability</a:t>
            </a:r>
          </a:p>
          <a:p>
            <a:pPr lvl="1">
              <a:buFont typeface="Courier New" panose="02070309020205020404" pitchFamily="49" charset="0"/>
              <a:buChar char="o"/>
            </a:pPr>
            <a:r>
              <a:rPr lang="en-US" altLang="x-none" dirty="0">
                <a:ea typeface="ＭＳ Ｐゴシック" charset="-128"/>
              </a:rPr>
              <a:t>in-order delivery</a:t>
            </a:r>
          </a:p>
          <a:p>
            <a:pPr>
              <a:buFont typeface="Wingdings" pitchFamily="2" charset="2"/>
              <a:buChar char="q"/>
            </a:pPr>
            <a:r>
              <a:rPr lang="en-US" altLang="x-none" dirty="0">
                <a:ea typeface="ＭＳ Ｐゴシック" charset="-128"/>
              </a:rPr>
              <a:t>The mantra: IP over everything</a:t>
            </a:r>
          </a:p>
          <a:p>
            <a:pPr lvl="1">
              <a:buFont typeface="Courier New" panose="02070309020205020404" pitchFamily="49" charset="0"/>
              <a:buChar char="o"/>
            </a:pPr>
            <a:r>
              <a:rPr lang="en-US" altLang="x-none" dirty="0">
                <a:ea typeface="ＭＳ Ｐゴシック" charset="-128"/>
              </a:rPr>
              <a:t>Then: ARPANET, X.25, DARPA satellite network..</a:t>
            </a:r>
          </a:p>
          <a:p>
            <a:pPr lvl="1">
              <a:buFont typeface="Courier New" panose="02070309020205020404" pitchFamily="49" charset="0"/>
              <a:buChar char="o"/>
            </a:pPr>
            <a:r>
              <a:rPr lang="en-US" altLang="x-none" dirty="0">
                <a:ea typeface="ＭＳ Ｐゴシック" charset="-128"/>
              </a:rPr>
              <a:t>Now: ATM, SONET, WDM…</a:t>
            </a:r>
            <a:endParaRPr lang="en-US" altLang="x-none" sz="2000" dirty="0">
              <a:ea typeface="ＭＳ Ｐゴシック" charset="-128"/>
            </a:endParaRPr>
          </a:p>
        </p:txBody>
      </p:sp>
      <p:sp>
        <p:nvSpPr>
          <p:cNvPr id="154625"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71</a:t>
            </a:fld>
            <a:endParaRPr lang="en-US" altLang="x-none" sz="1200">
              <a:latin typeface="Tahoma" charset="0"/>
            </a:endParaRPr>
          </a:p>
        </p:txBody>
      </p:sp>
    </p:spTree>
    <p:extLst>
      <p:ext uri="{BB962C8B-B14F-4D97-AF65-F5344CB8AC3E}">
        <p14:creationId xmlns:p14="http://schemas.microsoft.com/office/powerpoint/2010/main" val="2927694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idx="1"/>
          </p:nvPr>
        </p:nvSpPr>
        <p:spPr/>
        <p:txBody>
          <a:bodyPr/>
          <a:lstStyle/>
          <a:p>
            <a:pPr>
              <a:buFont typeface="Wingdings" pitchFamily="2" charset="2"/>
              <a:buChar char="q"/>
            </a:pPr>
            <a:r>
              <a:rPr lang="en-US" altLang="x-none" dirty="0">
                <a:ea typeface="ＭＳ Ｐゴシック" charset="-128"/>
              </a:rPr>
              <a:t>Permit distributed management of resources</a:t>
            </a:r>
          </a:p>
          <a:p>
            <a:pPr>
              <a:buFont typeface="Wingdings" pitchFamily="2" charset="2"/>
              <a:buChar char="q"/>
            </a:pPr>
            <a:r>
              <a:rPr lang="en-US" altLang="x-none" dirty="0">
                <a:ea typeface="ＭＳ Ｐゴシック" charset="-128"/>
              </a:rPr>
              <a:t>Be cost effective</a:t>
            </a:r>
          </a:p>
          <a:p>
            <a:pPr>
              <a:buFont typeface="Wingdings" pitchFamily="2" charset="2"/>
              <a:buChar char="q"/>
            </a:pPr>
            <a:r>
              <a:rPr lang="en-US" altLang="x-none" dirty="0">
                <a:ea typeface="ＭＳ Ｐゴシック" charset="-128"/>
              </a:rPr>
              <a:t>Permit host attachment with a low level of effort</a:t>
            </a:r>
          </a:p>
          <a:p>
            <a:pPr>
              <a:buFont typeface="Wingdings" pitchFamily="2" charset="2"/>
              <a:buChar char="q"/>
            </a:pPr>
            <a:r>
              <a:rPr lang="en-US" altLang="x-none" dirty="0">
                <a:ea typeface="ＭＳ Ｐゴシック" charset="-128"/>
              </a:rPr>
              <a:t>Be accountable</a:t>
            </a:r>
          </a:p>
        </p:txBody>
      </p:sp>
      <p:sp>
        <p:nvSpPr>
          <p:cNvPr id="156673"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72</a:t>
            </a:fld>
            <a:endParaRPr lang="en-US" altLang="x-none" sz="1200">
              <a:latin typeface="Tahoma" charset="0"/>
            </a:endParaRPr>
          </a:p>
        </p:txBody>
      </p:sp>
    </p:spTree>
    <p:extLst>
      <p:ext uri="{BB962C8B-B14F-4D97-AF65-F5344CB8AC3E}">
        <p14:creationId xmlns:p14="http://schemas.microsoft.com/office/powerpoint/2010/main" val="177788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8</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366849"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366850"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21803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x-none" dirty="0">
                <a:solidFill>
                  <a:srgbClr val="0000FF"/>
                </a:solidFill>
                <a:ea typeface="ＭＳ Ｐゴシック" charset="-128"/>
              </a:rPr>
              <a:t>Recap: Queueing Theory Analysis of Circuit-Switching</a:t>
            </a:r>
          </a:p>
        </p:txBody>
      </p:sp>
      <p:sp>
        <p:nvSpPr>
          <p:cNvPr id="460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6032543-F538-0742-BA76-899BD10238B5}" type="slidenum">
              <a:rPr lang="en-US" altLang="x-none" sz="1200">
                <a:latin typeface="Tahoma" charset="0"/>
              </a:rPr>
              <a:pPr>
                <a:spcBef>
                  <a:spcPct val="0"/>
                </a:spcBef>
                <a:buClrTx/>
                <a:buSzTx/>
                <a:buFontTx/>
                <a:buNone/>
              </a:pPr>
              <a:t>9</a:t>
            </a:fld>
            <a:endParaRPr lang="en-US" altLang="x-none" sz="1200">
              <a:latin typeface="Tahoma" charset="0"/>
            </a:endParaRPr>
          </a:p>
        </p:txBody>
      </p:sp>
      <p:grpSp>
        <p:nvGrpSpPr>
          <p:cNvPr id="46083" name="Group 6"/>
          <p:cNvGrpSpPr>
            <a:grpSpLocks/>
          </p:cNvGrpSpPr>
          <p:nvPr/>
        </p:nvGrpSpPr>
        <p:grpSpPr bwMode="auto">
          <a:xfrm>
            <a:off x="609600" y="2079625"/>
            <a:ext cx="914400" cy="838200"/>
            <a:chOff x="1143000" y="2971800"/>
            <a:chExt cx="914400" cy="838200"/>
          </a:xfrm>
        </p:grpSpPr>
        <p:sp>
          <p:nvSpPr>
            <p:cNvPr id="4611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0</a:t>
              </a:r>
              <a:endParaRPr lang="en-US" altLang="x-none" sz="500"/>
            </a:p>
          </p:txBody>
        </p:sp>
      </p:grpSp>
      <p:grpSp>
        <p:nvGrpSpPr>
          <p:cNvPr id="46084" name="Group 7"/>
          <p:cNvGrpSpPr>
            <a:grpSpLocks/>
          </p:cNvGrpSpPr>
          <p:nvPr/>
        </p:nvGrpSpPr>
        <p:grpSpPr bwMode="auto">
          <a:xfrm>
            <a:off x="2057400" y="2079625"/>
            <a:ext cx="914400" cy="838200"/>
            <a:chOff x="1143000" y="2971800"/>
            <a:chExt cx="914400" cy="838200"/>
          </a:xfrm>
        </p:grpSpPr>
        <p:sp>
          <p:nvSpPr>
            <p:cNvPr id="4610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1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1</a:t>
              </a:r>
              <a:endParaRPr lang="en-US" altLang="x-none" sz="500"/>
            </a:p>
          </p:txBody>
        </p:sp>
      </p:grpSp>
      <p:grpSp>
        <p:nvGrpSpPr>
          <p:cNvPr id="46085" name="Group 10"/>
          <p:cNvGrpSpPr>
            <a:grpSpLocks/>
          </p:cNvGrpSpPr>
          <p:nvPr/>
        </p:nvGrpSpPr>
        <p:grpSpPr bwMode="auto">
          <a:xfrm>
            <a:off x="4038600" y="2079625"/>
            <a:ext cx="914400" cy="838200"/>
            <a:chOff x="1143000" y="2971800"/>
            <a:chExt cx="914400" cy="838200"/>
          </a:xfrm>
        </p:grpSpPr>
        <p:sp>
          <p:nvSpPr>
            <p:cNvPr id="4610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a:t>
              </a:r>
              <a:endParaRPr lang="en-US" altLang="x-none" sz="500"/>
            </a:p>
          </p:txBody>
        </p:sp>
      </p:grpSp>
      <p:grpSp>
        <p:nvGrpSpPr>
          <p:cNvPr id="46086" name="Group 13"/>
          <p:cNvGrpSpPr>
            <a:grpSpLocks/>
          </p:cNvGrpSpPr>
          <p:nvPr/>
        </p:nvGrpSpPr>
        <p:grpSpPr bwMode="auto">
          <a:xfrm>
            <a:off x="7848600" y="2079625"/>
            <a:ext cx="914400" cy="838200"/>
            <a:chOff x="1143000" y="2971800"/>
            <a:chExt cx="914400" cy="838200"/>
          </a:xfrm>
        </p:grpSpPr>
        <p:sp>
          <p:nvSpPr>
            <p:cNvPr id="4610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10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N</a:t>
              </a:r>
              <a:endParaRPr lang="en-US" altLang="x-none" sz="500"/>
            </a:p>
          </p:txBody>
        </p:sp>
      </p:grpSp>
      <p:sp>
        <p:nvSpPr>
          <p:cNvPr id="46087" name="Rectangle 16"/>
          <p:cNvSpPr>
            <a:spLocks noChangeArrowheads="1"/>
          </p:cNvSpPr>
          <p:nvPr/>
        </p:nvSpPr>
        <p:spPr bwMode="auto">
          <a:xfrm>
            <a:off x="981075" y="1447800"/>
            <a:ext cx="3644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3333CC"/>
                </a:solidFill>
                <a:latin typeface="Times New Roman" charset="0"/>
              </a:rPr>
              <a:t>system state: # of busy lines</a:t>
            </a:r>
            <a:endParaRPr lang="en-US" altLang="x-none" sz="100">
              <a:latin typeface="Times New Roman" charset="0"/>
            </a:endParaRPr>
          </a:p>
        </p:txBody>
      </p:sp>
      <p:graphicFrame>
        <p:nvGraphicFramePr>
          <p:cNvPr id="46088" name="Object 2"/>
          <p:cNvGraphicFramePr>
            <a:graphicFrameLocks noChangeAspect="1"/>
          </p:cNvGraphicFramePr>
          <p:nvPr/>
        </p:nvGraphicFramePr>
        <p:xfrm>
          <a:off x="3048000" y="4724400"/>
          <a:ext cx="2362200" cy="461963"/>
        </p:xfrm>
        <a:graphic>
          <a:graphicData uri="http://schemas.openxmlformats.org/presentationml/2006/ole">
            <mc:AlternateContent xmlns:mc="http://schemas.openxmlformats.org/markup-compatibility/2006">
              <mc:Choice xmlns:v="urn:schemas-microsoft-com:vml" Requires="v">
                <p:oleObj spid="_x0000_s364935" name="Equation" r:id="rId4" imgW="1168400" imgH="228600" progId="Equation.3">
                  <p:embed/>
                </p:oleObj>
              </mc:Choice>
              <mc:Fallback>
                <p:oleObj name="Equation" r:id="rId4" imgW="1168400" imgH="228600" progId="Equation.3">
                  <p:embed/>
                  <p:pic>
                    <p:nvPicPr>
                      <p:cNvPr id="460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724400"/>
                        <a:ext cx="2362200" cy="461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6089" name="Rectangle 18"/>
          <p:cNvSpPr>
            <a:spLocks noChangeArrowheads="1"/>
          </p:cNvSpPr>
          <p:nvPr/>
        </p:nvSpPr>
        <p:spPr bwMode="auto">
          <a:xfrm>
            <a:off x="533400" y="3810000"/>
            <a:ext cx="76088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3333CC"/>
                </a:solidFill>
              </a:rPr>
              <a:t>at equilibrium (time reversibility)  in one unit time:  </a:t>
            </a:r>
            <a:br>
              <a:rPr lang="en-US" altLang="x-none" sz="2400">
                <a:solidFill>
                  <a:srgbClr val="3333CC"/>
                </a:solidFill>
              </a:rPr>
            </a:br>
            <a:r>
              <a:rPr lang="en-US" altLang="x-none" sz="2400">
                <a:solidFill>
                  <a:srgbClr val="3333CC"/>
                </a:solidFill>
              </a:rPr>
              <a:t>    #(transitions k </a:t>
            </a:r>
            <a:r>
              <a:rPr lang="en-US" altLang="x-none">
                <a:solidFill>
                  <a:srgbClr val="0033CC"/>
                </a:solidFill>
                <a:sym typeface="Symbol" charset="2"/>
              </a:rPr>
              <a:t></a:t>
            </a:r>
            <a:r>
              <a:rPr lang="en-US" altLang="x-none" sz="2400">
                <a:solidFill>
                  <a:srgbClr val="3333CC"/>
                </a:solidFill>
              </a:rPr>
              <a:t> k+1)  = #(transitions k+1 </a:t>
            </a:r>
            <a:r>
              <a:rPr lang="en-US" altLang="x-none">
                <a:solidFill>
                  <a:srgbClr val="0033CC"/>
                </a:solidFill>
                <a:sym typeface="Symbol" charset="2"/>
              </a:rPr>
              <a:t></a:t>
            </a:r>
            <a:r>
              <a:rPr lang="en-US" altLang="x-none" sz="2400">
                <a:solidFill>
                  <a:srgbClr val="3333CC"/>
                </a:solidFill>
              </a:rPr>
              <a:t> k)</a:t>
            </a:r>
            <a:endParaRPr lang="en-US" altLang="x-none" sz="100">
              <a:solidFill>
                <a:srgbClr val="000000"/>
              </a:solidFill>
            </a:endParaRPr>
          </a:p>
        </p:txBody>
      </p:sp>
      <p:sp>
        <p:nvSpPr>
          <p:cNvPr id="46090" name="Rectangle 19"/>
          <p:cNvSpPr>
            <a:spLocks noChangeArrowheads="1"/>
          </p:cNvSpPr>
          <p:nvPr/>
        </p:nvSpPr>
        <p:spPr bwMode="auto">
          <a:xfrm>
            <a:off x="685800" y="2917825"/>
            <a:ext cx="6461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0</a:t>
            </a:r>
            <a:endParaRPr lang="en-US" altLang="x-none" sz="500"/>
          </a:p>
        </p:txBody>
      </p:sp>
      <p:sp>
        <p:nvSpPr>
          <p:cNvPr id="46091" name="Rectangle 20"/>
          <p:cNvSpPr>
            <a:spLocks noChangeArrowheads="1"/>
          </p:cNvSpPr>
          <p:nvPr/>
        </p:nvSpPr>
        <p:spPr bwMode="auto">
          <a:xfrm>
            <a:off x="2146300" y="2917825"/>
            <a:ext cx="59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1</a:t>
            </a:r>
            <a:endParaRPr lang="en-US" altLang="x-none" sz="500"/>
          </a:p>
        </p:txBody>
      </p:sp>
      <p:sp>
        <p:nvSpPr>
          <p:cNvPr id="46092" name="Rectangle 21"/>
          <p:cNvSpPr>
            <a:spLocks noChangeArrowheads="1"/>
          </p:cNvSpPr>
          <p:nvPr/>
        </p:nvSpPr>
        <p:spPr bwMode="auto">
          <a:xfrm>
            <a:off x="4191000" y="2994025"/>
            <a:ext cx="6254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a:t>
            </a:r>
            <a:endParaRPr lang="en-US" altLang="x-none" sz="500"/>
          </a:p>
        </p:txBody>
      </p:sp>
      <p:sp>
        <p:nvSpPr>
          <p:cNvPr id="46093" name="Oval 23"/>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sp>
        <p:nvSpPr>
          <p:cNvPr id="46094" name="Rectangle 24"/>
          <p:cNvSpPr>
            <a:spLocks noChangeArrowheads="1"/>
          </p:cNvSpPr>
          <p:nvPr/>
        </p:nvSpPr>
        <p:spPr bwMode="auto">
          <a:xfrm>
            <a:off x="5737225" y="2111375"/>
            <a:ext cx="939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k+1</a:t>
            </a:r>
            <a:endParaRPr lang="en-US" altLang="x-none" sz="500"/>
          </a:p>
        </p:txBody>
      </p:sp>
      <p:sp>
        <p:nvSpPr>
          <p:cNvPr id="46095" name="Rectangle 25"/>
          <p:cNvSpPr>
            <a:spLocks noChangeArrowheads="1"/>
          </p:cNvSpPr>
          <p:nvPr/>
        </p:nvSpPr>
        <p:spPr bwMode="auto">
          <a:xfrm>
            <a:off x="5862638" y="2971800"/>
            <a:ext cx="9207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k+1</a:t>
            </a:r>
            <a:endParaRPr lang="en-US" altLang="x-none" sz="500"/>
          </a:p>
        </p:txBody>
      </p:sp>
      <p:cxnSp>
        <p:nvCxnSpPr>
          <p:cNvPr id="46096" name="Curved Connector 30"/>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7" name="Rectangle 31"/>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a:t>
            </a:r>
            <a:endParaRPr lang="en-US" altLang="x-none" sz="500"/>
          </a:p>
        </p:txBody>
      </p:sp>
      <p:cxnSp>
        <p:nvCxnSpPr>
          <p:cNvPr id="46098" name="Straight Arrow Connector 33"/>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9" name="Rectangle 34"/>
          <p:cNvSpPr>
            <a:spLocks noChangeArrowheads="1"/>
          </p:cNvSpPr>
          <p:nvPr/>
        </p:nvSpPr>
        <p:spPr bwMode="auto">
          <a:xfrm>
            <a:off x="4800600" y="2667000"/>
            <a:ext cx="1182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sym typeface="Symbol" charset="2"/>
              </a:rPr>
              <a:t>(k+1)</a:t>
            </a:r>
            <a:endParaRPr lang="en-US" altLang="x-none" sz="500"/>
          </a:p>
        </p:txBody>
      </p:sp>
      <p:graphicFrame>
        <p:nvGraphicFramePr>
          <p:cNvPr id="46100" name="Object 3"/>
          <p:cNvGraphicFramePr>
            <a:graphicFrameLocks noChangeAspect="1"/>
          </p:cNvGraphicFramePr>
          <p:nvPr/>
        </p:nvGraphicFramePr>
        <p:xfrm>
          <a:off x="2654300" y="5327650"/>
          <a:ext cx="3594100" cy="539750"/>
        </p:xfrm>
        <a:graphic>
          <a:graphicData uri="http://schemas.openxmlformats.org/presentationml/2006/ole">
            <mc:AlternateContent xmlns:mc="http://schemas.openxmlformats.org/markup-compatibility/2006">
              <mc:Choice xmlns:v="urn:schemas-microsoft-com:vml" Requires="v">
                <p:oleObj spid="_x0000_s364936" name="Equation" r:id="rId6" imgW="1777229" imgH="266584" progId="Equation.3">
                  <p:embed/>
                </p:oleObj>
              </mc:Choice>
              <mc:Fallback>
                <p:oleObj name="Equation" r:id="rId6" imgW="1777229" imgH="266584" progId="Equation.3">
                  <p:embed/>
                  <p:pic>
                    <p:nvPicPr>
                      <p:cNvPr id="4610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5327650"/>
                        <a:ext cx="3594100"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6101" name="Object 4"/>
          <p:cNvGraphicFramePr>
            <a:graphicFrameLocks noChangeAspect="1"/>
          </p:cNvGraphicFramePr>
          <p:nvPr/>
        </p:nvGraphicFramePr>
        <p:xfrm>
          <a:off x="2362200" y="5943600"/>
          <a:ext cx="4106863" cy="925513"/>
        </p:xfrm>
        <a:graphic>
          <a:graphicData uri="http://schemas.openxmlformats.org/presentationml/2006/ole">
            <mc:AlternateContent xmlns:mc="http://schemas.openxmlformats.org/markup-compatibility/2006">
              <mc:Choice xmlns:v="urn:schemas-microsoft-com:vml" Requires="v">
                <p:oleObj spid="_x0000_s364937" name="Equation" r:id="rId8" imgW="2032000" imgH="457200" progId="Equation.3">
                  <p:embed/>
                </p:oleObj>
              </mc:Choice>
              <mc:Fallback>
                <p:oleObj name="Equation" r:id="rId8" imgW="2032000" imgH="457200" progId="Equation.3">
                  <p:embed/>
                  <p:pic>
                    <p:nvPicPr>
                      <p:cNvPr id="4610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5943600"/>
                        <a:ext cx="4106863"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46102" name="Straight Connector 37"/>
          <p:cNvCxnSpPr>
            <a:cxnSpLocks noChangeShapeType="1"/>
          </p:cNvCxnSpPr>
          <p:nvPr/>
        </p:nvCxnSpPr>
        <p:spPr bwMode="auto">
          <a:xfrm>
            <a:off x="32766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6103" name="Straight Connector 38"/>
          <p:cNvCxnSpPr>
            <a:cxnSpLocks noChangeShapeType="1"/>
          </p:cNvCxnSpPr>
          <p:nvPr/>
        </p:nvCxnSpPr>
        <p:spPr bwMode="auto">
          <a:xfrm>
            <a:off x="701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46104" name="Rectangle 32"/>
          <p:cNvSpPr>
            <a:spLocks noChangeArrowheads="1"/>
          </p:cNvSpPr>
          <p:nvPr/>
        </p:nvSpPr>
        <p:spPr bwMode="auto">
          <a:xfrm>
            <a:off x="8001000" y="2971800"/>
            <a:ext cx="7032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rPr>
              <a:t>p</a:t>
            </a:r>
            <a:r>
              <a:rPr lang="en-US" altLang="x-none" sz="2400">
                <a:solidFill>
                  <a:srgbClr val="3333CC"/>
                </a:solidFill>
              </a:rPr>
              <a:t>N</a:t>
            </a:r>
            <a:endParaRPr lang="en-US" altLang="x-none" sz="500"/>
          </a:p>
        </p:txBody>
      </p:sp>
    </p:spTree>
    <p:extLst>
      <p:ext uri="{BB962C8B-B14F-4D97-AF65-F5344CB8AC3E}">
        <p14:creationId xmlns:p14="http://schemas.microsoft.com/office/powerpoint/2010/main" val="2494857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10175</TotalTime>
  <Words>3427</Words>
  <Application>Microsoft Macintosh PowerPoint</Application>
  <PresentationFormat>On-screen Show (4:3)</PresentationFormat>
  <Paragraphs>948</Paragraphs>
  <Slides>72</Slides>
  <Notes>69</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3</vt:i4>
      </vt:variant>
      <vt:variant>
        <vt:lpstr>Slide Titles</vt:lpstr>
      </vt:variant>
      <vt:variant>
        <vt:i4>72</vt:i4>
      </vt:variant>
    </vt:vector>
  </HeadingPairs>
  <TitlesOfParts>
    <vt:vector size="92"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Default Design</vt:lpstr>
      <vt:lpstr>2_Kurose</vt:lpstr>
      <vt:lpstr>3_Kurose</vt:lpstr>
      <vt:lpstr>2_Default Design</vt:lpstr>
      <vt:lpstr>Equation</vt:lpstr>
      <vt:lpstr>Photo Editor Photo</vt:lpstr>
      <vt:lpstr>ClipArt</vt:lpstr>
      <vt:lpstr>Layered Network Architecture; Network Applications:  Overview, EMail</vt:lpstr>
      <vt:lpstr>Outline</vt:lpstr>
      <vt:lpstr>Admin</vt:lpstr>
      <vt:lpstr>PowerPoint Presentation</vt:lpstr>
      <vt:lpstr>Recap: Circuit Switching vs. Packet Switching</vt:lpstr>
      <vt:lpstr>Recap: Queueing Theory</vt:lpstr>
      <vt:lpstr>Recap: Queueing Theory Analysis of Circuit-Switching</vt:lpstr>
      <vt:lpstr>Equilibrium = Time Reversibility [Frank Kelly]</vt:lpstr>
      <vt:lpstr>Recap: Queueing Theory Analysis of Circuit-Switching</vt:lpstr>
      <vt:lpstr>Recap: Queueing Theory  Analysis of Packet Switching</vt:lpstr>
      <vt:lpstr>Recap: Analysis of  Delay</vt:lpstr>
      <vt:lpstr>PowerPoint Presentation</vt:lpstr>
      <vt:lpstr>Recap: Statistical Multiplexing</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Some Implications of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Transport Services and APIs</vt:lpstr>
      <vt:lpstr>Socket Service Model and API</vt:lpstr>
      <vt:lpstr>Multiplexing/Demultiplexing</vt:lpstr>
      <vt:lpstr>PowerPoint Presentation</vt:lpstr>
      <vt:lpstr>PowerPoint Presentation</vt:lpstr>
      <vt:lpstr>PowerPoint Presentation</vt:lpstr>
      <vt:lpstr>Secure Socket Layer Architecture</vt:lpstr>
      <vt:lpstr>SSL Record-Layer Packet Format</vt:lpstr>
      <vt:lpstr>Summary: The Big Picture  of the Internet</vt:lpstr>
      <vt:lpstr>PowerPoint Presentation</vt:lpstr>
      <vt:lpstr>DEMO: SMTP</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I</dc:title>
  <dc:creator>Yang Richard Yang</dc:creator>
  <cp:lastModifiedBy>Qiao Xiang</cp:lastModifiedBy>
  <cp:revision>467</cp:revision>
  <cp:lastPrinted>2017-09-12T16:46:55Z</cp:lastPrinted>
  <dcterms:created xsi:type="dcterms:W3CDTF">1999-10-08T19:08:27Z</dcterms:created>
  <dcterms:modified xsi:type="dcterms:W3CDTF">2021-09-28T02:40:43Z</dcterms:modified>
</cp:coreProperties>
</file>