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3" r:id="rId2"/>
    <p:sldMasterId id="2147483686" r:id="rId3"/>
    <p:sldMasterId id="2147484405" r:id="rId4"/>
    <p:sldMasterId id="2147484418" r:id="rId5"/>
  </p:sldMasterIdLst>
  <p:notesMasterIdLst>
    <p:notesMasterId r:id="rId100"/>
  </p:notesMasterIdLst>
  <p:handoutMasterIdLst>
    <p:handoutMasterId r:id="rId101"/>
  </p:handoutMasterIdLst>
  <p:sldIdLst>
    <p:sldId id="321" r:id="rId6"/>
    <p:sldId id="298" r:id="rId7"/>
    <p:sldId id="511" r:id="rId8"/>
    <p:sldId id="429" r:id="rId9"/>
    <p:sldId id="472" r:id="rId10"/>
    <p:sldId id="468" r:id="rId11"/>
    <p:sldId id="476" r:id="rId12"/>
    <p:sldId id="585" r:id="rId13"/>
    <p:sldId id="449" r:id="rId14"/>
    <p:sldId id="453" r:id="rId15"/>
    <p:sldId id="454" r:id="rId16"/>
    <p:sldId id="455" r:id="rId17"/>
    <p:sldId id="457" r:id="rId18"/>
    <p:sldId id="471" r:id="rId19"/>
    <p:sldId id="438" r:id="rId20"/>
    <p:sldId id="340" r:id="rId21"/>
    <p:sldId id="575" r:id="rId22"/>
    <p:sldId id="576" r:id="rId23"/>
    <p:sldId id="436" r:id="rId24"/>
    <p:sldId id="437" r:id="rId25"/>
    <p:sldId id="368" r:id="rId26"/>
    <p:sldId id="365" r:id="rId27"/>
    <p:sldId id="586" r:id="rId28"/>
    <p:sldId id="578" r:id="rId29"/>
    <p:sldId id="380" r:id="rId30"/>
    <p:sldId id="381" r:id="rId31"/>
    <p:sldId id="475" r:id="rId32"/>
    <p:sldId id="479" r:id="rId33"/>
    <p:sldId id="558" r:id="rId34"/>
    <p:sldId id="319" r:id="rId35"/>
    <p:sldId id="440" r:id="rId36"/>
    <p:sldId id="320" r:id="rId37"/>
    <p:sldId id="328" r:id="rId38"/>
    <p:sldId id="579" r:id="rId39"/>
    <p:sldId id="580" r:id="rId40"/>
    <p:sldId id="581" r:id="rId41"/>
    <p:sldId id="582" r:id="rId42"/>
    <p:sldId id="583" r:id="rId43"/>
    <p:sldId id="467" r:id="rId44"/>
    <p:sldId id="584" r:id="rId45"/>
    <p:sldId id="478" r:id="rId46"/>
    <p:sldId id="406" r:id="rId47"/>
    <p:sldId id="394" r:id="rId48"/>
    <p:sldId id="395" r:id="rId49"/>
    <p:sldId id="396" r:id="rId50"/>
    <p:sldId id="397" r:id="rId51"/>
    <p:sldId id="398" r:id="rId52"/>
    <p:sldId id="590" r:id="rId53"/>
    <p:sldId id="399" r:id="rId54"/>
    <p:sldId id="591" r:id="rId55"/>
    <p:sldId id="403" r:id="rId56"/>
    <p:sldId id="564" r:id="rId57"/>
    <p:sldId id="565" r:id="rId58"/>
    <p:sldId id="567" r:id="rId59"/>
    <p:sldId id="492" r:id="rId60"/>
    <p:sldId id="401" r:id="rId61"/>
    <p:sldId id="493" r:id="rId62"/>
    <p:sldId id="434" r:id="rId63"/>
    <p:sldId id="435" r:id="rId64"/>
    <p:sldId id="299" r:id="rId65"/>
    <p:sldId id="530" r:id="rId66"/>
    <p:sldId id="407" r:id="rId67"/>
    <p:sldId id="563" r:id="rId68"/>
    <p:sldId id="258" r:id="rId69"/>
    <p:sldId id="566" r:id="rId70"/>
    <p:sldId id="257" r:id="rId71"/>
    <p:sldId id="456" r:id="rId72"/>
    <p:sldId id="568" r:id="rId73"/>
    <p:sldId id="458" r:id="rId74"/>
    <p:sldId id="459" r:id="rId75"/>
    <p:sldId id="569" r:id="rId76"/>
    <p:sldId id="518" r:id="rId77"/>
    <p:sldId id="588" r:id="rId78"/>
    <p:sldId id="460" r:id="rId79"/>
    <p:sldId id="461" r:id="rId80"/>
    <p:sldId id="462" r:id="rId81"/>
    <p:sldId id="589" r:id="rId82"/>
    <p:sldId id="574" r:id="rId83"/>
    <p:sldId id="464" r:id="rId84"/>
    <p:sldId id="512" r:id="rId85"/>
    <p:sldId id="466" r:id="rId86"/>
    <p:sldId id="587" r:id="rId87"/>
    <p:sldId id="514" r:id="rId88"/>
    <p:sldId id="517" r:id="rId89"/>
    <p:sldId id="329" r:id="rId90"/>
    <p:sldId id="348" r:id="rId91"/>
    <p:sldId id="305" r:id="rId92"/>
    <p:sldId id="306" r:id="rId93"/>
    <p:sldId id="312" r:id="rId94"/>
    <p:sldId id="307" r:id="rId95"/>
    <p:sldId id="313" r:id="rId96"/>
    <p:sldId id="308" r:id="rId97"/>
    <p:sldId id="314" r:id="rId98"/>
    <p:sldId id="309" r:id="rId9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2"/>
    <p:restoredTop sz="93649"/>
  </p:normalViewPr>
  <p:slideViewPr>
    <p:cSldViewPr snapToGrid="0">
      <p:cViewPr varScale="1">
        <p:scale>
          <a:sx n="131" d="100"/>
          <a:sy n="131" d="100"/>
        </p:scale>
        <p:origin x="1600" y="1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38.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38.wmf"/><Relationship Id="rId4"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829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9885607C-008D-C244-8051-84DBC787D305}"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B4EE582B-E964-F14C-A8FA-84B5165A7DF8}"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247ACB1-FA04-C34B-ACB3-7D2CA6A10D85}" type="slidenum">
              <a:rPr lang="en-US" altLang="x-none" sz="1200"/>
              <a:pPr/>
              <a:t>1</a:t>
            </a:fld>
            <a:endParaRPr lang="en-US" altLang="x-none"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latin typeface="Comic Sans MS" charset="0"/>
              </a:rPr>
              <a:pPr algn="r"/>
              <a:t>10</a:t>
            </a:fld>
            <a:endParaRPr lang="en-US" altLang="x-none" sz="1200">
              <a:latin typeface="Comic Sans MS" charset="0"/>
            </a:endParaRPr>
          </a:p>
        </p:txBody>
      </p:sp>
    </p:spTree>
    <p:extLst>
      <p:ext uri="{BB962C8B-B14F-4D97-AF65-F5344CB8AC3E}">
        <p14:creationId xmlns:p14="http://schemas.microsoft.com/office/powerpoint/2010/main" val="302890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11</a:t>
            </a:fld>
            <a:endParaRPr lang="en-US" altLang="x-none" sz="1200">
              <a:latin typeface="Comic Sans MS" charset="0"/>
            </a:endParaRPr>
          </a:p>
        </p:txBody>
      </p:sp>
    </p:spTree>
    <p:extLst>
      <p:ext uri="{BB962C8B-B14F-4D97-AF65-F5344CB8AC3E}">
        <p14:creationId xmlns:p14="http://schemas.microsoft.com/office/powerpoint/2010/main" val="302507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02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13</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8276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69165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15</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5918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16</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9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17</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5048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18</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2082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19</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158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2</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20</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4473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21</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09343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22</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5179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23</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12987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24</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5736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25</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25623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26</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56850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27</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44553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30</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6331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31</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2234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64C3C8F-967C-AF48-8FB1-3C2EBCD5F50F}" type="slidenum">
              <a:rPr lang="en-US" altLang="x-none" sz="1200"/>
              <a:pPr/>
              <a:t>3</a:t>
            </a:fld>
            <a:endParaRPr lang="en-US" altLang="x-none"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575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32</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5998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33</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86676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34</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31661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35</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extLst>
      <p:ext uri="{BB962C8B-B14F-4D97-AF65-F5344CB8AC3E}">
        <p14:creationId xmlns:p14="http://schemas.microsoft.com/office/powerpoint/2010/main" val="335611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36</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extLst>
      <p:ext uri="{BB962C8B-B14F-4D97-AF65-F5344CB8AC3E}">
        <p14:creationId xmlns:p14="http://schemas.microsoft.com/office/powerpoint/2010/main" val="74228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37</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extLst>
      <p:ext uri="{BB962C8B-B14F-4D97-AF65-F5344CB8AC3E}">
        <p14:creationId xmlns:p14="http://schemas.microsoft.com/office/powerpoint/2010/main" val="2024598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38</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83677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39</a:t>
            </a:fld>
            <a:endParaRPr lang="en-US" altLang="x-none" sz="1200">
              <a:solidFill>
                <a:srgbClr val="000000"/>
              </a:solidFill>
              <a:latin typeface="Calibri" charset="0"/>
            </a:endParaRPr>
          </a:p>
        </p:txBody>
      </p:sp>
    </p:spTree>
    <p:extLst>
      <p:ext uri="{BB962C8B-B14F-4D97-AF65-F5344CB8AC3E}">
        <p14:creationId xmlns:p14="http://schemas.microsoft.com/office/powerpoint/2010/main" val="269481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40</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4314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0321B8-4D8A-1748-BB71-ABF5507EC3C3}" type="slidenum">
              <a:rPr lang="en-US" altLang="x-none" sz="1200"/>
              <a:pPr/>
              <a:t>42</a:t>
            </a:fld>
            <a:endParaRPr lang="en-US" altLang="x-none"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343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A27237D-E9F1-D942-A587-5B72BE34A112}" type="slidenum">
              <a:rPr lang="en-US" altLang="x-none" sz="1200">
                <a:solidFill>
                  <a:srgbClr val="000000"/>
                </a:solidFill>
              </a:rPr>
              <a:pPr/>
              <a:t>43</a:t>
            </a:fld>
            <a:endParaRPr lang="en-US" altLang="x-none" sz="12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E6E729-92B3-B344-944F-CF956F7840FD}" type="slidenum">
              <a:rPr lang="en-US" altLang="x-none" sz="1200">
                <a:solidFill>
                  <a:srgbClr val="000000"/>
                </a:solidFill>
              </a:rPr>
              <a:pPr/>
              <a:t>44</a:t>
            </a:fld>
            <a:endParaRPr lang="en-US" altLang="x-none" sz="12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BC0EF7D-CD20-234A-B268-23E773503519}" type="slidenum">
              <a:rPr lang="en-US" altLang="x-none" sz="1200">
                <a:solidFill>
                  <a:srgbClr val="000000"/>
                </a:solidFill>
              </a:rPr>
              <a:pPr/>
              <a:t>45</a:t>
            </a:fld>
            <a:endParaRPr lang="en-US" altLang="x-none"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DCE6766-9101-064B-990C-99C300AE4A75}" type="slidenum">
              <a:rPr lang="en-US" altLang="x-none" sz="1200">
                <a:solidFill>
                  <a:srgbClr val="000000"/>
                </a:solidFill>
              </a:rPr>
              <a:pPr/>
              <a:t>46</a:t>
            </a:fld>
            <a:endParaRPr lang="en-US" altLang="x-none"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How about move the line to on top of TCP/UDP?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ADE71EF-4BE8-8949-9CF8-4B1EB6757C03}" type="slidenum">
              <a:rPr lang="en-US" altLang="x-none" sz="1200">
                <a:solidFill>
                  <a:srgbClr val="000000"/>
                </a:solidFill>
              </a:rPr>
              <a:pPr/>
              <a:t>47</a:t>
            </a:fld>
            <a:endParaRPr lang="en-US" altLang="x-none"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5E9F984-E675-5141-A040-732729740032}" type="slidenum">
              <a:rPr lang="en-US" altLang="x-none" sz="1200">
                <a:solidFill>
                  <a:srgbClr val="000000"/>
                </a:solidFill>
              </a:rPr>
              <a:pPr/>
              <a:t>48</a:t>
            </a:fld>
            <a:endParaRPr lang="en-US" altLang="x-none" sz="12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62413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77B4964-7EEA-8C4E-AF82-331E291D6DEB}" type="slidenum">
              <a:rPr lang="en-US" altLang="x-none" sz="1200">
                <a:solidFill>
                  <a:srgbClr val="000000"/>
                </a:solidFill>
              </a:rPr>
              <a:pPr/>
              <a:t>49</a:t>
            </a:fld>
            <a:endParaRPr lang="en-US" altLang="x-none" sz="12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6CAD35-7E55-8042-BE96-E93104DF5DCC}" type="slidenum">
              <a:rPr lang="en-US" altLang="x-none" sz="1200">
                <a:solidFill>
                  <a:srgbClr val="000000"/>
                </a:solidFill>
              </a:rPr>
              <a:pPr/>
              <a:t>50</a:t>
            </a:fld>
            <a:endParaRPr lang="en-US" altLang="x-none" sz="12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67551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A76C28F0-06F8-A94C-8AA1-FF21202B6546}" type="slidenum">
              <a:rPr lang="en-US" altLang="x-none" sz="1200">
                <a:solidFill>
                  <a:srgbClr val="000000"/>
                </a:solidFill>
              </a:rPr>
              <a:pPr/>
              <a:t>51</a:t>
            </a:fld>
            <a:endParaRPr lang="en-US" altLang="x-none" sz="12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4640389-2EC6-6F42-B5EC-C992C43B1BF2}" type="slidenum">
              <a:rPr lang="en-US" altLang="x-none" sz="1200"/>
              <a:pPr/>
              <a:t>52</a:t>
            </a:fld>
            <a:endParaRPr lang="en-US" altLang="x-none" sz="120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http://www.techrepublic.com/blog/security/list-open-ports-and-listening-services/</a:t>
            </a:r>
          </a:p>
          <a:p>
            <a:r>
              <a:rPr lang="en-US" altLang="x-none">
                <a:latin typeface="Times New Roman" charset="0"/>
                <a:ea typeface="ＭＳ Ｐゴシック" charset="-128"/>
              </a:rPr>
              <a:t>lsof –i -n</a:t>
            </a:r>
          </a:p>
        </p:txBody>
      </p:sp>
    </p:spTree>
    <p:extLst>
      <p:ext uri="{BB962C8B-B14F-4D97-AF65-F5344CB8AC3E}">
        <p14:creationId xmlns:p14="http://schemas.microsoft.com/office/powerpoint/2010/main" val="119893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301385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B1395AF-04DB-9F48-A01C-E884F5BAC162}" type="slidenum">
              <a:rPr lang="en-US" altLang="x-none" sz="1200">
                <a:solidFill>
                  <a:srgbClr val="000000"/>
                </a:solidFill>
              </a:rPr>
              <a:pPr/>
              <a:t>53</a:t>
            </a:fld>
            <a:endParaRPr lang="en-US" altLang="x-none" sz="1200">
              <a:solidFill>
                <a:srgbClr val="000000"/>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8128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A998809-03CD-2642-9F90-C09C8BED2FA4}" type="slidenum">
              <a:rPr lang="en-US" altLang="x-none" sz="1200"/>
              <a:pPr/>
              <a:t>54</a:t>
            </a:fld>
            <a:endParaRPr lang="en-US" altLang="x-none"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26436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3225252-BEBE-E947-867B-77209C9D8467}" type="slidenum">
              <a:rPr lang="en-US" altLang="x-none" sz="1200">
                <a:solidFill>
                  <a:srgbClr val="000000"/>
                </a:solidFill>
              </a:rPr>
              <a:pPr/>
              <a:t>55</a:t>
            </a:fld>
            <a:endParaRPr lang="en-US" altLang="x-none" sz="12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BB12356-4323-8743-BCB9-6290A20B7A7C}" type="slidenum">
              <a:rPr lang="en-US" altLang="x-none" sz="1200">
                <a:solidFill>
                  <a:srgbClr val="000000"/>
                </a:solidFill>
              </a:rPr>
              <a:pPr/>
              <a:t>56</a:t>
            </a:fld>
            <a:endParaRPr lang="en-US" altLang="x-none" sz="12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DDFF83B-8DDD-954D-A35B-0C479439A1BA}" type="slidenum">
              <a:rPr lang="en-US" altLang="x-none" sz="1200">
                <a:solidFill>
                  <a:srgbClr val="000000"/>
                </a:solidFill>
              </a:rPr>
              <a:pPr/>
              <a:t>57</a:t>
            </a:fld>
            <a:endParaRPr lang="en-US" altLang="x-none" sz="12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DA1632D-FD47-8142-9BE7-766A5D3E42E2}" type="slidenum">
              <a:rPr lang="en-US" altLang="x-none" sz="1200"/>
              <a:pPr/>
              <a:t>58</a:t>
            </a:fld>
            <a:endParaRPr lang="en-US" altLang="x-none"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BB9A62B-4BA1-F74F-83ED-EC8A69AE9F20}" type="slidenum">
              <a:rPr lang="en-US" altLang="x-none" sz="1200"/>
              <a:pPr/>
              <a:t>59</a:t>
            </a:fld>
            <a:endParaRPr lang="en-US" altLang="x-none"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758A1AE-845A-A644-B192-823361EBE49E}" type="slidenum">
              <a:rPr lang="en-US" altLang="x-none" sz="1200"/>
              <a:pPr/>
              <a:t>60</a:t>
            </a:fld>
            <a:endParaRPr lang="en-US" altLang="x-none"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69636"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D5C24F2C-EA2A-E048-AE47-E29CE0365BBF}" type="slidenum">
              <a:rPr lang="en-US" altLang="x-none" sz="1200">
                <a:solidFill>
                  <a:srgbClr val="000000"/>
                </a:solidFill>
              </a:rPr>
              <a:pPr/>
              <a:t>61</a:t>
            </a:fld>
            <a:endParaRPr lang="en-US" altLang="x-none" sz="120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2709BAF-8284-674E-948B-76938275CA9E}" type="slidenum">
              <a:rPr lang="en-US" altLang="x-none" sz="1200"/>
              <a:pPr/>
              <a:t>62</a:t>
            </a:fld>
            <a:endParaRPr lang="en-US" altLang="x-none" sz="120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6</a:t>
            </a:fld>
            <a:endParaRPr lang="en-US" altLang="x-none" sz="1200">
              <a:latin typeface="Calibri" charset="0"/>
            </a:endParaRPr>
          </a:p>
        </p:txBody>
      </p:sp>
    </p:spTree>
    <p:extLst>
      <p:ext uri="{BB962C8B-B14F-4D97-AF65-F5344CB8AC3E}">
        <p14:creationId xmlns:p14="http://schemas.microsoft.com/office/powerpoint/2010/main" val="573751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998FF7B-9CB1-4D4C-A531-EAB0EED69C42}" type="slidenum">
              <a:rPr lang="en-US" altLang="x-none" sz="1200"/>
              <a:pPr/>
              <a:t>63</a:t>
            </a:fld>
            <a:endParaRPr lang="en-US" altLang="x-none" sz="12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67102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983254D-EBCE-264A-B9C2-D52F0BD3FBEB}" type="slidenum">
              <a:rPr lang="en-US" altLang="x-none" sz="1200"/>
              <a:pPr/>
              <a:t>64</a:t>
            </a:fld>
            <a:endParaRPr lang="en-US" altLang="x-none" sz="12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5935440F-3C1D-784C-9547-25A22964DADF}" type="slidenum">
              <a:rPr lang="en-US" altLang="x-none" sz="1200"/>
              <a:pPr/>
              <a:t>65</a:t>
            </a:fld>
            <a:endParaRPr lang="en-US" altLang="x-none"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266783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74D28DA-A85A-114C-835D-C9C395B98C01}" type="slidenum">
              <a:rPr lang="en-US" altLang="x-none" sz="1200"/>
              <a:pPr/>
              <a:t>66</a:t>
            </a:fld>
            <a:endParaRPr lang="en-US" altLang="x-none" sz="12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F3FE78AE-2CA1-804F-BA43-743532715472}" type="slidenum">
              <a:rPr lang="en-US" altLang="x-none" sz="1200">
                <a:solidFill>
                  <a:srgbClr val="000000"/>
                </a:solidFill>
              </a:rPr>
              <a:pPr/>
              <a:t>67</a:t>
            </a:fld>
            <a:endParaRPr lang="en-US" altLang="x-none" sz="12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68</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31099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E230A0C-7883-7342-9292-03A44B933D26}" type="slidenum">
              <a:rPr lang="en-US" altLang="x-none" sz="1200">
                <a:solidFill>
                  <a:srgbClr val="000000"/>
                </a:solidFill>
              </a:rPr>
              <a:pPr/>
              <a:t>69</a:t>
            </a:fld>
            <a:endParaRPr lang="en-US" altLang="x-none" sz="12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1E56F62-2F06-CB4E-A6A7-F9CD66D686BD}" type="slidenum">
              <a:rPr lang="en-US" altLang="x-none" sz="1200">
                <a:solidFill>
                  <a:srgbClr val="000000"/>
                </a:solidFill>
              </a:rPr>
              <a:pPr/>
              <a:t>70</a:t>
            </a:fld>
            <a:endParaRPr lang="en-US" altLang="x-none" sz="12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E230A0C-7883-7342-9292-03A44B933D26}" type="slidenum">
              <a:rPr lang="en-US" altLang="x-none" sz="1200">
                <a:solidFill>
                  <a:srgbClr val="000000"/>
                </a:solidFill>
              </a:rPr>
              <a:pPr/>
              <a:t>71</a:t>
            </a:fld>
            <a:endParaRPr lang="en-US" altLang="x-none" sz="12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916762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C6B77D04-B309-694A-AACE-92BC1869AF83}" type="slidenum">
              <a:rPr lang="en-US" altLang="x-none" sz="1200">
                <a:solidFill>
                  <a:srgbClr val="000000"/>
                </a:solidFill>
              </a:rPr>
              <a:pPr/>
              <a:t>72</a:t>
            </a:fld>
            <a:endParaRPr lang="en-US" altLang="x-none" sz="1200">
              <a:solidFill>
                <a:srgbClr val="000000"/>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43011"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CD70495-96CC-5D4B-BA78-0145BFF43C0B}" type="slidenum">
              <a:rPr lang="en-US" altLang="x-none" sz="1200">
                <a:latin typeface="Comic Sans MS" charset="0"/>
              </a:rPr>
              <a:pPr algn="r"/>
              <a:t>7</a:t>
            </a:fld>
            <a:endParaRPr lang="en-US" altLang="x-none" sz="1200">
              <a:latin typeface="Comic Sans MS" charset="0"/>
            </a:endParaRPr>
          </a:p>
        </p:txBody>
      </p:sp>
    </p:spTree>
    <p:extLst>
      <p:ext uri="{BB962C8B-B14F-4D97-AF65-F5344CB8AC3E}">
        <p14:creationId xmlns:p14="http://schemas.microsoft.com/office/powerpoint/2010/main" val="19659845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1E56F62-2F06-CB4E-A6A7-F9CD66D686BD}" type="slidenum">
              <a:rPr lang="en-US" altLang="x-none" sz="1200">
                <a:solidFill>
                  <a:srgbClr val="000000"/>
                </a:solidFill>
              </a:rPr>
              <a:pPr/>
              <a:t>73</a:t>
            </a:fld>
            <a:endParaRPr lang="en-US" altLang="x-none" sz="12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98400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D273E00-F5DE-2B43-BB82-AAB53E037E46}" type="slidenum">
              <a:rPr lang="en-US" altLang="x-none" sz="1200">
                <a:solidFill>
                  <a:srgbClr val="000000"/>
                </a:solidFill>
              </a:rPr>
              <a:pPr/>
              <a:t>74</a:t>
            </a:fld>
            <a:endParaRPr lang="en-US" altLang="x-none" sz="12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AF1F42D7-5001-7643-B737-DC09145B48B0}" type="slidenum">
              <a:rPr lang="en-US" altLang="x-none" sz="1200">
                <a:solidFill>
                  <a:srgbClr val="000000"/>
                </a:solidFill>
              </a:rPr>
              <a:pPr/>
              <a:t>75</a:t>
            </a:fld>
            <a:endParaRPr lang="en-US" altLang="x-none" sz="12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8598F5-DE57-B34E-A811-92A4E1AA9766}" type="slidenum">
              <a:rPr lang="en-US" altLang="x-none" sz="1200">
                <a:solidFill>
                  <a:srgbClr val="000000"/>
                </a:solidFill>
              </a:rPr>
              <a:pPr/>
              <a:t>76</a:t>
            </a:fld>
            <a:endParaRPr lang="en-US" altLang="x-none" sz="1200">
              <a:solidFill>
                <a:srgbClr val="000000"/>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9A69EB8-B60D-1949-9645-C0B696785B03}" type="slidenum">
              <a:rPr lang="en-US" altLang="x-none" sz="1200">
                <a:solidFill>
                  <a:srgbClr val="000000"/>
                </a:solidFill>
              </a:rPr>
              <a:pPr/>
              <a:t>77</a:t>
            </a:fld>
            <a:endParaRPr lang="en-US" altLang="x-none" sz="12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http://www.electrictoolbox.com/article/networking/pop3-commands/</a:t>
            </a:r>
          </a:p>
        </p:txBody>
      </p:sp>
    </p:spTree>
    <p:extLst>
      <p:ext uri="{BB962C8B-B14F-4D97-AF65-F5344CB8AC3E}">
        <p14:creationId xmlns:p14="http://schemas.microsoft.com/office/powerpoint/2010/main" val="21365234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3D14271-6207-734F-9407-3FF3837DBA65}" type="slidenum">
              <a:rPr lang="en-US" altLang="x-none" sz="1200">
                <a:solidFill>
                  <a:srgbClr val="000000"/>
                </a:solidFill>
              </a:rPr>
              <a:pPr/>
              <a:t>79</a:t>
            </a:fld>
            <a:endParaRPr lang="en-US" altLang="x-none" sz="12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568C580-7D3B-BB49-A9E7-2C25B362C7D3}" type="slidenum">
              <a:rPr lang="en-US" altLang="x-none" sz="1200">
                <a:solidFill>
                  <a:srgbClr val="000000"/>
                </a:solidFill>
              </a:rPr>
              <a:pPr/>
              <a:t>80</a:t>
            </a:fld>
            <a:endParaRPr lang="en-US" altLang="x-none" sz="1200">
              <a:solidFill>
                <a:srgbClr val="000000"/>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https://support.google.com/mail/answer/1366858?hl=en</a:t>
            </a:r>
          </a:p>
          <a:p>
            <a:r>
              <a:rPr lang="en-US" altLang="x-none">
                <a:latin typeface="Times New Roman" charset="0"/>
                <a:ea typeface="ＭＳ Ｐゴシック" charset="-128"/>
              </a:rPr>
              <a:t>http://www.securelist.com/en/analysis/204792282/Spam_in_January_2013</a:t>
            </a:r>
          </a:p>
          <a:p>
            <a:r>
              <a:rPr lang="en-US" altLang="x-none">
                <a:latin typeface="Times New Roman" charset="0"/>
                <a:ea typeface="ＭＳ Ｐゴシック" charset="-128"/>
              </a:rPr>
              <a:t>https://www.trustwave.com/support/labs/spam_statistics.asp</a:t>
            </a:r>
          </a:p>
          <a:p>
            <a:r>
              <a:rPr lang="en-US" altLang="x-none">
                <a:latin typeface="Times New Roman" charset="0"/>
                <a:ea typeface="ＭＳ Ｐゴシック" charset="-128"/>
              </a:rPr>
              <a:t>http://en.wikipedia.org/wiki/Bayesian_spam_filtering</a:t>
            </a:r>
          </a:p>
          <a:p>
            <a:r>
              <a:rPr lang="en-US" altLang="x-none">
                <a:latin typeface="Times New Roman" charset="0"/>
                <a:ea typeface="ＭＳ Ｐゴシック" charset="-128"/>
              </a:rPr>
              <a:t>http://www.pcworld.com/article/252206/google_explains_gmails_spam_filtering_process.html</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5B5BCDE4-F72E-DD48-B093-4FA8A35F7CBE}" type="slidenum">
              <a:rPr lang="en-US" altLang="x-none" sz="1200">
                <a:solidFill>
                  <a:srgbClr val="000000"/>
                </a:solidFill>
              </a:rPr>
              <a:pPr/>
              <a:t>81</a:t>
            </a:fld>
            <a:endParaRPr lang="en-US" altLang="x-none" sz="12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5B5BCDE4-F72E-DD48-B093-4FA8A35F7CBE}" type="slidenum">
              <a:rPr lang="en-US" altLang="x-none" sz="1200">
                <a:solidFill>
                  <a:srgbClr val="000000"/>
                </a:solidFill>
              </a:rPr>
              <a:pPr/>
              <a:t>82</a:t>
            </a:fld>
            <a:endParaRPr lang="en-US" altLang="x-none" sz="12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192339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90CBFD4-764D-664E-83F4-9544A0251142}" type="slidenum">
              <a:rPr lang="en-US" altLang="x-none" sz="1200">
                <a:solidFill>
                  <a:srgbClr val="000000"/>
                </a:solidFill>
              </a:rPr>
              <a:pPr/>
              <a:t>83</a:t>
            </a:fld>
            <a:endParaRPr lang="en-US" altLang="x-none" sz="12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https://support.google.com/mail/answer/1366858?hl=en</a:t>
            </a:r>
          </a:p>
          <a:p>
            <a:r>
              <a:rPr lang="en-US" altLang="x-none">
                <a:latin typeface="Times New Roman" charset="0"/>
                <a:ea typeface="ＭＳ Ｐゴシック" charset="-128"/>
              </a:rPr>
              <a:t>http://support.simpledns.com/KB/a62/configuring-dns-records-for-domainkeys-dkim.aspx</a:t>
            </a:r>
          </a:p>
          <a:p>
            <a:r>
              <a:rPr lang="en-US" altLang="x-none">
                <a:latin typeface="Times New Roman" charset="0"/>
                <a:ea typeface="ＭＳ Ｐゴシック" charset="-128"/>
              </a:rPr>
              <a:t>http://www.slideshare.net/kka7/what-you-need-to-know-about-email-authentication</a:t>
            </a:r>
          </a:p>
          <a:p>
            <a:endParaRPr lang="en-US" altLang="x-none">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8</a:t>
            </a:fld>
            <a:endParaRPr lang="en-US" altLang="x-none"/>
          </a:p>
        </p:txBody>
      </p:sp>
    </p:spTree>
    <p:extLst>
      <p:ext uri="{BB962C8B-B14F-4D97-AF65-F5344CB8AC3E}">
        <p14:creationId xmlns:p14="http://schemas.microsoft.com/office/powerpoint/2010/main" val="25265060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0FE9E18-4936-BE4E-9B00-8FF00AD8C90F}" type="slidenum">
              <a:rPr lang="en-US" altLang="x-none" sz="1200">
                <a:solidFill>
                  <a:srgbClr val="000000"/>
                </a:solidFill>
              </a:rPr>
              <a:pPr/>
              <a:t>84</a:t>
            </a:fld>
            <a:endParaRPr lang="en-US" altLang="x-none" sz="12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https://support.google.com/mail/answer/1366858?hl=en</a:t>
            </a:r>
          </a:p>
          <a:p>
            <a:r>
              <a:rPr lang="en-US" altLang="x-none">
                <a:latin typeface="Times New Roman" charset="0"/>
                <a:ea typeface="ＭＳ Ｐゴシック" charset="-128"/>
              </a:rPr>
              <a:t>http://support.simpledns.com/KB/a62/configuring-dns-records-for-domainkeys-dkim.aspx</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85</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819308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86</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2573195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87</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810580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88</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440169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89</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634786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90</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535589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91</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411879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92</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764618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93</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7210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47107"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81C2F7A-951B-1A4A-8953-99437DC6A2CF}" type="slidenum">
              <a:rPr lang="en-US" altLang="x-none" sz="1200">
                <a:latin typeface="Comic Sans MS" charset="0"/>
              </a:rPr>
              <a:pPr algn="r"/>
              <a:t>9</a:t>
            </a:fld>
            <a:endParaRPr lang="en-US" altLang="x-none" sz="1200">
              <a:latin typeface="Comic Sans MS" charset="0"/>
            </a:endParaRPr>
          </a:p>
        </p:txBody>
      </p:sp>
    </p:spTree>
    <p:extLst>
      <p:ext uri="{BB962C8B-B14F-4D97-AF65-F5344CB8AC3E}">
        <p14:creationId xmlns:p14="http://schemas.microsoft.com/office/powerpoint/2010/main" val="11763523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94</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2420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BC09F863-A855-8742-8DAE-7B25A3BF1513}" type="slidenum">
              <a:rPr lang="en-US" altLang="x-none"/>
              <a:pPr/>
              <a:t>‹#›</a:t>
            </a:fld>
            <a:endParaRPr lang="en-US" altLang="x-none"/>
          </a:p>
        </p:txBody>
      </p:sp>
    </p:spTree>
    <p:extLst>
      <p:ext uri="{BB962C8B-B14F-4D97-AF65-F5344CB8AC3E}">
        <p14:creationId xmlns:p14="http://schemas.microsoft.com/office/powerpoint/2010/main" val="127390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AB8503C-6D14-6248-9EDB-D61AB99D19A5}" type="slidenum">
              <a:rPr lang="en-US" altLang="x-none"/>
              <a:pPr/>
              <a:t>‹#›</a:t>
            </a:fld>
            <a:endParaRPr lang="en-US" altLang="x-none"/>
          </a:p>
        </p:txBody>
      </p:sp>
    </p:spTree>
    <p:extLst>
      <p:ext uri="{BB962C8B-B14F-4D97-AF65-F5344CB8AC3E}">
        <p14:creationId xmlns:p14="http://schemas.microsoft.com/office/powerpoint/2010/main" val="72099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8CF02BB-5B77-4849-92A7-99A626590E54}" type="slidenum">
              <a:rPr lang="en-US" altLang="x-none"/>
              <a:pPr/>
              <a:t>‹#›</a:t>
            </a:fld>
            <a:endParaRPr lang="en-US" altLang="x-none"/>
          </a:p>
        </p:txBody>
      </p:sp>
    </p:spTree>
    <p:extLst>
      <p:ext uri="{BB962C8B-B14F-4D97-AF65-F5344CB8AC3E}">
        <p14:creationId xmlns:p14="http://schemas.microsoft.com/office/powerpoint/2010/main" val="163896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034062A6-64F9-454C-A366-5CE18E82DCCD}" type="slidenum">
              <a:rPr lang="en-US" altLang="x-none"/>
              <a:pPr/>
              <a:t>‹#›</a:t>
            </a:fld>
            <a:endParaRPr lang="en-US" altLang="x-none"/>
          </a:p>
        </p:txBody>
      </p:sp>
    </p:spTree>
    <p:extLst>
      <p:ext uri="{BB962C8B-B14F-4D97-AF65-F5344CB8AC3E}">
        <p14:creationId xmlns:p14="http://schemas.microsoft.com/office/powerpoint/2010/main" val="117923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588A7881-341A-4E42-AFD1-787751ECFEC7}" type="slidenum">
              <a:rPr lang="en-US" altLang="x-none"/>
              <a:pPr/>
              <a:t>‹#›</a:t>
            </a:fld>
            <a:endParaRPr lang="en-US" altLang="x-none"/>
          </a:p>
        </p:txBody>
      </p:sp>
    </p:spTree>
    <p:extLst>
      <p:ext uri="{BB962C8B-B14F-4D97-AF65-F5344CB8AC3E}">
        <p14:creationId xmlns:p14="http://schemas.microsoft.com/office/powerpoint/2010/main" val="20621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35A151-6E89-4541-872B-57C0E78A35B4}" type="slidenum">
              <a:rPr lang="en-US" altLang="x-none"/>
              <a:pPr/>
              <a:t>‹#›</a:t>
            </a:fld>
            <a:endParaRPr lang="en-US" altLang="x-none"/>
          </a:p>
        </p:txBody>
      </p:sp>
    </p:spTree>
    <p:extLst>
      <p:ext uri="{BB962C8B-B14F-4D97-AF65-F5344CB8AC3E}">
        <p14:creationId xmlns:p14="http://schemas.microsoft.com/office/powerpoint/2010/main" val="199707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A97173-536A-DB40-BB3A-EB75EFF7E021}" type="slidenum">
              <a:rPr lang="en-US" altLang="x-none"/>
              <a:pPr/>
              <a:t>‹#›</a:t>
            </a:fld>
            <a:endParaRPr lang="en-US" altLang="x-none"/>
          </a:p>
        </p:txBody>
      </p:sp>
    </p:spTree>
    <p:extLst>
      <p:ext uri="{BB962C8B-B14F-4D97-AF65-F5344CB8AC3E}">
        <p14:creationId xmlns:p14="http://schemas.microsoft.com/office/powerpoint/2010/main" val="176725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1D5B67CD-4994-E844-83FE-5B135C28C2B4}" type="slidenum">
              <a:rPr lang="en-US" altLang="x-none"/>
              <a:pPr/>
              <a:t>‹#›</a:t>
            </a:fld>
            <a:endParaRPr lang="en-US" altLang="x-none"/>
          </a:p>
        </p:txBody>
      </p:sp>
    </p:spTree>
    <p:extLst>
      <p:ext uri="{BB962C8B-B14F-4D97-AF65-F5344CB8AC3E}">
        <p14:creationId xmlns:p14="http://schemas.microsoft.com/office/powerpoint/2010/main" val="36249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685554B-808F-DC4D-BE73-CDCD43B407B6}" type="slidenum">
              <a:rPr lang="en-US" altLang="x-none"/>
              <a:pPr/>
              <a:t>‹#›</a:t>
            </a:fld>
            <a:endParaRPr lang="en-US" altLang="x-none"/>
          </a:p>
        </p:txBody>
      </p:sp>
    </p:spTree>
    <p:extLst>
      <p:ext uri="{BB962C8B-B14F-4D97-AF65-F5344CB8AC3E}">
        <p14:creationId xmlns:p14="http://schemas.microsoft.com/office/powerpoint/2010/main" val="62493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F662CFE4-B54C-3942-9BFF-155D077AEC7B}" type="slidenum">
              <a:rPr lang="en-US" altLang="x-none"/>
              <a:pPr/>
              <a:t>‹#›</a:t>
            </a:fld>
            <a:endParaRPr lang="en-US" altLang="x-none"/>
          </a:p>
        </p:txBody>
      </p:sp>
    </p:spTree>
    <p:extLst>
      <p:ext uri="{BB962C8B-B14F-4D97-AF65-F5344CB8AC3E}">
        <p14:creationId xmlns:p14="http://schemas.microsoft.com/office/powerpoint/2010/main" val="204498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46BB32-D699-7343-B541-2F0DE64E0D0D}" type="slidenum">
              <a:rPr lang="en-US" altLang="x-none"/>
              <a:pPr/>
              <a:t>‹#›</a:t>
            </a:fld>
            <a:endParaRPr lang="en-US" altLang="x-none"/>
          </a:p>
        </p:txBody>
      </p:sp>
    </p:spTree>
    <p:extLst>
      <p:ext uri="{BB962C8B-B14F-4D97-AF65-F5344CB8AC3E}">
        <p14:creationId xmlns:p14="http://schemas.microsoft.com/office/powerpoint/2010/main" val="103995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08B93810-1130-5E43-8ADB-DEFA6B14AF28}" type="slidenum">
              <a:rPr lang="en-US" altLang="x-none"/>
              <a:pPr/>
              <a:t>‹#›</a:t>
            </a:fld>
            <a:endParaRPr lang="en-US" altLang="x-none"/>
          </a:p>
        </p:txBody>
      </p:sp>
    </p:spTree>
    <p:extLst>
      <p:ext uri="{BB962C8B-B14F-4D97-AF65-F5344CB8AC3E}">
        <p14:creationId xmlns:p14="http://schemas.microsoft.com/office/powerpoint/2010/main" val="3058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68302710-B184-8749-B3BC-3916EB6C53EC}" type="slidenum">
              <a:rPr lang="en-US" altLang="x-none"/>
              <a:pPr/>
              <a:t>‹#›</a:t>
            </a:fld>
            <a:endParaRPr lang="en-US" altLang="x-none"/>
          </a:p>
        </p:txBody>
      </p:sp>
    </p:spTree>
    <p:extLst>
      <p:ext uri="{BB962C8B-B14F-4D97-AF65-F5344CB8AC3E}">
        <p14:creationId xmlns:p14="http://schemas.microsoft.com/office/powerpoint/2010/main" val="7397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74433F74-3C28-5945-9924-12C75DF67D04}" type="slidenum">
              <a:rPr lang="en-US" altLang="x-none"/>
              <a:pPr/>
              <a:t>‹#›</a:t>
            </a:fld>
            <a:endParaRPr lang="en-US" altLang="x-none"/>
          </a:p>
        </p:txBody>
      </p:sp>
    </p:spTree>
    <p:extLst>
      <p:ext uri="{BB962C8B-B14F-4D97-AF65-F5344CB8AC3E}">
        <p14:creationId xmlns:p14="http://schemas.microsoft.com/office/powerpoint/2010/main" val="2106412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84EAE21-6D04-AA4D-AA39-1E81A35E071D}" type="slidenum">
              <a:rPr lang="en-US" altLang="x-none"/>
              <a:pPr/>
              <a:t>‹#›</a:t>
            </a:fld>
            <a:endParaRPr lang="en-US" altLang="x-none"/>
          </a:p>
        </p:txBody>
      </p:sp>
    </p:spTree>
    <p:extLst>
      <p:ext uri="{BB962C8B-B14F-4D97-AF65-F5344CB8AC3E}">
        <p14:creationId xmlns:p14="http://schemas.microsoft.com/office/powerpoint/2010/main" val="1204966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F382BFD2-54F4-2F4E-813A-01070FD5AEF3}" type="slidenum">
              <a:rPr lang="en-US" altLang="x-none"/>
              <a:pPr/>
              <a:t>‹#›</a:t>
            </a:fld>
            <a:endParaRPr lang="en-US" altLang="x-none"/>
          </a:p>
        </p:txBody>
      </p:sp>
    </p:spTree>
    <p:extLst>
      <p:ext uri="{BB962C8B-B14F-4D97-AF65-F5344CB8AC3E}">
        <p14:creationId xmlns:p14="http://schemas.microsoft.com/office/powerpoint/2010/main" val="140090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C0DD34F-7378-3743-BEDC-49375A4EE721}" type="slidenum">
              <a:rPr lang="en-US" altLang="x-none"/>
              <a:pPr/>
              <a:t>‹#›</a:t>
            </a:fld>
            <a:endParaRPr lang="en-US" altLang="x-none"/>
          </a:p>
        </p:txBody>
      </p:sp>
    </p:spTree>
    <p:extLst>
      <p:ext uri="{BB962C8B-B14F-4D97-AF65-F5344CB8AC3E}">
        <p14:creationId xmlns:p14="http://schemas.microsoft.com/office/powerpoint/2010/main" val="1104065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5ED5EE2-AE45-6A4F-AEE8-2884EC576729}" type="slidenum">
              <a:rPr lang="en-US" altLang="x-none"/>
              <a:pPr/>
              <a:t>‹#›</a:t>
            </a:fld>
            <a:endParaRPr lang="en-US" altLang="x-none"/>
          </a:p>
        </p:txBody>
      </p:sp>
    </p:spTree>
    <p:extLst>
      <p:ext uri="{BB962C8B-B14F-4D97-AF65-F5344CB8AC3E}">
        <p14:creationId xmlns:p14="http://schemas.microsoft.com/office/powerpoint/2010/main" val="1763324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D5A4C1F-5EA4-9143-BBE9-5C98453E612F}" type="slidenum">
              <a:rPr lang="en-US" altLang="x-none"/>
              <a:pPr/>
              <a:t>‹#›</a:t>
            </a:fld>
            <a:endParaRPr lang="en-US" altLang="x-none"/>
          </a:p>
        </p:txBody>
      </p:sp>
    </p:spTree>
    <p:extLst>
      <p:ext uri="{BB962C8B-B14F-4D97-AF65-F5344CB8AC3E}">
        <p14:creationId xmlns:p14="http://schemas.microsoft.com/office/powerpoint/2010/main" val="925215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479DDE65-E5CB-A141-B243-7DB6B090CB1B}" type="slidenum">
              <a:rPr lang="en-US" altLang="x-none"/>
              <a:pPr/>
              <a:t>‹#›</a:t>
            </a:fld>
            <a:endParaRPr lang="en-US" altLang="x-none"/>
          </a:p>
        </p:txBody>
      </p:sp>
    </p:spTree>
    <p:extLst>
      <p:ext uri="{BB962C8B-B14F-4D97-AF65-F5344CB8AC3E}">
        <p14:creationId xmlns:p14="http://schemas.microsoft.com/office/powerpoint/2010/main" val="16355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50D2F808-28C5-8140-BDA4-3F90F9B58862}" type="slidenum">
              <a:rPr lang="en-US" altLang="x-none"/>
              <a:pPr/>
              <a:t>‹#›</a:t>
            </a:fld>
            <a:endParaRPr lang="en-US" altLang="x-none"/>
          </a:p>
        </p:txBody>
      </p:sp>
    </p:spTree>
    <p:extLst>
      <p:ext uri="{BB962C8B-B14F-4D97-AF65-F5344CB8AC3E}">
        <p14:creationId xmlns:p14="http://schemas.microsoft.com/office/powerpoint/2010/main" val="32589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CC56A71-5ACA-034D-ADB6-F5ECAF79CFC6}" type="slidenum">
              <a:rPr lang="en-US" altLang="x-none"/>
              <a:pPr/>
              <a:t>‹#›</a:t>
            </a:fld>
            <a:endParaRPr lang="en-US" altLang="x-none"/>
          </a:p>
        </p:txBody>
      </p:sp>
    </p:spTree>
    <p:extLst>
      <p:ext uri="{BB962C8B-B14F-4D97-AF65-F5344CB8AC3E}">
        <p14:creationId xmlns:p14="http://schemas.microsoft.com/office/powerpoint/2010/main" val="11507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74641B-1708-8A40-B0C4-91744D515CF3}" type="slidenum">
              <a:rPr lang="en-US" altLang="x-none"/>
              <a:pPr/>
              <a:t>‹#›</a:t>
            </a:fld>
            <a:endParaRPr lang="en-US" altLang="x-none"/>
          </a:p>
        </p:txBody>
      </p:sp>
    </p:spTree>
    <p:extLst>
      <p:ext uri="{BB962C8B-B14F-4D97-AF65-F5344CB8AC3E}">
        <p14:creationId xmlns:p14="http://schemas.microsoft.com/office/powerpoint/2010/main" val="763149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6DE7729D-5BEB-2C4D-A0C9-7E962BC7ED6A}" type="slidenum">
              <a:rPr lang="en-US" altLang="x-none"/>
              <a:pPr/>
              <a:t>‹#›</a:t>
            </a:fld>
            <a:endParaRPr lang="en-US" altLang="x-none"/>
          </a:p>
        </p:txBody>
      </p:sp>
    </p:spTree>
    <p:extLst>
      <p:ext uri="{BB962C8B-B14F-4D97-AF65-F5344CB8AC3E}">
        <p14:creationId xmlns:p14="http://schemas.microsoft.com/office/powerpoint/2010/main" val="1364697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B71E7696-89B1-0C44-8C9B-EA35441C565C}" type="slidenum">
              <a:rPr lang="en-US" altLang="x-none"/>
              <a:pPr/>
              <a:t>‹#›</a:t>
            </a:fld>
            <a:endParaRPr lang="en-US" altLang="x-none"/>
          </a:p>
        </p:txBody>
      </p:sp>
    </p:spTree>
    <p:extLst>
      <p:ext uri="{BB962C8B-B14F-4D97-AF65-F5344CB8AC3E}">
        <p14:creationId xmlns:p14="http://schemas.microsoft.com/office/powerpoint/2010/main" val="1337969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F91967EE-1AB4-A740-8762-8378148B702F}" type="slidenum">
              <a:rPr lang="en-US" altLang="x-none"/>
              <a:pPr/>
              <a:t>‹#›</a:t>
            </a:fld>
            <a:endParaRPr lang="en-US" altLang="x-none"/>
          </a:p>
        </p:txBody>
      </p:sp>
    </p:spTree>
    <p:extLst>
      <p:ext uri="{BB962C8B-B14F-4D97-AF65-F5344CB8AC3E}">
        <p14:creationId xmlns:p14="http://schemas.microsoft.com/office/powerpoint/2010/main" val="950269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8AFF93-B266-3942-861A-873F7A00CD4B}" type="slidenum">
              <a:rPr lang="en-US" altLang="x-none"/>
              <a:pPr/>
              <a:t>‹#›</a:t>
            </a:fld>
            <a:endParaRPr lang="en-US" altLang="x-none"/>
          </a:p>
        </p:txBody>
      </p:sp>
    </p:spTree>
    <p:extLst>
      <p:ext uri="{BB962C8B-B14F-4D97-AF65-F5344CB8AC3E}">
        <p14:creationId xmlns:p14="http://schemas.microsoft.com/office/powerpoint/2010/main" val="351889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A4132A3D-94AF-BD43-AABB-3F730822F8CD}" type="slidenum">
              <a:rPr lang="en-US" altLang="x-none"/>
              <a:pPr/>
              <a:t>‹#›</a:t>
            </a:fld>
            <a:endParaRPr lang="en-US" altLang="x-none"/>
          </a:p>
        </p:txBody>
      </p:sp>
    </p:spTree>
    <p:extLst>
      <p:ext uri="{BB962C8B-B14F-4D97-AF65-F5344CB8AC3E}">
        <p14:creationId xmlns:p14="http://schemas.microsoft.com/office/powerpoint/2010/main" val="38745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77819F20-9DB0-F44D-83FB-AFD5BF944162}" type="slidenum">
              <a:rPr lang="en-US" altLang="x-none"/>
              <a:pPr/>
              <a:t>‹#›</a:t>
            </a:fld>
            <a:endParaRPr lang="en-US" altLang="x-none"/>
          </a:p>
        </p:txBody>
      </p:sp>
    </p:spTree>
    <p:extLst>
      <p:ext uri="{BB962C8B-B14F-4D97-AF65-F5344CB8AC3E}">
        <p14:creationId xmlns:p14="http://schemas.microsoft.com/office/powerpoint/2010/main" val="2075094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B895DFF3-3505-9B45-8BC7-32A6935E34D1}" type="slidenum">
              <a:rPr lang="en-US" altLang="x-none"/>
              <a:pPr/>
              <a:t>‹#›</a:t>
            </a:fld>
            <a:endParaRPr lang="en-US" altLang="x-none"/>
          </a:p>
        </p:txBody>
      </p:sp>
    </p:spTree>
    <p:extLst>
      <p:ext uri="{BB962C8B-B14F-4D97-AF65-F5344CB8AC3E}">
        <p14:creationId xmlns:p14="http://schemas.microsoft.com/office/powerpoint/2010/main" val="9862965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96073002-B62F-5C4A-980C-79B33A285513}" type="slidenum">
              <a:rPr lang="en-US" altLang="x-none"/>
              <a:pPr/>
              <a:t>‹#›</a:t>
            </a:fld>
            <a:endParaRPr lang="en-US" altLang="x-none"/>
          </a:p>
        </p:txBody>
      </p:sp>
    </p:spTree>
    <p:extLst>
      <p:ext uri="{BB962C8B-B14F-4D97-AF65-F5344CB8AC3E}">
        <p14:creationId xmlns:p14="http://schemas.microsoft.com/office/powerpoint/2010/main" val="259474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96C7D906-5746-0843-BFD3-49EF99E1EFF2}" type="slidenum">
              <a:rPr lang="en-US" altLang="x-none"/>
              <a:pPr/>
              <a:t>‹#›</a:t>
            </a:fld>
            <a:endParaRPr lang="en-US" altLang="x-none"/>
          </a:p>
        </p:txBody>
      </p:sp>
    </p:spTree>
    <p:extLst>
      <p:ext uri="{BB962C8B-B14F-4D97-AF65-F5344CB8AC3E}">
        <p14:creationId xmlns:p14="http://schemas.microsoft.com/office/powerpoint/2010/main" val="16028913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E8E47A07-CBE4-8048-B74B-82FD924435CC}" type="slidenum">
              <a:rPr lang="en-US" altLang="x-none"/>
              <a:pPr/>
              <a:t>‹#›</a:t>
            </a:fld>
            <a:endParaRPr lang="en-US" altLang="x-none"/>
          </a:p>
        </p:txBody>
      </p:sp>
    </p:spTree>
    <p:extLst>
      <p:ext uri="{BB962C8B-B14F-4D97-AF65-F5344CB8AC3E}">
        <p14:creationId xmlns:p14="http://schemas.microsoft.com/office/powerpoint/2010/main" val="1759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2A957E17-C0FC-8F48-A864-69B900C83F5B}" type="slidenum">
              <a:rPr lang="en-US" altLang="x-none"/>
              <a:pPr/>
              <a:t>‹#›</a:t>
            </a:fld>
            <a:endParaRPr lang="en-US" altLang="x-none"/>
          </a:p>
        </p:txBody>
      </p:sp>
    </p:spTree>
    <p:extLst>
      <p:ext uri="{BB962C8B-B14F-4D97-AF65-F5344CB8AC3E}">
        <p14:creationId xmlns:p14="http://schemas.microsoft.com/office/powerpoint/2010/main" val="1488449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vl1pPr>
          </a:lstStyle>
          <a:p>
            <a:fld id="{ABBB9755-B87F-6A42-B88A-98CD358B867D}" type="slidenum">
              <a:rPr lang="en-US" altLang="x-none"/>
              <a:pPr/>
              <a:t>‹#›</a:t>
            </a:fld>
            <a:endParaRPr lang="en-US" altLang="x-none"/>
          </a:p>
        </p:txBody>
      </p:sp>
    </p:spTree>
    <p:extLst>
      <p:ext uri="{BB962C8B-B14F-4D97-AF65-F5344CB8AC3E}">
        <p14:creationId xmlns:p14="http://schemas.microsoft.com/office/powerpoint/2010/main" val="14663877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vl1pPr>
          </a:lstStyle>
          <a:p>
            <a:fld id="{2658407E-3769-8C45-BDCD-486BF504EF3A}" type="slidenum">
              <a:rPr lang="en-US" altLang="x-none"/>
              <a:pPr/>
              <a:t>‹#›</a:t>
            </a:fld>
            <a:endParaRPr lang="en-US" altLang="x-none"/>
          </a:p>
        </p:txBody>
      </p:sp>
    </p:spTree>
    <p:extLst>
      <p:ext uri="{BB962C8B-B14F-4D97-AF65-F5344CB8AC3E}">
        <p14:creationId xmlns:p14="http://schemas.microsoft.com/office/powerpoint/2010/main" val="10560770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a:defRPr/>
            </a:lvl1pPr>
          </a:lstStyle>
          <a:p>
            <a:fld id="{F5217C8E-C197-D443-A95B-2A38E81CD1CF}" type="slidenum">
              <a:rPr lang="en-US" altLang="x-none"/>
              <a:pPr/>
              <a:t>‹#›</a:t>
            </a:fld>
            <a:endParaRPr lang="en-US" altLang="x-none"/>
          </a:p>
        </p:txBody>
      </p:sp>
    </p:spTree>
    <p:extLst>
      <p:ext uri="{BB962C8B-B14F-4D97-AF65-F5344CB8AC3E}">
        <p14:creationId xmlns:p14="http://schemas.microsoft.com/office/powerpoint/2010/main" val="534939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41AB43B9-91CB-3F4C-B8CE-AA8F2DEB6736}" type="slidenum">
              <a:rPr lang="en-US" altLang="x-none"/>
              <a:pPr/>
              <a:t>‹#›</a:t>
            </a:fld>
            <a:endParaRPr lang="en-US" altLang="x-none"/>
          </a:p>
        </p:txBody>
      </p:sp>
    </p:spTree>
    <p:extLst>
      <p:ext uri="{BB962C8B-B14F-4D97-AF65-F5344CB8AC3E}">
        <p14:creationId xmlns:p14="http://schemas.microsoft.com/office/powerpoint/2010/main" val="1360302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1D9A8DDE-FF2B-AD4F-A66C-A2630CD79F5F}" type="slidenum">
              <a:rPr lang="en-US" altLang="x-none"/>
              <a:pPr/>
              <a:t>‹#›</a:t>
            </a:fld>
            <a:endParaRPr lang="en-US" altLang="x-none"/>
          </a:p>
        </p:txBody>
      </p:sp>
    </p:spTree>
    <p:extLst>
      <p:ext uri="{BB962C8B-B14F-4D97-AF65-F5344CB8AC3E}">
        <p14:creationId xmlns:p14="http://schemas.microsoft.com/office/powerpoint/2010/main" val="4916148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256DDBF9-B4AB-A741-BB9F-2457A81BC6D3}" type="slidenum">
              <a:rPr lang="en-US" altLang="x-none"/>
              <a:pPr/>
              <a:t>‹#›</a:t>
            </a:fld>
            <a:endParaRPr lang="en-US" altLang="x-none"/>
          </a:p>
        </p:txBody>
      </p:sp>
    </p:spTree>
    <p:extLst>
      <p:ext uri="{BB962C8B-B14F-4D97-AF65-F5344CB8AC3E}">
        <p14:creationId xmlns:p14="http://schemas.microsoft.com/office/powerpoint/2010/main" val="12015805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fld id="{1DCCDAF9-3E6C-B846-B55C-773AF1129B74}" type="slidenum">
              <a:rPr lang="en-US" altLang="x-none"/>
              <a:pPr/>
              <a:t>‹#›</a:t>
            </a:fld>
            <a:endParaRPr lang="en-US" altLang="x-none"/>
          </a:p>
        </p:txBody>
      </p:sp>
    </p:spTree>
    <p:extLst>
      <p:ext uri="{BB962C8B-B14F-4D97-AF65-F5344CB8AC3E}">
        <p14:creationId xmlns:p14="http://schemas.microsoft.com/office/powerpoint/2010/main" val="27280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fld id="{E20E5E5D-82D3-E843-9303-9F93BC713CE4}" type="slidenum">
              <a:rPr lang="en-US" altLang="x-none"/>
              <a:pPr/>
              <a:t>‹#›</a:t>
            </a:fld>
            <a:endParaRPr lang="en-US" altLang="x-none"/>
          </a:p>
        </p:txBody>
      </p:sp>
    </p:spTree>
    <p:extLst>
      <p:ext uri="{BB962C8B-B14F-4D97-AF65-F5344CB8AC3E}">
        <p14:creationId xmlns:p14="http://schemas.microsoft.com/office/powerpoint/2010/main" val="10931450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35F63B8-92BA-3942-832C-70FBD206CE7A}" type="slidenum">
              <a:rPr lang="en-US" altLang="x-none"/>
              <a:pPr/>
              <a:t>‹#›</a:t>
            </a:fld>
            <a:endParaRPr lang="en-US" altLang="x-none"/>
          </a:p>
        </p:txBody>
      </p:sp>
    </p:spTree>
    <p:extLst>
      <p:ext uri="{BB962C8B-B14F-4D97-AF65-F5344CB8AC3E}">
        <p14:creationId xmlns:p14="http://schemas.microsoft.com/office/powerpoint/2010/main" val="7666082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AFD31F6E-6A24-9F4A-BD42-58F239F73028}" type="slidenum">
              <a:rPr lang="en-US" altLang="x-none"/>
              <a:pPr/>
              <a:t>‹#›</a:t>
            </a:fld>
            <a:endParaRPr lang="en-US" altLang="x-none"/>
          </a:p>
        </p:txBody>
      </p:sp>
    </p:spTree>
    <p:extLst>
      <p:ext uri="{BB962C8B-B14F-4D97-AF65-F5344CB8AC3E}">
        <p14:creationId xmlns:p14="http://schemas.microsoft.com/office/powerpoint/2010/main" val="162982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28E2BCC6-4D46-144A-825B-7C6F34A5886B}" type="slidenum">
              <a:rPr lang="en-US" altLang="x-none"/>
              <a:pPr/>
              <a:t>‹#›</a:t>
            </a:fld>
            <a:endParaRPr lang="en-US" altLang="x-none"/>
          </a:p>
        </p:txBody>
      </p:sp>
    </p:spTree>
    <p:extLst>
      <p:ext uri="{BB962C8B-B14F-4D97-AF65-F5344CB8AC3E}">
        <p14:creationId xmlns:p14="http://schemas.microsoft.com/office/powerpoint/2010/main" val="3352720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5D4F4A58-1C0A-7547-A3DA-533275DB1CAD}" type="slidenum">
              <a:rPr lang="en-US" altLang="x-none"/>
              <a:pPr/>
              <a:t>‹#›</a:t>
            </a:fld>
            <a:endParaRPr lang="en-US" altLang="x-none"/>
          </a:p>
        </p:txBody>
      </p:sp>
    </p:spTree>
    <p:extLst>
      <p:ext uri="{BB962C8B-B14F-4D97-AF65-F5344CB8AC3E}">
        <p14:creationId xmlns:p14="http://schemas.microsoft.com/office/powerpoint/2010/main" val="12431084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718200E6-4CED-3D4B-AAC7-42A621ACFA33}" type="slidenum">
              <a:rPr lang="en-US" altLang="x-none"/>
              <a:pPr/>
              <a:t>‹#›</a:t>
            </a:fld>
            <a:endParaRPr lang="en-US" altLang="x-none"/>
          </a:p>
        </p:txBody>
      </p:sp>
    </p:spTree>
    <p:extLst>
      <p:ext uri="{BB962C8B-B14F-4D97-AF65-F5344CB8AC3E}">
        <p14:creationId xmlns:p14="http://schemas.microsoft.com/office/powerpoint/2010/main" val="550149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atin typeface="Comic Sans MS" charset="0"/>
              </a:defRPr>
            </a:lvl1pPr>
          </a:lstStyle>
          <a:p>
            <a:fld id="{1CD1871C-A6BD-924F-A514-84099394B735}" type="slidenum">
              <a:rPr lang="en-US" altLang="x-none"/>
              <a:pPr/>
              <a:t>‹#›</a:t>
            </a:fld>
            <a:endParaRPr lang="en-US" altLang="x-none"/>
          </a:p>
        </p:txBody>
      </p:sp>
    </p:spTree>
    <p:extLst>
      <p:ext uri="{BB962C8B-B14F-4D97-AF65-F5344CB8AC3E}">
        <p14:creationId xmlns:p14="http://schemas.microsoft.com/office/powerpoint/2010/main" val="1218481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atin typeface="Comic Sans MS" charset="0"/>
              </a:defRPr>
            </a:lvl1pPr>
          </a:lstStyle>
          <a:p>
            <a:fld id="{CACD2CED-F821-B441-B755-D6381BEA4637}" type="slidenum">
              <a:rPr lang="en-US" altLang="x-none"/>
              <a:pPr/>
              <a:t>‹#›</a:t>
            </a:fld>
            <a:endParaRPr lang="en-US" altLang="x-none"/>
          </a:p>
        </p:txBody>
      </p:sp>
    </p:spTree>
    <p:extLst>
      <p:ext uri="{BB962C8B-B14F-4D97-AF65-F5344CB8AC3E}">
        <p14:creationId xmlns:p14="http://schemas.microsoft.com/office/powerpoint/2010/main" val="6114370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a:defRPr>
                <a:latin typeface="Comic Sans MS" charset="0"/>
              </a:defRPr>
            </a:lvl1pPr>
          </a:lstStyle>
          <a:p>
            <a:fld id="{C9AB2150-56BB-2341-B093-FCE660E87CAA}" type="slidenum">
              <a:rPr lang="en-US" altLang="x-none"/>
              <a:pPr/>
              <a:t>‹#›</a:t>
            </a:fld>
            <a:endParaRPr lang="en-US" altLang="x-none"/>
          </a:p>
        </p:txBody>
      </p:sp>
    </p:spTree>
    <p:extLst>
      <p:ext uri="{BB962C8B-B14F-4D97-AF65-F5344CB8AC3E}">
        <p14:creationId xmlns:p14="http://schemas.microsoft.com/office/powerpoint/2010/main" val="7128618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11189F39-C440-6140-BDEA-9AAE4EEDD84C}" type="slidenum">
              <a:rPr lang="en-US" altLang="x-none"/>
              <a:pPr/>
              <a:t>‹#›</a:t>
            </a:fld>
            <a:endParaRPr lang="en-US" altLang="x-none"/>
          </a:p>
        </p:txBody>
      </p:sp>
    </p:spTree>
    <p:extLst>
      <p:ext uri="{BB962C8B-B14F-4D97-AF65-F5344CB8AC3E}">
        <p14:creationId xmlns:p14="http://schemas.microsoft.com/office/powerpoint/2010/main" val="258585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B44A6D77-7268-5E4E-BF0B-807F31A110E2}" type="slidenum">
              <a:rPr lang="en-US" altLang="x-none"/>
              <a:pPr/>
              <a:t>‹#›</a:t>
            </a:fld>
            <a:endParaRPr lang="en-US" altLang="x-none"/>
          </a:p>
        </p:txBody>
      </p:sp>
    </p:spTree>
    <p:extLst>
      <p:ext uri="{BB962C8B-B14F-4D97-AF65-F5344CB8AC3E}">
        <p14:creationId xmlns:p14="http://schemas.microsoft.com/office/powerpoint/2010/main" val="16928790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F452ED77-521A-034E-8DAF-D189B7167C37}" type="slidenum">
              <a:rPr lang="en-US" altLang="x-none"/>
              <a:pPr/>
              <a:t>‹#›</a:t>
            </a:fld>
            <a:endParaRPr lang="en-US" altLang="x-none"/>
          </a:p>
        </p:txBody>
      </p:sp>
    </p:spTree>
    <p:extLst>
      <p:ext uri="{BB962C8B-B14F-4D97-AF65-F5344CB8AC3E}">
        <p14:creationId xmlns:p14="http://schemas.microsoft.com/office/powerpoint/2010/main" val="2070853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4B671D6-CADF-3C49-B503-D382B111E6B1}" type="slidenum">
              <a:rPr lang="en-US" altLang="x-none"/>
              <a:pPr/>
              <a:t>‹#›</a:t>
            </a:fld>
            <a:endParaRPr lang="en-US" altLang="x-none"/>
          </a:p>
        </p:txBody>
      </p:sp>
    </p:spTree>
    <p:extLst>
      <p:ext uri="{BB962C8B-B14F-4D97-AF65-F5344CB8AC3E}">
        <p14:creationId xmlns:p14="http://schemas.microsoft.com/office/powerpoint/2010/main" val="155971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7FC9CD9F-E37E-034A-A7A2-B5D6B17D2396}" type="slidenum">
              <a:rPr lang="en-US" altLang="x-none"/>
              <a:pPr/>
              <a:t>‹#›</a:t>
            </a:fld>
            <a:endParaRPr lang="en-US" altLang="x-none"/>
          </a:p>
        </p:txBody>
      </p:sp>
    </p:spTree>
    <p:extLst>
      <p:ext uri="{BB962C8B-B14F-4D97-AF65-F5344CB8AC3E}">
        <p14:creationId xmlns:p14="http://schemas.microsoft.com/office/powerpoint/2010/main" val="206746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C23E3422-A835-7B40-BE1E-7DB3D8C135D1}" type="slidenum">
              <a:rPr lang="en-US" altLang="x-none"/>
              <a:pPr/>
              <a:t>‹#›</a:t>
            </a:fld>
            <a:endParaRPr lang="en-US" altLang="x-none"/>
          </a:p>
        </p:txBody>
      </p:sp>
    </p:spTree>
    <p:extLst>
      <p:ext uri="{BB962C8B-B14F-4D97-AF65-F5344CB8AC3E}">
        <p14:creationId xmlns:p14="http://schemas.microsoft.com/office/powerpoint/2010/main" val="167207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FD2EBDDB-225F-694E-9A74-27220B96295B}" type="slidenum">
              <a:rPr lang="en-US" altLang="x-none"/>
              <a:pPr/>
              <a:t>‹#›</a:t>
            </a:fld>
            <a:endParaRPr lang="en-US" altLang="x-none"/>
          </a:p>
        </p:txBody>
      </p:sp>
    </p:spTree>
    <p:extLst>
      <p:ext uri="{BB962C8B-B14F-4D97-AF65-F5344CB8AC3E}">
        <p14:creationId xmlns:p14="http://schemas.microsoft.com/office/powerpoint/2010/main" val="58745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C9EAF36C-B4F2-C54D-BB6A-799EB8EAFB60}" type="slidenum">
              <a:rPr lang="en-US" altLang="x-none"/>
              <a:pPr/>
              <a:t>‹#›</a:t>
            </a:fld>
            <a:endParaRPr lang="en-US" altLang="x-none"/>
          </a:p>
        </p:txBody>
      </p:sp>
    </p:spTree>
    <p:extLst>
      <p:ext uri="{BB962C8B-B14F-4D97-AF65-F5344CB8AC3E}">
        <p14:creationId xmlns:p14="http://schemas.microsoft.com/office/powerpoint/2010/main" val="13407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833D284-E86C-DE4C-A320-DAF6882E4661}"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 bg1="lt1" tx1="dk1" bg2="lt2" tx2="dk2" accent1="accent1" accent2="accent2" accent3="accent3" accent4="accent4" accent5="accent5" accent6="accent6" hlink="hlink" folHlink="folHlink"/>
  <p:sldLayoutIdLst>
    <p:sldLayoutId id="2147486293" r:id="rId1"/>
    <p:sldLayoutId id="2147486294" r:id="rId2"/>
    <p:sldLayoutId id="2147486295" r:id="rId3"/>
    <p:sldLayoutId id="2147486296" r:id="rId4"/>
    <p:sldLayoutId id="2147486297" r:id="rId5"/>
    <p:sldLayoutId id="2147486298" r:id="rId6"/>
    <p:sldLayoutId id="2147486299" r:id="rId7"/>
    <p:sldLayoutId id="2147486300" r:id="rId8"/>
    <p:sldLayoutId id="2147486301" r:id="rId9"/>
    <p:sldLayoutId id="2147486302" r:id="rId10"/>
    <p:sldLayoutId id="2147486303"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266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266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3CCC8BF8-9DA7-594F-8698-96494B30D63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15" r:id="rId1"/>
    <p:sldLayoutId id="2147486316" r:id="rId2"/>
    <p:sldLayoutId id="2147486317" r:id="rId3"/>
    <p:sldLayoutId id="2147486318" r:id="rId4"/>
    <p:sldLayoutId id="2147486319" r:id="rId5"/>
    <p:sldLayoutId id="2147486320" r:id="rId6"/>
    <p:sldLayoutId id="2147486321" r:id="rId7"/>
    <p:sldLayoutId id="2147486322" r:id="rId8"/>
    <p:sldLayoutId id="2147486323" r:id="rId9"/>
    <p:sldLayoutId id="2147486324" r:id="rId10"/>
    <p:sldLayoutId id="2147486325" r:id="rId11"/>
    <p:sldLayoutId id="2147486338"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399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99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399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8BFDBB04-7B8F-2247-9B59-A8FA38C0904E}"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26" r:id="rId1"/>
    <p:sldLayoutId id="2147486327" r:id="rId2"/>
    <p:sldLayoutId id="2147486328" r:id="rId3"/>
    <p:sldLayoutId id="2147486329" r:id="rId4"/>
    <p:sldLayoutId id="2147486330" r:id="rId5"/>
    <p:sldLayoutId id="2147486331" r:id="rId6"/>
    <p:sldLayoutId id="2147486332" r:id="rId7"/>
    <p:sldLayoutId id="2147486333" r:id="rId8"/>
    <p:sldLayoutId id="2147486334" r:id="rId9"/>
    <p:sldLayoutId id="2147486335" r:id="rId10"/>
    <p:sldLayoutId id="2147486336" r:id="rId11"/>
    <p:sldLayoutId id="2147486339"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532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610600" y="64643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1B82A3A8-F9A8-DD44-876B-40A0DBF1EE1B}" type="slidenum">
              <a:rPr lang="en-US" altLang="x-none"/>
              <a:pPr/>
              <a:t>‹#›</a:t>
            </a:fld>
            <a:endParaRPr lang="en-US" altLang="x-none"/>
          </a:p>
        </p:txBody>
      </p:sp>
      <p:sp>
        <p:nvSpPr>
          <p:cNvPr id="53254" name="Rectangle 7"/>
          <p:cNvSpPr>
            <a:spLocks noChangeArrowheads="1"/>
          </p:cNvSpPr>
          <p:nvPr userDrawn="1"/>
        </p:nvSpPr>
        <p:spPr bwMode="auto">
          <a:xfrm>
            <a:off x="0" y="12795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1800">
              <a:solidFill>
                <a:srgbClr val="000000"/>
              </a:solidFill>
              <a:latin typeface="Comic Sans MS" charset="0"/>
            </a:endParaRPr>
          </a:p>
        </p:txBody>
      </p:sp>
    </p:spTree>
  </p:cSld>
  <p:clrMap bg1="lt1" tx1="dk1" bg2="lt2" tx2="dk2" accent1="accent1" accent2="accent2" accent3="accent3" accent4="accent4" accent5="accent5" accent6="accent6" hlink="hlink" folHlink="folHlink"/>
  <p:sldLayoutIdLst>
    <p:sldLayoutId id="2147486340" r:id="rId1"/>
    <p:sldLayoutId id="2147486341" r:id="rId2"/>
    <p:sldLayoutId id="2147486342" r:id="rId3"/>
    <p:sldLayoutId id="2147486343" r:id="rId4"/>
    <p:sldLayoutId id="2147486344" r:id="rId5"/>
    <p:sldLayoutId id="2147486345" r:id="rId6"/>
    <p:sldLayoutId id="2147486346" r:id="rId7"/>
    <p:sldLayoutId id="2147486347" r:id="rId8"/>
    <p:sldLayoutId id="2147486348" r:id="rId9"/>
    <p:sldLayoutId id="2147486349" r:id="rId10"/>
    <p:sldLayoutId id="2147486350" r:id="rId11"/>
    <p:sldLayoutId id="2147486351"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66563"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9E450D6C-AEF6-E143-82D4-98ECC4F06405}" type="slidenum">
              <a:rPr lang="en-US" altLang="x-none"/>
              <a:pPr/>
              <a:t>‹#›</a:t>
            </a:fld>
            <a:endParaRPr lang="en-US" altLang="x-none"/>
          </a:p>
        </p:txBody>
      </p:sp>
      <p:sp>
        <p:nvSpPr>
          <p:cNvPr id="66566"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6352" r:id="rId1"/>
    <p:sldLayoutId id="2147486353" r:id="rId2"/>
    <p:sldLayoutId id="2147486354" r:id="rId3"/>
    <p:sldLayoutId id="2147486355" r:id="rId4"/>
    <p:sldLayoutId id="2147486356" r:id="rId5"/>
    <p:sldLayoutId id="2147486357" r:id="rId6"/>
    <p:sldLayoutId id="2147486358" r:id="rId7"/>
    <p:sldLayoutId id="2147486359" r:id="rId8"/>
    <p:sldLayoutId id="2147486360" r:id="rId9"/>
    <p:sldLayoutId id="2147486361" r:id="rId10"/>
    <p:sldLayoutId id="2147486362"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3.png"/><Relationship Id="rId3" Type="http://schemas.openxmlformats.org/officeDocument/2006/relationships/notesSlide" Target="../notesSlides/notesSlide11.xml"/><Relationship Id="rId7" Type="http://schemas.openxmlformats.org/officeDocument/2006/relationships/image" Target="../media/image12.wmf"/><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11.wmf"/><Relationship Id="rId10" Type="http://schemas.openxmlformats.org/officeDocument/2006/relationships/image" Target="../media/image15.png"/><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2.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14.emf"/><Relationship Id="rId5" Type="http://schemas.openxmlformats.org/officeDocument/2006/relationships/image" Target="../media/image16.emf"/><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55.png"/><Relationship Id="rId3" Type="http://schemas.openxmlformats.org/officeDocument/2006/relationships/notesSlide" Target="../notesSlides/notesSlide13.xml"/><Relationship Id="rId7" Type="http://schemas.openxmlformats.org/officeDocument/2006/relationships/image" Target="../media/image21.png"/><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1.png"/><Relationship Id="rId11" Type="http://schemas.openxmlformats.org/officeDocument/2006/relationships/image" Target="../media/image20.png"/><Relationship Id="rId5" Type="http://schemas.openxmlformats.org/officeDocument/2006/relationships/image" Target="../media/image18.emf"/><Relationship Id="rId10" Type="http://schemas.openxmlformats.org/officeDocument/2006/relationships/image" Target="../media/image19.emf"/><Relationship Id="rId4" Type="http://schemas.openxmlformats.org/officeDocument/2006/relationships/oleObject" Target="../embeddings/oleObject17.bin"/><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png"/><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5.xml"/><Relationship Id="rId1" Type="http://schemas.openxmlformats.org/officeDocument/2006/relationships/vmlDrawing" Target="../drawings/vmlDrawing10.vml"/><Relationship Id="rId5" Type="http://schemas.openxmlformats.org/officeDocument/2006/relationships/image" Target="../media/image30.png"/><Relationship Id="rId4" Type="http://schemas.openxmlformats.org/officeDocument/2006/relationships/oleObject" Target="../embeddings/oleObject26.bin"/></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4.bin"/><Relationship Id="rId18" Type="http://schemas.openxmlformats.org/officeDocument/2006/relationships/image" Target="../media/image37.wmf"/><Relationship Id="rId3" Type="http://schemas.openxmlformats.org/officeDocument/2006/relationships/notesSlide" Target="../notesSlides/notesSlide61.xml"/><Relationship Id="rId21" Type="http://schemas.openxmlformats.org/officeDocument/2006/relationships/oleObject" Target="../embeddings/oleObject39.bin"/><Relationship Id="rId7" Type="http://schemas.openxmlformats.org/officeDocument/2006/relationships/image" Target="../media/image25.wmf"/><Relationship Id="rId12" Type="http://schemas.openxmlformats.org/officeDocument/2006/relationships/oleObject" Target="../embeddings/oleObject33.bin"/><Relationship Id="rId17" Type="http://schemas.openxmlformats.org/officeDocument/2006/relationships/oleObject" Target="../embeddings/oleObject37.bin"/><Relationship Id="rId2" Type="http://schemas.openxmlformats.org/officeDocument/2006/relationships/slideLayout" Target="../slideLayouts/slideLayout4.xml"/><Relationship Id="rId16" Type="http://schemas.openxmlformats.org/officeDocument/2006/relationships/oleObject" Target="../embeddings/oleObject36.bin"/><Relationship Id="rId20" Type="http://schemas.openxmlformats.org/officeDocument/2006/relationships/image" Target="../media/image38.wmf"/><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oleObject" Target="../embeddings/oleObject32.bin"/><Relationship Id="rId5" Type="http://schemas.openxmlformats.org/officeDocument/2006/relationships/image" Target="../media/image24.wmf"/><Relationship Id="rId15" Type="http://schemas.openxmlformats.org/officeDocument/2006/relationships/image" Target="../media/image36.wmf"/><Relationship Id="rId23" Type="http://schemas.openxmlformats.org/officeDocument/2006/relationships/oleObject" Target="../embeddings/oleObject41.bin"/><Relationship Id="rId10" Type="http://schemas.openxmlformats.org/officeDocument/2006/relationships/oleObject" Target="../embeddings/oleObject31.bin"/><Relationship Id="rId19" Type="http://schemas.openxmlformats.org/officeDocument/2006/relationships/oleObject" Target="../embeddings/oleObject38.bin"/><Relationship Id="rId4" Type="http://schemas.openxmlformats.org/officeDocument/2006/relationships/oleObject" Target="../embeddings/oleObject27.bin"/><Relationship Id="rId9" Type="http://schemas.openxmlformats.org/officeDocument/2006/relationships/oleObject" Target="../embeddings/oleObject30.bin"/><Relationship Id="rId14" Type="http://schemas.openxmlformats.org/officeDocument/2006/relationships/oleObject" Target="../embeddings/oleObject35.bin"/><Relationship Id="rId22" Type="http://schemas.openxmlformats.org/officeDocument/2006/relationships/oleObject" Target="../embeddings/oleObject40.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9.bin"/><Relationship Id="rId18" Type="http://schemas.openxmlformats.org/officeDocument/2006/relationships/image" Target="../media/image37.wmf"/><Relationship Id="rId3" Type="http://schemas.openxmlformats.org/officeDocument/2006/relationships/notesSlide" Target="../notesSlides/notesSlide63.xml"/><Relationship Id="rId21" Type="http://schemas.openxmlformats.org/officeDocument/2006/relationships/oleObject" Target="../embeddings/oleObject54.bin"/><Relationship Id="rId7" Type="http://schemas.openxmlformats.org/officeDocument/2006/relationships/image" Target="../media/image25.wmf"/><Relationship Id="rId12" Type="http://schemas.openxmlformats.org/officeDocument/2006/relationships/oleObject" Target="../embeddings/oleObject48.bin"/><Relationship Id="rId17" Type="http://schemas.openxmlformats.org/officeDocument/2006/relationships/oleObject" Target="../embeddings/oleObject52.bin"/><Relationship Id="rId2" Type="http://schemas.openxmlformats.org/officeDocument/2006/relationships/slideLayout" Target="../slideLayouts/slideLayout4.xml"/><Relationship Id="rId16" Type="http://schemas.openxmlformats.org/officeDocument/2006/relationships/oleObject" Target="../embeddings/oleObject51.bin"/><Relationship Id="rId20" Type="http://schemas.openxmlformats.org/officeDocument/2006/relationships/image" Target="../media/image38.wmf"/><Relationship Id="rId1" Type="http://schemas.openxmlformats.org/officeDocument/2006/relationships/vmlDrawing" Target="../drawings/vmlDrawing12.vml"/><Relationship Id="rId6" Type="http://schemas.openxmlformats.org/officeDocument/2006/relationships/oleObject" Target="../embeddings/oleObject43.bin"/><Relationship Id="rId11" Type="http://schemas.openxmlformats.org/officeDocument/2006/relationships/oleObject" Target="../embeddings/oleObject47.bin"/><Relationship Id="rId5" Type="http://schemas.openxmlformats.org/officeDocument/2006/relationships/image" Target="../media/image24.wmf"/><Relationship Id="rId15" Type="http://schemas.openxmlformats.org/officeDocument/2006/relationships/image" Target="../media/image36.wmf"/><Relationship Id="rId23" Type="http://schemas.openxmlformats.org/officeDocument/2006/relationships/oleObject" Target="../embeddings/oleObject56.bin"/><Relationship Id="rId10" Type="http://schemas.openxmlformats.org/officeDocument/2006/relationships/oleObject" Target="../embeddings/oleObject46.bin"/><Relationship Id="rId19" Type="http://schemas.openxmlformats.org/officeDocument/2006/relationships/oleObject" Target="../embeddings/oleObject53.bin"/><Relationship Id="rId4" Type="http://schemas.openxmlformats.org/officeDocument/2006/relationships/oleObject" Target="../embeddings/oleObject42.bin"/><Relationship Id="rId9" Type="http://schemas.openxmlformats.org/officeDocument/2006/relationships/oleObject" Target="../embeddings/oleObject45.bin"/><Relationship Id="rId14" Type="http://schemas.openxmlformats.org/officeDocument/2006/relationships/oleObject" Target="../embeddings/oleObject50.bin"/><Relationship Id="rId22" Type="http://schemas.openxmlformats.org/officeDocument/2006/relationships/oleObject" Target="../embeddings/oleObject55.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18" Type="http://schemas.openxmlformats.org/officeDocument/2006/relationships/image" Target="../media/image37.wmf"/><Relationship Id="rId3" Type="http://schemas.openxmlformats.org/officeDocument/2006/relationships/notesSlide" Target="../notesSlides/notesSlide64.xml"/><Relationship Id="rId21" Type="http://schemas.openxmlformats.org/officeDocument/2006/relationships/oleObject" Target="../embeddings/oleObject69.bin"/><Relationship Id="rId7" Type="http://schemas.openxmlformats.org/officeDocument/2006/relationships/image" Target="../media/image25.wmf"/><Relationship Id="rId12" Type="http://schemas.openxmlformats.org/officeDocument/2006/relationships/oleObject" Target="../embeddings/oleObject63.bin"/><Relationship Id="rId17" Type="http://schemas.openxmlformats.org/officeDocument/2006/relationships/oleObject" Target="../embeddings/oleObject67.bin"/><Relationship Id="rId2" Type="http://schemas.openxmlformats.org/officeDocument/2006/relationships/slideLayout" Target="../slideLayouts/slideLayout39.xml"/><Relationship Id="rId16" Type="http://schemas.openxmlformats.org/officeDocument/2006/relationships/oleObject" Target="../embeddings/oleObject66.bin"/><Relationship Id="rId20" Type="http://schemas.openxmlformats.org/officeDocument/2006/relationships/image" Target="../media/image38.wmf"/><Relationship Id="rId1" Type="http://schemas.openxmlformats.org/officeDocument/2006/relationships/vmlDrawing" Target="../drawings/vmlDrawing13.vml"/><Relationship Id="rId6" Type="http://schemas.openxmlformats.org/officeDocument/2006/relationships/oleObject" Target="../embeddings/oleObject58.bin"/><Relationship Id="rId11" Type="http://schemas.openxmlformats.org/officeDocument/2006/relationships/oleObject" Target="../embeddings/oleObject62.bin"/><Relationship Id="rId5" Type="http://schemas.openxmlformats.org/officeDocument/2006/relationships/image" Target="../media/image24.wmf"/><Relationship Id="rId15" Type="http://schemas.openxmlformats.org/officeDocument/2006/relationships/image" Target="../media/image36.wmf"/><Relationship Id="rId23" Type="http://schemas.openxmlformats.org/officeDocument/2006/relationships/oleObject" Target="../embeddings/oleObject71.bin"/><Relationship Id="rId10" Type="http://schemas.openxmlformats.org/officeDocument/2006/relationships/oleObject" Target="../embeddings/oleObject61.bin"/><Relationship Id="rId19" Type="http://schemas.openxmlformats.org/officeDocument/2006/relationships/oleObject" Target="../embeddings/oleObject68.bin"/><Relationship Id="rId4" Type="http://schemas.openxmlformats.org/officeDocument/2006/relationships/oleObject" Target="../embeddings/oleObject57.bin"/><Relationship Id="rId9" Type="http://schemas.openxmlformats.org/officeDocument/2006/relationships/oleObject" Target="../embeddings/oleObject60.bin"/><Relationship Id="rId14" Type="http://schemas.openxmlformats.org/officeDocument/2006/relationships/oleObject" Target="../embeddings/oleObject65.bin"/><Relationship Id="rId22" Type="http://schemas.openxmlformats.org/officeDocument/2006/relationships/oleObject" Target="../embeddings/oleObject70.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68.xml"/><Relationship Id="rId7" Type="http://schemas.openxmlformats.org/officeDocument/2006/relationships/oleObject" Target="../embeddings/oleObject74.bin"/><Relationship Id="rId2" Type="http://schemas.openxmlformats.org/officeDocument/2006/relationships/slideLayout" Target="../slideLayouts/slideLayout51.xml"/><Relationship Id="rId1" Type="http://schemas.openxmlformats.org/officeDocument/2006/relationships/vmlDrawing" Target="../drawings/vmlDrawing14.vml"/><Relationship Id="rId6" Type="http://schemas.openxmlformats.org/officeDocument/2006/relationships/oleObject" Target="../embeddings/oleObject73.bin"/><Relationship Id="rId5" Type="http://schemas.openxmlformats.org/officeDocument/2006/relationships/image" Target="../media/image24.wmf"/><Relationship Id="rId10" Type="http://schemas.openxmlformats.org/officeDocument/2006/relationships/oleObject" Target="../embeddings/oleObject77.bin"/><Relationship Id="rId4" Type="http://schemas.openxmlformats.org/officeDocument/2006/relationships/oleObject" Target="../embeddings/oleObject72.bin"/><Relationship Id="rId9" Type="http://schemas.openxmlformats.org/officeDocument/2006/relationships/oleObject" Target="../embeddings/oleObject76.bin"/></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41.png"/><Relationship Id="rId2" Type="http://schemas.openxmlformats.org/officeDocument/2006/relationships/slideLayout" Target="../slideLayouts/slideLayout51.xml"/><Relationship Id="rId1" Type="http://schemas.openxmlformats.org/officeDocument/2006/relationships/vmlDrawing" Target="../drawings/vmlDrawing15.vml"/><Relationship Id="rId6" Type="http://schemas.openxmlformats.org/officeDocument/2006/relationships/oleObject" Target="../embeddings/oleObject79.bin"/><Relationship Id="rId5" Type="http://schemas.openxmlformats.org/officeDocument/2006/relationships/image" Target="../media/image40.png"/><Relationship Id="rId4" Type="http://schemas.openxmlformats.org/officeDocument/2006/relationships/oleObject" Target="../embeddings/oleObject78.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75.xml"/><Relationship Id="rId7" Type="http://schemas.openxmlformats.org/officeDocument/2006/relationships/oleObject" Target="../embeddings/oleObject82.bin"/><Relationship Id="rId2" Type="http://schemas.openxmlformats.org/officeDocument/2006/relationships/slideLayout" Target="../slideLayouts/slideLayout51.xml"/><Relationship Id="rId1" Type="http://schemas.openxmlformats.org/officeDocument/2006/relationships/vmlDrawing" Target="../drawings/vmlDrawing16.vml"/><Relationship Id="rId6" Type="http://schemas.openxmlformats.org/officeDocument/2006/relationships/oleObject" Target="../embeddings/oleObject81.bin"/><Relationship Id="rId5" Type="http://schemas.openxmlformats.org/officeDocument/2006/relationships/image" Target="../media/image24.wmf"/><Relationship Id="rId10" Type="http://schemas.openxmlformats.org/officeDocument/2006/relationships/oleObject" Target="../embeddings/oleObject85.bin"/><Relationship Id="rId4" Type="http://schemas.openxmlformats.org/officeDocument/2006/relationships/oleObject" Target="../embeddings/oleObject80.bin"/><Relationship Id="rId9" Type="http://schemas.openxmlformats.org/officeDocument/2006/relationships/oleObject" Target="../embeddings/oleObject8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49.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49.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4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641350" y="1697038"/>
            <a:ext cx="7772400" cy="1470025"/>
          </a:xfrm>
        </p:spPr>
        <p:txBody>
          <a:bodyPr/>
          <a:lstStyle/>
          <a:p>
            <a:pPr algn="ctr"/>
            <a:r>
              <a:rPr lang="en-US" altLang="x-none" sz="3600" dirty="0">
                <a:ea typeface="ＭＳ Ｐゴシック" charset="-128"/>
              </a:rPr>
              <a:t>Layered Network Architecture; Network Applications: </a:t>
            </a:r>
            <a:br>
              <a:rPr lang="en-US" altLang="x-none" sz="3600" dirty="0">
                <a:ea typeface="ＭＳ Ｐゴシック" charset="-128"/>
              </a:rPr>
            </a:br>
            <a:r>
              <a:rPr lang="en-US" altLang="x-none" sz="3600" dirty="0">
                <a:ea typeface="ＭＳ Ｐゴシック" charset="-128"/>
              </a:rPr>
              <a:t>Overview, </a:t>
            </a:r>
            <a:r>
              <a:rPr lang="en-US" altLang="x-none" sz="3600" dirty="0" err="1">
                <a:ea typeface="ＭＳ Ｐゴシック" charset="-128"/>
              </a:rPr>
              <a:t>EMail</a:t>
            </a:r>
            <a:endParaRPr lang="en-US" altLang="x-none" sz="3600" dirty="0">
              <a:ea typeface="ＭＳ Ｐゴシック" charset="-128"/>
            </a:endParaRPr>
          </a:p>
        </p:txBody>
      </p:sp>
      <p:sp>
        <p:nvSpPr>
          <p:cNvPr id="80898" name="Rectangle 5"/>
          <p:cNvSpPr>
            <a:spLocks noGrp="1" noChangeArrowheads="1"/>
          </p:cNvSpPr>
          <p:nvPr>
            <p:ph type="subTitle" idx="1"/>
          </p:nvPr>
        </p:nvSpPr>
        <p:spPr>
          <a:xfrm>
            <a:off x="1022350" y="3321355"/>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9/</a:t>
            </a:r>
            <a:r>
              <a:rPr lang="en-US" altLang="zh-CN" sz="2400" dirty="0">
                <a:ea typeface="宋体" charset="-122"/>
              </a:rPr>
              <a:t>28</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B4428796-2881-7644-9368-E93AFB10AA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x-none" sz="3200" dirty="0">
                <a:ea typeface="ＭＳ Ｐゴシック" charset="-128"/>
              </a:rPr>
              <a:t>Recap: Queueing Theory </a:t>
            </a:r>
            <a:br>
              <a:rPr lang="en-US" altLang="x-none" sz="3200" dirty="0">
                <a:ea typeface="ＭＳ Ｐゴシック" charset="-128"/>
              </a:rPr>
            </a:br>
            <a:r>
              <a:rPr lang="en-US" altLang="x-none" sz="3200" dirty="0">
                <a:ea typeface="ＭＳ Ｐゴシック" charset="-128"/>
              </a:rPr>
              <a:t>Analysis of Packet Switching</a:t>
            </a:r>
          </a:p>
        </p:txBody>
      </p:sp>
      <p:sp>
        <p:nvSpPr>
          <p:cNvPr id="5017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latin typeface="Tahoma" charset="0"/>
              </a:rPr>
              <a:pPr>
                <a:spcBef>
                  <a:spcPct val="0"/>
                </a:spcBef>
                <a:buClrTx/>
                <a:buSzTx/>
                <a:buFontTx/>
                <a:buNone/>
              </a:pPr>
              <a:t>10</a:t>
            </a:fld>
            <a:endParaRPr lang="en-US" altLang="x-none" sz="1200">
              <a:latin typeface="Tahoma" charset="0"/>
            </a:endParaRPr>
          </a:p>
        </p:txBody>
      </p:sp>
      <p:grpSp>
        <p:nvGrpSpPr>
          <p:cNvPr id="50179" name="Group 6"/>
          <p:cNvGrpSpPr>
            <a:grpSpLocks/>
          </p:cNvGrpSpPr>
          <p:nvPr/>
        </p:nvGrpSpPr>
        <p:grpSpPr bwMode="auto">
          <a:xfrm>
            <a:off x="609600" y="2079625"/>
            <a:ext cx="914400" cy="838200"/>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50180" name="Group 7"/>
          <p:cNvGrpSpPr>
            <a:grpSpLocks/>
          </p:cNvGrpSpPr>
          <p:nvPr/>
        </p:nvGrpSpPr>
        <p:grpSpPr bwMode="auto">
          <a:xfrm>
            <a:off x="2057400" y="2079625"/>
            <a:ext cx="914400" cy="838200"/>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50181" name="Group 10"/>
          <p:cNvGrpSpPr>
            <a:grpSpLocks/>
          </p:cNvGrpSpPr>
          <p:nvPr/>
        </p:nvGrpSpPr>
        <p:grpSpPr bwMode="auto">
          <a:xfrm>
            <a:off x="4038600" y="2079625"/>
            <a:ext cx="914400" cy="838200"/>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50182" name="Group 13"/>
          <p:cNvGrpSpPr>
            <a:grpSpLocks/>
          </p:cNvGrpSpPr>
          <p:nvPr/>
        </p:nvGrpSpPr>
        <p:grpSpPr bwMode="auto">
          <a:xfrm>
            <a:off x="7391400" y="2057400"/>
            <a:ext cx="914400" cy="838200"/>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50183" name="Rectangle 16"/>
          <p:cNvSpPr>
            <a:spLocks noChangeArrowheads="1"/>
          </p:cNvSpPr>
          <p:nvPr/>
        </p:nvSpPr>
        <p:spPr bwMode="auto">
          <a:xfrm>
            <a:off x="1263650" y="14478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#packets in queue</a:t>
            </a:r>
            <a:endParaRPr lang="en-US" altLang="x-none" sz="100">
              <a:latin typeface="Times New Roman" charset="0"/>
            </a:endParaRPr>
          </a:p>
        </p:txBody>
      </p:sp>
      <p:graphicFrame>
        <p:nvGraphicFramePr>
          <p:cNvPr id="56328" name="Object 2"/>
          <p:cNvGraphicFramePr>
            <a:graphicFrameLocks noChangeAspect="1"/>
          </p:cNvGraphicFramePr>
          <p:nvPr/>
        </p:nvGraphicFramePr>
        <p:xfrm>
          <a:off x="1828800" y="4724400"/>
          <a:ext cx="1566863" cy="461963"/>
        </p:xfrm>
        <a:graphic>
          <a:graphicData uri="http://schemas.openxmlformats.org/presentationml/2006/ole">
            <mc:AlternateContent xmlns:mc="http://schemas.openxmlformats.org/markup-compatibility/2006">
              <mc:Choice xmlns:v="urn:schemas-microsoft-com:vml" Requires="v">
                <p:oleObj spid="_x0000_s366069"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724400"/>
                        <a:ext cx="1566863"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3400" y="38100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50187"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50188"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50189"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190"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50191"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50192"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50194"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graphicFrame>
        <p:nvGraphicFramePr>
          <p:cNvPr id="56340" name="Object 3"/>
          <p:cNvGraphicFramePr>
            <a:graphicFrameLocks noChangeAspect="1"/>
          </p:cNvGraphicFramePr>
          <p:nvPr/>
        </p:nvGraphicFramePr>
        <p:xfrm>
          <a:off x="1828800" y="5562600"/>
          <a:ext cx="3800475" cy="539750"/>
        </p:xfrm>
        <a:graphic>
          <a:graphicData uri="http://schemas.openxmlformats.org/presentationml/2006/ole">
            <mc:AlternateContent xmlns:mc="http://schemas.openxmlformats.org/markup-compatibility/2006">
              <mc:Choice xmlns:v="urn:schemas-microsoft-com:vml" Requires="v">
                <p:oleObj spid="_x0000_s366070"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562600"/>
                        <a:ext cx="3800475"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7300" y="5638800"/>
          <a:ext cx="1308100" cy="461963"/>
        </p:xfrm>
        <a:graphic>
          <a:graphicData uri="http://schemas.openxmlformats.org/presentationml/2006/ole">
            <mc:AlternateContent xmlns:mc="http://schemas.openxmlformats.org/markup-compatibility/2006">
              <mc:Choice xmlns:v="urn:schemas-microsoft-com:vml" Requires="v">
                <p:oleObj spid="_x0000_s366071"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5638800"/>
                        <a:ext cx="13081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82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18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28800" y="6248400"/>
          <a:ext cx="795338" cy="488950"/>
        </p:xfrm>
        <a:graphic>
          <a:graphicData uri="http://schemas.openxmlformats.org/presentationml/2006/ole">
            <mc:AlternateContent xmlns:mc="http://schemas.openxmlformats.org/markup-compatibility/2006">
              <mc:Choice xmlns:v="urn:schemas-microsoft-com:vml" Requires="v">
                <p:oleObj spid="_x0000_s366072"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6248400"/>
                        <a:ext cx="795338" cy="48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0"/>
            <a:ext cx="25876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12B42C-5A77-0745-BA51-DF8054F07392}"/>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xmlns="">
          <p:sp>
            <p:nvSpPr>
              <p:cNvPr id="36" name="TextBox 35">
                <a:extLst>
                  <a:ext uri="{FF2B5EF4-FFF2-40B4-BE49-F238E27FC236}">
                    <a16:creationId xmlns:a16="http://schemas.microsoft.com/office/drawing/2014/main" id="{4512B42C-5A77-0745-BA51-DF8054F07392}"/>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8780"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8530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Analysis of </a:t>
            </a:r>
            <a:br>
              <a:rPr lang="en-US" altLang="x-none" sz="3600" dirty="0">
                <a:ea typeface="ＭＳ Ｐゴシック" charset="-128"/>
              </a:rPr>
            </a:br>
            <a:r>
              <a:rPr lang="en-US" altLang="x-none" sz="3600" dirty="0">
                <a:ea typeface="ＭＳ Ｐゴシック" charset="-128"/>
              </a:rPr>
              <a:t>Delay</a:t>
            </a:r>
          </a:p>
        </p:txBody>
      </p:sp>
      <p:sp>
        <p:nvSpPr>
          <p:cNvPr id="54274" name="Content Placeholder 2"/>
          <p:cNvSpPr>
            <a:spLocks noGrp="1"/>
          </p:cNvSpPr>
          <p:nvPr>
            <p:ph idx="1"/>
          </p:nvPr>
        </p:nvSpPr>
        <p:spPr>
          <a:xfrm>
            <a:off x="404812" y="3756025"/>
            <a:ext cx="7772400" cy="2493821"/>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11</a:t>
            </a:fld>
            <a:endParaRPr lang="en-US" altLang="x-none" sz="1200" dirty="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368093" name="Equation" r:id="rId4" imgW="342751" imgH="203112" progId="Equation.3">
                  <p:embed/>
                </p:oleObj>
              </mc:Choice>
              <mc:Fallback>
                <p:oleObj name="Equation" r:id="rId4" imgW="342751" imgH="203112" progId="Equation.3">
                  <p:embed/>
                  <p:pic>
                    <p:nvPicPr>
                      <p:cNvPr id="542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368094" name="Equation" r:id="rId6" imgW="558558" imgH="203112" progId="Equation.3">
                  <p:embed/>
                </p:oleObj>
              </mc:Choice>
              <mc:Fallback>
                <p:oleObj name="Equation" r:id="rId6" imgW="558558" imgH="203112" progId="Equation.3">
                  <p:embed/>
                  <p:pic>
                    <p:nvPicPr>
                      <p:cNvPr id="542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368095" name="Equation" r:id="rId8" imgW="609600" imgH="228600" progId="Equation.3">
                  <p:embed/>
                </p:oleObj>
              </mc:Choice>
              <mc:Fallback>
                <p:oleObj name="Equation" r:id="rId8" imgW="609600" imgH="228600" progId="Equation.3">
                  <p:embed/>
                  <p:pic>
                    <p:nvPicPr>
                      <p:cNvPr id="542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368096" name="Equation" r:id="rId11" imgW="355600" imgH="228600" progId="Equation.3">
                  <p:embed/>
                </p:oleObj>
              </mc:Choice>
              <mc:Fallback>
                <p:oleObj name="Equation" r:id="rId11" imgW="355600" imgH="228600" progId="Equation.3">
                  <p:embed/>
                  <p:pic>
                    <p:nvPicPr>
                      <p:cNvPr id="26" name="Object 5">
                        <a:extLst>
                          <a:ext uri="{FF2B5EF4-FFF2-40B4-BE49-F238E27FC236}">
                            <a16:creationId xmlns:a16="http://schemas.microsoft.com/office/drawing/2014/main" id="{75F50AE6-54E6-0A41-94E8-73E30EE6BF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xmlns="">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extLst>
      <p:ext uri="{BB962C8B-B14F-4D97-AF65-F5344CB8AC3E}">
        <p14:creationId xmlns:p14="http://schemas.microsoft.com/office/powerpoint/2010/main" val="220529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12</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400" u="sng" dirty="0">
                <a:solidFill>
                  <a:schemeClr val="accent2"/>
                </a:solidFill>
              </a:rPr>
              <a:t>Recap: Analysis of Delay</a:t>
            </a:r>
            <a:endParaRPr lang="en-US" altLang="x-none" sz="3600" u="sng" dirty="0">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369113" name="Equation" r:id="rId4" imgW="2197100" imgH="431800" progId="Equation.3">
                    <p:embed/>
                  </p:oleObj>
                </mc:Choice>
                <mc:Fallback>
                  <p:oleObj name="Equation" r:id="rId4" imgW="2197100" imgH="431800" progId="Equation.3">
                    <p:embed/>
                    <p:pic>
                      <p:nvPicPr>
                        <p:cNvPr id="5633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369114" name="Equation" r:id="rId6" imgW="2336800" imgH="431800" progId="Equation.3">
                    <p:embed/>
                  </p:oleObj>
                </mc:Choice>
                <mc:Fallback>
                  <p:oleObj name="Equation" r:id="rId6" imgW="2336800" imgH="431800" progId="Equation.3">
                    <p:embed/>
                    <p:pic>
                      <p:nvPicPr>
                        <p:cNvPr id="5632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1800" dirty="0">
                <a:solidFill>
                  <a:srgbClr val="000000"/>
                </a:solidFill>
                <a:latin typeface="Times New Roman" charset="0"/>
                <a:ea typeface="宋体" charset="-122"/>
              </a:rPr>
              <a:t>For a demo of M/M/1, see: </a:t>
            </a:r>
            <a:br>
              <a:rPr lang="en-US" altLang="zh-CN" sz="1800" dirty="0">
                <a:solidFill>
                  <a:srgbClr val="000000"/>
                </a:solidFill>
                <a:latin typeface="Times New Roman" charset="0"/>
                <a:ea typeface="宋体" charset="-122"/>
              </a:rPr>
            </a:br>
            <a:r>
              <a:rPr lang="en-US" altLang="x-none" sz="1800" dirty="0">
                <a:solidFill>
                  <a:srgbClr val="000000"/>
                </a:solidFill>
                <a:latin typeface="Times New Roman" charset="0"/>
                <a:ea typeface="宋体" charset="-122"/>
              </a:rPr>
              <a:t>http://</a:t>
            </a:r>
            <a:r>
              <a:rPr lang="en-US" altLang="x-none" sz="1800" dirty="0" err="1">
                <a:solidFill>
                  <a:srgbClr val="000000"/>
                </a:solidFill>
                <a:latin typeface="Times New Roman" charset="0"/>
                <a:ea typeface="宋体" charset="-122"/>
              </a:rPr>
              <a:t>www.dcs.ed.ac.uk</a:t>
            </a:r>
            <a:r>
              <a:rPr lang="en-US" altLang="x-none" sz="1800" dirty="0">
                <a:solidFill>
                  <a:srgbClr val="000000"/>
                </a:solidFill>
                <a:latin typeface="Times New Roman" charset="0"/>
                <a:ea typeface="宋体" charset="-122"/>
              </a:rPr>
              <a:t>/home/</a:t>
            </a:r>
            <a:r>
              <a:rPr lang="en-US" altLang="x-none" sz="1800" dirty="0" err="1">
                <a:solidFill>
                  <a:srgbClr val="000000"/>
                </a:solidFill>
                <a:latin typeface="Times New Roman" charset="0"/>
                <a:ea typeface="宋体" charset="-122"/>
              </a:rPr>
              <a:t>jeh</a:t>
            </a:r>
            <a:r>
              <a:rPr lang="en-US" altLang="x-none" sz="1800" dirty="0">
                <a:solidFill>
                  <a:srgbClr val="000000"/>
                </a:solidFill>
                <a:latin typeface="Times New Roman" charset="0"/>
                <a:ea typeface="宋体" charset="-122"/>
              </a:rPr>
              <a:t>/</a:t>
            </a:r>
            <a:r>
              <a:rPr lang="en-US" altLang="x-none" sz="1800" dirty="0" err="1">
                <a:solidFill>
                  <a:srgbClr val="000000"/>
                </a:solidFill>
                <a:latin typeface="Times New Roman" charset="0"/>
                <a:ea typeface="宋体" charset="-122"/>
              </a:rPr>
              <a:t>Simjava</a:t>
            </a:r>
            <a:r>
              <a:rPr lang="en-US" altLang="x-none" sz="1800" dirty="0">
                <a:solidFill>
                  <a:srgbClr val="000000"/>
                </a:solidFill>
                <a:latin typeface="Times New Roman" charset="0"/>
                <a:ea typeface="宋体" charset="-122"/>
              </a:rPr>
              <a:t>/queueing/mm1_q/mm1_q.html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369115" name="Equation" r:id="rId8" imgW="393529" imgH="241195" progId="Equation.3">
                  <p:embed/>
                </p:oleObj>
              </mc:Choice>
              <mc:Fallback>
                <p:oleObj name="Equation" r:id="rId8" imgW="393529" imgH="241195" progId="Equation.3">
                  <p:embed/>
                  <p:pic>
                    <p:nvPicPr>
                      <p:cNvPr id="1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369116" name="Equation" r:id="rId10" imgW="355600" imgH="228600" progId="Equation.3">
                  <p:embed/>
                </p:oleObj>
              </mc:Choice>
              <mc:Fallback>
                <p:oleObj name="Equation" r:id="rId10" imgW="355600" imgH="228600" progId="Equation.3">
                  <p:embed/>
                  <p:pic>
                    <p:nvPicPr>
                      <p:cNvPr id="1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01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369901" name="Equation" r:id="rId4" imgW="571500" imgH="431800" progId="Equation.3">
                  <p:embed/>
                </p:oleObj>
              </mc:Choice>
              <mc:Fallback>
                <p:oleObj name="Equation" r:id="rId4" imgW="571500" imgH="431800" progId="Equation.3">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8" name="Rectangle 2"/>
          <p:cNvSpPr>
            <a:spLocks noGrp="1" noChangeArrowheads="1"/>
          </p:cNvSpPr>
          <p:nvPr>
            <p:ph type="title"/>
          </p:nvPr>
        </p:nvSpPr>
        <p:spPr>
          <a:xfrm>
            <a:off x="533400" y="228600"/>
            <a:ext cx="6549231"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Statistical Multiplexing</a:t>
            </a:r>
            <a:endParaRPr lang="en-US" altLang="x-none" sz="3600" dirty="0">
              <a:ea typeface="ＭＳ Ｐゴシック" charset="-128"/>
            </a:endParaRPr>
          </a:p>
        </p:txBody>
      </p:sp>
      <p:sp>
        <p:nvSpPr>
          <p:cNvPr id="60419" name="Rectangle 3"/>
          <p:cNvSpPr>
            <a:spLocks noGrp="1" noChangeArrowheads="1"/>
          </p:cNvSpPr>
          <p:nvPr>
            <p:ph idx="1"/>
          </p:nvPr>
        </p:nvSpPr>
        <p:spPr>
          <a:xfrm>
            <a:off x="533400" y="4162692"/>
            <a:ext cx="4165838" cy="2017612"/>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p:sp>
        <p:nvSpPr>
          <p:cNvPr id="6041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13</a:t>
            </a:fld>
            <a:endParaRPr lang="en-US" altLang="x-none" sz="1200">
              <a:latin typeface="Tahoma" charset="0"/>
            </a:endParaRPr>
          </a:p>
        </p:txBody>
      </p:sp>
      <mc:AlternateContent xmlns:mc="http://schemas.openxmlformats.org/markup-compatibility/2006" xmlns:a14="http://schemas.microsoft.com/office/drawing/2010/main">
        <mc:Choice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xmlns="">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algn="l" defTabSz="911352">
                  <a:defRPr/>
                </a:pPr>
                <a:r>
                  <a:rPr lang="en-US" sz="2000" dirty="0">
                    <a:latin typeface="+mn-lt"/>
                    <a:ea typeface="+mn-ea"/>
                  </a:rPr>
                  <a:t>A simple model to compare bandwidth efficiency of</a:t>
                </a:r>
              </a:p>
              <a:p>
                <a:pPr algn="l" defTabSz="911352">
                  <a:defRPr/>
                </a:pPr>
                <a:r>
                  <a:rPr lang="en-US" sz="2000" dirty="0">
                    <a:latin typeface="+mn-lt"/>
                    <a:ea typeface="+mn-ea"/>
                  </a:rPr>
                  <a:t> - reservation/dedication (aka circuit-switching) vs</a:t>
                </a:r>
              </a:p>
              <a:p>
                <a:pPr algn="l"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algn="l"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algn="l"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algn="l"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xmlns="">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369902" name="Equation" r:id="rId9" imgW="444500" imgH="431800" progId="Equation.3">
                  <p:embed/>
                </p:oleObj>
              </mc:Choice>
              <mc:Fallback>
                <p:oleObj name="Equation" r:id="rId9" imgW="444500" imgH="431800" progId="Equation.3">
                  <p:embed/>
                  <p:pic>
                    <p:nvPicPr>
                      <p:cNvPr id="62055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xmlns="">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xmlns="">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3186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
        <p:nvSpPr>
          <p:cNvPr id="8704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14</a:t>
            </a:fld>
            <a:endParaRPr lang="en-US" altLang="x-none" sz="1200">
              <a:latin typeface="Tahoma" charset="0"/>
            </a:endParaRPr>
          </a:p>
        </p:txBody>
      </p:sp>
    </p:spTree>
    <p:extLst>
      <p:ext uri="{BB962C8B-B14F-4D97-AF65-F5344CB8AC3E}">
        <p14:creationId xmlns:p14="http://schemas.microsoft.com/office/powerpoint/2010/main" val="121780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15</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zh-CN" dirty="0">
                <a:ea typeface="宋体" charset="-122"/>
              </a:rPr>
              <a:t>Admin. and r</a:t>
            </a:r>
            <a:r>
              <a:rPr lang="en-US" altLang="x-none" dirty="0">
                <a:ea typeface="宋体" charset="-122"/>
              </a:rPr>
              <a:t>ecap</a:t>
            </a:r>
          </a:p>
          <a:p>
            <a:pPr algn="l">
              <a:buClr>
                <a:srgbClr val="0033CC"/>
              </a:buClr>
              <a:buFont typeface="Wingdings" charset="2"/>
              <a:buChar char="q"/>
            </a:pPr>
            <a:r>
              <a:rPr lang="en-US" altLang="x-none" dirty="0">
                <a:ea typeface="宋体" charset="-122"/>
              </a:rPr>
              <a:t>Layered network architecture</a:t>
            </a:r>
          </a:p>
          <a:p>
            <a:pPr lvl="1" algn="l">
              <a:buClr>
                <a:srgbClr val="C00000"/>
              </a:buClr>
              <a:buSzPct val="85000"/>
              <a:buFont typeface="Wingdings" charset="2"/>
              <a:buChar char="Ø"/>
            </a:pPr>
            <a:r>
              <a:rPr lang="en-US" altLang="x-none" sz="2800" i="1" dirty="0">
                <a:solidFill>
                  <a:srgbClr val="C00000"/>
                </a:solidFill>
              </a:rPr>
              <a:t>what is layering?</a:t>
            </a:r>
          </a:p>
          <a:p>
            <a:pPr lvl="1" algn="l">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lgn="l">
              <a:buClr>
                <a:srgbClr val="0033CC"/>
              </a:buClr>
              <a:buSzPct val="85000"/>
              <a:buFont typeface="Wingdings" charset="2"/>
              <a:buChar char="q"/>
            </a:pPr>
            <a:r>
              <a:rPr lang="en-US" altLang="x-none" sz="2800" dirty="0"/>
              <a:t>how to determine the layers?</a:t>
            </a:r>
          </a:p>
          <a:p>
            <a:pPr lvl="1" algn="l">
              <a:buClr>
                <a:srgbClr val="0033CC"/>
              </a:buClr>
              <a:buSzPct val="85000"/>
              <a:buFont typeface="Wingdings" charset="2"/>
              <a:buChar char="q"/>
            </a:pPr>
            <a:r>
              <a:rPr lang="en-US" altLang="x-none" sz="2800" dirty="0"/>
              <a:t>ISO/OSI layering and Internet layering</a:t>
            </a:r>
          </a:p>
        </p:txBody>
      </p:sp>
    </p:spTree>
    <p:extLst>
      <p:ext uri="{BB962C8B-B14F-4D97-AF65-F5344CB8AC3E}">
        <p14:creationId xmlns:p14="http://schemas.microsoft.com/office/powerpoint/2010/main" val="282726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3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16</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What is Layering?</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078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17</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Admin. and recap</a:t>
            </a:r>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Clr>
                <a:srgbClr val="C00000"/>
              </a:buClr>
              <a:buSzPct val="85000"/>
              <a:buFont typeface="Wingdings" charset="2"/>
              <a:buChar char="Ø"/>
            </a:pPr>
            <a:r>
              <a:rPr lang="en-US" altLang="x-none" sz="2800" i="1" dirty="0">
                <a:solidFill>
                  <a:srgbClr val="C00000"/>
                </a:solidFill>
              </a:rPr>
              <a:t>why </a:t>
            </a:r>
            <a:r>
              <a:rPr lang="en-US" altLang="zh-CN" sz="2800" i="1" dirty="0">
                <a:solidFill>
                  <a:srgbClr val="C00000"/>
                </a:solidFill>
                <a:ea typeface="宋体" charset="-122"/>
              </a:rPr>
              <a:t>l</a:t>
            </a:r>
            <a:r>
              <a:rPr lang="en-US" altLang="x-none" sz="2800" i="1" dirty="0">
                <a:solidFill>
                  <a:srgbClr val="C00000"/>
                </a:solidFill>
              </a:rPr>
              <a:t>ayering?</a:t>
            </a:r>
          </a:p>
        </p:txBody>
      </p:sp>
    </p:spTree>
    <p:extLst>
      <p:ext uri="{BB962C8B-B14F-4D97-AF65-F5344CB8AC3E}">
        <p14:creationId xmlns:p14="http://schemas.microsoft.com/office/powerpoint/2010/main" val="141240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Why Layering?</a:t>
            </a:r>
          </a:p>
        </p:txBody>
      </p:sp>
      <p:sp>
        <p:nvSpPr>
          <p:cNvPr id="952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18</a:t>
            </a:fld>
            <a:endParaRPr lang="en-US" altLang="x-none" sz="1200">
              <a:latin typeface="Tahoma" charset="0"/>
            </a:endParaRP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pPr>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buFont typeface="Courier New" panose="02070309020205020404" pitchFamily="49" charset="0"/>
              <a:buChar char="o"/>
            </a:pPr>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buFont typeface="Courier New" panose="02070309020205020404" pitchFamily="49" charset="0"/>
              <a:buChar char="o"/>
            </a:pPr>
            <a:r>
              <a:rPr lang="en-US" altLang="x-none" dirty="0"/>
              <a:t>software</a:t>
            </a:r>
          </a:p>
          <a:p>
            <a:pPr lvl="2"/>
            <a:r>
              <a:rPr lang="en-US" altLang="x-none" dirty="0"/>
              <a:t>applications</a:t>
            </a:r>
          </a:p>
          <a:p>
            <a:pPr lvl="2"/>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extLst>
      <p:ext uri="{BB962C8B-B14F-4D97-AF65-F5344CB8AC3E}">
        <p14:creationId xmlns:p14="http://schemas.microsoft.com/office/powerpoint/2010/main" val="228552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x-none">
                <a:ea typeface="ＭＳ Ｐゴシック" charset="-128"/>
              </a:rPr>
              <a:t>An Example: No Layering</a:t>
            </a:r>
          </a:p>
        </p:txBody>
      </p:sp>
      <p:sp>
        <p:nvSpPr>
          <p:cNvPr id="328707" name="Rectangle 3"/>
          <p:cNvSpPr>
            <a:spLocks noGrp="1" noChangeArrowheads="1"/>
          </p:cNvSpPr>
          <p:nvPr>
            <p:ph idx="1"/>
          </p:nvPr>
        </p:nvSpPr>
        <p:spPr>
          <a:xfrm>
            <a:off x="533400" y="4038598"/>
            <a:ext cx="7772400" cy="2209801"/>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19</a:t>
            </a:fld>
            <a:endParaRPr lang="en-US" altLang="x-none" sz="1200">
              <a:latin typeface="Tahoma" charset="0"/>
            </a:endParaRP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62267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2</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Clr>
                <a:srgbClr val="C00000"/>
              </a:buClr>
              <a:buFont typeface="Wingdings" charset="2"/>
              <a:buChar char="Ø"/>
            </a:pPr>
            <a:r>
              <a:rPr lang="en-US" altLang="x-none" dirty="0">
                <a:solidFill>
                  <a:srgbClr val="C00000"/>
                </a:solidFill>
                <a:ea typeface="ＭＳ Ｐゴシック" charset="-128"/>
              </a:rPr>
              <a:t>Admin</a:t>
            </a:r>
            <a:r>
              <a:rPr lang="en-US" altLang="zh-CN" dirty="0">
                <a:solidFill>
                  <a:srgbClr val="C00000"/>
                </a:solidFill>
                <a:ea typeface="ＭＳ Ｐゴシック" charset="-128"/>
              </a:rPr>
              <a:t>.</a:t>
            </a:r>
            <a:r>
              <a:rPr lang="en-US" altLang="x-none" dirty="0">
                <a:solidFill>
                  <a:srgbClr val="C00000"/>
                </a:solidFill>
                <a:ea typeface="ＭＳ Ｐゴシック" charset="-128"/>
              </a:rPr>
              <a:t> and recap</a:t>
            </a:r>
          </a:p>
          <a:p>
            <a:pPr>
              <a:buFont typeface="Wingdings" pitchFamily="2" charset="2"/>
              <a:buChar char="q"/>
            </a:pPr>
            <a:r>
              <a:rPr lang="en-US" altLang="x-none" dirty="0">
                <a:ea typeface="宋体" charset="-122"/>
              </a:rPr>
              <a:t>Layered network architecture</a:t>
            </a:r>
            <a:endParaRPr lang="en-US" altLang="zh-CN" dirty="0">
              <a:ea typeface="宋体" charset="-122"/>
            </a:endParaRPr>
          </a:p>
          <a:p>
            <a:pPr>
              <a:buFont typeface="Wingdings" pitchFamily="2" charset="2"/>
              <a:buChar char="q"/>
            </a:pPr>
            <a:r>
              <a:rPr lang="en-US" altLang="zh-CN" dirty="0">
                <a:ea typeface="宋体" charset="-122"/>
              </a:rPr>
              <a:t>Application layer o</a:t>
            </a:r>
            <a:r>
              <a:rPr lang="en-US" altLang="x-none" dirty="0">
                <a:ea typeface="ＭＳ Ｐゴシック" charset="-128"/>
              </a:rPr>
              <a:t>verview</a:t>
            </a:r>
          </a:p>
          <a:p>
            <a:pPr>
              <a:buFont typeface="Wingdings" pitchFamily="2" charset="2"/>
              <a:buChar char="q"/>
            </a:pPr>
            <a:r>
              <a:rPr lang="en-US" altLang="x-none" dirty="0">
                <a:ea typeface="ＭＳ Ｐゴシック" charset="-128"/>
              </a:rPr>
              <a:t>Network applications</a:t>
            </a:r>
          </a:p>
          <a:p>
            <a:pPr lvl="1">
              <a:buFont typeface="Courier New" panose="02070309020205020404" pitchFamily="49" charset="0"/>
              <a:buChar char="o"/>
            </a:pPr>
            <a:r>
              <a:rPr lang="en-US" altLang="x-none" dirty="0">
                <a:ea typeface="ＭＳ Ｐゴシック" charset="-128"/>
              </a:rPr>
              <a:t>Email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idx="1"/>
          </p:nvPr>
        </p:nvSpPr>
        <p:spPr>
          <a:xfrm>
            <a:off x="533400" y="1371600"/>
            <a:ext cx="7772400" cy="4876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993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20</a:t>
            </a:fld>
            <a:endParaRPr lang="en-US" altLang="x-none" sz="1200">
              <a:latin typeface="Tahoma" charset="0"/>
            </a:endParaRP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21077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21</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ISO – International Standard Organization</a:t>
            </a:r>
          </a:p>
          <a:p>
            <a:pPr algn="l">
              <a:buFont typeface="Wingdings" pitchFamily="2" charset="2"/>
              <a:buChar char="q"/>
            </a:pPr>
            <a:r>
              <a:rPr lang="en-US" altLang="x-none" dirty="0"/>
              <a:t>OSI – Open System Interconnection</a:t>
            </a:r>
          </a:p>
          <a:p>
            <a:pPr algn="l">
              <a:buFont typeface="Wingdings" pitchFamily="2" charset="2"/>
              <a:buChar char="q"/>
            </a:pPr>
            <a:endParaRPr lang="en-US" altLang="x-none" dirty="0"/>
          </a:p>
          <a:p>
            <a:pPr algn="l">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lgn="l">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lgn="l">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lgn="l">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extLst>
      <p:ext uri="{BB962C8B-B14F-4D97-AF65-F5344CB8AC3E}">
        <p14:creationId xmlns:p14="http://schemas.microsoft.com/office/powerpoint/2010/main" val="423631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22</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
        <p:nvSpPr>
          <p:cNvPr id="103428" name="Rectangle 4"/>
          <p:cNvSpPr>
            <a:spLocks noChangeArrowheads="1"/>
          </p:cNvSpPr>
          <p:nvPr/>
        </p:nvSpPr>
        <p:spPr bwMode="auto">
          <a:xfrm>
            <a:off x="3917005"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3917005"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3917005" y="33909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3917005"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3917005"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1" y="23622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0" y="32004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0" y="4038600"/>
            <a:ext cx="2305454"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19455" y="48387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extLst>
      <p:ext uri="{BB962C8B-B14F-4D97-AF65-F5344CB8AC3E}">
        <p14:creationId xmlns:p14="http://schemas.microsoft.com/office/powerpoint/2010/main" val="387824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23</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Tree>
    <p:extLst>
      <p:ext uri="{BB962C8B-B14F-4D97-AF65-F5344CB8AC3E}">
        <p14:creationId xmlns:p14="http://schemas.microsoft.com/office/powerpoint/2010/main" val="177122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sp>
        <p:nvSpPr>
          <p:cNvPr id="10752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24</a:t>
            </a:fld>
            <a:endParaRPr lang="en-US" altLang="x-none" sz="1200">
              <a:latin typeface="Tahoma" charset="0"/>
            </a:endParaRP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359561" name="Photo Editor Photo" r:id="rId4" imgW="7478169" imgH="7819048" progId="MSPhotoEd.3">
                  <p:embed/>
                </p:oleObj>
              </mc:Choice>
              <mc:Fallback>
                <p:oleObj name="Photo Editor Photo" r:id="rId4" imgW="7478169" imgH="7819048" progId="MSPhotoEd.3">
                  <p:embed/>
                  <p:pic>
                    <p:nvPicPr>
                      <p:cNvPr id="1075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lgn="l">
              <a:buFont typeface="Wingdings" pitchFamily="2" charset="2"/>
              <a:buChar char="q"/>
            </a:pPr>
            <a:r>
              <a:rPr lang="en-US" altLang="x-none" sz="2000" dirty="0">
                <a:ea typeface="宋体" charset="-122"/>
              </a:rPr>
              <a:t>provide services to users </a:t>
            </a:r>
          </a:p>
          <a:p>
            <a:pPr algn="l">
              <a:buFont typeface="Wingdings" pitchFamily="2" charset="2"/>
              <a:buChar char="q"/>
            </a:pPr>
            <a:endParaRPr lang="en-US" altLang="zh-CN" sz="2000" dirty="0">
              <a:ea typeface="宋体" charset="-122"/>
            </a:endParaRPr>
          </a:p>
          <a:p>
            <a:pPr algn="l">
              <a:buFont typeface="Wingdings" pitchFamily="2" charset="2"/>
              <a:buChar char="q"/>
            </a:pPr>
            <a:r>
              <a:rPr lang="en-US" altLang="zh-CN" sz="2000" dirty="0">
                <a:ea typeface="宋体" charset="-122"/>
              </a:rPr>
              <a:t>application protocol:</a:t>
            </a:r>
          </a:p>
          <a:p>
            <a:pPr lvl="1" algn="l">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lgn="l">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extLst>
      <p:ext uri="{BB962C8B-B14F-4D97-AF65-F5344CB8AC3E}">
        <p14:creationId xmlns:p14="http://schemas.microsoft.com/office/powerpoint/2010/main" val="342939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25</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Logical</a:t>
            </a:r>
            <a:r>
              <a:rPr lang="en-US" altLang="x-none" sz="3200" i="1" u="sng" dirty="0">
                <a:solidFill>
                  <a:schemeClr val="accent2"/>
                </a:solidFill>
              </a:rPr>
              <a:t> </a:t>
            </a:r>
            <a:r>
              <a:rPr lang="en-US" altLang="x-none" sz="3200" u="sng" dirty="0">
                <a:solidFill>
                  <a:schemeClr val="accent2"/>
                </a:solidFill>
              </a:rPr>
              <a:t>Communication </a:t>
            </a:r>
            <a:endParaRPr lang="en-US" altLang="x-none" sz="4000" u="sng" dirty="0">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360721" name="ClipArt" r:id="rId4" imgW="1307079" imgH="1083682" progId="MS_ClipArt_Gallery.2">
                  <p:embed/>
                </p:oleObj>
              </mc:Choice>
              <mc:Fallback>
                <p:oleObj name="ClipArt" r:id="rId4" imgW="1307079" imgH="1083682" progId="MS_ClipArt_Gallery.2">
                  <p:embed/>
                  <p:pic>
                    <p:nvPicPr>
                      <p:cNvPr id="10957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360722" name="ClipArt" r:id="rId6" imgW="1307079" imgH="1083682" progId="MS_ClipArt_Gallery.2">
                  <p:embed/>
                </p:oleObj>
              </mc:Choice>
              <mc:Fallback>
                <p:oleObj name="ClipArt" r:id="rId6" imgW="1307079" imgH="1083682" progId="MS_ClipArt_Gallery.2">
                  <p:embed/>
                  <p:pic>
                    <p:nvPicPr>
                      <p:cNvPr id="10957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transport</a:t>
            </a:r>
            <a:endParaRPr lang="en-US" altLang="x-none" sz="2400" dirty="0"/>
          </a:p>
          <a:p>
            <a:pPr algn="l">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lgn="l">
              <a:buFont typeface="Wingdings" pitchFamily="2" charset="2"/>
              <a:buChar char="q"/>
            </a:pPr>
            <a:endParaRPr lang="en-US" altLang="x-none" sz="2000" dirty="0">
              <a:ea typeface="宋体" charset="-122"/>
            </a:endParaRPr>
          </a:p>
          <a:p>
            <a:pPr algn="l">
              <a:buFont typeface="Wingdings" pitchFamily="2" charset="2"/>
              <a:buChar char="q"/>
            </a:pPr>
            <a:r>
              <a:rPr lang="en-US" altLang="x-none" sz="2000" dirty="0">
                <a:ea typeface="宋体" charset="-122"/>
              </a:rPr>
              <a:t>Transport protocol</a:t>
            </a:r>
          </a:p>
          <a:p>
            <a:pPr lvl="1" algn="l">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lgn="l">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lgn="l">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58229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26</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Physical</a:t>
            </a:r>
            <a:r>
              <a:rPr lang="en-US" altLang="x-none" sz="3200" u="sng" dirty="0">
                <a:solidFill>
                  <a:schemeClr val="accent2"/>
                </a:solidFill>
              </a:rPr>
              <a:t> Communication </a:t>
            </a:r>
            <a:endParaRPr lang="en-US" altLang="x-none" sz="4000" u="sng" dirty="0">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17" name="ClipArt" r:id="rId4" imgW="1307079" imgH="1083682" progId="MS_ClipArt_Gallery.2">
                      <p:embed/>
                    </p:oleObj>
                  </mc:Choice>
                  <mc:Fallback>
                    <p:oleObj name="ClipArt" r:id="rId4" imgW="1307079" imgH="1083682" progId="MS_ClipArt_Gallery.2">
                      <p:embed/>
                      <p:pic>
                        <p:nvPicPr>
                          <p:cNvPr id="1117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18" name="ClipArt" r:id="rId6" imgW="682368" imgH="480541" progId="MS_ClipArt_Gallery.2">
                      <p:embed/>
                    </p:oleObj>
                  </mc:Choice>
                  <mc:Fallback>
                    <p:oleObj name="ClipArt" r:id="rId6" imgW="682368" imgH="480541" progId="MS_ClipArt_Gallery.2">
                      <p:embed/>
                      <p:pic>
                        <p:nvPicPr>
                          <p:cNvPr id="1117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19" name="ClipArt" r:id="rId8" imgW="1307079" imgH="1083682" progId="MS_ClipArt_Gallery.2">
                      <p:embed/>
                    </p:oleObj>
                  </mc:Choice>
                  <mc:Fallback>
                    <p:oleObj name="ClipArt" r:id="rId8" imgW="1307079" imgH="1083682" progId="MS_ClipArt_Gallery.2">
                      <p:embed/>
                      <p:pic>
                        <p:nvPicPr>
                          <p:cNvPr id="111721"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20" name="ClipArt" r:id="rId9" imgW="682368" imgH="480541" progId="MS_ClipArt_Gallery.2">
                      <p:embed/>
                    </p:oleObj>
                  </mc:Choice>
                  <mc:Fallback>
                    <p:oleObj name="ClipArt" r:id="rId9" imgW="682368" imgH="480541" progId="MS_ClipArt_Gallery.2">
                      <p:embed/>
                      <p:pic>
                        <p:nvPicPr>
                          <p:cNvPr id="111722"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extLst>
      <p:ext uri="{BB962C8B-B14F-4D97-AF65-F5344CB8AC3E}">
        <p14:creationId xmlns:p14="http://schemas.microsoft.com/office/powerpoint/2010/main" val="252293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27</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600" u="sng" dirty="0">
                <a:solidFill>
                  <a:schemeClr val="accent2"/>
                </a:solidFill>
              </a:rPr>
              <a:t>Protocol Layering and Meta Data</a:t>
            </a:r>
            <a:endParaRPr lang="en-US" altLang="x-none" sz="4000" u="sng" dirty="0">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t>Each layer takes data from above</a:t>
            </a:r>
          </a:p>
          <a:p>
            <a:pPr algn="l">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lgn="l">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extLst>
      <p:ext uri="{BB962C8B-B14F-4D97-AF65-F5344CB8AC3E}">
        <p14:creationId xmlns:p14="http://schemas.microsoft.com/office/powerpoint/2010/main" val="1490110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Packet as a Stack in a Layered Architecture</a:t>
            </a:r>
          </a:p>
        </p:txBody>
      </p:sp>
      <p:sp>
        <p:nvSpPr>
          <p:cNvPr id="2" name="Slide Number Placeholder 1"/>
          <p:cNvSpPr>
            <a:spLocks noGrp="1"/>
          </p:cNvSpPr>
          <p:nvPr>
            <p:ph type="sldNum" sz="quarter" idx="4294967295"/>
          </p:nvPr>
        </p:nvSpPr>
        <p:spPr/>
        <p:txBody>
          <a:bodyPr/>
          <a:lstStyle/>
          <a:p>
            <a:pPr>
              <a:defRPr/>
            </a:pPr>
            <a:fld id="{3AE42049-0041-694B-AAE7-BBF2FB23E03E}" type="slidenum">
              <a:rPr lang="en-US" altLang="x-none" smtClean="0"/>
              <a:pPr>
                <a:defRPr/>
              </a:pPr>
              <a:t>28</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5940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Implications of Layered Architecture</a:t>
            </a:r>
          </a:p>
        </p:txBody>
      </p:sp>
      <p:sp>
        <p:nvSpPr>
          <p:cNvPr id="3" name="Content Placeholder 2"/>
          <p:cNvSpPr>
            <a:spLocks noGrp="1"/>
          </p:cNvSpPr>
          <p:nvPr>
            <p:ph idx="1"/>
          </p:nvPr>
        </p:nvSpPr>
        <p:spPr/>
        <p:txBody>
          <a:bodyPr/>
          <a:lstStyle/>
          <a:p>
            <a:pPr>
              <a:buFont typeface="Wingdings" pitchFamily="2" charset="2"/>
              <a:buChar char="q"/>
            </a:pPr>
            <a:r>
              <a:rPr lang="en-US" dirty="0"/>
              <a:t>A packet as a stack container</a:t>
            </a:r>
          </a:p>
          <a:p>
            <a:endParaRPr lang="en-US" dirty="0"/>
          </a:p>
          <a:p>
            <a:endParaRPr lang="en-US" dirty="0"/>
          </a:p>
          <a:p>
            <a:endParaRPr lang="en-US" dirty="0"/>
          </a:p>
          <a:p>
            <a:endParaRPr lang="en-US" dirty="0"/>
          </a:p>
          <a:p>
            <a:pPr>
              <a:buFont typeface="Wingdings" pitchFamily="2" charset="2"/>
              <a:buChar char="q"/>
            </a:pPr>
            <a:r>
              <a:rPr lang="en-US" dirty="0"/>
              <a:t>Each layer needs </a:t>
            </a:r>
            <a:r>
              <a:rPr lang="en-US" dirty="0">
                <a:solidFill>
                  <a:srgbClr val="FF0000"/>
                </a:solidFill>
              </a:rPr>
              <a:t>multiplexing </a:t>
            </a:r>
            <a:r>
              <a:rPr lang="en-US" dirty="0"/>
              <a:t>and</a:t>
            </a:r>
            <a:r>
              <a:rPr lang="en-US" dirty="0">
                <a:solidFill>
                  <a:srgbClr val="FF0000"/>
                </a:solidFill>
              </a:rPr>
              <a:t> </a:t>
            </a:r>
            <a:r>
              <a:rPr lang="en-US" dirty="0" err="1">
                <a:solidFill>
                  <a:srgbClr val="FF0000"/>
                </a:solidFill>
              </a:rPr>
              <a:t>demultiplexing</a:t>
            </a:r>
            <a:r>
              <a:rPr lang="en-US" dirty="0"/>
              <a:t> to serve layer above </a:t>
            </a:r>
          </a:p>
        </p:txBody>
      </p:sp>
      <p:sp>
        <p:nvSpPr>
          <p:cNvPr id="4" name="Slide Number Placeholder 3"/>
          <p:cNvSpPr>
            <a:spLocks noGrp="1"/>
          </p:cNvSpPr>
          <p:nvPr>
            <p:ph type="sldNum" sz="quarter" idx="4294967295"/>
          </p:nvPr>
        </p:nvSpPr>
        <p:spPr/>
        <p:txBody>
          <a:bodyPr/>
          <a:lstStyle/>
          <a:p>
            <a:fld id="{5B515B45-02BE-A846-A238-478A97E3CA84}" type="slidenum">
              <a:rPr lang="en-US" altLang="x-none" smtClean="0"/>
              <a:pPr/>
              <a:t>29</a:t>
            </a:fld>
            <a:endParaRPr lang="en-US" altLang="x-none"/>
          </a:p>
        </p:txBody>
      </p:sp>
      <p:sp>
        <p:nvSpPr>
          <p:cNvPr id="5" name="Rectangle 4"/>
          <p:cNvSpPr/>
          <p:nvPr/>
        </p:nvSpPr>
        <p:spPr bwMode="auto">
          <a:xfrm>
            <a:off x="3355761" y="2100937"/>
            <a:ext cx="928254" cy="15861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 name="Rectangle 5"/>
          <p:cNvSpPr/>
          <p:nvPr/>
        </p:nvSpPr>
        <p:spPr bwMode="auto">
          <a:xfrm>
            <a:off x="3355761" y="31922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Times New Roman" pitchFamily="18" charset="0"/>
              </a:rPr>
              <a:t>H</a:t>
            </a:r>
            <a:r>
              <a:rPr kumimoji="0" lang="en-US" b="0" i="0" u="none" strike="noStrike" cap="none" normalizeH="0" baseline="0" dirty="0" err="1">
                <a:ln>
                  <a:noFill/>
                </a:ln>
                <a:solidFill>
                  <a:schemeClr val="tx1"/>
                </a:solidFill>
                <a:effectLst/>
                <a:latin typeface="Times New Roman" pitchFamily="18" charset="0"/>
              </a:rPr>
              <a:t>n</a:t>
            </a:r>
            <a:endParaRPr kumimoji="0" lang="en-US" b="0" i="0" u="none" strike="noStrike" cap="none" normalizeH="0" baseline="0" dirty="0">
              <a:ln>
                <a:noFill/>
              </a:ln>
              <a:solidFill>
                <a:schemeClr val="tx1"/>
              </a:solidFill>
              <a:effectLst/>
              <a:latin typeface="Times New Roman" pitchFamily="18" charset="0"/>
            </a:endParaRPr>
          </a:p>
        </p:txBody>
      </p:sp>
      <p:sp>
        <p:nvSpPr>
          <p:cNvPr id="7" name="Rectangle 6"/>
          <p:cNvSpPr/>
          <p:nvPr/>
        </p:nvSpPr>
        <p:spPr bwMode="auto">
          <a:xfrm>
            <a:off x="3355761" y="26577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Hn-1</a:t>
            </a:r>
          </a:p>
        </p:txBody>
      </p:sp>
      <p:sp>
        <p:nvSpPr>
          <p:cNvPr id="8" name="Rectangle 7"/>
          <p:cNvSpPr/>
          <p:nvPr/>
        </p:nvSpPr>
        <p:spPr bwMode="auto">
          <a:xfrm>
            <a:off x="3355761" y="2117266"/>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mr-IN" b="0" i="0" u="none" strike="noStrike" cap="none" normalizeH="0" baseline="0" dirty="0">
                <a:ln>
                  <a:noFill/>
                </a:ln>
                <a:solidFill>
                  <a:schemeClr val="tx1"/>
                </a:solidFill>
                <a:effectLst/>
                <a:latin typeface="Times New Roman" pitchFamily="18" charset="0"/>
              </a:rPr>
              <a:t>…</a:t>
            </a:r>
            <a:endParaRPr kumimoji="0" lang="en-US" b="0" i="0" u="none" strike="noStrike" cap="none" normalizeH="0" baseline="0" dirty="0">
              <a:ln>
                <a:noFill/>
              </a:ln>
              <a:solidFill>
                <a:schemeClr val="tx1"/>
              </a:solidFill>
              <a:effectLst/>
              <a:latin typeface="Times New Roman" pitchFamily="18" charset="0"/>
            </a:endParaRPr>
          </a:p>
        </p:txBody>
      </p:sp>
      <p:sp>
        <p:nvSpPr>
          <p:cNvPr id="9" name="Rectangle 8"/>
          <p:cNvSpPr/>
          <p:nvPr/>
        </p:nvSpPr>
        <p:spPr bwMode="auto">
          <a:xfrm>
            <a:off x="3355761" y="6077992"/>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Ln-1</a:t>
            </a:r>
          </a:p>
        </p:txBody>
      </p:sp>
      <p:sp>
        <p:nvSpPr>
          <p:cNvPr id="10" name="TextBox 9"/>
          <p:cNvSpPr txBox="1"/>
          <p:nvPr/>
        </p:nvSpPr>
        <p:spPr>
          <a:xfrm>
            <a:off x="4789156" y="5429865"/>
            <a:ext cx="3011503" cy="1200329"/>
          </a:xfrm>
          <a:prstGeom prst="rect">
            <a:avLst/>
          </a:prstGeom>
          <a:noFill/>
        </p:spPr>
        <p:txBody>
          <a:bodyPr wrap="square" rtlCol="0">
            <a:spAutoFit/>
          </a:bodyPr>
          <a:lstStyle/>
          <a:p>
            <a:r>
              <a:rPr lang="en-US" dirty="0"/>
              <a:t>Has a field to indicate which higher layer requires the service</a:t>
            </a:r>
          </a:p>
        </p:txBody>
      </p:sp>
      <p:cxnSp>
        <p:nvCxnSpPr>
          <p:cNvPr id="12" name="Straight Arrow Connector 11"/>
          <p:cNvCxnSpPr>
            <a:endCxn id="9" idx="3"/>
          </p:cNvCxnSpPr>
          <p:nvPr/>
        </p:nvCxnSpPr>
        <p:spPr bwMode="auto">
          <a:xfrm flipH="1">
            <a:off x="4284015" y="5850186"/>
            <a:ext cx="712528" cy="47520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4" name="Rectangle 13"/>
          <p:cNvSpPr/>
          <p:nvPr/>
        </p:nvSpPr>
        <p:spPr bwMode="auto">
          <a:xfrm>
            <a:off x="3355761" y="5550927"/>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a:t>
            </a:r>
          </a:p>
        </p:txBody>
      </p:sp>
    </p:spTree>
    <p:extLst>
      <p:ext uri="{BB962C8B-B14F-4D97-AF65-F5344CB8AC3E}">
        <p14:creationId xmlns:p14="http://schemas.microsoft.com/office/powerpoint/2010/main" val="36510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70304686-9EB6-9846-B532-665CA8CAED70}" type="slidenum">
              <a:rPr lang="en-US" altLang="x-none" sz="1200">
                <a:solidFill>
                  <a:srgbClr val="000000"/>
                </a:solidFill>
                <a:latin typeface="Tahoma" charset="0"/>
              </a:rPr>
              <a:pPr/>
              <a:t>3</a:t>
            </a:fld>
            <a:endParaRPr lang="en-US" altLang="x-none" sz="1200">
              <a:solidFill>
                <a:srgbClr val="000000"/>
              </a:solidFill>
              <a:latin typeface="Tahoma" charset="0"/>
            </a:endParaRPr>
          </a:p>
        </p:txBody>
      </p:sp>
      <p:sp>
        <p:nvSpPr>
          <p:cNvPr id="84994" name="Rectangle 2"/>
          <p:cNvSpPr>
            <a:spLocks noGrp="1" noChangeArrowheads="1"/>
          </p:cNvSpPr>
          <p:nvPr>
            <p:ph type="title"/>
          </p:nvPr>
        </p:nvSpPr>
        <p:spPr/>
        <p:txBody>
          <a:bodyPr/>
          <a:lstStyle/>
          <a:p>
            <a:r>
              <a:rPr lang="en-US" altLang="x-none">
                <a:ea typeface="ＭＳ Ｐゴシック" charset="-128"/>
              </a:rPr>
              <a:t>Admin</a:t>
            </a:r>
          </a:p>
        </p:txBody>
      </p:sp>
      <p:sp>
        <p:nvSpPr>
          <p:cNvPr id="8499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Questions on Assignment One</a:t>
            </a:r>
          </a:p>
        </p:txBody>
      </p:sp>
    </p:spTree>
    <p:extLst>
      <p:ext uri="{BB962C8B-B14F-4D97-AF65-F5344CB8AC3E}">
        <p14:creationId xmlns:p14="http://schemas.microsoft.com/office/powerpoint/2010/main" val="238875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30</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extLst>
      <p:ext uri="{BB962C8B-B14F-4D97-AF65-F5344CB8AC3E}">
        <p14:creationId xmlns:p14="http://schemas.microsoft.com/office/powerpoint/2010/main" val="74539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a:t>
            </a:r>
            <a:r>
              <a:rPr lang="en-US" altLang="zh-CN" dirty="0"/>
              <a:t>min.</a:t>
            </a:r>
            <a:r>
              <a:rPr lang="zh-CN" altLang="en-US" dirty="0"/>
              <a:t> </a:t>
            </a:r>
            <a:r>
              <a:rPr lang="en-US" altLang="zh-CN" dirty="0"/>
              <a:t>and</a:t>
            </a:r>
            <a:r>
              <a:rPr lang="zh-CN" altLang="en-US" dirty="0"/>
              <a:t> </a:t>
            </a:r>
            <a:r>
              <a:rPr lang="en-US" altLang="zh-CN" dirty="0"/>
              <a:t>recap</a:t>
            </a:r>
            <a:endParaRPr lang="en-US" altLang="x-none" dirty="0"/>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SzPct val="85000"/>
              <a:buFont typeface="Wingdings" charset="2"/>
              <a:buChar char="q"/>
            </a:pPr>
            <a:r>
              <a:rPr lang="en-US" altLang="x-none" sz="2800" dirty="0"/>
              <a:t>why layering?</a:t>
            </a:r>
          </a:p>
          <a:p>
            <a:pPr lvl="1" algn="l">
              <a:buClr>
                <a:srgbClr val="C00000"/>
              </a:buClr>
              <a:buSzPct val="85000"/>
              <a:buFont typeface="Wingdings" charset="2"/>
              <a:buChar char="Ø"/>
            </a:pPr>
            <a:r>
              <a:rPr lang="en-US" altLang="x-none" sz="2800" i="1" dirty="0">
                <a:solidFill>
                  <a:srgbClr val="C00000"/>
                </a:solidFill>
              </a:rPr>
              <a:t>how to determine the layers?</a:t>
            </a:r>
          </a:p>
        </p:txBody>
      </p:sp>
      <p:sp>
        <p:nvSpPr>
          <p:cNvPr id="1177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31</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Tree>
    <p:extLst>
      <p:ext uri="{BB962C8B-B14F-4D97-AF65-F5344CB8AC3E}">
        <p14:creationId xmlns:p14="http://schemas.microsoft.com/office/powerpoint/2010/main" val="158753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32</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i="1" dirty="0"/>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lgn="l">
              <a:buFont typeface="ZapfDingbats" charset="0"/>
              <a:buNone/>
            </a:pPr>
            <a:r>
              <a:rPr lang="en-US" altLang="x-none" dirty="0"/>
              <a:t>                       </a:t>
            </a:r>
            <a:r>
              <a:rPr lang="en-US" altLang="x-none" sz="1800" dirty="0"/>
              <a:t>J. </a:t>
            </a:r>
            <a:r>
              <a:rPr lang="en-US" altLang="x-none" sz="1800" dirty="0" err="1"/>
              <a:t>Saltzer</a:t>
            </a:r>
            <a:r>
              <a:rPr lang="en-US" altLang="x-none" sz="1800" dirty="0"/>
              <a:t>, D. Reed, and D. Clark, 1984 </a:t>
            </a:r>
          </a:p>
        </p:txBody>
      </p:sp>
    </p:spTree>
    <p:extLst>
      <p:ext uri="{BB962C8B-B14F-4D97-AF65-F5344CB8AC3E}">
        <p14:creationId xmlns:p14="http://schemas.microsoft.com/office/powerpoint/2010/main" val="1586434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33</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u="sng" dirty="0">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lgn="l">
              <a:buFont typeface="Wingdings" pitchFamily="2" charset="2"/>
              <a:buChar char="q"/>
            </a:pPr>
            <a:endParaRPr lang="en-US" altLang="zh-CN" dirty="0">
              <a:ea typeface="宋体" charset="-122"/>
            </a:endParaRPr>
          </a:p>
          <a:p>
            <a:pPr algn="l">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extLst>
      <p:ext uri="{BB962C8B-B14F-4D97-AF65-F5344CB8AC3E}">
        <p14:creationId xmlns:p14="http://schemas.microsoft.com/office/powerpoint/2010/main" val="146731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34</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Example: </a:t>
            </a:r>
            <a:r>
              <a:rPr lang="en-US" altLang="zh-CN" sz="3200" u="sng" dirty="0">
                <a:solidFill>
                  <a:schemeClr val="accent2"/>
                </a:solidFill>
                <a:ea typeface="宋体" charset="-122"/>
              </a:rPr>
              <a:t>Where to Provide </a:t>
            </a:r>
            <a:r>
              <a:rPr lang="en-US" altLang="x-none" sz="3200" u="sng" dirty="0">
                <a:solidFill>
                  <a:schemeClr val="accent2"/>
                </a:solidFill>
                <a:ea typeface="宋体" charset="-122"/>
              </a:rPr>
              <a:t>Reliability</a:t>
            </a:r>
            <a:r>
              <a:rPr lang="en-US" altLang="zh-CN" sz="3200" u="sng" dirty="0">
                <a:solidFill>
                  <a:schemeClr val="accent2"/>
                </a:solidFill>
                <a:ea typeface="宋体" charset="-122"/>
              </a:rPr>
              <a:t> ?</a:t>
            </a:r>
            <a:endParaRPr lang="en-US" altLang="x-none" sz="3200" u="sng" dirty="0">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Solution 1: the network (lower layer L1) provides reliability, i.e., each hop provides reliability</a:t>
            </a:r>
          </a:p>
          <a:p>
            <a:pPr algn="l">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2335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35</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200" u="sng" dirty="0">
                <a:solidFill>
                  <a:srgbClr val="3333CC"/>
                </a:solidFill>
                <a:ea typeface="宋体" charset="-122"/>
              </a:rPr>
              <a:t>What are Reasons for Implementing Reliability at Higher Layer ?</a:t>
            </a:r>
            <a:endParaRPr lang="en-US" altLang="x-none" sz="3200" u="sng" dirty="0">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lgn="l">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lgn="l">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lgn="l">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lgn="l">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lgn="l">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lgn="l">
              <a:buClr>
                <a:srgbClr val="3333CC"/>
              </a:buClr>
            </a:pPr>
            <a:endParaRPr lang="en-US" altLang="x-none" sz="2000" dirty="0">
              <a:solidFill>
                <a:srgbClr val="000000"/>
              </a:solidFill>
              <a:ea typeface="宋体" charset="-122"/>
            </a:endParaRPr>
          </a:p>
          <a:p>
            <a:pPr algn="l">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48043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36</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600" u="sng" dirty="0">
                <a:solidFill>
                  <a:srgbClr val="3333CC"/>
                </a:solidFill>
                <a:ea typeface="宋体" charset="-122"/>
              </a:rPr>
              <a:t>Are There Reasons Implementing </a:t>
            </a:r>
            <a:br>
              <a:rPr lang="en-US" altLang="zh-CN" sz="3600" u="sng" dirty="0">
                <a:solidFill>
                  <a:srgbClr val="3333CC"/>
                </a:solidFill>
                <a:ea typeface="宋体" charset="-122"/>
              </a:rPr>
            </a:br>
            <a:r>
              <a:rPr lang="en-US" altLang="zh-CN" sz="3600" u="sng" dirty="0">
                <a:solidFill>
                  <a:srgbClr val="3333CC"/>
                </a:solidFill>
                <a:ea typeface="宋体" charset="-122"/>
              </a:rPr>
              <a:t>Reliability at Lower Layer ?</a:t>
            </a:r>
            <a:endParaRPr lang="en-US" altLang="x-none" sz="3600" u="sng" dirty="0">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lgn="l">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lgn="l">
              <a:buClr>
                <a:srgbClr val="3333CC"/>
              </a:buClr>
              <a:buFont typeface="Courier New" panose="02070309020205020404" pitchFamily="49" charset="0"/>
              <a:buChar char="o"/>
            </a:pPr>
            <a:r>
              <a:rPr lang="en-US" altLang="zh-CN" dirty="0">
                <a:solidFill>
                  <a:srgbClr val="000000"/>
                </a:solidFill>
                <a:ea typeface="宋体" charset="-122"/>
              </a:rPr>
              <a:t>reduces delay</a:t>
            </a:r>
          </a:p>
          <a:p>
            <a:pPr algn="l">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lgn="l">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56503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238327"/>
            <a:ext cx="7772400" cy="1143000"/>
          </a:xfrm>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
        <p:nvSpPr>
          <p:cNvPr id="13004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37</a:t>
            </a:fld>
            <a:endParaRPr lang="en-US" altLang="x-none" sz="1200">
              <a:latin typeface="Tahoma" charset="0"/>
            </a:endParaRPr>
          </a:p>
        </p:txBody>
      </p:sp>
    </p:spTree>
    <p:extLst>
      <p:ext uri="{BB962C8B-B14F-4D97-AF65-F5344CB8AC3E}">
        <p14:creationId xmlns:p14="http://schemas.microsoft.com/office/powerpoint/2010/main" val="2186711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x-none" sz="2400" dirty="0">
                <a:solidFill>
                  <a:srgbClr val="000000"/>
                </a:solidFill>
              </a:rPr>
              <a:t>We used reliability as an example</a:t>
            </a:r>
          </a:p>
          <a:p>
            <a:pPr algn="l">
              <a:buClr>
                <a:srgbClr val="3333CC"/>
              </a:buClr>
              <a:buFont typeface="Wingdings" pitchFamily="2" charset="2"/>
              <a:buChar char="q"/>
            </a:pPr>
            <a:endParaRPr lang="en-US" altLang="x-none" sz="2400" dirty="0">
              <a:solidFill>
                <a:srgbClr val="000000"/>
              </a:solidFill>
            </a:endParaRPr>
          </a:p>
          <a:p>
            <a:pPr algn="l">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lgn="l">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lgn="l">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lgn="l">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pPr>
            <a:endParaRPr lang="en-US" altLang="x-none" dirty="0">
              <a:solidFill>
                <a:srgbClr val="000000"/>
              </a:solidFill>
            </a:endParaRPr>
          </a:p>
        </p:txBody>
      </p:sp>
      <p:sp>
        <p:nvSpPr>
          <p:cNvPr id="13209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rgbClr val="3333CC"/>
                </a:solidFill>
              </a:rPr>
              <a:t>Examples</a:t>
            </a: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7132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39</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5178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8BA19F5D-8DC4-D14F-A233-689B91B597BD}" type="slidenum">
              <a:rPr lang="en-US" altLang="x-none" sz="1400"/>
              <a:pPr/>
              <a:t>4</a:t>
            </a:fld>
            <a:endParaRPr lang="en-US" altLang="x-none" sz="1400"/>
          </a:p>
        </p:txBody>
      </p:sp>
      <p:sp>
        <p:nvSpPr>
          <p:cNvPr id="87042"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chemeClr val="accent2"/>
                </a:solidFill>
                <a:latin typeface="Comic Sans MS" charset="0"/>
              </a:rPr>
              <a:t>Recap: Summary of the Taxonomy </a:t>
            </a:r>
            <a:br>
              <a:rPr lang="en-US" altLang="x-none" sz="3200" u="sng">
                <a:solidFill>
                  <a:schemeClr val="accent2"/>
                </a:solidFill>
                <a:latin typeface="Comic Sans MS" charset="0"/>
              </a:rPr>
            </a:br>
            <a:r>
              <a:rPr lang="en-US" altLang="x-none" sz="3200" u="sng">
                <a:solidFill>
                  <a:schemeClr val="accent2"/>
                </a:solidFill>
                <a:latin typeface="Comic Sans MS" charset="0"/>
              </a:rPr>
              <a:t>of Communication Networks</a:t>
            </a:r>
            <a:endParaRPr lang="en-US" altLang="zh-TW" sz="3200" i="1" u="sng">
              <a:solidFill>
                <a:srgbClr val="FE00FE"/>
              </a:solidFill>
              <a:latin typeface="Comic Sans MS" charset="0"/>
              <a:ea typeface="新細明體" charset="-120"/>
            </a:endParaRPr>
          </a:p>
        </p:txBody>
      </p:sp>
      <p:grpSp>
        <p:nvGrpSpPr>
          <p:cNvPr id="87043" name="Group 23"/>
          <p:cNvGrpSpPr>
            <a:grpSpLocks/>
          </p:cNvGrpSpPr>
          <p:nvPr/>
        </p:nvGrpSpPr>
        <p:grpSpPr bwMode="auto">
          <a:xfrm>
            <a:off x="809625" y="1665288"/>
            <a:ext cx="6519863" cy="4614862"/>
            <a:chOff x="1428" y="937"/>
            <a:chExt cx="4113" cy="2913"/>
          </a:xfrm>
        </p:grpSpPr>
        <p:sp>
          <p:nvSpPr>
            <p:cNvPr id="87044" name="Text Box 11"/>
            <p:cNvSpPr txBox="1">
              <a:spLocks noChangeArrowheads="1"/>
            </p:cNvSpPr>
            <p:nvPr/>
          </p:nvSpPr>
          <p:spPr bwMode="auto">
            <a:xfrm>
              <a:off x="3580" y="2639"/>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circuit-switched</a:t>
              </a:r>
              <a:br>
                <a:rPr lang="en-US" altLang="x-none" sz="1800"/>
              </a:br>
              <a:r>
                <a:rPr lang="en-US" altLang="x-none" sz="1800"/>
                <a:t>network</a:t>
              </a:r>
              <a:endParaRPr lang="en-US" altLang="x-none" sz="2800" i="1">
                <a:solidFill>
                  <a:srgbClr val="000000"/>
                </a:solidFill>
              </a:endParaRPr>
            </a:p>
          </p:txBody>
        </p:sp>
        <p:grpSp>
          <p:nvGrpSpPr>
            <p:cNvPr id="87045" name="Group 21"/>
            <p:cNvGrpSpPr>
              <a:grpSpLocks/>
            </p:cNvGrpSpPr>
            <p:nvPr/>
          </p:nvGrpSpPr>
          <p:grpSpPr bwMode="auto">
            <a:xfrm>
              <a:off x="1428" y="937"/>
              <a:ext cx="4113" cy="2913"/>
              <a:chOff x="1428" y="1173"/>
              <a:chExt cx="4113" cy="2913"/>
            </a:xfrm>
          </p:grpSpPr>
          <p:sp>
            <p:nvSpPr>
              <p:cNvPr id="87046" name="Text Box 6"/>
              <p:cNvSpPr txBox="1">
                <a:spLocks noChangeArrowheads="1"/>
              </p:cNvSpPr>
              <p:nvPr/>
            </p:nvSpPr>
            <p:spPr bwMode="auto">
              <a:xfrm>
                <a:off x="3601" y="1173"/>
                <a:ext cx="10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communication network</a:t>
                </a:r>
                <a:endParaRPr lang="en-US" altLang="x-none" sz="2800" i="1">
                  <a:solidFill>
                    <a:srgbClr val="000000"/>
                  </a:solidFill>
                </a:endParaRPr>
              </a:p>
            </p:txBody>
          </p:sp>
          <p:sp>
            <p:nvSpPr>
              <p:cNvPr id="87047" name="Text Box 7"/>
              <p:cNvSpPr txBox="1">
                <a:spLocks noChangeArrowheads="1"/>
              </p:cNvSpPr>
              <p:nvPr/>
            </p:nvSpPr>
            <p:spPr bwMode="auto">
              <a:xfrm>
                <a:off x="3075" y="2142"/>
                <a:ext cx="79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switched</a:t>
                </a:r>
                <a:br>
                  <a:rPr lang="en-US" altLang="x-none" sz="1800"/>
                </a:br>
                <a:r>
                  <a:rPr lang="en-US" altLang="x-none" sz="1800"/>
                  <a:t>network</a:t>
                </a:r>
                <a:endParaRPr lang="en-US" altLang="x-none" sz="2800" i="1">
                  <a:solidFill>
                    <a:srgbClr val="000000"/>
                  </a:solidFill>
                </a:endParaRPr>
              </a:p>
            </p:txBody>
          </p:sp>
          <p:sp>
            <p:nvSpPr>
              <p:cNvPr id="87048" name="Text Box 8"/>
              <p:cNvSpPr txBox="1">
                <a:spLocks noChangeArrowheads="1"/>
              </p:cNvSpPr>
              <p:nvPr/>
            </p:nvSpPr>
            <p:spPr bwMode="auto">
              <a:xfrm>
                <a:off x="4511" y="2134"/>
                <a:ext cx="103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broadcast</a:t>
                </a:r>
                <a:br>
                  <a:rPr lang="en-US" altLang="x-none" sz="1800"/>
                </a:br>
                <a:r>
                  <a:rPr lang="en-US" altLang="x-none" sz="1800"/>
                  <a:t>communication</a:t>
                </a:r>
                <a:endParaRPr lang="en-US" altLang="x-none" sz="2800" i="1">
                  <a:solidFill>
                    <a:srgbClr val="000000"/>
                  </a:solidFill>
                </a:endParaRPr>
              </a:p>
            </p:txBody>
          </p:sp>
          <p:sp>
            <p:nvSpPr>
              <p:cNvPr id="87049" name="Line 9"/>
              <p:cNvSpPr>
                <a:spLocks noChangeShapeType="1"/>
              </p:cNvSpPr>
              <p:nvPr/>
            </p:nvSpPr>
            <p:spPr bwMode="auto">
              <a:xfrm flipH="1">
                <a:off x="3434" y="1566"/>
                <a:ext cx="473" cy="5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0" name="Line 10"/>
              <p:cNvSpPr>
                <a:spLocks noChangeShapeType="1"/>
              </p:cNvSpPr>
              <p:nvPr/>
            </p:nvSpPr>
            <p:spPr bwMode="auto">
              <a:xfrm>
                <a:off x="4370" y="1556"/>
                <a:ext cx="594" cy="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1" name="Text Box 12"/>
              <p:cNvSpPr txBox="1">
                <a:spLocks noChangeArrowheads="1"/>
              </p:cNvSpPr>
              <p:nvPr/>
            </p:nvSpPr>
            <p:spPr bwMode="auto">
              <a:xfrm>
                <a:off x="2305" y="2884"/>
                <a:ext cx="11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packet-switched</a:t>
                </a:r>
                <a:br>
                  <a:rPr lang="en-US" altLang="x-none" sz="1800"/>
                </a:br>
                <a:r>
                  <a:rPr lang="en-US" altLang="x-none" sz="1800"/>
                  <a:t> network</a:t>
                </a:r>
                <a:endParaRPr lang="en-US" altLang="x-none" sz="2800" i="1">
                  <a:solidFill>
                    <a:srgbClr val="000000"/>
                  </a:solidFill>
                </a:endParaRPr>
              </a:p>
            </p:txBody>
          </p:sp>
          <p:sp>
            <p:nvSpPr>
              <p:cNvPr id="87052" name="Line 13"/>
              <p:cNvSpPr>
                <a:spLocks noChangeShapeType="1"/>
              </p:cNvSpPr>
              <p:nvPr/>
            </p:nvSpPr>
            <p:spPr bwMode="auto">
              <a:xfrm flipH="1">
                <a:off x="2840" y="2513"/>
                <a:ext cx="383"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3" name="Line 14"/>
              <p:cNvSpPr>
                <a:spLocks noChangeShapeType="1"/>
              </p:cNvSpPr>
              <p:nvPr/>
            </p:nvSpPr>
            <p:spPr bwMode="auto">
              <a:xfrm>
                <a:off x="3752" y="2509"/>
                <a:ext cx="417" cy="4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4" name="Text Box 15"/>
              <p:cNvSpPr txBox="1">
                <a:spLocks noChangeArrowheads="1"/>
              </p:cNvSpPr>
              <p:nvPr/>
            </p:nvSpPr>
            <p:spPr bwMode="auto">
              <a:xfrm>
                <a:off x="1428" y="367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datagram</a:t>
                </a:r>
                <a:br>
                  <a:rPr lang="en-US" altLang="x-none" sz="1800"/>
                </a:br>
                <a:r>
                  <a:rPr lang="en-US" altLang="x-none" sz="1800"/>
                  <a:t> network</a:t>
                </a:r>
                <a:endParaRPr lang="en-US" altLang="x-none" sz="2800" i="1">
                  <a:solidFill>
                    <a:srgbClr val="000000"/>
                  </a:solidFill>
                </a:endParaRPr>
              </a:p>
            </p:txBody>
          </p:sp>
          <p:sp>
            <p:nvSpPr>
              <p:cNvPr id="87055" name="Line 17"/>
              <p:cNvSpPr>
                <a:spLocks noChangeShapeType="1"/>
              </p:cNvSpPr>
              <p:nvPr/>
            </p:nvSpPr>
            <p:spPr bwMode="auto">
              <a:xfrm flipH="1">
                <a:off x="2202" y="3243"/>
                <a:ext cx="489" cy="4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6" name="Text Box 19"/>
              <p:cNvSpPr txBox="1">
                <a:spLocks noChangeArrowheads="1"/>
              </p:cNvSpPr>
              <p:nvPr/>
            </p:nvSpPr>
            <p:spPr bwMode="auto">
              <a:xfrm>
                <a:off x="2882" y="364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virtual circuit network</a:t>
                </a:r>
                <a:endParaRPr lang="en-US" altLang="x-none" sz="2800">
                  <a:solidFill>
                    <a:srgbClr val="000000"/>
                  </a:solidFill>
                </a:endParaRPr>
              </a:p>
            </p:txBody>
          </p:sp>
          <p:sp>
            <p:nvSpPr>
              <p:cNvPr id="87057" name="Line 20"/>
              <p:cNvSpPr>
                <a:spLocks noChangeShapeType="1"/>
              </p:cNvSpPr>
              <p:nvPr/>
            </p:nvSpPr>
            <p:spPr bwMode="auto">
              <a:xfrm>
                <a:off x="3081" y="3255"/>
                <a:ext cx="458" cy="4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extLst>
      <p:ext uri="{BB962C8B-B14F-4D97-AF65-F5344CB8AC3E}">
        <p14:creationId xmlns:p14="http://schemas.microsoft.com/office/powerpoint/2010/main" val="342254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idx="1"/>
          </p:nvPr>
        </p:nvSpPr>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40</a:t>
            </a:fld>
            <a:endParaRPr lang="en-US" altLang="x-none" sz="1200">
              <a:latin typeface="Tahoma" charset="0"/>
            </a:endParaRP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606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Limitations of </a:t>
            </a:r>
            <a:r>
              <a:rPr lang="en-US"/>
              <a:t>Layered Architecture</a:t>
            </a:r>
          </a:p>
        </p:txBody>
      </p:sp>
      <p:sp>
        <p:nvSpPr>
          <p:cNvPr id="4" name="Slide Number Placeholder 3"/>
          <p:cNvSpPr>
            <a:spLocks noGrp="1"/>
          </p:cNvSpPr>
          <p:nvPr>
            <p:ph type="sldNum" sz="quarter" idx="4294967295"/>
          </p:nvPr>
        </p:nvSpPr>
        <p:spPr/>
        <p:txBody>
          <a:bodyPr/>
          <a:lstStyle/>
          <a:p>
            <a:pPr>
              <a:defRPr/>
            </a:pPr>
            <a:fld id="{1975D657-9558-0F49-AFEE-B5906D87F257}" type="slidenum">
              <a:rPr lang="en-US" altLang="x-none" smtClean="0"/>
              <a:pPr>
                <a:defRPr/>
              </a:pPr>
              <a:t>41</a:t>
            </a:fld>
            <a:endParaRPr lang="en-US" altLang="x-none"/>
          </a:p>
        </p:txBody>
      </p:sp>
    </p:spTree>
    <p:extLst>
      <p:ext uri="{BB962C8B-B14F-4D97-AF65-F5344CB8AC3E}">
        <p14:creationId xmlns:p14="http://schemas.microsoft.com/office/powerpoint/2010/main" val="869348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4"/>
          <p:cNvSpPr>
            <a:spLocks noGrp="1"/>
          </p:cNvSpPr>
          <p:nvPr>
            <p:ph type="sldNum" sz="quarter" idx="12"/>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2815930-ABDC-E54C-A9B6-86C11191193E}" type="slidenum">
              <a:rPr lang="en-US" altLang="x-none" sz="1200">
                <a:solidFill>
                  <a:srgbClr val="000000"/>
                </a:solidFill>
                <a:latin typeface="Tahoma" charset="0"/>
              </a:rPr>
              <a:pPr/>
              <a:t>42</a:t>
            </a:fld>
            <a:endParaRPr lang="en-US" altLang="x-none" sz="1200">
              <a:solidFill>
                <a:srgbClr val="000000"/>
              </a:solidFill>
              <a:latin typeface="Tahoma" charset="0"/>
            </a:endParaRPr>
          </a:p>
        </p:txBody>
      </p:sp>
      <p:sp>
        <p:nvSpPr>
          <p:cNvPr id="93186" name="Rectangle 2"/>
          <p:cNvSpPr>
            <a:spLocks noGrp="1" noChangeArrowheads="1"/>
          </p:cNvSpPr>
          <p:nvPr>
            <p:ph type="title"/>
          </p:nvPr>
        </p:nvSpPr>
        <p:spPr/>
        <p:txBody>
          <a:bodyPr/>
          <a:lstStyle/>
          <a:p>
            <a:r>
              <a:rPr lang="en-US" altLang="x-none">
                <a:ea typeface="ＭＳ Ｐゴシック" charset="-128"/>
              </a:rPr>
              <a:t>Outline</a:t>
            </a:r>
          </a:p>
        </p:txBody>
      </p:sp>
      <p:sp>
        <p:nvSpPr>
          <p:cNvPr id="9318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lvl="1">
              <a:buSzPct val="85000"/>
              <a:buFont typeface="Wingdings" pitchFamily="2" charset="2"/>
              <a:buChar char="q"/>
            </a:pPr>
            <a:r>
              <a:rPr lang="en-US" altLang="x-none" sz="2800" i="1" dirty="0"/>
              <a:t>what is layering?</a:t>
            </a:r>
          </a:p>
          <a:p>
            <a:pPr lvl="1">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buClr>
                <a:srgbClr val="0033CC"/>
              </a:buClr>
              <a:buSzPct val="85000"/>
              <a:buFont typeface="Wingdings" charset="2"/>
              <a:buChar char="q"/>
            </a:pPr>
            <a:r>
              <a:rPr lang="en-US" altLang="x-none" sz="2800" dirty="0"/>
              <a:t>how to determine the layers?</a:t>
            </a:r>
          </a:p>
          <a:p>
            <a:pPr lvl="1">
              <a:buClr>
                <a:srgbClr val="C00000"/>
              </a:buClr>
              <a:buSzPct val="85000"/>
              <a:buFont typeface="Wingdings" pitchFamily="2" charset="2"/>
              <a:buChar char="Ø"/>
            </a:pPr>
            <a:r>
              <a:rPr lang="en-US" altLang="x-none" sz="2800" i="1" dirty="0">
                <a:solidFill>
                  <a:srgbClr val="C00000"/>
                </a:solidFill>
              </a:rPr>
              <a:t>ISO/OSI layering and Internet layering</a:t>
            </a:r>
            <a:endParaRPr lang="en-US" altLang="x-none" i="1" dirty="0">
              <a:solidFill>
                <a:srgbClr val="C00000"/>
              </a:solidFill>
              <a:ea typeface="ＭＳ Ｐゴシック"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C6059EFC-89EB-B848-847C-5291CBB143C7}" type="slidenum">
              <a:rPr lang="en-US" altLang="x-none" sz="1200">
                <a:solidFill>
                  <a:srgbClr val="000000"/>
                </a:solidFill>
                <a:latin typeface="Tahoma" charset="0"/>
              </a:rPr>
              <a:pPr/>
              <a:t>43</a:t>
            </a:fld>
            <a:endParaRPr lang="en-US" altLang="x-none" sz="1200">
              <a:solidFill>
                <a:srgbClr val="000000"/>
              </a:solidFill>
              <a:latin typeface="Tahoma" charset="0"/>
            </a:endParaRPr>
          </a:p>
        </p:txBody>
      </p:sp>
      <p:sp>
        <p:nvSpPr>
          <p:cNvPr id="95234" name="Rectangle 4"/>
          <p:cNvSpPr>
            <a:spLocks noChangeArrowheads="1"/>
          </p:cNvSpPr>
          <p:nvPr/>
        </p:nvSpPr>
        <p:spPr bwMode="auto">
          <a:xfrm>
            <a:off x="10668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5"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ISO/OSI Reference Model</a:t>
            </a:r>
          </a:p>
        </p:txBody>
      </p:sp>
      <p:sp>
        <p:nvSpPr>
          <p:cNvPr id="95236" name="Rectangle 6"/>
          <p:cNvSpPr>
            <a:spLocks noChangeArrowheads="1"/>
          </p:cNvSpPr>
          <p:nvPr/>
        </p:nvSpPr>
        <p:spPr bwMode="auto">
          <a:xfrm>
            <a:off x="5334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Seven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four layers are implemented in host</a:t>
            </a:r>
          </a:p>
        </p:txBody>
      </p:sp>
      <p:sp>
        <p:nvSpPr>
          <p:cNvPr id="95237" name="Text Box 7"/>
          <p:cNvSpPr txBox="1">
            <a:spLocks noChangeArrowheads="1"/>
          </p:cNvSpPr>
          <p:nvPr/>
        </p:nvSpPr>
        <p:spPr bwMode="auto">
          <a:xfrm>
            <a:off x="1143000" y="2971800"/>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38" name="Rectangle 8"/>
          <p:cNvSpPr>
            <a:spLocks noChangeArrowheads="1"/>
          </p:cNvSpPr>
          <p:nvPr/>
        </p:nvSpPr>
        <p:spPr bwMode="auto">
          <a:xfrm>
            <a:off x="10668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9" name="Text Box 9"/>
          <p:cNvSpPr txBox="1">
            <a:spLocks noChangeArrowheads="1"/>
          </p:cNvSpPr>
          <p:nvPr/>
        </p:nvSpPr>
        <p:spPr bwMode="auto">
          <a:xfrm>
            <a:off x="10969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40" name="Rectangle 10"/>
          <p:cNvSpPr>
            <a:spLocks noChangeArrowheads="1"/>
          </p:cNvSpPr>
          <p:nvPr/>
        </p:nvSpPr>
        <p:spPr bwMode="auto">
          <a:xfrm>
            <a:off x="10668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1" name="Text Box 11"/>
          <p:cNvSpPr txBox="1">
            <a:spLocks noChangeArrowheads="1"/>
          </p:cNvSpPr>
          <p:nvPr/>
        </p:nvSpPr>
        <p:spPr bwMode="auto">
          <a:xfrm>
            <a:off x="13255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42" name="Rectangle 12"/>
          <p:cNvSpPr>
            <a:spLocks noChangeArrowheads="1"/>
          </p:cNvSpPr>
          <p:nvPr/>
        </p:nvSpPr>
        <p:spPr bwMode="auto">
          <a:xfrm>
            <a:off x="10668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3" name="Text Box 13"/>
          <p:cNvSpPr txBox="1">
            <a:spLocks noChangeArrowheads="1"/>
          </p:cNvSpPr>
          <p:nvPr/>
        </p:nvSpPr>
        <p:spPr bwMode="auto">
          <a:xfrm>
            <a:off x="12477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44" name="Rectangle 14"/>
          <p:cNvSpPr>
            <a:spLocks noChangeArrowheads="1"/>
          </p:cNvSpPr>
          <p:nvPr/>
        </p:nvSpPr>
        <p:spPr bwMode="auto">
          <a:xfrm>
            <a:off x="10668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5" name="Text Box 15"/>
          <p:cNvSpPr txBox="1">
            <a:spLocks noChangeArrowheads="1"/>
          </p:cNvSpPr>
          <p:nvPr/>
        </p:nvSpPr>
        <p:spPr bwMode="auto">
          <a:xfrm>
            <a:off x="12477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46" name="Rectangle 16"/>
          <p:cNvSpPr>
            <a:spLocks noChangeArrowheads="1"/>
          </p:cNvSpPr>
          <p:nvPr/>
        </p:nvSpPr>
        <p:spPr bwMode="auto">
          <a:xfrm>
            <a:off x="10668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7" name="Text Box 17"/>
          <p:cNvSpPr txBox="1">
            <a:spLocks noChangeArrowheads="1"/>
          </p:cNvSpPr>
          <p:nvPr/>
        </p:nvSpPr>
        <p:spPr bwMode="auto">
          <a:xfrm>
            <a:off x="12477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48" name="Rectangle 18"/>
          <p:cNvSpPr>
            <a:spLocks noChangeArrowheads="1"/>
          </p:cNvSpPr>
          <p:nvPr/>
        </p:nvSpPr>
        <p:spPr bwMode="auto">
          <a:xfrm>
            <a:off x="10668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9" name="Text Box 19"/>
          <p:cNvSpPr txBox="1">
            <a:spLocks noChangeArrowheads="1"/>
          </p:cNvSpPr>
          <p:nvPr/>
        </p:nvSpPr>
        <p:spPr bwMode="auto">
          <a:xfrm>
            <a:off x="12207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50" name="Rectangle 20"/>
          <p:cNvSpPr>
            <a:spLocks noChangeArrowheads="1"/>
          </p:cNvSpPr>
          <p:nvPr/>
        </p:nvSpPr>
        <p:spPr bwMode="auto">
          <a:xfrm>
            <a:off x="64770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1" name="Text Box 21"/>
          <p:cNvSpPr txBox="1">
            <a:spLocks noChangeArrowheads="1"/>
          </p:cNvSpPr>
          <p:nvPr/>
        </p:nvSpPr>
        <p:spPr bwMode="auto">
          <a:xfrm>
            <a:off x="6510338" y="2971800"/>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52" name="Rectangle 22"/>
          <p:cNvSpPr>
            <a:spLocks noChangeArrowheads="1"/>
          </p:cNvSpPr>
          <p:nvPr/>
        </p:nvSpPr>
        <p:spPr bwMode="auto">
          <a:xfrm>
            <a:off x="64770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3" name="Text Box 23"/>
          <p:cNvSpPr txBox="1">
            <a:spLocks noChangeArrowheads="1"/>
          </p:cNvSpPr>
          <p:nvPr/>
        </p:nvSpPr>
        <p:spPr bwMode="auto">
          <a:xfrm>
            <a:off x="65071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54" name="Rectangle 24"/>
          <p:cNvSpPr>
            <a:spLocks noChangeArrowheads="1"/>
          </p:cNvSpPr>
          <p:nvPr/>
        </p:nvSpPr>
        <p:spPr bwMode="auto">
          <a:xfrm>
            <a:off x="64770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5" name="Text Box 25"/>
          <p:cNvSpPr txBox="1">
            <a:spLocks noChangeArrowheads="1"/>
          </p:cNvSpPr>
          <p:nvPr/>
        </p:nvSpPr>
        <p:spPr bwMode="auto">
          <a:xfrm>
            <a:off x="67357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56" name="Rectangle 26"/>
          <p:cNvSpPr>
            <a:spLocks noChangeArrowheads="1"/>
          </p:cNvSpPr>
          <p:nvPr/>
        </p:nvSpPr>
        <p:spPr bwMode="auto">
          <a:xfrm>
            <a:off x="64770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7" name="Text Box 27"/>
          <p:cNvSpPr txBox="1">
            <a:spLocks noChangeArrowheads="1"/>
          </p:cNvSpPr>
          <p:nvPr/>
        </p:nvSpPr>
        <p:spPr bwMode="auto">
          <a:xfrm>
            <a:off x="66579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58" name="Rectangle 28"/>
          <p:cNvSpPr>
            <a:spLocks noChangeArrowheads="1"/>
          </p:cNvSpPr>
          <p:nvPr/>
        </p:nvSpPr>
        <p:spPr bwMode="auto">
          <a:xfrm>
            <a:off x="64770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9" name="Text Box 29"/>
          <p:cNvSpPr txBox="1">
            <a:spLocks noChangeArrowheads="1"/>
          </p:cNvSpPr>
          <p:nvPr/>
        </p:nvSpPr>
        <p:spPr bwMode="auto">
          <a:xfrm>
            <a:off x="66579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0" name="Rectangle 30"/>
          <p:cNvSpPr>
            <a:spLocks noChangeArrowheads="1"/>
          </p:cNvSpPr>
          <p:nvPr/>
        </p:nvSpPr>
        <p:spPr bwMode="auto">
          <a:xfrm>
            <a:off x="64770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1" name="Text Box 31"/>
          <p:cNvSpPr txBox="1">
            <a:spLocks noChangeArrowheads="1"/>
          </p:cNvSpPr>
          <p:nvPr/>
        </p:nvSpPr>
        <p:spPr bwMode="auto">
          <a:xfrm>
            <a:off x="66579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2" name="Rectangle 32"/>
          <p:cNvSpPr>
            <a:spLocks noChangeArrowheads="1"/>
          </p:cNvSpPr>
          <p:nvPr/>
        </p:nvSpPr>
        <p:spPr bwMode="auto">
          <a:xfrm>
            <a:off x="64770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3" name="Text Box 33"/>
          <p:cNvSpPr txBox="1">
            <a:spLocks noChangeArrowheads="1"/>
          </p:cNvSpPr>
          <p:nvPr/>
        </p:nvSpPr>
        <p:spPr bwMode="auto">
          <a:xfrm>
            <a:off x="66309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64" name="Rectangle 34"/>
          <p:cNvSpPr>
            <a:spLocks noChangeArrowheads="1"/>
          </p:cNvSpPr>
          <p:nvPr/>
        </p:nvSpPr>
        <p:spPr bwMode="auto">
          <a:xfrm>
            <a:off x="3706813" y="4495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5" name="Text Box 35"/>
          <p:cNvSpPr txBox="1">
            <a:spLocks noChangeArrowheads="1"/>
          </p:cNvSpPr>
          <p:nvPr/>
        </p:nvSpPr>
        <p:spPr bwMode="auto">
          <a:xfrm>
            <a:off x="3887788" y="44799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6" name="Rectangle 36"/>
          <p:cNvSpPr>
            <a:spLocks noChangeArrowheads="1"/>
          </p:cNvSpPr>
          <p:nvPr/>
        </p:nvSpPr>
        <p:spPr bwMode="auto">
          <a:xfrm>
            <a:off x="3706813" y="4876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7" name="Text Box 37"/>
          <p:cNvSpPr txBox="1">
            <a:spLocks noChangeArrowheads="1"/>
          </p:cNvSpPr>
          <p:nvPr/>
        </p:nvSpPr>
        <p:spPr bwMode="auto">
          <a:xfrm>
            <a:off x="3887788"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8" name="Rectangle 38"/>
          <p:cNvSpPr>
            <a:spLocks noChangeArrowheads="1"/>
          </p:cNvSpPr>
          <p:nvPr/>
        </p:nvSpPr>
        <p:spPr bwMode="auto">
          <a:xfrm>
            <a:off x="3706813" y="5257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9" name="Text Box 39"/>
          <p:cNvSpPr txBox="1">
            <a:spLocks noChangeArrowheads="1"/>
          </p:cNvSpPr>
          <p:nvPr/>
        </p:nvSpPr>
        <p:spPr bwMode="auto">
          <a:xfrm>
            <a:off x="3860800" y="52419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70" name="Rectangle 40"/>
          <p:cNvSpPr>
            <a:spLocks noChangeArrowheads="1"/>
          </p:cNvSpPr>
          <p:nvPr/>
        </p:nvSpPr>
        <p:spPr bwMode="auto">
          <a:xfrm>
            <a:off x="838200" y="56388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71" name="Text Box 41"/>
          <p:cNvSpPr txBox="1">
            <a:spLocks noChangeArrowheads="1"/>
          </p:cNvSpPr>
          <p:nvPr/>
        </p:nvSpPr>
        <p:spPr bwMode="auto">
          <a:xfrm>
            <a:off x="3505200" y="56229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5272" name="AutoShape 42"/>
          <p:cNvCxnSpPr>
            <a:cxnSpLocks noChangeShapeType="1"/>
            <a:stCxn id="95248" idx="3"/>
            <a:endCxn id="95268" idx="1"/>
          </p:cNvCxnSpPr>
          <p:nvPr/>
        </p:nvCxnSpPr>
        <p:spPr bwMode="auto">
          <a:xfrm>
            <a:off x="2782888" y="5448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3" name="AutoShape 43"/>
          <p:cNvCxnSpPr>
            <a:cxnSpLocks noChangeShapeType="1"/>
            <a:stCxn id="95246" idx="3"/>
            <a:endCxn id="95266" idx="1"/>
          </p:cNvCxnSpPr>
          <p:nvPr/>
        </p:nvCxnSpPr>
        <p:spPr bwMode="auto">
          <a:xfrm>
            <a:off x="2782888" y="5067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4" name="AutoShape 44"/>
          <p:cNvCxnSpPr>
            <a:cxnSpLocks noChangeShapeType="1"/>
            <a:stCxn id="95244" idx="3"/>
            <a:endCxn id="95264" idx="1"/>
          </p:cNvCxnSpPr>
          <p:nvPr/>
        </p:nvCxnSpPr>
        <p:spPr bwMode="auto">
          <a:xfrm>
            <a:off x="2782888" y="4686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5" name="AutoShape 45"/>
          <p:cNvCxnSpPr>
            <a:cxnSpLocks noChangeShapeType="1"/>
            <a:stCxn id="95268" idx="3"/>
            <a:endCxn id="95262" idx="1"/>
          </p:cNvCxnSpPr>
          <p:nvPr/>
        </p:nvCxnSpPr>
        <p:spPr bwMode="auto">
          <a:xfrm>
            <a:off x="5422900" y="5448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6" name="AutoShape 46"/>
          <p:cNvCxnSpPr>
            <a:cxnSpLocks noChangeShapeType="1"/>
            <a:stCxn id="95266" idx="3"/>
            <a:endCxn id="95260" idx="1"/>
          </p:cNvCxnSpPr>
          <p:nvPr/>
        </p:nvCxnSpPr>
        <p:spPr bwMode="auto">
          <a:xfrm>
            <a:off x="5422900" y="5067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7" name="AutoShape 47"/>
          <p:cNvCxnSpPr>
            <a:cxnSpLocks noChangeShapeType="1"/>
            <a:stCxn id="95264" idx="3"/>
            <a:endCxn id="95258" idx="1"/>
          </p:cNvCxnSpPr>
          <p:nvPr/>
        </p:nvCxnSpPr>
        <p:spPr bwMode="auto">
          <a:xfrm>
            <a:off x="5422900" y="4686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8" name="AutoShape 48"/>
          <p:cNvCxnSpPr>
            <a:cxnSpLocks noChangeShapeType="1"/>
            <a:stCxn id="95242" idx="3"/>
            <a:endCxn id="95256" idx="1"/>
          </p:cNvCxnSpPr>
          <p:nvPr/>
        </p:nvCxnSpPr>
        <p:spPr bwMode="auto">
          <a:xfrm>
            <a:off x="2782888" y="4305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9" name="AutoShape 49"/>
          <p:cNvCxnSpPr>
            <a:cxnSpLocks noChangeShapeType="1"/>
            <a:stCxn id="95240" idx="3"/>
            <a:endCxn id="95254" idx="1"/>
          </p:cNvCxnSpPr>
          <p:nvPr/>
        </p:nvCxnSpPr>
        <p:spPr bwMode="auto">
          <a:xfrm>
            <a:off x="2782888" y="3924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0" name="AutoShape 50"/>
          <p:cNvCxnSpPr>
            <a:cxnSpLocks noChangeShapeType="1"/>
            <a:stCxn id="95234" idx="3"/>
            <a:endCxn id="95251" idx="1"/>
          </p:cNvCxnSpPr>
          <p:nvPr/>
        </p:nvCxnSpPr>
        <p:spPr bwMode="auto">
          <a:xfrm>
            <a:off x="2782888" y="3162300"/>
            <a:ext cx="3727450" cy="7938"/>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1" name="AutoShape 51"/>
          <p:cNvCxnSpPr>
            <a:cxnSpLocks noChangeShapeType="1"/>
          </p:cNvCxnSpPr>
          <p:nvPr/>
        </p:nvCxnSpPr>
        <p:spPr bwMode="auto">
          <a:xfrm>
            <a:off x="2781300" y="3554413"/>
            <a:ext cx="3687763"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A7DE50C8-3076-9B47-8C35-334CF0DD5986}" type="slidenum">
              <a:rPr lang="en-US" altLang="x-none" sz="1200">
                <a:solidFill>
                  <a:srgbClr val="000000"/>
                </a:solidFill>
                <a:latin typeface="Tahoma" charset="0"/>
              </a:rPr>
              <a:pPr/>
              <a:t>44</a:t>
            </a:fld>
            <a:endParaRPr lang="en-US" altLang="x-none" sz="1200">
              <a:solidFill>
                <a:srgbClr val="000000"/>
              </a:solidFill>
              <a:latin typeface="Tahoma" charset="0"/>
            </a:endParaRPr>
          </a:p>
        </p:txBody>
      </p:sp>
      <p:sp>
        <p:nvSpPr>
          <p:cNvPr id="9728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Internet Layering</a:t>
            </a:r>
          </a:p>
        </p:txBody>
      </p:sp>
      <p:sp>
        <p:nvSpPr>
          <p:cNvPr id="97283" name="Rectangle 3"/>
          <p:cNvSpPr>
            <a:spLocks noChangeArrowheads="1"/>
          </p:cNvSpPr>
          <p:nvPr/>
        </p:nvSpPr>
        <p:spPr bwMode="auto">
          <a:xfrm>
            <a:off x="533400" y="1600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Five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two layers are implemented in host</a:t>
            </a:r>
          </a:p>
        </p:txBody>
      </p:sp>
      <p:sp>
        <p:nvSpPr>
          <p:cNvPr id="97284" name="Rectangle 4"/>
          <p:cNvSpPr>
            <a:spLocks noChangeArrowheads="1"/>
          </p:cNvSpPr>
          <p:nvPr/>
        </p:nvSpPr>
        <p:spPr bwMode="auto">
          <a:xfrm>
            <a:off x="10668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5" name="Text Box 5"/>
          <p:cNvSpPr txBox="1">
            <a:spLocks noChangeArrowheads="1"/>
          </p:cNvSpPr>
          <p:nvPr/>
        </p:nvSpPr>
        <p:spPr bwMode="auto">
          <a:xfrm>
            <a:off x="11001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86" name="Rectangle 6"/>
          <p:cNvSpPr>
            <a:spLocks noChangeArrowheads="1"/>
          </p:cNvSpPr>
          <p:nvPr/>
        </p:nvSpPr>
        <p:spPr bwMode="auto">
          <a:xfrm>
            <a:off x="10668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7" name="Text Box 7"/>
          <p:cNvSpPr txBox="1">
            <a:spLocks noChangeArrowheads="1"/>
          </p:cNvSpPr>
          <p:nvPr/>
        </p:nvSpPr>
        <p:spPr bwMode="auto">
          <a:xfrm>
            <a:off x="12477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88" name="Rectangle 8"/>
          <p:cNvSpPr>
            <a:spLocks noChangeArrowheads="1"/>
          </p:cNvSpPr>
          <p:nvPr/>
        </p:nvSpPr>
        <p:spPr bwMode="auto">
          <a:xfrm>
            <a:off x="10668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9" name="Text Box 9"/>
          <p:cNvSpPr txBox="1">
            <a:spLocks noChangeArrowheads="1"/>
          </p:cNvSpPr>
          <p:nvPr/>
        </p:nvSpPr>
        <p:spPr bwMode="auto">
          <a:xfrm>
            <a:off x="12477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290" name="Rectangle 10"/>
          <p:cNvSpPr>
            <a:spLocks noChangeArrowheads="1"/>
          </p:cNvSpPr>
          <p:nvPr/>
        </p:nvSpPr>
        <p:spPr bwMode="auto">
          <a:xfrm>
            <a:off x="10668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1" name="Text Box 11"/>
          <p:cNvSpPr txBox="1">
            <a:spLocks noChangeArrowheads="1"/>
          </p:cNvSpPr>
          <p:nvPr/>
        </p:nvSpPr>
        <p:spPr bwMode="auto">
          <a:xfrm>
            <a:off x="12477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292" name="Rectangle 12"/>
          <p:cNvSpPr>
            <a:spLocks noChangeArrowheads="1"/>
          </p:cNvSpPr>
          <p:nvPr/>
        </p:nvSpPr>
        <p:spPr bwMode="auto">
          <a:xfrm>
            <a:off x="10668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3" name="Text Box 13"/>
          <p:cNvSpPr txBox="1">
            <a:spLocks noChangeArrowheads="1"/>
          </p:cNvSpPr>
          <p:nvPr/>
        </p:nvSpPr>
        <p:spPr bwMode="auto">
          <a:xfrm>
            <a:off x="12207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294" name="Rectangle 14"/>
          <p:cNvSpPr>
            <a:spLocks noChangeArrowheads="1"/>
          </p:cNvSpPr>
          <p:nvPr/>
        </p:nvSpPr>
        <p:spPr bwMode="auto">
          <a:xfrm>
            <a:off x="64770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5" name="Text Box 15"/>
          <p:cNvSpPr txBox="1">
            <a:spLocks noChangeArrowheads="1"/>
          </p:cNvSpPr>
          <p:nvPr/>
        </p:nvSpPr>
        <p:spPr bwMode="auto">
          <a:xfrm>
            <a:off x="65103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96" name="Rectangle 16"/>
          <p:cNvSpPr>
            <a:spLocks noChangeArrowheads="1"/>
          </p:cNvSpPr>
          <p:nvPr/>
        </p:nvSpPr>
        <p:spPr bwMode="auto">
          <a:xfrm>
            <a:off x="64770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7" name="Text Box 17"/>
          <p:cNvSpPr txBox="1">
            <a:spLocks noChangeArrowheads="1"/>
          </p:cNvSpPr>
          <p:nvPr/>
        </p:nvSpPr>
        <p:spPr bwMode="auto">
          <a:xfrm>
            <a:off x="66579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98" name="Rectangle 18"/>
          <p:cNvSpPr>
            <a:spLocks noChangeArrowheads="1"/>
          </p:cNvSpPr>
          <p:nvPr/>
        </p:nvSpPr>
        <p:spPr bwMode="auto">
          <a:xfrm>
            <a:off x="64770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9" name="Text Box 19"/>
          <p:cNvSpPr txBox="1">
            <a:spLocks noChangeArrowheads="1"/>
          </p:cNvSpPr>
          <p:nvPr/>
        </p:nvSpPr>
        <p:spPr bwMode="auto">
          <a:xfrm>
            <a:off x="66579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0" name="Rectangle 20"/>
          <p:cNvSpPr>
            <a:spLocks noChangeArrowheads="1"/>
          </p:cNvSpPr>
          <p:nvPr/>
        </p:nvSpPr>
        <p:spPr bwMode="auto">
          <a:xfrm>
            <a:off x="64770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1" name="Text Box 21"/>
          <p:cNvSpPr txBox="1">
            <a:spLocks noChangeArrowheads="1"/>
          </p:cNvSpPr>
          <p:nvPr/>
        </p:nvSpPr>
        <p:spPr bwMode="auto">
          <a:xfrm>
            <a:off x="66579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2" name="Rectangle 22"/>
          <p:cNvSpPr>
            <a:spLocks noChangeArrowheads="1"/>
          </p:cNvSpPr>
          <p:nvPr/>
        </p:nvSpPr>
        <p:spPr bwMode="auto">
          <a:xfrm>
            <a:off x="64770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3" name="Text Box 23"/>
          <p:cNvSpPr txBox="1">
            <a:spLocks noChangeArrowheads="1"/>
          </p:cNvSpPr>
          <p:nvPr/>
        </p:nvSpPr>
        <p:spPr bwMode="auto">
          <a:xfrm>
            <a:off x="66309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04" name="Rectangle 24"/>
          <p:cNvSpPr>
            <a:spLocks noChangeArrowheads="1"/>
          </p:cNvSpPr>
          <p:nvPr/>
        </p:nvSpPr>
        <p:spPr bwMode="auto">
          <a:xfrm>
            <a:off x="3706813" y="3886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5" name="Text Box 25"/>
          <p:cNvSpPr txBox="1">
            <a:spLocks noChangeArrowheads="1"/>
          </p:cNvSpPr>
          <p:nvPr/>
        </p:nvSpPr>
        <p:spPr bwMode="auto">
          <a:xfrm>
            <a:off x="3887788" y="38703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6" name="Rectangle 26"/>
          <p:cNvSpPr>
            <a:spLocks noChangeArrowheads="1"/>
          </p:cNvSpPr>
          <p:nvPr/>
        </p:nvSpPr>
        <p:spPr bwMode="auto">
          <a:xfrm>
            <a:off x="3706813" y="4267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7" name="Text Box 27"/>
          <p:cNvSpPr txBox="1">
            <a:spLocks noChangeArrowheads="1"/>
          </p:cNvSpPr>
          <p:nvPr/>
        </p:nvSpPr>
        <p:spPr bwMode="auto">
          <a:xfrm>
            <a:off x="3887788"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8" name="Rectangle 28"/>
          <p:cNvSpPr>
            <a:spLocks noChangeArrowheads="1"/>
          </p:cNvSpPr>
          <p:nvPr/>
        </p:nvSpPr>
        <p:spPr bwMode="auto">
          <a:xfrm>
            <a:off x="3706813" y="4648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9" name="Text Box 29"/>
          <p:cNvSpPr txBox="1">
            <a:spLocks noChangeArrowheads="1"/>
          </p:cNvSpPr>
          <p:nvPr/>
        </p:nvSpPr>
        <p:spPr bwMode="auto">
          <a:xfrm>
            <a:off x="3860800" y="46323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10" name="Rectangle 30"/>
          <p:cNvSpPr>
            <a:spLocks noChangeArrowheads="1"/>
          </p:cNvSpPr>
          <p:nvPr/>
        </p:nvSpPr>
        <p:spPr bwMode="auto">
          <a:xfrm>
            <a:off x="838200" y="50292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11" name="Text Box 31"/>
          <p:cNvSpPr txBox="1">
            <a:spLocks noChangeArrowheads="1"/>
          </p:cNvSpPr>
          <p:nvPr/>
        </p:nvSpPr>
        <p:spPr bwMode="auto">
          <a:xfrm>
            <a:off x="3505200" y="50133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7312" name="AutoShape 32"/>
          <p:cNvCxnSpPr>
            <a:cxnSpLocks noChangeShapeType="1"/>
            <a:stCxn id="97292" idx="3"/>
            <a:endCxn id="97308" idx="1"/>
          </p:cNvCxnSpPr>
          <p:nvPr/>
        </p:nvCxnSpPr>
        <p:spPr bwMode="auto">
          <a:xfrm>
            <a:off x="2782888" y="4838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3" name="AutoShape 33"/>
          <p:cNvCxnSpPr>
            <a:cxnSpLocks noChangeShapeType="1"/>
            <a:stCxn id="97290" idx="3"/>
            <a:endCxn id="97306" idx="1"/>
          </p:cNvCxnSpPr>
          <p:nvPr/>
        </p:nvCxnSpPr>
        <p:spPr bwMode="auto">
          <a:xfrm>
            <a:off x="2782888" y="4457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4" name="AutoShape 34"/>
          <p:cNvCxnSpPr>
            <a:cxnSpLocks noChangeShapeType="1"/>
            <a:stCxn id="97288" idx="3"/>
            <a:endCxn id="97304" idx="1"/>
          </p:cNvCxnSpPr>
          <p:nvPr/>
        </p:nvCxnSpPr>
        <p:spPr bwMode="auto">
          <a:xfrm>
            <a:off x="2782888" y="4076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5" name="AutoShape 35"/>
          <p:cNvCxnSpPr>
            <a:cxnSpLocks noChangeShapeType="1"/>
            <a:stCxn id="97308" idx="3"/>
            <a:endCxn id="97302" idx="1"/>
          </p:cNvCxnSpPr>
          <p:nvPr/>
        </p:nvCxnSpPr>
        <p:spPr bwMode="auto">
          <a:xfrm>
            <a:off x="5422900" y="4838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6" name="AutoShape 36"/>
          <p:cNvCxnSpPr>
            <a:cxnSpLocks noChangeShapeType="1"/>
            <a:stCxn id="97306" idx="3"/>
            <a:endCxn id="97300" idx="1"/>
          </p:cNvCxnSpPr>
          <p:nvPr/>
        </p:nvCxnSpPr>
        <p:spPr bwMode="auto">
          <a:xfrm>
            <a:off x="5422900" y="4457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7" name="AutoShape 37"/>
          <p:cNvCxnSpPr>
            <a:cxnSpLocks noChangeShapeType="1"/>
            <a:stCxn id="97304" idx="3"/>
            <a:endCxn id="97298" idx="1"/>
          </p:cNvCxnSpPr>
          <p:nvPr/>
        </p:nvCxnSpPr>
        <p:spPr bwMode="auto">
          <a:xfrm>
            <a:off x="5422900" y="4076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8" name="AutoShape 38"/>
          <p:cNvCxnSpPr>
            <a:cxnSpLocks noChangeShapeType="1"/>
            <a:stCxn id="97286" idx="3"/>
            <a:endCxn id="97296" idx="1"/>
          </p:cNvCxnSpPr>
          <p:nvPr/>
        </p:nvCxnSpPr>
        <p:spPr bwMode="auto">
          <a:xfrm>
            <a:off x="2782888" y="3695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9" name="AutoShape 39"/>
          <p:cNvCxnSpPr>
            <a:cxnSpLocks noChangeShapeType="1"/>
            <a:stCxn id="97284" idx="3"/>
            <a:endCxn id="97294" idx="1"/>
          </p:cNvCxnSpPr>
          <p:nvPr/>
        </p:nvCxnSpPr>
        <p:spPr bwMode="auto">
          <a:xfrm>
            <a:off x="2782888" y="3314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ED043CA-8760-5540-A3FB-2D8E707792F9}" type="slidenum">
              <a:rPr lang="en-US" altLang="x-none" sz="1200">
                <a:solidFill>
                  <a:srgbClr val="000000"/>
                </a:solidFill>
                <a:latin typeface="Tahoma" charset="0"/>
              </a:rPr>
              <a:pPr/>
              <a:t>45</a:t>
            </a:fld>
            <a:endParaRPr lang="en-US" altLang="x-none" sz="1200">
              <a:solidFill>
                <a:srgbClr val="000000"/>
              </a:solidFill>
              <a:latin typeface="Tahoma" charset="0"/>
            </a:endParaRPr>
          </a:p>
        </p:txBody>
      </p:sp>
      <p:sp>
        <p:nvSpPr>
          <p:cNvPr id="99330" name="Rectangle 4"/>
          <p:cNvSpPr>
            <a:spLocks noChangeArrowheads="1"/>
          </p:cNvSpPr>
          <p:nvPr/>
        </p:nvSpPr>
        <p:spPr bwMode="auto">
          <a:xfrm>
            <a:off x="6578600" y="2103438"/>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1"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600" u="sng">
                <a:solidFill>
                  <a:srgbClr val="3333CC"/>
                </a:solidFill>
                <a:latin typeface="Comic Sans MS" charset="0"/>
              </a:rPr>
              <a:t>Internet Protocol Layers</a:t>
            </a:r>
          </a:p>
        </p:txBody>
      </p:sp>
      <p:sp>
        <p:nvSpPr>
          <p:cNvPr id="99332" name="Rectangle 6"/>
          <p:cNvSpPr>
            <a:spLocks noChangeArrowheads="1"/>
          </p:cNvSpPr>
          <p:nvPr/>
        </p:nvSpPr>
        <p:spPr bwMode="auto">
          <a:xfrm>
            <a:off x="571500" y="1422400"/>
            <a:ext cx="5715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Five layers</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Application:</a:t>
            </a:r>
            <a:r>
              <a:rPr lang="en-US" altLang="x-none" sz="1800" dirty="0">
                <a:solidFill>
                  <a:srgbClr val="000000"/>
                </a:solidFill>
                <a:latin typeface="Comic Sans MS" charset="0"/>
              </a:rPr>
              <a:t> applications</a:t>
            </a:r>
          </a:p>
          <a:p>
            <a:pPr lvl="2" algn="l">
              <a:spcBef>
                <a:spcPct val="20000"/>
              </a:spcBef>
              <a:buFontTx/>
              <a:buChar char="•"/>
            </a:pPr>
            <a:r>
              <a:rPr lang="en-US" altLang="x-none" sz="2000" dirty="0">
                <a:solidFill>
                  <a:srgbClr val="000000"/>
                </a:solidFill>
                <a:latin typeface="Comic Sans MS" charset="0"/>
              </a:rPr>
              <a:t>ftp, smtp, http</a:t>
            </a:r>
            <a:r>
              <a:rPr lang="en-US" altLang="zh-CN" sz="2000" dirty="0">
                <a:solidFill>
                  <a:srgbClr val="000000"/>
                </a:solidFill>
                <a:latin typeface="Comic Sans MS" charset="0"/>
                <a:ea typeface="宋体" charset="-122"/>
              </a:rPr>
              <a:t>, p2p, IP telephony, blockchain,</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MapReduce,</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Transport:</a:t>
            </a:r>
            <a:r>
              <a:rPr lang="en-US" altLang="x-none" sz="1800" dirty="0">
                <a:solidFill>
                  <a:srgbClr val="000000"/>
                </a:solidFill>
                <a:latin typeface="Comic Sans MS" charset="0"/>
              </a:rPr>
              <a:t> host-host data transfer</a:t>
            </a:r>
          </a:p>
          <a:p>
            <a:pPr lvl="2" algn="l">
              <a:spcBef>
                <a:spcPct val="20000"/>
              </a:spcBef>
              <a:buFontTx/>
              <a:buChar char="•"/>
            </a:pPr>
            <a:r>
              <a:rPr lang="en-US" altLang="x-none" sz="2000" dirty="0" err="1">
                <a:solidFill>
                  <a:srgbClr val="000000"/>
                </a:solidFill>
                <a:latin typeface="Comic Sans MS" charset="0"/>
              </a:rPr>
              <a:t>tcp</a:t>
            </a:r>
            <a:r>
              <a:rPr lang="en-US" altLang="x-none" sz="2000" dirty="0">
                <a:solidFill>
                  <a:srgbClr val="000000"/>
                </a:solidFill>
                <a:latin typeface="Comic Sans MS" charset="0"/>
              </a:rPr>
              <a:t> (reliable), </a:t>
            </a:r>
            <a:r>
              <a:rPr lang="en-US" altLang="x-none" sz="2000" dirty="0" err="1">
                <a:solidFill>
                  <a:srgbClr val="000000"/>
                </a:solidFill>
                <a:latin typeface="Comic Sans MS" charset="0"/>
              </a:rPr>
              <a:t>udp</a:t>
            </a:r>
            <a:r>
              <a:rPr lang="en-US" altLang="x-none" sz="2000" dirty="0">
                <a:solidFill>
                  <a:srgbClr val="000000"/>
                </a:solidFill>
                <a:latin typeface="Comic Sans MS" charset="0"/>
              </a:rPr>
              <a:t> (not reliable)</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Network:</a:t>
            </a:r>
            <a:r>
              <a:rPr lang="en-US" altLang="x-none" sz="1800" dirty="0">
                <a:solidFill>
                  <a:srgbClr val="000000"/>
                </a:solidFill>
                <a:latin typeface="Comic Sans MS" charset="0"/>
              </a:rPr>
              <a:t> routing of datagram from source to destination</a:t>
            </a:r>
          </a:p>
          <a:p>
            <a:pPr lvl="2" algn="l">
              <a:spcBef>
                <a:spcPct val="20000"/>
              </a:spcBef>
              <a:buFontTx/>
              <a:buChar char="•"/>
            </a:pPr>
            <a:r>
              <a:rPr lang="en-US" altLang="x-none" sz="2000" dirty="0">
                <a:solidFill>
                  <a:srgbClr val="000000"/>
                </a:solidFill>
                <a:latin typeface="Comic Sans MS" charset="0"/>
              </a:rPr>
              <a:t>ipv4, ipv6</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Link:</a:t>
            </a:r>
            <a:r>
              <a:rPr lang="en-US" altLang="x-none" sz="1800" dirty="0">
                <a:solidFill>
                  <a:srgbClr val="000000"/>
                </a:solidFill>
                <a:latin typeface="Comic Sans MS" charset="0"/>
              </a:rPr>
              <a:t> data transfer between neighboring  network elements</a:t>
            </a:r>
          </a:p>
          <a:p>
            <a:pPr lvl="2" algn="l">
              <a:spcBef>
                <a:spcPct val="20000"/>
              </a:spcBef>
              <a:buFontTx/>
              <a:buChar char="•"/>
            </a:pPr>
            <a:r>
              <a:rPr lang="en-US" altLang="x-none" sz="2000" dirty="0" err="1">
                <a:solidFill>
                  <a:srgbClr val="000000"/>
                </a:solidFill>
                <a:latin typeface="Comic Sans MS" charset="0"/>
              </a:rPr>
              <a:t>ethernet</a:t>
            </a:r>
            <a:r>
              <a:rPr lang="en-US" altLang="zh-CN" sz="2000" dirty="0">
                <a:solidFill>
                  <a:srgbClr val="000000"/>
                </a:solidFill>
                <a:latin typeface="Comic Sans MS" charset="0"/>
                <a:ea typeface="宋体" charset="-122"/>
              </a:rPr>
              <a:t>, 802.11, cable, DSL, …</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Physical:</a:t>
            </a:r>
            <a:r>
              <a:rPr lang="en-US" altLang="x-none" sz="1800" dirty="0">
                <a:solidFill>
                  <a:srgbClr val="000000"/>
                </a:solidFill>
                <a:latin typeface="Comic Sans MS" charset="0"/>
              </a:rPr>
              <a:t> bits </a:t>
            </a:r>
            <a:r>
              <a:rPr lang="ja-JP" altLang="en-US" sz="1800" dirty="0">
                <a:solidFill>
                  <a:srgbClr val="000000"/>
                </a:solidFill>
                <a:latin typeface="Comic Sans MS" charset="0"/>
              </a:rPr>
              <a:t>“</a:t>
            </a:r>
            <a:r>
              <a:rPr lang="en-US" altLang="ja-JP" sz="1800" dirty="0">
                <a:solidFill>
                  <a:srgbClr val="000000"/>
                </a:solidFill>
                <a:latin typeface="Comic Sans MS" charset="0"/>
              </a:rPr>
              <a:t>on the wire</a:t>
            </a:r>
            <a:r>
              <a:rPr lang="ja-JP" altLang="en-US" sz="1800" dirty="0">
                <a:solidFill>
                  <a:srgbClr val="000000"/>
                </a:solidFill>
                <a:latin typeface="Comic Sans MS" charset="0"/>
              </a:rPr>
              <a:t>”</a:t>
            </a:r>
            <a:endParaRPr lang="en-US" altLang="ja-JP" sz="1800" dirty="0">
              <a:solidFill>
                <a:srgbClr val="000000"/>
              </a:solidFill>
              <a:latin typeface="Comic Sans MS" charset="0"/>
            </a:endParaRPr>
          </a:p>
          <a:p>
            <a:pPr lvl="2" algn="l">
              <a:spcBef>
                <a:spcPct val="20000"/>
              </a:spcBef>
              <a:buFontTx/>
              <a:buChar char="•"/>
            </a:pPr>
            <a:r>
              <a:rPr lang="en-US" altLang="x-none" sz="2000" dirty="0">
                <a:solidFill>
                  <a:srgbClr val="000000"/>
                </a:solidFill>
                <a:latin typeface="Comic Sans MS" charset="0"/>
              </a:rPr>
              <a:t>cable, wireless, optical fiber</a:t>
            </a:r>
          </a:p>
        </p:txBody>
      </p:sp>
      <p:grpSp>
        <p:nvGrpSpPr>
          <p:cNvPr id="99333" name="Group 7"/>
          <p:cNvGrpSpPr>
            <a:grpSpLocks/>
          </p:cNvGrpSpPr>
          <p:nvPr/>
        </p:nvGrpSpPr>
        <p:grpSpPr bwMode="auto">
          <a:xfrm>
            <a:off x="6508750" y="2217738"/>
            <a:ext cx="1898650" cy="3530600"/>
            <a:chOff x="3076" y="888"/>
            <a:chExt cx="1196" cy="2224"/>
          </a:xfrm>
        </p:grpSpPr>
        <p:sp>
          <p:nvSpPr>
            <p:cNvPr id="99334" name="Rectangle 8"/>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5" name="Text Box 9"/>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Comic Sans MS" charset="0"/>
                </a:rPr>
                <a:t>application</a:t>
              </a:r>
            </a:p>
            <a:p>
              <a:endParaRPr lang="en-US" altLang="x-none">
                <a:solidFill>
                  <a:srgbClr val="000000"/>
                </a:solidFill>
                <a:latin typeface="Comic Sans MS" charset="0"/>
              </a:endParaRPr>
            </a:p>
            <a:p>
              <a:r>
                <a:rPr lang="en-US" altLang="x-none">
                  <a:solidFill>
                    <a:srgbClr val="000000"/>
                  </a:solidFill>
                  <a:latin typeface="Comic Sans MS" charset="0"/>
                </a:rPr>
                <a:t>transport</a:t>
              </a:r>
            </a:p>
            <a:p>
              <a:endParaRPr lang="en-US" altLang="x-none">
                <a:solidFill>
                  <a:srgbClr val="000000"/>
                </a:solidFill>
                <a:latin typeface="Comic Sans MS" charset="0"/>
              </a:endParaRPr>
            </a:p>
            <a:p>
              <a:r>
                <a:rPr lang="en-US" altLang="x-none">
                  <a:solidFill>
                    <a:srgbClr val="000000"/>
                  </a:solidFill>
                  <a:latin typeface="Comic Sans MS" charset="0"/>
                </a:rPr>
                <a:t>network</a:t>
              </a:r>
            </a:p>
            <a:p>
              <a:endParaRPr lang="en-US" altLang="x-none">
                <a:solidFill>
                  <a:srgbClr val="000000"/>
                </a:solidFill>
                <a:latin typeface="Comic Sans MS" charset="0"/>
              </a:endParaRPr>
            </a:p>
            <a:p>
              <a:r>
                <a:rPr lang="en-US" altLang="x-none">
                  <a:solidFill>
                    <a:srgbClr val="000000"/>
                  </a:solidFill>
                  <a:latin typeface="Comic Sans MS" charset="0"/>
                </a:rPr>
                <a:t>link</a:t>
              </a:r>
            </a:p>
            <a:p>
              <a:endParaRPr lang="en-US" altLang="x-none">
                <a:solidFill>
                  <a:srgbClr val="000000"/>
                </a:solidFill>
                <a:latin typeface="Comic Sans MS" charset="0"/>
              </a:endParaRPr>
            </a:p>
            <a:p>
              <a:r>
                <a:rPr lang="en-US" altLang="x-none">
                  <a:solidFill>
                    <a:srgbClr val="000000"/>
                  </a:solidFill>
                  <a:latin typeface="Comic Sans MS" charset="0"/>
                </a:rPr>
                <a:t>physical</a:t>
              </a:r>
            </a:p>
          </p:txBody>
        </p:sp>
        <p:sp>
          <p:nvSpPr>
            <p:cNvPr id="99336" name="Line 10"/>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7" name="Line 11"/>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2"/>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3"/>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D0E54F85-E63F-954B-8D3B-D285F99479C1}" type="slidenum">
              <a:rPr lang="en-US" altLang="x-none" sz="1200">
                <a:solidFill>
                  <a:srgbClr val="000000"/>
                </a:solidFill>
                <a:latin typeface="Tahoma" charset="0"/>
              </a:rPr>
              <a:pPr/>
              <a:t>46</a:t>
            </a:fld>
            <a:endParaRPr lang="en-US" altLang="x-none" sz="1200">
              <a:solidFill>
                <a:srgbClr val="000000"/>
              </a:solidFill>
              <a:latin typeface="Tahoma" charset="0"/>
            </a:endParaRPr>
          </a:p>
        </p:txBody>
      </p:sp>
      <p:sp>
        <p:nvSpPr>
          <p:cNvPr id="101378" name="Rectangle 5"/>
          <p:cNvSpPr>
            <a:spLocks noChangeArrowheads="1"/>
          </p:cNvSpPr>
          <p:nvPr/>
        </p:nvSpPr>
        <p:spPr bwMode="auto">
          <a:xfrm>
            <a:off x="533400" y="381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The Hourglass Architecture of the Internet</a:t>
            </a:r>
          </a:p>
        </p:txBody>
      </p:sp>
      <p:cxnSp>
        <p:nvCxnSpPr>
          <p:cNvPr id="24" name="Straight Connector 23"/>
          <p:cNvCxnSpPr>
            <a:cxnSpLocks noChangeShapeType="1"/>
          </p:cNvCxnSpPr>
          <p:nvPr/>
        </p:nvCxnSpPr>
        <p:spPr bwMode="auto">
          <a:xfrm>
            <a:off x="1635125" y="3435350"/>
            <a:ext cx="6884988"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891338" y="3530600"/>
            <a:ext cx="183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network</a:t>
            </a:r>
          </a:p>
          <a:p>
            <a:r>
              <a:rPr lang="en-US" altLang="x-none">
                <a:solidFill>
                  <a:srgbClr val="000000"/>
                </a:solidFill>
              </a:rPr>
              <a:t>infrastructure</a:t>
            </a:r>
            <a:endParaRPr lang="en-US" altLang="x-none"/>
          </a:p>
        </p:txBody>
      </p:sp>
      <p:sp>
        <p:nvSpPr>
          <p:cNvPr id="26" name="Rectangle 25"/>
          <p:cNvSpPr>
            <a:spLocks noChangeArrowheads="1"/>
          </p:cNvSpPr>
          <p:nvPr/>
        </p:nvSpPr>
        <p:spPr bwMode="auto">
          <a:xfrm>
            <a:off x="7113588" y="2686050"/>
            <a:ext cx="1338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end users</a:t>
            </a:r>
            <a:endParaRPr lang="en-US" altLang="x-none"/>
          </a:p>
        </p:txBody>
      </p:sp>
      <p:grpSp>
        <p:nvGrpSpPr>
          <p:cNvPr id="101382" name="Group 32"/>
          <p:cNvGrpSpPr>
            <a:grpSpLocks/>
          </p:cNvGrpSpPr>
          <p:nvPr/>
        </p:nvGrpSpPr>
        <p:grpSpPr bwMode="auto">
          <a:xfrm>
            <a:off x="2514600" y="1966913"/>
            <a:ext cx="3124200" cy="3748087"/>
            <a:chOff x="2514600" y="1967359"/>
            <a:chExt cx="3124200" cy="3747641"/>
          </a:xfrm>
        </p:grpSpPr>
        <p:sp>
          <p:nvSpPr>
            <p:cNvPr id="10138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7" name="Text Box 10"/>
            <p:cNvSpPr txBox="1">
              <a:spLocks noChangeArrowheads="1"/>
            </p:cNvSpPr>
            <p:nvPr/>
          </p:nvSpPr>
          <p:spPr bwMode="auto">
            <a:xfrm>
              <a:off x="3733060" y="3470275"/>
              <a:ext cx="612668"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dirty="0">
                  <a:solidFill>
                    <a:srgbClr val="000000"/>
                  </a:solidFill>
                </a:rPr>
                <a:t>IP4</a:t>
              </a:r>
            </a:p>
          </p:txBody>
        </p:sp>
        <p:sp>
          <p:nvSpPr>
            <p:cNvPr id="101388" name="Text Box 11"/>
            <p:cNvSpPr txBox="1">
              <a:spLocks noChangeArrowheads="1"/>
            </p:cNvSpPr>
            <p:nvPr/>
          </p:nvSpPr>
          <p:spPr bwMode="auto">
            <a:xfrm>
              <a:off x="2673925" y="533400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01389" name="Text Box 12"/>
            <p:cNvSpPr txBox="1">
              <a:spLocks noChangeArrowheads="1"/>
            </p:cNvSpPr>
            <p:nvPr/>
          </p:nvSpPr>
          <p:spPr bwMode="auto">
            <a:xfrm>
              <a:off x="4342815" y="5334005"/>
              <a:ext cx="11528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01390" name="Text Box 13"/>
            <p:cNvSpPr txBox="1">
              <a:spLocks noChangeArrowheads="1"/>
            </p:cNvSpPr>
            <p:nvPr/>
          </p:nvSpPr>
          <p:spPr bwMode="auto">
            <a:xfrm>
              <a:off x="3546760" y="5334005"/>
              <a:ext cx="931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01391" name="Text Box 14"/>
            <p:cNvSpPr txBox="1">
              <a:spLocks noChangeArrowheads="1"/>
            </p:cNvSpPr>
            <p:nvPr/>
          </p:nvSpPr>
          <p:spPr bwMode="auto">
            <a:xfrm>
              <a:off x="3390900" y="278765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01392" name="Text Box 15"/>
            <p:cNvSpPr txBox="1">
              <a:spLocks noChangeArrowheads="1"/>
            </p:cNvSpPr>
            <p:nvPr/>
          </p:nvSpPr>
          <p:spPr bwMode="auto">
            <a:xfrm>
              <a:off x="4186238" y="2819400"/>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0139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396" name="Group 31"/>
            <p:cNvGrpSpPr>
              <a:grpSpLocks/>
            </p:cNvGrpSpPr>
            <p:nvPr/>
          </p:nvGrpSpPr>
          <p:grpSpPr bwMode="auto">
            <a:xfrm>
              <a:off x="2604654" y="1967359"/>
              <a:ext cx="2971800" cy="378102"/>
              <a:chOff x="2604654" y="1967359"/>
              <a:chExt cx="2971800" cy="378102"/>
            </a:xfrm>
          </p:grpSpPr>
          <p:sp>
            <p:nvSpPr>
              <p:cNvPr id="101397"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1398"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1399"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1400"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140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2"/>
          </p:nvPr>
        </p:nvSpPr>
        <p:spPr>
          <a:xfrm>
            <a:off x="6961188"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473687E-065B-EF4E-A621-A16CCE4733D2}" type="slidenum">
              <a:rPr lang="en-US" altLang="x-none" sz="1200">
                <a:solidFill>
                  <a:srgbClr val="000000"/>
                </a:solidFill>
                <a:latin typeface="Tahoma" charset="0"/>
              </a:rPr>
              <a:pPr/>
              <a:t>47</a:t>
            </a:fld>
            <a:endParaRPr lang="en-US" altLang="x-none" sz="1200">
              <a:solidFill>
                <a:srgbClr val="000000"/>
              </a:solidFill>
              <a:latin typeface="Tahoma" charset="0"/>
            </a:endParaRPr>
          </a:p>
        </p:txBody>
      </p:sp>
      <p:sp>
        <p:nvSpPr>
          <p:cNvPr id="103426"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a:t>
            </a:r>
            <a:r>
              <a:rPr lang="en-US" altLang="x-none" sz="2800" u="sng">
                <a:solidFill>
                  <a:srgbClr val="3333CC"/>
                </a:solidFill>
                <a:latin typeface="Comic Sans MS" charset="0"/>
              </a:rPr>
              <a:t> Layer (</a:t>
            </a:r>
            <a:r>
              <a:rPr lang="en-US" altLang="zh-CN" sz="2800" u="sng">
                <a:solidFill>
                  <a:srgbClr val="3333CC"/>
                </a:solidFill>
                <a:latin typeface="Comic Sans MS" charset="0"/>
                <a:ea typeface="宋体" charset="-122"/>
              </a:rPr>
              <a:t>Ethernet)</a:t>
            </a:r>
            <a:endParaRPr lang="en-US" altLang="x-none" sz="3600" u="sng">
              <a:solidFill>
                <a:srgbClr val="3333CC"/>
              </a:solidFill>
              <a:latin typeface="Comic Sans MS" charset="0"/>
            </a:endParaRPr>
          </a:p>
        </p:txBody>
      </p:sp>
      <p:sp>
        <p:nvSpPr>
          <p:cNvPr id="31750" name="Rectangle 5"/>
          <p:cNvSpPr>
            <a:spLocks noChangeArrowheads="1"/>
          </p:cNvSpPr>
          <p:nvPr/>
        </p:nvSpPr>
        <p:spPr bwMode="auto">
          <a:xfrm>
            <a:off x="533400" y="1600200"/>
            <a:ext cx="5179289"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Clr>
                <a:srgbClr val="3333CC"/>
              </a:buClr>
              <a:buSzPct val="85000"/>
              <a:buFont typeface="Wingdings" pitchFamily="2" charset="2"/>
              <a:buChar char="q"/>
              <a:defRPr/>
            </a:pPr>
            <a:r>
              <a:rPr lang="en-US" altLang="zh-CN" dirty="0">
                <a:latin typeface="Comic Sans MS" charset="0"/>
                <a:ea typeface="宋体" charset="0"/>
                <a:cs typeface="宋体" charset="0"/>
              </a:rPr>
              <a:t>Services (to network layer)</a:t>
            </a:r>
          </a:p>
          <a:p>
            <a:pPr marL="914400" lvl="1" indent="-457200" algn="l">
              <a:spcBef>
                <a:spcPct val="20000"/>
              </a:spcBef>
              <a:buClr>
                <a:srgbClr val="3333CC"/>
              </a:buClr>
              <a:buSzPct val="85000"/>
              <a:buFont typeface="Courier New"/>
              <a:buChar char="o"/>
              <a:defRPr/>
            </a:pPr>
            <a:r>
              <a:rPr lang="en-US" dirty="0">
                <a:solidFill>
                  <a:srgbClr val="3333CC"/>
                </a:solidFill>
                <a:latin typeface="Comic Sans MS" charset="0"/>
                <a:ea typeface="ＭＳ Ｐゴシック" charset="0"/>
                <a:cs typeface="ＭＳ Ｐゴシック" charset="0"/>
              </a:rPr>
              <a:t>multiplexing</a:t>
            </a:r>
            <a:r>
              <a:rPr lang="en-US" altLang="zh-CN" dirty="0">
                <a:solidFill>
                  <a:srgbClr val="3333CC"/>
                </a:solidFill>
                <a:latin typeface="Comic Sans MS" charset="0"/>
                <a:ea typeface="宋体" charset="0"/>
                <a:cs typeface="宋体" charset="0"/>
              </a:rPr>
              <a:t>/</a:t>
            </a:r>
            <a:r>
              <a:rPr lang="en-US" dirty="0" err="1">
                <a:solidFill>
                  <a:srgbClr val="3333CC"/>
                </a:solidFill>
                <a:latin typeface="Comic Sans MS" charset="0"/>
                <a:ea typeface="ＭＳ Ｐゴシック" charset="0"/>
                <a:cs typeface="ＭＳ Ｐゴシック" charset="0"/>
              </a:rPr>
              <a:t>demultiplexing</a:t>
            </a:r>
            <a:endParaRPr lang="en-US" dirty="0">
              <a:solidFill>
                <a:srgbClr val="3333CC"/>
              </a:solidFill>
              <a:latin typeface="Comic Sans MS" charset="0"/>
              <a:ea typeface="ＭＳ Ｐゴシック" charset="0"/>
              <a:cs typeface="ＭＳ Ｐゴシック" charset="0"/>
            </a:endParaRPr>
          </a:p>
          <a:p>
            <a:pPr lvl="2" algn="l">
              <a:spcBef>
                <a:spcPct val="20000"/>
              </a:spcBef>
              <a:buClr>
                <a:srgbClr val="3333CC"/>
              </a:buClr>
              <a:buSzPct val="85000"/>
              <a:defRPr/>
            </a:pPr>
            <a:r>
              <a:rPr lang="en-US" altLang="zh-CN" sz="2000" dirty="0">
                <a:solidFill>
                  <a:srgbClr val="3333CC"/>
                </a:solidFill>
                <a:latin typeface="Comic Sans MS" charset="0"/>
                <a:ea typeface="宋体" charset="0"/>
                <a:cs typeface="宋体" charset="0"/>
              </a:rPr>
              <a:t>- </a:t>
            </a:r>
            <a:r>
              <a:rPr lang="en-US" altLang="zh-CN" sz="2000" dirty="0">
                <a:solidFill>
                  <a:srgbClr val="000000"/>
                </a:solidFill>
                <a:latin typeface="Comic Sans MS" charset="0"/>
                <a:ea typeface="宋体" charset="0"/>
                <a:cs typeface="宋体" charset="0"/>
              </a:rPr>
              <a:t>from/to </a:t>
            </a:r>
            <a:r>
              <a:rPr lang="en-US" sz="2000" dirty="0">
                <a:solidFill>
                  <a:srgbClr val="000000"/>
                </a:solidFill>
                <a:latin typeface="Comic Sans MS" charset="0"/>
                <a:ea typeface="ＭＳ Ｐゴシック" charset="0"/>
                <a:cs typeface="ＭＳ Ｐゴシック" charset="0"/>
              </a:rPr>
              <a:t>the </a:t>
            </a:r>
            <a:r>
              <a:rPr lang="en-US" altLang="zh-CN" sz="2000" dirty="0">
                <a:solidFill>
                  <a:srgbClr val="000000"/>
                </a:solidFill>
                <a:latin typeface="Comic Sans MS" charset="0"/>
                <a:ea typeface="宋体" charset="0"/>
                <a:cs typeface="宋体" charset="0"/>
              </a:rPr>
              <a:t>network layer</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error detection</a:t>
            </a: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multiple access control</a:t>
            </a:r>
            <a:endParaRPr lang="en-US" dirty="0">
              <a:solidFill>
                <a:srgbClr val="3333CC"/>
              </a:solidFill>
              <a:latin typeface="Comic Sans MS" charset="0"/>
              <a:ea typeface="ＭＳ Ｐゴシック" charset="0"/>
              <a:cs typeface="ＭＳ Ｐゴシック" charset="0"/>
            </a:endParaRPr>
          </a:p>
          <a:p>
            <a:pPr marL="1257300" lvl="2" indent="-342900" algn="l">
              <a:spcBef>
                <a:spcPct val="20000"/>
              </a:spcBef>
              <a:buClr>
                <a:srgbClr val="3333CC"/>
              </a:buClr>
              <a:buSzPct val="75000"/>
              <a:buFontTx/>
              <a:buChar char="-"/>
              <a:defRPr/>
            </a:pPr>
            <a:r>
              <a:rPr lang="en-US" altLang="zh-CN" sz="2000" dirty="0">
                <a:solidFill>
                  <a:srgbClr val="000000"/>
                </a:solidFill>
                <a:latin typeface="Comic Sans MS" charset="0"/>
                <a:ea typeface="宋体" charset="0"/>
                <a:cs typeface="宋体" charset="0"/>
              </a:rPr>
              <a:t>arbitrate access to shared medium</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endParaRPr lang="en-US" dirty="0">
              <a:solidFill>
                <a:srgbClr val="000000"/>
              </a:solidFill>
              <a:latin typeface="Comic Sans MS" charset="0"/>
              <a:ea typeface="ＭＳ Ｐゴシック" charset="0"/>
              <a:cs typeface="ＭＳ Ｐゴシック" charset="0"/>
            </a:endParaRPr>
          </a:p>
          <a:p>
            <a:pPr marL="342900" indent="-342900" algn="l">
              <a:spcBef>
                <a:spcPct val="20000"/>
              </a:spcBef>
              <a:buClr>
                <a:srgbClr val="3333CC"/>
              </a:buClr>
              <a:buSzPct val="85000"/>
              <a:buFont typeface="Wingdings" pitchFamily="2" charset="2"/>
              <a:buChar char="q"/>
              <a:defRPr/>
            </a:pPr>
            <a:r>
              <a:rPr lang="en-US" dirty="0">
                <a:solidFill>
                  <a:srgbClr val="000000"/>
                </a:solidFill>
                <a:latin typeface="Comic Sans MS" charset="0"/>
                <a:ea typeface="ＭＳ Ｐゴシック" charset="0"/>
                <a:cs typeface="ＭＳ Ｐゴシック" charset="0"/>
              </a:rPr>
              <a:t>Interface</a:t>
            </a:r>
          </a:p>
          <a:p>
            <a:pPr marL="800100" lvl="1" indent="-342900" algn="l">
              <a:spcBef>
                <a:spcPct val="20000"/>
              </a:spcBef>
              <a:buClr>
                <a:srgbClr val="3333CC"/>
              </a:buClr>
              <a:buSzPct val="85000"/>
              <a:buFont typeface="Courier New"/>
              <a:buChar char="o"/>
              <a:defRPr/>
            </a:pPr>
            <a:r>
              <a:rPr lang="en-US" dirty="0">
                <a:solidFill>
                  <a:srgbClr val="000000"/>
                </a:solidFill>
                <a:latin typeface="Comic Sans MS" charset="0"/>
                <a:ea typeface="ＭＳ Ｐゴシック" charset="0"/>
                <a:cs typeface="ＭＳ Ｐゴシック" charset="0"/>
              </a:rPr>
              <a:t>send frames to a directly reachable peer</a:t>
            </a:r>
          </a:p>
          <a:p>
            <a:pPr marL="800100" lvl="1" indent="-342900" algn="l">
              <a:spcBef>
                <a:spcPct val="20000"/>
              </a:spcBef>
              <a:buClr>
                <a:srgbClr val="3333CC"/>
              </a:buClr>
              <a:buSzPct val="85000"/>
              <a:buFont typeface="ZapfDingbats" charset="0"/>
              <a:buChar char="r"/>
              <a:defRPr/>
            </a:pPr>
            <a:endParaRPr lang="en-US" dirty="0">
              <a:solidFill>
                <a:srgbClr val="000000"/>
              </a:solidFill>
              <a:latin typeface="Comic Sans MS" charset="0"/>
              <a:ea typeface="ＭＳ Ｐゴシック" charset="0"/>
              <a:cs typeface="ＭＳ Ｐゴシック" charset="0"/>
            </a:endParaRPr>
          </a:p>
        </p:txBody>
      </p:sp>
      <p:grpSp>
        <p:nvGrpSpPr>
          <p:cNvPr id="103428" name="Group 1"/>
          <p:cNvGrpSpPr>
            <a:grpSpLocks/>
          </p:cNvGrpSpPr>
          <p:nvPr/>
        </p:nvGrpSpPr>
        <p:grpSpPr bwMode="auto">
          <a:xfrm>
            <a:off x="5715000" y="1644650"/>
            <a:ext cx="3140075" cy="3590925"/>
            <a:chOff x="5715000" y="1645258"/>
            <a:chExt cx="3139784" cy="3781999"/>
          </a:xfrm>
        </p:grpSpPr>
        <p:sp>
          <p:nvSpPr>
            <p:cNvPr id="103429" name="Freeform 31"/>
            <p:cNvSpPr>
              <a:spLocks/>
            </p:cNvSpPr>
            <p:nvPr/>
          </p:nvSpPr>
          <p:spPr bwMode="auto">
            <a:xfrm>
              <a:off x="7210425" y="3696308"/>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0" name="Freeform 27"/>
            <p:cNvSpPr>
              <a:spLocks/>
            </p:cNvSpPr>
            <p:nvPr/>
          </p:nvSpPr>
          <p:spPr bwMode="auto">
            <a:xfrm>
              <a:off x="5715000" y="3729645"/>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1" name="Freeform 7"/>
            <p:cNvSpPr>
              <a:spLocks/>
            </p:cNvSpPr>
            <p:nvPr/>
          </p:nvSpPr>
          <p:spPr bwMode="auto">
            <a:xfrm>
              <a:off x="5715000" y="167224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2" name="Freeform 8"/>
            <p:cNvSpPr>
              <a:spLocks/>
            </p:cNvSpPr>
            <p:nvPr/>
          </p:nvSpPr>
          <p:spPr bwMode="auto">
            <a:xfrm>
              <a:off x="7759700" y="167224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3" name="Line 9"/>
            <p:cNvSpPr>
              <a:spLocks noChangeShapeType="1"/>
            </p:cNvSpPr>
            <p:nvPr/>
          </p:nvSpPr>
          <p:spPr bwMode="auto">
            <a:xfrm>
              <a:off x="6705600" y="31200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p:cNvSpPr>
              <a:spLocks noChangeShapeType="1"/>
            </p:cNvSpPr>
            <p:nvPr/>
          </p:nvSpPr>
          <p:spPr bwMode="auto">
            <a:xfrm>
              <a:off x="6629400" y="37296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Text Box 11"/>
            <p:cNvSpPr txBox="1">
              <a:spLocks noChangeArrowheads="1"/>
            </p:cNvSpPr>
            <p:nvPr/>
          </p:nvSpPr>
          <p:spPr bwMode="auto">
            <a:xfrm>
              <a:off x="6813987" y="3161320"/>
              <a:ext cx="851615" cy="48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03436" name="Text Box 12"/>
            <p:cNvSpPr txBox="1">
              <a:spLocks noChangeArrowheads="1"/>
            </p:cNvSpPr>
            <p:nvPr/>
          </p:nvSpPr>
          <p:spPr bwMode="auto">
            <a:xfrm>
              <a:off x="6013450" y="4955195"/>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3437" name="Text Box 13"/>
            <p:cNvSpPr txBox="1">
              <a:spLocks noChangeArrowheads="1"/>
            </p:cNvSpPr>
            <p:nvPr/>
          </p:nvSpPr>
          <p:spPr bwMode="auto">
            <a:xfrm>
              <a:off x="7585075" y="4942495"/>
              <a:ext cx="1108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3438" name="Text Box 14"/>
            <p:cNvSpPr txBox="1">
              <a:spLocks noChangeArrowheads="1"/>
            </p:cNvSpPr>
            <p:nvPr/>
          </p:nvSpPr>
          <p:spPr bwMode="auto">
            <a:xfrm>
              <a:off x="6802438" y="4955195"/>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3439" name="Text Box 15"/>
            <p:cNvSpPr txBox="1">
              <a:spLocks noChangeArrowheads="1"/>
            </p:cNvSpPr>
            <p:nvPr/>
          </p:nvSpPr>
          <p:spPr bwMode="auto">
            <a:xfrm>
              <a:off x="6607175" y="2478695"/>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3440" name="Text Box 16"/>
            <p:cNvSpPr txBox="1">
              <a:spLocks noChangeArrowheads="1"/>
            </p:cNvSpPr>
            <p:nvPr/>
          </p:nvSpPr>
          <p:spPr bwMode="auto">
            <a:xfrm>
              <a:off x="7391400" y="251044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3441" name="Line 22"/>
            <p:cNvSpPr>
              <a:spLocks noChangeShapeType="1"/>
            </p:cNvSpPr>
            <p:nvPr/>
          </p:nvSpPr>
          <p:spPr bwMode="auto">
            <a:xfrm>
              <a:off x="5715000" y="5406045"/>
              <a:ext cx="3139784" cy="2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2" name="Line 24"/>
            <p:cNvSpPr>
              <a:spLocks noChangeShapeType="1"/>
            </p:cNvSpPr>
            <p:nvPr/>
          </p:nvSpPr>
          <p:spPr bwMode="auto">
            <a:xfrm>
              <a:off x="6248400" y="2281845"/>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Line 25"/>
            <p:cNvSpPr>
              <a:spLocks noChangeShapeType="1"/>
            </p:cNvSpPr>
            <p:nvPr/>
          </p:nvSpPr>
          <p:spPr bwMode="auto">
            <a:xfrm>
              <a:off x="7239000" y="2281845"/>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44" name="Group 28"/>
            <p:cNvGrpSpPr>
              <a:grpSpLocks/>
            </p:cNvGrpSpPr>
            <p:nvPr/>
          </p:nvGrpSpPr>
          <p:grpSpPr bwMode="auto">
            <a:xfrm>
              <a:off x="5776913" y="1645258"/>
              <a:ext cx="2971800" cy="377825"/>
              <a:chOff x="2604654" y="1967359"/>
              <a:chExt cx="2971800" cy="378102"/>
            </a:xfrm>
          </p:grpSpPr>
          <p:sp>
            <p:nvSpPr>
              <p:cNvPr id="103445"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3446"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3447"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3448"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344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F6EF0C2-EECD-0542-B3E3-ACD73F308B84}" type="slidenum">
              <a:rPr lang="en-US" altLang="x-none" sz="1200">
                <a:solidFill>
                  <a:srgbClr val="000000"/>
                </a:solidFill>
                <a:latin typeface="Tahoma" charset="0"/>
              </a:rPr>
              <a:pPr/>
              <a:t>48</a:t>
            </a:fld>
            <a:endParaRPr lang="en-US" altLang="x-none" sz="1200">
              <a:solidFill>
                <a:srgbClr val="000000"/>
              </a:solidFill>
              <a:latin typeface="Tahoma" charset="0"/>
            </a:endParaRPr>
          </a:p>
        </p:txBody>
      </p:sp>
      <p:sp>
        <p:nvSpPr>
          <p:cNvPr id="105474"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 Layer: Protocol Header (Ethernet)</a:t>
            </a:r>
            <a:endParaRPr lang="en-US" altLang="x-none" sz="3600" u="sng">
              <a:solidFill>
                <a:srgbClr val="3333CC"/>
              </a:solidFill>
              <a:latin typeface="Comic Sans MS" charset="0"/>
            </a:endParaRPr>
          </a:p>
        </p:txBody>
      </p:sp>
      <p:pic>
        <p:nvPicPr>
          <p:cNvPr id="53148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3132138"/>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5476" name="Group 1"/>
          <p:cNvGrpSpPr>
            <a:grpSpLocks/>
          </p:cNvGrpSpPr>
          <p:nvPr/>
        </p:nvGrpSpPr>
        <p:grpSpPr bwMode="auto">
          <a:xfrm>
            <a:off x="217488" y="1819275"/>
            <a:ext cx="2217737" cy="3173413"/>
            <a:chOff x="5715000" y="1801813"/>
            <a:chExt cx="3124200" cy="3760787"/>
          </a:xfrm>
        </p:grpSpPr>
        <p:sp>
          <p:nvSpPr>
            <p:cNvPr id="105511"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2"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3"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4"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5"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6"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7"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518"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519"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520"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21"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22"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23"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4"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5"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26" name="Group 28"/>
            <p:cNvGrpSpPr>
              <a:grpSpLocks/>
            </p:cNvGrpSpPr>
            <p:nvPr/>
          </p:nvGrpSpPr>
          <p:grpSpPr bwMode="auto">
            <a:xfrm>
              <a:off x="5776913" y="1801813"/>
              <a:ext cx="2971800" cy="369816"/>
              <a:chOff x="2604654" y="1967359"/>
              <a:chExt cx="2971800" cy="370087"/>
            </a:xfrm>
          </p:grpSpPr>
          <p:sp>
            <p:nvSpPr>
              <p:cNvPr id="105527"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28"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29"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30"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3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5477" name="Group 27"/>
          <p:cNvGrpSpPr>
            <a:grpSpLocks/>
          </p:cNvGrpSpPr>
          <p:nvPr/>
        </p:nvGrpSpPr>
        <p:grpSpPr bwMode="auto">
          <a:xfrm>
            <a:off x="6926263" y="1831975"/>
            <a:ext cx="2217737" cy="3173413"/>
            <a:chOff x="5715000" y="1801813"/>
            <a:chExt cx="3124200" cy="3760787"/>
          </a:xfrm>
        </p:grpSpPr>
        <p:sp>
          <p:nvSpPr>
            <p:cNvPr id="105490"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1"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2"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3"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4"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6"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497"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498"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499"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00"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01"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02"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05" name="Group 28"/>
            <p:cNvGrpSpPr>
              <a:grpSpLocks/>
            </p:cNvGrpSpPr>
            <p:nvPr/>
          </p:nvGrpSpPr>
          <p:grpSpPr bwMode="auto">
            <a:xfrm>
              <a:off x="5776913" y="1801813"/>
              <a:ext cx="2971800" cy="369816"/>
              <a:chOff x="2604654" y="1967359"/>
              <a:chExt cx="2971800" cy="370087"/>
            </a:xfrm>
          </p:grpSpPr>
          <p:sp>
            <p:nvSpPr>
              <p:cNvPr id="105506"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07"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08"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09"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1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05478" name="Straight Arrow Connector 3"/>
          <p:cNvCxnSpPr>
            <a:cxnSpLocks noChangeShapeType="1"/>
          </p:cNvCxnSpPr>
          <p:nvPr/>
        </p:nvCxnSpPr>
        <p:spPr bwMode="auto">
          <a:xfrm>
            <a:off x="2139950" y="4348163"/>
            <a:ext cx="511492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05479" name="Oval 4"/>
          <p:cNvSpPr>
            <a:spLocks noChangeArrowheads="1"/>
          </p:cNvSpPr>
          <p:nvPr/>
        </p:nvSpPr>
        <p:spPr bwMode="auto">
          <a:xfrm>
            <a:off x="163513" y="51816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0" name="Oval 14"/>
          <p:cNvSpPr>
            <a:spLocks noChangeArrowheads="1"/>
          </p:cNvSpPr>
          <p:nvPr/>
        </p:nvSpPr>
        <p:spPr bwMode="auto">
          <a:xfrm>
            <a:off x="1130300" y="6140450"/>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1" name="Line 24"/>
          <p:cNvSpPr>
            <a:spLocks noChangeShapeType="1"/>
          </p:cNvSpPr>
          <p:nvPr/>
        </p:nvSpPr>
        <p:spPr bwMode="auto">
          <a:xfrm>
            <a:off x="747713" y="5727700"/>
            <a:ext cx="522287"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Oval 4"/>
          <p:cNvSpPr>
            <a:spLocks noChangeArrowheads="1"/>
          </p:cNvSpPr>
          <p:nvPr/>
        </p:nvSpPr>
        <p:spPr bwMode="auto">
          <a:xfrm>
            <a:off x="1636713" y="5178425"/>
            <a:ext cx="777875"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3" name="Line 24"/>
          <p:cNvSpPr>
            <a:spLocks noChangeShapeType="1"/>
          </p:cNvSpPr>
          <p:nvPr/>
        </p:nvSpPr>
        <p:spPr bwMode="auto">
          <a:xfrm flipH="1">
            <a:off x="1565275" y="5740400"/>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Oval 4"/>
          <p:cNvSpPr>
            <a:spLocks noChangeArrowheads="1"/>
          </p:cNvSpPr>
          <p:nvPr/>
        </p:nvSpPr>
        <p:spPr bwMode="auto">
          <a:xfrm>
            <a:off x="6892925" y="5160963"/>
            <a:ext cx="776288"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5" name="Oval 14"/>
          <p:cNvSpPr>
            <a:spLocks noChangeArrowheads="1"/>
          </p:cNvSpPr>
          <p:nvPr/>
        </p:nvSpPr>
        <p:spPr bwMode="auto">
          <a:xfrm>
            <a:off x="7861300" y="6118225"/>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6" name="Line 24"/>
          <p:cNvSpPr>
            <a:spLocks noChangeShapeType="1"/>
          </p:cNvSpPr>
          <p:nvPr/>
        </p:nvSpPr>
        <p:spPr bwMode="auto">
          <a:xfrm>
            <a:off x="7478713" y="5705475"/>
            <a:ext cx="520700"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Oval 4"/>
          <p:cNvSpPr>
            <a:spLocks noChangeArrowheads="1"/>
          </p:cNvSpPr>
          <p:nvPr/>
        </p:nvSpPr>
        <p:spPr bwMode="auto">
          <a:xfrm>
            <a:off x="8367713" y="51562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8" name="Line 24"/>
          <p:cNvSpPr>
            <a:spLocks noChangeShapeType="1"/>
          </p:cNvSpPr>
          <p:nvPr/>
        </p:nvSpPr>
        <p:spPr bwMode="auto">
          <a:xfrm flipH="1">
            <a:off x="8296275" y="5718175"/>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05489" name="Straight Arrow Connector 3"/>
          <p:cNvCxnSpPr>
            <a:cxnSpLocks noChangeShapeType="1"/>
          </p:cNvCxnSpPr>
          <p:nvPr/>
        </p:nvCxnSpPr>
        <p:spPr bwMode="auto">
          <a:xfrm flipV="1">
            <a:off x="1857375" y="6365875"/>
            <a:ext cx="5935663" cy="1270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B86F4BD1-FA9F-474D-A6EE-D995A10D9339}"/>
              </a:ext>
            </a:extLst>
          </p:cNvPr>
          <p:cNvSpPr txBox="1"/>
          <p:nvPr/>
        </p:nvSpPr>
        <p:spPr>
          <a:xfrm>
            <a:off x="2341116" y="4440287"/>
            <a:ext cx="1725151" cy="369332"/>
          </a:xfrm>
          <a:prstGeom prst="rect">
            <a:avLst/>
          </a:prstGeom>
          <a:noFill/>
        </p:spPr>
        <p:txBody>
          <a:bodyPr wrap="none" rtlCol="0">
            <a:spAutoFit/>
          </a:bodyPr>
          <a:lstStyle/>
          <a:p>
            <a:r>
              <a:rPr lang="en-US" altLang="zh-CN" sz="1800" dirty="0">
                <a:solidFill>
                  <a:schemeClr val="accent2"/>
                </a:solidFill>
                <a:latin typeface="+mn-lt"/>
                <a:ea typeface="+mn-ea"/>
              </a:rPr>
              <a:t>access</a:t>
            </a:r>
            <a:r>
              <a:rPr lang="zh-CN" altLang="en-US" sz="1800" dirty="0">
                <a:solidFill>
                  <a:schemeClr val="accent2"/>
                </a:solidFill>
                <a:latin typeface="+mn-lt"/>
                <a:ea typeface="+mn-ea"/>
              </a:rPr>
              <a:t> </a:t>
            </a:r>
            <a:r>
              <a:rPr lang="en-US" altLang="zh-CN" sz="1800" dirty="0">
                <a:solidFill>
                  <a:schemeClr val="accent2"/>
                </a:solidFill>
                <a:latin typeface="+mn-lt"/>
                <a:ea typeface="+mn-ea"/>
              </a:rPr>
              <a:t>control</a:t>
            </a:r>
            <a:endParaRPr lang="en-US" sz="1800" dirty="0">
              <a:solidFill>
                <a:schemeClr val="accent2"/>
              </a:solidFill>
              <a:latin typeface="+mn-lt"/>
              <a:ea typeface="+mn-ea"/>
            </a:endParaRPr>
          </a:p>
        </p:txBody>
      </p:sp>
      <p:sp>
        <p:nvSpPr>
          <p:cNvPr id="62" name="TextBox 61">
            <a:extLst>
              <a:ext uri="{FF2B5EF4-FFF2-40B4-BE49-F238E27FC236}">
                <a16:creationId xmlns:a16="http://schemas.microsoft.com/office/drawing/2014/main" id="{5854AF08-D2E8-0E4B-B7CA-11C2EC5A8F43}"/>
              </a:ext>
            </a:extLst>
          </p:cNvPr>
          <p:cNvSpPr txBox="1"/>
          <p:nvPr/>
        </p:nvSpPr>
        <p:spPr>
          <a:xfrm>
            <a:off x="6058035" y="2091304"/>
            <a:ext cx="1217000" cy="646331"/>
          </a:xfrm>
          <a:prstGeom prst="rect">
            <a:avLst/>
          </a:prstGeom>
          <a:noFill/>
        </p:spPr>
        <p:txBody>
          <a:bodyPr wrap="none" rtlCol="0">
            <a:spAutoFit/>
          </a:bodyPr>
          <a:lstStyle/>
          <a:p>
            <a:r>
              <a:rPr lang="en-US" altLang="zh-CN" sz="1800" dirty="0">
                <a:solidFill>
                  <a:schemeClr val="accent2"/>
                </a:solidFill>
                <a:latin typeface="+mn-lt"/>
                <a:ea typeface="+mn-ea"/>
              </a:rPr>
              <a:t>error</a:t>
            </a:r>
            <a:r>
              <a:rPr lang="zh-CN" altLang="en-US" sz="1800" dirty="0">
                <a:solidFill>
                  <a:schemeClr val="accent2"/>
                </a:solidFill>
                <a:latin typeface="+mn-lt"/>
                <a:ea typeface="+mn-ea"/>
              </a:rPr>
              <a:t> </a:t>
            </a:r>
            <a:endParaRPr lang="en-US" altLang="zh-CN" sz="1800" dirty="0">
              <a:solidFill>
                <a:schemeClr val="accent2"/>
              </a:solidFill>
              <a:latin typeface="+mn-lt"/>
              <a:ea typeface="+mn-ea"/>
            </a:endParaRPr>
          </a:p>
          <a:p>
            <a:r>
              <a:rPr lang="en-US" altLang="zh-CN" sz="1800" dirty="0">
                <a:solidFill>
                  <a:schemeClr val="accent2"/>
                </a:solidFill>
                <a:latin typeface="+mn-lt"/>
                <a:ea typeface="+mn-ea"/>
              </a:rPr>
              <a:t>detection</a:t>
            </a:r>
            <a:endParaRPr lang="en-US" sz="1800" dirty="0">
              <a:solidFill>
                <a:schemeClr val="accent2"/>
              </a:solidFill>
              <a:latin typeface="+mn-lt"/>
              <a:ea typeface="+mn-ea"/>
            </a:endParaRPr>
          </a:p>
        </p:txBody>
      </p:sp>
      <p:sp>
        <p:nvSpPr>
          <p:cNvPr id="63" name="TextBox 62">
            <a:extLst>
              <a:ext uri="{FF2B5EF4-FFF2-40B4-BE49-F238E27FC236}">
                <a16:creationId xmlns:a16="http://schemas.microsoft.com/office/drawing/2014/main" id="{4291D743-7E5C-DE48-A192-326D05EF500E}"/>
              </a:ext>
            </a:extLst>
          </p:cNvPr>
          <p:cNvSpPr txBox="1"/>
          <p:nvPr/>
        </p:nvSpPr>
        <p:spPr>
          <a:xfrm>
            <a:off x="3462914" y="2039351"/>
            <a:ext cx="1856598" cy="646331"/>
          </a:xfrm>
          <a:prstGeom prst="rect">
            <a:avLst/>
          </a:prstGeom>
          <a:noFill/>
        </p:spPr>
        <p:txBody>
          <a:bodyPr wrap="none" rtlCol="0">
            <a:spAutoFit/>
          </a:bodyPr>
          <a:lstStyle/>
          <a:p>
            <a:r>
              <a:rPr lang="en-US" altLang="zh-CN" sz="1800" dirty="0">
                <a:solidFill>
                  <a:schemeClr val="accent2"/>
                </a:solidFill>
                <a:latin typeface="+mn-lt"/>
                <a:ea typeface="+mn-ea"/>
              </a:rPr>
              <a:t>multiplexing</a:t>
            </a:r>
          </a:p>
          <a:p>
            <a:r>
              <a:rPr lang="en-US" altLang="zh-CN" sz="1800" dirty="0">
                <a:solidFill>
                  <a:schemeClr val="accent2"/>
                </a:solidFill>
                <a:latin typeface="+mn-lt"/>
                <a:ea typeface="+mn-ea"/>
              </a:rPr>
              <a:t>/demultiplexing</a:t>
            </a:r>
            <a:endParaRPr lang="en-US" sz="1800" dirty="0">
              <a:solidFill>
                <a:schemeClr val="accent2"/>
              </a:solidFill>
              <a:latin typeface="+mn-lt"/>
              <a:ea typeface="+mn-ea"/>
            </a:endParaRPr>
          </a:p>
        </p:txBody>
      </p:sp>
      <p:sp>
        <p:nvSpPr>
          <p:cNvPr id="6" name="Right Brace 5">
            <a:extLst>
              <a:ext uri="{FF2B5EF4-FFF2-40B4-BE49-F238E27FC236}">
                <a16:creationId xmlns:a16="http://schemas.microsoft.com/office/drawing/2014/main" id="{320236FF-4C24-314F-ADEC-3D8C7DED6C68}"/>
              </a:ext>
            </a:extLst>
          </p:cNvPr>
          <p:cNvSpPr/>
          <p:nvPr/>
        </p:nvSpPr>
        <p:spPr bwMode="auto">
          <a:xfrm rot="5400000">
            <a:off x="2955151" y="3085608"/>
            <a:ext cx="173708" cy="2048524"/>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8" name="Right Brace 67">
            <a:extLst>
              <a:ext uri="{FF2B5EF4-FFF2-40B4-BE49-F238E27FC236}">
                <a16:creationId xmlns:a16="http://schemas.microsoft.com/office/drawing/2014/main" id="{E579CBB2-4740-EC44-9D67-51539B721E5A}"/>
              </a:ext>
            </a:extLst>
          </p:cNvPr>
          <p:cNvSpPr/>
          <p:nvPr/>
        </p:nvSpPr>
        <p:spPr bwMode="auto">
          <a:xfrm rot="16200000">
            <a:off x="6733706" y="2486040"/>
            <a:ext cx="233191" cy="886988"/>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9" name="Right Brace 68">
            <a:extLst>
              <a:ext uri="{FF2B5EF4-FFF2-40B4-BE49-F238E27FC236}">
                <a16:creationId xmlns:a16="http://schemas.microsoft.com/office/drawing/2014/main" id="{5F6505BE-5E40-9046-99C4-A49E5033B234}"/>
              </a:ext>
            </a:extLst>
          </p:cNvPr>
          <p:cNvSpPr/>
          <p:nvPr/>
        </p:nvSpPr>
        <p:spPr bwMode="auto">
          <a:xfrm rot="16200000">
            <a:off x="4396326" y="2487088"/>
            <a:ext cx="172120" cy="646156"/>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99711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2" grpId="0"/>
      <p:bldP spid="63" grpId="0"/>
      <p:bldP spid="6" grpId="0" animBg="1"/>
      <p:bldP spid="68" grpId="0" animBg="1"/>
      <p:bldP spid="6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C858389-6C2B-C14B-9C68-6C42593A88E3}" type="slidenum">
              <a:rPr lang="en-US" altLang="x-none" sz="1200">
                <a:solidFill>
                  <a:srgbClr val="000000"/>
                </a:solidFill>
                <a:latin typeface="Tahoma" charset="0"/>
              </a:rPr>
              <a:pPr/>
              <a:t>49</a:t>
            </a:fld>
            <a:endParaRPr lang="en-US" altLang="x-none" sz="1200">
              <a:solidFill>
                <a:srgbClr val="000000"/>
              </a:solidFill>
              <a:latin typeface="Tahoma" charset="0"/>
            </a:endParaRPr>
          </a:p>
        </p:txBody>
      </p:sp>
      <p:sp>
        <p:nvSpPr>
          <p:cNvPr id="107522"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7523" name="Rectangle 3"/>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Network Layer: IP</a:t>
            </a:r>
            <a:endParaRPr lang="en-US" altLang="x-none" sz="3600" u="sng">
              <a:solidFill>
                <a:srgbClr val="3333CC"/>
              </a:solidFill>
              <a:latin typeface="Comic Sans MS" charset="0"/>
            </a:endParaRPr>
          </a:p>
        </p:txBody>
      </p:sp>
      <p:sp>
        <p:nvSpPr>
          <p:cNvPr id="32773" name="Rectangle 4"/>
          <p:cNvSpPr>
            <a:spLocks noChangeArrowheads="1"/>
          </p:cNvSpPr>
          <p:nvPr/>
        </p:nvSpPr>
        <p:spPr bwMode="auto">
          <a:xfrm>
            <a:off x="550863" y="1477963"/>
            <a:ext cx="5410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latin typeface="Comic Sans MS" charset="0"/>
              </a:rPr>
              <a:t>Services (to transport layer)</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multiplexing</a:t>
            </a:r>
            <a:r>
              <a:rPr lang="en-US" altLang="zh-CN" sz="2000" dirty="0">
                <a:solidFill>
                  <a:srgbClr val="3333CC"/>
                </a:solidFill>
                <a:latin typeface="Comic Sans MS" charset="0"/>
                <a:ea typeface="宋体" charset="-122"/>
              </a:rPr>
              <a:t>/</a:t>
            </a:r>
            <a:r>
              <a:rPr lang="en-US" altLang="x-none" sz="2000" dirty="0" err="1">
                <a:solidFill>
                  <a:srgbClr val="3333CC"/>
                </a:solidFill>
                <a:latin typeface="Comic Sans MS" charset="0"/>
              </a:rPr>
              <a:t>demultiplexing</a:t>
            </a:r>
            <a:r>
              <a:rPr lang="en-US" altLang="x-none" sz="2000" dirty="0">
                <a:solidFill>
                  <a:srgbClr val="3333CC"/>
                </a:solidFill>
                <a:latin typeface="Comic Sans MS" charset="0"/>
              </a:rPr>
              <a:t> </a:t>
            </a:r>
            <a:r>
              <a:rPr lang="en-US" altLang="x-none" sz="1800" dirty="0">
                <a:solidFill>
                  <a:srgbClr val="000000"/>
                </a:solidFill>
                <a:latin typeface="Comic Sans MS" charset="0"/>
                <a:ea typeface="宋体" charset="-122"/>
              </a:rPr>
              <a:t>from/to</a:t>
            </a:r>
            <a:r>
              <a:rPr lang="en-US" altLang="x-none" sz="1800" dirty="0">
                <a:solidFill>
                  <a:srgbClr val="000000"/>
                </a:solidFill>
                <a:latin typeface="Comic Sans MS" charset="0"/>
              </a:rPr>
              <a:t> the </a:t>
            </a:r>
            <a:r>
              <a:rPr lang="en-US" altLang="zh-CN" sz="1800" dirty="0">
                <a:solidFill>
                  <a:srgbClr val="000000"/>
                </a:solidFill>
                <a:latin typeface="Comic Sans MS" charset="0"/>
                <a:ea typeface="宋体" charset="-122"/>
              </a:rPr>
              <a:t>transport</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fragmentation and </a:t>
            </a:r>
            <a:r>
              <a:rPr lang="en-US" altLang="zh-CN" sz="2000" dirty="0">
                <a:solidFill>
                  <a:srgbClr val="3333CC"/>
                </a:solidFill>
                <a:latin typeface="Comic Sans MS" charset="0"/>
                <a:ea typeface="宋体" charset="-122"/>
              </a:rPr>
              <a:t>r</a:t>
            </a:r>
            <a:r>
              <a:rPr lang="en-US" altLang="x-none" sz="2000" dirty="0">
                <a:solidFill>
                  <a:srgbClr val="3333CC"/>
                </a:solidFill>
                <a:latin typeface="Comic Sans MS" charset="0"/>
              </a:rPr>
              <a:t>eassembling: </a:t>
            </a:r>
            <a:r>
              <a:rPr lang="en-US" altLang="zh-CN" sz="1800" dirty="0">
                <a:solidFill>
                  <a:srgbClr val="000000"/>
                </a:solidFill>
                <a:latin typeface="Comic Sans MS" charset="0"/>
                <a:ea typeface="宋体" charset="-122"/>
              </a:rPr>
              <a:t>p</a:t>
            </a:r>
            <a:r>
              <a:rPr lang="en-US" altLang="x-none" sz="1800" dirty="0">
                <a:solidFill>
                  <a:srgbClr val="000000"/>
                </a:solidFill>
                <a:latin typeface="Comic Sans MS" charset="0"/>
              </a:rPr>
              <a:t>artition a fragment into smaller packet</a:t>
            </a:r>
            <a:r>
              <a:rPr lang="en-US" altLang="zh-CN" sz="1800" dirty="0">
                <a:solidFill>
                  <a:srgbClr val="000000"/>
                </a:solidFill>
                <a:latin typeface="Comic Sans MS" charset="0"/>
                <a:ea typeface="宋体" charset="-122"/>
              </a:rPr>
              <a:t>s</a:t>
            </a:r>
          </a:p>
          <a:p>
            <a:pPr lvl="2" algn="l">
              <a:spcBef>
                <a:spcPct val="20000"/>
              </a:spcBef>
              <a:buClr>
                <a:srgbClr val="3333CC"/>
              </a:buClr>
              <a:buSzPct val="75000"/>
            </a:pPr>
            <a:r>
              <a:rPr lang="en-US" altLang="zh-CN" sz="1800" dirty="0">
                <a:solidFill>
                  <a:srgbClr val="000000"/>
                </a:solidFill>
                <a:latin typeface="Comic Sans MS" charset="0"/>
                <a:ea typeface="宋体" charset="-122"/>
              </a:rPr>
              <a:t>- removed in IPv6</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zh-CN" sz="2000" dirty="0">
                <a:solidFill>
                  <a:srgbClr val="3333CC"/>
                </a:solidFill>
                <a:latin typeface="Comic Sans MS" charset="0"/>
                <a:ea typeface="宋体" charset="-122"/>
              </a:rPr>
              <a:t>error detection</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routing: </a:t>
            </a:r>
            <a:r>
              <a:rPr lang="en-US" altLang="zh-CN" sz="2000" dirty="0">
                <a:solidFill>
                  <a:srgbClr val="000000"/>
                </a:solidFill>
                <a:latin typeface="Comic Sans MS" charset="0"/>
                <a:ea typeface="宋体" charset="-122"/>
              </a:rPr>
              <a:t>b</a:t>
            </a:r>
            <a:r>
              <a:rPr lang="en-US" altLang="x-none" sz="2000" dirty="0">
                <a:solidFill>
                  <a:srgbClr val="000000"/>
                </a:solidFill>
                <a:latin typeface="Comic Sans MS" charset="0"/>
              </a:rPr>
              <a:t>est-effort to send packets from source to destination</a:t>
            </a:r>
            <a:endParaRPr lang="en-US" altLang="zh-CN" sz="2000" dirty="0">
              <a:solidFill>
                <a:srgbClr val="3333CC"/>
              </a:solidFill>
              <a:latin typeface="Comic Sans MS" charset="0"/>
              <a:ea typeface="宋体" charset="-122"/>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ea typeface="宋体" charset="-122"/>
              </a:rPr>
              <a:t>certain </a:t>
            </a:r>
            <a:r>
              <a:rPr lang="en-US" altLang="x-none" sz="2000" dirty="0" err="1">
                <a:solidFill>
                  <a:srgbClr val="3333CC"/>
                </a:solidFill>
                <a:latin typeface="Comic Sans MS" charset="0"/>
                <a:ea typeface="宋体" charset="-122"/>
              </a:rPr>
              <a:t>QoS</a:t>
            </a:r>
            <a:r>
              <a:rPr lang="en-US" altLang="x-none" sz="2000" dirty="0">
                <a:solidFill>
                  <a:srgbClr val="3333CC"/>
                </a:solidFill>
                <a:latin typeface="Comic Sans MS" charset="0"/>
                <a:ea typeface="宋体" charset="-122"/>
              </a:rPr>
              <a:t>/</a:t>
            </a:r>
            <a:r>
              <a:rPr lang="en-US" altLang="x-none" sz="2000" dirty="0" err="1">
                <a:solidFill>
                  <a:srgbClr val="3333CC"/>
                </a:solidFill>
                <a:latin typeface="Comic Sans MS" charset="0"/>
                <a:ea typeface="宋体" charset="-122"/>
              </a:rPr>
              <a:t>CoS</a:t>
            </a:r>
            <a:endParaRPr lang="en-US" altLang="x-none" sz="20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does not provide </a:t>
            </a:r>
            <a:r>
              <a:rPr lang="en-US" altLang="zh-CN" sz="1800" dirty="0">
                <a:solidFill>
                  <a:srgbClr val="000000"/>
                </a:solidFill>
                <a:latin typeface="Comic Sans MS" charset="0"/>
                <a:ea typeface="宋体" charset="-122"/>
              </a:rPr>
              <a:t>r</a:t>
            </a:r>
            <a:r>
              <a:rPr lang="en-US" altLang="x-none" sz="1800" dirty="0">
                <a:solidFill>
                  <a:srgbClr val="000000"/>
                </a:solidFill>
                <a:latin typeface="Comic Sans MS" charset="0"/>
              </a:rPr>
              <a:t>eliability or reservation</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(transport-layer) peer at a specified global destination, with certain </a:t>
            </a:r>
            <a:r>
              <a:rPr lang="en-US" altLang="x-none" sz="1800" dirty="0" err="1">
                <a:solidFill>
                  <a:srgbClr val="000000"/>
                </a:solidFill>
                <a:latin typeface="Comic Sans MS" charset="0"/>
              </a:rPr>
              <a:t>QoS</a:t>
            </a:r>
            <a:r>
              <a:rPr lang="en-US" altLang="x-none" sz="1800" dirty="0">
                <a:solidFill>
                  <a:srgbClr val="000000"/>
                </a:solidFill>
                <a:latin typeface="Comic Sans MS" charset="0"/>
              </a:rPr>
              <a:t>/</a:t>
            </a:r>
            <a:r>
              <a:rPr lang="en-US" altLang="x-none" sz="1800" dirty="0" err="1">
                <a:solidFill>
                  <a:srgbClr val="000000"/>
                </a:solidFill>
                <a:latin typeface="Comic Sans MS" charset="0"/>
              </a:rPr>
              <a:t>CoS</a:t>
            </a:r>
            <a:endParaRPr lang="en-US" altLang="x-none" sz="1800" dirty="0">
              <a:solidFill>
                <a:srgbClr val="000000"/>
              </a:solidFill>
              <a:latin typeface="Comic Sans MS" charset="0"/>
            </a:endParaRPr>
          </a:p>
        </p:txBody>
      </p:sp>
      <p:sp>
        <p:nvSpPr>
          <p:cNvPr id="107525"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6"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7"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8"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9" name="Text Box 9"/>
          <p:cNvSpPr txBox="1">
            <a:spLocks noChangeArrowheads="1"/>
          </p:cNvSpPr>
          <p:nvPr/>
        </p:nvSpPr>
        <p:spPr bwMode="auto">
          <a:xfrm>
            <a:off x="7011988" y="33178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FF0000"/>
                </a:solidFill>
              </a:rPr>
              <a:t>IP</a:t>
            </a:r>
          </a:p>
        </p:txBody>
      </p:sp>
      <p:sp>
        <p:nvSpPr>
          <p:cNvPr id="107530" name="Text Box 10"/>
          <p:cNvSpPr txBox="1">
            <a:spLocks noChangeArrowheads="1"/>
          </p:cNvSpPr>
          <p:nvPr/>
        </p:nvSpPr>
        <p:spPr bwMode="auto">
          <a:xfrm>
            <a:off x="5943600" y="511175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7531" name="Text Box 11"/>
          <p:cNvSpPr txBox="1">
            <a:spLocks noChangeArrowheads="1"/>
          </p:cNvSpPr>
          <p:nvPr/>
        </p:nvSpPr>
        <p:spPr bwMode="auto">
          <a:xfrm>
            <a:off x="7543800" y="5111750"/>
            <a:ext cx="1108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7532" name="Text Box 12"/>
          <p:cNvSpPr txBox="1">
            <a:spLocks noChangeArrowheads="1"/>
          </p:cNvSpPr>
          <p:nvPr/>
        </p:nvSpPr>
        <p:spPr bwMode="auto">
          <a:xfrm>
            <a:off x="6705600" y="511175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7533" name="Text Box 13"/>
          <p:cNvSpPr txBox="1">
            <a:spLocks noChangeArrowheads="1"/>
          </p:cNvSpPr>
          <p:nvPr/>
        </p:nvSpPr>
        <p:spPr bwMode="auto">
          <a:xfrm>
            <a:off x="6607175" y="26352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7534" name="Text Box 14"/>
          <p:cNvSpPr txBox="1">
            <a:spLocks noChangeArrowheads="1"/>
          </p:cNvSpPr>
          <p:nvPr/>
        </p:nvSpPr>
        <p:spPr bwMode="auto">
          <a:xfrm>
            <a:off x="7391400" y="26670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7535"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6"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7"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38"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9" name="Text Box 14"/>
          <p:cNvSpPr txBox="1">
            <a:spLocks noChangeArrowheads="1"/>
          </p:cNvSpPr>
          <p:nvPr/>
        </p:nvSpPr>
        <p:spPr bwMode="auto">
          <a:xfrm>
            <a:off x="6272213" y="2095500"/>
            <a:ext cx="549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grpSp>
        <p:nvGrpSpPr>
          <p:cNvPr id="107540" name="Group 26"/>
          <p:cNvGrpSpPr>
            <a:grpSpLocks/>
          </p:cNvGrpSpPr>
          <p:nvPr/>
        </p:nvGrpSpPr>
        <p:grpSpPr bwMode="auto">
          <a:xfrm>
            <a:off x="5805488" y="1801813"/>
            <a:ext cx="2971800" cy="377825"/>
            <a:chOff x="2604654" y="1967359"/>
            <a:chExt cx="2971800" cy="378102"/>
          </a:xfrm>
        </p:grpSpPr>
        <p:sp>
          <p:nvSpPr>
            <p:cNvPr id="10754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754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754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754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754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46"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p:txBody>
          <a:bodyPr/>
          <a:lstStyle/>
          <a:p>
            <a:r>
              <a:rPr lang="en-US" altLang="x-none" sz="2800" dirty="0">
                <a:ea typeface="ＭＳ Ｐゴシック" charset="-128"/>
              </a:rPr>
              <a:t>Recap: Circuit Switching vs. Packet Switching</a:t>
            </a:r>
          </a:p>
        </p:txBody>
      </p:sp>
      <p:sp>
        <p:nvSpPr>
          <p:cNvPr id="3789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200" dirty="0">
                <a:latin typeface="Tahoma" charset="0"/>
              </a:rPr>
              <a:t>5</a:t>
            </a:r>
            <a:endParaRPr lang="en-US" altLang="x-none" sz="1200" dirty="0">
              <a:latin typeface="Tahoma" charset="0"/>
            </a:endParaRPr>
          </a:p>
        </p:txBody>
      </p:sp>
      <p:graphicFrame>
        <p:nvGraphicFramePr>
          <p:cNvPr id="3" name="Table 2"/>
          <p:cNvGraphicFramePr>
            <a:graphicFrameLocks noGrp="1"/>
          </p:cNvGraphicFramePr>
          <p:nvPr/>
        </p:nvGraphicFramePr>
        <p:xfrm>
          <a:off x="690563" y="1617663"/>
          <a:ext cx="7686675" cy="4294187"/>
        </p:xfrm>
        <a:graphic>
          <a:graphicData uri="http://schemas.openxmlformats.org/drawingml/2006/table">
            <a:tbl>
              <a:tblPr/>
              <a:tblGrid>
                <a:gridCol w="2206625">
                  <a:extLst>
                    <a:ext uri="{9D8B030D-6E8A-4147-A177-3AD203B41FA5}">
                      <a16:colId xmlns:a16="http://schemas.microsoft.com/office/drawing/2014/main" val="20000"/>
                    </a:ext>
                  </a:extLst>
                </a:gridCol>
                <a:gridCol w="2474912">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tblGrid>
              <a:tr h="82284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9950">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548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60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47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5484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69" name="Group 28"/>
          <p:cNvGrpSpPr>
            <a:grpSpLocks/>
          </p:cNvGrpSpPr>
          <p:nvPr/>
        </p:nvGrpSpPr>
        <p:grpSpPr bwMode="auto">
          <a:xfrm>
            <a:off x="6926263" y="4354513"/>
            <a:ext cx="2217737" cy="2503487"/>
            <a:chOff x="5715000" y="1801815"/>
            <a:chExt cx="3124200" cy="3760785"/>
          </a:xfrm>
        </p:grpSpPr>
        <p:sp>
          <p:nvSpPr>
            <p:cNvPr id="109598"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99" name="Freeform 30"/>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0" name="Freeform 31"/>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1"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2"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3"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604"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605"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606"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607"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608"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609"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0"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1"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12"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613"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614" name="Group 26"/>
            <p:cNvGrpSpPr>
              <a:grpSpLocks/>
            </p:cNvGrpSpPr>
            <p:nvPr/>
          </p:nvGrpSpPr>
          <p:grpSpPr bwMode="auto">
            <a:xfrm>
              <a:off x="5805488" y="1801815"/>
              <a:ext cx="2971800" cy="434438"/>
              <a:chOff x="2604654" y="1967359"/>
              <a:chExt cx="2971800" cy="434756"/>
            </a:xfrm>
          </p:grpSpPr>
          <p:sp>
            <p:nvSpPr>
              <p:cNvPr id="109615"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616"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617"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618"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61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20"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grpSp>
        <p:nvGrpSpPr>
          <p:cNvPr id="109570" name="Group 1"/>
          <p:cNvGrpSpPr>
            <a:grpSpLocks/>
          </p:cNvGrpSpPr>
          <p:nvPr/>
        </p:nvGrpSpPr>
        <p:grpSpPr bwMode="auto">
          <a:xfrm>
            <a:off x="0" y="4354513"/>
            <a:ext cx="2217738" cy="2503487"/>
            <a:chOff x="5715000" y="1801815"/>
            <a:chExt cx="3124200" cy="3760785"/>
          </a:xfrm>
        </p:grpSpPr>
        <p:sp>
          <p:nvSpPr>
            <p:cNvPr id="109575"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76"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7"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8"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581"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582"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583"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584"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585"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586"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7"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8"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89"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90"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591" name="Group 26"/>
            <p:cNvGrpSpPr>
              <a:grpSpLocks/>
            </p:cNvGrpSpPr>
            <p:nvPr/>
          </p:nvGrpSpPr>
          <p:grpSpPr bwMode="auto">
            <a:xfrm>
              <a:off x="5805488" y="1801815"/>
              <a:ext cx="2971800" cy="434438"/>
              <a:chOff x="2604654" y="1967359"/>
              <a:chExt cx="2971800" cy="434756"/>
            </a:xfrm>
          </p:grpSpPr>
          <p:sp>
            <p:nvSpPr>
              <p:cNvPr id="109592"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593"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594"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595"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596"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97"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sp>
        <p:nvSpPr>
          <p:cNvPr id="1095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BAEF45C-B777-A34A-B5DC-E3E14D97E85A}" type="slidenum">
              <a:rPr lang="en-US" altLang="x-none" sz="1200">
                <a:solidFill>
                  <a:srgbClr val="000000"/>
                </a:solidFill>
                <a:latin typeface="Tahoma" charset="0"/>
              </a:rPr>
              <a:pPr/>
              <a:t>50</a:t>
            </a:fld>
            <a:endParaRPr lang="en-US" altLang="x-none" sz="1200">
              <a:solidFill>
                <a:srgbClr val="000000"/>
              </a:solidFill>
              <a:latin typeface="Tahoma" charset="0"/>
            </a:endParaRPr>
          </a:p>
        </p:txBody>
      </p:sp>
      <p:sp>
        <p:nvSpPr>
          <p:cNvPr id="10957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Network Layer: IP</a:t>
            </a:r>
            <a:r>
              <a:rPr lang="en-US" altLang="zh-CN" sz="4000" u="sng">
                <a:solidFill>
                  <a:srgbClr val="3333CC"/>
                </a:solidFill>
                <a:latin typeface="Comic Sans MS" charset="0"/>
                <a:ea typeface="宋体" charset="-122"/>
              </a:rPr>
              <a:t>v4</a:t>
            </a:r>
            <a:r>
              <a:rPr lang="en-US" altLang="x-none" sz="4000" u="sng">
                <a:solidFill>
                  <a:srgbClr val="3333CC"/>
                </a:solidFill>
                <a:latin typeface="Comic Sans MS" charset="0"/>
              </a:rPr>
              <a:t> </a:t>
            </a:r>
            <a:r>
              <a:rPr lang="en-US" altLang="zh-CN" sz="4000" u="sng">
                <a:solidFill>
                  <a:srgbClr val="3333CC"/>
                </a:solidFill>
                <a:latin typeface="Comic Sans MS" charset="0"/>
                <a:ea typeface="宋体" charset="-122"/>
              </a:rPr>
              <a:t>Header</a:t>
            </a:r>
            <a:endParaRPr lang="en-US" altLang="x-none" sz="4000" u="sng">
              <a:solidFill>
                <a:srgbClr val="3333CC"/>
              </a:solidFill>
              <a:latin typeface="Comic Sans MS" charset="0"/>
            </a:endParaRPr>
          </a:p>
        </p:txBody>
      </p:sp>
      <p:pic>
        <p:nvPicPr>
          <p:cNvPr id="1208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376363"/>
            <a:ext cx="81534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09574" name="Straight Arrow Connector 52"/>
          <p:cNvCxnSpPr>
            <a:cxnSpLocks noChangeShapeType="1"/>
          </p:cNvCxnSpPr>
          <p:nvPr/>
        </p:nvCxnSpPr>
        <p:spPr bwMode="auto">
          <a:xfrm>
            <a:off x="1495425" y="5548313"/>
            <a:ext cx="612457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54" name="TextBox 53">
            <a:extLst>
              <a:ext uri="{FF2B5EF4-FFF2-40B4-BE49-F238E27FC236}">
                <a16:creationId xmlns:a16="http://schemas.microsoft.com/office/drawing/2014/main" id="{76DC3608-B55D-6A4A-AAAA-B7FBF7D82DB2}"/>
              </a:ext>
            </a:extLst>
          </p:cNvPr>
          <p:cNvSpPr txBox="1"/>
          <p:nvPr/>
        </p:nvSpPr>
        <p:spPr>
          <a:xfrm>
            <a:off x="2201728" y="5379046"/>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cxnSp>
        <p:nvCxnSpPr>
          <p:cNvPr id="3" name="Straight Arrow Connector 2">
            <a:extLst>
              <a:ext uri="{FF2B5EF4-FFF2-40B4-BE49-F238E27FC236}">
                <a16:creationId xmlns:a16="http://schemas.microsoft.com/office/drawing/2014/main" id="{6F2BB871-4375-4946-A35E-0847ECAF34B1}"/>
              </a:ext>
            </a:extLst>
          </p:cNvPr>
          <p:cNvCxnSpPr>
            <a:cxnSpLocks/>
            <a:stCxn id="54" idx="0"/>
          </p:cNvCxnSpPr>
          <p:nvPr/>
        </p:nvCxnSpPr>
        <p:spPr bwMode="auto">
          <a:xfrm flipV="1">
            <a:off x="3037855" y="2840478"/>
            <a:ext cx="391657" cy="253856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 name="Rectangle 5">
            <a:extLst>
              <a:ext uri="{FF2B5EF4-FFF2-40B4-BE49-F238E27FC236}">
                <a16:creationId xmlns:a16="http://schemas.microsoft.com/office/drawing/2014/main" id="{567358CE-9FD4-FE48-8DCC-CA70691E572E}"/>
              </a:ext>
            </a:extLst>
          </p:cNvPr>
          <p:cNvSpPr/>
          <p:nvPr/>
        </p:nvSpPr>
        <p:spPr>
          <a:xfrm>
            <a:off x="-90239" y="2003445"/>
            <a:ext cx="1809354" cy="584775"/>
          </a:xfrm>
          <a:prstGeom prst="rect">
            <a:avLst/>
          </a:prstGeom>
        </p:spPr>
        <p:txBody>
          <a:bodyPr wrap="square">
            <a:spAutoFit/>
          </a:bodyPr>
          <a:lstStyle/>
          <a:p>
            <a:r>
              <a:rPr lang="en-US" altLang="x-none" sz="1600" dirty="0">
                <a:solidFill>
                  <a:srgbClr val="3333CC"/>
                </a:solidFill>
                <a:latin typeface="Comic Sans MS" charset="0"/>
              </a:rPr>
              <a:t>fragmentation </a:t>
            </a:r>
            <a:r>
              <a:rPr lang="en-US" altLang="zh-CN" sz="1600" dirty="0">
                <a:solidFill>
                  <a:srgbClr val="3333CC"/>
                </a:solidFill>
                <a:latin typeface="Comic Sans MS" charset="0"/>
              </a:rPr>
              <a:t>/</a:t>
            </a:r>
            <a:r>
              <a:rPr lang="en-US" altLang="x-none" sz="1600" dirty="0">
                <a:solidFill>
                  <a:srgbClr val="3333CC"/>
                </a:solidFill>
                <a:latin typeface="Comic Sans MS" charset="0"/>
              </a:rPr>
              <a:t> </a:t>
            </a:r>
            <a:r>
              <a:rPr lang="en-US" altLang="zh-CN" sz="1600" dirty="0">
                <a:solidFill>
                  <a:srgbClr val="3333CC"/>
                </a:solidFill>
                <a:latin typeface="Comic Sans MS" charset="0"/>
                <a:ea typeface="宋体" charset="-122"/>
              </a:rPr>
              <a:t>r</a:t>
            </a:r>
            <a:r>
              <a:rPr lang="en-US" altLang="x-none" sz="1600" dirty="0">
                <a:solidFill>
                  <a:srgbClr val="3333CC"/>
                </a:solidFill>
                <a:latin typeface="Comic Sans MS" charset="0"/>
              </a:rPr>
              <a:t>eassembling</a:t>
            </a:r>
            <a:endParaRPr lang="en-US" sz="1600" dirty="0"/>
          </a:p>
        </p:txBody>
      </p:sp>
      <p:sp>
        <p:nvSpPr>
          <p:cNvPr id="61" name="TextBox 60">
            <a:extLst>
              <a:ext uri="{FF2B5EF4-FFF2-40B4-BE49-F238E27FC236}">
                <a16:creationId xmlns:a16="http://schemas.microsoft.com/office/drawing/2014/main" id="{353AD09E-D6F5-1343-B312-EF997B2DCFE5}"/>
              </a:ext>
            </a:extLst>
          </p:cNvPr>
          <p:cNvSpPr txBox="1"/>
          <p:nvPr/>
        </p:nvSpPr>
        <p:spPr>
          <a:xfrm>
            <a:off x="7070009" y="2462395"/>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
        <p:nvSpPr>
          <p:cNvPr id="63" name="TextBox 62">
            <a:extLst>
              <a:ext uri="{FF2B5EF4-FFF2-40B4-BE49-F238E27FC236}">
                <a16:creationId xmlns:a16="http://schemas.microsoft.com/office/drawing/2014/main" id="{7A4F4B64-147E-614E-8DD6-30BF075B1A12}"/>
              </a:ext>
            </a:extLst>
          </p:cNvPr>
          <p:cNvSpPr txBox="1"/>
          <p:nvPr/>
        </p:nvSpPr>
        <p:spPr>
          <a:xfrm>
            <a:off x="7118" y="3052717"/>
            <a:ext cx="869149" cy="338554"/>
          </a:xfrm>
          <a:prstGeom prst="rect">
            <a:avLst/>
          </a:prstGeom>
          <a:noFill/>
        </p:spPr>
        <p:txBody>
          <a:bodyPr wrap="none" rtlCol="0">
            <a:spAutoFit/>
          </a:bodyPr>
          <a:lstStyle/>
          <a:p>
            <a:r>
              <a:rPr lang="en-US" altLang="zh-CN" sz="1600" dirty="0">
                <a:solidFill>
                  <a:schemeClr val="accent2"/>
                </a:solidFill>
                <a:latin typeface="+mn-lt"/>
                <a:ea typeface="+mn-ea"/>
              </a:rPr>
              <a:t>routing</a:t>
            </a:r>
            <a:endParaRPr lang="en-US" sz="1600" dirty="0">
              <a:solidFill>
                <a:schemeClr val="accent2"/>
              </a:solidFill>
              <a:latin typeface="+mn-lt"/>
              <a:ea typeface="+mn-ea"/>
            </a:endParaRPr>
          </a:p>
        </p:txBody>
      </p:sp>
      <p:cxnSp>
        <p:nvCxnSpPr>
          <p:cNvPr id="64" name="Straight Arrow Connector 63">
            <a:extLst>
              <a:ext uri="{FF2B5EF4-FFF2-40B4-BE49-F238E27FC236}">
                <a16:creationId xmlns:a16="http://schemas.microsoft.com/office/drawing/2014/main" id="{265F910E-D020-D847-887B-F535D47763E2}"/>
              </a:ext>
            </a:extLst>
          </p:cNvPr>
          <p:cNvCxnSpPr>
            <a:cxnSpLocks/>
          </p:cNvCxnSpPr>
          <p:nvPr/>
        </p:nvCxnSpPr>
        <p:spPr bwMode="auto">
          <a:xfrm flipV="1">
            <a:off x="813974" y="2757844"/>
            <a:ext cx="627359" cy="3432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E1E6A6B1-49A4-AD46-BB70-CCBA13EC8261}"/>
              </a:ext>
            </a:extLst>
          </p:cNvPr>
          <p:cNvCxnSpPr>
            <a:cxnSpLocks/>
            <a:stCxn id="63" idx="3"/>
          </p:cNvCxnSpPr>
          <p:nvPr/>
        </p:nvCxnSpPr>
        <p:spPr bwMode="auto">
          <a:xfrm flipV="1">
            <a:off x="876267" y="3206530"/>
            <a:ext cx="2725485" cy="1546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9" name="Straight Arrow Connector 68">
            <a:extLst>
              <a:ext uri="{FF2B5EF4-FFF2-40B4-BE49-F238E27FC236}">
                <a16:creationId xmlns:a16="http://schemas.microsoft.com/office/drawing/2014/main" id="{9F1B0C48-F64C-0F40-92F3-F2B78C63C948}"/>
              </a:ext>
            </a:extLst>
          </p:cNvPr>
          <p:cNvCxnSpPr>
            <a:cxnSpLocks/>
          </p:cNvCxnSpPr>
          <p:nvPr/>
        </p:nvCxnSpPr>
        <p:spPr bwMode="auto">
          <a:xfrm>
            <a:off x="821236" y="3400253"/>
            <a:ext cx="2665195" cy="22536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7" name="TextBox 76">
            <a:extLst>
              <a:ext uri="{FF2B5EF4-FFF2-40B4-BE49-F238E27FC236}">
                <a16:creationId xmlns:a16="http://schemas.microsoft.com/office/drawing/2014/main" id="{321E74B5-6C66-724D-A5FD-4B8180D78675}"/>
              </a:ext>
            </a:extLst>
          </p:cNvPr>
          <p:cNvSpPr txBox="1"/>
          <p:nvPr/>
        </p:nvSpPr>
        <p:spPr>
          <a:xfrm>
            <a:off x="3123061" y="1286957"/>
            <a:ext cx="1093569" cy="338554"/>
          </a:xfrm>
          <a:prstGeom prst="rect">
            <a:avLst/>
          </a:prstGeom>
          <a:noFill/>
        </p:spPr>
        <p:txBody>
          <a:bodyPr wrap="none" rtlCol="0">
            <a:spAutoFit/>
          </a:bodyPr>
          <a:lstStyle/>
          <a:p>
            <a:r>
              <a:rPr lang="en-US" altLang="zh-CN" sz="1600" dirty="0">
                <a:solidFill>
                  <a:schemeClr val="accent2"/>
                </a:solidFill>
                <a:latin typeface="+mn-lt"/>
                <a:ea typeface="+mn-ea"/>
              </a:rPr>
              <a:t>QoS/</a:t>
            </a:r>
            <a:r>
              <a:rPr lang="en-US" altLang="zh-CN" sz="1600" dirty="0" err="1">
                <a:solidFill>
                  <a:schemeClr val="accent2"/>
                </a:solidFill>
                <a:latin typeface="+mn-lt"/>
                <a:ea typeface="+mn-ea"/>
              </a:rPr>
              <a:t>CoS</a:t>
            </a:r>
            <a:endParaRPr lang="en-US" sz="1600" dirty="0">
              <a:solidFill>
                <a:schemeClr val="accent2"/>
              </a:solidFill>
              <a:latin typeface="+mn-lt"/>
              <a:ea typeface="+mn-ea"/>
            </a:endParaRPr>
          </a:p>
        </p:txBody>
      </p:sp>
    </p:spTree>
    <p:extLst>
      <p:ext uri="{BB962C8B-B14F-4D97-AF65-F5344CB8AC3E}">
        <p14:creationId xmlns:p14="http://schemas.microsoft.com/office/powerpoint/2010/main" val="669641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1" grpId="0"/>
      <p:bldP spid="63" grpId="0"/>
      <p:bldP spid="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121B150-4A6B-734F-B660-51D8B37AA72F}" type="slidenum">
              <a:rPr lang="en-US" altLang="x-none" sz="1200">
                <a:solidFill>
                  <a:srgbClr val="000000"/>
                </a:solidFill>
                <a:latin typeface="Tahoma" charset="0"/>
              </a:rPr>
              <a:pPr/>
              <a:t>51</a:t>
            </a:fld>
            <a:endParaRPr lang="en-US" altLang="x-none" sz="1200">
              <a:solidFill>
                <a:srgbClr val="000000"/>
              </a:solidFill>
              <a:latin typeface="Tahoma" charset="0"/>
            </a:endParaRPr>
          </a:p>
        </p:txBody>
      </p:sp>
      <p:sp>
        <p:nvSpPr>
          <p:cNvPr id="11161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dirty="0">
                <a:solidFill>
                  <a:srgbClr val="3333CC"/>
                </a:solidFill>
                <a:latin typeface="Comic Sans MS" charset="0"/>
              </a:rPr>
              <a:t>Transport Layer: UDP </a:t>
            </a:r>
            <a:endParaRPr lang="en-US" altLang="x-none" sz="4000" u="sng" dirty="0">
              <a:solidFill>
                <a:srgbClr val="3333CC"/>
              </a:solidFill>
              <a:latin typeface="Comic Sans MS" charset="0"/>
            </a:endParaRPr>
          </a:p>
        </p:txBody>
      </p:sp>
      <p:sp>
        <p:nvSpPr>
          <p:cNvPr id="111619" name="Rectangle 3"/>
          <p:cNvSpPr>
            <a:spLocks noChangeArrowheads="1"/>
          </p:cNvSpPr>
          <p:nvPr/>
        </p:nvSpPr>
        <p:spPr bwMode="auto">
          <a:xfrm>
            <a:off x="593725" y="1562100"/>
            <a:ext cx="5373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 c</a:t>
            </a:r>
            <a:r>
              <a:rPr lang="en-US" altLang="x-none" sz="2800" dirty="0">
                <a:solidFill>
                  <a:srgbClr val="000000"/>
                </a:solidFill>
                <a:latin typeface="Comic Sans MS" charset="0"/>
              </a:rPr>
              <a:t>onnectionless service</a:t>
            </a:r>
          </a:p>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Does not provide: connection setup, reliability, flow control, congestion control, timing, or bandwidth guarantee </a:t>
            </a:r>
            <a:endParaRPr lang="en-US" altLang="zh-CN" sz="2800" dirty="0">
              <a:solidFill>
                <a:srgbClr val="000000"/>
              </a:solidFill>
              <a:latin typeface="Comic Sans MS" charset="0"/>
              <a:ea typeface="宋体" charset="-122"/>
            </a:endParaRPr>
          </a:p>
          <a:p>
            <a:pPr marL="914400" lvl="1" indent="-457200" algn="l">
              <a:spcBef>
                <a:spcPct val="20000"/>
              </a:spcBef>
              <a:buClr>
                <a:srgbClr val="3333CC"/>
              </a:buClr>
              <a:buSzPct val="75000"/>
              <a:buFont typeface="Courier New" panose="02070309020205020404" pitchFamily="49" charset="0"/>
              <a:buChar char="o"/>
            </a:pPr>
            <a:r>
              <a:rPr lang="en-US" altLang="zh-CN" sz="2800" dirty="0">
                <a:solidFill>
                  <a:srgbClr val="000000"/>
                </a:solidFill>
                <a:latin typeface="Comic Sans MS" charset="0"/>
                <a:ea typeface="宋体" charset="-122"/>
              </a:rPr>
              <a:t>w</a:t>
            </a:r>
            <a:r>
              <a:rPr lang="en-US" altLang="x-none" sz="2800" dirty="0">
                <a:solidFill>
                  <a:srgbClr val="000000"/>
                </a:solidFill>
                <a:latin typeface="Comic Sans MS" charset="0"/>
              </a:rPr>
              <a:t>hy is there a UDP?</a:t>
            </a:r>
          </a:p>
        </p:txBody>
      </p:sp>
      <p:grpSp>
        <p:nvGrpSpPr>
          <p:cNvPr id="111620" name="Group 1"/>
          <p:cNvGrpSpPr>
            <a:grpSpLocks/>
          </p:cNvGrpSpPr>
          <p:nvPr/>
        </p:nvGrpSpPr>
        <p:grpSpPr bwMode="auto">
          <a:xfrm>
            <a:off x="6119813" y="1762125"/>
            <a:ext cx="2693987" cy="3367088"/>
            <a:chOff x="6328238" y="1623178"/>
            <a:chExt cx="2693987" cy="3367087"/>
          </a:xfrm>
        </p:grpSpPr>
        <p:sp>
          <p:nvSpPr>
            <p:cNvPr id="11162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grpSp>
          <p:nvGrpSpPr>
            <p:cNvPr id="111622" name="Group 5"/>
            <p:cNvGrpSpPr>
              <a:grpSpLocks/>
            </p:cNvGrpSpPr>
            <p:nvPr/>
          </p:nvGrpSpPr>
          <p:grpSpPr bwMode="auto">
            <a:xfrm>
              <a:off x="6328238" y="1623178"/>
              <a:ext cx="2693987" cy="3367087"/>
              <a:chOff x="2514600" y="1967359"/>
              <a:chExt cx="3124200" cy="3747641"/>
            </a:xfrm>
          </p:grpSpPr>
          <p:sp>
            <p:nvSpPr>
              <p:cNvPr id="11162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Text Box 10"/>
              <p:cNvSpPr txBox="1">
                <a:spLocks noChangeArrowheads="1"/>
              </p:cNvSpPr>
              <p:nvPr/>
            </p:nvSpPr>
            <p:spPr bwMode="auto">
              <a:xfrm>
                <a:off x="3811588" y="3470275"/>
                <a:ext cx="478006" cy="44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rPr>
                  <a:t>IP</a:t>
                </a:r>
              </a:p>
            </p:txBody>
          </p:sp>
          <p:sp>
            <p:nvSpPr>
              <p:cNvPr id="111628" name="Text Box 11"/>
              <p:cNvSpPr txBox="1">
                <a:spLocks noChangeArrowheads="1"/>
              </p:cNvSpPr>
              <p:nvPr/>
            </p:nvSpPr>
            <p:spPr bwMode="auto">
              <a:xfrm>
                <a:off x="2673925" y="5334004"/>
                <a:ext cx="1000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Ethernet</a:t>
                </a:r>
              </a:p>
            </p:txBody>
          </p:sp>
          <p:sp>
            <p:nvSpPr>
              <p:cNvPr id="111629" name="Text Box 12"/>
              <p:cNvSpPr txBox="1">
                <a:spLocks noChangeArrowheads="1"/>
              </p:cNvSpPr>
              <p:nvPr/>
            </p:nvSpPr>
            <p:spPr bwMode="auto">
              <a:xfrm>
                <a:off x="4342815" y="5334004"/>
                <a:ext cx="1197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Cable/DSL</a:t>
                </a:r>
              </a:p>
            </p:txBody>
          </p:sp>
          <p:sp>
            <p:nvSpPr>
              <p:cNvPr id="111630" name="Text Box 13"/>
              <p:cNvSpPr txBox="1">
                <a:spLocks noChangeArrowheads="1"/>
              </p:cNvSpPr>
              <p:nvPr/>
            </p:nvSpPr>
            <p:spPr bwMode="auto">
              <a:xfrm>
                <a:off x="3546760" y="5334004"/>
                <a:ext cx="972217"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Wireless</a:t>
                </a:r>
              </a:p>
            </p:txBody>
          </p:sp>
          <p:sp>
            <p:nvSpPr>
              <p:cNvPr id="111631" name="Text Box 14"/>
              <p:cNvSpPr txBox="1">
                <a:spLocks noChangeArrowheads="1"/>
              </p:cNvSpPr>
              <p:nvPr/>
            </p:nvSpPr>
            <p:spPr bwMode="auto">
              <a:xfrm>
                <a:off x="3390900" y="2787650"/>
                <a:ext cx="630402"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TCP</a:t>
                </a:r>
              </a:p>
            </p:txBody>
          </p:sp>
          <p:sp>
            <p:nvSpPr>
              <p:cNvPr id="111632" name="Text Box 15"/>
              <p:cNvSpPr txBox="1">
                <a:spLocks noChangeArrowheads="1"/>
              </p:cNvSpPr>
              <p:nvPr/>
            </p:nvSpPr>
            <p:spPr bwMode="auto">
              <a:xfrm>
                <a:off x="4186238" y="2819400"/>
                <a:ext cx="641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UDP</a:t>
                </a:r>
              </a:p>
            </p:txBody>
          </p:sp>
          <p:sp>
            <p:nvSpPr>
              <p:cNvPr id="11163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1636" name="Group 31"/>
              <p:cNvGrpSpPr>
                <a:grpSpLocks/>
              </p:cNvGrpSpPr>
              <p:nvPr/>
            </p:nvGrpSpPr>
            <p:grpSpPr bwMode="auto">
              <a:xfrm>
                <a:off x="2604654" y="1967359"/>
                <a:ext cx="2971800" cy="384160"/>
                <a:chOff x="2604654" y="1967359"/>
                <a:chExt cx="2971800" cy="384160"/>
              </a:xfrm>
            </p:grpSpPr>
            <p:sp>
              <p:nvSpPr>
                <p:cNvPr id="111637" name="Text Box 16"/>
                <p:cNvSpPr txBox="1">
                  <a:spLocks noChangeArrowheads="1"/>
                </p:cNvSpPr>
                <p:nvPr/>
              </p:nvSpPr>
              <p:spPr bwMode="auto">
                <a:xfrm>
                  <a:off x="4642363" y="2008911"/>
                  <a:ext cx="761835"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Telnet</a:t>
                  </a:r>
                </a:p>
              </p:txBody>
            </p:sp>
            <p:sp>
              <p:nvSpPr>
                <p:cNvPr id="111638" name="Text Box 17"/>
                <p:cNvSpPr txBox="1">
                  <a:spLocks noChangeArrowheads="1"/>
                </p:cNvSpPr>
                <p:nvPr/>
              </p:nvSpPr>
              <p:spPr bwMode="auto">
                <a:xfrm>
                  <a:off x="2843502" y="1995054"/>
                  <a:ext cx="745629"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Email</a:t>
                  </a:r>
                </a:p>
              </p:txBody>
            </p:sp>
            <p:sp>
              <p:nvSpPr>
                <p:cNvPr id="111639" name="Text Box 18"/>
                <p:cNvSpPr txBox="1">
                  <a:spLocks noChangeArrowheads="1"/>
                </p:cNvSpPr>
                <p:nvPr/>
              </p:nvSpPr>
              <p:spPr bwMode="auto">
                <a:xfrm>
                  <a:off x="4190999" y="2008910"/>
                  <a:ext cx="606241"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FTP</a:t>
                  </a:r>
                </a:p>
              </p:txBody>
            </p:sp>
            <p:sp>
              <p:nvSpPr>
                <p:cNvPr id="111640" name="Text Box 19"/>
                <p:cNvSpPr txBox="1">
                  <a:spLocks noChangeArrowheads="1"/>
                </p:cNvSpPr>
                <p:nvPr/>
              </p:nvSpPr>
              <p:spPr bwMode="auto">
                <a:xfrm>
                  <a:off x="3480521" y="2008908"/>
                  <a:ext cx="838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WWW</a:t>
                  </a:r>
                </a:p>
              </p:txBody>
            </p:sp>
            <p:sp>
              <p:nvSpPr>
                <p:cNvPr id="11164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058142C-40B0-4942-AF9F-EA4856145FAC}" type="slidenum">
              <a:rPr lang="en-US" altLang="x-none" sz="1400"/>
              <a:pPr algn="r"/>
              <a:t>52</a:t>
            </a:fld>
            <a:endParaRPr lang="en-US" altLang="x-none" sz="1400" dirty="0"/>
          </a:p>
        </p:txBody>
      </p:sp>
      <p:sp>
        <p:nvSpPr>
          <p:cNvPr id="132098" name="Rectangle 2"/>
          <p:cNvSpPr>
            <a:spLocks noGrp="1" noChangeArrowheads="1"/>
          </p:cNvSpPr>
          <p:nvPr>
            <p:ph type="title"/>
          </p:nvPr>
        </p:nvSpPr>
        <p:spPr/>
        <p:txBody>
          <a:bodyPr/>
          <a:lstStyle/>
          <a:p>
            <a:r>
              <a:rPr lang="en-US" altLang="x-none" sz="3200" dirty="0">
                <a:ea typeface="ＭＳ Ｐゴシック" charset="-128"/>
              </a:rPr>
              <a:t>Transport Services and APIs</a:t>
            </a:r>
            <a:endParaRPr lang="en-US" altLang="x-none" dirty="0">
              <a:ea typeface="ＭＳ Ｐゴシック" charset="-128"/>
            </a:endParaRPr>
          </a:p>
        </p:txBody>
      </p:sp>
      <p:sp>
        <p:nvSpPr>
          <p:cNvPr id="132099" name="Rectangle 3"/>
          <p:cNvSpPr>
            <a:spLocks noGrp="1" noChangeArrowheads="1"/>
          </p:cNvSpPr>
          <p:nvPr>
            <p:ph type="body" sz="half" idx="1"/>
          </p:nvPr>
        </p:nvSpPr>
        <p:spPr>
          <a:xfrm>
            <a:off x="533400" y="1600200"/>
            <a:ext cx="7959725" cy="4648200"/>
          </a:xfrm>
        </p:spPr>
        <p:txBody>
          <a:bodyPr/>
          <a:lstStyle/>
          <a:p>
            <a:pPr>
              <a:lnSpc>
                <a:spcPct val="80000"/>
              </a:lnSpc>
              <a:buFont typeface="Wingdings" pitchFamily="2" charset="2"/>
              <a:buChar char="q"/>
            </a:pPr>
            <a:r>
              <a:rPr lang="en-US" altLang="zh-CN" sz="2400" dirty="0">
                <a:ea typeface="宋体" charset="-122"/>
              </a:rPr>
              <a:t>Multiple services and APIs proposed in history</a:t>
            </a:r>
          </a:p>
          <a:p>
            <a:pPr lvl="1">
              <a:lnSpc>
                <a:spcPct val="80000"/>
              </a:lnSpc>
              <a:buFont typeface="Courier New" panose="02070309020205020404" pitchFamily="49" charset="0"/>
              <a:buChar char="o"/>
            </a:pPr>
            <a:r>
              <a:rPr lang="en-US" altLang="zh-CN" sz="1800" dirty="0">
                <a:ea typeface="宋体" charset="-122"/>
              </a:rPr>
              <a:t>XTI (X/Open Transport Interface), a slight modification of the Transport Layer Interface (TLI) developed by AT&amp;T.</a:t>
            </a:r>
          </a:p>
          <a:p>
            <a:pPr>
              <a:lnSpc>
                <a:spcPct val="80000"/>
              </a:lnSpc>
            </a:pPr>
            <a:endParaRPr lang="en-US" altLang="zh-CN" sz="2400" dirty="0">
              <a:ea typeface="宋体" charset="-122"/>
            </a:endParaRPr>
          </a:p>
          <a:p>
            <a:pPr>
              <a:lnSpc>
                <a:spcPct val="80000"/>
              </a:lnSpc>
              <a:buFont typeface="Wingdings" pitchFamily="2" charset="2"/>
              <a:buChar char="q"/>
            </a:pPr>
            <a:r>
              <a:rPr lang="en-US" altLang="zh-CN" sz="2400" dirty="0">
                <a:ea typeface="宋体" charset="-122"/>
              </a:rPr>
              <a:t>Commonly used transport-layer service model and API: S</a:t>
            </a:r>
            <a:r>
              <a:rPr lang="en-US" altLang="x-none" sz="2400" dirty="0">
                <a:ea typeface="ＭＳ Ｐゴシック" charset="-128"/>
              </a:rPr>
              <a:t>ocket</a:t>
            </a:r>
          </a:p>
          <a:p>
            <a:pPr lvl="1">
              <a:lnSpc>
                <a:spcPct val="80000"/>
              </a:lnSpc>
              <a:buFont typeface="Courier New" panose="02070309020205020404" pitchFamily="49" charset="0"/>
              <a:buChar char="o"/>
            </a:pPr>
            <a:r>
              <a:rPr lang="en-US" altLang="zh-CN" sz="2000" dirty="0">
                <a:ea typeface="宋体" charset="-122"/>
              </a:rPr>
              <a:t>sometimes called "Berkeley sockets" acknowledging their heritage from Berkeley Unix</a:t>
            </a:r>
          </a:p>
          <a:p>
            <a:pPr lvl="1">
              <a:lnSpc>
                <a:spcPct val="80000"/>
              </a:lnSpc>
              <a:buFont typeface="Courier New" panose="02070309020205020404" pitchFamily="49" charset="0"/>
              <a:buChar char="o"/>
            </a:pPr>
            <a:r>
              <a:rPr lang="en-US" altLang="x-none" sz="2000" dirty="0">
                <a:ea typeface="ＭＳ Ｐゴシック" charset="-128"/>
              </a:rPr>
              <a:t>a socket has </a:t>
            </a:r>
            <a:r>
              <a:rPr lang="en-US" altLang="zh-CN" sz="2000" dirty="0">
                <a:solidFill>
                  <a:schemeClr val="accent2"/>
                </a:solidFill>
                <a:ea typeface="宋体" charset="-122"/>
              </a:rPr>
              <a:t>a transport-layer local </a:t>
            </a:r>
            <a:r>
              <a:rPr lang="en-US" altLang="zh-CN" sz="2000" dirty="0">
                <a:solidFill>
                  <a:srgbClr val="FF0000"/>
                </a:solidFill>
                <a:ea typeface="宋体" charset="-122"/>
              </a:rPr>
              <a:t>port number</a:t>
            </a:r>
            <a:endParaRPr lang="en-US" altLang="zh-CN" sz="2000" dirty="0">
              <a:solidFill>
                <a:schemeClr val="accent2"/>
              </a:solidFill>
              <a:ea typeface="宋体" charset="-122"/>
            </a:endParaRPr>
          </a:p>
          <a:p>
            <a:pPr lvl="2">
              <a:lnSpc>
                <a:spcPct val="80000"/>
              </a:lnSpc>
            </a:pPr>
            <a:r>
              <a:rPr lang="en-US" altLang="zh-CN" dirty="0">
                <a:ea typeface="宋体" charset="-122"/>
              </a:rPr>
              <a:t>e.g., email (SMTP) port number 25, web port number 80</a:t>
            </a:r>
            <a:endParaRPr lang="en-US" altLang="x-none" sz="1800" dirty="0">
              <a:ea typeface="ＭＳ Ｐゴシック" charset="-128"/>
            </a:endParaRPr>
          </a:p>
          <a:p>
            <a:pPr lvl="1">
              <a:lnSpc>
                <a:spcPct val="80000"/>
              </a:lnSpc>
              <a:buFont typeface="Courier New" panose="02070309020205020404" pitchFamily="49" charset="0"/>
              <a:buChar char="o"/>
            </a:pPr>
            <a:r>
              <a:rPr lang="en-US" altLang="x-none" sz="2000" dirty="0">
                <a:ea typeface="ＭＳ Ｐゴシック" charset="-128"/>
              </a:rPr>
              <a:t>Application can send data into socket, read data out of socket</a:t>
            </a:r>
          </a:p>
          <a:p>
            <a:pPr lvl="1">
              <a:lnSpc>
                <a:spcPct val="80000"/>
              </a:lnSpc>
              <a:buFont typeface="Courier New" panose="02070309020205020404" pitchFamily="49" charset="0"/>
              <a:buChar char="o"/>
            </a:pPr>
            <a:r>
              <a:rPr lang="en-US" altLang="x-none" sz="2000" dirty="0">
                <a:ea typeface="ＭＳ Ｐゴシック" charset="-128"/>
              </a:rPr>
              <a:t>an application process binds to a socket (-a all; -u </a:t>
            </a:r>
            <a:r>
              <a:rPr lang="en-US" altLang="x-none" sz="2000" dirty="0" err="1">
                <a:ea typeface="ＭＳ Ｐゴシック" charset="-128"/>
              </a:rPr>
              <a:t>udp</a:t>
            </a:r>
            <a:r>
              <a:rPr lang="en-US" altLang="x-none" sz="2000" dirty="0">
                <a:ea typeface="ＭＳ Ｐゴシック" charset="-128"/>
              </a:rPr>
              <a:t>; -n number)</a:t>
            </a:r>
          </a:p>
          <a:p>
            <a:pPr lvl="2">
              <a:lnSpc>
                <a:spcPct val="80000"/>
              </a:lnSpc>
            </a:pPr>
            <a:r>
              <a:rPr lang="en-US" altLang="x-none" sz="1600" dirty="0">
                <a:ea typeface="ＭＳ Ｐゴシック" charset="-128"/>
              </a:rPr>
              <a:t>%</a:t>
            </a:r>
            <a:r>
              <a:rPr lang="en-US" altLang="x-none" sz="1600" dirty="0" err="1">
                <a:ea typeface="ＭＳ Ｐゴシック" charset="-128"/>
              </a:rPr>
              <a:t>netstat</a:t>
            </a:r>
            <a:r>
              <a:rPr lang="en-US" altLang="x-none" sz="1600" dirty="0">
                <a:ea typeface="ＭＳ Ｐゴシック" charset="-128"/>
              </a:rPr>
              <a:t> -</a:t>
            </a:r>
            <a:r>
              <a:rPr lang="en-US" altLang="x-none" sz="1600" dirty="0" err="1">
                <a:ea typeface="ＭＳ Ｐゴシック" charset="-128"/>
              </a:rPr>
              <a:t>aun</a:t>
            </a:r>
            <a:endParaRPr lang="en-US" altLang="x-none" sz="1600" dirty="0">
              <a:ea typeface="ＭＳ Ｐゴシック" charset="-128"/>
            </a:endParaRPr>
          </a:p>
        </p:txBody>
      </p:sp>
    </p:spTree>
    <p:extLst>
      <p:ext uri="{BB962C8B-B14F-4D97-AF65-F5344CB8AC3E}">
        <p14:creationId xmlns:p14="http://schemas.microsoft.com/office/powerpoint/2010/main" val="1565548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3C33252-4909-654F-82BA-365E459F439A}" type="slidenum">
              <a:rPr lang="en-US" altLang="x-none" sz="1400">
                <a:solidFill>
                  <a:srgbClr val="000000"/>
                </a:solidFill>
              </a:rPr>
              <a:pPr algn="r"/>
              <a:t>53</a:t>
            </a:fld>
            <a:endParaRPr lang="en-US" altLang="x-none" sz="1400" dirty="0">
              <a:solidFill>
                <a:srgbClr val="000000"/>
              </a:solidFill>
            </a:endParaRPr>
          </a:p>
        </p:txBody>
      </p:sp>
      <p:sp>
        <p:nvSpPr>
          <p:cNvPr id="134146" name="Rectangle 2"/>
          <p:cNvSpPr>
            <a:spLocks noGrp="1" noChangeArrowheads="1"/>
          </p:cNvSpPr>
          <p:nvPr>
            <p:ph type="title"/>
          </p:nvPr>
        </p:nvSpPr>
        <p:spPr/>
        <p:txBody>
          <a:bodyPr/>
          <a:lstStyle/>
          <a:p>
            <a:r>
              <a:rPr lang="en-US" altLang="zh-CN" dirty="0">
                <a:ea typeface="宋体" charset="-122"/>
              </a:rPr>
              <a:t>Socket Service Model and API</a:t>
            </a:r>
            <a:endParaRPr lang="en-US" altLang="x-none" dirty="0">
              <a:ea typeface="ＭＳ Ｐゴシック" charset="-128"/>
            </a:endParaRPr>
          </a:p>
        </p:txBody>
      </p:sp>
      <p:grpSp>
        <p:nvGrpSpPr>
          <p:cNvPr id="134147" name="Group 1"/>
          <p:cNvGrpSpPr>
            <a:grpSpLocks/>
          </p:cNvGrpSpPr>
          <p:nvPr/>
        </p:nvGrpSpPr>
        <p:grpSpPr bwMode="auto">
          <a:xfrm>
            <a:off x="290513" y="1914525"/>
            <a:ext cx="8651875" cy="4033838"/>
            <a:chOff x="341978" y="1514813"/>
            <a:chExt cx="8652252" cy="4034209"/>
          </a:xfrm>
        </p:grpSpPr>
        <p:graphicFrame>
          <p:nvGraphicFramePr>
            <p:cNvPr id="134150" name="Object 2"/>
            <p:cNvGraphicFramePr>
              <a:graphicFrameLocks noChangeAspect="1"/>
            </p:cNvGraphicFramePr>
            <p:nvPr/>
          </p:nvGraphicFramePr>
          <p:xfrm>
            <a:off x="341978" y="1514813"/>
            <a:ext cx="8652252" cy="4034209"/>
          </p:xfrm>
          <a:graphic>
            <a:graphicData uri="http://schemas.openxmlformats.org/presentationml/2006/ole">
              <mc:AlternateContent xmlns:mc="http://schemas.openxmlformats.org/markup-compatibility/2006">
                <mc:Choice xmlns:v="urn:schemas-microsoft-com:vml" Requires="v">
                  <p:oleObj spid="_x0000_s352405" name="Photo Editor Photo" r:id="rId4" imgW="13460704" imgH="6276190" progId="MSPhotoEd.3">
                    <p:embed/>
                  </p:oleObj>
                </mc:Choice>
                <mc:Fallback>
                  <p:oleObj name="Photo Editor Photo" r:id="rId4" imgW="13460704" imgH="627619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78" y="1514813"/>
                          <a:ext cx="8652252" cy="403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2088304" y="4432906"/>
              <a:ext cx="1079547" cy="64140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defRPr/>
              </a:pPr>
              <a:r>
                <a:rPr lang="en-US" altLang="zh-CN" sz="1800" dirty="0">
                  <a:solidFill>
                    <a:srgbClr val="000000"/>
                  </a:solidFill>
                  <a:latin typeface="Comic Sans MS" charset="0"/>
                  <a:ea typeface="宋体" charset="0"/>
                  <a:cs typeface="宋体" charset="0"/>
                </a:rPr>
                <a:t>buffers,</a:t>
              </a:r>
            </a:p>
            <a:p>
              <a:pPr>
                <a:defRPr/>
              </a:pPr>
              <a:r>
                <a:rPr lang="en-US" altLang="zh-CN" sz="1800" dirty="0">
                  <a:solidFill>
                    <a:srgbClr val="000000"/>
                  </a:solidFill>
                  <a:latin typeface="Comic Sans MS" charset="0"/>
                  <a:ea typeface="宋体" charset="0"/>
                  <a:cs typeface="宋体" charset="0"/>
                </a:rPr>
                <a:t>states</a:t>
              </a:r>
              <a:endParaRPr lang="en-US" sz="1800" dirty="0">
                <a:solidFill>
                  <a:srgbClr val="000000"/>
                </a:solidFill>
                <a:latin typeface="Comic Sans MS" charset="0"/>
                <a:ea typeface="ＭＳ Ｐゴシック" charset="0"/>
              </a:endParaRPr>
            </a:p>
          </p:txBody>
        </p:sp>
        <p:sp>
          <p:nvSpPr>
            <p:cNvPr id="11270" name="Rectangle 7"/>
            <p:cNvSpPr>
              <a:spLocks noChangeArrowheads="1"/>
            </p:cNvSpPr>
            <p:nvPr/>
          </p:nvSpPr>
          <p:spPr bwMode="auto">
            <a:xfrm>
              <a:off x="6215984" y="4439257"/>
              <a:ext cx="1079547" cy="64140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defRPr/>
              </a:pPr>
              <a:r>
                <a:rPr lang="en-US" altLang="zh-CN" sz="1800">
                  <a:solidFill>
                    <a:srgbClr val="000000"/>
                  </a:solidFill>
                  <a:latin typeface="Comic Sans MS" charset="0"/>
                  <a:ea typeface="宋体" charset="0"/>
                  <a:cs typeface="宋体" charset="0"/>
                </a:rPr>
                <a:t>buffers,</a:t>
              </a:r>
            </a:p>
            <a:p>
              <a:pPr>
                <a:defRPr/>
              </a:pPr>
              <a:r>
                <a:rPr lang="en-US" altLang="zh-CN" sz="1800">
                  <a:solidFill>
                    <a:srgbClr val="000000"/>
                  </a:solidFill>
                  <a:latin typeface="Comic Sans MS" charset="0"/>
                  <a:ea typeface="宋体" charset="0"/>
                  <a:cs typeface="宋体" charset="0"/>
                </a:rPr>
                <a:t>states</a:t>
              </a:r>
              <a:endParaRPr lang="en-US" sz="1800">
                <a:solidFill>
                  <a:srgbClr val="000000"/>
                </a:solidFill>
                <a:latin typeface="Comic Sans MS" charset="0"/>
                <a:ea typeface="ＭＳ Ｐゴシック" charset="0"/>
              </a:endParaRPr>
            </a:p>
          </p:txBody>
        </p:sp>
      </p:grpSp>
      <p:cxnSp>
        <p:nvCxnSpPr>
          <p:cNvPr id="134148" name="Straight Arrow Connector 7"/>
          <p:cNvCxnSpPr>
            <a:cxnSpLocks noChangeShapeType="1"/>
          </p:cNvCxnSpPr>
          <p:nvPr/>
        </p:nvCxnSpPr>
        <p:spPr bwMode="auto">
          <a:xfrm>
            <a:off x="2957513" y="4210050"/>
            <a:ext cx="3252787" cy="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4149" name="Rectangle 3"/>
          <p:cNvSpPr>
            <a:spLocks noChangeArrowheads="1"/>
          </p:cNvSpPr>
          <p:nvPr/>
        </p:nvSpPr>
        <p:spPr bwMode="auto">
          <a:xfrm>
            <a:off x="3956050" y="3459163"/>
            <a:ext cx="1335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zh-CN" sz="2000">
                <a:solidFill>
                  <a:srgbClr val="000000"/>
                </a:solidFill>
                <a:latin typeface="Comic Sans MS" charset="0"/>
                <a:ea typeface="宋体" charset="-122"/>
              </a:rPr>
              <a:t>transport</a:t>
            </a:r>
          </a:p>
          <a:p>
            <a:r>
              <a:rPr lang="en-US" altLang="x-none" sz="2000">
                <a:solidFill>
                  <a:srgbClr val="000000"/>
                </a:solidFill>
                <a:latin typeface="Comic Sans MS" charset="0"/>
                <a:ea typeface="宋体" charset="-122"/>
              </a:rPr>
              <a:t>protocol</a:t>
            </a:r>
            <a:endParaRPr lang="en-US" altLang="x-none" sz="2000"/>
          </a:p>
        </p:txBody>
      </p:sp>
    </p:spTree>
    <p:extLst>
      <p:ext uri="{BB962C8B-B14F-4D97-AF65-F5344CB8AC3E}">
        <p14:creationId xmlns:p14="http://schemas.microsoft.com/office/powerpoint/2010/main" val="704326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x-none">
                <a:ea typeface="ＭＳ Ｐゴシック" charset="-128"/>
              </a:rPr>
              <a:t>Multiplexing/Demultiplexing</a:t>
            </a:r>
          </a:p>
        </p:txBody>
      </p:sp>
      <p:sp>
        <p:nvSpPr>
          <p:cNvPr id="52225" name="Slide Number Placeholder 4"/>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69D3D413-656F-4E49-8366-8761CA500E71}" type="slidenum">
              <a:rPr lang="en-US" altLang="x-none" sz="1400"/>
              <a:pPr/>
              <a:t>54</a:t>
            </a:fld>
            <a:endParaRPr lang="en-US" altLang="x-none" sz="1400" dirty="0"/>
          </a:p>
        </p:txBody>
      </p:sp>
      <p:pic>
        <p:nvPicPr>
          <p:cNvPr id="522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17675"/>
            <a:ext cx="9144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55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41448AA2-0524-AC4B-ADF3-EE41D0F384BF}" type="slidenum">
              <a:rPr lang="en-US" altLang="x-none" sz="1200">
                <a:solidFill>
                  <a:srgbClr val="000000"/>
                </a:solidFill>
                <a:latin typeface="Tahoma" charset="0"/>
              </a:rPr>
              <a:pPr/>
              <a:t>55</a:t>
            </a:fld>
            <a:endParaRPr lang="en-US" altLang="x-none" sz="1200">
              <a:solidFill>
                <a:srgbClr val="000000"/>
              </a:solidFill>
              <a:latin typeface="Tahoma" charset="0"/>
            </a:endParaRPr>
          </a:p>
        </p:txBody>
      </p:sp>
      <p:sp>
        <p:nvSpPr>
          <p:cNvPr id="113666"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UDP Header</a:t>
            </a:r>
            <a:endParaRPr lang="en-US" altLang="x-none" sz="4000" u="sng">
              <a:solidFill>
                <a:srgbClr val="3333CC"/>
              </a:solidFill>
              <a:latin typeface="Comic Sans MS" charset="0"/>
            </a:endParaRPr>
          </a:p>
        </p:txBody>
      </p:sp>
      <p:grpSp>
        <p:nvGrpSpPr>
          <p:cNvPr id="113667" name="Group 1"/>
          <p:cNvGrpSpPr>
            <a:grpSpLocks/>
          </p:cNvGrpSpPr>
          <p:nvPr/>
        </p:nvGrpSpPr>
        <p:grpSpPr bwMode="auto">
          <a:xfrm>
            <a:off x="-38100" y="3879850"/>
            <a:ext cx="2368550" cy="2955925"/>
            <a:chOff x="6328238" y="1623178"/>
            <a:chExt cx="2693987" cy="3367087"/>
          </a:xfrm>
        </p:grpSpPr>
        <p:sp>
          <p:nvSpPr>
            <p:cNvPr id="11369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3692" name="Group 5"/>
            <p:cNvGrpSpPr>
              <a:grpSpLocks/>
            </p:cNvGrpSpPr>
            <p:nvPr/>
          </p:nvGrpSpPr>
          <p:grpSpPr bwMode="auto">
            <a:xfrm>
              <a:off x="6328238" y="1623178"/>
              <a:ext cx="2693987" cy="3367087"/>
              <a:chOff x="2514600" y="1967359"/>
              <a:chExt cx="3124200" cy="3747641"/>
            </a:xfrm>
          </p:grpSpPr>
          <p:sp>
            <p:nvSpPr>
              <p:cNvPr id="11369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7"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98"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3699"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3700"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3701" name="Text Box 14"/>
              <p:cNvSpPr txBox="1">
                <a:spLocks noChangeArrowheads="1"/>
              </p:cNvSpPr>
              <p:nvPr/>
            </p:nvSpPr>
            <p:spPr bwMode="auto">
              <a:xfrm>
                <a:off x="3338329" y="278765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3702" name="Text Box 15"/>
              <p:cNvSpPr txBox="1">
                <a:spLocks noChangeArrowheads="1"/>
              </p:cNvSpPr>
              <p:nvPr/>
            </p:nvSpPr>
            <p:spPr bwMode="auto">
              <a:xfrm>
                <a:off x="4139241" y="281940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370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706" name="Group 31"/>
              <p:cNvGrpSpPr>
                <a:grpSpLocks/>
              </p:cNvGrpSpPr>
              <p:nvPr/>
            </p:nvGrpSpPr>
            <p:grpSpPr bwMode="auto">
              <a:xfrm>
                <a:off x="2604654" y="1967359"/>
                <a:ext cx="2971800" cy="377408"/>
                <a:chOff x="2604654" y="1967359"/>
                <a:chExt cx="2971800" cy="377408"/>
              </a:xfrm>
            </p:grpSpPr>
            <p:sp>
              <p:nvSpPr>
                <p:cNvPr id="113707"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708"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709"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710"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71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3668" name="Group 2"/>
          <p:cNvGrpSpPr>
            <a:grpSpLocks/>
          </p:cNvGrpSpPr>
          <p:nvPr/>
        </p:nvGrpSpPr>
        <p:grpSpPr bwMode="auto">
          <a:xfrm>
            <a:off x="6767513" y="4021138"/>
            <a:ext cx="2376487" cy="2836862"/>
            <a:chOff x="5257799" y="1981200"/>
            <a:chExt cx="3162073" cy="3741772"/>
          </a:xfrm>
        </p:grpSpPr>
        <p:sp>
          <p:nvSpPr>
            <p:cNvPr id="113671"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3672"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3"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4"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77"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3678"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3679"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3680" name="Text Box 12"/>
            <p:cNvSpPr txBox="1">
              <a:spLocks noChangeArrowheads="1"/>
            </p:cNvSpPr>
            <p:nvPr/>
          </p:nvSpPr>
          <p:spPr bwMode="auto">
            <a:xfrm>
              <a:off x="6103965" y="2787649"/>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UDP</a:t>
              </a:r>
            </a:p>
          </p:txBody>
        </p:sp>
        <p:sp>
          <p:nvSpPr>
            <p:cNvPr id="113681" name="Text Box 13"/>
            <p:cNvSpPr txBox="1">
              <a:spLocks noChangeArrowheads="1"/>
            </p:cNvSpPr>
            <p:nvPr/>
          </p:nvSpPr>
          <p:spPr bwMode="auto">
            <a:xfrm>
              <a:off x="6921903" y="2819400"/>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13682"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3"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4"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685" name="Group 26"/>
            <p:cNvGrpSpPr>
              <a:grpSpLocks/>
            </p:cNvGrpSpPr>
            <p:nvPr/>
          </p:nvGrpSpPr>
          <p:grpSpPr bwMode="auto">
            <a:xfrm>
              <a:off x="5348288" y="1995489"/>
              <a:ext cx="2971800" cy="406831"/>
              <a:chOff x="2604654" y="1967359"/>
              <a:chExt cx="2971800" cy="407129"/>
            </a:xfrm>
          </p:grpSpPr>
          <p:sp>
            <p:nvSpPr>
              <p:cNvPr id="113686"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687"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688"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689"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69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3669" name="Straight Arrow Connector 47"/>
          <p:cNvCxnSpPr>
            <a:cxnSpLocks noChangeShapeType="1"/>
          </p:cNvCxnSpPr>
          <p:nvPr/>
        </p:nvCxnSpPr>
        <p:spPr bwMode="auto">
          <a:xfrm>
            <a:off x="1704975" y="4818063"/>
            <a:ext cx="5602288"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452563"/>
            <a:ext cx="74676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9" name="TextBox 48">
            <a:extLst>
              <a:ext uri="{FF2B5EF4-FFF2-40B4-BE49-F238E27FC236}">
                <a16:creationId xmlns:a16="http://schemas.microsoft.com/office/drawing/2014/main" id="{29499D04-8B73-CC4A-A7EE-A95C083FEA66}"/>
              </a:ext>
            </a:extLst>
          </p:cNvPr>
          <p:cNvSpPr txBox="1"/>
          <p:nvPr/>
        </p:nvSpPr>
        <p:spPr>
          <a:xfrm>
            <a:off x="3744174" y="1827455"/>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sp>
        <p:nvSpPr>
          <p:cNvPr id="51" name="TextBox 50">
            <a:extLst>
              <a:ext uri="{FF2B5EF4-FFF2-40B4-BE49-F238E27FC236}">
                <a16:creationId xmlns:a16="http://schemas.microsoft.com/office/drawing/2014/main" id="{4E39EE83-678A-D74D-BCDD-0BD63BDE82EA}"/>
              </a:ext>
            </a:extLst>
          </p:cNvPr>
          <p:cNvSpPr txBox="1"/>
          <p:nvPr/>
        </p:nvSpPr>
        <p:spPr>
          <a:xfrm>
            <a:off x="4035593" y="2412230"/>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BCFE4A6F-F62F-3F4C-A740-D12854DAC688}" type="slidenum">
              <a:rPr lang="en-US" altLang="x-none" sz="1200">
                <a:solidFill>
                  <a:srgbClr val="000000"/>
                </a:solidFill>
                <a:latin typeface="Tahoma" charset="0"/>
              </a:rPr>
              <a:pPr/>
              <a:t>56</a:t>
            </a:fld>
            <a:endParaRPr lang="en-US" altLang="x-none" sz="1200">
              <a:solidFill>
                <a:srgbClr val="000000"/>
              </a:solidFill>
              <a:latin typeface="Tahoma" charset="0"/>
            </a:endParaRPr>
          </a:p>
        </p:txBody>
      </p:sp>
      <p:sp>
        <p:nvSpPr>
          <p:cNvPr id="115714"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sp>
        <p:nvSpPr>
          <p:cNvPr id="115715"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Transport Layer: TCP</a:t>
            </a:r>
            <a:endParaRPr lang="en-US" altLang="x-none" sz="3600" u="sng">
              <a:solidFill>
                <a:srgbClr val="3333CC"/>
              </a:solidFill>
              <a:latin typeface="Comic Sans MS" charset="0"/>
            </a:endParaRPr>
          </a:p>
        </p:txBody>
      </p:sp>
      <p:sp>
        <p:nvSpPr>
          <p:cNvPr id="35845" name="Rectangle 3"/>
          <p:cNvSpPr>
            <a:spLocks noChangeArrowheads="1"/>
          </p:cNvSpPr>
          <p:nvPr/>
        </p:nvSpPr>
        <p:spPr bwMode="auto">
          <a:xfrm>
            <a:off x="533400" y="1408113"/>
            <a:ext cx="4800600" cy="528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marL="1257300" indent="-3429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1600" dirty="0">
                <a:latin typeface="Comic Sans MS" charset="0"/>
              </a:rPr>
              <a:t>Services</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multiplexing/demultiplexing</a:t>
            </a:r>
            <a:endParaRPr lang="en-US" altLang="x-none" sz="1600" dirty="0">
              <a:solidFill>
                <a:srgbClr val="00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reliable transport </a:t>
            </a:r>
          </a:p>
          <a:p>
            <a:pPr lvl="2" algn="l">
              <a:spcBef>
                <a:spcPct val="20000"/>
              </a:spcBef>
              <a:buClr>
                <a:srgbClr val="3333CC"/>
              </a:buClr>
              <a:buSzPct val="85000"/>
              <a:buFont typeface="Courier New" charset="0"/>
              <a:buChar char="o"/>
            </a:pPr>
            <a:r>
              <a:rPr lang="en-US" altLang="x-none" sz="1800" dirty="0">
                <a:solidFill>
                  <a:srgbClr val="000000"/>
                </a:solidFill>
                <a:latin typeface="Comic Sans MS" charset="0"/>
              </a:rPr>
              <a:t>between sending and receiving processes</a:t>
            </a:r>
            <a:endParaRPr lang="en-US" altLang="zh-CN" sz="1800" dirty="0">
              <a:solidFill>
                <a:srgbClr val="000000"/>
              </a:solidFill>
              <a:latin typeface="Comic Sans MS" charset="0"/>
              <a:ea typeface="宋体" charset="-122"/>
            </a:endParaRPr>
          </a:p>
          <a:p>
            <a:pPr lvl="2" algn="l">
              <a:spcBef>
                <a:spcPct val="20000"/>
              </a:spcBef>
              <a:buClr>
                <a:srgbClr val="3333CC"/>
              </a:buClr>
              <a:buSzPct val="75000"/>
              <a:buFont typeface="Courier New" charset="0"/>
              <a:buChar char="o"/>
            </a:pPr>
            <a:r>
              <a:rPr lang="en-US" altLang="x-none" sz="1800" dirty="0">
                <a:solidFill>
                  <a:srgbClr val="000000"/>
                </a:solidFill>
                <a:latin typeface="Comic Sans MS" charset="0"/>
              </a:rPr>
              <a:t>setup required between </a:t>
            </a:r>
            <a:r>
              <a:rPr lang="en-US" altLang="zh-CN" sz="1800" dirty="0">
                <a:solidFill>
                  <a:srgbClr val="000000"/>
                </a:solidFill>
                <a:latin typeface="Comic Sans MS" charset="0"/>
                <a:ea typeface="宋体" charset="-122"/>
              </a:rPr>
              <a:t>sender and receiver: a</a:t>
            </a:r>
            <a:r>
              <a:rPr lang="en-US" altLang="x-none" sz="1800" dirty="0">
                <a:solidFill>
                  <a:srgbClr val="000000"/>
                </a:solidFill>
                <a:latin typeface="Comic Sans MS" charset="0"/>
              </a:rPr>
              <a:t> </a:t>
            </a:r>
            <a:r>
              <a:rPr lang="en-US" altLang="zh-CN" sz="1800" dirty="0">
                <a:solidFill>
                  <a:srgbClr val="FF0000"/>
                </a:solidFill>
                <a:latin typeface="Comic Sans MS" charset="0"/>
                <a:ea typeface="宋体" charset="-122"/>
              </a:rPr>
              <a:t>c</a:t>
            </a:r>
            <a:r>
              <a:rPr lang="en-US" altLang="x-none" sz="1800" dirty="0">
                <a:solidFill>
                  <a:srgbClr val="FF0000"/>
                </a:solidFill>
                <a:latin typeface="Comic Sans MS" charset="0"/>
              </a:rPr>
              <a:t>onnection-oriented </a:t>
            </a:r>
            <a:r>
              <a:rPr lang="en-US" altLang="zh-CN" sz="1800" dirty="0">
                <a:solidFill>
                  <a:srgbClr val="FF0000"/>
                </a:solidFill>
                <a:latin typeface="Comic Sans MS" charset="0"/>
                <a:ea typeface="宋体" charset="-122"/>
              </a:rPr>
              <a:t>service</a:t>
            </a:r>
            <a:endParaRPr lang="en-US" altLang="x-none" sz="1800" dirty="0">
              <a:solidFill>
                <a:srgbClr val="FF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flow control: </a:t>
            </a:r>
            <a:r>
              <a:rPr lang="en-US" altLang="x-none" sz="1800" dirty="0">
                <a:solidFill>
                  <a:srgbClr val="000000"/>
                </a:solidFill>
                <a:latin typeface="Comic Sans MS" charset="0"/>
              </a:rPr>
              <a:t>sender won</a:t>
            </a:r>
            <a:r>
              <a:rPr lang="ja-JP" altLang="en-US" sz="1800">
                <a:solidFill>
                  <a:srgbClr val="000000"/>
                </a:solidFill>
                <a:latin typeface="Comic Sans MS" charset="0"/>
              </a:rPr>
              <a:t>’</a:t>
            </a:r>
            <a:r>
              <a:rPr lang="en-US" altLang="ja-JP" sz="1800" dirty="0">
                <a:solidFill>
                  <a:srgbClr val="000000"/>
                </a:solidFill>
                <a:latin typeface="Comic Sans MS" charset="0"/>
              </a:rPr>
              <a:t>t overwhelm receiver</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congestion control: </a:t>
            </a:r>
            <a:r>
              <a:rPr lang="en-US" altLang="x-none" sz="1800" dirty="0">
                <a:solidFill>
                  <a:srgbClr val="000000"/>
                </a:solidFill>
                <a:latin typeface="Comic Sans MS" charset="0"/>
              </a:rPr>
              <a:t>throttle sender when network overloaded</a:t>
            </a:r>
          </a:p>
          <a:p>
            <a:pPr lvl="1" algn="l">
              <a:spcBef>
                <a:spcPct val="20000"/>
              </a:spcBef>
              <a:buClr>
                <a:srgbClr val="3333CC"/>
              </a:buClr>
              <a:buSzPct val="85000"/>
              <a:buFont typeface="Courier New" charset="0"/>
              <a:buChar char="o"/>
            </a:pPr>
            <a:r>
              <a:rPr lang="en-US" altLang="zh-CN" sz="1600" dirty="0">
                <a:solidFill>
                  <a:srgbClr val="3333CC"/>
                </a:solidFill>
                <a:latin typeface="Comic Sans MS" charset="0"/>
                <a:ea typeface="宋体" charset="-122"/>
              </a:rPr>
              <a:t>error detection</a:t>
            </a:r>
            <a:endParaRPr lang="en-US" altLang="x-none" sz="16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does not provide </a:t>
            </a:r>
            <a:r>
              <a:rPr lang="en-US" altLang="x-none" sz="1800" dirty="0">
                <a:solidFill>
                  <a:srgbClr val="000000"/>
                </a:solidFill>
                <a:latin typeface="Comic Sans MS" charset="0"/>
              </a:rPr>
              <a:t>timing, minimum bandwidth guarantees</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(app-layer) peer</a:t>
            </a:r>
          </a:p>
        </p:txBody>
      </p:sp>
      <p:sp>
        <p:nvSpPr>
          <p:cNvPr id="115717"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8"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9"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0"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Text Box 8"/>
          <p:cNvSpPr txBox="1">
            <a:spLocks noChangeArrowheads="1"/>
          </p:cNvSpPr>
          <p:nvPr/>
        </p:nvSpPr>
        <p:spPr bwMode="auto">
          <a:xfrm>
            <a:off x="6554788" y="34702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a:t>
            </a:r>
          </a:p>
        </p:txBody>
      </p:sp>
      <p:sp>
        <p:nvSpPr>
          <p:cNvPr id="115722" name="Text Box 9"/>
          <p:cNvSpPr txBox="1">
            <a:spLocks noChangeArrowheads="1"/>
          </p:cNvSpPr>
          <p:nvPr/>
        </p:nvSpPr>
        <p:spPr bwMode="auto">
          <a:xfrm>
            <a:off x="5638800" y="50292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15723" name="Text Box 10"/>
          <p:cNvSpPr txBox="1">
            <a:spLocks noChangeArrowheads="1"/>
          </p:cNvSpPr>
          <p:nvPr/>
        </p:nvSpPr>
        <p:spPr bwMode="auto">
          <a:xfrm>
            <a:off x="7239000" y="5029200"/>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FDDI</a:t>
            </a:r>
          </a:p>
        </p:txBody>
      </p:sp>
      <p:sp>
        <p:nvSpPr>
          <p:cNvPr id="115724" name="Text Box 11"/>
          <p:cNvSpPr txBox="1">
            <a:spLocks noChangeArrowheads="1"/>
          </p:cNvSpPr>
          <p:nvPr/>
        </p:nvSpPr>
        <p:spPr bwMode="auto">
          <a:xfrm>
            <a:off x="6400800" y="502920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15725" name="Text Box 12"/>
          <p:cNvSpPr txBox="1">
            <a:spLocks noChangeArrowheads="1"/>
          </p:cNvSpPr>
          <p:nvPr/>
        </p:nvSpPr>
        <p:spPr bwMode="auto">
          <a:xfrm>
            <a:off x="6149975" y="27876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TCP</a:t>
            </a:r>
          </a:p>
        </p:txBody>
      </p:sp>
      <p:sp>
        <p:nvSpPr>
          <p:cNvPr id="115726" name="Text Box 13"/>
          <p:cNvSpPr txBox="1">
            <a:spLocks noChangeArrowheads="1"/>
          </p:cNvSpPr>
          <p:nvPr/>
        </p:nvSpPr>
        <p:spPr bwMode="auto">
          <a:xfrm>
            <a:off x="6934200" y="28194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15727" name="Line 19"/>
          <p:cNvSpPr>
            <a:spLocks noChangeShapeType="1"/>
          </p:cNvSpPr>
          <p:nvPr/>
        </p:nvSpPr>
        <p:spPr bwMode="auto">
          <a:xfrm>
            <a:off x="52578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8"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9"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5730" name="Group 26"/>
          <p:cNvGrpSpPr>
            <a:grpSpLocks/>
          </p:cNvGrpSpPr>
          <p:nvPr/>
        </p:nvGrpSpPr>
        <p:grpSpPr bwMode="auto">
          <a:xfrm>
            <a:off x="5348288" y="1995488"/>
            <a:ext cx="2971800" cy="377825"/>
            <a:chOff x="2604654" y="1967359"/>
            <a:chExt cx="2971800" cy="378102"/>
          </a:xfrm>
        </p:grpSpPr>
        <p:sp>
          <p:nvSpPr>
            <p:cNvPr id="11573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1573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1573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1573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1573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8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018FB6D-5311-0F4A-B466-08C94C78207F}" type="slidenum">
              <a:rPr lang="en-US" altLang="x-none" sz="1200">
                <a:solidFill>
                  <a:srgbClr val="000000"/>
                </a:solidFill>
                <a:latin typeface="Tahoma" charset="0"/>
              </a:rPr>
              <a:pPr/>
              <a:t>57</a:t>
            </a:fld>
            <a:endParaRPr lang="en-US" altLang="x-none" sz="1200">
              <a:solidFill>
                <a:srgbClr val="000000"/>
              </a:solidFill>
              <a:latin typeface="Tahoma" charset="0"/>
            </a:endParaRPr>
          </a:p>
        </p:txBody>
      </p:sp>
      <p:sp>
        <p:nvSpPr>
          <p:cNvPr id="11776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TCP Header</a:t>
            </a:r>
            <a:endParaRPr lang="en-US" altLang="x-none" sz="4000" u="sng">
              <a:solidFill>
                <a:srgbClr val="3333CC"/>
              </a:solidFill>
              <a:latin typeface="Comic Sans MS" charset="0"/>
            </a:endParaRPr>
          </a:p>
        </p:txBody>
      </p:sp>
      <p:grpSp>
        <p:nvGrpSpPr>
          <p:cNvPr id="117763" name="Group 1"/>
          <p:cNvGrpSpPr>
            <a:grpSpLocks/>
          </p:cNvGrpSpPr>
          <p:nvPr/>
        </p:nvGrpSpPr>
        <p:grpSpPr bwMode="auto">
          <a:xfrm>
            <a:off x="-38100" y="4645025"/>
            <a:ext cx="2368550" cy="2190750"/>
            <a:chOff x="6328238" y="1623178"/>
            <a:chExt cx="2693987" cy="3367087"/>
          </a:xfrm>
        </p:grpSpPr>
        <p:sp>
          <p:nvSpPr>
            <p:cNvPr id="117788"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7789" name="Group 5"/>
            <p:cNvGrpSpPr>
              <a:grpSpLocks/>
            </p:cNvGrpSpPr>
            <p:nvPr/>
          </p:nvGrpSpPr>
          <p:grpSpPr bwMode="auto">
            <a:xfrm>
              <a:off x="6328238" y="1623178"/>
              <a:ext cx="2693987" cy="3367087"/>
              <a:chOff x="2514600" y="1967359"/>
              <a:chExt cx="3124200" cy="3747641"/>
            </a:xfrm>
          </p:grpSpPr>
          <p:sp>
            <p:nvSpPr>
              <p:cNvPr id="117790"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1"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2"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3"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4"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95"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7796"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7797"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7798" name="Text Box 14"/>
              <p:cNvSpPr txBox="1">
                <a:spLocks noChangeArrowheads="1"/>
              </p:cNvSpPr>
              <p:nvPr/>
            </p:nvSpPr>
            <p:spPr bwMode="auto">
              <a:xfrm>
                <a:off x="3381523" y="278765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7799" name="Text Box 15"/>
              <p:cNvSpPr txBox="1">
                <a:spLocks noChangeArrowheads="1"/>
              </p:cNvSpPr>
              <p:nvPr/>
            </p:nvSpPr>
            <p:spPr bwMode="auto">
              <a:xfrm>
                <a:off x="4182434" y="281940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7800"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1"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2"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803" name="Group 31"/>
              <p:cNvGrpSpPr>
                <a:grpSpLocks/>
              </p:cNvGrpSpPr>
              <p:nvPr/>
            </p:nvGrpSpPr>
            <p:grpSpPr bwMode="auto">
              <a:xfrm>
                <a:off x="2604654" y="1967359"/>
                <a:ext cx="2971800" cy="377408"/>
                <a:chOff x="2604654" y="1967359"/>
                <a:chExt cx="2971800" cy="377408"/>
              </a:xfrm>
            </p:grpSpPr>
            <p:sp>
              <p:nvSpPr>
                <p:cNvPr id="117804"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805"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806"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807"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80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7764" name="Group 2"/>
          <p:cNvGrpSpPr>
            <a:grpSpLocks/>
          </p:cNvGrpSpPr>
          <p:nvPr/>
        </p:nvGrpSpPr>
        <p:grpSpPr bwMode="auto">
          <a:xfrm>
            <a:off x="6767513" y="4765675"/>
            <a:ext cx="2376487" cy="2092325"/>
            <a:chOff x="5257799" y="1981200"/>
            <a:chExt cx="3162073" cy="3741772"/>
          </a:xfrm>
        </p:grpSpPr>
        <p:sp>
          <p:nvSpPr>
            <p:cNvPr id="117768"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7769"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0"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1"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3"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74"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7775"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7776"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7777" name="Text Box 12"/>
            <p:cNvSpPr txBox="1">
              <a:spLocks noChangeArrowheads="1"/>
            </p:cNvSpPr>
            <p:nvPr/>
          </p:nvSpPr>
          <p:spPr bwMode="auto">
            <a:xfrm>
              <a:off x="6121010" y="2787649"/>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TCP</a:t>
              </a:r>
            </a:p>
          </p:txBody>
        </p:sp>
        <p:sp>
          <p:nvSpPr>
            <p:cNvPr id="117778" name="Text Box 13"/>
            <p:cNvSpPr txBox="1">
              <a:spLocks noChangeArrowheads="1"/>
            </p:cNvSpPr>
            <p:nvPr/>
          </p:nvSpPr>
          <p:spPr bwMode="auto">
            <a:xfrm>
              <a:off x="6904859" y="2819400"/>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17779"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0"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1"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782" name="Group 26"/>
            <p:cNvGrpSpPr>
              <a:grpSpLocks/>
            </p:cNvGrpSpPr>
            <p:nvPr/>
          </p:nvGrpSpPr>
          <p:grpSpPr bwMode="auto">
            <a:xfrm>
              <a:off x="5348288" y="1995489"/>
              <a:ext cx="2971800" cy="406831"/>
              <a:chOff x="2604654" y="1967359"/>
              <a:chExt cx="2971800" cy="407129"/>
            </a:xfrm>
          </p:grpSpPr>
          <p:sp>
            <p:nvSpPr>
              <p:cNvPr id="117783"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784"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785"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786"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787"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7765" name="Straight Arrow Connector 47"/>
          <p:cNvCxnSpPr>
            <a:cxnSpLocks noChangeShapeType="1"/>
          </p:cNvCxnSpPr>
          <p:nvPr/>
        </p:nvCxnSpPr>
        <p:spPr bwMode="auto">
          <a:xfrm>
            <a:off x="1722438" y="5218113"/>
            <a:ext cx="5600700"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081088"/>
            <a:ext cx="68707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TextBox 1"/>
          <p:cNvSpPr txBox="1">
            <a:spLocks noChangeArrowheads="1"/>
          </p:cNvSpPr>
          <p:nvPr/>
        </p:nvSpPr>
        <p:spPr bwMode="auto">
          <a:xfrm>
            <a:off x="10560050" y="48625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50" name="TextBox 49">
            <a:extLst>
              <a:ext uri="{FF2B5EF4-FFF2-40B4-BE49-F238E27FC236}">
                <a16:creationId xmlns:a16="http://schemas.microsoft.com/office/drawing/2014/main" id="{309617D0-9A7C-594B-81C5-11E4939CEE1F}"/>
              </a:ext>
            </a:extLst>
          </p:cNvPr>
          <p:cNvSpPr txBox="1"/>
          <p:nvPr/>
        </p:nvSpPr>
        <p:spPr>
          <a:xfrm>
            <a:off x="28208" y="1273959"/>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sp>
        <p:nvSpPr>
          <p:cNvPr id="51" name="TextBox 50">
            <a:extLst>
              <a:ext uri="{FF2B5EF4-FFF2-40B4-BE49-F238E27FC236}">
                <a16:creationId xmlns:a16="http://schemas.microsoft.com/office/drawing/2014/main" id="{5F3C58E9-0056-C54D-A858-9FAEF144FF56}"/>
              </a:ext>
            </a:extLst>
          </p:cNvPr>
          <p:cNvSpPr txBox="1"/>
          <p:nvPr/>
        </p:nvSpPr>
        <p:spPr>
          <a:xfrm>
            <a:off x="287511" y="1956968"/>
            <a:ext cx="1104791" cy="584775"/>
          </a:xfrm>
          <a:prstGeom prst="rect">
            <a:avLst/>
          </a:prstGeom>
          <a:noFill/>
        </p:spPr>
        <p:txBody>
          <a:bodyPr wrap="none" rtlCol="0">
            <a:spAutoFit/>
          </a:bodyPr>
          <a:lstStyle/>
          <a:p>
            <a:r>
              <a:rPr lang="en-US" altLang="zh-CN" sz="1600" dirty="0">
                <a:solidFill>
                  <a:schemeClr val="accent2"/>
                </a:solidFill>
                <a:latin typeface="+mn-lt"/>
                <a:ea typeface="+mn-ea"/>
              </a:rPr>
              <a:t>Reliable</a:t>
            </a:r>
            <a:r>
              <a:rPr lang="zh-CN" altLang="en-US" sz="1600" dirty="0">
                <a:solidFill>
                  <a:schemeClr val="accent2"/>
                </a:solidFill>
                <a:latin typeface="+mn-lt"/>
                <a:ea typeface="+mn-ea"/>
              </a:rPr>
              <a:t> </a:t>
            </a:r>
            <a:endParaRPr lang="en-US" altLang="zh-CN" sz="1600" dirty="0">
              <a:solidFill>
                <a:schemeClr val="accent2"/>
              </a:solidFill>
              <a:latin typeface="+mn-lt"/>
              <a:ea typeface="+mn-ea"/>
            </a:endParaRPr>
          </a:p>
          <a:p>
            <a:r>
              <a:rPr lang="en-US" altLang="zh-CN" sz="1600" dirty="0">
                <a:solidFill>
                  <a:schemeClr val="accent2"/>
                </a:solidFill>
                <a:latin typeface="+mn-lt"/>
                <a:ea typeface="+mn-ea"/>
              </a:rPr>
              <a:t>transport</a:t>
            </a:r>
            <a:endParaRPr lang="en-US" sz="1600" dirty="0">
              <a:solidFill>
                <a:schemeClr val="accent2"/>
              </a:solidFill>
              <a:latin typeface="+mn-lt"/>
              <a:ea typeface="+mn-ea"/>
            </a:endParaRPr>
          </a:p>
        </p:txBody>
      </p:sp>
      <p:sp>
        <p:nvSpPr>
          <p:cNvPr id="52" name="TextBox 51">
            <a:extLst>
              <a:ext uri="{FF2B5EF4-FFF2-40B4-BE49-F238E27FC236}">
                <a16:creationId xmlns:a16="http://schemas.microsoft.com/office/drawing/2014/main" id="{4E72C869-9AC6-8540-94D3-10D46596780E}"/>
              </a:ext>
            </a:extLst>
          </p:cNvPr>
          <p:cNvSpPr txBox="1"/>
          <p:nvPr/>
        </p:nvSpPr>
        <p:spPr>
          <a:xfrm>
            <a:off x="7730319" y="2818185"/>
            <a:ext cx="1334020" cy="338554"/>
          </a:xfrm>
          <a:prstGeom prst="rect">
            <a:avLst/>
          </a:prstGeom>
          <a:noFill/>
        </p:spPr>
        <p:txBody>
          <a:bodyPr wrap="none" rtlCol="0">
            <a:spAutoFit/>
          </a:bodyPr>
          <a:lstStyle/>
          <a:p>
            <a:r>
              <a:rPr lang="en-US" altLang="zh-CN" sz="1600" dirty="0">
                <a:solidFill>
                  <a:schemeClr val="accent2"/>
                </a:solidFill>
                <a:latin typeface="+mn-lt"/>
                <a:ea typeface="+mn-ea"/>
              </a:rPr>
              <a:t>flow</a:t>
            </a:r>
            <a:r>
              <a:rPr lang="zh-CN" altLang="en-US" sz="1600" dirty="0">
                <a:solidFill>
                  <a:schemeClr val="accent2"/>
                </a:solidFill>
                <a:latin typeface="+mn-lt"/>
                <a:ea typeface="+mn-ea"/>
              </a:rPr>
              <a:t> </a:t>
            </a:r>
            <a:r>
              <a:rPr lang="en-US" altLang="zh-CN" sz="1600" dirty="0">
                <a:solidFill>
                  <a:schemeClr val="accent2"/>
                </a:solidFill>
                <a:latin typeface="+mn-lt"/>
                <a:ea typeface="+mn-ea"/>
              </a:rPr>
              <a:t>control</a:t>
            </a:r>
            <a:endParaRPr lang="en-US" sz="1600" dirty="0">
              <a:solidFill>
                <a:schemeClr val="accent2"/>
              </a:solidFill>
              <a:latin typeface="+mn-lt"/>
              <a:ea typeface="+mn-ea"/>
            </a:endParaRPr>
          </a:p>
        </p:txBody>
      </p:sp>
      <p:sp>
        <p:nvSpPr>
          <p:cNvPr id="53" name="TextBox 52">
            <a:extLst>
              <a:ext uri="{FF2B5EF4-FFF2-40B4-BE49-F238E27FC236}">
                <a16:creationId xmlns:a16="http://schemas.microsoft.com/office/drawing/2014/main" id="{004A7F7C-A9A6-214C-B453-1DB462EAB2D3}"/>
              </a:ext>
            </a:extLst>
          </p:cNvPr>
          <p:cNvSpPr txBox="1"/>
          <p:nvPr/>
        </p:nvSpPr>
        <p:spPr>
          <a:xfrm>
            <a:off x="236598" y="2656813"/>
            <a:ext cx="1255472" cy="584775"/>
          </a:xfrm>
          <a:prstGeom prst="rect">
            <a:avLst/>
          </a:prstGeom>
          <a:noFill/>
        </p:spPr>
        <p:txBody>
          <a:bodyPr wrap="none" rtlCol="0">
            <a:spAutoFit/>
          </a:bodyPr>
          <a:lstStyle/>
          <a:p>
            <a:r>
              <a:rPr lang="en-US" altLang="zh-CN" sz="1600" dirty="0">
                <a:solidFill>
                  <a:schemeClr val="accent2"/>
                </a:solidFill>
                <a:latin typeface="+mn-lt"/>
                <a:ea typeface="+mn-ea"/>
              </a:rPr>
              <a:t>congestion</a:t>
            </a:r>
            <a:r>
              <a:rPr lang="zh-CN" altLang="en-US" sz="1600" dirty="0">
                <a:solidFill>
                  <a:schemeClr val="accent2"/>
                </a:solidFill>
                <a:latin typeface="+mn-lt"/>
                <a:ea typeface="+mn-ea"/>
              </a:rPr>
              <a:t> </a:t>
            </a:r>
            <a:endParaRPr lang="en-US" altLang="zh-CN" sz="1600" dirty="0">
              <a:solidFill>
                <a:schemeClr val="accent2"/>
              </a:solidFill>
              <a:latin typeface="+mn-lt"/>
              <a:ea typeface="+mn-ea"/>
            </a:endParaRPr>
          </a:p>
          <a:p>
            <a:r>
              <a:rPr lang="en-US" altLang="zh-CN" sz="1600" dirty="0">
                <a:solidFill>
                  <a:schemeClr val="accent2"/>
                </a:solidFill>
                <a:latin typeface="+mn-lt"/>
                <a:ea typeface="+mn-ea"/>
              </a:rPr>
              <a:t>control</a:t>
            </a:r>
            <a:endParaRPr lang="en-US" sz="1600" dirty="0">
              <a:solidFill>
                <a:schemeClr val="accent2"/>
              </a:solidFill>
              <a:latin typeface="+mn-lt"/>
              <a:ea typeface="+mn-ea"/>
            </a:endParaRPr>
          </a:p>
        </p:txBody>
      </p:sp>
      <p:sp>
        <p:nvSpPr>
          <p:cNvPr id="54" name="TextBox 53">
            <a:extLst>
              <a:ext uri="{FF2B5EF4-FFF2-40B4-BE49-F238E27FC236}">
                <a16:creationId xmlns:a16="http://schemas.microsoft.com/office/drawing/2014/main" id="{C0DC5AD0-F146-FE41-9649-4185A9348D29}"/>
              </a:ext>
            </a:extLst>
          </p:cNvPr>
          <p:cNvSpPr txBox="1"/>
          <p:nvPr/>
        </p:nvSpPr>
        <p:spPr>
          <a:xfrm>
            <a:off x="308473" y="3142399"/>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x-none" sz="3600">
                <a:ea typeface="ＭＳ Ｐゴシック" charset="-128"/>
              </a:rPr>
              <a:t>Secure Socket Layer Architecture</a:t>
            </a:r>
          </a:p>
        </p:txBody>
      </p:sp>
      <p:pic>
        <p:nvPicPr>
          <p:cNvPr id="11981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656388" name="Rectangle 4"/>
          <p:cNvSpPr>
            <a:spLocks noChangeArrowheads="1"/>
          </p:cNvSpPr>
          <p:nvPr/>
        </p:nvSpPr>
        <p:spPr bwMode="auto">
          <a:xfrm>
            <a:off x="6213475" y="1774825"/>
            <a:ext cx="9271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a:latin typeface="Times New Roman" pitchFamily="18" charset="0"/>
                <a:ea typeface="+mn-ea"/>
              </a:rPr>
              <a:t>HTTP</a:t>
            </a:r>
          </a:p>
        </p:txBody>
      </p:sp>
      <p:sp>
        <p:nvSpPr>
          <p:cNvPr id="656389" name="Rectangle 5"/>
          <p:cNvSpPr>
            <a:spLocks noChangeArrowheads="1"/>
          </p:cNvSpPr>
          <p:nvPr/>
        </p:nvSpPr>
        <p:spPr bwMode="auto">
          <a:xfrm>
            <a:off x="7151688" y="1785938"/>
            <a:ext cx="9525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dirty="0">
                <a:latin typeface="Times New Roman" pitchFamily="18" charset="0"/>
                <a:ea typeface="+mn-ea"/>
              </a:rPr>
              <a:t>POP3</a:t>
            </a:r>
          </a:p>
        </p:txBody>
      </p:sp>
      <p:sp>
        <p:nvSpPr>
          <p:cNvPr id="2" name="Slide Number Placeholder 1">
            <a:extLst>
              <a:ext uri="{FF2B5EF4-FFF2-40B4-BE49-F238E27FC236}">
                <a16:creationId xmlns:a16="http://schemas.microsoft.com/office/drawing/2014/main" id="{391CEF8B-8EAC-2846-B56E-F283A9099EE7}"/>
              </a:ext>
            </a:extLst>
          </p:cNvPr>
          <p:cNvSpPr>
            <a:spLocks noGrp="1"/>
          </p:cNvSpPr>
          <p:nvPr>
            <p:ph type="sldNum" sz="quarter" idx="11"/>
          </p:nvPr>
        </p:nvSpPr>
        <p:spPr/>
        <p:txBody>
          <a:bodyPr/>
          <a:lstStyle/>
          <a:p>
            <a:fld id="{08B93810-1130-5E43-8ADB-DEFA6B14AF28}" type="slidenum">
              <a:rPr lang="en-US" altLang="x-none" smtClean="0"/>
              <a:pPr/>
              <a:t>58</a:t>
            </a:fld>
            <a:endParaRPr lang="en-US" altLang="x-non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228600"/>
            <a:ext cx="8321675" cy="1143000"/>
          </a:xfrm>
        </p:spPr>
        <p:txBody>
          <a:bodyPr/>
          <a:lstStyle/>
          <a:p>
            <a:r>
              <a:rPr lang="en-US" altLang="x-none">
                <a:ea typeface="ＭＳ Ｐゴシック" charset="-128"/>
              </a:rPr>
              <a:t>SSL Record-Layer Packet Format</a:t>
            </a:r>
          </a:p>
        </p:txBody>
      </p:sp>
      <p:pic>
        <p:nvPicPr>
          <p:cNvPr id="121858"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44525" y="1793875"/>
            <a:ext cx="7772400" cy="4648200"/>
          </a:xfrm>
        </p:spPr>
      </p:pic>
      <p:sp>
        <p:nvSpPr>
          <p:cNvPr id="121859" name="Text Box 5"/>
          <p:cNvSpPr txBox="1">
            <a:spLocks noChangeArrowheads="1"/>
          </p:cNvSpPr>
          <p:nvPr/>
        </p:nvSpPr>
        <p:spPr bwMode="auto">
          <a:xfrm>
            <a:off x="150813" y="1604963"/>
            <a:ext cx="1708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a:t>20: change_cipher</a:t>
            </a:r>
          </a:p>
          <a:p>
            <a:r>
              <a:rPr lang="en-US" altLang="x-none" sz="1400"/>
              <a:t>21: alert</a:t>
            </a:r>
          </a:p>
          <a:p>
            <a:r>
              <a:rPr lang="en-US" altLang="x-none" sz="1400"/>
              <a:t>22: handshake</a:t>
            </a:r>
          </a:p>
          <a:p>
            <a:r>
              <a:rPr lang="en-US" altLang="x-none" sz="1400"/>
              <a:t>23: application</a:t>
            </a:r>
          </a:p>
        </p:txBody>
      </p:sp>
      <p:sp>
        <p:nvSpPr>
          <p:cNvPr id="121860" name="Line 6"/>
          <p:cNvSpPr>
            <a:spLocks noChangeShapeType="1"/>
          </p:cNvSpPr>
          <p:nvPr/>
        </p:nvSpPr>
        <p:spPr bwMode="auto">
          <a:xfrm>
            <a:off x="1446213" y="1993900"/>
            <a:ext cx="231775" cy="158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a:extLst>
              <a:ext uri="{FF2B5EF4-FFF2-40B4-BE49-F238E27FC236}">
                <a16:creationId xmlns:a16="http://schemas.microsoft.com/office/drawing/2014/main" id="{FAA38A0A-0358-9940-8898-0B0B7973052F}"/>
              </a:ext>
            </a:extLst>
          </p:cNvPr>
          <p:cNvSpPr>
            <a:spLocks noGrp="1"/>
          </p:cNvSpPr>
          <p:nvPr>
            <p:ph type="sldNum" sz="quarter" idx="11"/>
          </p:nvPr>
        </p:nvSpPr>
        <p:spPr/>
        <p:txBody>
          <a:bodyPr/>
          <a:lstStyle/>
          <a:p>
            <a:fld id="{08B93810-1130-5E43-8ADB-DEFA6B14AF28}" type="slidenum">
              <a:rPr lang="en-US" altLang="x-none" smtClean="0"/>
              <a:pPr/>
              <a:t>59</a:t>
            </a:fld>
            <a:endParaRPr lang="en-US" altLang="x-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rPr>
              <a:t>Recap: Queueing Theory</a:t>
            </a:r>
          </a:p>
        </p:txBody>
      </p:sp>
      <p:sp>
        <p:nvSpPr>
          <p:cNvPr id="3993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6</a:t>
            </a:fld>
            <a:endParaRPr lang="en-US" altLang="x-none" sz="1200">
              <a:solidFill>
                <a:srgbClr val="000000"/>
              </a:solidFill>
            </a:endParaRPr>
          </a:p>
        </p:txBody>
      </p:sp>
    </p:spTree>
    <p:extLst>
      <p:ext uri="{BB962C8B-B14F-4D97-AF65-F5344CB8AC3E}">
        <p14:creationId xmlns:p14="http://schemas.microsoft.com/office/powerpoint/2010/main" val="2468389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0E4A9E90-B6A9-554E-B15B-7A87D8A210D2}" type="slidenum">
              <a:rPr lang="en-US" altLang="x-none" sz="1400"/>
              <a:pPr/>
              <a:t>60</a:t>
            </a:fld>
            <a:endParaRPr lang="en-US" altLang="x-none" sz="1400"/>
          </a:p>
        </p:txBody>
      </p:sp>
      <p:sp>
        <p:nvSpPr>
          <p:cNvPr id="123906" name="Rectangle 2"/>
          <p:cNvSpPr>
            <a:spLocks noGrp="1" noChangeArrowheads="1"/>
          </p:cNvSpPr>
          <p:nvPr>
            <p:ph type="title"/>
          </p:nvPr>
        </p:nvSpPr>
        <p:spPr>
          <a:xfrm>
            <a:off x="533400" y="177800"/>
            <a:ext cx="8193088" cy="1143000"/>
          </a:xfrm>
        </p:spPr>
        <p:txBody>
          <a:bodyPr/>
          <a:lstStyle/>
          <a:p>
            <a:r>
              <a:rPr lang="en-US" altLang="zh-CN" sz="3600">
                <a:ea typeface="宋体" charset="-122"/>
              </a:rPr>
              <a:t>Summary: The Big Picture </a:t>
            </a:r>
            <a:br>
              <a:rPr lang="en-US" altLang="zh-CN" sz="3600">
                <a:ea typeface="宋体" charset="-122"/>
              </a:rPr>
            </a:br>
            <a:r>
              <a:rPr lang="en-US" altLang="zh-CN" sz="3600">
                <a:ea typeface="宋体" charset="-122"/>
              </a:rPr>
              <a:t>of the Internet</a:t>
            </a:r>
            <a:endParaRPr lang="en-US" altLang="x-none" sz="3600">
              <a:ea typeface="ＭＳ Ｐゴシック" charset="-128"/>
            </a:endParaRPr>
          </a:p>
        </p:txBody>
      </p:sp>
      <p:sp>
        <p:nvSpPr>
          <p:cNvPr id="123907" name="Rectangle 3"/>
          <p:cNvSpPr>
            <a:spLocks noGrp="1" noChangeArrowheads="1"/>
          </p:cNvSpPr>
          <p:nvPr>
            <p:ph type="body" idx="1"/>
          </p:nvPr>
        </p:nvSpPr>
        <p:spPr>
          <a:xfrm>
            <a:off x="533400" y="1430338"/>
            <a:ext cx="8137525" cy="5065712"/>
          </a:xfrm>
        </p:spPr>
        <p:txBody>
          <a:bodyPr/>
          <a:lstStyle/>
          <a:p>
            <a:pPr>
              <a:buFont typeface="Wingdings" pitchFamily="2" charset="2"/>
              <a:buChar char="q"/>
            </a:pPr>
            <a:r>
              <a:rPr lang="en-US" altLang="zh-CN" sz="2400" dirty="0">
                <a:ea typeface="宋体" charset="-122"/>
              </a:rPr>
              <a:t>Hosts and routers: </a:t>
            </a:r>
          </a:p>
          <a:p>
            <a:pPr lvl="1">
              <a:buFont typeface="Courier New" panose="02070309020205020404" pitchFamily="49" charset="0"/>
              <a:buChar char="o"/>
            </a:pPr>
            <a:r>
              <a:rPr lang="en-US" altLang="zh-CN" sz="2000" dirty="0">
                <a:ea typeface="宋体" charset="-122"/>
              </a:rPr>
              <a:t>~ 1 </a:t>
            </a:r>
            <a:r>
              <a:rPr lang="en-US" altLang="zh-CN" sz="2000" dirty="0" err="1">
                <a:ea typeface="宋体" charset="-122"/>
              </a:rPr>
              <a:t>bil</a:t>
            </a:r>
            <a:r>
              <a:rPr lang="en-US" altLang="zh-CN" sz="2000" dirty="0">
                <a:ea typeface="宋体" charset="-122"/>
              </a:rPr>
              <a:t>. hosts</a:t>
            </a:r>
          </a:p>
          <a:p>
            <a:pPr lvl="1">
              <a:buFont typeface="Courier New" panose="02070309020205020404" pitchFamily="49" charset="0"/>
              <a:buChar char="o"/>
            </a:pPr>
            <a:r>
              <a:rPr lang="en-US" altLang="zh-CN" sz="2000" dirty="0">
                <a:ea typeface="宋体" charset="-122"/>
              </a:rPr>
              <a:t>autonomous systems organized </a:t>
            </a:r>
            <a:br>
              <a:rPr lang="en-US" altLang="zh-CN" sz="2000" dirty="0">
                <a:ea typeface="宋体" charset="-122"/>
              </a:rPr>
            </a:br>
            <a:r>
              <a:rPr lang="en-US" altLang="x-none" sz="2000" dirty="0">
                <a:ea typeface="ＭＳ Ｐゴシック" charset="-128"/>
              </a:rPr>
              <a:t>roughly hierarchical</a:t>
            </a:r>
            <a:endParaRPr lang="en-US" altLang="zh-CN" sz="2000" dirty="0">
              <a:ea typeface="宋体" charset="-122"/>
            </a:endParaRPr>
          </a:p>
          <a:p>
            <a:pPr lvl="1">
              <a:buFont typeface="Courier New" panose="02070309020205020404" pitchFamily="49" charset="0"/>
              <a:buChar char="o"/>
            </a:pPr>
            <a:r>
              <a:rPr lang="en-US" altLang="zh-CN" sz="2000" dirty="0">
                <a:ea typeface="宋体" charset="-122"/>
              </a:rPr>
              <a:t>backbone links at 100 </a:t>
            </a:r>
            <a:r>
              <a:rPr lang="en-US" altLang="zh-CN" sz="2000" dirty="0" err="1">
                <a:ea typeface="宋体" charset="-122"/>
              </a:rPr>
              <a:t>Gbps</a:t>
            </a:r>
            <a:r>
              <a:rPr lang="en-US" altLang="zh-CN" sz="2000" dirty="0">
                <a:ea typeface="宋体" charset="-122"/>
              </a:rPr>
              <a:t> </a:t>
            </a:r>
          </a:p>
          <a:p>
            <a:pPr lvl="1">
              <a:buFont typeface="Courier New" panose="02070309020205020404" pitchFamily="49" charset="0"/>
              <a:buChar char="o"/>
            </a:pPr>
            <a:endParaRPr lang="en-US" altLang="x-none" sz="2000" dirty="0">
              <a:ea typeface="ＭＳ Ｐゴシック" charset="-128"/>
            </a:endParaRPr>
          </a:p>
          <a:p>
            <a:pPr>
              <a:buFont typeface="Wingdings" pitchFamily="2" charset="2"/>
              <a:buChar char="q"/>
            </a:pPr>
            <a:r>
              <a:rPr lang="en-US" altLang="zh-CN" sz="2400" dirty="0">
                <a:ea typeface="宋体" charset="-122"/>
              </a:rPr>
              <a:t>Software:</a:t>
            </a:r>
          </a:p>
          <a:p>
            <a:pPr lvl="1">
              <a:buFont typeface="Courier New" panose="02070309020205020404" pitchFamily="49" charset="0"/>
              <a:buChar char="o"/>
            </a:pPr>
            <a:r>
              <a:rPr lang="en-US" altLang="x-none" sz="2000" dirty="0">
                <a:ea typeface="ＭＳ Ｐゴシック" charset="-128"/>
              </a:rPr>
              <a:t>datagram switching with virtual</a:t>
            </a:r>
            <a:br>
              <a:rPr lang="en-US" altLang="x-none" sz="2000" dirty="0">
                <a:ea typeface="ＭＳ Ｐゴシック" charset="-128"/>
              </a:rPr>
            </a:br>
            <a:r>
              <a:rPr lang="en-US" altLang="x-none" sz="2000" dirty="0">
                <a:ea typeface="ＭＳ Ｐゴシック" charset="-128"/>
              </a:rPr>
              <a:t>circuit support at backbone</a:t>
            </a:r>
          </a:p>
          <a:p>
            <a:pPr lvl="1">
              <a:buFont typeface="Courier New" panose="02070309020205020404" pitchFamily="49" charset="0"/>
              <a:buChar char="o"/>
            </a:pPr>
            <a:r>
              <a:rPr lang="en-US" altLang="zh-CN" sz="2000" dirty="0">
                <a:ea typeface="宋体" charset="-122"/>
              </a:rPr>
              <a:t>l</a:t>
            </a:r>
            <a:r>
              <a:rPr lang="en-US" altLang="x-none" sz="2000" dirty="0">
                <a:ea typeface="ＭＳ Ｐゴシック" charset="-128"/>
              </a:rPr>
              <a:t>ayered network architecture</a:t>
            </a:r>
          </a:p>
          <a:p>
            <a:pPr lvl="2">
              <a:buFont typeface="Courier New" panose="02070309020205020404" pitchFamily="49" charset="0"/>
              <a:buChar char="o"/>
            </a:pPr>
            <a:r>
              <a:rPr lang="en-US" altLang="zh-CN" sz="1800" dirty="0">
                <a:ea typeface="宋体" charset="-122"/>
              </a:rPr>
              <a:t>u</a:t>
            </a:r>
            <a:r>
              <a:rPr lang="en-US" altLang="x-none" sz="1800" dirty="0">
                <a:ea typeface="ＭＳ Ｐゴシック" charset="-128"/>
              </a:rPr>
              <a:t>se end-to-end arguments </a:t>
            </a:r>
            <a:br>
              <a:rPr lang="en-US" altLang="x-none" sz="1800" dirty="0">
                <a:ea typeface="ＭＳ Ｐゴシック" charset="-128"/>
              </a:rPr>
            </a:br>
            <a:r>
              <a:rPr lang="en-US" altLang="x-none" sz="1800" dirty="0">
                <a:ea typeface="ＭＳ Ｐゴシック" charset="-128"/>
              </a:rPr>
              <a:t>to determine the services</a:t>
            </a:r>
            <a:br>
              <a:rPr lang="en-US" altLang="x-none" sz="1800" dirty="0">
                <a:ea typeface="ＭＳ Ｐゴシック" charset="-128"/>
              </a:rPr>
            </a:br>
            <a:r>
              <a:rPr lang="en-US" altLang="x-none" sz="1800" dirty="0">
                <a:ea typeface="ＭＳ Ｐゴシック" charset="-128"/>
              </a:rPr>
              <a:t>provided by each layer</a:t>
            </a:r>
          </a:p>
          <a:p>
            <a:pPr lvl="1">
              <a:buFont typeface="Courier New" panose="02070309020205020404" pitchFamily="49" charset="0"/>
              <a:buChar char="o"/>
            </a:pPr>
            <a:r>
              <a:rPr lang="en-US" altLang="zh-CN" sz="2000" dirty="0">
                <a:ea typeface="宋体" charset="-122"/>
              </a:rPr>
              <a:t>t</a:t>
            </a:r>
            <a:r>
              <a:rPr lang="en-US" altLang="x-none" sz="2000" dirty="0">
                <a:ea typeface="ＭＳ Ｐゴシック" charset="-128"/>
              </a:rPr>
              <a:t>he hourglass architecture </a:t>
            </a:r>
            <a:br>
              <a:rPr lang="en-US" altLang="x-none" sz="2000" dirty="0">
                <a:ea typeface="ＭＳ Ｐゴシック" charset="-128"/>
              </a:rPr>
            </a:br>
            <a:r>
              <a:rPr lang="en-US" altLang="x-none" sz="2000" dirty="0">
                <a:ea typeface="ＭＳ Ｐゴシック" charset="-128"/>
              </a:rPr>
              <a:t>of the Internet</a:t>
            </a:r>
          </a:p>
        </p:txBody>
      </p:sp>
      <p:sp>
        <p:nvSpPr>
          <p:cNvPr id="123908" name="Freeform 6"/>
          <p:cNvSpPr>
            <a:spLocks/>
          </p:cNvSpPr>
          <p:nvPr/>
        </p:nvSpPr>
        <p:spPr bwMode="auto">
          <a:xfrm>
            <a:off x="5645150" y="202247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09" name="Freeform 7"/>
          <p:cNvSpPr>
            <a:spLocks/>
          </p:cNvSpPr>
          <p:nvPr/>
        </p:nvSpPr>
        <p:spPr bwMode="auto">
          <a:xfrm>
            <a:off x="7689850" y="202247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10" name="Line 8"/>
          <p:cNvSpPr>
            <a:spLocks noChangeShapeType="1"/>
          </p:cNvSpPr>
          <p:nvPr/>
        </p:nvSpPr>
        <p:spPr bwMode="auto">
          <a:xfrm>
            <a:off x="6635750" y="34702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1" name="Line 9"/>
          <p:cNvSpPr>
            <a:spLocks noChangeShapeType="1"/>
          </p:cNvSpPr>
          <p:nvPr/>
        </p:nvSpPr>
        <p:spPr bwMode="auto">
          <a:xfrm>
            <a:off x="6559550" y="40798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2" name="Text Box 10"/>
          <p:cNvSpPr txBox="1">
            <a:spLocks noChangeArrowheads="1"/>
          </p:cNvSpPr>
          <p:nvPr/>
        </p:nvSpPr>
        <p:spPr bwMode="auto">
          <a:xfrm>
            <a:off x="6743700" y="35115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23913" name="Text Box 11"/>
          <p:cNvSpPr txBox="1">
            <a:spLocks noChangeArrowheads="1"/>
          </p:cNvSpPr>
          <p:nvPr/>
        </p:nvSpPr>
        <p:spPr bwMode="auto">
          <a:xfrm>
            <a:off x="5805488" y="537527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23914" name="Text Box 12"/>
          <p:cNvSpPr txBox="1">
            <a:spLocks noChangeArrowheads="1"/>
          </p:cNvSpPr>
          <p:nvPr/>
        </p:nvSpPr>
        <p:spPr bwMode="auto">
          <a:xfrm>
            <a:off x="7473950" y="5375275"/>
            <a:ext cx="115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23915" name="Text Box 13"/>
          <p:cNvSpPr txBox="1">
            <a:spLocks noChangeArrowheads="1"/>
          </p:cNvSpPr>
          <p:nvPr/>
        </p:nvSpPr>
        <p:spPr bwMode="auto">
          <a:xfrm>
            <a:off x="6678613" y="5375275"/>
            <a:ext cx="931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23916" name="Text Box 14"/>
          <p:cNvSpPr txBox="1">
            <a:spLocks noChangeArrowheads="1"/>
          </p:cNvSpPr>
          <p:nvPr/>
        </p:nvSpPr>
        <p:spPr bwMode="auto">
          <a:xfrm>
            <a:off x="6521450" y="28289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23917" name="Text Box 15"/>
          <p:cNvSpPr txBox="1">
            <a:spLocks noChangeArrowheads="1"/>
          </p:cNvSpPr>
          <p:nvPr/>
        </p:nvSpPr>
        <p:spPr bwMode="auto">
          <a:xfrm>
            <a:off x="7316788" y="2860675"/>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23918" name="Line 21"/>
          <p:cNvSpPr>
            <a:spLocks noChangeShapeType="1"/>
          </p:cNvSpPr>
          <p:nvPr/>
        </p:nvSpPr>
        <p:spPr bwMode="auto">
          <a:xfrm>
            <a:off x="5645150" y="5756275"/>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23"/>
          <p:cNvSpPr>
            <a:spLocks noChangeShapeType="1"/>
          </p:cNvSpPr>
          <p:nvPr/>
        </p:nvSpPr>
        <p:spPr bwMode="auto">
          <a:xfrm>
            <a:off x="6254750" y="2708275"/>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24"/>
          <p:cNvSpPr>
            <a:spLocks noChangeShapeType="1"/>
          </p:cNvSpPr>
          <p:nvPr/>
        </p:nvSpPr>
        <p:spPr bwMode="auto">
          <a:xfrm>
            <a:off x="7169150" y="2708275"/>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921" name="Group 40"/>
          <p:cNvGrpSpPr>
            <a:grpSpLocks/>
          </p:cNvGrpSpPr>
          <p:nvPr/>
        </p:nvGrpSpPr>
        <p:grpSpPr bwMode="auto">
          <a:xfrm>
            <a:off x="5735638" y="2036763"/>
            <a:ext cx="2971800" cy="377825"/>
            <a:chOff x="2604654" y="1967359"/>
            <a:chExt cx="2971800" cy="378102"/>
          </a:xfrm>
        </p:grpSpPr>
        <p:sp>
          <p:nvSpPr>
            <p:cNvPr id="123924"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23925"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23926"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23927"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2392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23929" name="Straight Connector 46"/>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cxnSp>
        <p:nvCxnSpPr>
          <p:cNvPr id="123922" name="Straight Connector 47"/>
          <p:cNvCxnSpPr>
            <a:cxnSpLocks noChangeShapeType="1"/>
          </p:cNvCxnSpPr>
          <p:nvPr/>
        </p:nvCxnSpPr>
        <p:spPr bwMode="auto">
          <a:xfrm rot="5400000">
            <a:off x="6671469" y="2542381"/>
            <a:ext cx="3175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3923" name="Text Box 14"/>
          <p:cNvSpPr txBox="1">
            <a:spLocks noChangeArrowheads="1"/>
          </p:cNvSpPr>
          <p:nvPr/>
        </p:nvSpPr>
        <p:spPr bwMode="auto">
          <a:xfrm>
            <a:off x="6203950" y="2344738"/>
            <a:ext cx="547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B0675102-CCC8-324F-A4F1-45CC1B1967EB}" type="slidenum">
              <a:rPr lang="en-US" altLang="x-none" sz="1400">
                <a:solidFill>
                  <a:srgbClr val="000000"/>
                </a:solidFill>
                <a:latin typeface="Comic Sans MS" charset="0"/>
              </a:rPr>
              <a:pPr/>
              <a:t>61</a:t>
            </a:fld>
            <a:endParaRPr lang="en-US" altLang="x-none" sz="1400">
              <a:solidFill>
                <a:srgbClr val="000000"/>
              </a:solidFill>
              <a:latin typeface="Comic Sans MS" charset="0"/>
            </a:endParaRPr>
          </a:p>
        </p:txBody>
      </p:sp>
      <p:pic>
        <p:nvPicPr>
          <p:cNvPr id="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5956300"/>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5955" name="TextBox 2"/>
          <p:cNvSpPr txBox="1">
            <a:spLocks noChangeArrowheads="1"/>
          </p:cNvSpPr>
          <p:nvPr/>
        </p:nvSpPr>
        <p:spPr bwMode="auto">
          <a:xfrm>
            <a:off x="10109200" y="38608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3181350"/>
            <a:ext cx="58642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8388"/>
            <a:ext cx="4857750"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1075" y="446088"/>
            <a:ext cx="43529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Rectangle 4"/>
          <p:cNvSpPr>
            <a:spLocks noChangeArrowheads="1"/>
          </p:cNvSpPr>
          <p:nvPr/>
        </p:nvSpPr>
        <p:spPr bwMode="auto">
          <a:xfrm>
            <a:off x="225425" y="223838"/>
            <a:ext cx="2644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latin typeface="Comic Sans MS" charset="0"/>
              </a:rPr>
              <a:t>Protocol Formats</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956051C8-8151-9346-80BB-2F55948007E4}" type="slidenum">
              <a:rPr lang="en-US" altLang="x-none" sz="1400"/>
              <a:pPr/>
              <a:t>62</a:t>
            </a:fld>
            <a:endParaRPr lang="en-US" altLang="x-none" sz="1400"/>
          </a:p>
        </p:txBody>
      </p:sp>
      <p:sp>
        <p:nvSpPr>
          <p:cNvPr id="128002" name="Rectangle 2"/>
          <p:cNvSpPr>
            <a:spLocks noGrp="1" noChangeArrowheads="1"/>
          </p:cNvSpPr>
          <p:nvPr>
            <p:ph type="title"/>
          </p:nvPr>
        </p:nvSpPr>
        <p:spPr/>
        <p:txBody>
          <a:bodyPr/>
          <a:lstStyle/>
          <a:p>
            <a:r>
              <a:rPr lang="en-US" altLang="x-none">
                <a:ea typeface="ＭＳ Ｐゴシック" charset="-128"/>
              </a:rPr>
              <a:t>Outline</a:t>
            </a:r>
          </a:p>
        </p:txBody>
      </p:sp>
      <p:sp>
        <p:nvSpPr>
          <p:cNvPr id="128003"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a:buClr>
                <a:srgbClr val="C00000"/>
              </a:buClr>
              <a:buFont typeface="Wingdings" charset="2"/>
              <a:buChar char="Ø"/>
            </a:pPr>
            <a:r>
              <a:rPr lang="en-US" altLang="zh-CN" i="1" dirty="0">
                <a:solidFill>
                  <a:srgbClr val="C00000"/>
                </a:solidFill>
                <a:ea typeface="宋体" charset="-122"/>
              </a:rPr>
              <a:t>Application layer o</a:t>
            </a:r>
            <a:r>
              <a:rPr lang="en-US" altLang="x-none" i="1" dirty="0">
                <a:solidFill>
                  <a:srgbClr val="C00000"/>
                </a:solidFill>
                <a:ea typeface="ＭＳ Ｐゴシック" charset="-128"/>
              </a:rPr>
              <a:t>verview</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31FF6417-7D3F-BC43-869E-DA205F89467F}" type="slidenum">
              <a:rPr lang="en-US" altLang="x-none" sz="1400"/>
              <a:pPr/>
              <a:t>63</a:t>
            </a:fld>
            <a:endParaRPr lang="en-US" altLang="x-none" sz="1400" dirty="0"/>
          </a:p>
        </p:txBody>
      </p:sp>
      <p:sp>
        <p:nvSpPr>
          <p:cNvPr id="130050" name="Rectangle 2"/>
          <p:cNvSpPr>
            <a:spLocks noGrp="1" noChangeArrowheads="1"/>
          </p:cNvSpPr>
          <p:nvPr>
            <p:ph type="title"/>
          </p:nvPr>
        </p:nvSpPr>
        <p:spPr/>
        <p:txBody>
          <a:bodyPr/>
          <a:lstStyle/>
          <a:p>
            <a:r>
              <a:rPr lang="en-US" altLang="x-none">
                <a:ea typeface="ＭＳ Ｐゴシック" charset="-128"/>
              </a:rPr>
              <a:t>Application Layer</a:t>
            </a:r>
            <a:r>
              <a:rPr lang="en-US" altLang="zh-CN">
                <a:ea typeface="宋体" charset="-122"/>
              </a:rPr>
              <a:t>: </a:t>
            </a:r>
            <a:r>
              <a:rPr lang="en-US" altLang="x-none">
                <a:ea typeface="ＭＳ Ｐゴシック" charset="-128"/>
              </a:rPr>
              <a:t>Goals</a:t>
            </a:r>
          </a:p>
        </p:txBody>
      </p:sp>
      <p:sp>
        <p:nvSpPr>
          <p:cNvPr id="130051" name="Rectangle 3"/>
          <p:cNvSpPr>
            <a:spLocks noGrp="1" noChangeArrowheads="1"/>
          </p:cNvSpPr>
          <p:nvPr>
            <p:ph type="body" sz="half" idx="1"/>
          </p:nvPr>
        </p:nvSpPr>
        <p:spPr>
          <a:xfrm>
            <a:off x="533400" y="1457325"/>
            <a:ext cx="7704138" cy="4648200"/>
          </a:xfrm>
        </p:spPr>
        <p:txBody>
          <a:bodyPr/>
          <a:lstStyle/>
          <a:p>
            <a:pPr>
              <a:lnSpc>
                <a:spcPct val="90000"/>
              </a:lnSpc>
              <a:buFont typeface="Wingdings" pitchFamily="2" charset="2"/>
              <a:buChar char="q"/>
            </a:pPr>
            <a:r>
              <a:rPr lang="en-US" altLang="x-none" dirty="0">
                <a:ea typeface="ＭＳ Ｐゴシック" charset="-128"/>
              </a:rPr>
              <a:t>Conceptual + implementation aspects of network application protocols</a:t>
            </a:r>
          </a:p>
          <a:p>
            <a:pPr lvl="1">
              <a:lnSpc>
                <a:spcPct val="90000"/>
              </a:lnSpc>
              <a:buFont typeface="Courier New" panose="02070309020205020404" pitchFamily="49" charset="0"/>
              <a:buChar char="o"/>
            </a:pPr>
            <a:r>
              <a:rPr lang="en-US" altLang="x-none" dirty="0">
                <a:ea typeface="ＭＳ Ｐゴシック" charset="-128"/>
              </a:rPr>
              <a:t>client server paradigm</a:t>
            </a:r>
            <a:endParaRPr lang="en-US" altLang="zh-CN" dirty="0">
              <a:ea typeface="宋体" charset="-122"/>
            </a:endParaRPr>
          </a:p>
          <a:p>
            <a:pPr lvl="1">
              <a:lnSpc>
                <a:spcPct val="90000"/>
              </a:lnSpc>
              <a:buFont typeface="Courier New" panose="02070309020205020404" pitchFamily="49" charset="0"/>
              <a:buChar char="o"/>
            </a:pPr>
            <a:r>
              <a:rPr lang="en-US" altLang="x-none" dirty="0">
                <a:ea typeface="ＭＳ Ｐゴシック" charset="-128"/>
              </a:rPr>
              <a:t>peer to peer paradigm</a:t>
            </a:r>
          </a:p>
          <a:p>
            <a:pPr lvl="1">
              <a:lnSpc>
                <a:spcPct val="90000"/>
              </a:lnSpc>
              <a:buFont typeface="Courier New" panose="02070309020205020404" pitchFamily="49" charset="0"/>
              <a:buChar char="o"/>
            </a:pPr>
            <a:r>
              <a:rPr lang="en-US" altLang="x-none" dirty="0">
                <a:ea typeface="ＭＳ Ｐゴシック" charset="-128"/>
              </a:rPr>
              <a:t>network app. programming</a:t>
            </a:r>
          </a:p>
          <a:p>
            <a:pPr lvl="1">
              <a:lnSpc>
                <a:spcPct val="90000"/>
              </a:lnSpc>
            </a:pPr>
            <a:endParaRPr lang="en-US" altLang="x-none" dirty="0">
              <a:ea typeface="ＭＳ Ｐゴシック" charset="-128"/>
            </a:endParaRPr>
          </a:p>
          <a:p>
            <a:pPr>
              <a:lnSpc>
                <a:spcPct val="90000"/>
              </a:lnSpc>
              <a:buFont typeface="Wingdings" pitchFamily="2" charset="2"/>
              <a:buChar char="q"/>
            </a:pPr>
            <a:r>
              <a:rPr lang="en-US" altLang="zh-CN" dirty="0">
                <a:ea typeface="宋体" charset="-122"/>
              </a:rPr>
              <a:t>L</a:t>
            </a:r>
            <a:r>
              <a:rPr lang="en-US" altLang="x-none" dirty="0">
                <a:ea typeface="ＭＳ Ｐゴシック" charset="-128"/>
              </a:rPr>
              <a:t>earn about applications by examining common applications</a:t>
            </a:r>
            <a:endParaRPr lang="en-US" altLang="zh-CN" dirty="0">
              <a:ea typeface="宋体" charset="-122"/>
            </a:endParaRPr>
          </a:p>
          <a:p>
            <a:pPr lvl="1">
              <a:lnSpc>
                <a:spcPct val="90000"/>
              </a:lnSpc>
              <a:buFont typeface="Courier New" panose="02070309020205020404" pitchFamily="49" charset="0"/>
              <a:buChar char="o"/>
            </a:pPr>
            <a:r>
              <a:rPr lang="en-US" altLang="x-none" dirty="0" err="1">
                <a:ea typeface="ＭＳ Ｐゴシック" charset="-128"/>
              </a:rPr>
              <a:t>smtp</a:t>
            </a:r>
            <a:r>
              <a:rPr lang="en-US" altLang="x-none" dirty="0">
                <a:ea typeface="ＭＳ Ｐゴシック" charset="-128"/>
              </a:rPr>
              <a:t>/pop </a:t>
            </a:r>
          </a:p>
          <a:p>
            <a:pPr lvl="1">
              <a:lnSpc>
                <a:spcPct val="90000"/>
              </a:lnSpc>
              <a:buFont typeface="Courier New" panose="02070309020205020404" pitchFamily="49" charset="0"/>
              <a:buChar char="o"/>
            </a:pPr>
            <a:r>
              <a:rPr lang="en-US" altLang="zh-CN" dirty="0" err="1">
                <a:ea typeface="宋体" charset="-122"/>
              </a:rPr>
              <a:t>d</a:t>
            </a:r>
            <a:r>
              <a:rPr lang="en-US" altLang="x-none" dirty="0" err="1">
                <a:ea typeface="ＭＳ Ｐゴシック" charset="-128"/>
              </a:rPr>
              <a:t>ns</a:t>
            </a:r>
            <a:endParaRPr lang="en-US" altLang="x-none" dirty="0">
              <a:ea typeface="ＭＳ Ｐゴシック" charset="-128"/>
            </a:endParaRPr>
          </a:p>
          <a:p>
            <a:pPr lvl="1">
              <a:lnSpc>
                <a:spcPct val="90000"/>
              </a:lnSpc>
              <a:buFont typeface="Courier New" panose="02070309020205020404" pitchFamily="49" charset="0"/>
              <a:buChar char="o"/>
            </a:pPr>
            <a:r>
              <a:rPr lang="en-US" altLang="x-none" dirty="0">
                <a:ea typeface="ＭＳ Ｐゴシック" charset="-128"/>
              </a:rPr>
              <a:t>http (1, 1.1, /2)</a:t>
            </a:r>
          </a:p>
          <a:p>
            <a:pPr lvl="1">
              <a:lnSpc>
                <a:spcPct val="90000"/>
              </a:lnSpc>
              <a:buFont typeface="Courier New" panose="02070309020205020404" pitchFamily="49" charset="0"/>
              <a:buChar char="o"/>
            </a:pPr>
            <a:r>
              <a:rPr lang="en-US" altLang="x-none" dirty="0">
                <a:ea typeface="ＭＳ Ｐゴシック" charset="-128"/>
              </a:rPr>
              <a:t>content distribution</a:t>
            </a:r>
          </a:p>
          <a:p>
            <a:pPr lvl="1">
              <a:lnSpc>
                <a:spcPct val="90000"/>
              </a:lnSpc>
              <a:buFont typeface="Courier New" panose="02070309020205020404" pitchFamily="49" charset="0"/>
              <a:buChar char="o"/>
            </a:pPr>
            <a:r>
              <a:rPr lang="en-US" altLang="zh-CN" dirty="0">
                <a:ea typeface="ＭＳ Ｐゴシック" charset="-128"/>
              </a:rPr>
              <a:t>peer-to-peer</a:t>
            </a:r>
            <a:endParaRPr lang="en-US" altLang="zh-CN" dirty="0">
              <a:ea typeface="宋体" charset="-122"/>
            </a:endParaRPr>
          </a:p>
        </p:txBody>
      </p:sp>
    </p:spTree>
    <p:extLst>
      <p:ext uri="{BB962C8B-B14F-4D97-AF65-F5344CB8AC3E}">
        <p14:creationId xmlns:p14="http://schemas.microsoft.com/office/powerpoint/2010/main" val="1753919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ACB195DE-7BCE-6048-A8E4-042E3378DFB7}" type="slidenum">
              <a:rPr lang="en-US" altLang="x-none" sz="1400"/>
              <a:pPr/>
              <a:t>64</a:t>
            </a:fld>
            <a:endParaRPr lang="en-US" altLang="x-none" sz="1400"/>
          </a:p>
        </p:txBody>
      </p:sp>
      <p:sp>
        <p:nvSpPr>
          <p:cNvPr id="138242" name="Rectangle 2"/>
          <p:cNvSpPr>
            <a:spLocks noGrp="1" noChangeArrowheads="1"/>
          </p:cNvSpPr>
          <p:nvPr>
            <p:ph type="title"/>
          </p:nvPr>
        </p:nvSpPr>
        <p:spPr>
          <a:xfrm>
            <a:off x="304800" y="228600"/>
            <a:ext cx="8624888" cy="1143000"/>
          </a:xfrm>
        </p:spPr>
        <p:txBody>
          <a:bodyPr/>
          <a:lstStyle/>
          <a:p>
            <a:r>
              <a:rPr lang="en-US" altLang="x-none" sz="2400">
                <a:ea typeface="ＭＳ Ｐゴシック" charset="-128"/>
              </a:rPr>
              <a:t>Network Applications vs. Application-layer Protocols</a:t>
            </a:r>
            <a:endParaRPr lang="en-US" altLang="x-none" sz="3600">
              <a:ea typeface="ＭＳ Ｐゴシック" charset="-128"/>
            </a:endParaRPr>
          </a:p>
        </p:txBody>
      </p:sp>
      <p:sp>
        <p:nvSpPr>
          <p:cNvPr id="138243" name="Rectangle 3"/>
          <p:cNvSpPr>
            <a:spLocks noGrp="1" noChangeArrowheads="1"/>
          </p:cNvSpPr>
          <p:nvPr>
            <p:ph type="body" sz="half" idx="1"/>
          </p:nvPr>
        </p:nvSpPr>
        <p:spPr>
          <a:xfrm>
            <a:off x="438150" y="1400175"/>
            <a:ext cx="4191000" cy="5114925"/>
          </a:xfrm>
        </p:spPr>
        <p:txBody>
          <a:bodyPr/>
          <a:lstStyle/>
          <a:p>
            <a:pPr>
              <a:lnSpc>
                <a:spcPct val="90000"/>
              </a:lnSpc>
              <a:buFont typeface="ZapfDingbats" charset="0"/>
              <a:buNone/>
            </a:pPr>
            <a:r>
              <a:rPr lang="en-US" altLang="x-none" sz="1600" dirty="0">
                <a:solidFill>
                  <a:srgbClr val="FF0000"/>
                </a:solidFill>
                <a:ea typeface="ＭＳ Ｐゴシック" charset="-128"/>
              </a:rPr>
              <a:t>Network application: communicating, distributed processes</a:t>
            </a:r>
            <a:endParaRPr lang="en-US" altLang="x-none" sz="1800" dirty="0">
              <a:ea typeface="ＭＳ Ｐゴシック" charset="-128"/>
            </a:endParaRPr>
          </a:p>
          <a:p>
            <a:pPr lvl="1">
              <a:lnSpc>
                <a:spcPct val="90000"/>
              </a:lnSpc>
              <a:buFont typeface="Courier New" panose="02070309020205020404" pitchFamily="49" charset="0"/>
              <a:buChar char="o"/>
            </a:pPr>
            <a:r>
              <a:rPr lang="en-US" altLang="x-none" sz="1600" dirty="0">
                <a:ea typeface="ＭＳ Ｐゴシック" charset="-128"/>
              </a:rPr>
              <a:t>a </a:t>
            </a:r>
            <a:r>
              <a:rPr lang="en-US" altLang="x-none" sz="1600" dirty="0">
                <a:solidFill>
                  <a:schemeClr val="accent2"/>
                </a:solidFill>
                <a:ea typeface="ＭＳ Ｐゴシック" charset="-128"/>
              </a:rPr>
              <a:t>process</a:t>
            </a:r>
            <a:r>
              <a:rPr lang="en-US" altLang="x-none" sz="1600" dirty="0">
                <a:ea typeface="ＭＳ Ｐゴシック" charset="-128"/>
              </a:rPr>
              <a:t> is a program that is running within a host</a:t>
            </a:r>
          </a:p>
          <a:p>
            <a:pPr lvl="2">
              <a:lnSpc>
                <a:spcPct val="90000"/>
              </a:lnSpc>
            </a:pPr>
            <a:r>
              <a:rPr lang="en-US" altLang="x-none" sz="1400" dirty="0">
                <a:ea typeface="ＭＳ Ｐゴシック" charset="-128"/>
              </a:rPr>
              <a:t>a </a:t>
            </a:r>
            <a:r>
              <a:rPr lang="en-US" altLang="x-none" sz="1400" dirty="0">
                <a:solidFill>
                  <a:schemeClr val="accent2"/>
                </a:solidFill>
                <a:ea typeface="ＭＳ Ｐゴシック" charset="-128"/>
              </a:rPr>
              <a:t>user agent</a:t>
            </a:r>
            <a:r>
              <a:rPr lang="en-US" altLang="x-none" sz="1400" dirty="0">
                <a:ea typeface="ＭＳ Ｐゴシック" charset="-128"/>
              </a:rPr>
              <a:t> is a process serving as an interface to the user</a:t>
            </a:r>
          </a:p>
          <a:p>
            <a:pPr lvl="3">
              <a:lnSpc>
                <a:spcPct val="90000"/>
              </a:lnSpc>
            </a:pPr>
            <a:r>
              <a:rPr lang="en-US" altLang="x-none" sz="1400" dirty="0">
                <a:latin typeface="Times New Roman" charset="0"/>
                <a:ea typeface="ＭＳ Ｐゴシック" charset="-128"/>
              </a:rPr>
              <a:t>web: browser</a:t>
            </a:r>
          </a:p>
          <a:p>
            <a:pPr lvl="3">
              <a:lnSpc>
                <a:spcPct val="90000"/>
              </a:lnSpc>
            </a:pPr>
            <a:r>
              <a:rPr lang="en-US" altLang="x-none" sz="1400" dirty="0">
                <a:latin typeface="Times New Roman" charset="0"/>
                <a:ea typeface="ＭＳ Ｐゴシック" charset="-128"/>
              </a:rPr>
              <a:t>streaming audio/video: media player</a:t>
            </a:r>
          </a:p>
          <a:p>
            <a:pPr lvl="1">
              <a:lnSpc>
                <a:spcPct val="90000"/>
              </a:lnSpc>
              <a:buFont typeface="Courier New" panose="02070309020205020404" pitchFamily="49" charset="0"/>
              <a:buChar char="o"/>
            </a:pPr>
            <a:r>
              <a:rPr lang="en-US" altLang="x-none" sz="1600" dirty="0">
                <a:ea typeface="ＭＳ Ｐゴシック" charset="-128"/>
              </a:rPr>
              <a:t>processes communicate by an </a:t>
            </a:r>
            <a:r>
              <a:rPr lang="en-US" altLang="x-none" sz="1600" dirty="0">
                <a:solidFill>
                  <a:schemeClr val="accent2"/>
                </a:solidFill>
                <a:ea typeface="ＭＳ Ｐゴシック" charset="-128"/>
              </a:rPr>
              <a:t>application-layer protocol</a:t>
            </a:r>
            <a:endParaRPr lang="en-US" altLang="x-none" sz="1600" dirty="0">
              <a:ea typeface="ＭＳ Ｐゴシック" charset="-128"/>
            </a:endParaRPr>
          </a:p>
          <a:p>
            <a:pPr lvl="2">
              <a:lnSpc>
                <a:spcPct val="90000"/>
              </a:lnSpc>
            </a:pPr>
            <a:r>
              <a:rPr lang="en-US" altLang="x-none" sz="1200" dirty="0">
                <a:ea typeface="ＭＳ Ｐゴシック" charset="-128"/>
              </a:rPr>
              <a:t>e.g., email, Web</a:t>
            </a:r>
          </a:p>
          <a:p>
            <a:pPr>
              <a:lnSpc>
                <a:spcPct val="90000"/>
              </a:lnSpc>
              <a:buFont typeface="ZapfDingbats" charset="0"/>
              <a:buNone/>
            </a:pPr>
            <a:r>
              <a:rPr lang="en-US" altLang="x-none" sz="1600" dirty="0">
                <a:solidFill>
                  <a:srgbClr val="FF0000"/>
                </a:solidFill>
                <a:ea typeface="ＭＳ Ｐゴシック" charset="-128"/>
              </a:rPr>
              <a:t>Application-layer protocols</a:t>
            </a:r>
            <a:endParaRPr lang="en-US" altLang="x-none" sz="1800" dirty="0">
              <a:solidFill>
                <a:srgbClr val="FF0000"/>
              </a:solidFill>
              <a:ea typeface="ＭＳ Ｐゴシック" charset="-128"/>
            </a:endParaRPr>
          </a:p>
          <a:p>
            <a:pPr lvl="1">
              <a:lnSpc>
                <a:spcPct val="90000"/>
              </a:lnSpc>
              <a:buFont typeface="Courier New" panose="02070309020205020404" pitchFamily="49" charset="0"/>
              <a:buChar char="o"/>
            </a:pPr>
            <a:r>
              <a:rPr lang="en-US" altLang="x-none" sz="1600" dirty="0">
                <a:ea typeface="ＭＳ Ｐゴシック" charset="-128"/>
              </a:rPr>
              <a:t>one </a:t>
            </a:r>
            <a:r>
              <a:rPr lang="ja-JP" altLang="en-US" sz="1600">
                <a:ea typeface="ＭＳ Ｐゴシック" charset="-128"/>
              </a:rPr>
              <a:t>“</a:t>
            </a:r>
            <a:r>
              <a:rPr lang="en-US" altLang="ja-JP" sz="1600" dirty="0">
                <a:ea typeface="ＭＳ Ｐゴシック" charset="-128"/>
              </a:rPr>
              <a:t>piece</a:t>
            </a:r>
            <a:r>
              <a:rPr lang="ja-JP" altLang="en-US" sz="1600">
                <a:ea typeface="ＭＳ Ｐゴシック" charset="-128"/>
              </a:rPr>
              <a:t>”</a:t>
            </a:r>
            <a:r>
              <a:rPr lang="en-US" altLang="ja-JP" sz="1600" dirty="0">
                <a:ea typeface="ＭＳ Ｐゴシック" charset="-128"/>
              </a:rPr>
              <a:t> of an app</a:t>
            </a:r>
          </a:p>
          <a:p>
            <a:pPr lvl="1">
              <a:lnSpc>
                <a:spcPct val="90000"/>
              </a:lnSpc>
              <a:buFont typeface="Courier New" panose="02070309020205020404" pitchFamily="49" charset="0"/>
              <a:buChar char="o"/>
            </a:pPr>
            <a:r>
              <a:rPr lang="en-US" altLang="x-none" sz="1600" dirty="0">
                <a:ea typeface="ＭＳ Ｐゴシック" charset="-128"/>
              </a:rPr>
              <a:t>define messages exchanged by apps and actions taken</a:t>
            </a:r>
          </a:p>
          <a:p>
            <a:pPr lvl="1">
              <a:lnSpc>
                <a:spcPct val="90000"/>
              </a:lnSpc>
              <a:buFont typeface="Courier New" panose="02070309020205020404" pitchFamily="49" charset="0"/>
              <a:buChar char="o"/>
            </a:pPr>
            <a:r>
              <a:rPr lang="en-US" altLang="x-none" sz="1600" dirty="0">
                <a:ea typeface="ＭＳ Ｐゴシック" charset="-128"/>
              </a:rPr>
              <a:t>implementing services by using the service provided by </a:t>
            </a:r>
            <a:r>
              <a:rPr lang="en-US" altLang="zh-CN" sz="1600" dirty="0">
                <a:ea typeface="宋体" charset="-122"/>
              </a:rPr>
              <a:t>the </a:t>
            </a:r>
            <a:r>
              <a:rPr lang="en-US" altLang="x-none" sz="1600" dirty="0">
                <a:ea typeface="ＭＳ Ｐゴシック" charset="-128"/>
              </a:rPr>
              <a:t>lower layer</a:t>
            </a:r>
            <a:r>
              <a:rPr lang="en-US" altLang="zh-CN" sz="1600" dirty="0">
                <a:ea typeface="宋体" charset="-122"/>
              </a:rPr>
              <a:t>, i.e., the transport layer</a:t>
            </a:r>
            <a:endParaRPr lang="en-US" altLang="x-none" sz="1600" dirty="0">
              <a:ea typeface="ＭＳ Ｐゴシック" charset="-128"/>
            </a:endParaRPr>
          </a:p>
        </p:txBody>
      </p:sp>
      <p:grpSp>
        <p:nvGrpSpPr>
          <p:cNvPr id="138244" name="Group 4"/>
          <p:cNvGrpSpPr>
            <a:grpSpLocks/>
          </p:cNvGrpSpPr>
          <p:nvPr/>
        </p:nvGrpSpPr>
        <p:grpSpPr bwMode="auto">
          <a:xfrm>
            <a:off x="4908550" y="1876425"/>
            <a:ext cx="3678238" cy="3670300"/>
            <a:chOff x="3092" y="1182"/>
            <a:chExt cx="2317" cy="2312"/>
          </a:xfrm>
        </p:grpSpPr>
        <p:sp>
          <p:nvSpPr>
            <p:cNvPr id="138263" name="Freeform 5"/>
            <p:cNvSpPr>
              <a:spLocks/>
            </p:cNvSpPr>
            <p:nvPr/>
          </p:nvSpPr>
          <p:spPr bwMode="auto">
            <a:xfrm>
              <a:off x="4276" y="1272"/>
              <a:ext cx="1133" cy="1055"/>
            </a:xfrm>
            <a:custGeom>
              <a:avLst/>
              <a:gdLst>
                <a:gd name="T0" fmla="*/ 4 w 1292"/>
                <a:gd name="T1" fmla="*/ 3 h 1255"/>
                <a:gd name="T2" fmla="*/ 4 w 1292"/>
                <a:gd name="T3" fmla="*/ 3 h 1255"/>
                <a:gd name="T4" fmla="*/ 4 w 1292"/>
                <a:gd name="T5" fmla="*/ 3 h 1255"/>
                <a:gd name="T6" fmla="*/ 4 w 1292"/>
                <a:gd name="T7" fmla="*/ 3 h 1255"/>
                <a:gd name="T8" fmla="*/ 4 w 1292"/>
                <a:gd name="T9" fmla="*/ 3 h 1255"/>
                <a:gd name="T10" fmla="*/ 10 w 1292"/>
                <a:gd name="T11" fmla="*/ 4 h 1255"/>
                <a:gd name="T12" fmla="*/ 15 w 1292"/>
                <a:gd name="T13" fmla="*/ 5 h 1255"/>
                <a:gd name="T14" fmla="*/ 18 w 1292"/>
                <a:gd name="T15" fmla="*/ 4 h 1255"/>
                <a:gd name="T16" fmla="*/ 19 w 1292"/>
                <a:gd name="T17" fmla="*/ 3 h 1255"/>
                <a:gd name="T18" fmla="*/ 18 w 1292"/>
                <a:gd name="T19" fmla="*/ 3 h 1255"/>
                <a:gd name="T20" fmla="*/ 11 w 1292"/>
                <a:gd name="T21" fmla="*/ 3 h 1255"/>
                <a:gd name="T22" fmla="*/ 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8264" name="Freeform 6"/>
            <p:cNvSpPr>
              <a:spLocks/>
            </p:cNvSpPr>
            <p:nvPr/>
          </p:nvSpPr>
          <p:spPr bwMode="auto">
            <a:xfrm>
              <a:off x="3092" y="1182"/>
              <a:ext cx="1176" cy="1001"/>
            </a:xfrm>
            <a:custGeom>
              <a:avLst/>
              <a:gdLst>
                <a:gd name="T0" fmla="*/ 9 w 1340"/>
                <a:gd name="T1" fmla="*/ 3 h 1191"/>
                <a:gd name="T2" fmla="*/ 4 w 1340"/>
                <a:gd name="T3" fmla="*/ 3 h 1191"/>
                <a:gd name="T4" fmla="*/ 4 w 1340"/>
                <a:gd name="T5" fmla="*/ 3 h 1191"/>
                <a:gd name="T6" fmla="*/ 4 w 1340"/>
                <a:gd name="T7" fmla="*/ 3 h 1191"/>
                <a:gd name="T8" fmla="*/ 4 w 1340"/>
                <a:gd name="T9" fmla="*/ 3 h 1191"/>
                <a:gd name="T10" fmla="*/ 9 w 1340"/>
                <a:gd name="T11" fmla="*/ 3 h 1191"/>
                <a:gd name="T12" fmla="*/ 10 w 1340"/>
                <a:gd name="T13" fmla="*/ 4 h 1191"/>
                <a:gd name="T14" fmla="*/ 19 w 1340"/>
                <a:gd name="T15" fmla="*/ 4 h 1191"/>
                <a:gd name="T16" fmla="*/ 19 w 1340"/>
                <a:gd name="T17" fmla="*/ 3 h 1191"/>
                <a:gd name="T18" fmla="*/ 19 w 1340"/>
                <a:gd name="T19" fmla="*/ 3 h 1191"/>
                <a:gd name="T20" fmla="*/ 11 w 1340"/>
                <a:gd name="T21" fmla="*/ 3 h 1191"/>
                <a:gd name="T22" fmla="*/ 9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8265" name="Freeform 7"/>
            <p:cNvSpPr>
              <a:spLocks/>
            </p:cNvSpPr>
            <p:nvPr/>
          </p:nvSpPr>
          <p:spPr bwMode="auto">
            <a:xfrm>
              <a:off x="3324" y="2096"/>
              <a:ext cx="1874" cy="1398"/>
            </a:xfrm>
            <a:custGeom>
              <a:avLst/>
              <a:gdLst>
                <a:gd name="T0" fmla="*/ 4 w 2135"/>
                <a:gd name="T1" fmla="*/ 3 h 1662"/>
                <a:gd name="T2" fmla="*/ 4 w 2135"/>
                <a:gd name="T3" fmla="*/ 3 h 1662"/>
                <a:gd name="T4" fmla="*/ 10 w 2135"/>
                <a:gd name="T5" fmla="*/ 3 h 1662"/>
                <a:gd name="T6" fmla="*/ 19 w 2135"/>
                <a:gd name="T7" fmla="*/ 3 h 1662"/>
                <a:gd name="T8" fmla="*/ 32 w 2135"/>
                <a:gd name="T9" fmla="*/ 3 h 1662"/>
                <a:gd name="T10" fmla="*/ 32 w 2135"/>
                <a:gd name="T11" fmla="*/ 5 h 1662"/>
                <a:gd name="T12" fmla="*/ 25 w 2135"/>
                <a:gd name="T13" fmla="*/ 6 h 1662"/>
                <a:gd name="T14" fmla="*/ 13 w 2135"/>
                <a:gd name="T15" fmla="*/ 6 h 1662"/>
                <a:gd name="T16" fmla="*/ 8 w 2135"/>
                <a:gd name="T17" fmla="*/ 5 h 1662"/>
                <a:gd name="T18" fmla="*/ 4 w 2135"/>
                <a:gd name="T19" fmla="*/ 4 h 1662"/>
                <a:gd name="T20" fmla="*/ 4 w 2135"/>
                <a:gd name="T21" fmla="*/ 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38266" name="Group 8"/>
            <p:cNvGrpSpPr>
              <a:grpSpLocks/>
            </p:cNvGrpSpPr>
            <p:nvPr/>
          </p:nvGrpSpPr>
          <p:grpSpPr bwMode="auto">
            <a:xfrm>
              <a:off x="3166" y="1267"/>
              <a:ext cx="462" cy="201"/>
              <a:chOff x="3552" y="246"/>
              <a:chExt cx="527" cy="248"/>
            </a:xfrm>
          </p:grpSpPr>
          <p:graphicFrame>
            <p:nvGraphicFramePr>
              <p:cNvPr id="138480"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85502"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81"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85503" name="Clip" r:id="rId6" imgW="682368" imgH="480541" progId="MS_ClipArt_Gallery.2">
                      <p:embed/>
                    </p:oleObj>
                  </mc:Choice>
                  <mc:Fallback>
                    <p:oleObj name="Clip" r:id="rId6" imgW="682368" imgH="480541"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82" name="Line 11"/>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67" name="Group 12"/>
            <p:cNvGrpSpPr>
              <a:grpSpLocks/>
            </p:cNvGrpSpPr>
            <p:nvPr/>
          </p:nvGrpSpPr>
          <p:grpSpPr bwMode="auto">
            <a:xfrm>
              <a:off x="3166" y="1642"/>
              <a:ext cx="462" cy="201"/>
              <a:chOff x="3552" y="246"/>
              <a:chExt cx="527" cy="248"/>
            </a:xfrm>
          </p:grpSpPr>
          <p:graphicFrame>
            <p:nvGraphicFramePr>
              <p:cNvPr id="13847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85504" name="Clip" r:id="rId8" imgW="1307079" imgH="1083682" progId="MS_ClipArt_Gallery.2">
                      <p:embed/>
                    </p:oleObj>
                  </mc:Choice>
                  <mc:Fallback>
                    <p:oleObj name="Clip" r:id="rId8" imgW="1307079" imgH="1083682"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7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85505" name="Clip" r:id="rId9" imgW="682368" imgH="480541" progId="MS_ClipArt_Gallery.2">
                      <p:embed/>
                    </p:oleObj>
                  </mc:Choice>
                  <mc:Fallback>
                    <p:oleObj name="Clip" r:id="rId9" imgW="682368" imgH="480541" progId="MS_ClipArt_Gallery.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79" name="Line 15"/>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68" name="Group 16"/>
            <p:cNvGrpSpPr>
              <a:grpSpLocks/>
            </p:cNvGrpSpPr>
            <p:nvPr/>
          </p:nvGrpSpPr>
          <p:grpSpPr bwMode="auto">
            <a:xfrm>
              <a:off x="3403" y="1508"/>
              <a:ext cx="44" cy="135"/>
              <a:chOff x="3842" y="406"/>
              <a:chExt cx="51" cy="167"/>
            </a:xfrm>
          </p:grpSpPr>
          <p:sp>
            <p:nvSpPr>
              <p:cNvPr id="138474" name="Oval 1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5" name="Oval 1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6" name="Oval 1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69" name="Group 20"/>
            <p:cNvGrpSpPr>
              <a:grpSpLocks/>
            </p:cNvGrpSpPr>
            <p:nvPr/>
          </p:nvGrpSpPr>
          <p:grpSpPr bwMode="auto">
            <a:xfrm>
              <a:off x="3699" y="1825"/>
              <a:ext cx="132" cy="249"/>
              <a:chOff x="4180" y="783"/>
              <a:chExt cx="150" cy="307"/>
            </a:xfrm>
          </p:grpSpPr>
          <p:sp>
            <p:nvSpPr>
              <p:cNvPr id="138466"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7"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8"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9"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0"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71"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72"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73"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70" name="Group 29"/>
            <p:cNvGrpSpPr>
              <a:grpSpLocks/>
            </p:cNvGrpSpPr>
            <p:nvPr/>
          </p:nvGrpSpPr>
          <p:grpSpPr bwMode="auto">
            <a:xfrm rot="-5400000">
              <a:off x="3896" y="1874"/>
              <a:ext cx="51" cy="147"/>
              <a:chOff x="3842" y="406"/>
              <a:chExt cx="51" cy="167"/>
            </a:xfrm>
          </p:grpSpPr>
          <p:sp>
            <p:nvSpPr>
              <p:cNvPr id="138463" name="Oval 30"/>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4" name="Oval 31"/>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5" name="Oval 32"/>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271" name="Line 33"/>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2" name="Line 34"/>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3" name="Line 35"/>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4" name="Line 36"/>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5" name="Line 37"/>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76" name="Line 38"/>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277" name="Group 39"/>
            <p:cNvGrpSpPr>
              <a:grpSpLocks/>
            </p:cNvGrpSpPr>
            <p:nvPr/>
          </p:nvGrpSpPr>
          <p:grpSpPr bwMode="auto">
            <a:xfrm>
              <a:off x="4011" y="1811"/>
              <a:ext cx="132" cy="249"/>
              <a:chOff x="4180" y="783"/>
              <a:chExt cx="150" cy="307"/>
            </a:xfrm>
          </p:grpSpPr>
          <p:sp>
            <p:nvSpPr>
              <p:cNvPr id="138455" name="AutoShape 4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6" name="Rectangle 4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7"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8"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9" name="Line 4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60" name="Line 4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61"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62" name="Rectangle 4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78" name="Group 48"/>
            <p:cNvGrpSpPr>
              <a:grpSpLocks/>
            </p:cNvGrpSpPr>
            <p:nvPr/>
          </p:nvGrpSpPr>
          <p:grpSpPr bwMode="auto">
            <a:xfrm>
              <a:off x="3408" y="2201"/>
              <a:ext cx="302" cy="583"/>
              <a:chOff x="3314" y="1248"/>
              <a:chExt cx="344" cy="694"/>
            </a:xfrm>
          </p:grpSpPr>
          <p:graphicFrame>
            <p:nvGraphicFramePr>
              <p:cNvPr id="138446"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85506" name="Clip" r:id="rId10" imgW="1307079" imgH="1083682" progId="MS_ClipArt_Gallery.2">
                      <p:embed/>
                    </p:oleObj>
                  </mc:Choice>
                  <mc:Fallback>
                    <p:oleObj name="Clip" r:id="rId10" imgW="1307079" imgH="1083682" progId="MS_ClipArt_Gallery.2">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47" name="Line 50"/>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448"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85507" name="Clip" r:id="rId11" imgW="1307079" imgH="1083682" progId="MS_ClipArt_Gallery.2">
                      <p:embed/>
                    </p:oleObj>
                  </mc:Choice>
                  <mc:Fallback>
                    <p:oleObj name="Clip" r:id="rId11"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49" name="Line 52"/>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450" name="Group 53"/>
              <p:cNvGrpSpPr>
                <a:grpSpLocks/>
              </p:cNvGrpSpPr>
              <p:nvPr/>
            </p:nvGrpSpPr>
            <p:grpSpPr bwMode="auto">
              <a:xfrm>
                <a:off x="3404" y="1504"/>
                <a:ext cx="51" cy="167"/>
                <a:chOff x="3842" y="406"/>
                <a:chExt cx="51" cy="167"/>
              </a:xfrm>
            </p:grpSpPr>
            <p:sp>
              <p:nvSpPr>
                <p:cNvPr id="138452" name="Oval 5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3" name="Oval 5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54" name="Oval 5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451" name="Line 57"/>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38279"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385508" name="Clip" r:id="rId12" imgW="1307079" imgH="1083682" progId="MS_ClipArt_Gallery.2">
                    <p:embed/>
                  </p:oleObj>
                </mc:Choice>
                <mc:Fallback>
                  <p:oleObj name="Clip" r:id="rId12"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280"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385509" name="Clip" r:id="rId13" imgW="1307079" imgH="1083682" progId="MS_ClipArt_Gallery.2">
                    <p:embed/>
                  </p:oleObj>
                </mc:Choice>
                <mc:Fallback>
                  <p:oleObj name="Clip" r:id="rId13" imgW="1307079" imgH="1083682"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81" name="Oval 60"/>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82" name="Oval 61"/>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83" name="Oval 62"/>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84" name="Line 63"/>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5" name="Line 64"/>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6" name="Line 65"/>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7" name="Line 66"/>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8" name="Line 67"/>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89" name="Line 68"/>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90"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385510" name="Clip" r:id="rId14" imgW="983255" imgH="1207724" progId="MS_ClipArt_Gallery.2">
                    <p:embed/>
                  </p:oleObj>
                </mc:Choice>
                <mc:Fallback>
                  <p:oleObj name="Clip" r:id="rId14" imgW="983255" imgH="1207724"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291"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385511" name="Clip" r:id="rId16" imgW="983255" imgH="1207724" progId="MS_ClipArt_Gallery.2">
                    <p:embed/>
                  </p:oleObj>
                </mc:Choice>
                <mc:Fallback>
                  <p:oleObj name="Clip" r:id="rId16" imgW="983255" imgH="1207724"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92" name="Freeform 71"/>
            <p:cNvSpPr>
              <a:spLocks/>
            </p:cNvSpPr>
            <p:nvPr/>
          </p:nvSpPr>
          <p:spPr bwMode="auto">
            <a:xfrm>
              <a:off x="3911" y="2218"/>
              <a:ext cx="853" cy="192"/>
            </a:xfrm>
            <a:custGeom>
              <a:avLst/>
              <a:gdLst>
                <a:gd name="T0" fmla="*/ 0 w 972"/>
                <a:gd name="T1" fmla="*/ 3 h 228"/>
                <a:gd name="T2" fmla="*/ 7 w 972"/>
                <a:gd name="T3" fmla="*/ 3 h 228"/>
                <a:gd name="T4" fmla="*/ 15 w 972"/>
                <a:gd name="T5" fmla="*/ 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8293" name="Group 72"/>
            <p:cNvGrpSpPr>
              <a:grpSpLocks/>
            </p:cNvGrpSpPr>
            <p:nvPr/>
          </p:nvGrpSpPr>
          <p:grpSpPr bwMode="auto">
            <a:xfrm>
              <a:off x="4079" y="3114"/>
              <a:ext cx="256" cy="269"/>
              <a:chOff x="2870" y="1518"/>
              <a:chExt cx="292" cy="320"/>
            </a:xfrm>
          </p:grpSpPr>
          <p:graphicFrame>
            <p:nvGraphicFramePr>
              <p:cNvPr id="138444"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85512" name="Clip" r:id="rId17" imgW="826793" imgH="840481" progId="MS_ClipArt_Gallery.2">
                      <p:embed/>
                    </p:oleObj>
                  </mc:Choice>
                  <mc:Fallback>
                    <p:oleObj name="Clip" r:id="rId17" imgW="826793" imgH="840481" progId="MS_ClipArt_Gallery.2">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45"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85513" name="Clip" r:id="rId19" imgW="1268227" imgH="1200237" progId="MS_ClipArt_Gallery.2">
                      <p:embed/>
                    </p:oleObj>
                  </mc:Choice>
                  <mc:Fallback>
                    <p:oleObj name="Clip" r:id="rId19" imgW="1268227" imgH="1200237" progId="MS_ClipArt_Gallery.2">
                      <p:embed/>
                      <p:pic>
                        <p:nvPicPr>
                          <p:cNvPr id="0" name="Object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38294" name="Group 75"/>
            <p:cNvGrpSpPr>
              <a:grpSpLocks/>
            </p:cNvGrpSpPr>
            <p:nvPr/>
          </p:nvGrpSpPr>
          <p:grpSpPr bwMode="auto">
            <a:xfrm>
              <a:off x="4569" y="3134"/>
              <a:ext cx="256" cy="269"/>
              <a:chOff x="2870" y="1518"/>
              <a:chExt cx="292" cy="320"/>
            </a:xfrm>
          </p:grpSpPr>
          <p:graphicFrame>
            <p:nvGraphicFramePr>
              <p:cNvPr id="138442"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85514" name="Clip" r:id="rId21" imgW="826793" imgH="840481" progId="MS_ClipArt_Gallery.2">
                      <p:embed/>
                    </p:oleObj>
                  </mc:Choice>
                  <mc:Fallback>
                    <p:oleObj name="Clip" r:id="rId21" imgW="826793" imgH="840481" progId="MS_ClipArt_Gallery.2">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443"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85515" name="Clip" r:id="rId22" imgW="1268227" imgH="1200237" progId="MS_ClipArt_Gallery.2">
                      <p:embed/>
                    </p:oleObj>
                  </mc:Choice>
                  <mc:Fallback>
                    <p:oleObj name="Clip" r:id="rId22" imgW="1268227" imgH="1200237" progId="MS_ClipArt_Gallery.2">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38295" name="Group 78"/>
            <p:cNvGrpSpPr>
              <a:grpSpLocks/>
            </p:cNvGrpSpPr>
            <p:nvPr/>
          </p:nvGrpSpPr>
          <p:grpSpPr bwMode="auto">
            <a:xfrm>
              <a:off x="4308" y="2955"/>
              <a:ext cx="239" cy="237"/>
              <a:chOff x="4733" y="2082"/>
              <a:chExt cx="272" cy="282"/>
            </a:xfrm>
          </p:grpSpPr>
          <p:graphicFrame>
            <p:nvGraphicFramePr>
              <p:cNvPr id="138440" name="Object 79"/>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85516" name="Clip" r:id="rId23" imgW="826793" imgH="840481" progId="MS_ClipArt_Gallery.2">
                      <p:embed/>
                    </p:oleObj>
                  </mc:Choice>
                  <mc:Fallback>
                    <p:oleObj name="Clip" r:id="rId23" imgW="826793" imgH="840481" progId="MS_ClipArt_Gallery.2">
                      <p:embed/>
                      <p:pic>
                        <p:nvPicPr>
                          <p:cNvPr id="0" name="Object 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441"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296" name="Line 81"/>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297" name="Group 82"/>
            <p:cNvGrpSpPr>
              <a:grpSpLocks/>
            </p:cNvGrpSpPr>
            <p:nvPr/>
          </p:nvGrpSpPr>
          <p:grpSpPr bwMode="auto">
            <a:xfrm>
              <a:off x="4955" y="2531"/>
              <a:ext cx="131" cy="258"/>
              <a:chOff x="4180" y="783"/>
              <a:chExt cx="150" cy="307"/>
            </a:xfrm>
          </p:grpSpPr>
          <p:sp>
            <p:nvSpPr>
              <p:cNvPr id="138432" name="AutoShape 8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3" name="Rectangle 8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4"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5"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6" name="Line 8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37" name="Line 8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38"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9" name="Rectangle 9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38298" name="Group 91"/>
            <p:cNvGrpSpPr>
              <a:grpSpLocks/>
            </p:cNvGrpSpPr>
            <p:nvPr/>
          </p:nvGrpSpPr>
          <p:grpSpPr bwMode="auto">
            <a:xfrm>
              <a:off x="4947" y="2811"/>
              <a:ext cx="131" cy="258"/>
              <a:chOff x="4180" y="783"/>
              <a:chExt cx="150" cy="307"/>
            </a:xfrm>
          </p:grpSpPr>
          <p:sp>
            <p:nvSpPr>
              <p:cNvPr id="138424" name="AutoShape 9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5" name="Rectangle 9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6"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7"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28" name="Line 9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9" name="Line 9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30"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31" name="Rectangle 9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38299" name="Line 100"/>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0" name="Line 101"/>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1" name="Line 102"/>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2" name="Line 103"/>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3" name="Line 104"/>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4" name="Line 105"/>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5" name="Line 106"/>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6" name="Line 107"/>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7" name="Line 108"/>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8" name="Line 109"/>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09" name="Line 110"/>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10" name="Line 111"/>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8311" name="Group 112"/>
            <p:cNvGrpSpPr>
              <a:grpSpLocks/>
            </p:cNvGrpSpPr>
            <p:nvPr/>
          </p:nvGrpSpPr>
          <p:grpSpPr bwMode="auto">
            <a:xfrm>
              <a:off x="3769" y="1520"/>
              <a:ext cx="316" cy="147"/>
              <a:chOff x="3600" y="219"/>
              <a:chExt cx="360" cy="175"/>
            </a:xfrm>
          </p:grpSpPr>
          <p:sp>
            <p:nvSpPr>
              <p:cNvPr id="138411" name="Oval 1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12" name="Line 11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3" name="Line 11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4" name="Rectangle 11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15" name="Oval 1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416" name="Group 118"/>
              <p:cNvGrpSpPr>
                <a:grpSpLocks/>
              </p:cNvGrpSpPr>
              <p:nvPr/>
            </p:nvGrpSpPr>
            <p:grpSpPr bwMode="auto">
              <a:xfrm>
                <a:off x="3686" y="244"/>
                <a:ext cx="177" cy="66"/>
                <a:chOff x="2848" y="848"/>
                <a:chExt cx="140" cy="98"/>
              </a:xfrm>
            </p:grpSpPr>
            <p:sp>
              <p:nvSpPr>
                <p:cNvPr id="138421" name="Line 1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2" name="Line 1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3" name="Line 1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417" name="Group 122"/>
              <p:cNvGrpSpPr>
                <a:grpSpLocks/>
              </p:cNvGrpSpPr>
              <p:nvPr/>
            </p:nvGrpSpPr>
            <p:grpSpPr bwMode="auto">
              <a:xfrm flipV="1">
                <a:off x="3686" y="243"/>
                <a:ext cx="177" cy="66"/>
                <a:chOff x="2848" y="848"/>
                <a:chExt cx="140" cy="98"/>
              </a:xfrm>
            </p:grpSpPr>
            <p:sp>
              <p:nvSpPr>
                <p:cNvPr id="138418" name="Line 1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9" name="Line 1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20" name="Line 1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2" name="Group 126"/>
            <p:cNvGrpSpPr>
              <a:grpSpLocks/>
            </p:cNvGrpSpPr>
            <p:nvPr/>
          </p:nvGrpSpPr>
          <p:grpSpPr bwMode="auto">
            <a:xfrm>
              <a:off x="4369" y="1376"/>
              <a:ext cx="316" cy="147"/>
              <a:chOff x="3600" y="219"/>
              <a:chExt cx="360" cy="175"/>
            </a:xfrm>
          </p:grpSpPr>
          <p:sp>
            <p:nvSpPr>
              <p:cNvPr id="138398"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99" name="Line 12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0" name="Line 12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1" name="Rectangle 13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402"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403" name="Group 132"/>
              <p:cNvGrpSpPr>
                <a:grpSpLocks/>
              </p:cNvGrpSpPr>
              <p:nvPr/>
            </p:nvGrpSpPr>
            <p:grpSpPr bwMode="auto">
              <a:xfrm>
                <a:off x="3686" y="244"/>
                <a:ext cx="177" cy="66"/>
                <a:chOff x="2848" y="848"/>
                <a:chExt cx="140" cy="98"/>
              </a:xfrm>
            </p:grpSpPr>
            <p:sp>
              <p:nvSpPr>
                <p:cNvPr id="138408" name="Line 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9" name="Line 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0" name="Line 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404" name="Group 136"/>
              <p:cNvGrpSpPr>
                <a:grpSpLocks/>
              </p:cNvGrpSpPr>
              <p:nvPr/>
            </p:nvGrpSpPr>
            <p:grpSpPr bwMode="auto">
              <a:xfrm flipV="1">
                <a:off x="3686" y="243"/>
                <a:ext cx="177" cy="66"/>
                <a:chOff x="2848" y="848"/>
                <a:chExt cx="140" cy="98"/>
              </a:xfrm>
            </p:grpSpPr>
            <p:sp>
              <p:nvSpPr>
                <p:cNvPr id="138405"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6"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7"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3" name="Group 140"/>
            <p:cNvGrpSpPr>
              <a:grpSpLocks/>
            </p:cNvGrpSpPr>
            <p:nvPr/>
          </p:nvGrpSpPr>
          <p:grpSpPr bwMode="auto">
            <a:xfrm>
              <a:off x="4380" y="1790"/>
              <a:ext cx="316" cy="147"/>
              <a:chOff x="3600" y="219"/>
              <a:chExt cx="360" cy="175"/>
            </a:xfrm>
          </p:grpSpPr>
          <p:sp>
            <p:nvSpPr>
              <p:cNvPr id="138385" name="Oval 1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86" name="Line 14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7" name="Line 14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8" name="Rectangle 14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89" name="Oval 1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90" name="Group 146"/>
              <p:cNvGrpSpPr>
                <a:grpSpLocks/>
              </p:cNvGrpSpPr>
              <p:nvPr/>
            </p:nvGrpSpPr>
            <p:grpSpPr bwMode="auto">
              <a:xfrm>
                <a:off x="3686" y="244"/>
                <a:ext cx="177" cy="66"/>
                <a:chOff x="2848" y="848"/>
                <a:chExt cx="140" cy="98"/>
              </a:xfrm>
            </p:grpSpPr>
            <p:sp>
              <p:nvSpPr>
                <p:cNvPr id="138395" name="Line 1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6" name="Line 1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7" name="Line 1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91" name="Group 150"/>
              <p:cNvGrpSpPr>
                <a:grpSpLocks/>
              </p:cNvGrpSpPr>
              <p:nvPr/>
            </p:nvGrpSpPr>
            <p:grpSpPr bwMode="auto">
              <a:xfrm flipV="1">
                <a:off x="3686" y="243"/>
                <a:ext cx="177" cy="66"/>
                <a:chOff x="2848" y="848"/>
                <a:chExt cx="140" cy="98"/>
              </a:xfrm>
            </p:grpSpPr>
            <p:sp>
              <p:nvSpPr>
                <p:cNvPr id="138392"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3"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4"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4" name="Group 154"/>
            <p:cNvGrpSpPr>
              <a:grpSpLocks/>
            </p:cNvGrpSpPr>
            <p:nvPr/>
          </p:nvGrpSpPr>
          <p:grpSpPr bwMode="auto">
            <a:xfrm>
              <a:off x="4991" y="1507"/>
              <a:ext cx="315" cy="147"/>
              <a:chOff x="3600" y="219"/>
              <a:chExt cx="360" cy="175"/>
            </a:xfrm>
          </p:grpSpPr>
          <p:sp>
            <p:nvSpPr>
              <p:cNvPr id="138372" name="Oval 15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73" name="Line 15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4" name="Line 15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5" name="Rectangle 15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76" name="Oval 15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77" name="Group 160"/>
              <p:cNvGrpSpPr>
                <a:grpSpLocks/>
              </p:cNvGrpSpPr>
              <p:nvPr/>
            </p:nvGrpSpPr>
            <p:grpSpPr bwMode="auto">
              <a:xfrm>
                <a:off x="3686" y="244"/>
                <a:ext cx="177" cy="66"/>
                <a:chOff x="2848" y="848"/>
                <a:chExt cx="140" cy="98"/>
              </a:xfrm>
            </p:grpSpPr>
            <p:sp>
              <p:nvSpPr>
                <p:cNvPr id="138382" name="Line 1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3" name="Line 1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4" name="Line 1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78" name="Group 164"/>
              <p:cNvGrpSpPr>
                <a:grpSpLocks/>
              </p:cNvGrpSpPr>
              <p:nvPr/>
            </p:nvGrpSpPr>
            <p:grpSpPr bwMode="auto">
              <a:xfrm flipV="1">
                <a:off x="3686" y="243"/>
                <a:ext cx="177" cy="66"/>
                <a:chOff x="2848" y="848"/>
                <a:chExt cx="140" cy="98"/>
              </a:xfrm>
            </p:grpSpPr>
            <p:sp>
              <p:nvSpPr>
                <p:cNvPr id="138379"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0"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81"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5" name="Group 168"/>
            <p:cNvGrpSpPr>
              <a:grpSpLocks/>
            </p:cNvGrpSpPr>
            <p:nvPr/>
          </p:nvGrpSpPr>
          <p:grpSpPr bwMode="auto">
            <a:xfrm>
              <a:off x="4869" y="2072"/>
              <a:ext cx="316" cy="147"/>
              <a:chOff x="3600" y="219"/>
              <a:chExt cx="360" cy="175"/>
            </a:xfrm>
          </p:grpSpPr>
          <p:sp>
            <p:nvSpPr>
              <p:cNvPr id="138359" name="Oval 16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60" name="Line 17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1" name="Line 17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2" name="Rectangle 17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63" name="Oval 17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64" name="Group 174"/>
              <p:cNvGrpSpPr>
                <a:grpSpLocks/>
              </p:cNvGrpSpPr>
              <p:nvPr/>
            </p:nvGrpSpPr>
            <p:grpSpPr bwMode="auto">
              <a:xfrm>
                <a:off x="3686" y="244"/>
                <a:ext cx="177" cy="66"/>
                <a:chOff x="2848" y="848"/>
                <a:chExt cx="140" cy="98"/>
              </a:xfrm>
            </p:grpSpPr>
            <p:sp>
              <p:nvSpPr>
                <p:cNvPr id="138369" name="Line 1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0" name="Line 1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71" name="Line 1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65" name="Group 178"/>
              <p:cNvGrpSpPr>
                <a:grpSpLocks/>
              </p:cNvGrpSpPr>
              <p:nvPr/>
            </p:nvGrpSpPr>
            <p:grpSpPr bwMode="auto">
              <a:xfrm flipV="1">
                <a:off x="3686" y="243"/>
                <a:ext cx="177" cy="66"/>
                <a:chOff x="2848" y="848"/>
                <a:chExt cx="140" cy="98"/>
              </a:xfrm>
            </p:grpSpPr>
            <p:sp>
              <p:nvSpPr>
                <p:cNvPr id="138366"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7" name="Line 1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68" name="Line 1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6" name="Group 182"/>
            <p:cNvGrpSpPr>
              <a:grpSpLocks/>
            </p:cNvGrpSpPr>
            <p:nvPr/>
          </p:nvGrpSpPr>
          <p:grpSpPr bwMode="auto">
            <a:xfrm>
              <a:off x="4659" y="2440"/>
              <a:ext cx="316" cy="148"/>
              <a:chOff x="3600" y="219"/>
              <a:chExt cx="360" cy="175"/>
            </a:xfrm>
          </p:grpSpPr>
          <p:sp>
            <p:nvSpPr>
              <p:cNvPr id="138346" name="Oval 18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47" name="Line 18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8" name="Line 18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9" name="Rectangle 18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50" name="Oval 18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51" name="Group 188"/>
              <p:cNvGrpSpPr>
                <a:grpSpLocks/>
              </p:cNvGrpSpPr>
              <p:nvPr/>
            </p:nvGrpSpPr>
            <p:grpSpPr bwMode="auto">
              <a:xfrm>
                <a:off x="3686" y="244"/>
                <a:ext cx="177" cy="66"/>
                <a:chOff x="2848" y="848"/>
                <a:chExt cx="140" cy="98"/>
              </a:xfrm>
            </p:grpSpPr>
            <p:sp>
              <p:nvSpPr>
                <p:cNvPr id="138356" name="Line 1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7" name="Line 1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8" name="Line 1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52" name="Group 192"/>
              <p:cNvGrpSpPr>
                <a:grpSpLocks/>
              </p:cNvGrpSpPr>
              <p:nvPr/>
            </p:nvGrpSpPr>
            <p:grpSpPr bwMode="auto">
              <a:xfrm flipV="1">
                <a:off x="3686" y="243"/>
                <a:ext cx="177" cy="66"/>
                <a:chOff x="2848" y="848"/>
                <a:chExt cx="140" cy="98"/>
              </a:xfrm>
            </p:grpSpPr>
            <p:sp>
              <p:nvSpPr>
                <p:cNvPr id="138353"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4"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55"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7" name="Group 196"/>
            <p:cNvGrpSpPr>
              <a:grpSpLocks/>
            </p:cNvGrpSpPr>
            <p:nvPr/>
          </p:nvGrpSpPr>
          <p:grpSpPr bwMode="auto">
            <a:xfrm>
              <a:off x="4275" y="2748"/>
              <a:ext cx="315" cy="147"/>
              <a:chOff x="3600" y="219"/>
              <a:chExt cx="360" cy="175"/>
            </a:xfrm>
          </p:grpSpPr>
          <p:sp>
            <p:nvSpPr>
              <p:cNvPr id="138333" name="Oval 19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34" name="Line 19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5" name="Line 19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6" name="Rectangle 20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37" name="Oval 20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38" name="Group 202"/>
              <p:cNvGrpSpPr>
                <a:grpSpLocks/>
              </p:cNvGrpSpPr>
              <p:nvPr/>
            </p:nvGrpSpPr>
            <p:grpSpPr bwMode="auto">
              <a:xfrm>
                <a:off x="3686" y="244"/>
                <a:ext cx="177" cy="66"/>
                <a:chOff x="2848" y="848"/>
                <a:chExt cx="140" cy="98"/>
              </a:xfrm>
            </p:grpSpPr>
            <p:sp>
              <p:nvSpPr>
                <p:cNvPr id="138343" name="Line 2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4" name="Line 2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5" name="Line 2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39" name="Group 206"/>
              <p:cNvGrpSpPr>
                <a:grpSpLocks/>
              </p:cNvGrpSpPr>
              <p:nvPr/>
            </p:nvGrpSpPr>
            <p:grpSpPr bwMode="auto">
              <a:xfrm flipV="1">
                <a:off x="3686" y="243"/>
                <a:ext cx="177" cy="66"/>
                <a:chOff x="2848" y="848"/>
                <a:chExt cx="140" cy="98"/>
              </a:xfrm>
            </p:grpSpPr>
            <p:sp>
              <p:nvSpPr>
                <p:cNvPr id="138340"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1" name="Line 2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42" name="Line 2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8318" name="Group 210"/>
            <p:cNvGrpSpPr>
              <a:grpSpLocks/>
            </p:cNvGrpSpPr>
            <p:nvPr/>
          </p:nvGrpSpPr>
          <p:grpSpPr bwMode="auto">
            <a:xfrm>
              <a:off x="3769" y="2511"/>
              <a:ext cx="316" cy="147"/>
              <a:chOff x="3600" y="219"/>
              <a:chExt cx="360" cy="175"/>
            </a:xfrm>
          </p:grpSpPr>
          <p:sp>
            <p:nvSpPr>
              <p:cNvPr id="138320" name="Oval 2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21" name="Line 2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2" name="Line 2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3" name="Rectangle 2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324" name="Oval 2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38325" name="Group 216"/>
              <p:cNvGrpSpPr>
                <a:grpSpLocks/>
              </p:cNvGrpSpPr>
              <p:nvPr/>
            </p:nvGrpSpPr>
            <p:grpSpPr bwMode="auto">
              <a:xfrm>
                <a:off x="3686" y="244"/>
                <a:ext cx="177" cy="66"/>
                <a:chOff x="2848" y="848"/>
                <a:chExt cx="140" cy="98"/>
              </a:xfrm>
            </p:grpSpPr>
            <p:sp>
              <p:nvSpPr>
                <p:cNvPr id="138330" name="Line 2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1" name="Line 2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32" name="Line 2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326" name="Group 220"/>
              <p:cNvGrpSpPr>
                <a:grpSpLocks/>
              </p:cNvGrpSpPr>
              <p:nvPr/>
            </p:nvGrpSpPr>
            <p:grpSpPr bwMode="auto">
              <a:xfrm flipV="1">
                <a:off x="3686" y="243"/>
                <a:ext cx="177" cy="66"/>
                <a:chOff x="2848" y="848"/>
                <a:chExt cx="140" cy="98"/>
              </a:xfrm>
            </p:grpSpPr>
            <p:sp>
              <p:nvSpPr>
                <p:cNvPr id="138327"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8"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29" name="Line 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8319" name="Line 224"/>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45" name="Group 252"/>
          <p:cNvGrpSpPr>
            <a:grpSpLocks/>
          </p:cNvGrpSpPr>
          <p:nvPr/>
        </p:nvGrpSpPr>
        <p:grpSpPr bwMode="auto">
          <a:xfrm>
            <a:off x="4740275" y="1500188"/>
            <a:ext cx="3738563" cy="3725862"/>
            <a:chOff x="2986" y="945"/>
            <a:chExt cx="2355" cy="2347"/>
          </a:xfrm>
        </p:grpSpPr>
        <p:grpSp>
          <p:nvGrpSpPr>
            <p:cNvPr id="138246" name="Group 226"/>
            <p:cNvGrpSpPr>
              <a:grpSpLocks/>
            </p:cNvGrpSpPr>
            <p:nvPr/>
          </p:nvGrpSpPr>
          <p:grpSpPr bwMode="auto">
            <a:xfrm>
              <a:off x="2986" y="945"/>
              <a:ext cx="513" cy="541"/>
              <a:chOff x="2938" y="2925"/>
              <a:chExt cx="513" cy="541"/>
            </a:xfrm>
          </p:grpSpPr>
          <p:sp>
            <p:nvSpPr>
              <p:cNvPr id="138256" name="Rectangle 227"/>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7"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8" name="Rectangle 229"/>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9" name="Text Box 230"/>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38260" name="Line 231"/>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1" name="Line 232"/>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33"/>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247" name="Group 234"/>
            <p:cNvGrpSpPr>
              <a:grpSpLocks/>
            </p:cNvGrpSpPr>
            <p:nvPr/>
          </p:nvGrpSpPr>
          <p:grpSpPr bwMode="auto">
            <a:xfrm>
              <a:off x="4828" y="2751"/>
              <a:ext cx="513" cy="541"/>
              <a:chOff x="2938" y="2925"/>
              <a:chExt cx="513" cy="541"/>
            </a:xfrm>
          </p:grpSpPr>
          <p:sp>
            <p:nvSpPr>
              <p:cNvPr id="138249" name="Rectangle 235"/>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0" name="Rectangle 236"/>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1" name="Rectangle 237"/>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38252" name="Text Box 238"/>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38253" name="Line 23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4" name="Line 24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5" name="Line 24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8248" name="Line 250"/>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z="2800" dirty="0">
                <a:ea typeface="宋体" charset="-122"/>
              </a:rPr>
              <a:t>App. and Trans.: App.</a:t>
            </a:r>
            <a:r>
              <a:rPr lang="en-US" altLang="x-none" sz="2800" dirty="0">
                <a:ea typeface="ＭＳ Ｐゴシック" charset="-128"/>
              </a:rPr>
              <a:t> Protocols and </a:t>
            </a:r>
            <a:r>
              <a:rPr lang="en-US" altLang="zh-CN" sz="2800" dirty="0">
                <a:ea typeface="宋体" charset="-122"/>
              </a:rPr>
              <a:t>their </a:t>
            </a:r>
            <a:r>
              <a:rPr lang="en-US" altLang="x-none" sz="2800" dirty="0">
                <a:ea typeface="ＭＳ Ｐゴシック" charset="-128"/>
              </a:rPr>
              <a:t>Transport Protocols</a:t>
            </a:r>
          </a:p>
        </p:txBody>
      </p:sp>
      <p:sp>
        <p:nvSpPr>
          <p:cNvPr id="1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zh-CN" sz="1400" dirty="0"/>
              <a:t>64</a:t>
            </a:r>
            <a:endParaRPr lang="en-US" altLang="x-none" sz="1400" dirty="0"/>
          </a:p>
        </p:txBody>
      </p:sp>
      <p:sp>
        <p:nvSpPr>
          <p:cNvPr id="136195" name="Text Box 3"/>
          <p:cNvSpPr txBox="1">
            <a:spLocks noChangeArrowheads="1"/>
          </p:cNvSpPr>
          <p:nvPr/>
        </p:nvSpPr>
        <p:spPr bwMode="auto">
          <a:xfrm>
            <a:off x="315913" y="2901950"/>
            <a:ext cx="28067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2000" b="1">
                <a:latin typeface="Arial" charset="0"/>
              </a:rPr>
              <a:t>Application</a:t>
            </a:r>
            <a:endParaRPr lang="en-US" altLang="x-none" sz="2000">
              <a:latin typeface="Arial" charset="0"/>
            </a:endParaRPr>
          </a:p>
          <a:p>
            <a:pPr algn="r"/>
            <a:endParaRPr lang="en-US" altLang="x-none" sz="2000">
              <a:latin typeface="Arial" charset="0"/>
            </a:endParaRPr>
          </a:p>
          <a:p>
            <a:pPr algn="r"/>
            <a:r>
              <a:rPr lang="en-US" altLang="x-none" sz="2000">
                <a:latin typeface="Arial" charset="0"/>
              </a:rPr>
              <a:t>e-mail</a:t>
            </a:r>
          </a:p>
          <a:p>
            <a:pPr algn="r"/>
            <a:r>
              <a:rPr lang="en-US" altLang="x-none" sz="2000">
                <a:latin typeface="Arial" charset="0"/>
              </a:rPr>
              <a:t>remote terminal access</a:t>
            </a:r>
          </a:p>
          <a:p>
            <a:pPr algn="r"/>
            <a:r>
              <a:rPr lang="en-US" altLang="x-none" sz="2000">
                <a:latin typeface="Arial" charset="0"/>
              </a:rPr>
              <a:t>Web </a:t>
            </a:r>
          </a:p>
          <a:p>
            <a:pPr algn="r"/>
            <a:r>
              <a:rPr lang="en-US" altLang="x-none" sz="2000">
                <a:latin typeface="Arial" charset="0"/>
              </a:rPr>
              <a:t>file transfer</a:t>
            </a:r>
          </a:p>
          <a:p>
            <a:pPr algn="r"/>
            <a:r>
              <a:rPr lang="en-US" altLang="x-none" sz="2000">
                <a:latin typeface="Arial" charset="0"/>
              </a:rPr>
              <a:t>Internet telephony</a:t>
            </a:r>
          </a:p>
          <a:p>
            <a:pPr algn="r"/>
            <a:endParaRPr lang="en-US" altLang="x-none" sz="2000">
              <a:latin typeface="Arial" charset="0"/>
            </a:endParaRPr>
          </a:p>
          <a:p>
            <a:pPr algn="r"/>
            <a:r>
              <a:rPr lang="en-US" altLang="x-none" sz="2000">
                <a:latin typeface="Arial" charset="0"/>
              </a:rPr>
              <a:t>remote file server</a:t>
            </a:r>
          </a:p>
          <a:p>
            <a:pPr algn="r"/>
            <a:r>
              <a:rPr lang="en-US" altLang="x-none" sz="2000">
                <a:latin typeface="Arial" charset="0"/>
              </a:rPr>
              <a:t>streaming multimedia</a:t>
            </a:r>
          </a:p>
          <a:p>
            <a:pPr algn="r"/>
            <a:endParaRPr lang="en-US" altLang="x-none" sz="2000"/>
          </a:p>
        </p:txBody>
      </p:sp>
      <p:sp>
        <p:nvSpPr>
          <p:cNvPr id="136196" name="Text Box 4"/>
          <p:cNvSpPr txBox="1">
            <a:spLocks noChangeArrowheads="1"/>
          </p:cNvSpPr>
          <p:nvPr/>
        </p:nvSpPr>
        <p:spPr bwMode="auto">
          <a:xfrm>
            <a:off x="3498850" y="2630488"/>
            <a:ext cx="20320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Application</a:t>
            </a:r>
          </a:p>
          <a:p>
            <a:r>
              <a:rPr lang="en-US" altLang="x-none" sz="2000" b="1">
                <a:latin typeface="Arial" charset="0"/>
              </a:rPr>
              <a:t>layer protocol</a:t>
            </a:r>
            <a:endParaRPr lang="en-US" altLang="x-none" sz="2000">
              <a:latin typeface="Arial" charset="0"/>
            </a:endParaRPr>
          </a:p>
          <a:p>
            <a:endParaRPr lang="en-US" altLang="x-none" sz="1800">
              <a:latin typeface="Arial" charset="0"/>
            </a:endParaRPr>
          </a:p>
          <a:p>
            <a:r>
              <a:rPr lang="en-US" altLang="x-none" sz="2000">
                <a:latin typeface="Arial" charset="0"/>
              </a:rPr>
              <a:t>smtp [RFC 821]</a:t>
            </a:r>
          </a:p>
          <a:p>
            <a:r>
              <a:rPr lang="en-US" altLang="x-none" sz="2000">
                <a:latin typeface="Arial" charset="0"/>
              </a:rPr>
              <a:t>telnet [RFC 854]</a:t>
            </a:r>
          </a:p>
          <a:p>
            <a:r>
              <a:rPr lang="en-US" altLang="x-none" sz="2000">
                <a:latin typeface="Arial" charset="0"/>
              </a:rPr>
              <a:t>http [RFC 2068]</a:t>
            </a:r>
          </a:p>
          <a:p>
            <a:r>
              <a:rPr lang="en-US" altLang="x-none" sz="2000">
                <a:latin typeface="Arial" charset="0"/>
              </a:rPr>
              <a:t>ftp [RFC 959]</a:t>
            </a:r>
          </a:p>
          <a:p>
            <a:r>
              <a:rPr lang="en-US" altLang="x-none" sz="2000">
                <a:latin typeface="Arial" charset="0"/>
              </a:rPr>
              <a:t>proprietary</a:t>
            </a:r>
          </a:p>
          <a:p>
            <a:r>
              <a:rPr lang="en-US" altLang="x-none" sz="2000">
                <a:latin typeface="Arial" charset="0"/>
              </a:rPr>
              <a:t>(e.g., Vocaltec)</a:t>
            </a:r>
          </a:p>
          <a:p>
            <a:r>
              <a:rPr lang="en-US" altLang="x-none" sz="2000">
                <a:latin typeface="Arial" charset="0"/>
              </a:rPr>
              <a:t>NF</a:t>
            </a:r>
            <a:r>
              <a:rPr lang="en-US" altLang="zh-CN" sz="2000">
                <a:latin typeface="Arial" charset="0"/>
                <a:ea typeface="宋体" charset="-122"/>
              </a:rPr>
              <a:t>S</a:t>
            </a:r>
            <a:endParaRPr lang="en-US" altLang="x-none" sz="2000">
              <a:latin typeface="Arial" charset="0"/>
            </a:endParaRPr>
          </a:p>
          <a:p>
            <a:r>
              <a:rPr lang="en-US" altLang="x-none" sz="2000">
                <a:latin typeface="Arial" charset="0"/>
              </a:rPr>
              <a:t>proprietary</a:t>
            </a:r>
          </a:p>
        </p:txBody>
      </p:sp>
      <p:sp>
        <p:nvSpPr>
          <p:cNvPr id="54277" name="Text Box 5"/>
          <p:cNvSpPr txBox="1">
            <a:spLocks noChangeArrowheads="1"/>
          </p:cNvSpPr>
          <p:nvPr/>
        </p:nvSpPr>
        <p:spPr bwMode="auto">
          <a:xfrm>
            <a:off x="6130925" y="2592388"/>
            <a:ext cx="2624138"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dirty="0">
                <a:latin typeface="Arial" charset="0"/>
              </a:rPr>
              <a:t>Underlying</a:t>
            </a:r>
          </a:p>
          <a:p>
            <a:pPr algn="l"/>
            <a:r>
              <a:rPr lang="en-US" altLang="x-none" sz="2000" b="1" dirty="0">
                <a:latin typeface="Arial" charset="0"/>
              </a:rPr>
              <a:t>transport protocol</a:t>
            </a:r>
            <a:endParaRPr lang="en-US" altLang="x-none" sz="2000" dirty="0">
              <a:latin typeface="Arial" charset="0"/>
            </a:endParaRPr>
          </a:p>
          <a:p>
            <a:pPr algn="l"/>
            <a:endParaRPr lang="en-US" altLang="x-none" sz="2000" dirty="0">
              <a:latin typeface="Arial" charset="0"/>
            </a:endParaRPr>
          </a:p>
          <a:p>
            <a:pPr algn="l"/>
            <a:r>
              <a:rPr lang="en-US" altLang="x-none" sz="2000" dirty="0">
                <a:latin typeface="Arial" charset="0"/>
              </a:rPr>
              <a:t>TCP/SSL</a:t>
            </a:r>
          </a:p>
          <a:p>
            <a:pPr algn="l"/>
            <a:r>
              <a:rPr lang="en-US" altLang="x-none" sz="2000" dirty="0">
                <a:latin typeface="Arial" charset="0"/>
              </a:rPr>
              <a:t>TCP</a:t>
            </a:r>
          </a:p>
          <a:p>
            <a:pPr algn="l"/>
            <a:r>
              <a:rPr lang="en-US" altLang="x-none" sz="2000" dirty="0">
                <a:latin typeface="Arial" charset="0"/>
              </a:rPr>
              <a:t>TCP/SSL</a:t>
            </a:r>
          </a:p>
          <a:p>
            <a:pPr algn="l"/>
            <a:r>
              <a:rPr lang="en-US" altLang="x-none" sz="2000" dirty="0">
                <a:latin typeface="Arial" charset="0"/>
              </a:rPr>
              <a:t>TCP</a:t>
            </a:r>
          </a:p>
          <a:p>
            <a:pPr algn="l"/>
            <a:r>
              <a:rPr lang="en-US" altLang="zh-CN" sz="2000" dirty="0">
                <a:latin typeface="Arial" charset="0"/>
                <a:ea typeface="宋体" charset="-122"/>
              </a:rPr>
              <a:t>typically</a:t>
            </a:r>
            <a:r>
              <a:rPr lang="en-US" altLang="x-none" sz="2000" dirty="0">
                <a:latin typeface="Arial" charset="0"/>
              </a:rPr>
              <a:t> UDP</a:t>
            </a:r>
          </a:p>
          <a:p>
            <a:pPr algn="l"/>
            <a:endParaRPr lang="en-US" altLang="x-none" sz="2000" dirty="0">
              <a:latin typeface="Arial" charset="0"/>
            </a:endParaRPr>
          </a:p>
          <a:p>
            <a:pPr algn="l"/>
            <a:r>
              <a:rPr lang="en-US" altLang="x-none" sz="2000" dirty="0">
                <a:latin typeface="Arial" charset="0"/>
              </a:rPr>
              <a:t>TCP or UDP</a:t>
            </a:r>
          </a:p>
          <a:p>
            <a:pPr algn="l"/>
            <a:r>
              <a:rPr lang="en-US" altLang="x-none" sz="2000" dirty="0">
                <a:latin typeface="Arial" charset="0"/>
              </a:rPr>
              <a:t>typically UDP but moving to http</a:t>
            </a:r>
          </a:p>
        </p:txBody>
      </p:sp>
      <p:sp>
        <p:nvSpPr>
          <p:cNvPr id="136198" name="Line 7"/>
          <p:cNvSpPr>
            <a:spLocks noChangeShapeType="1"/>
          </p:cNvSpPr>
          <p:nvPr/>
        </p:nvSpPr>
        <p:spPr bwMode="auto">
          <a:xfrm>
            <a:off x="1171575" y="3267075"/>
            <a:ext cx="73342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199" name="Line 8"/>
          <p:cNvSpPr>
            <a:spLocks noChangeShapeType="1"/>
          </p:cNvSpPr>
          <p:nvPr/>
        </p:nvSpPr>
        <p:spPr bwMode="auto">
          <a:xfrm flipV="1">
            <a:off x="1123950" y="3857625"/>
            <a:ext cx="7324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0" name="Line 9"/>
          <p:cNvSpPr>
            <a:spLocks noChangeShapeType="1"/>
          </p:cNvSpPr>
          <p:nvPr/>
        </p:nvSpPr>
        <p:spPr bwMode="auto">
          <a:xfrm flipV="1">
            <a:off x="1133475" y="4152900"/>
            <a:ext cx="7296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1" name="Line 10"/>
          <p:cNvSpPr>
            <a:spLocks noChangeShapeType="1"/>
          </p:cNvSpPr>
          <p:nvPr/>
        </p:nvSpPr>
        <p:spPr bwMode="auto">
          <a:xfrm flipV="1">
            <a:off x="1143000" y="4448175"/>
            <a:ext cx="7277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2" name="Line 11"/>
          <p:cNvSpPr>
            <a:spLocks noChangeShapeType="1"/>
          </p:cNvSpPr>
          <p:nvPr/>
        </p:nvSpPr>
        <p:spPr bwMode="auto">
          <a:xfrm flipV="1">
            <a:off x="1162050" y="4772025"/>
            <a:ext cx="7258050"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3" name="Line 12"/>
          <p:cNvSpPr>
            <a:spLocks noChangeShapeType="1"/>
          </p:cNvSpPr>
          <p:nvPr/>
        </p:nvSpPr>
        <p:spPr bwMode="auto">
          <a:xfrm flipV="1">
            <a:off x="1114425" y="5372100"/>
            <a:ext cx="731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4" name="Line 13"/>
          <p:cNvSpPr>
            <a:spLocks noChangeShapeType="1"/>
          </p:cNvSpPr>
          <p:nvPr/>
        </p:nvSpPr>
        <p:spPr bwMode="auto">
          <a:xfrm flipV="1">
            <a:off x="1114425" y="5695950"/>
            <a:ext cx="731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5" name="Line 14"/>
          <p:cNvSpPr>
            <a:spLocks noChangeShapeType="1"/>
          </p:cNvSpPr>
          <p:nvPr/>
        </p:nvSpPr>
        <p:spPr bwMode="auto">
          <a:xfrm flipV="1">
            <a:off x="962025" y="6296025"/>
            <a:ext cx="73437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206" name="Rectangle 15"/>
          <p:cNvSpPr>
            <a:spLocks noChangeArrowheads="1"/>
          </p:cNvSpPr>
          <p:nvPr/>
        </p:nvSpPr>
        <p:spPr bwMode="auto">
          <a:xfrm>
            <a:off x="658813" y="1579563"/>
            <a:ext cx="77882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chemeClr val="accent2"/>
              </a:buClr>
              <a:buSzPct val="85000"/>
              <a:buFont typeface="Wingdings" pitchFamily="2" charset="2"/>
              <a:buChar char="q"/>
            </a:pPr>
            <a:r>
              <a:rPr lang="en-US" altLang="zh-CN" sz="2800" dirty="0">
                <a:latin typeface="Comic Sans MS" charset="0"/>
                <a:ea typeface="宋体" charset="-122"/>
              </a:rPr>
              <a:t>An application needs to choose the transport protocol</a:t>
            </a:r>
          </a:p>
        </p:txBody>
      </p:sp>
    </p:spTree>
    <p:extLst>
      <p:ext uri="{BB962C8B-B14F-4D97-AF65-F5344CB8AC3E}">
        <p14:creationId xmlns:p14="http://schemas.microsoft.com/office/powerpoint/2010/main" val="1802465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2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85F1215E-3B9A-7740-B426-521506270B0C}" type="slidenum">
              <a:rPr lang="en-US" altLang="x-none" sz="1400"/>
              <a:pPr/>
              <a:t>66</a:t>
            </a:fld>
            <a:endParaRPr lang="en-US" altLang="x-none" sz="1400"/>
          </a:p>
        </p:txBody>
      </p:sp>
      <p:sp>
        <p:nvSpPr>
          <p:cNvPr id="140290" name="Rectangle 293"/>
          <p:cNvSpPr>
            <a:spLocks noChangeArrowheads="1"/>
          </p:cNvSpPr>
          <p:nvPr/>
        </p:nvSpPr>
        <p:spPr bwMode="auto">
          <a:xfrm>
            <a:off x="619125" y="1247775"/>
            <a:ext cx="3638550" cy="723900"/>
          </a:xfrm>
          <a:prstGeom prst="rect">
            <a:avLst/>
          </a:prstGeom>
          <a:solidFill>
            <a:srgbClr val="FFFFFF"/>
          </a:solidFill>
          <a:ln w="1905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291" name="Rectangle 2"/>
          <p:cNvSpPr>
            <a:spLocks noGrp="1" noChangeArrowheads="1"/>
          </p:cNvSpPr>
          <p:nvPr>
            <p:ph type="title"/>
          </p:nvPr>
        </p:nvSpPr>
        <p:spPr>
          <a:xfrm>
            <a:off x="190500" y="238125"/>
            <a:ext cx="8382000" cy="1143000"/>
          </a:xfrm>
        </p:spPr>
        <p:txBody>
          <a:bodyPr/>
          <a:lstStyle/>
          <a:p>
            <a:r>
              <a:rPr lang="en-US" altLang="x-none" sz="2800">
                <a:ea typeface="ＭＳ Ｐゴシック" charset="-128"/>
              </a:rPr>
              <a:t>Client-Server Paradigm</a:t>
            </a:r>
            <a:endParaRPr lang="en-US" altLang="x-none">
              <a:ea typeface="ＭＳ Ｐゴシック" charset="-128"/>
            </a:endParaRPr>
          </a:p>
        </p:txBody>
      </p:sp>
      <p:sp>
        <p:nvSpPr>
          <p:cNvPr id="140292" name="Rectangle 3"/>
          <p:cNvSpPr>
            <a:spLocks noGrp="1" noChangeArrowheads="1"/>
          </p:cNvSpPr>
          <p:nvPr>
            <p:ph type="body" sz="half" idx="1"/>
          </p:nvPr>
        </p:nvSpPr>
        <p:spPr>
          <a:xfrm>
            <a:off x="390525" y="1304925"/>
            <a:ext cx="4191000" cy="781050"/>
          </a:xfrm>
        </p:spPr>
        <p:txBody>
          <a:bodyPr/>
          <a:lstStyle/>
          <a:p>
            <a:pPr algn="ctr">
              <a:buFont typeface="ZapfDingbats" charset="0"/>
              <a:buNone/>
            </a:pPr>
            <a:r>
              <a:rPr lang="en-US" altLang="x-none" sz="2000">
                <a:ea typeface="ＭＳ Ｐゴシック" charset="-128"/>
              </a:rPr>
              <a:t>Typical network app has two pieces: </a:t>
            </a:r>
            <a:r>
              <a:rPr lang="en-US" altLang="x-none" sz="2000" i="1">
                <a:solidFill>
                  <a:schemeClr val="accent2"/>
                </a:solidFill>
                <a:ea typeface="ＭＳ Ｐゴシック" charset="-128"/>
              </a:rPr>
              <a:t>client</a:t>
            </a:r>
            <a:r>
              <a:rPr lang="en-US" altLang="x-none" sz="2000">
                <a:ea typeface="ＭＳ Ｐゴシック" charset="-128"/>
              </a:rPr>
              <a:t> and </a:t>
            </a:r>
            <a:r>
              <a:rPr lang="en-US" altLang="x-none" sz="2000" i="1">
                <a:solidFill>
                  <a:schemeClr val="accent2"/>
                </a:solidFill>
                <a:ea typeface="ＭＳ Ｐゴシック" charset="-128"/>
              </a:rPr>
              <a:t>server</a:t>
            </a:r>
          </a:p>
        </p:txBody>
      </p:sp>
      <p:grpSp>
        <p:nvGrpSpPr>
          <p:cNvPr id="140293" name="Group 262"/>
          <p:cNvGrpSpPr>
            <a:grpSpLocks/>
          </p:cNvGrpSpPr>
          <p:nvPr/>
        </p:nvGrpSpPr>
        <p:grpSpPr bwMode="auto">
          <a:xfrm>
            <a:off x="4899025" y="1847850"/>
            <a:ext cx="3678238" cy="3670300"/>
            <a:chOff x="3092" y="1182"/>
            <a:chExt cx="2317" cy="2312"/>
          </a:xfrm>
        </p:grpSpPr>
        <p:sp>
          <p:nvSpPr>
            <p:cNvPr id="140322" name="Freeform 7"/>
            <p:cNvSpPr>
              <a:spLocks/>
            </p:cNvSpPr>
            <p:nvPr/>
          </p:nvSpPr>
          <p:spPr bwMode="auto">
            <a:xfrm>
              <a:off x="4276" y="1272"/>
              <a:ext cx="1133" cy="1055"/>
            </a:xfrm>
            <a:custGeom>
              <a:avLst/>
              <a:gdLst>
                <a:gd name="T0" fmla="*/ 4 w 1292"/>
                <a:gd name="T1" fmla="*/ 3 h 1255"/>
                <a:gd name="T2" fmla="*/ 4 w 1292"/>
                <a:gd name="T3" fmla="*/ 3 h 1255"/>
                <a:gd name="T4" fmla="*/ 4 w 1292"/>
                <a:gd name="T5" fmla="*/ 3 h 1255"/>
                <a:gd name="T6" fmla="*/ 4 w 1292"/>
                <a:gd name="T7" fmla="*/ 3 h 1255"/>
                <a:gd name="T8" fmla="*/ 4 w 1292"/>
                <a:gd name="T9" fmla="*/ 3 h 1255"/>
                <a:gd name="T10" fmla="*/ 10 w 1292"/>
                <a:gd name="T11" fmla="*/ 4 h 1255"/>
                <a:gd name="T12" fmla="*/ 15 w 1292"/>
                <a:gd name="T13" fmla="*/ 5 h 1255"/>
                <a:gd name="T14" fmla="*/ 18 w 1292"/>
                <a:gd name="T15" fmla="*/ 4 h 1255"/>
                <a:gd name="T16" fmla="*/ 19 w 1292"/>
                <a:gd name="T17" fmla="*/ 3 h 1255"/>
                <a:gd name="T18" fmla="*/ 18 w 1292"/>
                <a:gd name="T19" fmla="*/ 3 h 1255"/>
                <a:gd name="T20" fmla="*/ 11 w 1292"/>
                <a:gd name="T21" fmla="*/ 3 h 1255"/>
                <a:gd name="T22" fmla="*/ 4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0323" name="Freeform 8"/>
            <p:cNvSpPr>
              <a:spLocks/>
            </p:cNvSpPr>
            <p:nvPr/>
          </p:nvSpPr>
          <p:spPr bwMode="auto">
            <a:xfrm>
              <a:off x="3092" y="1182"/>
              <a:ext cx="1176" cy="1001"/>
            </a:xfrm>
            <a:custGeom>
              <a:avLst/>
              <a:gdLst>
                <a:gd name="T0" fmla="*/ 9 w 1340"/>
                <a:gd name="T1" fmla="*/ 3 h 1191"/>
                <a:gd name="T2" fmla="*/ 4 w 1340"/>
                <a:gd name="T3" fmla="*/ 3 h 1191"/>
                <a:gd name="T4" fmla="*/ 4 w 1340"/>
                <a:gd name="T5" fmla="*/ 3 h 1191"/>
                <a:gd name="T6" fmla="*/ 4 w 1340"/>
                <a:gd name="T7" fmla="*/ 3 h 1191"/>
                <a:gd name="T8" fmla="*/ 4 w 1340"/>
                <a:gd name="T9" fmla="*/ 3 h 1191"/>
                <a:gd name="T10" fmla="*/ 9 w 1340"/>
                <a:gd name="T11" fmla="*/ 3 h 1191"/>
                <a:gd name="T12" fmla="*/ 10 w 1340"/>
                <a:gd name="T13" fmla="*/ 4 h 1191"/>
                <a:gd name="T14" fmla="*/ 19 w 1340"/>
                <a:gd name="T15" fmla="*/ 4 h 1191"/>
                <a:gd name="T16" fmla="*/ 19 w 1340"/>
                <a:gd name="T17" fmla="*/ 3 h 1191"/>
                <a:gd name="T18" fmla="*/ 19 w 1340"/>
                <a:gd name="T19" fmla="*/ 3 h 1191"/>
                <a:gd name="T20" fmla="*/ 11 w 1340"/>
                <a:gd name="T21" fmla="*/ 3 h 1191"/>
                <a:gd name="T22" fmla="*/ 9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0324" name="Freeform 9"/>
            <p:cNvSpPr>
              <a:spLocks/>
            </p:cNvSpPr>
            <p:nvPr/>
          </p:nvSpPr>
          <p:spPr bwMode="auto">
            <a:xfrm>
              <a:off x="3324" y="2096"/>
              <a:ext cx="1874" cy="1398"/>
            </a:xfrm>
            <a:custGeom>
              <a:avLst/>
              <a:gdLst>
                <a:gd name="T0" fmla="*/ 4 w 2135"/>
                <a:gd name="T1" fmla="*/ 3 h 1662"/>
                <a:gd name="T2" fmla="*/ 4 w 2135"/>
                <a:gd name="T3" fmla="*/ 3 h 1662"/>
                <a:gd name="T4" fmla="*/ 10 w 2135"/>
                <a:gd name="T5" fmla="*/ 3 h 1662"/>
                <a:gd name="T6" fmla="*/ 19 w 2135"/>
                <a:gd name="T7" fmla="*/ 3 h 1662"/>
                <a:gd name="T8" fmla="*/ 32 w 2135"/>
                <a:gd name="T9" fmla="*/ 3 h 1662"/>
                <a:gd name="T10" fmla="*/ 32 w 2135"/>
                <a:gd name="T11" fmla="*/ 5 h 1662"/>
                <a:gd name="T12" fmla="*/ 25 w 2135"/>
                <a:gd name="T13" fmla="*/ 6 h 1662"/>
                <a:gd name="T14" fmla="*/ 13 w 2135"/>
                <a:gd name="T15" fmla="*/ 6 h 1662"/>
                <a:gd name="T16" fmla="*/ 8 w 2135"/>
                <a:gd name="T17" fmla="*/ 5 h 1662"/>
                <a:gd name="T18" fmla="*/ 4 w 2135"/>
                <a:gd name="T19" fmla="*/ 4 h 1662"/>
                <a:gd name="T20" fmla="*/ 4 w 2135"/>
                <a:gd name="T21" fmla="*/ 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40325" name="Group 10"/>
            <p:cNvGrpSpPr>
              <a:grpSpLocks/>
            </p:cNvGrpSpPr>
            <p:nvPr/>
          </p:nvGrpSpPr>
          <p:grpSpPr bwMode="auto">
            <a:xfrm>
              <a:off x="3166" y="1267"/>
              <a:ext cx="462" cy="201"/>
              <a:chOff x="3552" y="246"/>
              <a:chExt cx="527" cy="248"/>
            </a:xfrm>
          </p:grpSpPr>
          <p:graphicFrame>
            <p:nvGraphicFramePr>
              <p:cNvPr id="140539"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83465" name="Clip" r:id="rId4" imgW="1307079" imgH="1083682" progId="MS_ClipArt_Gallery.2">
                      <p:embed/>
                    </p:oleObj>
                  </mc:Choice>
                  <mc:Fallback>
                    <p:oleObj name="Clip" r:id="rId4"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40"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83466" name="Clip" r:id="rId6" imgW="682368" imgH="480541" progId="MS_ClipArt_Gallery.2">
                      <p:embed/>
                    </p:oleObj>
                  </mc:Choice>
                  <mc:Fallback>
                    <p:oleObj name="Clip" r:id="rId6" imgW="682368" imgH="480541" progId="MS_ClipArt_Gallery.2">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41" name="Line 1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26" name="Group 14"/>
            <p:cNvGrpSpPr>
              <a:grpSpLocks/>
            </p:cNvGrpSpPr>
            <p:nvPr/>
          </p:nvGrpSpPr>
          <p:grpSpPr bwMode="auto">
            <a:xfrm>
              <a:off x="3166" y="1642"/>
              <a:ext cx="462" cy="201"/>
              <a:chOff x="3552" y="246"/>
              <a:chExt cx="527" cy="248"/>
            </a:xfrm>
          </p:grpSpPr>
          <p:graphicFrame>
            <p:nvGraphicFramePr>
              <p:cNvPr id="140536"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83467" name="Clip" r:id="rId8" imgW="1307079" imgH="1083682" progId="MS_ClipArt_Gallery.2">
                      <p:embed/>
                    </p:oleObj>
                  </mc:Choice>
                  <mc:Fallback>
                    <p:oleObj name="Clip" r:id="rId8" imgW="1307079" imgH="108368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37"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83468" name="Clip" r:id="rId9" imgW="682368" imgH="480541" progId="MS_ClipArt_Gallery.2">
                      <p:embed/>
                    </p:oleObj>
                  </mc:Choice>
                  <mc:Fallback>
                    <p:oleObj name="Clip" r:id="rId9" imgW="682368" imgH="480541" progId="MS_ClipArt_Gallery.2">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38" name="Line 17"/>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27" name="Group 18"/>
            <p:cNvGrpSpPr>
              <a:grpSpLocks/>
            </p:cNvGrpSpPr>
            <p:nvPr/>
          </p:nvGrpSpPr>
          <p:grpSpPr bwMode="auto">
            <a:xfrm>
              <a:off x="3403" y="1508"/>
              <a:ext cx="44" cy="135"/>
              <a:chOff x="3842" y="406"/>
              <a:chExt cx="51" cy="167"/>
            </a:xfrm>
          </p:grpSpPr>
          <p:sp>
            <p:nvSpPr>
              <p:cNvPr id="140533" name="Oval 1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34" name="Oval 2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35" name="Oval 2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28" name="Group 22"/>
            <p:cNvGrpSpPr>
              <a:grpSpLocks/>
            </p:cNvGrpSpPr>
            <p:nvPr/>
          </p:nvGrpSpPr>
          <p:grpSpPr bwMode="auto">
            <a:xfrm>
              <a:off x="3699" y="1825"/>
              <a:ext cx="132" cy="249"/>
              <a:chOff x="4180" y="783"/>
              <a:chExt cx="150" cy="307"/>
            </a:xfrm>
          </p:grpSpPr>
          <p:sp>
            <p:nvSpPr>
              <p:cNvPr id="140525" name="AutoShape 2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6" name="Rectangle 2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7"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8"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9" name="Line 2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30" name="Line 2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31"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32" name="Rectangle 3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29" name="Group 31"/>
            <p:cNvGrpSpPr>
              <a:grpSpLocks/>
            </p:cNvGrpSpPr>
            <p:nvPr/>
          </p:nvGrpSpPr>
          <p:grpSpPr bwMode="auto">
            <a:xfrm rot="-5400000">
              <a:off x="3896" y="1874"/>
              <a:ext cx="51" cy="147"/>
              <a:chOff x="3842" y="406"/>
              <a:chExt cx="51" cy="167"/>
            </a:xfrm>
          </p:grpSpPr>
          <p:sp>
            <p:nvSpPr>
              <p:cNvPr id="140522" name="Oval 3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3" name="Oval 3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4" name="Oval 3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330" name="Line 35"/>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1" name="Line 36"/>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2" name="Line 37"/>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3" name="Line 38"/>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4" name="Line 39"/>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35" name="Line 40"/>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336" name="Group 41"/>
            <p:cNvGrpSpPr>
              <a:grpSpLocks/>
            </p:cNvGrpSpPr>
            <p:nvPr/>
          </p:nvGrpSpPr>
          <p:grpSpPr bwMode="auto">
            <a:xfrm>
              <a:off x="4011" y="1811"/>
              <a:ext cx="132" cy="249"/>
              <a:chOff x="4180" y="783"/>
              <a:chExt cx="150" cy="307"/>
            </a:xfrm>
          </p:grpSpPr>
          <p:sp>
            <p:nvSpPr>
              <p:cNvPr id="140514" name="AutoShape 4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5" name="Rectangle 4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6"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7"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8" name="Line 4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19" name="Line 4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520"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21" name="Rectangle 4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37" name="Group 50"/>
            <p:cNvGrpSpPr>
              <a:grpSpLocks/>
            </p:cNvGrpSpPr>
            <p:nvPr/>
          </p:nvGrpSpPr>
          <p:grpSpPr bwMode="auto">
            <a:xfrm>
              <a:off x="3408" y="2201"/>
              <a:ext cx="302" cy="583"/>
              <a:chOff x="3314" y="1248"/>
              <a:chExt cx="344" cy="694"/>
            </a:xfrm>
          </p:grpSpPr>
          <p:graphicFrame>
            <p:nvGraphicFramePr>
              <p:cNvPr id="140505"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83469"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06" name="Line 52"/>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40507"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83470" name="Clip" r:id="rId11" imgW="1307079" imgH="1083682" progId="MS_ClipArt_Gallery.2">
                      <p:embed/>
                    </p:oleObj>
                  </mc:Choice>
                  <mc:Fallback>
                    <p:oleObj name="Clip" r:id="rId11" imgW="1307079" imgH="1083682" progId="MS_ClipArt_Gallery.2">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08" name="Line 54"/>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509" name="Group 55"/>
              <p:cNvGrpSpPr>
                <a:grpSpLocks/>
              </p:cNvGrpSpPr>
              <p:nvPr/>
            </p:nvGrpSpPr>
            <p:grpSpPr bwMode="auto">
              <a:xfrm>
                <a:off x="3404" y="1504"/>
                <a:ext cx="51" cy="167"/>
                <a:chOff x="3842" y="406"/>
                <a:chExt cx="51" cy="167"/>
              </a:xfrm>
            </p:grpSpPr>
            <p:sp>
              <p:nvSpPr>
                <p:cNvPr id="140511" name="Oval 5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2" name="Oval 5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513" name="Oval 5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510" name="Line 59"/>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40338" name="Object 60"/>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383471" name="Clip" r:id="rId12" imgW="1307079" imgH="1083682" progId="MS_ClipArt_Gallery.2">
                    <p:embed/>
                  </p:oleObj>
                </mc:Choice>
                <mc:Fallback>
                  <p:oleObj name="Clip" r:id="rId12"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339" name="Object 61"/>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383472" name="Clip" r:id="rId13" imgW="1307079" imgH="1083682" progId="MS_ClipArt_Gallery.2">
                    <p:embed/>
                  </p:oleObj>
                </mc:Choice>
                <mc:Fallback>
                  <p:oleObj name="Clip" r:id="rId13" imgW="1307079" imgH="1083682" progId="MS_ClipArt_Gallery.2">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340" name="Oval 62"/>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41" name="Oval 63"/>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42" name="Oval 64"/>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43" name="Line 65"/>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4" name="Line 66"/>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5" name="Line 67"/>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6" name="Line 68"/>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7" name="Line 69"/>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48" name="Line 70"/>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40349" name="Object 71"/>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383473" name="Clip" r:id="rId14" imgW="983255" imgH="1207724" progId="MS_ClipArt_Gallery.2">
                    <p:embed/>
                  </p:oleObj>
                </mc:Choice>
                <mc:Fallback>
                  <p:oleObj name="Clip" r:id="rId14" imgW="983255" imgH="1207724"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350" name="Object 72"/>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383474" name="Clip" r:id="rId16" imgW="983255" imgH="1207724" progId="MS_ClipArt_Gallery.2">
                    <p:embed/>
                  </p:oleObj>
                </mc:Choice>
                <mc:Fallback>
                  <p:oleObj name="Clip" r:id="rId16" imgW="983255" imgH="1207724" progId="MS_ClipArt_Gallery.2">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351" name="Freeform 73"/>
            <p:cNvSpPr>
              <a:spLocks/>
            </p:cNvSpPr>
            <p:nvPr/>
          </p:nvSpPr>
          <p:spPr bwMode="auto">
            <a:xfrm>
              <a:off x="3911" y="2218"/>
              <a:ext cx="853" cy="192"/>
            </a:xfrm>
            <a:custGeom>
              <a:avLst/>
              <a:gdLst>
                <a:gd name="T0" fmla="*/ 0 w 972"/>
                <a:gd name="T1" fmla="*/ 3 h 228"/>
                <a:gd name="T2" fmla="*/ 7 w 972"/>
                <a:gd name="T3" fmla="*/ 3 h 228"/>
                <a:gd name="T4" fmla="*/ 15 w 972"/>
                <a:gd name="T5" fmla="*/ 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40352" name="Group 74"/>
            <p:cNvGrpSpPr>
              <a:grpSpLocks/>
            </p:cNvGrpSpPr>
            <p:nvPr/>
          </p:nvGrpSpPr>
          <p:grpSpPr bwMode="auto">
            <a:xfrm>
              <a:off x="4079" y="3114"/>
              <a:ext cx="256" cy="269"/>
              <a:chOff x="2870" y="1518"/>
              <a:chExt cx="292" cy="320"/>
            </a:xfrm>
          </p:grpSpPr>
          <p:graphicFrame>
            <p:nvGraphicFramePr>
              <p:cNvPr id="140503"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83475" name="Clip" r:id="rId17" imgW="826793" imgH="840481" progId="MS_ClipArt_Gallery.2">
                      <p:embed/>
                    </p:oleObj>
                  </mc:Choice>
                  <mc:Fallback>
                    <p:oleObj name="Clip" r:id="rId17" imgW="826793" imgH="840481"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04"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83476" name="Clip" r:id="rId19" imgW="1268227" imgH="1200237" progId="MS_ClipArt_Gallery.2">
                      <p:embed/>
                    </p:oleObj>
                  </mc:Choice>
                  <mc:Fallback>
                    <p:oleObj name="Clip" r:id="rId19" imgW="1268227" imgH="1200237" progId="MS_ClipArt_Gallery.2">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0353" name="Group 77"/>
            <p:cNvGrpSpPr>
              <a:grpSpLocks/>
            </p:cNvGrpSpPr>
            <p:nvPr/>
          </p:nvGrpSpPr>
          <p:grpSpPr bwMode="auto">
            <a:xfrm>
              <a:off x="4569" y="3134"/>
              <a:ext cx="256" cy="269"/>
              <a:chOff x="2870" y="1518"/>
              <a:chExt cx="292" cy="320"/>
            </a:xfrm>
          </p:grpSpPr>
          <p:graphicFrame>
            <p:nvGraphicFramePr>
              <p:cNvPr id="140501"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83477" name="Clip" r:id="rId21" imgW="826793" imgH="840481" progId="MS_ClipArt_Gallery.2">
                      <p:embed/>
                    </p:oleObj>
                  </mc:Choice>
                  <mc:Fallback>
                    <p:oleObj name="Clip" r:id="rId21" imgW="826793" imgH="840481" progId="MS_ClipArt_Gallery.2">
                      <p:embed/>
                      <p:pic>
                        <p:nvPicPr>
                          <p:cNvPr id="0"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0502"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83478" name="Clip" r:id="rId22" imgW="1268227" imgH="1200237" progId="MS_ClipArt_Gallery.2">
                      <p:embed/>
                    </p:oleObj>
                  </mc:Choice>
                  <mc:Fallback>
                    <p:oleObj name="Clip" r:id="rId22" imgW="1268227" imgH="1200237" progId="MS_ClipArt_Gallery.2">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0354" name="Group 80"/>
            <p:cNvGrpSpPr>
              <a:grpSpLocks/>
            </p:cNvGrpSpPr>
            <p:nvPr/>
          </p:nvGrpSpPr>
          <p:grpSpPr bwMode="auto">
            <a:xfrm>
              <a:off x="4308" y="2955"/>
              <a:ext cx="239" cy="237"/>
              <a:chOff x="4733" y="2082"/>
              <a:chExt cx="272" cy="282"/>
            </a:xfrm>
          </p:grpSpPr>
          <p:graphicFrame>
            <p:nvGraphicFramePr>
              <p:cNvPr id="140499"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83479" name="Clip" r:id="rId23" imgW="826793" imgH="840481" progId="MS_ClipArt_Gallery.2">
                      <p:embed/>
                    </p:oleObj>
                  </mc:Choice>
                  <mc:Fallback>
                    <p:oleObj name="Clip" r:id="rId23" imgW="826793" imgH="840481" progId="MS_ClipArt_Gallery.2">
                      <p:embed/>
                      <p:pic>
                        <p:nvPicPr>
                          <p:cNvPr id="0"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0500"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355" name="Line 83"/>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356" name="Group 84"/>
            <p:cNvGrpSpPr>
              <a:grpSpLocks/>
            </p:cNvGrpSpPr>
            <p:nvPr/>
          </p:nvGrpSpPr>
          <p:grpSpPr bwMode="auto">
            <a:xfrm>
              <a:off x="4955" y="2531"/>
              <a:ext cx="131" cy="258"/>
              <a:chOff x="4180" y="783"/>
              <a:chExt cx="150" cy="307"/>
            </a:xfrm>
          </p:grpSpPr>
          <p:sp>
            <p:nvSpPr>
              <p:cNvPr id="140491" name="AutoShape 8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2" name="Rectangle 8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3"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4"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5" name="Line 8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96" name="Line 9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97"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8" name="Rectangle 9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40357" name="Group 93"/>
            <p:cNvGrpSpPr>
              <a:grpSpLocks/>
            </p:cNvGrpSpPr>
            <p:nvPr/>
          </p:nvGrpSpPr>
          <p:grpSpPr bwMode="auto">
            <a:xfrm>
              <a:off x="4947" y="2811"/>
              <a:ext cx="131" cy="258"/>
              <a:chOff x="4180" y="783"/>
              <a:chExt cx="150" cy="307"/>
            </a:xfrm>
          </p:grpSpPr>
          <p:sp>
            <p:nvSpPr>
              <p:cNvPr id="140483" name="AutoShape 9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4" name="Rectangle 9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5"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6"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87" name="Line 9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8" name="Line 9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9"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90" name="Rectangle 10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40358" name="Line 102"/>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59" name="Line 103"/>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0" name="Line 104"/>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1" name="Line 105"/>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2" name="Line 106"/>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3" name="Line 107"/>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4" name="Line 108"/>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5" name="Line 109"/>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6" name="Line 110"/>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7" name="Line 111"/>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8" name="Line 112"/>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69" name="Line 113"/>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370" name="Group 144"/>
            <p:cNvGrpSpPr>
              <a:grpSpLocks/>
            </p:cNvGrpSpPr>
            <p:nvPr/>
          </p:nvGrpSpPr>
          <p:grpSpPr bwMode="auto">
            <a:xfrm>
              <a:off x="3769" y="1520"/>
              <a:ext cx="316" cy="147"/>
              <a:chOff x="3600" y="219"/>
              <a:chExt cx="360" cy="175"/>
            </a:xfrm>
          </p:grpSpPr>
          <p:sp>
            <p:nvSpPr>
              <p:cNvPr id="140470"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71"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2"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3" name="Rectangle 1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74"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75" name="Group 150"/>
              <p:cNvGrpSpPr>
                <a:grpSpLocks/>
              </p:cNvGrpSpPr>
              <p:nvPr/>
            </p:nvGrpSpPr>
            <p:grpSpPr bwMode="auto">
              <a:xfrm>
                <a:off x="3686" y="244"/>
                <a:ext cx="177" cy="66"/>
                <a:chOff x="2848" y="848"/>
                <a:chExt cx="140" cy="98"/>
              </a:xfrm>
            </p:grpSpPr>
            <p:sp>
              <p:nvSpPr>
                <p:cNvPr id="140480"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1"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82"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76" name="Group 154"/>
              <p:cNvGrpSpPr>
                <a:grpSpLocks/>
              </p:cNvGrpSpPr>
              <p:nvPr/>
            </p:nvGrpSpPr>
            <p:grpSpPr bwMode="auto">
              <a:xfrm flipV="1">
                <a:off x="3686" y="243"/>
                <a:ext cx="177" cy="66"/>
                <a:chOff x="2848" y="848"/>
                <a:chExt cx="140" cy="98"/>
              </a:xfrm>
            </p:grpSpPr>
            <p:sp>
              <p:nvSpPr>
                <p:cNvPr id="140477"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8"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79"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1" name="Group 158"/>
            <p:cNvGrpSpPr>
              <a:grpSpLocks/>
            </p:cNvGrpSpPr>
            <p:nvPr/>
          </p:nvGrpSpPr>
          <p:grpSpPr bwMode="auto">
            <a:xfrm>
              <a:off x="4369" y="1376"/>
              <a:ext cx="316" cy="147"/>
              <a:chOff x="3600" y="219"/>
              <a:chExt cx="360" cy="175"/>
            </a:xfrm>
          </p:grpSpPr>
          <p:sp>
            <p:nvSpPr>
              <p:cNvPr id="140457"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58"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9"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0" name="Rectangle 1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61"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62" name="Group 164"/>
              <p:cNvGrpSpPr>
                <a:grpSpLocks/>
              </p:cNvGrpSpPr>
              <p:nvPr/>
            </p:nvGrpSpPr>
            <p:grpSpPr bwMode="auto">
              <a:xfrm>
                <a:off x="3686" y="244"/>
                <a:ext cx="177" cy="66"/>
                <a:chOff x="2848" y="848"/>
                <a:chExt cx="140" cy="98"/>
              </a:xfrm>
            </p:grpSpPr>
            <p:sp>
              <p:nvSpPr>
                <p:cNvPr id="140467"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8"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9"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63" name="Group 168"/>
              <p:cNvGrpSpPr>
                <a:grpSpLocks/>
              </p:cNvGrpSpPr>
              <p:nvPr/>
            </p:nvGrpSpPr>
            <p:grpSpPr bwMode="auto">
              <a:xfrm flipV="1">
                <a:off x="3686" y="243"/>
                <a:ext cx="177" cy="66"/>
                <a:chOff x="2848" y="848"/>
                <a:chExt cx="140" cy="98"/>
              </a:xfrm>
            </p:grpSpPr>
            <p:sp>
              <p:nvSpPr>
                <p:cNvPr id="140464"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5"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66"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2" name="Group 172"/>
            <p:cNvGrpSpPr>
              <a:grpSpLocks/>
            </p:cNvGrpSpPr>
            <p:nvPr/>
          </p:nvGrpSpPr>
          <p:grpSpPr bwMode="auto">
            <a:xfrm>
              <a:off x="4380" y="1790"/>
              <a:ext cx="316" cy="147"/>
              <a:chOff x="3600" y="219"/>
              <a:chExt cx="360" cy="175"/>
            </a:xfrm>
          </p:grpSpPr>
          <p:sp>
            <p:nvSpPr>
              <p:cNvPr id="140444"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45" name="Line 17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6" name="Line 17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7" name="Rectangle 17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48"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49" name="Group 178"/>
              <p:cNvGrpSpPr>
                <a:grpSpLocks/>
              </p:cNvGrpSpPr>
              <p:nvPr/>
            </p:nvGrpSpPr>
            <p:grpSpPr bwMode="auto">
              <a:xfrm>
                <a:off x="3686" y="244"/>
                <a:ext cx="177" cy="66"/>
                <a:chOff x="2848" y="848"/>
                <a:chExt cx="140" cy="98"/>
              </a:xfrm>
            </p:grpSpPr>
            <p:sp>
              <p:nvSpPr>
                <p:cNvPr id="140454"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5" name="Line 1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6" name="Line 1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50" name="Group 182"/>
              <p:cNvGrpSpPr>
                <a:grpSpLocks/>
              </p:cNvGrpSpPr>
              <p:nvPr/>
            </p:nvGrpSpPr>
            <p:grpSpPr bwMode="auto">
              <a:xfrm flipV="1">
                <a:off x="3686" y="243"/>
                <a:ext cx="177" cy="66"/>
                <a:chOff x="2848" y="848"/>
                <a:chExt cx="140" cy="98"/>
              </a:xfrm>
            </p:grpSpPr>
            <p:sp>
              <p:nvSpPr>
                <p:cNvPr id="140451" name="Line 1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2" name="Line 1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53" name="Line 1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3" name="Group 186"/>
            <p:cNvGrpSpPr>
              <a:grpSpLocks/>
            </p:cNvGrpSpPr>
            <p:nvPr/>
          </p:nvGrpSpPr>
          <p:grpSpPr bwMode="auto">
            <a:xfrm>
              <a:off x="4991" y="1507"/>
              <a:ext cx="315" cy="147"/>
              <a:chOff x="3600" y="219"/>
              <a:chExt cx="360" cy="175"/>
            </a:xfrm>
          </p:grpSpPr>
          <p:sp>
            <p:nvSpPr>
              <p:cNvPr id="140431"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32"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3"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4" name="Rectangle 19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35"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36" name="Group 192"/>
              <p:cNvGrpSpPr>
                <a:grpSpLocks/>
              </p:cNvGrpSpPr>
              <p:nvPr/>
            </p:nvGrpSpPr>
            <p:grpSpPr bwMode="auto">
              <a:xfrm>
                <a:off x="3686" y="244"/>
                <a:ext cx="177" cy="66"/>
                <a:chOff x="2848" y="848"/>
                <a:chExt cx="140" cy="98"/>
              </a:xfrm>
            </p:grpSpPr>
            <p:sp>
              <p:nvSpPr>
                <p:cNvPr id="140441"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2"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3"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37" name="Group 196"/>
              <p:cNvGrpSpPr>
                <a:grpSpLocks/>
              </p:cNvGrpSpPr>
              <p:nvPr/>
            </p:nvGrpSpPr>
            <p:grpSpPr bwMode="auto">
              <a:xfrm flipV="1">
                <a:off x="3686" y="243"/>
                <a:ext cx="177" cy="66"/>
                <a:chOff x="2848" y="848"/>
                <a:chExt cx="140" cy="98"/>
              </a:xfrm>
            </p:grpSpPr>
            <p:sp>
              <p:nvSpPr>
                <p:cNvPr id="140438" name="Line 1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9"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40" name="Line 1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4" name="Group 200"/>
            <p:cNvGrpSpPr>
              <a:grpSpLocks/>
            </p:cNvGrpSpPr>
            <p:nvPr/>
          </p:nvGrpSpPr>
          <p:grpSpPr bwMode="auto">
            <a:xfrm>
              <a:off x="4869" y="2072"/>
              <a:ext cx="316" cy="147"/>
              <a:chOff x="3600" y="219"/>
              <a:chExt cx="360" cy="175"/>
            </a:xfrm>
          </p:grpSpPr>
          <p:sp>
            <p:nvSpPr>
              <p:cNvPr id="140418"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19" name="Line 20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0" name="Line 20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1" name="Rectangle 20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22"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23" name="Group 206"/>
              <p:cNvGrpSpPr>
                <a:grpSpLocks/>
              </p:cNvGrpSpPr>
              <p:nvPr/>
            </p:nvGrpSpPr>
            <p:grpSpPr bwMode="auto">
              <a:xfrm>
                <a:off x="3686" y="244"/>
                <a:ext cx="177" cy="66"/>
                <a:chOff x="2848" y="848"/>
                <a:chExt cx="140" cy="98"/>
              </a:xfrm>
            </p:grpSpPr>
            <p:sp>
              <p:nvSpPr>
                <p:cNvPr id="140428"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9" name="Line 2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30" name="Line 2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24" name="Group 210"/>
              <p:cNvGrpSpPr>
                <a:grpSpLocks/>
              </p:cNvGrpSpPr>
              <p:nvPr/>
            </p:nvGrpSpPr>
            <p:grpSpPr bwMode="auto">
              <a:xfrm flipV="1">
                <a:off x="3686" y="243"/>
                <a:ext cx="177" cy="66"/>
                <a:chOff x="2848" y="848"/>
                <a:chExt cx="140" cy="98"/>
              </a:xfrm>
            </p:grpSpPr>
            <p:sp>
              <p:nvSpPr>
                <p:cNvPr id="140425" name="Line 2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6" name="Line 2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27" name="Line 2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5" name="Group 214"/>
            <p:cNvGrpSpPr>
              <a:grpSpLocks/>
            </p:cNvGrpSpPr>
            <p:nvPr/>
          </p:nvGrpSpPr>
          <p:grpSpPr bwMode="auto">
            <a:xfrm>
              <a:off x="4659" y="2440"/>
              <a:ext cx="316" cy="148"/>
              <a:chOff x="3600" y="219"/>
              <a:chExt cx="360" cy="175"/>
            </a:xfrm>
          </p:grpSpPr>
          <p:sp>
            <p:nvSpPr>
              <p:cNvPr id="140405"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06" name="Line 21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7" name="Line 21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8" name="Rectangle 21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409"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410" name="Group 220"/>
              <p:cNvGrpSpPr>
                <a:grpSpLocks/>
              </p:cNvGrpSpPr>
              <p:nvPr/>
            </p:nvGrpSpPr>
            <p:grpSpPr bwMode="auto">
              <a:xfrm>
                <a:off x="3686" y="244"/>
                <a:ext cx="177" cy="66"/>
                <a:chOff x="2848" y="848"/>
                <a:chExt cx="140" cy="98"/>
              </a:xfrm>
            </p:grpSpPr>
            <p:sp>
              <p:nvSpPr>
                <p:cNvPr id="140415"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6"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7" name="Line 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411" name="Group 224"/>
              <p:cNvGrpSpPr>
                <a:grpSpLocks/>
              </p:cNvGrpSpPr>
              <p:nvPr/>
            </p:nvGrpSpPr>
            <p:grpSpPr bwMode="auto">
              <a:xfrm flipV="1">
                <a:off x="3686" y="243"/>
                <a:ext cx="177" cy="66"/>
                <a:chOff x="2848" y="848"/>
                <a:chExt cx="140" cy="98"/>
              </a:xfrm>
            </p:grpSpPr>
            <p:sp>
              <p:nvSpPr>
                <p:cNvPr id="140412" name="Line 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3" name="Line 2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14" name="Line 2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6" name="Group 228"/>
            <p:cNvGrpSpPr>
              <a:grpSpLocks/>
            </p:cNvGrpSpPr>
            <p:nvPr/>
          </p:nvGrpSpPr>
          <p:grpSpPr bwMode="auto">
            <a:xfrm>
              <a:off x="4275" y="2748"/>
              <a:ext cx="315" cy="147"/>
              <a:chOff x="3600" y="219"/>
              <a:chExt cx="360" cy="175"/>
            </a:xfrm>
          </p:grpSpPr>
          <p:sp>
            <p:nvSpPr>
              <p:cNvPr id="140392"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93" name="Line 23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4" name="Line 23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5" name="Rectangle 23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96"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397" name="Group 234"/>
              <p:cNvGrpSpPr>
                <a:grpSpLocks/>
              </p:cNvGrpSpPr>
              <p:nvPr/>
            </p:nvGrpSpPr>
            <p:grpSpPr bwMode="auto">
              <a:xfrm>
                <a:off x="3686" y="244"/>
                <a:ext cx="177" cy="66"/>
                <a:chOff x="2848" y="848"/>
                <a:chExt cx="140" cy="98"/>
              </a:xfrm>
            </p:grpSpPr>
            <p:sp>
              <p:nvSpPr>
                <p:cNvPr id="140402" name="Line 2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3" name="Line 2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4" name="Line 2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98" name="Group 238"/>
              <p:cNvGrpSpPr>
                <a:grpSpLocks/>
              </p:cNvGrpSpPr>
              <p:nvPr/>
            </p:nvGrpSpPr>
            <p:grpSpPr bwMode="auto">
              <a:xfrm flipV="1">
                <a:off x="3686" y="243"/>
                <a:ext cx="177" cy="66"/>
                <a:chOff x="2848" y="848"/>
                <a:chExt cx="140" cy="98"/>
              </a:xfrm>
            </p:grpSpPr>
            <p:sp>
              <p:nvSpPr>
                <p:cNvPr id="140399" name="Line 2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0" name="Line 2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401" name="Line 2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0377" name="Group 242"/>
            <p:cNvGrpSpPr>
              <a:grpSpLocks/>
            </p:cNvGrpSpPr>
            <p:nvPr/>
          </p:nvGrpSpPr>
          <p:grpSpPr bwMode="auto">
            <a:xfrm>
              <a:off x="3769" y="2511"/>
              <a:ext cx="316" cy="147"/>
              <a:chOff x="3600" y="219"/>
              <a:chExt cx="360" cy="175"/>
            </a:xfrm>
          </p:grpSpPr>
          <p:sp>
            <p:nvSpPr>
              <p:cNvPr id="140379"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80" name="Line 2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1" name="Line 2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2" name="Rectangle 2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83"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40384" name="Group 248"/>
              <p:cNvGrpSpPr>
                <a:grpSpLocks/>
              </p:cNvGrpSpPr>
              <p:nvPr/>
            </p:nvGrpSpPr>
            <p:grpSpPr bwMode="auto">
              <a:xfrm>
                <a:off x="3686" y="244"/>
                <a:ext cx="177" cy="66"/>
                <a:chOff x="2848" y="848"/>
                <a:chExt cx="140" cy="98"/>
              </a:xfrm>
            </p:grpSpPr>
            <p:sp>
              <p:nvSpPr>
                <p:cNvPr id="140389" name="Line 2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0" name="Line 2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91" name="Line 2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85" name="Group 252"/>
              <p:cNvGrpSpPr>
                <a:grpSpLocks/>
              </p:cNvGrpSpPr>
              <p:nvPr/>
            </p:nvGrpSpPr>
            <p:grpSpPr bwMode="auto">
              <a:xfrm flipV="1">
                <a:off x="3686" y="243"/>
                <a:ext cx="177" cy="66"/>
                <a:chOff x="2848" y="848"/>
                <a:chExt cx="140" cy="98"/>
              </a:xfrm>
            </p:grpSpPr>
            <p:sp>
              <p:nvSpPr>
                <p:cNvPr id="140386" name="Line 2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7"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88" name="Line 2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0378" name="Line 261"/>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68" name="Group 302"/>
          <p:cNvGrpSpPr>
            <a:grpSpLocks/>
          </p:cNvGrpSpPr>
          <p:nvPr/>
        </p:nvGrpSpPr>
        <p:grpSpPr bwMode="auto">
          <a:xfrm>
            <a:off x="4740275" y="1500188"/>
            <a:ext cx="3738563" cy="3725862"/>
            <a:chOff x="2986" y="945"/>
            <a:chExt cx="2355" cy="2347"/>
          </a:xfrm>
        </p:grpSpPr>
        <p:grpSp>
          <p:nvGrpSpPr>
            <p:cNvPr id="140306" name="Group 272"/>
            <p:cNvGrpSpPr>
              <a:grpSpLocks/>
            </p:cNvGrpSpPr>
            <p:nvPr/>
          </p:nvGrpSpPr>
          <p:grpSpPr bwMode="auto">
            <a:xfrm>
              <a:off x="2986" y="945"/>
              <a:ext cx="513" cy="541"/>
              <a:chOff x="2938" y="2925"/>
              <a:chExt cx="513" cy="541"/>
            </a:xfrm>
          </p:grpSpPr>
          <p:sp>
            <p:nvSpPr>
              <p:cNvPr id="140315" name="Rectangle 266"/>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6" name="Rectangle 26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7" name="Rectangle 265"/>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8" name="Text Box 263"/>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40319" name="Line 26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20" name="Line 27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21" name="Line 27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307" name="Group 273"/>
            <p:cNvGrpSpPr>
              <a:grpSpLocks/>
            </p:cNvGrpSpPr>
            <p:nvPr/>
          </p:nvGrpSpPr>
          <p:grpSpPr bwMode="auto">
            <a:xfrm>
              <a:off x="4828" y="2751"/>
              <a:ext cx="513" cy="541"/>
              <a:chOff x="2938" y="2925"/>
              <a:chExt cx="513" cy="541"/>
            </a:xfrm>
          </p:grpSpPr>
          <p:sp>
            <p:nvSpPr>
              <p:cNvPr id="140308" name="Rectangle 274"/>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09" name="Rectangle 275"/>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0" name="Rectangle 276"/>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11" name="Text Box 277"/>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000">
                    <a:solidFill>
                      <a:schemeClr val="bg1"/>
                    </a:solidFill>
                    <a:latin typeface="Comic Sans MS" charset="0"/>
                  </a:rPr>
                  <a:t>application</a:t>
                </a:r>
                <a:endParaRPr lang="en-US" altLang="x-none" sz="1000">
                  <a:latin typeface="Comic Sans MS" charset="0"/>
                </a:endParaRPr>
              </a:p>
              <a:p>
                <a:r>
                  <a:rPr lang="en-US" altLang="x-none" sz="1000">
                    <a:latin typeface="Comic Sans MS" charset="0"/>
                  </a:rPr>
                  <a:t>transport</a:t>
                </a:r>
              </a:p>
              <a:p>
                <a:r>
                  <a:rPr lang="en-US" altLang="x-none" sz="1000">
                    <a:latin typeface="Comic Sans MS" charset="0"/>
                  </a:rPr>
                  <a:t>network</a:t>
                </a:r>
              </a:p>
              <a:p>
                <a:r>
                  <a:rPr lang="en-US" altLang="x-none" sz="1000">
                    <a:latin typeface="Comic Sans MS" charset="0"/>
                  </a:rPr>
                  <a:t>data link</a:t>
                </a:r>
              </a:p>
              <a:p>
                <a:r>
                  <a:rPr lang="en-US" altLang="x-none" sz="1000">
                    <a:latin typeface="Comic Sans MS" charset="0"/>
                  </a:rPr>
                  <a:t>physical</a:t>
                </a:r>
                <a:endParaRPr lang="en-US" altLang="x-none"/>
              </a:p>
            </p:txBody>
          </p:sp>
          <p:sp>
            <p:nvSpPr>
              <p:cNvPr id="140312" name="Line 278"/>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13" name="Line 279"/>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14" name="Line 280"/>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0295" name="Rectangle 292"/>
          <p:cNvSpPr>
            <a:spLocks noChangeArrowheads="1"/>
          </p:cNvSpPr>
          <p:nvPr/>
        </p:nvSpPr>
        <p:spPr bwMode="auto">
          <a:xfrm>
            <a:off x="571500" y="2095500"/>
            <a:ext cx="42957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chemeClr val="accent2"/>
              </a:buClr>
              <a:buSzPct val="85000"/>
              <a:buFont typeface="ZapfDingbats" charset="0"/>
              <a:buNone/>
            </a:pPr>
            <a:r>
              <a:rPr lang="en-US" altLang="x-none" sz="2000" dirty="0">
                <a:solidFill>
                  <a:srgbClr val="FF0000"/>
                </a:solidFill>
                <a:latin typeface="Comic Sans MS" charset="0"/>
              </a:rPr>
              <a:t>Client (C):</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initiates contact with server (</a:t>
            </a:r>
            <a:r>
              <a:rPr lang="ja-JP" altLang="en-US" sz="2000">
                <a:latin typeface="Comic Sans MS" charset="0"/>
              </a:rPr>
              <a:t>“</a:t>
            </a:r>
            <a:r>
              <a:rPr lang="en-US" altLang="ja-JP" sz="2000" dirty="0">
                <a:latin typeface="Comic Sans MS" charset="0"/>
              </a:rPr>
              <a:t>speaks first</a:t>
            </a:r>
            <a:r>
              <a:rPr lang="ja-JP" altLang="en-US" sz="2000">
                <a:latin typeface="Comic Sans MS" charset="0"/>
              </a:rPr>
              <a:t>”</a:t>
            </a:r>
            <a:r>
              <a:rPr lang="en-US" altLang="ja-JP" sz="2000" dirty="0">
                <a:latin typeface="Comic Sans MS" charset="0"/>
              </a:rPr>
              <a:t>)</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typically requests service from server</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for Web, client is implemented in browser; for e-mail, in mail reader</a:t>
            </a:r>
          </a:p>
          <a:p>
            <a:pPr algn="l">
              <a:spcBef>
                <a:spcPct val="20000"/>
              </a:spcBef>
              <a:buClr>
                <a:schemeClr val="accent2"/>
              </a:buClr>
              <a:buSzPct val="85000"/>
              <a:buFont typeface="ZapfDingbats" charset="0"/>
              <a:buNone/>
            </a:pPr>
            <a:r>
              <a:rPr lang="en-US" altLang="x-none" sz="2000" dirty="0">
                <a:solidFill>
                  <a:srgbClr val="FF0000"/>
                </a:solidFill>
                <a:latin typeface="Comic Sans MS" charset="0"/>
              </a:rPr>
              <a:t>Server (S):</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provides requested service to client</a:t>
            </a:r>
          </a:p>
          <a:p>
            <a:pPr algn="l">
              <a:spcBef>
                <a:spcPct val="20000"/>
              </a:spcBef>
              <a:buClr>
                <a:schemeClr val="accent2"/>
              </a:buClr>
              <a:buSzPct val="85000"/>
              <a:buFont typeface="Courier New" panose="02070309020205020404" pitchFamily="49" charset="0"/>
              <a:buChar char="o"/>
            </a:pPr>
            <a:r>
              <a:rPr lang="en-US" altLang="x-none" sz="2000" dirty="0">
                <a:latin typeface="Comic Sans MS" charset="0"/>
              </a:rPr>
              <a:t>e.g., Web server sends requested Web page; mail server delivers e-mail</a:t>
            </a:r>
            <a:endParaRPr lang="en-US" altLang="x-none" dirty="0">
              <a:latin typeface="Comic Sans MS" charset="0"/>
            </a:endParaRPr>
          </a:p>
        </p:txBody>
      </p:sp>
      <p:grpSp>
        <p:nvGrpSpPr>
          <p:cNvPr id="3171" name="Group 303"/>
          <p:cNvGrpSpPr>
            <a:grpSpLocks/>
          </p:cNvGrpSpPr>
          <p:nvPr/>
        </p:nvGrpSpPr>
        <p:grpSpPr bwMode="auto">
          <a:xfrm>
            <a:off x="5476875" y="1724025"/>
            <a:ext cx="2238375" cy="2743200"/>
            <a:chOff x="3450" y="1086"/>
            <a:chExt cx="1410" cy="1728"/>
          </a:xfrm>
        </p:grpSpPr>
        <p:sp>
          <p:nvSpPr>
            <p:cNvPr id="140302" name="Line 289"/>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0303" name="Group 296"/>
            <p:cNvGrpSpPr>
              <a:grpSpLocks/>
            </p:cNvGrpSpPr>
            <p:nvPr/>
          </p:nvGrpSpPr>
          <p:grpSpPr bwMode="auto">
            <a:xfrm>
              <a:off x="3450" y="1481"/>
              <a:ext cx="688" cy="250"/>
              <a:chOff x="4032" y="2303"/>
              <a:chExt cx="688" cy="250"/>
            </a:xfrm>
          </p:grpSpPr>
          <p:sp>
            <p:nvSpPr>
              <p:cNvPr id="140304" name="Rectangle 295"/>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05" name="Text Box 294"/>
              <p:cNvSpPr txBox="1">
                <a:spLocks noChangeArrowheads="1"/>
              </p:cNvSpPr>
              <p:nvPr/>
            </p:nvSpPr>
            <p:spPr bwMode="auto">
              <a:xfrm>
                <a:off x="4032" y="2303"/>
                <a:ext cx="6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FF0000"/>
                    </a:solidFill>
                    <a:latin typeface="Comic Sans MS" charset="0"/>
                  </a:rPr>
                  <a:t>request</a:t>
                </a:r>
                <a:endParaRPr lang="en-US" altLang="x-none"/>
              </a:p>
            </p:txBody>
          </p:sp>
        </p:grpSp>
      </p:grpSp>
      <p:grpSp>
        <p:nvGrpSpPr>
          <p:cNvPr id="3173" name="Group 305"/>
          <p:cNvGrpSpPr>
            <a:grpSpLocks/>
          </p:cNvGrpSpPr>
          <p:nvPr/>
        </p:nvGrpSpPr>
        <p:grpSpPr bwMode="auto">
          <a:xfrm>
            <a:off x="5572125" y="1609725"/>
            <a:ext cx="2914650" cy="2743200"/>
            <a:chOff x="3510" y="1014"/>
            <a:chExt cx="1836" cy="1728"/>
          </a:xfrm>
        </p:grpSpPr>
        <p:sp>
          <p:nvSpPr>
            <p:cNvPr id="140298" name="Line 297"/>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0299" name="Group 298"/>
            <p:cNvGrpSpPr>
              <a:grpSpLocks/>
            </p:cNvGrpSpPr>
            <p:nvPr/>
          </p:nvGrpSpPr>
          <p:grpSpPr bwMode="auto">
            <a:xfrm>
              <a:off x="4752" y="2387"/>
              <a:ext cx="594" cy="250"/>
              <a:chOff x="4086" y="2303"/>
              <a:chExt cx="594" cy="250"/>
            </a:xfrm>
          </p:grpSpPr>
          <p:sp>
            <p:nvSpPr>
              <p:cNvPr id="140300" name="Rectangle 299"/>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40301" name="Text Box 300"/>
              <p:cNvSpPr txBox="1">
                <a:spLocks noChangeArrowheads="1"/>
              </p:cNvSpPr>
              <p:nvPr/>
            </p:nvSpPr>
            <p:spPr bwMode="auto">
              <a:xfrm>
                <a:off x="4129" y="2303"/>
                <a:ext cx="4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FF0000"/>
                    </a:solidFill>
                    <a:latin typeface="Comic Sans MS" charset="0"/>
                  </a:rPr>
                  <a:t>reply</a:t>
                </a:r>
                <a:endParaRPr lang="en-US" altLang="x-none"/>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68"/>
                                        </p:tgtEl>
                                        <p:attrNameLst>
                                          <p:attrName>style.visibility</p:attrName>
                                        </p:attrNameLst>
                                      </p:cBhvr>
                                      <p:to>
                                        <p:strVal val="visible"/>
                                      </p:to>
                                    </p:set>
                                    <p:animEffect transition="in" filter="dissolve">
                                      <p:cBhvr>
                                        <p:cTn id="7" dur="500"/>
                                        <p:tgtEl>
                                          <p:spTgt spid="3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171"/>
                                        </p:tgtEl>
                                        <p:attrNameLst>
                                          <p:attrName>style.visibility</p:attrName>
                                        </p:attrNameLst>
                                      </p:cBhvr>
                                      <p:to>
                                        <p:strVal val="visible"/>
                                      </p:to>
                                    </p:set>
                                    <p:animEffect transition="in" filter="strips(downLeft)">
                                      <p:cBhvr>
                                        <p:cTn id="12" dur="500"/>
                                        <p:tgtEl>
                                          <p:spTgt spid="3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173"/>
                                        </p:tgtEl>
                                        <p:attrNameLst>
                                          <p:attrName>style.visibility</p:attrName>
                                        </p:attrNameLst>
                                      </p:cBhvr>
                                      <p:to>
                                        <p:strVal val="visible"/>
                                      </p:to>
                                    </p:set>
                                    <p:animEffect transition="in" filter="strips(upRight)">
                                      <p:cBhvr>
                                        <p:cTn id="17" dur="500"/>
                                        <p:tgtEl>
                                          <p:spTgt spid="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D831E9F4-676E-B744-A74A-7B4A6D926130}" type="slidenum">
              <a:rPr lang="en-US" altLang="x-none" sz="1400">
                <a:solidFill>
                  <a:srgbClr val="000000"/>
                </a:solidFill>
              </a:rPr>
              <a:pPr/>
              <a:t>67</a:t>
            </a:fld>
            <a:endParaRPr lang="en-US" altLang="x-none" sz="1400">
              <a:solidFill>
                <a:srgbClr val="000000"/>
              </a:solidFill>
            </a:endParaRPr>
          </a:p>
        </p:txBody>
      </p:sp>
      <p:sp>
        <p:nvSpPr>
          <p:cNvPr id="142338" name="Rectangle 2"/>
          <p:cNvSpPr>
            <a:spLocks noGrp="1" noChangeArrowheads="1"/>
          </p:cNvSpPr>
          <p:nvPr>
            <p:ph type="title"/>
          </p:nvPr>
        </p:nvSpPr>
        <p:spPr>
          <a:xfrm>
            <a:off x="277813" y="238125"/>
            <a:ext cx="8382000" cy="1143000"/>
          </a:xfrm>
        </p:spPr>
        <p:txBody>
          <a:bodyPr/>
          <a:lstStyle/>
          <a:p>
            <a:r>
              <a:rPr lang="en-US" altLang="x-none" sz="3200">
                <a:ea typeface="ＭＳ Ｐゴシック" charset="-128"/>
              </a:rPr>
              <a:t>Client-Server Paradigm: Key Questions</a:t>
            </a:r>
            <a:endParaRPr lang="en-US" altLang="x-none" sz="4400">
              <a:ea typeface="ＭＳ Ｐゴシック" charset="-128"/>
            </a:endParaRPr>
          </a:p>
        </p:txBody>
      </p:sp>
      <p:grpSp>
        <p:nvGrpSpPr>
          <p:cNvPr id="142339" name="Group 262"/>
          <p:cNvGrpSpPr>
            <a:grpSpLocks/>
          </p:cNvGrpSpPr>
          <p:nvPr/>
        </p:nvGrpSpPr>
        <p:grpSpPr bwMode="auto">
          <a:xfrm>
            <a:off x="4899025" y="1847850"/>
            <a:ext cx="3678238" cy="3670300"/>
            <a:chOff x="3092" y="1182"/>
            <a:chExt cx="2317" cy="2312"/>
          </a:xfrm>
        </p:grpSpPr>
        <p:sp>
          <p:nvSpPr>
            <p:cNvPr id="1074" name="Freeform 7"/>
            <p:cNvSpPr>
              <a:spLocks/>
            </p:cNvSpPr>
            <p:nvPr/>
          </p:nvSpPr>
          <p:spPr bwMode="auto">
            <a:xfrm>
              <a:off x="4276" y="1272"/>
              <a:ext cx="1133" cy="1055"/>
            </a:xfrm>
            <a:custGeom>
              <a:avLst/>
              <a:gdLst>
                <a:gd name="T0" fmla="*/ 39 w 1292"/>
                <a:gd name="T1" fmla="*/ 3 h 1255"/>
                <a:gd name="T2" fmla="*/ 6 w 1292"/>
                <a:gd name="T3" fmla="*/ 14 h 1255"/>
                <a:gd name="T4" fmla="*/ 4 w 1292"/>
                <a:gd name="T5" fmla="*/ 46 h 1255"/>
                <a:gd name="T6" fmla="*/ 9 w 1292"/>
                <a:gd name="T7" fmla="*/ 73 h 1255"/>
                <a:gd name="T8" fmla="*/ 39 w 1292"/>
                <a:gd name="T9" fmla="*/ 76 h 1255"/>
                <a:gd name="T10" fmla="*/ 103 w 1292"/>
                <a:gd name="T11" fmla="*/ 99 h 1255"/>
                <a:gd name="T12" fmla="*/ 158 w 1292"/>
                <a:gd name="T13" fmla="*/ 109 h 1255"/>
                <a:gd name="T14" fmla="*/ 190 w 1292"/>
                <a:gd name="T15" fmla="*/ 90 h 1255"/>
                <a:gd name="T16" fmla="*/ 203 w 1292"/>
                <a:gd name="T17" fmla="*/ 39 h 1255"/>
                <a:gd name="T18" fmla="*/ 191 w 1292"/>
                <a:gd name="T19" fmla="*/ 18 h 1255"/>
                <a:gd name="T20" fmla="*/ 118 w 1292"/>
                <a:gd name="T21" fmla="*/ 10 h 1255"/>
                <a:gd name="T22" fmla="*/ 39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5" name="Freeform 8"/>
            <p:cNvSpPr>
              <a:spLocks/>
            </p:cNvSpPr>
            <p:nvPr/>
          </p:nvSpPr>
          <p:spPr bwMode="auto">
            <a:xfrm>
              <a:off x="3092" y="1182"/>
              <a:ext cx="1176" cy="1001"/>
            </a:xfrm>
            <a:custGeom>
              <a:avLst/>
              <a:gdLst>
                <a:gd name="T0" fmla="*/ 88 w 1340"/>
                <a:gd name="T1" fmla="*/ 3 h 1191"/>
                <a:gd name="T2" fmla="*/ 13 w 1340"/>
                <a:gd name="T3" fmla="*/ 5 h 1191"/>
                <a:gd name="T4" fmla="*/ 10 w 1340"/>
                <a:gd name="T5" fmla="*/ 35 h 1191"/>
                <a:gd name="T6" fmla="*/ 4 w 1340"/>
                <a:gd name="T7" fmla="*/ 63 h 1191"/>
                <a:gd name="T8" fmla="*/ 18 w 1340"/>
                <a:gd name="T9" fmla="*/ 76 h 1191"/>
                <a:gd name="T10" fmla="*/ 87 w 1340"/>
                <a:gd name="T11" fmla="*/ 76 h 1191"/>
                <a:gd name="T12" fmla="*/ 103 w 1340"/>
                <a:gd name="T13" fmla="*/ 99 h 1191"/>
                <a:gd name="T14" fmla="*/ 198 w 1340"/>
                <a:gd name="T15" fmla="*/ 95 h 1191"/>
                <a:gd name="T16" fmla="*/ 205 w 1340"/>
                <a:gd name="T17" fmla="*/ 50 h 1191"/>
                <a:gd name="T18" fmla="*/ 193 w 1340"/>
                <a:gd name="T19" fmla="*/ 30 h 1191"/>
                <a:gd name="T20" fmla="*/ 123 w 1340"/>
                <a:gd name="T21" fmla="*/ 25 h 1191"/>
                <a:gd name="T22" fmla="*/ 88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6" name="Freeform 9"/>
            <p:cNvSpPr>
              <a:spLocks/>
            </p:cNvSpPr>
            <p:nvPr/>
          </p:nvSpPr>
          <p:spPr bwMode="auto">
            <a:xfrm>
              <a:off x="3324" y="2096"/>
              <a:ext cx="1874" cy="1398"/>
            </a:xfrm>
            <a:custGeom>
              <a:avLst/>
              <a:gdLst>
                <a:gd name="T0" fmla="*/ 4 w 2135"/>
                <a:gd name="T1" fmla="*/ 57 h 1662"/>
                <a:gd name="T2" fmla="*/ 17 w 2135"/>
                <a:gd name="T3" fmla="*/ 7 h 1662"/>
                <a:gd name="T4" fmla="*/ 105 w 2135"/>
                <a:gd name="T5" fmla="*/ 17 h 1662"/>
                <a:gd name="T6" fmla="*/ 195 w 2135"/>
                <a:gd name="T7" fmla="*/ 8 h 1662"/>
                <a:gd name="T8" fmla="*/ 323 w 2135"/>
                <a:gd name="T9" fmla="*/ 36 h 1662"/>
                <a:gd name="T10" fmla="*/ 324 w 2135"/>
                <a:gd name="T11" fmla="*/ 102 h 1662"/>
                <a:gd name="T12" fmla="*/ 255 w 2135"/>
                <a:gd name="T13" fmla="*/ 141 h 1662"/>
                <a:gd name="T14" fmla="*/ 131 w 2135"/>
                <a:gd name="T15" fmla="*/ 135 h 1662"/>
                <a:gd name="T16" fmla="*/ 80 w 2135"/>
                <a:gd name="T17" fmla="*/ 113 h 1662"/>
                <a:gd name="T18" fmla="*/ 30 w 2135"/>
                <a:gd name="T19" fmla="*/ 95 h 1662"/>
                <a:gd name="T20" fmla="*/ 4 w 2135"/>
                <a:gd name="T21" fmla="*/ 5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71" name="Group 10"/>
            <p:cNvGrpSpPr>
              <a:grpSpLocks/>
            </p:cNvGrpSpPr>
            <p:nvPr/>
          </p:nvGrpSpPr>
          <p:grpSpPr bwMode="auto">
            <a:xfrm>
              <a:off x="3166" y="1267"/>
              <a:ext cx="462" cy="201"/>
              <a:chOff x="3552" y="246"/>
              <a:chExt cx="527" cy="248"/>
            </a:xfrm>
          </p:grpSpPr>
          <p:graphicFrame>
            <p:nvGraphicFramePr>
              <p:cNvPr id="142585"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84487" name="Clip" r:id="rId4" imgW="1307079" imgH="1083682" progId="MS_ClipArt_Gallery.2">
                      <p:embed/>
                    </p:oleObj>
                  </mc:Choice>
                  <mc:Fallback>
                    <p:oleObj name="Clip" r:id="rId4"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86"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84488" name="Clip" r:id="rId6" imgW="682368" imgH="480541" progId="MS_ClipArt_Gallery.2">
                      <p:embed/>
                    </p:oleObj>
                  </mc:Choice>
                  <mc:Fallback>
                    <p:oleObj name="Clip" r:id="rId6" imgW="682368" imgH="480541" progId="MS_ClipArt_Gallery.2">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78" name="Line 1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2" name="Group 14"/>
            <p:cNvGrpSpPr>
              <a:grpSpLocks/>
            </p:cNvGrpSpPr>
            <p:nvPr/>
          </p:nvGrpSpPr>
          <p:grpSpPr bwMode="auto">
            <a:xfrm>
              <a:off x="3166" y="1642"/>
              <a:ext cx="462" cy="201"/>
              <a:chOff x="3552" y="246"/>
              <a:chExt cx="527" cy="248"/>
            </a:xfrm>
          </p:grpSpPr>
          <p:graphicFrame>
            <p:nvGraphicFramePr>
              <p:cNvPr id="142582"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84489" name="Clip" r:id="rId8" imgW="1307079" imgH="1083682" progId="MS_ClipArt_Gallery.2">
                      <p:embed/>
                    </p:oleObj>
                  </mc:Choice>
                  <mc:Fallback>
                    <p:oleObj name="Clip" r:id="rId8" imgW="1307079" imgH="108368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83"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84490" name="Clip" r:id="rId9" imgW="682368" imgH="480541" progId="MS_ClipArt_Gallery.2">
                      <p:embed/>
                    </p:oleObj>
                  </mc:Choice>
                  <mc:Fallback>
                    <p:oleObj name="Clip" r:id="rId9" imgW="682368" imgH="480541" progId="MS_ClipArt_Gallery.2">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77" name="Line 17"/>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3" name="Group 18"/>
            <p:cNvGrpSpPr>
              <a:grpSpLocks/>
            </p:cNvGrpSpPr>
            <p:nvPr/>
          </p:nvGrpSpPr>
          <p:grpSpPr bwMode="auto">
            <a:xfrm>
              <a:off x="3403" y="1508"/>
              <a:ext cx="44" cy="135"/>
              <a:chOff x="3842" y="406"/>
              <a:chExt cx="51" cy="167"/>
            </a:xfrm>
          </p:grpSpPr>
          <p:sp>
            <p:nvSpPr>
              <p:cNvPr id="1274" name="Oval 19"/>
              <p:cNvSpPr>
                <a:spLocks noChangeArrowheads="1"/>
              </p:cNvSpPr>
              <p:nvPr/>
            </p:nvSpPr>
            <p:spPr bwMode="auto">
              <a:xfrm>
                <a:off x="3842" y="406"/>
                <a:ext cx="48"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5" name="Oval 20"/>
              <p:cNvSpPr>
                <a:spLocks noChangeArrowheads="1"/>
              </p:cNvSpPr>
              <p:nvPr/>
            </p:nvSpPr>
            <p:spPr bwMode="auto">
              <a:xfrm>
                <a:off x="3844" y="467"/>
                <a:ext cx="45" cy="46"/>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6" name="Oval 21"/>
              <p:cNvSpPr>
                <a:spLocks noChangeArrowheads="1"/>
              </p:cNvSpPr>
              <p:nvPr/>
            </p:nvSpPr>
            <p:spPr bwMode="auto">
              <a:xfrm>
                <a:off x="3845" y="526"/>
                <a:ext cx="48"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4" name="Group 22"/>
            <p:cNvGrpSpPr>
              <a:grpSpLocks/>
            </p:cNvGrpSpPr>
            <p:nvPr/>
          </p:nvGrpSpPr>
          <p:grpSpPr bwMode="auto">
            <a:xfrm>
              <a:off x="3699" y="1825"/>
              <a:ext cx="132" cy="249"/>
              <a:chOff x="4180" y="783"/>
              <a:chExt cx="150" cy="307"/>
            </a:xfrm>
          </p:grpSpPr>
          <p:sp>
            <p:nvSpPr>
              <p:cNvPr id="1266" name="AutoShape 23"/>
              <p:cNvSpPr>
                <a:spLocks noChangeArrowheads="1"/>
              </p:cNvSpPr>
              <p:nvPr/>
            </p:nvSpPr>
            <p:spPr bwMode="auto">
              <a:xfrm>
                <a:off x="4180" y="1018"/>
                <a:ext cx="150" cy="72"/>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7" name="Rectangle 24"/>
              <p:cNvSpPr>
                <a:spLocks noChangeArrowheads="1"/>
              </p:cNvSpPr>
              <p:nvPr/>
            </p:nvSpPr>
            <p:spPr bwMode="auto">
              <a:xfrm>
                <a:off x="4256" y="785"/>
                <a:ext cx="69" cy="233"/>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8" name="Rectangle 25"/>
              <p:cNvSpPr>
                <a:spLocks noChangeArrowheads="1"/>
              </p:cNvSpPr>
              <p:nvPr/>
            </p:nvSpPr>
            <p:spPr bwMode="auto">
              <a:xfrm>
                <a:off x="4181" y="852"/>
                <a:ext cx="94" cy="235"/>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69" name="AutoShape 26"/>
              <p:cNvSpPr>
                <a:spLocks noChangeArrowheads="1"/>
              </p:cNvSpPr>
              <p:nvPr/>
            </p:nvSpPr>
            <p:spPr bwMode="auto">
              <a:xfrm>
                <a:off x="4180" y="783"/>
                <a:ext cx="150" cy="72"/>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70" name="Line 2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1" name="Line 28"/>
              <p:cNvSpPr>
                <a:spLocks noChangeShapeType="1"/>
              </p:cNvSpPr>
              <p:nvPr/>
            </p:nvSpPr>
            <p:spPr bwMode="auto">
              <a:xfrm flipH="1">
                <a:off x="4275" y="1018"/>
                <a:ext cx="55"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72" name="Rectangle 29"/>
              <p:cNvSpPr>
                <a:spLocks noChangeArrowheads="1"/>
              </p:cNvSpPr>
              <p:nvPr/>
            </p:nvSpPr>
            <p:spPr bwMode="auto">
              <a:xfrm>
                <a:off x="4192" y="883"/>
                <a:ext cx="64"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73" name="Rectangle 30"/>
              <p:cNvSpPr>
                <a:spLocks noChangeArrowheads="1"/>
              </p:cNvSpPr>
              <p:nvPr/>
            </p:nvSpPr>
            <p:spPr bwMode="auto">
              <a:xfrm>
                <a:off x="4202" y="924"/>
                <a:ext cx="49"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75" name="Group 31"/>
            <p:cNvGrpSpPr>
              <a:grpSpLocks/>
            </p:cNvGrpSpPr>
            <p:nvPr/>
          </p:nvGrpSpPr>
          <p:grpSpPr bwMode="auto">
            <a:xfrm rot="-5400000">
              <a:off x="3896" y="1874"/>
              <a:ext cx="51" cy="147"/>
              <a:chOff x="3842" y="406"/>
              <a:chExt cx="51" cy="167"/>
            </a:xfrm>
          </p:grpSpPr>
          <p:sp>
            <p:nvSpPr>
              <p:cNvPr id="1263" name="Oval 32"/>
              <p:cNvSpPr>
                <a:spLocks noChangeArrowheads="1"/>
              </p:cNvSpPr>
              <p:nvPr/>
            </p:nvSpPr>
            <p:spPr bwMode="auto">
              <a:xfrm>
                <a:off x="3861" y="384"/>
                <a:ext cx="47" cy="5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4" name="Oval 3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5" name="Oval 3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082" name="Line 35"/>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3" name="Line 36"/>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4" name="Line 37"/>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5" name="Line 38"/>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6" name="Line 39"/>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87" name="Line 40"/>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82" name="Group 41"/>
            <p:cNvGrpSpPr>
              <a:grpSpLocks/>
            </p:cNvGrpSpPr>
            <p:nvPr/>
          </p:nvGrpSpPr>
          <p:grpSpPr bwMode="auto">
            <a:xfrm>
              <a:off x="4011" y="1811"/>
              <a:ext cx="132" cy="249"/>
              <a:chOff x="4180" y="783"/>
              <a:chExt cx="150" cy="307"/>
            </a:xfrm>
          </p:grpSpPr>
          <p:sp>
            <p:nvSpPr>
              <p:cNvPr id="1255" name="AutoShape 42"/>
              <p:cNvSpPr>
                <a:spLocks noChangeArrowheads="1"/>
              </p:cNvSpPr>
              <p:nvPr/>
            </p:nvSpPr>
            <p:spPr bwMode="auto">
              <a:xfrm>
                <a:off x="4180" y="1018"/>
                <a:ext cx="150" cy="72"/>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6" name="Rectangle 43"/>
              <p:cNvSpPr>
                <a:spLocks noChangeArrowheads="1"/>
              </p:cNvSpPr>
              <p:nvPr/>
            </p:nvSpPr>
            <p:spPr bwMode="auto">
              <a:xfrm>
                <a:off x="4256" y="785"/>
                <a:ext cx="69" cy="233"/>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7" name="Rectangle 44"/>
              <p:cNvSpPr>
                <a:spLocks noChangeArrowheads="1"/>
              </p:cNvSpPr>
              <p:nvPr/>
            </p:nvSpPr>
            <p:spPr bwMode="auto">
              <a:xfrm>
                <a:off x="4181" y="852"/>
                <a:ext cx="94" cy="235"/>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58" name="AutoShape 45"/>
              <p:cNvSpPr>
                <a:spLocks noChangeArrowheads="1"/>
              </p:cNvSpPr>
              <p:nvPr/>
            </p:nvSpPr>
            <p:spPr bwMode="auto">
              <a:xfrm>
                <a:off x="4180" y="783"/>
                <a:ext cx="150" cy="72"/>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59" name="Line 4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0" name="Line 47"/>
              <p:cNvSpPr>
                <a:spLocks noChangeShapeType="1"/>
              </p:cNvSpPr>
              <p:nvPr/>
            </p:nvSpPr>
            <p:spPr bwMode="auto">
              <a:xfrm flipH="1">
                <a:off x="4275" y="1018"/>
                <a:ext cx="55"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61" name="Rectangle 48"/>
              <p:cNvSpPr>
                <a:spLocks noChangeArrowheads="1"/>
              </p:cNvSpPr>
              <p:nvPr/>
            </p:nvSpPr>
            <p:spPr bwMode="auto">
              <a:xfrm>
                <a:off x="4192" y="883"/>
                <a:ext cx="64"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62" name="Rectangle 49"/>
              <p:cNvSpPr>
                <a:spLocks noChangeArrowheads="1"/>
              </p:cNvSpPr>
              <p:nvPr/>
            </p:nvSpPr>
            <p:spPr bwMode="auto">
              <a:xfrm>
                <a:off x="4202" y="924"/>
                <a:ext cx="49"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83" name="Group 50"/>
            <p:cNvGrpSpPr>
              <a:grpSpLocks/>
            </p:cNvGrpSpPr>
            <p:nvPr/>
          </p:nvGrpSpPr>
          <p:grpSpPr bwMode="auto">
            <a:xfrm>
              <a:off x="3408" y="2201"/>
              <a:ext cx="302" cy="583"/>
              <a:chOff x="3314" y="1248"/>
              <a:chExt cx="344" cy="694"/>
            </a:xfrm>
          </p:grpSpPr>
          <p:graphicFrame>
            <p:nvGraphicFramePr>
              <p:cNvPr id="142551"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84491"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48" name="Line 52"/>
              <p:cNvSpPr>
                <a:spLocks noChangeShapeType="1"/>
              </p:cNvSpPr>
              <p:nvPr/>
            </p:nvSpPr>
            <p:spPr bwMode="auto">
              <a:xfrm flipV="1">
                <a:off x="3606" y="1433"/>
                <a:ext cx="52"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aphicFrame>
            <p:nvGraphicFramePr>
              <p:cNvPr id="142553"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84492" name="Clip" r:id="rId11" imgW="1307079" imgH="1083682" progId="MS_ClipArt_Gallery.2">
                      <p:embed/>
                    </p:oleObj>
                  </mc:Choice>
                  <mc:Fallback>
                    <p:oleObj name="Clip" r:id="rId11" imgW="1307079" imgH="1083682" progId="MS_ClipArt_Gallery.2">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49" name="Line 54"/>
              <p:cNvSpPr>
                <a:spLocks noChangeShapeType="1"/>
              </p:cNvSpPr>
              <p:nvPr/>
            </p:nvSpPr>
            <p:spPr bwMode="auto">
              <a:xfrm flipV="1">
                <a:off x="3606" y="1882"/>
                <a:ext cx="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555" name="Group 55"/>
              <p:cNvGrpSpPr>
                <a:grpSpLocks/>
              </p:cNvGrpSpPr>
              <p:nvPr/>
            </p:nvGrpSpPr>
            <p:grpSpPr bwMode="auto">
              <a:xfrm>
                <a:off x="3404" y="1504"/>
                <a:ext cx="51" cy="167"/>
                <a:chOff x="3842" y="406"/>
                <a:chExt cx="51" cy="167"/>
              </a:xfrm>
            </p:grpSpPr>
            <p:sp>
              <p:nvSpPr>
                <p:cNvPr id="1252" name="Oval 56"/>
                <p:cNvSpPr>
                  <a:spLocks noChangeArrowheads="1"/>
                </p:cNvSpPr>
                <p:nvPr/>
              </p:nvSpPr>
              <p:spPr bwMode="auto">
                <a:xfrm>
                  <a:off x="3842" y="406"/>
                  <a:ext cx="47" cy="46"/>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3" name="Oval 57"/>
                <p:cNvSpPr>
                  <a:spLocks noChangeArrowheads="1"/>
                </p:cNvSpPr>
                <p:nvPr/>
              </p:nvSpPr>
              <p:spPr bwMode="auto">
                <a:xfrm>
                  <a:off x="3844" y="464"/>
                  <a:ext cx="47" cy="49"/>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54" name="Oval 58"/>
                <p:cNvSpPr>
                  <a:spLocks noChangeArrowheads="1"/>
                </p:cNvSpPr>
                <p:nvPr/>
              </p:nvSpPr>
              <p:spPr bwMode="auto">
                <a:xfrm>
                  <a:off x="3847" y="526"/>
                  <a:ext cx="51" cy="43"/>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251" name="Line 59"/>
              <p:cNvSpPr>
                <a:spLocks noChangeShapeType="1"/>
              </p:cNvSpPr>
              <p:nvPr/>
            </p:nvSpPr>
            <p:spPr bwMode="auto">
              <a:xfrm>
                <a:off x="3653" y="1431"/>
                <a:ext cx="0" cy="4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aphicFrame>
          <p:nvGraphicFramePr>
            <p:cNvPr id="142384" name="Object 60"/>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384493" name="Clip" r:id="rId12" imgW="1307079" imgH="1083682" progId="MS_ClipArt_Gallery.2">
                    <p:embed/>
                  </p:oleObj>
                </mc:Choice>
                <mc:Fallback>
                  <p:oleObj name="Clip" r:id="rId12"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385" name="Object 61"/>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384494" name="Clip" r:id="rId13" imgW="1307079" imgH="1083682" progId="MS_ClipArt_Gallery.2">
                    <p:embed/>
                  </p:oleObj>
                </mc:Choice>
                <mc:Fallback>
                  <p:oleObj name="Clip" r:id="rId13" imgW="1307079" imgH="1083682" progId="MS_ClipArt_Gallery.2">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0" name="Oval 62"/>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1" name="Oval 63"/>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2" name="Oval 64"/>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3" name="Line 65"/>
            <p:cNvSpPr>
              <a:spLocks noChangeShapeType="1"/>
            </p:cNvSpPr>
            <p:nvPr/>
          </p:nvSpPr>
          <p:spPr bwMode="auto">
            <a:xfrm rot="-5400000">
              <a:off x="4097" y="2840"/>
              <a:ext cx="38" cy="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4" name="Line 66"/>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5" name="Line 67"/>
            <p:cNvSpPr>
              <a:spLocks noChangeShapeType="1"/>
            </p:cNvSpPr>
            <p:nvPr/>
          </p:nvSpPr>
          <p:spPr bwMode="auto">
            <a:xfrm rot="16200000" flipV="1">
              <a:off x="3921" y="2621"/>
              <a:ext cx="0" cy="39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6" name="Line 68"/>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7" name="Line 69"/>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98" name="Line 70"/>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aphicFrame>
          <p:nvGraphicFramePr>
            <p:cNvPr id="142395" name="Object 71"/>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384495" name="Clip" r:id="rId14" imgW="983255" imgH="1207724" progId="MS_ClipArt_Gallery.2">
                    <p:embed/>
                  </p:oleObj>
                </mc:Choice>
                <mc:Fallback>
                  <p:oleObj name="Clip" r:id="rId14" imgW="983255" imgH="1207724"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396" name="Object 72"/>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384496" name="Clip" r:id="rId16" imgW="983255" imgH="1207724" progId="MS_ClipArt_Gallery.2">
                    <p:embed/>
                  </p:oleObj>
                </mc:Choice>
                <mc:Fallback>
                  <p:oleObj name="Clip" r:id="rId16" imgW="983255" imgH="1207724" progId="MS_ClipArt_Gallery.2">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9" name="Freeform 73"/>
            <p:cNvSpPr>
              <a:spLocks/>
            </p:cNvSpPr>
            <p:nvPr/>
          </p:nvSpPr>
          <p:spPr bwMode="auto">
            <a:xfrm>
              <a:off x="3911" y="2218"/>
              <a:ext cx="853" cy="192"/>
            </a:xfrm>
            <a:custGeom>
              <a:avLst/>
              <a:gdLst>
                <a:gd name="T0" fmla="*/ 0 w 972"/>
                <a:gd name="T1" fmla="*/ 20 h 228"/>
                <a:gd name="T2" fmla="*/ 69 w 972"/>
                <a:gd name="T3" fmla="*/ 3 h 228"/>
                <a:gd name="T4" fmla="*/ 156 w 972"/>
                <a:gd name="T5" fmla="*/ 15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98" name="Group 74"/>
            <p:cNvGrpSpPr>
              <a:grpSpLocks/>
            </p:cNvGrpSpPr>
            <p:nvPr/>
          </p:nvGrpSpPr>
          <p:grpSpPr bwMode="auto">
            <a:xfrm>
              <a:off x="4079" y="3114"/>
              <a:ext cx="256" cy="269"/>
              <a:chOff x="2870" y="1518"/>
              <a:chExt cx="292" cy="320"/>
            </a:xfrm>
          </p:grpSpPr>
          <p:graphicFrame>
            <p:nvGraphicFramePr>
              <p:cNvPr id="142549"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84497" name="Clip" r:id="rId17" imgW="826793" imgH="840481" progId="MS_ClipArt_Gallery.2">
                      <p:embed/>
                    </p:oleObj>
                  </mc:Choice>
                  <mc:Fallback>
                    <p:oleObj name="Clip" r:id="rId17" imgW="826793" imgH="840481"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50"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84498" name="Clip" r:id="rId19" imgW="1268227" imgH="1200237" progId="MS_ClipArt_Gallery.2">
                      <p:embed/>
                    </p:oleObj>
                  </mc:Choice>
                  <mc:Fallback>
                    <p:oleObj name="Clip" r:id="rId19" imgW="1268227" imgH="1200237" progId="MS_ClipArt_Gallery.2">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2399" name="Group 77"/>
            <p:cNvGrpSpPr>
              <a:grpSpLocks/>
            </p:cNvGrpSpPr>
            <p:nvPr/>
          </p:nvGrpSpPr>
          <p:grpSpPr bwMode="auto">
            <a:xfrm>
              <a:off x="4569" y="3134"/>
              <a:ext cx="256" cy="269"/>
              <a:chOff x="2870" y="1518"/>
              <a:chExt cx="292" cy="320"/>
            </a:xfrm>
          </p:grpSpPr>
          <p:graphicFrame>
            <p:nvGraphicFramePr>
              <p:cNvPr id="142547"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84499" name="Clip" r:id="rId21" imgW="826793" imgH="840481" progId="MS_ClipArt_Gallery.2">
                      <p:embed/>
                    </p:oleObj>
                  </mc:Choice>
                  <mc:Fallback>
                    <p:oleObj name="Clip" r:id="rId21" imgW="826793" imgH="840481" progId="MS_ClipArt_Gallery.2">
                      <p:embed/>
                      <p:pic>
                        <p:nvPicPr>
                          <p:cNvPr id="0"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42548"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84500" name="Clip" r:id="rId22" imgW="1268227" imgH="1200237" progId="MS_ClipArt_Gallery.2">
                      <p:embed/>
                    </p:oleObj>
                  </mc:Choice>
                  <mc:Fallback>
                    <p:oleObj name="Clip" r:id="rId22" imgW="1268227" imgH="1200237" progId="MS_ClipArt_Gallery.2">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42400" name="Group 80"/>
            <p:cNvGrpSpPr>
              <a:grpSpLocks/>
            </p:cNvGrpSpPr>
            <p:nvPr/>
          </p:nvGrpSpPr>
          <p:grpSpPr bwMode="auto">
            <a:xfrm>
              <a:off x="4308" y="2955"/>
              <a:ext cx="239" cy="237"/>
              <a:chOff x="4733" y="2082"/>
              <a:chExt cx="272" cy="282"/>
            </a:xfrm>
          </p:grpSpPr>
          <p:graphicFrame>
            <p:nvGraphicFramePr>
              <p:cNvPr id="142545"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84501" name="Clip" r:id="rId23" imgW="826793" imgH="840481" progId="MS_ClipArt_Gallery.2">
                      <p:embed/>
                    </p:oleObj>
                  </mc:Choice>
                  <mc:Fallback>
                    <p:oleObj name="Clip" r:id="rId23" imgW="826793" imgH="840481" progId="MS_ClipArt_Gallery.2">
                      <p:embed/>
                      <p:pic>
                        <p:nvPicPr>
                          <p:cNvPr id="0"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47"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103" name="Line 83"/>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02" name="Group 84"/>
            <p:cNvGrpSpPr>
              <a:grpSpLocks/>
            </p:cNvGrpSpPr>
            <p:nvPr/>
          </p:nvGrpSpPr>
          <p:grpSpPr bwMode="auto">
            <a:xfrm>
              <a:off x="4955" y="2531"/>
              <a:ext cx="131" cy="258"/>
              <a:chOff x="4180" y="783"/>
              <a:chExt cx="150" cy="307"/>
            </a:xfrm>
          </p:grpSpPr>
          <p:sp>
            <p:nvSpPr>
              <p:cNvPr id="1239" name="AutoShape 8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0" name="Rectangle 86"/>
              <p:cNvSpPr>
                <a:spLocks noChangeArrowheads="1"/>
              </p:cNvSpPr>
              <p:nvPr/>
            </p:nvSpPr>
            <p:spPr bwMode="auto">
              <a:xfrm>
                <a:off x="4256" y="785"/>
                <a:ext cx="71"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1"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42"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43" name="Line 8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4" name="Line 9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45"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46" name="Rectangle 92"/>
              <p:cNvSpPr>
                <a:spLocks noChangeArrowheads="1"/>
              </p:cNvSpPr>
              <p:nvPr/>
            </p:nvSpPr>
            <p:spPr bwMode="auto">
              <a:xfrm>
                <a:off x="4202" y="923"/>
                <a:ext cx="48" cy="4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03" name="Group 93"/>
            <p:cNvGrpSpPr>
              <a:grpSpLocks/>
            </p:cNvGrpSpPr>
            <p:nvPr/>
          </p:nvGrpSpPr>
          <p:grpSpPr bwMode="auto">
            <a:xfrm>
              <a:off x="4947" y="2811"/>
              <a:ext cx="131" cy="258"/>
              <a:chOff x="4180" y="783"/>
              <a:chExt cx="150" cy="307"/>
            </a:xfrm>
          </p:grpSpPr>
          <p:sp>
            <p:nvSpPr>
              <p:cNvPr id="1231" name="AutoShape 9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2" name="Rectangle 95"/>
              <p:cNvSpPr>
                <a:spLocks noChangeArrowheads="1"/>
              </p:cNvSpPr>
              <p:nvPr/>
            </p:nvSpPr>
            <p:spPr bwMode="auto">
              <a:xfrm>
                <a:off x="4256" y="785"/>
                <a:ext cx="71"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3"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34"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35" name="Line 9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6" name="Line 9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7"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38" name="Rectangle 101"/>
              <p:cNvSpPr>
                <a:spLocks noChangeArrowheads="1"/>
              </p:cNvSpPr>
              <p:nvPr/>
            </p:nvSpPr>
            <p:spPr bwMode="auto">
              <a:xfrm>
                <a:off x="4202" y="923"/>
                <a:ext cx="48" cy="4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1106" name="Line 102"/>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07" name="Line 103"/>
            <p:cNvSpPr>
              <a:spLocks noChangeShapeType="1"/>
            </p:cNvSpPr>
            <p:nvPr/>
          </p:nvSpPr>
          <p:spPr bwMode="auto">
            <a:xfrm rot="-5400000">
              <a:off x="4934" y="2925"/>
              <a:ext cx="0" cy="6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08" name="Line 104"/>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09" name="Line 105"/>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0" name="Line 106"/>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1" name="Line 107"/>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2" name="Line 108"/>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3" name="Line 109"/>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4" name="Line 110"/>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5" name="Line 111"/>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6" name="Line 112"/>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17" name="Line 113"/>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16" name="Group 144"/>
            <p:cNvGrpSpPr>
              <a:grpSpLocks/>
            </p:cNvGrpSpPr>
            <p:nvPr/>
          </p:nvGrpSpPr>
          <p:grpSpPr bwMode="auto">
            <a:xfrm>
              <a:off x="3769" y="1520"/>
              <a:ext cx="316" cy="147"/>
              <a:chOff x="3600" y="219"/>
              <a:chExt cx="360" cy="175"/>
            </a:xfrm>
          </p:grpSpPr>
          <p:sp>
            <p:nvSpPr>
              <p:cNvPr id="1218" name="Oval 14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19"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0"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1" name="Rectangle 148"/>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2"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521" name="Group 150"/>
              <p:cNvGrpSpPr>
                <a:grpSpLocks/>
              </p:cNvGrpSpPr>
              <p:nvPr/>
            </p:nvGrpSpPr>
            <p:grpSpPr bwMode="auto">
              <a:xfrm>
                <a:off x="3686" y="244"/>
                <a:ext cx="177" cy="66"/>
                <a:chOff x="2848" y="848"/>
                <a:chExt cx="140" cy="98"/>
              </a:xfrm>
            </p:grpSpPr>
            <p:sp>
              <p:nvSpPr>
                <p:cNvPr id="1228"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9" name="Line 152"/>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30" name="Line 153"/>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522" name="Group 154"/>
              <p:cNvGrpSpPr>
                <a:grpSpLocks/>
              </p:cNvGrpSpPr>
              <p:nvPr/>
            </p:nvGrpSpPr>
            <p:grpSpPr bwMode="auto">
              <a:xfrm flipV="1">
                <a:off x="3686" y="243"/>
                <a:ext cx="177" cy="66"/>
                <a:chOff x="2848" y="848"/>
                <a:chExt cx="140" cy="98"/>
              </a:xfrm>
            </p:grpSpPr>
            <p:sp>
              <p:nvSpPr>
                <p:cNvPr id="1225" name="Line 155"/>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6"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27" name="Line 157"/>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17" name="Group 158"/>
            <p:cNvGrpSpPr>
              <a:grpSpLocks/>
            </p:cNvGrpSpPr>
            <p:nvPr/>
          </p:nvGrpSpPr>
          <p:grpSpPr bwMode="auto">
            <a:xfrm>
              <a:off x="4369" y="1376"/>
              <a:ext cx="316" cy="147"/>
              <a:chOff x="3600" y="219"/>
              <a:chExt cx="360" cy="175"/>
            </a:xfrm>
          </p:grpSpPr>
          <p:sp>
            <p:nvSpPr>
              <p:cNvPr id="1205" name="Oval 159"/>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206"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7"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8" name="Rectangle 162"/>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9"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508" name="Group 164"/>
              <p:cNvGrpSpPr>
                <a:grpSpLocks/>
              </p:cNvGrpSpPr>
              <p:nvPr/>
            </p:nvGrpSpPr>
            <p:grpSpPr bwMode="auto">
              <a:xfrm>
                <a:off x="3686" y="244"/>
                <a:ext cx="177" cy="66"/>
                <a:chOff x="2848" y="848"/>
                <a:chExt cx="140" cy="98"/>
              </a:xfrm>
            </p:grpSpPr>
            <p:sp>
              <p:nvSpPr>
                <p:cNvPr id="1215"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6" name="Line 166"/>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7" name="Line 167"/>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509" name="Group 168"/>
              <p:cNvGrpSpPr>
                <a:grpSpLocks/>
              </p:cNvGrpSpPr>
              <p:nvPr/>
            </p:nvGrpSpPr>
            <p:grpSpPr bwMode="auto">
              <a:xfrm flipV="1">
                <a:off x="3686" y="243"/>
                <a:ext cx="177" cy="66"/>
                <a:chOff x="2848" y="848"/>
                <a:chExt cx="140" cy="98"/>
              </a:xfrm>
            </p:grpSpPr>
            <p:sp>
              <p:nvSpPr>
                <p:cNvPr id="1212" name="Line 169"/>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3"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14" name="Line 171"/>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18" name="Group 172"/>
            <p:cNvGrpSpPr>
              <a:grpSpLocks/>
            </p:cNvGrpSpPr>
            <p:nvPr/>
          </p:nvGrpSpPr>
          <p:grpSpPr bwMode="auto">
            <a:xfrm>
              <a:off x="4380" y="1790"/>
              <a:ext cx="316" cy="147"/>
              <a:chOff x="3600" y="219"/>
              <a:chExt cx="360" cy="175"/>
            </a:xfrm>
          </p:grpSpPr>
          <p:sp>
            <p:nvSpPr>
              <p:cNvPr id="1192" name="Oval 173"/>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93" name="Line 17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4" name="Line 17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5" name="Rectangle 176"/>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6"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95" name="Group 178"/>
              <p:cNvGrpSpPr>
                <a:grpSpLocks/>
              </p:cNvGrpSpPr>
              <p:nvPr/>
            </p:nvGrpSpPr>
            <p:grpSpPr bwMode="auto">
              <a:xfrm>
                <a:off x="3686" y="244"/>
                <a:ext cx="177" cy="66"/>
                <a:chOff x="2848" y="848"/>
                <a:chExt cx="140" cy="98"/>
              </a:xfrm>
            </p:grpSpPr>
            <p:sp>
              <p:nvSpPr>
                <p:cNvPr id="1202"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3" name="Line 180"/>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4" name="Line 181"/>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96" name="Group 182"/>
              <p:cNvGrpSpPr>
                <a:grpSpLocks/>
              </p:cNvGrpSpPr>
              <p:nvPr/>
            </p:nvGrpSpPr>
            <p:grpSpPr bwMode="auto">
              <a:xfrm flipV="1">
                <a:off x="3686" y="243"/>
                <a:ext cx="177" cy="66"/>
                <a:chOff x="2848" y="848"/>
                <a:chExt cx="140" cy="98"/>
              </a:xfrm>
            </p:grpSpPr>
            <p:sp>
              <p:nvSpPr>
                <p:cNvPr id="1199" name="Line 183"/>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0" name="Line 1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201" name="Line 185"/>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19" name="Group 186"/>
            <p:cNvGrpSpPr>
              <a:grpSpLocks/>
            </p:cNvGrpSpPr>
            <p:nvPr/>
          </p:nvGrpSpPr>
          <p:grpSpPr bwMode="auto">
            <a:xfrm>
              <a:off x="4991" y="1507"/>
              <a:ext cx="315" cy="147"/>
              <a:chOff x="3600" y="219"/>
              <a:chExt cx="360" cy="175"/>
            </a:xfrm>
          </p:grpSpPr>
          <p:sp>
            <p:nvSpPr>
              <p:cNvPr id="1179" name="Oval 187"/>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80"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1"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2" name="Rectangle 190"/>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3"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82" name="Group 192"/>
              <p:cNvGrpSpPr>
                <a:grpSpLocks/>
              </p:cNvGrpSpPr>
              <p:nvPr/>
            </p:nvGrpSpPr>
            <p:grpSpPr bwMode="auto">
              <a:xfrm>
                <a:off x="3686" y="244"/>
                <a:ext cx="177" cy="66"/>
                <a:chOff x="2848" y="848"/>
                <a:chExt cx="140" cy="98"/>
              </a:xfrm>
            </p:grpSpPr>
            <p:sp>
              <p:nvSpPr>
                <p:cNvPr id="1189"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0" name="Line 194"/>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91" name="Line 195"/>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83" name="Group 196"/>
              <p:cNvGrpSpPr>
                <a:grpSpLocks/>
              </p:cNvGrpSpPr>
              <p:nvPr/>
            </p:nvGrpSpPr>
            <p:grpSpPr bwMode="auto">
              <a:xfrm flipV="1">
                <a:off x="3686" y="243"/>
                <a:ext cx="177" cy="66"/>
                <a:chOff x="2848" y="848"/>
                <a:chExt cx="140" cy="98"/>
              </a:xfrm>
            </p:grpSpPr>
            <p:sp>
              <p:nvSpPr>
                <p:cNvPr id="1186" name="Line 197"/>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7"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88" name="Line 199"/>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0" name="Group 200"/>
            <p:cNvGrpSpPr>
              <a:grpSpLocks/>
            </p:cNvGrpSpPr>
            <p:nvPr/>
          </p:nvGrpSpPr>
          <p:grpSpPr bwMode="auto">
            <a:xfrm>
              <a:off x="4869" y="2072"/>
              <a:ext cx="316" cy="147"/>
              <a:chOff x="3600" y="219"/>
              <a:chExt cx="360" cy="175"/>
            </a:xfrm>
          </p:grpSpPr>
          <p:sp>
            <p:nvSpPr>
              <p:cNvPr id="1166" name="Oval 201"/>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67" name="Line 20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8" name="Line 20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9" name="Rectangle 204"/>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0"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69" name="Group 206"/>
              <p:cNvGrpSpPr>
                <a:grpSpLocks/>
              </p:cNvGrpSpPr>
              <p:nvPr/>
            </p:nvGrpSpPr>
            <p:grpSpPr bwMode="auto">
              <a:xfrm>
                <a:off x="3686" y="244"/>
                <a:ext cx="177" cy="66"/>
                <a:chOff x="2848" y="848"/>
                <a:chExt cx="140" cy="98"/>
              </a:xfrm>
            </p:grpSpPr>
            <p:sp>
              <p:nvSpPr>
                <p:cNvPr id="1176"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7" name="Line 208"/>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8" name="Line 209"/>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70" name="Group 210"/>
              <p:cNvGrpSpPr>
                <a:grpSpLocks/>
              </p:cNvGrpSpPr>
              <p:nvPr/>
            </p:nvGrpSpPr>
            <p:grpSpPr bwMode="auto">
              <a:xfrm flipV="1">
                <a:off x="3686" y="243"/>
                <a:ext cx="177" cy="66"/>
                <a:chOff x="2848" y="848"/>
                <a:chExt cx="140" cy="98"/>
              </a:xfrm>
            </p:grpSpPr>
            <p:sp>
              <p:nvSpPr>
                <p:cNvPr id="1173" name="Line 211"/>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4" name="Line 2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75" name="Line 213"/>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1" name="Group 214"/>
            <p:cNvGrpSpPr>
              <a:grpSpLocks/>
            </p:cNvGrpSpPr>
            <p:nvPr/>
          </p:nvGrpSpPr>
          <p:grpSpPr bwMode="auto">
            <a:xfrm>
              <a:off x="4659" y="2440"/>
              <a:ext cx="316" cy="148"/>
              <a:chOff x="3600" y="219"/>
              <a:chExt cx="360" cy="175"/>
            </a:xfrm>
          </p:grpSpPr>
          <p:sp>
            <p:nvSpPr>
              <p:cNvPr id="1153"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54" name="Line 21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5" name="Line 21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6" name="Rectangle 218"/>
              <p:cNvSpPr>
                <a:spLocks noChangeArrowheads="1"/>
              </p:cNvSpPr>
              <p:nvPr/>
            </p:nvSpPr>
            <p:spPr bwMode="auto">
              <a:xfrm>
                <a:off x="3603" y="289"/>
                <a:ext cx="352"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7" name="Oval 219"/>
              <p:cNvSpPr>
                <a:spLocks noChangeArrowheads="1"/>
              </p:cNvSpPr>
              <p:nvPr/>
            </p:nvSpPr>
            <p:spPr bwMode="auto">
              <a:xfrm>
                <a:off x="3600" y="219"/>
                <a:ext cx="357" cy="114"/>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56" name="Group 220"/>
              <p:cNvGrpSpPr>
                <a:grpSpLocks/>
              </p:cNvGrpSpPr>
              <p:nvPr/>
            </p:nvGrpSpPr>
            <p:grpSpPr bwMode="auto">
              <a:xfrm>
                <a:off x="3686" y="244"/>
                <a:ext cx="177" cy="66"/>
                <a:chOff x="2848" y="848"/>
                <a:chExt cx="140" cy="98"/>
              </a:xfrm>
            </p:grpSpPr>
            <p:sp>
              <p:nvSpPr>
                <p:cNvPr id="1163"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4"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5" name="Line 223"/>
                <p:cNvSpPr>
                  <a:spLocks noChangeShapeType="1"/>
                </p:cNvSpPr>
                <p:nvPr/>
              </p:nvSpPr>
              <p:spPr bwMode="auto">
                <a:xfrm>
                  <a:off x="2894" y="850"/>
                  <a:ext cx="52" cy="9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57" name="Group 224"/>
              <p:cNvGrpSpPr>
                <a:grpSpLocks/>
              </p:cNvGrpSpPr>
              <p:nvPr/>
            </p:nvGrpSpPr>
            <p:grpSpPr bwMode="auto">
              <a:xfrm flipV="1">
                <a:off x="3686" y="243"/>
                <a:ext cx="177" cy="66"/>
                <a:chOff x="2848" y="848"/>
                <a:chExt cx="140" cy="98"/>
              </a:xfrm>
            </p:grpSpPr>
            <p:sp>
              <p:nvSpPr>
                <p:cNvPr id="1160" name="Line 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1" name="Line 226"/>
                <p:cNvSpPr>
                  <a:spLocks noChangeShapeType="1"/>
                </p:cNvSpPr>
                <p:nvPr/>
              </p:nvSpPr>
              <p:spPr bwMode="auto">
                <a:xfrm>
                  <a:off x="2944" y="948"/>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62" name="Line 227"/>
                <p:cNvSpPr>
                  <a:spLocks noChangeShapeType="1"/>
                </p:cNvSpPr>
                <p:nvPr/>
              </p:nvSpPr>
              <p:spPr bwMode="auto">
                <a:xfrm>
                  <a:off x="2894" y="850"/>
                  <a:ext cx="52" cy="9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2" name="Group 228"/>
            <p:cNvGrpSpPr>
              <a:grpSpLocks/>
            </p:cNvGrpSpPr>
            <p:nvPr/>
          </p:nvGrpSpPr>
          <p:grpSpPr bwMode="auto">
            <a:xfrm>
              <a:off x="4275" y="2748"/>
              <a:ext cx="315" cy="147"/>
              <a:chOff x="3600" y="219"/>
              <a:chExt cx="360" cy="175"/>
            </a:xfrm>
          </p:grpSpPr>
          <p:sp>
            <p:nvSpPr>
              <p:cNvPr id="1140" name="Oval 229"/>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41" name="Line 23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2" name="Line 23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3" name="Rectangle 232"/>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4"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43" name="Group 234"/>
              <p:cNvGrpSpPr>
                <a:grpSpLocks/>
              </p:cNvGrpSpPr>
              <p:nvPr/>
            </p:nvGrpSpPr>
            <p:grpSpPr bwMode="auto">
              <a:xfrm>
                <a:off x="3686" y="244"/>
                <a:ext cx="177" cy="66"/>
                <a:chOff x="2848" y="848"/>
                <a:chExt cx="140" cy="98"/>
              </a:xfrm>
            </p:grpSpPr>
            <p:sp>
              <p:nvSpPr>
                <p:cNvPr id="1150" name="Line 2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1" name="Line 236"/>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52" name="Line 237"/>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44" name="Group 238"/>
              <p:cNvGrpSpPr>
                <a:grpSpLocks/>
              </p:cNvGrpSpPr>
              <p:nvPr/>
            </p:nvGrpSpPr>
            <p:grpSpPr bwMode="auto">
              <a:xfrm flipV="1">
                <a:off x="3686" y="243"/>
                <a:ext cx="177" cy="66"/>
                <a:chOff x="2848" y="848"/>
                <a:chExt cx="140" cy="98"/>
              </a:xfrm>
            </p:grpSpPr>
            <p:sp>
              <p:nvSpPr>
                <p:cNvPr id="1147" name="Line 239"/>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8" name="Line 2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49" name="Line 241"/>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423" name="Group 242"/>
            <p:cNvGrpSpPr>
              <a:grpSpLocks/>
            </p:cNvGrpSpPr>
            <p:nvPr/>
          </p:nvGrpSpPr>
          <p:grpSpPr bwMode="auto">
            <a:xfrm>
              <a:off x="3769" y="2511"/>
              <a:ext cx="316" cy="147"/>
              <a:chOff x="3600" y="219"/>
              <a:chExt cx="360" cy="175"/>
            </a:xfrm>
          </p:grpSpPr>
          <p:sp>
            <p:nvSpPr>
              <p:cNvPr id="1127" name="Oval 243"/>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128" name="Line 2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29" name="Line 2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0" name="Rectangle 246"/>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1"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430" name="Group 248"/>
              <p:cNvGrpSpPr>
                <a:grpSpLocks/>
              </p:cNvGrpSpPr>
              <p:nvPr/>
            </p:nvGrpSpPr>
            <p:grpSpPr bwMode="auto">
              <a:xfrm>
                <a:off x="3686" y="244"/>
                <a:ext cx="177" cy="66"/>
                <a:chOff x="2848" y="848"/>
                <a:chExt cx="140" cy="98"/>
              </a:xfrm>
            </p:grpSpPr>
            <p:sp>
              <p:nvSpPr>
                <p:cNvPr id="1137" name="Line 2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8" name="Line 250"/>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9" name="Line 251"/>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431" name="Group 252"/>
              <p:cNvGrpSpPr>
                <a:grpSpLocks/>
              </p:cNvGrpSpPr>
              <p:nvPr/>
            </p:nvGrpSpPr>
            <p:grpSpPr bwMode="auto">
              <a:xfrm flipV="1">
                <a:off x="3686" y="243"/>
                <a:ext cx="177" cy="66"/>
                <a:chOff x="2848" y="848"/>
                <a:chExt cx="140" cy="98"/>
              </a:xfrm>
            </p:grpSpPr>
            <p:sp>
              <p:nvSpPr>
                <p:cNvPr id="1134" name="Line 253"/>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5"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136" name="Line 255"/>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sp>
          <p:nvSpPr>
            <p:cNvPr id="1126" name="Line 261"/>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40" name="Group 302"/>
          <p:cNvGrpSpPr>
            <a:grpSpLocks/>
          </p:cNvGrpSpPr>
          <p:nvPr/>
        </p:nvGrpSpPr>
        <p:grpSpPr bwMode="auto">
          <a:xfrm>
            <a:off x="4740275" y="1500188"/>
            <a:ext cx="3738563" cy="3725862"/>
            <a:chOff x="2986" y="945"/>
            <a:chExt cx="2355" cy="2347"/>
          </a:xfrm>
        </p:grpSpPr>
        <p:grpSp>
          <p:nvGrpSpPr>
            <p:cNvPr id="142352" name="Group 272"/>
            <p:cNvGrpSpPr>
              <a:grpSpLocks/>
            </p:cNvGrpSpPr>
            <p:nvPr/>
          </p:nvGrpSpPr>
          <p:grpSpPr bwMode="auto">
            <a:xfrm>
              <a:off x="2986" y="945"/>
              <a:ext cx="513" cy="541"/>
              <a:chOff x="2938" y="2925"/>
              <a:chExt cx="513" cy="541"/>
            </a:xfrm>
          </p:grpSpPr>
          <p:sp>
            <p:nvSpPr>
              <p:cNvPr id="1067" name="Rectangle 266"/>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8" name="Rectangle 26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069" name="Rectangle 265"/>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0" name="Text Box 263"/>
              <p:cNvSpPr txBox="1">
                <a:spLocks noChangeArrowheads="1"/>
              </p:cNvSpPr>
              <p:nvPr/>
            </p:nvSpPr>
            <p:spPr bwMode="auto">
              <a:xfrm>
                <a:off x="2938" y="2928"/>
                <a:ext cx="513"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a:solidFill>
                      <a:srgbClr val="FFFFFF"/>
                    </a:solidFill>
                  </a:rPr>
                  <a:t>application</a:t>
                </a:r>
                <a:endParaRPr lang="en-US" sz="1000">
                  <a:solidFill>
                    <a:srgbClr val="000000"/>
                  </a:solidFill>
                </a:endParaRPr>
              </a:p>
              <a:p>
                <a:pPr>
                  <a:defRPr/>
                </a:pPr>
                <a:r>
                  <a:rPr lang="en-US" sz="1000">
                    <a:solidFill>
                      <a:srgbClr val="000000"/>
                    </a:solidFill>
                  </a:rPr>
                  <a:t>transport</a:t>
                </a:r>
              </a:p>
              <a:p>
                <a:pPr>
                  <a:defRPr/>
                </a:pPr>
                <a:r>
                  <a:rPr lang="en-US" sz="1000">
                    <a:solidFill>
                      <a:srgbClr val="000000"/>
                    </a:solidFill>
                  </a:rPr>
                  <a:t>network</a:t>
                </a:r>
              </a:p>
              <a:p>
                <a:pPr>
                  <a:defRPr/>
                </a:pPr>
                <a:r>
                  <a:rPr lang="en-US" sz="1000">
                    <a:solidFill>
                      <a:srgbClr val="000000"/>
                    </a:solidFill>
                  </a:rPr>
                  <a:t>data link</a:t>
                </a:r>
              </a:p>
              <a:p>
                <a:pPr>
                  <a:defRPr/>
                </a:pPr>
                <a:r>
                  <a:rPr lang="en-US" sz="1000">
                    <a:solidFill>
                      <a:srgbClr val="000000"/>
                    </a:solidFill>
                  </a:rPr>
                  <a:t>physical</a:t>
                </a:r>
                <a:endParaRPr lang="en-US" sz="1800">
                  <a:solidFill>
                    <a:srgbClr val="000000"/>
                  </a:solidFill>
                </a:endParaRPr>
              </a:p>
            </p:txBody>
          </p:sp>
          <p:sp>
            <p:nvSpPr>
              <p:cNvPr id="1071" name="Line 26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2" name="Line 27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73" name="Line 27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142353" name="Group 273"/>
            <p:cNvGrpSpPr>
              <a:grpSpLocks/>
            </p:cNvGrpSpPr>
            <p:nvPr/>
          </p:nvGrpSpPr>
          <p:grpSpPr bwMode="auto">
            <a:xfrm>
              <a:off x="4828" y="2751"/>
              <a:ext cx="513" cy="541"/>
              <a:chOff x="2938" y="2925"/>
              <a:chExt cx="513" cy="541"/>
            </a:xfrm>
          </p:grpSpPr>
          <p:sp>
            <p:nvSpPr>
              <p:cNvPr id="1060" name="Rectangle 274"/>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1" name="Rectangle 275"/>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pPr>
                  <a:defRPr/>
                </a:pPr>
                <a:endParaRPr lang="en-US" sz="1800">
                  <a:solidFill>
                    <a:srgbClr val="000000"/>
                  </a:solidFill>
                  <a:latin typeface="Comic Sans MS" charset="0"/>
                  <a:ea typeface="ＭＳ Ｐゴシック" charset="0"/>
                </a:endParaRPr>
              </a:p>
            </p:txBody>
          </p:sp>
          <p:sp>
            <p:nvSpPr>
              <p:cNvPr id="1062" name="Rectangle 276"/>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3" name="Text Box 277"/>
              <p:cNvSpPr txBox="1">
                <a:spLocks noChangeArrowheads="1"/>
              </p:cNvSpPr>
              <p:nvPr/>
            </p:nvSpPr>
            <p:spPr bwMode="auto">
              <a:xfrm>
                <a:off x="2938" y="2928"/>
                <a:ext cx="513" cy="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a:solidFill>
                      <a:srgbClr val="FFFFFF"/>
                    </a:solidFill>
                  </a:rPr>
                  <a:t>application</a:t>
                </a:r>
                <a:endParaRPr lang="en-US" sz="1000">
                  <a:solidFill>
                    <a:srgbClr val="000000"/>
                  </a:solidFill>
                </a:endParaRPr>
              </a:p>
              <a:p>
                <a:pPr>
                  <a:defRPr/>
                </a:pPr>
                <a:r>
                  <a:rPr lang="en-US" sz="1000">
                    <a:solidFill>
                      <a:srgbClr val="000000"/>
                    </a:solidFill>
                  </a:rPr>
                  <a:t>transport</a:t>
                </a:r>
              </a:p>
              <a:p>
                <a:pPr>
                  <a:defRPr/>
                </a:pPr>
                <a:r>
                  <a:rPr lang="en-US" sz="1000">
                    <a:solidFill>
                      <a:srgbClr val="000000"/>
                    </a:solidFill>
                  </a:rPr>
                  <a:t>network</a:t>
                </a:r>
              </a:p>
              <a:p>
                <a:pPr>
                  <a:defRPr/>
                </a:pPr>
                <a:r>
                  <a:rPr lang="en-US" sz="1000">
                    <a:solidFill>
                      <a:srgbClr val="000000"/>
                    </a:solidFill>
                  </a:rPr>
                  <a:t>data link</a:t>
                </a:r>
              </a:p>
              <a:p>
                <a:pPr>
                  <a:defRPr/>
                </a:pPr>
                <a:r>
                  <a:rPr lang="en-US" sz="1000">
                    <a:solidFill>
                      <a:srgbClr val="000000"/>
                    </a:solidFill>
                  </a:rPr>
                  <a:t>physical</a:t>
                </a:r>
                <a:endParaRPr lang="en-US" sz="1800">
                  <a:solidFill>
                    <a:srgbClr val="000000"/>
                  </a:solidFill>
                </a:endParaRPr>
              </a:p>
            </p:txBody>
          </p:sp>
          <p:sp>
            <p:nvSpPr>
              <p:cNvPr id="1064" name="Line 278"/>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5" name="Line 279"/>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66" name="Line 280"/>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grpSp>
        <p:nvGrpSpPr>
          <p:cNvPr id="142341" name="Group 303"/>
          <p:cNvGrpSpPr>
            <a:grpSpLocks/>
          </p:cNvGrpSpPr>
          <p:nvPr/>
        </p:nvGrpSpPr>
        <p:grpSpPr bwMode="auto">
          <a:xfrm>
            <a:off x="5476875" y="1724025"/>
            <a:ext cx="2238375" cy="2743200"/>
            <a:chOff x="3450" y="1086"/>
            <a:chExt cx="1410" cy="1728"/>
          </a:xfrm>
        </p:grpSpPr>
        <p:sp>
          <p:nvSpPr>
            <p:cNvPr id="1054" name="Line 289"/>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49" name="Group 296"/>
            <p:cNvGrpSpPr>
              <a:grpSpLocks/>
            </p:cNvGrpSpPr>
            <p:nvPr/>
          </p:nvGrpSpPr>
          <p:grpSpPr bwMode="auto">
            <a:xfrm>
              <a:off x="3450" y="1481"/>
              <a:ext cx="688" cy="250"/>
              <a:chOff x="4032" y="2303"/>
              <a:chExt cx="688" cy="250"/>
            </a:xfrm>
          </p:grpSpPr>
          <p:sp>
            <p:nvSpPr>
              <p:cNvPr id="1056" name="Rectangle 295"/>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57" name="Text Box 294"/>
              <p:cNvSpPr txBox="1">
                <a:spLocks noChangeArrowheads="1"/>
              </p:cNvSpPr>
              <p:nvPr/>
            </p:nvSpPr>
            <p:spPr bwMode="auto">
              <a:xfrm>
                <a:off x="4032" y="2303"/>
                <a:ext cx="6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FF0000"/>
                    </a:solidFill>
                  </a:rPr>
                  <a:t>request</a:t>
                </a:r>
                <a:endParaRPr lang="en-US" sz="1800" dirty="0">
                  <a:solidFill>
                    <a:srgbClr val="000000"/>
                  </a:solidFill>
                </a:endParaRPr>
              </a:p>
            </p:txBody>
          </p:sp>
        </p:grpSp>
      </p:grpSp>
      <p:grpSp>
        <p:nvGrpSpPr>
          <p:cNvPr id="142342" name="Group 305"/>
          <p:cNvGrpSpPr>
            <a:grpSpLocks/>
          </p:cNvGrpSpPr>
          <p:nvPr/>
        </p:nvGrpSpPr>
        <p:grpSpPr bwMode="auto">
          <a:xfrm>
            <a:off x="5572125" y="1609725"/>
            <a:ext cx="2914650" cy="2743200"/>
            <a:chOff x="3510" y="1014"/>
            <a:chExt cx="1836" cy="1728"/>
          </a:xfrm>
        </p:grpSpPr>
        <p:sp>
          <p:nvSpPr>
            <p:cNvPr id="2" name="Line 297"/>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2345" name="Group 298"/>
            <p:cNvGrpSpPr>
              <a:grpSpLocks/>
            </p:cNvGrpSpPr>
            <p:nvPr/>
          </p:nvGrpSpPr>
          <p:grpSpPr bwMode="auto">
            <a:xfrm>
              <a:off x="4752" y="2387"/>
              <a:ext cx="594" cy="250"/>
              <a:chOff x="4086" y="2303"/>
              <a:chExt cx="594" cy="250"/>
            </a:xfrm>
          </p:grpSpPr>
          <p:sp>
            <p:nvSpPr>
              <p:cNvPr id="1052" name="Rectangle 299"/>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053" name="Text Box 300"/>
              <p:cNvSpPr txBox="1">
                <a:spLocks noChangeArrowheads="1"/>
              </p:cNvSpPr>
              <p:nvPr/>
            </p:nvSpPr>
            <p:spPr bwMode="auto">
              <a:xfrm>
                <a:off x="4129" y="2303"/>
                <a:ext cx="49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FF0000"/>
                    </a:solidFill>
                  </a:rPr>
                  <a:t>reply</a:t>
                </a:r>
                <a:endParaRPr lang="en-US" sz="1800">
                  <a:solidFill>
                    <a:srgbClr val="000000"/>
                  </a:solidFill>
                </a:endParaRPr>
              </a:p>
            </p:txBody>
          </p:sp>
        </p:grpSp>
      </p:grpSp>
      <p:sp>
        <p:nvSpPr>
          <p:cNvPr id="1050" name="Rectangle 306"/>
          <p:cNvSpPr>
            <a:spLocks noChangeArrowheads="1"/>
          </p:cNvSpPr>
          <p:nvPr/>
        </p:nvSpPr>
        <p:spPr bwMode="auto">
          <a:xfrm>
            <a:off x="415925" y="2600325"/>
            <a:ext cx="4246563" cy="25860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1800" b="1" dirty="0">
                <a:solidFill>
                  <a:srgbClr val="000000"/>
                </a:solidFill>
                <a:latin typeface="Comic Sans MS" charset="0"/>
                <a:ea typeface="宋体" charset="-122"/>
              </a:rPr>
              <a:t>Key questions to ask about </a:t>
            </a:r>
            <a:br>
              <a:rPr lang="en-US" altLang="zh-CN" sz="1800" b="1" dirty="0">
                <a:solidFill>
                  <a:srgbClr val="000000"/>
                </a:solidFill>
                <a:latin typeface="Comic Sans MS" charset="0"/>
                <a:ea typeface="宋体" charset="-122"/>
              </a:rPr>
            </a:br>
            <a:r>
              <a:rPr lang="en-US" altLang="zh-CN" sz="1800" b="1" dirty="0">
                <a:solidFill>
                  <a:srgbClr val="000000"/>
                </a:solidFill>
                <a:latin typeface="Comic Sans MS" charset="0"/>
                <a:ea typeface="宋体" charset="-122"/>
              </a:rPr>
              <a:t>a C-S application</a:t>
            </a:r>
          </a:p>
          <a:p>
            <a:pPr algn="l"/>
            <a:br>
              <a:rPr lang="en-US" altLang="zh-CN" sz="1800" b="1" dirty="0">
                <a:solidFill>
                  <a:srgbClr val="000000"/>
                </a:solidFill>
                <a:latin typeface="Comic Sans MS" charset="0"/>
                <a:ea typeface="宋体" charset="-122"/>
              </a:rPr>
            </a:br>
            <a:r>
              <a:rPr lang="en-US" altLang="zh-CN" sz="1800" b="1" dirty="0">
                <a:solidFill>
                  <a:srgbClr val="000000"/>
                </a:solidFill>
                <a:latin typeface="Comic Sans MS" charset="0"/>
                <a:ea typeface="宋体" charset="-122"/>
              </a:rPr>
              <a:t>- Is the application </a:t>
            </a:r>
            <a:r>
              <a:rPr lang="en-US" altLang="zh-CN" sz="1800" b="1" dirty="0">
                <a:solidFill>
                  <a:srgbClr val="FF0000"/>
                </a:solidFill>
                <a:latin typeface="Comic Sans MS" charset="0"/>
                <a:ea typeface="宋体" charset="-122"/>
              </a:rPr>
              <a:t>extensible</a:t>
            </a:r>
            <a:r>
              <a:rPr lang="en-US" altLang="zh-CN" sz="1800" b="1" dirty="0">
                <a:solidFill>
                  <a:srgbClr val="000000"/>
                </a:solidFill>
                <a:latin typeface="Comic Sans MS" charset="0"/>
                <a:ea typeface="宋体" charset="-122"/>
              </a:rPr>
              <a:t>?</a:t>
            </a:r>
          </a:p>
          <a:p>
            <a:pPr algn="l"/>
            <a:r>
              <a:rPr lang="en-US" altLang="zh-CN" sz="1800" b="1" dirty="0">
                <a:solidFill>
                  <a:srgbClr val="000000"/>
                </a:solidFill>
                <a:latin typeface="Comic Sans MS" charset="0"/>
                <a:ea typeface="宋体" charset="-122"/>
              </a:rPr>
              <a:t>- Is the application </a:t>
            </a:r>
            <a:r>
              <a:rPr lang="en-US" altLang="zh-CN" sz="1800" b="1" dirty="0">
                <a:solidFill>
                  <a:srgbClr val="FF0000"/>
                </a:solidFill>
                <a:latin typeface="Comic Sans MS" charset="0"/>
                <a:ea typeface="宋体" charset="-122"/>
              </a:rPr>
              <a:t>scalable</a:t>
            </a:r>
            <a:r>
              <a:rPr lang="en-US" altLang="zh-CN" sz="1800" b="1" dirty="0">
                <a:solidFill>
                  <a:srgbClr val="000000"/>
                </a:solidFill>
                <a:latin typeface="Comic Sans MS" charset="0"/>
                <a:ea typeface="宋体" charset="-122"/>
              </a:rPr>
              <a:t>?</a:t>
            </a:r>
          </a:p>
          <a:p>
            <a:pPr algn="l"/>
            <a:r>
              <a:rPr lang="en-US" altLang="zh-CN" sz="1800" b="1" dirty="0">
                <a:solidFill>
                  <a:srgbClr val="000000"/>
                </a:solidFill>
                <a:latin typeface="Comic Sans MS" charset="0"/>
                <a:ea typeface="宋体" charset="-122"/>
              </a:rPr>
              <a:t>- How does the application handle server failures (being </a:t>
            </a:r>
            <a:r>
              <a:rPr lang="en-US" altLang="zh-CN" sz="1800" b="1" dirty="0">
                <a:solidFill>
                  <a:srgbClr val="FF0000"/>
                </a:solidFill>
                <a:latin typeface="Comic Sans MS" charset="0"/>
                <a:ea typeface="宋体" charset="-122"/>
              </a:rPr>
              <a:t>robust</a:t>
            </a:r>
            <a:r>
              <a:rPr lang="en-US" altLang="zh-CN" sz="1800" b="1" dirty="0">
                <a:solidFill>
                  <a:srgbClr val="000000"/>
                </a:solidFill>
                <a:latin typeface="Comic Sans MS" charset="0"/>
                <a:ea typeface="宋体" charset="-122"/>
              </a:rPr>
              <a:t>)? </a:t>
            </a:r>
          </a:p>
          <a:p>
            <a:pPr algn="l"/>
            <a:r>
              <a:rPr lang="en-US" altLang="x-none" sz="1800" b="1" dirty="0">
                <a:solidFill>
                  <a:srgbClr val="000000"/>
                </a:solidFill>
                <a:latin typeface="Comic Sans MS" charset="0"/>
                <a:ea typeface="宋体" charset="-122"/>
              </a:rPr>
              <a:t>- How does the application handle </a:t>
            </a:r>
            <a:r>
              <a:rPr lang="en-US" altLang="x-none" sz="1800" b="1" dirty="0">
                <a:solidFill>
                  <a:srgbClr val="FF0000"/>
                </a:solidFill>
                <a:latin typeface="Comic Sans MS" charset="0"/>
                <a:ea typeface="宋体" charset="-122"/>
              </a:rPr>
              <a:t>security</a:t>
            </a:r>
            <a:r>
              <a:rPr lang="en-US" altLang="x-none" sz="1800" b="1" dirty="0">
                <a:solidFill>
                  <a:srgbClr val="000000"/>
                </a:solidFill>
                <a:latin typeface="Comic Sans MS" charset="0"/>
                <a:ea typeface="宋体" charset="-122"/>
              </a:rPr>
              <a:t>?</a:t>
            </a:r>
            <a:endParaRPr lang="en-US" altLang="x-none" sz="1800" b="1" dirty="0">
              <a:solidFill>
                <a:srgbClr val="000000"/>
              </a:solidFill>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68</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a:buFont typeface="Wingdings" pitchFamily="2" charset="2"/>
              <a:buChar char="q"/>
            </a:pPr>
            <a:r>
              <a:rPr lang="en-US" altLang="zh-CN" dirty="0">
                <a:ea typeface="宋体" charset="-122"/>
              </a:rPr>
              <a:t>Application layer o</a:t>
            </a:r>
            <a:r>
              <a:rPr lang="en-US" altLang="x-none" dirty="0">
                <a:ea typeface="ＭＳ Ｐゴシック" charset="-128"/>
              </a:rPr>
              <a:t>verview</a:t>
            </a:r>
          </a:p>
          <a:p>
            <a:pPr>
              <a:buFont typeface="Wingdings" pitchFamily="2" charset="2"/>
              <a:buChar char="q"/>
            </a:pPr>
            <a:r>
              <a:rPr lang="en-US" altLang="x-none" dirty="0">
                <a:ea typeface="ＭＳ Ｐゴシック" charset="-128"/>
              </a:rPr>
              <a:t>Network applications</a:t>
            </a:r>
          </a:p>
          <a:p>
            <a:pPr lvl="1">
              <a:buClr>
                <a:srgbClr val="C00000"/>
              </a:buClr>
              <a:buFont typeface="Wingdings" charset="2"/>
              <a:buChar char="Ø"/>
            </a:pPr>
            <a:r>
              <a:rPr lang="en-US" altLang="x-none" dirty="0">
                <a:solidFill>
                  <a:srgbClr val="C00000"/>
                </a:solidFill>
                <a:ea typeface="ＭＳ Ｐゴシック" charset="-128"/>
              </a:rPr>
              <a:t>Email</a:t>
            </a:r>
          </a:p>
        </p:txBody>
      </p:sp>
    </p:spTree>
    <p:extLst>
      <p:ext uri="{BB962C8B-B14F-4D97-AF65-F5344CB8AC3E}">
        <p14:creationId xmlns:p14="http://schemas.microsoft.com/office/powerpoint/2010/main" val="5687245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59BFFDED-8D36-AE41-84FB-3E9A3A9E71D2}" type="slidenum">
              <a:rPr lang="en-US" altLang="x-none" sz="1400">
                <a:solidFill>
                  <a:srgbClr val="000000"/>
                </a:solidFill>
                <a:latin typeface="Comic Sans MS" charset="0"/>
              </a:rPr>
              <a:pPr/>
              <a:t>69</a:t>
            </a:fld>
            <a:endParaRPr lang="en-US" altLang="x-none" sz="1400">
              <a:solidFill>
                <a:srgbClr val="000000"/>
              </a:solidFill>
              <a:latin typeface="Comic Sans MS" charset="0"/>
            </a:endParaRPr>
          </a:p>
        </p:txBody>
      </p:sp>
      <p:sp>
        <p:nvSpPr>
          <p:cNvPr id="144386" name="Rectangle 2"/>
          <p:cNvSpPr>
            <a:spLocks noGrp="1" noChangeArrowheads="1"/>
          </p:cNvSpPr>
          <p:nvPr>
            <p:ph type="title"/>
          </p:nvPr>
        </p:nvSpPr>
        <p:spPr/>
        <p:txBody>
          <a:bodyPr/>
          <a:lstStyle/>
          <a:p>
            <a:r>
              <a:rPr lang="en-US" altLang="x-none" sz="3600">
                <a:ea typeface="ＭＳ Ｐゴシック" charset="-128"/>
              </a:rPr>
              <a:t>Electronic Mail</a:t>
            </a:r>
            <a:endParaRPr lang="en-US" altLang="x-none">
              <a:ea typeface="ＭＳ Ｐゴシック" charset="-128"/>
            </a:endParaRPr>
          </a:p>
        </p:txBody>
      </p:sp>
      <p:sp>
        <p:nvSpPr>
          <p:cNvPr id="144406" name="Rectangle 3"/>
          <p:cNvSpPr txBox="1">
            <a:spLocks noChangeArrowheads="1"/>
          </p:cNvSpPr>
          <p:nvPr/>
        </p:nvSpPr>
        <p:spPr bwMode="auto">
          <a:xfrm>
            <a:off x="596900" y="1561383"/>
            <a:ext cx="7840518"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lnSpc>
                <a:spcPct val="90000"/>
              </a:lnSpc>
              <a:spcBef>
                <a:spcPct val="20000"/>
              </a:spcBef>
              <a:buClr>
                <a:schemeClr val="accent2"/>
              </a:buClr>
              <a:buSzPct val="85000"/>
              <a:buFont typeface="Wingdings" charset="2"/>
              <a:buChar char="q"/>
            </a:pPr>
            <a:r>
              <a:rPr lang="en-US" altLang="x-none" sz="3200" dirty="0">
                <a:latin typeface="Comic Sans MS" charset="0"/>
              </a:rPr>
              <a:t>Still active</a:t>
            </a:r>
          </a:p>
          <a:p>
            <a:pPr marL="914400" lvl="1" indent="-457200" algn="l">
              <a:lnSpc>
                <a:spcPct val="90000"/>
              </a:lnSpc>
              <a:spcBef>
                <a:spcPct val="20000"/>
              </a:spcBef>
              <a:buClr>
                <a:schemeClr val="accent2"/>
              </a:buClr>
              <a:buSzPct val="75000"/>
              <a:buFont typeface="Courier New" charset="0"/>
              <a:buChar char="o"/>
            </a:pPr>
            <a:r>
              <a:rPr lang="en-US" altLang="x-none" sz="2800" dirty="0">
                <a:latin typeface="Comic Sans MS" charset="0"/>
              </a:rPr>
              <a:t>80B emails/day</a:t>
            </a:r>
          </a:p>
          <a:p>
            <a:pPr marL="914400" lvl="1" indent="-457200" algn="l">
              <a:lnSpc>
                <a:spcPct val="90000"/>
              </a:lnSpc>
              <a:spcBef>
                <a:spcPct val="20000"/>
              </a:spcBef>
              <a:buClr>
                <a:schemeClr val="accent2"/>
              </a:buClr>
              <a:buSzPct val="75000"/>
              <a:buFont typeface="Courier New" charset="0"/>
              <a:buChar char="o"/>
            </a:pPr>
            <a:r>
              <a:rPr lang="en-US" altLang="x-none" sz="2800" dirty="0">
                <a:latin typeface="Comic Sans MS" charset="0"/>
              </a:rPr>
              <a:t>3.9B active email boxes</a:t>
            </a:r>
          </a:p>
          <a:p>
            <a:pPr marL="914400" lvl="1" indent="-457200" algn="l">
              <a:lnSpc>
                <a:spcPct val="90000"/>
              </a:lnSpc>
              <a:spcBef>
                <a:spcPct val="20000"/>
              </a:spcBef>
              <a:buClr>
                <a:schemeClr val="accent2"/>
              </a:buClr>
              <a:buSzPct val="75000"/>
              <a:buFont typeface="Courier New" charset="0"/>
              <a:buChar char="o"/>
            </a:pPr>
            <a:endParaRPr lang="en-US" altLang="x-none" sz="2800" dirty="0">
              <a:latin typeface="Comic Sans MS" charset="0"/>
            </a:endParaRPr>
          </a:p>
          <a:p>
            <a:pPr marL="457200" lvl="0" indent="-457200" algn="l">
              <a:lnSpc>
                <a:spcPct val="90000"/>
              </a:lnSpc>
              <a:spcBef>
                <a:spcPct val="20000"/>
              </a:spcBef>
              <a:buClr>
                <a:srgbClr val="3333CC"/>
              </a:buClr>
              <a:buSzPct val="85000"/>
              <a:buFont typeface="Wingdings" charset="2"/>
              <a:buChar char="q"/>
            </a:pPr>
            <a:r>
              <a:rPr lang="en-US" altLang="x-none" sz="3200" dirty="0">
                <a:solidFill>
                  <a:srgbClr val="000000"/>
                </a:solidFill>
                <a:latin typeface="Comic Sans MS" charset="0"/>
              </a:rPr>
              <a:t>A highly recommended reading: a history of Email development </a:t>
            </a:r>
          </a:p>
          <a:p>
            <a:pPr marL="857250" lvl="1" indent="-457200" algn="l">
              <a:lnSpc>
                <a:spcPct val="90000"/>
              </a:lnSpc>
              <a:spcBef>
                <a:spcPct val="20000"/>
              </a:spcBef>
              <a:buClr>
                <a:srgbClr val="3333CC"/>
              </a:buClr>
              <a:buSzPct val="85000"/>
              <a:buFont typeface="Courier New" charset="0"/>
              <a:buChar char="o"/>
            </a:pPr>
            <a:r>
              <a:rPr lang="en-US" altLang="x-none" sz="3200" dirty="0">
                <a:solidFill>
                  <a:srgbClr val="000000"/>
                </a:solidFill>
                <a:latin typeface="Comic Sans MS" charset="0"/>
              </a:rPr>
              <a:t>linked on the Schedule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198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BF39106-80F3-1D4A-A250-427ECA6C7CE1}" type="slidenum">
              <a:rPr lang="en-US" altLang="x-none" sz="1200">
                <a:latin typeface="Tahoma" charset="0"/>
              </a:rPr>
              <a:pPr>
                <a:spcBef>
                  <a:spcPct val="0"/>
                </a:spcBef>
                <a:buClrTx/>
                <a:buSzTx/>
                <a:buFontTx/>
                <a:buNone/>
              </a:pPr>
              <a:t>7</a:t>
            </a:fld>
            <a:endParaRPr lang="en-US" altLang="x-none" sz="1200">
              <a:latin typeface="Tahoma" charset="0"/>
            </a:endParaRPr>
          </a:p>
        </p:txBody>
      </p:sp>
      <p:grpSp>
        <p:nvGrpSpPr>
          <p:cNvPr id="41987" name="Group 6"/>
          <p:cNvGrpSpPr>
            <a:grpSpLocks/>
          </p:cNvGrpSpPr>
          <p:nvPr/>
        </p:nvGrpSpPr>
        <p:grpSpPr bwMode="auto">
          <a:xfrm>
            <a:off x="609600" y="2079625"/>
            <a:ext cx="914400" cy="838200"/>
            <a:chOff x="1143000" y="2971800"/>
            <a:chExt cx="914400" cy="838200"/>
          </a:xfrm>
        </p:grpSpPr>
        <p:sp>
          <p:nvSpPr>
            <p:cNvPr id="420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1988" name="Group 7"/>
          <p:cNvGrpSpPr>
            <a:grpSpLocks/>
          </p:cNvGrpSpPr>
          <p:nvPr/>
        </p:nvGrpSpPr>
        <p:grpSpPr bwMode="auto">
          <a:xfrm>
            <a:off x="2057400" y="2079625"/>
            <a:ext cx="914400" cy="838200"/>
            <a:chOff x="1143000" y="2971800"/>
            <a:chExt cx="914400" cy="838200"/>
          </a:xfrm>
        </p:grpSpPr>
        <p:sp>
          <p:nvSpPr>
            <p:cNvPr id="420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1989" name="Group 10"/>
          <p:cNvGrpSpPr>
            <a:grpSpLocks/>
          </p:cNvGrpSpPr>
          <p:nvPr/>
        </p:nvGrpSpPr>
        <p:grpSpPr bwMode="auto">
          <a:xfrm>
            <a:off x="4038600" y="2079625"/>
            <a:ext cx="914400" cy="838200"/>
            <a:chOff x="1143000" y="2971800"/>
            <a:chExt cx="914400" cy="838200"/>
          </a:xfrm>
        </p:grpSpPr>
        <p:sp>
          <p:nvSpPr>
            <p:cNvPr id="420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1990" name="Group 13"/>
          <p:cNvGrpSpPr>
            <a:grpSpLocks/>
          </p:cNvGrpSpPr>
          <p:nvPr/>
        </p:nvGrpSpPr>
        <p:grpSpPr bwMode="auto">
          <a:xfrm>
            <a:off x="7848600" y="2079625"/>
            <a:ext cx="914400" cy="838200"/>
            <a:chOff x="1143000" y="2971800"/>
            <a:chExt cx="914400" cy="838200"/>
          </a:xfrm>
        </p:grpSpPr>
        <p:sp>
          <p:nvSpPr>
            <p:cNvPr id="420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1991"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dirty="0">
                <a:solidFill>
                  <a:srgbClr val="3333CC"/>
                </a:solidFill>
                <a:latin typeface="Times New Roman" charset="0"/>
              </a:rPr>
              <a:t>system state: # of busy lines</a:t>
            </a:r>
            <a:endParaRPr lang="en-US" altLang="x-none" sz="100" dirty="0">
              <a:latin typeface="Times New Roman" charset="0"/>
            </a:endParaRPr>
          </a:p>
        </p:txBody>
      </p:sp>
      <p:sp>
        <p:nvSpPr>
          <p:cNvPr id="41992"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1993"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1994"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1995"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1996"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1997"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1998"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001"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2002"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6195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B2C4CF7-F423-F944-A67E-48FDE99538F4}" type="slidenum">
              <a:rPr lang="en-US" altLang="x-none" sz="1400">
                <a:solidFill>
                  <a:srgbClr val="000000"/>
                </a:solidFill>
                <a:latin typeface="Comic Sans MS" charset="0"/>
              </a:rPr>
              <a:pPr/>
              <a:t>70</a:t>
            </a:fld>
            <a:endParaRPr lang="en-US" altLang="x-none" sz="1400">
              <a:solidFill>
                <a:srgbClr val="000000"/>
              </a:solidFill>
              <a:latin typeface="Comic Sans MS" charset="0"/>
            </a:endParaRPr>
          </a:p>
        </p:txBody>
      </p:sp>
      <p:sp>
        <p:nvSpPr>
          <p:cNvPr id="146434" name="Rectangle 2"/>
          <p:cNvSpPr>
            <a:spLocks noGrp="1" noChangeArrowheads="1"/>
          </p:cNvSpPr>
          <p:nvPr>
            <p:ph type="title"/>
          </p:nvPr>
        </p:nvSpPr>
        <p:spPr>
          <a:xfrm>
            <a:off x="533400" y="177800"/>
            <a:ext cx="8243888" cy="1143000"/>
          </a:xfrm>
        </p:spPr>
        <p:txBody>
          <a:bodyPr/>
          <a:lstStyle/>
          <a:p>
            <a:r>
              <a:rPr lang="en-US" altLang="zh-CN" sz="3600" dirty="0">
                <a:ea typeface="宋体" charset="-122"/>
              </a:rPr>
              <a:t>Recall: SMTP</a:t>
            </a:r>
            <a:endParaRPr lang="en-US" altLang="x-none" sz="3600" dirty="0">
              <a:ea typeface="ＭＳ Ｐゴシック" charset="-128"/>
            </a:endParaRPr>
          </a:p>
        </p:txBody>
      </p:sp>
      <p:sp>
        <p:nvSpPr>
          <p:cNvPr id="5" name="TextBox 4">
            <a:extLst>
              <a:ext uri="{FF2B5EF4-FFF2-40B4-BE49-F238E27FC236}">
                <a16:creationId xmlns:a16="http://schemas.microsoft.com/office/drawing/2014/main" id="{705C22CE-EAA8-E045-A997-7734FE5FBFA3}"/>
              </a:ext>
            </a:extLst>
          </p:cNvPr>
          <p:cNvSpPr txBox="1"/>
          <p:nvPr/>
        </p:nvSpPr>
        <p:spPr>
          <a:xfrm>
            <a:off x="2618963" y="1463926"/>
            <a:ext cx="4633751" cy="5262979"/>
          </a:xfrm>
          <a:prstGeom prst="rect">
            <a:avLst/>
          </a:prstGeom>
          <a:noFill/>
        </p:spPr>
        <p:txBody>
          <a:bodyPr wrap="square" rtlCol="0">
            <a:spAutoFit/>
          </a:bodyPr>
          <a:lstStyle/>
          <a:p>
            <a:pPr algn="l"/>
            <a:r>
              <a:rPr lang="en-US" sz="1400" dirty="0"/>
              <a:t>C: </a:t>
            </a:r>
            <a:r>
              <a:rPr lang="en-US" sz="1400" dirty="0" err="1">
                <a:solidFill>
                  <a:schemeClr val="accent2"/>
                </a:solidFill>
              </a:rPr>
              <a:t>auth</a:t>
            </a:r>
            <a:r>
              <a:rPr lang="en-US" sz="1400" dirty="0">
                <a:solidFill>
                  <a:schemeClr val="accent2"/>
                </a:solidFill>
              </a:rPr>
              <a:t> login</a:t>
            </a:r>
          </a:p>
          <a:p>
            <a:pPr algn="l"/>
            <a:r>
              <a:rPr lang="en-US" sz="1400" dirty="0"/>
              <a:t>S: 334 VXNlcm5hbWU6</a:t>
            </a:r>
          </a:p>
          <a:p>
            <a:pPr algn="l"/>
            <a:r>
              <a:rPr lang="en-US" sz="1400" dirty="0"/>
              <a:t>C: eG11Y25ucw==</a:t>
            </a:r>
          </a:p>
          <a:p>
            <a:pPr algn="l"/>
            <a:r>
              <a:rPr lang="en-US" sz="1400" dirty="0"/>
              <a:t>S: 334 UGFzc3dvcmQ6</a:t>
            </a:r>
          </a:p>
          <a:p>
            <a:pPr algn="l"/>
            <a:r>
              <a:rPr lang="en-US" sz="1400" dirty="0"/>
              <a:t>C: MzM0ZjU2MDVkZjE1MDRmOQ==</a:t>
            </a:r>
          </a:p>
          <a:p>
            <a:pPr algn="l"/>
            <a:r>
              <a:rPr lang="en-US" sz="1400" dirty="0"/>
              <a:t>S: 235 OK Authenticated</a:t>
            </a:r>
          </a:p>
          <a:p>
            <a:pPr algn="l"/>
            <a:r>
              <a:rPr lang="en-US" sz="1400" dirty="0"/>
              <a:t>C: </a:t>
            </a:r>
            <a:r>
              <a:rPr lang="en-US" sz="1400" dirty="0">
                <a:solidFill>
                  <a:schemeClr val="accent2"/>
                </a:solidFill>
              </a:rPr>
              <a:t>mail</a:t>
            </a:r>
            <a:r>
              <a:rPr lang="en-US" sz="1400" dirty="0"/>
              <a:t> </a:t>
            </a:r>
            <a:r>
              <a:rPr lang="en-US" sz="1400" dirty="0" err="1">
                <a:solidFill>
                  <a:schemeClr val="accent2"/>
                </a:solidFill>
              </a:rPr>
              <a:t>from</a:t>
            </a:r>
            <a:r>
              <a:rPr lang="en-US" sz="1400" dirty="0" err="1"/>
              <a:t>:xmucnns@sina.com</a:t>
            </a:r>
            <a:endParaRPr lang="en-US" sz="1400" dirty="0"/>
          </a:p>
          <a:p>
            <a:pPr algn="l"/>
            <a:r>
              <a:rPr lang="en-US" sz="1400" dirty="0"/>
              <a:t>S: 250 ok</a:t>
            </a:r>
          </a:p>
          <a:p>
            <a:pPr algn="l"/>
            <a:r>
              <a:rPr lang="en-US" sz="1400" dirty="0"/>
              <a:t>C: </a:t>
            </a:r>
            <a:r>
              <a:rPr lang="en-US" sz="1400" dirty="0" err="1">
                <a:solidFill>
                  <a:schemeClr val="accent2"/>
                </a:solidFill>
              </a:rPr>
              <a:t>rcpt</a:t>
            </a:r>
            <a:r>
              <a:rPr lang="en-US" sz="1400" dirty="0"/>
              <a:t> </a:t>
            </a:r>
            <a:r>
              <a:rPr lang="en-US" sz="1400" dirty="0" err="1">
                <a:solidFill>
                  <a:schemeClr val="accent2"/>
                </a:solidFill>
              </a:rPr>
              <a:t>to</a:t>
            </a:r>
            <a:r>
              <a:rPr lang="en-US" sz="1400" dirty="0" err="1"/>
              <a:t>:qiaoxiang@xmu.edu.cn</a:t>
            </a:r>
            <a:endParaRPr lang="en-US" sz="1400" dirty="0"/>
          </a:p>
          <a:p>
            <a:pPr algn="l"/>
            <a:r>
              <a:rPr lang="en-US" sz="1400" dirty="0"/>
              <a:t>S: 250 ok</a:t>
            </a:r>
          </a:p>
          <a:p>
            <a:pPr algn="l"/>
            <a:r>
              <a:rPr lang="en-US" sz="1400" dirty="0"/>
              <a:t>C: </a:t>
            </a:r>
            <a:r>
              <a:rPr lang="en-US" sz="1400" dirty="0">
                <a:solidFill>
                  <a:schemeClr val="accent2"/>
                </a:solidFill>
              </a:rPr>
              <a:t>data</a:t>
            </a:r>
          </a:p>
          <a:p>
            <a:pPr algn="l"/>
            <a:r>
              <a:rPr lang="en-US" sz="1400" dirty="0"/>
              <a:t>S: 354 End data with &lt;CR&gt;&lt;LF&gt;.&lt;CR&gt;&lt;LF&gt;</a:t>
            </a:r>
          </a:p>
          <a:p>
            <a:pPr algn="l"/>
            <a:r>
              <a:rPr lang="en-US" sz="1400" dirty="0"/>
              <a:t>C: Date:2021-9-22 12:36</a:t>
            </a:r>
          </a:p>
          <a:p>
            <a:pPr algn="l"/>
            <a:r>
              <a:rPr lang="en-US" sz="1400" dirty="0"/>
              <a:t>C: </a:t>
            </a:r>
            <a:r>
              <a:rPr lang="en-US" sz="1400" dirty="0" err="1"/>
              <a:t>From:xmucnns@sina.com</a:t>
            </a:r>
            <a:endParaRPr lang="en-US" sz="1400" dirty="0"/>
          </a:p>
          <a:p>
            <a:pPr algn="l"/>
            <a:r>
              <a:rPr lang="en-US" sz="1400" dirty="0"/>
              <a:t>C: </a:t>
            </a:r>
            <a:r>
              <a:rPr lang="en-US" sz="1400" dirty="0" err="1"/>
              <a:t>To:qiaoxiang@xmu.edu.cn</a:t>
            </a:r>
            <a:endParaRPr lang="en-US" sz="1400" dirty="0"/>
          </a:p>
          <a:p>
            <a:pPr algn="l"/>
            <a:r>
              <a:rPr lang="en-US" sz="1400" dirty="0"/>
              <a:t>C: </a:t>
            </a:r>
            <a:r>
              <a:rPr lang="en-US" sz="1400" dirty="0" err="1"/>
              <a:t>Subject:test</a:t>
            </a:r>
            <a:r>
              <a:rPr lang="en-US" sz="1400" dirty="0"/>
              <a:t> smtp</a:t>
            </a:r>
          </a:p>
          <a:p>
            <a:pPr algn="l"/>
            <a:r>
              <a:rPr lang="en-US" sz="1400" dirty="0"/>
              <a:t>C: </a:t>
            </a:r>
          </a:p>
          <a:p>
            <a:pPr algn="l"/>
            <a:r>
              <a:rPr lang="en-US" sz="1400" dirty="0"/>
              <a:t>C: Hello, Qiao.   </a:t>
            </a:r>
          </a:p>
          <a:p>
            <a:pPr algn="l"/>
            <a:r>
              <a:rPr lang="en-US" sz="1400" dirty="0"/>
              <a:t>C: </a:t>
            </a:r>
          </a:p>
          <a:p>
            <a:pPr algn="l"/>
            <a:r>
              <a:rPr lang="en-US" sz="1400" dirty="0"/>
              <a:t>C: .</a:t>
            </a:r>
          </a:p>
          <a:p>
            <a:pPr algn="l"/>
            <a:r>
              <a:rPr lang="en-US" sz="1400" dirty="0"/>
              <a:t>S: 250 ok queue id 11479549283321</a:t>
            </a:r>
          </a:p>
          <a:p>
            <a:pPr algn="l"/>
            <a:r>
              <a:rPr lang="en-US" sz="1400" dirty="0"/>
              <a:t>C: </a:t>
            </a:r>
            <a:r>
              <a:rPr lang="en-US" sz="1400" dirty="0">
                <a:solidFill>
                  <a:schemeClr val="accent2"/>
                </a:solidFill>
              </a:rPr>
              <a:t>quit</a:t>
            </a:r>
          </a:p>
          <a:p>
            <a:pPr algn="l"/>
            <a:r>
              <a:rPr lang="en-US" sz="1400" dirty="0"/>
              <a:t>S: 221 smtp-97-27.smtpsmail.fmail.bx.sinanode.com</a:t>
            </a:r>
          </a:p>
          <a:p>
            <a:pPr algn="l"/>
            <a:r>
              <a:rPr lang="en-US" sz="1400" dirty="0"/>
              <a:t>S: Connection closed by foreign host.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59BFFDED-8D36-AE41-84FB-3E9A3A9E71D2}" type="slidenum">
              <a:rPr lang="en-US" altLang="x-none" sz="1400">
                <a:solidFill>
                  <a:srgbClr val="000000"/>
                </a:solidFill>
                <a:latin typeface="Comic Sans MS" charset="0"/>
              </a:rPr>
              <a:pPr/>
              <a:t>71</a:t>
            </a:fld>
            <a:endParaRPr lang="en-US" altLang="x-none" sz="1400">
              <a:solidFill>
                <a:srgbClr val="000000"/>
              </a:solidFill>
              <a:latin typeface="Comic Sans MS" charset="0"/>
            </a:endParaRPr>
          </a:p>
        </p:txBody>
      </p:sp>
      <p:sp>
        <p:nvSpPr>
          <p:cNvPr id="144386" name="Rectangle 2"/>
          <p:cNvSpPr>
            <a:spLocks noGrp="1" noChangeArrowheads="1"/>
          </p:cNvSpPr>
          <p:nvPr>
            <p:ph type="title"/>
          </p:nvPr>
        </p:nvSpPr>
        <p:spPr/>
        <p:txBody>
          <a:bodyPr/>
          <a:lstStyle/>
          <a:p>
            <a:r>
              <a:rPr lang="en-US" altLang="x-none" sz="3600" dirty="0">
                <a:ea typeface="ＭＳ Ｐゴシック" charset="-128"/>
              </a:rPr>
              <a:t>Electronic Mail: Components</a:t>
            </a:r>
            <a:endParaRPr lang="en-US" altLang="x-none" dirty="0">
              <a:ea typeface="ＭＳ Ｐゴシック" charset="-128"/>
            </a:endParaRPr>
          </a:p>
        </p:txBody>
      </p:sp>
      <p:sp>
        <p:nvSpPr>
          <p:cNvPr id="2058" name="Rectangle 3"/>
          <p:cNvSpPr>
            <a:spLocks noGrp="1" noChangeArrowheads="1"/>
          </p:cNvSpPr>
          <p:nvPr>
            <p:ph type="body" sz="half" idx="1"/>
          </p:nvPr>
        </p:nvSpPr>
        <p:spPr>
          <a:xfrm>
            <a:off x="547688" y="1804988"/>
            <a:ext cx="3933825" cy="4623521"/>
          </a:xfrm>
        </p:spPr>
        <p:txBody>
          <a:bodyPr/>
          <a:lstStyle/>
          <a:p>
            <a:pPr>
              <a:lnSpc>
                <a:spcPct val="90000"/>
              </a:lnSpc>
              <a:buFont typeface="ZapfDingbats" charset="0"/>
              <a:buNone/>
            </a:pPr>
            <a:r>
              <a:rPr lang="en-US" altLang="x-none" dirty="0">
                <a:solidFill>
                  <a:srgbClr val="FF0000"/>
                </a:solidFill>
                <a:ea typeface="ＭＳ Ｐゴシック" charset="-128"/>
              </a:rPr>
              <a:t>Three major components:</a:t>
            </a:r>
            <a:r>
              <a:rPr lang="en-US" altLang="x-none" dirty="0">
                <a:ea typeface="ＭＳ Ｐゴシック" charset="-128"/>
              </a:rPr>
              <a:t> </a:t>
            </a:r>
          </a:p>
          <a:p>
            <a:pPr>
              <a:lnSpc>
                <a:spcPct val="90000"/>
              </a:lnSpc>
              <a:buFont typeface="Wingdings" pitchFamily="2" charset="2"/>
              <a:buChar char="q"/>
            </a:pPr>
            <a:r>
              <a:rPr lang="en-US" altLang="x-none" sz="2400" dirty="0">
                <a:ea typeface="ＭＳ Ｐゴシック" charset="-128"/>
              </a:rPr>
              <a:t>User agents </a:t>
            </a:r>
          </a:p>
          <a:p>
            <a:pPr>
              <a:lnSpc>
                <a:spcPct val="90000"/>
              </a:lnSpc>
              <a:buFont typeface="Wingdings" pitchFamily="2" charset="2"/>
              <a:buChar char="q"/>
            </a:pPr>
            <a:r>
              <a:rPr lang="en-US" altLang="x-none" sz="2400" dirty="0">
                <a:ea typeface="ＭＳ Ｐゴシック" charset="-128"/>
              </a:rPr>
              <a:t>Mail servers </a:t>
            </a:r>
          </a:p>
          <a:p>
            <a:pPr>
              <a:lnSpc>
                <a:spcPct val="90000"/>
              </a:lnSpc>
              <a:buFont typeface="Wingdings" pitchFamily="2" charset="2"/>
              <a:buChar char="q"/>
            </a:pPr>
            <a:r>
              <a:rPr lang="en-US" altLang="x-none" sz="2400" dirty="0">
                <a:ea typeface="ＭＳ Ｐゴシック" charset="-128"/>
              </a:rPr>
              <a:t>Protocols </a:t>
            </a:r>
          </a:p>
          <a:p>
            <a:pPr lvl="1">
              <a:lnSpc>
                <a:spcPct val="90000"/>
              </a:lnSpc>
              <a:buFont typeface="Courier New" panose="02070309020205020404" pitchFamily="49" charset="0"/>
              <a:buChar char="o"/>
            </a:pPr>
            <a:r>
              <a:rPr lang="en-US" altLang="x-none" sz="2000" dirty="0">
                <a:ea typeface="ＭＳ Ｐゴシック" charset="-128"/>
              </a:rPr>
              <a:t>Mail transport protocol</a:t>
            </a:r>
          </a:p>
          <a:p>
            <a:pPr lvl="2">
              <a:lnSpc>
                <a:spcPct val="90000"/>
              </a:lnSpc>
            </a:pPr>
            <a:r>
              <a:rPr lang="en-US" altLang="x-none" sz="1800" dirty="0">
                <a:solidFill>
                  <a:srgbClr val="FF0000"/>
                </a:solidFill>
                <a:ea typeface="ＭＳ Ｐゴシック" charset="-128"/>
              </a:rPr>
              <a:t>SMTP</a:t>
            </a:r>
          </a:p>
          <a:p>
            <a:pPr lvl="1">
              <a:lnSpc>
                <a:spcPct val="90000"/>
              </a:lnSpc>
              <a:buFont typeface="Courier New" panose="02070309020205020404" pitchFamily="49" charset="0"/>
              <a:buChar char="o"/>
            </a:pPr>
            <a:r>
              <a:rPr lang="en-US" altLang="x-none" sz="2000" dirty="0">
                <a:ea typeface="ＭＳ Ｐゴシック" charset="-128"/>
              </a:rPr>
              <a:t>Mail access protocols</a:t>
            </a:r>
          </a:p>
          <a:p>
            <a:pPr lvl="2">
              <a:lnSpc>
                <a:spcPct val="90000"/>
              </a:lnSpc>
            </a:pPr>
            <a:r>
              <a:rPr lang="en-US" altLang="x-none" sz="1800" dirty="0">
                <a:solidFill>
                  <a:srgbClr val="FF0000"/>
                </a:solidFill>
                <a:ea typeface="ＭＳ Ｐゴシック" charset="-128"/>
              </a:rPr>
              <a:t>POP3</a:t>
            </a:r>
            <a:r>
              <a:rPr lang="en-US" altLang="x-none" sz="1800" dirty="0">
                <a:ea typeface="ＭＳ Ｐゴシック" charset="-128"/>
              </a:rPr>
              <a:t>: Post Office Protocol [RFC 1939]</a:t>
            </a:r>
          </a:p>
          <a:p>
            <a:pPr lvl="2">
              <a:lnSpc>
                <a:spcPct val="90000"/>
              </a:lnSpc>
              <a:spcAft>
                <a:spcPct val="75000"/>
              </a:spcAft>
            </a:pPr>
            <a:r>
              <a:rPr lang="en-US" altLang="x-none" sz="1800" dirty="0">
                <a:solidFill>
                  <a:srgbClr val="FF0000"/>
                </a:solidFill>
                <a:ea typeface="ＭＳ Ｐゴシック" charset="-128"/>
              </a:rPr>
              <a:t>IMAP</a:t>
            </a:r>
            <a:r>
              <a:rPr lang="en-US" altLang="x-none" sz="1800" dirty="0">
                <a:ea typeface="ＭＳ Ｐゴシック" charset="-128"/>
              </a:rPr>
              <a:t>: Internet Mail Access Protocol [RFC 1730]</a:t>
            </a:r>
          </a:p>
        </p:txBody>
      </p:sp>
      <p:grpSp>
        <p:nvGrpSpPr>
          <p:cNvPr id="24" name="Group 141"/>
          <p:cNvGrpSpPr>
            <a:grpSpLocks/>
          </p:cNvGrpSpPr>
          <p:nvPr/>
        </p:nvGrpSpPr>
        <p:grpSpPr bwMode="auto">
          <a:xfrm>
            <a:off x="4351341" y="2373314"/>
            <a:ext cx="2732085" cy="2387601"/>
            <a:chOff x="4351341" y="2373314"/>
            <a:chExt cx="2732085" cy="2387601"/>
          </a:xfrm>
        </p:grpSpPr>
        <p:grpSp>
          <p:nvGrpSpPr>
            <p:cNvPr id="144409" name="Group 128"/>
            <p:cNvGrpSpPr>
              <a:grpSpLocks/>
            </p:cNvGrpSpPr>
            <p:nvPr/>
          </p:nvGrpSpPr>
          <p:grpSpPr bwMode="auto">
            <a:xfrm>
              <a:off x="5905501" y="2373314"/>
              <a:ext cx="1177925" cy="1970088"/>
              <a:chOff x="3798" y="1531"/>
              <a:chExt cx="742" cy="1241"/>
            </a:xfrm>
          </p:grpSpPr>
          <p:sp>
            <p:nvSpPr>
              <p:cNvPr id="2086" name="Rectangle 12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87" name="Text Box 130"/>
              <p:cNvSpPr txBox="1">
                <a:spLocks noChangeArrowheads="1"/>
              </p:cNvSpPr>
              <p:nvPr/>
            </p:nvSpPr>
            <p:spPr bwMode="auto">
              <a:xfrm>
                <a:off x="3890" y="1531"/>
                <a:ext cx="65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44410" name="Group 131"/>
            <p:cNvGrpSpPr>
              <a:grpSpLocks/>
            </p:cNvGrpSpPr>
            <p:nvPr/>
          </p:nvGrpSpPr>
          <p:grpSpPr bwMode="auto">
            <a:xfrm>
              <a:off x="5867401" y="2781302"/>
              <a:ext cx="1177925" cy="1979613"/>
              <a:chOff x="3798" y="2580"/>
              <a:chExt cx="742" cy="1247"/>
            </a:xfrm>
          </p:grpSpPr>
          <p:sp>
            <p:nvSpPr>
              <p:cNvPr id="2084" name="Rectangle 132"/>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85" name="Text Box 133"/>
              <p:cNvSpPr txBox="1">
                <a:spLocks noChangeArrowheads="1"/>
              </p:cNvSpPr>
              <p:nvPr/>
            </p:nvSpPr>
            <p:spPr bwMode="auto">
              <a:xfrm>
                <a:off x="3890" y="3539"/>
                <a:ext cx="65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44411" name="Group 134"/>
            <p:cNvGrpSpPr>
              <a:grpSpLocks/>
            </p:cNvGrpSpPr>
            <p:nvPr/>
          </p:nvGrpSpPr>
          <p:grpSpPr bwMode="auto">
            <a:xfrm>
              <a:off x="4351341" y="3408364"/>
              <a:ext cx="1049338" cy="457200"/>
              <a:chOff x="3677" y="2525"/>
              <a:chExt cx="661" cy="288"/>
            </a:xfrm>
          </p:grpSpPr>
          <p:sp>
            <p:nvSpPr>
              <p:cNvPr id="2082" name="Rectangle 135"/>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Text Box 136"/>
              <p:cNvSpPr txBox="1">
                <a:spLocks noChangeArrowheads="1"/>
              </p:cNvSpPr>
              <p:nvPr/>
            </p:nvSpPr>
            <p:spPr bwMode="auto">
              <a:xfrm>
                <a:off x="3677" y="2525"/>
                <a:ext cx="65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grpSp>
        <p:nvGrpSpPr>
          <p:cNvPr id="2" name="Group 1"/>
          <p:cNvGrpSpPr/>
          <p:nvPr/>
        </p:nvGrpSpPr>
        <p:grpSpPr>
          <a:xfrm>
            <a:off x="4873625" y="150813"/>
            <a:ext cx="4150884" cy="6069012"/>
            <a:chOff x="4873625" y="150813"/>
            <a:chExt cx="4150884" cy="6069012"/>
          </a:xfrm>
        </p:grpSpPr>
        <p:sp>
          <p:nvSpPr>
            <p:cNvPr id="2059" name="Rectangle 4"/>
            <p:cNvSpPr>
              <a:spLocks noChangeArrowheads="1"/>
            </p:cNvSpPr>
            <p:nvPr/>
          </p:nvSpPr>
          <p:spPr bwMode="auto">
            <a:xfrm>
              <a:off x="7195709" y="269875"/>
              <a:ext cx="1828800" cy="9810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grpSp>
          <p:nvGrpSpPr>
            <p:cNvPr id="144389" name="Group 5"/>
            <p:cNvGrpSpPr>
              <a:grpSpLocks/>
            </p:cNvGrpSpPr>
            <p:nvPr/>
          </p:nvGrpSpPr>
          <p:grpSpPr bwMode="auto">
            <a:xfrm>
              <a:off x="7271909" y="150813"/>
              <a:ext cx="1736725" cy="955675"/>
              <a:chOff x="4458" y="3335"/>
              <a:chExt cx="1094" cy="602"/>
            </a:xfrm>
          </p:grpSpPr>
          <p:sp>
            <p:nvSpPr>
              <p:cNvPr id="2179" name="Text Box 6"/>
              <p:cNvSpPr txBox="1">
                <a:spLocks noChangeArrowheads="1"/>
              </p:cNvSpPr>
              <p:nvPr/>
            </p:nvSpPr>
            <p:spPr bwMode="auto">
              <a:xfrm>
                <a:off x="4666" y="3725"/>
                <a:ext cx="87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 mailbox</a:t>
                </a:r>
                <a:endParaRPr lang="en-US">
                  <a:solidFill>
                    <a:srgbClr val="000000"/>
                  </a:solidFill>
                  <a:latin typeface="Times New Roman" charset="0"/>
                </a:endParaRPr>
              </a:p>
            </p:txBody>
          </p:sp>
          <p:grpSp>
            <p:nvGrpSpPr>
              <p:cNvPr id="144516" name="Group 7"/>
              <p:cNvGrpSpPr>
                <a:grpSpLocks/>
              </p:cNvGrpSpPr>
              <p:nvPr/>
            </p:nvGrpSpPr>
            <p:grpSpPr bwMode="auto">
              <a:xfrm>
                <a:off x="4458" y="3408"/>
                <a:ext cx="450" cy="120"/>
                <a:chOff x="4314" y="3444"/>
                <a:chExt cx="450" cy="120"/>
              </a:xfrm>
            </p:grpSpPr>
            <p:sp>
              <p:nvSpPr>
                <p:cNvPr id="2183" name="Rectangle 8"/>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84" name="Line 9"/>
                <p:cNvSpPr>
                  <a:spLocks noChangeShapeType="1"/>
                </p:cNvSpPr>
                <p:nvPr/>
              </p:nvSpPr>
              <p:spPr bwMode="auto">
                <a:xfrm>
                  <a:off x="4363" y="3472"/>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5" name="Line 10"/>
                <p:cNvSpPr>
                  <a:spLocks noChangeShapeType="1"/>
                </p:cNvSpPr>
                <p:nvPr/>
              </p:nvSpPr>
              <p:spPr bwMode="auto">
                <a:xfrm flipH="1">
                  <a:off x="4472" y="3471"/>
                  <a:ext cx="6"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6" name="Line 11"/>
                <p:cNvSpPr>
                  <a:spLocks noChangeShapeType="1"/>
                </p:cNvSpPr>
                <p:nvPr/>
              </p:nvSpPr>
              <p:spPr bwMode="auto">
                <a:xfrm>
                  <a:off x="4527" y="347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7" name="Line 12"/>
                <p:cNvSpPr>
                  <a:spLocks noChangeShapeType="1"/>
                </p:cNvSpPr>
                <p:nvPr/>
              </p:nvSpPr>
              <p:spPr bwMode="auto">
                <a:xfrm>
                  <a:off x="4584" y="3471"/>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8" name="Line 13"/>
                <p:cNvSpPr>
                  <a:spLocks noChangeShapeType="1"/>
                </p:cNvSpPr>
                <p:nvPr/>
              </p:nvSpPr>
              <p:spPr bwMode="auto">
                <a:xfrm>
                  <a:off x="4645" y="3471"/>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89" name="Line 14"/>
                <p:cNvSpPr>
                  <a:spLocks noChangeShapeType="1"/>
                </p:cNvSpPr>
                <p:nvPr/>
              </p:nvSpPr>
              <p:spPr bwMode="auto">
                <a:xfrm>
                  <a:off x="4701" y="3471"/>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90" name="Line 15"/>
                <p:cNvSpPr>
                  <a:spLocks noChangeShapeType="1"/>
                </p:cNvSpPr>
                <p:nvPr/>
              </p:nvSpPr>
              <p:spPr bwMode="auto">
                <a:xfrm>
                  <a:off x="4416" y="3472"/>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2181" name="Rectangle 16"/>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82" name="Text Box 17"/>
              <p:cNvSpPr txBox="1">
                <a:spLocks noChangeArrowheads="1"/>
              </p:cNvSpPr>
              <p:nvPr/>
            </p:nvSpPr>
            <p:spPr bwMode="auto">
              <a:xfrm>
                <a:off x="4560" y="3335"/>
                <a:ext cx="992"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en-US" sz="1600">
                    <a:solidFill>
                      <a:srgbClr val="000000"/>
                    </a:solidFill>
                  </a:rPr>
                  <a:t>outgoing </a:t>
                </a:r>
              </a:p>
              <a:p>
                <a:pPr algn="r">
                  <a:defRPr/>
                </a:pPr>
                <a:r>
                  <a:rPr lang="en-US" sz="1600">
                    <a:solidFill>
                      <a:srgbClr val="000000"/>
                    </a:solidFill>
                  </a:rPr>
                  <a:t>message queue</a:t>
                </a:r>
                <a:endParaRPr lang="en-US">
                  <a:solidFill>
                    <a:srgbClr val="000000"/>
                  </a:solidFill>
                  <a:latin typeface="Times New Roman" charset="0"/>
                </a:endParaRPr>
              </a:p>
            </p:txBody>
          </p:sp>
        </p:grpSp>
        <p:sp>
          <p:nvSpPr>
            <p:cNvPr id="2061" name="Line 18"/>
            <p:cNvSpPr>
              <a:spLocks noChangeShapeType="1"/>
            </p:cNvSpPr>
            <p:nvPr/>
          </p:nvSpPr>
          <p:spPr bwMode="auto">
            <a:xfrm>
              <a:off x="5724525" y="2476500"/>
              <a:ext cx="1123950" cy="79057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44391" name="Group 19"/>
            <p:cNvGrpSpPr>
              <a:grpSpLocks/>
            </p:cNvGrpSpPr>
            <p:nvPr/>
          </p:nvGrpSpPr>
          <p:grpSpPr bwMode="auto">
            <a:xfrm>
              <a:off x="7116763" y="2479675"/>
              <a:ext cx="355600" cy="933450"/>
              <a:chOff x="4180" y="783"/>
              <a:chExt cx="150" cy="307"/>
            </a:xfrm>
          </p:grpSpPr>
          <p:sp>
            <p:nvSpPr>
              <p:cNvPr id="2171"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72" name="Rectangle 21"/>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73"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4"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5"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76"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77"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8"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44392" name="Group 28"/>
            <p:cNvGrpSpPr>
              <a:grpSpLocks/>
            </p:cNvGrpSpPr>
            <p:nvPr/>
          </p:nvGrpSpPr>
          <p:grpSpPr bwMode="auto">
            <a:xfrm>
              <a:off x="6873875" y="2932113"/>
              <a:ext cx="822325" cy="1049337"/>
              <a:chOff x="4288" y="2627"/>
              <a:chExt cx="518" cy="661"/>
            </a:xfrm>
          </p:grpSpPr>
          <p:sp>
            <p:nvSpPr>
              <p:cNvPr id="2156" name="Rectangle 2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7" name="Text Box 30"/>
              <p:cNvSpPr txBox="1">
                <a:spLocks noChangeArrowheads="1"/>
              </p:cNvSpPr>
              <p:nvPr/>
            </p:nvSpPr>
            <p:spPr bwMode="auto">
              <a:xfrm>
                <a:off x="4288" y="2627"/>
                <a:ext cx="50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2158" name="Rectangle 3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9" name="Line 32"/>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0" name="Line 33"/>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1" name="Line 34"/>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2" name="Line 35"/>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3" name="Line 36"/>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4" name="Line 37"/>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5" name="Line 38"/>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66" name="Rectangle 3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67" name="Rectangle 4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68" name="Rectangle 4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69" name="Rectangle 4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70" name="Rectangle 4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nvGrpSpPr>
            <p:cNvPr id="144393" name="Group 44"/>
            <p:cNvGrpSpPr>
              <a:grpSpLocks/>
            </p:cNvGrpSpPr>
            <p:nvPr/>
          </p:nvGrpSpPr>
          <p:grpSpPr bwMode="auto">
            <a:xfrm>
              <a:off x="7599363" y="2070100"/>
              <a:ext cx="709612" cy="703263"/>
              <a:chOff x="4337" y="290"/>
              <a:chExt cx="447" cy="443"/>
            </a:xfrm>
          </p:grpSpPr>
          <p:graphicFrame>
            <p:nvGraphicFramePr>
              <p:cNvPr id="144488" name="Object 4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96"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89" name="Group 46"/>
              <p:cNvGrpSpPr>
                <a:grpSpLocks/>
              </p:cNvGrpSpPr>
              <p:nvPr/>
            </p:nvGrpSpPr>
            <p:grpSpPr bwMode="auto">
              <a:xfrm>
                <a:off x="4337" y="367"/>
                <a:ext cx="447" cy="366"/>
                <a:chOff x="4189" y="817"/>
                <a:chExt cx="521" cy="366"/>
              </a:xfrm>
            </p:grpSpPr>
            <p:sp>
              <p:nvSpPr>
                <p:cNvPr id="2154" name="Rectangle 4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5" name="Text Box 48"/>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4" name="Group 49"/>
            <p:cNvGrpSpPr>
              <a:grpSpLocks/>
            </p:cNvGrpSpPr>
            <p:nvPr/>
          </p:nvGrpSpPr>
          <p:grpSpPr bwMode="auto">
            <a:xfrm>
              <a:off x="7827963" y="3079750"/>
              <a:ext cx="709612" cy="703263"/>
              <a:chOff x="4337" y="290"/>
              <a:chExt cx="447" cy="443"/>
            </a:xfrm>
          </p:grpSpPr>
          <p:graphicFrame>
            <p:nvGraphicFramePr>
              <p:cNvPr id="144484" name="Object 50"/>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97"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85" name="Group 51"/>
              <p:cNvGrpSpPr>
                <a:grpSpLocks/>
              </p:cNvGrpSpPr>
              <p:nvPr/>
            </p:nvGrpSpPr>
            <p:grpSpPr bwMode="auto">
              <a:xfrm>
                <a:off x="4337" y="367"/>
                <a:ext cx="447" cy="366"/>
                <a:chOff x="4189" y="817"/>
                <a:chExt cx="521" cy="366"/>
              </a:xfrm>
            </p:grpSpPr>
            <p:sp>
              <p:nvSpPr>
                <p:cNvPr id="2151" name="Rectangle 5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52" name="Text Box 53"/>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5" name="Group 54"/>
            <p:cNvGrpSpPr>
              <a:grpSpLocks/>
            </p:cNvGrpSpPr>
            <p:nvPr/>
          </p:nvGrpSpPr>
          <p:grpSpPr bwMode="auto">
            <a:xfrm>
              <a:off x="7599363" y="4127500"/>
              <a:ext cx="709612" cy="703263"/>
              <a:chOff x="4337" y="290"/>
              <a:chExt cx="447" cy="443"/>
            </a:xfrm>
          </p:grpSpPr>
          <p:graphicFrame>
            <p:nvGraphicFramePr>
              <p:cNvPr id="144480" name="Object 5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98"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81" name="Group 56"/>
              <p:cNvGrpSpPr>
                <a:grpSpLocks/>
              </p:cNvGrpSpPr>
              <p:nvPr/>
            </p:nvGrpSpPr>
            <p:grpSpPr bwMode="auto">
              <a:xfrm>
                <a:off x="4337" y="367"/>
                <a:ext cx="447" cy="366"/>
                <a:chOff x="4189" y="817"/>
                <a:chExt cx="521" cy="366"/>
              </a:xfrm>
            </p:grpSpPr>
            <p:sp>
              <p:nvSpPr>
                <p:cNvPr id="2148" name="Rectangle 5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9" name="Text Box 58"/>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6" name="Group 59"/>
            <p:cNvGrpSpPr>
              <a:grpSpLocks/>
            </p:cNvGrpSpPr>
            <p:nvPr/>
          </p:nvGrpSpPr>
          <p:grpSpPr bwMode="auto">
            <a:xfrm>
              <a:off x="4873625" y="3889375"/>
              <a:ext cx="822325" cy="1501775"/>
              <a:chOff x="3484" y="2522"/>
              <a:chExt cx="518" cy="946"/>
            </a:xfrm>
          </p:grpSpPr>
          <p:grpSp>
            <p:nvGrpSpPr>
              <p:cNvPr id="144455" name="Group 60"/>
              <p:cNvGrpSpPr>
                <a:grpSpLocks/>
              </p:cNvGrpSpPr>
              <p:nvPr/>
            </p:nvGrpSpPr>
            <p:grpSpPr bwMode="auto">
              <a:xfrm>
                <a:off x="3631" y="2522"/>
                <a:ext cx="224" cy="588"/>
                <a:chOff x="4180" y="783"/>
                <a:chExt cx="150" cy="307"/>
              </a:xfrm>
            </p:grpSpPr>
            <p:sp>
              <p:nvSpPr>
                <p:cNvPr id="2139" name="AutoShape 6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40" name="Rectangle 62"/>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41" name="Rectangle 6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2" name="AutoShape 6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3" name="Line 6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44" name="Line 6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45" name="Rectangle 6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46" name="Rectangle 6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44456" name="Group 69"/>
              <p:cNvGrpSpPr>
                <a:grpSpLocks/>
              </p:cNvGrpSpPr>
              <p:nvPr/>
            </p:nvGrpSpPr>
            <p:grpSpPr bwMode="auto">
              <a:xfrm>
                <a:off x="3484" y="2807"/>
                <a:ext cx="518" cy="661"/>
                <a:chOff x="4288" y="2627"/>
                <a:chExt cx="518" cy="661"/>
              </a:xfrm>
            </p:grpSpPr>
            <p:sp>
              <p:nvSpPr>
                <p:cNvPr id="2124" name="Rectangle 7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25" name="Text Box 71"/>
                <p:cNvSpPr txBox="1">
                  <a:spLocks noChangeArrowheads="1"/>
                </p:cNvSpPr>
                <p:nvPr/>
              </p:nvSpPr>
              <p:spPr bwMode="auto">
                <a:xfrm>
                  <a:off x="4288" y="2627"/>
                  <a:ext cx="50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2126" name="Rectangle 7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27" name="Line 73"/>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28" name="Line 74"/>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29" name="Line 75"/>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0" name="Line 76"/>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1" name="Line 77"/>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2" name="Line 78"/>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3" name="Line 79"/>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34" name="Rectangle 8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5" name="Rectangle 8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6" name="Rectangle 8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7" name="Rectangle 8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38" name="Rectangle 8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44397" name="Group 85"/>
            <p:cNvGrpSpPr>
              <a:grpSpLocks/>
            </p:cNvGrpSpPr>
            <p:nvPr/>
          </p:nvGrpSpPr>
          <p:grpSpPr bwMode="auto">
            <a:xfrm>
              <a:off x="7016750" y="5516563"/>
              <a:ext cx="709613" cy="703262"/>
              <a:chOff x="4337" y="290"/>
              <a:chExt cx="447" cy="443"/>
            </a:xfrm>
          </p:grpSpPr>
          <p:graphicFrame>
            <p:nvGraphicFramePr>
              <p:cNvPr id="144451" name="Object 8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99"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52" name="Group 87"/>
              <p:cNvGrpSpPr>
                <a:grpSpLocks/>
              </p:cNvGrpSpPr>
              <p:nvPr/>
            </p:nvGrpSpPr>
            <p:grpSpPr bwMode="auto">
              <a:xfrm>
                <a:off x="4337" y="367"/>
                <a:ext cx="447" cy="366"/>
                <a:chOff x="4189" y="817"/>
                <a:chExt cx="521" cy="366"/>
              </a:xfrm>
            </p:grpSpPr>
            <p:sp>
              <p:nvSpPr>
                <p:cNvPr id="2120" name="Rectangle 8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21" name="Text Box 89"/>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8" name="Group 90"/>
            <p:cNvGrpSpPr>
              <a:grpSpLocks/>
            </p:cNvGrpSpPr>
            <p:nvPr/>
          </p:nvGrpSpPr>
          <p:grpSpPr bwMode="auto">
            <a:xfrm>
              <a:off x="4989513" y="5499100"/>
              <a:ext cx="709612" cy="703263"/>
              <a:chOff x="4337" y="290"/>
              <a:chExt cx="447" cy="443"/>
            </a:xfrm>
          </p:grpSpPr>
          <p:graphicFrame>
            <p:nvGraphicFramePr>
              <p:cNvPr id="144447" name="Object 91"/>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900"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48" name="Group 92"/>
              <p:cNvGrpSpPr>
                <a:grpSpLocks/>
              </p:cNvGrpSpPr>
              <p:nvPr/>
            </p:nvGrpSpPr>
            <p:grpSpPr bwMode="auto">
              <a:xfrm>
                <a:off x="4337" y="367"/>
                <a:ext cx="447" cy="366"/>
                <a:chOff x="4189" y="817"/>
                <a:chExt cx="521" cy="366"/>
              </a:xfrm>
            </p:grpSpPr>
            <p:sp>
              <p:nvSpPr>
                <p:cNvPr id="2117" name="Rectangle 9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8" name="Text Box 94"/>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44399" name="Group 95"/>
            <p:cNvGrpSpPr>
              <a:grpSpLocks/>
            </p:cNvGrpSpPr>
            <p:nvPr/>
          </p:nvGrpSpPr>
          <p:grpSpPr bwMode="auto">
            <a:xfrm>
              <a:off x="4873625" y="1631950"/>
              <a:ext cx="822325" cy="1501775"/>
              <a:chOff x="3484" y="2522"/>
              <a:chExt cx="518" cy="946"/>
            </a:xfrm>
          </p:grpSpPr>
          <p:grpSp>
            <p:nvGrpSpPr>
              <p:cNvPr id="144422" name="Group 96"/>
              <p:cNvGrpSpPr>
                <a:grpSpLocks/>
              </p:cNvGrpSpPr>
              <p:nvPr/>
            </p:nvGrpSpPr>
            <p:grpSpPr bwMode="auto">
              <a:xfrm>
                <a:off x="3631" y="2522"/>
                <a:ext cx="224" cy="588"/>
                <a:chOff x="4180" y="783"/>
                <a:chExt cx="150" cy="307"/>
              </a:xfrm>
            </p:grpSpPr>
            <p:sp>
              <p:nvSpPr>
                <p:cNvPr id="2108" name="AutoShape 9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09" name="Rectangle 98"/>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110" name="Rectangle 9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1" name="AutoShape 10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2" name="Line 10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13" name="Line 10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14" name="Rectangle 10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15" name="Rectangle 10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44423" name="Group 105"/>
              <p:cNvGrpSpPr>
                <a:grpSpLocks/>
              </p:cNvGrpSpPr>
              <p:nvPr/>
            </p:nvGrpSpPr>
            <p:grpSpPr bwMode="auto">
              <a:xfrm>
                <a:off x="3484" y="2807"/>
                <a:ext cx="518" cy="661"/>
                <a:chOff x="4288" y="2627"/>
                <a:chExt cx="518" cy="661"/>
              </a:xfrm>
            </p:grpSpPr>
            <p:sp>
              <p:nvSpPr>
                <p:cNvPr id="2093" name="Rectangle 106"/>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094" name="Text Box 107"/>
                <p:cNvSpPr txBox="1">
                  <a:spLocks noChangeArrowheads="1"/>
                </p:cNvSpPr>
                <p:nvPr/>
              </p:nvSpPr>
              <p:spPr bwMode="auto">
                <a:xfrm>
                  <a:off x="4288" y="2627"/>
                  <a:ext cx="50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2095" name="Rectangle 108"/>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096" name="Line 109"/>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97" name="Line 110"/>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98" name="Line 111"/>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99" name="Line 112"/>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0" name="Line 113"/>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1" name="Line 114"/>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2" name="Line 115"/>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103" name="Rectangle 116"/>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4" name="Rectangle 117"/>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5" name="Rectangle 118"/>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6" name="Rectangle 119"/>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107" name="Rectangle 120"/>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44400" name="Group 121"/>
            <p:cNvGrpSpPr>
              <a:grpSpLocks/>
            </p:cNvGrpSpPr>
            <p:nvPr/>
          </p:nvGrpSpPr>
          <p:grpSpPr bwMode="auto">
            <a:xfrm>
              <a:off x="6329363" y="1374775"/>
              <a:ext cx="709612" cy="703263"/>
              <a:chOff x="4337" y="290"/>
              <a:chExt cx="447" cy="443"/>
            </a:xfrm>
          </p:grpSpPr>
          <p:graphicFrame>
            <p:nvGraphicFramePr>
              <p:cNvPr id="144418" name="Object 12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901"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44419" name="Group 123"/>
              <p:cNvGrpSpPr>
                <a:grpSpLocks/>
              </p:cNvGrpSpPr>
              <p:nvPr/>
            </p:nvGrpSpPr>
            <p:grpSpPr bwMode="auto">
              <a:xfrm>
                <a:off x="4337" y="367"/>
                <a:ext cx="447" cy="366"/>
                <a:chOff x="4189" y="817"/>
                <a:chExt cx="521" cy="366"/>
              </a:xfrm>
            </p:grpSpPr>
            <p:sp>
              <p:nvSpPr>
                <p:cNvPr id="2089" name="Rectangle 12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2090" name="Text Box 125"/>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sp>
          <p:nvSpPr>
            <p:cNvPr id="2072" name="Line 126"/>
            <p:cNvSpPr>
              <a:spLocks noChangeShapeType="1"/>
            </p:cNvSpPr>
            <p:nvPr/>
          </p:nvSpPr>
          <p:spPr bwMode="auto">
            <a:xfrm flipV="1">
              <a:off x="5724525" y="3676650"/>
              <a:ext cx="1123950" cy="1085850"/>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73" name="Line 127"/>
            <p:cNvSpPr>
              <a:spLocks noChangeShapeType="1"/>
            </p:cNvSpPr>
            <p:nvPr/>
          </p:nvSpPr>
          <p:spPr bwMode="auto">
            <a:xfrm flipH="1" flipV="1">
              <a:off x="4981575" y="3152775"/>
              <a:ext cx="0" cy="124777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2075" name="Line 137"/>
            <p:cNvSpPr>
              <a:spLocks noChangeShapeType="1"/>
            </p:cNvSpPr>
            <p:nvPr/>
          </p:nvSpPr>
          <p:spPr bwMode="auto">
            <a:xfrm>
              <a:off x="5735638" y="5332413"/>
              <a:ext cx="1306512" cy="60642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grpSp>
        <p:nvGrpSpPr>
          <p:cNvPr id="28" name="Group 138"/>
          <p:cNvGrpSpPr>
            <a:grpSpLocks/>
          </p:cNvGrpSpPr>
          <p:nvPr/>
        </p:nvGrpSpPr>
        <p:grpSpPr bwMode="auto">
          <a:xfrm>
            <a:off x="6002338" y="5243512"/>
            <a:ext cx="862013" cy="790575"/>
            <a:chOff x="3798" y="2580"/>
            <a:chExt cx="543" cy="498"/>
          </a:xfrm>
        </p:grpSpPr>
        <p:sp>
          <p:nvSpPr>
            <p:cNvPr id="2077" name="Rectangle 13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2078" name="Text Box 140"/>
            <p:cNvSpPr txBox="1">
              <a:spLocks noChangeArrowheads="1"/>
            </p:cNvSpPr>
            <p:nvPr/>
          </p:nvSpPr>
          <p:spPr bwMode="auto">
            <a:xfrm>
              <a:off x="3802" y="2613"/>
              <a:ext cx="539" cy="46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FF0000"/>
                  </a:solidFill>
                </a:rPr>
                <a:t>POP3 or</a:t>
              </a:r>
            </a:p>
            <a:p>
              <a:pPr>
                <a:defRPr/>
              </a:pPr>
              <a:r>
                <a:rPr lang="en-US" sz="1400" dirty="0">
                  <a:solidFill>
                    <a:srgbClr val="FF0000"/>
                  </a:solidFill>
                </a:rPr>
                <a:t>IMAP</a:t>
              </a:r>
              <a:br>
                <a:rPr lang="en-US" sz="1400" dirty="0">
                  <a:solidFill>
                    <a:srgbClr val="FF0000"/>
                  </a:solidFill>
                </a:rPr>
              </a:br>
              <a:r>
                <a:rPr lang="en-US" sz="1400" dirty="0">
                  <a:solidFill>
                    <a:srgbClr val="FF0000"/>
                  </a:solidFill>
                </a:rPr>
                <a:t>SMTP</a:t>
              </a:r>
              <a:endParaRPr lang="en-US" sz="1400" dirty="0">
                <a:solidFill>
                  <a:srgbClr val="000000"/>
                </a:solidFill>
                <a:latin typeface="Times New Roman" charset="0"/>
              </a:endParaRPr>
            </a:p>
          </p:txBody>
        </p:sp>
      </p:grpSp>
    </p:spTree>
    <p:extLst>
      <p:ext uri="{BB962C8B-B14F-4D97-AF65-F5344CB8AC3E}">
        <p14:creationId xmlns:p14="http://schemas.microsoft.com/office/powerpoint/2010/main" val="757424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5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5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8">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58">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58">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5B9EDA78-8E1E-6B4D-8AA6-C74ADCA010DD}" type="slidenum">
              <a:rPr lang="en-US" altLang="x-none" sz="1400">
                <a:solidFill>
                  <a:srgbClr val="000000"/>
                </a:solidFill>
                <a:latin typeface="Comic Sans MS" charset="0"/>
              </a:rPr>
              <a:pPr/>
              <a:t>72</a:t>
            </a:fld>
            <a:endParaRPr lang="en-US" altLang="x-none" sz="1400">
              <a:solidFill>
                <a:srgbClr val="000000"/>
              </a:solidFill>
              <a:latin typeface="Comic Sans MS" charset="0"/>
            </a:endParaRPr>
          </a:p>
        </p:txBody>
      </p:sp>
      <p:sp>
        <p:nvSpPr>
          <p:cNvPr id="148482" name="Rectangle 2"/>
          <p:cNvSpPr>
            <a:spLocks noGrp="1" noChangeArrowheads="1"/>
          </p:cNvSpPr>
          <p:nvPr>
            <p:ph type="title"/>
          </p:nvPr>
        </p:nvSpPr>
        <p:spPr/>
        <p:txBody>
          <a:bodyPr/>
          <a:lstStyle/>
          <a:p>
            <a:r>
              <a:rPr lang="en-US" altLang="zh-CN">
                <a:ea typeface="宋体" charset="-122"/>
              </a:rPr>
              <a:t>Email Transport Architecture</a:t>
            </a:r>
            <a:endParaRPr lang="en-US" altLang="x-none">
              <a:ea typeface="ＭＳ Ｐゴシック" charset="-128"/>
            </a:endParaRPr>
          </a:p>
        </p:txBody>
      </p:sp>
      <p:pic>
        <p:nvPicPr>
          <p:cNvPr id="14848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93850"/>
            <a:ext cx="9144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Rectangle 3"/>
          <p:cNvSpPr>
            <a:spLocks noChangeArrowheads="1"/>
          </p:cNvSpPr>
          <p:nvPr/>
        </p:nvSpPr>
        <p:spPr bwMode="auto">
          <a:xfrm>
            <a:off x="134938" y="6289675"/>
            <a:ext cx="8501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600"/>
              <a:t>http://www.maawg.org/sites/maawg/files/news/MAAWG_Email_Authentication_Paper_2008-07.pdf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74C621-6668-A940-80E2-5DB714360311}"/>
              </a:ext>
            </a:extLst>
          </p:cNvPr>
          <p:cNvSpPr txBox="1"/>
          <p:nvPr/>
        </p:nvSpPr>
        <p:spPr>
          <a:xfrm>
            <a:off x="4399124" y="1434743"/>
            <a:ext cx="4633751" cy="5262979"/>
          </a:xfrm>
          <a:prstGeom prst="rect">
            <a:avLst/>
          </a:prstGeom>
          <a:noFill/>
        </p:spPr>
        <p:txBody>
          <a:bodyPr wrap="square" rtlCol="0">
            <a:spAutoFit/>
          </a:bodyPr>
          <a:lstStyle/>
          <a:p>
            <a:pPr algn="l"/>
            <a:r>
              <a:rPr lang="en-US" sz="1400" dirty="0"/>
              <a:t>C: </a:t>
            </a:r>
            <a:r>
              <a:rPr lang="en-US" sz="1400" dirty="0" err="1">
                <a:solidFill>
                  <a:schemeClr val="accent2"/>
                </a:solidFill>
              </a:rPr>
              <a:t>auth</a:t>
            </a:r>
            <a:r>
              <a:rPr lang="en-US" sz="1400" dirty="0">
                <a:solidFill>
                  <a:schemeClr val="accent2"/>
                </a:solidFill>
              </a:rPr>
              <a:t> login</a:t>
            </a:r>
          </a:p>
          <a:p>
            <a:pPr algn="l"/>
            <a:r>
              <a:rPr lang="en-US" sz="1400" dirty="0"/>
              <a:t>S: 334 VXNlcm5hbWU6</a:t>
            </a:r>
          </a:p>
          <a:p>
            <a:pPr algn="l"/>
            <a:r>
              <a:rPr lang="en-US" sz="1400" dirty="0"/>
              <a:t>C: eG11Y25ucw==</a:t>
            </a:r>
          </a:p>
          <a:p>
            <a:pPr algn="l"/>
            <a:r>
              <a:rPr lang="en-US" sz="1400" dirty="0"/>
              <a:t>S: 334 UGFzc3dvcmQ6</a:t>
            </a:r>
          </a:p>
          <a:p>
            <a:pPr algn="l"/>
            <a:r>
              <a:rPr lang="en-US" sz="1400" dirty="0"/>
              <a:t>C: MzM0ZjU2MDVkZjE1MDRmOQ==</a:t>
            </a:r>
          </a:p>
          <a:p>
            <a:pPr algn="l"/>
            <a:r>
              <a:rPr lang="en-US" sz="1400" dirty="0"/>
              <a:t>S: 235 OK Authenticated</a:t>
            </a:r>
          </a:p>
          <a:p>
            <a:pPr algn="l"/>
            <a:r>
              <a:rPr lang="en-US" sz="1400" dirty="0"/>
              <a:t>C: </a:t>
            </a:r>
            <a:r>
              <a:rPr lang="en-US" sz="1400" dirty="0">
                <a:solidFill>
                  <a:schemeClr val="accent2"/>
                </a:solidFill>
              </a:rPr>
              <a:t>mail</a:t>
            </a:r>
            <a:r>
              <a:rPr lang="en-US" sz="1400" dirty="0"/>
              <a:t> </a:t>
            </a:r>
            <a:r>
              <a:rPr lang="en-US" sz="1400" dirty="0" err="1">
                <a:solidFill>
                  <a:schemeClr val="accent2"/>
                </a:solidFill>
              </a:rPr>
              <a:t>from</a:t>
            </a:r>
            <a:r>
              <a:rPr lang="en-US" sz="1400" dirty="0" err="1"/>
              <a:t>:xmucnns@sina.com</a:t>
            </a:r>
            <a:endParaRPr lang="en-US" sz="1400" dirty="0"/>
          </a:p>
          <a:p>
            <a:pPr algn="l"/>
            <a:r>
              <a:rPr lang="en-US" sz="1400" dirty="0"/>
              <a:t>S: 250 ok</a:t>
            </a:r>
          </a:p>
          <a:p>
            <a:pPr algn="l"/>
            <a:r>
              <a:rPr lang="en-US" sz="1400" dirty="0"/>
              <a:t>C: </a:t>
            </a:r>
            <a:r>
              <a:rPr lang="en-US" sz="1400" dirty="0" err="1">
                <a:solidFill>
                  <a:schemeClr val="accent2"/>
                </a:solidFill>
              </a:rPr>
              <a:t>rcpt</a:t>
            </a:r>
            <a:r>
              <a:rPr lang="en-US" sz="1400" dirty="0"/>
              <a:t> </a:t>
            </a:r>
            <a:r>
              <a:rPr lang="en-US" sz="1400" dirty="0" err="1">
                <a:solidFill>
                  <a:schemeClr val="accent2"/>
                </a:solidFill>
              </a:rPr>
              <a:t>to</a:t>
            </a:r>
            <a:r>
              <a:rPr lang="en-US" sz="1400" dirty="0" err="1"/>
              <a:t>:qiaoxiang@xmu.edu.cn</a:t>
            </a:r>
            <a:endParaRPr lang="en-US" sz="1400" dirty="0"/>
          </a:p>
          <a:p>
            <a:pPr algn="l"/>
            <a:r>
              <a:rPr lang="en-US" sz="1400" dirty="0"/>
              <a:t>S: 250 ok</a:t>
            </a:r>
          </a:p>
          <a:p>
            <a:pPr algn="l"/>
            <a:r>
              <a:rPr lang="en-US" sz="1400" dirty="0"/>
              <a:t>C: </a:t>
            </a:r>
            <a:r>
              <a:rPr lang="en-US" sz="1400" dirty="0">
                <a:solidFill>
                  <a:schemeClr val="accent2"/>
                </a:solidFill>
              </a:rPr>
              <a:t>data</a:t>
            </a:r>
          </a:p>
          <a:p>
            <a:pPr algn="l"/>
            <a:r>
              <a:rPr lang="en-US" sz="1400" dirty="0"/>
              <a:t>S: 354 End data with &lt;CR&gt;&lt;LF&gt;.&lt;CR&gt;&lt;LF&gt;</a:t>
            </a:r>
          </a:p>
          <a:p>
            <a:pPr algn="l"/>
            <a:r>
              <a:rPr lang="en-US" sz="1400" dirty="0"/>
              <a:t>C: Date:2021-9-22 12:36</a:t>
            </a:r>
          </a:p>
          <a:p>
            <a:pPr algn="l"/>
            <a:r>
              <a:rPr lang="en-US" sz="1400" dirty="0"/>
              <a:t>C: </a:t>
            </a:r>
            <a:r>
              <a:rPr lang="en-US" sz="1400" dirty="0" err="1"/>
              <a:t>From:xmucnns@sina.com</a:t>
            </a:r>
            <a:endParaRPr lang="en-US" sz="1400" dirty="0"/>
          </a:p>
          <a:p>
            <a:pPr algn="l"/>
            <a:r>
              <a:rPr lang="en-US" sz="1400" dirty="0"/>
              <a:t>C: </a:t>
            </a:r>
            <a:r>
              <a:rPr lang="en-US" sz="1400" dirty="0" err="1"/>
              <a:t>To:qiaoxiang@xmu.edu.cn</a:t>
            </a:r>
            <a:endParaRPr lang="en-US" sz="1400" dirty="0"/>
          </a:p>
          <a:p>
            <a:pPr algn="l"/>
            <a:r>
              <a:rPr lang="en-US" sz="1400" dirty="0"/>
              <a:t>C: </a:t>
            </a:r>
            <a:r>
              <a:rPr lang="en-US" sz="1400" dirty="0" err="1"/>
              <a:t>Subject:test</a:t>
            </a:r>
            <a:r>
              <a:rPr lang="en-US" sz="1400" dirty="0"/>
              <a:t> smtp</a:t>
            </a:r>
          </a:p>
          <a:p>
            <a:pPr algn="l"/>
            <a:r>
              <a:rPr lang="en-US" sz="1400" dirty="0"/>
              <a:t>C: </a:t>
            </a:r>
          </a:p>
          <a:p>
            <a:pPr algn="l"/>
            <a:r>
              <a:rPr lang="en-US" sz="1400" dirty="0"/>
              <a:t>C: Hello, Qiao.   </a:t>
            </a:r>
          </a:p>
          <a:p>
            <a:pPr algn="l"/>
            <a:r>
              <a:rPr lang="en-US" sz="1400" dirty="0"/>
              <a:t>C: </a:t>
            </a:r>
          </a:p>
          <a:p>
            <a:pPr algn="l"/>
            <a:r>
              <a:rPr lang="en-US" sz="1400" dirty="0"/>
              <a:t>C: .</a:t>
            </a:r>
          </a:p>
          <a:p>
            <a:pPr algn="l"/>
            <a:r>
              <a:rPr lang="en-US" sz="1400" dirty="0"/>
              <a:t>S: 250 ok queue id 11479549283321</a:t>
            </a:r>
          </a:p>
          <a:p>
            <a:pPr algn="l"/>
            <a:r>
              <a:rPr lang="en-US" sz="1400" dirty="0"/>
              <a:t>C: </a:t>
            </a:r>
            <a:r>
              <a:rPr lang="en-US" sz="1400" dirty="0">
                <a:solidFill>
                  <a:schemeClr val="accent2"/>
                </a:solidFill>
              </a:rPr>
              <a:t>quit</a:t>
            </a:r>
          </a:p>
          <a:p>
            <a:pPr algn="l"/>
            <a:r>
              <a:rPr lang="en-US" sz="1400" dirty="0"/>
              <a:t>S: 221 smtp-97-27.smtpsmail.fmail.bx.sinanode.com</a:t>
            </a:r>
          </a:p>
          <a:p>
            <a:pPr algn="l"/>
            <a:r>
              <a:rPr lang="en-US" sz="1400" dirty="0"/>
              <a:t>S: Connection closed by foreign host.</a:t>
            </a:r>
          </a:p>
        </p:txBody>
      </p:sp>
      <p:sp>
        <p:nvSpPr>
          <p:cNvPr id="1464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B2C4CF7-F423-F944-A67E-48FDE99538F4}" type="slidenum">
              <a:rPr lang="en-US" altLang="x-none" sz="1400">
                <a:solidFill>
                  <a:srgbClr val="000000"/>
                </a:solidFill>
                <a:latin typeface="Comic Sans MS" charset="0"/>
              </a:rPr>
              <a:pPr/>
              <a:t>73</a:t>
            </a:fld>
            <a:endParaRPr lang="en-US" altLang="x-none" sz="1400">
              <a:solidFill>
                <a:srgbClr val="000000"/>
              </a:solidFill>
              <a:latin typeface="Comic Sans MS" charset="0"/>
            </a:endParaRPr>
          </a:p>
        </p:txBody>
      </p:sp>
      <p:sp>
        <p:nvSpPr>
          <p:cNvPr id="146434" name="Rectangle 2"/>
          <p:cNvSpPr>
            <a:spLocks noGrp="1" noChangeArrowheads="1"/>
          </p:cNvSpPr>
          <p:nvPr>
            <p:ph type="title"/>
          </p:nvPr>
        </p:nvSpPr>
        <p:spPr>
          <a:xfrm>
            <a:off x="533400" y="177800"/>
            <a:ext cx="8243888" cy="1143000"/>
          </a:xfrm>
        </p:spPr>
        <p:txBody>
          <a:bodyPr/>
          <a:lstStyle/>
          <a:p>
            <a:r>
              <a:rPr lang="en-US" altLang="zh-CN" sz="3600">
                <a:ea typeface="宋体" charset="-122"/>
              </a:rPr>
              <a:t>SMTP</a:t>
            </a:r>
            <a:r>
              <a:rPr lang="en-US" altLang="zh-CN" sz="3600" dirty="0">
                <a:ea typeface="宋体" charset="-122"/>
              </a:rPr>
              <a:t>: Mail Transport </a:t>
            </a:r>
            <a:r>
              <a:rPr lang="en-US" altLang="zh-CN" sz="3600">
                <a:ea typeface="宋体" charset="-122"/>
              </a:rPr>
              <a:t>Protocol Messages (Envelop Messages)</a:t>
            </a:r>
            <a:endParaRPr lang="en-US" altLang="x-none" sz="3600" dirty="0">
              <a:ea typeface="ＭＳ Ｐゴシック" charset="-128"/>
            </a:endParaRPr>
          </a:p>
        </p:txBody>
      </p:sp>
      <p:graphicFrame>
        <p:nvGraphicFramePr>
          <p:cNvPr id="146435" name="Object 3"/>
          <p:cNvGraphicFramePr>
            <a:graphicFrameLocks noChangeAspect="1"/>
          </p:cNvGraphicFramePr>
          <p:nvPr/>
        </p:nvGraphicFramePr>
        <p:xfrm>
          <a:off x="209550" y="1509713"/>
          <a:ext cx="3790950" cy="2987675"/>
        </p:xfrm>
        <a:graphic>
          <a:graphicData uri="http://schemas.openxmlformats.org/presentationml/2006/ole">
            <mc:AlternateContent xmlns:mc="http://schemas.openxmlformats.org/markup-compatibility/2006">
              <mc:Choice xmlns:v="urn:schemas-microsoft-com:vml" Requires="v">
                <p:oleObj spid="_x0000_s386109" name="Photo Editor Photo" r:id="rId4" imgW="12142857" imgH="9573961" progId="MSPhotoEd.3">
                  <p:embed/>
                </p:oleObj>
              </mc:Choice>
              <mc:Fallback>
                <p:oleObj name="Photo Editor Photo" r:id="rId4" imgW="12142857" imgH="9573961" progId="MSPhotoEd.3">
                  <p:embed/>
                  <p:pic>
                    <p:nvPicPr>
                      <p:cNvPr id="1464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 y="1509713"/>
                        <a:ext cx="379095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46436" name="Object 4"/>
          <p:cNvGraphicFramePr>
            <a:graphicFrameLocks noChangeAspect="1"/>
          </p:cNvGraphicFramePr>
          <p:nvPr/>
        </p:nvGraphicFramePr>
        <p:xfrm>
          <a:off x="0" y="5403850"/>
          <a:ext cx="4381500" cy="855663"/>
        </p:xfrm>
        <a:graphic>
          <a:graphicData uri="http://schemas.openxmlformats.org/presentationml/2006/ole">
            <mc:AlternateContent xmlns:mc="http://schemas.openxmlformats.org/markup-compatibility/2006">
              <mc:Choice xmlns:v="urn:schemas-microsoft-com:vml" Requires="v">
                <p:oleObj spid="_x0000_s386110" name="Photo Editor Photo" r:id="rId6" imgW="13514286" imgH="2638095" progId="MSPhotoEd.3">
                  <p:embed/>
                </p:oleObj>
              </mc:Choice>
              <mc:Fallback>
                <p:oleObj name="Photo Editor Photo" r:id="rId6" imgW="13514286" imgH="2638095" progId="MSPhotoEd.3">
                  <p:embed/>
                  <p:pic>
                    <p:nvPicPr>
                      <p:cNvPr id="14643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403850"/>
                        <a:ext cx="43815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Rectangle 6"/>
          <p:cNvSpPr>
            <a:spLocks noChangeArrowheads="1"/>
          </p:cNvSpPr>
          <p:nvPr/>
        </p:nvSpPr>
        <p:spPr bwMode="auto">
          <a:xfrm>
            <a:off x="4655344" y="4052390"/>
            <a:ext cx="4105275" cy="13033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2" name="Rectangular Callout 1"/>
          <p:cNvSpPr/>
          <p:nvPr/>
        </p:nvSpPr>
        <p:spPr bwMode="auto">
          <a:xfrm>
            <a:off x="5393196" y="5824515"/>
            <a:ext cx="3287651" cy="825299"/>
          </a:xfrm>
          <a:prstGeom prst="wedgeRectCallout">
            <a:avLst>
              <a:gd name="adj1" fmla="val -24633"/>
              <a:gd name="adj2" fmla="val -10355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rPr>
              <a:t>Email text different from </a:t>
            </a:r>
            <a:br>
              <a:rPr lang="en-US" dirty="0">
                <a:latin typeface="Times New Roman" pitchFamily="18" charset="0"/>
              </a:rPr>
            </a:br>
            <a:r>
              <a:rPr lang="en-US" dirty="0">
                <a:latin typeface="Times New Roman" pitchFamily="18" charset="0"/>
              </a:rPr>
              <a:t>SMTP protocol message</a:t>
            </a:r>
            <a:endParaRPr kumimoji="0" lang="en-US" sz="2400" b="0" i="0" u="none" strike="noStrike" cap="none" normalizeH="0" baseline="0" dirty="0">
              <a:ln>
                <a:noFill/>
              </a:ln>
              <a:solidFill>
                <a:schemeClr val="tx1"/>
              </a:solidFill>
              <a:effectLst/>
              <a:latin typeface="Times New Roman" pitchFamily="18" charset="0"/>
            </a:endParaRPr>
          </a:p>
        </p:txBody>
      </p:sp>
      <p:sp>
        <p:nvSpPr>
          <p:cNvPr id="3" name="TextBox 2"/>
          <p:cNvSpPr txBox="1"/>
          <p:nvPr/>
        </p:nvSpPr>
        <p:spPr>
          <a:xfrm>
            <a:off x="7509913" y="6188149"/>
            <a:ext cx="184731" cy="461665"/>
          </a:xfrm>
          <a:prstGeom prst="rect">
            <a:avLst/>
          </a:prstGeom>
          <a:noFill/>
        </p:spPr>
        <p:txBody>
          <a:bodyPr wrap="none" rtlCol="0">
            <a:spAutoFit/>
          </a:bodyPr>
          <a:lstStyle/>
          <a:p>
            <a:endParaRPr lang="en-US" dirty="0"/>
          </a:p>
        </p:txBody>
      </p:sp>
      <p:sp>
        <p:nvSpPr>
          <p:cNvPr id="11" name="Text Box 6">
            <a:extLst>
              <a:ext uri="{FF2B5EF4-FFF2-40B4-BE49-F238E27FC236}">
                <a16:creationId xmlns:a16="http://schemas.microsoft.com/office/drawing/2014/main" id="{55E3F4AB-9B0C-6745-A8EF-6256DC8E8AB5}"/>
              </a:ext>
            </a:extLst>
          </p:cNvPr>
          <p:cNvSpPr txBox="1">
            <a:spLocks noChangeArrowheads="1"/>
          </p:cNvSpPr>
          <p:nvPr/>
        </p:nvSpPr>
        <p:spPr bwMode="auto">
          <a:xfrm>
            <a:off x="76200" y="6490256"/>
            <a:ext cx="36311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800" b="1" dirty="0">
                <a:solidFill>
                  <a:srgbClr val="002060"/>
                </a:solidFill>
                <a:latin typeface="Courier New" charset="0"/>
              </a:rPr>
              <a:t>%telnet </a:t>
            </a:r>
            <a:r>
              <a:rPr lang="en-US" altLang="x-none" sz="1800" b="1" dirty="0" err="1">
                <a:solidFill>
                  <a:srgbClr val="002060"/>
                </a:solidFill>
                <a:latin typeface="Courier New" charset="0"/>
              </a:rPr>
              <a:t>smtp.sina.com</a:t>
            </a:r>
            <a:r>
              <a:rPr lang="en-US" altLang="x-none" sz="1800" b="1" dirty="0">
                <a:solidFill>
                  <a:srgbClr val="002060"/>
                </a:solidFill>
                <a:latin typeface="Courier New" charset="0"/>
              </a:rPr>
              <a:t> 25</a:t>
            </a:r>
            <a:endParaRPr lang="en-US" altLang="x-none" sz="2800" dirty="0">
              <a:solidFill>
                <a:srgbClr val="002060"/>
              </a:solidFill>
              <a:latin typeface="Arial" charset="0"/>
            </a:endParaRPr>
          </a:p>
        </p:txBody>
      </p:sp>
    </p:spTree>
    <p:extLst>
      <p:ext uri="{BB962C8B-B14F-4D97-AF65-F5344CB8AC3E}">
        <p14:creationId xmlns:p14="http://schemas.microsoft.com/office/powerpoint/2010/main" val="162632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0EF66F79-7948-114A-B51A-33EACDBD862F}" type="slidenum">
              <a:rPr lang="en-US" altLang="x-none" sz="1400">
                <a:solidFill>
                  <a:srgbClr val="000000"/>
                </a:solidFill>
                <a:latin typeface="Comic Sans MS" charset="0"/>
              </a:rPr>
              <a:pPr/>
              <a:t>74</a:t>
            </a:fld>
            <a:endParaRPr lang="en-US" altLang="x-none" sz="1400">
              <a:solidFill>
                <a:srgbClr val="000000"/>
              </a:solidFill>
              <a:latin typeface="Comic Sans MS" charset="0"/>
            </a:endParaRPr>
          </a:p>
        </p:txBody>
      </p:sp>
      <p:sp>
        <p:nvSpPr>
          <p:cNvPr id="150530" name="Rectangle 2"/>
          <p:cNvSpPr>
            <a:spLocks noGrp="1" noChangeArrowheads="1"/>
          </p:cNvSpPr>
          <p:nvPr>
            <p:ph type="title"/>
          </p:nvPr>
        </p:nvSpPr>
        <p:spPr/>
        <p:txBody>
          <a:bodyPr/>
          <a:lstStyle/>
          <a:p>
            <a:r>
              <a:rPr lang="en-US" altLang="x-none" sz="3600" dirty="0">
                <a:ea typeface="ＭＳ Ｐゴシック" charset="-128"/>
              </a:rPr>
              <a:t>Mail Message Data</a:t>
            </a:r>
            <a:endParaRPr lang="en-US" altLang="x-none" dirty="0">
              <a:ea typeface="ＭＳ Ｐゴシック" charset="-128"/>
            </a:endParaRPr>
          </a:p>
        </p:txBody>
      </p:sp>
      <p:sp>
        <p:nvSpPr>
          <p:cNvPr id="150531" name="Rectangle 3"/>
          <p:cNvSpPr>
            <a:spLocks noGrp="1" noChangeArrowheads="1"/>
          </p:cNvSpPr>
          <p:nvPr>
            <p:ph type="body" sz="half" idx="1"/>
          </p:nvPr>
        </p:nvSpPr>
        <p:spPr/>
        <p:txBody>
          <a:bodyPr/>
          <a:lstStyle/>
          <a:p>
            <a:pPr>
              <a:buFont typeface="ZapfDingbats" charset="0"/>
              <a:buNone/>
            </a:pPr>
            <a:r>
              <a:rPr lang="en-US" altLang="x-none" sz="2000" dirty="0">
                <a:ea typeface="ＭＳ Ｐゴシック" charset="-128"/>
              </a:rPr>
              <a:t>SMTP: protocol for exchanging email </a:t>
            </a:r>
            <a:r>
              <a:rPr lang="en-US" altLang="x-none" sz="2000" dirty="0" err="1">
                <a:ea typeface="ＭＳ Ｐゴシック" charset="-128"/>
              </a:rPr>
              <a:t>msgs</a:t>
            </a:r>
            <a:endParaRPr lang="en-US" altLang="x-none" sz="2000" dirty="0">
              <a:ea typeface="ＭＳ Ｐゴシック" charset="-128"/>
            </a:endParaRPr>
          </a:p>
          <a:p>
            <a:pPr>
              <a:buFont typeface="ZapfDingbats" charset="0"/>
              <a:buNone/>
            </a:pPr>
            <a:r>
              <a:rPr lang="en-US" altLang="x-none" sz="2000" dirty="0">
                <a:ea typeface="ＭＳ Ｐゴシック" charset="-128"/>
              </a:rPr>
              <a:t>RFC 822: standard for text message format:</a:t>
            </a:r>
          </a:p>
          <a:p>
            <a:pPr>
              <a:buFont typeface="Wingdings" pitchFamily="2" charset="2"/>
              <a:buChar char="q"/>
            </a:pPr>
            <a:r>
              <a:rPr lang="en-US" altLang="x-none" sz="2000" dirty="0">
                <a:ea typeface="ＭＳ Ｐゴシック" charset="-128"/>
              </a:rPr>
              <a:t>Header lines, e.g.,</a:t>
            </a:r>
          </a:p>
          <a:p>
            <a:pPr lvl="1">
              <a:buFont typeface="Courier New" panose="02070309020205020404" pitchFamily="49" charset="0"/>
              <a:buChar char="o"/>
            </a:pPr>
            <a:r>
              <a:rPr lang="en-US" altLang="x-none" sz="1800" dirty="0">
                <a:ea typeface="ＭＳ Ｐゴシック" charset="-128"/>
              </a:rPr>
              <a:t>To:</a:t>
            </a:r>
          </a:p>
          <a:p>
            <a:pPr lvl="1">
              <a:buFont typeface="Courier New" panose="02070309020205020404" pitchFamily="49" charset="0"/>
              <a:buChar char="o"/>
            </a:pPr>
            <a:r>
              <a:rPr lang="en-US" altLang="x-none" sz="1800" dirty="0">
                <a:ea typeface="ＭＳ Ｐゴシック" charset="-128"/>
              </a:rPr>
              <a:t>From:</a:t>
            </a:r>
          </a:p>
          <a:p>
            <a:pPr lvl="1">
              <a:buFont typeface="Courier New" panose="02070309020205020404" pitchFamily="49" charset="0"/>
              <a:buChar char="o"/>
            </a:pPr>
            <a:r>
              <a:rPr lang="en-US" altLang="x-none" sz="1800" dirty="0">
                <a:ea typeface="ＭＳ Ｐゴシック" charset="-128"/>
              </a:rPr>
              <a:t>Subject:</a:t>
            </a:r>
          </a:p>
          <a:p>
            <a:pPr>
              <a:buFont typeface="Wingdings" pitchFamily="2" charset="2"/>
              <a:buChar char="q"/>
            </a:pPr>
            <a:r>
              <a:rPr lang="en-US" altLang="x-none" sz="2000" dirty="0">
                <a:ea typeface="ＭＳ Ｐゴシック" charset="-128"/>
              </a:rPr>
              <a:t>Body</a:t>
            </a:r>
          </a:p>
          <a:p>
            <a:pPr lvl="1">
              <a:buFont typeface="Courier New" panose="02070309020205020404" pitchFamily="49" charset="0"/>
              <a:buChar char="o"/>
            </a:pPr>
            <a:r>
              <a:rPr lang="en-US" altLang="x-none" sz="1800" dirty="0">
                <a:ea typeface="ＭＳ Ｐゴシック" charset="-128"/>
              </a:rPr>
              <a:t>the </a:t>
            </a:r>
            <a:r>
              <a:rPr lang="ja-JP" altLang="en-US" sz="1800" dirty="0">
                <a:ea typeface="ＭＳ Ｐゴシック" charset="-128"/>
              </a:rPr>
              <a:t>“</a:t>
            </a:r>
            <a:r>
              <a:rPr lang="en-US" altLang="ja-JP" sz="1800" dirty="0">
                <a:ea typeface="ＭＳ Ｐゴシック" charset="-128"/>
              </a:rPr>
              <a:t>message</a:t>
            </a:r>
            <a:r>
              <a:rPr lang="ja-JP" altLang="en-US" sz="1800" dirty="0">
                <a:ea typeface="ＭＳ Ｐゴシック" charset="-128"/>
              </a:rPr>
              <a:t>”</a:t>
            </a:r>
            <a:r>
              <a:rPr lang="en-US" altLang="ja-JP" sz="1800" dirty="0">
                <a:ea typeface="ＭＳ Ｐゴシック" charset="-128"/>
              </a:rPr>
              <a:t>, ASCII characters only</a:t>
            </a:r>
            <a:endParaRPr lang="en-US" altLang="x-none" sz="1800" dirty="0">
              <a:ea typeface="ＭＳ Ｐゴシック" charset="-128"/>
            </a:endParaRPr>
          </a:p>
        </p:txBody>
      </p:sp>
      <p:sp>
        <p:nvSpPr>
          <p:cNvPr id="31749" name="Line 7"/>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1750" name="Line 8"/>
          <p:cNvSpPr>
            <a:spLocks noChangeShapeType="1"/>
          </p:cNvSpPr>
          <p:nvPr/>
        </p:nvSpPr>
        <p:spPr bwMode="auto">
          <a:xfrm flipV="1">
            <a:off x="1663700" y="3327400"/>
            <a:ext cx="3251200" cy="116205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1751" name="Text Box 9"/>
          <p:cNvSpPr txBox="1">
            <a:spLocks noChangeArrowheads="1"/>
          </p:cNvSpPr>
          <p:nvPr/>
        </p:nvSpPr>
        <p:spPr bwMode="auto">
          <a:xfrm>
            <a:off x="8132763" y="2112963"/>
            <a:ext cx="804862"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000000"/>
                </a:solidFill>
              </a:rPr>
              <a:t>blank</a:t>
            </a:r>
          </a:p>
          <a:p>
            <a:pPr>
              <a:defRPr/>
            </a:pPr>
            <a:r>
              <a:rPr lang="en-US" sz="2000">
                <a:solidFill>
                  <a:srgbClr val="000000"/>
                </a:solidFill>
              </a:rPr>
              <a:t>line</a:t>
            </a:r>
          </a:p>
        </p:txBody>
      </p:sp>
      <p:grpSp>
        <p:nvGrpSpPr>
          <p:cNvPr id="150535" name="Group 11"/>
          <p:cNvGrpSpPr>
            <a:grpSpLocks/>
          </p:cNvGrpSpPr>
          <p:nvPr/>
        </p:nvGrpSpPr>
        <p:grpSpPr bwMode="auto">
          <a:xfrm>
            <a:off x="4775200" y="1778000"/>
            <a:ext cx="3441700" cy="3073400"/>
            <a:chOff x="3008" y="1120"/>
            <a:chExt cx="2168" cy="1936"/>
          </a:xfrm>
        </p:grpSpPr>
        <p:sp>
          <p:nvSpPr>
            <p:cNvPr id="31753" name="Rectangle 4"/>
            <p:cNvSpPr>
              <a:spLocks noChangeArrowheads="1"/>
            </p:cNvSpPr>
            <p:nvPr/>
          </p:nvSpPr>
          <p:spPr bwMode="auto">
            <a:xfrm>
              <a:off x="3136" y="1192"/>
              <a:ext cx="1784" cy="272"/>
            </a:xfrm>
            <a:prstGeom prst="rect">
              <a:avLst/>
            </a:prstGeom>
            <a:solidFill>
              <a:schemeClr val="accent1"/>
            </a:solidFill>
            <a:ln w="9525">
              <a:solidFill>
                <a:schemeClr val="tx1"/>
              </a:solidFill>
              <a:miter lim="800000"/>
              <a:headEnd/>
              <a:tailEnd/>
            </a:ln>
          </p:spPr>
          <p:txBody>
            <a:bodyPr wrap="none" anchor="ctr"/>
            <a:lstStyle/>
            <a:p>
              <a:pPr>
                <a:defRPr/>
              </a:pPr>
              <a:r>
                <a:rPr lang="en-US">
                  <a:solidFill>
                    <a:srgbClr val="FFFFFF"/>
                  </a:solidFill>
                  <a:latin typeface="Comic Sans MS" charset="0"/>
                  <a:ea typeface="ＭＳ Ｐゴシック" charset="0"/>
                </a:rPr>
                <a:t>header</a:t>
              </a:r>
            </a:p>
          </p:txBody>
        </p:sp>
        <p:sp>
          <p:nvSpPr>
            <p:cNvPr id="31754" name="Rectangle 5"/>
            <p:cNvSpPr>
              <a:spLocks noChangeArrowheads="1"/>
            </p:cNvSpPr>
            <p:nvPr/>
          </p:nvSpPr>
          <p:spPr bwMode="auto">
            <a:xfrm>
              <a:off x="3136" y="1704"/>
              <a:ext cx="1784" cy="1096"/>
            </a:xfrm>
            <a:prstGeom prst="rect">
              <a:avLst/>
            </a:prstGeom>
            <a:solidFill>
              <a:schemeClr val="accent2"/>
            </a:solidFill>
            <a:ln w="9525">
              <a:solidFill>
                <a:schemeClr val="tx1"/>
              </a:solidFill>
              <a:miter lim="800000"/>
              <a:headEnd/>
              <a:tailEnd/>
            </a:ln>
          </p:spPr>
          <p:txBody>
            <a:bodyPr wrap="none" anchor="ctr"/>
            <a:lstStyle/>
            <a:p>
              <a:pPr>
                <a:defRPr/>
              </a:pPr>
              <a:r>
                <a:rPr lang="en-US">
                  <a:solidFill>
                    <a:srgbClr val="FFFFFF"/>
                  </a:solidFill>
                  <a:latin typeface="Comic Sans MS" charset="0"/>
                  <a:ea typeface="ＭＳ Ｐゴシック" charset="0"/>
                </a:rPr>
                <a:t>body</a:t>
              </a:r>
            </a:p>
          </p:txBody>
        </p:sp>
        <p:sp>
          <p:nvSpPr>
            <p:cNvPr id="31755" name="Rectangle 6"/>
            <p:cNvSpPr>
              <a:spLocks noChangeArrowheads="1"/>
            </p:cNvSpPr>
            <p:nvPr/>
          </p:nvSpPr>
          <p:spPr bwMode="auto">
            <a:xfrm>
              <a:off x="3008" y="1120"/>
              <a:ext cx="2040" cy="1936"/>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31756" name="Line 10"/>
            <p:cNvSpPr>
              <a:spLocks noChangeShapeType="1"/>
            </p:cNvSpPr>
            <p:nvPr/>
          </p:nvSpPr>
          <p:spPr bwMode="auto">
            <a:xfrm flipH="1">
              <a:off x="4568" y="1608"/>
              <a:ext cx="608" cy="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sp>
        <p:nvSpPr>
          <p:cNvPr id="2" name="Rectangle 1"/>
          <p:cNvSpPr/>
          <p:nvPr/>
        </p:nvSpPr>
        <p:spPr>
          <a:xfrm>
            <a:off x="533400" y="5946914"/>
            <a:ext cx="7772400" cy="400110"/>
          </a:xfrm>
          <a:prstGeom prst="rect">
            <a:avLst/>
          </a:prstGeom>
          <a:ln>
            <a:solidFill>
              <a:schemeClr val="tx1"/>
            </a:solidFill>
          </a:ln>
        </p:spPr>
        <p:txBody>
          <a:bodyPr wrap="square">
            <a:spAutoFit/>
          </a:bodyPr>
          <a:lstStyle/>
          <a:p>
            <a:pPr marL="342900" lvl="0" indent="-342900" algn="l">
              <a:spcBef>
                <a:spcPct val="20000"/>
              </a:spcBef>
              <a:buClr>
                <a:srgbClr val="3333CC"/>
              </a:buClr>
              <a:buSzPct val="85000"/>
            </a:pPr>
            <a:r>
              <a:rPr lang="en-US" altLang="x-none" sz="2000" kern="0" dirty="0">
                <a:solidFill>
                  <a:srgbClr val="000000"/>
                </a:solidFill>
                <a:latin typeface="Comic Sans MS"/>
                <a:cs typeface="ＭＳ Ｐゴシック" charset="0"/>
              </a:rPr>
              <a:t>Benefit of separating protocol and </a:t>
            </a:r>
            <a:r>
              <a:rPr lang="en-US" altLang="x-none" sz="2000" kern="0" dirty="0" err="1">
                <a:solidFill>
                  <a:srgbClr val="000000"/>
                </a:solidFill>
                <a:latin typeface="Comic Sans MS"/>
                <a:cs typeface="ＭＳ Ｐゴシック" charset="0"/>
              </a:rPr>
              <a:t>msg</a:t>
            </a:r>
            <a:r>
              <a:rPr lang="en-US" altLang="x-none" sz="2000" kern="0" dirty="0">
                <a:solidFill>
                  <a:srgbClr val="000000"/>
                </a:solidFill>
                <a:latin typeface="Comic Sans MS"/>
                <a:cs typeface="ＭＳ Ｐゴシック" charset="0"/>
              </a:rPr>
              <a:t>: easier extensibility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480B395-7436-3A4C-A9F3-A62F6A684228}" type="slidenum">
              <a:rPr lang="en-US" altLang="x-none" sz="1400">
                <a:solidFill>
                  <a:srgbClr val="000000"/>
                </a:solidFill>
                <a:latin typeface="Comic Sans MS" charset="0"/>
              </a:rPr>
              <a:pPr/>
              <a:t>75</a:t>
            </a:fld>
            <a:endParaRPr lang="en-US" altLang="x-none" sz="1400">
              <a:solidFill>
                <a:srgbClr val="000000"/>
              </a:solidFill>
              <a:latin typeface="Comic Sans MS" charset="0"/>
            </a:endParaRPr>
          </a:p>
        </p:txBody>
      </p:sp>
      <p:sp>
        <p:nvSpPr>
          <p:cNvPr id="152578" name="Rectangle 2"/>
          <p:cNvSpPr>
            <a:spLocks noGrp="1" noChangeArrowheads="1"/>
          </p:cNvSpPr>
          <p:nvPr>
            <p:ph type="title"/>
          </p:nvPr>
        </p:nvSpPr>
        <p:spPr>
          <a:xfrm>
            <a:off x="533400" y="228600"/>
            <a:ext cx="8382000" cy="1143000"/>
          </a:xfrm>
        </p:spPr>
        <p:txBody>
          <a:bodyPr/>
          <a:lstStyle/>
          <a:p>
            <a:r>
              <a:rPr lang="en-US" altLang="x-none" sz="3200">
                <a:ea typeface="ＭＳ Ｐゴシック" charset="-128"/>
              </a:rPr>
              <a:t>Message Format: Multimedia Extensions</a:t>
            </a:r>
            <a:endParaRPr lang="en-US" altLang="x-none">
              <a:ea typeface="ＭＳ Ｐゴシック" charset="-128"/>
            </a:endParaRPr>
          </a:p>
        </p:txBody>
      </p:sp>
      <p:sp>
        <p:nvSpPr>
          <p:cNvPr id="152579" name="Rectangle 3"/>
          <p:cNvSpPr>
            <a:spLocks noGrp="1" noChangeArrowheads="1"/>
          </p:cNvSpPr>
          <p:nvPr>
            <p:ph type="body" sz="half" idx="1"/>
          </p:nvPr>
        </p:nvSpPr>
        <p:spPr>
          <a:xfrm>
            <a:off x="495300" y="1384300"/>
            <a:ext cx="8397875" cy="4648200"/>
          </a:xfrm>
        </p:spPr>
        <p:txBody>
          <a:bodyPr/>
          <a:lstStyle/>
          <a:p>
            <a:pPr>
              <a:buFont typeface="Wingdings" pitchFamily="2" charset="2"/>
              <a:buChar char="q"/>
            </a:pPr>
            <a:r>
              <a:rPr lang="en-US" altLang="x-none" sz="2000" dirty="0">
                <a:ea typeface="ＭＳ Ｐゴシック" charset="-128"/>
              </a:rPr>
              <a:t>MIME: multimedia mail extension, RFC 2045, 2056</a:t>
            </a:r>
          </a:p>
          <a:p>
            <a:pPr>
              <a:buFont typeface="Wingdings" pitchFamily="2" charset="2"/>
              <a:buChar char="q"/>
            </a:pPr>
            <a:r>
              <a:rPr lang="en-US" altLang="x-none" sz="2000" dirty="0">
                <a:ea typeface="ＭＳ Ｐゴシック" charset="-128"/>
              </a:rPr>
              <a:t>Additional lines in </a:t>
            </a:r>
            <a:r>
              <a:rPr lang="en-US" altLang="x-none" sz="2000" dirty="0" err="1">
                <a:ea typeface="ＭＳ Ｐゴシック" charset="-128"/>
              </a:rPr>
              <a:t>msg</a:t>
            </a:r>
            <a:r>
              <a:rPr lang="en-US" altLang="x-none" sz="2000" dirty="0">
                <a:ea typeface="ＭＳ Ｐゴシック" charset="-128"/>
              </a:rPr>
              <a:t> header declare MIME content type</a:t>
            </a:r>
            <a:endParaRPr lang="en-US" altLang="x-none" sz="2400" dirty="0">
              <a:ea typeface="ＭＳ Ｐゴシック" charset="-128"/>
            </a:endParaRPr>
          </a:p>
        </p:txBody>
      </p:sp>
      <p:grpSp>
        <p:nvGrpSpPr>
          <p:cNvPr id="152580" name="Group 4"/>
          <p:cNvGrpSpPr>
            <a:grpSpLocks/>
          </p:cNvGrpSpPr>
          <p:nvPr/>
        </p:nvGrpSpPr>
        <p:grpSpPr bwMode="auto">
          <a:xfrm>
            <a:off x="3943350" y="2851150"/>
            <a:ext cx="5003800" cy="3113088"/>
            <a:chOff x="1424" y="1808"/>
            <a:chExt cx="3152" cy="2152"/>
          </a:xfrm>
        </p:grpSpPr>
        <p:sp>
          <p:nvSpPr>
            <p:cNvPr id="32783" name="Text Box 5"/>
            <p:cNvSpPr txBox="1">
              <a:spLocks noChangeArrowheads="1"/>
            </p:cNvSpPr>
            <p:nvPr/>
          </p:nvSpPr>
          <p:spPr bwMode="auto">
            <a:xfrm>
              <a:off x="1440" y="1808"/>
              <a:ext cx="3136" cy="2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l">
                <a:defRPr/>
              </a:pPr>
              <a:r>
                <a:rPr lang="en-US" sz="1800" b="1" dirty="0">
                  <a:solidFill>
                    <a:srgbClr val="000000"/>
                  </a:solidFill>
                  <a:latin typeface="Courier New" charset="0"/>
                </a:rPr>
                <a:t>From: </a:t>
              </a:r>
              <a:r>
                <a:rPr lang="en-US" sz="1800" b="1" dirty="0" err="1">
                  <a:solidFill>
                    <a:srgbClr val="000000"/>
                  </a:solidFill>
                  <a:latin typeface="Courier New" charset="0"/>
                </a:rPr>
                <a:t>xmucnns@sina.com</a:t>
              </a:r>
              <a:endParaRPr lang="en-US" sz="1800" b="1" dirty="0">
                <a:solidFill>
                  <a:srgbClr val="000000"/>
                </a:solidFill>
                <a:latin typeface="Courier New" charset="0"/>
              </a:endParaRPr>
            </a:p>
            <a:p>
              <a:pPr algn="l">
                <a:defRPr/>
              </a:pPr>
              <a:r>
                <a:rPr lang="en-US" sz="1800" b="1" dirty="0">
                  <a:solidFill>
                    <a:srgbClr val="000000"/>
                  </a:solidFill>
                  <a:latin typeface="Courier New" charset="0"/>
                </a:rPr>
                <a:t>To: </a:t>
              </a:r>
              <a:r>
                <a:rPr lang="en-US" sz="1800" b="1" dirty="0" err="1">
                  <a:solidFill>
                    <a:srgbClr val="000000"/>
                  </a:solidFill>
                  <a:latin typeface="Courier New" charset="0"/>
                </a:rPr>
                <a:t>qiaoxiang@xmu.edu.cn</a:t>
              </a:r>
              <a:r>
                <a:rPr lang="en-US" sz="1800" b="1" dirty="0">
                  <a:solidFill>
                    <a:srgbClr val="000000"/>
                  </a:solidFill>
                  <a:latin typeface="Courier New" charset="0"/>
                </a:rPr>
                <a:t> </a:t>
              </a:r>
            </a:p>
            <a:p>
              <a:pPr algn="l">
                <a:defRPr/>
              </a:pPr>
              <a:r>
                <a:rPr lang="en-US" sz="1800" b="1" dirty="0">
                  <a:solidFill>
                    <a:srgbClr val="000000"/>
                  </a:solidFill>
                  <a:latin typeface="Courier New" charset="0"/>
                </a:rPr>
                <a:t>Subject: Network map. </a:t>
              </a:r>
            </a:p>
            <a:p>
              <a:pPr algn="l">
                <a:defRPr/>
              </a:pPr>
              <a:r>
                <a:rPr lang="en-US" sz="1800" b="1" dirty="0">
                  <a:solidFill>
                    <a:srgbClr val="000000"/>
                  </a:solidFill>
                  <a:latin typeface="Courier New" charset="0"/>
                </a:rPr>
                <a:t>MIME-Version: 1.0 </a:t>
              </a:r>
            </a:p>
            <a:p>
              <a:pPr algn="l">
                <a:defRPr/>
              </a:pPr>
              <a:r>
                <a:rPr lang="en-US" sz="1800" b="1" dirty="0">
                  <a:solidFill>
                    <a:srgbClr val="000000"/>
                  </a:solidFill>
                  <a:latin typeface="Courier New" charset="0"/>
                </a:rPr>
                <a:t>Content-Type: image/jpeg </a:t>
              </a:r>
              <a:br>
                <a:rPr lang="en-US" sz="1800" b="1" dirty="0">
                  <a:solidFill>
                    <a:srgbClr val="000000"/>
                  </a:solidFill>
                  <a:latin typeface="Courier New" charset="0"/>
                </a:rPr>
              </a:br>
              <a:r>
                <a:rPr lang="en-US" sz="1800" b="1" dirty="0">
                  <a:solidFill>
                    <a:srgbClr val="000000"/>
                  </a:solidFill>
                  <a:latin typeface="Courier New" charset="0"/>
                </a:rPr>
                <a:t>Content-Transfer-Encoding: base64</a:t>
              </a:r>
              <a:br>
                <a:rPr lang="en-US" sz="1800" b="1" dirty="0">
                  <a:solidFill>
                    <a:srgbClr val="000000"/>
                  </a:solidFill>
                  <a:latin typeface="Courier New" charset="0"/>
                </a:rPr>
              </a:br>
              <a:endParaRPr lang="en-US" sz="1800" b="1" dirty="0">
                <a:solidFill>
                  <a:srgbClr val="000000"/>
                </a:solidFill>
                <a:latin typeface="Courier New" charset="0"/>
              </a:endParaRPr>
            </a:p>
            <a:p>
              <a:pPr algn="l">
                <a:defRPr/>
              </a:pPr>
              <a:r>
                <a:rPr lang="en-US" sz="1800" b="1" dirty="0">
                  <a:solidFill>
                    <a:srgbClr val="000000"/>
                  </a:solidFill>
                  <a:latin typeface="Courier New" charset="0"/>
                </a:rPr>
                <a:t>base64 encoded data ..... </a:t>
              </a:r>
            </a:p>
            <a:p>
              <a:pPr algn="l">
                <a:defRPr/>
              </a:pPr>
              <a:r>
                <a:rPr lang="en-US" sz="1800" b="1" dirty="0">
                  <a:solidFill>
                    <a:srgbClr val="000000"/>
                  </a:solidFill>
                  <a:latin typeface="Courier New" charset="0"/>
                </a:rPr>
                <a:t>......................... </a:t>
              </a:r>
            </a:p>
            <a:p>
              <a:pPr algn="l">
                <a:defRPr/>
              </a:pPr>
              <a:r>
                <a:rPr lang="en-US" sz="1800" b="1" dirty="0">
                  <a:solidFill>
                    <a:srgbClr val="000000"/>
                  </a:solidFill>
                  <a:latin typeface="Courier New" charset="0"/>
                </a:rPr>
                <a:t>......base64 encoded data </a:t>
              </a:r>
            </a:p>
            <a:p>
              <a:pPr algn="l">
                <a:defRPr/>
              </a:pPr>
              <a:r>
                <a:rPr lang="en-US" sz="1800" b="1" dirty="0">
                  <a:solidFill>
                    <a:srgbClr val="000000"/>
                  </a:solidFill>
                  <a:latin typeface="Courier New" charset="0"/>
                </a:rPr>
                <a:t> </a:t>
              </a:r>
            </a:p>
          </p:txBody>
        </p:sp>
        <p:sp>
          <p:nvSpPr>
            <p:cNvPr id="32784" name="Rectangle 6"/>
            <p:cNvSpPr>
              <a:spLocks noChangeArrowheads="1"/>
            </p:cNvSpPr>
            <p:nvPr/>
          </p:nvSpPr>
          <p:spPr bwMode="auto">
            <a:xfrm>
              <a:off x="1424" y="1808"/>
              <a:ext cx="2984" cy="2024"/>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grpSp>
      <p:sp>
        <p:nvSpPr>
          <p:cNvPr id="32774" name="Text Box 7"/>
          <p:cNvSpPr txBox="1">
            <a:spLocks noChangeArrowheads="1"/>
          </p:cNvSpPr>
          <p:nvPr/>
        </p:nvSpPr>
        <p:spPr bwMode="auto">
          <a:xfrm>
            <a:off x="0" y="3465513"/>
            <a:ext cx="282575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en-US" sz="2000">
                <a:solidFill>
                  <a:srgbClr val="000000"/>
                </a:solidFill>
              </a:rPr>
              <a:t>multimedia data</a:t>
            </a:r>
          </a:p>
          <a:p>
            <a:pPr algn="r">
              <a:defRPr/>
            </a:pPr>
            <a:r>
              <a:rPr lang="en-US" sz="2000">
                <a:solidFill>
                  <a:srgbClr val="000000"/>
                </a:solidFill>
              </a:rPr>
              <a:t>type, subtype, </a:t>
            </a:r>
          </a:p>
          <a:p>
            <a:pPr algn="r">
              <a:defRPr/>
            </a:pPr>
            <a:r>
              <a:rPr lang="en-US" sz="2000">
                <a:solidFill>
                  <a:srgbClr val="000000"/>
                </a:solidFill>
              </a:rPr>
              <a:t>parameter declaration</a:t>
            </a:r>
            <a:endParaRPr lang="en-US">
              <a:solidFill>
                <a:srgbClr val="000000"/>
              </a:solidFill>
              <a:latin typeface="Times New Roman" charset="0"/>
            </a:endParaRPr>
          </a:p>
        </p:txBody>
      </p:sp>
      <p:sp>
        <p:nvSpPr>
          <p:cNvPr id="32775" name="Text Box 8"/>
          <p:cNvSpPr txBox="1">
            <a:spLocks noChangeArrowheads="1"/>
          </p:cNvSpPr>
          <p:nvPr/>
        </p:nvSpPr>
        <p:spPr bwMode="auto">
          <a:xfrm>
            <a:off x="833438" y="4556125"/>
            <a:ext cx="19431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en-US" sz="2000">
                <a:solidFill>
                  <a:srgbClr val="000000"/>
                </a:solidFill>
              </a:rPr>
              <a:t>method used</a:t>
            </a:r>
          </a:p>
          <a:p>
            <a:pPr algn="r">
              <a:defRPr/>
            </a:pPr>
            <a:r>
              <a:rPr lang="en-US" sz="2000">
                <a:solidFill>
                  <a:srgbClr val="000000"/>
                </a:solidFill>
              </a:rPr>
              <a:t>to encode data</a:t>
            </a:r>
            <a:endParaRPr lang="en-US">
              <a:solidFill>
                <a:srgbClr val="000000"/>
              </a:solidFill>
              <a:latin typeface="Times New Roman" charset="0"/>
            </a:endParaRPr>
          </a:p>
        </p:txBody>
      </p:sp>
      <p:sp>
        <p:nvSpPr>
          <p:cNvPr id="32776" name="Text Box 9"/>
          <p:cNvSpPr txBox="1">
            <a:spLocks noChangeArrowheads="1"/>
          </p:cNvSpPr>
          <p:nvPr/>
        </p:nvSpPr>
        <p:spPr bwMode="auto">
          <a:xfrm>
            <a:off x="973138" y="3001963"/>
            <a:ext cx="18526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000000"/>
                </a:solidFill>
              </a:rPr>
              <a:t>MIME version</a:t>
            </a:r>
            <a:endParaRPr lang="en-US">
              <a:solidFill>
                <a:srgbClr val="000000"/>
              </a:solidFill>
              <a:latin typeface="Times New Roman" charset="0"/>
            </a:endParaRPr>
          </a:p>
        </p:txBody>
      </p:sp>
      <p:sp>
        <p:nvSpPr>
          <p:cNvPr id="32777" name="Text Box 10"/>
          <p:cNvSpPr txBox="1">
            <a:spLocks noChangeArrowheads="1"/>
          </p:cNvSpPr>
          <p:nvPr/>
        </p:nvSpPr>
        <p:spPr bwMode="auto">
          <a:xfrm>
            <a:off x="1106488" y="5529263"/>
            <a:ext cx="17637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a:solidFill>
                  <a:srgbClr val="000000"/>
                </a:solidFill>
              </a:rPr>
              <a:t>encoded data</a:t>
            </a:r>
            <a:endParaRPr lang="en-US">
              <a:solidFill>
                <a:srgbClr val="000000"/>
              </a:solidFill>
              <a:latin typeface="Times New Roman" charset="0"/>
            </a:endParaRPr>
          </a:p>
        </p:txBody>
      </p:sp>
      <p:sp>
        <p:nvSpPr>
          <p:cNvPr id="32778" name="Line 11"/>
          <p:cNvSpPr>
            <a:spLocks noChangeShapeType="1"/>
          </p:cNvSpPr>
          <p:nvPr/>
        </p:nvSpPr>
        <p:spPr bwMode="auto">
          <a:xfrm>
            <a:off x="2857500" y="3276600"/>
            <a:ext cx="1155700" cy="5461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79" name="Line 12"/>
          <p:cNvSpPr>
            <a:spLocks noChangeShapeType="1"/>
          </p:cNvSpPr>
          <p:nvPr/>
        </p:nvSpPr>
        <p:spPr bwMode="auto">
          <a:xfrm>
            <a:off x="2832100" y="3911600"/>
            <a:ext cx="1181100" cy="1905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80" name="Line 13"/>
          <p:cNvSpPr>
            <a:spLocks noChangeShapeType="1"/>
          </p:cNvSpPr>
          <p:nvPr/>
        </p:nvSpPr>
        <p:spPr bwMode="auto">
          <a:xfrm flipV="1">
            <a:off x="2806700" y="4419600"/>
            <a:ext cx="1244600" cy="3556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81" name="Line 14"/>
          <p:cNvSpPr>
            <a:spLocks noChangeShapeType="1"/>
          </p:cNvSpPr>
          <p:nvPr/>
        </p:nvSpPr>
        <p:spPr bwMode="auto">
          <a:xfrm flipV="1">
            <a:off x="2844800" y="5168900"/>
            <a:ext cx="1003300" cy="5080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2782" name="Freeform 15"/>
          <p:cNvSpPr>
            <a:spLocks/>
          </p:cNvSpPr>
          <p:nvPr/>
        </p:nvSpPr>
        <p:spPr bwMode="auto">
          <a:xfrm>
            <a:off x="3871913" y="4810125"/>
            <a:ext cx="309562" cy="881063"/>
          </a:xfrm>
          <a:custGeom>
            <a:avLst/>
            <a:gdLst>
              <a:gd name="T0" fmla="*/ 2147483647 w 195"/>
              <a:gd name="T1" fmla="*/ 2147483647 h 555"/>
              <a:gd name="T2" fmla="*/ 0 w 195"/>
              <a:gd name="T3" fmla="*/ 0 h 555"/>
              <a:gd name="T4" fmla="*/ 0 w 195"/>
              <a:gd name="T5" fmla="*/ 2147483647 h 555"/>
              <a:gd name="T6" fmla="*/ 2147483647 w 195"/>
              <a:gd name="T7" fmla="*/ 2147483647 h 555"/>
              <a:gd name="T8" fmla="*/ 0 60000 65536"/>
              <a:gd name="T9" fmla="*/ 0 60000 65536"/>
              <a:gd name="T10" fmla="*/ 0 60000 65536"/>
              <a:gd name="T11" fmla="*/ 0 60000 65536"/>
              <a:gd name="T12" fmla="*/ 0 w 195"/>
              <a:gd name="T13" fmla="*/ 0 h 555"/>
              <a:gd name="T14" fmla="*/ 195 w 195"/>
              <a:gd name="T15" fmla="*/ 555 h 555"/>
            </a:gdLst>
            <a:ahLst/>
            <a:cxnLst>
              <a:cxn ang="T8">
                <a:pos x="T0" y="T1"/>
              </a:cxn>
              <a:cxn ang="T9">
                <a:pos x="T2" y="T3"/>
              </a:cxn>
              <a:cxn ang="T10">
                <a:pos x="T4" y="T5"/>
              </a:cxn>
              <a:cxn ang="T11">
                <a:pos x="T6" y="T7"/>
              </a:cxn>
            </a:cxnLst>
            <a:rect l="T12" t="T13" r="T14" b="T15"/>
            <a:pathLst>
              <a:path w="195" h="555">
                <a:moveTo>
                  <a:pt x="159" y="3"/>
                </a:moveTo>
                <a:lnTo>
                  <a:pt x="0" y="0"/>
                </a:lnTo>
                <a:lnTo>
                  <a:pt x="0" y="555"/>
                </a:lnTo>
                <a:lnTo>
                  <a:pt x="195" y="552"/>
                </a:lnTo>
              </a:path>
            </a:pathLst>
          </a:cu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17" name="Rectangle 16"/>
          <p:cNvSpPr/>
          <p:nvPr/>
        </p:nvSpPr>
        <p:spPr>
          <a:xfrm>
            <a:off x="533400" y="6030913"/>
            <a:ext cx="7772400" cy="707886"/>
          </a:xfrm>
          <a:prstGeom prst="rect">
            <a:avLst/>
          </a:prstGeom>
          <a:ln>
            <a:solidFill>
              <a:schemeClr val="tx1"/>
            </a:solidFill>
          </a:ln>
        </p:spPr>
        <p:txBody>
          <a:bodyPr wrap="square">
            <a:spAutoFit/>
          </a:bodyPr>
          <a:lstStyle/>
          <a:p>
            <a:pPr marL="342900" lvl="0" indent="-342900">
              <a:spcBef>
                <a:spcPct val="20000"/>
              </a:spcBef>
              <a:buClr>
                <a:srgbClr val="3333CC"/>
              </a:buClr>
              <a:buSzPct val="85000"/>
            </a:pPr>
            <a:r>
              <a:rPr lang="en-US" altLang="x-none" sz="2000" kern="0" dirty="0">
                <a:solidFill>
                  <a:srgbClr val="000000"/>
                </a:solidFill>
                <a:latin typeface="Comic Sans MS"/>
                <a:cs typeface="ＭＳ Ｐゴシック" charset="0"/>
              </a:rPr>
              <a:t>Benefit of MIME type: self describing data type, </a:t>
            </a:r>
            <a:r>
              <a:rPr lang="en-US" altLang="x-none" sz="2000" kern="0">
                <a:solidFill>
                  <a:srgbClr val="000000"/>
                </a:solidFill>
                <a:latin typeface="Comic Sans MS"/>
                <a:cs typeface="ＭＳ Ｐゴシック" charset="0"/>
              </a:rPr>
              <a:t>adding extensibility.</a:t>
            </a:r>
            <a:endParaRPr lang="en-US" altLang="x-none" sz="2000" kern="0" dirty="0">
              <a:solidFill>
                <a:srgbClr val="000000"/>
              </a:solidFill>
              <a:latin typeface="Comic Sans MS"/>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387468AD-BE0D-054C-8836-F449D508FE82}" type="slidenum">
              <a:rPr lang="en-US" altLang="x-none" sz="1400">
                <a:solidFill>
                  <a:srgbClr val="000000"/>
                </a:solidFill>
                <a:latin typeface="Comic Sans MS" charset="0"/>
              </a:rPr>
              <a:pPr/>
              <a:t>76</a:t>
            </a:fld>
            <a:endParaRPr lang="en-US" altLang="x-none" sz="1400">
              <a:solidFill>
                <a:srgbClr val="000000"/>
              </a:solidFill>
              <a:latin typeface="Comic Sans MS" charset="0"/>
            </a:endParaRPr>
          </a:p>
        </p:txBody>
      </p:sp>
      <p:sp>
        <p:nvSpPr>
          <p:cNvPr id="154626" name="Rectangle 2"/>
          <p:cNvSpPr>
            <a:spLocks noGrp="1" noChangeArrowheads="1"/>
          </p:cNvSpPr>
          <p:nvPr>
            <p:ph type="title"/>
          </p:nvPr>
        </p:nvSpPr>
        <p:spPr>
          <a:xfrm>
            <a:off x="523875" y="431800"/>
            <a:ext cx="8382000" cy="638175"/>
          </a:xfrm>
        </p:spPr>
        <p:txBody>
          <a:bodyPr/>
          <a:lstStyle/>
          <a:p>
            <a:r>
              <a:rPr lang="en-US" altLang="x-none" sz="3200">
                <a:ea typeface="ＭＳ Ｐゴシック" charset="-128"/>
              </a:rPr>
              <a:t>Multipart Type: How Attachment Works</a:t>
            </a:r>
            <a:endParaRPr lang="en-US" altLang="x-none">
              <a:ea typeface="ＭＳ Ｐゴシック" charset="-128"/>
            </a:endParaRPr>
          </a:p>
        </p:txBody>
      </p:sp>
      <p:sp>
        <p:nvSpPr>
          <p:cNvPr id="33796" name="Text Box 3"/>
          <p:cNvSpPr txBox="1">
            <a:spLocks noChangeArrowheads="1"/>
          </p:cNvSpPr>
          <p:nvPr/>
        </p:nvSpPr>
        <p:spPr bwMode="auto">
          <a:xfrm>
            <a:off x="631825" y="1425575"/>
            <a:ext cx="7346950" cy="525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lgn="l">
              <a:defRPr/>
            </a:pPr>
            <a:r>
              <a:rPr lang="en-US" sz="1600" b="1" dirty="0">
                <a:solidFill>
                  <a:srgbClr val="000000"/>
                </a:solidFill>
                <a:latin typeface="Courier New" charset="0"/>
              </a:rPr>
              <a:t>From: </a:t>
            </a:r>
            <a:r>
              <a:rPr lang="en-US" sz="1600" b="1" dirty="0" err="1">
                <a:solidFill>
                  <a:srgbClr val="000000"/>
                </a:solidFill>
                <a:latin typeface="Courier New" charset="0"/>
              </a:rPr>
              <a:t>xmucnns@sina.com</a:t>
            </a:r>
            <a:endParaRPr lang="en-US" sz="1600" b="1" dirty="0">
              <a:solidFill>
                <a:srgbClr val="000000"/>
              </a:solidFill>
              <a:latin typeface="Courier New" charset="0"/>
            </a:endParaRPr>
          </a:p>
          <a:p>
            <a:pPr algn="l">
              <a:defRPr/>
            </a:pPr>
            <a:r>
              <a:rPr lang="en-US" sz="1600" b="1" dirty="0">
                <a:solidFill>
                  <a:srgbClr val="000000"/>
                </a:solidFill>
                <a:latin typeface="Courier New" charset="0"/>
              </a:rPr>
              <a:t>To: </a:t>
            </a:r>
            <a:r>
              <a:rPr lang="en-US" sz="1600" b="1" dirty="0" err="1">
                <a:solidFill>
                  <a:srgbClr val="000000"/>
                </a:solidFill>
                <a:latin typeface="Courier New" charset="0"/>
              </a:rPr>
              <a:t>qiaoxiang@xmu.edu.cn</a:t>
            </a:r>
            <a:r>
              <a:rPr lang="en-US" sz="1600" b="1" dirty="0">
                <a:solidFill>
                  <a:srgbClr val="000000"/>
                </a:solidFill>
                <a:latin typeface="Courier New" charset="0"/>
              </a:rPr>
              <a:t> </a:t>
            </a:r>
          </a:p>
          <a:p>
            <a:pPr algn="l">
              <a:defRPr/>
            </a:pPr>
            <a:r>
              <a:rPr lang="en-US" sz="1600" b="1" dirty="0">
                <a:solidFill>
                  <a:srgbClr val="000000"/>
                </a:solidFill>
                <a:latin typeface="Courier New" charset="0"/>
              </a:rPr>
              <a:t>Subject: Network map. </a:t>
            </a:r>
          </a:p>
          <a:p>
            <a:pPr algn="l">
              <a:defRPr/>
            </a:pPr>
            <a:r>
              <a:rPr lang="en-US" sz="1600" b="1" dirty="0">
                <a:solidFill>
                  <a:srgbClr val="000000"/>
                </a:solidFill>
                <a:latin typeface="Courier New" charset="0"/>
              </a:rPr>
              <a:t>MIME-Version: 1.0 </a:t>
            </a:r>
          </a:p>
          <a:p>
            <a:pPr algn="l">
              <a:defRPr/>
            </a:pPr>
            <a:r>
              <a:rPr lang="en-US" sz="1600" b="1" dirty="0">
                <a:solidFill>
                  <a:srgbClr val="FF0000"/>
                </a:solidFill>
                <a:latin typeface="Courier New" charset="0"/>
              </a:rPr>
              <a:t>Content-Type: multipart/mixed; boundary=98766789</a:t>
            </a:r>
          </a:p>
          <a:p>
            <a:pPr algn="l">
              <a:defRPr/>
            </a:pPr>
            <a:r>
              <a:rPr lang="en-US" sz="1600" b="1" dirty="0">
                <a:solidFill>
                  <a:srgbClr val="000000"/>
                </a:solidFill>
                <a:latin typeface="Courier New" charset="0"/>
              </a:rPr>
              <a:t> </a:t>
            </a:r>
          </a:p>
          <a:p>
            <a:pPr algn="l">
              <a:defRPr/>
            </a:pPr>
            <a:r>
              <a:rPr lang="en-US" sz="1600" b="1" dirty="0">
                <a:solidFill>
                  <a:srgbClr val="3333CC"/>
                </a:solidFill>
                <a:latin typeface="Courier New" charset="0"/>
              </a:rPr>
              <a:t>--98766789</a:t>
            </a:r>
          </a:p>
          <a:p>
            <a:pPr algn="l">
              <a:defRPr/>
            </a:pPr>
            <a:r>
              <a:rPr lang="en-US" sz="1600" b="1" dirty="0">
                <a:solidFill>
                  <a:srgbClr val="3333CC"/>
                </a:solidFill>
                <a:latin typeface="Courier New" charset="0"/>
              </a:rPr>
              <a:t>Content-Transfer-Encoding: quoted-printable</a:t>
            </a:r>
          </a:p>
          <a:p>
            <a:pPr algn="l">
              <a:defRPr/>
            </a:pPr>
            <a:r>
              <a:rPr lang="en-US" sz="1600" b="1" dirty="0">
                <a:solidFill>
                  <a:srgbClr val="3333CC"/>
                </a:solidFill>
                <a:latin typeface="Courier New" charset="0"/>
              </a:rPr>
              <a:t>Content-Type: text/plain</a:t>
            </a:r>
          </a:p>
          <a:p>
            <a:pPr algn="l">
              <a:defRPr/>
            </a:pPr>
            <a:endParaRPr lang="en-US" sz="1600" b="1" dirty="0">
              <a:solidFill>
                <a:srgbClr val="3333CC"/>
              </a:solidFill>
              <a:latin typeface="Courier New" charset="0"/>
            </a:endParaRPr>
          </a:p>
          <a:p>
            <a:pPr algn="l">
              <a:defRPr/>
            </a:pPr>
            <a:r>
              <a:rPr lang="en-US" sz="1600" b="1" dirty="0">
                <a:solidFill>
                  <a:srgbClr val="000000"/>
                </a:solidFill>
                <a:latin typeface="Courier New" charset="0"/>
              </a:rPr>
              <a:t>Hi, </a:t>
            </a:r>
          </a:p>
          <a:p>
            <a:pPr algn="l">
              <a:defRPr/>
            </a:pPr>
            <a:r>
              <a:rPr lang="en-US" sz="1600" b="1" dirty="0">
                <a:solidFill>
                  <a:srgbClr val="000000"/>
                </a:solidFill>
                <a:latin typeface="Courier New" charset="0"/>
              </a:rPr>
              <a:t>Attached is network topology map.</a:t>
            </a:r>
          </a:p>
          <a:p>
            <a:pPr algn="l">
              <a:defRPr/>
            </a:pPr>
            <a:r>
              <a:rPr lang="en-US" sz="1600" b="1" dirty="0">
                <a:solidFill>
                  <a:srgbClr val="3333CC"/>
                </a:solidFill>
                <a:latin typeface="Courier New" charset="0"/>
              </a:rPr>
              <a:t>--98766789</a:t>
            </a:r>
          </a:p>
          <a:p>
            <a:pPr algn="l">
              <a:defRPr/>
            </a:pPr>
            <a:r>
              <a:rPr lang="en-US" sz="1600" b="1" dirty="0">
                <a:solidFill>
                  <a:srgbClr val="3333CC"/>
                </a:solidFill>
                <a:latin typeface="Courier New" charset="0"/>
              </a:rPr>
              <a:t>Content-Transfer-Encoding: base64</a:t>
            </a:r>
          </a:p>
          <a:p>
            <a:pPr algn="l">
              <a:defRPr/>
            </a:pPr>
            <a:r>
              <a:rPr lang="en-US" sz="1600" b="1" dirty="0">
                <a:solidFill>
                  <a:srgbClr val="3333CC"/>
                </a:solidFill>
                <a:latin typeface="Courier New" charset="0"/>
              </a:rPr>
              <a:t>Content-Type: image/jpeg</a:t>
            </a:r>
          </a:p>
          <a:p>
            <a:pPr algn="l">
              <a:defRPr/>
            </a:pPr>
            <a:endParaRPr lang="en-US" sz="1600" b="1" dirty="0">
              <a:solidFill>
                <a:srgbClr val="000000"/>
              </a:solidFill>
              <a:latin typeface="Courier New" charset="0"/>
            </a:endParaRPr>
          </a:p>
          <a:p>
            <a:pPr algn="l">
              <a:defRPr/>
            </a:pPr>
            <a:r>
              <a:rPr lang="en-US" sz="1600" b="1" dirty="0">
                <a:solidFill>
                  <a:srgbClr val="000000"/>
                </a:solidFill>
                <a:latin typeface="Courier New" charset="0"/>
              </a:rPr>
              <a:t>base64 encoded data ..... </a:t>
            </a:r>
          </a:p>
          <a:p>
            <a:pPr algn="l">
              <a:defRPr/>
            </a:pPr>
            <a:r>
              <a:rPr lang="en-US" sz="1600" b="1" dirty="0">
                <a:solidFill>
                  <a:srgbClr val="000000"/>
                </a:solidFill>
                <a:latin typeface="Courier New" charset="0"/>
              </a:rPr>
              <a:t>......................... </a:t>
            </a:r>
          </a:p>
          <a:p>
            <a:pPr algn="l">
              <a:defRPr/>
            </a:pPr>
            <a:r>
              <a:rPr lang="en-US" sz="1600" b="1" dirty="0">
                <a:solidFill>
                  <a:srgbClr val="000000"/>
                </a:solidFill>
                <a:latin typeface="Courier New" charset="0"/>
              </a:rPr>
              <a:t>......base64 encoded data </a:t>
            </a:r>
          </a:p>
          <a:p>
            <a:pPr algn="l">
              <a:defRPr/>
            </a:pPr>
            <a:r>
              <a:rPr lang="en-US" sz="1600" b="1" dirty="0">
                <a:solidFill>
                  <a:srgbClr val="3333CC"/>
                </a:solidFill>
                <a:latin typeface="Courier New" charset="0"/>
              </a:rPr>
              <a:t>--98766789--</a:t>
            </a:r>
          </a:p>
          <a:p>
            <a:pPr algn="l">
              <a:defRPr/>
            </a:pPr>
            <a:endParaRPr lang="en-US" sz="1800" b="1" dirty="0">
              <a:solidFill>
                <a:srgbClr val="000000"/>
              </a:solidFill>
              <a:latin typeface="Courier New"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D9FACA5-F9A6-064E-8320-5C141E15FD65}" type="slidenum">
              <a:rPr lang="en-US" altLang="x-none" sz="1400">
                <a:solidFill>
                  <a:srgbClr val="000000"/>
                </a:solidFill>
                <a:latin typeface="Comic Sans MS" charset="0"/>
              </a:rPr>
              <a:pPr/>
              <a:t>77</a:t>
            </a:fld>
            <a:endParaRPr lang="en-US" altLang="x-none" sz="1400">
              <a:solidFill>
                <a:srgbClr val="000000"/>
              </a:solidFill>
              <a:latin typeface="Comic Sans MS" charset="0"/>
            </a:endParaRPr>
          </a:p>
        </p:txBody>
      </p:sp>
      <p:sp>
        <p:nvSpPr>
          <p:cNvPr id="158722" name="Rectangle 2"/>
          <p:cNvSpPr>
            <a:spLocks noGrp="1" noChangeArrowheads="1"/>
          </p:cNvSpPr>
          <p:nvPr>
            <p:ph type="title"/>
          </p:nvPr>
        </p:nvSpPr>
        <p:spPr/>
        <p:txBody>
          <a:bodyPr/>
          <a:lstStyle/>
          <a:p>
            <a:r>
              <a:rPr lang="en-US" altLang="x-none" sz="3600" dirty="0">
                <a:ea typeface="ＭＳ Ｐゴシック" charset="-128"/>
              </a:rPr>
              <a:t>POP3 Protocol: Mail Retrieval</a:t>
            </a:r>
            <a:endParaRPr lang="en-US" altLang="x-none" dirty="0">
              <a:ea typeface="ＭＳ Ｐゴシック" charset="-128"/>
            </a:endParaRPr>
          </a:p>
        </p:txBody>
      </p:sp>
      <p:sp>
        <p:nvSpPr>
          <p:cNvPr id="34820" name="Rectangle 3"/>
          <p:cNvSpPr>
            <a:spLocks noGrp="1" noChangeArrowheads="1"/>
          </p:cNvSpPr>
          <p:nvPr>
            <p:ph type="body" sz="half" idx="1"/>
          </p:nvPr>
        </p:nvSpPr>
        <p:spPr>
          <a:xfrm>
            <a:off x="495300" y="1438275"/>
            <a:ext cx="3971925" cy="5183188"/>
          </a:xfrm>
        </p:spPr>
        <p:txBody>
          <a:bodyPr/>
          <a:lstStyle/>
          <a:p>
            <a:pPr>
              <a:buFont typeface="ZapfDingbats" charset="0"/>
              <a:buNone/>
            </a:pPr>
            <a:r>
              <a:rPr lang="en-US" altLang="x-none" sz="2400" dirty="0">
                <a:solidFill>
                  <a:srgbClr val="FF0000"/>
                </a:solidFill>
                <a:ea typeface="ＭＳ Ｐゴシック" charset="-128"/>
              </a:rPr>
              <a:t>Authorization phase</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client commands: </a:t>
            </a:r>
          </a:p>
          <a:p>
            <a:pPr lvl="1">
              <a:buFont typeface="Courier New" panose="02070309020205020404" pitchFamily="49" charset="0"/>
              <a:buChar char="o"/>
            </a:pPr>
            <a:r>
              <a:rPr lang="en-US" altLang="x-none" sz="2000" b="1" dirty="0">
                <a:latin typeface="Courier New" charset="0"/>
                <a:ea typeface="ＭＳ Ｐゴシック" charset="-128"/>
              </a:rPr>
              <a:t>user:</a:t>
            </a:r>
            <a:r>
              <a:rPr lang="en-US" altLang="x-none" sz="2000" dirty="0">
                <a:ea typeface="ＭＳ Ｐゴシック" charset="-128"/>
              </a:rPr>
              <a:t> declare username</a:t>
            </a:r>
          </a:p>
          <a:p>
            <a:pPr lvl="1">
              <a:buFont typeface="Courier New" panose="02070309020205020404" pitchFamily="49" charset="0"/>
              <a:buChar char="o"/>
            </a:pPr>
            <a:r>
              <a:rPr lang="en-US" altLang="x-none" sz="2000" b="1" dirty="0">
                <a:latin typeface="Courier New" charset="0"/>
                <a:ea typeface="ＭＳ Ｐゴシック" charset="-128"/>
              </a:rPr>
              <a:t>pass:</a:t>
            </a:r>
            <a:r>
              <a:rPr lang="en-US" altLang="x-none" sz="2000" dirty="0">
                <a:ea typeface="ＭＳ Ｐゴシック" charset="-128"/>
              </a:rPr>
              <a:t> password</a:t>
            </a:r>
          </a:p>
          <a:p>
            <a:pPr>
              <a:buFont typeface="Wingdings" pitchFamily="2" charset="2"/>
              <a:buChar char="q"/>
            </a:pPr>
            <a:r>
              <a:rPr lang="en-US" altLang="x-none" sz="2000" dirty="0">
                <a:ea typeface="ＭＳ Ｐゴシック" charset="-128"/>
              </a:rPr>
              <a:t>server responses</a:t>
            </a:r>
          </a:p>
          <a:p>
            <a:pPr lvl="1">
              <a:buFont typeface="Courier New" panose="02070309020205020404" pitchFamily="49" charset="0"/>
              <a:buChar char="o"/>
            </a:pPr>
            <a:r>
              <a:rPr lang="en-US" altLang="x-none" sz="2000" b="1" dirty="0">
                <a:latin typeface="Courier New" charset="0"/>
                <a:ea typeface="ＭＳ Ｐゴシック" charset="-128"/>
              </a:rPr>
              <a:t>+OK</a:t>
            </a:r>
          </a:p>
          <a:p>
            <a:pPr lvl="1">
              <a:buFont typeface="Courier New" panose="02070309020205020404" pitchFamily="49" charset="0"/>
              <a:buChar char="o"/>
            </a:pPr>
            <a:r>
              <a:rPr lang="en-US" altLang="x-none" sz="2000" b="1" dirty="0">
                <a:latin typeface="Courier New" charset="0"/>
                <a:ea typeface="ＭＳ Ｐゴシック" charset="-128"/>
              </a:rPr>
              <a:t>-ERR</a:t>
            </a:r>
            <a:endParaRPr lang="en-US" altLang="x-none" sz="1800" dirty="0">
              <a:ea typeface="ＭＳ Ｐゴシック" charset="-128"/>
            </a:endParaRPr>
          </a:p>
          <a:p>
            <a:pPr>
              <a:buFont typeface="ZapfDingbats" charset="0"/>
              <a:buNone/>
            </a:pPr>
            <a:r>
              <a:rPr lang="en-US" altLang="x-none" sz="2400" dirty="0">
                <a:solidFill>
                  <a:srgbClr val="FF0000"/>
                </a:solidFill>
                <a:ea typeface="ＭＳ Ｐゴシック" charset="-128"/>
              </a:rPr>
              <a:t>Transaction phase, </a:t>
            </a:r>
            <a:r>
              <a:rPr lang="en-US" altLang="x-none" sz="2000" dirty="0">
                <a:solidFill>
                  <a:schemeClr val="tx2"/>
                </a:solidFill>
                <a:ea typeface="ＭＳ Ｐゴシック" charset="-128"/>
              </a:rPr>
              <a:t>client:</a:t>
            </a:r>
            <a:endParaRPr lang="en-US" altLang="x-none" sz="2000" dirty="0">
              <a:ea typeface="ＭＳ Ｐゴシック" charset="-128"/>
            </a:endParaRPr>
          </a:p>
          <a:p>
            <a:pPr>
              <a:buFont typeface="Wingdings" pitchFamily="2" charset="2"/>
              <a:buChar char="q"/>
            </a:pPr>
            <a:r>
              <a:rPr lang="en-US" altLang="x-none" sz="2000" b="1" dirty="0">
                <a:latin typeface="Courier New" charset="0"/>
                <a:ea typeface="ＭＳ Ｐゴシック" charset="-128"/>
              </a:rPr>
              <a:t>list:</a:t>
            </a:r>
            <a:r>
              <a:rPr lang="en-US" altLang="x-none" sz="2000" dirty="0">
                <a:ea typeface="ＭＳ Ｐゴシック" charset="-128"/>
              </a:rPr>
              <a:t> list message numbers</a:t>
            </a:r>
          </a:p>
          <a:p>
            <a:pPr>
              <a:buFont typeface="Wingdings" pitchFamily="2" charset="2"/>
              <a:buChar char="q"/>
            </a:pPr>
            <a:r>
              <a:rPr lang="en-US" altLang="x-none" sz="2000" b="1" dirty="0" err="1">
                <a:latin typeface="Courier New" charset="0"/>
                <a:ea typeface="ＭＳ Ｐゴシック" charset="-128"/>
              </a:rPr>
              <a:t>retr</a:t>
            </a:r>
            <a:r>
              <a:rPr lang="en-US" altLang="x-none" sz="2000" b="1" dirty="0">
                <a:latin typeface="Courier New" charset="0"/>
                <a:ea typeface="ＭＳ Ｐゴシック" charset="-128"/>
              </a:rPr>
              <a:t>:</a:t>
            </a:r>
            <a:r>
              <a:rPr lang="en-US" altLang="x-none" sz="2000" dirty="0">
                <a:ea typeface="ＭＳ Ｐゴシック" charset="-128"/>
              </a:rPr>
              <a:t> retrieve message by number</a:t>
            </a:r>
          </a:p>
          <a:p>
            <a:pPr>
              <a:buFont typeface="Wingdings" pitchFamily="2" charset="2"/>
              <a:buChar char="q"/>
            </a:pPr>
            <a:r>
              <a:rPr lang="en-US" altLang="x-none" sz="2000" b="1" dirty="0">
                <a:latin typeface="Courier New" charset="0"/>
                <a:ea typeface="ＭＳ Ｐゴシック" charset="-128"/>
              </a:rPr>
              <a:t>dele:</a:t>
            </a:r>
            <a:r>
              <a:rPr lang="en-US" altLang="x-none" sz="2000" dirty="0">
                <a:ea typeface="ＭＳ Ｐゴシック" charset="-128"/>
              </a:rPr>
              <a:t> delete</a:t>
            </a:r>
          </a:p>
          <a:p>
            <a:pPr>
              <a:buFont typeface="Wingdings" pitchFamily="2" charset="2"/>
              <a:buChar char="q"/>
            </a:pPr>
            <a:r>
              <a:rPr lang="en-US" altLang="x-none" sz="2000" b="1" dirty="0">
                <a:latin typeface="Courier New" charset="0"/>
                <a:ea typeface="ＭＳ Ｐゴシック" charset="-128"/>
              </a:rPr>
              <a:t>quit</a:t>
            </a:r>
            <a:endParaRPr lang="en-US" altLang="x-none" sz="2000" dirty="0">
              <a:ea typeface="ＭＳ Ｐゴシック" charset="-128"/>
            </a:endParaRPr>
          </a:p>
        </p:txBody>
      </p:sp>
      <p:sp>
        <p:nvSpPr>
          <p:cNvPr id="34823" name="Freeform 6"/>
          <p:cNvSpPr>
            <a:spLocks/>
          </p:cNvSpPr>
          <p:nvPr/>
        </p:nvSpPr>
        <p:spPr bwMode="auto">
          <a:xfrm>
            <a:off x="4972050" y="1560513"/>
            <a:ext cx="371475" cy="1301750"/>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4" name="Line 7"/>
          <p:cNvSpPr>
            <a:spLocks noChangeShapeType="1"/>
          </p:cNvSpPr>
          <p:nvPr/>
        </p:nvSpPr>
        <p:spPr bwMode="auto">
          <a:xfrm>
            <a:off x="3486150" y="1676400"/>
            <a:ext cx="1425575" cy="376238"/>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5" name="Freeform 8"/>
          <p:cNvSpPr>
            <a:spLocks/>
          </p:cNvSpPr>
          <p:nvPr/>
        </p:nvSpPr>
        <p:spPr bwMode="auto">
          <a:xfrm>
            <a:off x="4962525" y="3125789"/>
            <a:ext cx="371475" cy="3325812"/>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6" name="Line 9"/>
          <p:cNvSpPr>
            <a:spLocks noChangeShapeType="1"/>
          </p:cNvSpPr>
          <p:nvPr/>
        </p:nvSpPr>
        <p:spPr bwMode="auto">
          <a:xfrm flipV="1">
            <a:off x="3152775" y="3952875"/>
            <a:ext cx="1733550" cy="32385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34827" name="Text Box 6"/>
          <p:cNvSpPr txBox="1">
            <a:spLocks noChangeArrowheads="1"/>
          </p:cNvSpPr>
          <p:nvPr/>
        </p:nvSpPr>
        <p:spPr bwMode="auto">
          <a:xfrm>
            <a:off x="76200" y="6490256"/>
            <a:ext cx="36311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1800" b="1" dirty="0">
                <a:solidFill>
                  <a:srgbClr val="002060"/>
                </a:solidFill>
                <a:latin typeface="Courier New" charset="0"/>
              </a:rPr>
              <a:t>%telnet </a:t>
            </a:r>
            <a:r>
              <a:rPr lang="en-US" altLang="x-none" sz="1800" b="1" dirty="0" err="1">
                <a:solidFill>
                  <a:srgbClr val="002060"/>
                </a:solidFill>
                <a:latin typeface="Courier New" charset="0"/>
              </a:rPr>
              <a:t>pop.sina.com</a:t>
            </a:r>
            <a:r>
              <a:rPr lang="en-US" altLang="x-none" sz="1800" b="1" dirty="0">
                <a:solidFill>
                  <a:srgbClr val="002060"/>
                </a:solidFill>
                <a:latin typeface="Courier New" charset="0"/>
              </a:rPr>
              <a:t> 110</a:t>
            </a:r>
            <a:endParaRPr lang="en-US" altLang="x-none" sz="2800" dirty="0">
              <a:solidFill>
                <a:srgbClr val="002060"/>
              </a:solidFill>
              <a:latin typeface="Arial" charset="0"/>
            </a:endParaRPr>
          </a:p>
        </p:txBody>
      </p:sp>
      <p:sp>
        <p:nvSpPr>
          <p:cNvPr id="2" name="TextBox 1">
            <a:extLst>
              <a:ext uri="{FF2B5EF4-FFF2-40B4-BE49-F238E27FC236}">
                <a16:creationId xmlns:a16="http://schemas.microsoft.com/office/drawing/2014/main" id="{29FCBBFA-3EE5-344C-8563-A81E82BD749D}"/>
              </a:ext>
            </a:extLst>
          </p:cNvPr>
          <p:cNvSpPr txBox="1"/>
          <p:nvPr/>
        </p:nvSpPr>
        <p:spPr>
          <a:xfrm>
            <a:off x="5232930" y="1462528"/>
            <a:ext cx="3732740" cy="5078313"/>
          </a:xfrm>
          <a:prstGeom prst="rect">
            <a:avLst/>
          </a:prstGeom>
          <a:noFill/>
        </p:spPr>
        <p:txBody>
          <a:bodyPr wrap="square" rtlCol="0">
            <a:spAutoFit/>
          </a:bodyPr>
          <a:lstStyle/>
          <a:p>
            <a:pPr algn="l"/>
            <a:r>
              <a:rPr lang="en-US" sz="1800" dirty="0"/>
              <a:t>S: +OK </a:t>
            </a:r>
            <a:r>
              <a:rPr lang="en-US" sz="1800" dirty="0" err="1"/>
              <a:t>sina</a:t>
            </a:r>
            <a:r>
              <a:rPr lang="en-US" sz="1800" dirty="0"/>
              <a:t> pop3 server ready</a:t>
            </a:r>
          </a:p>
          <a:p>
            <a:pPr algn="l"/>
            <a:r>
              <a:rPr lang="en-US" sz="1800" dirty="0"/>
              <a:t>C: user </a:t>
            </a:r>
            <a:r>
              <a:rPr lang="en-US" sz="1800" dirty="0" err="1"/>
              <a:t>xmucnns</a:t>
            </a:r>
            <a:endParaRPr lang="en-US" sz="1800" dirty="0"/>
          </a:p>
          <a:p>
            <a:pPr algn="l"/>
            <a:r>
              <a:rPr lang="en-US" sz="1800" dirty="0"/>
              <a:t>S: +OK welcome to </a:t>
            </a:r>
            <a:r>
              <a:rPr lang="en-US" sz="1800" dirty="0" err="1"/>
              <a:t>sina</a:t>
            </a:r>
            <a:r>
              <a:rPr lang="en-US" sz="1800" dirty="0"/>
              <a:t> mail</a:t>
            </a:r>
          </a:p>
          <a:p>
            <a:pPr algn="l"/>
            <a:r>
              <a:rPr lang="en-US" sz="1800" dirty="0"/>
              <a:t>C: pass 334f5605df1504f9</a:t>
            </a:r>
          </a:p>
          <a:p>
            <a:pPr algn="l"/>
            <a:r>
              <a:rPr lang="en-US" sz="1800" dirty="0"/>
              <a:t>S: +OK 4 messages (32377 octets)</a:t>
            </a:r>
          </a:p>
          <a:p>
            <a:pPr algn="l"/>
            <a:endParaRPr lang="en-US" sz="1800" dirty="0"/>
          </a:p>
          <a:p>
            <a:pPr algn="l"/>
            <a:r>
              <a:rPr lang="en-US" sz="1800" dirty="0"/>
              <a:t>C: list</a:t>
            </a:r>
          </a:p>
          <a:p>
            <a:pPr algn="l"/>
            <a:r>
              <a:rPr lang="en-US" sz="1800" dirty="0"/>
              <a:t>S: +OK 4 messages (32377 octets)</a:t>
            </a:r>
          </a:p>
          <a:p>
            <a:pPr algn="l"/>
            <a:r>
              <a:rPr lang="en-US" sz="1800" dirty="0"/>
              <a:t>S: 1 10410</a:t>
            </a:r>
          </a:p>
          <a:p>
            <a:pPr algn="l"/>
            <a:r>
              <a:rPr lang="en-US" sz="1800" dirty="0"/>
              <a:t>S: 2 10748</a:t>
            </a:r>
          </a:p>
          <a:p>
            <a:pPr algn="l"/>
            <a:r>
              <a:rPr lang="en-US" sz="1800" dirty="0"/>
              <a:t>S: 3 7859</a:t>
            </a:r>
          </a:p>
          <a:p>
            <a:pPr algn="l"/>
            <a:r>
              <a:rPr lang="en-US" sz="1800" dirty="0"/>
              <a:t>S: 4 3360</a:t>
            </a:r>
          </a:p>
          <a:p>
            <a:pPr algn="l"/>
            <a:r>
              <a:rPr lang="en-US" sz="1800" dirty="0"/>
              <a:t>S: .</a:t>
            </a:r>
          </a:p>
          <a:p>
            <a:pPr algn="l"/>
            <a:r>
              <a:rPr lang="en-US" sz="1800" dirty="0"/>
              <a:t>C: </a:t>
            </a:r>
            <a:r>
              <a:rPr lang="en-US" sz="1800" dirty="0" err="1"/>
              <a:t>retr</a:t>
            </a:r>
            <a:r>
              <a:rPr lang="en-US" sz="1800" dirty="0"/>
              <a:t> 4</a:t>
            </a:r>
          </a:p>
          <a:p>
            <a:pPr algn="l"/>
            <a:r>
              <a:rPr lang="en-US" sz="1800" dirty="0"/>
              <a:t>S: +OK 3360 octets</a:t>
            </a:r>
          </a:p>
          <a:p>
            <a:pPr algn="l"/>
            <a:r>
              <a:rPr lang="en-US" sz="1800" dirty="0"/>
              <a:t>C: dele 2</a:t>
            </a:r>
          </a:p>
          <a:p>
            <a:pPr algn="l"/>
            <a:r>
              <a:rPr lang="en-US" sz="1800" dirty="0"/>
              <a:t>C: quit</a:t>
            </a:r>
          </a:p>
          <a:p>
            <a:pPr algn="l"/>
            <a:r>
              <a:rPr lang="en-US" sz="1800" dirty="0"/>
              <a:t>S: +OK</a:t>
            </a:r>
          </a:p>
        </p:txBody>
      </p:sp>
      <p:sp>
        <p:nvSpPr>
          <p:cNvPr id="3" name="TextBox 2">
            <a:extLst>
              <a:ext uri="{FF2B5EF4-FFF2-40B4-BE49-F238E27FC236}">
                <a16:creationId xmlns:a16="http://schemas.microsoft.com/office/drawing/2014/main" id="{8A3BD2D9-27BE-D14D-AF48-94D9DFCCB07D}"/>
              </a:ext>
            </a:extLst>
          </p:cNvPr>
          <p:cNvSpPr txBox="1"/>
          <p:nvPr/>
        </p:nvSpPr>
        <p:spPr>
          <a:xfrm>
            <a:off x="6503519" y="6113046"/>
            <a:ext cx="2454276" cy="338554"/>
          </a:xfrm>
          <a:prstGeom prst="rect">
            <a:avLst/>
          </a:prstGeom>
          <a:noFill/>
        </p:spPr>
        <p:txBody>
          <a:bodyPr wrap="square" rtlCol="0">
            <a:spAutoFit/>
          </a:bodyPr>
          <a:lstStyle/>
          <a:p>
            <a:r>
              <a:rPr lang="en-US" sz="1600" i="1" dirty="0"/>
              <a:t>POP3 server signing off</a:t>
            </a:r>
          </a:p>
        </p:txBody>
      </p:sp>
      <p:sp>
        <p:nvSpPr>
          <p:cNvPr id="14" name="TextBox 13">
            <a:extLst>
              <a:ext uri="{FF2B5EF4-FFF2-40B4-BE49-F238E27FC236}">
                <a16:creationId xmlns:a16="http://schemas.microsoft.com/office/drawing/2014/main" id="{BAEACAFE-60E7-8A43-A3A1-F73102B8B94C}"/>
              </a:ext>
            </a:extLst>
          </p:cNvPr>
          <p:cNvSpPr txBox="1"/>
          <p:nvPr/>
        </p:nvSpPr>
        <p:spPr>
          <a:xfrm>
            <a:off x="6593934" y="2862263"/>
            <a:ext cx="2454276" cy="338554"/>
          </a:xfrm>
          <a:prstGeom prst="rect">
            <a:avLst/>
          </a:prstGeom>
          <a:noFill/>
        </p:spPr>
        <p:txBody>
          <a:bodyPr wrap="square" rtlCol="0">
            <a:spAutoFit/>
          </a:bodyPr>
          <a:lstStyle/>
          <a:p>
            <a:r>
              <a:rPr lang="en-US" sz="1600" i="1" dirty="0"/>
              <a:t>user successfully logged in</a:t>
            </a:r>
          </a:p>
        </p:txBody>
      </p:sp>
    </p:spTree>
    <p:extLst>
      <p:ext uri="{BB962C8B-B14F-4D97-AF65-F5344CB8AC3E}">
        <p14:creationId xmlns:p14="http://schemas.microsoft.com/office/powerpoint/2010/main" val="751317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2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2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2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2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2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2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2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8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8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7" grpId="0"/>
      <p:bldP spid="2" grpId="0"/>
      <p:bldP spid="3" grpId="0"/>
      <p:bldP spid="1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a:t>
            </a:r>
          </a:p>
        </p:txBody>
      </p:sp>
      <p:sp>
        <p:nvSpPr>
          <p:cNvPr id="7" name="Content Placeholder 6"/>
          <p:cNvSpPr>
            <a:spLocks noGrp="1"/>
          </p:cNvSpPr>
          <p:nvPr>
            <p:ph idx="1"/>
          </p:nvPr>
        </p:nvSpPr>
        <p:spPr/>
        <p:txBody>
          <a:bodyPr/>
          <a:lstStyle/>
          <a:p>
            <a:pPr>
              <a:buFont typeface="Wingdings" pitchFamily="2" charset="2"/>
              <a:buChar char="q"/>
            </a:pPr>
            <a:r>
              <a:rPr lang="en-US" altLang="zh-CN" dirty="0"/>
              <a:t>Register</a:t>
            </a:r>
            <a:r>
              <a:rPr lang="zh-CN" altLang="en-US" dirty="0"/>
              <a:t> </a:t>
            </a:r>
            <a:r>
              <a:rPr lang="en-US" altLang="zh-CN" dirty="0"/>
              <a:t>an</a:t>
            </a:r>
            <a:r>
              <a:rPr lang="zh-CN" altLang="en-US" dirty="0"/>
              <a:t> </a:t>
            </a:r>
            <a:r>
              <a:rPr lang="en-US" altLang="zh-CN" dirty="0"/>
              <a:t>email</a:t>
            </a:r>
            <a:r>
              <a:rPr lang="zh-CN" altLang="en-US" dirty="0"/>
              <a:t> </a:t>
            </a:r>
            <a:r>
              <a:rPr lang="en-US" altLang="zh-CN" dirty="0"/>
              <a:t>address</a:t>
            </a:r>
            <a:r>
              <a:rPr lang="zh-CN" altLang="en-US" dirty="0"/>
              <a:t> </a:t>
            </a:r>
            <a:r>
              <a:rPr lang="en-US" altLang="zh-CN" dirty="0"/>
              <a:t>at</a:t>
            </a:r>
            <a:r>
              <a:rPr lang="zh-CN" altLang="en-US" dirty="0"/>
              <a:t> </a:t>
            </a:r>
            <a:r>
              <a:rPr lang="en-US" altLang="zh-CN" dirty="0" err="1"/>
              <a:t>sina.com</a:t>
            </a:r>
            <a:endParaRPr lang="en-US" dirty="0"/>
          </a:p>
          <a:p>
            <a:pPr>
              <a:buFont typeface="Wingdings" pitchFamily="2" charset="2"/>
              <a:buChar char="q"/>
            </a:pPr>
            <a:r>
              <a:rPr lang="en-US" dirty="0"/>
              <a:t>Send an</a:t>
            </a:r>
            <a:r>
              <a:rPr lang="zh-CN" altLang="en-US" dirty="0"/>
              <a:t> </a:t>
            </a:r>
            <a:r>
              <a:rPr lang="en-US" dirty="0"/>
              <a:t>email to </a:t>
            </a:r>
            <a:r>
              <a:rPr lang="en-US" altLang="zh-CN" dirty="0"/>
              <a:t>the</a:t>
            </a:r>
            <a:r>
              <a:rPr lang="zh-CN" altLang="en-US" dirty="0"/>
              <a:t> </a:t>
            </a:r>
            <a:r>
              <a:rPr lang="en-US" altLang="zh-CN" dirty="0"/>
              <a:t>registered</a:t>
            </a:r>
            <a:r>
              <a:rPr lang="zh-CN" altLang="en-US" dirty="0"/>
              <a:t> </a:t>
            </a:r>
            <a:r>
              <a:rPr lang="en-US" altLang="zh-CN" dirty="0"/>
              <a:t>email</a:t>
            </a:r>
            <a:r>
              <a:rPr lang="zh-CN" altLang="en-US" dirty="0"/>
              <a:t> </a:t>
            </a:r>
            <a:r>
              <a:rPr lang="en-US" altLang="zh-CN" dirty="0"/>
              <a:t>address</a:t>
            </a:r>
            <a:r>
              <a:rPr lang="en-US" dirty="0"/>
              <a:t> </a:t>
            </a:r>
            <a:r>
              <a:rPr lang="en-US" altLang="zh-CN" dirty="0"/>
              <a:t>using</a:t>
            </a:r>
            <a:r>
              <a:rPr lang="zh-CN" altLang="en-US" dirty="0"/>
              <a:t> </a:t>
            </a:r>
            <a:r>
              <a:rPr lang="en-US" altLang="zh-CN" dirty="0"/>
              <a:t>smtp</a:t>
            </a:r>
            <a:endParaRPr lang="en-US" dirty="0"/>
          </a:p>
          <a:p>
            <a:pPr>
              <a:buFont typeface="Wingdings" pitchFamily="2" charset="2"/>
              <a:buChar char="q"/>
            </a:pPr>
            <a:r>
              <a:rPr lang="en-US" dirty="0"/>
              <a:t>Retrieve using pop</a:t>
            </a:r>
          </a:p>
        </p:txBody>
      </p:sp>
      <p:sp>
        <p:nvSpPr>
          <p:cNvPr id="5" name="Slide Number Placeholder 4"/>
          <p:cNvSpPr>
            <a:spLocks noGrp="1"/>
          </p:cNvSpPr>
          <p:nvPr>
            <p:ph type="sldNum" sz="quarter" idx="11"/>
          </p:nvPr>
        </p:nvSpPr>
        <p:spPr/>
        <p:txBody>
          <a:bodyPr/>
          <a:lstStyle/>
          <a:p>
            <a:fld id="{718200E6-4CED-3D4B-AAC7-42A621ACFA33}" type="slidenum">
              <a:rPr lang="en-US" altLang="x-none" smtClean="0"/>
              <a:pPr/>
              <a:t>78</a:t>
            </a:fld>
            <a:endParaRPr lang="en-US" altLang="x-none"/>
          </a:p>
        </p:txBody>
      </p:sp>
    </p:spTree>
    <p:extLst>
      <p:ext uri="{BB962C8B-B14F-4D97-AF65-F5344CB8AC3E}">
        <p14:creationId xmlns:p14="http://schemas.microsoft.com/office/powerpoint/2010/main" val="12544063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DA7823A4-81B8-1A45-9743-07104256B7DA}" type="slidenum">
              <a:rPr lang="en-US" altLang="x-none" sz="1400">
                <a:solidFill>
                  <a:srgbClr val="000000"/>
                </a:solidFill>
                <a:latin typeface="Comic Sans MS" charset="0"/>
              </a:rPr>
              <a:pPr/>
              <a:t>79</a:t>
            </a:fld>
            <a:endParaRPr lang="en-US" altLang="x-none" sz="1400">
              <a:solidFill>
                <a:srgbClr val="000000"/>
              </a:solidFill>
              <a:latin typeface="Comic Sans MS" charset="0"/>
            </a:endParaRPr>
          </a:p>
        </p:txBody>
      </p:sp>
      <p:sp>
        <p:nvSpPr>
          <p:cNvPr id="160770" name="Rectangle 2"/>
          <p:cNvSpPr>
            <a:spLocks noGrp="1" noChangeArrowheads="1"/>
          </p:cNvSpPr>
          <p:nvPr>
            <p:ph type="title"/>
          </p:nvPr>
        </p:nvSpPr>
        <p:spPr>
          <a:xfrm>
            <a:off x="190500" y="238125"/>
            <a:ext cx="8382000" cy="1143000"/>
          </a:xfrm>
        </p:spPr>
        <p:txBody>
          <a:bodyPr/>
          <a:lstStyle/>
          <a:p>
            <a:r>
              <a:rPr lang="en-US" altLang="x-none" sz="2800">
                <a:ea typeface="ＭＳ Ｐゴシック" charset="-128"/>
              </a:rPr>
              <a:t>Evaluation of SMTP/POP/IMAP</a:t>
            </a:r>
            <a:endParaRPr lang="en-US" altLang="x-none">
              <a:ea typeface="ＭＳ Ｐゴシック" charset="-128"/>
            </a:endParaRPr>
          </a:p>
        </p:txBody>
      </p:sp>
      <p:sp>
        <p:nvSpPr>
          <p:cNvPr id="4106" name="Rectangle 306"/>
          <p:cNvSpPr>
            <a:spLocks noChangeArrowheads="1"/>
          </p:cNvSpPr>
          <p:nvPr/>
        </p:nvSpPr>
        <p:spPr bwMode="auto">
          <a:xfrm>
            <a:off x="415925" y="2600325"/>
            <a:ext cx="3646488" cy="203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1800" b="1">
                <a:solidFill>
                  <a:srgbClr val="000000"/>
                </a:solidFill>
                <a:latin typeface="Comic Sans MS" charset="0"/>
                <a:ea typeface="宋体" charset="-122"/>
              </a:rPr>
              <a:t>Key questions to ask about a C-S application</a:t>
            </a:r>
          </a:p>
          <a:p>
            <a:pPr algn="l"/>
            <a:br>
              <a:rPr lang="en-US" altLang="zh-CN" sz="1800" b="1">
                <a:solidFill>
                  <a:srgbClr val="000000"/>
                </a:solidFill>
                <a:latin typeface="Comic Sans MS" charset="0"/>
                <a:ea typeface="宋体" charset="-122"/>
              </a:rPr>
            </a:br>
            <a:r>
              <a:rPr lang="en-US" altLang="zh-CN" sz="1800" b="1">
                <a:solidFill>
                  <a:srgbClr val="000000"/>
                </a:solidFill>
                <a:latin typeface="Comic Sans MS" charset="0"/>
                <a:ea typeface="宋体" charset="-122"/>
              </a:rPr>
              <a:t>- </a:t>
            </a:r>
            <a:r>
              <a:rPr lang="en-US" altLang="zh-CN" sz="1800" b="1">
                <a:solidFill>
                  <a:srgbClr val="FF0000"/>
                </a:solidFill>
                <a:latin typeface="Comic Sans MS" charset="0"/>
                <a:ea typeface="宋体" charset="-122"/>
              </a:rPr>
              <a:t>extensible</a:t>
            </a:r>
            <a:r>
              <a:rPr lang="en-US" altLang="zh-CN" sz="1800" b="1">
                <a:solidFill>
                  <a:srgbClr val="000000"/>
                </a:solidFill>
                <a:latin typeface="Comic Sans MS" charset="0"/>
                <a:ea typeface="宋体" charset="-122"/>
              </a:rPr>
              <a:t>?</a:t>
            </a:r>
          </a:p>
          <a:p>
            <a:pPr algn="l"/>
            <a:r>
              <a:rPr lang="en-US" altLang="zh-CN" sz="1800" b="1">
                <a:solidFill>
                  <a:srgbClr val="000000"/>
                </a:solidFill>
                <a:latin typeface="Comic Sans MS" charset="0"/>
                <a:ea typeface="宋体" charset="-122"/>
              </a:rPr>
              <a:t>- </a:t>
            </a:r>
            <a:r>
              <a:rPr lang="en-US" altLang="zh-CN" sz="1800" b="1">
                <a:solidFill>
                  <a:srgbClr val="FF0000"/>
                </a:solidFill>
                <a:latin typeface="Comic Sans MS" charset="0"/>
                <a:ea typeface="宋体" charset="-122"/>
              </a:rPr>
              <a:t>scalable</a:t>
            </a:r>
            <a:r>
              <a:rPr lang="en-US" altLang="zh-CN" sz="1800" b="1">
                <a:solidFill>
                  <a:srgbClr val="000000"/>
                </a:solidFill>
                <a:latin typeface="Comic Sans MS" charset="0"/>
                <a:ea typeface="宋体" charset="-122"/>
              </a:rPr>
              <a:t>?</a:t>
            </a:r>
          </a:p>
          <a:p>
            <a:pPr algn="l"/>
            <a:r>
              <a:rPr lang="en-US" altLang="zh-CN" sz="1800" b="1">
                <a:solidFill>
                  <a:srgbClr val="000000"/>
                </a:solidFill>
                <a:latin typeface="Comic Sans MS" charset="0"/>
                <a:ea typeface="宋体" charset="-122"/>
              </a:rPr>
              <a:t>- </a:t>
            </a:r>
            <a:r>
              <a:rPr lang="en-US" altLang="zh-CN" sz="1800" b="1">
                <a:solidFill>
                  <a:srgbClr val="FF0000"/>
                </a:solidFill>
                <a:latin typeface="Comic Sans MS" charset="0"/>
                <a:ea typeface="宋体" charset="-122"/>
              </a:rPr>
              <a:t>robust</a:t>
            </a:r>
            <a:r>
              <a:rPr lang="en-US" altLang="zh-CN" sz="1800" b="1">
                <a:solidFill>
                  <a:srgbClr val="000000"/>
                </a:solidFill>
                <a:latin typeface="Comic Sans MS" charset="0"/>
                <a:ea typeface="宋体" charset="-122"/>
              </a:rPr>
              <a:t>? </a:t>
            </a:r>
          </a:p>
          <a:p>
            <a:pPr algn="l"/>
            <a:r>
              <a:rPr lang="en-US" altLang="x-none" sz="1800" b="1">
                <a:solidFill>
                  <a:srgbClr val="000000"/>
                </a:solidFill>
                <a:latin typeface="Comic Sans MS" charset="0"/>
                <a:ea typeface="宋体" charset="-122"/>
              </a:rPr>
              <a:t>- </a:t>
            </a:r>
            <a:r>
              <a:rPr lang="en-US" altLang="x-none" sz="1800" b="1">
                <a:solidFill>
                  <a:srgbClr val="FF0000"/>
                </a:solidFill>
                <a:latin typeface="Comic Sans MS" charset="0"/>
                <a:ea typeface="宋体" charset="-122"/>
              </a:rPr>
              <a:t>security</a:t>
            </a:r>
            <a:r>
              <a:rPr lang="en-US" altLang="x-none" sz="1800" b="1">
                <a:solidFill>
                  <a:srgbClr val="000000"/>
                </a:solidFill>
                <a:latin typeface="Comic Sans MS" charset="0"/>
                <a:ea typeface="宋体" charset="-122"/>
              </a:rPr>
              <a:t>?</a:t>
            </a:r>
            <a:endParaRPr lang="en-US" altLang="x-none" sz="1800" b="1">
              <a:solidFill>
                <a:srgbClr val="000000"/>
              </a:solidFill>
              <a:latin typeface="Comic Sans MS" charset="0"/>
            </a:endParaRPr>
          </a:p>
        </p:txBody>
      </p:sp>
      <p:sp>
        <p:nvSpPr>
          <p:cNvPr id="4107" name="Line 18"/>
          <p:cNvSpPr>
            <a:spLocks noChangeShapeType="1"/>
          </p:cNvSpPr>
          <p:nvPr/>
        </p:nvSpPr>
        <p:spPr bwMode="auto">
          <a:xfrm>
            <a:off x="5724525" y="2476500"/>
            <a:ext cx="1123950" cy="79057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60773" name="Group 19"/>
          <p:cNvGrpSpPr>
            <a:grpSpLocks/>
          </p:cNvGrpSpPr>
          <p:nvPr/>
        </p:nvGrpSpPr>
        <p:grpSpPr bwMode="auto">
          <a:xfrm>
            <a:off x="7116763" y="2479675"/>
            <a:ext cx="355600" cy="933450"/>
            <a:chOff x="4180" y="783"/>
            <a:chExt cx="150" cy="307"/>
          </a:xfrm>
        </p:grpSpPr>
        <p:sp>
          <p:nvSpPr>
            <p:cNvPr id="4217"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218" name="Rectangle 21"/>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219"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20"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21"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22"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23"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24"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60774" name="Group 28"/>
          <p:cNvGrpSpPr>
            <a:grpSpLocks/>
          </p:cNvGrpSpPr>
          <p:nvPr/>
        </p:nvGrpSpPr>
        <p:grpSpPr bwMode="auto">
          <a:xfrm>
            <a:off x="6873875" y="2932113"/>
            <a:ext cx="822325" cy="1049337"/>
            <a:chOff x="4288" y="2627"/>
            <a:chExt cx="518" cy="661"/>
          </a:xfrm>
        </p:grpSpPr>
        <p:sp>
          <p:nvSpPr>
            <p:cNvPr id="4202" name="Rectangle 2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03" name="Text Box 30"/>
            <p:cNvSpPr txBox="1">
              <a:spLocks noChangeArrowheads="1"/>
            </p:cNvSpPr>
            <p:nvPr/>
          </p:nvSpPr>
          <p:spPr bwMode="auto">
            <a:xfrm>
              <a:off x="4288" y="2627"/>
              <a:ext cx="50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4204" name="Rectangle 3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05" name="Line 32"/>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6" name="Line 33"/>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7" name="Line 34"/>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8" name="Line 35"/>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09" name="Line 36"/>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10" name="Line 37"/>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11" name="Line 38"/>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212" name="Rectangle 3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3" name="Rectangle 4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4" name="Rectangle 4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5" name="Rectangle 4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16" name="Rectangle 4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nvGrpSpPr>
          <p:cNvPr id="160775" name="Group 44"/>
          <p:cNvGrpSpPr>
            <a:grpSpLocks/>
          </p:cNvGrpSpPr>
          <p:nvPr/>
        </p:nvGrpSpPr>
        <p:grpSpPr bwMode="auto">
          <a:xfrm>
            <a:off x="7599363" y="2070100"/>
            <a:ext cx="709612" cy="703263"/>
            <a:chOff x="4337" y="290"/>
            <a:chExt cx="447" cy="443"/>
          </a:xfrm>
        </p:grpSpPr>
        <p:graphicFrame>
          <p:nvGraphicFramePr>
            <p:cNvPr id="160869" name="Object 4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88115" name="Clip" r:id="rId4" imgW="1307079" imgH="1083682" progId="MS_ClipArt_Gallery.2">
                    <p:embed/>
                  </p:oleObj>
                </mc:Choice>
                <mc:Fallback>
                  <p:oleObj name="Clip" r:id="rId4" imgW="1307079" imgH="1083682" progId="MS_ClipArt_Gallery.2">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70" name="Group 46"/>
            <p:cNvGrpSpPr>
              <a:grpSpLocks/>
            </p:cNvGrpSpPr>
            <p:nvPr/>
          </p:nvGrpSpPr>
          <p:grpSpPr bwMode="auto">
            <a:xfrm>
              <a:off x="4337" y="367"/>
              <a:ext cx="447" cy="366"/>
              <a:chOff x="4189" y="817"/>
              <a:chExt cx="521" cy="366"/>
            </a:xfrm>
          </p:grpSpPr>
          <p:sp>
            <p:nvSpPr>
              <p:cNvPr id="4200" name="Rectangle 4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201" name="Text Box 48"/>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76" name="Group 49"/>
          <p:cNvGrpSpPr>
            <a:grpSpLocks/>
          </p:cNvGrpSpPr>
          <p:nvPr/>
        </p:nvGrpSpPr>
        <p:grpSpPr bwMode="auto">
          <a:xfrm>
            <a:off x="7827963" y="3079750"/>
            <a:ext cx="709612" cy="703263"/>
            <a:chOff x="4337" y="290"/>
            <a:chExt cx="447" cy="443"/>
          </a:xfrm>
        </p:grpSpPr>
        <p:graphicFrame>
          <p:nvGraphicFramePr>
            <p:cNvPr id="160865" name="Object 50"/>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88116" name="Clip" r:id="rId6" imgW="1307079" imgH="1083682" progId="MS_ClipArt_Gallery.2">
                    <p:embed/>
                  </p:oleObj>
                </mc:Choice>
                <mc:Fallback>
                  <p:oleObj name="Clip" r:id="rId6" imgW="1307079" imgH="1083682"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66" name="Group 51"/>
            <p:cNvGrpSpPr>
              <a:grpSpLocks/>
            </p:cNvGrpSpPr>
            <p:nvPr/>
          </p:nvGrpSpPr>
          <p:grpSpPr bwMode="auto">
            <a:xfrm>
              <a:off x="4337" y="367"/>
              <a:ext cx="447" cy="366"/>
              <a:chOff x="4189" y="817"/>
              <a:chExt cx="521" cy="366"/>
            </a:xfrm>
          </p:grpSpPr>
          <p:sp>
            <p:nvSpPr>
              <p:cNvPr id="4197" name="Rectangle 5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98" name="Text Box 53"/>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77" name="Group 54"/>
          <p:cNvGrpSpPr>
            <a:grpSpLocks/>
          </p:cNvGrpSpPr>
          <p:nvPr/>
        </p:nvGrpSpPr>
        <p:grpSpPr bwMode="auto">
          <a:xfrm>
            <a:off x="7599363" y="4127500"/>
            <a:ext cx="709612" cy="703263"/>
            <a:chOff x="4337" y="290"/>
            <a:chExt cx="447" cy="443"/>
          </a:xfrm>
        </p:grpSpPr>
        <p:graphicFrame>
          <p:nvGraphicFramePr>
            <p:cNvPr id="160861" name="Object 5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88117" name="Clip" r:id="rId7" imgW="1307079" imgH="1083682" progId="MS_ClipArt_Gallery.2">
                    <p:embed/>
                  </p:oleObj>
                </mc:Choice>
                <mc:Fallback>
                  <p:oleObj name="Clip" r:id="rId7" imgW="1307079" imgH="1083682" progId="MS_ClipArt_Gallery.2">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62" name="Group 56"/>
            <p:cNvGrpSpPr>
              <a:grpSpLocks/>
            </p:cNvGrpSpPr>
            <p:nvPr/>
          </p:nvGrpSpPr>
          <p:grpSpPr bwMode="auto">
            <a:xfrm>
              <a:off x="4337" y="367"/>
              <a:ext cx="447" cy="366"/>
              <a:chOff x="4189" y="817"/>
              <a:chExt cx="521" cy="366"/>
            </a:xfrm>
          </p:grpSpPr>
          <p:sp>
            <p:nvSpPr>
              <p:cNvPr id="4194" name="Rectangle 5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95" name="Text Box 58"/>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78" name="Group 59"/>
          <p:cNvGrpSpPr>
            <a:grpSpLocks/>
          </p:cNvGrpSpPr>
          <p:nvPr/>
        </p:nvGrpSpPr>
        <p:grpSpPr bwMode="auto">
          <a:xfrm>
            <a:off x="4873625" y="3889375"/>
            <a:ext cx="822325" cy="1501775"/>
            <a:chOff x="3484" y="2522"/>
            <a:chExt cx="518" cy="946"/>
          </a:xfrm>
        </p:grpSpPr>
        <p:grpSp>
          <p:nvGrpSpPr>
            <p:cNvPr id="160836" name="Group 60"/>
            <p:cNvGrpSpPr>
              <a:grpSpLocks/>
            </p:cNvGrpSpPr>
            <p:nvPr/>
          </p:nvGrpSpPr>
          <p:grpSpPr bwMode="auto">
            <a:xfrm>
              <a:off x="3631" y="2522"/>
              <a:ext cx="224" cy="588"/>
              <a:chOff x="4180" y="783"/>
              <a:chExt cx="150" cy="307"/>
            </a:xfrm>
          </p:grpSpPr>
          <p:sp>
            <p:nvSpPr>
              <p:cNvPr id="4185" name="AutoShape 6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86" name="Rectangle 62"/>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87" name="Rectangle 6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8" name="AutoShape 6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9" name="Line 6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90" name="Line 6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91" name="Rectangle 6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92" name="Rectangle 6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60837" name="Group 69"/>
            <p:cNvGrpSpPr>
              <a:grpSpLocks/>
            </p:cNvGrpSpPr>
            <p:nvPr/>
          </p:nvGrpSpPr>
          <p:grpSpPr bwMode="auto">
            <a:xfrm>
              <a:off x="3484" y="2807"/>
              <a:ext cx="518" cy="661"/>
              <a:chOff x="4288" y="2627"/>
              <a:chExt cx="518" cy="661"/>
            </a:xfrm>
          </p:grpSpPr>
          <p:sp>
            <p:nvSpPr>
              <p:cNvPr id="4170" name="Rectangle 7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71" name="Text Box 71"/>
              <p:cNvSpPr txBox="1">
                <a:spLocks noChangeArrowheads="1"/>
              </p:cNvSpPr>
              <p:nvPr/>
            </p:nvSpPr>
            <p:spPr bwMode="auto">
              <a:xfrm>
                <a:off x="4288" y="2627"/>
                <a:ext cx="50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4172" name="Rectangle 7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73" name="Line 73"/>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4" name="Line 74"/>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5" name="Line 75"/>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6" name="Line 76"/>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7" name="Line 77"/>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8" name="Line 78"/>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79" name="Line 79"/>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80" name="Rectangle 8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1" name="Rectangle 8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2" name="Rectangle 8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3" name="Rectangle 8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84" name="Rectangle 8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60779" name="Group 85"/>
          <p:cNvGrpSpPr>
            <a:grpSpLocks/>
          </p:cNvGrpSpPr>
          <p:nvPr/>
        </p:nvGrpSpPr>
        <p:grpSpPr bwMode="auto">
          <a:xfrm>
            <a:off x="7016750" y="5516563"/>
            <a:ext cx="709613" cy="703262"/>
            <a:chOff x="4337" y="290"/>
            <a:chExt cx="447" cy="443"/>
          </a:xfrm>
        </p:grpSpPr>
        <p:graphicFrame>
          <p:nvGraphicFramePr>
            <p:cNvPr id="160832" name="Object 8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88118" name="Clip" r:id="rId8" imgW="1307079" imgH="1083682" progId="MS_ClipArt_Gallery.2">
                    <p:embed/>
                  </p:oleObj>
                </mc:Choice>
                <mc:Fallback>
                  <p:oleObj name="Clip" r:id="rId8" imgW="1307079" imgH="1083682" progId="MS_ClipArt_Gallery.2">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33" name="Group 87"/>
            <p:cNvGrpSpPr>
              <a:grpSpLocks/>
            </p:cNvGrpSpPr>
            <p:nvPr/>
          </p:nvGrpSpPr>
          <p:grpSpPr bwMode="auto">
            <a:xfrm>
              <a:off x="4337" y="367"/>
              <a:ext cx="447" cy="366"/>
              <a:chOff x="4189" y="817"/>
              <a:chExt cx="521" cy="366"/>
            </a:xfrm>
          </p:grpSpPr>
          <p:sp>
            <p:nvSpPr>
              <p:cNvPr id="4166" name="Rectangle 8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67" name="Text Box 89"/>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80" name="Group 90"/>
          <p:cNvGrpSpPr>
            <a:grpSpLocks/>
          </p:cNvGrpSpPr>
          <p:nvPr/>
        </p:nvGrpSpPr>
        <p:grpSpPr bwMode="auto">
          <a:xfrm>
            <a:off x="4989513" y="5499100"/>
            <a:ext cx="709612" cy="703263"/>
            <a:chOff x="4337" y="290"/>
            <a:chExt cx="447" cy="443"/>
          </a:xfrm>
        </p:grpSpPr>
        <p:graphicFrame>
          <p:nvGraphicFramePr>
            <p:cNvPr id="160828" name="Object 91"/>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88119" name="Clip" r:id="rId9" imgW="1307079" imgH="1083682" progId="MS_ClipArt_Gallery.2">
                    <p:embed/>
                  </p:oleObj>
                </mc:Choice>
                <mc:Fallback>
                  <p:oleObj name="Clip" r:id="rId9" imgW="1307079" imgH="1083682" progId="MS_ClipArt_Gallery.2">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29" name="Group 92"/>
            <p:cNvGrpSpPr>
              <a:grpSpLocks/>
            </p:cNvGrpSpPr>
            <p:nvPr/>
          </p:nvGrpSpPr>
          <p:grpSpPr bwMode="auto">
            <a:xfrm>
              <a:off x="4337" y="367"/>
              <a:ext cx="447" cy="366"/>
              <a:chOff x="4189" y="817"/>
              <a:chExt cx="521" cy="366"/>
            </a:xfrm>
          </p:grpSpPr>
          <p:sp>
            <p:nvSpPr>
              <p:cNvPr id="4163" name="Rectangle 9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64" name="Text Box 94"/>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grpSp>
        <p:nvGrpSpPr>
          <p:cNvPr id="160781" name="Group 95"/>
          <p:cNvGrpSpPr>
            <a:grpSpLocks/>
          </p:cNvGrpSpPr>
          <p:nvPr/>
        </p:nvGrpSpPr>
        <p:grpSpPr bwMode="auto">
          <a:xfrm>
            <a:off x="4873625" y="1631950"/>
            <a:ext cx="822325" cy="1501775"/>
            <a:chOff x="3484" y="2522"/>
            <a:chExt cx="518" cy="946"/>
          </a:xfrm>
        </p:grpSpPr>
        <p:grpSp>
          <p:nvGrpSpPr>
            <p:cNvPr id="160803" name="Group 96"/>
            <p:cNvGrpSpPr>
              <a:grpSpLocks/>
            </p:cNvGrpSpPr>
            <p:nvPr/>
          </p:nvGrpSpPr>
          <p:grpSpPr bwMode="auto">
            <a:xfrm>
              <a:off x="3631" y="2522"/>
              <a:ext cx="224" cy="588"/>
              <a:chOff x="4180" y="783"/>
              <a:chExt cx="150" cy="307"/>
            </a:xfrm>
          </p:grpSpPr>
          <p:sp>
            <p:nvSpPr>
              <p:cNvPr id="4154" name="AutoShape 9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55" name="Rectangle 98"/>
              <p:cNvSpPr>
                <a:spLocks noChangeArrowheads="1"/>
              </p:cNvSpPr>
              <p:nvPr/>
            </p:nvSpPr>
            <p:spPr bwMode="auto">
              <a:xfrm>
                <a:off x="4256" y="785"/>
                <a:ext cx="70"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56" name="Rectangle 9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7" name="AutoShape 10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8" name="Line 10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59" name="Line 10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60" name="Rectangle 10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61" name="Rectangle 10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grpSp>
        <p:grpSp>
          <p:nvGrpSpPr>
            <p:cNvPr id="160804" name="Group 105"/>
            <p:cNvGrpSpPr>
              <a:grpSpLocks/>
            </p:cNvGrpSpPr>
            <p:nvPr/>
          </p:nvGrpSpPr>
          <p:grpSpPr bwMode="auto">
            <a:xfrm>
              <a:off x="3484" y="2807"/>
              <a:ext cx="518" cy="661"/>
              <a:chOff x="4288" y="2627"/>
              <a:chExt cx="518" cy="661"/>
            </a:xfrm>
          </p:grpSpPr>
          <p:sp>
            <p:nvSpPr>
              <p:cNvPr id="4139" name="Rectangle 106"/>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40" name="Text Box 107"/>
              <p:cNvSpPr txBox="1">
                <a:spLocks noChangeArrowheads="1"/>
              </p:cNvSpPr>
              <p:nvPr/>
            </p:nvSpPr>
            <p:spPr bwMode="auto">
              <a:xfrm>
                <a:off x="4288" y="2627"/>
                <a:ext cx="50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mail</a:t>
                </a:r>
              </a:p>
              <a:p>
                <a:pPr>
                  <a:defRPr/>
                </a:pPr>
                <a:r>
                  <a:rPr lang="en-US" sz="1600">
                    <a:solidFill>
                      <a:srgbClr val="000000"/>
                    </a:solidFill>
                  </a:rPr>
                  <a:t>server</a:t>
                </a:r>
                <a:endParaRPr lang="en-US">
                  <a:solidFill>
                    <a:srgbClr val="000000"/>
                  </a:solidFill>
                  <a:latin typeface="Times New Roman" charset="0"/>
                </a:endParaRPr>
              </a:p>
            </p:txBody>
          </p:sp>
          <p:sp>
            <p:nvSpPr>
              <p:cNvPr id="4141" name="Rectangle 108"/>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42" name="Line 109"/>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3" name="Line 110"/>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4" name="Line 111"/>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5" name="Line 112"/>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6" name="Line 113"/>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7" name="Line 114"/>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8" name="Line 115"/>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49" name="Rectangle 116"/>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0" name="Rectangle 117"/>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1" name="Rectangle 118"/>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2" name="Rectangle 119"/>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53" name="Rectangle 120"/>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grpSp>
      </p:grpSp>
      <p:grpSp>
        <p:nvGrpSpPr>
          <p:cNvPr id="160782" name="Group 121"/>
          <p:cNvGrpSpPr>
            <a:grpSpLocks/>
          </p:cNvGrpSpPr>
          <p:nvPr/>
        </p:nvGrpSpPr>
        <p:grpSpPr bwMode="auto">
          <a:xfrm>
            <a:off x="6329363" y="1374775"/>
            <a:ext cx="709612" cy="703263"/>
            <a:chOff x="4337" y="290"/>
            <a:chExt cx="447" cy="443"/>
          </a:xfrm>
        </p:grpSpPr>
        <p:graphicFrame>
          <p:nvGraphicFramePr>
            <p:cNvPr id="160799" name="Object 12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88120" name="Clip" r:id="rId10" imgW="1307079" imgH="1083682" progId="MS_ClipArt_Gallery.2">
                    <p:embed/>
                  </p:oleObj>
                </mc:Choice>
                <mc:Fallback>
                  <p:oleObj name="Clip" r:id="rId10" imgW="1307079" imgH="1083682" progId="MS_ClipArt_Gallery.2">
                    <p:embed/>
                    <p:pic>
                      <p:nvPicPr>
                        <p:cNvPr id="0" name="Object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60800" name="Group 123"/>
            <p:cNvGrpSpPr>
              <a:grpSpLocks/>
            </p:cNvGrpSpPr>
            <p:nvPr/>
          </p:nvGrpSpPr>
          <p:grpSpPr bwMode="auto">
            <a:xfrm>
              <a:off x="4337" y="367"/>
              <a:ext cx="447" cy="366"/>
              <a:chOff x="4189" y="817"/>
              <a:chExt cx="521" cy="366"/>
            </a:xfrm>
          </p:grpSpPr>
          <p:sp>
            <p:nvSpPr>
              <p:cNvPr id="4135" name="Rectangle 12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4136" name="Text Box 125"/>
              <p:cNvSpPr txBox="1">
                <a:spLocks noChangeArrowheads="1"/>
              </p:cNvSpPr>
              <p:nvPr/>
            </p:nvSpPr>
            <p:spPr bwMode="auto">
              <a:xfrm>
                <a:off x="4189" y="817"/>
                <a:ext cx="52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a:solidFill>
                      <a:srgbClr val="000000"/>
                    </a:solidFill>
                  </a:rPr>
                  <a:t>user</a:t>
                </a:r>
              </a:p>
              <a:p>
                <a:pPr>
                  <a:defRPr/>
                </a:pPr>
                <a:r>
                  <a:rPr lang="en-US" sz="1600">
                    <a:solidFill>
                      <a:srgbClr val="000000"/>
                    </a:solidFill>
                  </a:rPr>
                  <a:t>agent</a:t>
                </a:r>
                <a:endParaRPr lang="en-US">
                  <a:solidFill>
                    <a:srgbClr val="000000"/>
                  </a:solidFill>
                  <a:latin typeface="Times New Roman" charset="0"/>
                </a:endParaRPr>
              </a:p>
            </p:txBody>
          </p:sp>
        </p:grpSp>
      </p:grpSp>
      <p:sp>
        <p:nvSpPr>
          <p:cNvPr id="4118" name="Line 126"/>
          <p:cNvSpPr>
            <a:spLocks noChangeShapeType="1"/>
          </p:cNvSpPr>
          <p:nvPr/>
        </p:nvSpPr>
        <p:spPr bwMode="auto">
          <a:xfrm flipV="1">
            <a:off x="5724525" y="3676650"/>
            <a:ext cx="1123950" cy="1085850"/>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sp>
        <p:nvSpPr>
          <p:cNvPr id="4119" name="Line 127"/>
          <p:cNvSpPr>
            <a:spLocks noChangeShapeType="1"/>
          </p:cNvSpPr>
          <p:nvPr/>
        </p:nvSpPr>
        <p:spPr bwMode="auto">
          <a:xfrm flipH="1" flipV="1">
            <a:off x="4981575" y="3152775"/>
            <a:ext cx="0" cy="124777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60785" name="Group 364"/>
          <p:cNvGrpSpPr>
            <a:grpSpLocks/>
          </p:cNvGrpSpPr>
          <p:nvPr/>
        </p:nvGrpSpPr>
        <p:grpSpPr bwMode="auto">
          <a:xfrm>
            <a:off x="4459288" y="2713038"/>
            <a:ext cx="2393950" cy="1714500"/>
            <a:chOff x="4459288" y="2713038"/>
            <a:chExt cx="2393950" cy="1714500"/>
          </a:xfrm>
        </p:grpSpPr>
        <p:grpSp>
          <p:nvGrpSpPr>
            <p:cNvPr id="160790" name="Group 128"/>
            <p:cNvGrpSpPr>
              <a:grpSpLocks/>
            </p:cNvGrpSpPr>
            <p:nvPr/>
          </p:nvGrpSpPr>
          <p:grpSpPr bwMode="auto">
            <a:xfrm>
              <a:off x="5821365" y="3970340"/>
              <a:ext cx="1031875" cy="457200"/>
              <a:chOff x="3745" y="2537"/>
              <a:chExt cx="650" cy="288"/>
            </a:xfrm>
          </p:grpSpPr>
          <p:sp>
            <p:nvSpPr>
              <p:cNvPr id="4132" name="Rectangle 12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33" name="Text Box 130"/>
              <p:cNvSpPr txBox="1">
                <a:spLocks noChangeArrowheads="1"/>
              </p:cNvSpPr>
              <p:nvPr/>
            </p:nvSpPr>
            <p:spPr bwMode="auto">
              <a:xfrm>
                <a:off x="3745" y="2537"/>
                <a:ext cx="65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60791" name="Group 131"/>
            <p:cNvGrpSpPr>
              <a:grpSpLocks/>
            </p:cNvGrpSpPr>
            <p:nvPr/>
          </p:nvGrpSpPr>
          <p:grpSpPr bwMode="auto">
            <a:xfrm>
              <a:off x="5783265" y="2713040"/>
              <a:ext cx="1031875" cy="457200"/>
              <a:chOff x="3745" y="2537"/>
              <a:chExt cx="650" cy="288"/>
            </a:xfrm>
          </p:grpSpPr>
          <p:sp>
            <p:nvSpPr>
              <p:cNvPr id="4130" name="Rectangle 132"/>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31" name="Text Box 133"/>
              <p:cNvSpPr txBox="1">
                <a:spLocks noChangeArrowheads="1"/>
              </p:cNvSpPr>
              <p:nvPr/>
            </p:nvSpPr>
            <p:spPr bwMode="auto">
              <a:xfrm>
                <a:off x="3745" y="2537"/>
                <a:ext cx="65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nvGrpSpPr>
            <p:cNvPr id="160792" name="Group 134"/>
            <p:cNvGrpSpPr>
              <a:grpSpLocks/>
            </p:cNvGrpSpPr>
            <p:nvPr/>
          </p:nvGrpSpPr>
          <p:grpSpPr bwMode="auto">
            <a:xfrm>
              <a:off x="4459290" y="3427415"/>
              <a:ext cx="1031875" cy="457200"/>
              <a:chOff x="3745" y="2537"/>
              <a:chExt cx="650" cy="288"/>
            </a:xfrm>
          </p:grpSpPr>
          <p:sp>
            <p:nvSpPr>
              <p:cNvPr id="4128" name="Rectangle 135"/>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29" name="Text Box 136"/>
              <p:cNvSpPr txBox="1">
                <a:spLocks noChangeArrowheads="1"/>
              </p:cNvSpPr>
              <p:nvPr/>
            </p:nvSpPr>
            <p:spPr bwMode="auto">
              <a:xfrm>
                <a:off x="3745" y="2537"/>
                <a:ext cx="65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solidFill>
                      <a:srgbClr val="FF0000"/>
                    </a:solidFill>
                  </a:rPr>
                  <a:t>SMTP</a:t>
                </a:r>
                <a:endParaRPr lang="en-US">
                  <a:solidFill>
                    <a:srgbClr val="000000"/>
                  </a:solidFill>
                  <a:latin typeface="Times New Roman" charset="0"/>
                </a:endParaRPr>
              </a:p>
            </p:txBody>
          </p:sp>
        </p:grpSp>
      </p:grpSp>
      <p:sp>
        <p:nvSpPr>
          <p:cNvPr id="4121" name="Line 137"/>
          <p:cNvSpPr>
            <a:spLocks noChangeShapeType="1"/>
          </p:cNvSpPr>
          <p:nvPr/>
        </p:nvSpPr>
        <p:spPr bwMode="auto">
          <a:xfrm>
            <a:off x="5735638" y="5332413"/>
            <a:ext cx="1306512" cy="60642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sz="1800">
              <a:solidFill>
                <a:srgbClr val="000000"/>
              </a:solidFill>
              <a:latin typeface="Comic Sans MS" charset="0"/>
              <a:ea typeface="ＭＳ Ｐゴシック" charset="0"/>
            </a:endParaRPr>
          </a:p>
        </p:txBody>
      </p:sp>
      <p:grpSp>
        <p:nvGrpSpPr>
          <p:cNvPr id="160787" name="Group 138"/>
          <p:cNvGrpSpPr>
            <a:grpSpLocks/>
          </p:cNvGrpSpPr>
          <p:nvPr/>
        </p:nvGrpSpPr>
        <p:grpSpPr bwMode="auto">
          <a:xfrm>
            <a:off x="5956300" y="5295900"/>
            <a:ext cx="862013" cy="790575"/>
            <a:chOff x="3798" y="2580"/>
            <a:chExt cx="543" cy="498"/>
          </a:xfrm>
        </p:grpSpPr>
        <p:sp>
          <p:nvSpPr>
            <p:cNvPr id="4123" name="Rectangle 139"/>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4124" name="Text Box 140"/>
            <p:cNvSpPr txBox="1">
              <a:spLocks noChangeArrowheads="1"/>
            </p:cNvSpPr>
            <p:nvPr/>
          </p:nvSpPr>
          <p:spPr bwMode="auto">
            <a:xfrm>
              <a:off x="3802" y="2613"/>
              <a:ext cx="539" cy="46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a:solidFill>
                    <a:srgbClr val="FF0000"/>
                  </a:solidFill>
                </a:rPr>
                <a:t>POP3 or</a:t>
              </a:r>
            </a:p>
            <a:p>
              <a:pPr>
                <a:defRPr/>
              </a:pPr>
              <a:r>
                <a:rPr lang="en-US" sz="1400">
                  <a:solidFill>
                    <a:srgbClr val="FF0000"/>
                  </a:solidFill>
                </a:rPr>
                <a:t>IMAP</a:t>
              </a:r>
              <a:br>
                <a:rPr lang="en-US" sz="1400">
                  <a:solidFill>
                    <a:srgbClr val="FF0000"/>
                  </a:solidFill>
                </a:rPr>
              </a:br>
              <a:r>
                <a:rPr lang="en-US" sz="1400">
                  <a:solidFill>
                    <a:srgbClr val="FF0000"/>
                  </a:solidFill>
                </a:rPr>
                <a:t>SMTP</a:t>
              </a:r>
              <a:endParaRPr lang="en-US" sz="1400">
                <a:solidFill>
                  <a:srgbClr val="000000"/>
                </a:solidFill>
                <a:latin typeface="Times New Roman"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8</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366839"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366840"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21803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F7DCB12C-1B56-4448-89AD-26B0E9E95536}" type="slidenum">
              <a:rPr lang="en-US" altLang="x-none" sz="1400">
                <a:solidFill>
                  <a:srgbClr val="000000"/>
                </a:solidFill>
                <a:latin typeface="Comic Sans MS" charset="0"/>
              </a:rPr>
              <a:pPr/>
              <a:t>80</a:t>
            </a:fld>
            <a:endParaRPr lang="en-US" altLang="x-none" sz="1400">
              <a:solidFill>
                <a:srgbClr val="000000"/>
              </a:solidFill>
              <a:latin typeface="Comic Sans MS" charset="0"/>
            </a:endParaRPr>
          </a:p>
        </p:txBody>
      </p:sp>
      <p:sp>
        <p:nvSpPr>
          <p:cNvPr id="164866" name="Rectangle 2"/>
          <p:cNvSpPr>
            <a:spLocks noGrp="1" noChangeArrowheads="1"/>
          </p:cNvSpPr>
          <p:nvPr>
            <p:ph type="title"/>
          </p:nvPr>
        </p:nvSpPr>
        <p:spPr/>
        <p:txBody>
          <a:bodyPr/>
          <a:lstStyle/>
          <a:p>
            <a:r>
              <a:rPr lang="en-US" altLang="zh-CN" dirty="0">
                <a:ea typeface="宋体" charset="-122"/>
              </a:rPr>
              <a:t>Email Security: Spam</a:t>
            </a:r>
            <a:endParaRPr lang="en-US" altLang="x-none" dirty="0">
              <a:ea typeface="ＭＳ Ｐゴシック" charset="-128"/>
            </a:endParaRPr>
          </a:p>
        </p:txBody>
      </p:sp>
      <p:sp>
        <p:nvSpPr>
          <p:cNvPr id="164867" name="Rectangle 3"/>
          <p:cNvSpPr>
            <a:spLocks noGrp="1" noChangeArrowheads="1"/>
          </p:cNvSpPr>
          <p:nvPr>
            <p:ph type="body" idx="1"/>
          </p:nvPr>
        </p:nvSpPr>
        <p:spPr>
          <a:xfrm>
            <a:off x="533400" y="1379538"/>
            <a:ext cx="7772400" cy="4648200"/>
          </a:xfrm>
        </p:spPr>
        <p:txBody>
          <a:bodyPr/>
          <a:lstStyle/>
          <a:p>
            <a:pPr>
              <a:buFont typeface="Wingdings" pitchFamily="2" charset="2"/>
              <a:buChar char="q"/>
            </a:pPr>
            <a:r>
              <a:rPr lang="en-US" altLang="zh-CN" sz="2400" dirty="0">
                <a:ea typeface="宋体" charset="-122"/>
              </a:rPr>
              <a:t>Spam (Google)</a:t>
            </a:r>
          </a:p>
        </p:txBody>
      </p:sp>
      <p:pic>
        <p:nvPicPr>
          <p:cNvPr id="16486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0263" y="2216150"/>
            <a:ext cx="713422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83CDB921-6F11-354B-A8F9-A988CFA4DF83}" type="slidenum">
              <a:rPr lang="en-US" altLang="x-none" sz="1400">
                <a:solidFill>
                  <a:srgbClr val="000000"/>
                </a:solidFill>
                <a:latin typeface="Comic Sans MS" charset="0"/>
              </a:rPr>
              <a:pPr/>
              <a:t>81</a:t>
            </a:fld>
            <a:endParaRPr lang="en-US" altLang="x-none" sz="1400">
              <a:solidFill>
                <a:srgbClr val="000000"/>
              </a:solidFill>
              <a:latin typeface="Comic Sans MS" charset="0"/>
            </a:endParaRPr>
          </a:p>
        </p:txBody>
      </p:sp>
      <p:sp>
        <p:nvSpPr>
          <p:cNvPr id="166914" name="Rectangle 2"/>
          <p:cNvSpPr>
            <a:spLocks noGrp="1" noChangeArrowheads="1"/>
          </p:cNvSpPr>
          <p:nvPr>
            <p:ph type="title"/>
          </p:nvPr>
        </p:nvSpPr>
        <p:spPr/>
        <p:txBody>
          <a:bodyPr/>
          <a:lstStyle/>
          <a:p>
            <a:r>
              <a:rPr lang="en-US" altLang="zh-CN" dirty="0">
                <a:ea typeface="宋体" charset="-122"/>
              </a:rPr>
              <a:t>Email Security Issue: Spam</a:t>
            </a:r>
            <a:endParaRPr lang="en-US" altLang="x-none" dirty="0">
              <a:ea typeface="ＭＳ Ｐゴシック" charset="-128"/>
            </a:endParaRPr>
          </a:p>
        </p:txBody>
      </p:sp>
      <p:pic>
        <p:nvPicPr>
          <p:cNvPr id="2" name="Picture 1"/>
          <p:cNvPicPr>
            <a:picLocks noChangeAspect="1"/>
          </p:cNvPicPr>
          <p:nvPr/>
        </p:nvPicPr>
        <p:blipFill>
          <a:blip r:embed="rId3"/>
          <a:stretch>
            <a:fillRect/>
          </a:stretch>
        </p:blipFill>
        <p:spPr>
          <a:xfrm>
            <a:off x="661772" y="1609725"/>
            <a:ext cx="7913903" cy="4702464"/>
          </a:xfrm>
          <a:prstGeom prst="rect">
            <a:avLst/>
          </a:prstGeom>
        </p:spPr>
      </p:pic>
      <p:sp>
        <p:nvSpPr>
          <p:cNvPr id="4" name="Rectangle 3"/>
          <p:cNvSpPr/>
          <p:nvPr/>
        </p:nvSpPr>
        <p:spPr>
          <a:xfrm>
            <a:off x="304799" y="6396425"/>
            <a:ext cx="6497781" cy="307777"/>
          </a:xfrm>
          <a:prstGeom prst="rect">
            <a:avLst/>
          </a:prstGeom>
        </p:spPr>
        <p:txBody>
          <a:bodyPr wrap="square">
            <a:spAutoFit/>
          </a:bodyPr>
          <a:lstStyle/>
          <a:p>
            <a:r>
              <a:rPr lang="en-US" sz="1400" dirty="0"/>
              <a:t>Source: https://</a:t>
            </a:r>
            <a:r>
              <a:rPr lang="en-US" sz="1400" dirty="0" err="1"/>
              <a:t>www.statista.com</a:t>
            </a:r>
            <a:r>
              <a:rPr lang="en-US" sz="1400" dirty="0"/>
              <a:t>/statistics/420400/spam-email-traffic-share-annual/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83CDB921-6F11-354B-A8F9-A988CFA4DF83}" type="slidenum">
              <a:rPr lang="en-US" altLang="x-none" sz="1400">
                <a:solidFill>
                  <a:srgbClr val="000000"/>
                </a:solidFill>
                <a:latin typeface="Comic Sans MS" charset="0"/>
              </a:rPr>
              <a:pPr/>
              <a:t>82</a:t>
            </a:fld>
            <a:endParaRPr lang="en-US" altLang="x-none" sz="1400">
              <a:solidFill>
                <a:srgbClr val="000000"/>
              </a:solidFill>
              <a:latin typeface="Comic Sans MS" charset="0"/>
            </a:endParaRPr>
          </a:p>
        </p:txBody>
      </p:sp>
      <p:sp>
        <p:nvSpPr>
          <p:cNvPr id="166914" name="Rectangle 2"/>
          <p:cNvSpPr>
            <a:spLocks noGrp="1" noChangeArrowheads="1"/>
          </p:cNvSpPr>
          <p:nvPr>
            <p:ph type="title"/>
          </p:nvPr>
        </p:nvSpPr>
        <p:spPr/>
        <p:txBody>
          <a:bodyPr/>
          <a:lstStyle/>
          <a:p>
            <a:r>
              <a:rPr lang="en-US" altLang="zh-CN" dirty="0">
                <a:ea typeface="宋体" charset="-122"/>
              </a:rPr>
              <a:t>Email Security Issue: Spam</a:t>
            </a:r>
            <a:endParaRPr lang="en-US" altLang="x-none" dirty="0">
              <a:ea typeface="ＭＳ Ｐゴシック" charset="-128"/>
            </a:endParaRPr>
          </a:p>
        </p:txBody>
      </p:sp>
      <p:sp>
        <p:nvSpPr>
          <p:cNvPr id="4" name="Rectangle 3"/>
          <p:cNvSpPr/>
          <p:nvPr/>
        </p:nvSpPr>
        <p:spPr>
          <a:xfrm>
            <a:off x="304799" y="6396425"/>
            <a:ext cx="6497781" cy="307777"/>
          </a:xfrm>
          <a:prstGeom prst="rect">
            <a:avLst/>
          </a:prstGeom>
        </p:spPr>
        <p:txBody>
          <a:bodyPr wrap="square">
            <a:spAutoFit/>
          </a:bodyPr>
          <a:lstStyle/>
          <a:p>
            <a:r>
              <a:rPr lang="en-US" sz="1400" dirty="0"/>
              <a:t>Source: https://</a:t>
            </a:r>
            <a:r>
              <a:rPr lang="en-US" sz="1400" dirty="0" err="1"/>
              <a:t>www.statista.com</a:t>
            </a:r>
            <a:r>
              <a:rPr lang="en-US" sz="1400" dirty="0"/>
              <a:t>/statistics/420391/spam-email-traffic-share/</a:t>
            </a:r>
          </a:p>
        </p:txBody>
      </p:sp>
      <p:pic>
        <p:nvPicPr>
          <p:cNvPr id="3" name="Picture 2">
            <a:extLst>
              <a:ext uri="{FF2B5EF4-FFF2-40B4-BE49-F238E27FC236}">
                <a16:creationId xmlns:a16="http://schemas.microsoft.com/office/drawing/2014/main" id="{F3ED1433-F92C-194C-A632-5561C9B5B1C6}"/>
              </a:ext>
            </a:extLst>
          </p:cNvPr>
          <p:cNvPicPr>
            <a:picLocks noChangeAspect="1"/>
          </p:cNvPicPr>
          <p:nvPr/>
        </p:nvPicPr>
        <p:blipFill>
          <a:blip r:embed="rId3"/>
          <a:stretch>
            <a:fillRect/>
          </a:stretch>
        </p:blipFill>
        <p:spPr>
          <a:xfrm>
            <a:off x="533400" y="1509224"/>
            <a:ext cx="7274669" cy="4749577"/>
          </a:xfrm>
          <a:prstGeom prst="rect">
            <a:avLst/>
          </a:prstGeom>
        </p:spPr>
      </p:pic>
    </p:spTree>
    <p:extLst>
      <p:ext uri="{BB962C8B-B14F-4D97-AF65-F5344CB8AC3E}">
        <p14:creationId xmlns:p14="http://schemas.microsoft.com/office/powerpoint/2010/main" val="39662602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0498749-7344-674D-80BB-75E4C26E8F01}" type="slidenum">
              <a:rPr lang="en-US" altLang="x-none" sz="1400">
                <a:solidFill>
                  <a:srgbClr val="000000"/>
                </a:solidFill>
                <a:latin typeface="Comic Sans MS" charset="0"/>
              </a:rPr>
              <a:pPr/>
              <a:t>83</a:t>
            </a:fld>
            <a:endParaRPr lang="en-US" altLang="x-none" sz="1400">
              <a:solidFill>
                <a:srgbClr val="000000"/>
              </a:solidFill>
              <a:latin typeface="Comic Sans MS" charset="0"/>
            </a:endParaRPr>
          </a:p>
        </p:txBody>
      </p:sp>
      <p:sp>
        <p:nvSpPr>
          <p:cNvPr id="171010" name="Rectangle 2"/>
          <p:cNvSpPr>
            <a:spLocks noGrp="1" noChangeArrowheads="1"/>
          </p:cNvSpPr>
          <p:nvPr>
            <p:ph type="title"/>
          </p:nvPr>
        </p:nvSpPr>
        <p:spPr/>
        <p:txBody>
          <a:bodyPr/>
          <a:lstStyle/>
          <a:p>
            <a:r>
              <a:rPr lang="en-US" altLang="zh-CN" sz="3200" dirty="0">
                <a:ea typeface="宋体" charset="-122"/>
              </a:rPr>
              <a:t>Discussion: How May One Handle </a:t>
            </a:r>
            <a:br>
              <a:rPr lang="en-US" altLang="zh-CN" sz="3200" dirty="0">
                <a:ea typeface="宋体" charset="-122"/>
              </a:rPr>
            </a:br>
            <a:r>
              <a:rPr lang="en-US" altLang="zh-CN" sz="3200" dirty="0">
                <a:ea typeface="宋体" charset="-122"/>
              </a:rPr>
              <a:t>Email Spams?</a:t>
            </a:r>
            <a:endParaRPr lang="en-US" altLang="x-none" sz="3200" dirty="0">
              <a:ea typeface="ＭＳ Ｐゴシック" charset="-128"/>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D0FBAB2A-340A-0B44-9ABE-26790B8CA34D}" type="slidenum">
              <a:rPr lang="en-US" altLang="x-none" sz="1400">
                <a:solidFill>
                  <a:srgbClr val="000000"/>
                </a:solidFill>
                <a:latin typeface="Comic Sans MS" charset="0"/>
              </a:rPr>
              <a:pPr/>
              <a:t>84</a:t>
            </a:fld>
            <a:endParaRPr lang="en-US" altLang="x-none" sz="1400">
              <a:solidFill>
                <a:srgbClr val="000000"/>
              </a:solidFill>
              <a:latin typeface="Comic Sans MS" charset="0"/>
            </a:endParaRPr>
          </a:p>
        </p:txBody>
      </p:sp>
      <p:sp>
        <p:nvSpPr>
          <p:cNvPr id="173058" name="Rectangle 2"/>
          <p:cNvSpPr>
            <a:spLocks noGrp="1" noChangeArrowheads="1"/>
          </p:cNvSpPr>
          <p:nvPr>
            <p:ph type="title"/>
          </p:nvPr>
        </p:nvSpPr>
        <p:spPr/>
        <p:txBody>
          <a:bodyPr/>
          <a:lstStyle/>
          <a:p>
            <a:r>
              <a:rPr lang="en-US" altLang="zh-CN" sz="3200">
                <a:ea typeface="宋体" charset="-122"/>
              </a:rPr>
              <a:t>Detection Methods Used by GMail</a:t>
            </a:r>
            <a:endParaRPr lang="en-US" altLang="x-none" sz="3200">
              <a:ea typeface="ＭＳ Ｐゴシック" charset="-128"/>
            </a:endParaRPr>
          </a:p>
        </p:txBody>
      </p:sp>
      <p:sp>
        <p:nvSpPr>
          <p:cNvPr id="16691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Known phishing scams</a:t>
            </a:r>
          </a:p>
          <a:p>
            <a:pPr>
              <a:buFont typeface="Wingdings" pitchFamily="2" charset="2"/>
              <a:buChar char="q"/>
            </a:pPr>
            <a:r>
              <a:rPr lang="en-US" altLang="zh-CN" dirty="0">
                <a:ea typeface="宋体" charset="-122"/>
              </a:rPr>
              <a:t>Message from unconfirmed sender identity</a:t>
            </a:r>
          </a:p>
          <a:p>
            <a:pPr>
              <a:buFont typeface="Wingdings" pitchFamily="2" charset="2"/>
              <a:buChar char="q"/>
            </a:pPr>
            <a:r>
              <a:rPr lang="en-US" altLang="zh-CN" dirty="0">
                <a:ea typeface="宋体" charset="-122"/>
              </a:rPr>
              <a:t>Message you sent to Spam/similarity to suspicious messages</a:t>
            </a:r>
          </a:p>
          <a:p>
            <a:pPr>
              <a:buFont typeface="Wingdings" pitchFamily="2" charset="2"/>
              <a:buChar char="q"/>
            </a:pPr>
            <a:r>
              <a:rPr lang="en-US" altLang="zh-CN" dirty="0">
                <a:ea typeface="宋体" charset="-122"/>
              </a:rPr>
              <a:t>Administrator-set policies</a:t>
            </a:r>
          </a:p>
        </p:txBody>
      </p:sp>
      <p:sp>
        <p:nvSpPr>
          <p:cNvPr id="173060" name="Rectangle 1"/>
          <p:cNvSpPr>
            <a:spLocks noChangeArrowheads="1"/>
          </p:cNvSpPr>
          <p:nvPr/>
        </p:nvSpPr>
        <p:spPr bwMode="auto">
          <a:xfrm>
            <a:off x="388938" y="5718175"/>
            <a:ext cx="7275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dirty="0"/>
              <a:t>https://</a:t>
            </a:r>
            <a:r>
              <a:rPr lang="en-US" altLang="x-none" dirty="0" err="1"/>
              <a:t>support.google.com</a:t>
            </a:r>
            <a:r>
              <a:rPr lang="en-US" altLang="x-none" dirty="0"/>
              <a:t>/mail/answer/1366858?hl=</a:t>
            </a:r>
            <a:r>
              <a:rPr lang="en-US" altLang="x-none" dirty="0" err="1"/>
              <a:t>en</a:t>
            </a:r>
            <a:endParaRPr lang="en-US" altLang="x-none" dirty="0"/>
          </a:p>
        </p:txBody>
      </p:sp>
      <p:sp>
        <p:nvSpPr>
          <p:cNvPr id="2" name="Rectangle 1"/>
          <p:cNvSpPr/>
          <p:nvPr/>
        </p:nvSpPr>
        <p:spPr bwMode="auto">
          <a:xfrm>
            <a:off x="942109" y="2105891"/>
            <a:ext cx="7363691" cy="52647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extLst>
      <p:ext uri="{BB962C8B-B14F-4D97-AF65-F5344CB8AC3E}">
        <p14:creationId xmlns:p14="http://schemas.microsoft.com/office/powerpoint/2010/main" val="12201300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extLst>
      <p:ext uri="{BB962C8B-B14F-4D97-AF65-F5344CB8AC3E}">
        <p14:creationId xmlns:p14="http://schemas.microsoft.com/office/powerpoint/2010/main" val="9154293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87</a:t>
            </a:fld>
            <a:endParaRPr lang="en-US" altLang="x-none" sz="1200">
              <a:latin typeface="Tahoma" charset="0"/>
            </a:endParaRPr>
          </a:p>
        </p:txBody>
      </p:sp>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type="body" idx="1"/>
          </p:nvPr>
        </p:nvSpPr>
        <p:spPr>
          <a:xfrm>
            <a:off x="533400" y="2514600"/>
            <a:ext cx="8001000" cy="3962400"/>
          </a:xfrm>
        </p:spPr>
        <p:txBody>
          <a:bodyPr/>
          <a:lstStyle/>
          <a:p>
            <a:pPr marL="533400" indent="-533400">
              <a:buFont typeface="ZapfDingbats" charset="0"/>
              <a:buAutoNum type="arabicPeriod"/>
            </a:pPr>
            <a:r>
              <a:rPr lang="en-US" altLang="x-none" sz="3200">
                <a:ea typeface="ＭＳ Ｐゴシック" charset="-128"/>
              </a:rPr>
              <a:t>Survivability in the face of failure</a:t>
            </a:r>
          </a:p>
          <a:p>
            <a:pPr marL="533400" indent="-533400">
              <a:buFont typeface="ZapfDingbats" charset="0"/>
              <a:buAutoNum type="arabicPeriod"/>
            </a:pPr>
            <a:r>
              <a:rPr lang="en-US" altLang="x-none" sz="3200">
                <a:ea typeface="ＭＳ Ｐゴシック" charset="-128"/>
              </a:rPr>
              <a:t>Support multiple types of services</a:t>
            </a:r>
          </a:p>
          <a:p>
            <a:pPr marL="533400" indent="-533400">
              <a:buFont typeface="ZapfDingbats" charset="0"/>
              <a:buAutoNum type="arabicPeriod"/>
            </a:pPr>
            <a:r>
              <a:rPr lang="en-US" altLang="x-none" sz="3200">
                <a:ea typeface="ＭＳ Ｐゴシック" charset="-128"/>
              </a:rPr>
              <a:t>Accommodate a variety of networks</a:t>
            </a:r>
            <a:br>
              <a:rPr lang="en-US" altLang="x-none" sz="3200">
                <a:ea typeface="ＭＳ Ｐゴシック" charset="-128"/>
              </a:rPr>
            </a:br>
            <a:endParaRPr lang="en-US" altLang="x-none" sz="3200">
              <a:ea typeface="ＭＳ Ｐゴシック" charset="-128"/>
            </a:endParaRPr>
          </a:p>
          <a:p>
            <a:pPr marL="533400" indent="-533400">
              <a:buFont typeface="ZapfDingbats" charset="0"/>
              <a:buAutoNum type="arabicPeriod"/>
            </a:pPr>
            <a:r>
              <a:rPr lang="en-US" altLang="x-none" sz="2400">
                <a:ea typeface="ＭＳ Ｐゴシック" charset="-128"/>
              </a:rPr>
              <a:t>Permit distributed management of resources</a:t>
            </a:r>
          </a:p>
          <a:p>
            <a:pPr marL="533400" indent="-533400">
              <a:buFont typeface="ZapfDingbats" charset="0"/>
              <a:buAutoNum type="arabicPeriod"/>
            </a:pPr>
            <a:r>
              <a:rPr lang="en-US" altLang="x-none" sz="2400">
                <a:ea typeface="ＭＳ Ｐゴシック" charset="-128"/>
              </a:rPr>
              <a:t>Be cost effective</a:t>
            </a:r>
          </a:p>
          <a:p>
            <a:pPr marL="533400" indent="-533400">
              <a:buFont typeface="ZapfDingbats" charset="0"/>
              <a:buAutoNum type="arabicPeriod"/>
            </a:pPr>
            <a:r>
              <a:rPr lang="en-US" altLang="x-none" sz="2400">
                <a:ea typeface="ＭＳ Ｐゴシック" charset="-128"/>
              </a:rPr>
              <a:t>Permit host attachment with a low level of effort</a:t>
            </a:r>
          </a:p>
          <a:p>
            <a:pPr marL="533400" indent="-533400">
              <a:buFont typeface="ZapfDingbats" charset="0"/>
              <a:buAutoNum type="arabicPeriod"/>
            </a:pPr>
            <a:r>
              <a:rPr lang="en-US" altLang="x-none" sz="2400">
                <a:ea typeface="ＭＳ Ｐゴシック" charset="-128"/>
              </a:rPr>
              <a:t>Be accountable</a:t>
            </a: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a:solidFill>
                  <a:srgbClr val="FF0000"/>
                </a:solidFill>
              </a:rPr>
              <a:t>.  Connect different networks</a:t>
            </a:r>
            <a:endParaRPr lang="en-US" altLang="x-none" sz="2400"/>
          </a:p>
        </p:txBody>
      </p:sp>
    </p:spTree>
    <p:extLst>
      <p:ext uri="{BB962C8B-B14F-4D97-AF65-F5344CB8AC3E}">
        <p14:creationId xmlns:p14="http://schemas.microsoft.com/office/powerpoint/2010/main" val="4177700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88</a:t>
            </a:fld>
            <a:endParaRPr lang="en-US" altLang="x-none" sz="1200">
              <a:latin typeface="Tahoma" charset="0"/>
            </a:endParaRPr>
          </a:p>
        </p:txBody>
      </p:sp>
      <p:sp>
        <p:nvSpPr>
          <p:cNvPr id="144386"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the goal important? </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extLst>
      <p:ext uri="{BB962C8B-B14F-4D97-AF65-F5344CB8AC3E}">
        <p14:creationId xmlns:p14="http://schemas.microsoft.com/office/powerpoint/2010/main" val="19279906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89</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Continue to operate even in the presence of network failures (e.g., link and router failures)</a:t>
            </a:r>
          </a:p>
          <a:p>
            <a:pPr lvl="1">
              <a:buFont typeface="Courier New" panose="02070309020205020404" pitchFamily="49" charset="0"/>
              <a:buChar char="o"/>
            </a:pPr>
            <a:r>
              <a:rPr lang="en-US" altLang="x-none" sz="2000" dirty="0"/>
              <a:t>as long as the network is not partitioned, two endpoints should be able to communicate…moreover, any other failure (excepting network partition) should be </a:t>
            </a:r>
            <a:r>
              <a:rPr lang="en-US" altLang="x-none" sz="2000" dirty="0">
                <a:solidFill>
                  <a:srgbClr val="FF0000"/>
                </a:solidFill>
              </a:rPr>
              <a:t>transparent</a:t>
            </a:r>
            <a:r>
              <a:rPr lang="en-US" altLang="x-none" sz="2000" dirty="0"/>
              <a:t> to endpoints </a:t>
            </a:r>
          </a:p>
          <a:p>
            <a:pPr>
              <a:buFont typeface="Wingdings" pitchFamily="2" charset="2"/>
              <a:buChar char="q"/>
            </a:pPr>
            <a:r>
              <a:rPr lang="en-US" altLang="x-none" sz="2400" dirty="0"/>
              <a:t>Decision: maintain state only at end-points (fate-sharing)</a:t>
            </a:r>
          </a:p>
          <a:p>
            <a:pPr lvl="1">
              <a:buFont typeface="Courier New" panose="02070309020205020404" pitchFamily="49" charset="0"/>
              <a:buChar char="o"/>
            </a:pPr>
            <a:r>
              <a:rPr lang="en-US" altLang="x-none" sz="2000" dirty="0"/>
              <a:t>eliminate the problem of handling state inconsistency and performing state restoration when router fails</a:t>
            </a:r>
          </a:p>
          <a:p>
            <a:pPr>
              <a:buFont typeface="Wingdings" pitchFamily="2" charset="2"/>
              <a:buChar char="q"/>
            </a:pPr>
            <a:r>
              <a:rPr lang="en-US" altLang="x-none" sz="2400" dirty="0"/>
              <a:t>Internet: </a:t>
            </a:r>
            <a:r>
              <a:rPr lang="en-US" altLang="x-none" sz="2400" dirty="0">
                <a:solidFill>
                  <a:srgbClr val="FF0000"/>
                </a:solidFill>
              </a:rPr>
              <a:t>stateless</a:t>
            </a:r>
            <a:r>
              <a:rPr lang="en-US" altLang="x-none" sz="2400" dirty="0"/>
              <a:t> network architecture </a:t>
            </a:r>
          </a:p>
        </p:txBody>
      </p:sp>
    </p:spTree>
    <p:extLst>
      <p:ext uri="{BB962C8B-B14F-4D97-AF65-F5344CB8AC3E}">
        <p14:creationId xmlns:p14="http://schemas.microsoft.com/office/powerpoint/2010/main" val="71135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60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032543-F538-0742-BA76-899BD10238B5}" type="slidenum">
              <a:rPr lang="en-US" altLang="x-none" sz="1200">
                <a:latin typeface="Tahoma" charset="0"/>
              </a:rPr>
              <a:pPr>
                <a:spcBef>
                  <a:spcPct val="0"/>
                </a:spcBef>
                <a:buClrTx/>
                <a:buSzTx/>
                <a:buFontTx/>
                <a:buNone/>
              </a:pPr>
              <a:t>9</a:t>
            </a:fld>
            <a:endParaRPr lang="en-US" altLang="x-none" sz="1200">
              <a:latin typeface="Tahoma" charset="0"/>
            </a:endParaRPr>
          </a:p>
        </p:txBody>
      </p:sp>
      <p:grpSp>
        <p:nvGrpSpPr>
          <p:cNvPr id="46083" name="Group 6"/>
          <p:cNvGrpSpPr>
            <a:grpSpLocks/>
          </p:cNvGrpSpPr>
          <p:nvPr/>
        </p:nvGrpSpPr>
        <p:grpSpPr bwMode="auto">
          <a:xfrm>
            <a:off x="609600" y="2079625"/>
            <a:ext cx="914400" cy="838200"/>
            <a:chOff x="1143000" y="2971800"/>
            <a:chExt cx="914400" cy="838200"/>
          </a:xfrm>
        </p:grpSpPr>
        <p:sp>
          <p:nvSpPr>
            <p:cNvPr id="4611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6084" name="Group 7"/>
          <p:cNvGrpSpPr>
            <a:grpSpLocks/>
          </p:cNvGrpSpPr>
          <p:nvPr/>
        </p:nvGrpSpPr>
        <p:grpSpPr bwMode="auto">
          <a:xfrm>
            <a:off x="2057400" y="2079625"/>
            <a:ext cx="914400" cy="838200"/>
            <a:chOff x="1143000" y="2971800"/>
            <a:chExt cx="914400" cy="838200"/>
          </a:xfrm>
        </p:grpSpPr>
        <p:sp>
          <p:nvSpPr>
            <p:cNvPr id="4610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6085" name="Group 10"/>
          <p:cNvGrpSpPr>
            <a:grpSpLocks/>
          </p:cNvGrpSpPr>
          <p:nvPr/>
        </p:nvGrpSpPr>
        <p:grpSpPr bwMode="auto">
          <a:xfrm>
            <a:off x="4038600" y="2079625"/>
            <a:ext cx="914400" cy="838200"/>
            <a:chOff x="1143000" y="2971800"/>
            <a:chExt cx="914400" cy="838200"/>
          </a:xfrm>
        </p:grpSpPr>
        <p:sp>
          <p:nvSpPr>
            <p:cNvPr id="4610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6086" name="Group 13"/>
          <p:cNvGrpSpPr>
            <a:grpSpLocks/>
          </p:cNvGrpSpPr>
          <p:nvPr/>
        </p:nvGrpSpPr>
        <p:grpSpPr bwMode="auto">
          <a:xfrm>
            <a:off x="7848600" y="2079625"/>
            <a:ext cx="914400" cy="838200"/>
            <a:chOff x="1143000" y="2971800"/>
            <a:chExt cx="914400" cy="838200"/>
          </a:xfrm>
        </p:grpSpPr>
        <p:sp>
          <p:nvSpPr>
            <p:cNvPr id="4610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6087"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graphicFrame>
        <p:nvGraphicFramePr>
          <p:cNvPr id="46088" name="Object 2"/>
          <p:cNvGraphicFramePr>
            <a:graphicFrameLocks noChangeAspect="1"/>
          </p:cNvGraphicFramePr>
          <p:nvPr/>
        </p:nvGraphicFramePr>
        <p:xfrm>
          <a:off x="3048000" y="4724400"/>
          <a:ext cx="2362200" cy="461963"/>
        </p:xfrm>
        <a:graphic>
          <a:graphicData uri="http://schemas.openxmlformats.org/presentationml/2006/ole">
            <mc:AlternateContent xmlns:mc="http://schemas.openxmlformats.org/markup-compatibility/2006">
              <mc:Choice xmlns:v="urn:schemas-microsoft-com:vml" Requires="v">
                <p:oleObj spid="_x0000_s364920" name="Equation" r:id="rId4" imgW="1168400" imgH="228600" progId="Equation.3">
                  <p:embed/>
                </p:oleObj>
              </mc:Choice>
              <mc:Fallback>
                <p:oleObj name="Equation" r:id="rId4" imgW="1168400" imgH="228600" progId="Equation.3">
                  <p:embed/>
                  <p:pic>
                    <p:nvPicPr>
                      <p:cNvPr id="460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23622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9" name="Rectangle 18"/>
          <p:cNvSpPr>
            <a:spLocks noChangeArrowheads="1"/>
          </p:cNvSpPr>
          <p:nvPr/>
        </p:nvSpPr>
        <p:spPr bwMode="auto">
          <a:xfrm>
            <a:off x="533400" y="3810000"/>
            <a:ext cx="76088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46090"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6091"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6092"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6093"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094"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6095"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6096"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46098"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9" name="Rectangle 34"/>
          <p:cNvSpPr>
            <a:spLocks noChangeArrowheads="1"/>
          </p:cNvSpPr>
          <p:nvPr/>
        </p:nvSpPr>
        <p:spPr bwMode="auto">
          <a:xfrm>
            <a:off x="4800600" y="2667000"/>
            <a:ext cx="1182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(k+1)</a:t>
            </a:r>
            <a:endParaRPr lang="en-US" altLang="x-none" sz="500"/>
          </a:p>
        </p:txBody>
      </p:sp>
      <p:graphicFrame>
        <p:nvGraphicFramePr>
          <p:cNvPr id="46100" name="Object 3"/>
          <p:cNvGraphicFramePr>
            <a:graphicFrameLocks noChangeAspect="1"/>
          </p:cNvGraphicFramePr>
          <p:nvPr/>
        </p:nvGraphicFramePr>
        <p:xfrm>
          <a:off x="2654300" y="5327650"/>
          <a:ext cx="3594100" cy="539750"/>
        </p:xfrm>
        <a:graphic>
          <a:graphicData uri="http://schemas.openxmlformats.org/presentationml/2006/ole">
            <mc:AlternateContent xmlns:mc="http://schemas.openxmlformats.org/markup-compatibility/2006">
              <mc:Choice xmlns:v="urn:schemas-microsoft-com:vml" Requires="v">
                <p:oleObj spid="_x0000_s364921" name="Equation" r:id="rId6" imgW="1777229" imgH="266584" progId="Equation.3">
                  <p:embed/>
                </p:oleObj>
              </mc:Choice>
              <mc:Fallback>
                <p:oleObj name="Equation" r:id="rId6" imgW="1777229" imgH="266584" progId="Equation.3">
                  <p:embed/>
                  <p:pic>
                    <p:nvPicPr>
                      <p:cNvPr id="461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5327650"/>
                        <a:ext cx="3594100"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1" name="Object 4"/>
          <p:cNvGraphicFramePr>
            <a:graphicFrameLocks noChangeAspect="1"/>
          </p:cNvGraphicFramePr>
          <p:nvPr/>
        </p:nvGraphicFramePr>
        <p:xfrm>
          <a:off x="2362200" y="5943600"/>
          <a:ext cx="4106863" cy="925513"/>
        </p:xfrm>
        <a:graphic>
          <a:graphicData uri="http://schemas.openxmlformats.org/presentationml/2006/ole">
            <mc:AlternateContent xmlns:mc="http://schemas.openxmlformats.org/markup-compatibility/2006">
              <mc:Choice xmlns:v="urn:schemas-microsoft-com:vml" Requires="v">
                <p:oleObj spid="_x0000_s364922" name="Equation" r:id="rId8" imgW="2032000" imgH="457200" progId="Equation.3">
                  <p:embed/>
                </p:oleObj>
              </mc:Choice>
              <mc:Fallback>
                <p:oleObj name="Equation" r:id="rId8" imgW="2032000" imgH="457200" progId="Equation.3">
                  <p:embed/>
                  <p:pic>
                    <p:nvPicPr>
                      <p:cNvPr id="461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4106863"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6102"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103"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6104"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494857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90</a:t>
            </a:fld>
            <a:endParaRPr lang="en-US" altLang="x-none" sz="1200">
              <a:latin typeface="Tahoma" charset="0"/>
            </a:endParaRPr>
          </a:p>
        </p:txBody>
      </p:sp>
      <p:sp>
        <p:nvSpPr>
          <p:cNvPr id="148482"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this goal mean?</a:t>
            </a:r>
          </a:p>
          <a:p>
            <a:pPr>
              <a:buFont typeface="Wingdings" pitchFamily="2" charset="2"/>
              <a:buChar char="q"/>
            </a:pPr>
            <a:r>
              <a:rPr lang="en-US" altLang="x-none" dirty="0">
                <a:ea typeface="ＭＳ Ｐゴシック" charset="-128"/>
              </a:rPr>
              <a:t>Why is the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extLst>
      <p:ext uri="{BB962C8B-B14F-4D97-AF65-F5344CB8AC3E}">
        <p14:creationId xmlns:p14="http://schemas.microsoft.com/office/powerpoint/2010/main" val="18838452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91</a:t>
            </a:fld>
            <a:endParaRPr lang="en-US" altLang="x-none" sz="1200">
              <a:latin typeface="Tahoma" charset="0"/>
            </a:endParaRPr>
          </a:p>
        </p:txBody>
      </p:sp>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type="body" idx="1"/>
          </p:nvPr>
        </p:nvSpPr>
        <p:spPr>
          <a:xfrm>
            <a:off x="533400" y="1600200"/>
            <a:ext cx="7772400" cy="4876800"/>
          </a:xfrm>
          <a:noFill/>
        </p:spPr>
        <p:txBody>
          <a:bodyPr lIns="91420" tIns="45712" rIns="91420" bIns="45712"/>
          <a:lstStyle/>
          <a:p>
            <a:pPr>
              <a:buFont typeface="Wingdings" pitchFamily="2" charset="2"/>
              <a:buChar char="q"/>
            </a:pPr>
            <a:r>
              <a:rPr lang="en-US" altLang="x-none" dirty="0">
                <a:ea typeface="ＭＳ Ｐゴシック" charset="-128"/>
              </a:rPr>
              <a:t>Add UDP to TCP to better support other types of applications </a:t>
            </a:r>
          </a:p>
          <a:p>
            <a:pPr lvl="1">
              <a:buFont typeface="Courier New" panose="02070309020205020404" pitchFamily="49" charset="0"/>
              <a:buChar char="o"/>
            </a:pPr>
            <a:r>
              <a:rPr lang="en-US" altLang="x-none" dirty="0">
                <a:ea typeface="ＭＳ Ｐゴシック" charset="-128"/>
              </a:rPr>
              <a:t>e.g.,  </a:t>
            </a:r>
            <a:r>
              <a:rPr lang="ja-JP" altLang="en-US">
                <a:ea typeface="ＭＳ Ｐゴシック" charset="-128"/>
              </a:rPr>
              <a:t>“</a:t>
            </a:r>
            <a:r>
              <a:rPr lang="en-US" altLang="ja-JP" dirty="0">
                <a:ea typeface="ＭＳ Ｐゴシック" charset="-128"/>
              </a:rPr>
              <a:t>real-time</a:t>
            </a:r>
            <a:r>
              <a:rPr lang="ja-JP" altLang="en-US">
                <a:ea typeface="ＭＳ Ｐゴシック" charset="-128"/>
              </a:rPr>
              <a:t>”</a:t>
            </a:r>
            <a:r>
              <a:rPr lang="en-US" altLang="ja-JP" dirty="0">
                <a:ea typeface="ＭＳ Ｐゴシック" charset="-128"/>
              </a:rPr>
              <a:t> applications</a:t>
            </a:r>
          </a:p>
          <a:p>
            <a:pPr>
              <a:buFont typeface="Wingdings" pitchFamily="2" charset="2"/>
              <a:buChar char="q"/>
            </a:pPr>
            <a:r>
              <a:rPr lang="en-US" altLang="x-none" dirty="0">
                <a:ea typeface="ＭＳ Ｐゴシック" charset="-128"/>
              </a:rPr>
              <a:t>This was arguably the main reason for separating TCP and IP</a:t>
            </a:r>
          </a:p>
          <a:p>
            <a:pPr>
              <a:buFont typeface="Wingdings" pitchFamily="2" charset="2"/>
              <a:buChar char="q"/>
            </a:pPr>
            <a:r>
              <a:rPr lang="en-US" altLang="x-none" dirty="0">
                <a:ea typeface="ＭＳ Ｐゴシック" charset="-128"/>
              </a:rPr>
              <a:t>Provide datagram abstraction: lower common denominator on which other services can be built: everything over IP </a:t>
            </a:r>
          </a:p>
          <a:p>
            <a:pPr lvl="1">
              <a:buFont typeface="Courier New" panose="02070309020205020404" pitchFamily="49" charset="0"/>
              <a:buChar char="o"/>
            </a:pPr>
            <a:r>
              <a:rPr lang="en-US" altLang="x-none" dirty="0">
                <a:ea typeface="ＭＳ Ｐゴシック" charset="-128"/>
              </a:rPr>
              <a:t>service differentiation was considered (remember </a:t>
            </a:r>
            <a:r>
              <a:rPr lang="en-US" altLang="x-none" dirty="0" err="1">
                <a:ea typeface="ＭＳ Ｐゴシック" charset="-128"/>
              </a:rPr>
              <a:t>ToS</a:t>
            </a:r>
            <a:r>
              <a:rPr lang="en-US" altLang="x-none" dirty="0">
                <a:ea typeface="ＭＳ Ｐゴシック" charset="-128"/>
              </a:rPr>
              <a:t>?), but this has never happened on the large scale (Why?)</a:t>
            </a:r>
            <a:endParaRPr lang="en-US" altLang="x-none" sz="2000" dirty="0">
              <a:ea typeface="ＭＳ Ｐゴシック" charset="-128"/>
            </a:endParaRPr>
          </a:p>
        </p:txBody>
      </p:sp>
    </p:spTree>
    <p:extLst>
      <p:ext uri="{BB962C8B-B14F-4D97-AF65-F5344CB8AC3E}">
        <p14:creationId xmlns:p14="http://schemas.microsoft.com/office/powerpoint/2010/main" val="2852173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92</a:t>
            </a:fld>
            <a:endParaRPr lang="en-US" altLang="x-none" sz="1200">
              <a:latin typeface="Tahoma" charset="0"/>
            </a:endParaRPr>
          </a:p>
        </p:txBody>
      </p:sp>
      <p:sp>
        <p:nvSpPr>
          <p:cNvPr id="152578" name="Rectangle 2"/>
          <p:cNvSpPr>
            <a:spLocks noGrp="1" noChangeArrowheads="1"/>
          </p:cNvSpPr>
          <p:nvPr>
            <p:ph type="title"/>
          </p:nvPr>
        </p:nvSpPr>
        <p:spPr>
          <a:xfrm>
            <a:off x="533400" y="457200"/>
            <a:ext cx="7772400" cy="762000"/>
          </a:xfrm>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this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extLst>
      <p:ext uri="{BB962C8B-B14F-4D97-AF65-F5344CB8AC3E}">
        <p14:creationId xmlns:p14="http://schemas.microsoft.com/office/powerpoint/2010/main" val="30698891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93</a:t>
            </a:fld>
            <a:endParaRPr lang="en-US" altLang="x-none" sz="1200">
              <a:latin typeface="Tahoma"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type="body" idx="1"/>
          </p:nvPr>
        </p:nvSpPr>
        <p:spPr>
          <a:xfrm>
            <a:off x="533400" y="1600200"/>
            <a:ext cx="7772400" cy="4953000"/>
          </a:xfrm>
          <a:noFill/>
        </p:spPr>
        <p:txBody>
          <a:bodyPr lIns="91420" tIns="45712" rIns="91420" bIns="45712"/>
          <a:lstStyle/>
          <a:p>
            <a:pPr>
              <a:buFont typeface="Wingdings" pitchFamily="2" charset="2"/>
              <a:buChar char="q"/>
            </a:pPr>
            <a:r>
              <a:rPr lang="en-US" altLang="x-none" dirty="0">
                <a:ea typeface="ＭＳ Ｐゴシック" charset="-128"/>
              </a:rPr>
              <a:t>Very successful</a:t>
            </a:r>
          </a:p>
          <a:p>
            <a:pPr lvl="1">
              <a:buFont typeface="Courier New" panose="02070309020205020404" pitchFamily="49" charset="0"/>
              <a:buChar char="o"/>
            </a:pPr>
            <a:r>
              <a:rPr lang="en-US" altLang="x-none" dirty="0">
                <a:ea typeface="ＭＳ Ｐゴシック" charset="-128"/>
              </a:rPr>
              <a:t>because the minimalist service; it requires from underlying network only to deliver a packet with a </a:t>
            </a:r>
            <a:r>
              <a:rPr lang="ja-JP" altLang="en-US">
                <a:ea typeface="ＭＳ Ｐゴシック" charset="-128"/>
              </a:rPr>
              <a:t>“</a:t>
            </a:r>
            <a:r>
              <a:rPr lang="en-US" altLang="ja-JP" dirty="0">
                <a:ea typeface="ＭＳ Ｐゴシック" charset="-128"/>
              </a:rPr>
              <a:t>reasonable</a:t>
            </a:r>
            <a:r>
              <a:rPr lang="ja-JP" altLang="en-US">
                <a:ea typeface="ＭＳ Ｐゴシック" charset="-128"/>
              </a:rPr>
              <a:t>”</a:t>
            </a:r>
            <a:r>
              <a:rPr lang="en-US" altLang="ja-JP" dirty="0">
                <a:ea typeface="ＭＳ Ｐゴシック" charset="-128"/>
              </a:rPr>
              <a:t> probability of success</a:t>
            </a:r>
          </a:p>
          <a:p>
            <a:pPr>
              <a:buFont typeface="Wingdings" pitchFamily="2" charset="2"/>
              <a:buChar char="q"/>
            </a:pPr>
            <a:r>
              <a:rPr lang="en-US" altLang="x-none" dirty="0">
                <a:ea typeface="ＭＳ Ｐゴシック" charset="-128"/>
              </a:rPr>
              <a:t>…does not require:</a:t>
            </a:r>
          </a:p>
          <a:p>
            <a:pPr lvl="1">
              <a:buFont typeface="Courier New" panose="02070309020205020404" pitchFamily="49" charset="0"/>
              <a:buChar char="o"/>
            </a:pPr>
            <a:r>
              <a:rPr lang="en-US" altLang="x-none" dirty="0">
                <a:ea typeface="ＭＳ Ｐゴシック" charset="-128"/>
              </a:rPr>
              <a:t>reliability</a:t>
            </a:r>
          </a:p>
          <a:p>
            <a:pPr lvl="1">
              <a:buFont typeface="Courier New" panose="02070309020205020404" pitchFamily="49" charset="0"/>
              <a:buChar char="o"/>
            </a:pPr>
            <a:r>
              <a:rPr lang="en-US" altLang="x-none" dirty="0">
                <a:ea typeface="ＭＳ Ｐゴシック" charset="-128"/>
              </a:rPr>
              <a:t>in-order delivery</a:t>
            </a:r>
          </a:p>
          <a:p>
            <a:pPr>
              <a:buFont typeface="Wingdings" pitchFamily="2" charset="2"/>
              <a:buChar char="q"/>
            </a:pPr>
            <a:r>
              <a:rPr lang="en-US" altLang="x-none" dirty="0">
                <a:ea typeface="ＭＳ Ｐゴシック" charset="-128"/>
              </a:rPr>
              <a:t>The mantra: IP over everything</a:t>
            </a:r>
          </a:p>
          <a:p>
            <a:pPr lvl="1">
              <a:buFont typeface="Courier New" panose="02070309020205020404" pitchFamily="49" charset="0"/>
              <a:buChar char="o"/>
            </a:pPr>
            <a:r>
              <a:rPr lang="en-US" altLang="x-none" dirty="0">
                <a:ea typeface="ＭＳ Ｐゴシック" charset="-128"/>
              </a:rPr>
              <a:t>Then: ARPANET, X.25, DARPA satellite network..</a:t>
            </a:r>
          </a:p>
          <a:p>
            <a:pPr lvl="1">
              <a:buFont typeface="Courier New" panose="02070309020205020404" pitchFamily="49" charset="0"/>
              <a:buChar char="o"/>
            </a:pPr>
            <a:r>
              <a:rPr lang="en-US" altLang="x-none" dirty="0">
                <a:ea typeface="ＭＳ Ｐゴシック" charset="-128"/>
              </a:rPr>
              <a:t>Now: ATM, SONET, WDM…</a:t>
            </a:r>
            <a:endParaRPr lang="en-US" altLang="x-none" sz="2000" dirty="0">
              <a:ea typeface="ＭＳ Ｐゴシック" charset="-128"/>
            </a:endParaRPr>
          </a:p>
        </p:txBody>
      </p:sp>
    </p:spTree>
    <p:extLst>
      <p:ext uri="{BB962C8B-B14F-4D97-AF65-F5344CB8AC3E}">
        <p14:creationId xmlns:p14="http://schemas.microsoft.com/office/powerpoint/2010/main" val="29276948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94</a:t>
            </a:fld>
            <a:endParaRPr lang="en-US" altLang="x-none" sz="1200">
              <a:latin typeface="Tahoma" charset="0"/>
            </a:endParaRPr>
          </a:p>
        </p:txBody>
      </p:sp>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Permit distributed management of resources</a:t>
            </a:r>
          </a:p>
          <a:p>
            <a:pPr>
              <a:buFont typeface="Wingdings" pitchFamily="2" charset="2"/>
              <a:buChar char="q"/>
            </a:pPr>
            <a:r>
              <a:rPr lang="en-US" altLang="x-none" dirty="0">
                <a:ea typeface="ＭＳ Ｐゴシック" charset="-128"/>
              </a:rPr>
              <a:t>Be cost effective</a:t>
            </a:r>
          </a:p>
          <a:p>
            <a:pPr>
              <a:buFont typeface="Wingdings" pitchFamily="2" charset="2"/>
              <a:buChar char="q"/>
            </a:pPr>
            <a:r>
              <a:rPr lang="en-US" altLang="x-none" dirty="0">
                <a:ea typeface="ＭＳ Ｐゴシック" charset="-128"/>
              </a:rPr>
              <a:t>Permit host attachment with a low level of effort</a:t>
            </a:r>
          </a:p>
          <a:p>
            <a:pPr>
              <a:buFont typeface="Wingdings" pitchFamily="2" charset="2"/>
              <a:buChar char="q"/>
            </a:pPr>
            <a:r>
              <a:rPr lang="en-US" altLang="x-none" dirty="0">
                <a:ea typeface="ＭＳ Ｐゴシック" charset="-128"/>
              </a:rPr>
              <a:t>Be accountable</a:t>
            </a:r>
          </a:p>
        </p:txBody>
      </p:sp>
    </p:spTree>
    <p:extLst>
      <p:ext uri="{BB962C8B-B14F-4D97-AF65-F5344CB8AC3E}">
        <p14:creationId xmlns:p14="http://schemas.microsoft.com/office/powerpoint/2010/main" val="17778898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12700" cap="flat" cmpd="sng" algn="ctr">
          <a:no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rgbClr val="CCFFFF"/>
        </a:solidFill>
        <a:ln w="12700" cap="flat" cmpd="sng" algn="ctr">
          <a:no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9491</TotalTime>
  <Words>4927</Words>
  <Application>Microsoft Macintosh PowerPoint</Application>
  <PresentationFormat>On-screen Show (4:3)</PresentationFormat>
  <Paragraphs>1326</Paragraphs>
  <Slides>94</Slides>
  <Notes>90</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4</vt:i4>
      </vt:variant>
      <vt:variant>
        <vt:lpstr>Slide Titles</vt:lpstr>
      </vt:variant>
      <vt:variant>
        <vt:i4>94</vt:i4>
      </vt:variant>
    </vt:vector>
  </HeadingPairs>
  <TitlesOfParts>
    <vt:vector size="116"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Default Design</vt:lpstr>
      <vt:lpstr>2_Kurose</vt:lpstr>
      <vt:lpstr>3_Kurose</vt:lpstr>
      <vt:lpstr>1_Default Design</vt:lpstr>
      <vt:lpstr>2_Default Design</vt:lpstr>
      <vt:lpstr>Equation</vt:lpstr>
      <vt:lpstr>Photo Editor Photo</vt:lpstr>
      <vt:lpstr>ClipArt</vt:lpstr>
      <vt:lpstr>Clip</vt:lpstr>
      <vt:lpstr>Layered Network Architecture; Network Applications:  Overview, EMail</vt:lpstr>
      <vt:lpstr>Outline</vt:lpstr>
      <vt:lpstr>Admin</vt:lpstr>
      <vt:lpstr>PowerPoint Presentation</vt:lpstr>
      <vt:lpstr>Recap: Circuit Switching vs. Packet Switching</vt:lpstr>
      <vt:lpstr>Recap: Queueing Theory</vt:lpstr>
      <vt:lpstr>Recap: Queueing Theory Analysis of Circuit-Switching</vt:lpstr>
      <vt:lpstr>Equilibrium = Time Reversibility [Frank Kelly]</vt:lpstr>
      <vt:lpstr>Recap: Queueing Theory Analysis of Circuit-Switching</vt:lpstr>
      <vt:lpstr>Recap: Queueing Theory  Analysis of Packet Switching</vt:lpstr>
      <vt:lpstr>Recap: Analysis of  Delay</vt:lpstr>
      <vt:lpstr>PowerPoint Presentation</vt:lpstr>
      <vt:lpstr>Recap: Statistical Multiplexing</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Some Implications of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Transport Services and APIs</vt:lpstr>
      <vt:lpstr>Socket Service Model and API</vt:lpstr>
      <vt:lpstr>Multiplexing/Demultiplexing</vt:lpstr>
      <vt:lpstr>PowerPoint Presentation</vt:lpstr>
      <vt:lpstr>PowerPoint Presentation</vt:lpstr>
      <vt:lpstr>PowerPoint Presentation</vt:lpstr>
      <vt:lpstr>Secure Socket Layer Architecture</vt:lpstr>
      <vt:lpstr>SSL Record-Layer Packet Format</vt:lpstr>
      <vt:lpstr>Summary: The Big Picture  of the Internet</vt:lpstr>
      <vt:lpstr>PowerPoint Presentation</vt:lpstr>
      <vt:lpstr>Outline</vt:lpstr>
      <vt:lpstr>Application Layer: Goals</vt:lpstr>
      <vt:lpstr>Network Applications vs. Application-layer Protocols</vt:lpstr>
      <vt:lpstr>App. and Trans.: App. Protocols and their Transport Protocols</vt:lpstr>
      <vt:lpstr>Client-Server Paradigm</vt:lpstr>
      <vt:lpstr>Client-Server Paradigm: Key Questions</vt:lpstr>
      <vt:lpstr>Outline</vt:lpstr>
      <vt:lpstr>Electronic Mail</vt:lpstr>
      <vt:lpstr>Recall: SMTP</vt:lpstr>
      <vt:lpstr>Electronic Mail: Components</vt:lpstr>
      <vt:lpstr>Email Transport Architecture</vt:lpstr>
      <vt:lpstr>SMTP: Mail Transport Protocol Messages (Envelop Messages)</vt:lpstr>
      <vt:lpstr>Mail Message Data</vt:lpstr>
      <vt:lpstr>Message Format: Multimedia Extensions</vt:lpstr>
      <vt:lpstr>Multipart Type: How Attachment Works</vt:lpstr>
      <vt:lpstr>POP3 Protocol: Mail Retrieval</vt:lpstr>
      <vt:lpstr>Exercise</vt:lpstr>
      <vt:lpstr>Evaluation of SMTP/POP/IMAP</vt:lpstr>
      <vt:lpstr>Email Security: Spam</vt:lpstr>
      <vt:lpstr>Email Security Issue: Spam</vt:lpstr>
      <vt:lpstr>Email Security Issue: Spam</vt:lpstr>
      <vt:lpstr>Discussion: How May One Handle  Email Spams?</vt:lpstr>
      <vt:lpstr>Detection Methods Used by GMail</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I</dc:title>
  <dc:creator>Yang Richard Yang</dc:creator>
  <cp:lastModifiedBy>Qiao Xiang</cp:lastModifiedBy>
  <cp:revision>464</cp:revision>
  <cp:lastPrinted>2017-09-12T16:46:55Z</cp:lastPrinted>
  <dcterms:created xsi:type="dcterms:W3CDTF">1999-10-08T19:08:27Z</dcterms:created>
  <dcterms:modified xsi:type="dcterms:W3CDTF">2021-09-27T15:16:35Z</dcterms:modified>
</cp:coreProperties>
</file>