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177" r:id="rId2"/>
    <p:sldMasterId id="2147484594" r:id="rId3"/>
  </p:sldMasterIdLst>
  <p:notesMasterIdLst>
    <p:notesMasterId r:id="rId34"/>
  </p:notesMasterIdLst>
  <p:handoutMasterIdLst>
    <p:handoutMasterId r:id="rId35"/>
  </p:handoutMasterIdLst>
  <p:sldIdLst>
    <p:sldId id="543" r:id="rId4"/>
    <p:sldId id="532" r:id="rId5"/>
    <p:sldId id="571" r:id="rId6"/>
    <p:sldId id="572" r:id="rId7"/>
    <p:sldId id="552" r:id="rId8"/>
    <p:sldId id="569" r:id="rId9"/>
    <p:sldId id="570" r:id="rId10"/>
    <p:sldId id="568" r:id="rId11"/>
    <p:sldId id="553" r:id="rId12"/>
    <p:sldId id="554" r:id="rId13"/>
    <p:sldId id="555" r:id="rId14"/>
    <p:sldId id="557" r:id="rId15"/>
    <p:sldId id="558" r:id="rId16"/>
    <p:sldId id="559" r:id="rId17"/>
    <p:sldId id="560" r:id="rId18"/>
    <p:sldId id="561" r:id="rId19"/>
    <p:sldId id="562" r:id="rId20"/>
    <p:sldId id="563" r:id="rId21"/>
    <p:sldId id="564" r:id="rId22"/>
    <p:sldId id="565" r:id="rId23"/>
    <p:sldId id="566" r:id="rId24"/>
    <p:sldId id="567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12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21"/>
    <p:restoredTop sz="94894"/>
  </p:normalViewPr>
  <p:slideViewPr>
    <p:cSldViewPr snapToGrid="0">
      <p:cViewPr varScale="1">
        <p:scale>
          <a:sx n="133" d="100"/>
          <a:sy n="133" d="100"/>
        </p:scale>
        <p:origin x="6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C77691FD-563B-4740-ADBA-F328727F12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CE0F352D-BF0A-1142-8518-FEBA09E859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DAF4C70-D22E-5D4B-B948-27C329EBB5C8}" type="slidenum">
              <a:rPr lang="en-US" altLang="x-none" sz="1200"/>
              <a:pPr algn="r" eaLnBrk="1" hangingPunct="1"/>
              <a:t>1</a:t>
            </a:fld>
            <a:endParaRPr lang="en-US" altLang="x-none" sz="12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5089445-4786-9E44-B728-F63113033FA6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12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5B54A7-50BF-CD43-A99A-D14C187764CC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13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456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42F9C0-E629-D949-A925-5E897BE04E73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14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1370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64041F-672F-A946-A79A-C048EA468720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67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F95DCB-540C-3D4E-A8FA-A9F9135A4AB8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860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B70EF3A-9014-0147-AD00-7972CCFBEEE7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840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14FD90-85EA-2C4A-B7B4-953BDAB16834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18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0332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44A828-C1AB-0D47-A962-864B75A87B39}" type="slidenum">
              <a:rPr lang="en-US" altLang="x-none" sz="1300">
                <a:solidFill>
                  <a:srgbClr val="000000"/>
                </a:solidFill>
                <a:latin typeface="Times New Roman" charset="0"/>
              </a:rPr>
              <a:pPr eaLnBrk="1" hangingPunct="1"/>
              <a:t>19</a:t>
            </a:fld>
            <a:endParaRPr lang="en-US" altLang="x-none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039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3C64055-D27E-6A40-8F1A-E483A8CE23B3}" type="slidenum">
              <a:rPr lang="en-US" altLang="x-none" sz="1300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9821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8EB2B55-E41B-1443-A595-9D6D50659C02}" type="slidenum">
              <a:rPr lang="en-US" altLang="x-none" sz="130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827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D76EA348-2C5D-DB41-8223-340EEB0402A0}" type="slidenum">
              <a:rPr lang="en-US" altLang="x-none" sz="1300"/>
              <a:pPr algn="r"/>
              <a:t>2</a:t>
            </a:fld>
            <a:endParaRPr lang="en-US" altLang="x-none" sz="13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0AD836B-54B2-3F4A-B0D3-833EEDEBBD2C}" type="slidenum">
              <a:rPr lang="en-US" altLang="x-none" sz="130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051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B633BD2-A887-6548-9501-873A502AB46B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>
                <a:ea typeface="ＭＳ Ｐゴシック" charset="-128"/>
              </a:rPr>
              <a:t>Two generic forms of pipelined protocols: </a:t>
            </a:r>
            <a:r>
              <a:rPr lang="en-US" altLang="x-none" sz="1200" i="1" dirty="0">
                <a:solidFill>
                  <a:srgbClr val="FF0000"/>
                </a:solidFill>
                <a:ea typeface="ＭＳ Ｐゴシック" charset="-128"/>
              </a:rPr>
              <a:t>go-Back-N, selective repeat</a:t>
            </a:r>
          </a:p>
          <a:p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08D2848A-6858-3D4C-A829-90D99150D028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95B539E-B0BA-6E4F-98B0-F8928757DCB6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98B75CCB-00A9-BD4E-AC70-BFF82C12E5FD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89A07275-A03D-A345-9976-2D360D1603D5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C2902D2E-10DC-E44F-9BE6-22E3C4CF28DF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437E6DC6-EA61-6646-B340-C6DC9EE1E18E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29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25B8B76-99ED-C948-99E3-A75E6586E3D0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30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1E1B9C-4E58-5541-84B0-A072E4678FA3}" type="slidenum">
              <a:rPr lang="en-US" altLang="x-none" sz="1300">
                <a:latin typeface="Times New Roman" charset="0"/>
              </a:rPr>
              <a:pPr eaLnBrk="1" hangingPunct="1"/>
              <a:t>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672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{data(n)^ NACK|NACK^}*</a:t>
            </a:r>
            <a:br>
              <a:rPr lang="en-US" altLang="x-none" dirty="0">
                <a:latin typeface="Times New Roman" charset="0"/>
                <a:ea typeface="ＭＳ Ｐゴシック" charset="-128"/>
              </a:rPr>
            </a:br>
            <a:r>
              <a:rPr lang="en-US" altLang="x-none" dirty="0">
                <a:latin typeface="Times New Roman" charset="0"/>
                <a:ea typeface="ＭＳ Ｐゴシック" charset="-128"/>
              </a:rPr>
              <a:t>data(n) deliver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ACK^</a:t>
            </a:r>
            <a:r>
              <a:rPr lang="en-US" altLang="x-none" baseline="0" dirty="0">
                <a:latin typeface="Times New Roman" charset="0"/>
                <a:ea typeface="ＭＳ Ｐゴシック" charset="-128"/>
              </a:rPr>
              <a:t> data(n) </a:t>
            </a:r>
          </a:p>
          <a:p>
            <a:r>
              <a:rPr lang="en-US" altLang="x-none" baseline="0" dirty="0">
                <a:latin typeface="Times New Roman" charset="0"/>
                <a:ea typeface="ＭＳ Ｐゴシック" charset="-128"/>
              </a:rPr>
              <a:t>ACK^ data(n)^  XXXX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6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{data(n)^ NACK|NACK^}*</a:t>
            </a:r>
            <a:br>
              <a:rPr lang="en-US" altLang="x-none" dirty="0">
                <a:latin typeface="Times New Roman" charset="0"/>
                <a:ea typeface="ＭＳ Ｐゴシック" charset="-128"/>
              </a:rPr>
            </a:br>
            <a:r>
              <a:rPr lang="en-US" altLang="x-none" dirty="0">
                <a:latin typeface="Times New Roman" charset="0"/>
                <a:ea typeface="ＭＳ Ｐゴシック" charset="-128"/>
              </a:rPr>
              <a:t>data(n) deliver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ACK^</a:t>
            </a:r>
            <a:r>
              <a:rPr lang="en-US" altLang="x-none" baseline="0" dirty="0">
                <a:latin typeface="Times New Roman" charset="0"/>
                <a:ea typeface="ＭＳ Ｐゴシック" charset="-128"/>
              </a:rPr>
              <a:t> data(n) </a:t>
            </a:r>
          </a:p>
          <a:p>
            <a:r>
              <a:rPr lang="en-US" altLang="x-none" baseline="0" dirty="0">
                <a:latin typeface="Times New Roman" charset="0"/>
                <a:ea typeface="ＭＳ Ｐゴシック" charset="-128"/>
              </a:rPr>
              <a:t>ACK^ data(n)^  XXXX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087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8034D24-019F-8142-A945-C0241B533720}" type="slidenum">
              <a:rPr lang="en-US" altLang="x-none" sz="13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60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63E524-9C07-CE41-A00B-662AE134562D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9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444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9AD34C0-A328-5247-B414-AA6F6370CF73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10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922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CBCCCD-90AD-1645-89E6-C15F07E1A293}" type="slidenum">
              <a:rPr lang="en-US" altLang="x-none" sz="1300">
                <a:solidFill>
                  <a:prstClr val="black"/>
                </a:solidFill>
                <a:latin typeface="Times New Roman" charset="0"/>
              </a:rPr>
              <a:pPr eaLnBrk="1" hangingPunct="1"/>
              <a:t>11</a:t>
            </a:fld>
            <a:endParaRPr lang="en-US" altLang="x-none" sz="130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55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637B3-1BCA-4648-AC40-5C6E2CFB0A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75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94D59-FF50-D940-BE1B-DA8ABD5E1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12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DE007-1094-B64C-ACB4-B99AA74F405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9262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defTabSz="914400" eaLnBrk="0" hangingPunct="0">
              <a:defRPr smtClean="0"/>
            </a:lvl1pPr>
          </a:lstStyle>
          <a:p>
            <a:pPr>
              <a:defRPr/>
            </a:pPr>
            <a:fld id="{80C935DF-C216-E344-8B9B-AB3115104551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0B0B8BA6-0EFE-C04C-8E1F-F90429865C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816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defTabSz="914400" eaLnBrk="0" hangingPunct="0">
              <a:defRPr smtClean="0"/>
            </a:lvl1pPr>
          </a:lstStyle>
          <a:p>
            <a:pPr>
              <a:defRPr/>
            </a:pPr>
            <a:fld id="{37FE0BB0-1D1E-3B43-B1B0-87A0BEDC376D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769F9CA3-7F3A-9E42-9E0B-42FCBBC3C9A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811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defTabSz="914400" eaLnBrk="0" hangingPunct="0">
              <a:defRPr smtClean="0"/>
            </a:lvl1pPr>
          </a:lstStyle>
          <a:p>
            <a:pPr>
              <a:defRPr/>
            </a:pPr>
            <a:fld id="{09788C60-3658-514D-ADEF-D20144E10ECB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9068565C-4D58-B747-99A6-18FA19E01C9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34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defTabSz="914400" eaLnBrk="0" hangingPunct="0">
              <a:defRPr smtClean="0"/>
            </a:lvl1pPr>
          </a:lstStyle>
          <a:p>
            <a:pPr>
              <a:defRPr/>
            </a:pPr>
            <a:fld id="{75202752-29B1-824A-8413-9A1F690A783C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E8BDD0CE-F4F5-4047-A9CC-BCE2EB09E1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460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defTabSz="914400" eaLnBrk="0" hangingPunct="0">
              <a:defRPr smtClean="0"/>
            </a:lvl1pPr>
          </a:lstStyle>
          <a:p>
            <a:pPr>
              <a:defRPr/>
            </a:pPr>
            <a:fld id="{54D23A79-61CA-1C45-AFF4-B58FE049799B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5BA5BE59-C552-EB46-8B18-3B549EF6FDC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9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defTabSz="914400" eaLnBrk="0" hangingPunct="0">
              <a:defRPr smtClean="0"/>
            </a:lvl1pPr>
          </a:lstStyle>
          <a:p>
            <a:pPr>
              <a:defRPr/>
            </a:pPr>
            <a:fld id="{DB675F6E-D1FC-6541-A3FD-3A62AC49EF28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5E178129-E45D-CE42-85AE-3BD89C58FCB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508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defTabSz="914400" eaLnBrk="0" hangingPunct="0">
              <a:defRPr smtClean="0"/>
            </a:lvl1pPr>
          </a:lstStyle>
          <a:p>
            <a:pPr>
              <a:defRPr/>
            </a:pPr>
            <a:fld id="{5B107D00-CC28-D44A-B1E3-8306A14C6D1F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CB8254ED-3E1A-3347-88A0-C8CDD969B3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2818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defTabSz="914400" eaLnBrk="0" hangingPunct="0">
              <a:defRPr smtClean="0"/>
            </a:lvl1pPr>
          </a:lstStyle>
          <a:p>
            <a:pPr>
              <a:defRPr/>
            </a:pPr>
            <a:fld id="{6F2E44C6-0C5E-4843-999A-C19C95FFE07B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3687D6D8-ADF5-6642-BB1F-2CA2B0639D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79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0A70B-B708-2644-AA1A-3D3CE44679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87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defTabSz="914400" eaLnBrk="0" hangingPunct="0">
              <a:defRPr smtClean="0"/>
            </a:lvl1pPr>
          </a:lstStyle>
          <a:p>
            <a:pPr>
              <a:defRPr/>
            </a:pPr>
            <a:fld id="{4097B64E-FD9D-B943-8A63-078FCE630619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F27A280B-D99A-5A4B-8C7D-73C122EA5E7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2877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defTabSz="914400" eaLnBrk="0" hangingPunct="0">
              <a:defRPr smtClean="0"/>
            </a:lvl1pPr>
          </a:lstStyle>
          <a:p>
            <a:pPr>
              <a:defRPr/>
            </a:pPr>
            <a:fld id="{B7B939D0-6214-504A-906B-E2CE98854668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BF7B533B-626B-F946-A2E5-74A0AF405F2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0815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defTabSz="914400" eaLnBrk="0" hangingPunct="0">
              <a:defRPr smtClean="0"/>
            </a:lvl1pPr>
          </a:lstStyle>
          <a:p>
            <a:pPr>
              <a:defRPr/>
            </a:pPr>
            <a:fld id="{DCE1C2D5-3F70-9849-8A40-3A786615A6DC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6ADF9A72-CA83-D246-AA86-215CC799D1C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7967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defTabSz="914400" eaLnBrk="0" hangingPunct="0">
              <a:defRPr smtClean="0"/>
            </a:lvl1pPr>
          </a:lstStyle>
          <a:p>
            <a:pPr>
              <a:defRPr/>
            </a:pPr>
            <a:fld id="{19653BE9-9FF0-3E40-A693-2E1BAD7542D4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hangingPunct="0">
              <a:defRPr smtClean="0"/>
            </a:lvl1pPr>
          </a:lstStyle>
          <a:p>
            <a:pPr>
              <a:defRPr/>
            </a:pPr>
            <a:fld id="{D2CFE852-46E1-9644-9618-C5F3EF535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416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52A57-608D-4846-9AD2-D850A31F07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5A599-CC33-7E4D-8C4D-B495C4836C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012A1-B92D-FE48-8EB4-9DD9A2218C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30498-AE79-BE45-96D5-B15E75DF3F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CD696-6A5B-3C40-BA90-C28B62DAF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6A1D6-5A67-8647-88E0-E3A073C06B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B7FAF-9077-2946-8483-5531015740C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6005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B7456-F267-5C4C-AD02-446DDDC385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B5703-EA52-1B42-A93E-243266C154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C0535-B4B8-A64E-A2C7-6740A1121A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2007F-5353-2345-A61F-1DAFDFE041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D6525-BE66-1246-9B19-8A1F0F703A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7E37-B0FF-BE4B-A15F-FDB2EFA499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69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7E6D9-12F9-4340-93AA-6D1EFABD4A7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465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74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33114-564D-D24C-B99F-57CA6BF074F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590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1D688-BF58-FA43-ADD7-E9412DA9576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2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DA9FD-53C7-1B45-81D9-62A448E6EC9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12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FF34600-D690-4F42-8FED-C62297686B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68" r:id="rId4"/>
    <p:sldLayoutId id="2147484540" r:id="rId5"/>
    <p:sldLayoutId id="2147484569" r:id="rId6"/>
    <p:sldLayoutId id="2147484541" r:id="rId7"/>
    <p:sldLayoutId id="2147484542" r:id="rId8"/>
    <p:sldLayoutId id="2147484543" r:id="rId9"/>
    <p:sldLayoutId id="2147484544" r:id="rId10"/>
    <p:sldLayoutId id="21474845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x-none" altLang="x-none" sz="500">
              <a:solidFill>
                <a:srgbClr val="000000"/>
              </a:solidFill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defTabSz="912813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x-none" altLang="x-none" sz="500">
              <a:solidFill>
                <a:srgbClr val="000000"/>
              </a:solidFill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l" defTabSz="912813" eaLnBrk="1" hangingPunct="1">
              <a:defRPr sz="1200" smtClean="0">
                <a:solidFill>
                  <a:srgbClr val="000000"/>
                </a:solidFill>
                <a:latin typeface="Tahoma" charset="0"/>
              </a:defRPr>
            </a:lvl1pPr>
          </a:lstStyle>
          <a:p>
            <a:pPr>
              <a:defRPr/>
            </a:pPr>
            <a:fld id="{F77D782F-EC7C-AF40-942F-CC4EFD0FF8EC}" type="datetime1">
              <a:rPr lang="en-US" altLang="x-none"/>
              <a:pPr>
                <a:defRPr/>
              </a:pPr>
              <a:t>11/9/21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solidFill>
                  <a:srgbClr val="000000"/>
                </a:solidFill>
                <a:latin typeface="Tahoma" charset="0"/>
              </a:defRPr>
            </a:lvl1pPr>
          </a:lstStyle>
          <a:p>
            <a:pPr>
              <a:defRPr/>
            </a:pPr>
            <a:fld id="{86CA8084-3248-944F-B1E2-3DFDE7E9C9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0" r:id="rId1"/>
    <p:sldLayoutId id="2147484571" r:id="rId2"/>
    <p:sldLayoutId id="2147484572" r:id="rId3"/>
    <p:sldLayoutId id="2147484573" r:id="rId4"/>
    <p:sldLayoutId id="2147484574" r:id="rId5"/>
    <p:sldLayoutId id="2147484575" r:id="rId6"/>
    <p:sldLayoutId id="2147484576" r:id="rId7"/>
    <p:sldLayoutId id="2147484577" r:id="rId8"/>
    <p:sldLayoutId id="2147484578" r:id="rId9"/>
    <p:sldLayoutId id="2147484579" r:id="rId10"/>
    <p:sldLayoutId id="2147484580" r:id="rId11"/>
    <p:sldLayoutId id="214748458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2813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defTabSz="912813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2813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pPr defTabSz="912813" eaLnBrk="1" hangingPunct="1"/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pPr defTabSz="912813" eaLnBrk="1" hangingPunct="1"/>
            <a:fld id="{59E36BF2-D13E-EF44-8749-7BB701618EE4}" type="slidenum">
              <a:rPr lang="en-US" altLang="x-none"/>
              <a:pPr defTabSz="912813" eaLnBrk="1" hangingPunct="1"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938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5" r:id="rId1"/>
    <p:sldLayoutId id="2147484596" r:id="rId2"/>
    <p:sldLayoutId id="2147484597" r:id="rId3"/>
    <p:sldLayoutId id="2147484598" r:id="rId4"/>
    <p:sldLayoutId id="2147484599" r:id="rId5"/>
    <p:sldLayoutId id="2147484600" r:id="rId6"/>
    <p:sldLayoutId id="2147484601" r:id="rId7"/>
    <p:sldLayoutId id="2147484602" r:id="rId8"/>
    <p:sldLayoutId id="2147484603" r:id="rId9"/>
    <p:sldLayoutId id="2147484604" r:id="rId10"/>
    <p:sldLayoutId id="2147484605" r:id="rId11"/>
    <p:sldLayoutId id="214748460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8128000" cy="1470025"/>
          </a:xfrm>
        </p:spPr>
        <p:txBody>
          <a:bodyPr/>
          <a:lstStyle/>
          <a:p>
            <a:pPr algn="ctr"/>
            <a:r>
              <a:rPr lang="en-US" altLang="x-none" sz="2800">
                <a:ea typeface="ＭＳ Ｐゴシック" charset="-128"/>
              </a:rPr>
              <a:t>Network Transport Layer: </a:t>
            </a:r>
            <a:br>
              <a:rPr lang="en-US" altLang="x-none" sz="2800">
                <a:ea typeface="ＭＳ Ｐゴシック" charset="-128"/>
              </a:rPr>
            </a:br>
            <a:r>
              <a:rPr lang="en-US" altLang="x-none" sz="2800">
                <a:ea typeface="ＭＳ Ｐゴシック" charset="-128"/>
              </a:rPr>
              <a:t>Transport Reliability: </a:t>
            </a:r>
            <a:br>
              <a:rPr lang="en-US" altLang="x-none" sz="2800">
                <a:ea typeface="ＭＳ Ｐゴシック" charset="-128"/>
              </a:rPr>
            </a:br>
            <a:r>
              <a:rPr lang="en-US" altLang="x-none" sz="2800">
                <a:ea typeface="ＭＳ Ｐゴシック" charset="-128"/>
              </a:rPr>
              <a:t>Sliding Windows; Connection Management; TCP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FB7C94-D491-BE4D-BC86-5E6B1684D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2E2A4-9B85-474C-A60B-D7C8EB7893D1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FB43970-C23B-FA4C-B002-7A4EC4F2B58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10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248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rdt2.1c: </a:t>
            </a:r>
            <a:r>
              <a:rPr lang="en-US" altLang="zh-CN" sz="3200">
                <a:ea typeface="宋体" charset="-122"/>
              </a:rPr>
              <a:t>R</a:t>
            </a:r>
            <a:r>
              <a:rPr lang="en-US" altLang="x-none" sz="3200">
                <a:ea typeface="ＭＳ Ｐゴシック" charset="-128"/>
              </a:rPr>
              <a:t>eceiver,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</a:t>
            </a:r>
            <a:r>
              <a:rPr lang="en-US" altLang="x-none" sz="2800">
                <a:ea typeface="ＭＳ Ｐゴシック" charset="-128"/>
              </a:rPr>
              <a:t>ACK/NAKs: </a:t>
            </a:r>
            <a:r>
              <a:rPr lang="en-US" altLang="x-none" sz="2800">
                <a:solidFill>
                  <a:srgbClr val="FF0000"/>
                </a:solidFill>
                <a:ea typeface="ＭＳ Ｐゴシック" charset="-128"/>
              </a:rPr>
              <a:t>Using 1 bit</a:t>
            </a:r>
            <a:endParaRPr lang="en-US" altLang="x-none" sz="3200">
              <a:solidFill>
                <a:srgbClr val="FF0000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1288" y="1481138"/>
            <a:ext cx="9002712" cy="5072062"/>
            <a:chOff x="141288" y="1284288"/>
            <a:chExt cx="9002712" cy="5072062"/>
          </a:xfrm>
        </p:grpSpPr>
        <p:grpSp>
          <p:nvGrpSpPr>
            <p:cNvPr id="133123" name="Group 3"/>
            <p:cNvGrpSpPr>
              <a:grpSpLocks/>
            </p:cNvGrpSpPr>
            <p:nvPr/>
          </p:nvGrpSpPr>
          <p:grpSpPr bwMode="auto">
            <a:xfrm>
              <a:off x="3038475" y="3352800"/>
              <a:ext cx="817563" cy="795338"/>
              <a:chOff x="963" y="1131"/>
              <a:chExt cx="515" cy="501"/>
            </a:xfrm>
          </p:grpSpPr>
          <p:sp>
            <p:nvSpPr>
              <p:cNvPr id="133152" name="Oval 4"/>
              <p:cNvSpPr>
                <a:spLocks noChangeArrowheads="1"/>
              </p:cNvSpPr>
              <p:nvPr/>
            </p:nvSpPr>
            <p:spPr bwMode="auto">
              <a:xfrm>
                <a:off x="963" y="1131"/>
                <a:ext cx="490" cy="50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3153" name="Text Box 5"/>
              <p:cNvSpPr txBox="1">
                <a:spLocks noChangeArrowheads="1"/>
              </p:cNvSpPr>
              <p:nvPr/>
            </p:nvSpPr>
            <p:spPr bwMode="auto">
              <a:xfrm>
                <a:off x="974" y="115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r>
                  <a:rPr lang="en-US" altLang="x-none" sz="1400">
                    <a:solidFill>
                      <a:srgbClr val="000000"/>
                    </a:solidFill>
                  </a:rPr>
                  <a:t>Wait for </a:t>
                </a:r>
              </a:p>
              <a:p>
                <a:pPr defTabSz="912813" eaLnBrk="1" hangingPunct="1"/>
                <a:r>
                  <a:rPr lang="en-US" altLang="x-none" sz="1400">
                    <a:solidFill>
                      <a:srgbClr val="000000"/>
                    </a:solidFill>
                  </a:rPr>
                  <a:t>0 from below</a:t>
                </a:r>
                <a:endParaRPr lang="en-US" altLang="x-none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33124" name="Line 6"/>
            <p:cNvSpPr>
              <a:spLocks noChangeShapeType="1"/>
            </p:cNvSpPr>
            <p:nvPr/>
          </p:nvSpPr>
          <p:spPr bwMode="auto">
            <a:xfrm>
              <a:off x="2874963" y="2282825"/>
              <a:ext cx="419100" cy="1079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125" name="Freeform 7"/>
            <p:cNvSpPr>
              <a:spLocks/>
            </p:cNvSpPr>
            <p:nvPr/>
          </p:nvSpPr>
          <p:spPr bwMode="auto">
            <a:xfrm flipV="1">
              <a:off x="3556000" y="2600325"/>
              <a:ext cx="1590675" cy="785813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126" name="Text Box 8"/>
            <p:cNvSpPr txBox="1">
              <a:spLocks noChangeArrowheads="1"/>
            </p:cNvSpPr>
            <p:nvPr/>
          </p:nvSpPr>
          <p:spPr bwMode="auto">
            <a:xfrm>
              <a:off x="6116638" y="2959100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sndpkt = make_pkt(NAK, chksum)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udt_send(sndpkt)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3127" name="Text Box 9"/>
            <p:cNvSpPr txBox="1">
              <a:spLocks noChangeArrowheads="1"/>
            </p:cNvSpPr>
            <p:nvPr/>
          </p:nvSpPr>
          <p:spPr bwMode="auto">
            <a:xfrm>
              <a:off x="6119813" y="3671888"/>
              <a:ext cx="262413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rdt_rcv(rcvpkt) &amp;&amp;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   not corrupt(rcvpkt) &amp;&amp;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   has_seq0(rcvpkt)</a:t>
              </a:r>
            </a:p>
            <a:p>
              <a:pPr defTabSz="912813" eaLnBrk="1" hangingPunct="1"/>
              <a:endParaRPr lang="en-US" altLang="x-none" sz="16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3128" name="Line 10"/>
            <p:cNvSpPr>
              <a:spLocks noChangeShapeType="1"/>
            </p:cNvSpPr>
            <p:nvPr/>
          </p:nvSpPr>
          <p:spPr bwMode="auto">
            <a:xfrm>
              <a:off x="6203950" y="4370388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129" name="Freeform 11"/>
            <p:cNvSpPr>
              <a:spLocks/>
            </p:cNvSpPr>
            <p:nvPr/>
          </p:nvSpPr>
          <p:spPr bwMode="auto">
            <a:xfrm>
              <a:off x="3573463" y="4168775"/>
              <a:ext cx="1590675" cy="68897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130" name="Text Box 12"/>
            <p:cNvSpPr txBox="1">
              <a:spLocks noChangeArrowheads="1"/>
            </p:cNvSpPr>
            <p:nvPr/>
          </p:nvSpPr>
          <p:spPr bwMode="auto">
            <a:xfrm>
              <a:off x="2962275" y="4749800"/>
              <a:ext cx="35814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rdt_rcv(rcvpkt) &amp;&amp; notcorrupt(rcvpkt)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  &amp;&amp; has_seq1(rcvpkt)</a:t>
              </a:r>
              <a:r>
                <a:rPr lang="en-US" altLang="x-none" sz="1600">
                  <a:solidFill>
                    <a:srgbClr val="000000"/>
                  </a:solidFill>
                </a:rPr>
                <a:t> </a:t>
              </a:r>
              <a:endParaRPr lang="en-US" altLang="x-none" sz="16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3131" name="Line 13"/>
            <p:cNvSpPr>
              <a:spLocks noChangeShapeType="1"/>
            </p:cNvSpPr>
            <p:nvPr/>
          </p:nvSpPr>
          <p:spPr bwMode="auto">
            <a:xfrm>
              <a:off x="3028950" y="5307013"/>
              <a:ext cx="2898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132" name="Text Box 14"/>
            <p:cNvSpPr txBox="1">
              <a:spLocks noChangeArrowheads="1"/>
            </p:cNvSpPr>
            <p:nvPr/>
          </p:nvSpPr>
          <p:spPr bwMode="auto">
            <a:xfrm>
              <a:off x="2971800" y="5362575"/>
              <a:ext cx="3852863" cy="99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extract(rcvpkt,data)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deliver_data(data)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sndpkt = make_pkt(ACK, chksum)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udt_send(sndpkt)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133133" name="Group 15"/>
            <p:cNvGrpSpPr>
              <a:grpSpLocks/>
            </p:cNvGrpSpPr>
            <p:nvPr/>
          </p:nvGrpSpPr>
          <p:grpSpPr bwMode="auto">
            <a:xfrm>
              <a:off x="4737100" y="3387725"/>
              <a:ext cx="825500" cy="796925"/>
              <a:chOff x="4398" y="3133"/>
              <a:chExt cx="520" cy="502"/>
            </a:xfrm>
          </p:grpSpPr>
          <p:sp>
            <p:nvSpPr>
              <p:cNvPr id="133150" name="Oval 16"/>
              <p:cNvSpPr>
                <a:spLocks noChangeArrowheads="1"/>
              </p:cNvSpPr>
              <p:nvPr/>
            </p:nvSpPr>
            <p:spPr bwMode="auto">
              <a:xfrm>
                <a:off x="4398" y="3133"/>
                <a:ext cx="507" cy="50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3151" name="Text Box 17"/>
              <p:cNvSpPr txBox="1">
                <a:spLocks noChangeArrowheads="1"/>
              </p:cNvSpPr>
              <p:nvPr/>
            </p:nvSpPr>
            <p:spPr bwMode="auto">
              <a:xfrm>
                <a:off x="4414" y="316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r>
                  <a:rPr lang="en-US" altLang="x-none" sz="1400">
                    <a:solidFill>
                      <a:srgbClr val="000000"/>
                    </a:solidFill>
                  </a:rPr>
                  <a:t>Wait for </a:t>
                </a:r>
              </a:p>
              <a:p>
                <a:pPr defTabSz="912813" eaLnBrk="1" hangingPunct="1"/>
                <a:r>
                  <a:rPr lang="en-US" altLang="x-none" sz="1400">
                    <a:solidFill>
                      <a:srgbClr val="000000"/>
                    </a:solidFill>
                  </a:rPr>
                  <a:t>1 from below</a:t>
                </a:r>
                <a:endParaRPr lang="en-US" altLang="x-none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33134" name="Freeform 18"/>
            <p:cNvSpPr>
              <a:spLocks/>
            </p:cNvSpPr>
            <p:nvPr/>
          </p:nvSpPr>
          <p:spPr bwMode="auto">
            <a:xfrm rot="-1361013">
              <a:off x="5437188" y="2979738"/>
              <a:ext cx="839787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135" name="Text Box 19"/>
            <p:cNvSpPr txBox="1">
              <a:spLocks noChangeArrowheads="1"/>
            </p:cNvSpPr>
            <p:nvPr/>
          </p:nvSpPr>
          <p:spPr bwMode="auto">
            <a:xfrm>
              <a:off x="3124200" y="1284288"/>
              <a:ext cx="39814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rdt_rcv(rcvpkt) &amp;&amp; notcorrupt(rcvpkt)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  &amp;&amp; has_seq0(rcvpkt) 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3136" name="Line 20"/>
            <p:cNvSpPr>
              <a:spLocks noChangeShapeType="1"/>
            </p:cNvSpPr>
            <p:nvPr/>
          </p:nvSpPr>
          <p:spPr bwMode="auto">
            <a:xfrm>
              <a:off x="3233738" y="1854200"/>
              <a:ext cx="19145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137" name="Text Box 21"/>
            <p:cNvSpPr txBox="1">
              <a:spLocks noChangeArrowheads="1"/>
            </p:cNvSpPr>
            <p:nvPr/>
          </p:nvSpPr>
          <p:spPr bwMode="auto">
            <a:xfrm>
              <a:off x="3136900" y="1811338"/>
              <a:ext cx="3475038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extract(rcvpkt,data)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deliver_data(data)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sndpkt = make_pkt(ACK, chksum)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udt_send(sndpkt)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3138" name="Freeform 22"/>
            <p:cNvSpPr>
              <a:spLocks/>
            </p:cNvSpPr>
            <p:nvPr/>
          </p:nvSpPr>
          <p:spPr bwMode="auto">
            <a:xfrm rot="1020547">
              <a:off x="5461000" y="37036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139" name="Text Box 23"/>
            <p:cNvSpPr txBox="1">
              <a:spLocks noChangeArrowheads="1"/>
            </p:cNvSpPr>
            <p:nvPr/>
          </p:nvSpPr>
          <p:spPr bwMode="auto">
            <a:xfrm>
              <a:off x="6067425" y="2662238"/>
              <a:ext cx="287178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rdt_rcv(rcvpkt) &amp;&amp; (corrupt(rcvpkt)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3140" name="Line 24"/>
            <p:cNvSpPr>
              <a:spLocks noChangeShapeType="1"/>
            </p:cNvSpPr>
            <p:nvPr/>
          </p:nvSpPr>
          <p:spPr bwMode="auto">
            <a:xfrm>
              <a:off x="6205538" y="2973388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141" name="Text Box 25"/>
            <p:cNvSpPr txBox="1">
              <a:spLocks noChangeArrowheads="1"/>
            </p:cNvSpPr>
            <p:nvPr/>
          </p:nvSpPr>
          <p:spPr bwMode="auto">
            <a:xfrm>
              <a:off x="6075363" y="4424363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sndpkt = make_pkt(ACK, chksum)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udt_send(sndpkt)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3142" name="Text Box 26"/>
            <p:cNvSpPr txBox="1">
              <a:spLocks noChangeArrowheads="1"/>
            </p:cNvSpPr>
            <p:nvPr/>
          </p:nvSpPr>
          <p:spPr bwMode="auto">
            <a:xfrm>
              <a:off x="193675" y="3651250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rdt_rcv(rcvpkt) &amp;&amp;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   not corrupt(rcvpkt) &amp;&amp;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   has_seq1(rcvpkt)</a:t>
              </a:r>
            </a:p>
            <a:p>
              <a:pPr defTabSz="912813" eaLnBrk="1" hangingPunct="1"/>
              <a:endParaRPr lang="en-US" altLang="x-none" sz="16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3143" name="Line 27"/>
            <p:cNvSpPr>
              <a:spLocks noChangeShapeType="1"/>
            </p:cNvSpPr>
            <p:nvPr/>
          </p:nvSpPr>
          <p:spPr bwMode="auto">
            <a:xfrm>
              <a:off x="277813" y="4359275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144" name="Text Box 28"/>
            <p:cNvSpPr txBox="1">
              <a:spLocks noChangeArrowheads="1"/>
            </p:cNvSpPr>
            <p:nvPr/>
          </p:nvSpPr>
          <p:spPr bwMode="auto">
            <a:xfrm>
              <a:off x="141288" y="2598738"/>
              <a:ext cx="287178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rdt_rcv(rcvpkt) &amp;&amp; (corrupt(rcvpkt)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3145" name="Line 29"/>
            <p:cNvSpPr>
              <a:spLocks noChangeShapeType="1"/>
            </p:cNvSpPr>
            <p:nvPr/>
          </p:nvSpPr>
          <p:spPr bwMode="auto">
            <a:xfrm>
              <a:off x="279400" y="2973388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146" name="Text Box 30"/>
            <p:cNvSpPr txBox="1">
              <a:spLocks noChangeArrowheads="1"/>
            </p:cNvSpPr>
            <p:nvPr/>
          </p:nvSpPr>
          <p:spPr bwMode="auto">
            <a:xfrm>
              <a:off x="225425" y="4381500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sndpkt = make_pkt(ACK, chksum)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udt_send(sndpkt)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3147" name="Text Box 31"/>
            <p:cNvSpPr txBox="1">
              <a:spLocks noChangeArrowheads="1"/>
            </p:cNvSpPr>
            <p:nvPr/>
          </p:nvSpPr>
          <p:spPr bwMode="auto">
            <a:xfrm>
              <a:off x="201613" y="2940050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sndpkt = make_pkt(NAK, chksum)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udt_send(sndpkt)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3148" name="Freeform 32"/>
            <p:cNvSpPr>
              <a:spLocks/>
            </p:cNvSpPr>
            <p:nvPr/>
          </p:nvSpPr>
          <p:spPr bwMode="auto">
            <a:xfrm rot="20579453" flipH="1">
              <a:off x="2235200" y="36401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149" name="Freeform 33"/>
            <p:cNvSpPr>
              <a:spLocks/>
            </p:cNvSpPr>
            <p:nvPr/>
          </p:nvSpPr>
          <p:spPr bwMode="auto">
            <a:xfrm rot="1361013" flipH="1">
              <a:off x="2222500" y="29924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25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0DF4575-3C6B-F340-8F0B-BD47CF96B1FF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rdt2.1c: </a:t>
            </a:r>
            <a:r>
              <a:rPr lang="en-US" altLang="zh-CN" dirty="0">
                <a:ea typeface="宋体" charset="-122"/>
              </a:rPr>
              <a:t>Summary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state must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remember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whether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current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pkt</a:t>
            </a:r>
            <a:r>
              <a:rPr lang="en-US" altLang="ja-JP" sz="2400" dirty="0">
                <a:ea typeface="ＭＳ Ｐゴシック" charset="-128"/>
              </a:rPr>
              <a:t> has 0 or 1 seq. #</a:t>
            </a:r>
          </a:p>
          <a:p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1375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state indicates whether 0 or 1 is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204653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78190C7-093E-6A44-AF56-C782803105C4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rdt2.2: a NAK-free protocol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420528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</a:t>
            </a:r>
            <a:r>
              <a:rPr lang="en-US" altLang="x-none" sz="2400" dirty="0">
                <a:ea typeface="ＭＳ Ｐゴシック" charset="-128"/>
              </a:rPr>
              <a:t>ame functionality as rdt2.1c, using ACKs only</a:t>
            </a: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I</a:t>
            </a:r>
            <a:r>
              <a:rPr lang="en-US" altLang="x-none" sz="2400" dirty="0">
                <a:ea typeface="ＭＳ Ｐゴシック" charset="-128"/>
              </a:rPr>
              <a:t>nstead of NAK, receiver sends ACK for last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r>
              <a:rPr lang="en-US" altLang="x-none" sz="2400" dirty="0">
                <a:ea typeface="ＭＳ Ｐゴシック" charset="-128"/>
              </a:rPr>
              <a:t> received 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must </a:t>
            </a:r>
            <a:r>
              <a:rPr lang="en-US" altLang="x-none" sz="2000" i="1" dirty="0">
                <a:ea typeface="ＭＳ Ｐゴシック" charset="-128"/>
              </a:rPr>
              <a:t>explicitly</a:t>
            </a:r>
            <a:r>
              <a:rPr lang="en-US" altLang="x-none" sz="2000" dirty="0">
                <a:ea typeface="ＭＳ Ｐゴシック" charset="-128"/>
              </a:rPr>
              <a:t> include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 of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being </a:t>
            </a:r>
            <a:r>
              <a:rPr lang="en-US" altLang="x-none" sz="2000" dirty="0" err="1">
                <a:ea typeface="ＭＳ Ｐゴシック" charset="-128"/>
              </a:rPr>
              <a:t>ACKed</a:t>
            </a:r>
            <a:r>
              <a:rPr lang="en-US" altLang="x-none" sz="2000" dirty="0">
                <a:ea typeface="ＭＳ Ｐゴシック" charset="-128"/>
              </a:rPr>
              <a:t> </a:t>
            </a:r>
            <a:endParaRPr lang="en-US" altLang="zh-CN" sz="2000" dirty="0">
              <a:ea typeface="宋体" charset="-122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D</a:t>
            </a:r>
            <a:r>
              <a:rPr lang="en-US" altLang="x-none" sz="2400" dirty="0">
                <a:ea typeface="ＭＳ Ｐゴシック" charset="-128"/>
              </a:rPr>
              <a:t>uplicate ACK at sender results in same action as NAK: </a:t>
            </a:r>
            <a:r>
              <a:rPr lang="en-US" altLang="x-none" sz="2400" i="1" dirty="0">
                <a:ea typeface="ＭＳ Ｐゴシック" charset="-128"/>
              </a:rPr>
              <a:t>retransmit current </a:t>
            </a:r>
            <a:r>
              <a:rPr lang="en-US" altLang="x-none" sz="2400" i="1" dirty="0" err="1">
                <a:ea typeface="ＭＳ Ｐゴシック" charset="-128"/>
              </a:rPr>
              <a:t>pkt</a:t>
            </a: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56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3038"/>
            <a:ext cx="77724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rdt2.2: </a:t>
            </a:r>
            <a:r>
              <a:rPr lang="en-US" altLang="zh-CN" sz="3200">
                <a:ea typeface="宋体" charset="-122"/>
              </a:rPr>
              <a:t>S</a:t>
            </a:r>
            <a:r>
              <a:rPr lang="en-US" altLang="x-none" sz="3200">
                <a:ea typeface="ＭＳ Ｐゴシック" charset="-128"/>
              </a:rPr>
              <a:t>ender, </a:t>
            </a:r>
            <a:r>
              <a:rPr lang="en-US" altLang="zh-CN" sz="3200">
                <a:ea typeface="宋体" charset="-122"/>
              </a:rPr>
              <a:t>R</a:t>
            </a:r>
            <a:r>
              <a:rPr lang="en-US" altLang="x-none" sz="3200">
                <a:ea typeface="ＭＳ Ｐゴシック" charset="-128"/>
              </a:rPr>
              <a:t>eceiver </a:t>
            </a:r>
            <a:r>
              <a:rPr lang="en-US" altLang="zh-CN" sz="3200">
                <a:ea typeface="宋体" charset="-122"/>
              </a:rPr>
              <a:t>F</a:t>
            </a:r>
            <a:r>
              <a:rPr lang="en-US" altLang="x-none" sz="3200">
                <a:ea typeface="ＭＳ Ｐゴシック" charset="-128"/>
              </a:rPr>
              <a:t>ragments</a:t>
            </a:r>
          </a:p>
        </p:txBody>
      </p:sp>
      <p:grpSp>
        <p:nvGrpSpPr>
          <p:cNvPr id="141314" name="Group 3"/>
          <p:cNvGrpSpPr>
            <a:grpSpLocks/>
          </p:cNvGrpSpPr>
          <p:nvPr/>
        </p:nvGrpSpPr>
        <p:grpSpPr bwMode="auto">
          <a:xfrm>
            <a:off x="2667000" y="2220913"/>
            <a:ext cx="1062038" cy="838200"/>
            <a:chOff x="1470" y="2062"/>
            <a:chExt cx="669" cy="528"/>
          </a:xfrm>
        </p:grpSpPr>
        <p:sp>
          <p:nvSpPr>
            <p:cNvPr id="141347" name="Oval 4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1348" name="Text Box 5"/>
            <p:cNvSpPr txBox="1">
              <a:spLocks noChangeArrowheads="1"/>
            </p:cNvSpPr>
            <p:nvPr/>
          </p:nvSpPr>
          <p:spPr bwMode="auto">
            <a:xfrm>
              <a:off x="1470" y="2110"/>
              <a:ext cx="66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call 0 from above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1315" name="Text Box 6"/>
          <p:cNvSpPr txBox="1">
            <a:spLocks noChangeArrowheads="1"/>
          </p:cNvSpPr>
          <p:nvPr/>
        </p:nvSpPr>
        <p:spPr bwMode="auto">
          <a:xfrm>
            <a:off x="2957513" y="1519238"/>
            <a:ext cx="3722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sndpkt = make_pkt(0, data, checksum)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udt_send(sndpkt)</a:t>
            </a:r>
            <a:endParaRPr lang="en-US" altLang="x-none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16" name="Text Box 7"/>
          <p:cNvSpPr txBox="1">
            <a:spLocks noChangeArrowheads="1"/>
          </p:cNvSpPr>
          <p:nvPr/>
        </p:nvSpPr>
        <p:spPr bwMode="auto">
          <a:xfrm>
            <a:off x="2970213" y="1238250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rdt_send(data)</a:t>
            </a:r>
            <a:endParaRPr lang="en-US" altLang="x-none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17" name="Line 8"/>
          <p:cNvSpPr>
            <a:spLocks noChangeShapeType="1"/>
          </p:cNvSpPr>
          <p:nvPr/>
        </p:nvSpPr>
        <p:spPr bwMode="auto">
          <a:xfrm>
            <a:off x="3032125" y="1574800"/>
            <a:ext cx="3552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18" name="Line 9"/>
          <p:cNvSpPr>
            <a:spLocks noChangeShapeType="1"/>
          </p:cNvSpPr>
          <p:nvPr/>
        </p:nvSpPr>
        <p:spPr bwMode="auto">
          <a:xfrm>
            <a:off x="2427288" y="2084388"/>
            <a:ext cx="419100" cy="2301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19" name="Freeform 10"/>
          <p:cNvSpPr>
            <a:spLocks/>
          </p:cNvSpPr>
          <p:nvPr/>
        </p:nvSpPr>
        <p:spPr bwMode="auto">
          <a:xfrm flipV="1">
            <a:off x="3327400" y="2019300"/>
            <a:ext cx="1897063" cy="2063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0" name="Freeform 11"/>
          <p:cNvSpPr>
            <a:spLocks/>
          </p:cNvSpPr>
          <p:nvPr/>
        </p:nvSpPr>
        <p:spPr bwMode="auto">
          <a:xfrm rot="-1357180">
            <a:off x="5802313" y="1944688"/>
            <a:ext cx="452437" cy="860425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1" name="Text Box 12"/>
          <p:cNvSpPr txBox="1">
            <a:spLocks noChangeArrowheads="1"/>
          </p:cNvSpPr>
          <p:nvPr/>
        </p:nvSpPr>
        <p:spPr bwMode="auto">
          <a:xfrm>
            <a:off x="6315075" y="2651125"/>
            <a:ext cx="212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 b="1">
                <a:solidFill>
                  <a:srgbClr val="FF0000"/>
                </a:solidFill>
              </a:rPr>
              <a:t>udt_send(sndpkt)</a:t>
            </a:r>
            <a:endParaRPr lang="en-US" altLang="x-none" sz="16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1322" name="Text Box 13"/>
          <p:cNvSpPr txBox="1">
            <a:spLocks noChangeArrowheads="1"/>
          </p:cNvSpPr>
          <p:nvPr/>
        </p:nvSpPr>
        <p:spPr bwMode="auto">
          <a:xfrm>
            <a:off x="6218238" y="1863725"/>
            <a:ext cx="2717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rdt_rcv(rcvpkt) &amp;&amp;  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( corrupt(rcvpkt) ||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  </a:t>
            </a:r>
            <a:r>
              <a:rPr lang="en-US" altLang="x-none" sz="1600" b="1">
                <a:solidFill>
                  <a:srgbClr val="FF0000"/>
                </a:solidFill>
              </a:rPr>
              <a:t>isACK(rcvpkt,1)</a:t>
            </a:r>
            <a:r>
              <a:rPr lang="en-US" altLang="x-none" sz="1600">
                <a:solidFill>
                  <a:srgbClr val="000000"/>
                </a:solidFill>
              </a:rPr>
              <a:t> )</a:t>
            </a:r>
            <a:endParaRPr lang="en-US" altLang="x-none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23" name="Line 14"/>
          <p:cNvSpPr>
            <a:spLocks noChangeShapeType="1"/>
          </p:cNvSpPr>
          <p:nvPr/>
        </p:nvSpPr>
        <p:spPr bwMode="auto">
          <a:xfrm flipV="1">
            <a:off x="6418263" y="2644775"/>
            <a:ext cx="142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4" name="Freeform 15"/>
          <p:cNvSpPr>
            <a:spLocks/>
          </p:cNvSpPr>
          <p:nvPr/>
        </p:nvSpPr>
        <p:spPr bwMode="auto">
          <a:xfrm>
            <a:off x="5948363" y="2844800"/>
            <a:ext cx="203200" cy="1228725"/>
          </a:xfrm>
          <a:custGeom>
            <a:avLst/>
            <a:gdLst>
              <a:gd name="T0" fmla="*/ 2147483647 w 128"/>
              <a:gd name="T1" fmla="*/ 2147483647 h 774"/>
              <a:gd name="T2" fmla="*/ 0 w 128"/>
              <a:gd name="T3" fmla="*/ 0 h 774"/>
              <a:gd name="T4" fmla="*/ 0 60000 65536"/>
              <a:gd name="T5" fmla="*/ 0 60000 65536"/>
              <a:gd name="T6" fmla="*/ 0 w 128"/>
              <a:gd name="T7" fmla="*/ 0 h 774"/>
              <a:gd name="T8" fmla="*/ 128 w 128"/>
              <a:gd name="T9" fmla="*/ 774 h 7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774">
                <a:moveTo>
                  <a:pt x="67" y="774"/>
                </a:moveTo>
                <a:cubicBezTo>
                  <a:pt x="128" y="425"/>
                  <a:pt x="81" y="0"/>
                  <a:pt x="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5" name="Text Box 16"/>
          <p:cNvSpPr txBox="1">
            <a:spLocks noChangeArrowheads="1"/>
          </p:cNvSpPr>
          <p:nvPr/>
        </p:nvSpPr>
        <p:spPr bwMode="auto">
          <a:xfrm>
            <a:off x="6092825" y="3255963"/>
            <a:ext cx="2413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rdt_rcv(rcvpkt)   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&amp;&amp; notcorrupt(rcvpkt) 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&amp;&amp; </a:t>
            </a:r>
            <a:r>
              <a:rPr lang="en-US" altLang="x-none" sz="1600" b="1">
                <a:solidFill>
                  <a:srgbClr val="FF0000"/>
                </a:solidFill>
              </a:rPr>
              <a:t>isACK(rcvpkt,0)</a:t>
            </a:r>
            <a:r>
              <a:rPr lang="en-US" altLang="x-none" sz="1000">
                <a:solidFill>
                  <a:srgbClr val="000000"/>
                </a:solidFill>
              </a:rPr>
              <a:t> 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26" name="Line 17"/>
          <p:cNvSpPr>
            <a:spLocks noChangeShapeType="1"/>
          </p:cNvSpPr>
          <p:nvPr/>
        </p:nvSpPr>
        <p:spPr bwMode="auto">
          <a:xfrm>
            <a:off x="6181725" y="4079875"/>
            <a:ext cx="1863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1327" name="Group 18"/>
          <p:cNvGrpSpPr>
            <a:grpSpLocks/>
          </p:cNvGrpSpPr>
          <p:nvPr/>
        </p:nvGrpSpPr>
        <p:grpSpPr bwMode="auto">
          <a:xfrm>
            <a:off x="5043488" y="2166938"/>
            <a:ext cx="1204912" cy="838200"/>
            <a:chOff x="1483" y="2062"/>
            <a:chExt cx="759" cy="528"/>
          </a:xfrm>
        </p:grpSpPr>
        <p:sp>
          <p:nvSpPr>
            <p:cNvPr id="141345" name="Oval 19"/>
            <p:cNvSpPr>
              <a:spLocks noChangeArrowheads="1"/>
            </p:cNvSpPr>
            <p:nvPr/>
          </p:nvSpPr>
          <p:spPr bwMode="auto">
            <a:xfrm>
              <a:off x="1483" y="2062"/>
              <a:ext cx="578" cy="52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1346" name="Text Box 20"/>
            <p:cNvSpPr txBox="1">
              <a:spLocks noChangeArrowheads="1"/>
            </p:cNvSpPr>
            <p:nvPr/>
          </p:nvSpPr>
          <p:spPr bwMode="auto">
            <a:xfrm>
              <a:off x="1573" y="2137"/>
              <a:ext cx="66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ACK 0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1328" name="Text Box 21"/>
          <p:cNvSpPr txBox="1">
            <a:spLocks noChangeArrowheads="1"/>
          </p:cNvSpPr>
          <p:nvPr/>
        </p:nvSpPr>
        <p:spPr bwMode="auto">
          <a:xfrm>
            <a:off x="3683000" y="2884488"/>
            <a:ext cx="1622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sender FSM</a:t>
            </a:r>
          </a:p>
          <a:p>
            <a:pPr defTabSz="912813" eaLnBrk="1" hangingPunct="1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fragment</a:t>
            </a:r>
          </a:p>
        </p:txBody>
      </p:sp>
      <p:grpSp>
        <p:nvGrpSpPr>
          <p:cNvPr id="141329" name="Group 22"/>
          <p:cNvGrpSpPr>
            <a:grpSpLocks/>
          </p:cNvGrpSpPr>
          <p:nvPr/>
        </p:nvGrpSpPr>
        <p:grpSpPr bwMode="auto">
          <a:xfrm>
            <a:off x="2427288" y="4265613"/>
            <a:ext cx="847725" cy="795337"/>
            <a:chOff x="3570" y="3063"/>
            <a:chExt cx="534" cy="501"/>
          </a:xfrm>
        </p:grpSpPr>
        <p:sp>
          <p:nvSpPr>
            <p:cNvPr id="141343" name="Oval 23"/>
            <p:cNvSpPr>
              <a:spLocks noChangeArrowheads="1"/>
            </p:cNvSpPr>
            <p:nvPr/>
          </p:nvSpPr>
          <p:spPr bwMode="auto">
            <a:xfrm>
              <a:off x="3570" y="3063"/>
              <a:ext cx="534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1344" name="Text Box 24"/>
            <p:cNvSpPr txBox="1">
              <a:spLocks noChangeArrowheads="1"/>
            </p:cNvSpPr>
            <p:nvPr/>
          </p:nvSpPr>
          <p:spPr bwMode="auto">
            <a:xfrm>
              <a:off x="3597" y="3085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0 from below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1330" name="Freeform 25"/>
          <p:cNvSpPr>
            <a:spLocks/>
          </p:cNvSpPr>
          <p:nvPr/>
        </p:nvSpPr>
        <p:spPr bwMode="auto">
          <a:xfrm>
            <a:off x="3055938" y="4156075"/>
            <a:ext cx="825500" cy="185738"/>
          </a:xfrm>
          <a:custGeom>
            <a:avLst/>
            <a:gdLst>
              <a:gd name="T0" fmla="*/ 0 w 520"/>
              <a:gd name="T1" fmla="*/ 2147483647 h 117"/>
              <a:gd name="T2" fmla="*/ 2147483647 w 520"/>
              <a:gd name="T3" fmla="*/ 2147483647 h 117"/>
              <a:gd name="T4" fmla="*/ 0 60000 65536"/>
              <a:gd name="T5" fmla="*/ 0 60000 65536"/>
              <a:gd name="T6" fmla="*/ 0 w 520"/>
              <a:gd name="T7" fmla="*/ 0 h 117"/>
              <a:gd name="T8" fmla="*/ 520 w 520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0" h="117">
                <a:moveTo>
                  <a:pt x="0" y="117"/>
                </a:moveTo>
                <a:cubicBezTo>
                  <a:pt x="136" y="17"/>
                  <a:pt x="276" y="0"/>
                  <a:pt x="520" y="1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31" name="Freeform 26"/>
          <p:cNvSpPr>
            <a:spLocks/>
          </p:cNvSpPr>
          <p:nvPr/>
        </p:nvSpPr>
        <p:spPr bwMode="auto">
          <a:xfrm>
            <a:off x="3168650" y="4960938"/>
            <a:ext cx="2403475" cy="206375"/>
          </a:xfrm>
          <a:custGeom>
            <a:avLst/>
            <a:gdLst>
              <a:gd name="T0" fmla="*/ 0 w 1514"/>
              <a:gd name="T1" fmla="*/ 0 h 130"/>
              <a:gd name="T2" fmla="*/ 2147483647 w 1514"/>
              <a:gd name="T3" fmla="*/ 2147483647 h 130"/>
              <a:gd name="T4" fmla="*/ 0 60000 65536"/>
              <a:gd name="T5" fmla="*/ 0 60000 65536"/>
              <a:gd name="T6" fmla="*/ 0 w 1514"/>
              <a:gd name="T7" fmla="*/ 0 h 130"/>
              <a:gd name="T8" fmla="*/ 1514 w 1514"/>
              <a:gd name="T9" fmla="*/ 130 h 1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14" h="130">
                <a:moveTo>
                  <a:pt x="0" y="0"/>
                </a:moveTo>
                <a:cubicBezTo>
                  <a:pt x="266" y="130"/>
                  <a:pt x="1322" y="113"/>
                  <a:pt x="1514" y="17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32" name="Text Box 27"/>
          <p:cNvSpPr txBox="1">
            <a:spLocks noChangeArrowheads="1"/>
          </p:cNvSpPr>
          <p:nvPr/>
        </p:nvSpPr>
        <p:spPr bwMode="auto">
          <a:xfrm>
            <a:off x="2935288" y="5106988"/>
            <a:ext cx="3940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rdt_rcv(rcvpkt) &amp;&amp; notcorrupt(rcvpkt) 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  &amp;&amp; has_seq0(rcvpkt) </a:t>
            </a:r>
            <a:endParaRPr lang="en-US" altLang="x-none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33" name="Line 28"/>
          <p:cNvSpPr>
            <a:spLocks noChangeShapeType="1"/>
          </p:cNvSpPr>
          <p:nvPr/>
        </p:nvSpPr>
        <p:spPr bwMode="auto">
          <a:xfrm>
            <a:off x="3046413" y="5678488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34" name="Text Box 29"/>
          <p:cNvSpPr txBox="1">
            <a:spLocks noChangeArrowheads="1"/>
          </p:cNvSpPr>
          <p:nvPr/>
        </p:nvSpPr>
        <p:spPr bwMode="auto">
          <a:xfrm>
            <a:off x="2903538" y="5664200"/>
            <a:ext cx="4175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extract(rcvpkt,data)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deliver_data(data)</a:t>
            </a:r>
          </a:p>
          <a:p>
            <a:pPr defTabSz="912813" eaLnBrk="1" hangingPunct="1"/>
            <a:r>
              <a:rPr lang="en-US" altLang="x-none" sz="1600" b="1">
                <a:solidFill>
                  <a:srgbClr val="FF0000"/>
                </a:solidFill>
              </a:rPr>
              <a:t>sndpkt = make_pkt(ACK,0, chksum)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udt_send(sndpkt)</a:t>
            </a:r>
            <a:endParaRPr lang="en-US" altLang="x-none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1335" name="Freeform 30"/>
          <p:cNvSpPr>
            <a:spLocks/>
          </p:cNvSpPr>
          <p:nvPr/>
        </p:nvSpPr>
        <p:spPr bwMode="auto">
          <a:xfrm flipH="1">
            <a:off x="1963738" y="3917950"/>
            <a:ext cx="490537" cy="13589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36" name="Line 31"/>
          <p:cNvSpPr>
            <a:spLocks noChangeShapeType="1"/>
          </p:cNvSpPr>
          <p:nvPr/>
        </p:nvSpPr>
        <p:spPr bwMode="auto">
          <a:xfrm>
            <a:off x="90488" y="4660900"/>
            <a:ext cx="19240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37" name="Text Box 32"/>
          <p:cNvSpPr txBox="1">
            <a:spLocks noChangeArrowheads="1"/>
          </p:cNvSpPr>
          <p:nvPr/>
        </p:nvSpPr>
        <p:spPr bwMode="auto">
          <a:xfrm>
            <a:off x="9525" y="3824288"/>
            <a:ext cx="23606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rdt_rcv(rcvpkt) &amp;&amp; 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   (corrupt(rcvpkt) ||</a:t>
            </a:r>
          </a:p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</a:rPr>
              <a:t>     </a:t>
            </a:r>
            <a:r>
              <a:rPr lang="en-US" altLang="x-none" sz="1600" b="1">
                <a:solidFill>
                  <a:srgbClr val="FF0000"/>
                </a:solidFill>
              </a:rPr>
              <a:t>has_seq1(rcvpkt))</a:t>
            </a:r>
            <a:endParaRPr lang="en-US" altLang="x-none" sz="16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1338" name="Text Box 33"/>
          <p:cNvSpPr txBox="1">
            <a:spLocks noChangeArrowheads="1"/>
          </p:cNvSpPr>
          <p:nvPr/>
        </p:nvSpPr>
        <p:spPr bwMode="auto">
          <a:xfrm>
            <a:off x="0" y="4689475"/>
            <a:ext cx="23225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 b="1">
                <a:solidFill>
                  <a:srgbClr val="FF0000"/>
                </a:solidFill>
              </a:rPr>
              <a:t>sndpkt=</a:t>
            </a:r>
            <a:br>
              <a:rPr lang="en-US" altLang="x-none" sz="1600" b="1">
                <a:solidFill>
                  <a:srgbClr val="FF0000"/>
                </a:solidFill>
              </a:rPr>
            </a:br>
            <a:r>
              <a:rPr lang="en-US" altLang="x-none" sz="1600" b="1">
                <a:solidFill>
                  <a:srgbClr val="FF0000"/>
                </a:solidFill>
              </a:rPr>
              <a:t>make_pkt(ACK,1, </a:t>
            </a:r>
            <a:br>
              <a:rPr lang="en-US" altLang="x-none" sz="1600" b="1">
                <a:solidFill>
                  <a:srgbClr val="FF0000"/>
                </a:solidFill>
              </a:rPr>
            </a:br>
            <a:r>
              <a:rPr lang="en-US" altLang="x-none" sz="1600" b="1">
                <a:solidFill>
                  <a:srgbClr val="FF0000"/>
                </a:solidFill>
              </a:rPr>
              <a:t>          chksum)</a:t>
            </a:r>
          </a:p>
          <a:p>
            <a:pPr defTabSz="912813" eaLnBrk="1" hangingPunct="1"/>
            <a:r>
              <a:rPr lang="en-US" altLang="x-none" sz="1600" b="1">
                <a:solidFill>
                  <a:srgbClr val="FF0000"/>
                </a:solidFill>
              </a:rPr>
              <a:t>udt_send(sndpkt)</a:t>
            </a:r>
          </a:p>
        </p:txBody>
      </p:sp>
      <p:sp>
        <p:nvSpPr>
          <p:cNvPr id="141339" name="Text Box 34"/>
          <p:cNvSpPr txBox="1">
            <a:spLocks noChangeArrowheads="1"/>
          </p:cNvSpPr>
          <p:nvPr/>
        </p:nvSpPr>
        <p:spPr bwMode="auto">
          <a:xfrm>
            <a:off x="3346450" y="4311650"/>
            <a:ext cx="180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receiver FSM</a:t>
            </a:r>
          </a:p>
          <a:p>
            <a:pPr defTabSz="912813" eaLnBrk="1" hangingPunct="1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fragment</a:t>
            </a:r>
          </a:p>
        </p:txBody>
      </p:sp>
      <p:sp>
        <p:nvSpPr>
          <p:cNvPr id="141340" name="Line 35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41" name="Text Box 36"/>
          <p:cNvSpPr txBox="1">
            <a:spLocks noChangeArrowheads="1"/>
          </p:cNvSpPr>
          <p:nvPr/>
        </p:nvSpPr>
        <p:spPr bwMode="auto">
          <a:xfrm>
            <a:off x="6854825" y="4103688"/>
            <a:ext cx="379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1342" name="Line 37"/>
          <p:cNvSpPr>
            <a:spLocks noChangeShapeType="1"/>
          </p:cNvSpPr>
          <p:nvPr/>
        </p:nvSpPr>
        <p:spPr bwMode="auto">
          <a:xfrm>
            <a:off x="2297113" y="3898900"/>
            <a:ext cx="431800" cy="39687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643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4000" u="sng">
                <a:solidFill>
                  <a:srgbClr val="3333CC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143362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defTabSz="912813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Admin and review</a:t>
            </a:r>
          </a:p>
          <a:p>
            <a:pPr defTabSz="912813"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r>
              <a:rPr lang="en-US" altLang="x-none" sz="2800" dirty="0">
                <a:solidFill>
                  <a:srgbClr val="C00000"/>
                </a:solidFill>
                <a:latin typeface="Comic Sans MS" charset="0"/>
              </a:rPr>
              <a:t>Reliable data transfer</a:t>
            </a:r>
          </a:p>
          <a:p>
            <a:pPr lvl="1" defTabSz="912813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perfect channel</a:t>
            </a:r>
          </a:p>
          <a:p>
            <a:pPr lvl="1" defTabSz="912813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channel with bit errors</a:t>
            </a:r>
          </a:p>
          <a:p>
            <a:pPr lvl="1" defTabSz="912813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latin typeface="Comic Sans MS" charset="0"/>
              </a:rPr>
              <a:t>channel with bit errors and losses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24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F125134-54D9-194F-BCF6-3C81CC0E076D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rdt3.0: </a:t>
            </a:r>
            <a:r>
              <a:rPr lang="en-US" altLang="zh-CN" sz="3200">
                <a:ea typeface="宋体" charset="-122"/>
              </a:rPr>
              <a:t>C</a:t>
            </a:r>
            <a:r>
              <a:rPr lang="en-US" altLang="x-none" sz="3200">
                <a:ea typeface="ＭＳ Ｐゴシック" charset="-128"/>
              </a:rPr>
              <a:t>hannels with </a:t>
            </a:r>
            <a:r>
              <a:rPr lang="en-US" altLang="zh-CN" sz="3200">
                <a:ea typeface="宋体" charset="-122"/>
              </a:rPr>
              <a:t>E</a:t>
            </a:r>
            <a:r>
              <a:rPr lang="en-US" altLang="x-none" sz="3200">
                <a:ea typeface="ＭＳ Ｐゴシック" charset="-128"/>
              </a:rPr>
              <a:t>rrors </a:t>
            </a:r>
            <a:r>
              <a:rPr lang="en-US" altLang="x-none" sz="3200" i="1">
                <a:ea typeface="ＭＳ Ｐゴシック" charset="-128"/>
              </a:rPr>
              <a:t>and</a:t>
            </a:r>
            <a:r>
              <a:rPr lang="en-US" altLang="x-none" sz="3200">
                <a:ea typeface="ＭＳ Ｐゴシック" charset="-128"/>
              </a:rPr>
              <a:t> </a:t>
            </a:r>
            <a:r>
              <a:rPr lang="en-US" altLang="zh-CN" sz="3200">
                <a:ea typeface="宋体" charset="-122"/>
              </a:rPr>
              <a:t>L</a:t>
            </a:r>
            <a:r>
              <a:rPr lang="en-US" altLang="x-none" sz="3200">
                <a:ea typeface="ＭＳ Ｐゴシック" charset="-128"/>
              </a:rPr>
              <a:t>oss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New assumption:</a:t>
            </a:r>
            <a:r>
              <a:rPr lang="en-US" altLang="x-none" sz="2400" dirty="0">
                <a:ea typeface="ＭＳ Ｐゴシック" charset="-128"/>
              </a:rPr>
              <a:t> underlying channel can also lose packets (data or ACKs)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checksum, seq. #, ACKs, retransmissions will be of help, but not enough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Q:</a:t>
            </a:r>
            <a:r>
              <a:rPr lang="en-US" altLang="x-none" sz="2400" dirty="0">
                <a:ea typeface="ＭＳ Ｐゴシック" charset="-128"/>
              </a:rPr>
              <a:t> Does rdt2.2 work under losses?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Approach:</a:t>
            </a:r>
            <a:r>
              <a:rPr lang="en-US" altLang="x-none" sz="2400" dirty="0">
                <a:ea typeface="ＭＳ Ｐゴシック" charset="-128"/>
              </a:rPr>
              <a:t> sender waits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reasonable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amount of time for ACK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requires countdown timer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retransmits if no ACK received in this time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if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(or ACK) just delayed (not lost):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retransmission will be  duplicate, but use of seq. #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already handles this</a:t>
            </a:r>
            <a:endParaRPr lang="en-US" altLang="ja-JP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must specify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 of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being </a:t>
            </a:r>
            <a:r>
              <a:rPr lang="en-US" altLang="x-none" sz="2000" dirty="0" err="1">
                <a:ea typeface="ＭＳ Ｐゴシック" charset="-128"/>
              </a:rPr>
              <a:t>ACKed</a:t>
            </a:r>
            <a:endParaRPr lang="en-US" altLang="x-none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2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43AE20-ABF0-0C4E-BEC7-8C5FEA42D9E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rdt3.0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ender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3019425" y="1765300"/>
            <a:ext cx="3860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sndpkt = make_pkt(0, data, checksum)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udt_send(sndpkt)</a:t>
            </a:r>
          </a:p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start_timer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060700" y="1471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rdt_send(data)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3162300" y="1809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2749550" y="1925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7463" name="Group 7"/>
          <p:cNvGrpSpPr>
            <a:grpSpLocks/>
          </p:cNvGrpSpPr>
          <p:nvPr/>
        </p:nvGrpSpPr>
        <p:grpSpPr bwMode="auto">
          <a:xfrm>
            <a:off x="5360988" y="2471738"/>
            <a:ext cx="889000" cy="865187"/>
            <a:chOff x="445" y="1273"/>
            <a:chExt cx="560" cy="545"/>
          </a:xfrm>
        </p:grpSpPr>
        <p:sp>
          <p:nvSpPr>
            <p:cNvPr id="147515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16" name="Text Box 9"/>
            <p:cNvSpPr txBox="1">
              <a:spLocks noChangeArrowheads="1"/>
            </p:cNvSpPr>
            <p:nvPr/>
          </p:nvSpPr>
          <p:spPr bwMode="auto">
            <a:xfrm>
              <a:off x="524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ACK0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64" name="Freeform 10"/>
          <p:cNvSpPr>
            <a:spLocks/>
          </p:cNvSpPr>
          <p:nvPr/>
        </p:nvSpPr>
        <p:spPr bwMode="auto">
          <a:xfrm flipV="1">
            <a:off x="3384550" y="2452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65" name="Freeform 11"/>
          <p:cNvSpPr>
            <a:spLocks/>
          </p:cNvSpPr>
          <p:nvPr/>
        </p:nvSpPr>
        <p:spPr bwMode="auto">
          <a:xfrm>
            <a:off x="6069013" y="2055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66" name="Text Box 12"/>
          <p:cNvSpPr txBox="1">
            <a:spLocks noChangeArrowheads="1"/>
          </p:cNvSpPr>
          <p:nvPr/>
        </p:nvSpPr>
        <p:spPr bwMode="auto">
          <a:xfrm>
            <a:off x="6481763" y="1577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&amp;&amp;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( corrupt(rcvpkt) ||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isACK(rcvpkt,1) 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67" name="Line 13"/>
          <p:cNvSpPr>
            <a:spLocks noChangeShapeType="1"/>
          </p:cNvSpPr>
          <p:nvPr/>
        </p:nvSpPr>
        <p:spPr bwMode="auto">
          <a:xfrm>
            <a:off x="6691313" y="2279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7468" name="Group 14"/>
          <p:cNvGrpSpPr>
            <a:grpSpLocks/>
          </p:cNvGrpSpPr>
          <p:nvPr/>
        </p:nvGrpSpPr>
        <p:grpSpPr bwMode="auto">
          <a:xfrm>
            <a:off x="5562600" y="4386263"/>
            <a:ext cx="1219200" cy="850900"/>
            <a:chOff x="4159" y="3230"/>
            <a:chExt cx="768" cy="536"/>
          </a:xfrm>
        </p:grpSpPr>
        <p:sp>
          <p:nvSpPr>
            <p:cNvPr id="147513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14" name="Text Box 16"/>
            <p:cNvSpPr txBox="1">
              <a:spLocks noChangeArrowheads="1"/>
            </p:cNvSpPr>
            <p:nvPr/>
          </p:nvSpPr>
          <p:spPr bwMode="auto">
            <a:xfrm>
              <a:off x="4178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call 1 from above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69" name="Freeform 17"/>
          <p:cNvSpPr>
            <a:spLocks/>
          </p:cNvSpPr>
          <p:nvPr/>
        </p:nvSpPr>
        <p:spPr bwMode="auto">
          <a:xfrm rot="16200000" flipV="1">
            <a:off x="2159794" y="3842544"/>
            <a:ext cx="1176337" cy="1111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0" name="Freeform 18"/>
          <p:cNvSpPr>
            <a:spLocks/>
          </p:cNvSpPr>
          <p:nvPr/>
        </p:nvSpPr>
        <p:spPr bwMode="auto">
          <a:xfrm>
            <a:off x="3370263" y="5119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1" name="Freeform 19"/>
          <p:cNvSpPr>
            <a:spLocks/>
          </p:cNvSpPr>
          <p:nvPr/>
        </p:nvSpPr>
        <p:spPr bwMode="auto">
          <a:xfrm rot="5400000" flipH="1" flipV="1">
            <a:off x="5611019" y="3709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752" name="Text Box 20"/>
          <p:cNvSpPr txBox="1">
            <a:spLocks noChangeArrowheads="1"/>
          </p:cNvSpPr>
          <p:nvPr/>
        </p:nvSpPr>
        <p:spPr bwMode="auto">
          <a:xfrm>
            <a:off x="3316288" y="5605463"/>
            <a:ext cx="34448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sndpkt = make_pkt(1, data, checksum)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udt_send(sndpkt)</a:t>
            </a:r>
          </a:p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start_timer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47473" name="Text Box 21"/>
          <p:cNvSpPr txBox="1">
            <a:spLocks noChangeArrowheads="1"/>
          </p:cNvSpPr>
          <p:nvPr/>
        </p:nvSpPr>
        <p:spPr bwMode="auto">
          <a:xfrm>
            <a:off x="3316288" y="5322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rdt_send(data)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74" name="Line 22"/>
          <p:cNvSpPr>
            <a:spLocks noChangeShapeType="1"/>
          </p:cNvSpPr>
          <p:nvPr/>
        </p:nvSpPr>
        <p:spPr bwMode="auto">
          <a:xfrm>
            <a:off x="3435350" y="5634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5" name="Text Box 23"/>
          <p:cNvSpPr txBox="1">
            <a:spLocks noChangeArrowheads="1"/>
          </p:cNvSpPr>
          <p:nvPr/>
        </p:nvSpPr>
        <p:spPr bwMode="auto">
          <a:xfrm>
            <a:off x="6280150" y="3487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notcorrupt(rcvpkt)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isACK(rcvpkt,0)</a:t>
            </a:r>
            <a:r>
              <a:rPr lang="en-US" altLang="x-none" sz="1000">
                <a:solidFill>
                  <a:srgbClr val="000000"/>
                </a:solidFill>
              </a:rPr>
              <a:t> 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76" name="Line 24"/>
          <p:cNvSpPr>
            <a:spLocks noChangeShapeType="1"/>
          </p:cNvSpPr>
          <p:nvPr/>
        </p:nvSpPr>
        <p:spPr bwMode="auto">
          <a:xfrm>
            <a:off x="6396038" y="4198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7" name="Text Box 25"/>
          <p:cNvSpPr txBox="1">
            <a:spLocks noChangeArrowheads="1"/>
          </p:cNvSpPr>
          <p:nvPr/>
        </p:nvSpPr>
        <p:spPr bwMode="auto">
          <a:xfrm>
            <a:off x="1290638" y="5443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&amp;&amp;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( corrupt(rcvpkt) ||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isACK(rcvpkt,0) 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78" name="Line 26"/>
          <p:cNvSpPr>
            <a:spLocks noChangeShapeType="1"/>
          </p:cNvSpPr>
          <p:nvPr/>
        </p:nvSpPr>
        <p:spPr bwMode="auto">
          <a:xfrm>
            <a:off x="1393825" y="6169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79" name="Text Box 27"/>
          <p:cNvSpPr txBox="1">
            <a:spLocks noChangeArrowheads="1"/>
          </p:cNvSpPr>
          <p:nvPr/>
        </p:nvSpPr>
        <p:spPr bwMode="auto">
          <a:xfrm>
            <a:off x="908050" y="3246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  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notcorrupt(rcvpkt) </a:t>
            </a:r>
          </a:p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&amp;&amp; isACK(rcvpkt,1)</a:t>
            </a:r>
            <a:r>
              <a:rPr lang="en-US" altLang="x-none" sz="1000">
                <a:solidFill>
                  <a:srgbClr val="000000"/>
                </a:solidFill>
              </a:rPr>
              <a:t> 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80" name="Line 28"/>
          <p:cNvSpPr>
            <a:spLocks noChangeShapeType="1"/>
          </p:cNvSpPr>
          <p:nvPr/>
        </p:nvSpPr>
        <p:spPr bwMode="auto">
          <a:xfrm>
            <a:off x="1035050" y="3986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761" name="Text Box 29"/>
          <p:cNvSpPr txBox="1">
            <a:spLocks noChangeArrowheads="1"/>
          </p:cNvSpPr>
          <p:nvPr/>
        </p:nvSpPr>
        <p:spPr bwMode="auto">
          <a:xfrm>
            <a:off x="6300788" y="4179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stop_timer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16762" name="Text Box 30"/>
          <p:cNvSpPr txBox="1">
            <a:spLocks noChangeArrowheads="1"/>
          </p:cNvSpPr>
          <p:nvPr/>
        </p:nvSpPr>
        <p:spPr bwMode="auto">
          <a:xfrm>
            <a:off x="900113" y="3959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FF0000"/>
                </a:solidFill>
              </a:rPr>
              <a:t>stop_timer</a:t>
            </a:r>
            <a:endParaRPr lang="en-US" altLang="x-none" sz="1400">
              <a:solidFill>
                <a:srgbClr val="FF0000"/>
              </a:solidFill>
              <a:latin typeface="Times New Roman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238875" y="2660650"/>
            <a:ext cx="2447925" cy="741363"/>
            <a:chOff x="6238875" y="2660650"/>
            <a:chExt cx="2447925" cy="741363"/>
          </a:xfrm>
        </p:grpSpPr>
        <p:sp>
          <p:nvSpPr>
            <p:cNvPr id="147508" name="Text Box 33"/>
            <p:cNvSpPr txBox="1">
              <a:spLocks noChangeArrowheads="1"/>
            </p:cNvSpPr>
            <p:nvPr/>
          </p:nvSpPr>
          <p:spPr bwMode="auto">
            <a:xfrm>
              <a:off x="6592888" y="2660650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timeout</a:t>
              </a:r>
              <a:endParaRPr lang="en-US" altLang="x-none" sz="1400">
                <a:solidFill>
                  <a:srgbClr val="FF0000"/>
                </a:solidFill>
                <a:latin typeface="Times New Roman" charset="0"/>
              </a:endParaRPr>
            </a:p>
          </p:txBody>
        </p:sp>
        <p:grpSp>
          <p:nvGrpSpPr>
            <p:cNvPr id="147509" name="Group 1"/>
            <p:cNvGrpSpPr>
              <a:grpSpLocks/>
            </p:cNvGrpSpPr>
            <p:nvPr/>
          </p:nvGrpSpPr>
          <p:grpSpPr bwMode="auto">
            <a:xfrm>
              <a:off x="6238875" y="2719388"/>
              <a:ext cx="2447925" cy="682625"/>
              <a:chOff x="6238875" y="2719388"/>
              <a:chExt cx="2447925" cy="682625"/>
            </a:xfrm>
          </p:grpSpPr>
          <p:sp>
            <p:nvSpPr>
              <p:cNvPr id="147510" name="Freeform 31"/>
              <p:cNvSpPr>
                <a:spLocks/>
              </p:cNvSpPr>
              <p:nvPr/>
            </p:nvSpPr>
            <p:spPr bwMode="auto">
              <a:xfrm>
                <a:off x="6238875" y="2719388"/>
                <a:ext cx="461963" cy="682625"/>
              </a:xfrm>
              <a:custGeom>
                <a:avLst/>
                <a:gdLst>
                  <a:gd name="T0" fmla="*/ 0 w 291"/>
                  <a:gd name="T1" fmla="*/ 2147483647 h 430"/>
                  <a:gd name="T2" fmla="*/ 2147483647 w 291"/>
                  <a:gd name="T3" fmla="*/ 2147483647 h 430"/>
                  <a:gd name="T4" fmla="*/ 0 60000 65536"/>
                  <a:gd name="T5" fmla="*/ 0 60000 65536"/>
                  <a:gd name="T6" fmla="*/ 0 w 291"/>
                  <a:gd name="T7" fmla="*/ 0 h 430"/>
                  <a:gd name="T8" fmla="*/ 291 w 291"/>
                  <a:gd name="T9" fmla="*/ 430 h 4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1" h="430">
                    <a:moveTo>
                      <a:pt x="0" y="120"/>
                    </a:moveTo>
                    <a:cubicBezTo>
                      <a:pt x="291" y="0"/>
                      <a:pt x="259" y="430"/>
                      <a:pt x="15" y="255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2813" eaLnBrk="1" hangingPunct="1"/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7511" name="Text Box 32"/>
              <p:cNvSpPr txBox="1">
                <a:spLocks noChangeArrowheads="1"/>
              </p:cNvSpPr>
              <p:nvPr/>
            </p:nvSpPr>
            <p:spPr bwMode="auto">
              <a:xfrm>
                <a:off x="6570663" y="2897188"/>
                <a:ext cx="2116137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r>
                  <a:rPr lang="en-US" altLang="x-none" sz="1400">
                    <a:solidFill>
                      <a:srgbClr val="FF0000"/>
                    </a:solidFill>
                  </a:rPr>
                  <a:t>udt_send(sndpkt)</a:t>
                </a:r>
              </a:p>
              <a:p>
                <a:pPr defTabSz="912813" eaLnBrk="1" hangingPunct="1"/>
                <a:r>
                  <a:rPr lang="en-US" altLang="x-none" sz="1400">
                    <a:solidFill>
                      <a:srgbClr val="FF0000"/>
                    </a:solidFill>
                  </a:rPr>
                  <a:t>start_timer</a:t>
                </a:r>
                <a:endParaRPr lang="en-US" altLang="x-none" sz="140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  <p:sp>
            <p:nvSpPr>
              <p:cNvPr id="147512" name="Line 34"/>
              <p:cNvSpPr>
                <a:spLocks noChangeShapeType="1"/>
              </p:cNvSpPr>
              <p:nvPr/>
            </p:nvSpPr>
            <p:spPr bwMode="auto">
              <a:xfrm>
                <a:off x="6681788" y="2914650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2813" eaLnBrk="1" hangingPunct="1"/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7484" name="Freeform 35"/>
          <p:cNvSpPr>
            <a:spLocks/>
          </p:cNvSpPr>
          <p:nvPr/>
        </p:nvSpPr>
        <p:spPr bwMode="auto">
          <a:xfrm>
            <a:off x="2230438" y="5083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28650" y="4587875"/>
            <a:ext cx="1973263" cy="682625"/>
            <a:chOff x="628650" y="4587875"/>
            <a:chExt cx="1973263" cy="682625"/>
          </a:xfrm>
        </p:grpSpPr>
        <p:sp>
          <p:nvSpPr>
            <p:cNvPr id="147504" name="Freeform 36"/>
            <p:cNvSpPr>
              <a:spLocks/>
            </p:cNvSpPr>
            <p:nvPr/>
          </p:nvSpPr>
          <p:spPr bwMode="auto">
            <a:xfrm>
              <a:off x="2030413" y="4794250"/>
              <a:ext cx="571500" cy="420688"/>
            </a:xfrm>
            <a:custGeom>
              <a:avLst/>
              <a:gdLst>
                <a:gd name="T0" fmla="*/ 2147483647 w 900"/>
                <a:gd name="T1" fmla="*/ 2147483647 h 662"/>
                <a:gd name="T2" fmla="*/ 2147483647 w 900"/>
                <a:gd name="T3" fmla="*/ 2147483647 h 662"/>
                <a:gd name="T4" fmla="*/ 0 60000 65536"/>
                <a:gd name="T5" fmla="*/ 0 60000 65536"/>
                <a:gd name="T6" fmla="*/ 0 w 900"/>
                <a:gd name="T7" fmla="*/ 0 h 662"/>
                <a:gd name="T8" fmla="*/ 900 w 900"/>
                <a:gd name="T9" fmla="*/ 662 h 6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0" h="662">
                  <a:moveTo>
                    <a:pt x="900" y="360"/>
                  </a:moveTo>
                  <a:cubicBezTo>
                    <a:pt x="171" y="662"/>
                    <a:pt x="0" y="0"/>
                    <a:pt x="825" y="1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505" name="Text Box 37"/>
            <p:cNvSpPr txBox="1">
              <a:spLocks noChangeArrowheads="1"/>
            </p:cNvSpPr>
            <p:nvPr/>
          </p:nvSpPr>
          <p:spPr bwMode="auto">
            <a:xfrm>
              <a:off x="628650" y="4841875"/>
              <a:ext cx="18240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udt_send(sndpkt)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start_timer</a:t>
              </a:r>
              <a:endParaRPr lang="en-US" altLang="x-none" sz="140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47506" name="Text Box 38"/>
            <p:cNvSpPr txBox="1">
              <a:spLocks noChangeArrowheads="1"/>
            </p:cNvSpPr>
            <p:nvPr/>
          </p:nvSpPr>
          <p:spPr bwMode="auto">
            <a:xfrm>
              <a:off x="642938" y="4587875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FF0000"/>
                  </a:solidFill>
                </a:rPr>
                <a:t>timeout</a:t>
              </a:r>
              <a:endParaRPr lang="en-US" altLang="x-none" sz="140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47507" name="Line 39"/>
            <p:cNvSpPr>
              <a:spLocks noChangeShapeType="1"/>
            </p:cNvSpPr>
            <p:nvPr/>
          </p:nvSpPr>
          <p:spPr bwMode="auto">
            <a:xfrm>
              <a:off x="746125" y="4870450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47486" name="Freeform 40"/>
          <p:cNvSpPr>
            <a:spLocks/>
          </p:cNvSpPr>
          <p:nvPr/>
        </p:nvSpPr>
        <p:spPr bwMode="auto">
          <a:xfrm>
            <a:off x="6426200" y="4754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87" name="Text Box 41"/>
          <p:cNvSpPr txBox="1">
            <a:spLocks noChangeArrowheads="1"/>
          </p:cNvSpPr>
          <p:nvPr/>
        </p:nvSpPr>
        <p:spPr bwMode="auto">
          <a:xfrm>
            <a:off x="1036638" y="2255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47488" name="Group 42"/>
          <p:cNvGrpSpPr>
            <a:grpSpLocks/>
          </p:cNvGrpSpPr>
          <p:nvPr/>
        </p:nvGrpSpPr>
        <p:grpSpPr bwMode="auto">
          <a:xfrm>
            <a:off x="2528888" y="2516188"/>
            <a:ext cx="1204912" cy="850900"/>
            <a:chOff x="4159" y="3230"/>
            <a:chExt cx="759" cy="536"/>
          </a:xfrm>
        </p:grpSpPr>
        <p:sp>
          <p:nvSpPr>
            <p:cNvPr id="147502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03" name="Text Box 44"/>
            <p:cNvSpPr txBox="1">
              <a:spLocks noChangeArrowheads="1"/>
            </p:cNvSpPr>
            <p:nvPr/>
          </p:nvSpPr>
          <p:spPr bwMode="auto">
            <a:xfrm>
              <a:off x="4169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</a:t>
              </a:r>
            </a:p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call 0</a:t>
              </a: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x-none" sz="1400">
                  <a:solidFill>
                    <a:srgbClr val="000000"/>
                  </a:solidFill>
                </a:rPr>
                <a:t>from above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89" name="Line 45"/>
          <p:cNvSpPr>
            <a:spLocks noChangeShapeType="1"/>
          </p:cNvSpPr>
          <p:nvPr/>
        </p:nvSpPr>
        <p:spPr bwMode="auto">
          <a:xfrm>
            <a:off x="1123950" y="2541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7490" name="Group 46"/>
          <p:cNvGrpSpPr>
            <a:grpSpLocks/>
          </p:cNvGrpSpPr>
          <p:nvPr/>
        </p:nvGrpSpPr>
        <p:grpSpPr bwMode="auto">
          <a:xfrm>
            <a:off x="2630488" y="4370388"/>
            <a:ext cx="889000" cy="865187"/>
            <a:chOff x="445" y="1273"/>
            <a:chExt cx="560" cy="545"/>
          </a:xfrm>
        </p:grpSpPr>
        <p:sp>
          <p:nvSpPr>
            <p:cNvPr id="147500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47501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ACK1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47491" name="Freeform 49"/>
          <p:cNvSpPr>
            <a:spLocks/>
          </p:cNvSpPr>
          <p:nvPr/>
        </p:nvSpPr>
        <p:spPr bwMode="auto">
          <a:xfrm flipH="1" flipV="1">
            <a:off x="2006600" y="2163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492" name="Text Box 50"/>
          <p:cNvSpPr txBox="1">
            <a:spLocks noChangeArrowheads="1"/>
          </p:cNvSpPr>
          <p:nvPr/>
        </p:nvSpPr>
        <p:spPr bwMode="auto">
          <a:xfrm>
            <a:off x="7224713" y="52339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3" name="Text Box 51"/>
          <p:cNvSpPr txBox="1">
            <a:spLocks noChangeArrowheads="1"/>
          </p:cNvSpPr>
          <p:nvPr/>
        </p:nvSpPr>
        <p:spPr bwMode="auto">
          <a:xfrm>
            <a:off x="6757988" y="4984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rdt_rcv(rcvpkt)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7494" name="Line 52"/>
          <p:cNvSpPr>
            <a:spLocks noChangeShapeType="1"/>
          </p:cNvSpPr>
          <p:nvPr/>
        </p:nvSpPr>
        <p:spPr bwMode="auto">
          <a:xfrm>
            <a:off x="6845300" y="5270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781" name="Text Box 53"/>
          <p:cNvSpPr txBox="1">
            <a:spLocks noChangeArrowheads="1"/>
          </p:cNvSpPr>
          <p:nvPr/>
        </p:nvSpPr>
        <p:spPr bwMode="auto">
          <a:xfrm>
            <a:off x="8058150" y="22098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6" name="Text Box 54"/>
          <p:cNvSpPr txBox="1">
            <a:spLocks noChangeArrowheads="1"/>
          </p:cNvSpPr>
          <p:nvPr/>
        </p:nvSpPr>
        <p:spPr bwMode="auto">
          <a:xfrm>
            <a:off x="1476375" y="25050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7" name="Text Box 55"/>
          <p:cNvSpPr txBox="1">
            <a:spLocks noChangeArrowheads="1"/>
          </p:cNvSpPr>
          <p:nvPr/>
        </p:nvSpPr>
        <p:spPr bwMode="auto">
          <a:xfrm>
            <a:off x="1879600" y="6175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47498" name="Text Box 12"/>
          <p:cNvSpPr txBox="1">
            <a:spLocks noChangeArrowheads="1"/>
          </p:cNvSpPr>
          <p:nvPr/>
        </p:nvSpPr>
        <p:spPr bwMode="auto">
          <a:xfrm>
            <a:off x="6553200" y="220980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udt_send(sndpkt)</a:t>
            </a:r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6" name="Straight Connector 5"/>
          <p:cNvCxnSpPr>
            <a:cxnSpLocks noChangeShapeType="1"/>
            <a:stCxn id="147498" idx="1"/>
          </p:cNvCxnSpPr>
          <p:nvPr/>
        </p:nvCxnSpPr>
        <p:spPr bwMode="auto">
          <a:xfrm flipV="1">
            <a:off x="6553200" y="2362200"/>
            <a:ext cx="1524000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127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1" grpId="0"/>
      <p:bldP spid="116762" grpId="0"/>
      <p:bldP spid="1167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13D2DA-A694-C146-BAE2-32BB34E8C90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rdt3.0 in </a:t>
            </a:r>
            <a:r>
              <a:rPr lang="en-US" altLang="zh-CN" sz="3600">
                <a:ea typeface="宋体" charset="-122"/>
              </a:rPr>
              <a:t>A</a:t>
            </a:r>
            <a:r>
              <a:rPr lang="en-US" altLang="x-none" sz="3600">
                <a:ea typeface="ＭＳ Ｐゴシック" charset="-128"/>
              </a:rPr>
              <a:t>ction</a:t>
            </a:r>
            <a:endParaRPr lang="en-US" altLang="x-none">
              <a:ea typeface="ＭＳ Ｐゴシック" charset="-128"/>
            </a:endParaRPr>
          </a:p>
        </p:txBody>
      </p:sp>
      <p:pic>
        <p:nvPicPr>
          <p:cNvPr id="149507" name="Picture 3" descr="rdt30_example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5900"/>
            <a:ext cx="842803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70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3B0917E-F432-644F-8F4C-EA2B279990E7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rdt3.0 in </a:t>
            </a:r>
            <a:r>
              <a:rPr lang="en-US" altLang="zh-CN" sz="3600">
                <a:ea typeface="宋体" charset="-122"/>
              </a:rPr>
              <a:t>A</a:t>
            </a:r>
            <a:r>
              <a:rPr lang="en-US" altLang="x-none" sz="3600">
                <a:ea typeface="ＭＳ Ｐゴシック" charset="-128"/>
              </a:rPr>
              <a:t>ction</a:t>
            </a:r>
            <a:endParaRPr lang="en-US" altLang="x-none">
              <a:ea typeface="ＭＳ Ｐゴシック" charset="-128"/>
            </a:endParaRPr>
          </a:p>
        </p:txBody>
      </p:sp>
      <p:pic>
        <p:nvPicPr>
          <p:cNvPr id="151555" name="Picture 3" descr="rdt30_examples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24000"/>
            <a:ext cx="8218488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580231" y="5834168"/>
            <a:ext cx="8372475" cy="102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1800" dirty="0">
                <a:latin typeface="Comic Sans MS" charset="0"/>
              </a:rPr>
              <a:t>Question to think about: How to determine a good timeout value?</a:t>
            </a:r>
          </a:p>
          <a:p>
            <a:pPr defTabSz="912813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Home exercise: What are execution traces of rdt3.0? What are some state invariants of rdt3.0?</a:t>
            </a:r>
          </a:p>
        </p:txBody>
      </p:sp>
    </p:spTree>
    <p:extLst>
      <p:ext uri="{BB962C8B-B14F-4D97-AF65-F5344CB8AC3E}">
        <p14:creationId xmlns:p14="http://schemas.microsoft.com/office/powerpoint/2010/main" val="108194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119063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rdt3.0: Protocol Analysis using </a:t>
            </a:r>
            <a:r>
              <a:rPr lang="en-US" altLang="zh-CN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State Invariants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53602" name="Line 5"/>
          <p:cNvSpPr>
            <a:spLocks noChangeShapeType="1"/>
          </p:cNvSpPr>
          <p:nvPr/>
        </p:nvSpPr>
        <p:spPr bwMode="auto">
          <a:xfrm>
            <a:off x="1546225" y="2189163"/>
            <a:ext cx="3013075" cy="511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3603" name="Group 26"/>
          <p:cNvGrpSpPr>
            <a:grpSpLocks/>
          </p:cNvGrpSpPr>
          <p:nvPr/>
        </p:nvGrpSpPr>
        <p:grpSpPr bwMode="auto">
          <a:xfrm>
            <a:off x="1223963" y="1282700"/>
            <a:ext cx="1250950" cy="385763"/>
            <a:chOff x="1489" y="826"/>
            <a:chExt cx="788" cy="243"/>
          </a:xfrm>
        </p:grpSpPr>
        <p:graphicFrame>
          <p:nvGraphicFramePr>
            <p:cNvPr id="153632" name="Object 6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98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33" name="Text Box 7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sender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53604" name="Text Box 8"/>
          <p:cNvSpPr txBox="1">
            <a:spLocks noChangeArrowheads="1"/>
          </p:cNvSpPr>
          <p:nvPr/>
        </p:nvSpPr>
        <p:spPr bwMode="auto">
          <a:xfrm rot="706751">
            <a:off x="2012950" y="1689100"/>
            <a:ext cx="1098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data 0 (n-1)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53605" name="Object 9"/>
          <p:cNvGraphicFramePr>
            <a:graphicFrameLocks noChangeAspect="1"/>
          </p:cNvGraphicFramePr>
          <p:nvPr/>
        </p:nvGraphicFramePr>
        <p:xfrm>
          <a:off x="4324350" y="123348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99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123348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Text Box 10"/>
          <p:cNvSpPr txBox="1">
            <a:spLocks noChangeArrowheads="1"/>
          </p:cNvSpPr>
          <p:nvPr/>
        </p:nvSpPr>
        <p:spPr bwMode="auto">
          <a:xfrm>
            <a:off x="3319463" y="1330325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receiver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07" name="Line 13"/>
          <p:cNvSpPr>
            <a:spLocks noChangeShapeType="1"/>
          </p:cNvSpPr>
          <p:nvPr/>
        </p:nvSpPr>
        <p:spPr bwMode="auto">
          <a:xfrm>
            <a:off x="4500563" y="1622425"/>
            <a:ext cx="17462" cy="108585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08" name="Line 14"/>
          <p:cNvSpPr>
            <a:spLocks noChangeShapeType="1"/>
          </p:cNvSpPr>
          <p:nvPr/>
        </p:nvSpPr>
        <p:spPr bwMode="auto">
          <a:xfrm flipH="1">
            <a:off x="1519238" y="3913188"/>
            <a:ext cx="3000375" cy="9382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09" name="Line 17"/>
          <p:cNvSpPr>
            <a:spLocks noChangeShapeType="1"/>
          </p:cNvSpPr>
          <p:nvPr/>
        </p:nvSpPr>
        <p:spPr bwMode="auto">
          <a:xfrm flipH="1">
            <a:off x="3363913" y="2762250"/>
            <a:ext cx="1139825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0" name="Line 27"/>
          <p:cNvSpPr>
            <a:spLocks noChangeShapeType="1"/>
          </p:cNvSpPr>
          <p:nvPr/>
        </p:nvSpPr>
        <p:spPr bwMode="auto">
          <a:xfrm>
            <a:off x="1524000" y="1865313"/>
            <a:ext cx="782638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1" name="Line 28"/>
          <p:cNvSpPr>
            <a:spLocks noChangeShapeType="1"/>
          </p:cNvSpPr>
          <p:nvPr/>
        </p:nvSpPr>
        <p:spPr bwMode="auto">
          <a:xfrm>
            <a:off x="1517650" y="2001838"/>
            <a:ext cx="782638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2" name="Line 30"/>
          <p:cNvSpPr>
            <a:spLocks noChangeShapeType="1"/>
          </p:cNvSpPr>
          <p:nvPr/>
        </p:nvSpPr>
        <p:spPr bwMode="auto">
          <a:xfrm>
            <a:off x="1555750" y="3378200"/>
            <a:ext cx="2897188" cy="4810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3" name="Line 31"/>
          <p:cNvSpPr>
            <a:spLocks noChangeShapeType="1"/>
          </p:cNvSpPr>
          <p:nvPr/>
        </p:nvSpPr>
        <p:spPr bwMode="auto">
          <a:xfrm>
            <a:off x="1558925" y="2503488"/>
            <a:ext cx="782638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4" name="Text Box 33"/>
          <p:cNvSpPr txBox="1">
            <a:spLocks noChangeArrowheads="1"/>
          </p:cNvSpPr>
          <p:nvPr/>
        </p:nvSpPr>
        <p:spPr bwMode="auto">
          <a:xfrm rot="706751">
            <a:off x="2916238" y="3376613"/>
            <a:ext cx="1098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data 0 (n-1)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15" name="Text Box 34"/>
          <p:cNvSpPr txBox="1">
            <a:spLocks noChangeArrowheads="1"/>
          </p:cNvSpPr>
          <p:nvPr/>
        </p:nvSpPr>
        <p:spPr bwMode="auto">
          <a:xfrm rot="-600000">
            <a:off x="1849438" y="3932238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ACK for 0 (n-1)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16" name="Line 35"/>
          <p:cNvSpPr>
            <a:spLocks noChangeShapeType="1"/>
          </p:cNvSpPr>
          <p:nvPr/>
        </p:nvSpPr>
        <p:spPr bwMode="auto">
          <a:xfrm>
            <a:off x="1584325" y="2897188"/>
            <a:ext cx="782638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7" name="Line 36"/>
          <p:cNvSpPr>
            <a:spLocks noChangeShapeType="1"/>
          </p:cNvSpPr>
          <p:nvPr/>
        </p:nvSpPr>
        <p:spPr bwMode="auto">
          <a:xfrm>
            <a:off x="1500188" y="1693863"/>
            <a:ext cx="19050" cy="3157537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8" name="Line 37"/>
          <p:cNvSpPr>
            <a:spLocks noChangeShapeType="1"/>
          </p:cNvSpPr>
          <p:nvPr/>
        </p:nvSpPr>
        <p:spPr bwMode="auto">
          <a:xfrm>
            <a:off x="1581150" y="5530850"/>
            <a:ext cx="2955925" cy="568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19" name="Line 38"/>
          <p:cNvSpPr>
            <a:spLocks noChangeShapeType="1"/>
          </p:cNvSpPr>
          <p:nvPr/>
        </p:nvSpPr>
        <p:spPr bwMode="auto">
          <a:xfrm>
            <a:off x="1670050" y="3751263"/>
            <a:ext cx="782638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0" name="Line 39"/>
          <p:cNvSpPr>
            <a:spLocks noChangeShapeType="1"/>
          </p:cNvSpPr>
          <p:nvPr/>
        </p:nvSpPr>
        <p:spPr bwMode="auto">
          <a:xfrm>
            <a:off x="1557338" y="4852988"/>
            <a:ext cx="782637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1" name="Line 40"/>
          <p:cNvSpPr>
            <a:spLocks noChangeShapeType="1"/>
          </p:cNvSpPr>
          <p:nvPr/>
        </p:nvSpPr>
        <p:spPr bwMode="auto">
          <a:xfrm>
            <a:off x="4524375" y="2774950"/>
            <a:ext cx="34925" cy="33242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2" name="Line 41"/>
          <p:cNvSpPr>
            <a:spLocks noChangeShapeType="1"/>
          </p:cNvSpPr>
          <p:nvPr/>
        </p:nvSpPr>
        <p:spPr bwMode="auto">
          <a:xfrm>
            <a:off x="1522413" y="4867275"/>
            <a:ext cx="1587" cy="19621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3" name="Text Box 42"/>
          <p:cNvSpPr txBox="1">
            <a:spLocks noChangeArrowheads="1"/>
          </p:cNvSpPr>
          <p:nvPr/>
        </p:nvSpPr>
        <p:spPr bwMode="auto">
          <a:xfrm rot="706751">
            <a:off x="2160588" y="4737100"/>
            <a:ext cx="941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data 1 (n)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24" name="Text Box 43"/>
          <p:cNvSpPr txBox="1">
            <a:spLocks noChangeArrowheads="1"/>
          </p:cNvSpPr>
          <p:nvPr/>
        </p:nvSpPr>
        <p:spPr bwMode="auto">
          <a:xfrm>
            <a:off x="4675188" y="1731963"/>
            <a:ext cx="10017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waiting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for 0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(n-1)</a:t>
            </a:r>
          </a:p>
        </p:txBody>
      </p:sp>
      <p:sp>
        <p:nvSpPr>
          <p:cNvPr id="153625" name="Text Box 44"/>
          <p:cNvSpPr txBox="1">
            <a:spLocks noChangeArrowheads="1"/>
          </p:cNvSpPr>
          <p:nvPr/>
        </p:nvSpPr>
        <p:spPr bwMode="auto">
          <a:xfrm>
            <a:off x="106363" y="2808288"/>
            <a:ext cx="1417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sending 0 (n-1)</a:t>
            </a:r>
          </a:p>
        </p:txBody>
      </p:sp>
      <p:sp>
        <p:nvSpPr>
          <p:cNvPr id="153626" name="Text Box 45"/>
          <p:cNvSpPr txBox="1">
            <a:spLocks noChangeArrowheads="1"/>
          </p:cNvSpPr>
          <p:nvPr/>
        </p:nvSpPr>
        <p:spPr bwMode="auto">
          <a:xfrm>
            <a:off x="4713288" y="3679825"/>
            <a:ext cx="100171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waiting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for 1</a:t>
            </a:r>
          </a:p>
          <a:p>
            <a:pPr defTabSz="912813"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(n)</a:t>
            </a:r>
          </a:p>
        </p:txBody>
      </p:sp>
      <p:sp>
        <p:nvSpPr>
          <p:cNvPr id="153627" name="Text Box 46"/>
          <p:cNvSpPr txBox="1">
            <a:spLocks noChangeArrowheads="1"/>
          </p:cNvSpPr>
          <p:nvPr/>
        </p:nvSpPr>
        <p:spPr bwMode="auto">
          <a:xfrm>
            <a:off x="101600" y="5594350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sending 1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(n)</a:t>
            </a:r>
          </a:p>
        </p:txBody>
      </p:sp>
      <p:sp>
        <p:nvSpPr>
          <p:cNvPr id="153628" name="Line 47"/>
          <p:cNvSpPr>
            <a:spLocks noChangeShapeType="1"/>
          </p:cNvSpPr>
          <p:nvPr/>
        </p:nvSpPr>
        <p:spPr bwMode="auto">
          <a:xfrm>
            <a:off x="4546600" y="6124575"/>
            <a:ext cx="1588" cy="542925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2813" eaLnBrk="1" hangingPunct="1"/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29" name="Text Box 48"/>
          <p:cNvSpPr txBox="1">
            <a:spLocks noChangeArrowheads="1"/>
          </p:cNvSpPr>
          <p:nvPr/>
        </p:nvSpPr>
        <p:spPr bwMode="auto">
          <a:xfrm>
            <a:off x="4673600" y="5938838"/>
            <a:ext cx="10017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waiting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for 0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(n+1)</a:t>
            </a:r>
          </a:p>
        </p:txBody>
      </p:sp>
      <p:sp>
        <p:nvSpPr>
          <p:cNvPr id="153630" name="Text Box 49"/>
          <p:cNvSpPr txBox="1">
            <a:spLocks noChangeArrowheads="1"/>
          </p:cNvSpPr>
          <p:nvPr/>
        </p:nvSpPr>
        <p:spPr bwMode="auto">
          <a:xfrm rot="-600000">
            <a:off x="2208213" y="2643188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x-none" sz="1400">
                <a:solidFill>
                  <a:srgbClr val="000000"/>
                </a:solidFill>
              </a:rPr>
              <a:t>ACK for 0 (n-1)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628" name="Rectangle 52"/>
          <p:cNvSpPr>
            <a:spLocks noChangeArrowheads="1"/>
          </p:cNvSpPr>
          <p:nvPr/>
        </p:nvSpPr>
        <p:spPr bwMode="auto">
          <a:xfrm>
            <a:off x="5662613" y="2092325"/>
            <a:ext cx="34099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 eaLnBrk="1" hangingPunct="1"/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State consistency:</a:t>
            </a:r>
          </a:p>
          <a:p>
            <a:pPr defTabSz="912813" eaLnBrk="1" hangingPunct="1"/>
            <a:r>
              <a:rPr lang="en-US" altLang="zh-CN">
                <a:solidFill>
                  <a:srgbClr val="000000"/>
                </a:solidFill>
                <a:ea typeface="宋体" charset="-122"/>
              </a:rPr>
              <a:t>When receiver’s state is waiting n, the state of the sender is either sending for n-1 or sending for n</a:t>
            </a:r>
          </a:p>
          <a:p>
            <a:pPr defTabSz="912813" eaLnBrk="1" hangingPunct="1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 </a:t>
            </a:r>
          </a:p>
          <a:p>
            <a:pPr defTabSz="912813" eaLnBrk="1" hangingPunct="1"/>
            <a:r>
              <a:rPr lang="en-US" altLang="zh-CN">
                <a:solidFill>
                  <a:srgbClr val="000000"/>
                </a:solidFill>
                <a:ea typeface="宋体" charset="-122"/>
              </a:rPr>
              <a:t>When sender’s state is sending for n, receiver’s state is waiting for n or n + 1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677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x-none" sz="1400" dirty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Recap: Reliable </a:t>
            </a:r>
            <a:r>
              <a:rPr lang="en-US" altLang="zh-CN" sz="3200" dirty="0">
                <a:ea typeface="宋体" charset="-122"/>
              </a:rPr>
              <a:t>D</a:t>
            </a:r>
            <a:r>
              <a:rPr lang="en-US" altLang="x-none" sz="3200" dirty="0">
                <a:ea typeface="ＭＳ Ｐゴシック" charset="-128"/>
              </a:rPr>
              <a:t>ata </a:t>
            </a:r>
            <a:r>
              <a:rPr lang="en-US" altLang="zh-CN" sz="3200" dirty="0">
                <a:ea typeface="宋体" charset="-122"/>
              </a:rPr>
              <a:t>T</a:t>
            </a:r>
            <a:r>
              <a:rPr lang="en-US" altLang="x-none" sz="3200" dirty="0">
                <a:ea typeface="ＭＳ Ｐゴシック" charset="-128"/>
              </a:rPr>
              <a:t>ransfer Context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68611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</a:rPr>
              <a:t>send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</a:rPr>
              <a:t>side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</a:rPr>
              <a:t>receive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</a:rPr>
              <a:t>side</a:t>
            </a:r>
            <a:endParaRPr lang="en-US" altLang="x-none" sz="2400">
              <a:latin typeface="Times New Roman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68630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/>
                <a:t>called from above, (e.g., by app.)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8631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68632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3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68626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udt_send():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/>
                <a:t>called by rdt,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/>
                <a:t>to transfer packet over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/>
                <a:t>unreliable channel to receiver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8627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68628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9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362450"/>
            <a:ext cx="3965575" cy="1914525"/>
            <a:chOff x="3101" y="2748"/>
            <a:chExt cx="2498" cy="1206"/>
          </a:xfrm>
        </p:grpSpPr>
        <p:sp>
          <p:nvSpPr>
            <p:cNvPr id="68622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rdt_rcv():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/>
                <a:t>called from below; when packet arrives on rcv-side of channel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8623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206"/>
              <a:chOff x="3162" y="2748"/>
              <a:chExt cx="2370" cy="1206"/>
            </a:xfrm>
          </p:grpSpPr>
          <p:sp>
            <p:nvSpPr>
              <p:cNvPr id="68624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5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56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68618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deliver_data():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/>
                <a:t>called by </a:t>
              </a:r>
              <a:r>
                <a:rPr lang="en-US" altLang="x-none" sz="1800" b="1">
                  <a:latin typeface="Courier New" charset="0"/>
                </a:rPr>
                <a:t>rdt</a:t>
              </a:r>
              <a:r>
                <a:rPr lang="en-US" altLang="x-none" sz="1800"/>
                <a:t> to deliver data to upper</a:t>
              </a:r>
              <a:endParaRPr lang="en-US" altLang="x-none" sz="2400">
                <a:latin typeface="Times New Roman" charset="0"/>
              </a:endParaRPr>
            </a:p>
          </p:txBody>
        </p:sp>
        <p:grpSp>
          <p:nvGrpSpPr>
            <p:cNvPr id="68619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68620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1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rdt3.0: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top-and-</a:t>
            </a:r>
            <a:r>
              <a:rPr lang="en-US" altLang="zh-CN" sz="3600">
                <a:ea typeface="宋体" charset="-122"/>
              </a:rPr>
              <a:t>W</a:t>
            </a:r>
            <a:r>
              <a:rPr lang="en-US" altLang="x-none" sz="3600">
                <a:ea typeface="ＭＳ Ｐゴシック" charset="-128"/>
              </a:rPr>
              <a:t>ait </a:t>
            </a:r>
            <a:r>
              <a:rPr lang="en-US" altLang="zh-CN" sz="3600">
                <a:ea typeface="宋体" charset="-122"/>
              </a:rPr>
              <a:t>Performance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80898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transmitted, t = 0</a:t>
            </a:r>
          </a:p>
        </p:txBody>
      </p:sp>
      <p:sp>
        <p:nvSpPr>
          <p:cNvPr id="80900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1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2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sender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receiver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04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5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7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09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0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1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RTT</a:t>
            </a: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0912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3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4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packet bit transmitted, </a:t>
            </a:r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t = L / R</a:t>
            </a:r>
            <a:endParaRPr lang="en-US" altLang="x-none" sz="1600">
              <a:solidFill>
                <a:srgbClr val="FF0000"/>
              </a:solidFill>
            </a:endParaRPr>
          </a:p>
        </p:txBody>
      </p:sp>
      <p:sp>
        <p:nvSpPr>
          <p:cNvPr id="80915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6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arrives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17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18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packet bit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0919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ACK arrives, send next </a:t>
            </a:r>
          </a:p>
          <a:p>
            <a:pPr algn="r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packet, </a:t>
            </a:r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t = RTT + L / R</a:t>
            </a:r>
            <a:endParaRPr lang="en-US" altLang="x-none" sz="1600">
              <a:solidFill>
                <a:srgbClr val="FF0000"/>
              </a:solidFill>
            </a:endParaRPr>
          </a:p>
        </p:txBody>
      </p:sp>
      <p:sp>
        <p:nvSpPr>
          <p:cNvPr id="80920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80921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80926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/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0927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/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0922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23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0924" name="Rectangle 32"/>
          <p:cNvSpPr>
            <a:spLocks noChangeArrowheads="1"/>
          </p:cNvSpPr>
          <p:nvPr/>
        </p:nvSpPr>
        <p:spPr bwMode="auto">
          <a:xfrm>
            <a:off x="-304800" y="5416550"/>
            <a:ext cx="8957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-122"/>
              </a:rPr>
              <a:t>What is </a:t>
            </a:r>
            <a:r>
              <a:rPr lang="en-US" altLang="x-none" dirty="0" err="1">
                <a:solidFill>
                  <a:srgbClr val="000000"/>
                </a:solidFill>
                <a:latin typeface="Arial" charset="0"/>
              </a:rPr>
              <a:t>U</a:t>
            </a:r>
            <a:r>
              <a:rPr lang="en-US" altLang="x-none" baseline="-25000" dirty="0" err="1">
                <a:solidFill>
                  <a:srgbClr val="000000"/>
                </a:solidFill>
                <a:latin typeface="Arial" charset="0"/>
              </a:rPr>
              <a:t>sender</a:t>
            </a:r>
            <a:r>
              <a:rPr lang="en-US" altLang="x-none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</a:rPr>
              <a:t>utilization</a:t>
            </a:r>
            <a:r>
              <a:rPr lang="en-US" altLang="x-none" dirty="0">
                <a:solidFill>
                  <a:srgbClr val="000000"/>
                </a:solidFill>
                <a:latin typeface="Arial" charset="0"/>
              </a:rPr>
              <a:t> – fraction of time link busy sending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-122"/>
              </a:rPr>
              <a:t>?</a:t>
            </a:r>
            <a:endParaRPr lang="en-US" altLang="x-none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25" name="Rectangle 32"/>
          <p:cNvSpPr>
            <a:spLocks noChangeArrowheads="1"/>
          </p:cNvSpPr>
          <p:nvPr/>
        </p:nvSpPr>
        <p:spPr bwMode="auto">
          <a:xfrm>
            <a:off x="215900" y="6027738"/>
            <a:ext cx="801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Arial" charset="0"/>
              </a:rPr>
              <a:t>Assume: 1 Gbps link, 15 ms e-e prop. delay, 1KB packet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049DB667-433A-D941-A686-6B737A7400CD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7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1402CF1-D022-5044-9458-F3D14E2BB8C7}" type="slidenum">
              <a:rPr lang="en-US" altLang="x-none" sz="140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Performance of rdt3.0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610600" cy="990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rdt3.0 works, but performance stinks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E</a:t>
            </a:r>
            <a:r>
              <a:rPr lang="en-US" altLang="x-none" sz="2400" dirty="0">
                <a:ea typeface="ＭＳ Ｐゴシック" charset="-128"/>
              </a:rPr>
              <a:t>xample: 1 Gbps link, 15 </a:t>
            </a:r>
            <a:r>
              <a:rPr lang="en-US" altLang="x-none" sz="2400" dirty="0" err="1">
                <a:ea typeface="ＭＳ Ｐゴシック" charset="-128"/>
              </a:rPr>
              <a:t>ms</a:t>
            </a:r>
            <a:r>
              <a:rPr lang="en-US" altLang="x-none" sz="2400" dirty="0">
                <a:ea typeface="ＭＳ Ｐゴシック" charset="-128"/>
              </a:rPr>
              <a:t> e-e prop. delay, 1KB packet: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11163" y="2881313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57213" y="302895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transmit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519238" y="2900363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=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521325" y="2797175"/>
            <a:ext cx="114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8kb/pkt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5464175" y="3121025"/>
            <a:ext cx="163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10**9 b/sec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070725" y="2959100"/>
            <a:ext cx="167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= 8 microsec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5568950" y="314166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496888" y="4786313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1KB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every 30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msec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-&gt; 33kB/sec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thruput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over 1 Gbps link</a:t>
            </a:r>
          </a:p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network protocol limits use of physical resources !</a:t>
            </a: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1281113" y="3597275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Picture" r:id="rId4" imgW="3177616" imgH="498211" progId="Word.Picture.8">
                  <p:embed/>
                </p:oleObj>
              </mc:Choice>
              <mc:Fallback>
                <p:oleObj name="Picture" r:id="rId4" imgW="3177616" imgH="49821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597275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1936750" y="2774950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L (packet length in bits)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1914525" y="3098800"/>
            <a:ext cx="323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R (transmission rate, bps)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1987550" y="3141663"/>
            <a:ext cx="2938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5141913" y="2927350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=</a:t>
            </a:r>
            <a:endParaRPr lang="en-US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0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A Summary of Questions</a:t>
            </a:r>
          </a:p>
        </p:txBody>
      </p:sp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How to improve the performance of rdt3.0?</a:t>
            </a:r>
          </a:p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800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What if there are </a:t>
            </a: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reordering and </a:t>
            </a: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duplication?</a:t>
            </a:r>
          </a:p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800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solidFill>
                  <a:srgbClr val="000000"/>
                </a:solidFill>
                <a:latin typeface="Comic Sans MS" charset="0"/>
              </a:rPr>
              <a:t>How to determine the </a:t>
            </a:r>
            <a:r>
              <a:rPr lang="ja-JP" altLang="en-US" sz="280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800" dirty="0">
                <a:solidFill>
                  <a:srgbClr val="000000"/>
                </a:solidFill>
                <a:latin typeface="Comic Sans MS" charset="0"/>
              </a:rPr>
              <a:t>right</a:t>
            </a:r>
            <a:r>
              <a:rPr lang="ja-JP" altLang="en-US" sz="280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800" dirty="0">
                <a:solidFill>
                  <a:srgbClr val="000000"/>
                </a:solidFill>
                <a:latin typeface="Comic Sans MS" charset="0"/>
              </a:rPr>
              <a:t> timeout value?</a:t>
            </a:r>
            <a:endParaRPr lang="en-US" altLang="x-none" sz="28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0F8A8-A92E-7946-BA18-3AEF0598D547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51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28600"/>
            <a:ext cx="802005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Sliding Window Protocols: Pipelining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569493"/>
            <a:ext cx="8205788" cy="493449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Pipelining:</a:t>
            </a:r>
            <a:r>
              <a:rPr lang="en-US" altLang="x-none" sz="2400" dirty="0">
                <a:ea typeface="ＭＳ Ｐゴシック" charset="-128"/>
              </a:rPr>
              <a:t> sender allows multiple,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in-flight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, yet-to-be-acknowledged </a:t>
            </a:r>
            <a:r>
              <a:rPr lang="en-US" altLang="ja-JP" sz="2400" dirty="0" err="1">
                <a:ea typeface="ＭＳ Ｐゴシック" charset="-128"/>
              </a:rPr>
              <a:t>pkts</a:t>
            </a:r>
            <a:endParaRPr lang="en-US" altLang="ja-JP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range of sequence numbers must be increased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buffering at sender and/or receiver</a:t>
            </a:r>
          </a:p>
        </p:txBody>
      </p:sp>
      <p:pic>
        <p:nvPicPr>
          <p:cNvPr id="87044" name="Picture 5" descr="rdt_pipeline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3545930"/>
            <a:ext cx="610552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000FD-C91C-3341-89ED-BA3867B0646B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x-none" sz="14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Pipelining: Increased Utilization</a:t>
            </a:r>
          </a:p>
        </p:txBody>
      </p:sp>
      <p:sp>
        <p:nvSpPr>
          <p:cNvPr id="89091" name="Line 5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2" name="Text Box 6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transmitted, t = 0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093" name="Line 7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4" name="Line 8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5" name="Text Box 9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sender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096" name="Text Box 10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receiver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097" name="Line 11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Line 12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9" name="Freeform 13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0" name="Line 14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1" name="Line 15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2" name="Text Box 16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RTT 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03" name="Line 17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4" name="Line 18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5" name="Text Box 19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bit transmitted, t = L / 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7" name="Text Box 21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first packet bit arrives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packet bit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10" name="Text Box 24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ACK arrives, send next </a:t>
            </a:r>
          </a:p>
          <a:p>
            <a:pPr algn="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packet, t = RTT + L / R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grpSp>
        <p:nvGrpSpPr>
          <p:cNvPr id="89111" name="Group 25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89141" name="Line 2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2" name="Freeform 2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8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43" name="Group 2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89146" name="Line 2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47" name="Line 3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44" name="Line 3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5" name="Line 3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12" name="Freeform 33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3" name="Freeform 34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14" name="Line 35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5" name="Line 36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116" name="Group 37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89134" name="Line 38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5" name="Freeform 39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8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36" name="Group 40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89139" name="Line 41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40" name="Line 42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37" name="Line 43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8" name="Line 44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17" name="Group 45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89127" name="Line 4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8" name="Freeform 4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8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129" name="Group 4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89132" name="Line 4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3" name="Line 5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30" name="Line 5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1" name="Line 5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18" name="Line 53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9" name="Text Box 54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bit of 2</a:t>
            </a:r>
            <a:r>
              <a:rPr lang="en-US" altLang="x-none" sz="1600" baseline="30000">
                <a:solidFill>
                  <a:srgbClr val="000000"/>
                </a:solidFill>
                <a:latin typeface="Arial" charset="0"/>
              </a:rPr>
              <a:t>nd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89120" name="Line 55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1" name="Line 56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Text Box 57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last bit of 3</a:t>
            </a:r>
            <a:r>
              <a:rPr lang="en-US" altLang="x-none" sz="1600" baseline="3000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graphicFrame>
        <p:nvGraphicFramePr>
          <p:cNvPr id="89123" name="Object 58"/>
          <p:cNvGraphicFramePr>
            <a:graphicFrameLocks noChangeAspect="1"/>
          </p:cNvGraphicFramePr>
          <p:nvPr/>
        </p:nvGraphicFramePr>
        <p:xfrm>
          <a:off x="1462088" y="5135563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1" name="Picture" r:id="rId4" imgW="3177616" imgH="498211" progId="Word.Picture.8">
                  <p:embed/>
                </p:oleObj>
              </mc:Choice>
              <mc:Fallback>
                <p:oleObj name="Picture" r:id="rId4" imgW="3177616" imgH="498211" progId="Word.Picture.8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135563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4" name="Text Box 59"/>
          <p:cNvSpPr txBox="1">
            <a:spLocks noChangeArrowheads="1"/>
          </p:cNvSpPr>
          <p:nvPr/>
        </p:nvSpPr>
        <p:spPr bwMode="auto">
          <a:xfrm>
            <a:off x="6281738" y="4237038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increase utilization</a:t>
            </a:r>
          </a:p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by a factor of 3!</a:t>
            </a:r>
          </a:p>
        </p:txBody>
      </p:sp>
      <p:sp>
        <p:nvSpPr>
          <p:cNvPr id="89125" name="Line 60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4" name="Rectangle 59"/>
          <p:cNvSpPr>
            <a:spLocks noChangeArrowheads="1"/>
          </p:cNvSpPr>
          <p:nvPr/>
        </p:nvSpPr>
        <p:spPr bwMode="auto">
          <a:xfrm>
            <a:off x="679450" y="6151563"/>
            <a:ext cx="7453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t>Question: a rule-of-thumb window size?</a:t>
            </a:r>
            <a:endParaRPr lang="en-US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0A36DC01-D263-4342-B80B-A249A48A0AB3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x-none" sz="1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Realizing </a:t>
            </a:r>
            <a:r>
              <a:rPr lang="en-US" altLang="x-none" sz="3200">
                <a:ea typeface="ＭＳ Ｐゴシック" charset="-128"/>
              </a:rPr>
              <a:t>Sliding Window: Go-Back-n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k-bit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 in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header</a:t>
            </a:r>
          </a:p>
          <a:p>
            <a:pPr>
              <a:buFont typeface="Wingdings" pitchFamily="2" charset="2"/>
              <a:buChar char="q"/>
            </a:pP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window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of up to W, consecutive </a:t>
            </a:r>
            <a:r>
              <a:rPr lang="en-US" altLang="ja-JP" sz="2000" dirty="0" err="1">
                <a:ea typeface="ＭＳ Ｐゴシック" charset="-128"/>
              </a:rPr>
              <a:t>unack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 err="1">
                <a:ea typeface="ＭＳ Ｐゴシック" charset="-128"/>
              </a:rPr>
              <a:t>ed</a:t>
            </a:r>
            <a:r>
              <a:rPr lang="en-US" altLang="ja-JP" sz="2000" dirty="0">
                <a:ea typeface="ＭＳ Ｐゴシック" charset="-128"/>
              </a:rPr>
              <a:t> </a:t>
            </a:r>
            <a:r>
              <a:rPr lang="en-US" altLang="ja-JP" sz="2000" dirty="0" err="1">
                <a:ea typeface="ＭＳ Ｐゴシック" charset="-128"/>
              </a:rPr>
              <a:t>pkts</a:t>
            </a:r>
            <a:r>
              <a:rPr lang="en-US" altLang="ja-JP" sz="2000" dirty="0">
                <a:ea typeface="ＭＳ Ｐゴシック" charset="-128"/>
              </a:rPr>
              <a:t> allowed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endParaRPr lang="en-US" altLang="x-none" sz="2400" dirty="0">
              <a:ea typeface="ＭＳ Ｐゴシック" charset="-128"/>
            </a:endParaRPr>
          </a:p>
        </p:txBody>
      </p:sp>
      <p:pic>
        <p:nvPicPr>
          <p:cNvPr id="91140" name="Picture 5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762250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476250" y="4638675"/>
            <a:ext cx="83248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ACK(n): ACKs all </a:t>
            </a: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pkts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up to, including </a:t>
            </a: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seq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# n - </a:t>
            </a:r>
            <a:r>
              <a:rPr lang="ja-JP" altLang="en-US" sz="20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latin typeface="Comic Sans MS" charset="0"/>
              </a:rPr>
              <a:t>cumulative ACK</a:t>
            </a:r>
            <a:r>
              <a:rPr lang="ja-JP" altLang="en-US" sz="2000">
                <a:solidFill>
                  <a:srgbClr val="FF0000"/>
                </a:solidFill>
                <a:latin typeface="Comic Sans MS" charset="0"/>
              </a:rPr>
              <a:t>”</a:t>
            </a:r>
            <a:endParaRPr lang="en-US" altLang="ja-JP" sz="2000" dirty="0">
              <a:solidFill>
                <a:srgbClr val="FF0000"/>
              </a:solidFill>
              <a:latin typeface="Comic Sans MS" charset="0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note: ACK(n) could mean two things: I have received </a:t>
            </a: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upto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and include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n, or I am waiting for 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timer for the packet at base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i="1" dirty="0">
                <a:solidFill>
                  <a:srgbClr val="000000"/>
                </a:solidFill>
                <a:latin typeface="Comic Sans MS" charset="0"/>
              </a:rPr>
              <a:t>timeout(n):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retransmit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 and all higher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seq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#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pkts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in window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1142" name="Text Box 7"/>
          <p:cNvSpPr txBox="1">
            <a:spLocks noChangeArrowheads="1"/>
          </p:cNvSpPr>
          <p:nvPr/>
        </p:nvSpPr>
        <p:spPr bwMode="auto">
          <a:xfrm>
            <a:off x="2566988" y="4192588"/>
            <a:ext cx="50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3647B9A-9BA5-004D-A89A-930B6EB5D2E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x-none" sz="14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ChangeArrowheads="1"/>
          </p:cNvSpPr>
          <p:nvPr/>
        </p:nvSpPr>
        <p:spPr bwMode="auto">
          <a:xfrm>
            <a:off x="477838" y="296863"/>
            <a:ext cx="77724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GBN: Sender FSM</a:t>
            </a:r>
            <a:endParaRPr lang="en-US" altLang="x-none" sz="4000" u="sng">
              <a:solidFill>
                <a:srgbClr val="3333CC"/>
              </a:solidFill>
              <a:latin typeface="Comic Sans MS" charset="0"/>
            </a:endParaRPr>
          </a:p>
        </p:txBody>
      </p:sp>
      <p:grpSp>
        <p:nvGrpSpPr>
          <p:cNvPr id="93187" name="Group 5"/>
          <p:cNvGrpSpPr>
            <a:grpSpLocks/>
          </p:cNvGrpSpPr>
          <p:nvPr/>
        </p:nvGrpSpPr>
        <p:grpSpPr bwMode="auto">
          <a:xfrm>
            <a:off x="3568700" y="3321050"/>
            <a:ext cx="800100" cy="657225"/>
            <a:chOff x="1939" y="2515"/>
            <a:chExt cx="504" cy="414"/>
          </a:xfrm>
        </p:grpSpPr>
        <p:sp>
          <p:nvSpPr>
            <p:cNvPr id="93211" name="Oval 6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3212" name="Text Box 7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600">
                  <a:solidFill>
                    <a:srgbClr val="000000"/>
                  </a:solidFill>
                  <a:latin typeface="Arial" charset="0"/>
                </a:rPr>
                <a:t>Wait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</p:grpSp>
      <p:sp>
        <p:nvSpPr>
          <p:cNvPr id="93188" name="Line 8"/>
          <p:cNvSpPr>
            <a:spLocks noChangeShapeType="1"/>
          </p:cNvSpPr>
          <p:nvPr/>
        </p:nvSpPr>
        <p:spPr bwMode="auto">
          <a:xfrm>
            <a:off x="2028825" y="24749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751388" y="3232150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start_timer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udt_send(sndpkt[base])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udt_send(sndpkt[base+1])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…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udt_send(sndpkt[nextseqnum-1])</a:t>
            </a:r>
          </a:p>
          <a:p>
            <a:pPr algn="l" eaLnBrk="1" hangingPunct="1"/>
            <a:endParaRPr lang="en-US" altLang="x-none" sz="1400">
              <a:solidFill>
                <a:srgbClr val="000000"/>
              </a:solidFill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773613" y="2997200"/>
            <a:ext cx="1703387" cy="276225"/>
            <a:chOff x="4773613" y="2997200"/>
            <a:chExt cx="1703387" cy="276225"/>
          </a:xfrm>
        </p:grpSpPr>
        <p:sp>
          <p:nvSpPr>
            <p:cNvPr id="93209" name="Text Box 10"/>
            <p:cNvSpPr txBox="1">
              <a:spLocks noChangeArrowheads="1"/>
            </p:cNvSpPr>
            <p:nvPr/>
          </p:nvSpPr>
          <p:spPr bwMode="auto">
            <a:xfrm>
              <a:off x="4773613" y="2997200"/>
              <a:ext cx="11001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timeout</a:t>
              </a:r>
              <a:endParaRPr lang="en-US" altLang="x-none" sz="1400">
                <a:solidFill>
                  <a:srgbClr val="000000"/>
                </a:solidFill>
              </a:endParaRPr>
            </a:p>
            <a:p>
              <a:pPr algn="l" eaLnBrk="1" hangingPunct="1"/>
              <a:endParaRPr lang="en-US" altLang="x-none" sz="1400">
                <a:solidFill>
                  <a:srgbClr val="000000"/>
                </a:solidFill>
              </a:endParaRPr>
            </a:p>
          </p:txBody>
        </p:sp>
        <p:sp>
          <p:nvSpPr>
            <p:cNvPr id="93210" name="Line 11"/>
            <p:cNvSpPr>
              <a:spLocks noChangeShapeType="1"/>
            </p:cNvSpPr>
            <p:nvPr/>
          </p:nvSpPr>
          <p:spPr bwMode="auto">
            <a:xfrm>
              <a:off x="4857750" y="3273425"/>
              <a:ext cx="16192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1" name="Freeform 12"/>
          <p:cNvSpPr>
            <a:spLocks/>
          </p:cNvSpPr>
          <p:nvPr/>
        </p:nvSpPr>
        <p:spPr bwMode="auto">
          <a:xfrm>
            <a:off x="4394200" y="3076575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3"/>
          <p:cNvSpPr txBox="1">
            <a:spLocks noChangeArrowheads="1"/>
          </p:cNvSpPr>
          <p:nvPr/>
        </p:nvSpPr>
        <p:spPr bwMode="auto">
          <a:xfrm>
            <a:off x="3194050" y="969963"/>
            <a:ext cx="2333625" cy="25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rdt_send(data)</a:t>
            </a: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3302000" y="128905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5"/>
          <p:cNvSpPr txBox="1">
            <a:spLocks noChangeArrowheads="1"/>
          </p:cNvSpPr>
          <p:nvPr/>
        </p:nvSpPr>
        <p:spPr bwMode="auto">
          <a:xfrm>
            <a:off x="3194050" y="127793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if (nextseqnum &lt; base+W) {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sndpkt[nextseqnum] = make_pkt(nextseqnum,data,chksum)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udt_send(sndpkt[nextseqnum])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if (base == nextseqnum) start_timer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nextseqnum++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} else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block sender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3195" name="Freeform 16"/>
          <p:cNvSpPr>
            <a:spLocks/>
          </p:cNvSpPr>
          <p:nvPr/>
        </p:nvSpPr>
        <p:spPr bwMode="auto">
          <a:xfrm rot="5142103" flipH="1">
            <a:off x="3821113" y="2511425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Text Box 17"/>
          <p:cNvSpPr txBox="1">
            <a:spLocks noChangeArrowheads="1"/>
          </p:cNvSpPr>
          <p:nvPr/>
        </p:nvSpPr>
        <p:spPr bwMode="auto">
          <a:xfrm>
            <a:off x="3365500" y="5049838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if (new packets ACKed) {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 advance base;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 if (more packets waiting)</a:t>
            </a:r>
            <a:br>
              <a:rPr lang="en-US" altLang="x-none" sz="12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     send more packets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if (base == nextseqnum)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stop_timer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else</a:t>
            </a:r>
          </a:p>
          <a:p>
            <a:pPr algn="l" eaLnBrk="1" hangingPunct="1"/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start_timer for the packet at new base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389313" y="4471988"/>
            <a:ext cx="2833687" cy="523875"/>
            <a:chOff x="3389313" y="4471988"/>
            <a:chExt cx="2833687" cy="523875"/>
          </a:xfrm>
        </p:grpSpPr>
        <p:sp>
          <p:nvSpPr>
            <p:cNvPr id="93207" name="Text Box 18"/>
            <p:cNvSpPr txBox="1">
              <a:spLocks noChangeArrowheads="1"/>
            </p:cNvSpPr>
            <p:nvPr/>
          </p:nvSpPr>
          <p:spPr bwMode="auto">
            <a:xfrm>
              <a:off x="3389313" y="4471988"/>
              <a:ext cx="2833687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   notcorrupt(rcvpkt) </a:t>
              </a:r>
            </a:p>
            <a:p>
              <a:pPr algn="l" eaLnBrk="1" hangingPunct="1"/>
              <a:endParaRPr lang="en-US" altLang="x-none" sz="1400">
                <a:solidFill>
                  <a:srgbClr val="000000"/>
                </a:solidFill>
              </a:endParaRPr>
            </a:p>
          </p:txBody>
        </p:sp>
        <p:sp>
          <p:nvSpPr>
            <p:cNvPr id="93208" name="Line 19"/>
            <p:cNvSpPr>
              <a:spLocks noChangeShapeType="1"/>
            </p:cNvSpPr>
            <p:nvPr/>
          </p:nvSpPr>
          <p:spPr bwMode="auto">
            <a:xfrm>
              <a:off x="3481388" y="4995863"/>
              <a:ext cx="1619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8" name="Freeform 20"/>
          <p:cNvSpPr>
            <a:spLocks/>
          </p:cNvSpPr>
          <p:nvPr/>
        </p:nvSpPr>
        <p:spPr bwMode="auto">
          <a:xfrm>
            <a:off x="3538538" y="4024313"/>
            <a:ext cx="1054100" cy="674687"/>
          </a:xfrm>
          <a:custGeom>
            <a:avLst/>
            <a:gdLst>
              <a:gd name="T0" fmla="*/ 2147483646 w 664"/>
              <a:gd name="T1" fmla="*/ 2147483646 h 425"/>
              <a:gd name="T2" fmla="*/ 2147483646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9" name="Line 21"/>
          <p:cNvSpPr>
            <a:spLocks noChangeShapeType="1"/>
          </p:cNvSpPr>
          <p:nvPr/>
        </p:nvSpPr>
        <p:spPr bwMode="auto">
          <a:xfrm>
            <a:off x="1614488" y="285750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0" name="Text Box 22"/>
          <p:cNvSpPr txBox="1">
            <a:spLocks noChangeArrowheads="1"/>
          </p:cNvSpPr>
          <p:nvPr/>
        </p:nvSpPr>
        <p:spPr bwMode="auto">
          <a:xfrm>
            <a:off x="1487488" y="2849563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base=1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nextseqnum=1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406525" y="3937000"/>
            <a:ext cx="2047875" cy="531813"/>
            <a:chOff x="1406525" y="3937000"/>
            <a:chExt cx="2047875" cy="531813"/>
          </a:xfrm>
        </p:grpSpPr>
        <p:sp>
          <p:nvSpPr>
            <p:cNvPr id="93205" name="Text Box 23"/>
            <p:cNvSpPr txBox="1">
              <a:spLocks noChangeArrowheads="1"/>
            </p:cNvSpPr>
            <p:nvPr/>
          </p:nvSpPr>
          <p:spPr bwMode="auto">
            <a:xfrm>
              <a:off x="1406525" y="3937000"/>
              <a:ext cx="20478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rdt_rcv(rcvpkt) </a:t>
              </a:r>
            </a:p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   &amp;&amp; corrupt(rcvpkt)</a:t>
              </a: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algn="l" eaLnBrk="1" hangingPunct="1"/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93206" name="Line 24"/>
            <p:cNvSpPr>
              <a:spLocks noChangeShapeType="1"/>
            </p:cNvSpPr>
            <p:nvPr/>
          </p:nvSpPr>
          <p:spPr bwMode="auto">
            <a:xfrm flipV="1">
              <a:off x="1487488" y="4468813"/>
              <a:ext cx="15208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2" name="Freeform 25"/>
          <p:cNvSpPr>
            <a:spLocks/>
          </p:cNvSpPr>
          <p:nvPr/>
        </p:nvSpPr>
        <p:spPr bwMode="auto">
          <a:xfrm>
            <a:off x="2932113" y="3798888"/>
            <a:ext cx="695325" cy="638175"/>
          </a:xfrm>
          <a:custGeom>
            <a:avLst/>
            <a:gdLst>
              <a:gd name="T0" fmla="*/ 2147483646 w 1095"/>
              <a:gd name="T1" fmla="*/ 0 h 1005"/>
              <a:gd name="T2" fmla="*/ 2147483646 w 1095"/>
              <a:gd name="T3" fmla="*/ 2147483646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3" name="Text Box 26"/>
          <p:cNvSpPr txBox="1">
            <a:spLocks noChangeArrowheads="1"/>
          </p:cNvSpPr>
          <p:nvPr/>
        </p:nvSpPr>
        <p:spPr bwMode="auto">
          <a:xfrm>
            <a:off x="1530350" y="25273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pic>
        <p:nvPicPr>
          <p:cNvPr id="93204" name="Picture 5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" r="47192"/>
          <a:stretch>
            <a:fillRect/>
          </a:stretch>
        </p:blipFill>
        <p:spPr bwMode="auto">
          <a:xfrm>
            <a:off x="5614988" y="4710113"/>
            <a:ext cx="3265487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9C629ED1-2F3C-B442-B287-6DB73F7878C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x-none" sz="1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6" grpId="0" animBg="1"/>
      <p:bldP spid="24587" grpId="0" animBg="1"/>
      <p:bldP spid="24588" grpId="0"/>
      <p:bldP spid="245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GBN: Receiver FSM</a:t>
            </a:r>
            <a:endParaRPr lang="en-US" altLang="x-none" sz="40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801688" y="3641725"/>
            <a:ext cx="8148637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Only state: </a:t>
            </a:r>
            <a:r>
              <a:rPr lang="en-US" altLang="x-none" sz="2000" b="1" dirty="0" err="1">
                <a:solidFill>
                  <a:srgbClr val="000000"/>
                </a:solidFill>
                <a:latin typeface="Courier New" charset="0"/>
              </a:rPr>
              <a:t>expectedseqnum</a:t>
            </a:r>
            <a:endParaRPr lang="en-US" altLang="x-none" sz="2000" b="1" dirty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out-of-order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: 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discard (don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t buffer) -&gt; </a:t>
            </a:r>
            <a:r>
              <a:rPr lang="en-US" altLang="ja-JP" sz="2000" dirty="0">
                <a:solidFill>
                  <a:srgbClr val="FF0000"/>
                </a:solidFill>
                <a:latin typeface="Comic Sans MS" charset="0"/>
              </a:rPr>
              <a:t>no receiver buffering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!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r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e-ACK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with highest in-order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seq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#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may generate duplicate ACKs</a:t>
            </a:r>
          </a:p>
        </p:txBody>
      </p:sp>
      <p:sp>
        <p:nvSpPr>
          <p:cNvPr id="95236" name="Oval 6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7" name="Text Box 7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Wait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95238" name="Line 8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7" name="Text Box 9"/>
          <p:cNvSpPr txBox="1">
            <a:spLocks noChangeArrowheads="1"/>
          </p:cNvSpPr>
          <p:nvPr/>
        </p:nvSpPr>
        <p:spPr bwMode="auto">
          <a:xfrm>
            <a:off x="2470150" y="1517650"/>
            <a:ext cx="16176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88" name="Text Box 10"/>
          <p:cNvSpPr txBox="1">
            <a:spLocks noChangeArrowheads="1"/>
          </p:cNvSpPr>
          <p:nvPr/>
        </p:nvSpPr>
        <p:spPr bwMode="auto">
          <a:xfrm>
            <a:off x="2509838" y="1241425"/>
            <a:ext cx="7254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default</a:t>
            </a:r>
            <a:endParaRPr lang="en-US" altLang="x-none" sz="1400">
              <a:solidFill>
                <a:srgbClr val="000000"/>
              </a:solidFill>
            </a:endParaRPr>
          </a:p>
          <a:p>
            <a:pPr algn="l" eaLnBrk="1" hangingPunct="1"/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7289" name="Line 11"/>
          <p:cNvSpPr>
            <a:spLocks noChangeShapeType="1"/>
          </p:cNvSpPr>
          <p:nvPr/>
        </p:nvSpPr>
        <p:spPr bwMode="auto">
          <a:xfrm>
            <a:off x="2590800" y="1538288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0" name="Freeform 12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1" name="Text Box 13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rdt_rcv(rcvpkt)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&amp;&amp; notcurrupt(rcvpkt)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&amp;&amp; hasseqnum(rcvpkt,expectedseqnum) 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92" name="Line 14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3" name="Text Box 15"/>
          <p:cNvSpPr txBox="1">
            <a:spLocks noChangeArrowheads="1"/>
          </p:cNvSpPr>
          <p:nvPr/>
        </p:nvSpPr>
        <p:spPr bwMode="auto">
          <a:xfrm>
            <a:off x="4330700" y="2289175"/>
            <a:ext cx="43148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sndpkt = make_pkt(expectedseqnum,ACK,chksum)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expectedseqnum++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94" name="Freeform 16"/>
          <p:cNvSpPr>
            <a:spLocks/>
          </p:cNvSpPr>
          <p:nvPr/>
        </p:nvSpPr>
        <p:spPr bwMode="auto">
          <a:xfrm rot="5142103" flipH="1">
            <a:off x="3217863" y="1309687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7" name="Line 17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8" name="Text Box 18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expectedseqnum=1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sndpkt =    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make_pkt(expectedseqnum,ACK,chksum)</a:t>
            </a:r>
          </a:p>
          <a:p>
            <a:pPr algn="l" eaLnBrk="1" hangingPunct="1"/>
            <a:endParaRPr lang="en-US" altLang="x-none" sz="1400">
              <a:solidFill>
                <a:srgbClr val="000000"/>
              </a:solidFill>
            </a:endParaRPr>
          </a:p>
          <a:p>
            <a:pPr algn="l" eaLnBrk="1" hangingPunct="1"/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5249" name="Text Box 19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2EA4F630-5334-B241-822B-1F661B95F6F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x-none" sz="1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  <p:bldP spid="97287" grpId="0"/>
      <p:bldP spid="97288" grpId="0"/>
      <p:bldP spid="97289" grpId="0" animBg="1"/>
      <p:bldP spid="97290" grpId="0" animBg="1"/>
      <p:bldP spid="97291" grpId="0"/>
      <p:bldP spid="97292" grpId="0" animBg="1"/>
      <p:bldP spid="97293" grpId="0"/>
      <p:bldP spid="972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04775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GBN in</a:t>
            </a:r>
            <a:br>
              <a:rPr lang="en-US" altLang="x-none" sz="3600">
                <a:ea typeface="ＭＳ Ｐゴシック" charset="-128"/>
              </a:rPr>
            </a:br>
            <a:r>
              <a:rPr lang="en-US" altLang="x-none" sz="3600">
                <a:ea typeface="ＭＳ Ｐゴシック" charset="-128"/>
              </a:rPr>
              <a:t>Action</a:t>
            </a:r>
            <a:endParaRPr lang="en-US" altLang="x-none">
              <a:ea typeface="ＭＳ Ｐゴシック" charset="-128"/>
            </a:endParaRPr>
          </a:p>
        </p:txBody>
      </p:sp>
      <p:pic>
        <p:nvPicPr>
          <p:cNvPr id="97283" name="Picture 3" descr="gbn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688975"/>
            <a:ext cx="5972175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47675" y="1531938"/>
            <a:ext cx="1093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window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size = 4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2919A1E-E613-B740-8622-14E0E51734E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x-none" sz="14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Analysis: Efficiency of </a:t>
            </a:r>
            <a:r>
              <a:rPr lang="en-US" altLang="x-none" sz="3600" dirty="0">
                <a:ea typeface="ＭＳ Ｐゴシック" charset="-128"/>
              </a:rPr>
              <a:t>Go-Back-n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Assume window size W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Assume each packet is lost with probability p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On average, how many packets do we send for each data packet received?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267DE-FCD3-924B-ADA7-73266B6BA218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x-none" sz="14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212"/>
            <a:ext cx="802005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Recap: rdt2.0</a:t>
            </a:r>
            <a:r>
              <a:rPr lang="en-US" altLang="zh-CN" sz="3600" dirty="0">
                <a:ea typeface="宋体" charset="-122"/>
              </a:rPr>
              <a:t>: Reliability allowing </a:t>
            </a:r>
            <a:r>
              <a:rPr lang="en-US" altLang="zh-CN" sz="3600">
                <a:ea typeface="宋体" charset="-122"/>
              </a:rPr>
              <a:t>only Data </a:t>
            </a:r>
            <a:r>
              <a:rPr lang="en-US" altLang="zh-CN" sz="3600" dirty="0" err="1">
                <a:ea typeface="宋体" charset="-122"/>
              </a:rPr>
              <a:t>Msg</a:t>
            </a:r>
            <a:r>
              <a:rPr lang="en-US" altLang="zh-CN" sz="3600" dirty="0">
                <a:ea typeface="宋体" charset="-122"/>
              </a:rPr>
              <a:t> Corruption</a:t>
            </a:r>
            <a:endParaRPr lang="en-US" sz="3600" dirty="0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669617" y="2412669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3754" y="2555544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3225492" y="2128507"/>
            <a:ext cx="2370137" cy="1254125"/>
            <a:chOff x="2049" y="1213"/>
            <a:chExt cx="1493" cy="790"/>
          </a:xfrm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049" y="1440"/>
              <a:ext cx="294" cy="563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244" y="1638"/>
              <a:ext cx="11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228" y="1213"/>
              <a:ext cx="1314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</a:t>
              </a:r>
            </a:p>
            <a:p>
              <a:pPr eaLnBrk="1" hangingPunct="1"/>
              <a:r>
                <a:rPr lang="en-US" altLang="x-none" sz="1600"/>
                <a:t>   isNAK(rcvpkt)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303" y="1638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6306829" y="3700132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6546542" y="2555544"/>
            <a:ext cx="1924050" cy="1265238"/>
            <a:chOff x="4141" y="1482"/>
            <a:chExt cx="1212" cy="797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4141" y="1482"/>
              <a:ext cx="1212" cy="541"/>
              <a:chOff x="2222" y="2660"/>
              <a:chExt cx="1212" cy="541"/>
            </a:xfrm>
          </p:grpSpPr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222" y="3039"/>
                <a:ext cx="115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udt_send(NAK)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2225" y="2660"/>
                <a:ext cx="1209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 </a:t>
                </a:r>
              </a:p>
              <a:p>
                <a:pPr eaLnBrk="1" hangingPunct="1"/>
                <a:r>
                  <a:rPr lang="en-US" altLang="x-none" sz="1600"/>
                  <a:t>  corrupt(rcvpkt)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2285" y="30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4203" y="1983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6737042" y="3771569"/>
            <a:ext cx="1217612" cy="962025"/>
            <a:chOff x="1390" y="3347"/>
            <a:chExt cx="767" cy="606"/>
          </a:xfrm>
        </p:grpSpPr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1401" y="3445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</a:t>
              </a:r>
              <a:r>
                <a:rPr lang="en-US" altLang="zh-CN" sz="1600">
                  <a:ea typeface="宋体" charset="-122"/>
                </a:rPr>
                <a:t>data</a:t>
              </a:r>
              <a:endParaRPr lang="en-US" altLang="x-none" sz="1600">
                <a:latin typeface="Times New Roman" charset="0"/>
              </a:endParaRPr>
            </a:p>
          </p:txBody>
        </p:sp>
      </p:grpSp>
      <p:grpSp>
        <p:nvGrpSpPr>
          <p:cNvPr id="26" name="Group 42"/>
          <p:cNvGrpSpPr>
            <a:grpSpLocks/>
          </p:cNvGrpSpPr>
          <p:nvPr/>
        </p:nvGrpSpPr>
        <p:grpSpPr bwMode="auto">
          <a:xfrm>
            <a:off x="6270317" y="4666919"/>
            <a:ext cx="2165350" cy="1470025"/>
            <a:chOff x="3967" y="2812"/>
            <a:chExt cx="1364" cy="926"/>
          </a:xfrm>
        </p:grpSpPr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981" y="3348"/>
              <a:ext cx="135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extract(rcvpkt,data)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</a:p>
            <a:p>
              <a:pPr eaLnBrk="1" hangingPunct="1"/>
              <a:r>
                <a:rPr lang="en-US" altLang="x-none" sz="1600"/>
                <a:t>udt_send(ACK)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967" y="3012"/>
              <a:ext cx="135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 notcorrupt(rcvpkt)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4044" y="3383"/>
              <a:ext cx="9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 flipV="1">
              <a:off x="4211" y="2812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839479" y="4370057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sender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886267" y="1682419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receiver</a:t>
            </a: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21954" y="2369807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977592" y="1415719"/>
            <a:ext cx="3643312" cy="1971675"/>
            <a:chOff x="633" y="764"/>
            <a:chExt cx="2295" cy="1242"/>
          </a:xfrm>
        </p:grpSpPr>
        <p:grpSp>
          <p:nvGrpSpPr>
            <p:cNvPr id="35" name="Group 22"/>
            <p:cNvGrpSpPr>
              <a:grpSpLocks/>
            </p:cNvGrpSpPr>
            <p:nvPr/>
          </p:nvGrpSpPr>
          <p:grpSpPr bwMode="auto">
            <a:xfrm>
              <a:off x="1469" y="1400"/>
              <a:ext cx="739" cy="606"/>
              <a:chOff x="1565" y="2116"/>
              <a:chExt cx="739" cy="606"/>
            </a:xfrm>
          </p:grpSpPr>
          <p:sp>
            <p:nvSpPr>
              <p:cNvPr id="43" name="Oval 23"/>
              <p:cNvSpPr>
                <a:spLocks noChangeArrowheads="1"/>
              </p:cNvSpPr>
              <p:nvPr/>
            </p:nvSpPr>
            <p:spPr bwMode="auto">
              <a:xfrm>
                <a:off x="1565" y="2116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4" name="Text Box 24"/>
              <p:cNvSpPr txBox="1">
                <a:spLocks noChangeArrowheads="1"/>
              </p:cNvSpPr>
              <p:nvPr/>
            </p:nvSpPr>
            <p:spPr bwMode="auto">
              <a:xfrm>
                <a:off x="1627" y="2198"/>
                <a:ext cx="67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Wait for ACK or NAK</a:t>
                </a:r>
                <a:endParaRPr lang="en-US" altLang="x-none" sz="1600">
                  <a:latin typeface="Times New Roman" charset="0"/>
                </a:endParaRPr>
              </a:p>
            </p:txBody>
          </p:sp>
        </p:grpSp>
        <p:grpSp>
          <p:nvGrpSpPr>
            <p:cNvPr id="36" name="Group 39"/>
            <p:cNvGrpSpPr>
              <a:grpSpLocks/>
            </p:cNvGrpSpPr>
            <p:nvPr/>
          </p:nvGrpSpPr>
          <p:grpSpPr bwMode="auto">
            <a:xfrm>
              <a:off x="633" y="764"/>
              <a:ext cx="2295" cy="639"/>
              <a:chOff x="633" y="764"/>
              <a:chExt cx="2295" cy="639"/>
            </a:xfrm>
          </p:grpSpPr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633" y="939"/>
                <a:ext cx="22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snkpkt = make_pkt(data, checksum)</a:t>
                </a:r>
              </a:p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650" y="764"/>
                <a:ext cx="1421" cy="639"/>
                <a:chOff x="650" y="764"/>
                <a:chExt cx="1421" cy="639"/>
              </a:xfrm>
            </p:grpSpPr>
            <p:sp>
              <p:nvSpPr>
                <p:cNvPr id="39" name="Line 6"/>
                <p:cNvSpPr>
                  <a:spLocks noChangeShapeType="1"/>
                </p:cNvSpPr>
                <p:nvPr/>
              </p:nvSpPr>
              <p:spPr bwMode="auto">
                <a:xfrm>
                  <a:off x="699" y="967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/>
              </p:nvSpPr>
              <p:spPr bwMode="auto">
                <a:xfrm flipV="1">
                  <a:off x="666" y="1247"/>
                  <a:ext cx="1134" cy="156"/>
                </a:xfrm>
                <a:custGeom>
                  <a:avLst/>
                  <a:gdLst>
                    <a:gd name="T0" fmla="*/ 0 w 2835"/>
                    <a:gd name="T1" fmla="*/ 0 h 525"/>
                    <a:gd name="T2" fmla="*/ 0 w 2835"/>
                    <a:gd name="T3" fmla="*/ 0 h 525"/>
                    <a:gd name="T4" fmla="*/ 0 60000 65536"/>
                    <a:gd name="T5" fmla="*/ 0 60000 65536"/>
                    <a:gd name="T6" fmla="*/ 0 w 2835"/>
                    <a:gd name="T7" fmla="*/ 0 h 525"/>
                    <a:gd name="T8" fmla="*/ 2835 w 2835"/>
                    <a:gd name="T9" fmla="*/ 525 h 52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835" h="525">
                      <a:moveTo>
                        <a:pt x="0" y="0"/>
                      </a:moveTo>
                      <a:cubicBezTo>
                        <a:pt x="60" y="525"/>
                        <a:pt x="2835" y="495"/>
                        <a:pt x="2835" y="0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50" y="764"/>
                  <a:ext cx="1421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rdt_send(data)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</p:grpSp>
        </p:grpSp>
      </p:grpSp>
      <p:grpSp>
        <p:nvGrpSpPr>
          <p:cNvPr id="45" name="Group 38"/>
          <p:cNvGrpSpPr>
            <a:grpSpLocks/>
          </p:cNvGrpSpPr>
          <p:nvPr/>
        </p:nvGrpSpPr>
        <p:grpSpPr bwMode="auto">
          <a:xfrm>
            <a:off x="1044267" y="3342944"/>
            <a:ext cx="3548062" cy="982663"/>
            <a:chOff x="675" y="1978"/>
            <a:chExt cx="2235" cy="619"/>
          </a:xfrm>
        </p:grpSpPr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696" y="1978"/>
              <a:ext cx="1134" cy="156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675" y="2200"/>
              <a:ext cx="223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isACK(rcvpkt)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739" y="240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921" y="2385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ABDAB9A2-8963-0E4F-AD89-86889353F0C9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94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Selective Repeat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window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Window size W: W consecutive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Receiver </a:t>
            </a:r>
            <a:r>
              <a:rPr lang="en-US" altLang="x-none" sz="2400" i="1" dirty="0">
                <a:solidFill>
                  <a:srgbClr val="FF0000"/>
                </a:solidFill>
                <a:ea typeface="ＭＳ Ｐゴシック" charset="-128"/>
              </a:rPr>
              <a:t>individually</a:t>
            </a:r>
            <a:r>
              <a:rPr lang="en-US" altLang="x-none" sz="2400" dirty="0">
                <a:ea typeface="ＭＳ Ｐゴシック" charset="-128"/>
              </a:rPr>
              <a:t> acknowledges correctly received </a:t>
            </a:r>
            <a:r>
              <a:rPr lang="en-US" altLang="x-none" sz="2400" dirty="0" err="1">
                <a:ea typeface="ＭＳ Ｐゴシック" charset="-128"/>
              </a:rPr>
              <a:t>pkts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buffers out-of-orde</a:t>
            </a:r>
            <a:r>
              <a:rPr lang="en-US" altLang="x-none" sz="2000" dirty="0">
                <a:ea typeface="ＭＳ Ｐゴシック" charset="-128"/>
              </a:rPr>
              <a:t>r </a:t>
            </a:r>
            <a:r>
              <a:rPr lang="en-US" altLang="x-none" sz="2000" dirty="0" err="1">
                <a:ea typeface="ＭＳ Ｐゴシック" charset="-128"/>
              </a:rPr>
              <a:t>pkts</a:t>
            </a:r>
            <a:r>
              <a:rPr lang="en-US" altLang="x-none" sz="2000" dirty="0">
                <a:ea typeface="ＭＳ Ｐゴシック" charset="-128"/>
              </a:rPr>
              <a:t>, for eventual in-order delivery to upper layer</a:t>
            </a:r>
            <a:endParaRPr lang="en-US" altLang="x-none" sz="20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ACK(n) means received packet with </a:t>
            </a: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seq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# n only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buffer size at receiver: window size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only resends </a:t>
            </a:r>
            <a:r>
              <a:rPr lang="en-US" altLang="x-none" sz="2400" dirty="0" err="1">
                <a:ea typeface="ＭＳ Ｐゴシック" charset="-128"/>
              </a:rPr>
              <a:t>pkts</a:t>
            </a:r>
            <a:r>
              <a:rPr lang="en-US" altLang="x-none" sz="2400" dirty="0">
                <a:ea typeface="ＭＳ Ｐゴシック" charset="-128"/>
              </a:rPr>
              <a:t> for which ACK not received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timer for each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BCFD2-A327-3448-A437-A1F175F2AD05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x-none" sz="1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Recap: Rdt2.0 Analysis</a:t>
            </a:r>
            <a:endParaRPr lang="en-US" altLang="x-none" sz="40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12642" name="Line 3"/>
          <p:cNvSpPr>
            <a:spLocks noChangeShapeType="1"/>
          </p:cNvSpPr>
          <p:nvPr/>
        </p:nvSpPr>
        <p:spPr bwMode="auto">
          <a:xfrm>
            <a:off x="2146300" y="2089150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43" name="Group 4"/>
          <p:cNvGrpSpPr>
            <a:grpSpLocks/>
          </p:cNvGrpSpPr>
          <p:nvPr/>
        </p:nvGrpSpPr>
        <p:grpSpPr bwMode="auto">
          <a:xfrm>
            <a:off x="1824038" y="1311275"/>
            <a:ext cx="1250950" cy="385763"/>
            <a:chOff x="1489" y="826"/>
            <a:chExt cx="788" cy="243"/>
          </a:xfrm>
        </p:grpSpPr>
        <p:graphicFrame>
          <p:nvGraphicFramePr>
            <p:cNvPr id="112663" name="Object 5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52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4" name="Text Box 6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12644" name="Text Box 7"/>
          <p:cNvSpPr txBox="1">
            <a:spLocks noChangeArrowheads="1"/>
          </p:cNvSpPr>
          <p:nvPr/>
        </p:nvSpPr>
        <p:spPr bwMode="auto">
          <a:xfrm rot="706751">
            <a:off x="3694113" y="214312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2645" name="Object 8"/>
          <p:cNvGraphicFramePr>
            <a:graphicFrameLocks noChangeAspect="1"/>
          </p:cNvGraphicFramePr>
          <p:nvPr/>
        </p:nvGraphicFramePr>
        <p:xfrm>
          <a:off x="5983288" y="13049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53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304925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9"/>
          <p:cNvSpPr txBox="1">
            <a:spLocks noChangeArrowheads="1"/>
          </p:cNvSpPr>
          <p:nvPr/>
        </p:nvSpPr>
        <p:spPr bwMode="auto">
          <a:xfrm>
            <a:off x="5124450" y="1330325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47" name="Line 10"/>
          <p:cNvSpPr>
            <a:spLocks noChangeShapeType="1"/>
          </p:cNvSpPr>
          <p:nvPr/>
        </p:nvSpPr>
        <p:spPr bwMode="auto">
          <a:xfrm flipH="1">
            <a:off x="2116138" y="41179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11"/>
          <p:cNvSpPr>
            <a:spLocks noChangeShapeType="1"/>
          </p:cNvSpPr>
          <p:nvPr/>
        </p:nvSpPr>
        <p:spPr bwMode="auto">
          <a:xfrm flipH="1">
            <a:off x="2106613" y="2820988"/>
            <a:ext cx="4013200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12"/>
          <p:cNvSpPr>
            <a:spLocks noChangeShapeType="1"/>
          </p:cNvSpPr>
          <p:nvPr/>
        </p:nvSpPr>
        <p:spPr bwMode="auto">
          <a:xfrm>
            <a:off x="2155825" y="3406775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Text Box 13"/>
          <p:cNvSpPr txBox="1">
            <a:spLocks noChangeArrowheads="1"/>
          </p:cNvSpPr>
          <p:nvPr/>
        </p:nvSpPr>
        <p:spPr bwMode="auto">
          <a:xfrm rot="706751">
            <a:off x="3667125" y="340518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1" name="Text Box 14"/>
          <p:cNvSpPr txBox="1">
            <a:spLocks noChangeArrowheads="1"/>
          </p:cNvSpPr>
          <p:nvPr/>
        </p:nvSpPr>
        <p:spPr bwMode="auto">
          <a:xfrm rot="-600000">
            <a:off x="2565400" y="4237038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2" name="Line 15"/>
          <p:cNvSpPr>
            <a:spLocks noChangeShapeType="1"/>
          </p:cNvSpPr>
          <p:nvPr/>
        </p:nvSpPr>
        <p:spPr bwMode="auto">
          <a:xfrm>
            <a:off x="2100263" y="2041525"/>
            <a:ext cx="19050" cy="283845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Line 16"/>
          <p:cNvSpPr>
            <a:spLocks noChangeShapeType="1"/>
          </p:cNvSpPr>
          <p:nvPr/>
        </p:nvSpPr>
        <p:spPr bwMode="auto">
          <a:xfrm>
            <a:off x="2181225" y="5559425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7"/>
          <p:cNvSpPr>
            <a:spLocks noChangeShapeType="1"/>
          </p:cNvSpPr>
          <p:nvPr/>
        </p:nvSpPr>
        <p:spPr bwMode="auto">
          <a:xfrm>
            <a:off x="6197600" y="1773238"/>
            <a:ext cx="34925" cy="508476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8"/>
          <p:cNvSpPr>
            <a:spLocks noChangeShapeType="1"/>
          </p:cNvSpPr>
          <p:nvPr/>
        </p:nvSpPr>
        <p:spPr bwMode="auto">
          <a:xfrm>
            <a:off x="2122488" y="4895850"/>
            <a:ext cx="15875" cy="6921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Text Box 19"/>
          <p:cNvSpPr txBox="1">
            <a:spLocks noChangeArrowheads="1"/>
          </p:cNvSpPr>
          <p:nvPr/>
        </p:nvSpPr>
        <p:spPr bwMode="auto">
          <a:xfrm rot="706751">
            <a:off x="3571875" y="5500688"/>
            <a:ext cx="995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(n+1)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7" name="Text Box 20"/>
          <p:cNvSpPr txBox="1">
            <a:spLocks noChangeArrowheads="1"/>
          </p:cNvSpPr>
          <p:nvPr/>
        </p:nvSpPr>
        <p:spPr bwMode="auto">
          <a:xfrm>
            <a:off x="401638" y="2836863"/>
            <a:ext cx="1417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Comic Sans MS" charset="0"/>
                <a:ea typeface="宋体" charset="-122"/>
              </a:rPr>
              <a:t>waiting </a:t>
            </a:r>
            <a:br>
              <a:rPr lang="en-US" altLang="zh-CN" sz="1800">
                <a:latin typeface="Comic Sans MS" charset="0"/>
                <a:ea typeface="宋体" charset="-122"/>
              </a:rPr>
            </a:br>
            <a:r>
              <a:rPr lang="en-US" altLang="zh-CN" sz="1800">
                <a:latin typeface="Comic Sans MS" charset="0"/>
                <a:ea typeface="宋体" charset="-122"/>
              </a:rPr>
              <a:t>for N/ACK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112658" name="Text Box 21"/>
          <p:cNvSpPr txBox="1">
            <a:spLocks noChangeArrowheads="1"/>
          </p:cNvSpPr>
          <p:nvPr/>
        </p:nvSpPr>
        <p:spPr bwMode="auto">
          <a:xfrm>
            <a:off x="568325" y="4870450"/>
            <a:ext cx="1076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Comic Sans MS" charset="0"/>
                <a:ea typeface="宋体" charset="-122"/>
              </a:rPr>
              <a:t>waiting</a:t>
            </a:r>
            <a:br>
              <a:rPr lang="en-US" altLang="zh-CN" sz="1800">
                <a:latin typeface="Comic Sans MS" charset="0"/>
                <a:ea typeface="宋体" charset="-122"/>
              </a:rPr>
            </a:br>
            <a:r>
              <a:rPr lang="en-US" altLang="zh-CN" sz="1800">
                <a:latin typeface="Comic Sans MS" charset="0"/>
                <a:ea typeface="宋体" charset="-122"/>
              </a:rPr>
              <a:t>for data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112659" name="Text Box 22"/>
          <p:cNvSpPr txBox="1">
            <a:spLocks noChangeArrowheads="1"/>
          </p:cNvSpPr>
          <p:nvPr/>
        </p:nvSpPr>
        <p:spPr bwMode="auto">
          <a:xfrm rot="-600000">
            <a:off x="3095625" y="27590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</a:t>
            </a:r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60" name="Line 23"/>
          <p:cNvSpPr>
            <a:spLocks noChangeShapeType="1"/>
          </p:cNvSpPr>
          <p:nvPr/>
        </p:nvSpPr>
        <p:spPr bwMode="auto">
          <a:xfrm>
            <a:off x="2101850" y="1754188"/>
            <a:ext cx="1588" cy="30638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Line 24"/>
          <p:cNvSpPr>
            <a:spLocks noChangeShapeType="1"/>
          </p:cNvSpPr>
          <p:nvPr/>
        </p:nvSpPr>
        <p:spPr bwMode="auto">
          <a:xfrm flipH="1">
            <a:off x="2141538" y="5602288"/>
            <a:ext cx="9525" cy="1255712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Line 25"/>
          <p:cNvSpPr>
            <a:spLocks noChangeShapeType="1"/>
          </p:cNvSpPr>
          <p:nvPr/>
        </p:nvSpPr>
        <p:spPr bwMode="auto">
          <a:xfrm>
            <a:off x="4186238" y="6118225"/>
            <a:ext cx="0" cy="565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33110" y="2075392"/>
            <a:ext cx="22468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Execution traces </a:t>
            </a:r>
            <a:r>
              <a:rPr lang="en-US" sz="2000" dirty="0"/>
              <a:t>of rdt2.0:</a:t>
            </a:r>
            <a:br>
              <a:rPr lang="en-US" sz="2000" dirty="0"/>
            </a:br>
            <a:r>
              <a:rPr lang="en-US" sz="2000" dirty="0"/>
              <a:t>{data^ NACK}* data deliver </a:t>
            </a:r>
            <a:br>
              <a:rPr lang="en-US" sz="2000" dirty="0"/>
            </a:br>
            <a:r>
              <a:rPr lang="en-US" sz="2000" dirty="0"/>
              <a:t>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3575" y="6549435"/>
            <a:ext cx="2130425" cy="455612"/>
          </a:xfrm>
          <a:prstGeom prst="rect">
            <a:avLst/>
          </a:prstGeom>
        </p:spPr>
        <p:txBody>
          <a:bodyPr/>
          <a:lstStyle/>
          <a:p>
            <a:pPr algn="r"/>
            <a:fld id="{37EB7456-F267-5C4C-AD02-446DDDC385E0}" type="slidenum">
              <a:rPr lang="en-US" altLang="x-none" sz="1800" smtClean="0"/>
              <a:pPr algn="r"/>
              <a:t>4</a:t>
            </a:fld>
            <a:endParaRPr lang="en-US" altLang="x-none" sz="1800" dirty="0"/>
          </a:p>
        </p:txBody>
      </p:sp>
    </p:spTree>
    <p:extLst>
      <p:ext uri="{BB962C8B-B14F-4D97-AF65-F5344CB8AC3E}">
        <p14:creationId xmlns:p14="http://schemas.microsoft.com/office/powerpoint/2010/main" val="17918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212"/>
            <a:ext cx="802005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Recap: rdt2.1</a:t>
            </a:r>
            <a:r>
              <a:rPr lang="en-US" altLang="zh-CN" sz="3200" dirty="0">
                <a:ea typeface="宋体" charset="-122"/>
              </a:rPr>
              <a:t>b: Reliability </a:t>
            </a:r>
            <a:r>
              <a:rPr lang="en-US" altLang="zh-CN" sz="3200">
                <a:ea typeface="宋体" charset="-122"/>
              </a:rPr>
              <a:t>allowing Data/Control </a:t>
            </a:r>
            <a:r>
              <a:rPr lang="en-US" altLang="zh-CN" sz="3200" dirty="0" err="1">
                <a:ea typeface="宋体" charset="-122"/>
              </a:rPr>
              <a:t>Msg</a:t>
            </a:r>
            <a:r>
              <a:rPr lang="en-US" altLang="zh-CN" sz="3200" dirty="0">
                <a:ea typeface="宋体" charset="-122"/>
              </a:rPr>
              <a:t> Corruption</a:t>
            </a:r>
            <a:endParaRPr lang="en-US" sz="32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4096001" cy="321037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926" y="3954481"/>
            <a:ext cx="5203074" cy="2710131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1249392" y="4480703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/>
              <a:t>sender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048577" y="6396335"/>
            <a:ext cx="1173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dirty="0"/>
              <a:t>receiver</a:t>
            </a:r>
            <a:endParaRPr lang="en-US" dirty="0"/>
          </a:p>
        </p:txBody>
      </p:sp>
      <p:sp>
        <p:nvSpPr>
          <p:cNvPr id="68" name="Rectangular Callout 67"/>
          <p:cNvSpPr/>
          <p:nvPr/>
        </p:nvSpPr>
        <p:spPr bwMode="auto">
          <a:xfrm>
            <a:off x="4393870" y="1631580"/>
            <a:ext cx="2828426" cy="790985"/>
          </a:xfrm>
          <a:prstGeom prst="wedgeRectCallout">
            <a:avLst>
              <a:gd name="adj1" fmla="val -67657"/>
              <a:gd name="adj2" fmla="val 294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Guess garbled feedback as NAK</a:t>
            </a:r>
          </a:p>
        </p:txBody>
      </p:sp>
      <p:sp>
        <p:nvSpPr>
          <p:cNvPr id="69" name="Rectangular Callout 68"/>
          <p:cNvSpPr/>
          <p:nvPr/>
        </p:nvSpPr>
        <p:spPr bwMode="auto">
          <a:xfrm>
            <a:off x="822950" y="5109071"/>
            <a:ext cx="2828426" cy="790985"/>
          </a:xfrm>
          <a:prstGeom prst="wedgeRectCallout">
            <a:avLst>
              <a:gd name="adj1" fmla="val 62498"/>
              <a:gd name="adj2" fmla="val 444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Fix wrong guess by checking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seq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#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78575E2-D292-1446-B2B8-552690849E1F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0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26615" y="109565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 dirty="0">
                <a:solidFill>
                  <a:schemeClr val="accent2"/>
                </a:solidFill>
                <a:latin typeface="Comic Sans MS" charset="0"/>
              </a:rPr>
              <a:t>Protocol</a:t>
            </a: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 Analysis using </a:t>
            </a:r>
            <a:b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</a:b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(Generic) Execution Traces Technique</a:t>
            </a:r>
            <a:endParaRPr lang="en-US" altLang="x-none" sz="32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6615" y="1450074"/>
            <a:ext cx="8077200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Issue: how to systematically enumerate all potential execution traces to understand and verify correctness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A systematic approach to enumerating exec. traces is to compute </a:t>
            </a:r>
            <a:r>
              <a:rPr lang="en-US" sz="2000" dirty="0">
                <a:solidFill>
                  <a:srgbClr val="C00000"/>
                </a:solidFill>
              </a:rPr>
              <a:t>joint sender/receiver/channels state machine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2606" y="3267132"/>
            <a:ext cx="7804522" cy="2442272"/>
            <a:chOff x="642606" y="3267132"/>
            <a:chExt cx="7804522" cy="2442272"/>
          </a:xfrm>
        </p:grpSpPr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1097508" y="4572000"/>
              <a:ext cx="1611435" cy="506412"/>
              <a:chOff x="1032" y="2092"/>
              <a:chExt cx="611" cy="319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w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-  -</a:t>
                </a:r>
              </a:p>
            </p:txBody>
          </p:sp>
        </p:grp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 flipH="1" flipV="1">
              <a:off x="1250293" y="3676697"/>
              <a:ext cx="127000" cy="10556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642606" y="3267132"/>
              <a:ext cx="2050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latin typeface="Times New Roman" charset="0"/>
                </a:rPr>
                <a:t>sender state: waiting for n</a:t>
              </a: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V="1">
              <a:off x="2026107" y="4184794"/>
              <a:ext cx="153987" cy="5730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2065953" y="3880367"/>
              <a:ext cx="18533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 err="1">
                  <a:latin typeface="Times New Roman" charset="0"/>
                </a:rPr>
                <a:t>snd</a:t>
              </a:r>
              <a:r>
                <a:rPr lang="en-US" altLang="x-none" sz="1400" dirty="0">
                  <a:latin typeface="Times New Roman" charset="0"/>
                </a:rPr>
                <a:t>-&gt;</a:t>
              </a:r>
              <a:r>
                <a:rPr lang="en-US" altLang="x-none" sz="1400" dirty="0" err="1">
                  <a:latin typeface="Times New Roman" charset="0"/>
                </a:rPr>
                <a:t>rcv</a:t>
              </a:r>
              <a:r>
                <a:rPr lang="en-US" altLang="x-none" sz="1400" dirty="0">
                  <a:latin typeface="Times New Roman" charset="0"/>
                </a:rPr>
                <a:t> channel state</a:t>
              </a: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flipV="1">
              <a:off x="2693167" y="4787424"/>
              <a:ext cx="1146175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1720070" y="3846193"/>
              <a:ext cx="80962" cy="85725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1262608" y="3586162"/>
              <a:ext cx="2139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latin typeface="Times New Roman" charset="0"/>
                </a:rPr>
                <a:t>receiver state: waiting for n</a:t>
              </a: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V="1">
              <a:off x="2328175" y="4482348"/>
              <a:ext cx="219553" cy="32787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2474744" y="4199397"/>
              <a:ext cx="17443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 err="1">
                  <a:latin typeface="Times New Roman" charset="0"/>
                </a:rPr>
                <a:t>rcv</a:t>
              </a:r>
              <a:r>
                <a:rPr lang="en-US" altLang="x-none" sz="1400" dirty="0">
                  <a:latin typeface="Times New Roman" charset="0"/>
                </a:rPr>
                <a:t>&gt;</a:t>
              </a:r>
              <a:r>
                <a:rPr lang="en-US" altLang="x-none" sz="1400" dirty="0" err="1">
                  <a:latin typeface="Times New Roman" charset="0"/>
                </a:rPr>
                <a:t>snd</a:t>
              </a:r>
              <a:r>
                <a:rPr lang="en-US" altLang="x-none" sz="1400" dirty="0">
                  <a:latin typeface="Times New Roman" charset="0"/>
                </a:rPr>
                <a:t> channel state</a:t>
              </a:r>
            </a:p>
          </p:txBody>
        </p:sp>
        <p:grpSp>
          <p:nvGrpSpPr>
            <p:cNvPr id="48" name="Group 6"/>
            <p:cNvGrpSpPr>
              <a:grpSpLocks/>
            </p:cNvGrpSpPr>
            <p:nvPr/>
          </p:nvGrpSpPr>
          <p:grpSpPr bwMode="auto">
            <a:xfrm>
              <a:off x="3823566" y="4579937"/>
              <a:ext cx="1611435" cy="506412"/>
              <a:chOff x="1032" y="2092"/>
              <a:chExt cx="611" cy="319"/>
            </a:xfrm>
          </p:grpSpPr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50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d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 -</a:t>
                </a: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2775482" y="4714371"/>
              <a:ext cx="9460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>
                  <a:latin typeface="Times New Roman" charset="0"/>
                </a:rPr>
                <a:t>snd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grpSp>
          <p:nvGrpSpPr>
            <p:cNvPr id="52" name="Group 6"/>
            <p:cNvGrpSpPr>
              <a:grpSpLocks/>
            </p:cNvGrpSpPr>
            <p:nvPr/>
          </p:nvGrpSpPr>
          <p:grpSpPr bwMode="auto">
            <a:xfrm>
              <a:off x="5762946" y="3874593"/>
              <a:ext cx="2114433" cy="506412"/>
              <a:chOff x="1032" y="2092"/>
              <a:chExt cx="678" cy="319"/>
            </a:xfrm>
          </p:grpSpPr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6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r</a:t>
                </a:r>
                <a:r>
                  <a:rPr lang="en-US" altLang="x-none" baseline="-25000" dirty="0">
                    <a:latin typeface="Times New Roman" charset="0"/>
                  </a:rPr>
                  <a:t>n+1</a:t>
                </a:r>
                <a:r>
                  <a:rPr lang="en-US" altLang="x-none" dirty="0">
                    <a:latin typeface="Times New Roman" charset="0"/>
                  </a:rPr>
                  <a:t> -  </a:t>
                </a:r>
                <a:r>
                  <a:rPr lang="en-US" altLang="x-none" sz="1600" dirty="0">
                    <a:latin typeface="Times New Roman" charset="0"/>
                  </a:rPr>
                  <a:t>ACK</a:t>
                </a:r>
                <a:endParaRPr lang="en-US" altLang="x-none" dirty="0">
                  <a:latin typeface="Times New Roman" charset="0"/>
                </a:endParaRPr>
              </a:p>
            </p:txBody>
          </p:sp>
        </p:grpSp>
        <p:sp>
          <p:nvSpPr>
            <p:cNvPr id="55" name="Freeform 30"/>
            <p:cNvSpPr>
              <a:spLocks/>
            </p:cNvSpPr>
            <p:nvPr/>
          </p:nvSpPr>
          <p:spPr bwMode="auto">
            <a:xfrm rot="19191620" flipV="1">
              <a:off x="5150533" y="4396877"/>
              <a:ext cx="704298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8856404">
              <a:off x="4757140" y="3845455"/>
              <a:ext cx="9108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x-none" dirty="0" err="1">
                  <a:latin typeface="Times New Roman" charset="0"/>
                </a:rPr>
                <a:t>rcv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br>
                <a:rPr lang="en-US" altLang="x-none" baseline="-25000" dirty="0">
                  <a:latin typeface="Times New Roman" charset="0"/>
                </a:rPr>
              </a:br>
              <a:r>
                <a:rPr lang="en-US" altLang="x-none" baseline="-25000" dirty="0">
                  <a:latin typeface="Times New Roman" charset="0"/>
                </a:rPr>
                <a:t>del</a:t>
              </a:r>
              <a:endParaRPr lang="en-US" baseline="-25000" dirty="0"/>
            </a:p>
          </p:txBody>
        </p:sp>
        <p:sp>
          <p:nvSpPr>
            <p:cNvPr id="57" name="Rectangle 56"/>
            <p:cNvSpPr/>
            <p:nvPr/>
          </p:nvSpPr>
          <p:spPr>
            <a:xfrm rot="2341960">
              <a:off x="4841288" y="5139572"/>
              <a:ext cx="1055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>
                  <a:latin typeface="Times New Roman" charset="0"/>
                </a:rPr>
                <a:t>rcv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d^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 rot="2387330">
              <a:off x="5178610" y="5222114"/>
              <a:ext cx="773643" cy="51006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" name="Group 6"/>
            <p:cNvGrpSpPr>
              <a:grpSpLocks/>
            </p:cNvGrpSpPr>
            <p:nvPr/>
          </p:nvGrpSpPr>
          <p:grpSpPr bwMode="auto">
            <a:xfrm>
              <a:off x="5867074" y="5202992"/>
              <a:ext cx="1905485" cy="506412"/>
              <a:chOff x="1032" y="2092"/>
              <a:chExt cx="611" cy="319"/>
            </a:xfrm>
          </p:grpSpPr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61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-  </a:t>
                </a:r>
                <a:r>
                  <a:rPr lang="en-US" altLang="x-none" sz="1600" dirty="0">
                    <a:latin typeface="Times New Roman" charset="0"/>
                  </a:rPr>
                  <a:t>NAK</a:t>
                </a:r>
                <a:endParaRPr lang="en-US" altLang="x-none" dirty="0">
                  <a:latin typeface="Times New Roman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954685" y="384619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r-IN" altLang="x-none" dirty="0">
                  <a:latin typeface="Times New Roman" charset="0"/>
                </a:rPr>
                <a:t>…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4685" y="517840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r-IN" altLang="x-none" dirty="0">
                  <a:latin typeface="Times New Roman" charset="0"/>
                </a:rPr>
                <a:t>…</a:t>
              </a:r>
              <a:endParaRPr lang="en-US" dirty="0"/>
            </a:p>
          </p:txBody>
        </p:sp>
      </p:grp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BFCC5E3-0B68-1042-8F0B-9E1F89BA74AF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26615" y="109565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 dirty="0">
                <a:solidFill>
                  <a:schemeClr val="accent2"/>
                </a:solidFill>
                <a:latin typeface="Comic Sans MS" charset="0"/>
              </a:rPr>
              <a:t>Recap: Protocol</a:t>
            </a: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 Analysis using </a:t>
            </a:r>
            <a:b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</a:b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(Generic) Execution Traces Technique</a:t>
            </a:r>
            <a:endParaRPr lang="en-US" altLang="x-none" sz="3200" u="sng" dirty="0">
              <a:solidFill>
                <a:schemeClr val="accent2"/>
              </a:solidFill>
              <a:latin typeface="Comic Sans MS" charset="0"/>
            </a:endParaRPr>
          </a:p>
        </p:txBody>
      </p: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0" y="2326247"/>
            <a:ext cx="1611435" cy="506412"/>
            <a:chOff x="1032" y="2092"/>
            <a:chExt cx="611" cy="319"/>
          </a:xfrm>
        </p:grpSpPr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w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-  -</a:t>
              </a:r>
            </a:p>
          </p:txBody>
        </p:sp>
      </p:grpSp>
      <p:grpSp>
        <p:nvGrpSpPr>
          <p:cNvPr id="48" name="Group 6"/>
          <p:cNvGrpSpPr>
            <a:grpSpLocks/>
          </p:cNvGrpSpPr>
          <p:nvPr/>
        </p:nvGrpSpPr>
        <p:grpSpPr bwMode="auto">
          <a:xfrm>
            <a:off x="2227907" y="2318310"/>
            <a:ext cx="1611435" cy="506412"/>
            <a:chOff x="1032" y="2092"/>
            <a:chExt cx="611" cy="319"/>
          </a:xfrm>
        </p:grpSpPr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 -</a:t>
              </a:r>
            </a:p>
          </p:txBody>
        </p:sp>
      </p:grpSp>
      <p:grpSp>
        <p:nvGrpSpPr>
          <p:cNvPr id="52" name="Group 6"/>
          <p:cNvGrpSpPr>
            <a:grpSpLocks/>
          </p:cNvGrpSpPr>
          <p:nvPr/>
        </p:nvGrpSpPr>
        <p:grpSpPr bwMode="auto">
          <a:xfrm>
            <a:off x="4649673" y="2375686"/>
            <a:ext cx="2114433" cy="506412"/>
            <a:chOff x="1032" y="2092"/>
            <a:chExt cx="678" cy="319"/>
          </a:xfrm>
        </p:grpSpPr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6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ACK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59" name="Group 6"/>
          <p:cNvGrpSpPr>
            <a:grpSpLocks/>
          </p:cNvGrpSpPr>
          <p:nvPr/>
        </p:nvGrpSpPr>
        <p:grpSpPr bwMode="auto">
          <a:xfrm>
            <a:off x="2080881" y="3898770"/>
            <a:ext cx="1905485" cy="506412"/>
            <a:chOff x="1032" y="2092"/>
            <a:chExt cx="611" cy="319"/>
          </a:xfrm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NAK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64" name="Group 6"/>
          <p:cNvGrpSpPr>
            <a:grpSpLocks/>
          </p:cNvGrpSpPr>
          <p:nvPr/>
        </p:nvGrpSpPr>
        <p:grpSpPr bwMode="auto">
          <a:xfrm>
            <a:off x="4449642" y="5409237"/>
            <a:ext cx="1905485" cy="506412"/>
            <a:chOff x="1032" y="2092"/>
            <a:chExt cx="611" cy="319"/>
          </a:xfrm>
        </p:grpSpPr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5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NAK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67" name="Group 6"/>
          <p:cNvGrpSpPr>
            <a:grpSpLocks/>
          </p:cNvGrpSpPr>
          <p:nvPr/>
        </p:nvGrpSpPr>
        <p:grpSpPr bwMode="auto">
          <a:xfrm>
            <a:off x="4536639" y="3903557"/>
            <a:ext cx="1614072" cy="506412"/>
            <a:chOff x="1032" y="2092"/>
            <a:chExt cx="612" cy="319"/>
          </a:xfrm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5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 -</a:t>
              </a:r>
            </a:p>
          </p:txBody>
        </p:sp>
      </p:grpSp>
      <p:grpSp>
        <p:nvGrpSpPr>
          <p:cNvPr id="70" name="Group 6"/>
          <p:cNvGrpSpPr>
            <a:grpSpLocks/>
          </p:cNvGrpSpPr>
          <p:nvPr/>
        </p:nvGrpSpPr>
        <p:grpSpPr bwMode="auto">
          <a:xfrm>
            <a:off x="7245060" y="2334184"/>
            <a:ext cx="2322017" cy="506412"/>
            <a:chOff x="1032" y="2092"/>
            <a:chExt cx="763" cy="319"/>
          </a:xfrm>
        </p:grpSpPr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7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>
                  <a:latin typeface="Times New Roman" charset="0"/>
                </a:rPr>
                <a:t>W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-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00609" y="2044427"/>
            <a:ext cx="722008" cy="508379"/>
            <a:chOff x="1600609" y="2044427"/>
            <a:chExt cx="722008" cy="508379"/>
          </a:xfrm>
        </p:grpSpPr>
        <p:sp>
          <p:nvSpPr>
            <p:cNvPr id="73" name="Rectangle 72"/>
            <p:cNvSpPr/>
            <p:nvPr/>
          </p:nvSpPr>
          <p:spPr>
            <a:xfrm>
              <a:off x="1684301" y="2044427"/>
              <a:ext cx="6383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 flipV="1">
              <a:off x="1600609" y="2507087"/>
              <a:ext cx="634383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20378" y="1583293"/>
            <a:ext cx="877484" cy="1061510"/>
            <a:chOff x="3820378" y="1583293"/>
            <a:chExt cx="877484" cy="1061510"/>
          </a:xfrm>
        </p:grpSpPr>
        <p:sp>
          <p:nvSpPr>
            <p:cNvPr id="75" name="Freeform 30"/>
            <p:cNvSpPr>
              <a:spLocks/>
            </p:cNvSpPr>
            <p:nvPr/>
          </p:nvSpPr>
          <p:spPr bwMode="auto">
            <a:xfrm flipV="1">
              <a:off x="3921502" y="2532492"/>
              <a:ext cx="670563" cy="49472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75779" y="1583293"/>
              <a:ext cx="6383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20378" y="1875362"/>
              <a:ext cx="87748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/>
                <a:t>d</a:t>
              </a:r>
              <a:r>
                <a:rPr lang="en-US" altLang="x-none" dirty="0" err="1">
                  <a:latin typeface="Times New Roman" charset="0"/>
                </a:rPr>
                <a:t>eliv</a:t>
              </a:r>
              <a:endParaRPr lang="en-US" altLang="x-none" dirty="0">
                <a:latin typeface="Times New Roman" charset="0"/>
              </a:endParaRPr>
            </a:p>
            <a:p>
              <a:r>
                <a:rPr lang="en-US" sz="2000" dirty="0"/>
                <a:t>s ACK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02952" y="1991990"/>
            <a:ext cx="998094" cy="602385"/>
            <a:chOff x="6602952" y="1991990"/>
            <a:chExt cx="998094" cy="602385"/>
          </a:xfrm>
        </p:grpSpPr>
        <p:sp>
          <p:nvSpPr>
            <p:cNvPr id="76" name="Freeform 30"/>
            <p:cNvSpPr>
              <a:spLocks/>
            </p:cNvSpPr>
            <p:nvPr/>
          </p:nvSpPr>
          <p:spPr bwMode="auto">
            <a:xfrm flipV="1">
              <a:off x="6604197" y="2548656"/>
              <a:ext cx="634383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02952" y="1991990"/>
              <a:ext cx="9980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ACK</a:t>
              </a:r>
              <a:endParaRPr lang="en-US" baseline="-25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65241" y="2839095"/>
            <a:ext cx="1176925" cy="1202520"/>
            <a:chOff x="1665241" y="2839095"/>
            <a:chExt cx="1176925" cy="1202520"/>
          </a:xfrm>
        </p:grpSpPr>
        <p:sp>
          <p:nvSpPr>
            <p:cNvPr id="85" name="Freeform 30"/>
            <p:cNvSpPr>
              <a:spLocks/>
            </p:cNvSpPr>
            <p:nvPr/>
          </p:nvSpPr>
          <p:spPr bwMode="auto">
            <a:xfrm rot="16200000" flipV="1">
              <a:off x="2199574" y="3332330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65241" y="2841286"/>
              <a:ext cx="117692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NAK|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r NAK^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/>
                <a:t>n</a:t>
              </a:r>
              <a:endParaRPr lang="en-US" baseline="-25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69716" y="2846845"/>
            <a:ext cx="1073143" cy="1059675"/>
            <a:chOff x="3269716" y="2846845"/>
            <a:chExt cx="1073143" cy="1059675"/>
          </a:xfrm>
        </p:grpSpPr>
        <p:sp>
          <p:nvSpPr>
            <p:cNvPr id="80" name="Freeform 30"/>
            <p:cNvSpPr>
              <a:spLocks/>
            </p:cNvSpPr>
            <p:nvPr/>
          </p:nvSpPr>
          <p:spPr bwMode="auto">
            <a:xfrm rot="5627857" flipV="1">
              <a:off x="2776481" y="3340080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92571" y="2994157"/>
              <a:ext cx="105028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^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s NAK</a:t>
              </a:r>
              <a:endParaRPr lang="en-US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1756" y="2863297"/>
            <a:ext cx="877484" cy="1059675"/>
            <a:chOff x="4455068" y="2878249"/>
            <a:chExt cx="877484" cy="1059675"/>
          </a:xfrm>
        </p:grpSpPr>
        <p:sp>
          <p:nvSpPr>
            <p:cNvPr id="83" name="Freeform 30"/>
            <p:cNvSpPr>
              <a:spLocks/>
            </p:cNvSpPr>
            <p:nvPr/>
          </p:nvSpPr>
          <p:spPr bwMode="auto">
            <a:xfrm rot="16200000" flipV="1">
              <a:off x="4706132" y="3371484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55068" y="3019549"/>
              <a:ext cx="87748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altLang="x-none" baseline="-25000" dirty="0">
                <a:latin typeface="Times New Roman" charset="0"/>
              </a:endParaRPr>
            </a:p>
            <a:p>
              <a:r>
                <a:rPr lang="en-US" sz="2000" dirty="0"/>
                <a:t>s ACK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07419" y="4347668"/>
            <a:ext cx="1176925" cy="1200329"/>
            <a:chOff x="4007419" y="4347668"/>
            <a:chExt cx="1176925" cy="1200329"/>
          </a:xfrm>
        </p:grpSpPr>
        <p:sp>
          <p:nvSpPr>
            <p:cNvPr id="84" name="Freeform 30"/>
            <p:cNvSpPr>
              <a:spLocks/>
            </p:cNvSpPr>
            <p:nvPr/>
          </p:nvSpPr>
          <p:spPr bwMode="auto">
            <a:xfrm rot="16200000" flipV="1">
              <a:off x="4617904" y="4891257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07419" y="4347668"/>
              <a:ext cx="117692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NAK|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r NAK^</a:t>
              </a:r>
            </a:p>
            <a:p>
              <a:r>
                <a:rPr lang="en-US" dirty="0"/>
                <a:t>s </a:t>
              </a:r>
              <a:r>
                <a:rPr lang="en-US" dirty="0" err="1"/>
                <a:t>d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50436" y="4396686"/>
            <a:ext cx="878095" cy="1059675"/>
            <a:chOff x="5750436" y="4396686"/>
            <a:chExt cx="878095" cy="1059675"/>
          </a:xfrm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 rot="5627857" flipV="1">
              <a:off x="5258335" y="4888787"/>
              <a:ext cx="1059675" cy="75473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96252" y="4510532"/>
              <a:ext cx="83227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^</a:t>
              </a:r>
            </a:p>
            <a:p>
              <a:r>
                <a:rPr lang="en-US" sz="1800" dirty="0"/>
                <a:t>s NAK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4877" y="2891297"/>
            <a:ext cx="1197122" cy="1059675"/>
            <a:chOff x="5904877" y="2891297"/>
            <a:chExt cx="1197122" cy="1059675"/>
          </a:xfrm>
        </p:grpSpPr>
        <p:sp>
          <p:nvSpPr>
            <p:cNvPr id="81" name="Freeform 30"/>
            <p:cNvSpPr>
              <a:spLocks/>
            </p:cNvSpPr>
            <p:nvPr/>
          </p:nvSpPr>
          <p:spPr bwMode="auto">
            <a:xfrm rot="5627857" flipV="1">
              <a:off x="5411642" y="3384532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959635" y="2987298"/>
              <a:ext cx="114236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ACK^</a:t>
              </a:r>
              <a:endParaRPr lang="en-US" altLang="x-none" baseline="-25000" dirty="0"/>
            </a:p>
            <a:p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altLang="x-none" baseline="-25000" dirty="0">
                <a:latin typeface="Times New Roman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0141" y="5970630"/>
            <a:ext cx="5710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Execution traces of rdt2.1b are all that can be generated by the finite state machine above.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Slide Number Placeholder 4">
            <a:extLst>
              <a:ext uri="{FF2B5EF4-FFF2-40B4-BE49-F238E27FC236}">
                <a16:creationId xmlns:a16="http://schemas.microsoft.com/office/drawing/2014/main" id="{15F8E09E-B5AF-8942-A2B9-05D3F0F555EC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8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5B5DC-B218-334F-B816-2AF375465FCC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343987" y="9366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eaLnBrk="0" hangingPunct="0">
              <a:defRPr/>
            </a:pPr>
            <a:r>
              <a:rPr lang="en-US" altLang="zh-CN" sz="40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Recap: Protocol Analysis using State Invariants</a:t>
            </a:r>
            <a:endParaRPr lang="en-US" sz="40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4516" name="Line 15"/>
          <p:cNvSpPr>
            <a:spLocks noChangeShapeType="1"/>
          </p:cNvSpPr>
          <p:nvPr/>
        </p:nvSpPr>
        <p:spPr bwMode="auto">
          <a:xfrm>
            <a:off x="261938" y="3648075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17" name="Rectangle 16"/>
          <p:cNvSpPr>
            <a:spLocks noChangeArrowheads="1"/>
          </p:cNvSpPr>
          <p:nvPr/>
        </p:nvSpPr>
        <p:spPr bwMode="auto">
          <a:xfrm>
            <a:off x="809625" y="3084513"/>
            <a:ext cx="1009650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s0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18" name="Text Box 21"/>
          <p:cNvSpPr txBox="1">
            <a:spLocks noChangeArrowheads="1"/>
          </p:cNvSpPr>
          <p:nvPr/>
        </p:nvSpPr>
        <p:spPr bwMode="auto">
          <a:xfrm>
            <a:off x="5657850" y="322103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sender</a:t>
            </a:r>
          </a:p>
        </p:txBody>
      </p:sp>
      <p:sp>
        <p:nvSpPr>
          <p:cNvPr id="64519" name="Rectangle 31"/>
          <p:cNvSpPr>
            <a:spLocks noChangeArrowheads="1"/>
          </p:cNvSpPr>
          <p:nvPr/>
        </p:nvSpPr>
        <p:spPr bwMode="auto">
          <a:xfrm>
            <a:off x="2185988" y="3079750"/>
            <a:ext cx="757237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s1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0" name="Rectangle 32"/>
          <p:cNvSpPr>
            <a:spLocks noChangeArrowheads="1"/>
          </p:cNvSpPr>
          <p:nvPr/>
        </p:nvSpPr>
        <p:spPr bwMode="auto">
          <a:xfrm>
            <a:off x="3338513" y="3084513"/>
            <a:ext cx="1270000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s2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80988" y="3870325"/>
            <a:ext cx="6445250" cy="582613"/>
            <a:chOff x="280988" y="3870325"/>
            <a:chExt cx="6445250" cy="582613"/>
          </a:xfrm>
        </p:grpSpPr>
        <p:sp>
          <p:nvSpPr>
            <p:cNvPr id="64534" name="Line 20"/>
            <p:cNvSpPr>
              <a:spLocks noChangeShapeType="1"/>
            </p:cNvSpPr>
            <p:nvPr/>
          </p:nvSpPr>
          <p:spPr bwMode="auto">
            <a:xfrm>
              <a:off x="280988" y="4445000"/>
              <a:ext cx="6445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5" name="Text Box 22"/>
            <p:cNvSpPr txBox="1">
              <a:spLocks noChangeArrowheads="1"/>
            </p:cNvSpPr>
            <p:nvPr/>
          </p:nvSpPr>
          <p:spPr bwMode="auto">
            <a:xfrm>
              <a:off x="5649913" y="4027488"/>
              <a:ext cx="1000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sz="2000">
                  <a:solidFill>
                    <a:srgbClr val="000000"/>
                  </a:solidFill>
                </a:rPr>
                <a:t>receiver</a:t>
              </a:r>
            </a:p>
          </p:txBody>
        </p:sp>
        <p:sp>
          <p:nvSpPr>
            <p:cNvPr id="64536" name="Rectangle 23"/>
            <p:cNvSpPr>
              <a:spLocks noChangeArrowheads="1"/>
            </p:cNvSpPr>
            <p:nvPr/>
          </p:nvSpPr>
          <p:spPr bwMode="auto">
            <a:xfrm>
              <a:off x="417513" y="3876675"/>
              <a:ext cx="1116012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w0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7" name="Rectangle 29"/>
            <p:cNvSpPr>
              <a:spLocks noChangeArrowheads="1"/>
            </p:cNvSpPr>
            <p:nvPr/>
          </p:nvSpPr>
          <p:spPr bwMode="auto">
            <a:xfrm>
              <a:off x="1511300" y="3879850"/>
              <a:ext cx="1143000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w1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8" name="Rectangle 30"/>
            <p:cNvSpPr>
              <a:spLocks noChangeArrowheads="1"/>
            </p:cNvSpPr>
            <p:nvPr/>
          </p:nvSpPr>
          <p:spPr bwMode="auto">
            <a:xfrm>
              <a:off x="2620963" y="3875088"/>
              <a:ext cx="1303337" cy="57308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w2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9" name="Rectangle 33"/>
            <p:cNvSpPr>
              <a:spLocks noChangeArrowheads="1"/>
            </p:cNvSpPr>
            <p:nvPr/>
          </p:nvSpPr>
          <p:spPr bwMode="auto">
            <a:xfrm>
              <a:off x="3919538" y="3870325"/>
              <a:ext cx="1593850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w3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64522" name="Rectangle 34"/>
          <p:cNvSpPr>
            <a:spLocks noChangeArrowheads="1"/>
          </p:cNvSpPr>
          <p:nvPr/>
        </p:nvSpPr>
        <p:spPr bwMode="auto">
          <a:xfrm>
            <a:off x="4618038" y="3078163"/>
            <a:ext cx="574675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w3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39813" y="3633788"/>
            <a:ext cx="920750" cy="2619375"/>
            <a:chOff x="1039813" y="3633788"/>
            <a:chExt cx="920750" cy="2619375"/>
          </a:xfrm>
        </p:grpSpPr>
        <p:sp>
          <p:nvSpPr>
            <p:cNvPr id="64532" name="Line 35"/>
            <p:cNvSpPr>
              <a:spLocks noChangeShapeType="1"/>
            </p:cNvSpPr>
            <p:nvPr/>
          </p:nvSpPr>
          <p:spPr bwMode="auto">
            <a:xfrm>
              <a:off x="1512888" y="3633788"/>
              <a:ext cx="0" cy="146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3" name="Text Box 36"/>
            <p:cNvSpPr txBox="1">
              <a:spLocks noChangeArrowheads="1"/>
            </p:cNvSpPr>
            <p:nvPr/>
          </p:nvSpPr>
          <p:spPr bwMode="auto">
            <a:xfrm>
              <a:off x="1039813" y="5065713"/>
              <a:ext cx="920750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first </a:t>
              </a:r>
            </a:p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time</a:t>
              </a:r>
            </a:p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rcvs 0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466850" y="1417638"/>
            <a:ext cx="673100" cy="2420937"/>
            <a:chOff x="1466850" y="1417638"/>
            <a:chExt cx="673100" cy="2420937"/>
          </a:xfrm>
        </p:grpSpPr>
        <p:sp>
          <p:nvSpPr>
            <p:cNvPr id="64530" name="Line 37"/>
            <p:cNvSpPr>
              <a:spLocks noChangeShapeType="1"/>
            </p:cNvSpPr>
            <p:nvPr/>
          </p:nvSpPr>
          <p:spPr bwMode="auto">
            <a:xfrm>
              <a:off x="1793875" y="2744788"/>
              <a:ext cx="0" cy="1093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1" name="Text Box 38"/>
            <p:cNvSpPr txBox="1">
              <a:spLocks noChangeArrowheads="1"/>
            </p:cNvSpPr>
            <p:nvPr/>
          </p:nvSpPr>
          <p:spPr bwMode="auto">
            <a:xfrm>
              <a:off x="1466850" y="1417638"/>
              <a:ext cx="6731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first 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time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rcvs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ack 0</a:t>
              </a:r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64525" name="Rectangle 40"/>
          <p:cNvSpPr>
            <a:spLocks noChangeArrowheads="1"/>
          </p:cNvSpPr>
          <p:nvPr/>
        </p:nvSpPr>
        <p:spPr bwMode="auto">
          <a:xfrm>
            <a:off x="439738" y="3086100"/>
            <a:ext cx="382587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w0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6" name="Rectangle 41"/>
          <p:cNvSpPr>
            <a:spLocks noChangeArrowheads="1"/>
          </p:cNvSpPr>
          <p:nvPr/>
        </p:nvSpPr>
        <p:spPr bwMode="auto">
          <a:xfrm>
            <a:off x="1790700" y="3084513"/>
            <a:ext cx="382588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w1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7" name="Rectangle 42"/>
          <p:cNvSpPr>
            <a:spLocks noChangeArrowheads="1"/>
          </p:cNvSpPr>
          <p:nvPr/>
        </p:nvSpPr>
        <p:spPr bwMode="auto">
          <a:xfrm>
            <a:off x="2947988" y="3081338"/>
            <a:ext cx="382587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w2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8" name="Text Box 43"/>
          <p:cNvSpPr txBox="1">
            <a:spLocks noChangeArrowheads="1"/>
          </p:cNvSpPr>
          <p:nvPr/>
        </p:nvSpPr>
        <p:spPr bwMode="auto">
          <a:xfrm>
            <a:off x="4625975" y="1398588"/>
            <a:ext cx="372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  <a:cs typeface="宋体" charset="0"/>
              </a:rPr>
              <a:t>W1: wait for data with seq. 1</a:t>
            </a:r>
          </a:p>
          <a:p>
            <a:pPr defTabSz="914400" eaLnBrk="0" hangingPunct="0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  <a:cs typeface="宋体" charset="0"/>
              </a:rPr>
              <a:t>S1: sending data with seq. 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31469" name="Rectangle 45"/>
          <p:cNvSpPr>
            <a:spLocks noChangeArrowheads="1"/>
          </p:cNvSpPr>
          <p:nvPr/>
        </p:nvSpPr>
        <p:spPr bwMode="auto">
          <a:xfrm>
            <a:off x="3805238" y="4719638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zh-CN" sz="2000">
                <a:solidFill>
                  <a:srgbClr val="FF0000"/>
                </a:solidFill>
                <a:latin typeface="Times New Roman" charset="0"/>
                <a:ea typeface="宋体" charset="-122"/>
              </a:rPr>
              <a:t>State invariant:</a:t>
            </a:r>
            <a:endParaRPr lang="en-US" altLang="zh-CN" sz="2000">
              <a:solidFill>
                <a:srgbClr val="000000"/>
              </a:solidFill>
              <a:latin typeface="Times New Roman" charset="0"/>
              <a:ea typeface="宋体" charset="-122"/>
            </a:endParaRPr>
          </a:p>
          <a:p>
            <a:pPr defTabSz="914400"/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  <a:t>- When receiver’s state is waiting for seq #n, sender’s state can be sending either </a:t>
            </a:r>
            <a:b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  <a:t>seq#n-1or seq#n, and only either #n or #n-1 packets can arrive</a:t>
            </a:r>
          </a:p>
        </p:txBody>
      </p:sp>
    </p:spTree>
    <p:extLst>
      <p:ext uri="{BB962C8B-B14F-4D97-AF65-F5344CB8AC3E}">
        <p14:creationId xmlns:p14="http://schemas.microsoft.com/office/powerpoint/2010/main" val="141872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397E41-DA2E-0B48-9C9A-892BD1B7A4A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9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38113"/>
            <a:ext cx="8582025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rdt2.1c: </a:t>
            </a:r>
            <a:r>
              <a:rPr lang="en-US" altLang="zh-CN" sz="2800">
                <a:ea typeface="宋体" charset="-122"/>
              </a:rPr>
              <a:t>S</a:t>
            </a:r>
            <a:r>
              <a:rPr lang="en-US" altLang="x-none" sz="2800">
                <a:ea typeface="ＭＳ Ｐゴシック" charset="-128"/>
              </a:rPr>
              <a:t>ender, </a:t>
            </a:r>
            <a:r>
              <a:rPr lang="en-US" altLang="zh-CN" sz="2800">
                <a:ea typeface="宋体" charset="-122"/>
              </a:rPr>
              <a:t>H</a:t>
            </a:r>
            <a:r>
              <a:rPr lang="en-US" altLang="x-none" sz="2800">
                <a:ea typeface="ＭＳ Ｐゴシック" charset="-128"/>
              </a:rPr>
              <a:t>andles </a:t>
            </a:r>
            <a:r>
              <a:rPr lang="en-US" altLang="zh-CN" sz="2800">
                <a:ea typeface="宋体" charset="-122"/>
              </a:rPr>
              <a:t>G</a:t>
            </a:r>
            <a:r>
              <a:rPr lang="en-US" altLang="x-none" sz="2800">
                <a:ea typeface="ＭＳ Ｐゴシック" charset="-128"/>
              </a:rPr>
              <a:t>arbled ACK/NAKs: </a:t>
            </a:r>
            <a:r>
              <a:rPr lang="en-US" altLang="x-none" sz="2800">
                <a:solidFill>
                  <a:srgbClr val="FF0000"/>
                </a:solidFill>
                <a:ea typeface="ＭＳ Ｐゴシック" charset="-128"/>
              </a:rPr>
              <a:t>Using 1 bit (Alternating-Bit Protocol)</a:t>
            </a:r>
            <a:endParaRPr lang="en-US" altLang="x-none" sz="3600">
              <a:solidFill>
                <a:srgbClr val="FF0000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8175" y="1749425"/>
            <a:ext cx="8050213" cy="4498975"/>
            <a:chOff x="638175" y="1265238"/>
            <a:chExt cx="8050213" cy="4498975"/>
          </a:xfrm>
        </p:grpSpPr>
        <p:sp>
          <p:nvSpPr>
            <p:cNvPr id="131075" name="Oval 3"/>
            <p:cNvSpPr>
              <a:spLocks noChangeArrowheads="1"/>
            </p:cNvSpPr>
            <p:nvPr/>
          </p:nvSpPr>
          <p:spPr bwMode="auto">
            <a:xfrm>
              <a:off x="2868613" y="2306638"/>
              <a:ext cx="901700" cy="83661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31076" name="Text Box 4"/>
            <p:cNvSpPr txBox="1">
              <a:spLocks noChangeArrowheads="1"/>
            </p:cNvSpPr>
            <p:nvPr/>
          </p:nvSpPr>
          <p:spPr bwMode="auto">
            <a:xfrm>
              <a:off x="2895600" y="2395538"/>
              <a:ext cx="1090613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400">
                  <a:solidFill>
                    <a:srgbClr val="000000"/>
                  </a:solidFill>
                </a:rPr>
                <a:t>Wait for call </a:t>
              </a:r>
              <a:r>
                <a:rPr lang="en-US" altLang="zh-CN" sz="1400">
                  <a:solidFill>
                    <a:srgbClr val="000000"/>
                  </a:solidFill>
                  <a:ea typeface="宋体" charset="-122"/>
                </a:rPr>
                <a:t>0</a:t>
              </a:r>
              <a:r>
                <a:rPr lang="en-US" altLang="x-none" sz="1400">
                  <a:solidFill>
                    <a:srgbClr val="000000"/>
                  </a:solidFill>
                </a:rPr>
                <a:t> from above</a:t>
              </a:r>
              <a:endParaRPr lang="en-US" altLang="x-none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1077" name="Text Box 5"/>
            <p:cNvSpPr txBox="1">
              <a:spLocks noChangeArrowheads="1"/>
            </p:cNvSpPr>
            <p:nvPr/>
          </p:nvSpPr>
          <p:spPr bwMode="auto">
            <a:xfrm>
              <a:off x="3124200" y="1577975"/>
              <a:ext cx="3694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sndpkt = make_pkt(</a:t>
              </a:r>
              <a:r>
                <a:rPr lang="en-US" altLang="zh-CN" sz="1600">
                  <a:solidFill>
                    <a:srgbClr val="000000"/>
                  </a:solidFill>
                  <a:ea typeface="宋体" charset="-122"/>
                </a:rPr>
                <a:t>0</a:t>
              </a:r>
              <a:r>
                <a:rPr lang="en-US" altLang="x-none" sz="1600">
                  <a:solidFill>
                    <a:srgbClr val="000000"/>
                  </a:solidFill>
                </a:rPr>
                <a:t>, data, checksum)</a:t>
              </a:r>
            </a:p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udt_send(sndpkt)</a:t>
              </a:r>
              <a:endParaRPr lang="en-US" altLang="x-none" sz="16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1078" name="Text Box 6"/>
            <p:cNvSpPr txBox="1">
              <a:spLocks noChangeArrowheads="1"/>
            </p:cNvSpPr>
            <p:nvPr/>
          </p:nvSpPr>
          <p:spPr bwMode="auto">
            <a:xfrm>
              <a:off x="3138488" y="1265238"/>
              <a:ext cx="2111375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rdt_send(data)</a:t>
              </a:r>
              <a:endParaRPr lang="en-US" altLang="x-none" sz="16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1079" name="Line 7"/>
            <p:cNvSpPr>
              <a:spLocks noChangeShapeType="1"/>
            </p:cNvSpPr>
            <p:nvPr/>
          </p:nvSpPr>
          <p:spPr bwMode="auto">
            <a:xfrm>
              <a:off x="3255963" y="1630363"/>
              <a:ext cx="27352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080" name="Line 8"/>
            <p:cNvSpPr>
              <a:spLocks noChangeShapeType="1"/>
            </p:cNvSpPr>
            <p:nvPr/>
          </p:nvSpPr>
          <p:spPr bwMode="auto">
            <a:xfrm>
              <a:off x="2593975" y="2262188"/>
              <a:ext cx="377825" cy="190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081" name="Freeform 9"/>
            <p:cNvSpPr>
              <a:spLocks/>
            </p:cNvSpPr>
            <p:nvPr/>
          </p:nvSpPr>
          <p:spPr bwMode="auto">
            <a:xfrm rot="-6989453">
              <a:off x="2179638" y="4603750"/>
              <a:ext cx="9525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1082" name="Group 10"/>
            <p:cNvGrpSpPr>
              <a:grpSpLocks/>
            </p:cNvGrpSpPr>
            <p:nvPr/>
          </p:nvGrpSpPr>
          <p:grpSpPr bwMode="auto">
            <a:xfrm>
              <a:off x="4776788" y="2254250"/>
              <a:ext cx="1166812" cy="865188"/>
              <a:chOff x="2893" y="1499"/>
              <a:chExt cx="707" cy="510"/>
            </a:xfrm>
          </p:grpSpPr>
          <p:sp>
            <p:nvSpPr>
              <p:cNvPr id="131109" name="Oval 11"/>
              <p:cNvSpPr>
                <a:spLocks noChangeArrowheads="1"/>
              </p:cNvSpPr>
              <p:nvPr/>
            </p:nvSpPr>
            <p:spPr bwMode="auto">
              <a:xfrm>
                <a:off x="2893" y="1499"/>
                <a:ext cx="568" cy="51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10" name="Text Box 12"/>
              <p:cNvSpPr txBox="1">
                <a:spLocks noChangeArrowheads="1"/>
              </p:cNvSpPr>
              <p:nvPr/>
            </p:nvSpPr>
            <p:spPr bwMode="auto">
              <a:xfrm>
                <a:off x="2940" y="1535"/>
                <a:ext cx="6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r>
                  <a:rPr lang="en-US" altLang="x-none" sz="1400">
                    <a:solidFill>
                      <a:srgbClr val="000000"/>
                    </a:solidFill>
                  </a:rPr>
                  <a:t>Wait for ACK or NAK</a:t>
                </a:r>
                <a:endParaRPr lang="en-US" altLang="x-none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31083" name="Freeform 13"/>
            <p:cNvSpPr>
              <a:spLocks/>
            </p:cNvSpPr>
            <p:nvPr/>
          </p:nvSpPr>
          <p:spPr bwMode="auto">
            <a:xfrm flipV="1">
              <a:off x="3425825" y="2132013"/>
              <a:ext cx="1482725" cy="22066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084" name="Freeform 14"/>
            <p:cNvSpPr>
              <a:spLocks/>
            </p:cNvSpPr>
            <p:nvPr/>
          </p:nvSpPr>
          <p:spPr bwMode="auto">
            <a:xfrm rot="-1357180">
              <a:off x="5589588" y="2116138"/>
              <a:ext cx="466725" cy="685800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085" name="Text Box 15"/>
            <p:cNvSpPr txBox="1">
              <a:spLocks noChangeArrowheads="1"/>
            </p:cNvSpPr>
            <p:nvPr/>
          </p:nvSpPr>
          <p:spPr bwMode="auto">
            <a:xfrm>
              <a:off x="5913438" y="2678113"/>
              <a:ext cx="2262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udt_send(sndpkt)</a:t>
              </a:r>
              <a:endParaRPr lang="en-US" altLang="x-none" sz="16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1086" name="Text Box 16"/>
            <p:cNvSpPr txBox="1">
              <a:spLocks noChangeArrowheads="1"/>
            </p:cNvSpPr>
            <p:nvPr/>
          </p:nvSpPr>
          <p:spPr bwMode="auto">
            <a:xfrm>
              <a:off x="5875338" y="1920875"/>
              <a:ext cx="2563812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rdt_rcv(rcvpkt) &amp;&amp;  </a:t>
              </a:r>
            </a:p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( corrupt(rcvpkt) ||</a:t>
              </a:r>
            </a:p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isNAK(rcvpkt) )</a:t>
              </a:r>
              <a:endParaRPr lang="en-US" altLang="x-none" sz="16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1087" name="Line 17"/>
            <p:cNvSpPr>
              <a:spLocks noChangeShapeType="1"/>
            </p:cNvSpPr>
            <p:nvPr/>
          </p:nvSpPr>
          <p:spPr bwMode="auto">
            <a:xfrm>
              <a:off x="6045200" y="2717800"/>
              <a:ext cx="1433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088" name="Freeform 18"/>
            <p:cNvSpPr>
              <a:spLocks/>
            </p:cNvSpPr>
            <p:nvPr/>
          </p:nvSpPr>
          <p:spPr bwMode="auto">
            <a:xfrm rot="16200000" flipV="1">
              <a:off x="2201863" y="3492500"/>
              <a:ext cx="1266825" cy="12382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089" name="Freeform 19"/>
            <p:cNvSpPr>
              <a:spLocks/>
            </p:cNvSpPr>
            <p:nvPr/>
          </p:nvSpPr>
          <p:spPr bwMode="auto">
            <a:xfrm>
              <a:off x="3600450" y="4779963"/>
              <a:ext cx="1606550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090" name="Freeform 20"/>
            <p:cNvSpPr>
              <a:spLocks/>
            </p:cNvSpPr>
            <p:nvPr/>
          </p:nvSpPr>
          <p:spPr bwMode="auto">
            <a:xfrm rot="5400000" flipH="1" flipV="1">
              <a:off x="4970462" y="3440113"/>
              <a:ext cx="1363663" cy="204788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091" name="Text Box 21"/>
            <p:cNvSpPr txBox="1">
              <a:spLocks noChangeArrowheads="1"/>
            </p:cNvSpPr>
            <p:nvPr/>
          </p:nvSpPr>
          <p:spPr bwMode="auto">
            <a:xfrm>
              <a:off x="3365500" y="5364163"/>
              <a:ext cx="414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sndpkt = make_pkt(1, data, checksum)</a:t>
              </a:r>
            </a:p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udt_send(sndpkt)</a:t>
              </a:r>
              <a:endParaRPr lang="en-US" altLang="x-none" sz="16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1092" name="Text Box 22"/>
            <p:cNvSpPr txBox="1">
              <a:spLocks noChangeArrowheads="1"/>
            </p:cNvSpPr>
            <p:nvPr/>
          </p:nvSpPr>
          <p:spPr bwMode="auto">
            <a:xfrm>
              <a:off x="3435350" y="5026025"/>
              <a:ext cx="238918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rdt_send(data)</a:t>
              </a:r>
              <a:endParaRPr lang="en-US" altLang="x-none" sz="16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1093" name="Line 23"/>
            <p:cNvSpPr>
              <a:spLocks noChangeShapeType="1"/>
            </p:cNvSpPr>
            <p:nvPr/>
          </p:nvSpPr>
          <p:spPr bwMode="auto">
            <a:xfrm>
              <a:off x="3482975" y="5378450"/>
              <a:ext cx="29035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094" name="Text Box 24"/>
            <p:cNvSpPr txBox="1">
              <a:spLocks noChangeArrowheads="1"/>
            </p:cNvSpPr>
            <p:nvPr/>
          </p:nvSpPr>
          <p:spPr bwMode="auto">
            <a:xfrm>
              <a:off x="5692775" y="3173413"/>
              <a:ext cx="299561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rdt_rcv(rcvpkt)   </a:t>
              </a:r>
            </a:p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&amp;&amp; notcorrupt(rcvpkt) </a:t>
              </a:r>
            </a:p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&amp;&amp; isACK(rcvpkt) </a:t>
              </a:r>
            </a:p>
          </p:txBody>
        </p:sp>
        <p:sp>
          <p:nvSpPr>
            <p:cNvPr id="131095" name="Line 25"/>
            <p:cNvSpPr>
              <a:spLocks noChangeShapeType="1"/>
            </p:cNvSpPr>
            <p:nvPr/>
          </p:nvSpPr>
          <p:spPr bwMode="auto">
            <a:xfrm>
              <a:off x="5821363" y="3984625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096" name="Text Box 26"/>
            <p:cNvSpPr txBox="1">
              <a:spLocks noChangeArrowheads="1"/>
            </p:cNvSpPr>
            <p:nvPr/>
          </p:nvSpPr>
          <p:spPr bwMode="auto">
            <a:xfrm>
              <a:off x="720725" y="5435600"/>
              <a:ext cx="18192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udt_send(sndpkt)</a:t>
              </a:r>
              <a:endParaRPr lang="en-US" altLang="x-none" sz="16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1097" name="Text Box 27"/>
            <p:cNvSpPr txBox="1">
              <a:spLocks noChangeArrowheads="1"/>
            </p:cNvSpPr>
            <p:nvPr/>
          </p:nvSpPr>
          <p:spPr bwMode="auto">
            <a:xfrm>
              <a:off x="695325" y="4618038"/>
              <a:ext cx="201136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rdt_rcv(rcvpkt) &amp;&amp;  </a:t>
              </a:r>
            </a:p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( corrupt(rcvpkt) ||</a:t>
              </a:r>
            </a:p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isNAK(rcvpkt) )</a:t>
              </a:r>
              <a:endParaRPr lang="en-US" altLang="x-none" sz="16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1098" name="Line 28"/>
            <p:cNvSpPr>
              <a:spLocks noChangeShapeType="1"/>
            </p:cNvSpPr>
            <p:nvPr/>
          </p:nvSpPr>
          <p:spPr bwMode="auto">
            <a:xfrm>
              <a:off x="811213" y="5443538"/>
              <a:ext cx="1557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099" name="Text Box 29"/>
            <p:cNvSpPr txBox="1">
              <a:spLocks noChangeArrowheads="1"/>
            </p:cNvSpPr>
            <p:nvPr/>
          </p:nvSpPr>
          <p:spPr bwMode="auto">
            <a:xfrm>
              <a:off x="638175" y="3016250"/>
              <a:ext cx="210978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rdt_rcv(rcvpkt)   </a:t>
              </a:r>
            </a:p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&amp;&amp; notcorrupt(rcvpkt) </a:t>
              </a:r>
            </a:p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</a:rPr>
                <a:t>&amp;&amp; isACK(rcvpkt)</a:t>
              </a:r>
              <a:r>
                <a:rPr lang="en-US" altLang="x-none" sz="1000">
                  <a:solidFill>
                    <a:srgbClr val="000000"/>
                  </a:solidFill>
                </a:rPr>
                <a:t> </a:t>
              </a:r>
              <a:endParaRPr lang="en-US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1100" name="Line 30"/>
            <p:cNvSpPr>
              <a:spLocks noChangeShapeType="1"/>
            </p:cNvSpPr>
            <p:nvPr/>
          </p:nvSpPr>
          <p:spPr bwMode="auto">
            <a:xfrm>
              <a:off x="782638" y="3854450"/>
              <a:ext cx="1738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1101" name="Group 31"/>
            <p:cNvGrpSpPr>
              <a:grpSpLocks/>
            </p:cNvGrpSpPr>
            <p:nvPr/>
          </p:nvGrpSpPr>
          <p:grpSpPr bwMode="auto">
            <a:xfrm>
              <a:off x="4989513" y="4200525"/>
              <a:ext cx="1157287" cy="823913"/>
              <a:chOff x="4242" y="2812"/>
              <a:chExt cx="729" cy="519"/>
            </a:xfrm>
          </p:grpSpPr>
          <p:sp>
            <p:nvSpPr>
              <p:cNvPr id="131107" name="Oval 32"/>
              <p:cNvSpPr>
                <a:spLocks noChangeArrowheads="1"/>
              </p:cNvSpPr>
              <p:nvPr/>
            </p:nvSpPr>
            <p:spPr bwMode="auto">
              <a:xfrm>
                <a:off x="4242" y="2812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08" name="Text Box 33"/>
              <p:cNvSpPr txBox="1">
                <a:spLocks noChangeArrowheads="1"/>
              </p:cNvSpPr>
              <p:nvPr/>
            </p:nvSpPr>
            <p:spPr bwMode="auto">
              <a:xfrm>
                <a:off x="4267" y="2870"/>
                <a:ext cx="7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r>
                  <a:rPr lang="en-US" altLang="x-none" sz="1400">
                    <a:solidFill>
                      <a:srgbClr val="000000"/>
                    </a:solidFill>
                  </a:rPr>
                  <a:t>Wait for</a:t>
                </a:r>
              </a:p>
              <a:p>
                <a:pPr defTabSz="912813" eaLnBrk="1" hangingPunct="1"/>
                <a:r>
                  <a:rPr lang="en-US" altLang="x-none" sz="1400">
                    <a:solidFill>
                      <a:srgbClr val="000000"/>
                    </a:solidFill>
                  </a:rPr>
                  <a:t>call 1 from above</a:t>
                </a:r>
                <a:endParaRPr lang="en-US" altLang="x-none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31102" name="Group 34"/>
            <p:cNvGrpSpPr>
              <a:grpSpLocks/>
            </p:cNvGrpSpPr>
            <p:nvPr/>
          </p:nvGrpSpPr>
          <p:grpSpPr bwMode="auto">
            <a:xfrm>
              <a:off x="2728913" y="4146550"/>
              <a:ext cx="1136650" cy="823913"/>
              <a:chOff x="4957" y="3266"/>
              <a:chExt cx="716" cy="519"/>
            </a:xfrm>
          </p:grpSpPr>
          <p:sp>
            <p:nvSpPr>
              <p:cNvPr id="131105" name="Oval 35"/>
              <p:cNvSpPr>
                <a:spLocks noChangeArrowheads="1"/>
              </p:cNvSpPr>
              <p:nvPr/>
            </p:nvSpPr>
            <p:spPr bwMode="auto">
              <a:xfrm>
                <a:off x="4957" y="3266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06" name="Text Box 36"/>
              <p:cNvSpPr txBox="1">
                <a:spLocks noChangeArrowheads="1"/>
              </p:cNvSpPr>
              <p:nvPr/>
            </p:nvSpPr>
            <p:spPr bwMode="auto">
              <a:xfrm>
                <a:off x="5014" y="3319"/>
                <a:ext cx="6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2813" eaLnBrk="1" hangingPunct="1"/>
                <a:r>
                  <a:rPr lang="en-US" altLang="x-none" sz="1400">
                    <a:solidFill>
                      <a:srgbClr val="000000"/>
                    </a:solidFill>
                  </a:rPr>
                  <a:t>Wait for ACK or NAK 1</a:t>
                </a:r>
                <a:endParaRPr lang="en-US" altLang="x-none" sz="1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31103" name="Text Box 37"/>
            <p:cNvSpPr txBox="1">
              <a:spLocks noChangeArrowheads="1"/>
            </p:cNvSpPr>
            <p:nvPr/>
          </p:nvSpPr>
          <p:spPr bwMode="auto">
            <a:xfrm>
              <a:off x="6203950" y="3994150"/>
              <a:ext cx="323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  <a:latin typeface="Symbol" charset="2"/>
                </a:rPr>
                <a:t>L</a:t>
              </a:r>
            </a:p>
          </p:txBody>
        </p:sp>
        <p:sp>
          <p:nvSpPr>
            <p:cNvPr id="131104" name="Text Box 38"/>
            <p:cNvSpPr txBox="1">
              <a:spLocks noChangeArrowheads="1"/>
            </p:cNvSpPr>
            <p:nvPr/>
          </p:nvSpPr>
          <p:spPr bwMode="auto">
            <a:xfrm>
              <a:off x="1354138" y="3868738"/>
              <a:ext cx="323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 eaLnBrk="1" hangingPunct="1"/>
              <a:r>
                <a:rPr lang="en-US" altLang="x-none" sz="1600">
                  <a:solidFill>
                    <a:srgbClr val="000000"/>
                  </a:solidFill>
                  <a:latin typeface="Symbol" charset="2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260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2688</Words>
  <Application>Microsoft Macintosh PowerPoint</Application>
  <PresentationFormat>On-screen Show (4:3)</PresentationFormat>
  <Paragraphs>503</Paragraphs>
  <Slides>30</Slides>
  <Notes>28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ＭＳ Ｐゴシック</vt:lpstr>
      <vt:lpstr>宋体</vt:lpstr>
      <vt:lpstr>ZapfDingbats</vt:lpstr>
      <vt:lpstr>Arial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1_Kurose</vt:lpstr>
      <vt:lpstr>3_Kurose</vt:lpstr>
      <vt:lpstr>Clip</vt:lpstr>
      <vt:lpstr>Picture</vt:lpstr>
      <vt:lpstr>Network Transport Layer:  Transport Reliability:  Sliding Windows; Connection Management; TCP</vt:lpstr>
      <vt:lpstr>Recap: Reliable Data Transfer Context</vt:lpstr>
      <vt:lpstr>Recap: rdt2.0: Reliability allowing only Data Msg Corruption</vt:lpstr>
      <vt:lpstr>PowerPoint Presentation</vt:lpstr>
      <vt:lpstr>Recap: rdt2.1b: Reliability allowing Data/Control Msg Corruption</vt:lpstr>
      <vt:lpstr>PowerPoint Presentation</vt:lpstr>
      <vt:lpstr>PowerPoint Presentation</vt:lpstr>
      <vt:lpstr>PowerPoint Presentation</vt:lpstr>
      <vt:lpstr>rdt2.1c: Sender, Handles Garbled ACK/NAKs: Using 1 bit (Alternating-Bit Protocol)</vt:lpstr>
      <vt:lpstr>rdt2.1c: Receiver, Handles Garbled ACK/NAKs: Using 1 bit</vt:lpstr>
      <vt:lpstr>rdt2.1c: Summary</vt:lpstr>
      <vt:lpstr>rdt2.2: a NAK-free protocol</vt:lpstr>
      <vt:lpstr>rdt2.2: Sender, Receiver Fragments</vt:lpstr>
      <vt:lpstr>PowerPoint Presentation</vt:lpstr>
      <vt:lpstr>rdt3.0: Channels with Errors and Loss</vt:lpstr>
      <vt:lpstr>rdt3.0 Sender</vt:lpstr>
      <vt:lpstr>rdt3.0 in Action</vt:lpstr>
      <vt:lpstr>rdt3.0 in Action</vt:lpstr>
      <vt:lpstr>rdt3.0: Protocol Analysis using State Invariants</vt:lpstr>
      <vt:lpstr>rdt3.0: Stop-and-Wait Performance</vt:lpstr>
      <vt:lpstr>Performance of rdt3.0</vt:lpstr>
      <vt:lpstr>PowerPoint Presentation</vt:lpstr>
      <vt:lpstr>Sliding Window Protocols: Pipelining</vt:lpstr>
      <vt:lpstr>PowerPoint Presentation</vt:lpstr>
      <vt:lpstr>Realizing Sliding Window: Go-Back-n</vt:lpstr>
      <vt:lpstr>PowerPoint Presentation</vt:lpstr>
      <vt:lpstr>PowerPoint Presentation</vt:lpstr>
      <vt:lpstr>GBN in Action</vt:lpstr>
      <vt:lpstr>Analysis: Efficiency of Go-Back-n</vt:lpstr>
      <vt:lpstr>Selective Repeat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creator>Yang Richard Yang</dc:creator>
  <cp:lastModifiedBy>Qiao Xiang</cp:lastModifiedBy>
  <cp:revision>359</cp:revision>
  <cp:lastPrinted>2017-10-31T16:18:06Z</cp:lastPrinted>
  <dcterms:created xsi:type="dcterms:W3CDTF">1999-10-08T19:08:27Z</dcterms:created>
  <dcterms:modified xsi:type="dcterms:W3CDTF">2021-11-11T07:02:18Z</dcterms:modified>
</cp:coreProperties>
</file>