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850" r:id="rId2"/>
  </p:sldMasterIdLst>
  <p:notesMasterIdLst>
    <p:notesMasterId r:id="rId45"/>
  </p:notesMasterIdLst>
  <p:handoutMasterIdLst>
    <p:handoutMasterId r:id="rId46"/>
  </p:handoutMasterIdLst>
  <p:sldIdLst>
    <p:sldId id="355" r:id="rId3"/>
    <p:sldId id="594" r:id="rId4"/>
    <p:sldId id="471" r:id="rId5"/>
    <p:sldId id="2471" r:id="rId6"/>
    <p:sldId id="509" r:id="rId7"/>
    <p:sldId id="512" r:id="rId8"/>
    <p:sldId id="513" r:id="rId9"/>
    <p:sldId id="514" r:id="rId10"/>
    <p:sldId id="515" r:id="rId11"/>
    <p:sldId id="516" r:id="rId12"/>
    <p:sldId id="519" r:id="rId13"/>
    <p:sldId id="517" r:id="rId14"/>
    <p:sldId id="518" r:id="rId15"/>
    <p:sldId id="595" r:id="rId16"/>
    <p:sldId id="520" r:id="rId17"/>
    <p:sldId id="456" r:id="rId18"/>
    <p:sldId id="457" r:id="rId19"/>
    <p:sldId id="544" r:id="rId20"/>
    <p:sldId id="545" r:id="rId21"/>
    <p:sldId id="458" r:id="rId22"/>
    <p:sldId id="460" r:id="rId23"/>
    <p:sldId id="596" r:id="rId24"/>
    <p:sldId id="498" r:id="rId25"/>
    <p:sldId id="499" r:id="rId26"/>
    <p:sldId id="459" r:id="rId27"/>
    <p:sldId id="2013" r:id="rId28"/>
    <p:sldId id="465" r:id="rId29"/>
    <p:sldId id="597" r:id="rId30"/>
    <p:sldId id="583" r:id="rId31"/>
    <p:sldId id="501" r:id="rId32"/>
    <p:sldId id="472" r:id="rId33"/>
    <p:sldId id="475" r:id="rId34"/>
    <p:sldId id="474" r:id="rId35"/>
    <p:sldId id="476" r:id="rId36"/>
    <p:sldId id="461" r:id="rId37"/>
    <p:sldId id="462" r:id="rId38"/>
    <p:sldId id="463" r:id="rId39"/>
    <p:sldId id="464" r:id="rId40"/>
    <p:sldId id="598" r:id="rId41"/>
    <p:sldId id="521" r:id="rId42"/>
    <p:sldId id="522" r:id="rId43"/>
    <p:sldId id="2413" r:id="rId4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FF99CC"/>
    <a:srgbClr val="CCFFFF"/>
    <a:srgbClr val="FF0000"/>
    <a:srgbClr val="0099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85"/>
    <p:restoredTop sz="93524"/>
  </p:normalViewPr>
  <p:slideViewPr>
    <p:cSldViewPr snapToGrid="0">
      <p:cViewPr varScale="1">
        <p:scale>
          <a:sx n="131" d="100"/>
          <a:sy n="131" d="100"/>
        </p:scale>
        <p:origin x="97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3C503CF-F604-B245-826B-814B1BE9BE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CBA18EA6-512A-024E-BC93-4D46C0FA3D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C7C538F-9BBD-8C48-A7E0-75B91515DA0F}" type="slidenum">
              <a:rPr lang="en-US" altLang="en-US" sz="1300"/>
              <a:pPr/>
              <a:t>1</a:t>
            </a:fld>
            <a:endParaRPr lang="en-US" altLang="en-US" sz="1300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fld id="{C550F1BB-C04D-AC42-86E5-7499EBD297C3}" type="slidenum">
              <a:rPr lang="en-US" altLang="x-none" sz="1300">
                <a:solidFill>
                  <a:srgbClr val="000000"/>
                </a:solidFill>
              </a:rPr>
              <a:pPr algn="r" eaLnBrk="1" hangingPunct="1"/>
              <a:t>11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0835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fld id="{D1F41851-0511-C54C-AF7A-4D8C36D45CEE}" type="slidenum">
              <a:rPr lang="en-US" altLang="x-none" sz="1300">
                <a:solidFill>
                  <a:srgbClr val="000000"/>
                </a:solidFill>
              </a:rPr>
              <a:pPr algn="r" eaLnBrk="1" hangingPunct="1"/>
              <a:t>12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8381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fld id="{19671AC1-DB9B-5D46-A77D-94983B36E915}" type="slidenum">
              <a:rPr lang="en-US" altLang="x-none" sz="1300">
                <a:solidFill>
                  <a:srgbClr val="000000"/>
                </a:solidFill>
              </a:rPr>
              <a:pPr algn="r" eaLnBrk="1" hangingPunct="1"/>
              <a:t>13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3305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fld id="{98102CEA-0EDE-EC45-87F7-3D3B93FF64C8}" type="slidenum">
              <a:rPr lang="en-US" altLang="x-none" sz="1300">
                <a:solidFill>
                  <a:srgbClr val="000000"/>
                </a:solidFill>
              </a:rPr>
              <a:pPr algn="r" eaLnBrk="1" hangingPunct="1"/>
              <a:t>14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0480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fld id="{37D19960-0402-F142-8C64-F2408B6B59BC}" type="slidenum">
              <a:rPr lang="en-US" altLang="x-none" sz="1300">
                <a:solidFill>
                  <a:srgbClr val="000000"/>
                </a:solidFill>
              </a:rPr>
              <a:pPr algn="r" eaLnBrk="1" hangingPunct="1"/>
              <a:t>15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9157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BD965F8B-9453-0C45-B9C1-C13EA31C6698}" type="slidenum">
              <a:rPr lang="en-US" altLang="x-none" sz="1300">
                <a:solidFill>
                  <a:srgbClr val="000000"/>
                </a:solidFill>
              </a:rPr>
              <a:pPr algn="r"/>
              <a:t>16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29854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E3FE872F-62B6-1646-9888-916B2D3EEE17}" type="slidenum">
              <a:rPr lang="en-US" altLang="x-none" sz="1300">
                <a:solidFill>
                  <a:srgbClr val="000000"/>
                </a:solidFill>
              </a:rPr>
              <a:pPr algn="r"/>
              <a:t>17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27726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7787DC39-ABC7-2646-A197-9E2628D346BA}" type="slidenum">
              <a:rPr lang="en-US" altLang="x-none" sz="1300">
                <a:solidFill>
                  <a:srgbClr val="000000"/>
                </a:solidFill>
              </a:rPr>
              <a:pPr algn="r"/>
              <a:t>18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77946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63D59F4D-54FB-D743-AF4D-836F49108971}" type="slidenum">
              <a:rPr lang="en-US" altLang="x-none" sz="1300">
                <a:solidFill>
                  <a:srgbClr val="000000"/>
                </a:solidFill>
              </a:rPr>
              <a:pPr algn="r"/>
              <a:t>19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2756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D83E1311-E811-9944-AFA3-4CCA71710612}" type="slidenum">
              <a:rPr lang="en-US" altLang="x-none" sz="1300">
                <a:solidFill>
                  <a:srgbClr val="000000"/>
                </a:solidFill>
              </a:rPr>
              <a:pPr algn="r"/>
              <a:t>20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3159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312A99F-D5CC-4547-B7D8-A058C6F34648}" type="slidenum">
              <a:rPr lang="en-US" altLang="en-US" sz="1300">
                <a:solidFill>
                  <a:srgbClr val="000000"/>
                </a:solidFill>
              </a:rPr>
              <a:pPr/>
              <a:t>3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C21CB3B5-9234-0242-8045-2267FBDEE08B}" type="slidenum">
              <a:rPr lang="en-US" altLang="x-none" sz="1300">
                <a:solidFill>
                  <a:srgbClr val="000000"/>
                </a:solidFill>
              </a:rPr>
              <a:pPr algn="r"/>
              <a:t>21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70012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BD965F8B-9453-0C45-B9C1-C13EA31C6698}" type="slidenum">
              <a:rPr lang="en-US" altLang="x-none" sz="1300">
                <a:solidFill>
                  <a:srgbClr val="000000"/>
                </a:solidFill>
              </a:rPr>
              <a:pPr algn="r"/>
              <a:t>22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34333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FCB5F923-B54B-0A46-8EE4-BFAB65FB0007}" type="slidenum">
              <a:rPr lang="en-US" altLang="x-none" sz="1300">
                <a:solidFill>
                  <a:srgbClr val="000000"/>
                </a:solidFill>
              </a:rPr>
              <a:pPr algn="r"/>
              <a:t>23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17594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7D0A7B46-ECA0-714B-9E60-293687FACD9F}" type="slidenum">
              <a:rPr lang="en-US" altLang="x-none" sz="1300">
                <a:solidFill>
                  <a:srgbClr val="000000"/>
                </a:solidFill>
              </a:rPr>
              <a:pPr algn="r"/>
              <a:t>24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81693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40AACF44-507D-4841-B67F-B71E4A7CC8DF}" type="slidenum">
              <a:rPr lang="en-US" altLang="x-none" sz="1300">
                <a:solidFill>
                  <a:srgbClr val="000000"/>
                </a:solidFill>
              </a:rPr>
              <a:pPr algn="r"/>
              <a:t>25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31288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507A4886-217A-634B-BD5F-8D59E419A9DE}" type="slidenum">
              <a:rPr lang="en-US" altLang="x-none" sz="1300">
                <a:solidFill>
                  <a:srgbClr val="000000"/>
                </a:solidFill>
              </a:rPr>
              <a:pPr algn="r"/>
              <a:t>27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64119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BD965F8B-9453-0C45-B9C1-C13EA31C6698}" type="slidenum">
              <a:rPr lang="en-US" altLang="x-none" sz="1300">
                <a:solidFill>
                  <a:srgbClr val="000000"/>
                </a:solidFill>
              </a:rPr>
              <a:pPr algn="r"/>
              <a:t>28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28231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C62E359-B9C1-F747-9A88-0D2AFB1A6A95}" type="slidenum">
              <a:rPr lang="en-US" altLang="en-US" sz="1300">
                <a:solidFill>
                  <a:srgbClr val="000000"/>
                </a:solidFill>
              </a:rPr>
              <a:pPr/>
              <a:t>29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5063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E10975E-9422-2E4C-92A8-0DDD2F331A36}" type="slidenum">
              <a:rPr lang="en-US" altLang="en-US" sz="1300">
                <a:solidFill>
                  <a:srgbClr val="000000"/>
                </a:solidFill>
              </a:rPr>
              <a:pPr/>
              <a:t>30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DEF35BA-4B66-2644-ACB1-450414154239}" type="slidenum">
              <a:rPr lang="en-US" altLang="en-US" sz="1300">
                <a:solidFill>
                  <a:srgbClr val="000000"/>
                </a:solidFill>
              </a:rPr>
              <a:pPr/>
              <a:t>31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fld id="{E95B539E-B0BA-6E4F-98B0-F8928757DCB6}" type="slidenum">
              <a:rPr lang="en-US" altLang="x-none" sz="1300">
                <a:solidFill>
                  <a:srgbClr val="000000"/>
                </a:solidFill>
              </a:rPr>
              <a:pPr algn="r" eaLnBrk="1" hangingPunct="1"/>
              <a:t>4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19228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6E87E8A-30C4-6248-B665-6B5C1635394C}" type="slidenum">
              <a:rPr lang="en-US" altLang="en-US" sz="1300">
                <a:solidFill>
                  <a:srgbClr val="000000"/>
                </a:solidFill>
              </a:rPr>
              <a:pPr/>
              <a:t>32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B4FD85D-6FF4-524E-AFE2-7CF1788139BD}" type="slidenum">
              <a:rPr lang="en-US" altLang="en-US" sz="1300">
                <a:solidFill>
                  <a:srgbClr val="000000"/>
                </a:solidFill>
              </a:rPr>
              <a:pPr/>
              <a:t>33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299A675-A2BA-104C-A970-C8333CFEB740}" type="slidenum">
              <a:rPr lang="en-US" altLang="en-US" sz="1300"/>
              <a:pPr/>
              <a:t>34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0AC12B15-0692-724E-97BD-62611EFFA2E3}" type="slidenum">
              <a:rPr lang="en-US" altLang="x-none" sz="1300">
                <a:solidFill>
                  <a:srgbClr val="000000"/>
                </a:solidFill>
              </a:rPr>
              <a:pPr algn="r"/>
              <a:t>35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08068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FAAA6930-8950-EF41-B3C2-6199E9D6B68C}" type="slidenum">
              <a:rPr lang="en-US" altLang="x-none" sz="1300">
                <a:solidFill>
                  <a:srgbClr val="000000"/>
                </a:solidFill>
              </a:rPr>
              <a:pPr algn="r"/>
              <a:t>36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03739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51128274-6846-944C-B132-8B703490BEBD}" type="slidenum">
              <a:rPr lang="en-US" altLang="x-none" sz="1300">
                <a:solidFill>
                  <a:srgbClr val="000000"/>
                </a:solidFill>
              </a:rPr>
              <a:pPr algn="r"/>
              <a:t>37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64722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19D7662F-9217-B14C-9C34-E8627115A1FE}" type="slidenum">
              <a:rPr lang="en-US" altLang="x-none" sz="1300">
                <a:solidFill>
                  <a:srgbClr val="000000"/>
                </a:solidFill>
              </a:rPr>
              <a:pPr algn="r"/>
              <a:t>38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1332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BD965F8B-9453-0C45-B9C1-C13EA31C6698}" type="slidenum">
              <a:rPr lang="en-US" altLang="x-none" sz="1300">
                <a:solidFill>
                  <a:srgbClr val="000000"/>
                </a:solidFill>
              </a:rPr>
              <a:pPr algn="r"/>
              <a:t>39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71364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fld id="{2977EB6B-C5FD-B34C-90C0-38137AA61BBF}" type="slidenum">
              <a:rPr lang="en-US" altLang="x-none" sz="1300">
                <a:solidFill>
                  <a:srgbClr val="000000"/>
                </a:solidFill>
              </a:rPr>
              <a:pPr algn="r" eaLnBrk="1" hangingPunct="1"/>
              <a:t>40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48600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fld id="{EB08C163-67FF-D54E-B744-FF811825ABB0}" type="slidenum">
              <a:rPr lang="en-US" altLang="x-none" sz="1300">
                <a:solidFill>
                  <a:srgbClr val="000000"/>
                </a:solidFill>
              </a:rPr>
              <a:pPr algn="r" eaLnBrk="1" hangingPunct="1"/>
              <a:t>41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Comic Sans MS" charset="0"/>
                <a:ea typeface="宋体" charset="-122"/>
              </a:rPr>
              <a:t>a sender should </a:t>
            </a:r>
            <a:r>
              <a:rPr lang="en-US" altLang="zh-CN" i="1">
                <a:latin typeface="Comic Sans MS" charset="0"/>
                <a:ea typeface="宋体" charset="-122"/>
              </a:rPr>
              <a:t>not</a:t>
            </a:r>
            <a:r>
              <a:rPr lang="en-US" altLang="zh-CN">
                <a:latin typeface="Comic Sans MS" charset="0"/>
                <a:ea typeface="宋体" charset="-122"/>
              </a:rPr>
              <a:t> reuse a seq# before it is sure the packet has left the network</a:t>
            </a: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318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fld id="{89A07275-A03D-A345-9976-2D360D1603D5}" type="slidenum">
              <a:rPr lang="en-US" altLang="x-none" sz="1300">
                <a:solidFill>
                  <a:srgbClr val="000000"/>
                </a:solidFill>
              </a:rPr>
              <a:pPr algn="r" eaLnBrk="1" hangingPunct="1"/>
              <a:t>5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44758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D8F56B1-1C5E-9640-8925-4125A7E9BD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B03C21-02DE-B047-957B-8E2DF689D01C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36610" name="Rectangle 2">
            <a:extLst>
              <a:ext uri="{FF2B5EF4-FFF2-40B4-BE49-F238E27FC236}">
                <a16:creationId xmlns:a16="http://schemas.microsoft.com/office/drawing/2014/main" id="{4F396937-B032-8E4A-A4AE-FF472C3AAC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6611" name="Rectangle 3">
            <a:extLst>
              <a:ext uri="{FF2B5EF4-FFF2-40B4-BE49-F238E27FC236}">
                <a16:creationId xmlns:a16="http://schemas.microsoft.com/office/drawing/2014/main" id="{34EC6BE7-2CF5-EF4A-9948-B593444E21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3774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fld id="{E25B8B76-99ED-C948-99E3-A75E6586E3D0}" type="slidenum">
              <a:rPr lang="en-US" altLang="x-none" sz="1300">
                <a:solidFill>
                  <a:srgbClr val="000000"/>
                </a:solidFill>
              </a:rPr>
              <a:pPr algn="r" eaLnBrk="1" hangingPunct="1"/>
              <a:t>6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6329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fld id="{097BD15B-B107-D040-9314-0D11F49F8749}" type="slidenum">
              <a:rPr lang="en-US" altLang="x-none" sz="1300">
                <a:solidFill>
                  <a:srgbClr val="000000"/>
                </a:solidFill>
              </a:rPr>
              <a:pPr algn="r" eaLnBrk="1" hangingPunct="1"/>
              <a:t>7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8942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fld id="{98102CEA-0EDE-EC45-87F7-3D3B93FF64C8}" type="slidenum">
              <a:rPr lang="en-US" altLang="x-none" sz="1300">
                <a:solidFill>
                  <a:srgbClr val="000000"/>
                </a:solidFill>
              </a:rPr>
              <a:pPr algn="r" eaLnBrk="1" hangingPunct="1"/>
              <a:t>8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5534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fld id="{67BC2443-C2F4-0A44-B3A7-F4377B5EA114}" type="slidenum">
              <a:rPr lang="en-US" altLang="x-none" sz="1300">
                <a:solidFill>
                  <a:srgbClr val="000000"/>
                </a:solidFill>
              </a:rPr>
              <a:pPr algn="r" eaLnBrk="1" hangingPunct="1"/>
              <a:t>9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321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/>
            <a:fld id="{ADA0A760-F65D-4044-8D14-36BA8D6D2973}" type="slidenum">
              <a:rPr lang="en-US" altLang="x-none" sz="1300">
                <a:solidFill>
                  <a:srgbClr val="000000"/>
                </a:solidFill>
              </a:rPr>
              <a:pPr algn="r" eaLnBrk="1" hangingPunct="1"/>
              <a:t>10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0544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60574F-64EE-F44D-9EAF-10DB532317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512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06C3D6-993B-1544-BB42-72E79BD804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648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19300" cy="6153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905500" cy="6153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466E9-48D4-8147-9362-C86E878932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6930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1E7EC4-3F5F-5249-A7CE-32D8921F7E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441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FA3C6-D9AE-8149-8882-9A04488FEA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4776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EDF20D-DD0E-C844-BA30-E773AD9027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9490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9624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9624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18787-065F-BB47-A158-4FD7A7D502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3282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2ED1F-EFC1-474A-BE27-32C41003F8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8694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21042-85E3-054C-B997-23371E1424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06947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B22002-88AC-DA45-AB5D-F3D1C74ADE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2544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BE3C94-80C3-7148-BB3C-5D11DDCF9A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733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777B7-C050-2A4C-AF08-3BC55ADC50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30243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D6825-2542-3543-9FBA-67513D5EC2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1991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133C9A-B910-074A-863B-5B2CFBBCE8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83397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19300" cy="6153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905500" cy="6153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779D11-E341-8D44-A55D-71F74879DF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552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C8083-2699-3246-9D9C-1FE87D4594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245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9624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9624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532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61529-D8CA-D942-9113-BEDEBB9359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00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49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4F60D-4E2F-384D-9BF6-2764F4AD0C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909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C6B8BF-8D6E-CE4A-8C70-1C5FEF99EC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6704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41D1D-F1DC-D044-B63A-329801ED4A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828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BAD40AA-E9A3-9746-9019-AF3133FD48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9" name="Rectangle 7"/>
          <p:cNvSpPr>
            <a:spLocks noChangeArrowheads="1"/>
          </p:cNvSpPr>
          <p:nvPr userDrawn="1"/>
        </p:nvSpPr>
        <p:spPr bwMode="auto">
          <a:xfrm>
            <a:off x="0" y="1244600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7" r:id="rId1"/>
    <p:sldLayoutId id="2147484668" r:id="rId2"/>
    <p:sldLayoutId id="2147484669" r:id="rId3"/>
    <p:sldLayoutId id="2147484698" r:id="rId4"/>
    <p:sldLayoutId id="2147484670" r:id="rId5"/>
    <p:sldLayoutId id="2147484699" r:id="rId6"/>
    <p:sldLayoutId id="2147484671" r:id="rId7"/>
    <p:sldLayoutId id="2147484672" r:id="rId8"/>
    <p:sldLayoutId id="2147484673" r:id="rId9"/>
    <p:sldLayoutId id="2147484674" r:id="rId10"/>
    <p:sldLayoutId id="214748467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127A29C-FF7D-6940-B287-CB87AF2BDB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3557" name="Rectangle 7"/>
          <p:cNvSpPr>
            <a:spLocks noChangeArrowheads="1"/>
          </p:cNvSpPr>
          <p:nvPr userDrawn="1"/>
        </p:nvSpPr>
        <p:spPr bwMode="auto">
          <a:xfrm>
            <a:off x="0" y="1165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6" r:id="rId1"/>
    <p:sldLayoutId id="2147484677" r:id="rId2"/>
    <p:sldLayoutId id="2147484678" r:id="rId3"/>
    <p:sldLayoutId id="2147484679" r:id="rId4"/>
    <p:sldLayoutId id="2147484680" r:id="rId5"/>
    <p:sldLayoutId id="2147484681" r:id="rId6"/>
    <p:sldLayoutId id="2147484682" r:id="rId7"/>
    <p:sldLayoutId id="2147484683" r:id="rId8"/>
    <p:sldLayoutId id="2147484684" r:id="rId9"/>
    <p:sldLayoutId id="2147484685" r:id="rId10"/>
    <p:sldLayoutId id="214748468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tif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3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4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6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8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E17D26-47E3-174C-A786-0877E75514D0}" type="slidenum">
              <a:rPr lang="en-US" altLang="en-US" sz="140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latin typeface="Times New Roman" charset="0"/>
            </a:endParaRPr>
          </a:p>
        </p:txBody>
      </p:sp>
      <p:sp>
        <p:nvSpPr>
          <p:cNvPr id="5017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416050"/>
            <a:ext cx="7772400" cy="2054225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charset="-128"/>
              </a:rPr>
              <a:t>Network Transport Layer:</a:t>
            </a:r>
            <a:br>
              <a:rPr lang="en-US" altLang="en-US" dirty="0">
                <a:ea typeface="ＭＳ Ｐゴシック" charset="-128"/>
              </a:rPr>
            </a:br>
            <a:r>
              <a:rPr lang="en-US" altLang="zh-CN" dirty="0">
                <a:ea typeface="ＭＳ Ｐゴシック" charset="-128"/>
              </a:rPr>
              <a:t>TCP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95CF8E-7923-BE42-89EC-0DAC5D487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468839"/>
            <a:ext cx="7010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None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400" kern="0" dirty="0">
                <a:ea typeface="ＭＳ Ｐゴシック" charset="-128"/>
              </a:rPr>
              <a:t>Qiao</a:t>
            </a:r>
            <a:r>
              <a:rPr lang="zh-CN" altLang="en-US" sz="2400" kern="0" dirty="0">
                <a:ea typeface="ＭＳ Ｐゴシック" charset="-128"/>
              </a:rPr>
              <a:t> </a:t>
            </a:r>
            <a:r>
              <a:rPr lang="en-US" altLang="zh-CN" sz="2400" kern="0" dirty="0">
                <a:ea typeface="ＭＳ Ｐゴシック" charset="-128"/>
              </a:rPr>
              <a:t>Xiang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x-none" sz="2400" kern="0" dirty="0">
                <a:ea typeface="ＭＳ Ｐゴシック" charset="-128"/>
              </a:rPr>
              <a:t>https://</a:t>
            </a:r>
            <a:r>
              <a:rPr lang="en-US" altLang="x-none" sz="2400" kern="0" dirty="0" err="1">
                <a:ea typeface="ＭＳ Ｐゴシック" charset="-128"/>
              </a:rPr>
              <a:t>qiaoxiang.me</a:t>
            </a:r>
            <a:r>
              <a:rPr lang="en-US" altLang="x-none" sz="2400" kern="0" dirty="0">
                <a:ea typeface="ＭＳ Ｐゴシック" charset="-128"/>
              </a:rPr>
              <a:t>/courses/cnns-xmuf21/</a:t>
            </a:r>
            <a:r>
              <a:rPr lang="en-US" altLang="x-none" sz="2400" kern="0" dirty="0" err="1">
                <a:ea typeface="ＭＳ Ｐゴシック" charset="-128"/>
              </a:rPr>
              <a:t>index.shtml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zh-CN" sz="2400" kern="0" dirty="0">
                <a:ea typeface="ＭＳ Ｐゴシック" charset="-128"/>
              </a:rPr>
              <a:t>11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zh-CN" sz="2400" kern="0" dirty="0">
                <a:ea typeface="宋体" charset="-122"/>
              </a:rPr>
              <a:t>16</a:t>
            </a:r>
            <a:r>
              <a:rPr lang="en-US" altLang="x-none" sz="2400" kern="0" dirty="0">
                <a:ea typeface="ＭＳ Ｐゴシック" charset="-128"/>
              </a:rPr>
              <a:t>/20</a:t>
            </a:r>
            <a:r>
              <a:rPr lang="en-US" altLang="zh-CN" sz="2400" kern="0" dirty="0">
                <a:ea typeface="ＭＳ Ｐゴシック" charset="-128"/>
              </a:rPr>
              <a:t>21</a:t>
            </a:r>
            <a:endParaRPr lang="en-US" altLang="x-none" sz="2400" kern="0" dirty="0">
              <a:ea typeface="ＭＳ Ｐゴシック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C25648-0126-A841-BF8C-47463CF6544B}"/>
              </a:ext>
            </a:extLst>
          </p:cNvPr>
          <p:cNvSpPr txBox="1"/>
          <p:nvPr/>
        </p:nvSpPr>
        <p:spPr>
          <a:xfrm>
            <a:off x="465683" y="6407150"/>
            <a:ext cx="822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Th</a:t>
            </a:r>
            <a:r>
              <a:rPr lang="en-US" altLang="zh-CN" sz="1200" dirty="0">
                <a:latin typeface="+mn-lt"/>
              </a:rPr>
              <a:t>is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deck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of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slides</a:t>
            </a:r>
            <a:r>
              <a:rPr lang="en-US" sz="1200" dirty="0">
                <a:latin typeface="+mn-lt"/>
              </a:rPr>
              <a:t> are heavily based on CPSC 433/533 at Yale University, by courtesy of Dr. Y. Richard Yang.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zh-CN" sz="2800" u="sng">
                <a:solidFill>
                  <a:srgbClr val="3333CC"/>
                </a:solidFill>
                <a:latin typeface="Comic Sans MS" charset="0"/>
                <a:ea typeface="宋体" charset="-122"/>
              </a:rPr>
              <a:t>Discussion: Efficiency of Selective Repeat</a:t>
            </a:r>
            <a:endParaRPr lang="en-US" altLang="x-none" sz="2800" u="sng">
              <a:solidFill>
                <a:srgbClr val="3333CC"/>
              </a:solidFill>
              <a:latin typeface="Comic Sans MS" charset="0"/>
            </a:endParaRPr>
          </a:p>
        </p:txBody>
      </p:sp>
      <p:sp>
        <p:nvSpPr>
          <p:cNvPr id="109571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457200" indent="-457200"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zh-CN" sz="2800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Assume window size W</a:t>
            </a:r>
          </a:p>
          <a:p>
            <a:pPr marL="457200" indent="-457200"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endParaRPr lang="en-US" altLang="zh-CN" sz="2800" dirty="0">
              <a:solidFill>
                <a:srgbClr val="000000"/>
              </a:solidFill>
              <a:latin typeface="Comic Sans MS" charset="0"/>
              <a:ea typeface="宋体" charset="-122"/>
            </a:endParaRPr>
          </a:p>
          <a:p>
            <a:pPr marL="457200" indent="-457200"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zh-CN" sz="2800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Assume each packet is lost with probability p</a:t>
            </a:r>
          </a:p>
          <a:p>
            <a:pPr marL="457200" indent="-457200"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endParaRPr lang="en-US" altLang="zh-CN" sz="2800" dirty="0">
              <a:solidFill>
                <a:srgbClr val="000000"/>
              </a:solidFill>
              <a:latin typeface="Comic Sans MS" charset="0"/>
              <a:ea typeface="宋体" charset="-122"/>
            </a:endParaRPr>
          </a:p>
          <a:p>
            <a:pPr marL="457200" indent="-457200"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zh-CN" sz="2800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On average, how many packets do we send for each data packet received?</a:t>
            </a:r>
            <a:endParaRPr lang="en-US" altLang="x-none" sz="2800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10AE0-482B-7E44-B574-BE42F534F92E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9128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FA54B-5407-E74E-AE85-61A5693FF438}" type="slidenum">
              <a:rPr lang="en-US" altLang="x-none" sz="1400" smtClean="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x-none" sz="1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1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75" y="101600"/>
            <a:ext cx="802005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Selective Repeat: </a:t>
            </a:r>
            <a:br>
              <a:rPr lang="en-US" altLang="x-none" sz="3200">
                <a:ea typeface="ＭＳ Ｐゴシック" charset="-128"/>
              </a:rPr>
            </a:br>
            <a:r>
              <a:rPr lang="en-US" altLang="x-none" sz="3200">
                <a:ea typeface="ＭＳ Ｐゴシック" charset="-128"/>
              </a:rPr>
              <a:t>Seq# Ambiguity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15715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1524000"/>
            <a:ext cx="3276600" cy="4994275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dirty="0">
                <a:ea typeface="ＭＳ Ｐゴシック" charset="-128"/>
              </a:rPr>
              <a:t>Example: 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 err="1">
                <a:ea typeface="ＭＳ Ｐゴシック" charset="-128"/>
              </a:rPr>
              <a:t>seq</a:t>
            </a:r>
            <a:r>
              <a:rPr lang="en-US" altLang="x-none" sz="2000" dirty="0">
                <a:ea typeface="ＭＳ Ｐゴシック" charset="-128"/>
              </a:rPr>
              <a:t> #</a:t>
            </a:r>
            <a:r>
              <a:rPr lang="ja-JP" altLang="en-US" sz="2000" dirty="0">
                <a:ea typeface="ＭＳ Ｐゴシック" charset="-128"/>
              </a:rPr>
              <a:t>’</a:t>
            </a:r>
            <a:r>
              <a:rPr lang="en-US" altLang="ja-JP" sz="2000" dirty="0">
                <a:ea typeface="ＭＳ Ｐゴシック" charset="-128"/>
              </a:rPr>
              <a:t>s: 0, 1, 2, 3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window size=3</a:t>
            </a: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Error: incorrectly passes duplicate data as new.</a:t>
            </a:r>
          </a:p>
          <a:p>
            <a:endParaRPr lang="en-US" altLang="x-none" sz="2000" dirty="0">
              <a:ea typeface="ＭＳ Ｐゴシック" charset="-128"/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90986C9-24D1-AE4D-8F9D-42A66AC03FA0}"/>
              </a:ext>
            </a:extLst>
          </p:cNvPr>
          <p:cNvSpPr txBox="1">
            <a:spLocks/>
          </p:cNvSpPr>
          <p:nvPr/>
        </p:nvSpPr>
        <p:spPr bwMode="auto">
          <a:xfrm>
            <a:off x="8707067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9128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FA54B-5407-E74E-AE85-61A5693FF438}" type="slidenum">
              <a:rPr lang="en-US" altLang="x-none" sz="1400" smtClean="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x-none" sz="1400" dirty="0">
              <a:latin typeface="Times New Roman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8AA3BA-E009-8747-A9CC-BD578B9EB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525" y="304569"/>
            <a:ext cx="5136204" cy="33771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BEB78E-FA0E-4942-BAA2-0D83600AE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200" y="3400898"/>
            <a:ext cx="5038928" cy="334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86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4"/>
          <p:cNvSpPr>
            <a:spLocks noChangeArrowheads="1"/>
          </p:cNvSpPr>
          <p:nvPr/>
        </p:nvSpPr>
        <p:spPr bwMode="auto">
          <a:xfrm>
            <a:off x="333375" y="150813"/>
            <a:ext cx="83677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4000" u="sng">
                <a:solidFill>
                  <a:srgbClr val="3333CC"/>
                </a:solidFill>
                <a:latin typeface="Comic Sans MS" charset="0"/>
              </a:rPr>
              <a:t>State Invariant: Window Location</a:t>
            </a:r>
          </a:p>
        </p:txBody>
      </p:sp>
      <p:sp>
        <p:nvSpPr>
          <p:cNvPr id="111619" name="Rectangle 5"/>
          <p:cNvSpPr>
            <a:spLocks noChangeArrowheads="1"/>
          </p:cNvSpPr>
          <p:nvPr/>
        </p:nvSpPr>
        <p:spPr bwMode="auto">
          <a:xfrm>
            <a:off x="333375" y="1513681"/>
            <a:ext cx="8077200" cy="29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800100" lvl="1" indent="-342900" algn="l" eaLnBrk="1" hangingPunct="1">
              <a:spcBef>
                <a:spcPct val="20000"/>
              </a:spcBef>
              <a:buClr>
                <a:srgbClr val="3333CC"/>
              </a:buClr>
              <a:buSzPct val="75000"/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Go-back-n (GBN)</a:t>
            </a:r>
          </a:p>
          <a:p>
            <a:pPr lvl="1" algn="l" eaLnBrk="1" hangingPunct="1">
              <a:spcBef>
                <a:spcPct val="20000"/>
              </a:spcBef>
              <a:buClr>
                <a:srgbClr val="3333CC"/>
              </a:buClr>
              <a:buSzPct val="75000"/>
              <a:buFont typeface="ZapfDingbats" charset="0"/>
              <a:buChar char="m"/>
            </a:pPr>
            <a:endParaRPr lang="en-US" altLang="x-none" sz="2000" dirty="0">
              <a:solidFill>
                <a:srgbClr val="000000"/>
              </a:solidFill>
              <a:latin typeface="Comic Sans MS" charset="0"/>
            </a:endParaRPr>
          </a:p>
          <a:p>
            <a:pPr lvl="1" algn="l" eaLnBrk="1" hangingPunct="1">
              <a:spcBef>
                <a:spcPct val="20000"/>
              </a:spcBef>
              <a:buClr>
                <a:srgbClr val="3333CC"/>
              </a:buClr>
              <a:buSzPct val="75000"/>
              <a:buFont typeface="ZapfDingbats" charset="0"/>
              <a:buChar char="m"/>
            </a:pPr>
            <a:endParaRPr lang="en-US" altLang="x-none" sz="2000" dirty="0">
              <a:solidFill>
                <a:srgbClr val="000000"/>
              </a:solidFill>
              <a:latin typeface="Comic Sans MS" charset="0"/>
            </a:endParaRPr>
          </a:p>
          <a:p>
            <a:pPr lvl="1" algn="l" eaLnBrk="1" hangingPunct="1">
              <a:spcBef>
                <a:spcPct val="20000"/>
              </a:spcBef>
              <a:buClr>
                <a:srgbClr val="3333CC"/>
              </a:buClr>
              <a:buSzPct val="75000"/>
              <a:buFont typeface="ZapfDingbats" charset="0"/>
              <a:buChar char="m"/>
            </a:pPr>
            <a:endParaRPr lang="en-US" altLang="x-none" sz="2000" dirty="0">
              <a:solidFill>
                <a:srgbClr val="000000"/>
              </a:solidFill>
              <a:latin typeface="Comic Sans MS" charset="0"/>
            </a:endParaRPr>
          </a:p>
          <a:p>
            <a:pPr lvl="1" algn="l" eaLnBrk="1" hangingPunct="1">
              <a:spcBef>
                <a:spcPct val="20000"/>
              </a:spcBef>
              <a:buClr>
                <a:srgbClr val="3333CC"/>
              </a:buClr>
              <a:buSzPct val="75000"/>
              <a:buFont typeface="ZapfDingbats" charset="0"/>
              <a:buChar char="m"/>
            </a:pPr>
            <a:endParaRPr lang="en-US" altLang="x-none" sz="2000" dirty="0">
              <a:solidFill>
                <a:srgbClr val="000000"/>
              </a:solidFill>
              <a:latin typeface="Comic Sans MS" charset="0"/>
            </a:endParaRPr>
          </a:p>
          <a:p>
            <a:pPr lvl="1" algn="l" eaLnBrk="1" hangingPunct="1">
              <a:spcBef>
                <a:spcPct val="20000"/>
              </a:spcBef>
              <a:buClr>
                <a:srgbClr val="3333CC"/>
              </a:buClr>
              <a:buSzPct val="75000"/>
              <a:buFont typeface="ZapfDingbats" charset="0"/>
              <a:buChar char="m"/>
            </a:pPr>
            <a:endParaRPr lang="en-US" altLang="x-none" sz="2000" dirty="0">
              <a:solidFill>
                <a:srgbClr val="000000"/>
              </a:solidFill>
              <a:latin typeface="Comic Sans MS" charset="0"/>
            </a:endParaRPr>
          </a:p>
          <a:p>
            <a:pPr lvl="1" algn="l" eaLnBrk="1" hangingPunct="1">
              <a:spcBef>
                <a:spcPct val="20000"/>
              </a:spcBef>
              <a:buClr>
                <a:srgbClr val="3333CC"/>
              </a:buClr>
              <a:buSzPct val="75000"/>
              <a:buFont typeface="ZapfDingbats" charset="0"/>
              <a:buChar char="m"/>
            </a:pPr>
            <a:endParaRPr lang="en-US" altLang="x-none" sz="2000" dirty="0">
              <a:solidFill>
                <a:srgbClr val="000000"/>
              </a:solidFill>
              <a:latin typeface="Comic Sans MS" charset="0"/>
            </a:endParaRPr>
          </a:p>
          <a:p>
            <a:pPr marL="800100" lvl="1" indent="-342900" algn="l" eaLnBrk="1" hangingPunct="1">
              <a:spcBef>
                <a:spcPct val="20000"/>
              </a:spcBef>
              <a:buClr>
                <a:srgbClr val="3333CC"/>
              </a:buClr>
              <a:buSzPct val="75000"/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Selective repeat (SR)</a:t>
            </a:r>
          </a:p>
        </p:txBody>
      </p:sp>
      <p:sp>
        <p:nvSpPr>
          <p:cNvPr id="111620" name="Rectangle 7"/>
          <p:cNvSpPr>
            <a:spLocks noChangeArrowheads="1"/>
          </p:cNvSpPr>
          <p:nvPr/>
        </p:nvSpPr>
        <p:spPr bwMode="auto">
          <a:xfrm>
            <a:off x="1584325" y="2070894"/>
            <a:ext cx="242887" cy="573087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1621" name="Rectangle 8"/>
          <p:cNvSpPr>
            <a:spLocks noChangeArrowheads="1"/>
          </p:cNvSpPr>
          <p:nvPr/>
        </p:nvSpPr>
        <p:spPr bwMode="auto">
          <a:xfrm>
            <a:off x="1825625" y="2067719"/>
            <a:ext cx="242887" cy="573087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1622" name="Rectangle 9"/>
          <p:cNvSpPr>
            <a:spLocks noChangeArrowheads="1"/>
          </p:cNvSpPr>
          <p:nvPr/>
        </p:nvSpPr>
        <p:spPr bwMode="auto">
          <a:xfrm>
            <a:off x="2066925" y="2066131"/>
            <a:ext cx="242887" cy="573088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1623" name="Rectangle 10"/>
          <p:cNvSpPr>
            <a:spLocks noChangeArrowheads="1"/>
          </p:cNvSpPr>
          <p:nvPr/>
        </p:nvSpPr>
        <p:spPr bwMode="auto">
          <a:xfrm>
            <a:off x="2308225" y="2072481"/>
            <a:ext cx="242887" cy="573088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1624" name="Text Box 12"/>
          <p:cNvSpPr txBox="1">
            <a:spLocks noChangeArrowheads="1"/>
          </p:cNvSpPr>
          <p:nvPr/>
        </p:nvSpPr>
        <p:spPr bwMode="auto">
          <a:xfrm>
            <a:off x="6010275" y="2216944"/>
            <a:ext cx="1574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</a:rPr>
              <a:t>sender window</a:t>
            </a:r>
          </a:p>
        </p:txBody>
      </p:sp>
      <p:sp>
        <p:nvSpPr>
          <p:cNvPr id="111625" name="Text Box 13"/>
          <p:cNvSpPr txBox="1">
            <a:spLocks noChangeArrowheads="1"/>
          </p:cNvSpPr>
          <p:nvPr/>
        </p:nvSpPr>
        <p:spPr bwMode="auto">
          <a:xfrm>
            <a:off x="5957887" y="3023394"/>
            <a:ext cx="1882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000">
                <a:solidFill>
                  <a:srgbClr val="000000"/>
                </a:solidFill>
              </a:rPr>
              <a:t>receiver window</a:t>
            </a:r>
          </a:p>
        </p:txBody>
      </p:sp>
      <p:sp>
        <p:nvSpPr>
          <p:cNvPr id="111626" name="Line 20"/>
          <p:cNvSpPr>
            <a:spLocks noChangeShapeType="1"/>
          </p:cNvSpPr>
          <p:nvPr/>
        </p:nvSpPr>
        <p:spPr bwMode="auto">
          <a:xfrm>
            <a:off x="1038225" y="6203156"/>
            <a:ext cx="6445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27" name="Text Box 21"/>
          <p:cNvSpPr txBox="1">
            <a:spLocks noChangeArrowheads="1"/>
          </p:cNvSpPr>
          <p:nvPr/>
        </p:nvSpPr>
        <p:spPr bwMode="auto">
          <a:xfrm>
            <a:off x="6018212" y="4979194"/>
            <a:ext cx="1574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</a:rPr>
              <a:t>sender window</a:t>
            </a:r>
          </a:p>
        </p:txBody>
      </p:sp>
      <p:sp>
        <p:nvSpPr>
          <p:cNvPr id="111628" name="Text Box 22"/>
          <p:cNvSpPr txBox="1">
            <a:spLocks noChangeArrowheads="1"/>
          </p:cNvSpPr>
          <p:nvPr/>
        </p:nvSpPr>
        <p:spPr bwMode="auto">
          <a:xfrm>
            <a:off x="5965825" y="5785644"/>
            <a:ext cx="1882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000">
                <a:solidFill>
                  <a:srgbClr val="000000"/>
                </a:solidFill>
              </a:rPr>
              <a:t>receiver window</a:t>
            </a:r>
          </a:p>
        </p:txBody>
      </p:sp>
      <p:sp>
        <p:nvSpPr>
          <p:cNvPr id="111629" name="Line 6"/>
          <p:cNvSpPr>
            <a:spLocks noChangeShapeType="1"/>
          </p:cNvSpPr>
          <p:nvPr/>
        </p:nvSpPr>
        <p:spPr bwMode="auto">
          <a:xfrm>
            <a:off x="1011237" y="2643981"/>
            <a:ext cx="6445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30" name="Line 11"/>
          <p:cNvSpPr>
            <a:spLocks noChangeShapeType="1"/>
          </p:cNvSpPr>
          <p:nvPr/>
        </p:nvSpPr>
        <p:spPr bwMode="auto">
          <a:xfrm>
            <a:off x="1030287" y="3440906"/>
            <a:ext cx="6445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31" name="Line 15"/>
          <p:cNvSpPr>
            <a:spLocks noChangeShapeType="1"/>
          </p:cNvSpPr>
          <p:nvPr/>
        </p:nvSpPr>
        <p:spPr bwMode="auto">
          <a:xfrm>
            <a:off x="1019175" y="5406231"/>
            <a:ext cx="6445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32" name="Rectangle 36"/>
          <p:cNvSpPr>
            <a:spLocks noChangeArrowheads="1"/>
          </p:cNvSpPr>
          <p:nvPr/>
        </p:nvSpPr>
        <p:spPr bwMode="auto">
          <a:xfrm>
            <a:off x="1593850" y="4823619"/>
            <a:ext cx="242887" cy="573087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1633" name="Rectangle 37"/>
          <p:cNvSpPr>
            <a:spLocks noChangeArrowheads="1"/>
          </p:cNvSpPr>
          <p:nvPr/>
        </p:nvSpPr>
        <p:spPr bwMode="auto">
          <a:xfrm>
            <a:off x="1835150" y="4834731"/>
            <a:ext cx="242887" cy="573088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1634" name="Rectangle 38"/>
          <p:cNvSpPr>
            <a:spLocks noChangeArrowheads="1"/>
          </p:cNvSpPr>
          <p:nvPr/>
        </p:nvSpPr>
        <p:spPr bwMode="auto">
          <a:xfrm>
            <a:off x="2076450" y="4833144"/>
            <a:ext cx="242887" cy="573087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1635" name="Rectangle 39"/>
          <p:cNvSpPr>
            <a:spLocks noChangeArrowheads="1"/>
          </p:cNvSpPr>
          <p:nvPr/>
        </p:nvSpPr>
        <p:spPr bwMode="auto">
          <a:xfrm>
            <a:off x="2317750" y="4825206"/>
            <a:ext cx="242887" cy="573088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51FCB1FE-1401-4B4D-9248-79049F60D365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9128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FA54B-5407-E74E-AE85-61A5693FF438}" type="slidenum">
              <a:rPr lang="en-US" altLang="x-none" sz="1400" smtClean="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x-none" sz="1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154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4"/>
          <p:cNvSpPr>
            <a:spLocks noChangeArrowheads="1"/>
          </p:cNvSpPr>
          <p:nvPr/>
        </p:nvSpPr>
        <p:spPr bwMode="auto">
          <a:xfrm>
            <a:off x="333375" y="150813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4000" u="sng">
                <a:solidFill>
                  <a:srgbClr val="3333CC"/>
                </a:solidFill>
                <a:latin typeface="Comic Sans MS" charset="0"/>
              </a:rPr>
              <a:t>Window Location</a:t>
            </a:r>
          </a:p>
        </p:txBody>
      </p:sp>
      <p:sp>
        <p:nvSpPr>
          <p:cNvPr id="113667" name="Rectangle 5"/>
          <p:cNvSpPr>
            <a:spLocks noChangeArrowheads="1"/>
          </p:cNvSpPr>
          <p:nvPr/>
        </p:nvSpPr>
        <p:spPr bwMode="auto">
          <a:xfrm>
            <a:off x="276225" y="1450181"/>
            <a:ext cx="8077200" cy="29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800100" lvl="1" indent="-342900" algn="l" eaLnBrk="1" hangingPunct="1">
              <a:spcBef>
                <a:spcPct val="20000"/>
              </a:spcBef>
              <a:buClr>
                <a:srgbClr val="3333CC"/>
              </a:buClr>
              <a:buSzPct val="75000"/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Go-back-n (GBN)</a:t>
            </a:r>
          </a:p>
          <a:p>
            <a:pPr lvl="1" algn="l" eaLnBrk="1" hangingPunct="1">
              <a:spcBef>
                <a:spcPct val="20000"/>
              </a:spcBef>
              <a:buClr>
                <a:srgbClr val="3333CC"/>
              </a:buClr>
              <a:buSzPct val="75000"/>
              <a:buFont typeface="ZapfDingbats" charset="0"/>
              <a:buChar char="m"/>
            </a:pPr>
            <a:endParaRPr lang="en-US" altLang="x-none" sz="2000" dirty="0">
              <a:solidFill>
                <a:srgbClr val="000000"/>
              </a:solidFill>
              <a:latin typeface="Comic Sans MS" charset="0"/>
            </a:endParaRPr>
          </a:p>
          <a:p>
            <a:pPr lvl="1" algn="l" eaLnBrk="1" hangingPunct="1">
              <a:spcBef>
                <a:spcPct val="20000"/>
              </a:spcBef>
              <a:buClr>
                <a:srgbClr val="3333CC"/>
              </a:buClr>
              <a:buSzPct val="75000"/>
              <a:buFont typeface="ZapfDingbats" charset="0"/>
              <a:buChar char="m"/>
            </a:pPr>
            <a:endParaRPr lang="en-US" altLang="x-none" sz="2000" dirty="0">
              <a:solidFill>
                <a:srgbClr val="000000"/>
              </a:solidFill>
              <a:latin typeface="Comic Sans MS" charset="0"/>
            </a:endParaRPr>
          </a:p>
          <a:p>
            <a:pPr lvl="1" algn="l" eaLnBrk="1" hangingPunct="1">
              <a:spcBef>
                <a:spcPct val="20000"/>
              </a:spcBef>
              <a:buClr>
                <a:srgbClr val="3333CC"/>
              </a:buClr>
              <a:buSzPct val="75000"/>
              <a:buFont typeface="ZapfDingbats" charset="0"/>
              <a:buChar char="m"/>
            </a:pPr>
            <a:endParaRPr lang="en-US" altLang="x-none" sz="2000" dirty="0">
              <a:solidFill>
                <a:srgbClr val="000000"/>
              </a:solidFill>
              <a:latin typeface="Comic Sans MS" charset="0"/>
            </a:endParaRPr>
          </a:p>
          <a:p>
            <a:pPr lvl="1" algn="l" eaLnBrk="1" hangingPunct="1">
              <a:spcBef>
                <a:spcPct val="20000"/>
              </a:spcBef>
              <a:buClr>
                <a:srgbClr val="3333CC"/>
              </a:buClr>
              <a:buSzPct val="75000"/>
              <a:buFont typeface="ZapfDingbats" charset="0"/>
              <a:buChar char="m"/>
            </a:pPr>
            <a:endParaRPr lang="en-US" altLang="x-none" sz="2000" dirty="0">
              <a:solidFill>
                <a:srgbClr val="000000"/>
              </a:solidFill>
              <a:latin typeface="Comic Sans MS" charset="0"/>
            </a:endParaRPr>
          </a:p>
          <a:p>
            <a:pPr lvl="1" algn="l" eaLnBrk="1" hangingPunct="1">
              <a:spcBef>
                <a:spcPct val="20000"/>
              </a:spcBef>
              <a:buClr>
                <a:srgbClr val="3333CC"/>
              </a:buClr>
              <a:buSzPct val="75000"/>
              <a:buFont typeface="ZapfDingbats" charset="0"/>
              <a:buChar char="m"/>
            </a:pPr>
            <a:endParaRPr lang="en-US" altLang="x-none" sz="2000" dirty="0">
              <a:solidFill>
                <a:srgbClr val="000000"/>
              </a:solidFill>
              <a:latin typeface="Comic Sans MS" charset="0"/>
            </a:endParaRPr>
          </a:p>
          <a:p>
            <a:pPr lvl="1" algn="l" eaLnBrk="1" hangingPunct="1">
              <a:spcBef>
                <a:spcPct val="20000"/>
              </a:spcBef>
              <a:buClr>
                <a:srgbClr val="3333CC"/>
              </a:buClr>
              <a:buSzPct val="75000"/>
              <a:buFont typeface="ZapfDingbats" charset="0"/>
              <a:buChar char="m"/>
            </a:pPr>
            <a:endParaRPr lang="en-US" altLang="x-none" sz="2000" dirty="0">
              <a:solidFill>
                <a:srgbClr val="000000"/>
              </a:solidFill>
              <a:latin typeface="Comic Sans MS" charset="0"/>
            </a:endParaRPr>
          </a:p>
          <a:p>
            <a:pPr marL="800100" lvl="1" indent="-342900" algn="l" eaLnBrk="1" hangingPunct="1">
              <a:spcBef>
                <a:spcPct val="20000"/>
              </a:spcBef>
              <a:buClr>
                <a:srgbClr val="3333CC"/>
              </a:buClr>
              <a:buSzPct val="75000"/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Selective repeat (SR)</a:t>
            </a:r>
          </a:p>
        </p:txBody>
      </p:sp>
      <p:sp>
        <p:nvSpPr>
          <p:cNvPr id="113668" name="Rectangle 7"/>
          <p:cNvSpPr>
            <a:spLocks noChangeArrowheads="1"/>
          </p:cNvSpPr>
          <p:nvPr/>
        </p:nvSpPr>
        <p:spPr bwMode="auto">
          <a:xfrm>
            <a:off x="1527175" y="2007394"/>
            <a:ext cx="242887" cy="573087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3669" name="Rectangle 8"/>
          <p:cNvSpPr>
            <a:spLocks noChangeArrowheads="1"/>
          </p:cNvSpPr>
          <p:nvPr/>
        </p:nvSpPr>
        <p:spPr bwMode="auto">
          <a:xfrm>
            <a:off x="1768475" y="2004219"/>
            <a:ext cx="242887" cy="573087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3670" name="Rectangle 9"/>
          <p:cNvSpPr>
            <a:spLocks noChangeArrowheads="1"/>
          </p:cNvSpPr>
          <p:nvPr/>
        </p:nvSpPr>
        <p:spPr bwMode="auto">
          <a:xfrm>
            <a:off x="2009775" y="2002631"/>
            <a:ext cx="242887" cy="573088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3671" name="Rectangle 10"/>
          <p:cNvSpPr>
            <a:spLocks noChangeArrowheads="1"/>
          </p:cNvSpPr>
          <p:nvPr/>
        </p:nvSpPr>
        <p:spPr bwMode="auto">
          <a:xfrm>
            <a:off x="2251075" y="2008981"/>
            <a:ext cx="242887" cy="573088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3672" name="Text Box 12"/>
          <p:cNvSpPr txBox="1">
            <a:spLocks noChangeArrowheads="1"/>
          </p:cNvSpPr>
          <p:nvPr/>
        </p:nvSpPr>
        <p:spPr bwMode="auto">
          <a:xfrm>
            <a:off x="5953125" y="2153444"/>
            <a:ext cx="1574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</a:rPr>
              <a:t>sender window</a:t>
            </a:r>
          </a:p>
        </p:txBody>
      </p:sp>
      <p:sp>
        <p:nvSpPr>
          <p:cNvPr id="113673" name="Text Box 13"/>
          <p:cNvSpPr txBox="1">
            <a:spLocks noChangeArrowheads="1"/>
          </p:cNvSpPr>
          <p:nvPr/>
        </p:nvSpPr>
        <p:spPr bwMode="auto">
          <a:xfrm>
            <a:off x="5900737" y="2959894"/>
            <a:ext cx="1882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000">
                <a:solidFill>
                  <a:srgbClr val="000000"/>
                </a:solidFill>
              </a:rPr>
              <a:t>receiver window</a:t>
            </a:r>
          </a:p>
        </p:txBody>
      </p:sp>
      <p:sp>
        <p:nvSpPr>
          <p:cNvPr id="190478" name="Rectangle 14"/>
          <p:cNvSpPr>
            <a:spLocks noChangeArrowheads="1"/>
          </p:cNvSpPr>
          <p:nvPr/>
        </p:nvSpPr>
        <p:spPr bwMode="auto">
          <a:xfrm>
            <a:off x="1531937" y="2812256"/>
            <a:ext cx="242888" cy="5730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3675" name="Line 20"/>
          <p:cNvSpPr>
            <a:spLocks noChangeShapeType="1"/>
          </p:cNvSpPr>
          <p:nvPr/>
        </p:nvSpPr>
        <p:spPr bwMode="auto">
          <a:xfrm>
            <a:off x="981075" y="6139656"/>
            <a:ext cx="6445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76" name="Text Box 21"/>
          <p:cNvSpPr txBox="1">
            <a:spLocks noChangeArrowheads="1"/>
          </p:cNvSpPr>
          <p:nvPr/>
        </p:nvSpPr>
        <p:spPr bwMode="auto">
          <a:xfrm>
            <a:off x="5961062" y="4915694"/>
            <a:ext cx="1574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</a:rPr>
              <a:t>sender window</a:t>
            </a:r>
          </a:p>
        </p:txBody>
      </p:sp>
      <p:sp>
        <p:nvSpPr>
          <p:cNvPr id="113677" name="Text Box 22"/>
          <p:cNvSpPr txBox="1">
            <a:spLocks noChangeArrowheads="1"/>
          </p:cNvSpPr>
          <p:nvPr/>
        </p:nvSpPr>
        <p:spPr bwMode="auto">
          <a:xfrm>
            <a:off x="5908675" y="5722144"/>
            <a:ext cx="1882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000">
                <a:solidFill>
                  <a:srgbClr val="000000"/>
                </a:solidFill>
              </a:rPr>
              <a:t>receiver window</a:t>
            </a:r>
          </a:p>
        </p:txBody>
      </p:sp>
      <p:sp>
        <p:nvSpPr>
          <p:cNvPr id="113678" name="Line 6"/>
          <p:cNvSpPr>
            <a:spLocks noChangeShapeType="1"/>
          </p:cNvSpPr>
          <p:nvPr/>
        </p:nvSpPr>
        <p:spPr bwMode="auto">
          <a:xfrm>
            <a:off x="954087" y="2580481"/>
            <a:ext cx="6445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79" name="Line 11"/>
          <p:cNvSpPr>
            <a:spLocks noChangeShapeType="1"/>
          </p:cNvSpPr>
          <p:nvPr/>
        </p:nvSpPr>
        <p:spPr bwMode="auto">
          <a:xfrm>
            <a:off x="973137" y="3377406"/>
            <a:ext cx="6445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80" name="Line 15"/>
          <p:cNvSpPr>
            <a:spLocks noChangeShapeType="1"/>
          </p:cNvSpPr>
          <p:nvPr/>
        </p:nvSpPr>
        <p:spPr bwMode="auto">
          <a:xfrm>
            <a:off x="962025" y="5342731"/>
            <a:ext cx="6445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1544637" y="5561806"/>
            <a:ext cx="966788" cy="579438"/>
            <a:chOff x="1052" y="3374"/>
            <a:chExt cx="609" cy="365"/>
          </a:xfrm>
        </p:grpSpPr>
        <p:sp>
          <p:nvSpPr>
            <p:cNvPr id="113687" name="Rectangle 31"/>
            <p:cNvSpPr>
              <a:spLocks noChangeArrowheads="1"/>
            </p:cNvSpPr>
            <p:nvPr/>
          </p:nvSpPr>
          <p:spPr bwMode="auto">
            <a:xfrm>
              <a:off x="1052" y="3374"/>
              <a:ext cx="153" cy="36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endParaRPr lang="x-none" altLang="x-none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3688" name="Rectangle 32"/>
            <p:cNvSpPr>
              <a:spLocks noChangeArrowheads="1"/>
            </p:cNvSpPr>
            <p:nvPr/>
          </p:nvSpPr>
          <p:spPr bwMode="auto">
            <a:xfrm>
              <a:off x="1204" y="3378"/>
              <a:ext cx="153" cy="36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endParaRPr lang="x-none" altLang="x-none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3689" name="Rectangle 33"/>
            <p:cNvSpPr>
              <a:spLocks noChangeArrowheads="1"/>
            </p:cNvSpPr>
            <p:nvPr/>
          </p:nvSpPr>
          <p:spPr bwMode="auto">
            <a:xfrm>
              <a:off x="1356" y="3376"/>
              <a:ext cx="153" cy="36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endParaRPr lang="x-none" altLang="x-none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3690" name="Rectangle 34"/>
            <p:cNvSpPr>
              <a:spLocks noChangeArrowheads="1"/>
            </p:cNvSpPr>
            <p:nvPr/>
          </p:nvSpPr>
          <p:spPr bwMode="auto">
            <a:xfrm>
              <a:off x="1508" y="3375"/>
              <a:ext cx="153" cy="36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endParaRPr lang="x-none" altLang="x-none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13682" name="Rectangle 36"/>
          <p:cNvSpPr>
            <a:spLocks noChangeArrowheads="1"/>
          </p:cNvSpPr>
          <p:nvPr/>
        </p:nvSpPr>
        <p:spPr bwMode="auto">
          <a:xfrm>
            <a:off x="1536700" y="4760119"/>
            <a:ext cx="242887" cy="573087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3683" name="Rectangle 37"/>
          <p:cNvSpPr>
            <a:spLocks noChangeArrowheads="1"/>
          </p:cNvSpPr>
          <p:nvPr/>
        </p:nvSpPr>
        <p:spPr bwMode="auto">
          <a:xfrm>
            <a:off x="1778000" y="4771231"/>
            <a:ext cx="242887" cy="573088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3684" name="Rectangle 38"/>
          <p:cNvSpPr>
            <a:spLocks noChangeArrowheads="1"/>
          </p:cNvSpPr>
          <p:nvPr/>
        </p:nvSpPr>
        <p:spPr bwMode="auto">
          <a:xfrm>
            <a:off x="2019300" y="4769644"/>
            <a:ext cx="242887" cy="573087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3685" name="Rectangle 39"/>
          <p:cNvSpPr>
            <a:spLocks noChangeArrowheads="1"/>
          </p:cNvSpPr>
          <p:nvPr/>
        </p:nvSpPr>
        <p:spPr bwMode="auto">
          <a:xfrm>
            <a:off x="2260600" y="4761706"/>
            <a:ext cx="242887" cy="573088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5167313" y="41275"/>
            <a:ext cx="3713162" cy="12001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buFont typeface="ZapfDingbats" charset="0"/>
              <a:buNone/>
            </a:pPr>
            <a:r>
              <a:rPr lang="en-US" altLang="x-none">
                <a:solidFill>
                  <a:srgbClr val="FF0000"/>
                </a:solidFill>
                <a:latin typeface="Arial" charset="0"/>
              </a:rPr>
              <a:t>Q:</a:t>
            </a:r>
            <a:r>
              <a:rPr lang="en-US" altLang="x-none">
                <a:solidFill>
                  <a:srgbClr val="000000"/>
                </a:solidFill>
                <a:latin typeface="Arial" charset="0"/>
              </a:rPr>
              <a:t> what relationship between seq # size and window size?</a:t>
            </a:r>
          </a:p>
        </p:txBody>
      </p:sp>
      <p:sp>
        <p:nvSpPr>
          <p:cNvPr id="28" name="Slide Number Placeholder 4">
            <a:extLst>
              <a:ext uri="{FF2B5EF4-FFF2-40B4-BE49-F238E27FC236}">
                <a16:creationId xmlns:a16="http://schemas.microsoft.com/office/drawing/2014/main" id="{7E22D69C-353B-744B-9B8F-8568B8168DB4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9128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FA54B-5407-E74E-AE85-61A5693FF438}" type="slidenum">
              <a:rPr lang="en-US" altLang="x-none" sz="1400" smtClean="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x-none" sz="1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41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71 -0.03009 L 0.12275 -0.03009 " pathEditMode="fixed" rAng="0" ptsTypes="AA">
                                      <p:cBhvr>
                                        <p:cTn id="6" dur="5000" fill="hold"/>
                                        <p:tgtEl>
                                          <p:spTgt spid="1904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7.40741E-7 L 0.10747 -7.40741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8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47675" y="247650"/>
            <a:ext cx="7772400" cy="8382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Selective Repeat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4124325" cy="478155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dirty="0">
                <a:solidFill>
                  <a:srgbClr val="FF0000"/>
                </a:solidFill>
                <a:ea typeface="ＭＳ Ｐゴシック" charset="-128"/>
              </a:rPr>
              <a:t>data from above :</a:t>
            </a: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 err="1">
                <a:ea typeface="ＭＳ Ｐゴシック" charset="-128"/>
              </a:rPr>
              <a:t>unACKed</a:t>
            </a:r>
            <a:r>
              <a:rPr lang="en-US" altLang="x-none" sz="2000" dirty="0">
                <a:ea typeface="ＭＳ Ｐゴシック" charset="-128"/>
              </a:rPr>
              <a:t> packets is less than window size W, send; otherwise block app.</a:t>
            </a:r>
          </a:p>
          <a:p>
            <a:pPr>
              <a:buFont typeface="ZapfDingbats" charset="0"/>
              <a:buNone/>
            </a:pPr>
            <a:r>
              <a:rPr lang="en-US" altLang="x-none" sz="2400" dirty="0">
                <a:solidFill>
                  <a:srgbClr val="FF0000"/>
                </a:solidFill>
                <a:ea typeface="ＭＳ Ｐゴシック" charset="-128"/>
              </a:rPr>
              <a:t>timeout(n):</a:t>
            </a: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resend </a:t>
            </a:r>
            <a:r>
              <a:rPr lang="en-US" altLang="x-none" sz="2000" dirty="0" err="1">
                <a:ea typeface="ＭＳ Ｐゴシック" charset="-128"/>
              </a:rPr>
              <a:t>pkt</a:t>
            </a:r>
            <a:r>
              <a:rPr lang="en-US" altLang="x-none" sz="2000" dirty="0">
                <a:ea typeface="ＭＳ Ｐゴシック" charset="-128"/>
              </a:rPr>
              <a:t> n, restart timer</a:t>
            </a:r>
          </a:p>
          <a:p>
            <a:pPr>
              <a:buFont typeface="ZapfDingbats" charset="0"/>
              <a:buNone/>
            </a:pPr>
            <a:r>
              <a:rPr lang="en-US" altLang="x-none" sz="2400" dirty="0">
                <a:solidFill>
                  <a:srgbClr val="FF0000"/>
                </a:solidFill>
                <a:ea typeface="ＭＳ Ｐゴシック" charset="-128"/>
              </a:rPr>
              <a:t>ACK(n) </a:t>
            </a:r>
            <a:r>
              <a:rPr lang="en-US" altLang="x-none" sz="2000" dirty="0">
                <a:ea typeface="ＭＳ Ｐゴシック" charset="-128"/>
              </a:rPr>
              <a:t>in </a:t>
            </a:r>
            <a:r>
              <a:rPr lang="en-US" altLang="x-none" sz="1600" dirty="0">
                <a:ea typeface="ＭＳ Ｐゴシック" charset="-128"/>
              </a:rPr>
              <a:t>[sendbase,sendbase+W-1]:</a:t>
            </a: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mark </a:t>
            </a:r>
            <a:r>
              <a:rPr lang="en-US" altLang="x-none" sz="2000" dirty="0" err="1">
                <a:ea typeface="ＭＳ Ｐゴシック" charset="-128"/>
              </a:rPr>
              <a:t>pkt</a:t>
            </a:r>
            <a:r>
              <a:rPr lang="en-US" altLang="x-none" sz="2000" dirty="0">
                <a:ea typeface="ＭＳ Ｐゴシック" charset="-128"/>
              </a:rPr>
              <a:t> n as received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update </a:t>
            </a:r>
            <a:r>
              <a:rPr lang="en-US" altLang="x-none" sz="2000" dirty="0" err="1">
                <a:ea typeface="ＭＳ Ｐゴシック" charset="-128"/>
              </a:rPr>
              <a:t>sendbase</a:t>
            </a:r>
            <a:r>
              <a:rPr lang="en-US" altLang="x-none" sz="2000" dirty="0">
                <a:ea typeface="ＭＳ Ｐゴシック" charset="-128"/>
              </a:rPr>
              <a:t> to the first packet </a:t>
            </a:r>
            <a:r>
              <a:rPr lang="en-US" altLang="x-none" sz="2000" dirty="0" err="1">
                <a:ea typeface="ＭＳ Ｐゴシック" charset="-128"/>
              </a:rPr>
              <a:t>unACKed</a:t>
            </a:r>
            <a:endParaRPr lang="en-US" altLang="x-none" sz="2400" dirty="0">
              <a:ea typeface="ＭＳ Ｐゴシック" charset="-128"/>
            </a:endParaRPr>
          </a:p>
        </p:txBody>
      </p:sp>
      <p:sp>
        <p:nvSpPr>
          <p:cNvPr id="105476" name="Rectangle 5"/>
          <p:cNvSpPr>
            <a:spLocks noChangeArrowheads="1"/>
          </p:cNvSpPr>
          <p:nvPr/>
        </p:nvSpPr>
        <p:spPr bwMode="auto">
          <a:xfrm>
            <a:off x="495300" y="1457325"/>
            <a:ext cx="3967163" cy="46101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05477" name="Group 8"/>
          <p:cNvGrpSpPr>
            <a:grpSpLocks/>
          </p:cNvGrpSpPr>
          <p:nvPr/>
        </p:nvGrpSpPr>
        <p:grpSpPr bwMode="auto">
          <a:xfrm>
            <a:off x="703263" y="1208088"/>
            <a:ext cx="1150937" cy="457200"/>
            <a:chOff x="1103" y="3929"/>
            <a:chExt cx="725" cy="288"/>
          </a:xfrm>
        </p:grpSpPr>
        <p:sp>
          <p:nvSpPr>
            <p:cNvPr id="105483" name="Rectangle 7"/>
            <p:cNvSpPr>
              <a:spLocks noChangeArrowheads="1"/>
            </p:cNvSpPr>
            <p:nvPr/>
          </p:nvSpPr>
          <p:spPr bwMode="auto">
            <a:xfrm>
              <a:off x="1146" y="3984"/>
              <a:ext cx="612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endParaRPr lang="x-none" altLang="x-none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5484" name="Text Box 6"/>
            <p:cNvSpPr txBox="1">
              <a:spLocks noChangeArrowheads="1"/>
            </p:cNvSpPr>
            <p:nvPr/>
          </p:nvSpPr>
          <p:spPr bwMode="auto">
            <a:xfrm>
              <a:off x="1103" y="3929"/>
              <a:ext cx="7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>
                  <a:solidFill>
                    <a:srgbClr val="3333CC"/>
                  </a:solidFill>
                  <a:latin typeface="Comic Sans MS" charset="0"/>
                </a:rPr>
                <a:t>sender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</p:grpSp>
      <p:sp>
        <p:nvSpPr>
          <p:cNvPr id="105478" name="Rectangle 9"/>
          <p:cNvSpPr>
            <a:spLocks noChangeArrowheads="1"/>
          </p:cNvSpPr>
          <p:nvPr/>
        </p:nvSpPr>
        <p:spPr bwMode="auto">
          <a:xfrm>
            <a:off x="5000625" y="1581150"/>
            <a:ext cx="3810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 dirty="0" err="1">
                <a:solidFill>
                  <a:srgbClr val="FF0000"/>
                </a:solidFill>
                <a:latin typeface="Comic Sans MS" charset="0"/>
              </a:rPr>
              <a:t>pkt</a:t>
            </a:r>
            <a:r>
              <a:rPr lang="en-US" altLang="x-none" dirty="0">
                <a:solidFill>
                  <a:srgbClr val="FF0000"/>
                </a:solidFill>
                <a:latin typeface="Comic Sans MS" charset="0"/>
              </a:rPr>
              <a:t> n in </a:t>
            </a:r>
            <a:r>
              <a:rPr lang="en-US" altLang="x-none" sz="1600" dirty="0">
                <a:solidFill>
                  <a:srgbClr val="FF0000"/>
                </a:solidFill>
                <a:latin typeface="Comic Sans MS" charset="0"/>
              </a:rPr>
              <a:t>[</a:t>
            </a:r>
            <a:r>
              <a:rPr lang="en-US" altLang="x-none" sz="1600" dirty="0" err="1">
                <a:solidFill>
                  <a:srgbClr val="FF0000"/>
                </a:solidFill>
                <a:latin typeface="Comic Sans MS" charset="0"/>
              </a:rPr>
              <a:t>rcvbase</a:t>
            </a:r>
            <a:r>
              <a:rPr lang="en-US" altLang="x-none" sz="1600" dirty="0">
                <a:solidFill>
                  <a:srgbClr val="FF0000"/>
                </a:solidFill>
                <a:latin typeface="Comic Sans MS" charset="0"/>
              </a:rPr>
              <a:t>, rcvbase+W-1]</a:t>
            </a:r>
            <a:endParaRPr lang="en-US" altLang="x-none" dirty="0">
              <a:solidFill>
                <a:srgbClr val="000000"/>
              </a:solidFill>
              <a:latin typeface="Comic Sans MS" charset="0"/>
            </a:endParaRPr>
          </a:p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send ACK(n)</a:t>
            </a:r>
          </a:p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if (out-of-order) </a:t>
            </a:r>
            <a:br>
              <a:rPr lang="en-US" altLang="x-none" sz="2000" dirty="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   mark and buffer </a:t>
            </a:r>
            <a:r>
              <a:rPr lang="en-US" altLang="x-none" sz="2000" dirty="0" err="1">
                <a:solidFill>
                  <a:srgbClr val="000000"/>
                </a:solidFill>
                <a:latin typeface="Comic Sans MS" charset="0"/>
              </a:rPr>
              <a:t>pkt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n</a:t>
            </a:r>
            <a:br>
              <a:rPr lang="en-US" altLang="x-none" sz="2000" dirty="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else /*in-order*/</a:t>
            </a:r>
          </a:p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        deliver any in-order packets</a:t>
            </a:r>
          </a:p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</a:pPr>
            <a:r>
              <a:rPr lang="en-US" altLang="x-none" sz="2000" dirty="0" err="1">
                <a:solidFill>
                  <a:srgbClr val="FF0000"/>
                </a:solidFill>
                <a:latin typeface="Comic Sans MS" charset="0"/>
              </a:rPr>
              <a:t>pkt</a:t>
            </a:r>
            <a:r>
              <a:rPr lang="en-US" altLang="x-none" sz="2000" dirty="0">
                <a:solidFill>
                  <a:srgbClr val="FF0000"/>
                </a:solidFill>
                <a:latin typeface="Comic Sans MS" charset="0"/>
              </a:rPr>
              <a:t> n in </a:t>
            </a:r>
            <a:r>
              <a:rPr lang="en-US" altLang="x-none" sz="1800" dirty="0">
                <a:solidFill>
                  <a:srgbClr val="FF0000"/>
                </a:solidFill>
                <a:latin typeface="Comic Sans MS" charset="0"/>
              </a:rPr>
              <a:t>[</a:t>
            </a:r>
            <a:r>
              <a:rPr lang="en-US" altLang="x-none" sz="1800" dirty="0" err="1">
                <a:solidFill>
                  <a:srgbClr val="FF0000"/>
                </a:solidFill>
                <a:latin typeface="Comic Sans MS" charset="0"/>
              </a:rPr>
              <a:t>rcvbase</a:t>
            </a:r>
            <a:r>
              <a:rPr lang="en-US" altLang="zh-CN" sz="1800" dirty="0">
                <a:solidFill>
                  <a:srgbClr val="FF0000"/>
                </a:solidFill>
                <a:latin typeface="Comic Sans MS" charset="0"/>
              </a:rPr>
              <a:t>-W</a:t>
            </a:r>
            <a:r>
              <a:rPr lang="en-US" altLang="x-none" sz="1800" dirty="0">
                <a:solidFill>
                  <a:srgbClr val="FF0000"/>
                </a:solidFill>
                <a:latin typeface="Comic Sans MS" charset="0"/>
              </a:rPr>
              <a:t>, rcvbase-1]</a:t>
            </a:r>
            <a:endParaRPr lang="en-US" altLang="x-none" sz="2000" dirty="0">
              <a:solidFill>
                <a:srgbClr val="000000"/>
              </a:solidFill>
              <a:latin typeface="Comic Sans MS" charset="0"/>
            </a:endParaRPr>
          </a:p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send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ACK(n)</a:t>
            </a:r>
            <a:endParaRPr lang="en-US" altLang="x-none" sz="2000" dirty="0">
              <a:solidFill>
                <a:srgbClr val="000000"/>
              </a:solidFill>
              <a:latin typeface="Comic Sans MS" charset="0"/>
            </a:endParaRPr>
          </a:p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 dirty="0">
                <a:solidFill>
                  <a:srgbClr val="FF0000"/>
                </a:solidFill>
                <a:latin typeface="Comic Sans MS" charset="0"/>
              </a:rPr>
              <a:t>otherwise:</a:t>
            </a:r>
            <a:r>
              <a:rPr lang="en-US" altLang="x-none" sz="2000" dirty="0">
                <a:solidFill>
                  <a:srgbClr val="FF0000"/>
                </a:solidFill>
                <a:latin typeface="Comic Sans MS" charset="0"/>
              </a:rPr>
              <a:t> </a:t>
            </a:r>
          </a:p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ignore </a:t>
            </a:r>
            <a:endParaRPr lang="en-US" altLang="x-none" dirty="0">
              <a:solidFill>
                <a:srgbClr val="000000"/>
              </a:solidFill>
              <a:latin typeface="Comic Sans MS" charset="0"/>
            </a:endParaRPr>
          </a:p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</a:pPr>
            <a:endParaRPr lang="en-US" altLang="x-none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5479" name="Rectangle 10"/>
          <p:cNvSpPr>
            <a:spLocks noChangeArrowheads="1"/>
          </p:cNvSpPr>
          <p:nvPr/>
        </p:nvSpPr>
        <p:spPr bwMode="auto">
          <a:xfrm>
            <a:off x="4962525" y="1438275"/>
            <a:ext cx="3838575" cy="46101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05480" name="Group 14"/>
          <p:cNvGrpSpPr>
            <a:grpSpLocks/>
          </p:cNvGrpSpPr>
          <p:nvPr/>
        </p:nvGrpSpPr>
        <p:grpSpPr bwMode="auto">
          <a:xfrm>
            <a:off x="5186363" y="1179513"/>
            <a:ext cx="1366837" cy="457200"/>
            <a:chOff x="3339" y="191"/>
            <a:chExt cx="861" cy="288"/>
          </a:xfrm>
        </p:grpSpPr>
        <p:sp>
          <p:nvSpPr>
            <p:cNvPr id="105481" name="Rectangle 12"/>
            <p:cNvSpPr>
              <a:spLocks noChangeArrowheads="1"/>
            </p:cNvSpPr>
            <p:nvPr/>
          </p:nvSpPr>
          <p:spPr bwMode="auto">
            <a:xfrm>
              <a:off x="3360" y="264"/>
              <a:ext cx="822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endParaRPr lang="x-none" altLang="x-none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5482" name="Text Box 13"/>
            <p:cNvSpPr txBox="1">
              <a:spLocks noChangeArrowheads="1"/>
            </p:cNvSpPr>
            <p:nvPr/>
          </p:nvSpPr>
          <p:spPr bwMode="auto">
            <a:xfrm>
              <a:off x="3339" y="191"/>
              <a:ext cx="8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>
                  <a:solidFill>
                    <a:srgbClr val="3333CC"/>
                  </a:solidFill>
                  <a:latin typeface="Comic Sans MS" charset="0"/>
                </a:rPr>
                <a:t>receiver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</p:grp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0D90791F-CACF-4C4B-9AE1-3961A1F1006F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9128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FA54B-5407-E74E-AE85-61A5693FF438}" type="slidenum">
              <a:rPr lang="en-US" altLang="x-none" sz="1400" smtClean="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x-none" sz="1400" dirty="0">
              <a:latin typeface="Times New Roman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AE1EEE-5252-D34F-BD72-4D52DE7D8FF2}"/>
              </a:ext>
            </a:extLst>
          </p:cNvPr>
          <p:cNvSpPr/>
          <p:nvPr/>
        </p:nvSpPr>
        <p:spPr bwMode="auto">
          <a:xfrm>
            <a:off x="4778829" y="4027714"/>
            <a:ext cx="4147458" cy="78377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360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4"/>
          <p:cNvSpPr>
            <a:spLocks noChangeArrowheads="1"/>
          </p:cNvSpPr>
          <p:nvPr/>
        </p:nvSpPr>
        <p:spPr bwMode="auto">
          <a:xfrm>
            <a:off x="333375" y="61913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3600" u="sng">
                <a:solidFill>
                  <a:srgbClr val="3333CC"/>
                </a:solidFill>
                <a:latin typeface="Comic Sans MS" charset="0"/>
              </a:rPr>
              <a:t>Sliding Window Protocols:</a:t>
            </a:r>
            <a:br>
              <a:rPr lang="en-US" altLang="x-none" sz="3600" u="sng">
                <a:solidFill>
                  <a:srgbClr val="3333CC"/>
                </a:solidFill>
                <a:latin typeface="Comic Sans MS" charset="0"/>
              </a:rPr>
            </a:br>
            <a:r>
              <a:rPr lang="en-US" altLang="x-none" sz="3600" u="sng">
                <a:solidFill>
                  <a:srgbClr val="3333CC"/>
                </a:solidFill>
                <a:latin typeface="Comic Sans MS" charset="0"/>
              </a:rPr>
              <a:t>Go-back-n and Selective Repeat</a:t>
            </a:r>
          </a:p>
        </p:txBody>
      </p:sp>
      <p:graphicFrame>
        <p:nvGraphicFramePr>
          <p:cNvPr id="218117" name="Group 5"/>
          <p:cNvGraphicFramePr>
            <a:graphicFrameLocks noGrp="1"/>
          </p:cNvGraphicFramePr>
          <p:nvPr/>
        </p:nvGraphicFramePr>
        <p:xfrm>
          <a:off x="400050" y="1584325"/>
          <a:ext cx="8134350" cy="4348204"/>
        </p:xfrm>
        <a:graphic>
          <a:graphicData uri="http://schemas.openxmlformats.org/drawingml/2006/table">
            <a:tbl>
              <a:tblPr/>
              <a:tblGrid>
                <a:gridCol w="271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954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endParaRPr kumimoji="0" lang="x-none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Go-back-n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Selective Repeat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94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data bandwidth: sender to receiver</a:t>
                      </a:r>
                      <a:b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</a:b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(avg. number of times a pkt is transmitted)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endParaRPr kumimoji="0" lang="x-none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endParaRPr kumimoji="0" lang="x-none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4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ACK bandwidth (receiver to sender)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endParaRPr kumimoji="0" lang="x-none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endParaRPr kumimoji="0" lang="x-none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70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Relationship between M (the number of seq#) and W (window size)</a:t>
                      </a:r>
                      <a:endParaRPr kumimoji="0" lang="en-US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endParaRPr kumimoji="0" lang="x-none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endParaRPr kumimoji="0" lang="x-none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62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Buffer size at receiver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endParaRPr kumimoji="0" lang="x-none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endParaRPr kumimoji="0" lang="x-none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9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Complexity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endParaRPr kumimoji="0" lang="x-none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ZapfDingbats" charset="0"/>
                        <a:defRPr sz="24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charset="0"/>
                        <a:defRPr sz="2000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0"/>
                        <a:buNone/>
                        <a:tabLst/>
                      </a:pPr>
                      <a:endParaRPr kumimoji="0" lang="x-none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7793" name="Text Box 37"/>
          <p:cNvSpPr txBox="1">
            <a:spLocks noChangeArrowheads="1"/>
          </p:cNvSpPr>
          <p:nvPr/>
        </p:nvSpPr>
        <p:spPr bwMode="auto">
          <a:xfrm>
            <a:off x="353786" y="6210341"/>
            <a:ext cx="8551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000">
                <a:solidFill>
                  <a:srgbClr val="000000"/>
                </a:solidFill>
              </a:rPr>
              <a:t>p: the loss rate of a packet; M: number of seq# (e.g., 3 bit M = 8); W: window size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317875" y="3406775"/>
            <a:ext cx="23145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More efficient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21388" y="3378200"/>
            <a:ext cx="2200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Less efficient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867150" y="4057650"/>
            <a:ext cx="10779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M &gt; W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419850" y="4070350"/>
            <a:ext cx="12652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M ≥ 2W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133850" y="4832350"/>
            <a:ext cx="322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1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840538" y="4819650"/>
            <a:ext cx="5064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W</a:t>
            </a:r>
            <a:endParaRPr lang="en-US" altLang="x-none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678238" y="5470525"/>
            <a:ext cx="1289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Simpler</a:t>
            </a:r>
            <a:endParaRPr lang="en-US" altLang="x-none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083300" y="5441950"/>
            <a:ext cx="2185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More complex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263900" y="2255838"/>
            <a:ext cx="2200275" cy="952500"/>
            <a:chOff x="3263559" y="2256058"/>
            <a:chExt cx="2201244" cy="952857"/>
          </a:xfrm>
        </p:grpSpPr>
        <p:sp>
          <p:nvSpPr>
            <p:cNvPr id="117806" name="Rectangle 7"/>
            <p:cNvSpPr>
              <a:spLocks noChangeArrowheads="1"/>
            </p:cNvSpPr>
            <p:nvPr/>
          </p:nvSpPr>
          <p:spPr bwMode="auto">
            <a:xfrm>
              <a:off x="3263559" y="2256058"/>
              <a:ext cx="220124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>
                <a:spcBef>
                  <a:spcPct val="20000"/>
                </a:spcBef>
                <a:buClr>
                  <a:srgbClr val="3333CC"/>
                </a:buClr>
                <a:buSzPct val="85000"/>
              </a:pPr>
              <a:r>
                <a:rPr lang="en-US" altLang="x-none">
                  <a:solidFill>
                    <a:srgbClr val="000000"/>
                  </a:solidFill>
                  <a:latin typeface="Comic Sans MS" charset="0"/>
                </a:rPr>
                <a:t>Less efficient</a:t>
              </a:r>
            </a:p>
          </p:txBody>
        </p:sp>
        <p:graphicFrame>
          <p:nvGraphicFramePr>
            <p:cNvPr id="117807" name="Object 2"/>
            <p:cNvGraphicFramePr>
              <a:graphicFrameLocks noChangeAspect="1"/>
            </p:cNvGraphicFramePr>
            <p:nvPr/>
          </p:nvGraphicFramePr>
          <p:xfrm>
            <a:off x="3862965" y="2732665"/>
            <a:ext cx="855662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145" name="Equation" r:id="rId4" imgW="393529" imgH="253890" progId="Equation.3">
                    <p:embed/>
                  </p:oleObj>
                </mc:Choice>
                <mc:Fallback>
                  <p:oleObj name="Equation" r:id="rId4" imgW="393529" imgH="253890" progId="Equation.3">
                    <p:embed/>
                    <p:pic>
                      <p:nvPicPr>
                        <p:cNvPr id="117807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2965" y="2732665"/>
                          <a:ext cx="855662" cy="476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5991225" y="2255838"/>
            <a:ext cx="2314575" cy="890587"/>
            <a:chOff x="5991416" y="2256059"/>
            <a:chExt cx="2315057" cy="889789"/>
          </a:xfrm>
        </p:grpSpPr>
        <p:sp>
          <p:nvSpPr>
            <p:cNvPr id="117804" name="Rectangle 8"/>
            <p:cNvSpPr>
              <a:spLocks noChangeArrowheads="1"/>
            </p:cNvSpPr>
            <p:nvPr/>
          </p:nvSpPr>
          <p:spPr bwMode="auto">
            <a:xfrm>
              <a:off x="5991416" y="2256059"/>
              <a:ext cx="23150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>
                <a:spcBef>
                  <a:spcPct val="20000"/>
                </a:spcBef>
                <a:buClr>
                  <a:srgbClr val="3333CC"/>
                </a:buClr>
                <a:buSzPct val="85000"/>
              </a:pPr>
              <a:r>
                <a:rPr lang="en-US" altLang="x-none">
                  <a:solidFill>
                    <a:srgbClr val="000000"/>
                  </a:solidFill>
                  <a:latin typeface="Comic Sans MS" charset="0"/>
                </a:rPr>
                <a:t>More efficient</a:t>
              </a:r>
            </a:p>
          </p:txBody>
        </p:sp>
        <p:graphicFrame>
          <p:nvGraphicFramePr>
            <p:cNvPr id="117805" name="Object 3"/>
            <p:cNvGraphicFramePr>
              <a:graphicFrameLocks noChangeAspect="1"/>
            </p:cNvGraphicFramePr>
            <p:nvPr/>
          </p:nvGraphicFramePr>
          <p:xfrm>
            <a:off x="6900863" y="2693411"/>
            <a:ext cx="468312" cy="452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146" name="Equation" r:id="rId6" imgW="215713" imgH="241091" progId="Equation.3">
                    <p:embed/>
                  </p:oleObj>
                </mc:Choice>
                <mc:Fallback>
                  <p:oleObj name="Equation" r:id="rId6" imgW="215713" imgH="241091" progId="Equation.3">
                    <p:embed/>
                    <p:pic>
                      <p:nvPicPr>
                        <p:cNvPr id="117805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00863" y="2693411"/>
                          <a:ext cx="468312" cy="452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0F3B2C66-483A-C845-B72A-72DA79A5A84A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9128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FA54B-5407-E74E-AE85-61A5693FF438}" type="slidenum">
              <a:rPr lang="en-US" altLang="x-none" sz="1400" smtClean="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x-none" sz="1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23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8A54A2-C880-924C-A94E-FD83A901B468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2338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u="sng">
                <a:solidFill>
                  <a:srgbClr val="3333CC"/>
                </a:solidFill>
                <a:ea typeface="宋体" charset="-122"/>
              </a:rPr>
              <a:t>Outline</a:t>
            </a:r>
            <a:endParaRPr lang="en-US" altLang="x-none" sz="4000" u="sng">
              <a:solidFill>
                <a:srgbClr val="3333CC"/>
              </a:solidFill>
              <a:ea typeface="宋体" charset="-122"/>
            </a:endParaRPr>
          </a:p>
        </p:txBody>
      </p:sp>
      <p:sp>
        <p:nvSpPr>
          <p:cNvPr id="142339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Admin</a:t>
            </a:r>
            <a:r>
              <a:rPr lang="zh-CN" altLang="en-US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and</a:t>
            </a:r>
            <a:r>
              <a:rPr lang="zh-CN" altLang="en-US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Recap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Reliable data transfer</a:t>
            </a:r>
          </a:p>
          <a:p>
            <a:pPr marL="800100" lvl="1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altLang="x-none" dirty="0"/>
              <a:t>perfect channel</a:t>
            </a:r>
          </a:p>
          <a:p>
            <a:pPr marL="800100" lvl="1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altLang="x-none" dirty="0"/>
              <a:t>channel with bit errors</a:t>
            </a:r>
          </a:p>
          <a:p>
            <a:pPr marL="800100" lvl="1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altLang="x-none" dirty="0"/>
              <a:t>channel with bit errors and losses</a:t>
            </a:r>
          </a:p>
          <a:p>
            <a:pPr marL="800100" lvl="1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altLang="x-none" dirty="0"/>
              <a:t>sliding window: reliability with throughput</a:t>
            </a:r>
            <a:endParaRPr lang="en-US" altLang="zh-CN" dirty="0">
              <a:solidFill>
                <a:srgbClr val="000000"/>
              </a:solidFill>
              <a:ea typeface="宋体" charset="-122"/>
            </a:endParaRPr>
          </a:p>
          <a:p>
            <a:pPr>
              <a:buClr>
                <a:srgbClr val="C00000"/>
              </a:buClr>
              <a:buFont typeface="Wingdings" charset="2"/>
              <a:buChar char="Ø"/>
            </a:pPr>
            <a:r>
              <a:rPr lang="en-US" altLang="zh-CN" i="1" dirty="0">
                <a:solidFill>
                  <a:srgbClr val="C00000"/>
                </a:solidFill>
                <a:ea typeface="宋体" charset="-122"/>
              </a:rPr>
              <a:t>TCP reliability</a:t>
            </a:r>
          </a:p>
        </p:txBody>
      </p:sp>
    </p:spTree>
    <p:extLst>
      <p:ext uri="{BB962C8B-B14F-4D97-AF65-F5344CB8AC3E}">
        <p14:creationId xmlns:p14="http://schemas.microsoft.com/office/powerpoint/2010/main" val="1794888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1DB536-CCA2-3941-989E-7F27CD56F599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4386" name="Rectangle 2"/>
          <p:cNvSpPr>
            <a:spLocks noChangeArrowheads="1"/>
          </p:cNvSpPr>
          <p:nvPr/>
        </p:nvSpPr>
        <p:spPr bwMode="auto">
          <a:xfrm>
            <a:off x="533400" y="228600"/>
            <a:ext cx="81438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>
                <a:solidFill>
                  <a:srgbClr val="3333CC"/>
                </a:solidFill>
              </a:rPr>
              <a:t>TCP: Overview</a:t>
            </a:r>
            <a:r>
              <a:rPr lang="en-US" altLang="x-none" sz="4000">
                <a:solidFill>
                  <a:srgbClr val="3333CC"/>
                </a:solidFill>
              </a:rPr>
              <a:t>   </a:t>
            </a:r>
            <a:r>
              <a:rPr lang="en-US" altLang="x-none" sz="2000">
                <a:solidFill>
                  <a:srgbClr val="3333CC"/>
                </a:solidFill>
              </a:rPr>
              <a:t>RFCs: 793, 1122, 1323, 2018, 2581</a:t>
            </a:r>
            <a:endParaRPr lang="en-US" altLang="x-none" sz="4000" u="sng">
              <a:solidFill>
                <a:srgbClr val="3333CC"/>
              </a:solidFill>
            </a:endParaRPr>
          </a:p>
        </p:txBody>
      </p:sp>
      <p:sp>
        <p:nvSpPr>
          <p:cNvPr id="144387" name="Rectangle 3"/>
          <p:cNvSpPr>
            <a:spLocks noChangeArrowheads="1"/>
          </p:cNvSpPr>
          <p:nvPr/>
        </p:nvSpPr>
        <p:spPr bwMode="auto">
          <a:xfrm>
            <a:off x="571500" y="1543050"/>
            <a:ext cx="7840663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</a:pPr>
            <a:endParaRPr lang="en-US" altLang="x-none" sz="2400" dirty="0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x-none" sz="2400" dirty="0">
                <a:solidFill>
                  <a:srgbClr val="000000"/>
                </a:solidFill>
              </a:rPr>
              <a:t>Point-to-point reliability: one sender, one receiver 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endParaRPr lang="en-US" altLang="x-none" sz="2400" dirty="0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endParaRPr lang="en-US" altLang="x-none" sz="2400" dirty="0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x-none" sz="2400" dirty="0">
                <a:solidFill>
                  <a:srgbClr val="000000"/>
                </a:solidFill>
              </a:rPr>
              <a:t>Flow controlled and congestion controlled</a:t>
            </a:r>
          </a:p>
          <a:p>
            <a:pPr>
              <a:buClr>
                <a:srgbClr val="3333CC"/>
              </a:buClr>
            </a:pPr>
            <a:endParaRPr lang="en-US" altLang="x-none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603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F1779A-D4D2-4547-A7DA-85FF6B8A31E6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6434" name="Rectangle 2"/>
          <p:cNvSpPr>
            <a:spLocks noChangeArrowheads="1"/>
          </p:cNvSpPr>
          <p:nvPr/>
        </p:nvSpPr>
        <p:spPr bwMode="auto">
          <a:xfrm>
            <a:off x="533400" y="228600"/>
            <a:ext cx="81438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>
                <a:solidFill>
                  <a:srgbClr val="3333CC"/>
                </a:solidFill>
              </a:rPr>
              <a:t>Evolution of TCP</a:t>
            </a:r>
          </a:p>
        </p:txBody>
      </p:sp>
      <p:pic>
        <p:nvPicPr>
          <p:cNvPr id="14643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8763"/>
            <a:ext cx="9144000" cy="45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436" name="Rectangle 2"/>
          <p:cNvSpPr>
            <a:spLocks noChangeArrowheads="1"/>
          </p:cNvSpPr>
          <p:nvPr/>
        </p:nvSpPr>
        <p:spPr bwMode="auto">
          <a:xfrm>
            <a:off x="381000" y="6257925"/>
            <a:ext cx="7127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200" i="1">
                <a:latin typeface="Times New Roman" charset="0"/>
              </a:rPr>
              <a:t>Source: http://webcourse.cs.technion.ac.il/236341/Winter2015-2016/ho/WCFiles/Tutorial10.pdf</a:t>
            </a:r>
          </a:p>
        </p:txBody>
      </p:sp>
    </p:spTree>
    <p:extLst>
      <p:ext uri="{BB962C8B-B14F-4D97-AF65-F5344CB8AC3E}">
        <p14:creationId xmlns:p14="http://schemas.microsoft.com/office/powerpoint/2010/main" val="3835919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D4F428-3BB1-F344-A532-AFADD42A69A0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533400" y="228600"/>
            <a:ext cx="81438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>
                <a:solidFill>
                  <a:srgbClr val="3333CC"/>
                </a:solidFill>
              </a:rPr>
              <a:t>Evolution of TCP</a:t>
            </a:r>
          </a:p>
        </p:txBody>
      </p:sp>
      <p:sp>
        <p:nvSpPr>
          <p:cNvPr id="148483" name="Rectangle 2"/>
          <p:cNvSpPr>
            <a:spLocks noChangeArrowheads="1"/>
          </p:cNvSpPr>
          <p:nvPr/>
        </p:nvSpPr>
        <p:spPr bwMode="auto">
          <a:xfrm>
            <a:off x="381000" y="6257925"/>
            <a:ext cx="7127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200" i="1">
                <a:latin typeface="Times New Roman" charset="0"/>
              </a:rPr>
              <a:t>Source: http://webcourse.cs.technion.ac.il/236341/Winter2015-2016/ho/WCFiles/Tutorial10.pdf</a:t>
            </a:r>
          </a:p>
        </p:txBody>
      </p:sp>
      <p:pic>
        <p:nvPicPr>
          <p:cNvPr id="14848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4663"/>
            <a:ext cx="9144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485" name="Rectangle 4"/>
          <p:cNvSpPr>
            <a:spLocks noChangeArrowheads="1"/>
          </p:cNvSpPr>
          <p:nvPr/>
        </p:nvSpPr>
        <p:spPr bwMode="auto">
          <a:xfrm>
            <a:off x="6723063" y="3797300"/>
            <a:ext cx="227965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400">
                <a:latin typeface="Times New Roman" charset="0"/>
              </a:rPr>
              <a:t>multiple versions</a:t>
            </a:r>
          </a:p>
        </p:txBody>
      </p:sp>
    </p:spTree>
    <p:extLst>
      <p:ext uri="{BB962C8B-B14F-4D97-AF65-F5344CB8AC3E}">
        <p14:creationId xmlns:p14="http://schemas.microsoft.com/office/powerpoint/2010/main" val="127356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78552-8E30-CF40-96CF-BCC43EEC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Admin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817B6-62B8-594C-B6C5-A4AAE7F69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/>
              <a:t>Lab</a:t>
            </a:r>
            <a:r>
              <a:rPr lang="zh-CN" altLang="en-US" dirty="0"/>
              <a:t> </a:t>
            </a:r>
            <a:r>
              <a:rPr lang="en-US" altLang="zh-CN" dirty="0"/>
              <a:t>assignment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returned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Nov.</a:t>
            </a:r>
            <a:r>
              <a:rPr lang="zh-CN" altLang="en-US" dirty="0"/>
              <a:t> </a:t>
            </a:r>
            <a:r>
              <a:rPr lang="en-US" altLang="zh-CN" dirty="0"/>
              <a:t>18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/>
              <a:t>Class</a:t>
            </a:r>
            <a:r>
              <a:rPr lang="zh-CN" altLang="en-US" dirty="0"/>
              <a:t> </a:t>
            </a:r>
            <a:r>
              <a:rPr lang="en-US" altLang="zh-CN" dirty="0"/>
              <a:t>Project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/>
              <a:t>15%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en-US" altLang="zh-CN" dirty="0"/>
              <a:t>score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/>
              <a:t>Please</a:t>
            </a:r>
            <a:r>
              <a:rPr lang="zh-CN" altLang="en-US" dirty="0"/>
              <a:t> </a:t>
            </a:r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ASAP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/>
              <a:t>Talk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instructor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TA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feedback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EF03F-E496-0442-A232-CCC0D2ADB6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0777B7-C050-2A4C-AF08-3BC55ADC50D7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7304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BFF98A-1857-F44C-92DD-BB2E386FCE28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TCP Reliable Data Transfer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08113"/>
            <a:ext cx="3959225" cy="478155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400" dirty="0">
                <a:solidFill>
                  <a:srgbClr val="FF0000"/>
                </a:solidFill>
                <a:ea typeface="ＭＳ Ｐゴシック" charset="-128"/>
              </a:rPr>
              <a:t>Connection-oriented:</a:t>
            </a:r>
            <a:r>
              <a:rPr lang="en-US" altLang="x-none" sz="2400" dirty="0">
                <a:ea typeface="ＭＳ Ｐゴシック" charset="-128"/>
              </a:rPr>
              <a:t> 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connection management</a:t>
            </a:r>
          </a:p>
          <a:p>
            <a:pPr lvl="2">
              <a:lnSpc>
                <a:spcPct val="90000"/>
              </a:lnSpc>
            </a:pPr>
            <a:r>
              <a:rPr lang="en-US" altLang="x-none" sz="1800" dirty="0">
                <a:ea typeface="ＭＳ Ｐゴシック" charset="-128"/>
              </a:rPr>
              <a:t>setup (exchange of control </a:t>
            </a:r>
            <a:r>
              <a:rPr lang="en-US" altLang="x-none" sz="1800" dirty="0" err="1">
                <a:ea typeface="ＭＳ Ｐゴシック" charset="-128"/>
              </a:rPr>
              <a:t>msgs</a:t>
            </a:r>
            <a:r>
              <a:rPr lang="en-US" altLang="x-none" sz="1800" dirty="0">
                <a:ea typeface="ＭＳ Ｐゴシック" charset="-128"/>
              </a:rPr>
              <a:t>) </a:t>
            </a:r>
            <a:r>
              <a:rPr lang="en-US" altLang="x-none" sz="1800" dirty="0" err="1">
                <a:ea typeface="ＭＳ Ｐゴシック" charset="-128"/>
              </a:rPr>
              <a:t>init</a:t>
            </a:r>
            <a:r>
              <a:rPr lang="ja-JP" altLang="en-US" sz="1800">
                <a:ea typeface="ＭＳ Ｐゴシック" charset="-128"/>
              </a:rPr>
              <a:t>’</a:t>
            </a:r>
            <a:r>
              <a:rPr lang="en-US" altLang="ja-JP" sz="1800" dirty="0">
                <a:ea typeface="ＭＳ Ｐゴシック" charset="-128"/>
              </a:rPr>
              <a:t>s sender, receiver state before data exchange</a:t>
            </a:r>
          </a:p>
          <a:p>
            <a:pPr lvl="2">
              <a:lnSpc>
                <a:spcPct val="90000"/>
              </a:lnSpc>
            </a:pPr>
            <a:r>
              <a:rPr lang="en-US" altLang="x-none" sz="1800" dirty="0">
                <a:ea typeface="ＭＳ Ｐゴシック" charset="-128"/>
              </a:rPr>
              <a:t>close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400" dirty="0">
                <a:solidFill>
                  <a:srgbClr val="FF0000"/>
                </a:solidFill>
                <a:ea typeface="ＭＳ Ｐゴシック" charset="-128"/>
              </a:rPr>
              <a:t>Full duplex data:</a:t>
            </a:r>
            <a:endParaRPr lang="en-US" altLang="x-none" sz="2400" dirty="0">
              <a:ea typeface="ＭＳ Ｐゴシック" charset="-128"/>
            </a:endParaRP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bi-directional data flow in same connection</a:t>
            </a:r>
            <a:endParaRPr lang="en-US" altLang="x-none" sz="2000" dirty="0">
              <a:solidFill>
                <a:srgbClr val="FF0000"/>
              </a:solidFill>
              <a:ea typeface="ＭＳ Ｐゴシック" charset="-128"/>
            </a:endParaRP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16463" y="1400175"/>
            <a:ext cx="4164012" cy="3500438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A s</a:t>
            </a:r>
            <a:r>
              <a:rPr lang="en-US" altLang="x-none" sz="2400" dirty="0">
                <a:solidFill>
                  <a:srgbClr val="FF0000"/>
                </a:solidFill>
                <a:ea typeface="ＭＳ Ｐゴシック" charset="-128"/>
              </a:rPr>
              <a:t>liding window protocol</a:t>
            </a:r>
            <a:endParaRPr lang="en-US" altLang="x-none" sz="2400" dirty="0">
              <a:ea typeface="ＭＳ Ｐゴシック" charset="-128"/>
            </a:endParaRP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zh-CN" sz="2000" dirty="0">
                <a:ea typeface="宋体" charset="-122"/>
              </a:rPr>
              <a:t>a</a:t>
            </a:r>
            <a:r>
              <a:rPr lang="en-US" altLang="x-none" sz="2000" dirty="0">
                <a:ea typeface="ＭＳ Ｐゴシック" charset="-128"/>
              </a:rPr>
              <a:t> combination of go-back-n and selective repeat:</a:t>
            </a:r>
          </a:p>
          <a:p>
            <a:pPr lvl="2">
              <a:lnSpc>
                <a:spcPct val="90000"/>
              </a:lnSpc>
            </a:pPr>
            <a:r>
              <a:rPr lang="en-US" altLang="x-none" sz="1800" dirty="0">
                <a:ea typeface="ＭＳ Ｐゴシック" charset="-128"/>
              </a:rPr>
              <a:t>send &amp; receive buffers</a:t>
            </a:r>
          </a:p>
          <a:p>
            <a:pPr lvl="2">
              <a:lnSpc>
                <a:spcPct val="90000"/>
              </a:lnSpc>
            </a:pPr>
            <a:r>
              <a:rPr lang="en-US" altLang="x-none" sz="1800" dirty="0">
                <a:ea typeface="ＭＳ Ｐゴシック" charset="-128"/>
              </a:rPr>
              <a:t>cumulative acks</a:t>
            </a:r>
          </a:p>
          <a:p>
            <a:pPr lvl="2">
              <a:lnSpc>
                <a:spcPct val="90000"/>
              </a:lnSpc>
            </a:pPr>
            <a:r>
              <a:rPr lang="en-US" altLang="x-none" sz="1800" dirty="0">
                <a:ea typeface="ＭＳ Ｐゴシック" charset="-128"/>
              </a:rPr>
              <a:t>TCP uses a single retransmission timer</a:t>
            </a:r>
          </a:p>
          <a:p>
            <a:pPr lvl="2">
              <a:lnSpc>
                <a:spcPct val="90000"/>
              </a:lnSpc>
            </a:pPr>
            <a:r>
              <a:rPr lang="en-US" altLang="x-none" sz="1800" dirty="0">
                <a:ea typeface="ＭＳ Ｐゴシック" charset="-128"/>
              </a:rPr>
              <a:t>do not retransmit all packets upon timeout</a:t>
            </a:r>
          </a:p>
        </p:txBody>
      </p:sp>
      <p:graphicFrame>
        <p:nvGraphicFramePr>
          <p:cNvPr id="150533" name="Object 2"/>
          <p:cNvGraphicFramePr>
            <a:graphicFrameLocks noChangeAspect="1"/>
          </p:cNvGraphicFramePr>
          <p:nvPr/>
        </p:nvGraphicFramePr>
        <p:xfrm>
          <a:off x="1517650" y="4932363"/>
          <a:ext cx="6026150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41" name="VISIO" r:id="rId4" imgW="6604000" imgH="1117600" progId="Visio.Drawing.5">
                  <p:embed/>
                </p:oleObj>
              </mc:Choice>
              <mc:Fallback>
                <p:oleObj name="VISIO" r:id="rId4" imgW="6604000" imgH="1117600" progId="Visio.Drawing.5">
                  <p:embed/>
                  <p:pic>
                    <p:nvPicPr>
                      <p:cNvPr id="15053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4932363"/>
                        <a:ext cx="6026150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3094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2BF469-CA0E-E64B-8033-944CFBB3DF98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20050" cy="762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TCP Segment Structure</a:t>
            </a:r>
            <a:endParaRPr lang="en-US" altLang="x-none">
              <a:ea typeface="ＭＳ Ｐゴシック" charset="-128"/>
            </a:endParaRPr>
          </a:p>
        </p:txBody>
      </p:sp>
      <p:grpSp>
        <p:nvGrpSpPr>
          <p:cNvPr id="152579" name="Group 3"/>
          <p:cNvGrpSpPr>
            <a:grpSpLocks/>
          </p:cNvGrpSpPr>
          <p:nvPr/>
        </p:nvGrpSpPr>
        <p:grpSpPr bwMode="auto">
          <a:xfrm>
            <a:off x="2759075" y="1214438"/>
            <a:ext cx="4089400" cy="5330825"/>
            <a:chOff x="2818" y="659"/>
            <a:chExt cx="2576" cy="3358"/>
          </a:xfrm>
        </p:grpSpPr>
        <p:sp>
          <p:nvSpPr>
            <p:cNvPr id="152604" name="Rectangle 4"/>
            <p:cNvSpPr>
              <a:spLocks noChangeArrowheads="1"/>
            </p:cNvSpPr>
            <p:nvPr/>
          </p:nvSpPr>
          <p:spPr bwMode="auto">
            <a:xfrm>
              <a:off x="2905" y="917"/>
              <a:ext cx="2489" cy="30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52605" name="Rectangle 5"/>
            <p:cNvSpPr>
              <a:spLocks noChangeArrowheads="1"/>
            </p:cNvSpPr>
            <p:nvPr/>
          </p:nvSpPr>
          <p:spPr bwMode="auto">
            <a:xfrm>
              <a:off x="2851" y="990"/>
              <a:ext cx="2489" cy="30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52606" name="Text Box 6"/>
            <p:cNvSpPr txBox="1">
              <a:spLocks noChangeArrowheads="1"/>
            </p:cNvSpPr>
            <p:nvPr/>
          </p:nvSpPr>
          <p:spPr bwMode="auto">
            <a:xfrm>
              <a:off x="2886" y="968"/>
              <a:ext cx="116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2000">
                  <a:solidFill>
                    <a:srgbClr val="000000"/>
                  </a:solidFill>
                </a:rPr>
                <a:t>source port #</a:t>
              </a:r>
              <a:endParaRPr lang="en-US" altLang="x-none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52607" name="Text Box 7"/>
            <p:cNvSpPr txBox="1">
              <a:spLocks noChangeArrowheads="1"/>
            </p:cNvSpPr>
            <p:nvPr/>
          </p:nvSpPr>
          <p:spPr bwMode="auto">
            <a:xfrm>
              <a:off x="4198" y="971"/>
              <a:ext cx="10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2000">
                  <a:solidFill>
                    <a:srgbClr val="000000"/>
                  </a:solidFill>
                </a:rPr>
                <a:t>dest port #</a:t>
              </a:r>
              <a:endParaRPr lang="en-US" altLang="x-none" sz="18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52608" name="Line 8"/>
            <p:cNvSpPr>
              <a:spLocks noChangeShapeType="1"/>
            </p:cNvSpPr>
            <p:nvPr/>
          </p:nvSpPr>
          <p:spPr bwMode="auto">
            <a:xfrm>
              <a:off x="2853" y="1226"/>
              <a:ext cx="2486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09" name="Line 9"/>
            <p:cNvSpPr>
              <a:spLocks noChangeShapeType="1"/>
            </p:cNvSpPr>
            <p:nvPr/>
          </p:nvSpPr>
          <p:spPr bwMode="auto">
            <a:xfrm flipV="1">
              <a:off x="2849" y="146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10" name="Line 10"/>
            <p:cNvSpPr>
              <a:spLocks noChangeShapeType="1"/>
            </p:cNvSpPr>
            <p:nvPr/>
          </p:nvSpPr>
          <p:spPr bwMode="auto">
            <a:xfrm flipV="1">
              <a:off x="4075" y="990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11" name="Text Box 11"/>
            <p:cNvSpPr txBox="1">
              <a:spLocks noChangeArrowheads="1"/>
            </p:cNvSpPr>
            <p:nvPr/>
          </p:nvSpPr>
          <p:spPr bwMode="auto">
            <a:xfrm>
              <a:off x="3758" y="659"/>
              <a:ext cx="5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800">
                  <a:solidFill>
                    <a:srgbClr val="000000"/>
                  </a:solidFill>
                </a:rPr>
                <a:t>32 bits</a:t>
              </a:r>
              <a:endParaRPr lang="en-US" altLang="x-none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52612" name="Line 12"/>
            <p:cNvSpPr>
              <a:spLocks noChangeShapeType="1"/>
            </p:cNvSpPr>
            <p:nvPr/>
          </p:nvSpPr>
          <p:spPr bwMode="auto">
            <a:xfrm>
              <a:off x="4417" y="811"/>
              <a:ext cx="899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13" name="Line 13"/>
            <p:cNvSpPr>
              <a:spLocks noChangeShapeType="1"/>
            </p:cNvSpPr>
            <p:nvPr/>
          </p:nvSpPr>
          <p:spPr bwMode="auto">
            <a:xfrm rot="10800000">
              <a:off x="2837" y="818"/>
              <a:ext cx="8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14" name="Text Box 14"/>
            <p:cNvSpPr txBox="1">
              <a:spLocks noChangeArrowheads="1"/>
            </p:cNvSpPr>
            <p:nvPr/>
          </p:nvSpPr>
          <p:spPr bwMode="auto">
            <a:xfrm>
              <a:off x="3475" y="2845"/>
              <a:ext cx="1341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2000">
                  <a:solidFill>
                    <a:srgbClr val="000000"/>
                  </a:solidFill>
                </a:rPr>
                <a:t>application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2000">
                  <a:solidFill>
                    <a:srgbClr val="000000"/>
                  </a:solidFill>
                </a:rPr>
                <a:t>data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2000">
                  <a:solidFill>
                    <a:srgbClr val="000000"/>
                  </a:solidFill>
                </a:rPr>
                <a:t>(variable length)</a:t>
              </a:r>
              <a:endParaRPr lang="en-US" altLang="x-none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52615" name="Text Box 15"/>
            <p:cNvSpPr txBox="1">
              <a:spLocks noChangeArrowheads="1"/>
            </p:cNvSpPr>
            <p:nvPr/>
          </p:nvSpPr>
          <p:spPr bwMode="auto">
            <a:xfrm>
              <a:off x="3250" y="1213"/>
              <a:ext cx="15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2000">
                  <a:solidFill>
                    <a:srgbClr val="000000"/>
                  </a:solidFill>
                </a:rPr>
                <a:t>sequence number</a:t>
              </a:r>
              <a:endParaRPr lang="en-US" altLang="x-none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52616" name="Line 16"/>
            <p:cNvSpPr>
              <a:spLocks noChangeShapeType="1"/>
            </p:cNvSpPr>
            <p:nvPr/>
          </p:nvSpPr>
          <p:spPr bwMode="auto">
            <a:xfrm flipV="1">
              <a:off x="2855" y="170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17" name="Text Box 17"/>
            <p:cNvSpPr txBox="1">
              <a:spLocks noChangeArrowheads="1"/>
            </p:cNvSpPr>
            <p:nvPr/>
          </p:nvSpPr>
          <p:spPr bwMode="auto">
            <a:xfrm>
              <a:off x="2998" y="1465"/>
              <a:ext cx="21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2000">
                  <a:solidFill>
                    <a:srgbClr val="000000"/>
                  </a:solidFill>
                </a:rPr>
                <a:t>acknowledgement number</a:t>
              </a:r>
              <a:endParaRPr lang="en-US" altLang="x-none" sz="20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52618" name="Line 18"/>
            <p:cNvSpPr>
              <a:spLocks noChangeShapeType="1"/>
            </p:cNvSpPr>
            <p:nvPr/>
          </p:nvSpPr>
          <p:spPr bwMode="auto">
            <a:xfrm flipV="1">
              <a:off x="2852" y="1954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19" name="Line 19"/>
            <p:cNvSpPr>
              <a:spLocks noChangeShapeType="1"/>
            </p:cNvSpPr>
            <p:nvPr/>
          </p:nvSpPr>
          <p:spPr bwMode="auto">
            <a:xfrm flipV="1">
              <a:off x="2849" y="2200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20" name="Line 20"/>
            <p:cNvSpPr>
              <a:spLocks noChangeShapeType="1"/>
            </p:cNvSpPr>
            <p:nvPr/>
          </p:nvSpPr>
          <p:spPr bwMode="auto">
            <a:xfrm flipV="1">
              <a:off x="2849" y="2554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21" name="Line 21"/>
            <p:cNvSpPr>
              <a:spLocks noChangeShapeType="1"/>
            </p:cNvSpPr>
            <p:nvPr/>
          </p:nvSpPr>
          <p:spPr bwMode="auto">
            <a:xfrm flipH="1" flipV="1">
              <a:off x="4084" y="1707"/>
              <a:ext cx="3" cy="4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22" name="Text Box 22"/>
            <p:cNvSpPr txBox="1">
              <a:spLocks noChangeArrowheads="1"/>
            </p:cNvSpPr>
            <p:nvPr/>
          </p:nvSpPr>
          <p:spPr bwMode="auto">
            <a:xfrm>
              <a:off x="4087" y="1712"/>
              <a:ext cx="12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800">
                  <a:solidFill>
                    <a:srgbClr val="000000"/>
                  </a:solidFill>
                </a:rPr>
                <a:t>rcvr window size</a:t>
              </a:r>
              <a:endParaRPr lang="en-US" altLang="x-none" sz="18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52623" name="Text Box 23"/>
            <p:cNvSpPr txBox="1">
              <a:spLocks noChangeArrowheads="1"/>
            </p:cNvSpPr>
            <p:nvPr/>
          </p:nvSpPr>
          <p:spPr bwMode="auto">
            <a:xfrm>
              <a:off x="4159" y="1961"/>
              <a:ext cx="115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800">
                  <a:solidFill>
                    <a:srgbClr val="000000"/>
                  </a:solidFill>
                </a:rPr>
                <a:t>ptr urgent data</a:t>
              </a:r>
              <a:endParaRPr lang="en-US" altLang="x-none" sz="18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52624" name="Text Box 24"/>
            <p:cNvSpPr txBox="1">
              <a:spLocks noChangeArrowheads="1"/>
            </p:cNvSpPr>
            <p:nvPr/>
          </p:nvSpPr>
          <p:spPr bwMode="auto">
            <a:xfrm>
              <a:off x="3084" y="1949"/>
              <a:ext cx="7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800">
                  <a:solidFill>
                    <a:srgbClr val="000000"/>
                  </a:solidFill>
                </a:rPr>
                <a:t>checksum</a:t>
              </a:r>
              <a:endParaRPr lang="en-US" altLang="x-none" sz="18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52625" name="Text Box 25"/>
            <p:cNvSpPr txBox="1">
              <a:spLocks noChangeArrowheads="1"/>
            </p:cNvSpPr>
            <p:nvPr/>
          </p:nvSpPr>
          <p:spPr bwMode="auto">
            <a:xfrm>
              <a:off x="3935" y="1730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600">
                  <a:solidFill>
                    <a:srgbClr val="000000"/>
                  </a:solidFill>
                </a:rPr>
                <a:t>F</a:t>
              </a:r>
              <a:endParaRPr lang="en-US" altLang="x-none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52626" name="Line 26"/>
            <p:cNvSpPr>
              <a:spLocks noChangeShapeType="1"/>
            </p:cNvSpPr>
            <p:nvPr/>
          </p:nvSpPr>
          <p:spPr bwMode="auto">
            <a:xfrm flipV="1">
              <a:off x="3985" y="1701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27" name="Line 27"/>
            <p:cNvSpPr>
              <a:spLocks noChangeShapeType="1"/>
            </p:cNvSpPr>
            <p:nvPr/>
          </p:nvSpPr>
          <p:spPr bwMode="auto">
            <a:xfrm flipV="1">
              <a:off x="3883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28" name="Line 28"/>
            <p:cNvSpPr>
              <a:spLocks noChangeShapeType="1"/>
            </p:cNvSpPr>
            <p:nvPr/>
          </p:nvSpPr>
          <p:spPr bwMode="auto">
            <a:xfrm flipV="1">
              <a:off x="3778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29" name="Line 29"/>
            <p:cNvSpPr>
              <a:spLocks noChangeShapeType="1"/>
            </p:cNvSpPr>
            <p:nvPr/>
          </p:nvSpPr>
          <p:spPr bwMode="auto">
            <a:xfrm flipV="1">
              <a:off x="3676" y="1707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30" name="Line 30"/>
            <p:cNvSpPr>
              <a:spLocks noChangeShapeType="1"/>
            </p:cNvSpPr>
            <p:nvPr/>
          </p:nvSpPr>
          <p:spPr bwMode="auto">
            <a:xfrm flipV="1">
              <a:off x="3577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31" name="Line 31"/>
            <p:cNvSpPr>
              <a:spLocks noChangeShapeType="1"/>
            </p:cNvSpPr>
            <p:nvPr/>
          </p:nvSpPr>
          <p:spPr bwMode="auto">
            <a:xfrm flipV="1">
              <a:off x="3469" y="1710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32" name="Text Box 32"/>
            <p:cNvSpPr txBox="1">
              <a:spLocks noChangeArrowheads="1"/>
            </p:cNvSpPr>
            <p:nvPr/>
          </p:nvSpPr>
          <p:spPr bwMode="auto">
            <a:xfrm>
              <a:off x="3828" y="1727"/>
              <a:ext cx="20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600">
                  <a:solidFill>
                    <a:srgbClr val="000000"/>
                  </a:solidFill>
                </a:rPr>
                <a:t>S</a:t>
              </a:r>
              <a:endParaRPr lang="en-US" altLang="x-none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52633" name="Text Box 33"/>
            <p:cNvSpPr txBox="1">
              <a:spLocks noChangeArrowheads="1"/>
            </p:cNvSpPr>
            <p:nvPr/>
          </p:nvSpPr>
          <p:spPr bwMode="auto">
            <a:xfrm>
              <a:off x="3727" y="1727"/>
              <a:ext cx="19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600">
                  <a:solidFill>
                    <a:srgbClr val="000000"/>
                  </a:solidFill>
                </a:rPr>
                <a:t>R</a:t>
              </a:r>
              <a:endParaRPr lang="en-US" altLang="x-none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52634" name="Text Box 34"/>
            <p:cNvSpPr txBox="1">
              <a:spLocks noChangeArrowheads="1"/>
            </p:cNvSpPr>
            <p:nvPr/>
          </p:nvSpPr>
          <p:spPr bwMode="auto">
            <a:xfrm>
              <a:off x="3628" y="1724"/>
              <a:ext cx="1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600">
                  <a:solidFill>
                    <a:srgbClr val="000000"/>
                  </a:solidFill>
                </a:rPr>
                <a:t>P</a:t>
              </a:r>
              <a:endParaRPr lang="en-US" altLang="x-none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52635" name="Text Box 35"/>
            <p:cNvSpPr txBox="1">
              <a:spLocks noChangeArrowheads="1"/>
            </p:cNvSpPr>
            <p:nvPr/>
          </p:nvSpPr>
          <p:spPr bwMode="auto">
            <a:xfrm>
              <a:off x="3519" y="1724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600">
                  <a:solidFill>
                    <a:srgbClr val="000000"/>
                  </a:solidFill>
                </a:rPr>
                <a:t>A</a:t>
              </a:r>
              <a:endParaRPr lang="en-US" altLang="x-none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52636" name="Text Box 36"/>
            <p:cNvSpPr txBox="1">
              <a:spLocks noChangeArrowheads="1"/>
            </p:cNvSpPr>
            <p:nvPr/>
          </p:nvSpPr>
          <p:spPr bwMode="auto">
            <a:xfrm>
              <a:off x="3417" y="1724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600">
                  <a:solidFill>
                    <a:srgbClr val="000000"/>
                  </a:solidFill>
                </a:rPr>
                <a:t>U</a:t>
              </a:r>
              <a:endParaRPr lang="en-US" altLang="x-none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52637" name="Text Box 37"/>
            <p:cNvSpPr txBox="1">
              <a:spLocks noChangeArrowheads="1"/>
            </p:cNvSpPr>
            <p:nvPr/>
          </p:nvSpPr>
          <p:spPr bwMode="auto">
            <a:xfrm>
              <a:off x="2818" y="1665"/>
              <a:ext cx="36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400">
                  <a:solidFill>
                    <a:srgbClr val="000000"/>
                  </a:solidFill>
                </a:rPr>
                <a:t>head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400">
                  <a:solidFill>
                    <a:srgbClr val="000000"/>
                  </a:solidFill>
                </a:rPr>
                <a:t>len</a:t>
              </a:r>
              <a:endParaRPr lang="en-US" altLang="x-none" sz="18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52638" name="Text Box 38"/>
            <p:cNvSpPr txBox="1">
              <a:spLocks noChangeArrowheads="1"/>
            </p:cNvSpPr>
            <p:nvPr/>
          </p:nvSpPr>
          <p:spPr bwMode="auto">
            <a:xfrm>
              <a:off x="3121" y="1665"/>
              <a:ext cx="35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400">
                  <a:solidFill>
                    <a:srgbClr val="000000"/>
                  </a:solidFill>
                </a:rPr>
                <a:t>not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400">
                  <a:solidFill>
                    <a:srgbClr val="000000"/>
                  </a:solidFill>
                </a:rPr>
                <a:t>used</a:t>
              </a:r>
              <a:endParaRPr lang="en-US" altLang="x-none" sz="18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52639" name="Line 39"/>
            <p:cNvSpPr>
              <a:spLocks noChangeShapeType="1"/>
            </p:cNvSpPr>
            <p:nvPr/>
          </p:nvSpPr>
          <p:spPr bwMode="auto">
            <a:xfrm flipV="1">
              <a:off x="3151" y="1704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40" name="Text Box 40"/>
            <p:cNvSpPr txBox="1">
              <a:spLocks noChangeArrowheads="1"/>
            </p:cNvSpPr>
            <p:nvPr/>
          </p:nvSpPr>
          <p:spPr bwMode="auto">
            <a:xfrm>
              <a:off x="3098" y="2266"/>
              <a:ext cx="19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2000">
                  <a:solidFill>
                    <a:srgbClr val="000000"/>
                  </a:solidFill>
                </a:rPr>
                <a:t>Options (variable length)</a:t>
              </a:r>
              <a:endParaRPr lang="en-US" altLang="x-none" sz="2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550863" y="3216275"/>
            <a:ext cx="4154487" cy="2266950"/>
            <a:chOff x="347" y="1956"/>
            <a:chExt cx="2617" cy="1428"/>
          </a:xfrm>
        </p:grpSpPr>
        <p:sp>
          <p:nvSpPr>
            <p:cNvPr id="152602" name="Text Box 42"/>
            <p:cNvSpPr txBox="1">
              <a:spLocks noChangeArrowheads="1"/>
            </p:cNvSpPr>
            <p:nvPr/>
          </p:nvSpPr>
          <p:spPr bwMode="auto">
            <a:xfrm>
              <a:off x="347" y="2288"/>
              <a:ext cx="1200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800">
                  <a:solidFill>
                    <a:srgbClr val="000000"/>
                  </a:solidFill>
                </a:rPr>
                <a:t>RST, SYN, FIN: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800">
                  <a:solidFill>
                    <a:srgbClr val="000000"/>
                  </a:solidFill>
                </a:rPr>
                <a:t>connection </a:t>
              </a:r>
              <a:br>
                <a:rPr lang="en-US" altLang="x-none" sz="1800">
                  <a:solidFill>
                    <a:srgbClr val="000000"/>
                  </a:solidFill>
                </a:rPr>
              </a:br>
              <a:r>
                <a:rPr lang="en-US" altLang="x-none" sz="1800">
                  <a:solidFill>
                    <a:srgbClr val="000000"/>
                  </a:solidFill>
                </a:rPr>
                <a:t>management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800">
                  <a:solidFill>
                    <a:srgbClr val="000000"/>
                  </a:solidFill>
                </a:rPr>
                <a:t>(reset, setup</a:t>
              </a:r>
              <a:br>
                <a:rPr lang="en-US" altLang="x-none" sz="1800">
                  <a:solidFill>
                    <a:srgbClr val="000000"/>
                  </a:solidFill>
                </a:rPr>
              </a:br>
              <a:r>
                <a:rPr lang="en-US" altLang="x-none" sz="1800">
                  <a:solidFill>
                    <a:srgbClr val="000000"/>
                  </a:solidFill>
                </a:rPr>
                <a:t>teardown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800">
                  <a:solidFill>
                    <a:srgbClr val="000000"/>
                  </a:solidFill>
                </a:rPr>
                <a:t>commands)</a:t>
              </a:r>
            </a:p>
          </p:txBody>
        </p:sp>
        <p:sp>
          <p:nvSpPr>
            <p:cNvPr id="152603" name="Freeform 43"/>
            <p:cNvSpPr>
              <a:spLocks/>
            </p:cNvSpPr>
            <p:nvPr/>
          </p:nvSpPr>
          <p:spPr bwMode="auto">
            <a:xfrm>
              <a:off x="1506" y="1956"/>
              <a:ext cx="1458" cy="444"/>
            </a:xfrm>
            <a:custGeom>
              <a:avLst/>
              <a:gdLst>
                <a:gd name="T0" fmla="*/ 0 w 1458"/>
                <a:gd name="T1" fmla="*/ 444 h 444"/>
                <a:gd name="T2" fmla="*/ 1248 w 1458"/>
                <a:gd name="T3" fmla="*/ 0 h 444"/>
                <a:gd name="T4" fmla="*/ 1458 w 1458"/>
                <a:gd name="T5" fmla="*/ 6 h 444"/>
                <a:gd name="T6" fmla="*/ 0 60000 65536"/>
                <a:gd name="T7" fmla="*/ 0 60000 65536"/>
                <a:gd name="T8" fmla="*/ 0 60000 65536"/>
                <a:gd name="T9" fmla="*/ 0 w 1458"/>
                <a:gd name="T10" fmla="*/ 0 h 444"/>
                <a:gd name="T11" fmla="*/ 1458 w 1458"/>
                <a:gd name="T12" fmla="*/ 444 h 4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58" h="444">
                  <a:moveTo>
                    <a:pt x="0" y="444"/>
                  </a:moveTo>
                  <a:lnTo>
                    <a:pt x="1248" y="0"/>
                  </a:lnTo>
                  <a:lnTo>
                    <a:pt x="1458" y="6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6686550" y="3124200"/>
            <a:ext cx="2230438" cy="473075"/>
            <a:chOff x="4212" y="1898"/>
            <a:chExt cx="1405" cy="298"/>
          </a:xfrm>
        </p:grpSpPr>
        <p:sp>
          <p:nvSpPr>
            <p:cNvPr id="152600" name="Text Box 45"/>
            <p:cNvSpPr txBox="1">
              <a:spLocks noChangeArrowheads="1"/>
            </p:cNvSpPr>
            <p:nvPr/>
          </p:nvSpPr>
          <p:spPr bwMode="auto">
            <a:xfrm>
              <a:off x="4686" y="1898"/>
              <a:ext cx="93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800">
                  <a:solidFill>
                    <a:srgbClr val="000000"/>
                  </a:solidFill>
                </a:rPr>
                <a:t>flow control</a:t>
              </a:r>
            </a:p>
          </p:txBody>
        </p:sp>
        <p:sp>
          <p:nvSpPr>
            <p:cNvPr id="152601" name="Line 46"/>
            <p:cNvSpPr>
              <a:spLocks noChangeShapeType="1"/>
            </p:cNvSpPr>
            <p:nvPr/>
          </p:nvSpPr>
          <p:spPr bwMode="auto">
            <a:xfrm flipH="1" flipV="1">
              <a:off x="4212" y="1902"/>
              <a:ext cx="510" cy="29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947738" y="1638300"/>
            <a:ext cx="8005762" cy="1301750"/>
            <a:chOff x="597" y="962"/>
            <a:chExt cx="5043" cy="820"/>
          </a:xfrm>
        </p:grpSpPr>
        <p:sp>
          <p:nvSpPr>
            <p:cNvPr id="152595" name="Text Box 48"/>
            <p:cNvSpPr txBox="1">
              <a:spLocks noChangeArrowheads="1"/>
            </p:cNvSpPr>
            <p:nvPr/>
          </p:nvSpPr>
          <p:spPr bwMode="auto">
            <a:xfrm>
              <a:off x="597" y="1358"/>
              <a:ext cx="92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800">
                  <a:solidFill>
                    <a:srgbClr val="000000"/>
                  </a:solidFill>
                </a:rPr>
                <a:t>ACK: ACK #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800">
                  <a:solidFill>
                    <a:srgbClr val="000000"/>
                  </a:solidFill>
                </a:rPr>
                <a:t>valid</a:t>
              </a:r>
              <a:endParaRPr lang="en-US" altLang="x-none" sz="10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52596" name="Line 49"/>
            <p:cNvSpPr>
              <a:spLocks noChangeShapeType="1"/>
            </p:cNvSpPr>
            <p:nvPr/>
          </p:nvSpPr>
          <p:spPr bwMode="auto">
            <a:xfrm>
              <a:off x="1476" y="1560"/>
              <a:ext cx="1038" cy="22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597" name="Text Box 50"/>
            <p:cNvSpPr txBox="1">
              <a:spLocks noChangeArrowheads="1"/>
            </p:cNvSpPr>
            <p:nvPr/>
          </p:nvSpPr>
          <p:spPr bwMode="auto">
            <a:xfrm>
              <a:off x="4493" y="962"/>
              <a:ext cx="1147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800">
                  <a:solidFill>
                    <a:srgbClr val="000000"/>
                  </a:solidFill>
                </a:rPr>
                <a:t>counting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800">
                  <a:solidFill>
                    <a:srgbClr val="000000"/>
                  </a:solidFill>
                </a:rPr>
                <a:t>by bytes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800">
                  <a:solidFill>
                    <a:srgbClr val="000000"/>
                  </a:solidFill>
                </a:rPr>
                <a:t>of data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800">
                  <a:solidFill>
                    <a:srgbClr val="000000"/>
                  </a:solidFill>
                </a:rPr>
                <a:t>(not segments!)</a:t>
              </a:r>
            </a:p>
          </p:txBody>
        </p:sp>
        <p:sp>
          <p:nvSpPr>
            <p:cNvPr id="152598" name="Line 51"/>
            <p:cNvSpPr>
              <a:spLocks noChangeShapeType="1"/>
            </p:cNvSpPr>
            <p:nvPr/>
          </p:nvSpPr>
          <p:spPr bwMode="auto">
            <a:xfrm flipH="1">
              <a:off x="4170" y="1086"/>
              <a:ext cx="348" cy="55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599" name="Line 52"/>
            <p:cNvSpPr>
              <a:spLocks noChangeShapeType="1"/>
            </p:cNvSpPr>
            <p:nvPr/>
          </p:nvSpPr>
          <p:spPr bwMode="auto">
            <a:xfrm flipH="1">
              <a:off x="4146" y="1080"/>
              <a:ext cx="360" cy="33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1063625" y="2025650"/>
            <a:ext cx="4178300" cy="3736975"/>
            <a:chOff x="670" y="1206"/>
            <a:chExt cx="2632" cy="2354"/>
          </a:xfrm>
        </p:grpSpPr>
        <p:sp>
          <p:nvSpPr>
            <p:cNvPr id="152591" name="Text Box 54"/>
            <p:cNvSpPr txBox="1">
              <a:spLocks noChangeArrowheads="1"/>
            </p:cNvSpPr>
            <p:nvPr/>
          </p:nvSpPr>
          <p:spPr bwMode="auto">
            <a:xfrm>
              <a:off x="670" y="3329"/>
              <a:ext cx="8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800">
                  <a:solidFill>
                    <a:srgbClr val="000000"/>
                  </a:solidFill>
                </a:rPr>
                <a:t>Also in UDP</a:t>
              </a:r>
            </a:p>
          </p:txBody>
        </p:sp>
        <p:sp>
          <p:nvSpPr>
            <p:cNvPr id="152592" name="Line 55"/>
            <p:cNvSpPr>
              <a:spLocks noChangeShapeType="1"/>
            </p:cNvSpPr>
            <p:nvPr/>
          </p:nvSpPr>
          <p:spPr bwMode="auto">
            <a:xfrm flipV="1">
              <a:off x="1448" y="2188"/>
              <a:ext cx="750" cy="115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593" name="Line 56"/>
            <p:cNvSpPr>
              <a:spLocks noChangeShapeType="1"/>
            </p:cNvSpPr>
            <p:nvPr/>
          </p:nvSpPr>
          <p:spPr bwMode="auto">
            <a:xfrm flipV="1">
              <a:off x="1443" y="1221"/>
              <a:ext cx="903" cy="212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594" name="Line 57"/>
            <p:cNvSpPr>
              <a:spLocks noChangeShapeType="1"/>
            </p:cNvSpPr>
            <p:nvPr/>
          </p:nvSpPr>
          <p:spPr bwMode="auto">
            <a:xfrm flipV="1">
              <a:off x="1476" y="1206"/>
              <a:ext cx="1826" cy="212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58"/>
          <p:cNvGrpSpPr>
            <a:grpSpLocks/>
          </p:cNvGrpSpPr>
          <p:nvPr/>
        </p:nvGrpSpPr>
        <p:grpSpPr bwMode="auto">
          <a:xfrm>
            <a:off x="149225" y="1543050"/>
            <a:ext cx="5186363" cy="2041525"/>
            <a:chOff x="94" y="902"/>
            <a:chExt cx="3267" cy="1286"/>
          </a:xfrm>
        </p:grpSpPr>
        <p:grpSp>
          <p:nvGrpSpPr>
            <p:cNvPr id="152585" name="Group 59"/>
            <p:cNvGrpSpPr>
              <a:grpSpLocks/>
            </p:cNvGrpSpPr>
            <p:nvPr/>
          </p:nvGrpSpPr>
          <p:grpSpPr bwMode="auto">
            <a:xfrm>
              <a:off x="94" y="902"/>
              <a:ext cx="2546" cy="1286"/>
              <a:chOff x="94" y="902"/>
              <a:chExt cx="2546" cy="1286"/>
            </a:xfrm>
          </p:grpSpPr>
          <p:sp>
            <p:nvSpPr>
              <p:cNvPr id="152587" name="Text Box 60"/>
              <p:cNvSpPr txBox="1">
                <a:spLocks noChangeArrowheads="1"/>
              </p:cNvSpPr>
              <p:nvPr/>
            </p:nvSpPr>
            <p:spPr bwMode="auto">
              <a:xfrm>
                <a:off x="112" y="902"/>
                <a:ext cx="1441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x-none" sz="1800">
                    <a:solidFill>
                      <a:srgbClr val="000000"/>
                    </a:solidFill>
                  </a:rPr>
                  <a:t>URG: urgent data </a:t>
                </a:r>
              </a:p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x-none" sz="1800">
                    <a:solidFill>
                      <a:srgbClr val="000000"/>
                    </a:solidFill>
                  </a:rPr>
                  <a:t>(generally not used)</a:t>
                </a:r>
                <a:endParaRPr lang="en-US" altLang="x-none" sz="10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52588" name="Text Box 61"/>
              <p:cNvSpPr txBox="1">
                <a:spLocks noChangeArrowheads="1"/>
              </p:cNvSpPr>
              <p:nvPr/>
            </p:nvSpPr>
            <p:spPr bwMode="auto">
              <a:xfrm>
                <a:off x="94" y="1784"/>
                <a:ext cx="1441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x-none" sz="1800">
                    <a:solidFill>
                      <a:srgbClr val="000000"/>
                    </a:solidFill>
                  </a:rPr>
                  <a:t>PSH: push data now</a:t>
                </a:r>
              </a:p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x-none" sz="1800">
                    <a:solidFill>
                      <a:srgbClr val="000000"/>
                    </a:solidFill>
                  </a:rPr>
                  <a:t>(generally not used)</a:t>
                </a:r>
              </a:p>
            </p:txBody>
          </p:sp>
          <p:sp>
            <p:nvSpPr>
              <p:cNvPr id="152589" name="Line 62"/>
              <p:cNvSpPr>
                <a:spLocks noChangeShapeType="1"/>
              </p:cNvSpPr>
              <p:nvPr/>
            </p:nvSpPr>
            <p:spPr bwMode="auto">
              <a:xfrm>
                <a:off x="1494" y="1134"/>
                <a:ext cx="942" cy="60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590" name="Line 63"/>
              <p:cNvSpPr>
                <a:spLocks noChangeShapeType="1"/>
              </p:cNvSpPr>
              <p:nvPr/>
            </p:nvSpPr>
            <p:spPr bwMode="auto">
              <a:xfrm flipV="1">
                <a:off x="1482" y="1782"/>
                <a:ext cx="1158" cy="28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2586" name="Line 64"/>
            <p:cNvSpPr>
              <a:spLocks noChangeShapeType="1"/>
            </p:cNvSpPr>
            <p:nvPr/>
          </p:nvSpPr>
          <p:spPr bwMode="auto">
            <a:xfrm>
              <a:off x="1491" y="1111"/>
              <a:ext cx="1870" cy="99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552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8A54A2-C880-924C-A94E-FD83A901B468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2338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u="sng">
                <a:solidFill>
                  <a:srgbClr val="3333CC"/>
                </a:solidFill>
                <a:ea typeface="宋体" charset="-122"/>
              </a:rPr>
              <a:t>Outline</a:t>
            </a:r>
            <a:endParaRPr lang="en-US" altLang="x-none" sz="4000" u="sng">
              <a:solidFill>
                <a:srgbClr val="3333CC"/>
              </a:solidFill>
              <a:ea typeface="宋体" charset="-122"/>
            </a:endParaRPr>
          </a:p>
        </p:txBody>
      </p:sp>
      <p:sp>
        <p:nvSpPr>
          <p:cNvPr id="142339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Admin</a:t>
            </a:r>
            <a:r>
              <a:rPr lang="zh-CN" altLang="en-US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and</a:t>
            </a:r>
            <a:r>
              <a:rPr lang="zh-CN" altLang="en-US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Recap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Reliable data transfer</a:t>
            </a:r>
          </a:p>
          <a:p>
            <a:pPr marL="800100" lvl="1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altLang="x-none" dirty="0"/>
              <a:t>perfect channel</a:t>
            </a:r>
          </a:p>
          <a:p>
            <a:pPr marL="800100" lvl="1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altLang="x-none" dirty="0"/>
              <a:t>channel with bit errors</a:t>
            </a:r>
          </a:p>
          <a:p>
            <a:pPr marL="800100" lvl="1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altLang="x-none" dirty="0"/>
              <a:t>channel with bit errors and losses</a:t>
            </a:r>
          </a:p>
          <a:p>
            <a:pPr marL="800100" lvl="1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altLang="x-none" dirty="0"/>
              <a:t>sliding window: reliability with throughput</a:t>
            </a:r>
            <a:endParaRPr lang="en-US" altLang="zh-CN" dirty="0">
              <a:solidFill>
                <a:srgbClr val="000000"/>
              </a:solidFill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TCP reliability</a:t>
            </a:r>
          </a:p>
          <a:p>
            <a:pPr lvl="1">
              <a:buClr>
                <a:srgbClr val="C00000"/>
              </a:buClr>
              <a:buFont typeface="Wingdings" charset="2"/>
              <a:buChar char="Ø"/>
            </a:pPr>
            <a:r>
              <a:rPr lang="en-US" altLang="x-none" i="1" dirty="0">
                <a:solidFill>
                  <a:srgbClr val="C00000"/>
                </a:solidFill>
              </a:rPr>
              <a:t>data </a:t>
            </a:r>
            <a:r>
              <a:rPr lang="en-US" altLang="x-none" i="1" dirty="0" err="1">
                <a:solidFill>
                  <a:srgbClr val="C00000"/>
                </a:solidFill>
              </a:rPr>
              <a:t>seq</a:t>
            </a:r>
            <a:r>
              <a:rPr lang="en-US" altLang="x-none" i="1" dirty="0">
                <a:solidFill>
                  <a:srgbClr val="C00000"/>
                </a:solidFill>
              </a:rPr>
              <a:t>#, ack, buffering</a:t>
            </a:r>
            <a:endParaRPr lang="en-US" altLang="zh-CN" i="1" dirty="0">
              <a:solidFill>
                <a:srgbClr val="C0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4928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B99CC1-BB51-7F4F-8A01-FBBE1D0EF66D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Flow Control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59225" cy="133191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receive side of a connection has a receive buffer:</a:t>
            </a:r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29200" y="3276600"/>
            <a:ext cx="3810000" cy="28956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speed-matching service: matching the send rate to the receiving app</a:t>
            </a:r>
            <a:r>
              <a:rPr lang="ja-JP" altLang="en-US" sz="2400">
                <a:ea typeface="ＭＳ Ｐゴシック" charset="-128"/>
              </a:rPr>
              <a:t>’</a:t>
            </a:r>
            <a:r>
              <a:rPr lang="en-US" altLang="ja-JP" sz="2400" dirty="0">
                <a:ea typeface="ＭＳ Ｐゴシック" charset="-128"/>
              </a:rPr>
              <a:t>s drain rate</a:t>
            </a:r>
            <a:endParaRPr lang="en-US" altLang="x-none" sz="2400" dirty="0">
              <a:ea typeface="ＭＳ Ｐゴシック" charset="-128"/>
            </a:endParaRPr>
          </a:p>
        </p:txBody>
      </p:sp>
      <p:pic>
        <p:nvPicPr>
          <p:cNvPr id="154629" name="Picture 5" descr="rcvw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971800"/>
            <a:ext cx="4800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457200" y="4953000"/>
            <a:ext cx="3810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x-none" sz="2400" dirty="0">
                <a:solidFill>
                  <a:srgbClr val="000000"/>
                </a:solidFill>
              </a:rPr>
              <a:t>app process may be slow at reading from buffer</a:t>
            </a:r>
          </a:p>
        </p:txBody>
      </p:sp>
      <p:grpSp>
        <p:nvGrpSpPr>
          <p:cNvPr id="154631" name="Group 7"/>
          <p:cNvGrpSpPr>
            <a:grpSpLocks/>
          </p:cNvGrpSpPr>
          <p:nvPr/>
        </p:nvGrpSpPr>
        <p:grpSpPr bwMode="auto">
          <a:xfrm>
            <a:off x="5181600" y="1066800"/>
            <a:ext cx="3057525" cy="1692275"/>
            <a:chOff x="564" y="803"/>
            <a:chExt cx="1926" cy="1066"/>
          </a:xfrm>
        </p:grpSpPr>
        <p:sp>
          <p:nvSpPr>
            <p:cNvPr id="154632" name="Rectangle 8"/>
            <p:cNvSpPr>
              <a:spLocks noChangeArrowheads="1"/>
            </p:cNvSpPr>
            <p:nvPr/>
          </p:nvSpPr>
          <p:spPr bwMode="auto">
            <a:xfrm>
              <a:off x="564" y="948"/>
              <a:ext cx="1926" cy="9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54633" name="Text Box 9"/>
            <p:cNvSpPr txBox="1">
              <a:spLocks noChangeArrowheads="1"/>
            </p:cNvSpPr>
            <p:nvPr/>
          </p:nvSpPr>
          <p:spPr bwMode="auto">
            <a:xfrm>
              <a:off x="618" y="1043"/>
              <a:ext cx="1809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2000">
                  <a:solidFill>
                    <a:srgbClr val="000000"/>
                  </a:solidFill>
                </a:rPr>
                <a:t>sender won</a:t>
              </a:r>
              <a:r>
                <a:rPr lang="ja-JP" altLang="en-US" sz="2000">
                  <a:solidFill>
                    <a:srgbClr val="000000"/>
                  </a:solidFill>
                </a:rPr>
                <a:t>’</a:t>
              </a:r>
              <a:r>
                <a:rPr lang="en-US" altLang="ja-JP" sz="2000">
                  <a:solidFill>
                    <a:srgbClr val="000000"/>
                  </a:solidFill>
                </a:rPr>
                <a:t>t overflow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2000">
                  <a:solidFill>
                    <a:srgbClr val="000000"/>
                  </a:solidFill>
                </a:rPr>
                <a:t>receiver</a:t>
              </a:r>
              <a:r>
                <a:rPr lang="ja-JP" altLang="en-US" sz="2000">
                  <a:solidFill>
                    <a:srgbClr val="000000"/>
                  </a:solidFill>
                </a:rPr>
                <a:t>’</a:t>
              </a:r>
              <a:r>
                <a:rPr lang="en-US" altLang="ja-JP" sz="2000">
                  <a:solidFill>
                    <a:srgbClr val="000000"/>
                  </a:solidFill>
                </a:rPr>
                <a:t>s buffer by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2000">
                  <a:solidFill>
                    <a:srgbClr val="000000"/>
                  </a:solidFill>
                </a:rPr>
                <a:t>transmitting too much,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2000">
                  <a:solidFill>
                    <a:srgbClr val="000000"/>
                  </a:solidFill>
                </a:rPr>
                <a:t> too fast</a:t>
              </a:r>
              <a:endParaRPr lang="en-US" altLang="x-none" sz="1000">
                <a:solidFill>
                  <a:srgbClr val="000000"/>
                </a:solidFill>
                <a:latin typeface="Times New Roman" charset="0"/>
              </a:endParaRPr>
            </a:p>
          </p:txBody>
        </p:sp>
        <p:grpSp>
          <p:nvGrpSpPr>
            <p:cNvPr id="154634" name="Group 10"/>
            <p:cNvGrpSpPr>
              <a:grpSpLocks/>
            </p:cNvGrpSpPr>
            <p:nvPr/>
          </p:nvGrpSpPr>
          <p:grpSpPr bwMode="auto">
            <a:xfrm>
              <a:off x="604" y="803"/>
              <a:ext cx="1193" cy="288"/>
              <a:chOff x="3448" y="305"/>
              <a:chExt cx="1193" cy="288"/>
            </a:xfrm>
          </p:grpSpPr>
          <p:sp>
            <p:nvSpPr>
              <p:cNvPr id="154635" name="Rectangle 11"/>
              <p:cNvSpPr>
                <a:spLocks noChangeArrowheads="1"/>
              </p:cNvSpPr>
              <p:nvPr/>
            </p:nvSpPr>
            <p:spPr bwMode="auto">
              <a:xfrm>
                <a:off x="3486" y="330"/>
                <a:ext cx="1134" cy="2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x-none" altLang="x-none" sz="24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54636" name="Text Box 12"/>
              <p:cNvSpPr txBox="1">
                <a:spLocks noChangeArrowheads="1"/>
              </p:cNvSpPr>
              <p:nvPr/>
            </p:nvSpPr>
            <p:spPr bwMode="auto">
              <a:xfrm>
                <a:off x="3448" y="305"/>
                <a:ext cx="119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x-none" sz="2400">
                    <a:solidFill>
                      <a:srgbClr val="FF0000"/>
                    </a:solidFill>
                  </a:rPr>
                  <a:t>flow control</a:t>
                </a:r>
                <a:endParaRPr lang="en-US" altLang="x-none" sz="10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6730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47672E-9440-F44E-AA40-D1EDA84C779D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44513" y="228600"/>
            <a:ext cx="8020050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TCP Flow Control: How it Works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3324225"/>
            <a:ext cx="4513263" cy="3057525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spare room in buffer</a:t>
            </a:r>
            <a:endParaRPr lang="en-US" altLang="x-none" sz="2400" dirty="0">
              <a:latin typeface="Courier New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2000" b="1" dirty="0">
                <a:latin typeface="Courier New" charset="0"/>
                <a:ea typeface="ＭＳ Ｐゴシック" charset="-128"/>
              </a:rPr>
              <a:t>= </a:t>
            </a:r>
            <a:r>
              <a:rPr lang="en-US" altLang="x-none" sz="2000" b="1" dirty="0" err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RcvWindow</a:t>
            </a:r>
            <a:endParaRPr lang="en-US" altLang="x-none" sz="2000" b="1" dirty="0">
              <a:latin typeface="Courier New" charset="0"/>
              <a:ea typeface="ＭＳ Ｐゴシック" charset="-128"/>
            </a:endParaRPr>
          </a:p>
        </p:txBody>
      </p:sp>
      <p:pic>
        <p:nvPicPr>
          <p:cNvPr id="156676" name="Picture 4" descr="rcvw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1404938"/>
            <a:ext cx="4624388" cy="168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677" name="Rectangle 5"/>
          <p:cNvSpPr>
            <a:spLocks noChangeArrowheads="1"/>
          </p:cNvSpPr>
          <p:nvPr/>
        </p:nvSpPr>
        <p:spPr bwMode="auto">
          <a:xfrm>
            <a:off x="4810125" y="1300163"/>
            <a:ext cx="4079875" cy="52625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6678" name="Rectangle 6"/>
          <p:cNvSpPr>
            <a:spLocks noChangeArrowheads="1"/>
          </p:cNvSpPr>
          <p:nvPr/>
        </p:nvSpPr>
        <p:spPr bwMode="auto">
          <a:xfrm>
            <a:off x="4721225" y="1427163"/>
            <a:ext cx="4079875" cy="52419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6679" name="Text Box 7"/>
          <p:cNvSpPr txBox="1">
            <a:spLocks noChangeArrowheads="1"/>
          </p:cNvSpPr>
          <p:nvPr/>
        </p:nvSpPr>
        <p:spPr bwMode="auto">
          <a:xfrm>
            <a:off x="4808538" y="1389063"/>
            <a:ext cx="1843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rgbClr val="000000"/>
                </a:solidFill>
              </a:rPr>
              <a:t>source port #</a:t>
            </a:r>
            <a:endParaRPr lang="en-US" altLang="x-none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6680" name="Text Box 8"/>
          <p:cNvSpPr txBox="1">
            <a:spLocks noChangeArrowheads="1"/>
          </p:cNvSpPr>
          <p:nvPr/>
        </p:nvSpPr>
        <p:spPr bwMode="auto">
          <a:xfrm>
            <a:off x="6954838" y="1395413"/>
            <a:ext cx="159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rgbClr val="000000"/>
                </a:solidFill>
              </a:rPr>
              <a:t>dest port #</a:t>
            </a:r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6681" name="Line 9"/>
          <p:cNvSpPr>
            <a:spLocks noChangeShapeType="1"/>
          </p:cNvSpPr>
          <p:nvPr/>
        </p:nvSpPr>
        <p:spPr bwMode="auto">
          <a:xfrm>
            <a:off x="4724400" y="1835150"/>
            <a:ext cx="4075113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82" name="Line 10"/>
          <p:cNvSpPr>
            <a:spLocks noChangeShapeType="1"/>
          </p:cNvSpPr>
          <p:nvPr/>
        </p:nvSpPr>
        <p:spPr bwMode="auto">
          <a:xfrm flipV="1">
            <a:off x="4718050" y="2249488"/>
            <a:ext cx="40798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83" name="Line 11"/>
          <p:cNvSpPr>
            <a:spLocks noChangeShapeType="1"/>
          </p:cNvSpPr>
          <p:nvPr/>
        </p:nvSpPr>
        <p:spPr bwMode="auto">
          <a:xfrm flipV="1">
            <a:off x="6727825" y="1427163"/>
            <a:ext cx="0" cy="4270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84" name="Text Box 12"/>
          <p:cNvSpPr txBox="1">
            <a:spLocks noChangeArrowheads="1"/>
          </p:cNvSpPr>
          <p:nvPr/>
        </p:nvSpPr>
        <p:spPr bwMode="auto">
          <a:xfrm>
            <a:off x="5780088" y="4641850"/>
            <a:ext cx="2128837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rgbClr val="000000"/>
                </a:solidFill>
              </a:rPr>
              <a:t>application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rgbClr val="000000"/>
                </a:solidFill>
              </a:rPr>
              <a:t>data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rgbClr val="000000"/>
                </a:solidFill>
              </a:rPr>
              <a:t>(variable length)</a:t>
            </a:r>
            <a:endParaRPr lang="en-US" altLang="x-none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6685" name="Text Box 13"/>
          <p:cNvSpPr txBox="1">
            <a:spLocks noChangeArrowheads="1"/>
          </p:cNvSpPr>
          <p:nvPr/>
        </p:nvSpPr>
        <p:spPr bwMode="auto">
          <a:xfrm>
            <a:off x="5375275" y="1814513"/>
            <a:ext cx="2566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rgbClr val="000000"/>
                </a:solidFill>
              </a:rPr>
              <a:t>sequence number</a:t>
            </a:r>
            <a:endParaRPr lang="en-US" altLang="x-none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6686" name="Line 14"/>
          <p:cNvSpPr>
            <a:spLocks noChangeShapeType="1"/>
          </p:cNvSpPr>
          <p:nvPr/>
        </p:nvSpPr>
        <p:spPr bwMode="auto">
          <a:xfrm flipV="1">
            <a:off x="4727575" y="2665413"/>
            <a:ext cx="40798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87" name="Text Box 15"/>
          <p:cNvSpPr txBox="1">
            <a:spLocks noChangeArrowheads="1"/>
          </p:cNvSpPr>
          <p:nvPr/>
        </p:nvSpPr>
        <p:spPr bwMode="auto">
          <a:xfrm>
            <a:off x="4962525" y="2249488"/>
            <a:ext cx="3519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rgbClr val="000000"/>
                </a:solidFill>
              </a:rPr>
              <a:t>acknowledgement number</a:t>
            </a:r>
            <a:endParaRPr lang="en-US" altLang="x-none" sz="2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6688" name="Line 16"/>
          <p:cNvSpPr>
            <a:spLocks noChangeShapeType="1"/>
          </p:cNvSpPr>
          <p:nvPr/>
        </p:nvSpPr>
        <p:spPr bwMode="auto">
          <a:xfrm flipV="1">
            <a:off x="4722813" y="3097213"/>
            <a:ext cx="40798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89" name="Line 17"/>
          <p:cNvSpPr>
            <a:spLocks noChangeShapeType="1"/>
          </p:cNvSpPr>
          <p:nvPr/>
        </p:nvSpPr>
        <p:spPr bwMode="auto">
          <a:xfrm flipV="1">
            <a:off x="4718050" y="3522663"/>
            <a:ext cx="40798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90" name="Line 18"/>
          <p:cNvSpPr>
            <a:spLocks noChangeShapeType="1"/>
          </p:cNvSpPr>
          <p:nvPr/>
        </p:nvSpPr>
        <p:spPr bwMode="auto">
          <a:xfrm flipV="1">
            <a:off x="4718050" y="4135438"/>
            <a:ext cx="40798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91" name="Line 19"/>
          <p:cNvSpPr>
            <a:spLocks noChangeShapeType="1"/>
          </p:cNvSpPr>
          <p:nvPr/>
        </p:nvSpPr>
        <p:spPr bwMode="auto">
          <a:xfrm flipH="1" flipV="1">
            <a:off x="6742113" y="2668588"/>
            <a:ext cx="4762" cy="849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92" name="Text Box 20"/>
          <p:cNvSpPr txBox="1">
            <a:spLocks noChangeArrowheads="1"/>
          </p:cNvSpPr>
          <p:nvPr/>
        </p:nvSpPr>
        <p:spPr bwMode="auto">
          <a:xfrm>
            <a:off x="6778625" y="2678113"/>
            <a:ext cx="1944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FF0000"/>
                </a:solidFill>
              </a:rPr>
              <a:t>rcvr window size</a:t>
            </a:r>
            <a:endParaRPr lang="en-US" altLang="x-none" sz="180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156693" name="Text Box 21"/>
          <p:cNvSpPr txBox="1">
            <a:spLocks noChangeArrowheads="1"/>
          </p:cNvSpPr>
          <p:nvPr/>
        </p:nvSpPr>
        <p:spPr bwMode="auto">
          <a:xfrm>
            <a:off x="6894513" y="3108325"/>
            <a:ext cx="1841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00"/>
                </a:solidFill>
              </a:rPr>
              <a:t>ptr urgent data</a:t>
            </a:r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6694" name="Text Box 22"/>
          <p:cNvSpPr txBox="1">
            <a:spLocks noChangeArrowheads="1"/>
          </p:cNvSpPr>
          <p:nvPr/>
        </p:nvSpPr>
        <p:spPr bwMode="auto">
          <a:xfrm>
            <a:off x="5124450" y="3087688"/>
            <a:ext cx="12080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00"/>
                </a:solidFill>
              </a:rPr>
              <a:t>checksum</a:t>
            </a:r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6695" name="Text Box 23"/>
          <p:cNvSpPr txBox="1">
            <a:spLocks noChangeArrowheads="1"/>
          </p:cNvSpPr>
          <p:nvPr/>
        </p:nvSpPr>
        <p:spPr bwMode="auto">
          <a:xfrm>
            <a:off x="6502400" y="2709863"/>
            <a:ext cx="309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600">
                <a:solidFill>
                  <a:srgbClr val="000000"/>
                </a:solidFill>
              </a:rPr>
              <a:t>F</a:t>
            </a:r>
            <a:endParaRPr lang="en-US" altLang="x-none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6696" name="Line 24"/>
          <p:cNvSpPr>
            <a:spLocks noChangeShapeType="1"/>
          </p:cNvSpPr>
          <p:nvPr/>
        </p:nvSpPr>
        <p:spPr bwMode="auto">
          <a:xfrm flipV="1">
            <a:off x="6580188" y="2659063"/>
            <a:ext cx="0" cy="4270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97" name="Line 25"/>
          <p:cNvSpPr>
            <a:spLocks noChangeShapeType="1"/>
          </p:cNvSpPr>
          <p:nvPr/>
        </p:nvSpPr>
        <p:spPr bwMode="auto">
          <a:xfrm flipV="1">
            <a:off x="6413500" y="2663825"/>
            <a:ext cx="0" cy="4270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98" name="Line 26"/>
          <p:cNvSpPr>
            <a:spLocks noChangeShapeType="1"/>
          </p:cNvSpPr>
          <p:nvPr/>
        </p:nvSpPr>
        <p:spPr bwMode="auto">
          <a:xfrm flipV="1">
            <a:off x="6240463" y="2663825"/>
            <a:ext cx="0" cy="4270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99" name="Line 27"/>
          <p:cNvSpPr>
            <a:spLocks noChangeShapeType="1"/>
          </p:cNvSpPr>
          <p:nvPr/>
        </p:nvSpPr>
        <p:spPr bwMode="auto">
          <a:xfrm flipV="1">
            <a:off x="6073775" y="2668588"/>
            <a:ext cx="0" cy="428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00" name="Line 28"/>
          <p:cNvSpPr>
            <a:spLocks noChangeShapeType="1"/>
          </p:cNvSpPr>
          <p:nvPr/>
        </p:nvSpPr>
        <p:spPr bwMode="auto">
          <a:xfrm flipV="1">
            <a:off x="5911850" y="2663825"/>
            <a:ext cx="0" cy="4270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01" name="Line 29"/>
          <p:cNvSpPr>
            <a:spLocks noChangeShapeType="1"/>
          </p:cNvSpPr>
          <p:nvPr/>
        </p:nvSpPr>
        <p:spPr bwMode="auto">
          <a:xfrm flipV="1">
            <a:off x="5734050" y="2673350"/>
            <a:ext cx="0" cy="428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02" name="Text Box 30"/>
          <p:cNvSpPr txBox="1">
            <a:spLocks noChangeArrowheads="1"/>
          </p:cNvSpPr>
          <p:nvPr/>
        </p:nvSpPr>
        <p:spPr bwMode="auto">
          <a:xfrm>
            <a:off x="6327775" y="2703513"/>
            <a:ext cx="32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600">
                <a:solidFill>
                  <a:srgbClr val="000000"/>
                </a:solidFill>
              </a:rPr>
              <a:t>S</a:t>
            </a:r>
            <a:endParaRPr lang="en-US" altLang="x-none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6703" name="Text Box 31"/>
          <p:cNvSpPr txBox="1">
            <a:spLocks noChangeArrowheads="1"/>
          </p:cNvSpPr>
          <p:nvPr/>
        </p:nvSpPr>
        <p:spPr bwMode="auto">
          <a:xfrm>
            <a:off x="6162675" y="2703513"/>
            <a:ext cx="309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600">
                <a:solidFill>
                  <a:srgbClr val="000000"/>
                </a:solidFill>
              </a:rPr>
              <a:t>R</a:t>
            </a:r>
            <a:endParaRPr lang="en-US" altLang="x-none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6704" name="Text Box 32"/>
          <p:cNvSpPr txBox="1">
            <a:spLocks noChangeArrowheads="1"/>
          </p:cNvSpPr>
          <p:nvPr/>
        </p:nvSpPr>
        <p:spPr bwMode="auto">
          <a:xfrm>
            <a:off x="6000750" y="2698750"/>
            <a:ext cx="290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600">
                <a:solidFill>
                  <a:srgbClr val="000000"/>
                </a:solidFill>
              </a:rPr>
              <a:t>P</a:t>
            </a:r>
            <a:endParaRPr lang="en-US" altLang="x-none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6705" name="Text Box 33"/>
          <p:cNvSpPr txBox="1">
            <a:spLocks noChangeArrowheads="1"/>
          </p:cNvSpPr>
          <p:nvPr/>
        </p:nvSpPr>
        <p:spPr bwMode="auto">
          <a:xfrm>
            <a:off x="5821363" y="2698750"/>
            <a:ext cx="333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600">
                <a:solidFill>
                  <a:srgbClr val="000000"/>
                </a:solidFill>
              </a:rPr>
              <a:t>A</a:t>
            </a:r>
            <a:endParaRPr lang="en-US" altLang="x-none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6706" name="Text Box 34"/>
          <p:cNvSpPr txBox="1">
            <a:spLocks noChangeArrowheads="1"/>
          </p:cNvSpPr>
          <p:nvPr/>
        </p:nvSpPr>
        <p:spPr bwMode="auto">
          <a:xfrm>
            <a:off x="5653088" y="2698750"/>
            <a:ext cx="333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600">
                <a:solidFill>
                  <a:srgbClr val="000000"/>
                </a:solidFill>
              </a:rPr>
              <a:t>U</a:t>
            </a:r>
            <a:endParaRPr lang="en-US" altLang="x-none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6707" name="Text Box 35"/>
          <p:cNvSpPr txBox="1">
            <a:spLocks noChangeArrowheads="1"/>
          </p:cNvSpPr>
          <p:nvPr/>
        </p:nvSpPr>
        <p:spPr bwMode="auto">
          <a:xfrm>
            <a:off x="4678363" y="2595563"/>
            <a:ext cx="581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solidFill>
                  <a:srgbClr val="000000"/>
                </a:solidFill>
              </a:rPr>
              <a:t>head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solidFill>
                  <a:srgbClr val="000000"/>
                </a:solidFill>
              </a:rPr>
              <a:t>len</a:t>
            </a:r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6708" name="Text Box 36"/>
          <p:cNvSpPr txBox="1">
            <a:spLocks noChangeArrowheads="1"/>
          </p:cNvSpPr>
          <p:nvPr/>
        </p:nvSpPr>
        <p:spPr bwMode="auto">
          <a:xfrm>
            <a:off x="5172075" y="2595563"/>
            <a:ext cx="565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solidFill>
                  <a:srgbClr val="000000"/>
                </a:solidFill>
              </a:rPr>
              <a:t>not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solidFill>
                  <a:srgbClr val="000000"/>
                </a:solidFill>
              </a:rPr>
              <a:t>used</a:t>
            </a:r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6709" name="Line 37"/>
          <p:cNvSpPr>
            <a:spLocks noChangeShapeType="1"/>
          </p:cNvSpPr>
          <p:nvPr/>
        </p:nvSpPr>
        <p:spPr bwMode="auto">
          <a:xfrm flipV="1">
            <a:off x="5213350" y="2663825"/>
            <a:ext cx="0" cy="4270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710" name="Text Box 38"/>
          <p:cNvSpPr txBox="1">
            <a:spLocks noChangeArrowheads="1"/>
          </p:cNvSpPr>
          <p:nvPr/>
        </p:nvSpPr>
        <p:spPr bwMode="auto">
          <a:xfrm>
            <a:off x="5176838" y="3636963"/>
            <a:ext cx="3125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rgbClr val="000000"/>
                </a:solidFill>
              </a:rPr>
              <a:t>Options (variable length)</a:t>
            </a:r>
            <a:endParaRPr lang="en-US" altLang="x-none" sz="240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054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B05F15-C397-D14A-87D7-56FC2C6DA355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8722" name="Line 2"/>
          <p:cNvSpPr>
            <a:spLocks noChangeShapeType="1"/>
          </p:cNvSpPr>
          <p:nvPr/>
        </p:nvSpPr>
        <p:spPr bwMode="auto">
          <a:xfrm>
            <a:off x="4972050" y="4686300"/>
            <a:ext cx="2790825" cy="5619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23" name="Line 3"/>
          <p:cNvSpPr>
            <a:spLocks noChangeShapeType="1"/>
          </p:cNvSpPr>
          <p:nvPr/>
        </p:nvSpPr>
        <p:spPr bwMode="auto">
          <a:xfrm>
            <a:off x="4895850" y="2238375"/>
            <a:ext cx="2619375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rgbClr val="3333CC"/>
                </a:solidFill>
              </a:rPr>
              <a:t>TCP Seq. #</a:t>
            </a:r>
            <a:r>
              <a:rPr lang="ja-JP" altLang="en-US" sz="4000" u="sng">
                <a:solidFill>
                  <a:srgbClr val="3333CC"/>
                </a:solidFill>
              </a:rPr>
              <a:t>’</a:t>
            </a:r>
            <a:r>
              <a:rPr lang="en-US" altLang="ja-JP" sz="4000" u="sng" dirty="0">
                <a:solidFill>
                  <a:srgbClr val="3333CC"/>
                </a:solidFill>
              </a:rPr>
              <a:t>s and ACKs</a:t>
            </a:r>
            <a:endParaRPr lang="en-US" altLang="x-none" sz="4000" u="sng" dirty="0">
              <a:solidFill>
                <a:srgbClr val="3333CC"/>
              </a:solidFill>
            </a:endParaRPr>
          </a:p>
        </p:txBody>
      </p:sp>
      <p:sp>
        <p:nvSpPr>
          <p:cNvPr id="158725" name="Rectangle 5"/>
          <p:cNvSpPr>
            <a:spLocks noChangeArrowheads="1"/>
          </p:cNvSpPr>
          <p:nvPr/>
        </p:nvSpPr>
        <p:spPr bwMode="auto">
          <a:xfrm>
            <a:off x="352425" y="1428750"/>
            <a:ext cx="3257550" cy="364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ZapfDingbats" charset="0"/>
              <a:buNone/>
            </a:pPr>
            <a:r>
              <a:rPr lang="en-US" altLang="x-none" sz="2000" u="sng" dirty="0">
                <a:solidFill>
                  <a:srgbClr val="FF0000"/>
                </a:solidFill>
              </a:rPr>
              <a:t>Seq. #</a:t>
            </a:r>
            <a:r>
              <a:rPr lang="ja-JP" altLang="en-US" sz="2000" u="sng">
                <a:solidFill>
                  <a:srgbClr val="FF0000"/>
                </a:solidFill>
              </a:rPr>
              <a:t>’</a:t>
            </a:r>
            <a:r>
              <a:rPr lang="en-US" altLang="ja-JP" sz="2000" u="sng" dirty="0">
                <a:solidFill>
                  <a:srgbClr val="FF0000"/>
                </a:solidFill>
              </a:rPr>
              <a:t>s:</a:t>
            </a:r>
            <a:endParaRPr lang="en-US" altLang="ja-JP" sz="2000" dirty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000000"/>
                </a:solidFill>
              </a:rPr>
              <a:t>byte stream </a:t>
            </a:r>
            <a:r>
              <a:rPr lang="ja-JP" altLang="en-US" sz="2000">
                <a:solidFill>
                  <a:srgbClr val="000000"/>
                </a:solidFill>
              </a:rPr>
              <a:t>“</a:t>
            </a:r>
            <a:r>
              <a:rPr lang="en-US" altLang="ja-JP" sz="2000" dirty="0">
                <a:solidFill>
                  <a:srgbClr val="000000"/>
                </a:solidFill>
              </a:rPr>
              <a:t>number</a:t>
            </a:r>
            <a:r>
              <a:rPr lang="ja-JP" altLang="en-US" sz="2000">
                <a:solidFill>
                  <a:srgbClr val="000000"/>
                </a:solidFill>
              </a:rPr>
              <a:t>”</a:t>
            </a:r>
            <a:r>
              <a:rPr lang="en-US" altLang="ja-JP" sz="2000" dirty="0">
                <a:solidFill>
                  <a:srgbClr val="000000"/>
                </a:solidFill>
              </a:rPr>
              <a:t> of first byte in segment</a:t>
            </a:r>
            <a:r>
              <a:rPr lang="ja-JP" altLang="en-US" sz="2000">
                <a:solidFill>
                  <a:srgbClr val="000000"/>
                </a:solidFill>
              </a:rPr>
              <a:t>’</a:t>
            </a:r>
            <a:r>
              <a:rPr lang="en-US" altLang="ja-JP" sz="2000" dirty="0">
                <a:solidFill>
                  <a:srgbClr val="000000"/>
                </a:solidFill>
              </a:rPr>
              <a:t>s data</a:t>
            </a:r>
            <a:endParaRPr lang="en-US" altLang="ja-JP" sz="1800" dirty="0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  <a:buFont typeface="ZapfDingbats" charset="0"/>
              <a:buNone/>
            </a:pPr>
            <a:r>
              <a:rPr lang="en-US" altLang="x-none" sz="2000" u="sng" dirty="0">
                <a:solidFill>
                  <a:srgbClr val="FF0000"/>
                </a:solidFill>
              </a:rPr>
              <a:t>ACKs:</a:t>
            </a:r>
            <a:endParaRPr lang="en-US" altLang="x-none" sz="2000" dirty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x-none" sz="2000" dirty="0" err="1">
                <a:solidFill>
                  <a:srgbClr val="000000"/>
                </a:solidFill>
              </a:rPr>
              <a:t>seq</a:t>
            </a:r>
            <a:r>
              <a:rPr lang="en-US" altLang="x-none" sz="2000" dirty="0">
                <a:solidFill>
                  <a:srgbClr val="000000"/>
                </a:solidFill>
              </a:rPr>
              <a:t> # of next byte </a:t>
            </a:r>
            <a:r>
              <a:rPr lang="en-US" altLang="x-none" sz="2000" dirty="0">
                <a:solidFill>
                  <a:srgbClr val="FF0000"/>
                </a:solidFill>
              </a:rPr>
              <a:t>expected</a:t>
            </a:r>
            <a:r>
              <a:rPr lang="en-US" altLang="x-none" sz="2000" dirty="0">
                <a:solidFill>
                  <a:srgbClr val="000000"/>
                </a:solidFill>
              </a:rPr>
              <a:t> from other side</a:t>
            </a:r>
          </a:p>
          <a:p>
            <a:pPr lvl="1"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FF0000"/>
                </a:solidFill>
              </a:rPr>
              <a:t>cumulative</a:t>
            </a:r>
            <a:r>
              <a:rPr lang="en-US" altLang="x-none" sz="2000" dirty="0">
                <a:solidFill>
                  <a:srgbClr val="000000"/>
                </a:solidFill>
              </a:rPr>
              <a:t> ACK in standard header</a:t>
            </a:r>
          </a:p>
          <a:p>
            <a:pPr lvl="1"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sz="2000" dirty="0">
                <a:solidFill>
                  <a:srgbClr val="000000"/>
                </a:solidFill>
              </a:rPr>
              <a:t>selective</a:t>
            </a:r>
            <a:r>
              <a:rPr lang="zh-CN" altLang="en-US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ACK</a:t>
            </a:r>
            <a:r>
              <a:rPr lang="en-US" altLang="x-none" sz="2000" dirty="0">
                <a:solidFill>
                  <a:srgbClr val="000000"/>
                </a:solidFill>
              </a:rPr>
              <a:t> in options</a:t>
            </a:r>
          </a:p>
        </p:txBody>
      </p:sp>
      <p:graphicFrame>
        <p:nvGraphicFramePr>
          <p:cNvPr id="158726" name="Object 2"/>
          <p:cNvGraphicFramePr>
            <a:graphicFrameLocks noChangeAspect="1"/>
          </p:cNvGraphicFramePr>
          <p:nvPr/>
        </p:nvGraphicFramePr>
        <p:xfrm>
          <a:off x="4133850" y="1408113"/>
          <a:ext cx="6064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61" name="Clip" r:id="rId4" imgW="1307079" imgH="1083682" progId="MS_ClipArt_Gallery.2">
                  <p:embed/>
                </p:oleObj>
              </mc:Choice>
              <mc:Fallback>
                <p:oleObj name="Clip" r:id="rId4" imgW="1307079" imgH="1083682" progId="MS_ClipArt_Gallery.2">
                  <p:embed/>
                  <p:pic>
                    <p:nvPicPr>
                      <p:cNvPr id="1587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3850" y="1408113"/>
                        <a:ext cx="606425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7" name="Object 3"/>
          <p:cNvGraphicFramePr>
            <a:graphicFrameLocks noChangeAspect="1"/>
          </p:cNvGraphicFramePr>
          <p:nvPr/>
        </p:nvGraphicFramePr>
        <p:xfrm>
          <a:off x="7658100" y="1322388"/>
          <a:ext cx="6064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62" name="Clip" r:id="rId6" imgW="1307079" imgH="1083682" progId="MS_ClipArt_Gallery.2">
                  <p:embed/>
                </p:oleObj>
              </mc:Choice>
              <mc:Fallback>
                <p:oleObj name="Clip" r:id="rId6" imgW="1307079" imgH="1083682" progId="MS_ClipArt_Gallery.2">
                  <p:embed/>
                  <p:pic>
                    <p:nvPicPr>
                      <p:cNvPr id="1587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8100" y="1322388"/>
                        <a:ext cx="606425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8" name="Text Box 8"/>
          <p:cNvSpPr txBox="1">
            <a:spLocks noChangeArrowheads="1"/>
          </p:cNvSpPr>
          <p:nvPr/>
        </p:nvSpPr>
        <p:spPr bwMode="auto">
          <a:xfrm>
            <a:off x="4783138" y="1460500"/>
            <a:ext cx="9350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00"/>
                </a:solidFill>
              </a:rPr>
              <a:t>Host A</a:t>
            </a:r>
            <a:endParaRPr lang="en-US" altLang="x-none" sz="1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8729" name="Text Box 9"/>
          <p:cNvSpPr txBox="1">
            <a:spLocks noChangeArrowheads="1"/>
          </p:cNvSpPr>
          <p:nvPr/>
        </p:nvSpPr>
        <p:spPr bwMode="auto">
          <a:xfrm>
            <a:off x="6775450" y="1450975"/>
            <a:ext cx="912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00"/>
                </a:solidFill>
              </a:rPr>
              <a:t>Host B</a:t>
            </a:r>
            <a:endParaRPr lang="en-US" altLang="x-none" sz="1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8730" name="Text Box 10"/>
          <p:cNvSpPr txBox="1">
            <a:spLocks noChangeArrowheads="1"/>
          </p:cNvSpPr>
          <p:nvPr/>
        </p:nvSpPr>
        <p:spPr bwMode="auto">
          <a:xfrm rot="706751">
            <a:off x="4981575" y="2220913"/>
            <a:ext cx="24177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Seq=42, ACK=79, data = </a:t>
            </a:r>
            <a:r>
              <a:rPr lang="ja-JP" altLang="en-US" sz="1400">
                <a:solidFill>
                  <a:srgbClr val="000000"/>
                </a:solidFill>
                <a:latin typeface="Arial" charset="0"/>
              </a:rPr>
              <a:t>‘</a:t>
            </a:r>
            <a:r>
              <a:rPr lang="en-US" altLang="ja-JP" sz="1400">
                <a:solidFill>
                  <a:srgbClr val="000000"/>
                </a:solidFill>
                <a:latin typeface="Arial" charset="0"/>
              </a:rPr>
              <a:t>C</a:t>
            </a:r>
            <a:r>
              <a:rPr lang="ja-JP" altLang="en-US" sz="1400">
                <a:solidFill>
                  <a:srgbClr val="000000"/>
                </a:solidFill>
                <a:latin typeface="Arial" charset="0"/>
              </a:rPr>
              <a:t>’</a:t>
            </a:r>
            <a:endParaRPr lang="en-US" altLang="x-none" sz="1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1276" name="Text Box 11"/>
          <p:cNvSpPr txBox="1">
            <a:spLocks noChangeArrowheads="1"/>
          </p:cNvSpPr>
          <p:nvPr/>
        </p:nvSpPr>
        <p:spPr bwMode="auto">
          <a:xfrm rot="-844223">
            <a:off x="5037138" y="3278188"/>
            <a:ext cx="24177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Seq=79, ACK=43, data = </a:t>
            </a:r>
            <a:r>
              <a:rPr lang="ja-JP" altLang="en-US" sz="1400">
                <a:solidFill>
                  <a:srgbClr val="000000"/>
                </a:solidFill>
                <a:latin typeface="Arial" charset="0"/>
              </a:rPr>
              <a:t>‘</a:t>
            </a:r>
            <a:r>
              <a:rPr lang="en-US" altLang="ja-JP" sz="1400">
                <a:solidFill>
                  <a:srgbClr val="000000"/>
                </a:solidFill>
                <a:latin typeface="Arial" charset="0"/>
              </a:rPr>
              <a:t>C</a:t>
            </a:r>
            <a:r>
              <a:rPr lang="ja-JP" altLang="en-US" sz="1400">
                <a:solidFill>
                  <a:srgbClr val="000000"/>
                </a:solidFill>
                <a:latin typeface="Arial" charset="0"/>
              </a:rPr>
              <a:t>’</a:t>
            </a:r>
            <a:endParaRPr lang="en-US" altLang="x-none" sz="1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1277" name="Text Box 12"/>
          <p:cNvSpPr txBox="1">
            <a:spLocks noChangeArrowheads="1"/>
          </p:cNvSpPr>
          <p:nvPr/>
        </p:nvSpPr>
        <p:spPr bwMode="auto">
          <a:xfrm rot="683987">
            <a:off x="5097463" y="4518025"/>
            <a:ext cx="1568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Seq=42, ACK=80</a:t>
            </a:r>
            <a:endParaRPr lang="en-US" altLang="x-none" sz="1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8733" name="Text Box 13"/>
          <p:cNvSpPr txBox="1">
            <a:spLocks noChangeArrowheads="1"/>
          </p:cNvSpPr>
          <p:nvPr/>
        </p:nvSpPr>
        <p:spPr bwMode="auto">
          <a:xfrm>
            <a:off x="4022725" y="1931988"/>
            <a:ext cx="70326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600">
                <a:solidFill>
                  <a:srgbClr val="000000"/>
                </a:solidFill>
              </a:rPr>
              <a:t>User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600">
                <a:solidFill>
                  <a:srgbClr val="000000"/>
                </a:solidFill>
              </a:rPr>
              <a:t>types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600">
                <a:solidFill>
                  <a:srgbClr val="000000"/>
                </a:solidFill>
              </a:rPr>
              <a:t>‘</a:t>
            </a:r>
            <a:r>
              <a:rPr lang="en-US" altLang="ja-JP" sz="1600">
                <a:solidFill>
                  <a:srgbClr val="000000"/>
                </a:solidFill>
              </a:rPr>
              <a:t>C</a:t>
            </a:r>
            <a:r>
              <a:rPr lang="ja-JP" altLang="en-US" sz="1600">
                <a:solidFill>
                  <a:srgbClr val="000000"/>
                </a:solidFill>
              </a:rPr>
              <a:t>’</a:t>
            </a:r>
            <a:endParaRPr lang="en-US" altLang="x-none" sz="1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8734" name="Text Box 14"/>
          <p:cNvSpPr txBox="1">
            <a:spLocks noChangeArrowheads="1"/>
          </p:cNvSpPr>
          <p:nvPr/>
        </p:nvSpPr>
        <p:spPr bwMode="auto">
          <a:xfrm>
            <a:off x="3800475" y="4046538"/>
            <a:ext cx="11557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600">
                <a:solidFill>
                  <a:srgbClr val="000000"/>
                </a:solidFill>
              </a:rPr>
              <a:t>host ACKs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600">
                <a:solidFill>
                  <a:srgbClr val="000000"/>
                </a:solidFill>
              </a:rPr>
              <a:t>receipt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600">
                <a:solidFill>
                  <a:srgbClr val="000000"/>
                </a:solidFill>
              </a:rPr>
              <a:t>of echoed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600">
                <a:solidFill>
                  <a:srgbClr val="000000"/>
                </a:solidFill>
              </a:rPr>
              <a:t>‘</a:t>
            </a:r>
            <a:r>
              <a:rPr lang="en-US" altLang="ja-JP" sz="1600">
                <a:solidFill>
                  <a:srgbClr val="000000"/>
                </a:solidFill>
              </a:rPr>
              <a:t>C</a:t>
            </a:r>
            <a:r>
              <a:rPr lang="ja-JP" altLang="en-US" sz="1600">
                <a:solidFill>
                  <a:srgbClr val="000000"/>
                </a:solidFill>
              </a:rPr>
              <a:t>’</a:t>
            </a:r>
            <a:endParaRPr lang="en-US" altLang="x-none" sz="1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8735" name="Text Box 15"/>
          <p:cNvSpPr txBox="1">
            <a:spLocks noChangeArrowheads="1"/>
          </p:cNvSpPr>
          <p:nvPr/>
        </p:nvSpPr>
        <p:spPr bwMode="auto">
          <a:xfrm>
            <a:off x="7496175" y="2589213"/>
            <a:ext cx="11557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600">
                <a:solidFill>
                  <a:srgbClr val="000000"/>
                </a:solidFill>
              </a:rPr>
              <a:t>host ACKs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600">
                <a:solidFill>
                  <a:srgbClr val="000000"/>
                </a:solidFill>
              </a:rPr>
              <a:t>receipt of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600">
                <a:solidFill>
                  <a:srgbClr val="000000"/>
                </a:solidFill>
              </a:rPr>
              <a:t>‘</a:t>
            </a:r>
            <a:r>
              <a:rPr lang="en-US" altLang="ja-JP" sz="1600">
                <a:solidFill>
                  <a:srgbClr val="000000"/>
                </a:solidFill>
              </a:rPr>
              <a:t>C</a:t>
            </a:r>
            <a:r>
              <a:rPr lang="ja-JP" altLang="en-US" sz="1600">
                <a:solidFill>
                  <a:srgbClr val="000000"/>
                </a:solidFill>
              </a:rPr>
              <a:t>’</a:t>
            </a:r>
            <a:r>
              <a:rPr lang="en-US" altLang="ja-JP" sz="1600">
                <a:solidFill>
                  <a:srgbClr val="000000"/>
                </a:solidFill>
              </a:rPr>
              <a:t>, echoes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600">
                <a:solidFill>
                  <a:srgbClr val="000000"/>
                </a:solidFill>
              </a:rPr>
              <a:t>back </a:t>
            </a:r>
            <a:r>
              <a:rPr lang="ja-JP" altLang="en-US" sz="1600">
                <a:solidFill>
                  <a:srgbClr val="000000"/>
                </a:solidFill>
              </a:rPr>
              <a:t>‘</a:t>
            </a:r>
            <a:r>
              <a:rPr lang="en-US" altLang="ja-JP" sz="1600">
                <a:solidFill>
                  <a:srgbClr val="000000"/>
                </a:solidFill>
              </a:rPr>
              <a:t>C</a:t>
            </a:r>
            <a:r>
              <a:rPr lang="ja-JP" altLang="en-US" sz="1600">
                <a:solidFill>
                  <a:srgbClr val="000000"/>
                </a:solidFill>
              </a:rPr>
              <a:t>’</a:t>
            </a:r>
            <a:endParaRPr lang="en-US" altLang="x-none" sz="1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8736" name="Line 16"/>
          <p:cNvSpPr>
            <a:spLocks noChangeShapeType="1"/>
          </p:cNvSpPr>
          <p:nvPr/>
        </p:nvSpPr>
        <p:spPr bwMode="auto">
          <a:xfrm flipH="1">
            <a:off x="4886325" y="3200400"/>
            <a:ext cx="2609850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37" name="Line 17"/>
          <p:cNvSpPr>
            <a:spLocks noChangeShapeType="1"/>
          </p:cNvSpPr>
          <p:nvPr/>
        </p:nvSpPr>
        <p:spPr bwMode="auto">
          <a:xfrm flipH="1">
            <a:off x="8620125" y="1714500"/>
            <a:ext cx="0" cy="4514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8738" name="Group 18"/>
          <p:cNvGrpSpPr>
            <a:grpSpLocks/>
          </p:cNvGrpSpPr>
          <p:nvPr/>
        </p:nvGrpSpPr>
        <p:grpSpPr bwMode="auto">
          <a:xfrm>
            <a:off x="8293100" y="5527675"/>
            <a:ext cx="658813" cy="366713"/>
            <a:chOff x="3304" y="3530"/>
            <a:chExt cx="415" cy="231"/>
          </a:xfrm>
        </p:grpSpPr>
        <p:sp>
          <p:nvSpPr>
            <p:cNvPr id="158740" name="Rectangle 19"/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58741" name="Text Box 20"/>
            <p:cNvSpPr txBox="1">
              <a:spLocks noChangeArrowheads="1"/>
            </p:cNvSpPr>
            <p:nvPr/>
          </p:nvSpPr>
          <p:spPr bwMode="auto">
            <a:xfrm>
              <a:off x="3304" y="3530"/>
              <a:ext cx="4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x-none" sz="1800">
                  <a:solidFill>
                    <a:srgbClr val="FF0000"/>
                  </a:solidFill>
                </a:rPr>
                <a:t>time</a:t>
              </a:r>
              <a:endParaRPr lang="en-US" altLang="x-none" sz="10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158739" name="Text Box 21"/>
          <p:cNvSpPr txBox="1">
            <a:spLocks noChangeArrowheads="1"/>
          </p:cNvSpPr>
          <p:nvPr/>
        </p:nvSpPr>
        <p:spPr bwMode="auto">
          <a:xfrm>
            <a:off x="5392738" y="5794375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00"/>
                </a:solidFill>
              </a:rPr>
              <a:t>simple telnet scenario</a:t>
            </a:r>
            <a:endParaRPr lang="en-US" altLang="x-none" sz="100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85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6" grpId="0"/>
      <p:bldP spid="1127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Send/Ack Optimizations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66072"/>
            <a:ext cx="8153400" cy="40005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TCP includes many tune/optimizations, e.g.,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 “small-packet problem”: sender sends a lot of small packets (e.g., telnet one char at a time)</a:t>
            </a:r>
          </a:p>
          <a:p>
            <a:pPr lvl="2"/>
            <a:r>
              <a:rPr lang="en-US" dirty="0"/>
              <a:t>Nagle’s algorithm: do not send data if there is small amount of data in send buffer and there is an </a:t>
            </a:r>
            <a:r>
              <a:rPr lang="en-US" dirty="0" err="1"/>
              <a:t>unack’d</a:t>
            </a:r>
            <a:r>
              <a:rPr lang="en-US" dirty="0"/>
              <a:t> segment</a:t>
            </a:r>
          </a:p>
          <a:p>
            <a:pPr lvl="2"/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 ”</a:t>
            </a:r>
            <a:r>
              <a:rPr lang="en-US" dirty="0" err="1"/>
              <a:t>ack</a:t>
            </a:r>
            <a:r>
              <a:rPr lang="en-US" dirty="0"/>
              <a:t> inefficiency” problem: receiver sends too many ACKs, no chance of combing ACK with data</a:t>
            </a:r>
          </a:p>
          <a:p>
            <a:pPr lvl="2"/>
            <a:r>
              <a:rPr lang="en-US" dirty="0"/>
              <a:t>Delayed ack to reduce # of ACKs/combine ACK with reply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 defTabSz="685752">
              <a:defRPr/>
            </a:pPr>
            <a:fld id="{F12FA3C6-D9AE-8149-8882-9A04488FEA62}" type="slidenum">
              <a:rPr lang="en-US" altLang="en-US" sz="1050">
                <a:solidFill>
                  <a:srgbClr val="000000"/>
                </a:solidFill>
              </a:rPr>
              <a:pPr algn="r" defTabSz="685752">
                <a:defRPr/>
              </a:pPr>
              <a:t>26</a:t>
            </a:fld>
            <a:endParaRPr lang="en-US" altLang="en-US" sz="105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1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A90BB0-BD87-A343-8C54-DD1262C9661F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800">
                <a:ea typeface="ＭＳ Ｐゴシック" charset="-128"/>
              </a:rPr>
              <a:t>TCP Receiver ACK Generation</a:t>
            </a:r>
            <a:r>
              <a:rPr lang="en-US" altLang="x-none" sz="3200" u="none">
                <a:ea typeface="ＭＳ Ｐゴシック" charset="-128"/>
              </a:rPr>
              <a:t> </a:t>
            </a:r>
            <a:r>
              <a:rPr lang="en-US" altLang="x-none" sz="1800" u="none">
                <a:ea typeface="ＭＳ Ｐゴシック" charset="-128"/>
              </a:rPr>
              <a:t>[RFC 1122, RFC 2581]</a:t>
            </a:r>
            <a:endParaRPr lang="en-US" altLang="x-none" sz="3200">
              <a:ea typeface="ＭＳ Ｐゴシック" charset="-128"/>
            </a:endParaRPr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752475" y="1554163"/>
            <a:ext cx="3346450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400">
                <a:solidFill>
                  <a:srgbClr val="FF0000"/>
                </a:solidFill>
                <a:latin typeface="Arial" charset="0"/>
              </a:rPr>
              <a:t>Event at Receiver</a:t>
            </a:r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Arrival of in-order segment with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expected seq #. All data up to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expected seq # already ACKed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Arrival of in-order segment with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expected seq #. One other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segment has ACK pending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Arrival of out-of-order segment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higher-than-expect seq. # 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Gap detected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Arrival of segment that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partially or completely fills gap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x-none" sz="1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4514850" y="1544638"/>
            <a:ext cx="4070350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400">
                <a:solidFill>
                  <a:srgbClr val="FF0000"/>
                </a:solidFill>
                <a:latin typeface="Arial" charset="0"/>
              </a:rPr>
              <a:t>TCP Receiver Action</a:t>
            </a:r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Delayed ACK. Wait up to 500ms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for next segment. If no next segment,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send ACK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Immediately send single cumulative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ACK, ACKing both in-order segments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Immediately send duplicate ACK,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indicating seq. # of next expected byte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Immediate send ACK, provided that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segment starts at lower end of gap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x-none" sz="10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8965" name="Line 5"/>
          <p:cNvSpPr>
            <a:spLocks noChangeShapeType="1"/>
          </p:cNvSpPr>
          <p:nvPr/>
        </p:nvSpPr>
        <p:spPr bwMode="auto">
          <a:xfrm>
            <a:off x="876300" y="2009775"/>
            <a:ext cx="7467600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66" name="Line 6"/>
          <p:cNvSpPr>
            <a:spLocks noChangeShapeType="1"/>
          </p:cNvSpPr>
          <p:nvPr/>
        </p:nvSpPr>
        <p:spPr bwMode="auto">
          <a:xfrm flipV="1">
            <a:off x="847725" y="3190875"/>
            <a:ext cx="74771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67" name="Line 7"/>
          <p:cNvSpPr>
            <a:spLocks noChangeShapeType="1"/>
          </p:cNvSpPr>
          <p:nvPr/>
        </p:nvSpPr>
        <p:spPr bwMode="auto">
          <a:xfrm>
            <a:off x="857250" y="4305300"/>
            <a:ext cx="75057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68" name="Line 8"/>
          <p:cNvSpPr>
            <a:spLocks noChangeShapeType="1"/>
          </p:cNvSpPr>
          <p:nvPr/>
        </p:nvSpPr>
        <p:spPr bwMode="auto">
          <a:xfrm>
            <a:off x="866775" y="5410200"/>
            <a:ext cx="7486650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69" name="Line 9"/>
          <p:cNvSpPr>
            <a:spLocks noChangeShapeType="1"/>
          </p:cNvSpPr>
          <p:nvPr/>
        </p:nvSpPr>
        <p:spPr bwMode="auto">
          <a:xfrm>
            <a:off x="4324350" y="1704975"/>
            <a:ext cx="0" cy="43529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21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8A54A2-C880-924C-A94E-FD83A901B468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2338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u="sng" dirty="0">
                <a:solidFill>
                  <a:srgbClr val="3333CC"/>
                </a:solidFill>
                <a:ea typeface="宋体" charset="-122"/>
              </a:rPr>
              <a:t>Outline</a:t>
            </a:r>
            <a:endParaRPr lang="en-US" altLang="x-none" sz="4000" u="sng" dirty="0">
              <a:solidFill>
                <a:srgbClr val="3333CC"/>
              </a:solidFill>
              <a:ea typeface="宋体" charset="-122"/>
            </a:endParaRPr>
          </a:p>
        </p:txBody>
      </p:sp>
      <p:sp>
        <p:nvSpPr>
          <p:cNvPr id="142339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Admin</a:t>
            </a:r>
            <a:r>
              <a:rPr lang="zh-CN" altLang="en-US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and</a:t>
            </a:r>
            <a:r>
              <a:rPr lang="zh-CN" altLang="en-US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Recap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Reliable data transfer</a:t>
            </a:r>
          </a:p>
          <a:p>
            <a:pPr marL="800100" lvl="1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altLang="x-none" dirty="0"/>
              <a:t>perfect channel</a:t>
            </a:r>
          </a:p>
          <a:p>
            <a:pPr marL="800100" lvl="1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altLang="x-none" dirty="0"/>
              <a:t>channel with bit errors</a:t>
            </a:r>
          </a:p>
          <a:p>
            <a:pPr marL="800100" lvl="1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altLang="x-none" dirty="0"/>
              <a:t>channel with bit errors and losses</a:t>
            </a:r>
          </a:p>
          <a:p>
            <a:pPr marL="800100" lvl="1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altLang="x-none" dirty="0"/>
              <a:t>sliding window: reliability with throughput</a:t>
            </a:r>
            <a:endParaRPr lang="en-US" altLang="zh-CN" dirty="0">
              <a:solidFill>
                <a:srgbClr val="000000"/>
              </a:solidFill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TCP reliability</a:t>
            </a:r>
          </a:p>
          <a:p>
            <a:pPr lvl="1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altLang="x-none" dirty="0"/>
              <a:t>data </a:t>
            </a:r>
            <a:r>
              <a:rPr lang="en-US" altLang="x-none" dirty="0" err="1"/>
              <a:t>seq</a:t>
            </a:r>
            <a:r>
              <a:rPr lang="en-US" altLang="x-none" dirty="0"/>
              <a:t>#, ack, buffering</a:t>
            </a:r>
          </a:p>
          <a:p>
            <a:pPr lvl="1">
              <a:buClr>
                <a:srgbClr val="C00000"/>
              </a:buClr>
              <a:buFont typeface="Wingdings" charset="2"/>
              <a:buChar char="Ø"/>
            </a:pPr>
            <a:r>
              <a:rPr lang="en-US" altLang="x-none" i="1" dirty="0">
                <a:solidFill>
                  <a:srgbClr val="C00000"/>
                </a:solidFill>
              </a:rPr>
              <a:t>timeout realization</a:t>
            </a:r>
            <a:endParaRPr lang="en-US" altLang="zh-CN" i="1" dirty="0">
              <a:solidFill>
                <a:srgbClr val="C0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49348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788530-D28F-1549-AB8E-9159BB7EC27C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4000" u="sng" dirty="0">
                <a:solidFill>
                  <a:srgbClr val="3333CC"/>
                </a:solidFill>
              </a:rPr>
              <a:t>TCP</a:t>
            </a:r>
            <a:r>
              <a:rPr lang="zh-CN" altLang="en-US" sz="4000" u="sng" dirty="0">
                <a:solidFill>
                  <a:srgbClr val="3333CC"/>
                </a:solidFill>
              </a:rPr>
              <a:t> </a:t>
            </a:r>
            <a:r>
              <a:rPr lang="en-US" altLang="zh-CN" sz="4000" u="sng" dirty="0">
                <a:solidFill>
                  <a:srgbClr val="3333CC"/>
                </a:solidFill>
              </a:rPr>
              <a:t>Reliable Data Transfer</a:t>
            </a:r>
            <a:endParaRPr lang="en-US" altLang="en-US" sz="4000" u="sng" dirty="0">
              <a:solidFill>
                <a:srgbClr val="3333CC"/>
              </a:solidFill>
            </a:endParaRP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Basic structure: sliding window protocol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Remaining issue: How to determine the </a:t>
            </a:r>
            <a:r>
              <a:rPr lang="ja-JP" altLang="en-US" dirty="0">
                <a:solidFill>
                  <a:srgbClr val="000000"/>
                </a:solidFill>
              </a:rPr>
              <a:t>“</a:t>
            </a:r>
            <a:r>
              <a:rPr lang="en-US" altLang="ja-JP" dirty="0">
                <a:solidFill>
                  <a:srgbClr val="000000"/>
                </a:solidFill>
              </a:rPr>
              <a:t>right</a:t>
            </a:r>
            <a:r>
              <a:rPr lang="ja-JP" altLang="en-US" dirty="0">
                <a:solidFill>
                  <a:srgbClr val="000000"/>
                </a:solidFill>
              </a:rPr>
              <a:t>”</a:t>
            </a:r>
            <a:r>
              <a:rPr lang="en-US" altLang="ja-JP" dirty="0">
                <a:solidFill>
                  <a:srgbClr val="000000"/>
                </a:solidFill>
              </a:rPr>
              <a:t> parameters?</a:t>
            </a: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rgbClr val="000000"/>
                </a:solidFill>
              </a:rPr>
              <a:t>timeout value?</a:t>
            </a:r>
          </a:p>
          <a:p>
            <a:pPr lvl="1">
              <a:buClr>
                <a:srgbClr val="3333CC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rgbClr val="000000"/>
                </a:solidFill>
              </a:rPr>
              <a:t>sliding window size?</a:t>
            </a:r>
          </a:p>
        </p:txBody>
      </p:sp>
    </p:spTree>
    <p:extLst>
      <p:ext uri="{BB962C8B-B14F-4D97-AF65-F5344CB8AC3E}">
        <p14:creationId xmlns:p14="http://schemas.microsoft.com/office/powerpoint/2010/main" val="1695046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6BE9EA-CD02-9149-9EE1-7B7C17E3EE56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533400" y="180303"/>
            <a:ext cx="8020050" cy="1011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u="sng" dirty="0">
                <a:solidFill>
                  <a:srgbClr val="3333CC"/>
                </a:solidFill>
              </a:rPr>
              <a:t>Recap: Reliable Transport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476250" y="129699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Basic structure: sliding window protocols</a:t>
            </a:r>
          </a:p>
          <a:p>
            <a:pPr>
              <a:buClr>
                <a:srgbClr val="3333CC"/>
              </a:buClr>
            </a:pPr>
            <a:endParaRPr lang="en-US" altLang="en-US" dirty="0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</a:pPr>
            <a:endParaRPr lang="en-US" altLang="en-US" dirty="0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</a:pPr>
            <a:endParaRPr lang="en-US" altLang="en-US" dirty="0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Realization: GBN or SR</a:t>
            </a:r>
          </a:p>
        </p:txBody>
      </p:sp>
      <p:pic>
        <p:nvPicPr>
          <p:cNvPr id="5" name="Picture 5" descr="rdt_pipelined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774" y="1745363"/>
            <a:ext cx="4214777" cy="1636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7226328" y="2045130"/>
            <a:ext cx="16637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General technique:</a:t>
            </a:r>
            <a:br>
              <a:rPr lang="en-US"/>
            </a:br>
            <a:r>
              <a:rPr lang="en-US"/>
              <a:t>pipelining.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E332EB-6FEC-754D-8F45-6D9E1E321101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333375" y="150813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u="sng">
                <a:solidFill>
                  <a:srgbClr val="3333CC"/>
                </a:solidFill>
              </a:rPr>
              <a:t>History</a:t>
            </a: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366713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Key parameters for TCP in mid-1980s</a:t>
            </a: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rgbClr val="000000"/>
                </a:solidFill>
              </a:rPr>
              <a:t>fixed window size W</a:t>
            </a: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rgbClr val="000000"/>
                </a:solidFill>
              </a:rPr>
              <a:t>timeout value = 2 RTT</a:t>
            </a:r>
          </a:p>
          <a:p>
            <a:pPr lvl="1">
              <a:buClr>
                <a:srgbClr val="3333CC"/>
              </a:buClr>
            </a:pPr>
            <a:endParaRPr lang="en-US" altLang="en-US" dirty="0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Network collapse in the mid-1980s</a:t>
            </a: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rgbClr val="000000"/>
                </a:solidFill>
              </a:rPr>
              <a:t>UCB </a:t>
            </a:r>
            <a:r>
              <a:rPr lang="en-US" altLang="en-US" dirty="0">
                <a:solidFill>
                  <a:srgbClr val="000000"/>
                </a:solidFill>
                <a:sym typeface="Wingdings" charset="2"/>
              </a:rPr>
              <a:t> LBL throughput dropped by 1000X !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  <a:sym typeface="Wingdings" charset="2"/>
              </a:rPr>
              <a:t>The intuition was that the collapse was caused by wrong parameters</a:t>
            </a:r>
            <a:r>
              <a:rPr lang="mr-IN" altLang="en-US" dirty="0">
                <a:solidFill>
                  <a:srgbClr val="000000"/>
                </a:solidFill>
                <a:sym typeface="Wingdings" charset="2"/>
              </a:rPr>
              <a:t>…</a:t>
            </a:r>
            <a:endParaRPr lang="en-US" altLang="en-US" dirty="0">
              <a:solidFill>
                <a:srgbClr val="000000"/>
              </a:solidFill>
              <a:sym typeface="Wingdings" charset="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10E772-386F-0D45-9DC7-D07BB1A7DF27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25" y="230188"/>
            <a:ext cx="8286282" cy="776287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Timeout: Cost of Timeout </a:t>
            </a:r>
            <a:r>
              <a:rPr lang="en-US" altLang="en-US" dirty="0" err="1">
                <a:ea typeface="ＭＳ Ｐゴシック" charset="-128"/>
              </a:rPr>
              <a:t>Param</a:t>
            </a:r>
            <a:endParaRPr lang="en-US" altLang="en-US" sz="4400" dirty="0">
              <a:ea typeface="ＭＳ Ｐゴシック" charset="-128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81025" y="1295400"/>
            <a:ext cx="7716838" cy="327977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ea typeface="ＭＳ Ｐゴシック" charset="-128"/>
              </a:rPr>
              <a:t>Why is good timeout value important</a:t>
            </a:r>
            <a:r>
              <a:rPr lang="en-US" altLang="zh-CN" sz="2400" dirty="0">
                <a:ea typeface="ＭＳ Ｐゴシック" charset="-128"/>
              </a:rPr>
              <a:t>?</a:t>
            </a:r>
            <a:endParaRPr lang="en-US" altLang="en-US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sz="2400" dirty="0">
                <a:ea typeface="ＭＳ Ｐゴシック" charset="-128"/>
              </a:rPr>
              <a:t>too short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charset="-128"/>
              </a:rPr>
              <a:t>premature timeout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charset="-128"/>
              </a:rPr>
              <a:t>unnecessary retransmissions</a:t>
            </a:r>
            <a:r>
              <a:rPr lang="en-US" altLang="zh-CN" dirty="0">
                <a:ea typeface="宋体" charset="-122"/>
              </a:rPr>
              <a:t>; many duplicates</a:t>
            </a:r>
          </a:p>
          <a:p>
            <a:pPr lvl="1"/>
            <a:endParaRPr lang="en-US" altLang="en-US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sz="2400" dirty="0">
                <a:ea typeface="ＭＳ Ｐゴシック" charset="-128"/>
              </a:rPr>
              <a:t>too long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000" dirty="0">
                <a:ea typeface="ＭＳ Ｐゴシック" charset="-128"/>
              </a:rPr>
              <a:t>slow reaction to segment loss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315913" y="4886325"/>
            <a:ext cx="57436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ZapfDingbats" charset="0"/>
              <a:buNone/>
            </a:pPr>
            <a:r>
              <a:rPr lang="en-US" altLang="en-US" sz="2400" u="sng" dirty="0">
                <a:solidFill>
                  <a:srgbClr val="FF0000"/>
                </a:solidFill>
                <a:latin typeface="Times New Roman" charset="0"/>
              </a:rPr>
              <a:t>Q:</a:t>
            </a:r>
            <a:r>
              <a:rPr lang="en-US" altLang="en-US" sz="2400" dirty="0">
                <a:latin typeface="Times New Roman" charset="0"/>
              </a:rPr>
              <a:t> Is it possible to set Timeout as a constant?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15913" y="5659140"/>
            <a:ext cx="72214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ZapfDingbats" charset="0"/>
              <a:buNone/>
            </a:pPr>
            <a:r>
              <a:rPr lang="en-US" altLang="en-US" sz="2400" u="sng" dirty="0">
                <a:solidFill>
                  <a:srgbClr val="FF0000"/>
                </a:solidFill>
                <a:latin typeface="Times New Roman" charset="0"/>
              </a:rPr>
              <a:t>Q:</a:t>
            </a:r>
            <a:r>
              <a:rPr lang="en-US" altLang="en-US" sz="2400" dirty="0">
                <a:latin typeface="Times New Roman" charset="0"/>
              </a:rPr>
              <a:t> Any problem w/ the early approach: Timeout = 2 RTT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0BCCAA-4BAB-4D4A-AF86-CD3A42CACF18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25" y="133350"/>
            <a:ext cx="7772400" cy="11430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Setting Timeout</a:t>
            </a:r>
            <a:endParaRPr lang="en-US" altLang="en-US" sz="4400">
              <a:ea typeface="ＭＳ Ｐゴシック" charset="-128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7639050" cy="1892300"/>
          </a:xfrm>
        </p:spPr>
        <p:txBody>
          <a:bodyPr/>
          <a:lstStyle/>
          <a:p>
            <a:pPr>
              <a:lnSpc>
                <a:spcPct val="80000"/>
              </a:lnSpc>
              <a:buFont typeface="ZapfDingbats" charset="0"/>
              <a:buNone/>
            </a:pPr>
            <a:r>
              <a:rPr lang="en-US" altLang="en-US" sz="1800" b="1" u="sng" dirty="0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Problem:</a:t>
            </a:r>
            <a:endParaRPr lang="en-US" altLang="en-US" sz="1800" b="1" dirty="0">
              <a:latin typeface="Courier New" charset="0"/>
              <a:ea typeface="ＭＳ Ｐゴシック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1600" dirty="0">
                <a:ea typeface="宋体" charset="-122"/>
              </a:rPr>
              <a:t>Ideally, we set timeout = RTT, </a:t>
            </a:r>
            <a:br>
              <a:rPr lang="en-US" altLang="zh-CN" sz="1600" dirty="0">
                <a:ea typeface="宋体" charset="-122"/>
              </a:rPr>
            </a:br>
            <a:r>
              <a:rPr lang="en-US" altLang="zh-CN" sz="1600" dirty="0">
                <a:ea typeface="宋体" charset="-122"/>
              </a:rPr>
              <a:t> but RTT is not a fixed value </a:t>
            </a:r>
            <a:br>
              <a:rPr lang="en-US" altLang="zh-CN" sz="1600" dirty="0">
                <a:ea typeface="宋体" charset="-122"/>
              </a:rPr>
            </a:br>
            <a:r>
              <a:rPr lang="en-US" altLang="zh-CN" sz="1600" dirty="0">
                <a:ea typeface="宋体" charset="-122"/>
              </a:rPr>
              <a:t>=&gt;</a:t>
            </a:r>
            <a:br>
              <a:rPr lang="en-US" altLang="zh-CN" sz="1600" dirty="0">
                <a:ea typeface="ＭＳ Ｐゴシック" charset="-128"/>
              </a:rPr>
            </a:br>
            <a:r>
              <a:rPr lang="en-US" altLang="en-US" sz="1600" dirty="0">
                <a:ea typeface="ＭＳ Ｐゴシック" charset="-128"/>
              </a:rPr>
              <a:t>using the average of </a:t>
            </a:r>
            <a:r>
              <a:rPr lang="en-US" altLang="en-US" sz="1600" b="1" dirty="0">
                <a:latin typeface="Courier New" charset="0"/>
                <a:ea typeface="ＭＳ Ｐゴシック" charset="-128"/>
              </a:rPr>
              <a:t>RTT </a:t>
            </a:r>
            <a:r>
              <a:rPr lang="en-US" altLang="en-US" sz="1600" dirty="0">
                <a:ea typeface="ＭＳ Ｐゴシック" charset="-128"/>
              </a:rPr>
              <a:t>will generate </a:t>
            </a:r>
            <a:br>
              <a:rPr lang="en-US" altLang="en-US" sz="1600" dirty="0">
                <a:ea typeface="ＭＳ Ｐゴシック" charset="-128"/>
              </a:rPr>
            </a:br>
            <a:r>
              <a:rPr lang="en-US" altLang="en-US" sz="1600" dirty="0">
                <a:ea typeface="ＭＳ Ｐゴシック" charset="-128"/>
              </a:rPr>
              <a:t>many timeouts due to network variations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en-US" sz="1600" dirty="0">
                <a:ea typeface="ＭＳ Ｐゴシック" charset="-128"/>
              </a:rPr>
              <a:t>Possibility: using the average/median of RTT 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en-US" sz="1600" dirty="0">
                <a:ea typeface="ＭＳ Ｐゴシック" charset="-128"/>
              </a:rPr>
              <a:t>Issue: this will generate many timeouts due to network variations</a:t>
            </a:r>
          </a:p>
          <a:p>
            <a:pPr>
              <a:lnSpc>
                <a:spcPct val="80000"/>
              </a:lnSpc>
            </a:pPr>
            <a:endParaRPr lang="en-US" altLang="en-US" sz="1600" dirty="0">
              <a:ea typeface="ＭＳ Ｐゴシック" charset="-128"/>
            </a:endParaRPr>
          </a:p>
          <a:p>
            <a:pPr>
              <a:lnSpc>
                <a:spcPct val="80000"/>
              </a:lnSpc>
              <a:buFont typeface="ZapfDingbats" charset="0"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Solution: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n-US" altLang="en-US" sz="1600" b="1" dirty="0">
                <a:latin typeface="Courier New" charset="0"/>
                <a:ea typeface="ＭＳ Ｐゴシック" charset="-128"/>
              </a:rPr>
              <a:t>Set Timeout RTO = </a:t>
            </a:r>
            <a:r>
              <a:rPr lang="en-US" altLang="en-US" sz="1600" b="1" dirty="0" err="1">
                <a:latin typeface="Courier New" charset="0"/>
                <a:ea typeface="ＭＳ Ｐゴシック" charset="-128"/>
              </a:rPr>
              <a:t>avg</a:t>
            </a:r>
            <a:r>
              <a:rPr lang="en-US" altLang="en-US" sz="1600" b="1" dirty="0">
                <a:latin typeface="Courier New" charset="0"/>
                <a:ea typeface="ＭＳ Ｐゴシック" charset="-128"/>
              </a:rPr>
              <a:t> + </a:t>
            </a:r>
            <a:r>
              <a:rPr lang="ja-JP" altLang="en-US" sz="1600" dirty="0">
                <a:ea typeface="ＭＳ Ｐゴシック" charset="-128"/>
              </a:rPr>
              <a:t>“</a:t>
            </a:r>
            <a:r>
              <a:rPr lang="en-US" altLang="ja-JP" sz="1600" dirty="0">
                <a:ea typeface="ＭＳ Ｐゴシック" charset="-128"/>
              </a:rPr>
              <a:t>safety margin</a:t>
            </a:r>
            <a:r>
              <a:rPr lang="ja-JP" altLang="en-US" sz="1600" dirty="0">
                <a:ea typeface="ＭＳ Ｐゴシック" charset="-128"/>
              </a:rPr>
              <a:t>”</a:t>
            </a:r>
            <a:r>
              <a:rPr lang="en-US" altLang="ja-JP" sz="1600" dirty="0">
                <a:ea typeface="ＭＳ Ｐゴシック" charset="-128"/>
              </a:rPr>
              <a:t> based on variation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060450" y="3956050"/>
            <a:ext cx="5692388" cy="933510"/>
            <a:chOff x="381000" y="4953000"/>
            <a:chExt cx="5692388" cy="933510"/>
          </a:xfrm>
        </p:grpSpPr>
        <p:sp>
          <p:nvSpPr>
            <p:cNvPr id="62480" name="Text Box 4"/>
            <p:cNvSpPr txBox="1">
              <a:spLocks noChangeArrowheads="1"/>
            </p:cNvSpPr>
            <p:nvPr/>
          </p:nvSpPr>
          <p:spPr bwMode="auto">
            <a:xfrm>
              <a:off x="1425962" y="5486400"/>
              <a:ext cx="464742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rgbClr val="000000"/>
                  </a:solidFill>
                  <a:latin typeface="Courier New" charset="0"/>
                </a:rPr>
                <a:t>Timeout = </a:t>
              </a:r>
              <a:r>
                <a:rPr lang="en-US" altLang="en-US" sz="2000" b="1" dirty="0" err="1">
                  <a:solidFill>
                    <a:srgbClr val="000000"/>
                  </a:solidFill>
                  <a:latin typeface="Courier New" charset="0"/>
                </a:rPr>
                <a:t>EstRTT</a:t>
              </a:r>
              <a:r>
                <a:rPr lang="en-US" altLang="en-US" sz="2000" b="1" dirty="0">
                  <a:solidFill>
                    <a:srgbClr val="000000"/>
                  </a:solidFill>
                  <a:latin typeface="Courier New" charset="0"/>
                </a:rPr>
                <a:t> + 4 * </a:t>
              </a:r>
              <a:r>
                <a:rPr lang="en-US" altLang="en-US" sz="2000" b="1" dirty="0" err="1">
                  <a:solidFill>
                    <a:srgbClr val="000000"/>
                  </a:solidFill>
                  <a:latin typeface="Courier New" charset="0"/>
                </a:rPr>
                <a:t>DevRTT</a:t>
              </a:r>
              <a:endParaRPr lang="en-US" altLang="en-US" sz="100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62481" name="Text Box 6"/>
            <p:cNvSpPr txBox="1">
              <a:spLocks noChangeArrowheads="1"/>
            </p:cNvSpPr>
            <p:nvPr/>
          </p:nvSpPr>
          <p:spPr bwMode="auto">
            <a:xfrm>
              <a:off x="381000" y="4953000"/>
              <a:ext cx="193674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rgbClr val="000000"/>
                  </a:solidFill>
                </a:rPr>
                <a:t> </a:t>
              </a:r>
              <a:r>
                <a:rPr lang="en-US" altLang="zh-CN" sz="2000" dirty="0">
                  <a:solidFill>
                    <a:srgbClr val="FF0000"/>
                  </a:solidFill>
                </a:rPr>
                <a:t>TCP</a:t>
              </a:r>
              <a:r>
                <a:rPr lang="en-US" altLang="en-US" sz="2000" dirty="0">
                  <a:solidFill>
                    <a:srgbClr val="FF0000"/>
                  </a:solidFill>
                </a:rPr>
                <a:t> approach:</a:t>
              </a:r>
              <a:endParaRPr lang="en-US" altLang="en-US" sz="2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2470" name="Group 7"/>
          <p:cNvGrpSpPr>
            <a:grpSpLocks/>
          </p:cNvGrpSpPr>
          <p:nvPr/>
        </p:nvGrpSpPr>
        <p:grpSpPr bwMode="auto">
          <a:xfrm>
            <a:off x="5751513" y="1851025"/>
            <a:ext cx="3392487" cy="838200"/>
            <a:chOff x="2815" y="3719"/>
            <a:chExt cx="2137" cy="528"/>
          </a:xfrm>
        </p:grpSpPr>
        <p:grpSp>
          <p:nvGrpSpPr>
            <p:cNvPr id="62471" name="Group 8"/>
            <p:cNvGrpSpPr>
              <a:grpSpLocks/>
            </p:cNvGrpSpPr>
            <p:nvPr/>
          </p:nvGrpSpPr>
          <p:grpSpPr bwMode="auto">
            <a:xfrm>
              <a:off x="3151" y="3719"/>
              <a:ext cx="1797" cy="513"/>
              <a:chOff x="3151" y="3719"/>
              <a:chExt cx="1797" cy="513"/>
            </a:xfrm>
          </p:grpSpPr>
          <p:sp>
            <p:nvSpPr>
              <p:cNvPr id="62474" name="Line 9"/>
              <p:cNvSpPr>
                <a:spLocks noChangeShapeType="1"/>
              </p:cNvSpPr>
              <p:nvPr/>
            </p:nvSpPr>
            <p:spPr bwMode="auto">
              <a:xfrm>
                <a:off x="3151" y="4232"/>
                <a:ext cx="17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75" name="Line 10"/>
              <p:cNvSpPr>
                <a:spLocks noChangeShapeType="1"/>
              </p:cNvSpPr>
              <p:nvPr/>
            </p:nvSpPr>
            <p:spPr bwMode="auto">
              <a:xfrm flipV="1">
                <a:off x="3151" y="3719"/>
                <a:ext cx="0" cy="5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76" name="Freeform 11"/>
              <p:cNvSpPr>
                <a:spLocks/>
              </p:cNvSpPr>
              <p:nvPr/>
            </p:nvSpPr>
            <p:spPr bwMode="auto">
              <a:xfrm>
                <a:off x="3269" y="3751"/>
                <a:ext cx="1311" cy="433"/>
              </a:xfrm>
              <a:custGeom>
                <a:avLst/>
                <a:gdLst>
                  <a:gd name="T0" fmla="*/ 0 w 1311"/>
                  <a:gd name="T1" fmla="*/ 433 h 433"/>
                  <a:gd name="T2" fmla="*/ 360 w 1311"/>
                  <a:gd name="T3" fmla="*/ 322 h 433"/>
                  <a:gd name="T4" fmla="*/ 520 w 1311"/>
                  <a:gd name="T5" fmla="*/ 72 h 433"/>
                  <a:gd name="T6" fmla="*/ 666 w 1311"/>
                  <a:gd name="T7" fmla="*/ 16 h 433"/>
                  <a:gd name="T8" fmla="*/ 812 w 1311"/>
                  <a:gd name="T9" fmla="*/ 169 h 433"/>
                  <a:gd name="T10" fmla="*/ 936 w 1311"/>
                  <a:gd name="T11" fmla="*/ 315 h 433"/>
                  <a:gd name="T12" fmla="*/ 1311 w 1311"/>
                  <a:gd name="T13" fmla="*/ 398 h 4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11"/>
                  <a:gd name="T22" fmla="*/ 0 h 433"/>
                  <a:gd name="T23" fmla="*/ 1311 w 1311"/>
                  <a:gd name="T24" fmla="*/ 433 h 43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11" h="433">
                    <a:moveTo>
                      <a:pt x="0" y="433"/>
                    </a:moveTo>
                    <a:cubicBezTo>
                      <a:pt x="136" y="407"/>
                      <a:pt x="273" y="382"/>
                      <a:pt x="360" y="322"/>
                    </a:cubicBezTo>
                    <a:cubicBezTo>
                      <a:pt x="447" y="262"/>
                      <a:pt x="469" y="123"/>
                      <a:pt x="520" y="72"/>
                    </a:cubicBezTo>
                    <a:cubicBezTo>
                      <a:pt x="571" y="21"/>
                      <a:pt x="617" y="0"/>
                      <a:pt x="666" y="16"/>
                    </a:cubicBezTo>
                    <a:cubicBezTo>
                      <a:pt x="715" y="32"/>
                      <a:pt x="767" y="119"/>
                      <a:pt x="812" y="169"/>
                    </a:cubicBezTo>
                    <a:cubicBezTo>
                      <a:pt x="857" y="219"/>
                      <a:pt x="853" y="277"/>
                      <a:pt x="936" y="315"/>
                    </a:cubicBezTo>
                    <a:cubicBezTo>
                      <a:pt x="1019" y="353"/>
                      <a:pt x="1165" y="375"/>
                      <a:pt x="1311" y="39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77" name="Line 12"/>
              <p:cNvSpPr>
                <a:spLocks noChangeShapeType="1"/>
              </p:cNvSpPr>
              <p:nvPr/>
            </p:nvSpPr>
            <p:spPr bwMode="auto">
              <a:xfrm>
                <a:off x="3900" y="3765"/>
                <a:ext cx="7" cy="4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78" name="Line 13"/>
              <p:cNvSpPr>
                <a:spLocks noChangeShapeType="1"/>
              </p:cNvSpPr>
              <p:nvPr/>
            </p:nvSpPr>
            <p:spPr bwMode="auto">
              <a:xfrm>
                <a:off x="3720" y="396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79" name="Line 14"/>
              <p:cNvSpPr>
                <a:spLocks noChangeShapeType="1"/>
              </p:cNvSpPr>
              <p:nvPr/>
            </p:nvSpPr>
            <p:spPr bwMode="auto">
              <a:xfrm>
                <a:off x="4110" y="3967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472" name="Text Box 15"/>
            <p:cNvSpPr txBox="1">
              <a:spLocks noChangeArrowheads="1"/>
            </p:cNvSpPr>
            <p:nvPr/>
          </p:nvSpPr>
          <p:spPr bwMode="auto">
            <a:xfrm>
              <a:off x="4625" y="4055"/>
              <a:ext cx="32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charset="0"/>
                </a:rPr>
                <a:t>RTT</a:t>
              </a:r>
            </a:p>
          </p:txBody>
        </p:sp>
        <p:sp>
          <p:nvSpPr>
            <p:cNvPr id="62473" name="Text Box 16"/>
            <p:cNvSpPr txBox="1">
              <a:spLocks noChangeArrowheads="1"/>
            </p:cNvSpPr>
            <p:nvPr/>
          </p:nvSpPr>
          <p:spPr bwMode="auto">
            <a:xfrm>
              <a:off x="2815" y="3853"/>
              <a:ext cx="3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charset="0"/>
                </a:rPr>
                <a:t>freq.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4197C8-BCDF-AB4F-ADCB-EA3BB369DA6A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a typeface="ＭＳ Ｐゴシック" charset="-128"/>
              </a:rPr>
              <a:t>Compute </a:t>
            </a:r>
            <a:r>
              <a:rPr lang="en-US" altLang="en-US" sz="2800" dirty="0" err="1">
                <a:ea typeface="ＭＳ Ｐゴシック" charset="-128"/>
              </a:rPr>
              <a:t>EstRTT</a:t>
            </a:r>
            <a:r>
              <a:rPr lang="en-US" altLang="en-US" sz="2800" dirty="0">
                <a:ea typeface="ＭＳ Ｐゴシック" charset="-128"/>
              </a:rPr>
              <a:t> and </a:t>
            </a:r>
            <a:r>
              <a:rPr lang="en-US" altLang="en-US" sz="2800" dirty="0" err="1">
                <a:ea typeface="ＭＳ Ｐゴシック" charset="-128"/>
              </a:rPr>
              <a:t>DevRTT</a:t>
            </a:r>
            <a:endParaRPr lang="en-US" altLang="en-US" sz="3200" dirty="0">
              <a:ea typeface="ＭＳ Ｐゴシック" charset="-128"/>
            </a:endParaRP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1064018" y="2539387"/>
            <a:ext cx="6801862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000000"/>
                </a:solidFill>
                <a:latin typeface="Courier New" charset="0"/>
              </a:rPr>
              <a:t>EstRTT</a:t>
            </a:r>
            <a:r>
              <a:rPr lang="en-US" altLang="en-US" sz="2000" b="1" dirty="0">
                <a:solidFill>
                  <a:srgbClr val="000000"/>
                </a:solidFill>
                <a:latin typeface="Courier New" charset="0"/>
              </a:rPr>
              <a:t> = (1-alpha)*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charset="0"/>
              </a:rPr>
              <a:t>EstRTT</a:t>
            </a:r>
            <a:r>
              <a:rPr lang="en-US" altLang="en-US" sz="2000" b="1" dirty="0">
                <a:solidFill>
                  <a:srgbClr val="000000"/>
                </a:solidFill>
                <a:latin typeface="Courier New" charset="0"/>
              </a:rPr>
              <a:t> + </a:t>
            </a:r>
            <a:r>
              <a:rPr lang="en-US" altLang="en-US" sz="2000" b="1" dirty="0">
                <a:solidFill>
                  <a:srgbClr val="000000"/>
                </a:solidFill>
                <a:latin typeface="Courier New" charset="0"/>
                <a:sym typeface="Symbol" charset="2"/>
              </a:rPr>
              <a:t>alpha</a:t>
            </a:r>
            <a:r>
              <a:rPr lang="en-US" altLang="en-US" sz="2000" b="1" dirty="0">
                <a:solidFill>
                  <a:srgbClr val="000000"/>
                </a:solidFill>
                <a:latin typeface="Courier New" charset="0"/>
              </a:rPr>
              <a:t>*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charset="0"/>
              </a:rPr>
              <a:t>SampleRTT</a:t>
            </a:r>
            <a:endParaRPr lang="en-US" altLang="en-US" sz="2000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533400" y="1472617"/>
            <a:ext cx="7863098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en-US" sz="2400" dirty="0">
                <a:solidFill>
                  <a:srgbClr val="000000"/>
                </a:solidFill>
              </a:rPr>
              <a:t>Exponential weighted moving average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(EWMA)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rgbClr val="000000"/>
                </a:solidFill>
              </a:rPr>
              <a:t>influence of past sample decreases exponentially fast</a:t>
            </a: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730355" y="3175270"/>
            <a:ext cx="7469187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buClr>
                <a:srgbClr val="3333CC"/>
              </a:buClr>
              <a:buNone/>
            </a:pPr>
            <a:r>
              <a:rPr lang="en-US" altLang="en-US" sz="2000" b="1" dirty="0">
                <a:solidFill>
                  <a:srgbClr val="3333CC"/>
                </a:solidFill>
                <a:latin typeface="Courier New" charset="0"/>
              </a:rPr>
              <a:t>- </a:t>
            </a:r>
            <a:r>
              <a:rPr lang="en-US" altLang="en-US" sz="2000" b="1" dirty="0" err="1">
                <a:solidFill>
                  <a:srgbClr val="3333CC"/>
                </a:solidFill>
                <a:latin typeface="Courier New" charset="0"/>
              </a:rPr>
              <a:t>SampleRTT</a:t>
            </a:r>
            <a:r>
              <a:rPr lang="en-US" altLang="en-US" sz="2000" dirty="0">
                <a:solidFill>
                  <a:srgbClr val="3333CC"/>
                </a:solidFill>
              </a:rPr>
              <a:t>:</a:t>
            </a:r>
            <a:r>
              <a:rPr lang="en-US" altLang="en-US" sz="2000" dirty="0">
                <a:solidFill>
                  <a:srgbClr val="000000"/>
                </a:solidFill>
              </a:rPr>
              <a:t> measured time </a:t>
            </a:r>
            <a:br>
              <a:rPr lang="en-US" altLang="en-US" sz="2000" dirty="0">
                <a:solidFill>
                  <a:srgbClr val="000000"/>
                </a:solidFill>
              </a:rPr>
            </a:br>
            <a:r>
              <a:rPr lang="en-US" altLang="en-US" sz="2000" dirty="0">
                <a:solidFill>
                  <a:srgbClr val="000000"/>
                </a:solidFill>
              </a:rPr>
              <a:t> from segment transmission </a:t>
            </a:r>
            <a:br>
              <a:rPr lang="en-US" altLang="en-US" sz="2000" dirty="0">
                <a:solidFill>
                  <a:srgbClr val="000000"/>
                </a:solidFill>
              </a:rPr>
            </a:br>
            <a:r>
              <a:rPr lang="en-US" altLang="en-US" sz="2000" dirty="0">
                <a:solidFill>
                  <a:srgbClr val="000000"/>
                </a:solidFill>
              </a:rPr>
              <a:t> until ACK receipt</a:t>
            </a:r>
          </a:p>
          <a:p>
            <a:pPr>
              <a:lnSpc>
                <a:spcPct val="90000"/>
              </a:lnSpc>
              <a:buClr>
                <a:srgbClr val="3333CC"/>
              </a:buClr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- typical value: </a:t>
            </a:r>
            <a:r>
              <a:rPr lang="en-US" altLang="en-US" sz="2000" b="1" dirty="0">
                <a:solidFill>
                  <a:srgbClr val="000000"/>
                </a:solidFill>
                <a:latin typeface="Courier New" charset="0"/>
                <a:sym typeface="Symbol" charset="2"/>
              </a:rPr>
              <a:t>alpha =</a:t>
            </a:r>
            <a:r>
              <a:rPr lang="en-US" altLang="en-US" sz="2000" dirty="0">
                <a:solidFill>
                  <a:srgbClr val="000000"/>
                </a:solidFill>
              </a:rPr>
              <a:t> 0.125</a:t>
            </a:r>
          </a:p>
        </p:txBody>
      </p:sp>
      <p:pic>
        <p:nvPicPr>
          <p:cNvPr id="60422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19451" y="2939497"/>
            <a:ext cx="3548349" cy="2432734"/>
          </a:xfrm>
          <a:noFill/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035155" y="5372231"/>
            <a:ext cx="7823095" cy="984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 err="1">
                <a:solidFill>
                  <a:srgbClr val="000000"/>
                </a:solidFill>
                <a:latin typeface="Courier New" charset="0"/>
              </a:rPr>
              <a:t>DevRTT</a:t>
            </a:r>
            <a:r>
              <a:rPr lang="en-US" altLang="en-US" sz="1800" b="1" dirty="0">
                <a:solidFill>
                  <a:srgbClr val="000000"/>
                </a:solidFill>
                <a:latin typeface="Courier New" charset="0"/>
              </a:rPr>
              <a:t> = (1-</a:t>
            </a:r>
            <a:r>
              <a:rPr lang="en-US" altLang="en-US" sz="1800" b="1" dirty="0">
                <a:solidFill>
                  <a:srgbClr val="000000"/>
                </a:solidFill>
                <a:latin typeface="Courier New" charset="0"/>
                <a:sym typeface="Symbol" charset="2"/>
              </a:rPr>
              <a:t>beta</a:t>
            </a:r>
            <a:r>
              <a:rPr lang="en-US" altLang="en-US" sz="1800" b="1" dirty="0">
                <a:solidFill>
                  <a:srgbClr val="000000"/>
                </a:solidFill>
                <a:latin typeface="Courier New" charset="0"/>
              </a:rPr>
              <a:t>)*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charset="0"/>
              </a:rPr>
              <a:t>DevRTT</a:t>
            </a:r>
            <a:r>
              <a:rPr lang="en-US" altLang="en-US" sz="1800" b="1" dirty="0">
                <a:solidFill>
                  <a:srgbClr val="000000"/>
                </a:solidFill>
                <a:latin typeface="Courier New" charset="0"/>
              </a:rPr>
              <a:t> +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charset="0"/>
                <a:sym typeface="Symbol" charset="2"/>
              </a:rPr>
              <a:t>beta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charset="0"/>
              </a:rPr>
              <a:t>|SampleRTT-EstRTT</a:t>
            </a:r>
            <a:r>
              <a:rPr lang="en-US" altLang="en-US" sz="1800" b="1" dirty="0">
                <a:solidFill>
                  <a:srgbClr val="000000"/>
                </a:solidFill>
                <a:latin typeface="Courier New" charset="0"/>
              </a:rPr>
              <a:t>|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charset="0"/>
              </a:rPr>
              <a:t>(typically, </a:t>
            </a:r>
            <a:r>
              <a:rPr lang="en-US" altLang="en-US" sz="2000" b="1" dirty="0">
                <a:solidFill>
                  <a:srgbClr val="000000"/>
                </a:solidFill>
                <a:latin typeface="Courier New" charset="0"/>
                <a:sym typeface="Symbol" charset="2"/>
              </a:rPr>
              <a:t>beta = 0.25)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67BF79-1E65-4C4C-BFD9-499413A09157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45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An Example TCP Session</a:t>
            </a:r>
          </a:p>
        </p:txBody>
      </p:sp>
      <p:pic>
        <p:nvPicPr>
          <p:cNvPr id="6451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1627188"/>
            <a:ext cx="726757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377805-9BD7-9F48-96B2-336AE5AE9885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Fast Retransmit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9438" y="1616075"/>
            <a:ext cx="8145462" cy="1474788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ＭＳ Ｐゴシック" charset="-128"/>
              </a:rPr>
              <a:t>Issue</a:t>
            </a:r>
            <a:r>
              <a:rPr lang="en-US" altLang="x-none" sz="2400" dirty="0">
                <a:ea typeface="ＭＳ Ｐゴシック" charset="-128"/>
              </a:rPr>
              <a:t>: Timeout period  often relatively long: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long delay before resending lost packet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Question: Can we detect loss faster than RTT?</a:t>
            </a:r>
          </a:p>
          <a:p>
            <a:pPr lvl="1"/>
            <a:endParaRPr lang="en-US" altLang="x-none" sz="2000" dirty="0">
              <a:ea typeface="ＭＳ Ｐゴシック" charset="-128"/>
            </a:endParaRPr>
          </a:p>
        </p:txBody>
      </p:sp>
      <p:sp>
        <p:nvSpPr>
          <p:cNvPr id="3686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91100" y="3584575"/>
            <a:ext cx="3962400" cy="2630488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If sender receives 3 ACKs for the same data, it supposes that segment after </a:t>
            </a:r>
            <a:r>
              <a:rPr lang="en-US" altLang="x-none" sz="2400" dirty="0" err="1">
                <a:ea typeface="ＭＳ Ｐゴシック" charset="-128"/>
              </a:rPr>
              <a:t>ACKed</a:t>
            </a:r>
            <a:r>
              <a:rPr lang="en-US" altLang="x-none" sz="2400" dirty="0">
                <a:ea typeface="ＭＳ Ｐゴシック" charset="-128"/>
              </a:rPr>
              <a:t> data was lost: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resend segment before timer expires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3238" y="3560763"/>
            <a:ext cx="4572000" cy="21844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kern="0" dirty="0">
                <a:solidFill>
                  <a:srgbClr val="000000"/>
                </a:solidFill>
                <a:latin typeface="Comic Sans MS"/>
                <a:ea typeface="+mn-ea"/>
              </a:rPr>
              <a:t>Detect lost segments via duplicate ACKs</a:t>
            </a:r>
          </a:p>
          <a:p>
            <a:pPr marL="800100" lvl="1" indent="-342900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  <a:defRPr/>
            </a:pPr>
            <a:r>
              <a:rPr lang="en-US" sz="2000" kern="0" dirty="0">
                <a:solidFill>
                  <a:srgbClr val="000000"/>
                </a:solidFill>
                <a:latin typeface="Comic Sans MS"/>
                <a:ea typeface="+mn-ea"/>
              </a:rPr>
              <a:t>sender often sends many segments back-to-back</a:t>
            </a:r>
          </a:p>
          <a:p>
            <a:pPr marL="800100" lvl="1" indent="-342900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  <a:defRPr/>
            </a:pPr>
            <a:r>
              <a:rPr lang="en-US" sz="2000" kern="0" dirty="0">
                <a:solidFill>
                  <a:srgbClr val="000000"/>
                </a:solidFill>
                <a:latin typeface="Comic Sans MS"/>
                <a:ea typeface="+mn-ea"/>
              </a:rPr>
              <a:t>if segment is lost, there will likely be many duplicate ACKs</a:t>
            </a:r>
          </a:p>
        </p:txBody>
      </p:sp>
    </p:spTree>
    <p:extLst>
      <p:ext uri="{BB962C8B-B14F-4D97-AF65-F5344CB8AC3E}">
        <p14:creationId xmlns:p14="http://schemas.microsoft.com/office/powerpoint/2010/main" val="4775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build="p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3D586D-4EEB-D846-AFFC-30C99056730F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18" name="Rectangle 4"/>
          <p:cNvSpPr>
            <a:spLocks noChangeArrowheads="1"/>
          </p:cNvSpPr>
          <p:nvPr/>
        </p:nvSpPr>
        <p:spPr bwMode="auto">
          <a:xfrm>
            <a:off x="406400" y="228600"/>
            <a:ext cx="77724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u="sng">
                <a:solidFill>
                  <a:srgbClr val="3333CC"/>
                </a:solidFill>
                <a:ea typeface="宋体" charset="-122"/>
              </a:rPr>
              <a:t>Triple Duplicate Ack</a:t>
            </a:r>
            <a:endParaRPr lang="en-US" altLang="x-none" sz="4000" u="sng">
              <a:solidFill>
                <a:srgbClr val="3333CC"/>
              </a:solidFill>
              <a:ea typeface="宋体" charset="-122"/>
            </a:endParaRPr>
          </a:p>
        </p:txBody>
      </p:sp>
      <p:sp>
        <p:nvSpPr>
          <p:cNvPr id="162819" name="Rectangle 6"/>
          <p:cNvSpPr>
            <a:spLocks noChangeArrowheads="1"/>
          </p:cNvSpPr>
          <p:nvPr/>
        </p:nvSpPr>
        <p:spPr bwMode="auto">
          <a:xfrm>
            <a:off x="3962400" y="3540125"/>
            <a:ext cx="838200" cy="609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20" name="Line 7"/>
          <p:cNvSpPr>
            <a:spLocks noChangeShapeType="1"/>
          </p:cNvSpPr>
          <p:nvPr/>
        </p:nvSpPr>
        <p:spPr bwMode="auto">
          <a:xfrm>
            <a:off x="457200" y="4149725"/>
            <a:ext cx="800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21" name="Rectangle 8"/>
          <p:cNvSpPr>
            <a:spLocks noChangeArrowheads="1"/>
          </p:cNvSpPr>
          <p:nvPr/>
        </p:nvSpPr>
        <p:spPr bwMode="auto">
          <a:xfrm>
            <a:off x="762000" y="3540125"/>
            <a:ext cx="8382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22" name="Rectangle 9"/>
          <p:cNvSpPr>
            <a:spLocks noChangeArrowheads="1"/>
          </p:cNvSpPr>
          <p:nvPr/>
        </p:nvSpPr>
        <p:spPr bwMode="auto">
          <a:xfrm>
            <a:off x="2895600" y="3540125"/>
            <a:ext cx="8382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23" name="Rectangle 10"/>
          <p:cNvSpPr>
            <a:spLocks noChangeArrowheads="1"/>
          </p:cNvSpPr>
          <p:nvPr/>
        </p:nvSpPr>
        <p:spPr bwMode="auto">
          <a:xfrm>
            <a:off x="1828800" y="3540125"/>
            <a:ext cx="8382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24" name="Rectangle 11"/>
          <p:cNvSpPr>
            <a:spLocks noChangeArrowheads="1"/>
          </p:cNvSpPr>
          <p:nvPr/>
        </p:nvSpPr>
        <p:spPr bwMode="auto">
          <a:xfrm>
            <a:off x="5029200" y="3540125"/>
            <a:ext cx="8382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25" name="Rectangle 12"/>
          <p:cNvSpPr>
            <a:spLocks noChangeArrowheads="1"/>
          </p:cNvSpPr>
          <p:nvPr/>
        </p:nvSpPr>
        <p:spPr bwMode="auto">
          <a:xfrm>
            <a:off x="6096000" y="3540125"/>
            <a:ext cx="8382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26" name="Text Box 13"/>
          <p:cNvSpPr txBox="1">
            <a:spLocks noChangeArrowheads="1"/>
          </p:cNvSpPr>
          <p:nvPr/>
        </p:nvSpPr>
        <p:spPr bwMode="auto">
          <a:xfrm>
            <a:off x="989013" y="3597275"/>
            <a:ext cx="377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Tahoma" charset="0"/>
                <a:ea typeface="宋体" charset="-122"/>
              </a:rPr>
              <a:t>1</a:t>
            </a:r>
            <a:endParaRPr lang="en-US" altLang="x-none" sz="2400">
              <a:solidFill>
                <a:srgbClr val="000000"/>
              </a:solidFill>
              <a:latin typeface="Tahoma" charset="0"/>
              <a:ea typeface="宋体" charset="-122"/>
            </a:endParaRPr>
          </a:p>
        </p:txBody>
      </p:sp>
      <p:sp>
        <p:nvSpPr>
          <p:cNvPr id="162827" name="Text Box 14"/>
          <p:cNvSpPr txBox="1">
            <a:spLocks noChangeArrowheads="1"/>
          </p:cNvSpPr>
          <p:nvPr/>
        </p:nvSpPr>
        <p:spPr bwMode="auto">
          <a:xfrm>
            <a:off x="2055813" y="3616325"/>
            <a:ext cx="377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Tahoma" charset="0"/>
                <a:ea typeface="宋体" charset="-122"/>
              </a:rPr>
              <a:t>2</a:t>
            </a:r>
            <a:endParaRPr lang="en-US" altLang="x-none" sz="2400">
              <a:solidFill>
                <a:srgbClr val="000000"/>
              </a:solidFill>
              <a:latin typeface="Tahoma" charset="0"/>
              <a:ea typeface="宋体" charset="-122"/>
            </a:endParaRPr>
          </a:p>
        </p:txBody>
      </p:sp>
      <p:sp>
        <p:nvSpPr>
          <p:cNvPr id="162828" name="Text Box 15"/>
          <p:cNvSpPr txBox="1">
            <a:spLocks noChangeArrowheads="1"/>
          </p:cNvSpPr>
          <p:nvPr/>
        </p:nvSpPr>
        <p:spPr bwMode="auto">
          <a:xfrm>
            <a:off x="3122613" y="3616325"/>
            <a:ext cx="377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Tahoma" charset="0"/>
                <a:ea typeface="宋体" charset="-122"/>
              </a:rPr>
              <a:t>3</a:t>
            </a:r>
            <a:endParaRPr lang="en-US" altLang="x-none" sz="2400">
              <a:solidFill>
                <a:srgbClr val="000000"/>
              </a:solidFill>
              <a:latin typeface="Tahoma" charset="0"/>
              <a:ea typeface="宋体" charset="-122"/>
            </a:endParaRPr>
          </a:p>
        </p:txBody>
      </p:sp>
      <p:sp>
        <p:nvSpPr>
          <p:cNvPr id="162829" name="Text Box 16"/>
          <p:cNvSpPr txBox="1">
            <a:spLocks noChangeArrowheads="1"/>
          </p:cNvSpPr>
          <p:nvPr/>
        </p:nvSpPr>
        <p:spPr bwMode="auto">
          <a:xfrm>
            <a:off x="4189413" y="3616325"/>
            <a:ext cx="377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ahoma" charset="0"/>
                <a:ea typeface="宋体" charset="-122"/>
              </a:rPr>
              <a:t>4</a:t>
            </a:r>
            <a:endParaRPr lang="en-US" altLang="x-none" sz="2400">
              <a:solidFill>
                <a:srgbClr val="000000"/>
              </a:solidFill>
              <a:latin typeface="Tahoma" charset="0"/>
              <a:ea typeface="宋体" charset="-122"/>
            </a:endParaRPr>
          </a:p>
        </p:txBody>
      </p:sp>
      <p:sp>
        <p:nvSpPr>
          <p:cNvPr id="162830" name="Text Box 17"/>
          <p:cNvSpPr txBox="1">
            <a:spLocks noChangeArrowheads="1"/>
          </p:cNvSpPr>
          <p:nvPr/>
        </p:nvSpPr>
        <p:spPr bwMode="auto">
          <a:xfrm>
            <a:off x="5256213" y="3616325"/>
            <a:ext cx="377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Tahoma" charset="0"/>
                <a:ea typeface="宋体" charset="-122"/>
              </a:rPr>
              <a:t>5</a:t>
            </a:r>
            <a:endParaRPr lang="en-US" altLang="x-none" sz="2400">
              <a:solidFill>
                <a:srgbClr val="000000"/>
              </a:solidFill>
              <a:latin typeface="Tahoma" charset="0"/>
              <a:ea typeface="宋体" charset="-122"/>
            </a:endParaRPr>
          </a:p>
        </p:txBody>
      </p:sp>
      <p:sp>
        <p:nvSpPr>
          <p:cNvPr id="162831" name="Text Box 18"/>
          <p:cNvSpPr txBox="1">
            <a:spLocks noChangeArrowheads="1"/>
          </p:cNvSpPr>
          <p:nvPr/>
        </p:nvSpPr>
        <p:spPr bwMode="auto">
          <a:xfrm>
            <a:off x="6323013" y="3616325"/>
            <a:ext cx="377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Tahoma" charset="0"/>
                <a:ea typeface="宋体" charset="-122"/>
              </a:rPr>
              <a:t>6</a:t>
            </a:r>
            <a:endParaRPr lang="en-US" altLang="x-none" sz="2400">
              <a:solidFill>
                <a:srgbClr val="000000"/>
              </a:solidFill>
              <a:latin typeface="Tahoma" charset="0"/>
              <a:ea typeface="宋体" charset="-122"/>
            </a:endParaRPr>
          </a:p>
        </p:txBody>
      </p:sp>
      <p:sp>
        <p:nvSpPr>
          <p:cNvPr id="162832" name="Line 19"/>
          <p:cNvSpPr>
            <a:spLocks noChangeShapeType="1"/>
          </p:cNvSpPr>
          <p:nvPr/>
        </p:nvSpPr>
        <p:spPr bwMode="auto">
          <a:xfrm flipV="1">
            <a:off x="457200" y="5521325"/>
            <a:ext cx="800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33" name="Text Box 27"/>
          <p:cNvSpPr txBox="1">
            <a:spLocks noChangeArrowheads="1"/>
          </p:cNvSpPr>
          <p:nvPr/>
        </p:nvSpPr>
        <p:spPr bwMode="auto">
          <a:xfrm>
            <a:off x="288925" y="3082925"/>
            <a:ext cx="1204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x-none" sz="2400">
                <a:solidFill>
                  <a:srgbClr val="000000"/>
                </a:solidFill>
                <a:latin typeface="Tahoma" charset="0"/>
              </a:rPr>
              <a:t>Packets</a:t>
            </a:r>
          </a:p>
        </p:txBody>
      </p:sp>
      <p:sp>
        <p:nvSpPr>
          <p:cNvPr id="162834" name="Text Box 28"/>
          <p:cNvSpPr txBox="1">
            <a:spLocks noChangeArrowheads="1"/>
          </p:cNvSpPr>
          <p:nvPr/>
        </p:nvSpPr>
        <p:spPr bwMode="auto">
          <a:xfrm>
            <a:off x="762000" y="4454525"/>
            <a:ext cx="4852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x-none" sz="2400">
                <a:solidFill>
                  <a:srgbClr val="000000"/>
                </a:solidFill>
                <a:latin typeface="Tahoma" charset="0"/>
              </a:rPr>
              <a:t>Acknowledgements (waiting seq#)</a:t>
            </a:r>
          </a:p>
        </p:txBody>
      </p:sp>
      <p:sp>
        <p:nvSpPr>
          <p:cNvPr id="162835" name="Rectangle 34"/>
          <p:cNvSpPr>
            <a:spLocks noChangeArrowheads="1"/>
          </p:cNvSpPr>
          <p:nvPr/>
        </p:nvSpPr>
        <p:spPr bwMode="auto">
          <a:xfrm>
            <a:off x="7162800" y="3536950"/>
            <a:ext cx="8382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x-none" altLang="x-none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36" name="Text Box 35"/>
          <p:cNvSpPr txBox="1">
            <a:spLocks noChangeArrowheads="1"/>
          </p:cNvSpPr>
          <p:nvPr/>
        </p:nvSpPr>
        <p:spPr bwMode="auto">
          <a:xfrm>
            <a:off x="7391400" y="3613150"/>
            <a:ext cx="377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Tahoma" charset="0"/>
                <a:ea typeface="宋体" charset="-122"/>
              </a:rPr>
              <a:t>7</a:t>
            </a:r>
            <a:endParaRPr lang="en-US" altLang="x-none" sz="2400">
              <a:solidFill>
                <a:srgbClr val="000000"/>
              </a:solidFill>
              <a:latin typeface="Tahoma" charset="0"/>
              <a:ea typeface="宋体" charset="-122"/>
            </a:endParaRP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1600200" y="4908550"/>
            <a:ext cx="6788150" cy="612775"/>
            <a:chOff x="1600200" y="4908550"/>
            <a:chExt cx="6788150" cy="612775"/>
          </a:xfrm>
        </p:grpSpPr>
        <p:sp>
          <p:nvSpPr>
            <p:cNvPr id="162840" name="Rectangle 20"/>
            <p:cNvSpPr>
              <a:spLocks noChangeArrowheads="1"/>
            </p:cNvSpPr>
            <p:nvPr/>
          </p:nvSpPr>
          <p:spPr bwMode="auto">
            <a:xfrm>
              <a:off x="1601788" y="4911725"/>
              <a:ext cx="379412" cy="609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62841" name="Rectangle 21"/>
            <p:cNvSpPr>
              <a:spLocks noChangeArrowheads="1"/>
            </p:cNvSpPr>
            <p:nvPr/>
          </p:nvSpPr>
          <p:spPr bwMode="auto">
            <a:xfrm>
              <a:off x="2668588" y="4911725"/>
              <a:ext cx="379412" cy="609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62842" name="Text Box 22"/>
            <p:cNvSpPr txBox="1">
              <a:spLocks noChangeArrowheads="1"/>
            </p:cNvSpPr>
            <p:nvPr/>
          </p:nvSpPr>
          <p:spPr bwMode="auto">
            <a:xfrm>
              <a:off x="1600200" y="4987925"/>
              <a:ext cx="3778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lang="en-US" altLang="x-none">
                  <a:solidFill>
                    <a:srgbClr val="000000"/>
                  </a:solidFill>
                  <a:latin typeface="Tahoma" charset="0"/>
                </a:rPr>
                <a:t>2</a:t>
              </a:r>
              <a:endParaRPr lang="en-US" altLang="x-none" sz="2400">
                <a:solidFill>
                  <a:srgbClr val="000000"/>
                </a:solidFill>
                <a:latin typeface="Tahoma" charset="0"/>
              </a:endParaRPr>
            </a:p>
          </p:txBody>
        </p:sp>
        <p:sp>
          <p:nvSpPr>
            <p:cNvPr id="162843" name="Text Box 23"/>
            <p:cNvSpPr txBox="1">
              <a:spLocks noChangeArrowheads="1"/>
            </p:cNvSpPr>
            <p:nvPr/>
          </p:nvSpPr>
          <p:spPr bwMode="auto">
            <a:xfrm>
              <a:off x="2667000" y="4987925"/>
              <a:ext cx="3778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lang="en-US" altLang="x-none">
                  <a:solidFill>
                    <a:srgbClr val="000000"/>
                  </a:solidFill>
                  <a:latin typeface="Tahoma" charset="0"/>
                </a:rPr>
                <a:t>3</a:t>
              </a:r>
              <a:endParaRPr lang="en-US" altLang="x-none" sz="2400">
                <a:solidFill>
                  <a:srgbClr val="000000"/>
                </a:solidFill>
                <a:latin typeface="Tahoma" charset="0"/>
              </a:endParaRPr>
            </a:p>
          </p:txBody>
        </p:sp>
        <p:grpSp>
          <p:nvGrpSpPr>
            <p:cNvPr id="162844" name="Group 24"/>
            <p:cNvGrpSpPr>
              <a:grpSpLocks/>
            </p:cNvGrpSpPr>
            <p:nvPr/>
          </p:nvGrpSpPr>
          <p:grpSpPr bwMode="auto">
            <a:xfrm>
              <a:off x="3733800" y="4911725"/>
              <a:ext cx="381000" cy="609600"/>
              <a:chOff x="2352" y="3408"/>
              <a:chExt cx="240" cy="384"/>
            </a:xfrm>
          </p:grpSpPr>
          <p:sp>
            <p:nvSpPr>
              <p:cNvPr id="162853" name="Rectangle 25"/>
              <p:cNvSpPr>
                <a:spLocks noChangeArrowheads="1"/>
              </p:cNvSpPr>
              <p:nvPr/>
            </p:nvSpPr>
            <p:spPr bwMode="auto">
              <a:xfrm>
                <a:off x="2353" y="3408"/>
                <a:ext cx="239" cy="38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x-none" altLang="x-none" sz="24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62854" name="Text Box 26"/>
              <p:cNvSpPr txBox="1">
                <a:spLocks noChangeArrowheads="1"/>
              </p:cNvSpPr>
              <p:nvPr/>
            </p:nvSpPr>
            <p:spPr bwMode="auto">
              <a:xfrm>
                <a:off x="2352" y="3456"/>
                <a:ext cx="23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buClrTx/>
                  <a:buSzTx/>
                  <a:buFontTx/>
                  <a:buNone/>
                </a:pPr>
                <a:r>
                  <a:rPr lang="en-US" altLang="x-none">
                    <a:solidFill>
                      <a:srgbClr val="000000"/>
                    </a:solidFill>
                    <a:latin typeface="Tahoma" charset="0"/>
                  </a:rPr>
                  <a:t>4</a:t>
                </a:r>
                <a:endParaRPr lang="en-US" altLang="x-none" sz="2400">
                  <a:solidFill>
                    <a:srgbClr val="000000"/>
                  </a:solidFill>
                  <a:latin typeface="Tahoma" charset="0"/>
                </a:endParaRPr>
              </a:p>
            </p:txBody>
          </p:sp>
        </p:grpSp>
        <p:sp>
          <p:nvSpPr>
            <p:cNvPr id="162845" name="Rectangle 29"/>
            <p:cNvSpPr>
              <a:spLocks noChangeArrowheads="1"/>
            </p:cNvSpPr>
            <p:nvPr/>
          </p:nvSpPr>
          <p:spPr bwMode="auto">
            <a:xfrm>
              <a:off x="5868988" y="4911725"/>
              <a:ext cx="379412" cy="6096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62846" name="Text Box 30"/>
            <p:cNvSpPr txBox="1">
              <a:spLocks noChangeArrowheads="1"/>
            </p:cNvSpPr>
            <p:nvPr/>
          </p:nvSpPr>
          <p:spPr bwMode="auto">
            <a:xfrm>
              <a:off x="5867400" y="4987925"/>
              <a:ext cx="377825" cy="5191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Char char="r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lang="en-US" altLang="x-none">
                  <a:solidFill>
                    <a:srgbClr val="000000"/>
                  </a:solidFill>
                  <a:latin typeface="Tahoma" charset="0"/>
                </a:rPr>
                <a:t>4</a:t>
              </a:r>
              <a:endParaRPr lang="en-US" altLang="x-none" sz="2400">
                <a:solidFill>
                  <a:srgbClr val="000000"/>
                </a:solidFill>
                <a:latin typeface="Tahoma" charset="0"/>
              </a:endParaRPr>
            </a:p>
          </p:txBody>
        </p:sp>
        <p:grpSp>
          <p:nvGrpSpPr>
            <p:cNvPr id="162847" name="Group 31"/>
            <p:cNvGrpSpPr>
              <a:grpSpLocks/>
            </p:cNvGrpSpPr>
            <p:nvPr/>
          </p:nvGrpSpPr>
          <p:grpSpPr bwMode="auto">
            <a:xfrm>
              <a:off x="6934200" y="4911725"/>
              <a:ext cx="387350" cy="609600"/>
              <a:chOff x="2352" y="3408"/>
              <a:chExt cx="244" cy="384"/>
            </a:xfrm>
          </p:grpSpPr>
          <p:sp>
            <p:nvSpPr>
              <p:cNvPr id="162851" name="Rectangle 32"/>
              <p:cNvSpPr>
                <a:spLocks noChangeArrowheads="1"/>
              </p:cNvSpPr>
              <p:nvPr/>
            </p:nvSpPr>
            <p:spPr bwMode="auto">
              <a:xfrm>
                <a:off x="2353" y="3408"/>
                <a:ext cx="239" cy="384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x-none" altLang="x-none" sz="24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62852" name="Text Box 33"/>
              <p:cNvSpPr txBox="1">
                <a:spLocks noChangeArrowheads="1"/>
              </p:cNvSpPr>
              <p:nvPr/>
            </p:nvSpPr>
            <p:spPr bwMode="auto">
              <a:xfrm>
                <a:off x="2352" y="3456"/>
                <a:ext cx="244" cy="33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buClrTx/>
                  <a:buSzTx/>
                  <a:buFontTx/>
                  <a:buNone/>
                </a:pPr>
                <a:r>
                  <a:rPr lang="en-US" altLang="x-none">
                    <a:solidFill>
                      <a:srgbClr val="000000"/>
                    </a:solidFill>
                    <a:latin typeface="Tahoma" charset="0"/>
                  </a:rPr>
                  <a:t>4</a:t>
                </a:r>
                <a:endParaRPr lang="en-US" altLang="x-none" sz="2400">
                  <a:solidFill>
                    <a:srgbClr val="000000"/>
                  </a:solidFill>
                  <a:latin typeface="Tahoma" charset="0"/>
                </a:endParaRPr>
              </a:p>
            </p:txBody>
          </p:sp>
        </p:grpSp>
        <p:grpSp>
          <p:nvGrpSpPr>
            <p:cNvPr id="162848" name="Group 36"/>
            <p:cNvGrpSpPr>
              <a:grpSpLocks/>
            </p:cNvGrpSpPr>
            <p:nvPr/>
          </p:nvGrpSpPr>
          <p:grpSpPr bwMode="auto">
            <a:xfrm>
              <a:off x="8001000" y="4908550"/>
              <a:ext cx="387350" cy="609600"/>
              <a:chOff x="2352" y="3408"/>
              <a:chExt cx="244" cy="384"/>
            </a:xfrm>
          </p:grpSpPr>
          <p:sp>
            <p:nvSpPr>
              <p:cNvPr id="162849" name="Rectangle 37"/>
              <p:cNvSpPr>
                <a:spLocks noChangeArrowheads="1"/>
              </p:cNvSpPr>
              <p:nvPr/>
            </p:nvSpPr>
            <p:spPr bwMode="auto">
              <a:xfrm>
                <a:off x="2353" y="3408"/>
                <a:ext cx="239" cy="384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x-none" altLang="x-none" sz="24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62850" name="Text Box 38"/>
              <p:cNvSpPr txBox="1">
                <a:spLocks noChangeArrowheads="1"/>
              </p:cNvSpPr>
              <p:nvPr/>
            </p:nvSpPr>
            <p:spPr bwMode="auto">
              <a:xfrm>
                <a:off x="2352" y="3456"/>
                <a:ext cx="244" cy="33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buChar char="r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buClrTx/>
                  <a:buSzTx/>
                  <a:buFontTx/>
                  <a:buNone/>
                </a:pPr>
                <a:r>
                  <a:rPr lang="en-US" altLang="x-none">
                    <a:solidFill>
                      <a:srgbClr val="000000"/>
                    </a:solidFill>
                    <a:latin typeface="Tahoma" charset="0"/>
                  </a:rPr>
                  <a:t>4</a:t>
                </a:r>
                <a:endParaRPr lang="en-US" altLang="x-none" sz="2400">
                  <a:solidFill>
                    <a:srgbClr val="000000"/>
                  </a:solidFill>
                  <a:latin typeface="Tahoma" charset="0"/>
                </a:endParaRPr>
              </a:p>
            </p:txBody>
          </p:sp>
        </p:grpSp>
      </p:grpSp>
      <p:sp>
        <p:nvSpPr>
          <p:cNvPr id="162838" name="Line 39"/>
          <p:cNvSpPr>
            <a:spLocks noChangeShapeType="1"/>
          </p:cNvSpPr>
          <p:nvPr/>
        </p:nvSpPr>
        <p:spPr bwMode="auto">
          <a:xfrm flipV="1">
            <a:off x="3962400" y="3540125"/>
            <a:ext cx="838200" cy="59213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39" name="Line 40"/>
          <p:cNvSpPr>
            <a:spLocks noChangeShapeType="1"/>
          </p:cNvSpPr>
          <p:nvPr/>
        </p:nvSpPr>
        <p:spPr bwMode="auto">
          <a:xfrm>
            <a:off x="3962400" y="3540125"/>
            <a:ext cx="8382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3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456951-CD08-2C4A-99EC-F4F5C16F1664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7191375" cy="38846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x-none" sz="1800">
                <a:solidFill>
                  <a:srgbClr val="FF0000"/>
                </a:solidFill>
                <a:latin typeface="Arial" charset="0"/>
              </a:rPr>
              <a:t>event:</a:t>
            </a: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ACK received, with ACK field value of y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         if (y &gt; SendBase) {</a:t>
            </a:r>
            <a:endParaRPr lang="en-US" altLang="zh-CN" sz="1800">
              <a:solidFill>
                <a:srgbClr val="000000"/>
              </a:solidFill>
              <a:latin typeface="Arial" charset="0"/>
              <a:ea typeface="宋体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charset="-122"/>
              </a:rPr>
              <a:t>                       …</a:t>
            </a:r>
            <a:r>
              <a:rPr lang="en-US" altLang="x-none" sz="1800">
                <a:solidFill>
                  <a:srgbClr val="000000"/>
                </a:solidFill>
                <a:latin typeface="Arial" charset="0"/>
                <a:ea typeface="宋体" charset="-122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00"/>
                </a:solidFill>
                <a:latin typeface="Arial" charset="0"/>
                <a:ea typeface="宋体" charset="-122"/>
              </a:rPr>
              <a:t>                       SendBase = 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00"/>
                </a:solidFill>
                <a:latin typeface="Arial" charset="0"/>
                <a:ea typeface="宋体" charset="-122"/>
              </a:rPr>
              <a:t>                       if (there are currently not-yet-acknowledged segments)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00"/>
                </a:solidFill>
                <a:latin typeface="Arial" charset="0"/>
                <a:ea typeface="宋体" charset="-122"/>
              </a:rPr>
              <a:t>                             start timer </a:t>
            </a:r>
            <a:endParaRPr lang="en-US" altLang="zh-CN" sz="1800">
              <a:solidFill>
                <a:srgbClr val="000000"/>
              </a:solidFill>
              <a:latin typeface="Arial" charset="0"/>
              <a:ea typeface="宋体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charset="-122"/>
              </a:rPr>
              <a:t>                       …</a:t>
            </a:r>
            <a:endParaRPr lang="en-US" altLang="x-none" sz="1800">
              <a:solidFill>
                <a:srgbClr val="000000"/>
              </a:solidFill>
              <a:latin typeface="Arial" charset="0"/>
              <a:ea typeface="宋体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00"/>
                </a:solidFill>
                <a:latin typeface="Arial" charset="0"/>
                <a:ea typeface="宋体" charset="-122"/>
              </a:rPr>
              <a:t>                     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00"/>
                </a:solidFill>
                <a:latin typeface="Arial" charset="0"/>
                <a:ea typeface="宋体" charset="-122"/>
              </a:rPr>
              <a:t>                 else 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00"/>
                </a:solidFill>
                <a:latin typeface="Arial" charset="0"/>
                <a:ea typeface="宋体" charset="-122"/>
              </a:rPr>
              <a:t>                         increment count of dup ACKs received for 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00"/>
                </a:solidFill>
                <a:latin typeface="Arial" charset="0"/>
                <a:ea typeface="宋体" charset="-122"/>
              </a:rPr>
              <a:t>                         if (count of dup ACKs received for y = 3)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00"/>
                </a:solidFill>
                <a:latin typeface="Arial" charset="0"/>
                <a:ea typeface="宋体" charset="-122"/>
              </a:rPr>
              <a:t>                               resend segment with sequence number 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00"/>
                </a:solidFill>
                <a:latin typeface="Arial" charset="0"/>
                <a:ea typeface="宋体" charset="-122"/>
              </a:rPr>
              <a:t>                          </a:t>
            </a:r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charset="-122"/>
              </a:rPr>
              <a:t>…</a:t>
            </a:r>
            <a:r>
              <a:rPr lang="en-US" altLang="x-none" sz="1600">
                <a:solidFill>
                  <a:srgbClr val="000000"/>
                </a:solidFill>
                <a:latin typeface="Arial" charset="0"/>
                <a:ea typeface="宋体" charset="-122"/>
              </a:rPr>
              <a:t>         </a:t>
            </a:r>
            <a:endParaRPr lang="en-US" altLang="x-none" sz="1600">
              <a:solidFill>
                <a:srgbClr val="000000"/>
              </a:solidFill>
              <a:latin typeface="Times New Roman" charset="0"/>
              <a:ea typeface="宋体" charset="-122"/>
            </a:endParaRP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Fast Retransmit:</a:t>
            </a:r>
          </a:p>
        </p:txBody>
      </p:sp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212725" y="5653088"/>
            <a:ext cx="2698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FF0000"/>
                </a:solidFill>
              </a:rPr>
              <a:t>a duplicate ACK for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FF0000"/>
                </a:solidFill>
              </a:rPr>
              <a:t>already ACKed segment</a:t>
            </a:r>
            <a:endParaRPr lang="en-US" altLang="x-none" sz="1600">
              <a:solidFill>
                <a:srgbClr val="000000"/>
              </a:solidFill>
            </a:endParaRPr>
          </a:p>
        </p:txBody>
      </p:sp>
      <p:sp>
        <p:nvSpPr>
          <p:cNvPr id="164869" name="Line 5"/>
          <p:cNvSpPr>
            <a:spLocks noChangeShapeType="1"/>
          </p:cNvSpPr>
          <p:nvPr/>
        </p:nvSpPr>
        <p:spPr bwMode="auto">
          <a:xfrm flipV="1">
            <a:off x="1128713" y="4303713"/>
            <a:ext cx="833437" cy="13890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70" name="Text Box 6"/>
          <p:cNvSpPr txBox="1">
            <a:spLocks noChangeArrowheads="1"/>
          </p:cNvSpPr>
          <p:nvPr/>
        </p:nvSpPr>
        <p:spPr bwMode="auto">
          <a:xfrm>
            <a:off x="3895725" y="6032500"/>
            <a:ext cx="185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FF0000"/>
                </a:solidFill>
              </a:rPr>
              <a:t>fast retransmit</a:t>
            </a:r>
            <a:endParaRPr lang="en-US" altLang="x-none" sz="1600">
              <a:solidFill>
                <a:srgbClr val="000000"/>
              </a:solidFill>
            </a:endParaRPr>
          </a:p>
        </p:txBody>
      </p:sp>
      <p:sp>
        <p:nvSpPr>
          <p:cNvPr id="164871" name="Line 7"/>
          <p:cNvSpPr>
            <a:spLocks noChangeShapeType="1"/>
          </p:cNvSpPr>
          <p:nvPr/>
        </p:nvSpPr>
        <p:spPr bwMode="auto">
          <a:xfrm flipH="1" flipV="1">
            <a:off x="4416425" y="5181600"/>
            <a:ext cx="4572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794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C83B45-6F86-2B47-85F5-366FBCD43AA9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933450"/>
            <a:ext cx="3038475" cy="3071813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TCP: reliable data transfer</a:t>
            </a:r>
          </a:p>
        </p:txBody>
      </p:sp>
      <p:sp>
        <p:nvSpPr>
          <p:cNvPr id="231427" name="Text Box 3"/>
          <p:cNvSpPr txBox="1">
            <a:spLocks noChangeArrowheads="1"/>
          </p:cNvSpPr>
          <p:nvPr/>
        </p:nvSpPr>
        <p:spPr bwMode="auto">
          <a:xfrm>
            <a:off x="2495550" y="44450"/>
            <a:ext cx="6492875" cy="67706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00</a:t>
            </a:r>
            <a:r>
              <a:rPr lang="en-US" altLang="x-none" sz="1200">
                <a:solidFill>
                  <a:srgbClr val="000000"/>
                </a:solidFill>
                <a:latin typeface="Arial" charset="0"/>
              </a:rPr>
              <a:t>    </a:t>
            </a: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sendbase = initial_sequence number agreed by TWH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01    nextseqnum = initial_sequence number by TWH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02     </a:t>
            </a:r>
            <a:r>
              <a:rPr lang="en-US" altLang="x-none" sz="1400">
                <a:solidFill>
                  <a:srgbClr val="3333CC"/>
                </a:solidFill>
                <a:latin typeface="Arial" charset="0"/>
              </a:rPr>
              <a:t>loop (forever) {</a:t>
            </a: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03       </a:t>
            </a:r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switch(event)</a:t>
            </a: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04       </a:t>
            </a:r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event:</a:t>
            </a: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 data received from application above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05                  </a:t>
            </a:r>
            <a:r>
              <a:rPr lang="en-US" altLang="x-none" sz="1400" b="1">
                <a:solidFill>
                  <a:srgbClr val="000000"/>
                </a:solidFill>
                <a:latin typeface="Arial" charset="0"/>
              </a:rPr>
              <a:t>if</a:t>
            </a: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 (window allows send)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06                     create TCP segment with sequence number nextseqnum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06                     </a:t>
            </a:r>
            <a:r>
              <a:rPr lang="en-US" altLang="x-none" sz="1400" b="1">
                <a:solidFill>
                  <a:srgbClr val="000000"/>
                </a:solidFill>
                <a:latin typeface="Arial" charset="0"/>
              </a:rPr>
              <a:t>if</a:t>
            </a: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 (no timer) start timer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07                     pass segment to IP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08                     nextseqnum = nextseqnum + length(data)</a:t>
            </a:r>
            <a:br>
              <a:rPr lang="en-US" altLang="x-none" sz="14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             </a:t>
            </a:r>
            <a:r>
              <a:rPr lang="en-US" altLang="x-none" sz="1400" b="1">
                <a:solidFill>
                  <a:srgbClr val="000000"/>
                </a:solidFill>
                <a:latin typeface="Arial" charset="0"/>
              </a:rPr>
              <a:t>else</a:t>
            </a: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 put packet in buffer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09        </a:t>
            </a:r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event:</a:t>
            </a: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 timer timeout for sendbase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10             retransmit segment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11             compute new timeout interval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12             restart timer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13        </a:t>
            </a:r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event:</a:t>
            </a: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 ACK received, with ACK field value of y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14             </a:t>
            </a:r>
            <a:r>
              <a:rPr lang="en-US" altLang="x-none" sz="1400" b="1">
                <a:solidFill>
                  <a:srgbClr val="000000"/>
                </a:solidFill>
                <a:latin typeface="Arial" charset="0"/>
              </a:rPr>
              <a:t>if</a:t>
            </a: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 (y &gt; sendbase) { /* cumulative ACK of all data up to y */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15                  cancel the timer for sendbase</a:t>
            </a:r>
          </a:p>
          <a:p>
            <a:pPr>
              <a:spcBef>
                <a:spcPct val="0"/>
              </a:spcBef>
              <a:buClrTx/>
              <a:buSzTx/>
              <a:buFontTx/>
              <a:buAutoNum type="arabicPlain" startAt="16"/>
            </a:pP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             sendbase = y</a:t>
            </a:r>
          </a:p>
          <a:p>
            <a:pPr>
              <a:spcBef>
                <a:spcPct val="0"/>
              </a:spcBef>
              <a:buClrTx/>
              <a:buSzTx/>
              <a:buFontTx/>
              <a:buAutoNum type="arabicPlain" startAt="16"/>
            </a:pP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             if (no timer and packet pending) start timer for new sendbase</a:t>
            </a:r>
          </a:p>
          <a:p>
            <a:pPr>
              <a:spcBef>
                <a:spcPct val="0"/>
              </a:spcBef>
              <a:buClrTx/>
              <a:buSzTx/>
              <a:buFontTx/>
              <a:buAutoNum type="arabicPlain" startAt="17"/>
            </a:pP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             while (there are segments and window allow)</a:t>
            </a:r>
          </a:p>
          <a:p>
            <a:pPr>
              <a:spcBef>
                <a:spcPct val="0"/>
              </a:spcBef>
              <a:buClrTx/>
              <a:buSzTx/>
              <a:buFontTx/>
              <a:buAutoNum type="arabicPlain" startAt="17"/>
            </a:pP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                 sent a segment;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18             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19             </a:t>
            </a:r>
            <a:r>
              <a:rPr lang="en-US" altLang="x-none" sz="1400" b="1">
                <a:solidFill>
                  <a:srgbClr val="000000"/>
                </a:solidFill>
                <a:latin typeface="Arial" charset="0"/>
              </a:rPr>
              <a:t>else</a:t>
            </a: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 { /* y==sendbase, duplicate ACK for already ACKed segment */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20                  increment number of duplicate ACKs received for y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21                  if (number of duplicate ACKS received for y == 3) 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22                      /* TCP </a:t>
            </a:r>
            <a:r>
              <a:rPr lang="en-US" altLang="x-none" sz="1400" b="1">
                <a:solidFill>
                  <a:srgbClr val="000000"/>
                </a:solidFill>
                <a:latin typeface="Arial" charset="0"/>
              </a:rPr>
              <a:t>fast retransmit</a:t>
            </a: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 */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23                     resend segment with sequence number y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24                     restart timer for segment y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25                 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26       </a:t>
            </a:r>
            <a:r>
              <a:rPr lang="en-US" altLang="x-none" sz="1400">
                <a:solidFill>
                  <a:srgbClr val="3333CC"/>
                </a:solidFill>
                <a:latin typeface="Arial" charset="0"/>
              </a:rPr>
              <a:t>}  /* end of loop forever */</a:t>
            </a:r>
            <a:r>
              <a:rPr lang="en-US" altLang="x-none" sz="1400">
                <a:solidFill>
                  <a:srgbClr val="000000"/>
                </a:solidFill>
                <a:latin typeface="Times New Roman" charset="0"/>
              </a:rPr>
              <a:t> </a:t>
            </a:r>
          </a:p>
        </p:txBody>
      </p:sp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347663" y="4248150"/>
            <a:ext cx="139541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rgbClr val="000000"/>
                </a:solidFill>
              </a:rPr>
              <a:t>Simplified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rgbClr val="000000"/>
                </a:solidFill>
              </a:rPr>
              <a:t>TCP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rgbClr val="FF0000"/>
                </a:solidFill>
              </a:rPr>
              <a:t>sender</a:t>
            </a:r>
            <a:endParaRPr lang="en-US" altLang="x-none" sz="1000">
              <a:solidFill>
                <a:srgbClr val="FF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49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8A54A2-C880-924C-A94E-FD83A901B468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42338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u="sng" dirty="0">
                <a:solidFill>
                  <a:srgbClr val="3333CC"/>
                </a:solidFill>
                <a:ea typeface="宋体" charset="-122"/>
              </a:rPr>
              <a:t>Outline</a:t>
            </a:r>
            <a:endParaRPr lang="en-US" altLang="x-none" sz="4000" u="sng" dirty="0">
              <a:solidFill>
                <a:srgbClr val="3333CC"/>
              </a:solidFill>
              <a:ea typeface="宋体" charset="-122"/>
            </a:endParaRPr>
          </a:p>
        </p:txBody>
      </p:sp>
      <p:sp>
        <p:nvSpPr>
          <p:cNvPr id="142339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Admin</a:t>
            </a:r>
            <a:r>
              <a:rPr lang="zh-CN" altLang="en-US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and</a:t>
            </a:r>
            <a:r>
              <a:rPr lang="zh-CN" altLang="en-US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Recap</a:t>
            </a: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Reliable data transfer</a:t>
            </a:r>
          </a:p>
          <a:p>
            <a:pPr marL="800100" lvl="1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altLang="x-none" dirty="0"/>
              <a:t>perfect channel</a:t>
            </a:r>
          </a:p>
          <a:p>
            <a:pPr marL="800100" lvl="1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altLang="x-none" dirty="0"/>
              <a:t>channel with bit errors</a:t>
            </a:r>
          </a:p>
          <a:p>
            <a:pPr marL="800100" lvl="1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altLang="x-none" dirty="0"/>
              <a:t>channel with bit errors and losses</a:t>
            </a:r>
          </a:p>
          <a:p>
            <a:pPr marL="800100" lvl="1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altLang="x-none" dirty="0"/>
              <a:t>sliding window: reliability with throughput</a:t>
            </a:r>
            <a:endParaRPr lang="en-US" altLang="zh-CN" dirty="0">
              <a:solidFill>
                <a:srgbClr val="000000"/>
              </a:solidFill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TCP reliability</a:t>
            </a:r>
          </a:p>
          <a:p>
            <a:pPr lvl="1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altLang="x-none" dirty="0"/>
              <a:t>data </a:t>
            </a:r>
            <a:r>
              <a:rPr lang="en-US" altLang="x-none" dirty="0" err="1"/>
              <a:t>seq</a:t>
            </a:r>
            <a:r>
              <a:rPr lang="en-US" altLang="x-none" dirty="0"/>
              <a:t>#, ack, buffering</a:t>
            </a:r>
          </a:p>
          <a:p>
            <a:pPr lvl="1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altLang="x-none" dirty="0"/>
              <a:t>timeout realization</a:t>
            </a:r>
          </a:p>
          <a:p>
            <a:pPr lvl="1">
              <a:buClr>
                <a:srgbClr val="C00000"/>
              </a:buClr>
              <a:buFont typeface="Wingdings" charset="2"/>
              <a:buChar char="Ø"/>
            </a:pPr>
            <a:r>
              <a:rPr lang="en-US" altLang="zh-CN" i="1" dirty="0">
                <a:solidFill>
                  <a:srgbClr val="C00000"/>
                </a:solidFill>
                <a:ea typeface="宋体" charset="-122"/>
              </a:rPr>
              <a:t>connection</a:t>
            </a:r>
            <a:r>
              <a:rPr lang="zh-CN" altLang="en-US" i="1" dirty="0">
                <a:solidFill>
                  <a:srgbClr val="C00000"/>
                </a:solidFill>
                <a:ea typeface="宋体" charset="-122"/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ea typeface="宋体" charset="-122"/>
              </a:rPr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3393849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ＭＳ Ｐゴシック" charset="-128"/>
              </a:rPr>
              <a:t>Recap:</a:t>
            </a:r>
            <a:r>
              <a:rPr lang="zh-CN" altLang="en-US" sz="3200" dirty="0">
                <a:ea typeface="ＭＳ Ｐゴシック" charset="-128"/>
              </a:rPr>
              <a:t> </a:t>
            </a:r>
            <a:r>
              <a:rPr lang="en-US" altLang="x-none" sz="3200" dirty="0">
                <a:ea typeface="ＭＳ Ｐゴシック" charset="-128"/>
              </a:rPr>
              <a:t>Go-Back-</a:t>
            </a:r>
            <a:r>
              <a:rPr lang="en-US" altLang="zh-CN" sz="3200" dirty="0">
                <a:ea typeface="ＭＳ Ｐゴシック" charset="-128"/>
              </a:rPr>
              <a:t>N</a:t>
            </a:r>
            <a:endParaRPr lang="en-US" altLang="x-none" sz="3200" dirty="0">
              <a:ea typeface="ＭＳ Ｐゴシック" charset="-128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14450"/>
            <a:ext cx="8324850" cy="121920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dirty="0">
                <a:solidFill>
                  <a:srgbClr val="FF0000"/>
                </a:solidFill>
                <a:ea typeface="ＭＳ Ｐゴシック" charset="-128"/>
              </a:rPr>
              <a:t>Sender:</a:t>
            </a: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k-bit </a:t>
            </a:r>
            <a:r>
              <a:rPr lang="en-US" altLang="x-none" sz="2000" dirty="0" err="1">
                <a:ea typeface="ＭＳ Ｐゴシック" charset="-128"/>
              </a:rPr>
              <a:t>seq</a:t>
            </a:r>
            <a:r>
              <a:rPr lang="en-US" altLang="x-none" sz="2000" dirty="0">
                <a:ea typeface="ＭＳ Ｐゴシック" charset="-128"/>
              </a:rPr>
              <a:t> # in </a:t>
            </a:r>
            <a:r>
              <a:rPr lang="en-US" altLang="x-none" sz="2000" dirty="0" err="1">
                <a:ea typeface="ＭＳ Ｐゴシック" charset="-128"/>
              </a:rPr>
              <a:t>pkt</a:t>
            </a:r>
            <a:r>
              <a:rPr lang="en-US" altLang="x-none" sz="2000" dirty="0">
                <a:ea typeface="ＭＳ Ｐゴシック" charset="-128"/>
              </a:rPr>
              <a:t> header</a:t>
            </a:r>
          </a:p>
          <a:p>
            <a:pPr>
              <a:buFont typeface="Wingdings" pitchFamily="2" charset="2"/>
              <a:buChar char="q"/>
            </a:pPr>
            <a:r>
              <a:rPr lang="ja-JP" altLang="en-US" sz="2000">
                <a:ea typeface="ＭＳ Ｐゴシック" charset="-128"/>
              </a:rPr>
              <a:t>“</a:t>
            </a:r>
            <a:r>
              <a:rPr lang="en-US" altLang="ja-JP" sz="2000" dirty="0">
                <a:ea typeface="ＭＳ Ｐゴシック" charset="-128"/>
              </a:rPr>
              <a:t>window</a:t>
            </a:r>
            <a:r>
              <a:rPr lang="ja-JP" altLang="en-US" sz="2000">
                <a:ea typeface="ＭＳ Ｐゴシック" charset="-128"/>
              </a:rPr>
              <a:t>”</a:t>
            </a:r>
            <a:r>
              <a:rPr lang="en-US" altLang="ja-JP" sz="2000" dirty="0">
                <a:ea typeface="ＭＳ Ｐゴシック" charset="-128"/>
              </a:rPr>
              <a:t> of up to W, consecutive </a:t>
            </a:r>
            <a:r>
              <a:rPr lang="en-US" altLang="ja-JP" sz="2000" dirty="0" err="1">
                <a:ea typeface="ＭＳ Ｐゴシック" charset="-128"/>
              </a:rPr>
              <a:t>unack</a:t>
            </a:r>
            <a:r>
              <a:rPr lang="ja-JP" altLang="en-US" sz="2000">
                <a:ea typeface="ＭＳ Ｐゴシック" charset="-128"/>
              </a:rPr>
              <a:t>’</a:t>
            </a:r>
            <a:r>
              <a:rPr lang="en-US" altLang="ja-JP" sz="2000" dirty="0" err="1">
                <a:ea typeface="ＭＳ Ｐゴシック" charset="-128"/>
              </a:rPr>
              <a:t>ed</a:t>
            </a:r>
            <a:r>
              <a:rPr lang="en-US" altLang="ja-JP" sz="2000" dirty="0">
                <a:ea typeface="ＭＳ Ｐゴシック" charset="-128"/>
              </a:rPr>
              <a:t> </a:t>
            </a:r>
            <a:r>
              <a:rPr lang="en-US" altLang="ja-JP" sz="2000" dirty="0" err="1">
                <a:ea typeface="ＭＳ Ｐゴシック" charset="-128"/>
              </a:rPr>
              <a:t>pkts</a:t>
            </a:r>
            <a:r>
              <a:rPr lang="en-US" altLang="ja-JP" sz="2000" dirty="0">
                <a:ea typeface="ＭＳ Ｐゴシック" charset="-128"/>
              </a:rPr>
              <a:t> allowed</a:t>
            </a:r>
          </a:p>
          <a:p>
            <a:endParaRPr lang="en-US" altLang="x-none" sz="2400" dirty="0">
              <a:ea typeface="ＭＳ Ｐゴシック" charset="-128"/>
            </a:endParaRPr>
          </a:p>
          <a:p>
            <a:endParaRPr lang="en-US" altLang="x-none" sz="2400" dirty="0">
              <a:ea typeface="ＭＳ Ｐゴシック" charset="-128"/>
            </a:endParaRPr>
          </a:p>
        </p:txBody>
      </p:sp>
      <p:pic>
        <p:nvPicPr>
          <p:cNvPr id="91140" name="Picture 5" descr="gbn_seqn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2762250"/>
            <a:ext cx="8099425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1" name="Rectangle 6"/>
          <p:cNvSpPr>
            <a:spLocks noChangeArrowheads="1"/>
          </p:cNvSpPr>
          <p:nvPr/>
        </p:nvSpPr>
        <p:spPr bwMode="auto">
          <a:xfrm>
            <a:off x="476250" y="4638675"/>
            <a:ext cx="83248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FF0000"/>
                </a:solidFill>
                <a:latin typeface="Comic Sans MS" charset="0"/>
              </a:rPr>
              <a:t>ACK(n): ACKs all </a:t>
            </a:r>
            <a:r>
              <a:rPr lang="en-US" altLang="x-none" sz="2000" dirty="0" err="1">
                <a:solidFill>
                  <a:srgbClr val="FF0000"/>
                </a:solidFill>
                <a:latin typeface="Comic Sans MS" charset="0"/>
              </a:rPr>
              <a:t>pkts</a:t>
            </a:r>
            <a:r>
              <a:rPr lang="en-US" altLang="x-none" sz="2000" dirty="0">
                <a:solidFill>
                  <a:srgbClr val="FF0000"/>
                </a:solidFill>
                <a:latin typeface="Comic Sans MS" charset="0"/>
              </a:rPr>
              <a:t> up to, including </a:t>
            </a:r>
            <a:r>
              <a:rPr lang="en-US" altLang="x-none" sz="2000" dirty="0" err="1">
                <a:solidFill>
                  <a:srgbClr val="FF0000"/>
                </a:solidFill>
                <a:latin typeface="Comic Sans MS" charset="0"/>
              </a:rPr>
              <a:t>seq</a:t>
            </a:r>
            <a:r>
              <a:rPr lang="en-US" altLang="x-none" sz="2000" dirty="0">
                <a:solidFill>
                  <a:srgbClr val="FF0000"/>
                </a:solidFill>
                <a:latin typeface="Comic Sans MS" charset="0"/>
              </a:rPr>
              <a:t> # n - </a:t>
            </a:r>
            <a:r>
              <a:rPr lang="ja-JP" altLang="en-US" sz="2000">
                <a:solidFill>
                  <a:srgbClr val="FF0000"/>
                </a:solidFill>
                <a:latin typeface="Comic Sans MS" charset="0"/>
              </a:rPr>
              <a:t>“</a:t>
            </a:r>
            <a:r>
              <a:rPr lang="en-US" altLang="ja-JP" sz="2000" dirty="0">
                <a:solidFill>
                  <a:srgbClr val="FF0000"/>
                </a:solidFill>
                <a:latin typeface="Comic Sans MS" charset="0"/>
              </a:rPr>
              <a:t>cumulative ACK</a:t>
            </a:r>
            <a:r>
              <a:rPr lang="ja-JP" altLang="en-US" sz="2000">
                <a:solidFill>
                  <a:srgbClr val="FF0000"/>
                </a:solidFill>
                <a:latin typeface="Comic Sans MS" charset="0"/>
              </a:rPr>
              <a:t>”</a:t>
            </a:r>
            <a:endParaRPr lang="en-US" altLang="ja-JP" sz="2000" dirty="0">
              <a:solidFill>
                <a:srgbClr val="FF0000"/>
              </a:solidFill>
              <a:latin typeface="Comic Sans MS" charset="0"/>
            </a:endParaRPr>
          </a:p>
          <a:p>
            <a:pPr marL="800100" lvl="1" indent="-342900" algn="l" eaLnBrk="1" hangingPunct="1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note: ACK(n) could mean two things: I have received </a:t>
            </a:r>
            <a:r>
              <a:rPr lang="en-US" altLang="x-none" sz="2000" dirty="0" err="1">
                <a:solidFill>
                  <a:srgbClr val="FF0000"/>
                </a:solidFill>
                <a:latin typeface="Comic Sans MS" charset="0"/>
              </a:rPr>
              <a:t>upto</a:t>
            </a:r>
            <a:r>
              <a:rPr lang="en-US" altLang="x-none" sz="2000" dirty="0">
                <a:solidFill>
                  <a:srgbClr val="FF0000"/>
                </a:solidFill>
                <a:latin typeface="Comic Sans MS" charset="0"/>
              </a:rPr>
              <a:t> and include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n, or I am waiting for n</a:t>
            </a:r>
            <a:endParaRPr lang="en-US" altLang="x-none" sz="1800" dirty="0">
              <a:solidFill>
                <a:srgbClr val="000000"/>
              </a:solidFill>
              <a:latin typeface="Comic Sans MS" charset="0"/>
            </a:endParaRPr>
          </a:p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timer for the packet at base</a:t>
            </a:r>
          </a:p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000" i="1" dirty="0">
                <a:solidFill>
                  <a:srgbClr val="000000"/>
                </a:solidFill>
                <a:latin typeface="Comic Sans MS" charset="0"/>
              </a:rPr>
              <a:t>timeout(n):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retransmit </a:t>
            </a:r>
            <a:r>
              <a:rPr lang="en-US" altLang="x-none" sz="2000" dirty="0" err="1">
                <a:solidFill>
                  <a:srgbClr val="000000"/>
                </a:solidFill>
                <a:latin typeface="Comic Sans MS" charset="0"/>
              </a:rPr>
              <a:t>pkt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n and all higher </a:t>
            </a:r>
            <a:r>
              <a:rPr lang="en-US" altLang="x-none" sz="2000" dirty="0" err="1">
                <a:solidFill>
                  <a:srgbClr val="000000"/>
                </a:solidFill>
                <a:latin typeface="Comic Sans MS" charset="0"/>
              </a:rPr>
              <a:t>seq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# </a:t>
            </a:r>
            <a:r>
              <a:rPr lang="en-US" altLang="x-none" sz="2000" dirty="0" err="1">
                <a:solidFill>
                  <a:srgbClr val="000000"/>
                </a:solidFill>
                <a:latin typeface="Comic Sans MS" charset="0"/>
              </a:rPr>
              <a:t>pkts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in window</a:t>
            </a:r>
            <a:endParaRPr lang="en-US" altLang="x-none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1142" name="Text Box 7"/>
          <p:cNvSpPr txBox="1">
            <a:spLocks noChangeArrowheads="1"/>
          </p:cNvSpPr>
          <p:nvPr/>
        </p:nvSpPr>
        <p:spPr bwMode="auto">
          <a:xfrm>
            <a:off x="2566988" y="4192588"/>
            <a:ext cx="50482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B3647B9A-9BA5-004D-A89A-930B6EB5D2E6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9128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FA54B-5407-E74E-AE85-61A5693FF438}" type="slidenum">
              <a:rPr lang="en-US" altLang="x-none" sz="1400" smtClean="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x-none" sz="1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2182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9740"/>
            <a:ext cx="8534400" cy="1143000"/>
          </a:xfrm>
        </p:spPr>
        <p:txBody>
          <a:bodyPr/>
          <a:lstStyle/>
          <a:p>
            <a:r>
              <a:rPr lang="en-US" altLang="zh-CN" sz="3606" dirty="0">
                <a:solidFill>
                  <a:srgbClr val="3333CC"/>
                </a:solidFill>
                <a:ea typeface="宋体" charset="-122"/>
              </a:rPr>
              <a:t>Why Connection Setup/When to Accept (Safely Deliver) First Packet? 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119811" name="Line 4"/>
          <p:cNvSpPr>
            <a:spLocks noChangeShapeType="1"/>
          </p:cNvSpPr>
          <p:nvPr/>
        </p:nvSpPr>
        <p:spPr bwMode="auto">
          <a:xfrm>
            <a:off x="2166938" y="2252663"/>
            <a:ext cx="4000500" cy="6699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9812" name="Group 5"/>
          <p:cNvGrpSpPr>
            <a:grpSpLocks/>
          </p:cNvGrpSpPr>
          <p:nvPr/>
        </p:nvGrpSpPr>
        <p:grpSpPr bwMode="auto">
          <a:xfrm>
            <a:off x="1844675" y="1346200"/>
            <a:ext cx="1250950" cy="385763"/>
            <a:chOff x="1489" y="826"/>
            <a:chExt cx="788" cy="243"/>
          </a:xfrm>
        </p:grpSpPr>
        <p:graphicFrame>
          <p:nvGraphicFramePr>
            <p:cNvPr id="119825" name="Object 6"/>
            <p:cNvGraphicFramePr>
              <a:graphicFrameLocks noChangeAspect="1"/>
            </p:cNvGraphicFramePr>
            <p:nvPr/>
          </p:nvGraphicFramePr>
          <p:xfrm>
            <a:off x="1489" y="826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55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119825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9" y="826"/>
                          <a:ext cx="306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9826" name="Text Box 7"/>
            <p:cNvSpPr txBox="1">
              <a:spLocks noChangeArrowheads="1"/>
            </p:cNvSpPr>
            <p:nvPr/>
          </p:nvSpPr>
          <p:spPr bwMode="auto">
            <a:xfrm>
              <a:off x="1755" y="826"/>
              <a:ext cx="5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sender</a:t>
              </a:r>
              <a:endParaRPr lang="en-US" altLang="x-none" sz="100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19813" name="Object 9"/>
          <p:cNvGraphicFramePr>
            <a:graphicFrameLocks noChangeAspect="1"/>
          </p:cNvGraphicFramePr>
          <p:nvPr/>
        </p:nvGraphicFramePr>
        <p:xfrm>
          <a:off x="6003925" y="1339850"/>
          <a:ext cx="4857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6" name="Clip" r:id="rId6" imgW="1307079" imgH="1083682" progId="MS_ClipArt_Gallery.2">
                  <p:embed/>
                </p:oleObj>
              </mc:Choice>
              <mc:Fallback>
                <p:oleObj name="Clip" r:id="rId6" imgW="1307079" imgH="1083682" progId="MS_ClipArt_Gallery.2">
                  <p:embed/>
                  <p:pic>
                    <p:nvPicPr>
                      <p:cNvPr id="11981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3925" y="1339850"/>
                        <a:ext cx="485775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4" name="Text Box 10"/>
          <p:cNvSpPr txBox="1">
            <a:spLocks noChangeArrowheads="1"/>
          </p:cNvSpPr>
          <p:nvPr/>
        </p:nvSpPr>
        <p:spPr bwMode="auto">
          <a:xfrm>
            <a:off x="5145088" y="1365250"/>
            <a:ext cx="974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600">
                <a:solidFill>
                  <a:srgbClr val="000000"/>
                </a:solidFill>
                <a:latin typeface="Comic Sans MS" charset="0"/>
              </a:rPr>
              <a:t>receiver</a:t>
            </a:r>
            <a:endParaRPr lang="en-US" altLang="x-none" sz="1000">
              <a:solidFill>
                <a:srgbClr val="000000"/>
              </a:solidFill>
            </a:endParaRPr>
          </a:p>
        </p:txBody>
      </p:sp>
      <p:sp>
        <p:nvSpPr>
          <p:cNvPr id="119815" name="Line 12"/>
          <p:cNvSpPr>
            <a:spLocks noChangeShapeType="1"/>
          </p:cNvSpPr>
          <p:nvPr/>
        </p:nvSpPr>
        <p:spPr bwMode="auto">
          <a:xfrm flipH="1">
            <a:off x="2106613" y="2962275"/>
            <a:ext cx="4030662" cy="736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16" name="Line 13"/>
          <p:cNvSpPr>
            <a:spLocks noChangeShapeType="1"/>
          </p:cNvSpPr>
          <p:nvPr/>
        </p:nvSpPr>
        <p:spPr bwMode="auto">
          <a:xfrm>
            <a:off x="2144713" y="1928813"/>
            <a:ext cx="782637" cy="1349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17" name="Line 14"/>
          <p:cNvSpPr>
            <a:spLocks noChangeShapeType="1"/>
          </p:cNvSpPr>
          <p:nvPr/>
        </p:nvSpPr>
        <p:spPr bwMode="auto">
          <a:xfrm>
            <a:off x="2138363" y="2065338"/>
            <a:ext cx="782637" cy="1349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18" name="Text Box 16"/>
          <p:cNvSpPr txBox="1">
            <a:spLocks noChangeArrowheads="1"/>
          </p:cNvSpPr>
          <p:nvPr/>
        </p:nvSpPr>
        <p:spPr bwMode="auto">
          <a:xfrm rot="-600000">
            <a:off x="2759075" y="3038475"/>
            <a:ext cx="2732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ACK for 0</a:t>
            </a:r>
            <a:endParaRPr lang="en-US" altLang="x-none" sz="1000">
              <a:solidFill>
                <a:srgbClr val="000000"/>
              </a:solidFill>
            </a:endParaRPr>
          </a:p>
        </p:txBody>
      </p:sp>
      <p:sp>
        <p:nvSpPr>
          <p:cNvPr id="119819" name="Line 18"/>
          <p:cNvSpPr>
            <a:spLocks noChangeShapeType="1"/>
          </p:cNvSpPr>
          <p:nvPr/>
        </p:nvSpPr>
        <p:spPr bwMode="auto">
          <a:xfrm flipH="1">
            <a:off x="2109788" y="1857375"/>
            <a:ext cx="11112" cy="1993900"/>
          </a:xfrm>
          <a:prstGeom prst="line">
            <a:avLst/>
          </a:prstGeom>
          <a:noFill/>
          <a:ln w="50800" cmpd="dbl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20" name="Text Box 19"/>
          <p:cNvSpPr txBox="1">
            <a:spLocks noChangeArrowheads="1"/>
          </p:cNvSpPr>
          <p:nvPr/>
        </p:nvSpPr>
        <p:spPr bwMode="auto">
          <a:xfrm>
            <a:off x="6207125" y="2668588"/>
            <a:ext cx="960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00"/>
                </a:solidFill>
                <a:ea typeface="宋体" charset="-122"/>
              </a:rPr>
              <a:t>accept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119821" name="Line 21"/>
          <p:cNvSpPr>
            <a:spLocks noChangeShapeType="1"/>
          </p:cNvSpPr>
          <p:nvPr/>
        </p:nvSpPr>
        <p:spPr bwMode="auto">
          <a:xfrm>
            <a:off x="2128838" y="2674938"/>
            <a:ext cx="979487" cy="4556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22" name="Freeform 22"/>
          <p:cNvSpPr>
            <a:spLocks/>
          </p:cNvSpPr>
          <p:nvPr/>
        </p:nvSpPr>
        <p:spPr bwMode="auto">
          <a:xfrm>
            <a:off x="1558925" y="3795713"/>
            <a:ext cx="5253038" cy="536575"/>
          </a:xfrm>
          <a:custGeom>
            <a:avLst/>
            <a:gdLst>
              <a:gd name="T0" fmla="*/ 0 w 3309"/>
              <a:gd name="T1" fmla="*/ 2147483646 h 338"/>
              <a:gd name="T2" fmla="*/ 2147483646 w 3309"/>
              <a:gd name="T3" fmla="*/ 2147483646 h 338"/>
              <a:gd name="T4" fmla="*/ 2147483646 w 3309"/>
              <a:gd name="T5" fmla="*/ 2147483646 h 338"/>
              <a:gd name="T6" fmla="*/ 2147483646 w 3309"/>
              <a:gd name="T7" fmla="*/ 0 h 338"/>
              <a:gd name="T8" fmla="*/ 0 60000 65536"/>
              <a:gd name="T9" fmla="*/ 0 60000 65536"/>
              <a:gd name="T10" fmla="*/ 0 60000 65536"/>
              <a:gd name="T11" fmla="*/ 0 60000 65536"/>
              <a:gd name="T12" fmla="*/ 0 w 3309"/>
              <a:gd name="T13" fmla="*/ 0 h 338"/>
              <a:gd name="T14" fmla="*/ 3309 w 3309"/>
              <a:gd name="T15" fmla="*/ 338 h 3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09" h="338">
                <a:moveTo>
                  <a:pt x="0" y="229"/>
                </a:moveTo>
                <a:cubicBezTo>
                  <a:pt x="292" y="162"/>
                  <a:pt x="585" y="95"/>
                  <a:pt x="932" y="110"/>
                </a:cubicBezTo>
                <a:cubicBezTo>
                  <a:pt x="1279" y="125"/>
                  <a:pt x="1688" y="338"/>
                  <a:pt x="2084" y="320"/>
                </a:cubicBezTo>
                <a:cubicBezTo>
                  <a:pt x="2480" y="302"/>
                  <a:pt x="2894" y="151"/>
                  <a:pt x="3309" y="0"/>
                </a:cubicBezTo>
              </a:path>
            </a:pathLst>
          </a:custGeom>
          <a:noFill/>
          <a:ln w="762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23" name="Line 24"/>
          <p:cNvSpPr>
            <a:spLocks noChangeShapeType="1"/>
          </p:cNvSpPr>
          <p:nvPr/>
        </p:nvSpPr>
        <p:spPr bwMode="auto">
          <a:xfrm flipH="1">
            <a:off x="6159500" y="1865313"/>
            <a:ext cx="11113" cy="1993900"/>
          </a:xfrm>
          <a:prstGeom prst="line">
            <a:avLst/>
          </a:prstGeom>
          <a:noFill/>
          <a:ln w="50800" cmpd="dbl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24" name="Text Box 27"/>
          <p:cNvSpPr txBox="1">
            <a:spLocks noChangeArrowheads="1"/>
          </p:cNvSpPr>
          <p:nvPr/>
        </p:nvSpPr>
        <p:spPr bwMode="auto">
          <a:xfrm rot="600445">
            <a:off x="3932238" y="2271713"/>
            <a:ext cx="6810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data 0</a:t>
            </a:r>
            <a:endParaRPr lang="en-US" altLang="x-none" sz="1000">
              <a:solidFill>
                <a:srgbClr val="000000"/>
              </a:solidFill>
            </a:endParaRPr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9235AF9E-9C82-704F-A96A-5E943FAEE435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9128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FA54B-5407-E74E-AE85-61A5693FF438}" type="slidenum">
              <a:rPr lang="en-US" altLang="x-none" sz="1400" smtClean="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x-none" sz="1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7800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9741"/>
            <a:ext cx="8269288" cy="1143000"/>
          </a:xfrm>
        </p:spPr>
        <p:txBody>
          <a:bodyPr/>
          <a:lstStyle/>
          <a:p>
            <a:r>
              <a:rPr lang="en-US" altLang="zh-CN" sz="3606" dirty="0">
                <a:solidFill>
                  <a:srgbClr val="3333CC"/>
                </a:solidFill>
                <a:ea typeface="宋体" charset="-122"/>
              </a:rPr>
              <a:t>Why Connection Setup/When to Accept (Safely Deliver) First Packet? 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121859" name="Line 4"/>
          <p:cNvSpPr>
            <a:spLocks noChangeShapeType="1"/>
          </p:cNvSpPr>
          <p:nvPr/>
        </p:nvSpPr>
        <p:spPr bwMode="auto">
          <a:xfrm>
            <a:off x="2166938" y="2252663"/>
            <a:ext cx="4000500" cy="6699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1860" name="Group 5"/>
          <p:cNvGrpSpPr>
            <a:grpSpLocks/>
          </p:cNvGrpSpPr>
          <p:nvPr/>
        </p:nvGrpSpPr>
        <p:grpSpPr bwMode="auto">
          <a:xfrm>
            <a:off x="1844675" y="1346200"/>
            <a:ext cx="1250950" cy="385763"/>
            <a:chOff x="1489" y="826"/>
            <a:chExt cx="788" cy="243"/>
          </a:xfrm>
        </p:grpSpPr>
        <p:graphicFrame>
          <p:nvGraphicFramePr>
            <p:cNvPr id="121878" name="Object 6"/>
            <p:cNvGraphicFramePr>
              <a:graphicFrameLocks noChangeAspect="1"/>
            </p:cNvGraphicFramePr>
            <p:nvPr/>
          </p:nvGraphicFramePr>
          <p:xfrm>
            <a:off x="1489" y="826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479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12187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9" y="826"/>
                          <a:ext cx="306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1879" name="Text Box 7"/>
            <p:cNvSpPr txBox="1">
              <a:spLocks noChangeArrowheads="1"/>
            </p:cNvSpPr>
            <p:nvPr/>
          </p:nvSpPr>
          <p:spPr bwMode="auto">
            <a:xfrm>
              <a:off x="1755" y="826"/>
              <a:ext cx="5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sender</a:t>
              </a:r>
              <a:endParaRPr lang="en-US" altLang="x-none" sz="100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21861" name="Object 9"/>
          <p:cNvGraphicFramePr>
            <a:graphicFrameLocks noChangeAspect="1"/>
          </p:cNvGraphicFramePr>
          <p:nvPr/>
        </p:nvGraphicFramePr>
        <p:xfrm>
          <a:off x="6003925" y="1339850"/>
          <a:ext cx="4857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80" name="Clip" r:id="rId6" imgW="1307079" imgH="1083682" progId="MS_ClipArt_Gallery.2">
                  <p:embed/>
                </p:oleObj>
              </mc:Choice>
              <mc:Fallback>
                <p:oleObj name="Clip" r:id="rId6" imgW="1307079" imgH="1083682" progId="MS_ClipArt_Gallery.2">
                  <p:embed/>
                  <p:pic>
                    <p:nvPicPr>
                      <p:cNvPr id="12186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3925" y="1339850"/>
                        <a:ext cx="485775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2" name="Text Box 10"/>
          <p:cNvSpPr txBox="1">
            <a:spLocks noChangeArrowheads="1"/>
          </p:cNvSpPr>
          <p:nvPr/>
        </p:nvSpPr>
        <p:spPr bwMode="auto">
          <a:xfrm>
            <a:off x="5145088" y="1365250"/>
            <a:ext cx="974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600">
                <a:solidFill>
                  <a:srgbClr val="000000"/>
                </a:solidFill>
                <a:latin typeface="Comic Sans MS" charset="0"/>
              </a:rPr>
              <a:t>receiver</a:t>
            </a:r>
            <a:endParaRPr lang="en-US" altLang="x-none" sz="1000">
              <a:solidFill>
                <a:srgbClr val="000000"/>
              </a:solidFill>
            </a:endParaRPr>
          </a:p>
        </p:txBody>
      </p:sp>
      <p:sp>
        <p:nvSpPr>
          <p:cNvPr id="121863" name="Line 12"/>
          <p:cNvSpPr>
            <a:spLocks noChangeShapeType="1"/>
          </p:cNvSpPr>
          <p:nvPr/>
        </p:nvSpPr>
        <p:spPr bwMode="auto">
          <a:xfrm flipH="1">
            <a:off x="2106613" y="2962275"/>
            <a:ext cx="4030662" cy="736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64" name="Line 13"/>
          <p:cNvSpPr>
            <a:spLocks noChangeShapeType="1"/>
          </p:cNvSpPr>
          <p:nvPr/>
        </p:nvSpPr>
        <p:spPr bwMode="auto">
          <a:xfrm>
            <a:off x="2144713" y="1928813"/>
            <a:ext cx="782637" cy="1349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65" name="Line 14"/>
          <p:cNvSpPr>
            <a:spLocks noChangeShapeType="1"/>
          </p:cNvSpPr>
          <p:nvPr/>
        </p:nvSpPr>
        <p:spPr bwMode="auto">
          <a:xfrm>
            <a:off x="2138363" y="2065338"/>
            <a:ext cx="782637" cy="1349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66" name="Text Box 16"/>
          <p:cNvSpPr txBox="1">
            <a:spLocks noChangeArrowheads="1"/>
          </p:cNvSpPr>
          <p:nvPr/>
        </p:nvSpPr>
        <p:spPr bwMode="auto">
          <a:xfrm rot="-600000">
            <a:off x="2759075" y="3038475"/>
            <a:ext cx="2732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ACK for 0 (n)</a:t>
            </a:r>
            <a:endParaRPr lang="en-US" altLang="x-none" sz="1000">
              <a:solidFill>
                <a:srgbClr val="000000"/>
              </a:solidFill>
            </a:endParaRPr>
          </a:p>
        </p:txBody>
      </p:sp>
      <p:sp>
        <p:nvSpPr>
          <p:cNvPr id="121867" name="Line 18"/>
          <p:cNvSpPr>
            <a:spLocks noChangeShapeType="1"/>
          </p:cNvSpPr>
          <p:nvPr/>
        </p:nvSpPr>
        <p:spPr bwMode="auto">
          <a:xfrm flipH="1">
            <a:off x="2109788" y="1857375"/>
            <a:ext cx="11112" cy="1993900"/>
          </a:xfrm>
          <a:prstGeom prst="line">
            <a:avLst/>
          </a:prstGeom>
          <a:noFill/>
          <a:ln w="50800" cmpd="dbl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68" name="Text Box 19"/>
          <p:cNvSpPr txBox="1">
            <a:spLocks noChangeArrowheads="1"/>
          </p:cNvSpPr>
          <p:nvPr/>
        </p:nvSpPr>
        <p:spPr bwMode="auto">
          <a:xfrm>
            <a:off x="6207125" y="2668588"/>
            <a:ext cx="960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00"/>
                </a:solidFill>
                <a:ea typeface="宋体" charset="-122"/>
              </a:rPr>
              <a:t>accept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121869" name="Line 21"/>
          <p:cNvSpPr>
            <a:spLocks noChangeShapeType="1"/>
          </p:cNvSpPr>
          <p:nvPr/>
        </p:nvSpPr>
        <p:spPr bwMode="auto">
          <a:xfrm>
            <a:off x="2128838" y="2674938"/>
            <a:ext cx="979487" cy="4556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70" name="Freeform 22"/>
          <p:cNvSpPr>
            <a:spLocks/>
          </p:cNvSpPr>
          <p:nvPr/>
        </p:nvSpPr>
        <p:spPr bwMode="auto">
          <a:xfrm>
            <a:off x="1558925" y="3795713"/>
            <a:ext cx="5253038" cy="536575"/>
          </a:xfrm>
          <a:custGeom>
            <a:avLst/>
            <a:gdLst>
              <a:gd name="T0" fmla="*/ 0 w 3309"/>
              <a:gd name="T1" fmla="*/ 2147483646 h 338"/>
              <a:gd name="T2" fmla="*/ 2147483646 w 3309"/>
              <a:gd name="T3" fmla="*/ 2147483646 h 338"/>
              <a:gd name="T4" fmla="*/ 2147483646 w 3309"/>
              <a:gd name="T5" fmla="*/ 2147483646 h 338"/>
              <a:gd name="T6" fmla="*/ 2147483646 w 3309"/>
              <a:gd name="T7" fmla="*/ 0 h 338"/>
              <a:gd name="T8" fmla="*/ 0 60000 65536"/>
              <a:gd name="T9" fmla="*/ 0 60000 65536"/>
              <a:gd name="T10" fmla="*/ 0 60000 65536"/>
              <a:gd name="T11" fmla="*/ 0 60000 65536"/>
              <a:gd name="T12" fmla="*/ 0 w 3309"/>
              <a:gd name="T13" fmla="*/ 0 h 338"/>
              <a:gd name="T14" fmla="*/ 3309 w 3309"/>
              <a:gd name="T15" fmla="*/ 338 h 3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09" h="338">
                <a:moveTo>
                  <a:pt x="0" y="229"/>
                </a:moveTo>
                <a:cubicBezTo>
                  <a:pt x="292" y="162"/>
                  <a:pt x="585" y="95"/>
                  <a:pt x="932" y="110"/>
                </a:cubicBezTo>
                <a:cubicBezTo>
                  <a:pt x="1279" y="125"/>
                  <a:pt x="1688" y="338"/>
                  <a:pt x="2084" y="320"/>
                </a:cubicBezTo>
                <a:cubicBezTo>
                  <a:pt x="2480" y="302"/>
                  <a:pt x="2894" y="151"/>
                  <a:pt x="3309" y="0"/>
                </a:cubicBezTo>
              </a:path>
            </a:pathLst>
          </a:custGeom>
          <a:noFill/>
          <a:ln w="762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71" name="Line 24"/>
          <p:cNvSpPr>
            <a:spLocks noChangeShapeType="1"/>
          </p:cNvSpPr>
          <p:nvPr/>
        </p:nvSpPr>
        <p:spPr bwMode="auto">
          <a:xfrm flipH="1">
            <a:off x="6159500" y="1865313"/>
            <a:ext cx="11113" cy="1993900"/>
          </a:xfrm>
          <a:prstGeom prst="line">
            <a:avLst/>
          </a:prstGeom>
          <a:noFill/>
          <a:ln w="50800" cmpd="dbl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72" name="Text Box 27"/>
          <p:cNvSpPr txBox="1">
            <a:spLocks noChangeArrowheads="1"/>
          </p:cNvSpPr>
          <p:nvPr/>
        </p:nvSpPr>
        <p:spPr bwMode="auto">
          <a:xfrm rot="600445">
            <a:off x="3087688" y="2271713"/>
            <a:ext cx="23701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data 0</a:t>
            </a:r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charset="-122"/>
              </a:rPr>
              <a:t> (transfer $1000 to B)</a:t>
            </a:r>
            <a:endParaRPr lang="en-US" altLang="x-none" sz="1000">
              <a:solidFill>
                <a:srgbClr val="000000"/>
              </a:solidFill>
            </a:endParaRP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3079750" y="3101975"/>
            <a:ext cx="4217988" cy="3113088"/>
            <a:chOff x="3059" y="2115"/>
            <a:chExt cx="2657" cy="1961"/>
          </a:xfrm>
        </p:grpSpPr>
        <p:sp>
          <p:nvSpPr>
            <p:cNvPr id="121874" name="Text Box 8"/>
            <p:cNvSpPr txBox="1">
              <a:spLocks noChangeArrowheads="1"/>
            </p:cNvSpPr>
            <p:nvPr/>
          </p:nvSpPr>
          <p:spPr bwMode="auto">
            <a:xfrm rot="1428187">
              <a:off x="3327" y="3160"/>
              <a:ext cx="149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 sz="1400">
                  <a:solidFill>
                    <a:srgbClr val="000000"/>
                  </a:solidFill>
                  <a:latin typeface="Arial" charset="0"/>
                </a:rPr>
                <a:t>data 0</a:t>
              </a:r>
              <a:r>
                <a:rPr lang="en-US" altLang="zh-CN" sz="1400">
                  <a:solidFill>
                    <a:srgbClr val="000000"/>
                  </a:solidFill>
                  <a:latin typeface="Arial" charset="0"/>
                  <a:ea typeface="宋体" charset="-122"/>
                </a:rPr>
                <a:t> (transfer $1000 to B)</a:t>
              </a:r>
              <a:endParaRPr lang="en-US" altLang="x-none" sz="1000">
                <a:solidFill>
                  <a:srgbClr val="000000"/>
                </a:solidFill>
              </a:endParaRPr>
            </a:p>
          </p:txBody>
        </p:sp>
        <p:sp>
          <p:nvSpPr>
            <p:cNvPr id="121875" name="Line 26"/>
            <p:cNvSpPr>
              <a:spLocks noChangeShapeType="1"/>
            </p:cNvSpPr>
            <p:nvPr/>
          </p:nvSpPr>
          <p:spPr bwMode="auto">
            <a:xfrm flipH="1">
              <a:off x="4982" y="2820"/>
              <a:ext cx="7" cy="1256"/>
            </a:xfrm>
            <a:prstGeom prst="line">
              <a:avLst/>
            </a:prstGeom>
            <a:noFill/>
            <a:ln w="50800" cmpd="dbl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6" name="Freeform 29"/>
            <p:cNvSpPr>
              <a:spLocks/>
            </p:cNvSpPr>
            <p:nvPr/>
          </p:nvSpPr>
          <p:spPr bwMode="auto">
            <a:xfrm>
              <a:off x="3059" y="2115"/>
              <a:ext cx="1908" cy="1539"/>
            </a:xfrm>
            <a:custGeom>
              <a:avLst/>
              <a:gdLst>
                <a:gd name="T0" fmla="*/ 0 w 1908"/>
                <a:gd name="T1" fmla="*/ 0 h 1709"/>
                <a:gd name="T2" fmla="*/ 624 w 1908"/>
                <a:gd name="T3" fmla="*/ 312 h 1709"/>
                <a:gd name="T4" fmla="*/ 1908 w 1908"/>
                <a:gd name="T5" fmla="*/ 394 h 1709"/>
                <a:gd name="T6" fmla="*/ 0 60000 65536"/>
                <a:gd name="T7" fmla="*/ 0 60000 65536"/>
                <a:gd name="T8" fmla="*/ 0 60000 65536"/>
                <a:gd name="T9" fmla="*/ 0 w 1908"/>
                <a:gd name="T10" fmla="*/ 0 h 1709"/>
                <a:gd name="T11" fmla="*/ 1908 w 1908"/>
                <a:gd name="T12" fmla="*/ 1709 h 17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08" h="1709">
                  <a:moveTo>
                    <a:pt x="0" y="0"/>
                  </a:moveTo>
                  <a:cubicBezTo>
                    <a:pt x="153" y="532"/>
                    <a:pt x="306" y="1065"/>
                    <a:pt x="624" y="1350"/>
                  </a:cubicBezTo>
                  <a:cubicBezTo>
                    <a:pt x="942" y="1635"/>
                    <a:pt x="1425" y="1672"/>
                    <a:pt x="1908" y="170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877" name="Text Box 30"/>
            <p:cNvSpPr txBox="1">
              <a:spLocks noChangeArrowheads="1"/>
            </p:cNvSpPr>
            <p:nvPr/>
          </p:nvSpPr>
          <p:spPr bwMode="auto">
            <a:xfrm>
              <a:off x="5026" y="3534"/>
              <a:ext cx="6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rgbClr val="000000"/>
                  </a:solidFill>
                  <a:ea typeface="宋体" charset="-122"/>
                </a:rPr>
                <a:t>accept?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</p:grpSp>
      <p:sp>
        <p:nvSpPr>
          <p:cNvPr id="25" name="Slide Number Placeholder 4">
            <a:extLst>
              <a:ext uri="{FF2B5EF4-FFF2-40B4-BE49-F238E27FC236}">
                <a16:creationId xmlns:a16="http://schemas.microsoft.com/office/drawing/2014/main" id="{9A96D30D-3CD8-B84B-A5D3-B7D6EFE44F0A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9128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FA54B-5407-E74E-AE85-61A5693FF438}" type="slidenum">
              <a:rPr lang="en-US" altLang="x-none" sz="1400" smtClean="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x-none" sz="1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2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>
            <a:extLst>
              <a:ext uri="{FF2B5EF4-FFF2-40B4-BE49-F238E27FC236}">
                <a16:creationId xmlns:a16="http://schemas.microsoft.com/office/drawing/2014/main" id="{715FD39C-DEF4-244D-925E-60CBB5EADD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399" y="228600"/>
            <a:ext cx="8269761" cy="1143000"/>
          </a:xfrm>
        </p:spPr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Transport “Safe-Setup” Principle</a:t>
            </a:r>
          </a:p>
        </p:txBody>
      </p:sp>
      <p:sp>
        <p:nvSpPr>
          <p:cNvPr id="774147" name="Rectangle 3">
            <a:extLst>
              <a:ext uri="{FF2B5EF4-FFF2-40B4-BE49-F238E27FC236}">
                <a16:creationId xmlns:a16="http://schemas.microsoft.com/office/drawing/2014/main" id="{7D18F410-F72C-4449-9AC7-A8D0E4717E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SimSun" panose="02010600030101010101" pitchFamily="2" charset="-122"/>
              </a:rPr>
              <a:t>A general safety principle for a receiver R to accept a message from a sender S is the general “</a:t>
            </a:r>
            <a:r>
              <a:rPr lang="en-US" altLang="zh-CN" dirty="0">
                <a:solidFill>
                  <a:srgbClr val="C00000"/>
                </a:solidFill>
                <a:ea typeface="SimSun" panose="02010600030101010101" pitchFamily="2" charset="-122"/>
              </a:rPr>
              <a:t>authentication</a:t>
            </a:r>
            <a:r>
              <a:rPr lang="en-US" altLang="zh-CN" dirty="0">
                <a:ea typeface="SimSun" panose="02010600030101010101" pitchFamily="2" charset="-122"/>
              </a:rPr>
              <a:t>” principle, which consists of two conditions:</a:t>
            </a:r>
          </a:p>
        </p:txBody>
      </p:sp>
      <p:sp>
        <p:nvSpPr>
          <p:cNvPr id="774148" name="Rectangle 4">
            <a:extLst>
              <a:ext uri="{FF2B5EF4-FFF2-40B4-BE49-F238E27FC236}">
                <a16:creationId xmlns:a16="http://schemas.microsoft.com/office/drawing/2014/main" id="{D5655690-7C2C-AF4C-9A22-F4BB1248F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937" y="3261278"/>
            <a:ext cx="7772400" cy="92333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876" lvl="1" defTabSz="685752"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mic Sans MS" panose="030F0902030302020204" pitchFamily="66" charset="0"/>
                <a:ea typeface="SimSun" panose="02010600030101010101" pitchFamily="2" charset="-122"/>
              </a:rPr>
              <a:t>Transport authentication principle:</a:t>
            </a:r>
          </a:p>
          <a:p>
            <a:pPr marL="600033" lvl="1" indent="-257157" defTabSz="685752">
              <a:buFontTx/>
              <a:buChar char="-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mic Sans MS" panose="030F0902030302020204" pitchFamily="66" charset="0"/>
                <a:ea typeface="SimSun" panose="02010600030101010101" pitchFamily="2" charset="-122"/>
              </a:rPr>
              <a:t>[p1] Receiver can be sure that what Sender says is </a:t>
            </a:r>
            <a:r>
              <a:rPr lang="en-US" altLang="zh-CN" sz="1800" b="1" dirty="0">
                <a:solidFill>
                  <a:srgbClr val="FF0000"/>
                </a:solidFill>
                <a:latin typeface="Comic Sans MS" panose="030F0902030302020204" pitchFamily="66" charset="0"/>
                <a:ea typeface="SimSun" panose="02010600030101010101" pitchFamily="2" charset="-122"/>
              </a:rPr>
              <a:t>fresh</a:t>
            </a:r>
            <a:endParaRPr lang="en-US" altLang="zh-CN" sz="1800" dirty="0">
              <a:solidFill>
                <a:srgbClr val="000000"/>
              </a:solidFill>
              <a:latin typeface="Comic Sans MS" panose="030F0902030302020204" pitchFamily="66" charset="0"/>
              <a:ea typeface="SimSun" panose="02010600030101010101" pitchFamily="2" charset="-122"/>
            </a:endParaRPr>
          </a:p>
          <a:p>
            <a:pPr marL="600033" lvl="1" indent="-257157" defTabSz="685752">
              <a:buFontTx/>
              <a:buChar char="-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mic Sans MS" panose="030F0902030302020204" pitchFamily="66" charset="0"/>
                <a:ea typeface="SimSun" panose="02010600030101010101" pitchFamily="2" charset="-122"/>
              </a:rPr>
              <a:t>[p2] Receiver receives something that</a:t>
            </a:r>
            <a:r>
              <a:rPr lang="en-US" altLang="zh-CN" sz="1800" dirty="0">
                <a:solidFill>
                  <a:srgbClr val="FF0000"/>
                </a:solidFill>
                <a:latin typeface="Comic Sans MS" panose="030F0902030302020204" pitchFamily="66" charset="0"/>
                <a:ea typeface="SimSun" panose="02010600030101010101" pitchFamily="2" charset="-122"/>
              </a:rPr>
              <a:t> 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anose="030F0902030302020204" pitchFamily="66" charset="0"/>
                <a:ea typeface="SimSun" panose="02010600030101010101" pitchFamily="2" charset="-122"/>
              </a:rPr>
              <a:t>only</a:t>
            </a:r>
            <a:r>
              <a:rPr lang="en-US" altLang="zh-CN" sz="1800" dirty="0">
                <a:solidFill>
                  <a:srgbClr val="FF0000"/>
                </a:solidFill>
                <a:latin typeface="Comic Sans MS" panose="030F0902030302020204" pitchFamily="66" charset="0"/>
                <a:ea typeface="SimSun" panose="02010600030101010101" pitchFamily="2" charset="-122"/>
              </a:rPr>
              <a:t> Sender can say</a:t>
            </a:r>
            <a:endParaRPr lang="en-US" altLang="zh-CN" sz="1800" dirty="0">
              <a:solidFill>
                <a:srgbClr val="000000"/>
              </a:solidFill>
              <a:latin typeface="Comic Sans MS" panose="030F0902030302020204" pitchFamily="66" charset="0"/>
              <a:ea typeface="SimSun" panose="0201060003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7CED9D-4948-EA4A-865C-D9A86EC49440}"/>
              </a:ext>
            </a:extLst>
          </p:cNvPr>
          <p:cNvSpPr/>
          <p:nvPr/>
        </p:nvSpPr>
        <p:spPr>
          <a:xfrm>
            <a:off x="472212" y="4456218"/>
            <a:ext cx="718979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752">
              <a:defRPr/>
            </a:pPr>
            <a:r>
              <a:rPr lang="en-US" altLang="zh-CN" sz="2100" kern="0" dirty="0">
                <a:solidFill>
                  <a:srgbClr val="000000"/>
                </a:solidFill>
                <a:latin typeface="Comic Sans MS"/>
                <a:ea typeface="SimSun" panose="02010600030101010101" pitchFamily="2" charset="-122"/>
              </a:rPr>
              <a:t>We first assume a secure setting: no malicious attacks. 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6C0CBA-7D32-B542-B44D-D4F79CD08DB6}"/>
              </a:ext>
            </a:extLst>
          </p:cNvPr>
          <p:cNvSpPr/>
          <p:nvPr/>
        </p:nvSpPr>
        <p:spPr>
          <a:xfrm>
            <a:off x="528139" y="4973165"/>
            <a:ext cx="827502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52">
              <a:defRPr/>
            </a:pPr>
            <a:r>
              <a:rPr lang="en-US" altLang="zh-CN" sz="2100" kern="0" dirty="0">
                <a:solidFill>
                  <a:srgbClr val="000000"/>
                </a:solidFill>
                <a:latin typeface="Comic Sans MS"/>
                <a:ea typeface="SimSun" panose="02010600030101010101" pitchFamily="2" charset="-122"/>
              </a:rPr>
              <a:t>Exercise: Techniques to allow a receiver to check for freshness </a:t>
            </a:r>
            <a:br>
              <a:rPr lang="en-US" altLang="zh-CN" sz="2100" kern="0" dirty="0">
                <a:solidFill>
                  <a:srgbClr val="000000"/>
                </a:solidFill>
                <a:latin typeface="Comic Sans MS"/>
                <a:ea typeface="SimSun" panose="02010600030101010101" pitchFamily="2" charset="-122"/>
              </a:rPr>
            </a:br>
            <a:r>
              <a:rPr lang="en-US" altLang="zh-CN" sz="2100" kern="0" dirty="0">
                <a:solidFill>
                  <a:srgbClr val="000000"/>
                </a:solidFill>
                <a:latin typeface="Comic Sans MS"/>
                <a:ea typeface="SimSun" panose="02010600030101010101" pitchFamily="2" charset="-122"/>
              </a:rPr>
              <a:t>(e.g., add a time stamp)?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DF7C6B03-37A9-1841-B1C0-2BCD6F5346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5788819"/>
            <a:ext cx="457200" cy="3429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  <a:defRPr sz="2100">
                <a:solidFill>
                  <a:schemeClr val="tx1"/>
                </a:solidFill>
                <a:latin typeface="Comic Sans MS" charset="0"/>
              </a:defRPr>
            </a:lvl1pPr>
            <a:lvl2pPr marL="557173" indent="-214297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1800">
                <a:solidFill>
                  <a:schemeClr val="tx1"/>
                </a:solidFill>
                <a:latin typeface="Comic Sans MS" charset="0"/>
              </a:defRPr>
            </a:lvl2pPr>
            <a:lvl3pPr marL="857190" indent="-171438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Comic Sans MS" charset="0"/>
              </a:defRPr>
            </a:lvl3pPr>
            <a:lvl4pPr marL="1200066" indent="-171438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imes New Roman" charset="0"/>
              </a:defRPr>
            </a:lvl4pPr>
            <a:lvl5pPr marL="1542942" indent="-171438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5pPr>
            <a:lvl6pPr marL="1885818" indent="-171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6pPr>
            <a:lvl7pPr marL="2228694" indent="-171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7pPr>
            <a:lvl8pPr marL="2571570" indent="-171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8pPr>
            <a:lvl9pPr marL="2914446" indent="-171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 defTabSz="685752">
              <a:spcBef>
                <a:spcPct val="0"/>
              </a:spcBef>
              <a:buClrTx/>
              <a:buSzTx/>
              <a:buNone/>
              <a:defRPr/>
            </a:pPr>
            <a:fld id="{62E017A0-B8DC-F44D-8198-E58F107A1E26}" type="slidenum">
              <a:rPr lang="en-US" altLang="en-US" sz="1050">
                <a:solidFill>
                  <a:srgbClr val="000000"/>
                </a:solidFill>
                <a:latin typeface="Times New Roman" charset="0"/>
              </a:rPr>
              <a:pPr algn="r" defTabSz="685752">
                <a:spcBef>
                  <a:spcPct val="0"/>
                </a:spcBef>
                <a:buClrTx/>
                <a:buSzTx/>
                <a:buNone/>
                <a:defRPr/>
              </a:pPr>
              <a:t>42</a:t>
            </a:fld>
            <a:endParaRPr lang="en-US" altLang="en-US" sz="105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64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48" grpId="0" animBg="1"/>
      <p:bldP spid="2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4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zh-CN" sz="3200" u="sng" dirty="0">
                <a:solidFill>
                  <a:srgbClr val="3333CC"/>
                </a:solidFill>
                <a:latin typeface="Comic Sans MS" charset="0"/>
              </a:rPr>
              <a:t>Recap:</a:t>
            </a:r>
            <a:r>
              <a:rPr lang="zh-CN" altLang="en-US" sz="3200" u="sng" dirty="0">
                <a:solidFill>
                  <a:srgbClr val="3333CC"/>
                </a:solidFill>
                <a:latin typeface="Comic Sans MS" charset="0"/>
              </a:rPr>
              <a:t> </a:t>
            </a:r>
            <a:r>
              <a:rPr lang="en-US" altLang="x-none" sz="3200" u="sng" dirty="0">
                <a:solidFill>
                  <a:srgbClr val="3333CC"/>
                </a:solidFill>
                <a:latin typeface="Comic Sans MS" charset="0"/>
              </a:rPr>
              <a:t>Go-Back-</a:t>
            </a:r>
            <a:r>
              <a:rPr lang="en-US" altLang="zh-CN" sz="3200" u="sng" dirty="0">
                <a:solidFill>
                  <a:srgbClr val="3333CC"/>
                </a:solidFill>
                <a:latin typeface="Comic Sans MS" charset="0"/>
              </a:rPr>
              <a:t>N</a:t>
            </a:r>
            <a:endParaRPr lang="en-US" altLang="x-none" sz="4000" u="sng" dirty="0">
              <a:solidFill>
                <a:srgbClr val="3333CC"/>
              </a:solidFill>
              <a:latin typeface="Comic Sans MS" charset="0"/>
            </a:endParaRPr>
          </a:p>
        </p:txBody>
      </p:sp>
      <p:sp>
        <p:nvSpPr>
          <p:cNvPr id="97283" name="Rectangle 5"/>
          <p:cNvSpPr>
            <a:spLocks noChangeArrowheads="1"/>
          </p:cNvSpPr>
          <p:nvPr/>
        </p:nvSpPr>
        <p:spPr bwMode="auto">
          <a:xfrm>
            <a:off x="801688" y="3641725"/>
            <a:ext cx="8148637" cy="285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Only state: </a:t>
            </a:r>
            <a:r>
              <a:rPr lang="en-US" altLang="x-none" sz="2000" b="1" dirty="0" err="1">
                <a:solidFill>
                  <a:srgbClr val="000000"/>
                </a:solidFill>
                <a:latin typeface="Courier New" charset="0"/>
              </a:rPr>
              <a:t>expectedseqnum</a:t>
            </a:r>
            <a:endParaRPr lang="en-US" altLang="x-none" sz="2000" b="1" dirty="0">
              <a:solidFill>
                <a:srgbClr val="000000"/>
              </a:solidFill>
              <a:latin typeface="Courier New" charset="0"/>
            </a:endParaRPr>
          </a:p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out-of-order </a:t>
            </a:r>
            <a:r>
              <a:rPr lang="en-US" altLang="x-none" dirty="0" err="1">
                <a:solidFill>
                  <a:srgbClr val="000000"/>
                </a:solidFill>
                <a:latin typeface="Comic Sans MS" charset="0"/>
              </a:rPr>
              <a:t>pkt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: </a:t>
            </a:r>
          </a:p>
          <a:p>
            <a:pPr marL="800100" lvl="1" indent="-342900" algn="l" eaLnBrk="1" hangingPunct="1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discard (don</a:t>
            </a:r>
            <a:r>
              <a:rPr lang="ja-JP" altLang="en-US" sz="2000">
                <a:solidFill>
                  <a:srgbClr val="000000"/>
                </a:solidFill>
                <a:latin typeface="Comic Sans MS" charset="0"/>
              </a:rPr>
              <a:t>’</a:t>
            </a:r>
            <a:r>
              <a:rPr lang="en-US" altLang="ja-JP" sz="2000" dirty="0">
                <a:solidFill>
                  <a:srgbClr val="000000"/>
                </a:solidFill>
                <a:latin typeface="Comic Sans MS" charset="0"/>
              </a:rPr>
              <a:t>t buffer) -&gt; </a:t>
            </a:r>
            <a:r>
              <a:rPr lang="en-US" altLang="ja-JP" sz="2000" dirty="0">
                <a:solidFill>
                  <a:srgbClr val="FF0000"/>
                </a:solidFill>
                <a:latin typeface="Comic Sans MS" charset="0"/>
              </a:rPr>
              <a:t>no receiver buffering</a:t>
            </a:r>
            <a:r>
              <a:rPr lang="en-US" altLang="ja-JP" sz="2000" dirty="0">
                <a:solidFill>
                  <a:srgbClr val="000000"/>
                </a:solidFill>
                <a:latin typeface="Comic Sans MS" charset="0"/>
              </a:rPr>
              <a:t>!</a:t>
            </a:r>
          </a:p>
          <a:p>
            <a:pPr marL="800100" lvl="1" indent="-342900" algn="l" eaLnBrk="1" hangingPunct="1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r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e-ACK </a:t>
            </a:r>
            <a:r>
              <a:rPr lang="en-US" altLang="x-none" sz="2000" dirty="0" err="1">
                <a:solidFill>
                  <a:srgbClr val="000000"/>
                </a:solidFill>
                <a:latin typeface="Comic Sans MS" charset="0"/>
              </a:rPr>
              <a:t>pkt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with highest in-order </a:t>
            </a:r>
            <a:r>
              <a:rPr lang="en-US" altLang="x-none" sz="2000" dirty="0" err="1">
                <a:solidFill>
                  <a:srgbClr val="000000"/>
                </a:solidFill>
                <a:latin typeface="Comic Sans MS" charset="0"/>
              </a:rPr>
              <a:t>seq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#</a:t>
            </a:r>
          </a:p>
          <a:p>
            <a:pPr marL="800100" lvl="1" indent="-342900" algn="l" eaLnBrk="1" hangingPunct="1"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may generate duplicate ACKs</a:t>
            </a:r>
          </a:p>
        </p:txBody>
      </p:sp>
      <p:sp>
        <p:nvSpPr>
          <p:cNvPr id="95236" name="Oval 6"/>
          <p:cNvSpPr>
            <a:spLocks noChangeArrowheads="1"/>
          </p:cNvSpPr>
          <p:nvPr/>
        </p:nvSpPr>
        <p:spPr bwMode="auto">
          <a:xfrm>
            <a:off x="3159125" y="2041525"/>
            <a:ext cx="666750" cy="6572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5237" name="Text Box 7"/>
          <p:cNvSpPr txBox="1">
            <a:spLocks noChangeArrowheads="1"/>
          </p:cNvSpPr>
          <p:nvPr/>
        </p:nvSpPr>
        <p:spPr bwMode="auto">
          <a:xfrm>
            <a:off x="3068638" y="2209800"/>
            <a:ext cx="8001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Wait</a:t>
            </a:r>
            <a:endParaRPr lang="en-US" altLang="x-none" sz="1600">
              <a:solidFill>
                <a:srgbClr val="000000"/>
              </a:solidFill>
            </a:endParaRPr>
          </a:p>
        </p:txBody>
      </p:sp>
      <p:sp>
        <p:nvSpPr>
          <p:cNvPr id="95238" name="Line 8"/>
          <p:cNvSpPr>
            <a:spLocks noChangeShapeType="1"/>
          </p:cNvSpPr>
          <p:nvPr/>
        </p:nvSpPr>
        <p:spPr bwMode="auto">
          <a:xfrm>
            <a:off x="844550" y="1881188"/>
            <a:ext cx="2298700" cy="4746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87" name="Text Box 9"/>
          <p:cNvSpPr txBox="1">
            <a:spLocks noChangeArrowheads="1"/>
          </p:cNvSpPr>
          <p:nvPr/>
        </p:nvSpPr>
        <p:spPr bwMode="auto">
          <a:xfrm>
            <a:off x="2470150" y="1517650"/>
            <a:ext cx="161766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7288" name="Text Box 10"/>
          <p:cNvSpPr txBox="1">
            <a:spLocks noChangeArrowheads="1"/>
          </p:cNvSpPr>
          <p:nvPr/>
        </p:nvSpPr>
        <p:spPr bwMode="auto">
          <a:xfrm>
            <a:off x="2509838" y="1241425"/>
            <a:ext cx="72548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default</a:t>
            </a:r>
            <a:endParaRPr lang="en-US" altLang="x-none" sz="1400">
              <a:solidFill>
                <a:srgbClr val="000000"/>
              </a:solidFill>
            </a:endParaRPr>
          </a:p>
          <a:p>
            <a:pPr algn="l" eaLnBrk="1" hangingPunct="1"/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97289" name="Line 11"/>
          <p:cNvSpPr>
            <a:spLocks noChangeShapeType="1"/>
          </p:cNvSpPr>
          <p:nvPr/>
        </p:nvSpPr>
        <p:spPr bwMode="auto">
          <a:xfrm>
            <a:off x="2590800" y="1538288"/>
            <a:ext cx="8159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90" name="Freeform 12"/>
          <p:cNvSpPr>
            <a:spLocks/>
          </p:cNvSpPr>
          <p:nvPr/>
        </p:nvSpPr>
        <p:spPr bwMode="auto">
          <a:xfrm>
            <a:off x="3832225" y="1784350"/>
            <a:ext cx="828675" cy="1152525"/>
          </a:xfrm>
          <a:custGeom>
            <a:avLst/>
            <a:gdLst>
              <a:gd name="T0" fmla="*/ 2147483646 w 619"/>
              <a:gd name="T1" fmla="*/ 2147483646 h 1815"/>
              <a:gd name="T2" fmla="*/ 0 w 619"/>
              <a:gd name="T3" fmla="*/ 2147483646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91" name="Text Box 13"/>
          <p:cNvSpPr txBox="1">
            <a:spLocks noChangeArrowheads="1"/>
          </p:cNvSpPr>
          <p:nvPr/>
        </p:nvSpPr>
        <p:spPr bwMode="auto">
          <a:xfrm>
            <a:off x="4325938" y="1554163"/>
            <a:ext cx="3570287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rdt_rcv(rcvpkt)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  &amp;&amp; notcurrupt(rcvpkt)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  &amp;&amp; hasseqnum(rcvpkt,expectedseqnum) </a:t>
            </a:r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7292" name="Line 14"/>
          <p:cNvSpPr>
            <a:spLocks noChangeShapeType="1"/>
          </p:cNvSpPr>
          <p:nvPr/>
        </p:nvSpPr>
        <p:spPr bwMode="auto">
          <a:xfrm>
            <a:off x="4395788" y="2246313"/>
            <a:ext cx="31750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93" name="Text Box 15"/>
          <p:cNvSpPr txBox="1">
            <a:spLocks noChangeArrowheads="1"/>
          </p:cNvSpPr>
          <p:nvPr/>
        </p:nvSpPr>
        <p:spPr bwMode="auto">
          <a:xfrm>
            <a:off x="4330700" y="2289175"/>
            <a:ext cx="4314825" cy="11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extract(rcvpkt,data)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deliver_data(data)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sndpkt = make_pkt(expectedseqnum,ACK,chksum)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udt_send(sndpkt)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expectedseqnum++</a:t>
            </a:r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7294" name="Freeform 16"/>
          <p:cNvSpPr>
            <a:spLocks/>
          </p:cNvSpPr>
          <p:nvPr/>
        </p:nvSpPr>
        <p:spPr bwMode="auto">
          <a:xfrm rot="5142103" flipH="1">
            <a:off x="3217863" y="1309687"/>
            <a:ext cx="393700" cy="1152525"/>
          </a:xfrm>
          <a:custGeom>
            <a:avLst/>
            <a:gdLst>
              <a:gd name="T0" fmla="*/ 2147483646 w 619"/>
              <a:gd name="T1" fmla="*/ 2147483646 h 1815"/>
              <a:gd name="T2" fmla="*/ 0 w 619"/>
              <a:gd name="T3" fmla="*/ 2147483646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47" name="Line 17"/>
          <p:cNvSpPr>
            <a:spLocks noChangeShapeType="1"/>
          </p:cNvSpPr>
          <p:nvPr/>
        </p:nvSpPr>
        <p:spPr bwMode="auto">
          <a:xfrm>
            <a:off x="784225" y="2293938"/>
            <a:ext cx="1238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48" name="Text Box 18"/>
          <p:cNvSpPr txBox="1">
            <a:spLocks noChangeArrowheads="1"/>
          </p:cNvSpPr>
          <p:nvPr/>
        </p:nvSpPr>
        <p:spPr bwMode="auto">
          <a:xfrm>
            <a:off x="693738" y="2314575"/>
            <a:ext cx="36417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expectedseqnum=1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sndpkt =    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  make_pkt(expectedseqnum,ACK,chksum)</a:t>
            </a:r>
          </a:p>
          <a:p>
            <a:pPr algn="l" eaLnBrk="1" hangingPunct="1"/>
            <a:endParaRPr lang="en-US" altLang="x-none" sz="1400">
              <a:solidFill>
                <a:srgbClr val="000000"/>
              </a:solidFill>
            </a:endParaRPr>
          </a:p>
          <a:p>
            <a:pPr algn="l" eaLnBrk="1" hangingPunct="1"/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95249" name="Text Box 19"/>
          <p:cNvSpPr txBox="1">
            <a:spLocks noChangeArrowheads="1"/>
          </p:cNvSpPr>
          <p:nvPr/>
        </p:nvSpPr>
        <p:spPr bwMode="auto">
          <a:xfrm>
            <a:off x="730250" y="1990725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600">
                <a:solidFill>
                  <a:srgbClr val="000000"/>
                </a:solidFill>
                <a:latin typeface="Symbol" charset="2"/>
              </a:rPr>
              <a:t>L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2EA4F630-5334-B241-822B-1F661B95F6F6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9128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FA54B-5407-E74E-AE85-61A5693FF438}" type="slidenum">
              <a:rPr lang="en-US" altLang="x-none" sz="1400" smtClean="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x-none" sz="1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81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/>
      <p:bldP spid="97287" grpId="0"/>
      <p:bldP spid="97288" grpId="0"/>
      <p:bldP spid="97289" grpId="0" animBg="1"/>
      <p:bldP spid="97290" grpId="0" animBg="1"/>
      <p:bldP spid="97291" grpId="0"/>
      <p:bldP spid="97292" grpId="0" animBg="1"/>
      <p:bldP spid="97293" grpId="0"/>
      <p:bldP spid="9729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Selective Repeat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2450" y="1466850"/>
            <a:ext cx="756285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Sender window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Window size W: W consecutive </a:t>
            </a:r>
            <a:r>
              <a:rPr lang="en-US" altLang="x-none" sz="2000" dirty="0" err="1">
                <a:ea typeface="ＭＳ Ｐゴシック" charset="-128"/>
              </a:rPr>
              <a:t>unACKed</a:t>
            </a:r>
            <a:r>
              <a:rPr lang="en-US" altLang="x-none" sz="2000" dirty="0">
                <a:ea typeface="ＭＳ Ｐゴシック" charset="-128"/>
              </a:rPr>
              <a:t> </a:t>
            </a:r>
            <a:r>
              <a:rPr lang="en-US" altLang="x-none" sz="2000" dirty="0" err="1">
                <a:ea typeface="ＭＳ Ｐゴシック" charset="-128"/>
              </a:rPr>
              <a:t>seq</a:t>
            </a:r>
            <a:r>
              <a:rPr lang="en-US" altLang="x-none" sz="2000" dirty="0">
                <a:ea typeface="ＭＳ Ｐゴシック" charset="-128"/>
              </a:rPr>
              <a:t> #</a:t>
            </a:r>
            <a:r>
              <a:rPr lang="ja-JP" altLang="en-US" sz="2000">
                <a:ea typeface="ＭＳ Ｐゴシック" charset="-128"/>
              </a:rPr>
              <a:t>’</a:t>
            </a:r>
            <a:r>
              <a:rPr lang="en-US" altLang="ja-JP" sz="2000" dirty="0">
                <a:ea typeface="ＭＳ Ｐゴシック" charset="-128"/>
              </a:rPr>
              <a:t>s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Receiver </a:t>
            </a:r>
            <a:r>
              <a:rPr lang="en-US" altLang="x-none" sz="2400" i="1" dirty="0">
                <a:solidFill>
                  <a:srgbClr val="FF0000"/>
                </a:solidFill>
                <a:ea typeface="ＭＳ Ｐゴシック" charset="-128"/>
              </a:rPr>
              <a:t>individually</a:t>
            </a:r>
            <a:r>
              <a:rPr lang="en-US" altLang="x-none" sz="2400" dirty="0">
                <a:ea typeface="ＭＳ Ｐゴシック" charset="-128"/>
              </a:rPr>
              <a:t> acknowledges correctly received </a:t>
            </a:r>
            <a:r>
              <a:rPr lang="en-US" altLang="x-none" sz="2400" dirty="0" err="1">
                <a:ea typeface="ＭＳ Ｐゴシック" charset="-128"/>
              </a:rPr>
              <a:t>pkts</a:t>
            </a:r>
            <a:endParaRPr lang="en-US" altLang="x-none" sz="24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buffers out-of-orde</a:t>
            </a:r>
            <a:r>
              <a:rPr lang="en-US" altLang="x-none" sz="2000" dirty="0">
                <a:ea typeface="ＭＳ Ｐゴシック" charset="-128"/>
              </a:rPr>
              <a:t>r </a:t>
            </a:r>
            <a:r>
              <a:rPr lang="en-US" altLang="x-none" sz="2000" dirty="0" err="1">
                <a:ea typeface="ＭＳ Ｐゴシック" charset="-128"/>
              </a:rPr>
              <a:t>pkts</a:t>
            </a:r>
            <a:r>
              <a:rPr lang="en-US" altLang="x-none" sz="2000" dirty="0">
                <a:ea typeface="ＭＳ Ｐゴシック" charset="-128"/>
              </a:rPr>
              <a:t>, for eventual in-order delivery to upper layer</a:t>
            </a:r>
            <a:endParaRPr lang="en-US" altLang="x-none" sz="2000" dirty="0">
              <a:solidFill>
                <a:srgbClr val="FF0000"/>
              </a:solidFill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ACK(n) means received packet with </a:t>
            </a:r>
            <a:r>
              <a:rPr lang="en-US" altLang="x-none" sz="2000" dirty="0" err="1">
                <a:solidFill>
                  <a:srgbClr val="FF0000"/>
                </a:solidFill>
                <a:ea typeface="ＭＳ Ｐゴシック" charset="-128"/>
              </a:rPr>
              <a:t>seq</a:t>
            </a: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# n only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buffer size at receiver: window size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Sender only resends </a:t>
            </a:r>
            <a:r>
              <a:rPr lang="en-US" altLang="x-none" sz="2400" dirty="0" err="1">
                <a:ea typeface="ＭＳ Ｐゴシック" charset="-128"/>
              </a:rPr>
              <a:t>pkts</a:t>
            </a:r>
            <a:r>
              <a:rPr lang="en-US" altLang="x-none" sz="2400" dirty="0">
                <a:ea typeface="ＭＳ Ｐゴシック" charset="-128"/>
              </a:rPr>
              <a:t> for which ACK not received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sender timer for each </a:t>
            </a:r>
            <a:r>
              <a:rPr lang="en-US" altLang="x-none" sz="2000" dirty="0" err="1">
                <a:ea typeface="ＭＳ Ｐゴシック" charset="-128"/>
              </a:rPr>
              <a:t>unACKed</a:t>
            </a:r>
            <a:r>
              <a:rPr lang="en-US" altLang="x-none" sz="2000" dirty="0">
                <a:ea typeface="ＭＳ Ｐゴシック" charset="-128"/>
              </a:rPr>
              <a:t> </a:t>
            </a:r>
            <a:r>
              <a:rPr lang="en-US" altLang="x-none" sz="2000" dirty="0" err="1">
                <a:ea typeface="ＭＳ Ｐゴシック" charset="-128"/>
              </a:rPr>
              <a:t>pkt</a:t>
            </a:r>
            <a:endParaRPr lang="en-US" altLang="x-none" sz="2000" dirty="0">
              <a:ea typeface="ＭＳ Ｐゴシック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BCFD2-A327-3448-A437-A1F175F2AD05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9128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FA54B-5407-E74E-AE85-61A5693FF438}" type="slidenum">
              <a:rPr lang="en-US" altLang="x-none" sz="1400" smtClean="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x-none" sz="1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13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304800"/>
            <a:ext cx="8486775" cy="1143000"/>
          </a:xfrm>
        </p:spPr>
        <p:txBody>
          <a:bodyPr/>
          <a:lstStyle/>
          <a:p>
            <a:r>
              <a:rPr lang="en-US" altLang="x-none" sz="2800">
                <a:ea typeface="ＭＳ Ｐゴシック" charset="-128"/>
              </a:rPr>
              <a:t>Selective Repeat: Sender, Receiver Windows</a:t>
            </a:r>
            <a:endParaRPr lang="en-US" altLang="x-none" sz="3600">
              <a:ea typeface="ＭＳ Ｐゴシック" charset="-128"/>
            </a:endParaRPr>
          </a:p>
        </p:txBody>
      </p:sp>
      <p:pic>
        <p:nvPicPr>
          <p:cNvPr id="103427" name="Picture 3" descr="sr_seqn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404938"/>
            <a:ext cx="8235950" cy="491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2949575" y="5418138"/>
            <a:ext cx="376238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600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2332038" y="2771775"/>
            <a:ext cx="376237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600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A687BF2-268E-404F-AD3E-EBE53481F822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9128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FA54B-5407-E74E-AE85-61A5693FF438}" type="slidenum">
              <a:rPr lang="en-US" altLang="x-none" sz="1400" smtClean="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x-none" sz="1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845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47675" y="247650"/>
            <a:ext cx="7772400" cy="8382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Selective Repeat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4124325" cy="478155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dirty="0">
                <a:solidFill>
                  <a:srgbClr val="FF0000"/>
                </a:solidFill>
                <a:ea typeface="ＭＳ Ｐゴシック" charset="-128"/>
              </a:rPr>
              <a:t>data from above :</a:t>
            </a: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 err="1">
                <a:ea typeface="ＭＳ Ｐゴシック" charset="-128"/>
              </a:rPr>
              <a:t>unACKed</a:t>
            </a:r>
            <a:r>
              <a:rPr lang="en-US" altLang="x-none" sz="2000" dirty="0">
                <a:ea typeface="ＭＳ Ｐゴシック" charset="-128"/>
              </a:rPr>
              <a:t> packets is less than window size W, send; otherwise block app.</a:t>
            </a:r>
          </a:p>
          <a:p>
            <a:pPr>
              <a:buFont typeface="ZapfDingbats" charset="0"/>
              <a:buNone/>
            </a:pPr>
            <a:r>
              <a:rPr lang="en-US" altLang="x-none" sz="2400" dirty="0">
                <a:solidFill>
                  <a:srgbClr val="FF0000"/>
                </a:solidFill>
                <a:ea typeface="ＭＳ Ｐゴシック" charset="-128"/>
              </a:rPr>
              <a:t>timeout(n):</a:t>
            </a: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resend </a:t>
            </a:r>
            <a:r>
              <a:rPr lang="en-US" altLang="x-none" sz="2000" dirty="0" err="1">
                <a:ea typeface="ＭＳ Ｐゴシック" charset="-128"/>
              </a:rPr>
              <a:t>pkt</a:t>
            </a:r>
            <a:r>
              <a:rPr lang="en-US" altLang="x-none" sz="2000" dirty="0">
                <a:ea typeface="ＭＳ Ｐゴシック" charset="-128"/>
              </a:rPr>
              <a:t> n, restart timer</a:t>
            </a:r>
          </a:p>
          <a:p>
            <a:pPr>
              <a:buFont typeface="ZapfDingbats" charset="0"/>
              <a:buNone/>
            </a:pPr>
            <a:r>
              <a:rPr lang="en-US" altLang="x-none" sz="2400" dirty="0">
                <a:solidFill>
                  <a:srgbClr val="FF0000"/>
                </a:solidFill>
                <a:ea typeface="ＭＳ Ｐゴシック" charset="-128"/>
              </a:rPr>
              <a:t>ACK(n) </a:t>
            </a:r>
            <a:r>
              <a:rPr lang="en-US" altLang="x-none" sz="2000" dirty="0">
                <a:ea typeface="ＭＳ Ｐゴシック" charset="-128"/>
              </a:rPr>
              <a:t>in </a:t>
            </a:r>
            <a:r>
              <a:rPr lang="en-US" altLang="x-none" sz="1600" dirty="0">
                <a:ea typeface="ＭＳ Ｐゴシック" charset="-128"/>
              </a:rPr>
              <a:t>[sendbase,sendbase+W-1]:</a:t>
            </a: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mark </a:t>
            </a:r>
            <a:r>
              <a:rPr lang="en-US" altLang="x-none" sz="2000" dirty="0" err="1">
                <a:ea typeface="ＭＳ Ｐゴシック" charset="-128"/>
              </a:rPr>
              <a:t>pkt</a:t>
            </a:r>
            <a:r>
              <a:rPr lang="en-US" altLang="x-none" sz="2000" dirty="0">
                <a:ea typeface="ＭＳ Ｐゴシック" charset="-128"/>
              </a:rPr>
              <a:t> n as received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update </a:t>
            </a:r>
            <a:r>
              <a:rPr lang="en-US" altLang="x-none" sz="2000" dirty="0" err="1">
                <a:ea typeface="ＭＳ Ｐゴシック" charset="-128"/>
              </a:rPr>
              <a:t>sendbase</a:t>
            </a:r>
            <a:r>
              <a:rPr lang="en-US" altLang="x-none" sz="2000" dirty="0">
                <a:ea typeface="ＭＳ Ｐゴシック" charset="-128"/>
              </a:rPr>
              <a:t> to the first packet </a:t>
            </a:r>
            <a:r>
              <a:rPr lang="en-US" altLang="x-none" sz="2000" dirty="0" err="1">
                <a:ea typeface="ＭＳ Ｐゴシック" charset="-128"/>
              </a:rPr>
              <a:t>unACKed</a:t>
            </a:r>
            <a:endParaRPr lang="en-US" altLang="x-none" sz="2400" dirty="0">
              <a:ea typeface="ＭＳ Ｐゴシック" charset="-128"/>
            </a:endParaRPr>
          </a:p>
        </p:txBody>
      </p:sp>
      <p:sp>
        <p:nvSpPr>
          <p:cNvPr id="105476" name="Rectangle 5"/>
          <p:cNvSpPr>
            <a:spLocks noChangeArrowheads="1"/>
          </p:cNvSpPr>
          <p:nvPr/>
        </p:nvSpPr>
        <p:spPr bwMode="auto">
          <a:xfrm>
            <a:off x="495300" y="1457325"/>
            <a:ext cx="3967163" cy="46101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05477" name="Group 8"/>
          <p:cNvGrpSpPr>
            <a:grpSpLocks/>
          </p:cNvGrpSpPr>
          <p:nvPr/>
        </p:nvGrpSpPr>
        <p:grpSpPr bwMode="auto">
          <a:xfrm>
            <a:off x="703263" y="1208088"/>
            <a:ext cx="1150937" cy="457200"/>
            <a:chOff x="1103" y="3929"/>
            <a:chExt cx="725" cy="288"/>
          </a:xfrm>
        </p:grpSpPr>
        <p:sp>
          <p:nvSpPr>
            <p:cNvPr id="105483" name="Rectangle 7"/>
            <p:cNvSpPr>
              <a:spLocks noChangeArrowheads="1"/>
            </p:cNvSpPr>
            <p:nvPr/>
          </p:nvSpPr>
          <p:spPr bwMode="auto">
            <a:xfrm>
              <a:off x="1146" y="3984"/>
              <a:ext cx="612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endParaRPr lang="x-none" altLang="x-none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5484" name="Text Box 6"/>
            <p:cNvSpPr txBox="1">
              <a:spLocks noChangeArrowheads="1"/>
            </p:cNvSpPr>
            <p:nvPr/>
          </p:nvSpPr>
          <p:spPr bwMode="auto">
            <a:xfrm>
              <a:off x="1103" y="3929"/>
              <a:ext cx="7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>
                  <a:solidFill>
                    <a:srgbClr val="3333CC"/>
                  </a:solidFill>
                  <a:latin typeface="Comic Sans MS" charset="0"/>
                </a:rPr>
                <a:t>sender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</p:grpSp>
      <p:sp>
        <p:nvSpPr>
          <p:cNvPr id="105478" name="Rectangle 9"/>
          <p:cNvSpPr>
            <a:spLocks noChangeArrowheads="1"/>
          </p:cNvSpPr>
          <p:nvPr/>
        </p:nvSpPr>
        <p:spPr bwMode="auto">
          <a:xfrm>
            <a:off x="5000625" y="1581150"/>
            <a:ext cx="3810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 dirty="0" err="1">
                <a:solidFill>
                  <a:srgbClr val="FF0000"/>
                </a:solidFill>
                <a:latin typeface="Comic Sans MS" charset="0"/>
              </a:rPr>
              <a:t>pkt</a:t>
            </a:r>
            <a:r>
              <a:rPr lang="en-US" altLang="x-none" dirty="0">
                <a:solidFill>
                  <a:srgbClr val="FF0000"/>
                </a:solidFill>
                <a:latin typeface="Comic Sans MS" charset="0"/>
              </a:rPr>
              <a:t> n in </a:t>
            </a:r>
            <a:r>
              <a:rPr lang="en-US" altLang="x-none" sz="1600" dirty="0">
                <a:solidFill>
                  <a:srgbClr val="FF0000"/>
                </a:solidFill>
                <a:latin typeface="Comic Sans MS" charset="0"/>
              </a:rPr>
              <a:t>[</a:t>
            </a:r>
            <a:r>
              <a:rPr lang="en-US" altLang="x-none" sz="1600" dirty="0" err="1">
                <a:solidFill>
                  <a:srgbClr val="FF0000"/>
                </a:solidFill>
                <a:latin typeface="Comic Sans MS" charset="0"/>
              </a:rPr>
              <a:t>rcvbase</a:t>
            </a:r>
            <a:r>
              <a:rPr lang="en-US" altLang="x-none" sz="1600" dirty="0">
                <a:solidFill>
                  <a:srgbClr val="FF0000"/>
                </a:solidFill>
                <a:latin typeface="Comic Sans MS" charset="0"/>
              </a:rPr>
              <a:t>, rcvbase+W-1]</a:t>
            </a:r>
            <a:endParaRPr lang="en-US" altLang="x-none" dirty="0">
              <a:solidFill>
                <a:srgbClr val="000000"/>
              </a:solidFill>
              <a:latin typeface="Comic Sans MS" charset="0"/>
            </a:endParaRPr>
          </a:p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send ACK(n)</a:t>
            </a:r>
          </a:p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if (out-of-order) </a:t>
            </a:r>
            <a:br>
              <a:rPr lang="en-US" altLang="x-none" sz="2000" dirty="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   mark and buffer </a:t>
            </a:r>
            <a:r>
              <a:rPr lang="en-US" altLang="x-none" sz="2000" dirty="0" err="1">
                <a:solidFill>
                  <a:srgbClr val="000000"/>
                </a:solidFill>
                <a:latin typeface="Comic Sans MS" charset="0"/>
              </a:rPr>
              <a:t>pkt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n</a:t>
            </a:r>
            <a:br>
              <a:rPr lang="en-US" altLang="x-none" sz="2000" dirty="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else /*in-order*/</a:t>
            </a:r>
          </a:p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        deliver any in-order packets</a:t>
            </a:r>
          </a:p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 dirty="0">
                <a:solidFill>
                  <a:srgbClr val="FF0000"/>
                </a:solidFill>
                <a:latin typeface="Comic Sans MS" charset="0"/>
              </a:rPr>
              <a:t>otherwise:</a:t>
            </a:r>
            <a:r>
              <a:rPr lang="en-US" altLang="x-none" sz="2000" dirty="0">
                <a:solidFill>
                  <a:srgbClr val="FF0000"/>
                </a:solidFill>
                <a:latin typeface="Comic Sans MS" charset="0"/>
              </a:rPr>
              <a:t> </a:t>
            </a:r>
          </a:p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ignore </a:t>
            </a:r>
            <a:endParaRPr lang="en-US" altLang="x-none" dirty="0">
              <a:solidFill>
                <a:srgbClr val="000000"/>
              </a:solidFill>
              <a:latin typeface="Comic Sans MS" charset="0"/>
            </a:endParaRPr>
          </a:p>
          <a:p>
            <a:pPr algn="l" eaLnBrk="1" hangingPunct="1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</a:pPr>
            <a:endParaRPr lang="en-US" altLang="x-none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5479" name="Rectangle 10"/>
          <p:cNvSpPr>
            <a:spLocks noChangeArrowheads="1"/>
          </p:cNvSpPr>
          <p:nvPr/>
        </p:nvSpPr>
        <p:spPr bwMode="auto">
          <a:xfrm>
            <a:off x="4962525" y="1438275"/>
            <a:ext cx="3838575" cy="46101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05480" name="Group 14"/>
          <p:cNvGrpSpPr>
            <a:grpSpLocks/>
          </p:cNvGrpSpPr>
          <p:nvPr/>
        </p:nvGrpSpPr>
        <p:grpSpPr bwMode="auto">
          <a:xfrm>
            <a:off x="5186363" y="1179513"/>
            <a:ext cx="1366837" cy="457200"/>
            <a:chOff x="3339" y="191"/>
            <a:chExt cx="861" cy="288"/>
          </a:xfrm>
        </p:grpSpPr>
        <p:sp>
          <p:nvSpPr>
            <p:cNvPr id="105481" name="Rectangle 12"/>
            <p:cNvSpPr>
              <a:spLocks noChangeArrowheads="1"/>
            </p:cNvSpPr>
            <p:nvPr/>
          </p:nvSpPr>
          <p:spPr bwMode="auto">
            <a:xfrm>
              <a:off x="3360" y="264"/>
              <a:ext cx="822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endParaRPr lang="x-none" altLang="x-none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5482" name="Text Box 13"/>
            <p:cNvSpPr txBox="1">
              <a:spLocks noChangeArrowheads="1"/>
            </p:cNvSpPr>
            <p:nvPr/>
          </p:nvSpPr>
          <p:spPr bwMode="auto">
            <a:xfrm>
              <a:off x="3339" y="191"/>
              <a:ext cx="8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ctr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>
                  <a:solidFill>
                    <a:srgbClr val="3333CC"/>
                  </a:solidFill>
                  <a:latin typeface="Comic Sans MS" charset="0"/>
                </a:rPr>
                <a:t>receiver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</p:grp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0D90791F-CACF-4C4B-9AE1-3961A1F1006F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9128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FA54B-5407-E74E-AE85-61A5693FF438}" type="slidenum">
              <a:rPr lang="en-US" altLang="x-none" sz="1400" smtClean="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x-none" sz="1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334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4"/>
          <p:cNvSpPr>
            <a:spLocks noChangeArrowheads="1"/>
          </p:cNvSpPr>
          <p:nvPr/>
        </p:nvSpPr>
        <p:spPr bwMode="auto">
          <a:xfrm>
            <a:off x="339725" y="255588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3200" u="sng">
                <a:solidFill>
                  <a:srgbClr val="3333CC"/>
                </a:solidFill>
                <a:latin typeface="Comic Sans MS" charset="0"/>
              </a:rPr>
              <a:t>Selective Repeat in Action</a:t>
            </a:r>
          </a:p>
        </p:txBody>
      </p:sp>
      <p:pic>
        <p:nvPicPr>
          <p:cNvPr id="107523" name="Picture 5" descr="03-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77" y="1362681"/>
            <a:ext cx="6856413" cy="558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EE4C0-774E-EC49-9450-13FBE7ADAED8}"/>
              </a:ext>
            </a:extLst>
          </p:cNvPr>
          <p:cNvSpPr txBox="1">
            <a:spLocks/>
          </p:cNvSpPr>
          <p:nvPr/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9128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Char char="r"/>
              <a:defRPr sz="28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Char char="m"/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omic Sans MS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FA54B-5407-E74E-AE85-61A5693FF438}" type="slidenum">
              <a:rPr lang="en-US" altLang="x-none" sz="1400" smtClean="0"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x-none" sz="1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38199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10176</TotalTime>
  <Words>2600</Words>
  <Application>Microsoft Macintosh PowerPoint</Application>
  <PresentationFormat>On-screen Show (4:3)</PresentationFormat>
  <Paragraphs>580</Paragraphs>
  <Slides>42</Slides>
  <Notes>40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42</vt:i4>
      </vt:variant>
    </vt:vector>
  </HeadingPairs>
  <TitlesOfParts>
    <vt:vector size="58" baseType="lpstr">
      <vt:lpstr>ＭＳ Ｐゴシック</vt:lpstr>
      <vt:lpstr>宋体</vt:lpstr>
      <vt:lpstr>宋体</vt:lpstr>
      <vt:lpstr>ZapfDingbats</vt:lpstr>
      <vt:lpstr>Arial</vt:lpstr>
      <vt:lpstr>Comic Sans MS</vt:lpstr>
      <vt:lpstr>Courier New</vt:lpstr>
      <vt:lpstr>Symbol</vt:lpstr>
      <vt:lpstr>Tahoma</vt:lpstr>
      <vt:lpstr>Times New Roman</vt:lpstr>
      <vt:lpstr>Wingdings</vt:lpstr>
      <vt:lpstr>Default Design</vt:lpstr>
      <vt:lpstr>2_Default Design</vt:lpstr>
      <vt:lpstr>Equation</vt:lpstr>
      <vt:lpstr>VISIO</vt:lpstr>
      <vt:lpstr>Clip</vt:lpstr>
      <vt:lpstr>Network Transport Layer: TCP</vt:lpstr>
      <vt:lpstr>Admin</vt:lpstr>
      <vt:lpstr>PowerPoint Presentation</vt:lpstr>
      <vt:lpstr>Recap: Go-Back-N</vt:lpstr>
      <vt:lpstr>PowerPoint Presentation</vt:lpstr>
      <vt:lpstr>Selective Repeat</vt:lpstr>
      <vt:lpstr>Selective Repeat: Sender, Receiver Windows</vt:lpstr>
      <vt:lpstr>Selective Repeat</vt:lpstr>
      <vt:lpstr>PowerPoint Presentation</vt:lpstr>
      <vt:lpstr>PowerPoint Presentation</vt:lpstr>
      <vt:lpstr>Selective Repeat:  Seq# Ambiguity</vt:lpstr>
      <vt:lpstr>PowerPoint Presentation</vt:lpstr>
      <vt:lpstr>PowerPoint Presentation</vt:lpstr>
      <vt:lpstr>Selective Repeat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TCP Reliable Data Transfer</vt:lpstr>
      <vt:lpstr>TCP Segment Structure</vt:lpstr>
      <vt:lpstr>PowerPoint Presentation</vt:lpstr>
      <vt:lpstr>Flow Control</vt:lpstr>
      <vt:lpstr>TCP Flow Control: How it Works</vt:lpstr>
      <vt:lpstr>PowerPoint Presentation</vt:lpstr>
      <vt:lpstr>TCP Send/Ack Optimizations </vt:lpstr>
      <vt:lpstr>TCP Receiver ACK Generation [RFC 1122, RFC 2581]</vt:lpstr>
      <vt:lpstr>PowerPoint Presentation</vt:lpstr>
      <vt:lpstr>PowerPoint Presentation</vt:lpstr>
      <vt:lpstr>PowerPoint Presentation</vt:lpstr>
      <vt:lpstr>Timeout: Cost of Timeout Param</vt:lpstr>
      <vt:lpstr>Setting Timeout</vt:lpstr>
      <vt:lpstr>Compute EstRTT and DevRTT</vt:lpstr>
      <vt:lpstr>An Example TCP Session</vt:lpstr>
      <vt:lpstr>Fast Retransmit</vt:lpstr>
      <vt:lpstr>PowerPoint Presentation</vt:lpstr>
      <vt:lpstr>Fast Retransmit:</vt:lpstr>
      <vt:lpstr>TCP: reliable data transfer</vt:lpstr>
      <vt:lpstr>PowerPoint Presentation</vt:lpstr>
      <vt:lpstr>Why Connection Setup/When to Accept (Safely Deliver) First Packet? </vt:lpstr>
      <vt:lpstr>Why Connection Setup/When to Accept (Safely Deliver) First Packet? </vt:lpstr>
      <vt:lpstr>Transport “Safe-Setup” Principle</vt:lpstr>
    </vt:vector>
  </TitlesOfParts>
  <Manager/>
  <Company>Yale University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Overview</dc:title>
  <dc:subject/>
  <dc:creator>Yang Richard Yang</dc:creator>
  <cp:keywords/>
  <dc:description/>
  <cp:lastModifiedBy>Qiao Xiang</cp:lastModifiedBy>
  <cp:revision>379</cp:revision>
  <cp:lastPrinted>2017-11-02T15:09:40Z</cp:lastPrinted>
  <dcterms:created xsi:type="dcterms:W3CDTF">1999-10-08T19:08:27Z</dcterms:created>
  <dcterms:modified xsi:type="dcterms:W3CDTF">2021-11-16T07:23:34Z</dcterms:modified>
  <cp:category/>
</cp:coreProperties>
</file>