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50" r:id="rId2"/>
    <p:sldMasterId id="2147484037" r:id="rId3"/>
    <p:sldMasterId id="2147484381" r:id="rId4"/>
    <p:sldMasterId id="2147484711" r:id="rId5"/>
  </p:sldMasterIdLst>
  <p:notesMasterIdLst>
    <p:notesMasterId r:id="rId94"/>
  </p:notesMasterIdLst>
  <p:handoutMasterIdLst>
    <p:handoutMasterId r:id="rId95"/>
  </p:handoutMasterIdLst>
  <p:sldIdLst>
    <p:sldId id="355" r:id="rId6"/>
    <p:sldId id="594" r:id="rId7"/>
    <p:sldId id="471" r:id="rId8"/>
    <p:sldId id="2471" r:id="rId9"/>
    <p:sldId id="509" r:id="rId10"/>
    <p:sldId id="512" r:id="rId11"/>
    <p:sldId id="513" r:id="rId12"/>
    <p:sldId id="514" r:id="rId13"/>
    <p:sldId id="515" r:id="rId14"/>
    <p:sldId id="516" r:id="rId15"/>
    <p:sldId id="519" r:id="rId16"/>
    <p:sldId id="517" r:id="rId17"/>
    <p:sldId id="518" r:id="rId18"/>
    <p:sldId id="595" r:id="rId19"/>
    <p:sldId id="520" r:id="rId20"/>
    <p:sldId id="456" r:id="rId21"/>
    <p:sldId id="457" r:id="rId22"/>
    <p:sldId id="544" r:id="rId23"/>
    <p:sldId id="545" r:id="rId24"/>
    <p:sldId id="458" r:id="rId25"/>
    <p:sldId id="460" r:id="rId26"/>
    <p:sldId id="596" r:id="rId27"/>
    <p:sldId id="498" r:id="rId28"/>
    <p:sldId id="499" r:id="rId29"/>
    <p:sldId id="459" r:id="rId30"/>
    <p:sldId id="2013" r:id="rId31"/>
    <p:sldId id="465" r:id="rId32"/>
    <p:sldId id="597" r:id="rId33"/>
    <p:sldId id="583" r:id="rId34"/>
    <p:sldId id="501" r:id="rId35"/>
    <p:sldId id="472" r:id="rId36"/>
    <p:sldId id="475" r:id="rId37"/>
    <p:sldId id="474" r:id="rId38"/>
    <p:sldId id="476" r:id="rId39"/>
    <p:sldId id="461" r:id="rId40"/>
    <p:sldId id="462" r:id="rId41"/>
    <p:sldId id="463" r:id="rId42"/>
    <p:sldId id="464" r:id="rId43"/>
    <p:sldId id="598" r:id="rId44"/>
    <p:sldId id="521" r:id="rId45"/>
    <p:sldId id="522" r:id="rId46"/>
    <p:sldId id="2413" r:id="rId47"/>
    <p:sldId id="2470" r:id="rId48"/>
    <p:sldId id="430" r:id="rId49"/>
    <p:sldId id="431" r:id="rId50"/>
    <p:sldId id="495" r:id="rId51"/>
    <p:sldId id="546" r:id="rId52"/>
    <p:sldId id="453" r:id="rId53"/>
    <p:sldId id="434" r:id="rId54"/>
    <p:sldId id="2445" r:id="rId55"/>
    <p:sldId id="2452" r:id="rId56"/>
    <p:sldId id="454" r:id="rId57"/>
    <p:sldId id="468" r:id="rId58"/>
    <p:sldId id="466" r:id="rId59"/>
    <p:sldId id="467" r:id="rId60"/>
    <p:sldId id="531" r:id="rId61"/>
    <p:sldId id="584" r:id="rId62"/>
    <p:sldId id="480" r:id="rId63"/>
    <p:sldId id="563" r:id="rId64"/>
    <p:sldId id="586" r:id="rId65"/>
    <p:sldId id="481" r:id="rId66"/>
    <p:sldId id="482" r:id="rId67"/>
    <p:sldId id="483" r:id="rId68"/>
    <p:sldId id="587" r:id="rId69"/>
    <p:sldId id="488" r:id="rId70"/>
    <p:sldId id="489" r:id="rId71"/>
    <p:sldId id="490" r:id="rId72"/>
    <p:sldId id="491" r:id="rId73"/>
    <p:sldId id="492" r:id="rId74"/>
    <p:sldId id="502" r:id="rId75"/>
    <p:sldId id="503" r:id="rId76"/>
    <p:sldId id="504" r:id="rId77"/>
    <p:sldId id="505" r:id="rId78"/>
    <p:sldId id="506" r:id="rId79"/>
    <p:sldId id="507" r:id="rId80"/>
    <p:sldId id="508" r:id="rId81"/>
    <p:sldId id="588" r:id="rId82"/>
    <p:sldId id="589" r:id="rId83"/>
    <p:sldId id="593" r:id="rId84"/>
    <p:sldId id="590" r:id="rId85"/>
    <p:sldId id="533" r:id="rId86"/>
    <p:sldId id="535" r:id="rId87"/>
    <p:sldId id="536" r:id="rId88"/>
    <p:sldId id="537" r:id="rId89"/>
    <p:sldId id="538" r:id="rId90"/>
    <p:sldId id="539" r:id="rId91"/>
    <p:sldId id="540" r:id="rId92"/>
    <p:sldId id="565" r:id="rId9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0"/>
    <p:restoredTop sz="93649"/>
  </p:normalViewPr>
  <p:slideViewPr>
    <p:cSldViewPr snapToGrid="0">
      <p:cViewPr varScale="1">
        <p:scale>
          <a:sx n="117" d="100"/>
          <a:sy n="117" d="100"/>
        </p:scale>
        <p:origin x="168" y="48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handoutMaster" Target="handoutMasters/handout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3C503CF-F604-B245-826B-814B1BE9BE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BA18EA6-512A-024E-BC93-4D46C0FA3D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C7C538F-9BBD-8C48-A7E0-75B91515DA0F}" type="slidenum">
              <a:rPr lang="en-US" altLang="en-US" sz="1300"/>
              <a:pPr/>
              <a:t>1</a:t>
            </a:fld>
            <a:endParaRPr lang="en-US" altLang="en-US" sz="13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C550F1BB-C04D-AC42-86E5-7499EBD297C3}" type="slidenum">
              <a:rPr lang="en-US" altLang="x-none" sz="1300">
                <a:solidFill>
                  <a:srgbClr val="000000"/>
                </a:solidFill>
              </a:rPr>
              <a:pPr algn="r" eaLnBrk="1" hangingPunct="1"/>
              <a:t>11</a:t>
            </a:fld>
            <a:endParaRPr lang="en-US" altLang="x-none" sz="13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8083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D1F41851-0511-C54C-AF7A-4D8C36D45CEE}" type="slidenum">
              <a:rPr lang="en-US" altLang="x-none" sz="1300">
                <a:solidFill>
                  <a:srgbClr val="000000"/>
                </a:solidFill>
              </a:rPr>
              <a:pPr algn="r" eaLnBrk="1" hangingPunct="1"/>
              <a:t>12</a:t>
            </a:fld>
            <a:endParaRPr lang="en-US" altLang="x-none" sz="13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7838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19671AC1-DB9B-5D46-A77D-94983B36E915}" type="slidenum">
              <a:rPr lang="en-US" altLang="x-none" sz="1300">
                <a:solidFill>
                  <a:srgbClr val="000000"/>
                </a:solidFill>
              </a:rPr>
              <a:pPr algn="r" eaLnBrk="1" hangingPunct="1"/>
              <a:t>13</a:t>
            </a:fld>
            <a:endParaRPr lang="en-US" altLang="x-none"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5330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98102CEA-0EDE-EC45-87F7-3D3B93FF64C8}" type="slidenum">
              <a:rPr lang="en-US" altLang="x-none" sz="1300">
                <a:solidFill>
                  <a:srgbClr val="000000"/>
                </a:solidFill>
              </a:rPr>
              <a:pPr algn="r" eaLnBrk="1" hangingPunct="1"/>
              <a:t>14</a:t>
            </a:fld>
            <a:endParaRPr lang="en-US" altLang="x-none"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30480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37D19960-0402-F142-8C64-F2408B6B59BC}" type="slidenum">
              <a:rPr lang="en-US" altLang="x-none" sz="1300">
                <a:solidFill>
                  <a:srgbClr val="000000"/>
                </a:solidFill>
              </a:rPr>
              <a:pPr algn="r" eaLnBrk="1" hangingPunct="1"/>
              <a:t>15</a:t>
            </a:fld>
            <a:endParaRPr lang="en-US" altLang="x-none" sz="13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2915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16</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3298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3FE872F-62B6-1646-9888-916B2D3EEE17}" type="slidenum">
              <a:rPr lang="en-US" altLang="x-none" sz="1300">
                <a:solidFill>
                  <a:srgbClr val="000000"/>
                </a:solidFill>
              </a:rPr>
              <a:pPr algn="r"/>
              <a:t>17</a:t>
            </a:fld>
            <a:endParaRPr lang="en-US" altLang="x-none" sz="13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4277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787DC39-ABC7-2646-A197-9E2628D346BA}" type="slidenum">
              <a:rPr lang="en-US" altLang="x-none" sz="1300">
                <a:solidFill>
                  <a:srgbClr val="000000"/>
                </a:solidFill>
              </a:rPr>
              <a:pPr algn="r"/>
              <a:t>18</a:t>
            </a:fld>
            <a:endParaRPr lang="en-US" altLang="x-none" sz="13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07794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3D59F4D-54FB-D743-AF4D-836F49108971}" type="slidenum">
              <a:rPr lang="en-US" altLang="x-none" sz="1300">
                <a:solidFill>
                  <a:srgbClr val="000000"/>
                </a:solidFill>
              </a:rPr>
              <a:pPr algn="r"/>
              <a:t>19</a:t>
            </a:fld>
            <a:endParaRPr lang="en-US" altLang="x-none" sz="1300">
              <a:solidFill>
                <a:srgbClr val="000000"/>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4275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20</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6315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312A99F-D5CC-4547-B7D8-A058C6F34648}" type="slidenum">
              <a:rPr lang="en-US" altLang="en-US" sz="1300">
                <a:solidFill>
                  <a:srgbClr val="000000"/>
                </a:solidFill>
              </a:rPr>
              <a:pPr/>
              <a:t>3</a:t>
            </a:fld>
            <a:endParaRPr lang="en-US" altLang="en-US" sz="1300">
              <a:solidFill>
                <a:srgbClr val="000000"/>
              </a:solidFill>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21</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27001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22</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8343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CB5F923-B54B-0A46-8EE4-BFAB65FB0007}" type="slidenum">
              <a:rPr lang="en-US" altLang="x-none" sz="1300">
                <a:solidFill>
                  <a:srgbClr val="000000"/>
                </a:solidFill>
              </a:rPr>
              <a:pPr algn="r"/>
              <a:t>23</a:t>
            </a:fld>
            <a:endParaRPr lang="en-US" altLang="x-none" sz="1300">
              <a:solidFill>
                <a:srgbClr val="000000"/>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71759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D0A7B46-ECA0-714B-9E60-293687FACD9F}" type="slidenum">
              <a:rPr lang="en-US" altLang="x-none" sz="1300">
                <a:solidFill>
                  <a:srgbClr val="000000"/>
                </a:solidFill>
              </a:rPr>
              <a:pPr algn="r"/>
              <a:t>24</a:t>
            </a:fld>
            <a:endParaRPr lang="en-US" altLang="x-none" sz="1300">
              <a:solidFill>
                <a:srgbClr val="000000"/>
              </a:solidFill>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08169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25</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43128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07A4886-217A-634B-BD5F-8D59E419A9DE}" type="slidenum">
              <a:rPr lang="en-US" altLang="x-none" sz="1300">
                <a:solidFill>
                  <a:srgbClr val="000000"/>
                </a:solidFill>
              </a:rPr>
              <a:pPr algn="r"/>
              <a:t>27</a:t>
            </a:fld>
            <a:endParaRPr lang="en-US" altLang="x-none" sz="1300">
              <a:solidFill>
                <a:srgbClr val="000000"/>
              </a:solidFill>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866411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28</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432823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29</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7506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E10975E-9422-2E4C-92A8-0DDD2F331A36}" type="slidenum">
              <a:rPr lang="en-US" altLang="en-US" sz="1300">
                <a:solidFill>
                  <a:srgbClr val="000000"/>
                </a:solidFill>
              </a:rPr>
              <a:pPr/>
              <a:t>30</a:t>
            </a:fld>
            <a:endParaRPr lang="en-US" altLang="en-US" sz="1300">
              <a:solidFill>
                <a:srgbClr val="000000"/>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DEF35BA-4B66-2644-ACB1-450414154239}" type="slidenum">
              <a:rPr lang="en-US" altLang="en-US" sz="1300">
                <a:solidFill>
                  <a:srgbClr val="000000"/>
                </a:solidFill>
              </a:rPr>
              <a:pPr/>
              <a:t>31</a:t>
            </a:fld>
            <a:endParaRPr lang="en-US" altLang="en-US" sz="1300">
              <a:solidFill>
                <a:srgbClr val="000000"/>
              </a:solidFill>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95B539E-B0BA-6E4F-98B0-F8928757DCB6}" type="slidenum">
              <a:rPr lang="en-US" altLang="x-none" sz="1300">
                <a:solidFill>
                  <a:srgbClr val="000000"/>
                </a:solidFill>
              </a:rPr>
              <a:pPr algn="r" eaLnBrk="1" hangingPunct="1"/>
              <a:t>4</a:t>
            </a:fld>
            <a:endParaRPr lang="en-US" altLang="x-none"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8192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6E87E8A-30C4-6248-B665-6B5C1635394C}" type="slidenum">
              <a:rPr lang="en-US" altLang="en-US" sz="1300">
                <a:solidFill>
                  <a:srgbClr val="000000"/>
                </a:solidFill>
              </a:rPr>
              <a:pPr/>
              <a:t>32</a:t>
            </a:fld>
            <a:endParaRPr lang="en-US" altLang="en-US" sz="130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B4FD85D-6FF4-524E-AFE2-7CF1788139BD}" type="slidenum">
              <a:rPr lang="en-US" altLang="en-US" sz="1300">
                <a:solidFill>
                  <a:srgbClr val="000000"/>
                </a:solidFill>
              </a:rPr>
              <a:pPr/>
              <a:t>33</a:t>
            </a:fld>
            <a:endParaRPr lang="en-US" altLang="en-US" sz="1300">
              <a:solidFill>
                <a:srgbClr val="000000"/>
              </a:solidFill>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299A675-A2BA-104C-A970-C8333CFEB740}" type="slidenum">
              <a:rPr lang="en-US" altLang="en-US" sz="1300"/>
              <a:pPr/>
              <a:t>34</a:t>
            </a:fld>
            <a:endParaRPr lang="en-US" altLang="en-US"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35</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20806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AAA6930-8950-EF41-B3C2-6199E9D6B68C}" type="slidenum">
              <a:rPr lang="en-US" altLang="x-none" sz="1300">
                <a:solidFill>
                  <a:srgbClr val="000000"/>
                </a:solidFill>
              </a:rPr>
              <a:pPr algn="r"/>
              <a:t>36</a:t>
            </a:fld>
            <a:endParaRPr lang="en-US" altLang="x-none" sz="1300">
              <a:solidFill>
                <a:srgbClr val="000000"/>
              </a:solidFill>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20373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1128274-6846-944C-B132-8B703490BEBD}" type="slidenum">
              <a:rPr lang="en-US" altLang="x-none" sz="1300">
                <a:solidFill>
                  <a:srgbClr val="000000"/>
                </a:solidFill>
              </a:rPr>
              <a:pPr algn="r"/>
              <a:t>37</a:t>
            </a:fld>
            <a:endParaRPr lang="en-US" altLang="x-none" sz="1300">
              <a:solidFill>
                <a:srgbClr val="000000"/>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26472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9D7662F-9217-B14C-9C34-E8627115A1FE}" type="slidenum">
              <a:rPr lang="en-US" altLang="x-none" sz="1300">
                <a:solidFill>
                  <a:srgbClr val="000000"/>
                </a:solidFill>
              </a:rPr>
              <a:pPr algn="r"/>
              <a:t>38</a:t>
            </a:fld>
            <a:endParaRPr lang="en-US" altLang="x-none" sz="13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0133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39</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27136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40</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14860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41</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extLst>
      <p:ext uri="{BB962C8B-B14F-4D97-AF65-F5344CB8AC3E}">
        <p14:creationId xmlns:p14="http://schemas.microsoft.com/office/powerpoint/2010/main" val="243318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89A07275-A03D-A345-9976-2D360D1603D5}" type="slidenum">
              <a:rPr lang="en-US" altLang="x-none" sz="1300">
                <a:solidFill>
                  <a:srgbClr val="000000"/>
                </a:solidFill>
              </a:rPr>
              <a:pPr algn="r" eaLnBrk="1" hangingPunct="1"/>
              <a:t>5</a:t>
            </a:fld>
            <a:endParaRPr lang="en-US" altLang="x-none"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34475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F56B1-1C5E-9640-8925-4125A7E9BD5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CB03C21-02DE-B047-957B-8E2DF689D01C}" type="slidenum">
              <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rPr>
              <a:pPr marL="0" marR="0" lvl="0" indent="0" algn="r" defTabSz="966788" rtl="0" eaLnBrk="0" fontAlgn="base" latinLnBrk="0" hangingPunct="0">
                <a:lnSpc>
                  <a:spcPct val="100000"/>
                </a:lnSpc>
                <a:spcBef>
                  <a:spcPct val="0"/>
                </a:spcBef>
                <a:spcAft>
                  <a:spcPct val="0"/>
                </a:spcAft>
                <a:buClrTx/>
                <a:buSzTx/>
                <a:buFontTx/>
                <a:buNone/>
                <a:tabLst/>
                <a:defRPr/>
              </a:pPr>
              <a:t>42</a:t>
            </a:fld>
            <a:endParaRPr kumimoji="0"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endParaRPr>
          </a:p>
        </p:txBody>
      </p:sp>
      <p:sp>
        <p:nvSpPr>
          <p:cNvPr id="836610" name="Rectangle 2">
            <a:extLst>
              <a:ext uri="{FF2B5EF4-FFF2-40B4-BE49-F238E27FC236}">
                <a16:creationId xmlns:a16="http://schemas.microsoft.com/office/drawing/2014/main" id="{4F396937-B032-8E4A-A4AE-FF472C3AACA6}"/>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34EC6BE7-2CF5-EF4A-9948-B593444E2183}"/>
              </a:ext>
            </a:extLst>
          </p:cNvPr>
          <p:cNvSpPr>
            <a:spLocks noGrp="1" noChangeArrowheads="1"/>
          </p:cNvSpPr>
          <p:nvPr>
            <p:ph type="body" idx="1"/>
          </p:nvPr>
        </p:nvSpPr>
        <p:spPr/>
        <p:txBody>
          <a:bodyPr/>
          <a:lstStyle/>
          <a:p>
            <a:endParaRPr lang="zh-CN" altLang="en-US">
              <a:ea typeface="SimSun" panose="02010600030101010101" pitchFamily="2" charset="-122"/>
            </a:endParaRPr>
          </a:p>
        </p:txBody>
      </p:sp>
    </p:spTree>
    <p:extLst>
      <p:ext uri="{BB962C8B-B14F-4D97-AF65-F5344CB8AC3E}">
        <p14:creationId xmlns:p14="http://schemas.microsoft.com/office/powerpoint/2010/main" val="1083774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EB08C163-67FF-D54E-B744-FF811825ABB0}"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43</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extLst>
      <p:ext uri="{BB962C8B-B14F-4D97-AF65-F5344CB8AC3E}">
        <p14:creationId xmlns:p14="http://schemas.microsoft.com/office/powerpoint/2010/main" val="3477434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44</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extLst>
      <p:ext uri="{BB962C8B-B14F-4D97-AF65-F5344CB8AC3E}">
        <p14:creationId xmlns:p14="http://schemas.microsoft.com/office/powerpoint/2010/main" val="31080565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45</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97819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46</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663604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47</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646363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48</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898251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49</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2720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50</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317885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51</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57756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25B8B76-99ED-C948-99E3-A75E6586E3D0}" type="slidenum">
              <a:rPr lang="en-US" altLang="x-none" sz="1300">
                <a:solidFill>
                  <a:srgbClr val="000000"/>
                </a:solidFill>
              </a:rPr>
              <a:pPr algn="r" eaLnBrk="1" hangingPunct="1"/>
              <a:t>6</a:t>
            </a:fld>
            <a:endParaRPr lang="en-US" altLang="x-none"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463298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FE4A8EA-76E8-B94F-9756-9D0DA9901DEE}" type="slidenum">
              <a:rPr lang="en-US" altLang="x-none" sz="1300"/>
              <a:pPr algn="r"/>
              <a:t>52</a:t>
            </a:fld>
            <a:endParaRPr lang="en-US" altLang="x-none"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20210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5A275D1-B0A9-DF45-8A3D-BDA61DC848F0}" type="slidenum">
              <a:rPr lang="en-US" altLang="x-none" sz="1300">
                <a:solidFill>
                  <a:srgbClr val="000000"/>
                </a:solidFill>
              </a:rPr>
              <a:pPr algn="r"/>
              <a:t>53</a:t>
            </a:fld>
            <a:endParaRPr lang="en-US" altLang="x-none" sz="13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00375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51D7FB6-1E65-DD4A-8584-39355AABA725}" type="slidenum">
              <a:rPr lang="en-US" altLang="x-none" sz="1300">
                <a:solidFill>
                  <a:srgbClr val="000000"/>
                </a:solidFill>
              </a:rPr>
              <a:pPr algn="r"/>
              <a:t>54</a:t>
            </a:fld>
            <a:endParaRPr lang="en-US" altLang="x-none" sz="13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344262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4A9AC66-5554-D94A-9C45-368D60E78502}" type="slidenum">
              <a:rPr lang="en-US" altLang="x-none" sz="1300">
                <a:solidFill>
                  <a:srgbClr val="000000"/>
                </a:solidFill>
              </a:rPr>
              <a:pPr algn="r"/>
              <a:t>55</a:t>
            </a:fld>
            <a:endParaRPr lang="en-US" altLang="x-none" sz="1300">
              <a:solidFill>
                <a:srgbClr val="000000"/>
              </a:solidFill>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618588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56</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57</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706993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D9412A1-480B-CD4F-99E4-3ECE6D09B52C}" type="slidenum">
              <a:rPr lang="en-US" altLang="en-US" sz="1300">
                <a:solidFill>
                  <a:srgbClr val="000000"/>
                </a:solidFill>
              </a:rPr>
              <a:pPr/>
              <a:t>58</a:t>
            </a:fld>
            <a:endParaRPr lang="en-US" altLang="en-US" sz="1300">
              <a:solidFill>
                <a:srgbClr val="000000"/>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42658EF-C304-3F4F-A2C0-0BE696CCEF3D}" type="slidenum">
              <a:rPr lang="en-US" altLang="en-US" sz="1300">
                <a:solidFill>
                  <a:srgbClr val="000000"/>
                </a:solidFill>
              </a:rPr>
              <a:pPr/>
              <a:t>59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659787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60</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343873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65A9D59-2FC9-A946-9B96-638FEBD0CB73}" type="slidenum">
              <a:rPr lang="en-US" altLang="en-US" sz="1300">
                <a:solidFill>
                  <a:srgbClr val="000000"/>
                </a:solidFill>
              </a:rPr>
              <a:pPr/>
              <a:t>61</a:t>
            </a:fld>
            <a:endParaRPr lang="en-US" altLang="en-US" sz="1300">
              <a:solidFill>
                <a:srgbClr val="000000"/>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097BD15B-B107-D040-9314-0D11F49F8749}" type="slidenum">
              <a:rPr lang="en-US" altLang="x-none" sz="1300">
                <a:solidFill>
                  <a:srgbClr val="000000"/>
                </a:solidFill>
              </a:rPr>
              <a:pPr algn="r" eaLnBrk="1" hangingPunct="1"/>
              <a:t>7</a:t>
            </a:fld>
            <a:endParaRPr lang="en-US" altLang="x-none"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289426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CBBC4F9-8084-F747-873A-13AF0A796479}" type="slidenum">
              <a:rPr lang="en-US" altLang="en-US" sz="1300">
                <a:solidFill>
                  <a:srgbClr val="000000"/>
                </a:solidFill>
              </a:rPr>
              <a:pPr/>
              <a:t>62</a:t>
            </a:fld>
            <a:endParaRPr lang="en-US" altLang="en-US" sz="1300">
              <a:solidFill>
                <a:srgbClr val="000000"/>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8A4AB59-721B-A14B-9A8E-C3BA83A7A844}" type="slidenum">
              <a:rPr lang="en-US" altLang="en-US" sz="1300">
                <a:solidFill>
                  <a:srgbClr val="000000"/>
                </a:solidFill>
              </a:rPr>
              <a:pPr/>
              <a:t>63</a:t>
            </a:fld>
            <a:endParaRPr lang="en-US" altLang="en-US" sz="1300">
              <a:solidFill>
                <a:srgbClr val="000000"/>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64</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376258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4725CA1-4AE2-6C4D-B82D-A36BFE8DB344}" type="slidenum">
              <a:rPr lang="en-US" altLang="en-US" sz="1300">
                <a:solidFill>
                  <a:srgbClr val="000000"/>
                </a:solidFill>
              </a:rPr>
              <a:pPr/>
              <a:t>65</a:t>
            </a:fld>
            <a:endParaRPr lang="en-US" altLang="en-US" sz="1300">
              <a:solidFill>
                <a:srgbClr val="000000"/>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32142126-0B54-F74B-915F-23CACB1A77FE}" type="slidenum">
              <a:rPr lang="en-US" altLang="en-US" sz="1300">
                <a:solidFill>
                  <a:srgbClr val="000000"/>
                </a:solidFill>
              </a:rPr>
              <a:pPr/>
              <a:t>66</a:t>
            </a:fld>
            <a:endParaRPr lang="en-US" altLang="en-US" sz="1300">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EEBD8D1-9717-D940-A6E3-CAFB18FAF7AE}" type="slidenum">
              <a:rPr lang="en-US" altLang="en-US" sz="1300">
                <a:solidFill>
                  <a:srgbClr val="000000"/>
                </a:solidFill>
              </a:rPr>
              <a:pPr/>
              <a:t>67</a:t>
            </a:fld>
            <a:endParaRPr lang="en-US" altLang="en-US"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8523815-F356-E441-8284-398C1FEB102A}" type="slidenum">
              <a:rPr lang="en-US" altLang="en-US" sz="1300">
                <a:solidFill>
                  <a:srgbClr val="000000"/>
                </a:solidFill>
              </a:rPr>
              <a:pPr/>
              <a:t>68</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359A625-5045-D349-95AC-199C0443BE6D}" type="slidenum">
              <a:rPr lang="en-US" altLang="en-US" sz="1300">
                <a:solidFill>
                  <a:srgbClr val="000000"/>
                </a:solidFill>
              </a:rPr>
              <a:pPr/>
              <a:t>69</a:t>
            </a:fld>
            <a:endParaRPr lang="en-US" altLang="en-US"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0E322AF-A7BD-4A42-9343-FCC456D7CA2B}" type="slidenum">
              <a:rPr lang="en-US" altLang="en-US" sz="1300">
                <a:solidFill>
                  <a:srgbClr val="000000"/>
                </a:solidFill>
              </a:rPr>
              <a:pPr/>
              <a:t>70</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AB7834-715C-EF4D-B211-564F2EE89C4B}" type="slidenum">
              <a:rPr lang="en-US" altLang="en-US" sz="1300">
                <a:solidFill>
                  <a:srgbClr val="000000"/>
                </a:solidFill>
              </a:rPr>
              <a:pPr/>
              <a:t>71</a:t>
            </a:fld>
            <a:endParaRPr lang="en-US" altLang="en-US" sz="13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98102CEA-0EDE-EC45-87F7-3D3B93FF64C8}" type="slidenum">
              <a:rPr lang="en-US" altLang="x-none" sz="1300">
                <a:solidFill>
                  <a:srgbClr val="000000"/>
                </a:solidFill>
              </a:rPr>
              <a:pPr algn="r" eaLnBrk="1" hangingPunct="1"/>
              <a:t>8</a:t>
            </a:fld>
            <a:endParaRPr lang="en-US" altLang="x-none"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555342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DD13AC2-8BC8-C947-B1FA-9519221009C5}" type="slidenum">
              <a:rPr lang="en-US" altLang="en-US" sz="1300">
                <a:solidFill>
                  <a:srgbClr val="000000"/>
                </a:solidFill>
              </a:rPr>
              <a:pPr/>
              <a:t>72</a:t>
            </a:fld>
            <a:endParaRPr lang="en-US" altLang="en-US"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5A354192-DFE3-B049-8322-CE96502C1565}" type="slidenum">
              <a:rPr lang="en-US" altLang="en-US" sz="1300">
                <a:solidFill>
                  <a:srgbClr val="000000"/>
                </a:solidFill>
              </a:rPr>
              <a:pPr/>
              <a:t>73</a:t>
            </a:fld>
            <a:endParaRPr lang="en-US" altLang="en-US"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9BCDE5B-2EFC-0346-9C88-F62934DDB411}" type="slidenum">
              <a:rPr lang="en-US" altLang="en-US" sz="1300">
                <a:solidFill>
                  <a:srgbClr val="000000"/>
                </a:solidFill>
              </a:rPr>
              <a:pPr/>
              <a:t>74</a:t>
            </a:fld>
            <a:endParaRPr lang="en-US" altLang="en-US"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8C214C3-4663-6B49-9DEF-1677AE85AC3D}" type="slidenum">
              <a:rPr lang="en-US" altLang="en-US" sz="1300">
                <a:solidFill>
                  <a:srgbClr val="000000"/>
                </a:solidFill>
              </a:rPr>
              <a:pPr/>
              <a:t>75</a:t>
            </a:fld>
            <a:endParaRPr lang="en-US" altLang="en-US"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AIAD: difference does not change</a:t>
            </a:r>
          </a:p>
          <a:p>
            <a:r>
              <a:rPr lang="en-US" altLang="en-US">
                <a:latin typeface="Times New Roman" charset="0"/>
                <a:ea typeface="ＭＳ Ｐゴシック" charset="-128"/>
              </a:rPr>
              <a:t>MIMD: ratio does not change</a:t>
            </a:r>
          </a:p>
          <a:p>
            <a:r>
              <a:rPr lang="en-US" altLang="en-US">
                <a:latin typeface="Times New Roman" charset="0"/>
                <a:ea typeface="ＭＳ Ｐゴシック" charset="-128"/>
              </a:rPr>
              <a:t>MIAD: difference becomes bigger</a:t>
            </a:r>
          </a:p>
          <a:p>
            <a:r>
              <a:rPr lang="en-US" altLang="en-US">
                <a:latin typeface="Times New Roman" charset="0"/>
                <a:ea typeface="ＭＳ Ｐゴシック" charset="-128"/>
              </a:rPr>
              <a:t>AIMD: difference does not change</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76</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55C31EE-4A4F-804C-96EA-B894ED97A2C9}" type="slidenum">
              <a:rPr lang="en-US" altLang="en-US" sz="1300">
                <a:solidFill>
                  <a:srgbClr val="000000"/>
                </a:solidFill>
              </a:rPr>
              <a:pPr/>
              <a:t>77</a:t>
            </a:fld>
            <a:endParaRPr lang="en-US" altLang="en-US"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111648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C96E42C-8423-9047-A48A-2009E1CDFE24}" type="slidenum">
              <a:rPr lang="en-US" altLang="en-US" sz="1300">
                <a:solidFill>
                  <a:srgbClr val="000000"/>
                </a:solidFill>
              </a:rPr>
              <a:pPr/>
              <a:t>78</a:t>
            </a:fld>
            <a:endParaRPr lang="en-US" altLang="en-US" sz="1300">
              <a:solidFill>
                <a:srgbClr val="000000"/>
              </a:solidFill>
            </a:endParaRPr>
          </a:p>
        </p:txBody>
      </p:sp>
      <p:sp>
        <p:nvSpPr>
          <p:cNvPr id="83970" name="Rectangle 2"/>
          <p:cNvSpPr>
            <a:spLocks noGrp="1" noRot="1" noChangeAspect="1" noChangeArrowheads="1" noTextEdit="1"/>
          </p:cNvSpPr>
          <p:nvPr>
            <p:ph type="sldImg"/>
          </p:nvPr>
        </p:nvSpPr>
        <p:spPr>
          <a:xfrm>
            <a:off x="1257300" y="719138"/>
            <a:ext cx="4802188" cy="3600450"/>
          </a:xfrm>
          <a:ln/>
        </p:spPr>
      </p:sp>
      <p:sp>
        <p:nvSpPr>
          <p:cNvPr id="83971" name="Rectangle 3"/>
          <p:cNvSpPr>
            <a:spLocks noGrp="1" noChangeArrowheads="1"/>
          </p:cNvSpPr>
          <p:nvPr>
            <p:ph type="body" idx="1"/>
          </p:nvPr>
        </p:nvSpPr>
        <p:spPr>
          <a:xfrm>
            <a:off x="976313" y="4560888"/>
            <a:ext cx="536257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50998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79</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extLst>
      <p:ext uri="{BB962C8B-B14F-4D97-AF65-F5344CB8AC3E}">
        <p14:creationId xmlns:p14="http://schemas.microsoft.com/office/powerpoint/2010/main" val="11289566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80</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672360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F6C589D-D7F3-A148-98B4-3C084F9D4239}" type="slidenum">
              <a:rPr lang="en-US" altLang="en-US" sz="1300">
                <a:solidFill>
                  <a:srgbClr val="000000"/>
                </a:solidFill>
              </a:rPr>
              <a:pPr/>
              <a:t>81</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67BC2443-C2F4-0A44-B3A7-F4377B5EA114}" type="slidenum">
              <a:rPr lang="en-US" altLang="x-none" sz="1300">
                <a:solidFill>
                  <a:srgbClr val="000000"/>
                </a:solidFill>
              </a:rPr>
              <a:pPr algn="r" eaLnBrk="1" hangingPunct="1"/>
              <a:t>9</a:t>
            </a:fld>
            <a:endParaRPr lang="en-US" altLang="x-none"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532170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4E0C140-35CC-4D4A-B8E3-9AE13DB73386}" type="slidenum">
              <a:rPr lang="en-US" altLang="en-US" sz="1300">
                <a:solidFill>
                  <a:srgbClr val="000000"/>
                </a:solidFill>
              </a:rPr>
              <a:pPr/>
              <a:t>82</a:t>
            </a:fld>
            <a:endParaRPr lang="en-US" altLang="en-US" sz="13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CA68C714-847F-F841-BEEB-C1BE72F62435}" type="slidenum">
              <a:rPr lang="en-US" altLang="en-US" sz="1300">
                <a:solidFill>
                  <a:srgbClr val="000000"/>
                </a:solidFill>
              </a:rPr>
              <a:pPr/>
              <a:t>83</a:t>
            </a:fld>
            <a:endParaRPr lang="en-US" altLang="en-US" sz="13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B2F6ACF-F586-304F-80FA-6FD457141CEA}" type="slidenum">
              <a:rPr lang="en-US" altLang="en-US" sz="1300">
                <a:solidFill>
                  <a:srgbClr val="000000"/>
                </a:solidFill>
              </a:rPr>
              <a:pPr/>
              <a:t>84</a:t>
            </a:fld>
            <a:endParaRPr lang="en-US" altLang="en-US"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DEAA15AE-663B-B142-8DC4-ABF8A9F8E335}" type="slidenum">
              <a:rPr lang="en-US" altLang="en-US" sz="1300">
                <a:solidFill>
                  <a:srgbClr val="000000"/>
                </a:solidFill>
              </a:rPr>
              <a:pPr/>
              <a:t>85</a:t>
            </a:fld>
            <a:endParaRPr lang="en-US" altLang="en-US"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C014632-15B9-D643-BDE6-0DBA053D6D53}" type="slidenum">
              <a:rPr lang="en-US" altLang="en-US" sz="1300">
                <a:solidFill>
                  <a:srgbClr val="000000"/>
                </a:solidFill>
              </a:rPr>
              <a:pPr/>
              <a:t>86</a:t>
            </a:fld>
            <a:endParaRPr lang="en-US" altLang="en-US" sz="1300">
              <a:solidFill>
                <a:srgbClr val="000000"/>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31DA428-1870-7646-8560-D5A43C4A31DE}" type="slidenum">
              <a:rPr lang="en-US" altLang="en-US" sz="1300">
                <a:solidFill>
                  <a:srgbClr val="000000"/>
                </a:solidFill>
              </a:rPr>
              <a:pPr/>
              <a:t>87</a:t>
            </a:fld>
            <a:endParaRPr lang="en-US" altLang="en-US"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CB759D2-DE6F-5E48-AF30-F86068016CDD}" type="slidenum">
              <a:rPr lang="en-US" altLang="en-US" sz="1300">
                <a:solidFill>
                  <a:srgbClr val="000000"/>
                </a:solidFill>
              </a:rPr>
              <a:pPr/>
              <a:t>88</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35903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ADA0A760-F65D-4044-8D14-36BA8D6D2973}" type="slidenum">
              <a:rPr lang="en-US" altLang="x-none" sz="1300">
                <a:solidFill>
                  <a:srgbClr val="000000"/>
                </a:solidFill>
              </a:rPr>
              <a:pPr algn="r" eaLnBrk="1" hangingPunct="1"/>
              <a:t>10</a:t>
            </a:fld>
            <a:endParaRPr lang="en-US" altLang="x-none"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2054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F260574F-64EE-F44D-9EAF-10DB53231739}" type="slidenum">
              <a:rPr lang="en-US" altLang="en-US"/>
              <a:pPr>
                <a:defRPr/>
              </a:pPr>
              <a:t>‹#›</a:t>
            </a:fld>
            <a:endParaRPr lang="en-US" altLang="en-US"/>
          </a:p>
        </p:txBody>
      </p:sp>
    </p:spTree>
    <p:extLst>
      <p:ext uri="{BB962C8B-B14F-4D97-AF65-F5344CB8AC3E}">
        <p14:creationId xmlns:p14="http://schemas.microsoft.com/office/powerpoint/2010/main" val="54512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E06C3D6-993B-1544-BB42-72E79BD804FC}" type="slidenum">
              <a:rPr lang="en-US" altLang="en-US"/>
              <a:pPr>
                <a:defRPr/>
              </a:pPr>
              <a:t>‹#›</a:t>
            </a:fld>
            <a:endParaRPr lang="en-US" altLang="en-US"/>
          </a:p>
        </p:txBody>
      </p:sp>
    </p:spTree>
    <p:extLst>
      <p:ext uri="{BB962C8B-B14F-4D97-AF65-F5344CB8AC3E}">
        <p14:creationId xmlns:p14="http://schemas.microsoft.com/office/powerpoint/2010/main" val="11164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C4466E9-48D4-8147-9362-C86E878932D6}" type="slidenum">
              <a:rPr lang="en-US" altLang="en-US"/>
              <a:pPr>
                <a:defRPr/>
              </a:pPr>
              <a:t>‹#›</a:t>
            </a:fld>
            <a:endParaRPr lang="en-US" altLang="en-US"/>
          </a:p>
        </p:txBody>
      </p:sp>
    </p:spTree>
    <p:extLst>
      <p:ext uri="{BB962C8B-B14F-4D97-AF65-F5344CB8AC3E}">
        <p14:creationId xmlns:p14="http://schemas.microsoft.com/office/powerpoint/2010/main" val="172693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1E1E7EC4-3F5F-5249-A7CE-32D8921F7E6B}" type="slidenum">
              <a:rPr lang="en-US" altLang="en-US"/>
              <a:pPr>
                <a:defRPr/>
              </a:pPr>
              <a:t>‹#›</a:t>
            </a:fld>
            <a:endParaRPr lang="en-US" altLang="en-US"/>
          </a:p>
        </p:txBody>
      </p:sp>
    </p:spTree>
    <p:extLst>
      <p:ext uri="{BB962C8B-B14F-4D97-AF65-F5344CB8AC3E}">
        <p14:creationId xmlns:p14="http://schemas.microsoft.com/office/powerpoint/2010/main" val="1285441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12FA3C6-D9AE-8149-8882-9A04488FEA62}" type="slidenum">
              <a:rPr lang="en-US" altLang="en-US"/>
              <a:pPr>
                <a:defRPr/>
              </a:pPr>
              <a:t>‹#›</a:t>
            </a:fld>
            <a:endParaRPr lang="en-US" altLang="en-US"/>
          </a:p>
        </p:txBody>
      </p:sp>
    </p:spTree>
    <p:extLst>
      <p:ext uri="{BB962C8B-B14F-4D97-AF65-F5344CB8AC3E}">
        <p14:creationId xmlns:p14="http://schemas.microsoft.com/office/powerpoint/2010/main" val="72477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0EDF20D-DD0E-C844-BA30-E773AD90273C}" type="slidenum">
              <a:rPr lang="en-US" altLang="en-US"/>
              <a:pPr>
                <a:defRPr/>
              </a:pPr>
              <a:t>‹#›</a:t>
            </a:fld>
            <a:endParaRPr lang="en-US" altLang="en-US"/>
          </a:p>
        </p:txBody>
      </p:sp>
    </p:spTree>
    <p:extLst>
      <p:ext uri="{BB962C8B-B14F-4D97-AF65-F5344CB8AC3E}">
        <p14:creationId xmlns:p14="http://schemas.microsoft.com/office/powerpoint/2010/main" val="78949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1E18787-065F-BB47-A158-4FD7A7D50296}" type="slidenum">
              <a:rPr lang="en-US" altLang="en-US"/>
              <a:pPr>
                <a:defRPr/>
              </a:pPr>
              <a:t>‹#›</a:t>
            </a:fld>
            <a:endParaRPr lang="en-US" altLang="en-US"/>
          </a:p>
        </p:txBody>
      </p:sp>
    </p:spTree>
    <p:extLst>
      <p:ext uri="{BB962C8B-B14F-4D97-AF65-F5344CB8AC3E}">
        <p14:creationId xmlns:p14="http://schemas.microsoft.com/office/powerpoint/2010/main" val="181328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C852ED1F-EFC1-474A-BE27-32C41003F80A}" type="slidenum">
              <a:rPr lang="en-US" altLang="en-US"/>
              <a:pPr>
                <a:defRPr/>
              </a:pPr>
              <a:t>‹#›</a:t>
            </a:fld>
            <a:endParaRPr lang="en-US" altLang="en-US"/>
          </a:p>
        </p:txBody>
      </p:sp>
    </p:spTree>
    <p:extLst>
      <p:ext uri="{BB962C8B-B14F-4D97-AF65-F5344CB8AC3E}">
        <p14:creationId xmlns:p14="http://schemas.microsoft.com/office/powerpoint/2010/main" val="89869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4A21042-85E3-054C-B997-23371E142401}" type="slidenum">
              <a:rPr lang="en-US" altLang="en-US"/>
              <a:pPr>
                <a:defRPr/>
              </a:pPr>
              <a:t>‹#›</a:t>
            </a:fld>
            <a:endParaRPr lang="en-US" altLang="en-US"/>
          </a:p>
        </p:txBody>
      </p:sp>
    </p:spTree>
    <p:extLst>
      <p:ext uri="{BB962C8B-B14F-4D97-AF65-F5344CB8AC3E}">
        <p14:creationId xmlns:p14="http://schemas.microsoft.com/office/powerpoint/2010/main" val="1100694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7B22002-88AC-DA45-AB5D-F3D1C74ADEFF}" type="slidenum">
              <a:rPr lang="en-US" altLang="en-US"/>
              <a:pPr>
                <a:defRPr/>
              </a:pPr>
              <a:t>‹#›</a:t>
            </a:fld>
            <a:endParaRPr lang="en-US" altLang="en-US"/>
          </a:p>
        </p:txBody>
      </p:sp>
    </p:spTree>
    <p:extLst>
      <p:ext uri="{BB962C8B-B14F-4D97-AF65-F5344CB8AC3E}">
        <p14:creationId xmlns:p14="http://schemas.microsoft.com/office/powerpoint/2010/main" val="952544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FBE3C94-80C3-7148-BB3C-5D11DDCF9AD5}" type="slidenum">
              <a:rPr lang="en-US" altLang="en-US"/>
              <a:pPr>
                <a:defRPr/>
              </a:pPr>
              <a:t>‹#›</a:t>
            </a:fld>
            <a:endParaRPr lang="en-US" altLang="en-US"/>
          </a:p>
        </p:txBody>
      </p:sp>
    </p:spTree>
    <p:extLst>
      <p:ext uri="{BB962C8B-B14F-4D97-AF65-F5344CB8AC3E}">
        <p14:creationId xmlns:p14="http://schemas.microsoft.com/office/powerpoint/2010/main" val="207733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C0777B7-C050-2A4C-AF08-3BC55ADC50D7}" type="slidenum">
              <a:rPr lang="en-US" altLang="en-US"/>
              <a:pPr>
                <a:defRPr/>
              </a:pPr>
              <a:t>‹#›</a:t>
            </a:fld>
            <a:endParaRPr lang="en-US" altLang="en-US"/>
          </a:p>
        </p:txBody>
      </p:sp>
    </p:spTree>
    <p:extLst>
      <p:ext uri="{BB962C8B-B14F-4D97-AF65-F5344CB8AC3E}">
        <p14:creationId xmlns:p14="http://schemas.microsoft.com/office/powerpoint/2010/main" val="80302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02D6825-2542-3543-9FBA-67513D5EC23E}" type="slidenum">
              <a:rPr lang="en-US" altLang="en-US"/>
              <a:pPr>
                <a:defRPr/>
              </a:pPr>
              <a:t>‹#›</a:t>
            </a:fld>
            <a:endParaRPr lang="en-US" altLang="en-US"/>
          </a:p>
        </p:txBody>
      </p:sp>
    </p:spTree>
    <p:extLst>
      <p:ext uri="{BB962C8B-B14F-4D97-AF65-F5344CB8AC3E}">
        <p14:creationId xmlns:p14="http://schemas.microsoft.com/office/powerpoint/2010/main" val="207819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133C9A-B910-074A-863B-5B2CFBBCE8EC}" type="slidenum">
              <a:rPr lang="en-US" altLang="en-US"/>
              <a:pPr>
                <a:defRPr/>
              </a:pPr>
              <a:t>‹#›</a:t>
            </a:fld>
            <a:endParaRPr lang="en-US" altLang="en-US"/>
          </a:p>
        </p:txBody>
      </p:sp>
    </p:spTree>
    <p:extLst>
      <p:ext uri="{BB962C8B-B14F-4D97-AF65-F5344CB8AC3E}">
        <p14:creationId xmlns:p14="http://schemas.microsoft.com/office/powerpoint/2010/main" val="1618339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F779D11-E341-8D44-A55D-71F74879DF99}" type="slidenum">
              <a:rPr lang="en-US" altLang="en-US"/>
              <a:pPr>
                <a:defRPr/>
              </a:pPr>
              <a:t>‹#›</a:t>
            </a:fld>
            <a:endParaRPr lang="en-US" altLang="en-US"/>
          </a:p>
        </p:txBody>
      </p:sp>
    </p:spTree>
    <p:extLst>
      <p:ext uri="{BB962C8B-B14F-4D97-AF65-F5344CB8AC3E}">
        <p14:creationId xmlns:p14="http://schemas.microsoft.com/office/powerpoint/2010/main" val="1555520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B337984-4FDF-DC43-A649-DED6AAE9E022}" type="slidenum">
              <a:rPr lang="en-US" altLang="en-US"/>
              <a:pPr>
                <a:defRPr/>
              </a:pPr>
              <a:t>‹#›</a:t>
            </a:fld>
            <a:endParaRPr lang="en-US" altLang="en-US"/>
          </a:p>
        </p:txBody>
      </p:sp>
    </p:spTree>
    <p:extLst>
      <p:ext uri="{BB962C8B-B14F-4D97-AF65-F5344CB8AC3E}">
        <p14:creationId xmlns:p14="http://schemas.microsoft.com/office/powerpoint/2010/main" val="160116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F532CA7-7688-304F-8F06-A387EB2005F2}" type="slidenum">
              <a:rPr lang="en-US" altLang="en-US"/>
              <a:pPr>
                <a:defRPr/>
              </a:pPr>
              <a:t>‹#›</a:t>
            </a:fld>
            <a:endParaRPr lang="en-US" altLang="en-US"/>
          </a:p>
        </p:txBody>
      </p:sp>
    </p:spTree>
    <p:extLst>
      <p:ext uri="{BB962C8B-B14F-4D97-AF65-F5344CB8AC3E}">
        <p14:creationId xmlns:p14="http://schemas.microsoft.com/office/powerpoint/2010/main" val="279375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AA600E3-526D-134C-B9B6-39D65DA34711}" type="slidenum">
              <a:rPr lang="en-US" altLang="en-US"/>
              <a:pPr>
                <a:defRPr/>
              </a:pPr>
              <a:t>‹#›</a:t>
            </a:fld>
            <a:endParaRPr lang="en-US" altLang="en-US"/>
          </a:p>
        </p:txBody>
      </p:sp>
    </p:spTree>
    <p:extLst>
      <p:ext uri="{BB962C8B-B14F-4D97-AF65-F5344CB8AC3E}">
        <p14:creationId xmlns:p14="http://schemas.microsoft.com/office/powerpoint/2010/main" val="1065280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DBD7DEC-03A0-1D4A-8751-8124AFEB94AA}" type="slidenum">
              <a:rPr lang="en-US" altLang="en-US"/>
              <a:pPr>
                <a:defRPr/>
              </a:pPr>
              <a:t>‹#›</a:t>
            </a:fld>
            <a:endParaRPr lang="en-US" altLang="en-US"/>
          </a:p>
        </p:txBody>
      </p:sp>
    </p:spTree>
    <p:extLst>
      <p:ext uri="{BB962C8B-B14F-4D97-AF65-F5344CB8AC3E}">
        <p14:creationId xmlns:p14="http://schemas.microsoft.com/office/powerpoint/2010/main" val="59597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70E6AA7-C7AC-D442-80F1-452B5435223A}" type="slidenum">
              <a:rPr lang="en-US" altLang="en-US"/>
              <a:pPr>
                <a:defRPr/>
              </a:pPr>
              <a:t>‹#›</a:t>
            </a:fld>
            <a:endParaRPr lang="en-US" altLang="en-US"/>
          </a:p>
        </p:txBody>
      </p:sp>
    </p:spTree>
    <p:extLst>
      <p:ext uri="{BB962C8B-B14F-4D97-AF65-F5344CB8AC3E}">
        <p14:creationId xmlns:p14="http://schemas.microsoft.com/office/powerpoint/2010/main" val="771071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BFB5D6A7-0DC9-7845-8893-E35C27489FC2}" type="slidenum">
              <a:rPr lang="en-US" altLang="en-US"/>
              <a:pPr>
                <a:defRPr/>
              </a:pPr>
              <a:t>‹#›</a:t>
            </a:fld>
            <a:endParaRPr lang="en-US" altLang="en-US"/>
          </a:p>
        </p:txBody>
      </p:sp>
    </p:spTree>
    <p:extLst>
      <p:ext uri="{BB962C8B-B14F-4D97-AF65-F5344CB8AC3E}">
        <p14:creationId xmlns:p14="http://schemas.microsoft.com/office/powerpoint/2010/main" val="1483231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715E03-7940-954A-A5FB-5A279B7F0527}" type="slidenum">
              <a:rPr lang="en-US" altLang="en-US"/>
              <a:pPr>
                <a:defRPr/>
              </a:pPr>
              <a:t>‹#›</a:t>
            </a:fld>
            <a:endParaRPr lang="en-US" altLang="en-US"/>
          </a:p>
        </p:txBody>
      </p:sp>
    </p:spTree>
    <p:extLst>
      <p:ext uri="{BB962C8B-B14F-4D97-AF65-F5344CB8AC3E}">
        <p14:creationId xmlns:p14="http://schemas.microsoft.com/office/powerpoint/2010/main" val="68431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FBC8083-2699-3246-9D9C-1FE87D459413}" type="slidenum">
              <a:rPr lang="en-US" altLang="en-US"/>
              <a:pPr>
                <a:defRPr/>
              </a:pPr>
              <a:t>‹#›</a:t>
            </a:fld>
            <a:endParaRPr lang="en-US" altLang="en-US"/>
          </a:p>
        </p:txBody>
      </p:sp>
    </p:spTree>
    <p:extLst>
      <p:ext uri="{BB962C8B-B14F-4D97-AF65-F5344CB8AC3E}">
        <p14:creationId xmlns:p14="http://schemas.microsoft.com/office/powerpoint/2010/main" val="1642458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7146C6F-7A97-F640-95AF-DF7B167106A3}" type="slidenum">
              <a:rPr lang="en-US" altLang="en-US"/>
              <a:pPr>
                <a:defRPr/>
              </a:pPr>
              <a:t>‹#›</a:t>
            </a:fld>
            <a:endParaRPr lang="en-US" altLang="en-US"/>
          </a:p>
        </p:txBody>
      </p:sp>
    </p:spTree>
    <p:extLst>
      <p:ext uri="{BB962C8B-B14F-4D97-AF65-F5344CB8AC3E}">
        <p14:creationId xmlns:p14="http://schemas.microsoft.com/office/powerpoint/2010/main" val="1565040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7971A05-F329-F143-ACB0-05E0310DD1E5}" type="slidenum">
              <a:rPr lang="en-US" altLang="en-US"/>
              <a:pPr>
                <a:defRPr/>
              </a:pPr>
              <a:t>‹#›</a:t>
            </a:fld>
            <a:endParaRPr lang="en-US" altLang="en-US"/>
          </a:p>
        </p:txBody>
      </p:sp>
    </p:spTree>
    <p:extLst>
      <p:ext uri="{BB962C8B-B14F-4D97-AF65-F5344CB8AC3E}">
        <p14:creationId xmlns:p14="http://schemas.microsoft.com/office/powerpoint/2010/main" val="1263941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B3A33E-8765-5F4E-8C65-CEDB21A59D67}" type="slidenum">
              <a:rPr lang="en-US" altLang="en-US"/>
              <a:pPr>
                <a:defRPr/>
              </a:pPr>
              <a:t>‹#›</a:t>
            </a:fld>
            <a:endParaRPr lang="en-US" altLang="en-US"/>
          </a:p>
        </p:txBody>
      </p:sp>
    </p:spTree>
    <p:extLst>
      <p:ext uri="{BB962C8B-B14F-4D97-AF65-F5344CB8AC3E}">
        <p14:creationId xmlns:p14="http://schemas.microsoft.com/office/powerpoint/2010/main" val="157596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C9B6965-30A9-1A42-AD2B-9BDD584A1784}" type="slidenum">
              <a:rPr lang="en-US" altLang="en-US"/>
              <a:pPr>
                <a:defRPr/>
              </a:pPr>
              <a:t>‹#›</a:t>
            </a:fld>
            <a:endParaRPr lang="en-US" altLang="en-US"/>
          </a:p>
        </p:txBody>
      </p:sp>
    </p:spTree>
    <p:extLst>
      <p:ext uri="{BB962C8B-B14F-4D97-AF65-F5344CB8AC3E}">
        <p14:creationId xmlns:p14="http://schemas.microsoft.com/office/powerpoint/2010/main" val="8755261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6B87148D-DF6D-C646-B802-7933DF4FFF55}" type="slidenum">
              <a:rPr lang="en-US" altLang="en-US"/>
              <a:pPr>
                <a:defRPr/>
              </a:pPr>
              <a:t>‹#›</a:t>
            </a:fld>
            <a:endParaRPr lang="en-US" altLang="en-US"/>
          </a:p>
        </p:txBody>
      </p:sp>
    </p:spTree>
    <p:extLst>
      <p:ext uri="{BB962C8B-B14F-4D97-AF65-F5344CB8AC3E}">
        <p14:creationId xmlns:p14="http://schemas.microsoft.com/office/powerpoint/2010/main" val="5093015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835A9ABB-2C05-D24E-B9BC-01B663A5D419}" type="slidenum">
              <a:rPr lang="en-US" altLang="en-US"/>
              <a:pPr>
                <a:defRPr/>
              </a:pPr>
              <a:t>‹#›</a:t>
            </a:fld>
            <a:endParaRPr lang="en-US" altLang="en-US"/>
          </a:p>
        </p:txBody>
      </p:sp>
    </p:spTree>
    <p:extLst>
      <p:ext uri="{BB962C8B-B14F-4D97-AF65-F5344CB8AC3E}">
        <p14:creationId xmlns:p14="http://schemas.microsoft.com/office/powerpoint/2010/main" val="2108346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12AD2047-81D2-3C4E-95AC-E6679E588ACD}" type="slidenum">
              <a:rPr lang="en-US" altLang="en-US"/>
              <a:pPr>
                <a:defRPr/>
              </a:pPr>
              <a:t>‹#›</a:t>
            </a:fld>
            <a:endParaRPr lang="en-US" altLang="en-US"/>
          </a:p>
        </p:txBody>
      </p:sp>
    </p:spTree>
    <p:extLst>
      <p:ext uri="{BB962C8B-B14F-4D97-AF65-F5344CB8AC3E}">
        <p14:creationId xmlns:p14="http://schemas.microsoft.com/office/powerpoint/2010/main" val="1507164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216BB68F-D298-FA41-AA6A-D0B62848B8EC}" type="slidenum">
              <a:rPr lang="en-US" altLang="en-US"/>
              <a:pPr>
                <a:defRPr/>
              </a:pPr>
              <a:t>‹#›</a:t>
            </a:fld>
            <a:endParaRPr lang="en-US" altLang="en-US"/>
          </a:p>
        </p:txBody>
      </p:sp>
    </p:spTree>
    <p:extLst>
      <p:ext uri="{BB962C8B-B14F-4D97-AF65-F5344CB8AC3E}">
        <p14:creationId xmlns:p14="http://schemas.microsoft.com/office/powerpoint/2010/main" val="13426729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defRPr>
                <a:ea typeface="ＭＳ Ｐゴシック" charset="-128"/>
              </a:defRPr>
            </a:lvl1pPr>
          </a:lstStyle>
          <a:p>
            <a:pPr>
              <a:defRPr/>
            </a:pPr>
            <a:fld id="{3C6037C3-7EE2-0545-840F-046D2A1C88E5}" type="slidenum">
              <a:rPr lang="en-US" altLang="en-US"/>
              <a:pPr>
                <a:defRPr/>
              </a:pPr>
              <a:t>‹#›</a:t>
            </a:fld>
            <a:endParaRPr lang="en-US" altLang="en-US"/>
          </a:p>
        </p:txBody>
      </p:sp>
    </p:spTree>
    <p:extLst>
      <p:ext uri="{BB962C8B-B14F-4D97-AF65-F5344CB8AC3E}">
        <p14:creationId xmlns:p14="http://schemas.microsoft.com/office/powerpoint/2010/main" val="545704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a:defRPr>
                <a:ea typeface="ＭＳ Ｐゴシック" charset="-128"/>
              </a:defRPr>
            </a:lvl1pPr>
          </a:lstStyle>
          <a:p>
            <a:pPr>
              <a:defRPr/>
            </a:pPr>
            <a:fld id="{17B25B20-20E4-8646-9EC5-31788EC5BACF}" type="slidenum">
              <a:rPr lang="en-US" altLang="en-US"/>
              <a:pPr>
                <a:defRPr/>
              </a:pPr>
              <a:t>‹#›</a:t>
            </a:fld>
            <a:endParaRPr lang="en-US" altLang="en-US"/>
          </a:p>
        </p:txBody>
      </p:sp>
    </p:spTree>
    <p:extLst>
      <p:ext uri="{BB962C8B-B14F-4D97-AF65-F5344CB8AC3E}">
        <p14:creationId xmlns:p14="http://schemas.microsoft.com/office/powerpoint/2010/main" val="190214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532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ea typeface="ＭＳ Ｐゴシック" charset="-128"/>
              </a:defRPr>
            </a:lvl1pPr>
          </a:lstStyle>
          <a:p>
            <a:pPr>
              <a:defRPr/>
            </a:pPr>
            <a:fld id="{CCEB6841-73A3-CF46-934B-746BA5EC4AE6}" type="slidenum">
              <a:rPr lang="en-US" altLang="en-US"/>
              <a:pPr>
                <a:defRPr/>
              </a:pPr>
              <a:t>‹#›</a:t>
            </a:fld>
            <a:endParaRPr lang="en-US" altLang="en-US"/>
          </a:p>
        </p:txBody>
      </p:sp>
    </p:spTree>
    <p:extLst>
      <p:ext uri="{BB962C8B-B14F-4D97-AF65-F5344CB8AC3E}">
        <p14:creationId xmlns:p14="http://schemas.microsoft.com/office/powerpoint/2010/main" val="1831326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85C079C3-401C-3442-B68B-4F1EBB00985A}" type="slidenum">
              <a:rPr lang="en-US" altLang="en-US"/>
              <a:pPr>
                <a:defRPr/>
              </a:pPr>
              <a:t>‹#›</a:t>
            </a:fld>
            <a:endParaRPr lang="en-US" altLang="en-US"/>
          </a:p>
        </p:txBody>
      </p:sp>
    </p:spTree>
    <p:extLst>
      <p:ext uri="{BB962C8B-B14F-4D97-AF65-F5344CB8AC3E}">
        <p14:creationId xmlns:p14="http://schemas.microsoft.com/office/powerpoint/2010/main" val="13742685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B68BD5C9-FE6D-1A4E-9531-17140E26D540}" type="slidenum">
              <a:rPr lang="en-US" altLang="en-US"/>
              <a:pPr>
                <a:defRPr/>
              </a:pPr>
              <a:t>‹#›</a:t>
            </a:fld>
            <a:endParaRPr lang="en-US" altLang="en-US"/>
          </a:p>
        </p:txBody>
      </p:sp>
    </p:spTree>
    <p:extLst>
      <p:ext uri="{BB962C8B-B14F-4D97-AF65-F5344CB8AC3E}">
        <p14:creationId xmlns:p14="http://schemas.microsoft.com/office/powerpoint/2010/main" val="1144896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76DCD5E7-7512-944F-AE4C-76C1AE9298E0}" type="slidenum">
              <a:rPr lang="en-US" altLang="en-US"/>
              <a:pPr>
                <a:defRPr/>
              </a:pPr>
              <a:t>‹#›</a:t>
            </a:fld>
            <a:endParaRPr lang="en-US" altLang="en-US"/>
          </a:p>
        </p:txBody>
      </p:sp>
    </p:spTree>
    <p:extLst>
      <p:ext uri="{BB962C8B-B14F-4D97-AF65-F5344CB8AC3E}">
        <p14:creationId xmlns:p14="http://schemas.microsoft.com/office/powerpoint/2010/main" val="8197294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7E979120-4AA4-C641-99F2-1920C062B396}" type="slidenum">
              <a:rPr lang="en-US" altLang="en-US"/>
              <a:pPr>
                <a:defRPr/>
              </a:pPr>
              <a:t>‹#›</a:t>
            </a:fld>
            <a:endParaRPr lang="en-US" altLang="en-US"/>
          </a:p>
        </p:txBody>
      </p:sp>
    </p:spTree>
    <p:extLst>
      <p:ext uri="{BB962C8B-B14F-4D97-AF65-F5344CB8AC3E}">
        <p14:creationId xmlns:p14="http://schemas.microsoft.com/office/powerpoint/2010/main" val="1085018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876" indent="0" algn="ctr">
              <a:buNone/>
              <a:defRPr/>
            </a:lvl2pPr>
            <a:lvl3pPr marL="685752" indent="0" algn="ctr">
              <a:buNone/>
              <a:defRPr/>
            </a:lvl3pPr>
            <a:lvl4pPr marL="1028628" indent="0" algn="ctr">
              <a:buNone/>
              <a:defRPr/>
            </a:lvl4pPr>
            <a:lvl5pPr marL="1371504" indent="0" algn="ctr">
              <a:buNone/>
              <a:defRPr/>
            </a:lvl5pPr>
            <a:lvl6pPr marL="1714380" indent="0" algn="ctr">
              <a:buNone/>
              <a:defRPr/>
            </a:lvl6pPr>
            <a:lvl7pPr marL="2057256" indent="0" algn="ctr">
              <a:buNone/>
              <a:defRPr/>
            </a:lvl7pPr>
            <a:lvl8pPr marL="2400132" indent="0" algn="ctr">
              <a:buNone/>
              <a:defRPr/>
            </a:lvl8pPr>
            <a:lvl9pPr marL="274300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01FE8D8-425F-F648-A467-EB9C44A3570B}" type="slidenum">
              <a:rPr lang="en-US" altLang="x-none"/>
              <a:pPr/>
              <a:t>‹#›</a:t>
            </a:fld>
            <a:endParaRPr lang="en-US" altLang="x-none"/>
          </a:p>
        </p:txBody>
      </p:sp>
    </p:spTree>
    <p:extLst>
      <p:ext uri="{BB962C8B-B14F-4D97-AF65-F5344CB8AC3E}">
        <p14:creationId xmlns:p14="http://schemas.microsoft.com/office/powerpoint/2010/main" val="39773087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D027DCF1-1802-E74D-A33E-45E83C4548EA}" type="slidenum">
              <a:rPr lang="en-US" altLang="x-none"/>
              <a:pPr/>
              <a:t>‹#›</a:t>
            </a:fld>
            <a:endParaRPr lang="en-US" altLang="x-none"/>
          </a:p>
        </p:txBody>
      </p:sp>
    </p:spTree>
    <p:extLst>
      <p:ext uri="{BB962C8B-B14F-4D97-AF65-F5344CB8AC3E}">
        <p14:creationId xmlns:p14="http://schemas.microsoft.com/office/powerpoint/2010/main" val="25679579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1500"/>
            </a:lvl1pPr>
            <a:lvl2pPr marL="342876" indent="0">
              <a:buNone/>
              <a:defRPr sz="1350"/>
            </a:lvl2pPr>
            <a:lvl3pPr marL="685752" indent="0">
              <a:buNone/>
              <a:defRPr sz="1200"/>
            </a:lvl3pPr>
            <a:lvl4pPr marL="1028628" indent="0">
              <a:buNone/>
              <a:defRPr sz="1050"/>
            </a:lvl4pPr>
            <a:lvl5pPr marL="1371504" indent="0">
              <a:buNone/>
              <a:defRPr sz="1050"/>
            </a:lvl5pPr>
            <a:lvl6pPr marL="1714380" indent="0">
              <a:buNone/>
              <a:defRPr sz="1050"/>
            </a:lvl6pPr>
            <a:lvl7pPr marL="2057256" indent="0">
              <a:buNone/>
              <a:defRPr sz="1050"/>
            </a:lvl7pPr>
            <a:lvl8pPr marL="2400132" indent="0">
              <a:buNone/>
              <a:defRPr sz="1050"/>
            </a:lvl8pPr>
            <a:lvl9pPr marL="2743008"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144167D-54A4-F44F-BC01-BB4C530E3211}" type="slidenum">
              <a:rPr lang="en-US" altLang="x-none"/>
              <a:pPr/>
              <a:t>‹#›</a:t>
            </a:fld>
            <a:endParaRPr lang="en-US" altLang="x-none"/>
          </a:p>
        </p:txBody>
      </p:sp>
    </p:spTree>
    <p:extLst>
      <p:ext uri="{BB962C8B-B14F-4D97-AF65-F5344CB8AC3E}">
        <p14:creationId xmlns:p14="http://schemas.microsoft.com/office/powerpoint/2010/main" val="36135669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B65DEAD5-6E9D-DE4E-B757-56CFEF52939F}" type="slidenum">
              <a:rPr lang="en-US" altLang="x-none"/>
              <a:pPr/>
              <a:t>‹#›</a:t>
            </a:fld>
            <a:endParaRPr lang="en-US" altLang="x-none"/>
          </a:p>
        </p:txBody>
      </p:sp>
    </p:spTree>
    <p:extLst>
      <p:ext uri="{BB962C8B-B14F-4D97-AF65-F5344CB8AC3E}">
        <p14:creationId xmlns:p14="http://schemas.microsoft.com/office/powerpoint/2010/main" val="12348728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4"/>
            <a:ext cx="4040188"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1" y="2174876"/>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49D42E2C-7B3C-CD42-AA48-458C0B12CD53}" type="slidenum">
              <a:rPr lang="en-US" altLang="x-none"/>
              <a:pPr/>
              <a:t>‹#›</a:t>
            </a:fld>
            <a:endParaRPr lang="en-US" altLang="x-none"/>
          </a:p>
        </p:txBody>
      </p:sp>
    </p:spTree>
    <p:extLst>
      <p:ext uri="{BB962C8B-B14F-4D97-AF65-F5344CB8AC3E}">
        <p14:creationId xmlns:p14="http://schemas.microsoft.com/office/powerpoint/2010/main" val="2709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FC961529-D8CA-D942-9113-BEDEBB93594D}" type="slidenum">
              <a:rPr lang="en-US" altLang="en-US"/>
              <a:pPr>
                <a:defRPr/>
              </a:pPr>
              <a:t>‹#›</a:t>
            </a:fld>
            <a:endParaRPr lang="en-US" altLang="en-US"/>
          </a:p>
        </p:txBody>
      </p:sp>
    </p:spTree>
    <p:extLst>
      <p:ext uri="{BB962C8B-B14F-4D97-AF65-F5344CB8AC3E}">
        <p14:creationId xmlns:p14="http://schemas.microsoft.com/office/powerpoint/2010/main" val="1038000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A8E8B300-BB38-F548-B269-114E3DB86FF9}" type="slidenum">
              <a:rPr lang="en-US" altLang="x-none"/>
              <a:pPr/>
              <a:t>‹#›</a:t>
            </a:fld>
            <a:endParaRPr lang="en-US" altLang="x-none"/>
          </a:p>
        </p:txBody>
      </p:sp>
    </p:spTree>
    <p:extLst>
      <p:ext uri="{BB962C8B-B14F-4D97-AF65-F5344CB8AC3E}">
        <p14:creationId xmlns:p14="http://schemas.microsoft.com/office/powerpoint/2010/main" val="2925173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570648D4-6286-9148-8599-E181AA39576A}" type="slidenum">
              <a:rPr lang="en-US" altLang="x-none"/>
              <a:pPr/>
              <a:t>‹#›</a:t>
            </a:fld>
            <a:endParaRPr lang="en-US" altLang="x-none"/>
          </a:p>
        </p:txBody>
      </p:sp>
    </p:spTree>
    <p:extLst>
      <p:ext uri="{BB962C8B-B14F-4D97-AF65-F5344CB8AC3E}">
        <p14:creationId xmlns:p14="http://schemas.microsoft.com/office/powerpoint/2010/main" val="3921744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1" y="273051"/>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7B323466-7E67-894C-87C6-58024C4F7427}" type="slidenum">
              <a:rPr lang="en-US" altLang="x-none"/>
              <a:pPr/>
              <a:t>‹#›</a:t>
            </a:fld>
            <a:endParaRPr lang="en-US" altLang="x-none"/>
          </a:p>
        </p:txBody>
      </p:sp>
    </p:spTree>
    <p:extLst>
      <p:ext uri="{BB962C8B-B14F-4D97-AF65-F5344CB8AC3E}">
        <p14:creationId xmlns:p14="http://schemas.microsoft.com/office/powerpoint/2010/main" val="2610987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76" indent="0">
              <a:buNone/>
              <a:defRPr sz="2100"/>
            </a:lvl2pPr>
            <a:lvl3pPr marL="685752" indent="0">
              <a:buNone/>
              <a:defRPr sz="1800"/>
            </a:lvl3pPr>
            <a:lvl4pPr marL="1028628" indent="0">
              <a:buNone/>
              <a:defRPr sz="1500"/>
            </a:lvl4pPr>
            <a:lvl5pPr marL="1371504" indent="0">
              <a:buNone/>
              <a:defRPr sz="1500"/>
            </a:lvl5pPr>
            <a:lvl6pPr marL="1714380" indent="0">
              <a:buNone/>
              <a:defRPr sz="1500"/>
            </a:lvl6pPr>
            <a:lvl7pPr marL="2057256" indent="0">
              <a:buNone/>
              <a:defRPr sz="1500"/>
            </a:lvl7pPr>
            <a:lvl8pPr marL="2400132" indent="0">
              <a:buNone/>
              <a:defRPr sz="1500"/>
            </a:lvl8pPr>
            <a:lvl9pPr marL="2743008"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DED58CA-2139-1D49-B1C1-1CB336537D2C}" type="slidenum">
              <a:rPr lang="en-US" altLang="x-none"/>
              <a:pPr/>
              <a:t>‹#›</a:t>
            </a:fld>
            <a:endParaRPr lang="en-US" altLang="x-none"/>
          </a:p>
        </p:txBody>
      </p:sp>
    </p:spTree>
    <p:extLst>
      <p:ext uri="{BB962C8B-B14F-4D97-AF65-F5344CB8AC3E}">
        <p14:creationId xmlns:p14="http://schemas.microsoft.com/office/powerpoint/2010/main" val="852004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828A825-85E7-A84B-B458-21AE7162F14F}" type="slidenum">
              <a:rPr lang="en-US" altLang="x-none"/>
              <a:pPr/>
              <a:t>‹#›</a:t>
            </a:fld>
            <a:endParaRPr lang="en-US" altLang="x-none"/>
          </a:p>
        </p:txBody>
      </p:sp>
    </p:spTree>
    <p:extLst>
      <p:ext uri="{BB962C8B-B14F-4D97-AF65-F5344CB8AC3E}">
        <p14:creationId xmlns:p14="http://schemas.microsoft.com/office/powerpoint/2010/main" val="2854662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1"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25E62A08-851A-9042-9EB2-DEA07868074B}" type="slidenum">
              <a:rPr lang="en-US" altLang="x-none"/>
              <a:pPr/>
              <a:t>‹#›</a:t>
            </a:fld>
            <a:endParaRPr lang="en-US" altLang="x-none"/>
          </a:p>
        </p:txBody>
      </p:sp>
    </p:spTree>
    <p:extLst>
      <p:ext uri="{BB962C8B-B14F-4D97-AF65-F5344CB8AC3E}">
        <p14:creationId xmlns:p14="http://schemas.microsoft.com/office/powerpoint/2010/main" val="87577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8A4F60D-4E2F-384D-9BF6-2764F4AD0C5E}" type="slidenum">
              <a:rPr lang="en-US" altLang="en-US"/>
              <a:pPr>
                <a:defRPr/>
              </a:pPr>
              <a:t>‹#›</a:t>
            </a:fld>
            <a:endParaRPr lang="en-US" altLang="en-US"/>
          </a:p>
        </p:txBody>
      </p:sp>
    </p:spTree>
    <p:extLst>
      <p:ext uri="{BB962C8B-B14F-4D97-AF65-F5344CB8AC3E}">
        <p14:creationId xmlns:p14="http://schemas.microsoft.com/office/powerpoint/2010/main" val="166909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9C6B8BF-8D6E-CE4A-8C70-1C5FEF99EC88}" type="slidenum">
              <a:rPr lang="en-US" altLang="en-US"/>
              <a:pPr>
                <a:defRPr/>
              </a:pPr>
              <a:t>‹#›</a:t>
            </a:fld>
            <a:endParaRPr lang="en-US" altLang="en-US"/>
          </a:p>
        </p:txBody>
      </p:sp>
    </p:spTree>
    <p:extLst>
      <p:ext uri="{BB962C8B-B14F-4D97-AF65-F5344CB8AC3E}">
        <p14:creationId xmlns:p14="http://schemas.microsoft.com/office/powerpoint/2010/main" val="19967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EA41D1D-F1DC-D044-B63A-329801ED4A21}" type="slidenum">
              <a:rPr lang="en-US" altLang="en-US"/>
              <a:pPr>
                <a:defRPr/>
              </a:pPr>
              <a:t>‹#›</a:t>
            </a:fld>
            <a:endParaRPr lang="en-US" altLang="en-US"/>
          </a:p>
        </p:txBody>
      </p:sp>
    </p:spTree>
    <p:extLst>
      <p:ext uri="{BB962C8B-B14F-4D97-AF65-F5344CB8AC3E}">
        <p14:creationId xmlns:p14="http://schemas.microsoft.com/office/powerpoint/2010/main" val="20248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BAD40AA-E9A3-9746-9019-AF3133FD48CE}"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98" r:id="rId4"/>
    <p:sldLayoutId id="2147484670" r:id="rId5"/>
    <p:sldLayoutId id="2147484699" r:id="rId6"/>
    <p:sldLayoutId id="2147484671" r:id="rId7"/>
    <p:sldLayoutId id="2147484672" r:id="rId8"/>
    <p:sldLayoutId id="2147484673" r:id="rId9"/>
    <p:sldLayoutId id="2147484674" r:id="rId10"/>
    <p:sldLayoutId id="2147484675"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6127A29C-FF7D-6940-B287-CB87AF2BDB59}" type="slidenum">
              <a:rPr lang="en-US" altLang="en-US"/>
              <a:pPr>
                <a:defRPr/>
              </a:pPr>
              <a:t>‹#›</a:t>
            </a:fld>
            <a:endParaRPr lang="en-US" altLang="en-US"/>
          </a:p>
        </p:txBody>
      </p:sp>
      <p:sp>
        <p:nvSpPr>
          <p:cNvPr id="23557"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3555"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C8F320E0-4988-C840-8E2A-99E7832C7E18}"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5843"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ea typeface=""/>
              </a:defRPr>
            </a:lvl1pPr>
          </a:lstStyle>
          <a:p>
            <a:pPr>
              <a:defRPr/>
            </a:pPr>
            <a:fld id="{7A7E1BFF-AE01-1C48-B85B-304F67F6698C}"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700" r:id="rId1"/>
    <p:sldLayoutId id="2147484701" r:id="rId2"/>
    <p:sldLayoutId id="2147484702" r:id="rId3"/>
    <p:sldLayoutId id="2147484703" r:id="rId4"/>
    <p:sldLayoutId id="2147484704" r:id="rId5"/>
    <p:sldLayoutId id="2147484705" r:id="rId6"/>
    <p:sldLayoutId id="2147484706" r:id="rId7"/>
    <p:sldLayoutId id="2147484707" r:id="rId8"/>
    <p:sldLayoutId id="2147484708" r:id="rId9"/>
    <p:sldLayoutId id="2147484709" r:id="rId10"/>
    <p:sldLayoutId id="2147484710"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1"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1"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1028" name="Rectangle 4"/>
          <p:cNvSpPr>
            <a:spLocks noGrp="1" noChangeArrowheads="1"/>
          </p:cNvSpPr>
          <p:nvPr>
            <p:ph type="dt" sz="half" idx="2"/>
          </p:nvPr>
        </p:nvSpPr>
        <p:spPr bwMode="auto">
          <a:xfrm>
            <a:off x="685800" y="6248401"/>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6"/>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C3781713-498D-D142-86BE-A260813EE92D}"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67866" tIns="33337" rIns="67866" bIns="33337"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1800"/>
          </a:p>
        </p:txBody>
      </p:sp>
    </p:spTree>
    <p:extLst>
      <p:ext uri="{BB962C8B-B14F-4D97-AF65-F5344CB8AC3E}">
        <p14:creationId xmlns:p14="http://schemas.microsoft.com/office/powerpoint/2010/main" val="1297755496"/>
      </p:ext>
    </p:extLst>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hf hdr="0" ftr="0" dt="0"/>
  <p:txStyles>
    <p:titleStyle>
      <a:lvl1pPr algn="l" rtl="0" eaLnBrk="0" fontAlgn="base" hangingPunct="0">
        <a:spcBef>
          <a:spcPct val="0"/>
        </a:spcBef>
        <a:spcAft>
          <a:spcPct val="0"/>
        </a:spcAft>
        <a:defRPr sz="3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5pPr>
      <a:lvl6pPr marL="342876" algn="l" rtl="0" eaLnBrk="0" fontAlgn="base" hangingPunct="0">
        <a:spcBef>
          <a:spcPct val="0"/>
        </a:spcBef>
        <a:spcAft>
          <a:spcPct val="0"/>
        </a:spcAft>
        <a:defRPr sz="3000" u="sng">
          <a:solidFill>
            <a:schemeClr val="accent2"/>
          </a:solidFill>
          <a:latin typeface="Comic Sans MS" pitchFamily="66" charset="0"/>
        </a:defRPr>
      </a:lvl6pPr>
      <a:lvl7pPr marL="685752" algn="l" rtl="0" eaLnBrk="0" fontAlgn="base" hangingPunct="0">
        <a:spcBef>
          <a:spcPct val="0"/>
        </a:spcBef>
        <a:spcAft>
          <a:spcPct val="0"/>
        </a:spcAft>
        <a:defRPr sz="3000" u="sng">
          <a:solidFill>
            <a:schemeClr val="accent2"/>
          </a:solidFill>
          <a:latin typeface="Comic Sans MS" pitchFamily="66" charset="0"/>
        </a:defRPr>
      </a:lvl7pPr>
      <a:lvl8pPr marL="1028628" algn="l" rtl="0" eaLnBrk="0" fontAlgn="base" hangingPunct="0">
        <a:spcBef>
          <a:spcPct val="0"/>
        </a:spcBef>
        <a:spcAft>
          <a:spcPct val="0"/>
        </a:spcAft>
        <a:defRPr sz="3000" u="sng">
          <a:solidFill>
            <a:schemeClr val="accent2"/>
          </a:solidFill>
          <a:latin typeface="Comic Sans MS" pitchFamily="66" charset="0"/>
        </a:defRPr>
      </a:lvl8pPr>
      <a:lvl9pPr marL="1371504" algn="l" rtl="0" eaLnBrk="0" fontAlgn="base" hangingPunct="0">
        <a:spcBef>
          <a:spcPct val="0"/>
        </a:spcBef>
        <a:spcAft>
          <a:spcPct val="0"/>
        </a:spcAft>
        <a:defRPr sz="3000" u="sng">
          <a:solidFill>
            <a:schemeClr val="accent2"/>
          </a:solidFill>
          <a:latin typeface="Comic Sans MS" pitchFamily="66" charset="0"/>
        </a:defRPr>
      </a:lvl9pPr>
    </p:titleStyle>
    <p:bodyStyle>
      <a:lvl1pPr marL="257157" indent="-257157" algn="l" rtl="0" eaLnBrk="0" fontAlgn="base" hangingPunct="0">
        <a:spcBef>
          <a:spcPct val="20000"/>
        </a:spcBef>
        <a:spcAft>
          <a:spcPct val="0"/>
        </a:spcAft>
        <a:buClr>
          <a:schemeClr val="accent2"/>
        </a:buClr>
        <a:buSzPct val="85000"/>
        <a:buFont typeface="Wingdings" pitchFamily="2" charset="2"/>
        <a:buChar char="q"/>
        <a:defRPr sz="2100">
          <a:solidFill>
            <a:schemeClr val="tx1"/>
          </a:solidFill>
          <a:latin typeface="+mn-lt"/>
          <a:ea typeface="ＭＳ Ｐゴシック" charset="0"/>
          <a:cs typeface="ＭＳ Ｐゴシック" charset="0"/>
        </a:defRPr>
      </a:lvl1pPr>
      <a:lvl2pPr marL="557173" indent="-214297" algn="l" rtl="0" eaLnBrk="0" fontAlgn="base" hangingPunct="0">
        <a:spcBef>
          <a:spcPct val="20000"/>
        </a:spcBef>
        <a:spcAft>
          <a:spcPct val="0"/>
        </a:spcAft>
        <a:buClr>
          <a:schemeClr val="accent2"/>
        </a:buClr>
        <a:buSzPct val="75000"/>
        <a:buFont typeface="Courier New" panose="02070309020205020404" pitchFamily="49" charset="0"/>
        <a:buChar char="o"/>
        <a:defRPr sz="1800">
          <a:solidFill>
            <a:schemeClr val="tx1"/>
          </a:solidFill>
          <a:latin typeface="+mn-lt"/>
          <a:ea typeface="ＭＳ Ｐゴシック" charset="0"/>
        </a:defRPr>
      </a:lvl2pPr>
      <a:lvl3pPr marL="857190" indent="-171438" algn="l" rtl="0" eaLnBrk="0" fontAlgn="base" hangingPunct="0">
        <a:spcBef>
          <a:spcPct val="20000"/>
        </a:spcBef>
        <a:spcAft>
          <a:spcPct val="0"/>
        </a:spcAft>
        <a:buChar char="•"/>
        <a:defRPr sz="1500">
          <a:solidFill>
            <a:schemeClr val="tx1"/>
          </a:solidFill>
          <a:latin typeface="+mn-lt"/>
          <a:ea typeface="ＭＳ Ｐゴシック" charset="0"/>
        </a:defRPr>
      </a:lvl3pPr>
      <a:lvl4pPr marL="1200066"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4pPr>
      <a:lvl5pPr marL="1542942"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5pPr>
      <a:lvl6pPr marL="1885818" indent="-171438" algn="l" rtl="0" eaLnBrk="0" fontAlgn="base" hangingPunct="0">
        <a:spcBef>
          <a:spcPct val="20000"/>
        </a:spcBef>
        <a:spcAft>
          <a:spcPct val="0"/>
        </a:spcAft>
        <a:buChar char="»"/>
        <a:defRPr sz="1500">
          <a:solidFill>
            <a:schemeClr val="tx1"/>
          </a:solidFill>
          <a:latin typeface="Times New Roman" pitchFamily="18" charset="0"/>
        </a:defRPr>
      </a:lvl6pPr>
      <a:lvl7pPr marL="2228694" indent="-171438" algn="l" rtl="0" eaLnBrk="0" fontAlgn="base" hangingPunct="0">
        <a:spcBef>
          <a:spcPct val="20000"/>
        </a:spcBef>
        <a:spcAft>
          <a:spcPct val="0"/>
        </a:spcAft>
        <a:buChar char="»"/>
        <a:defRPr sz="1500">
          <a:solidFill>
            <a:schemeClr val="tx1"/>
          </a:solidFill>
          <a:latin typeface="Times New Roman" pitchFamily="18" charset="0"/>
        </a:defRPr>
      </a:lvl7pPr>
      <a:lvl8pPr marL="2571570" indent="-171438" algn="l" rtl="0" eaLnBrk="0" fontAlgn="base" hangingPunct="0">
        <a:spcBef>
          <a:spcPct val="20000"/>
        </a:spcBef>
        <a:spcAft>
          <a:spcPct val="0"/>
        </a:spcAft>
        <a:buChar char="»"/>
        <a:defRPr sz="1500">
          <a:solidFill>
            <a:schemeClr val="tx1"/>
          </a:solidFill>
          <a:latin typeface="Times New Roman" pitchFamily="18" charset="0"/>
        </a:defRPr>
      </a:lvl8pPr>
      <a:lvl9pPr marL="2914446" indent="-171438" algn="l" rtl="0" eaLnBrk="0" fontAlgn="base" hangingPunct="0">
        <a:spcBef>
          <a:spcPct val="20000"/>
        </a:spcBef>
        <a:spcAft>
          <a:spcPct val="0"/>
        </a:spcAft>
        <a:buChar char="»"/>
        <a:defRPr sz="1500">
          <a:solidFill>
            <a:schemeClr val="tx1"/>
          </a:solidFill>
          <a:latin typeface="Times New Roman" pitchFamily="18" charset="0"/>
        </a:defRPr>
      </a:lvl9pPr>
    </p:bodyStyle>
    <p:otherStyle>
      <a:defPPr>
        <a:defRPr lang="en-US"/>
      </a:defPPr>
      <a:lvl1pPr marL="0" algn="l" defTabSz="685752" rtl="0" eaLnBrk="1" latinLnBrk="0" hangingPunct="1">
        <a:defRPr sz="1350" kern="1200">
          <a:solidFill>
            <a:schemeClr val="tx1"/>
          </a:solidFill>
          <a:latin typeface="+mn-lt"/>
          <a:ea typeface="+mn-ea"/>
          <a:cs typeface="+mn-cs"/>
        </a:defRPr>
      </a:lvl1pPr>
      <a:lvl2pPr marL="342876" algn="l" defTabSz="685752" rtl="0" eaLnBrk="1" latinLnBrk="0" hangingPunct="1">
        <a:defRPr sz="1350" kern="1200">
          <a:solidFill>
            <a:schemeClr val="tx1"/>
          </a:solidFill>
          <a:latin typeface="+mn-lt"/>
          <a:ea typeface="+mn-ea"/>
          <a:cs typeface="+mn-cs"/>
        </a:defRPr>
      </a:lvl2pPr>
      <a:lvl3pPr marL="685752" algn="l" defTabSz="685752" rtl="0" eaLnBrk="1" latinLnBrk="0" hangingPunct="1">
        <a:defRPr sz="1350" kern="1200">
          <a:solidFill>
            <a:schemeClr val="tx1"/>
          </a:solidFill>
          <a:latin typeface="+mn-lt"/>
          <a:ea typeface="+mn-ea"/>
          <a:cs typeface="+mn-cs"/>
        </a:defRPr>
      </a:lvl3pPr>
      <a:lvl4pPr marL="1028628" algn="l" defTabSz="685752" rtl="0" eaLnBrk="1" latinLnBrk="0" hangingPunct="1">
        <a:defRPr sz="1350" kern="1200">
          <a:solidFill>
            <a:schemeClr val="tx1"/>
          </a:solidFill>
          <a:latin typeface="+mn-lt"/>
          <a:ea typeface="+mn-ea"/>
          <a:cs typeface="+mn-cs"/>
        </a:defRPr>
      </a:lvl4pPr>
      <a:lvl5pPr marL="1371504" algn="l" defTabSz="685752" rtl="0" eaLnBrk="1" latinLnBrk="0" hangingPunct="1">
        <a:defRPr sz="1350" kern="1200">
          <a:solidFill>
            <a:schemeClr val="tx1"/>
          </a:solidFill>
          <a:latin typeface="+mn-lt"/>
          <a:ea typeface="+mn-ea"/>
          <a:cs typeface="+mn-cs"/>
        </a:defRPr>
      </a:lvl5pPr>
      <a:lvl6pPr marL="1714380" algn="l" defTabSz="685752" rtl="0" eaLnBrk="1" latinLnBrk="0" hangingPunct="1">
        <a:defRPr sz="1350" kern="1200">
          <a:solidFill>
            <a:schemeClr val="tx1"/>
          </a:solidFill>
          <a:latin typeface="+mn-lt"/>
          <a:ea typeface="+mn-ea"/>
          <a:cs typeface="+mn-cs"/>
        </a:defRPr>
      </a:lvl6pPr>
      <a:lvl7pPr marL="2057256" algn="l" defTabSz="685752" rtl="0" eaLnBrk="1" latinLnBrk="0" hangingPunct="1">
        <a:defRPr sz="1350" kern="1200">
          <a:solidFill>
            <a:schemeClr val="tx1"/>
          </a:solidFill>
          <a:latin typeface="+mn-lt"/>
          <a:ea typeface="+mn-ea"/>
          <a:cs typeface="+mn-cs"/>
        </a:defRPr>
      </a:lvl7pPr>
      <a:lvl8pPr marL="2400132" algn="l" defTabSz="685752" rtl="0" eaLnBrk="1" latinLnBrk="0" hangingPunct="1">
        <a:defRPr sz="1350" kern="1200">
          <a:solidFill>
            <a:schemeClr val="tx1"/>
          </a:solidFill>
          <a:latin typeface="+mn-lt"/>
          <a:ea typeface="+mn-ea"/>
          <a:cs typeface="+mn-cs"/>
        </a:defRPr>
      </a:lvl8pPr>
      <a:lvl9pPr marL="2743008" algn="l" defTabSz="68575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6.tif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6.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3.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3.wmf"/><Relationship Id="rId4" Type="http://schemas.openxmlformats.org/officeDocument/2006/relationships/oleObject" Target="../embeddings/oleObject18.bin"/></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13.wmf"/><Relationship Id="rId4" Type="http://schemas.openxmlformats.org/officeDocument/2006/relationships/oleObject" Target="../embeddings/oleObject20.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13.wmf"/><Relationship Id="rId4" Type="http://schemas.openxmlformats.org/officeDocument/2006/relationships/oleObject" Target="../embeddings/oleObject2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13.wmf"/><Relationship Id="rId4" Type="http://schemas.openxmlformats.org/officeDocument/2006/relationships/oleObject" Target="../embeddings/oleObject24.bin"/></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3.bin"/><Relationship Id="rId3" Type="http://schemas.openxmlformats.org/officeDocument/2006/relationships/notesSlide" Target="../notesSlides/notesSlide59.xml"/><Relationship Id="rId7" Type="http://schemas.openxmlformats.org/officeDocument/2006/relationships/image" Target="../media/image20.wmf"/><Relationship Id="rId12"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27.bin"/><Relationship Id="rId11" Type="http://schemas.openxmlformats.org/officeDocument/2006/relationships/oleObject" Target="../embeddings/oleObject31.bin"/><Relationship Id="rId5" Type="http://schemas.openxmlformats.org/officeDocument/2006/relationships/image" Target="../media/image13.wmf"/><Relationship Id="rId15" Type="http://schemas.openxmlformats.org/officeDocument/2006/relationships/oleObject" Target="../embeddings/oleObject35.bin"/><Relationship Id="rId10" Type="http://schemas.openxmlformats.org/officeDocument/2006/relationships/oleObject" Target="../embeddings/oleObject30.bin"/><Relationship Id="rId4" Type="http://schemas.openxmlformats.org/officeDocument/2006/relationships/oleObject" Target="../embeddings/oleObject26.bin"/><Relationship Id="rId9" Type="http://schemas.openxmlformats.org/officeDocument/2006/relationships/oleObject" Target="../embeddings/oleObject29.bin"/><Relationship Id="rId14" Type="http://schemas.openxmlformats.org/officeDocument/2006/relationships/oleObject" Target="../embeddings/oleObject34.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oleObject" Target="../embeddings/oleObject43.bin"/><Relationship Id="rId3" Type="http://schemas.openxmlformats.org/officeDocument/2006/relationships/notesSlide" Target="../notesSlides/notesSlide60.xml"/><Relationship Id="rId7" Type="http://schemas.openxmlformats.org/officeDocument/2006/relationships/image" Target="../media/image20.wmf"/><Relationship Id="rId12" Type="http://schemas.openxmlformats.org/officeDocument/2006/relationships/oleObject" Target="../embeddings/oleObject42.bin"/><Relationship Id="rId17" Type="http://schemas.openxmlformats.org/officeDocument/2006/relationships/image" Target="../media/image21.wmf"/><Relationship Id="rId2" Type="http://schemas.openxmlformats.org/officeDocument/2006/relationships/slideLayout" Target="../slideLayouts/slideLayout18.xml"/><Relationship Id="rId16" Type="http://schemas.openxmlformats.org/officeDocument/2006/relationships/oleObject" Target="../embeddings/oleObject46.bin"/><Relationship Id="rId1" Type="http://schemas.openxmlformats.org/officeDocument/2006/relationships/vmlDrawing" Target="../drawings/vmlDrawing15.vml"/><Relationship Id="rId6" Type="http://schemas.openxmlformats.org/officeDocument/2006/relationships/oleObject" Target="../embeddings/oleObject37.bin"/><Relationship Id="rId11" Type="http://schemas.openxmlformats.org/officeDocument/2006/relationships/oleObject" Target="../embeddings/oleObject41.bin"/><Relationship Id="rId5" Type="http://schemas.openxmlformats.org/officeDocument/2006/relationships/image" Target="../media/image13.wmf"/><Relationship Id="rId15" Type="http://schemas.openxmlformats.org/officeDocument/2006/relationships/oleObject" Target="../embeddings/oleObject45.bin"/><Relationship Id="rId10" Type="http://schemas.openxmlformats.org/officeDocument/2006/relationships/oleObject" Target="../embeddings/oleObject40.bin"/><Relationship Id="rId4" Type="http://schemas.openxmlformats.org/officeDocument/2006/relationships/oleObject" Target="../embeddings/oleObject36.bin"/><Relationship Id="rId9" Type="http://schemas.openxmlformats.org/officeDocument/2006/relationships/oleObject" Target="../embeddings/oleObject39.bin"/><Relationship Id="rId14" Type="http://schemas.openxmlformats.org/officeDocument/2006/relationships/oleObject" Target="../embeddings/oleObject44.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22.wmf"/><Relationship Id="rId4" Type="http://schemas.openxmlformats.org/officeDocument/2006/relationships/oleObject" Target="../embeddings/oleObject4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23.wmf"/><Relationship Id="rId4" Type="http://schemas.openxmlformats.org/officeDocument/2006/relationships/oleObject" Target="../embeddings/oleObject48.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8.xml"/><Relationship Id="rId1" Type="http://schemas.openxmlformats.org/officeDocument/2006/relationships/vmlDrawing" Target="../drawings/vmlDrawing18.vml"/><Relationship Id="rId5" Type="http://schemas.openxmlformats.org/officeDocument/2006/relationships/image" Target="../media/image24.wmf"/><Relationship Id="rId4" Type="http://schemas.openxmlformats.org/officeDocument/2006/relationships/oleObject" Target="../embeddings/oleObject49.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4.xml"/><Relationship Id="rId1" Type="http://schemas.openxmlformats.org/officeDocument/2006/relationships/vmlDrawing" Target="../drawings/vmlDrawing19.vml"/><Relationship Id="rId5" Type="http://schemas.openxmlformats.org/officeDocument/2006/relationships/image" Target="../media/image25.wmf"/><Relationship Id="rId4" Type="http://schemas.openxmlformats.org/officeDocument/2006/relationships/oleObject" Target="../embeddings/oleObject50.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9.xml"/><Relationship Id="rId1" Type="http://schemas.openxmlformats.org/officeDocument/2006/relationships/vmlDrawing" Target="../drawings/vmlDrawing20.vml"/><Relationship Id="rId5" Type="http://schemas.openxmlformats.org/officeDocument/2006/relationships/image" Target="../media/image24.wmf"/><Relationship Id="rId4" Type="http://schemas.openxmlformats.org/officeDocument/2006/relationships/oleObject" Target="../embeddings/oleObject51.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4.xml"/><Relationship Id="rId1" Type="http://schemas.openxmlformats.org/officeDocument/2006/relationships/vmlDrawing" Target="../drawings/vmlDrawing21.vml"/><Relationship Id="rId5" Type="http://schemas.openxmlformats.org/officeDocument/2006/relationships/image" Target="../media/image25.wmf"/><Relationship Id="rId4" Type="http://schemas.openxmlformats.org/officeDocument/2006/relationships/oleObject" Target="../embeddings/oleObject52.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9.xml"/><Relationship Id="rId1" Type="http://schemas.openxmlformats.org/officeDocument/2006/relationships/vmlDrawing" Target="../drawings/vmlDrawing22.vml"/><Relationship Id="rId5" Type="http://schemas.openxmlformats.org/officeDocument/2006/relationships/image" Target="../media/image26.wmf"/><Relationship Id="rId4" Type="http://schemas.openxmlformats.org/officeDocument/2006/relationships/oleObject" Target="../embeddings/oleObject53.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4.xml"/><Relationship Id="rId1" Type="http://schemas.openxmlformats.org/officeDocument/2006/relationships/vmlDrawing" Target="../drawings/vmlDrawing23.vml"/><Relationship Id="rId5" Type="http://schemas.openxmlformats.org/officeDocument/2006/relationships/image" Target="../media/image27.wmf"/><Relationship Id="rId4" Type="http://schemas.openxmlformats.org/officeDocument/2006/relationships/oleObject" Target="../embeddings/oleObject54.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6.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4.xml"/><Relationship Id="rId1" Type="http://schemas.openxmlformats.org/officeDocument/2006/relationships/vmlDrawing" Target="../drawings/vmlDrawing24.vml"/><Relationship Id="rId5" Type="http://schemas.openxmlformats.org/officeDocument/2006/relationships/image" Target="../media/image27.wmf"/><Relationship Id="rId4" Type="http://schemas.openxmlformats.org/officeDocument/2006/relationships/oleObject" Target="../embeddings/oleObject5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CE17D26-47E3-174C-A786-0877E75514D0}" type="slidenum">
              <a:rPr lang="en-US" altLang="en-US" sz="1400">
                <a:latin typeface="Times New Roman" charset="0"/>
              </a:rPr>
              <a:pPr>
                <a:spcBef>
                  <a:spcPct val="0"/>
                </a:spcBef>
                <a:buClrTx/>
                <a:buSzTx/>
                <a:buFontTx/>
                <a:buNone/>
              </a:pPr>
              <a:t>1</a:t>
            </a:fld>
            <a:endParaRPr lang="en-US" altLang="en-US" sz="1400">
              <a:latin typeface="Times New Roman" charset="0"/>
            </a:endParaRPr>
          </a:p>
        </p:txBody>
      </p:sp>
      <p:sp>
        <p:nvSpPr>
          <p:cNvPr id="50178"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Transport Layer:</a:t>
            </a:r>
            <a:br>
              <a:rPr lang="en-US" altLang="en-US" dirty="0">
                <a:ea typeface="ＭＳ Ｐゴシック" charset="-128"/>
              </a:rPr>
            </a:br>
            <a:r>
              <a:rPr lang="en-US" altLang="zh-CN" dirty="0">
                <a:ea typeface="ＭＳ Ｐゴシック" charset="-128"/>
              </a:rPr>
              <a:t>TCP</a:t>
            </a:r>
            <a:endParaRPr lang="en-US" altLang="en-US" dirty="0">
              <a:ea typeface="ＭＳ Ｐゴシック" charset="-128"/>
            </a:endParaRPr>
          </a:p>
        </p:txBody>
      </p:sp>
      <p:sp>
        <p:nvSpPr>
          <p:cNvPr id="5" name="Rectangle 5">
            <a:extLst>
              <a:ext uri="{FF2B5EF4-FFF2-40B4-BE49-F238E27FC236}">
                <a16:creationId xmlns:a16="http://schemas.microsoft.com/office/drawing/2014/main" id="{6C95CF8E-7923-BE42-89EC-0DAC5D487F8D}"/>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16</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F4C25648-0126-A841-BF8C-47463CF6544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sz="2800" u="sng">
                <a:solidFill>
                  <a:srgbClr val="3333CC"/>
                </a:solidFill>
                <a:latin typeface="Comic Sans MS" charset="0"/>
                <a:ea typeface="宋体" charset="-122"/>
              </a:rPr>
              <a:t>Discussion: Efficiency of Selective Repeat</a:t>
            </a:r>
            <a:endParaRPr lang="en-US" altLang="x-none" sz="2800" u="sng">
              <a:solidFill>
                <a:srgbClr val="3333CC"/>
              </a:solidFill>
              <a:latin typeface="Comic Sans MS" charset="0"/>
            </a:endParaRPr>
          </a:p>
        </p:txBody>
      </p:sp>
      <p:sp>
        <p:nvSpPr>
          <p:cNvPr id="10957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Assume window size W</a:t>
            </a:r>
          </a:p>
          <a:p>
            <a:pPr marL="457200" indent="-457200" algn="l" eaLnBrk="1" hangingPunct="1">
              <a:spcBef>
                <a:spcPct val="20000"/>
              </a:spcBef>
              <a:buClr>
                <a:srgbClr val="3333CC"/>
              </a:buClr>
              <a:buSzPct val="85000"/>
              <a:buFont typeface="Wingdings" pitchFamily="2" charset="2"/>
              <a:buChar char="q"/>
            </a:pPr>
            <a:endParaRPr lang="en-US" altLang="zh-CN" sz="2800" dirty="0">
              <a:solidFill>
                <a:srgbClr val="000000"/>
              </a:solidFill>
              <a:latin typeface="Comic Sans MS" charset="0"/>
              <a:ea typeface="宋体" charset="-122"/>
            </a:endParaRPr>
          </a:p>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Assume each packet is lost with probability p</a:t>
            </a:r>
          </a:p>
          <a:p>
            <a:pPr marL="457200" indent="-457200" algn="l" eaLnBrk="1" hangingPunct="1">
              <a:spcBef>
                <a:spcPct val="20000"/>
              </a:spcBef>
              <a:buClr>
                <a:srgbClr val="3333CC"/>
              </a:buClr>
              <a:buSzPct val="85000"/>
              <a:buFont typeface="Wingdings" pitchFamily="2" charset="2"/>
              <a:buChar char="q"/>
            </a:pPr>
            <a:endParaRPr lang="en-US" altLang="zh-CN" sz="2800" dirty="0">
              <a:solidFill>
                <a:srgbClr val="000000"/>
              </a:solidFill>
              <a:latin typeface="Comic Sans MS" charset="0"/>
              <a:ea typeface="宋体" charset="-122"/>
            </a:endParaRPr>
          </a:p>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On average, how many packets do we send for each data packet received?</a:t>
            </a:r>
            <a:endParaRPr lang="en-US" altLang="x-none" sz="2800" dirty="0">
              <a:solidFill>
                <a:srgbClr val="000000"/>
              </a:solidFill>
              <a:latin typeface="Comic Sans MS" charset="0"/>
            </a:endParaRPr>
          </a:p>
        </p:txBody>
      </p:sp>
      <p:sp>
        <p:nvSpPr>
          <p:cNvPr id="5" name="Slide Number Placeholder 4">
            <a:extLst>
              <a:ext uri="{FF2B5EF4-FFF2-40B4-BE49-F238E27FC236}">
                <a16:creationId xmlns:a16="http://schemas.microsoft.com/office/drawing/2014/main" id="{FB710AE0-482B-7E44-B574-BE42F534F92E}"/>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10</a:t>
            </a:fld>
            <a:endParaRPr lang="en-US" altLang="x-none" sz="1400" dirty="0">
              <a:latin typeface="Times New Roman" charset="0"/>
            </a:endParaRPr>
          </a:p>
        </p:txBody>
      </p:sp>
    </p:spTree>
    <p:extLst>
      <p:ext uri="{BB962C8B-B14F-4D97-AF65-F5344CB8AC3E}">
        <p14:creationId xmlns:p14="http://schemas.microsoft.com/office/powerpoint/2010/main" val="828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22275" y="101600"/>
            <a:ext cx="8020050" cy="1143000"/>
          </a:xfrm>
        </p:spPr>
        <p:txBody>
          <a:bodyPr/>
          <a:lstStyle/>
          <a:p>
            <a:r>
              <a:rPr lang="en-US" altLang="x-none" sz="3200">
                <a:ea typeface="ＭＳ Ｐゴシック" charset="-128"/>
              </a:rPr>
              <a:t>Selective Repeat: </a:t>
            </a:r>
            <a:br>
              <a:rPr lang="en-US" altLang="x-none" sz="3200">
                <a:ea typeface="ＭＳ Ｐゴシック" charset="-128"/>
              </a:rPr>
            </a:br>
            <a:r>
              <a:rPr lang="en-US" altLang="x-none" sz="3200">
                <a:ea typeface="ＭＳ Ｐゴシック" charset="-128"/>
              </a:rPr>
              <a:t>Seq# Ambiguity</a:t>
            </a:r>
            <a:endParaRPr lang="en-US" altLang="x-none">
              <a:ea typeface="ＭＳ Ｐゴシック" charset="-128"/>
            </a:endParaRPr>
          </a:p>
        </p:txBody>
      </p:sp>
      <p:sp>
        <p:nvSpPr>
          <p:cNvPr id="115715" name="Rectangle 4"/>
          <p:cNvSpPr>
            <a:spLocks noGrp="1" noChangeArrowheads="1"/>
          </p:cNvSpPr>
          <p:nvPr>
            <p:ph type="body" sz="half" idx="1"/>
          </p:nvPr>
        </p:nvSpPr>
        <p:spPr>
          <a:xfrm>
            <a:off x="542925" y="1524000"/>
            <a:ext cx="3276600" cy="4994275"/>
          </a:xfrm>
        </p:spPr>
        <p:txBody>
          <a:bodyPr/>
          <a:lstStyle/>
          <a:p>
            <a:pPr>
              <a:buFont typeface="ZapfDingbats" charset="0"/>
              <a:buNone/>
            </a:pPr>
            <a:r>
              <a:rPr lang="en-US" altLang="x-none" sz="2400" dirty="0">
                <a:ea typeface="ＭＳ Ｐゴシック" charset="-128"/>
              </a:rPr>
              <a:t>Example: </a:t>
            </a:r>
          </a:p>
          <a:p>
            <a:pPr>
              <a:buFont typeface="Wingdings" pitchFamily="2" charset="2"/>
              <a:buChar char="q"/>
            </a:pPr>
            <a:r>
              <a:rPr lang="en-US" altLang="x-none" sz="2000" dirty="0" err="1">
                <a:ea typeface="ＭＳ Ｐゴシック" charset="-128"/>
              </a:rPr>
              <a:t>seq</a:t>
            </a:r>
            <a:r>
              <a:rPr lang="en-US" altLang="x-none" sz="2000" dirty="0">
                <a:ea typeface="ＭＳ Ｐゴシック" charset="-128"/>
              </a:rPr>
              <a:t> #</a:t>
            </a:r>
            <a:r>
              <a:rPr lang="ja-JP" altLang="en-US" sz="2000" dirty="0">
                <a:ea typeface="ＭＳ Ｐゴシック" charset="-128"/>
              </a:rPr>
              <a:t>’</a:t>
            </a:r>
            <a:r>
              <a:rPr lang="en-US" altLang="ja-JP" sz="2000" dirty="0">
                <a:ea typeface="ＭＳ Ｐゴシック" charset="-128"/>
              </a:rPr>
              <a:t>s: 0, 1, 2, 3</a:t>
            </a:r>
          </a:p>
          <a:p>
            <a:pPr>
              <a:buFont typeface="Wingdings" pitchFamily="2" charset="2"/>
              <a:buChar char="q"/>
            </a:pPr>
            <a:r>
              <a:rPr lang="en-US" altLang="x-none" sz="2000" dirty="0">
                <a:ea typeface="ＭＳ Ｐゴシック" charset="-128"/>
              </a:rPr>
              <a:t>window size=3</a:t>
            </a:r>
            <a:endParaRPr lang="en-US" altLang="x-none" sz="2400" dirty="0">
              <a:ea typeface="ＭＳ Ｐゴシック" charset="-128"/>
            </a:endParaRPr>
          </a:p>
          <a:p>
            <a:pPr>
              <a:buFont typeface="Wingdings" pitchFamily="2" charset="2"/>
              <a:buChar char="q"/>
            </a:pP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Error: incorrectly passes duplicate data as new.</a:t>
            </a:r>
          </a:p>
          <a:p>
            <a:endParaRPr lang="en-US" altLang="x-none" sz="2000" dirty="0">
              <a:ea typeface="ＭＳ Ｐゴシック" charset="-128"/>
            </a:endParaRPr>
          </a:p>
        </p:txBody>
      </p:sp>
      <p:sp>
        <p:nvSpPr>
          <p:cNvPr id="6" name="Slide Number Placeholder 4">
            <a:extLst>
              <a:ext uri="{FF2B5EF4-FFF2-40B4-BE49-F238E27FC236}">
                <a16:creationId xmlns:a16="http://schemas.microsoft.com/office/drawing/2014/main" id="{290986C9-24D1-AE4D-8F9D-42A66AC03FA0}"/>
              </a:ext>
            </a:extLst>
          </p:cNvPr>
          <p:cNvSpPr txBox="1">
            <a:spLocks/>
          </p:cNvSpPr>
          <p:nvPr/>
        </p:nvSpPr>
        <p:spPr bwMode="auto">
          <a:xfrm>
            <a:off x="8707067"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11</a:t>
            </a:fld>
            <a:endParaRPr lang="en-US" altLang="x-none" sz="1400" dirty="0">
              <a:latin typeface="Times New Roman" charset="0"/>
            </a:endParaRPr>
          </a:p>
        </p:txBody>
      </p:sp>
      <p:pic>
        <p:nvPicPr>
          <p:cNvPr id="2" name="Picture 1">
            <a:extLst>
              <a:ext uri="{FF2B5EF4-FFF2-40B4-BE49-F238E27FC236}">
                <a16:creationId xmlns:a16="http://schemas.microsoft.com/office/drawing/2014/main" id="{1A8AA3BA-E009-8747-A9CC-BD578B9EB8E0}"/>
              </a:ext>
            </a:extLst>
          </p:cNvPr>
          <p:cNvPicPr>
            <a:picLocks noChangeAspect="1"/>
          </p:cNvPicPr>
          <p:nvPr/>
        </p:nvPicPr>
        <p:blipFill>
          <a:blip r:embed="rId3"/>
          <a:stretch>
            <a:fillRect/>
          </a:stretch>
        </p:blipFill>
        <p:spPr>
          <a:xfrm>
            <a:off x="3819525" y="304569"/>
            <a:ext cx="5136204" cy="3377138"/>
          </a:xfrm>
          <a:prstGeom prst="rect">
            <a:avLst/>
          </a:prstGeom>
        </p:spPr>
      </p:pic>
      <p:pic>
        <p:nvPicPr>
          <p:cNvPr id="3" name="Picture 2">
            <a:extLst>
              <a:ext uri="{FF2B5EF4-FFF2-40B4-BE49-F238E27FC236}">
                <a16:creationId xmlns:a16="http://schemas.microsoft.com/office/drawing/2014/main" id="{28BEB78E-FA0E-4942-BAA2-0D83600AE879}"/>
              </a:ext>
            </a:extLst>
          </p:cNvPr>
          <p:cNvPicPr>
            <a:picLocks noChangeAspect="1"/>
          </p:cNvPicPr>
          <p:nvPr/>
        </p:nvPicPr>
        <p:blipFill>
          <a:blip r:embed="rId4"/>
          <a:stretch>
            <a:fillRect/>
          </a:stretch>
        </p:blipFill>
        <p:spPr>
          <a:xfrm>
            <a:off x="3802200" y="3400898"/>
            <a:ext cx="5038928" cy="3348321"/>
          </a:xfrm>
          <a:prstGeom prst="rect">
            <a:avLst/>
          </a:prstGeom>
        </p:spPr>
      </p:pic>
    </p:spTree>
    <p:extLst>
      <p:ext uri="{BB962C8B-B14F-4D97-AF65-F5344CB8AC3E}">
        <p14:creationId xmlns:p14="http://schemas.microsoft.com/office/powerpoint/2010/main" val="16778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ChangeArrowheads="1"/>
          </p:cNvSpPr>
          <p:nvPr/>
        </p:nvSpPr>
        <p:spPr bwMode="auto">
          <a:xfrm>
            <a:off x="333375" y="150813"/>
            <a:ext cx="83677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4000" u="sng">
                <a:solidFill>
                  <a:srgbClr val="3333CC"/>
                </a:solidFill>
                <a:latin typeface="Comic Sans MS" charset="0"/>
              </a:rPr>
              <a:t>State Invariant: Window Location</a:t>
            </a:r>
          </a:p>
        </p:txBody>
      </p:sp>
      <p:sp>
        <p:nvSpPr>
          <p:cNvPr id="111619" name="Rectangle 5"/>
          <p:cNvSpPr>
            <a:spLocks noChangeArrowheads="1"/>
          </p:cNvSpPr>
          <p:nvPr/>
        </p:nvSpPr>
        <p:spPr bwMode="auto">
          <a:xfrm>
            <a:off x="333375" y="1513681"/>
            <a:ext cx="8077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Go-back-n (GBN)</a:t>
            </a: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Selective repeat (SR)</a:t>
            </a:r>
          </a:p>
        </p:txBody>
      </p:sp>
      <p:sp>
        <p:nvSpPr>
          <p:cNvPr id="111620" name="Rectangle 7"/>
          <p:cNvSpPr>
            <a:spLocks noChangeArrowheads="1"/>
          </p:cNvSpPr>
          <p:nvPr/>
        </p:nvSpPr>
        <p:spPr bwMode="auto">
          <a:xfrm>
            <a:off x="1584325" y="207089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1" name="Rectangle 8"/>
          <p:cNvSpPr>
            <a:spLocks noChangeArrowheads="1"/>
          </p:cNvSpPr>
          <p:nvPr/>
        </p:nvSpPr>
        <p:spPr bwMode="auto">
          <a:xfrm>
            <a:off x="1825625" y="20677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2" name="Rectangle 9"/>
          <p:cNvSpPr>
            <a:spLocks noChangeArrowheads="1"/>
          </p:cNvSpPr>
          <p:nvPr/>
        </p:nvSpPr>
        <p:spPr bwMode="auto">
          <a:xfrm>
            <a:off x="2066925" y="20661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3" name="Rectangle 10"/>
          <p:cNvSpPr>
            <a:spLocks noChangeArrowheads="1"/>
          </p:cNvSpPr>
          <p:nvPr/>
        </p:nvSpPr>
        <p:spPr bwMode="auto">
          <a:xfrm>
            <a:off x="2308225" y="207248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4" name="Text Box 12"/>
          <p:cNvSpPr txBox="1">
            <a:spLocks noChangeArrowheads="1"/>
          </p:cNvSpPr>
          <p:nvPr/>
        </p:nvSpPr>
        <p:spPr bwMode="auto">
          <a:xfrm>
            <a:off x="6010275" y="221694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1625" name="Text Box 13"/>
          <p:cNvSpPr txBox="1">
            <a:spLocks noChangeArrowheads="1"/>
          </p:cNvSpPr>
          <p:nvPr/>
        </p:nvSpPr>
        <p:spPr bwMode="auto">
          <a:xfrm>
            <a:off x="5957887" y="302339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1626" name="Line 20"/>
          <p:cNvSpPr>
            <a:spLocks noChangeShapeType="1"/>
          </p:cNvSpPr>
          <p:nvPr/>
        </p:nvSpPr>
        <p:spPr bwMode="auto">
          <a:xfrm>
            <a:off x="1038225" y="620315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27" name="Text Box 21"/>
          <p:cNvSpPr txBox="1">
            <a:spLocks noChangeArrowheads="1"/>
          </p:cNvSpPr>
          <p:nvPr/>
        </p:nvSpPr>
        <p:spPr bwMode="auto">
          <a:xfrm>
            <a:off x="6018212" y="497919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1628" name="Text Box 22"/>
          <p:cNvSpPr txBox="1">
            <a:spLocks noChangeArrowheads="1"/>
          </p:cNvSpPr>
          <p:nvPr/>
        </p:nvSpPr>
        <p:spPr bwMode="auto">
          <a:xfrm>
            <a:off x="5965825" y="578564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1629" name="Line 6"/>
          <p:cNvSpPr>
            <a:spLocks noChangeShapeType="1"/>
          </p:cNvSpPr>
          <p:nvPr/>
        </p:nvSpPr>
        <p:spPr bwMode="auto">
          <a:xfrm>
            <a:off x="1011237" y="264398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0" name="Line 11"/>
          <p:cNvSpPr>
            <a:spLocks noChangeShapeType="1"/>
          </p:cNvSpPr>
          <p:nvPr/>
        </p:nvSpPr>
        <p:spPr bwMode="auto">
          <a:xfrm>
            <a:off x="1030287" y="344090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1" name="Line 15"/>
          <p:cNvSpPr>
            <a:spLocks noChangeShapeType="1"/>
          </p:cNvSpPr>
          <p:nvPr/>
        </p:nvSpPr>
        <p:spPr bwMode="auto">
          <a:xfrm>
            <a:off x="1019175" y="540623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2" name="Rectangle 36"/>
          <p:cNvSpPr>
            <a:spLocks noChangeArrowheads="1"/>
          </p:cNvSpPr>
          <p:nvPr/>
        </p:nvSpPr>
        <p:spPr bwMode="auto">
          <a:xfrm>
            <a:off x="1593850" y="48236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3" name="Rectangle 37"/>
          <p:cNvSpPr>
            <a:spLocks noChangeArrowheads="1"/>
          </p:cNvSpPr>
          <p:nvPr/>
        </p:nvSpPr>
        <p:spPr bwMode="auto">
          <a:xfrm>
            <a:off x="1835150" y="48347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4" name="Rectangle 38"/>
          <p:cNvSpPr>
            <a:spLocks noChangeArrowheads="1"/>
          </p:cNvSpPr>
          <p:nvPr/>
        </p:nvSpPr>
        <p:spPr bwMode="auto">
          <a:xfrm>
            <a:off x="2076450" y="483314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5" name="Rectangle 39"/>
          <p:cNvSpPr>
            <a:spLocks noChangeArrowheads="1"/>
          </p:cNvSpPr>
          <p:nvPr/>
        </p:nvSpPr>
        <p:spPr bwMode="auto">
          <a:xfrm>
            <a:off x="2317750" y="4825206"/>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21" name="Slide Number Placeholder 4">
            <a:extLst>
              <a:ext uri="{FF2B5EF4-FFF2-40B4-BE49-F238E27FC236}">
                <a16:creationId xmlns:a16="http://schemas.microsoft.com/office/drawing/2014/main" id="{51FCB1FE-1401-4B4D-9248-79049F60D36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12</a:t>
            </a:fld>
            <a:endParaRPr lang="en-US" altLang="x-none" sz="1400" dirty="0">
              <a:latin typeface="Times New Roman" charset="0"/>
            </a:endParaRPr>
          </a:p>
        </p:txBody>
      </p:sp>
    </p:spTree>
    <p:extLst>
      <p:ext uri="{BB962C8B-B14F-4D97-AF65-F5344CB8AC3E}">
        <p14:creationId xmlns:p14="http://schemas.microsoft.com/office/powerpoint/2010/main" val="398215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4000" u="sng">
                <a:solidFill>
                  <a:srgbClr val="3333CC"/>
                </a:solidFill>
                <a:latin typeface="Comic Sans MS" charset="0"/>
              </a:rPr>
              <a:t>Window Location</a:t>
            </a:r>
          </a:p>
        </p:txBody>
      </p:sp>
      <p:sp>
        <p:nvSpPr>
          <p:cNvPr id="113667" name="Rectangle 5"/>
          <p:cNvSpPr>
            <a:spLocks noChangeArrowheads="1"/>
          </p:cNvSpPr>
          <p:nvPr/>
        </p:nvSpPr>
        <p:spPr bwMode="auto">
          <a:xfrm>
            <a:off x="276225" y="1450181"/>
            <a:ext cx="8077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Go-back-n (GBN)</a:t>
            </a: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Selective repeat (SR)</a:t>
            </a:r>
          </a:p>
        </p:txBody>
      </p:sp>
      <p:sp>
        <p:nvSpPr>
          <p:cNvPr id="113668" name="Rectangle 7"/>
          <p:cNvSpPr>
            <a:spLocks noChangeArrowheads="1"/>
          </p:cNvSpPr>
          <p:nvPr/>
        </p:nvSpPr>
        <p:spPr bwMode="auto">
          <a:xfrm>
            <a:off x="1527175" y="200739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69" name="Rectangle 8"/>
          <p:cNvSpPr>
            <a:spLocks noChangeArrowheads="1"/>
          </p:cNvSpPr>
          <p:nvPr/>
        </p:nvSpPr>
        <p:spPr bwMode="auto">
          <a:xfrm>
            <a:off x="1768475" y="20042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0" name="Rectangle 9"/>
          <p:cNvSpPr>
            <a:spLocks noChangeArrowheads="1"/>
          </p:cNvSpPr>
          <p:nvPr/>
        </p:nvSpPr>
        <p:spPr bwMode="auto">
          <a:xfrm>
            <a:off x="2009775" y="20026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1" name="Rectangle 10"/>
          <p:cNvSpPr>
            <a:spLocks noChangeArrowheads="1"/>
          </p:cNvSpPr>
          <p:nvPr/>
        </p:nvSpPr>
        <p:spPr bwMode="auto">
          <a:xfrm>
            <a:off x="2251075" y="200898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2" name="Text Box 12"/>
          <p:cNvSpPr txBox="1">
            <a:spLocks noChangeArrowheads="1"/>
          </p:cNvSpPr>
          <p:nvPr/>
        </p:nvSpPr>
        <p:spPr bwMode="auto">
          <a:xfrm>
            <a:off x="5953125" y="215344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3673" name="Text Box 13"/>
          <p:cNvSpPr txBox="1">
            <a:spLocks noChangeArrowheads="1"/>
          </p:cNvSpPr>
          <p:nvPr/>
        </p:nvSpPr>
        <p:spPr bwMode="auto">
          <a:xfrm>
            <a:off x="5900737" y="295989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90478" name="Rectangle 14"/>
          <p:cNvSpPr>
            <a:spLocks noChangeArrowheads="1"/>
          </p:cNvSpPr>
          <p:nvPr/>
        </p:nvSpPr>
        <p:spPr bwMode="auto">
          <a:xfrm>
            <a:off x="1531937" y="2812256"/>
            <a:ext cx="242888" cy="573088"/>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5" name="Line 20"/>
          <p:cNvSpPr>
            <a:spLocks noChangeShapeType="1"/>
          </p:cNvSpPr>
          <p:nvPr/>
        </p:nvSpPr>
        <p:spPr bwMode="auto">
          <a:xfrm>
            <a:off x="981075" y="613965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76" name="Text Box 21"/>
          <p:cNvSpPr txBox="1">
            <a:spLocks noChangeArrowheads="1"/>
          </p:cNvSpPr>
          <p:nvPr/>
        </p:nvSpPr>
        <p:spPr bwMode="auto">
          <a:xfrm>
            <a:off x="5961062" y="491569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3677" name="Text Box 22"/>
          <p:cNvSpPr txBox="1">
            <a:spLocks noChangeArrowheads="1"/>
          </p:cNvSpPr>
          <p:nvPr/>
        </p:nvSpPr>
        <p:spPr bwMode="auto">
          <a:xfrm>
            <a:off x="5908675" y="572214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3678" name="Line 6"/>
          <p:cNvSpPr>
            <a:spLocks noChangeShapeType="1"/>
          </p:cNvSpPr>
          <p:nvPr/>
        </p:nvSpPr>
        <p:spPr bwMode="auto">
          <a:xfrm>
            <a:off x="954087" y="258048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79" name="Line 11"/>
          <p:cNvSpPr>
            <a:spLocks noChangeShapeType="1"/>
          </p:cNvSpPr>
          <p:nvPr/>
        </p:nvSpPr>
        <p:spPr bwMode="auto">
          <a:xfrm>
            <a:off x="973137" y="337740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80" name="Line 15"/>
          <p:cNvSpPr>
            <a:spLocks noChangeShapeType="1"/>
          </p:cNvSpPr>
          <p:nvPr/>
        </p:nvSpPr>
        <p:spPr bwMode="auto">
          <a:xfrm>
            <a:off x="962025" y="534273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35"/>
          <p:cNvGrpSpPr>
            <a:grpSpLocks/>
          </p:cNvGrpSpPr>
          <p:nvPr/>
        </p:nvGrpSpPr>
        <p:grpSpPr bwMode="auto">
          <a:xfrm>
            <a:off x="1544637" y="5561806"/>
            <a:ext cx="966788" cy="579438"/>
            <a:chOff x="1052" y="3374"/>
            <a:chExt cx="609" cy="365"/>
          </a:xfrm>
        </p:grpSpPr>
        <p:sp>
          <p:nvSpPr>
            <p:cNvPr id="113687" name="Rectangle 31"/>
            <p:cNvSpPr>
              <a:spLocks noChangeArrowheads="1"/>
            </p:cNvSpPr>
            <p:nvPr/>
          </p:nvSpPr>
          <p:spPr bwMode="auto">
            <a:xfrm>
              <a:off x="1052" y="3374"/>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8" name="Rectangle 32"/>
            <p:cNvSpPr>
              <a:spLocks noChangeArrowheads="1"/>
            </p:cNvSpPr>
            <p:nvPr/>
          </p:nvSpPr>
          <p:spPr bwMode="auto">
            <a:xfrm>
              <a:off x="1204" y="3378"/>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9" name="Rectangle 33"/>
            <p:cNvSpPr>
              <a:spLocks noChangeArrowheads="1"/>
            </p:cNvSpPr>
            <p:nvPr/>
          </p:nvSpPr>
          <p:spPr bwMode="auto">
            <a:xfrm>
              <a:off x="1356" y="3376"/>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90" name="Rectangle 34"/>
            <p:cNvSpPr>
              <a:spLocks noChangeArrowheads="1"/>
            </p:cNvSpPr>
            <p:nvPr/>
          </p:nvSpPr>
          <p:spPr bwMode="auto">
            <a:xfrm>
              <a:off x="1508" y="3375"/>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sp>
        <p:nvSpPr>
          <p:cNvPr id="113682" name="Rectangle 36"/>
          <p:cNvSpPr>
            <a:spLocks noChangeArrowheads="1"/>
          </p:cNvSpPr>
          <p:nvPr/>
        </p:nvSpPr>
        <p:spPr bwMode="auto">
          <a:xfrm>
            <a:off x="1536700" y="47601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3" name="Rectangle 37"/>
          <p:cNvSpPr>
            <a:spLocks noChangeArrowheads="1"/>
          </p:cNvSpPr>
          <p:nvPr/>
        </p:nvSpPr>
        <p:spPr bwMode="auto">
          <a:xfrm>
            <a:off x="1778000" y="47712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4" name="Rectangle 38"/>
          <p:cNvSpPr>
            <a:spLocks noChangeArrowheads="1"/>
          </p:cNvSpPr>
          <p:nvPr/>
        </p:nvSpPr>
        <p:spPr bwMode="auto">
          <a:xfrm>
            <a:off x="2019300" y="476964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5" name="Rectangle 39"/>
          <p:cNvSpPr>
            <a:spLocks noChangeArrowheads="1"/>
          </p:cNvSpPr>
          <p:nvPr/>
        </p:nvSpPr>
        <p:spPr bwMode="auto">
          <a:xfrm>
            <a:off x="2260600" y="4761706"/>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27" name="Rectangle 26"/>
          <p:cNvSpPr>
            <a:spLocks noChangeArrowheads="1"/>
          </p:cNvSpPr>
          <p:nvPr/>
        </p:nvSpPr>
        <p:spPr bwMode="auto">
          <a:xfrm>
            <a:off x="5167313" y="41275"/>
            <a:ext cx="3713162"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buFont typeface="ZapfDingbats" charset="0"/>
              <a:buNone/>
            </a:pPr>
            <a:r>
              <a:rPr lang="en-US" altLang="x-none">
                <a:solidFill>
                  <a:srgbClr val="FF0000"/>
                </a:solidFill>
                <a:latin typeface="Arial" charset="0"/>
              </a:rPr>
              <a:t>Q:</a:t>
            </a:r>
            <a:r>
              <a:rPr lang="en-US" altLang="x-none">
                <a:solidFill>
                  <a:srgbClr val="000000"/>
                </a:solidFill>
                <a:latin typeface="Arial" charset="0"/>
              </a:rPr>
              <a:t> what relationship between seq # size and window size?</a:t>
            </a:r>
          </a:p>
        </p:txBody>
      </p:sp>
      <p:sp>
        <p:nvSpPr>
          <p:cNvPr id="28" name="Slide Number Placeholder 4">
            <a:extLst>
              <a:ext uri="{FF2B5EF4-FFF2-40B4-BE49-F238E27FC236}">
                <a16:creationId xmlns:a16="http://schemas.microsoft.com/office/drawing/2014/main" id="{7E22D69C-353B-744B-9B8F-8568B8168DB4}"/>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13</a:t>
            </a:fld>
            <a:endParaRPr lang="en-US" altLang="x-none" sz="1400" dirty="0">
              <a:latin typeface="Times New Roman" charset="0"/>
            </a:endParaRPr>
          </a:p>
        </p:txBody>
      </p:sp>
    </p:spTree>
    <p:extLst>
      <p:ext uri="{BB962C8B-B14F-4D97-AF65-F5344CB8AC3E}">
        <p14:creationId xmlns:p14="http://schemas.microsoft.com/office/powerpoint/2010/main" val="261741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0.01371 -0.03009 L 0.12275 -0.03009 " pathEditMode="fixed" rAng="0" ptsTypes="AA">
                                      <p:cBhvr>
                                        <p:cTn id="6" dur="5000" fill="hold"/>
                                        <p:tgtEl>
                                          <p:spTgt spid="190478"/>
                                        </p:tgtEl>
                                        <p:attrNameLst>
                                          <p:attrName>ppt_x</p:attrName>
                                          <p:attrName>ppt_y</p:attrName>
                                        </p:attrNameLst>
                                      </p:cBhvr>
                                      <p:rCtr x="5451"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1.38889E-6 -7.40741E-7 L 0.10747 -7.40741E-7 " pathEditMode="relative" rAng="0" ptsTypes="AA">
                                      <p:cBhvr>
                                        <p:cTn id="10" dur="2000" fill="hold"/>
                                        <p:tgtEl>
                                          <p:spTgt spid="2"/>
                                        </p:tgtEl>
                                        <p:attrNameLst>
                                          <p:attrName>ppt_x</p:attrName>
                                          <p:attrName>ppt_y</p:attrName>
                                        </p:attrNameLst>
                                      </p:cBhvr>
                                      <p:rCtr x="5365"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47675" y="247650"/>
            <a:ext cx="7772400" cy="838200"/>
          </a:xfrm>
        </p:spPr>
        <p:txBody>
          <a:bodyPr/>
          <a:lstStyle/>
          <a:p>
            <a:r>
              <a:rPr lang="en-US" altLang="x-none">
                <a:ea typeface="ＭＳ Ｐゴシック" charset="-128"/>
              </a:rPr>
              <a:t>Selective Repeat</a:t>
            </a:r>
          </a:p>
        </p:txBody>
      </p:sp>
      <p:sp>
        <p:nvSpPr>
          <p:cNvPr id="105475" name="Rectangle 3"/>
          <p:cNvSpPr>
            <a:spLocks noGrp="1" noChangeArrowheads="1"/>
          </p:cNvSpPr>
          <p:nvPr>
            <p:ph type="body" sz="half" idx="1"/>
          </p:nvPr>
        </p:nvSpPr>
        <p:spPr>
          <a:xfrm>
            <a:off x="533400" y="1600200"/>
            <a:ext cx="4124325" cy="4781550"/>
          </a:xfrm>
        </p:spPr>
        <p:txBody>
          <a:bodyPr/>
          <a:lstStyle/>
          <a:p>
            <a:pPr>
              <a:buFont typeface="ZapfDingbats" charset="0"/>
              <a:buNone/>
            </a:pPr>
            <a:r>
              <a:rPr lang="en-US" altLang="x-none" sz="2400" dirty="0">
                <a:solidFill>
                  <a:srgbClr val="FF0000"/>
                </a:solidFill>
                <a:ea typeface="ＭＳ Ｐゴシック" charset="-128"/>
              </a:rPr>
              <a:t>data from above :</a:t>
            </a:r>
            <a:endParaRPr lang="en-US" altLang="x-none" sz="2400" dirty="0">
              <a:ea typeface="ＭＳ Ｐゴシック" charset="-128"/>
            </a:endParaRPr>
          </a:p>
          <a:p>
            <a:pPr>
              <a:buFont typeface="Wingdings" pitchFamily="2" charset="2"/>
              <a:buChar char="q"/>
            </a:pPr>
            <a:r>
              <a:rPr lang="en-US" altLang="x-none" sz="2000" dirty="0" err="1">
                <a:ea typeface="ＭＳ Ｐゴシック" charset="-128"/>
              </a:rPr>
              <a:t>unACKed</a:t>
            </a:r>
            <a:r>
              <a:rPr lang="en-US" altLang="x-none" sz="2000" dirty="0">
                <a:ea typeface="ＭＳ Ｐゴシック" charset="-128"/>
              </a:rPr>
              <a:t> packets is less than window size W, send; otherwise block app.</a:t>
            </a:r>
          </a:p>
          <a:p>
            <a:pPr>
              <a:buFont typeface="ZapfDingbats" charset="0"/>
              <a:buNone/>
            </a:pPr>
            <a:r>
              <a:rPr lang="en-US" altLang="x-none" sz="2400" dirty="0">
                <a:solidFill>
                  <a:srgbClr val="FF0000"/>
                </a:solidFill>
                <a:ea typeface="ＭＳ Ｐゴシック" charset="-128"/>
              </a:rPr>
              <a:t>timeout(n):</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resend </a:t>
            </a:r>
            <a:r>
              <a:rPr lang="en-US" altLang="x-none" sz="2000" dirty="0" err="1">
                <a:ea typeface="ＭＳ Ｐゴシック" charset="-128"/>
              </a:rPr>
              <a:t>pkt</a:t>
            </a:r>
            <a:r>
              <a:rPr lang="en-US" altLang="x-none" sz="2000" dirty="0">
                <a:ea typeface="ＭＳ Ｐゴシック" charset="-128"/>
              </a:rPr>
              <a:t> n, restart timer</a:t>
            </a:r>
          </a:p>
          <a:p>
            <a:pPr>
              <a:buFont typeface="ZapfDingbats" charset="0"/>
              <a:buNone/>
            </a:pPr>
            <a:r>
              <a:rPr lang="en-US" altLang="x-none" sz="2400" dirty="0">
                <a:solidFill>
                  <a:srgbClr val="FF0000"/>
                </a:solidFill>
                <a:ea typeface="ＭＳ Ｐゴシック" charset="-128"/>
              </a:rPr>
              <a:t>ACK(n) </a:t>
            </a:r>
            <a:r>
              <a:rPr lang="en-US" altLang="x-none" sz="2000" dirty="0">
                <a:ea typeface="ＭＳ Ｐゴシック" charset="-128"/>
              </a:rPr>
              <a:t>in </a:t>
            </a:r>
            <a:r>
              <a:rPr lang="en-US" altLang="x-none" sz="1600" dirty="0">
                <a:ea typeface="ＭＳ Ｐゴシック" charset="-128"/>
              </a:rPr>
              <a:t>[sendbase,sendbase+W-1]:</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mark </a:t>
            </a:r>
            <a:r>
              <a:rPr lang="en-US" altLang="x-none" sz="2000" dirty="0" err="1">
                <a:ea typeface="ＭＳ Ｐゴシック" charset="-128"/>
              </a:rPr>
              <a:t>pkt</a:t>
            </a:r>
            <a:r>
              <a:rPr lang="en-US" altLang="x-none" sz="2000" dirty="0">
                <a:ea typeface="ＭＳ Ｐゴシック" charset="-128"/>
              </a:rPr>
              <a:t> n as received</a:t>
            </a:r>
          </a:p>
          <a:p>
            <a:pPr>
              <a:buFont typeface="Wingdings" pitchFamily="2" charset="2"/>
              <a:buChar char="q"/>
            </a:pPr>
            <a:r>
              <a:rPr lang="en-US" altLang="x-none" sz="2000" dirty="0">
                <a:ea typeface="ＭＳ Ｐゴシック" charset="-128"/>
              </a:rPr>
              <a:t>update </a:t>
            </a:r>
            <a:r>
              <a:rPr lang="en-US" altLang="x-none" sz="2000" dirty="0" err="1">
                <a:ea typeface="ＭＳ Ｐゴシック" charset="-128"/>
              </a:rPr>
              <a:t>sendbase</a:t>
            </a:r>
            <a:r>
              <a:rPr lang="en-US" altLang="x-none" sz="2000" dirty="0">
                <a:ea typeface="ＭＳ Ｐゴシック" charset="-128"/>
              </a:rPr>
              <a:t> to the first packet </a:t>
            </a:r>
            <a:r>
              <a:rPr lang="en-US" altLang="x-none" sz="2000" dirty="0" err="1">
                <a:ea typeface="ＭＳ Ｐゴシック" charset="-128"/>
              </a:rPr>
              <a:t>unACKed</a:t>
            </a:r>
            <a:endParaRPr lang="en-US" altLang="x-none" sz="2400" dirty="0">
              <a:ea typeface="ＭＳ Ｐゴシック" charset="-128"/>
            </a:endParaRPr>
          </a:p>
        </p:txBody>
      </p:sp>
      <p:sp>
        <p:nvSpPr>
          <p:cNvPr id="105476" name="Rectangle 5"/>
          <p:cNvSpPr>
            <a:spLocks noChangeArrowheads="1"/>
          </p:cNvSpPr>
          <p:nvPr/>
        </p:nvSpPr>
        <p:spPr bwMode="auto">
          <a:xfrm>
            <a:off x="495300" y="1457325"/>
            <a:ext cx="3967163"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77" name="Group 8"/>
          <p:cNvGrpSpPr>
            <a:grpSpLocks/>
          </p:cNvGrpSpPr>
          <p:nvPr/>
        </p:nvGrpSpPr>
        <p:grpSpPr bwMode="auto">
          <a:xfrm>
            <a:off x="703263" y="1208088"/>
            <a:ext cx="1150937" cy="457200"/>
            <a:chOff x="1103" y="3929"/>
            <a:chExt cx="725" cy="288"/>
          </a:xfrm>
        </p:grpSpPr>
        <p:sp>
          <p:nvSpPr>
            <p:cNvPr id="105483" name="Rectangle 7"/>
            <p:cNvSpPr>
              <a:spLocks noChangeArrowheads="1"/>
            </p:cNvSpPr>
            <p:nvPr/>
          </p:nvSpPr>
          <p:spPr bwMode="auto">
            <a:xfrm>
              <a:off x="1146" y="3984"/>
              <a:ext cx="61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4" name="Text Box 6"/>
            <p:cNvSpPr txBox="1">
              <a:spLocks noChangeArrowheads="1"/>
            </p:cNvSpPr>
            <p:nvPr/>
          </p:nvSpPr>
          <p:spPr bwMode="auto">
            <a:xfrm>
              <a:off x="1103" y="392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sender</a:t>
              </a:r>
              <a:endParaRPr lang="en-US" altLang="x-none">
                <a:solidFill>
                  <a:srgbClr val="000000"/>
                </a:solidFill>
              </a:endParaRPr>
            </a:p>
          </p:txBody>
        </p:sp>
      </p:grpSp>
      <p:sp>
        <p:nvSpPr>
          <p:cNvPr id="105478" name="Rectangle 9"/>
          <p:cNvSpPr>
            <a:spLocks noChangeArrowheads="1"/>
          </p:cNvSpPr>
          <p:nvPr/>
        </p:nvSpPr>
        <p:spPr bwMode="auto">
          <a:xfrm>
            <a:off x="5000625" y="1581150"/>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err="1">
                <a:solidFill>
                  <a:srgbClr val="FF0000"/>
                </a:solidFill>
                <a:latin typeface="Comic Sans MS" charset="0"/>
              </a:rPr>
              <a:t>pkt</a:t>
            </a:r>
            <a:r>
              <a:rPr lang="en-US" altLang="x-none" dirty="0">
                <a:solidFill>
                  <a:srgbClr val="FF0000"/>
                </a:solidFill>
                <a:latin typeface="Comic Sans MS" charset="0"/>
              </a:rPr>
              <a:t> n in </a:t>
            </a:r>
            <a:r>
              <a:rPr lang="en-US" altLang="x-none" sz="1600" dirty="0">
                <a:solidFill>
                  <a:srgbClr val="FF0000"/>
                </a:solidFill>
                <a:latin typeface="Comic Sans MS" charset="0"/>
              </a:rPr>
              <a:t>[</a:t>
            </a:r>
            <a:r>
              <a:rPr lang="en-US" altLang="x-none" sz="1600" dirty="0" err="1">
                <a:solidFill>
                  <a:srgbClr val="FF0000"/>
                </a:solidFill>
                <a:latin typeface="Comic Sans MS" charset="0"/>
              </a:rPr>
              <a:t>rcvbase</a:t>
            </a:r>
            <a:r>
              <a:rPr lang="en-US" altLang="x-none" sz="1600" dirty="0">
                <a:solidFill>
                  <a:srgbClr val="FF0000"/>
                </a:solidFill>
                <a:latin typeface="Comic Sans MS" charset="0"/>
              </a:rPr>
              <a:t>, rcvbase+W-1]</a:t>
            </a:r>
            <a:endParaRPr lang="en-US" altLang="x-none"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send ACK(n)</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if (out-of-order) </a:t>
            </a:r>
            <a:br>
              <a:rPr lang="en-US" altLang="x-none" sz="2000" dirty="0">
                <a:solidFill>
                  <a:srgbClr val="000000"/>
                </a:solidFill>
                <a:latin typeface="Comic Sans MS" charset="0"/>
              </a:rPr>
            </a:br>
            <a:r>
              <a:rPr lang="en-US" altLang="x-none" sz="2000" dirty="0">
                <a:solidFill>
                  <a:srgbClr val="000000"/>
                </a:solidFill>
                <a:latin typeface="Comic Sans MS" charset="0"/>
              </a:rPr>
              <a:t>    mark and buffer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a:t>
            </a:r>
            <a:br>
              <a:rPr lang="en-US" altLang="x-none" sz="2000" dirty="0">
                <a:solidFill>
                  <a:srgbClr val="000000"/>
                </a:solidFill>
                <a:latin typeface="Comic Sans MS" charset="0"/>
              </a:rPr>
            </a:br>
            <a:r>
              <a:rPr lang="en-US" altLang="x-none" sz="2000" dirty="0">
                <a:solidFill>
                  <a:srgbClr val="000000"/>
                </a:solidFill>
                <a:latin typeface="Comic Sans MS" charset="0"/>
              </a:rPr>
              <a:t>else /*in-order*/</a:t>
            </a:r>
          </a:p>
          <a:p>
            <a:pPr algn="l" eaLnBrk="1" hangingPunct="1">
              <a:spcBef>
                <a:spcPct val="20000"/>
              </a:spcBef>
              <a:buClr>
                <a:srgbClr val="3333CC"/>
              </a:buClr>
              <a:buSzPct val="85000"/>
              <a:buFont typeface="ZapfDingbats" charset="0"/>
              <a:buNone/>
            </a:pPr>
            <a:r>
              <a:rPr lang="en-US" altLang="x-none" sz="2000" dirty="0">
                <a:solidFill>
                  <a:srgbClr val="000000"/>
                </a:solidFill>
                <a:latin typeface="Comic Sans MS" charset="0"/>
              </a:rPr>
              <a:t>         deliver any in-order packets</a:t>
            </a:r>
          </a:p>
          <a:p>
            <a:pPr algn="l" eaLnBrk="1" hangingPunct="1">
              <a:spcBef>
                <a:spcPct val="20000"/>
              </a:spcBef>
              <a:buClr>
                <a:srgbClr val="3333CC"/>
              </a:buClr>
              <a:buSzPct val="85000"/>
            </a:pPr>
            <a:r>
              <a:rPr lang="en-US" altLang="x-none" sz="2000" dirty="0" err="1">
                <a:solidFill>
                  <a:srgbClr val="FF0000"/>
                </a:solidFill>
                <a:latin typeface="Comic Sans MS" charset="0"/>
              </a:rPr>
              <a:t>pkt</a:t>
            </a:r>
            <a:r>
              <a:rPr lang="en-US" altLang="x-none" sz="2000" dirty="0">
                <a:solidFill>
                  <a:srgbClr val="FF0000"/>
                </a:solidFill>
                <a:latin typeface="Comic Sans MS" charset="0"/>
              </a:rPr>
              <a:t> n in </a:t>
            </a:r>
            <a:r>
              <a:rPr lang="en-US" altLang="x-none" sz="1800" dirty="0">
                <a:solidFill>
                  <a:srgbClr val="FF0000"/>
                </a:solidFill>
                <a:latin typeface="Comic Sans MS" charset="0"/>
              </a:rPr>
              <a:t>[</a:t>
            </a:r>
            <a:r>
              <a:rPr lang="en-US" altLang="x-none" sz="1800" dirty="0" err="1">
                <a:solidFill>
                  <a:srgbClr val="FF0000"/>
                </a:solidFill>
                <a:latin typeface="Comic Sans MS" charset="0"/>
              </a:rPr>
              <a:t>rcvbase</a:t>
            </a:r>
            <a:r>
              <a:rPr lang="en-US" altLang="zh-CN" sz="1800" dirty="0">
                <a:solidFill>
                  <a:srgbClr val="FF0000"/>
                </a:solidFill>
                <a:latin typeface="Comic Sans MS" charset="0"/>
              </a:rPr>
              <a:t>-W</a:t>
            </a:r>
            <a:r>
              <a:rPr lang="en-US" altLang="x-none" sz="1800" dirty="0">
                <a:solidFill>
                  <a:srgbClr val="FF0000"/>
                </a:solidFill>
                <a:latin typeface="Comic Sans MS" charset="0"/>
              </a:rPr>
              <a:t>, rcvbase-1]</a:t>
            </a:r>
            <a:endParaRPr lang="en-US" altLang="x-none" sz="2000"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zh-CN" sz="2000" dirty="0">
                <a:solidFill>
                  <a:srgbClr val="000000"/>
                </a:solidFill>
                <a:latin typeface="Comic Sans MS" charset="0"/>
              </a:rPr>
              <a:t>send</a:t>
            </a:r>
            <a:r>
              <a:rPr lang="zh-CN" altLang="en-US" sz="2000" dirty="0">
                <a:solidFill>
                  <a:srgbClr val="000000"/>
                </a:solidFill>
                <a:latin typeface="Comic Sans MS" charset="0"/>
              </a:rPr>
              <a:t> </a:t>
            </a:r>
            <a:r>
              <a:rPr lang="en-US" altLang="zh-CN" sz="2000" dirty="0">
                <a:solidFill>
                  <a:srgbClr val="000000"/>
                </a:solidFill>
                <a:latin typeface="Comic Sans MS" charset="0"/>
              </a:rPr>
              <a:t>ACK(n)</a:t>
            </a:r>
            <a:endParaRPr lang="en-US" altLang="x-none" sz="2000" dirty="0">
              <a:solidFill>
                <a:srgbClr val="000000"/>
              </a:solidFill>
              <a:latin typeface="Comic Sans MS" charset="0"/>
            </a:endParaRPr>
          </a:p>
          <a:p>
            <a:pPr algn="l" eaLnBrk="1" hangingPunct="1">
              <a:spcBef>
                <a:spcPct val="20000"/>
              </a:spcBef>
              <a:buClr>
                <a:srgbClr val="3333CC"/>
              </a:buClr>
              <a:buSzPct val="85000"/>
              <a:buFont typeface="ZapfDingbats" charset="0"/>
              <a:buNone/>
            </a:pPr>
            <a:r>
              <a:rPr lang="en-US" altLang="x-none" dirty="0">
                <a:solidFill>
                  <a:srgbClr val="FF0000"/>
                </a:solidFill>
                <a:latin typeface="Comic Sans MS" charset="0"/>
              </a:rPr>
              <a:t>otherwise:</a:t>
            </a:r>
            <a:r>
              <a:rPr lang="en-US" altLang="x-none" sz="2000" dirty="0">
                <a:solidFill>
                  <a:srgbClr val="FF0000"/>
                </a:solidFill>
                <a:latin typeface="Comic Sans MS" charset="0"/>
              </a:rPr>
              <a:t> </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ignore </a:t>
            </a:r>
            <a:endParaRPr lang="en-US" altLang="x-none" dirty="0">
              <a:solidFill>
                <a:srgbClr val="000000"/>
              </a:solidFill>
              <a:latin typeface="Comic Sans MS" charset="0"/>
            </a:endParaRPr>
          </a:p>
          <a:p>
            <a:pPr algn="l" eaLnBrk="1" hangingPunct="1">
              <a:spcBef>
                <a:spcPct val="20000"/>
              </a:spcBef>
              <a:buClr>
                <a:srgbClr val="3333CC"/>
              </a:buClr>
              <a:buSzPct val="85000"/>
              <a:buFont typeface="ZapfDingbats" charset="0"/>
              <a:buChar char="r"/>
            </a:pPr>
            <a:endParaRPr lang="en-US" altLang="x-none" dirty="0">
              <a:solidFill>
                <a:srgbClr val="000000"/>
              </a:solidFill>
              <a:latin typeface="Comic Sans MS" charset="0"/>
            </a:endParaRPr>
          </a:p>
        </p:txBody>
      </p:sp>
      <p:sp>
        <p:nvSpPr>
          <p:cNvPr id="105479" name="Rectangle 10"/>
          <p:cNvSpPr>
            <a:spLocks noChangeArrowheads="1"/>
          </p:cNvSpPr>
          <p:nvPr/>
        </p:nvSpPr>
        <p:spPr bwMode="auto">
          <a:xfrm>
            <a:off x="4962525" y="1438275"/>
            <a:ext cx="3838575"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80" name="Group 14"/>
          <p:cNvGrpSpPr>
            <a:grpSpLocks/>
          </p:cNvGrpSpPr>
          <p:nvPr/>
        </p:nvGrpSpPr>
        <p:grpSpPr bwMode="auto">
          <a:xfrm>
            <a:off x="5186363" y="1179513"/>
            <a:ext cx="1366837" cy="457200"/>
            <a:chOff x="3339" y="191"/>
            <a:chExt cx="861" cy="288"/>
          </a:xfrm>
        </p:grpSpPr>
        <p:sp>
          <p:nvSpPr>
            <p:cNvPr id="105481" name="Rectangle 12"/>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2" name="Text Box 13"/>
            <p:cNvSpPr txBox="1">
              <a:spLocks noChangeArrowheads="1"/>
            </p:cNvSpPr>
            <p:nvPr/>
          </p:nvSpPr>
          <p:spPr bwMode="auto">
            <a:xfrm>
              <a:off x="3339" y="191"/>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receiver</a:t>
              </a:r>
              <a:endParaRPr lang="en-US" altLang="x-none">
                <a:solidFill>
                  <a:srgbClr val="000000"/>
                </a:solidFill>
              </a:endParaRPr>
            </a:p>
          </p:txBody>
        </p:sp>
      </p:grpSp>
      <p:sp>
        <p:nvSpPr>
          <p:cNvPr id="14" name="Slide Number Placeholder 4">
            <a:extLst>
              <a:ext uri="{FF2B5EF4-FFF2-40B4-BE49-F238E27FC236}">
                <a16:creationId xmlns:a16="http://schemas.microsoft.com/office/drawing/2014/main" id="{0D90791F-CACF-4C4B-9AE1-3961A1F1006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14</a:t>
            </a:fld>
            <a:endParaRPr lang="en-US" altLang="x-none" sz="1400" dirty="0">
              <a:latin typeface="Times New Roman" charset="0"/>
            </a:endParaRPr>
          </a:p>
        </p:txBody>
      </p:sp>
      <p:sp>
        <p:nvSpPr>
          <p:cNvPr id="2" name="Rectangle 1">
            <a:extLst>
              <a:ext uri="{FF2B5EF4-FFF2-40B4-BE49-F238E27FC236}">
                <a16:creationId xmlns:a16="http://schemas.microsoft.com/office/drawing/2014/main" id="{80AE1EEE-5252-D34F-BD72-4D52DE7D8FF2}"/>
              </a:ext>
            </a:extLst>
          </p:cNvPr>
          <p:cNvSpPr/>
          <p:nvPr/>
        </p:nvSpPr>
        <p:spPr bwMode="auto">
          <a:xfrm>
            <a:off x="4778829" y="4027714"/>
            <a:ext cx="4147458" cy="7837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3736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ChangeArrowheads="1"/>
          </p:cNvSpPr>
          <p:nvPr/>
        </p:nvSpPr>
        <p:spPr bwMode="auto">
          <a:xfrm>
            <a:off x="333375" y="619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600" u="sng">
                <a:solidFill>
                  <a:srgbClr val="3333CC"/>
                </a:solidFill>
                <a:latin typeface="Comic Sans MS" charset="0"/>
              </a:rPr>
              <a:t>Sliding Window Protocols:</a:t>
            </a:r>
            <a:br>
              <a:rPr lang="en-US" altLang="x-none" sz="3600" u="sng">
                <a:solidFill>
                  <a:srgbClr val="3333CC"/>
                </a:solidFill>
                <a:latin typeface="Comic Sans MS" charset="0"/>
              </a:rPr>
            </a:br>
            <a:r>
              <a:rPr lang="en-US" altLang="x-none" sz="3600" u="sng">
                <a:solidFill>
                  <a:srgbClr val="3333CC"/>
                </a:solidFill>
                <a:latin typeface="Comic Sans MS" charset="0"/>
              </a:rPr>
              <a:t>Go-back-n and Selective Repeat</a:t>
            </a:r>
          </a:p>
        </p:txBody>
      </p:sp>
      <p:graphicFrame>
        <p:nvGraphicFramePr>
          <p:cNvPr id="218117" name="Group 5"/>
          <p:cNvGraphicFramePr>
            <a:graphicFrameLocks noGrp="1"/>
          </p:cNvGraphicFramePr>
          <p:nvPr/>
        </p:nvGraphicFramePr>
        <p:xfrm>
          <a:off x="400050" y="1584325"/>
          <a:ext cx="8134350" cy="4348204"/>
        </p:xfrm>
        <a:graphic>
          <a:graphicData uri="http://schemas.openxmlformats.org/drawingml/2006/table">
            <a:tbl>
              <a:tblPr/>
              <a:tblGrid>
                <a:gridCol w="2711450">
                  <a:extLst>
                    <a:ext uri="{9D8B030D-6E8A-4147-A177-3AD203B41FA5}">
                      <a16:colId xmlns:a16="http://schemas.microsoft.com/office/drawing/2014/main" val="20000"/>
                    </a:ext>
                  </a:extLst>
                </a:gridCol>
                <a:gridCol w="2711450">
                  <a:extLst>
                    <a:ext uri="{9D8B030D-6E8A-4147-A177-3AD203B41FA5}">
                      <a16:colId xmlns:a16="http://schemas.microsoft.com/office/drawing/2014/main" val="20001"/>
                    </a:ext>
                  </a:extLst>
                </a:gridCol>
                <a:gridCol w="2711450">
                  <a:extLst>
                    <a:ext uri="{9D8B030D-6E8A-4147-A177-3AD203B41FA5}">
                      <a16:colId xmlns:a16="http://schemas.microsoft.com/office/drawing/2014/main" val="20002"/>
                    </a:ext>
                  </a:extLst>
                </a:gridCol>
              </a:tblGrid>
              <a:tr h="50954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1" i="0" u="none" strike="noStrike" cap="none" normalizeH="0" baseline="0">
                          <a:ln>
                            <a:noFill/>
                          </a:ln>
                          <a:solidFill>
                            <a:schemeClr val="tx1"/>
                          </a:solidFill>
                          <a:effectLst/>
                          <a:latin typeface="Comic Sans MS" charset="0"/>
                          <a:ea typeface="ＭＳ Ｐゴシック" charset="-128"/>
                        </a:rPr>
                        <a:t>Go-back-n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1" i="0" u="none" strike="noStrike" cap="none" normalizeH="0" baseline="0">
                          <a:ln>
                            <a:noFill/>
                          </a:ln>
                          <a:solidFill>
                            <a:schemeClr val="tx1"/>
                          </a:solidFill>
                          <a:effectLst/>
                          <a:latin typeface="Comic Sans MS" charset="0"/>
                          <a:ea typeface="ＭＳ Ｐゴシック" charset="-128"/>
                        </a:rPr>
                        <a:t>Selective Repeat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94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800" b="0" i="0" u="none" strike="noStrike" cap="none" normalizeH="0" baseline="0">
                          <a:ln>
                            <a:noFill/>
                          </a:ln>
                          <a:solidFill>
                            <a:schemeClr val="tx1"/>
                          </a:solidFill>
                          <a:effectLst/>
                          <a:latin typeface="Comic Sans MS" charset="0"/>
                          <a:ea typeface="ＭＳ Ｐゴシック" charset="-128"/>
                        </a:rPr>
                        <a:t>data bandwidth: sender to receiver</a:t>
                      </a:r>
                      <a:br>
                        <a:rPr kumimoji="0" lang="en-US" altLang="x-none" sz="1800" b="0" i="0" u="none" strike="noStrike" cap="none" normalizeH="0" baseline="0">
                          <a:ln>
                            <a:noFill/>
                          </a:ln>
                          <a:solidFill>
                            <a:schemeClr val="tx1"/>
                          </a:solidFill>
                          <a:effectLst/>
                          <a:latin typeface="Comic Sans MS" charset="0"/>
                          <a:ea typeface="ＭＳ Ｐゴシック" charset="-128"/>
                        </a:rPr>
                      </a:br>
                      <a:r>
                        <a:rPr kumimoji="0" lang="en-US" altLang="x-none" sz="1800" b="0" i="0" u="none" strike="noStrike" cap="none" normalizeH="0" baseline="0">
                          <a:ln>
                            <a:noFill/>
                          </a:ln>
                          <a:solidFill>
                            <a:schemeClr val="tx1"/>
                          </a:solidFill>
                          <a:effectLst/>
                          <a:latin typeface="Comic Sans MS" charset="0"/>
                          <a:ea typeface="ＭＳ Ｐゴシック" charset="-128"/>
                        </a:rPr>
                        <a:t>(avg. number of times a pkt is transmitted)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4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800" b="0" i="0" u="none" strike="noStrike" cap="none" normalizeH="0" baseline="0">
                          <a:ln>
                            <a:noFill/>
                          </a:ln>
                          <a:solidFill>
                            <a:schemeClr val="tx1"/>
                          </a:solidFill>
                          <a:effectLst/>
                          <a:latin typeface="Comic Sans MS" charset="0"/>
                          <a:ea typeface="ＭＳ Ｐゴシック" charset="-128"/>
                        </a:rPr>
                        <a:t>ACK bandwidth (receiver to sender)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70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400" b="0" i="0" u="none" strike="noStrike" cap="none" normalizeH="0" baseline="0">
                          <a:ln>
                            <a:noFill/>
                          </a:ln>
                          <a:solidFill>
                            <a:schemeClr val="tx1"/>
                          </a:solidFill>
                          <a:effectLst/>
                          <a:latin typeface="Comic Sans MS" charset="0"/>
                          <a:ea typeface="ＭＳ Ｐゴシック" charset="-128"/>
                        </a:rPr>
                        <a:t>Relationship between M (the number of seq#) and W (window size)</a:t>
                      </a:r>
                      <a:endParaRPr kumimoji="0" lang="en-US"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2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0" i="0" u="none" strike="noStrike" cap="none" normalizeH="0" baseline="0">
                          <a:ln>
                            <a:noFill/>
                          </a:ln>
                          <a:solidFill>
                            <a:schemeClr val="tx1"/>
                          </a:solidFill>
                          <a:effectLst/>
                          <a:latin typeface="Comic Sans MS" charset="0"/>
                          <a:ea typeface="ＭＳ Ｐゴシック" charset="-128"/>
                        </a:rPr>
                        <a:t>Buffer size at receiver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0976">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0" i="0" u="none" strike="noStrike" cap="none" normalizeH="0" baseline="0">
                          <a:ln>
                            <a:noFill/>
                          </a:ln>
                          <a:solidFill>
                            <a:schemeClr val="tx1"/>
                          </a:solidFill>
                          <a:effectLst/>
                          <a:latin typeface="Comic Sans MS" charset="0"/>
                          <a:ea typeface="ＭＳ Ｐゴシック" charset="-128"/>
                        </a:rPr>
                        <a:t>Complexity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7793" name="Text Box 37"/>
          <p:cNvSpPr txBox="1">
            <a:spLocks noChangeArrowheads="1"/>
          </p:cNvSpPr>
          <p:nvPr/>
        </p:nvSpPr>
        <p:spPr bwMode="auto">
          <a:xfrm>
            <a:off x="353786" y="6210341"/>
            <a:ext cx="855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p: the loss rate of a packet; M: number of seq# (e.g., 3 bit M = 8); W: window size</a:t>
            </a:r>
          </a:p>
        </p:txBody>
      </p:sp>
      <p:sp>
        <p:nvSpPr>
          <p:cNvPr id="10" name="Rectangle 9"/>
          <p:cNvSpPr>
            <a:spLocks noChangeArrowheads="1"/>
          </p:cNvSpPr>
          <p:nvPr/>
        </p:nvSpPr>
        <p:spPr bwMode="auto">
          <a:xfrm>
            <a:off x="3317875" y="3406775"/>
            <a:ext cx="2314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efficient</a:t>
            </a:r>
          </a:p>
        </p:txBody>
      </p:sp>
      <p:sp>
        <p:nvSpPr>
          <p:cNvPr id="11" name="Rectangle 10"/>
          <p:cNvSpPr>
            <a:spLocks noChangeArrowheads="1"/>
          </p:cNvSpPr>
          <p:nvPr/>
        </p:nvSpPr>
        <p:spPr bwMode="auto">
          <a:xfrm>
            <a:off x="6021388" y="3378200"/>
            <a:ext cx="2200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Less efficient</a:t>
            </a:r>
          </a:p>
        </p:txBody>
      </p:sp>
      <p:sp>
        <p:nvSpPr>
          <p:cNvPr id="12" name="Rectangle 11"/>
          <p:cNvSpPr>
            <a:spLocks noChangeArrowheads="1"/>
          </p:cNvSpPr>
          <p:nvPr/>
        </p:nvSpPr>
        <p:spPr bwMode="auto">
          <a:xfrm>
            <a:off x="3867150" y="4057650"/>
            <a:ext cx="1077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 &gt; W</a:t>
            </a:r>
          </a:p>
        </p:txBody>
      </p:sp>
      <p:sp>
        <p:nvSpPr>
          <p:cNvPr id="13" name="Rectangle 12"/>
          <p:cNvSpPr>
            <a:spLocks noChangeArrowheads="1"/>
          </p:cNvSpPr>
          <p:nvPr/>
        </p:nvSpPr>
        <p:spPr bwMode="auto">
          <a:xfrm>
            <a:off x="6419850" y="4070350"/>
            <a:ext cx="1265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 ≥ 2W</a:t>
            </a:r>
          </a:p>
        </p:txBody>
      </p:sp>
      <p:sp>
        <p:nvSpPr>
          <p:cNvPr id="14" name="Rectangle 13"/>
          <p:cNvSpPr>
            <a:spLocks noChangeArrowheads="1"/>
          </p:cNvSpPr>
          <p:nvPr/>
        </p:nvSpPr>
        <p:spPr bwMode="auto">
          <a:xfrm>
            <a:off x="4133850" y="4832350"/>
            <a:ext cx="322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1</a:t>
            </a:r>
          </a:p>
        </p:txBody>
      </p:sp>
      <p:sp>
        <p:nvSpPr>
          <p:cNvPr id="15" name="Rectangle 14"/>
          <p:cNvSpPr>
            <a:spLocks noChangeArrowheads="1"/>
          </p:cNvSpPr>
          <p:nvPr/>
        </p:nvSpPr>
        <p:spPr bwMode="auto">
          <a:xfrm>
            <a:off x="6840538" y="4819650"/>
            <a:ext cx="506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latin typeface="Comic Sans MS" charset="0"/>
              </a:rPr>
              <a:t>W</a:t>
            </a:r>
            <a:endParaRPr lang="en-US" altLang="x-none">
              <a:solidFill>
                <a:srgbClr val="000000"/>
              </a:solidFill>
              <a:latin typeface="Arial" charset="0"/>
            </a:endParaRPr>
          </a:p>
        </p:txBody>
      </p:sp>
      <p:sp>
        <p:nvSpPr>
          <p:cNvPr id="16" name="Rectangle 15"/>
          <p:cNvSpPr>
            <a:spLocks noChangeArrowheads="1"/>
          </p:cNvSpPr>
          <p:nvPr/>
        </p:nvSpPr>
        <p:spPr bwMode="auto">
          <a:xfrm>
            <a:off x="3678238" y="5470525"/>
            <a:ext cx="128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latin typeface="Comic Sans MS" charset="0"/>
              </a:rPr>
              <a:t>Simpler</a:t>
            </a:r>
            <a:endParaRPr lang="en-US" altLang="x-none">
              <a:solidFill>
                <a:srgbClr val="000000"/>
              </a:solidFill>
              <a:latin typeface="Arial" charset="0"/>
            </a:endParaRPr>
          </a:p>
        </p:txBody>
      </p:sp>
      <p:sp>
        <p:nvSpPr>
          <p:cNvPr id="17" name="Rectangle 16"/>
          <p:cNvSpPr>
            <a:spLocks noChangeArrowheads="1"/>
          </p:cNvSpPr>
          <p:nvPr/>
        </p:nvSpPr>
        <p:spPr bwMode="auto">
          <a:xfrm>
            <a:off x="6083300" y="5441950"/>
            <a:ext cx="2185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complex</a:t>
            </a:r>
          </a:p>
        </p:txBody>
      </p:sp>
      <p:grpSp>
        <p:nvGrpSpPr>
          <p:cNvPr id="2" name="Group 20"/>
          <p:cNvGrpSpPr>
            <a:grpSpLocks/>
          </p:cNvGrpSpPr>
          <p:nvPr/>
        </p:nvGrpSpPr>
        <p:grpSpPr bwMode="auto">
          <a:xfrm>
            <a:off x="3263900" y="2255838"/>
            <a:ext cx="2200275" cy="952500"/>
            <a:chOff x="3263559" y="2256058"/>
            <a:chExt cx="2201244" cy="952857"/>
          </a:xfrm>
        </p:grpSpPr>
        <p:sp>
          <p:nvSpPr>
            <p:cNvPr id="117806" name="Rectangle 7"/>
            <p:cNvSpPr>
              <a:spLocks noChangeArrowheads="1"/>
            </p:cNvSpPr>
            <p:nvPr/>
          </p:nvSpPr>
          <p:spPr bwMode="auto">
            <a:xfrm>
              <a:off x="3263559" y="2256058"/>
              <a:ext cx="2201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Less efficient</a:t>
              </a:r>
            </a:p>
          </p:txBody>
        </p:sp>
        <p:graphicFrame>
          <p:nvGraphicFramePr>
            <p:cNvPr id="117807" name="Object 2"/>
            <p:cNvGraphicFramePr>
              <a:graphicFrameLocks noChangeAspect="1"/>
            </p:cNvGraphicFramePr>
            <p:nvPr/>
          </p:nvGraphicFramePr>
          <p:xfrm>
            <a:off x="3862965" y="2732665"/>
            <a:ext cx="855662" cy="476250"/>
          </p:xfrm>
          <a:graphic>
            <a:graphicData uri="http://schemas.openxmlformats.org/presentationml/2006/ole">
              <mc:AlternateContent xmlns:mc="http://schemas.openxmlformats.org/markup-compatibility/2006">
                <mc:Choice xmlns:v="urn:schemas-microsoft-com:vml" Requires="v">
                  <p:oleObj spid="_x0000_s126141" name="Equation" r:id="rId4" imgW="393529" imgH="253890" progId="Equation.3">
                    <p:embed/>
                  </p:oleObj>
                </mc:Choice>
                <mc:Fallback>
                  <p:oleObj name="Equation" r:id="rId4" imgW="393529" imgH="253890" progId="Equation.3">
                    <p:embed/>
                    <p:pic>
                      <p:nvPicPr>
                        <p:cNvPr id="11780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965" y="2732665"/>
                          <a:ext cx="85566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 name="Group 19"/>
          <p:cNvGrpSpPr>
            <a:grpSpLocks/>
          </p:cNvGrpSpPr>
          <p:nvPr/>
        </p:nvGrpSpPr>
        <p:grpSpPr bwMode="auto">
          <a:xfrm>
            <a:off x="5991225" y="2255838"/>
            <a:ext cx="2314575" cy="890587"/>
            <a:chOff x="5991416" y="2256059"/>
            <a:chExt cx="2315057" cy="889789"/>
          </a:xfrm>
        </p:grpSpPr>
        <p:sp>
          <p:nvSpPr>
            <p:cNvPr id="117804" name="Rectangle 8"/>
            <p:cNvSpPr>
              <a:spLocks noChangeArrowheads="1"/>
            </p:cNvSpPr>
            <p:nvPr/>
          </p:nvSpPr>
          <p:spPr bwMode="auto">
            <a:xfrm>
              <a:off x="5991416" y="2256059"/>
              <a:ext cx="23150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efficient</a:t>
              </a:r>
            </a:p>
          </p:txBody>
        </p:sp>
        <p:graphicFrame>
          <p:nvGraphicFramePr>
            <p:cNvPr id="117805" name="Object 3"/>
            <p:cNvGraphicFramePr>
              <a:graphicFrameLocks noChangeAspect="1"/>
            </p:cNvGraphicFramePr>
            <p:nvPr/>
          </p:nvGraphicFramePr>
          <p:xfrm>
            <a:off x="6900863" y="2693411"/>
            <a:ext cx="468312" cy="452437"/>
          </p:xfrm>
          <a:graphic>
            <a:graphicData uri="http://schemas.openxmlformats.org/presentationml/2006/ole">
              <mc:AlternateContent xmlns:mc="http://schemas.openxmlformats.org/markup-compatibility/2006">
                <mc:Choice xmlns:v="urn:schemas-microsoft-com:vml" Requires="v">
                  <p:oleObj spid="_x0000_s126142" name="Equation" r:id="rId6" imgW="215713" imgH="241091" progId="Equation.3">
                    <p:embed/>
                  </p:oleObj>
                </mc:Choice>
                <mc:Fallback>
                  <p:oleObj name="Equation" r:id="rId6" imgW="215713" imgH="241091" progId="Equation.3">
                    <p:embed/>
                    <p:pic>
                      <p:nvPicPr>
                        <p:cNvPr id="11780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0863" y="2693411"/>
                          <a:ext cx="468312"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20" name="Slide Number Placeholder 4">
            <a:extLst>
              <a:ext uri="{FF2B5EF4-FFF2-40B4-BE49-F238E27FC236}">
                <a16:creationId xmlns:a16="http://schemas.microsoft.com/office/drawing/2014/main" id="{0F3B2C66-483A-C845-B72A-72DA79A5A84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15</a:t>
            </a:fld>
            <a:endParaRPr lang="en-US" altLang="x-none" sz="1400" dirty="0">
              <a:latin typeface="Times New Roman" charset="0"/>
            </a:endParaRPr>
          </a:p>
        </p:txBody>
      </p:sp>
    </p:spTree>
    <p:extLst>
      <p:ext uri="{BB962C8B-B14F-4D97-AF65-F5344CB8AC3E}">
        <p14:creationId xmlns:p14="http://schemas.microsoft.com/office/powerpoint/2010/main" val="842239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16</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x-none" sz="4000" u="sng">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Clr>
                <a:srgbClr val="C00000"/>
              </a:buClr>
              <a:buFont typeface="Wingdings" charset="2"/>
              <a:buChar char="Ø"/>
            </a:pPr>
            <a:r>
              <a:rPr lang="en-US" altLang="zh-CN" i="1" dirty="0">
                <a:solidFill>
                  <a:srgbClr val="C00000"/>
                </a:solidFill>
                <a:ea typeface="宋体" charset="-122"/>
              </a:rPr>
              <a:t>TCP reliability</a:t>
            </a:r>
          </a:p>
        </p:txBody>
      </p:sp>
    </p:spTree>
    <p:extLst>
      <p:ext uri="{BB962C8B-B14F-4D97-AF65-F5344CB8AC3E}">
        <p14:creationId xmlns:p14="http://schemas.microsoft.com/office/powerpoint/2010/main" val="179488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DB536-CCA2-3941-989E-7F27CD56F599}" type="slidenum">
              <a:rPr lang="en-US" altLang="x-none" sz="1400">
                <a:solidFill>
                  <a:srgbClr val="000000"/>
                </a:solidFill>
                <a:latin typeface="Times New Roman" charset="0"/>
              </a:rPr>
              <a:pPr>
                <a:spcBef>
                  <a:spcPct val="0"/>
                </a:spcBef>
                <a:buClrTx/>
                <a:buSzTx/>
                <a:buFontTx/>
                <a:buNone/>
              </a:pPr>
              <a:t>17</a:t>
            </a:fld>
            <a:endParaRPr lang="en-US" altLang="x-none" sz="1400">
              <a:solidFill>
                <a:srgbClr val="000000"/>
              </a:solidFill>
              <a:latin typeface="Times New Roman" charset="0"/>
            </a:endParaRPr>
          </a:p>
        </p:txBody>
      </p:sp>
      <p:sp>
        <p:nvSpPr>
          <p:cNvPr id="144386"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TCP: Overview</a:t>
            </a:r>
            <a:r>
              <a:rPr lang="en-US" altLang="x-none" sz="4000">
                <a:solidFill>
                  <a:srgbClr val="3333CC"/>
                </a:solidFill>
              </a:rPr>
              <a:t>   </a:t>
            </a:r>
            <a:r>
              <a:rPr lang="en-US" altLang="x-none" sz="2000">
                <a:solidFill>
                  <a:srgbClr val="3333CC"/>
                </a:solidFill>
              </a:rPr>
              <a:t>RFCs: 793, 1122, 1323, 2018, 2581</a:t>
            </a:r>
            <a:endParaRPr lang="en-US" altLang="x-none" sz="4000" u="sng">
              <a:solidFill>
                <a:srgbClr val="3333CC"/>
              </a:solidFill>
            </a:endParaRPr>
          </a:p>
        </p:txBody>
      </p:sp>
      <p:sp>
        <p:nvSpPr>
          <p:cNvPr id="144387" name="Rectangle 3"/>
          <p:cNvSpPr>
            <a:spLocks noChangeArrowheads="1"/>
          </p:cNvSpPr>
          <p:nvPr/>
        </p:nvSpPr>
        <p:spPr bwMode="auto">
          <a:xfrm>
            <a:off x="571500" y="1543050"/>
            <a:ext cx="78406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Point-to-point reliability: one sender, one receiver </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Flow controlled and congestion controlled</a:t>
            </a:r>
          </a:p>
          <a:p>
            <a:pPr>
              <a:buClr>
                <a:srgbClr val="3333CC"/>
              </a:buClr>
            </a:pPr>
            <a:endParaRPr lang="en-US" altLang="x-none" sz="2400" dirty="0">
              <a:solidFill>
                <a:srgbClr val="000000"/>
              </a:solidFill>
            </a:endParaRPr>
          </a:p>
        </p:txBody>
      </p:sp>
    </p:spTree>
    <p:extLst>
      <p:ext uri="{BB962C8B-B14F-4D97-AF65-F5344CB8AC3E}">
        <p14:creationId xmlns:p14="http://schemas.microsoft.com/office/powerpoint/2010/main" val="357360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AF1779A-D4D2-4547-A7DA-85FF6B8A31E6}" type="slidenum">
              <a:rPr lang="en-US" altLang="x-none" sz="1400">
                <a:solidFill>
                  <a:srgbClr val="000000"/>
                </a:solidFill>
                <a:latin typeface="Times New Roman" charset="0"/>
              </a:rPr>
              <a:pPr>
                <a:spcBef>
                  <a:spcPct val="0"/>
                </a:spcBef>
                <a:buClrTx/>
                <a:buSzTx/>
                <a:buFontTx/>
                <a:buNone/>
              </a:pPr>
              <a:t>18</a:t>
            </a:fld>
            <a:endParaRPr lang="en-US" altLang="x-none" sz="1400">
              <a:solidFill>
                <a:srgbClr val="000000"/>
              </a:solidFill>
              <a:latin typeface="Times New Roman" charset="0"/>
            </a:endParaRPr>
          </a:p>
        </p:txBody>
      </p:sp>
      <p:sp>
        <p:nvSpPr>
          <p:cNvPr id="146434"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pic>
        <p:nvPicPr>
          <p:cNvPr id="146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8763"/>
            <a:ext cx="914400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spTree>
    <p:extLst>
      <p:ext uri="{BB962C8B-B14F-4D97-AF65-F5344CB8AC3E}">
        <p14:creationId xmlns:p14="http://schemas.microsoft.com/office/powerpoint/2010/main" val="383591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9D4F428-3BB1-F344-A532-AFADD42A69A0}" type="slidenum">
              <a:rPr lang="en-US" altLang="x-none" sz="1400">
                <a:solidFill>
                  <a:srgbClr val="000000"/>
                </a:solidFill>
                <a:latin typeface="Times New Roman" charset="0"/>
              </a:rPr>
              <a:pPr>
                <a:spcBef>
                  <a:spcPct val="0"/>
                </a:spcBef>
                <a:buClrTx/>
                <a:buSzTx/>
                <a:buFontTx/>
                <a:buNone/>
              </a:pPr>
              <a:t>19</a:t>
            </a:fld>
            <a:endParaRPr lang="en-US" altLang="x-none" sz="1400">
              <a:solidFill>
                <a:srgbClr val="000000"/>
              </a:solidFill>
              <a:latin typeface="Times New Roman" charset="0"/>
            </a:endParaRPr>
          </a:p>
        </p:txBody>
      </p:sp>
      <p:sp>
        <p:nvSpPr>
          <p:cNvPr id="148482"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sp>
        <p:nvSpPr>
          <p:cNvPr id="148483"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pic>
        <p:nvPicPr>
          <p:cNvPr id="148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44663"/>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5" name="Rectangle 4"/>
          <p:cNvSpPr>
            <a:spLocks noChangeArrowheads="1"/>
          </p:cNvSpPr>
          <p:nvPr/>
        </p:nvSpPr>
        <p:spPr bwMode="auto">
          <a:xfrm>
            <a:off x="6723063" y="3797300"/>
            <a:ext cx="2279650" cy="914400"/>
          </a:xfrm>
          <a:prstGeom prst="rect">
            <a:avLst/>
          </a:prstGeom>
          <a:solidFill>
            <a:schemeClr val="accent1"/>
          </a:solidFill>
          <a:ln w="9525">
            <a:solidFill>
              <a:schemeClr val="tx1"/>
            </a:solidFill>
            <a:round/>
            <a:headEnd/>
            <a:tailEnd/>
          </a:ln>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multiple versions</a:t>
            </a:r>
          </a:p>
        </p:txBody>
      </p:sp>
    </p:spTree>
    <p:extLst>
      <p:ext uri="{BB962C8B-B14F-4D97-AF65-F5344CB8AC3E}">
        <p14:creationId xmlns:p14="http://schemas.microsoft.com/office/powerpoint/2010/main" val="12735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8552-8E30-CF40-96CF-BCC43EEC9FDE}"/>
              </a:ext>
            </a:extLst>
          </p:cNvPr>
          <p:cNvSpPr>
            <a:spLocks noGrp="1"/>
          </p:cNvSpPr>
          <p:nvPr>
            <p:ph type="title"/>
          </p:nvPr>
        </p:nvSpPr>
        <p:spPr/>
        <p:txBody>
          <a:bodyPr/>
          <a:lstStyle/>
          <a:p>
            <a:r>
              <a:rPr lang="en-US" altLang="zh-CN" sz="3600" dirty="0"/>
              <a:t>Admin</a:t>
            </a:r>
            <a:endParaRPr lang="en-US" sz="3600" dirty="0"/>
          </a:p>
        </p:txBody>
      </p:sp>
      <p:sp>
        <p:nvSpPr>
          <p:cNvPr id="3" name="Content Placeholder 2">
            <a:extLst>
              <a:ext uri="{FF2B5EF4-FFF2-40B4-BE49-F238E27FC236}">
                <a16:creationId xmlns:a16="http://schemas.microsoft.com/office/drawing/2014/main" id="{B05817B6-62B8-594C-B6C5-A4AAE7F697C2}"/>
              </a:ext>
            </a:extLst>
          </p:cNvPr>
          <p:cNvSpPr>
            <a:spLocks noGrp="1"/>
          </p:cNvSpPr>
          <p:nvPr>
            <p:ph idx="1"/>
          </p:nvPr>
        </p:nvSpPr>
        <p:spPr/>
        <p:txBody>
          <a:bodyPr/>
          <a:lstStyle/>
          <a:p>
            <a:pPr>
              <a:buFont typeface="Wingdings" pitchFamily="2" charset="2"/>
              <a:buChar char="q"/>
            </a:pPr>
            <a:r>
              <a:rPr lang="en-US" altLang="zh-CN" dirty="0"/>
              <a:t>Lab</a:t>
            </a:r>
            <a:r>
              <a:rPr lang="zh-CN" altLang="en-US" dirty="0"/>
              <a:t> </a:t>
            </a:r>
            <a:r>
              <a:rPr lang="en-US" altLang="zh-CN" dirty="0"/>
              <a:t>assignment</a:t>
            </a:r>
            <a:r>
              <a:rPr lang="zh-CN" altLang="en-US" dirty="0"/>
              <a:t> </a:t>
            </a:r>
            <a:r>
              <a:rPr lang="en-US" altLang="zh-CN" dirty="0"/>
              <a:t>2</a:t>
            </a:r>
            <a:r>
              <a:rPr lang="zh-CN" altLang="en-US" dirty="0"/>
              <a:t> </a:t>
            </a:r>
            <a:r>
              <a:rPr lang="en-US" altLang="zh-CN" dirty="0"/>
              <a:t>to</a:t>
            </a:r>
            <a:r>
              <a:rPr lang="zh-CN" altLang="en-US" dirty="0"/>
              <a:t> </a:t>
            </a:r>
            <a:r>
              <a:rPr lang="en-US" altLang="zh-CN" dirty="0"/>
              <a:t>be</a:t>
            </a:r>
            <a:r>
              <a:rPr lang="zh-CN" altLang="en-US" dirty="0"/>
              <a:t> </a:t>
            </a:r>
            <a:r>
              <a:rPr lang="en-US" altLang="zh-CN" dirty="0"/>
              <a:t>returned</a:t>
            </a:r>
            <a:r>
              <a:rPr lang="zh-CN" altLang="en-US" dirty="0"/>
              <a:t> </a:t>
            </a:r>
            <a:r>
              <a:rPr lang="en-US" altLang="zh-CN" dirty="0"/>
              <a:t>on</a:t>
            </a:r>
            <a:r>
              <a:rPr lang="zh-CN" altLang="en-US" dirty="0"/>
              <a:t> </a:t>
            </a:r>
            <a:r>
              <a:rPr lang="en-US" altLang="zh-CN" dirty="0"/>
              <a:t>Nov.</a:t>
            </a:r>
            <a:r>
              <a:rPr lang="zh-CN" altLang="en-US" dirty="0"/>
              <a:t> </a:t>
            </a:r>
            <a:r>
              <a:rPr lang="en-US" altLang="zh-CN" dirty="0"/>
              <a:t>18</a:t>
            </a:r>
          </a:p>
          <a:p>
            <a:pPr>
              <a:buFont typeface="Wingdings" pitchFamily="2" charset="2"/>
              <a:buChar char="q"/>
            </a:pPr>
            <a:r>
              <a:rPr lang="en-US" altLang="zh-CN" dirty="0"/>
              <a:t>Class</a:t>
            </a:r>
            <a:r>
              <a:rPr lang="zh-CN" altLang="en-US" dirty="0"/>
              <a:t> </a:t>
            </a:r>
            <a:r>
              <a:rPr lang="en-US" altLang="zh-CN" dirty="0"/>
              <a:t>Project</a:t>
            </a:r>
          </a:p>
          <a:p>
            <a:pPr lvl="1">
              <a:buFont typeface="Courier New" panose="02070309020205020404" pitchFamily="49" charset="0"/>
              <a:buChar char="o"/>
            </a:pPr>
            <a:r>
              <a:rPr lang="en-US" altLang="zh-CN" dirty="0"/>
              <a:t>15%</a:t>
            </a:r>
            <a:r>
              <a:rPr lang="zh-CN" altLang="en-US" dirty="0"/>
              <a:t> </a:t>
            </a:r>
            <a:r>
              <a:rPr lang="en-US" altLang="zh-CN" dirty="0"/>
              <a:t>of</a:t>
            </a:r>
            <a:r>
              <a:rPr lang="zh-CN" altLang="en-US" dirty="0"/>
              <a:t> </a:t>
            </a:r>
            <a:r>
              <a:rPr lang="en-US" altLang="zh-CN" dirty="0"/>
              <a:t>your</a:t>
            </a:r>
            <a:r>
              <a:rPr lang="zh-CN" altLang="en-US" dirty="0"/>
              <a:t> </a:t>
            </a:r>
            <a:r>
              <a:rPr lang="en-US" altLang="zh-CN" dirty="0"/>
              <a:t>final</a:t>
            </a:r>
            <a:r>
              <a:rPr lang="zh-CN" altLang="en-US" dirty="0"/>
              <a:t> </a:t>
            </a:r>
            <a:r>
              <a:rPr lang="en-US" altLang="zh-CN" dirty="0"/>
              <a:t>score</a:t>
            </a:r>
          </a:p>
          <a:p>
            <a:pPr lvl="1">
              <a:buFont typeface="Courier New" panose="02070309020205020404" pitchFamily="49" charset="0"/>
              <a:buChar char="o"/>
            </a:pPr>
            <a:r>
              <a:rPr lang="en-US" altLang="zh-CN" dirty="0"/>
              <a:t>Please</a:t>
            </a:r>
            <a:r>
              <a:rPr lang="zh-CN" altLang="en-US" dirty="0"/>
              <a:t> </a:t>
            </a:r>
            <a:r>
              <a:rPr lang="en-US" altLang="zh-CN" dirty="0"/>
              <a:t>start</a:t>
            </a:r>
            <a:r>
              <a:rPr lang="zh-CN" altLang="en-US" dirty="0"/>
              <a:t> </a:t>
            </a:r>
            <a:r>
              <a:rPr lang="en-US" altLang="zh-CN" dirty="0"/>
              <a:t>ASAP</a:t>
            </a:r>
          </a:p>
          <a:p>
            <a:pPr lvl="1">
              <a:buFont typeface="Courier New" panose="02070309020205020404" pitchFamily="49" charset="0"/>
              <a:buChar char="o"/>
            </a:pPr>
            <a:r>
              <a:rPr lang="en-US" altLang="zh-CN" dirty="0"/>
              <a:t>Talk</a:t>
            </a:r>
            <a:r>
              <a:rPr lang="zh-CN" altLang="en-US" dirty="0"/>
              <a:t> </a:t>
            </a:r>
            <a:r>
              <a:rPr lang="en-US" altLang="zh-CN" dirty="0"/>
              <a:t>to</a:t>
            </a:r>
            <a:r>
              <a:rPr lang="zh-CN" altLang="en-US" dirty="0"/>
              <a:t> </a:t>
            </a:r>
            <a:r>
              <a:rPr lang="en-US" altLang="zh-CN" dirty="0"/>
              <a:t>the</a:t>
            </a:r>
            <a:r>
              <a:rPr lang="zh-CN" altLang="en-US" dirty="0"/>
              <a:t> </a:t>
            </a:r>
            <a:r>
              <a:rPr lang="en-US" altLang="zh-CN" dirty="0"/>
              <a:t>instructor</a:t>
            </a:r>
            <a:r>
              <a:rPr lang="zh-CN" altLang="en-US" dirty="0"/>
              <a:t> </a:t>
            </a:r>
            <a:r>
              <a:rPr lang="en-US" altLang="zh-CN" dirty="0"/>
              <a:t>or</a:t>
            </a:r>
            <a:r>
              <a:rPr lang="zh-CN" altLang="en-US" dirty="0"/>
              <a:t> </a:t>
            </a:r>
            <a:r>
              <a:rPr lang="en-US" altLang="zh-CN" dirty="0"/>
              <a:t>TA</a:t>
            </a:r>
            <a:r>
              <a:rPr lang="zh-CN" altLang="en-US" dirty="0"/>
              <a:t> </a:t>
            </a:r>
            <a:r>
              <a:rPr lang="en-US" altLang="zh-CN" dirty="0"/>
              <a:t>to</a:t>
            </a:r>
            <a:r>
              <a:rPr lang="zh-CN" altLang="en-US" dirty="0"/>
              <a:t> </a:t>
            </a:r>
            <a:r>
              <a:rPr lang="en-US" altLang="zh-CN" dirty="0"/>
              <a:t>get</a:t>
            </a:r>
            <a:r>
              <a:rPr lang="zh-CN" altLang="en-US" dirty="0"/>
              <a:t> </a:t>
            </a:r>
            <a:r>
              <a:rPr lang="en-US" altLang="zh-CN" dirty="0"/>
              <a:t>feedback</a:t>
            </a:r>
            <a:endParaRPr lang="en-US" dirty="0"/>
          </a:p>
        </p:txBody>
      </p:sp>
      <p:sp>
        <p:nvSpPr>
          <p:cNvPr id="4" name="Slide Number Placeholder 3">
            <a:extLst>
              <a:ext uri="{FF2B5EF4-FFF2-40B4-BE49-F238E27FC236}">
                <a16:creationId xmlns:a16="http://schemas.microsoft.com/office/drawing/2014/main" id="{451EF03F-E496-0442-A232-CCC0D2ADB645}"/>
              </a:ext>
            </a:extLst>
          </p:cNvPr>
          <p:cNvSpPr>
            <a:spLocks noGrp="1"/>
          </p:cNvSpPr>
          <p:nvPr>
            <p:ph type="sldNum" sz="quarter" idx="10"/>
          </p:nvPr>
        </p:nvSpPr>
        <p:spPr/>
        <p:txBody>
          <a:bodyPr/>
          <a:lstStyle/>
          <a:p>
            <a:pPr>
              <a:defRPr/>
            </a:pPr>
            <a:fld id="{FC0777B7-C050-2A4C-AF08-3BC55ADC50D7}" type="slidenum">
              <a:rPr lang="en-US" altLang="en-US" smtClean="0"/>
              <a:pPr>
                <a:defRPr/>
              </a:pPr>
              <a:t>2</a:t>
            </a:fld>
            <a:endParaRPr lang="en-US" altLang="en-US"/>
          </a:p>
        </p:txBody>
      </p:sp>
    </p:spTree>
    <p:extLst>
      <p:ext uri="{BB962C8B-B14F-4D97-AF65-F5344CB8AC3E}">
        <p14:creationId xmlns:p14="http://schemas.microsoft.com/office/powerpoint/2010/main" val="144730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BFF98A-1857-F44C-92DD-BB2E386FCE28}" type="slidenum">
              <a:rPr lang="en-US" altLang="x-none" sz="1400">
                <a:solidFill>
                  <a:srgbClr val="000000"/>
                </a:solidFill>
                <a:latin typeface="Times New Roman" charset="0"/>
              </a:rPr>
              <a:pPr>
                <a:spcBef>
                  <a:spcPct val="0"/>
                </a:spcBef>
                <a:buClrTx/>
                <a:buSzTx/>
                <a:buFontTx/>
                <a:buNone/>
              </a:pPr>
              <a:t>20</a:t>
            </a:fld>
            <a:endParaRPr lang="en-US" altLang="x-none" sz="1400">
              <a:solidFill>
                <a:srgbClr val="000000"/>
              </a:solidFill>
              <a:latin typeface="Times New Roman" charset="0"/>
            </a:endParaRPr>
          </a:p>
        </p:txBody>
      </p:sp>
      <p:sp>
        <p:nvSpPr>
          <p:cNvPr id="150530" name="Rectangle 2"/>
          <p:cNvSpPr>
            <a:spLocks noGrp="1" noChangeArrowheads="1"/>
          </p:cNvSpPr>
          <p:nvPr>
            <p:ph type="title"/>
          </p:nvPr>
        </p:nvSpPr>
        <p:spPr/>
        <p:txBody>
          <a:bodyPr/>
          <a:lstStyle/>
          <a:p>
            <a:r>
              <a:rPr lang="en-US" altLang="x-none" dirty="0">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34239" name="VISIO" r:id="rId4" imgW="6604000" imgH="1117600" progId="Visio.Drawing.5">
                  <p:embed/>
                </p:oleObj>
              </mc:Choice>
              <mc:Fallback>
                <p:oleObj name="VISIO" r:id="rId4" imgW="6604000" imgH="1117600" progId="Visio.Drawing.5">
                  <p:embed/>
                  <p:pic>
                    <p:nvPicPr>
                      <p:cNvPr id="1505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2309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F2BF469-CA0E-E64B-8033-944CFBB3DF98}" type="slidenum">
              <a:rPr lang="en-US" altLang="x-none" sz="1400">
                <a:solidFill>
                  <a:srgbClr val="000000"/>
                </a:solidFill>
                <a:latin typeface="Times New Roman" charset="0"/>
              </a:rPr>
              <a:pPr>
                <a:spcBef>
                  <a:spcPct val="0"/>
                </a:spcBef>
                <a:buClrTx/>
                <a:buSzTx/>
                <a:buFontTx/>
                <a:buNone/>
              </a:pPr>
              <a:t>21</a:t>
            </a:fld>
            <a:endParaRPr lang="en-US" altLang="x-none" sz="1400">
              <a:solidFill>
                <a:srgbClr val="000000"/>
              </a:solidFill>
              <a:latin typeface="Times New Roman" charset="0"/>
            </a:endParaRPr>
          </a:p>
        </p:txBody>
      </p:sp>
      <p:sp>
        <p:nvSpPr>
          <p:cNvPr id="152578" name="Rectangle 2"/>
          <p:cNvSpPr>
            <a:spLocks noGrp="1" noChangeArrowheads="1"/>
          </p:cNvSpPr>
          <p:nvPr>
            <p:ph type="title"/>
          </p:nvPr>
        </p:nvSpPr>
        <p:spPr>
          <a:xfrm>
            <a:off x="533400" y="228600"/>
            <a:ext cx="8020050" cy="762000"/>
          </a:xfrm>
        </p:spPr>
        <p:txBody>
          <a:bodyPr/>
          <a:lstStyle/>
          <a:p>
            <a:r>
              <a:rPr lang="en-US" altLang="x-none" sz="3600">
                <a:ea typeface="ＭＳ Ｐゴシック" charset="-128"/>
              </a:rPr>
              <a:t>TCP Segment Structure</a:t>
            </a:r>
            <a:endParaRPr lang="en-US" altLang="x-none">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URG: urgent data </a:t>
                </a:r>
              </a:p>
              <a:p>
                <a:pPr algn="r">
                  <a:spcBef>
                    <a:spcPct val="0"/>
                  </a:spcBef>
                  <a:buClrTx/>
                  <a:buSzTx/>
                  <a:buFontTx/>
                  <a:buNone/>
                </a:pPr>
                <a:r>
                  <a:rPr lang="en-US" altLang="x-none" sz="1800">
                    <a:solidFill>
                      <a:srgbClr val="000000"/>
                    </a:solidFill>
                  </a:rPr>
                  <a:t>(generally not used)</a:t>
                </a:r>
                <a:endParaRPr lang="en-US" altLang="x-none" sz="100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65526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22</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x-none" sz="4000" u="sng">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Font typeface="Wingdings" pitchFamily="2" charset="2"/>
              <a:buChar char="q"/>
            </a:pPr>
            <a:r>
              <a:rPr lang="en-US" altLang="zh-CN" dirty="0">
                <a:ea typeface="宋体" charset="-122"/>
              </a:rPr>
              <a:t>TCP reliability</a:t>
            </a:r>
          </a:p>
          <a:p>
            <a:pPr lvl="1">
              <a:buClr>
                <a:srgbClr val="C00000"/>
              </a:buClr>
              <a:buFont typeface="Wingdings" charset="2"/>
              <a:buChar char="Ø"/>
            </a:pPr>
            <a:r>
              <a:rPr lang="en-US" altLang="x-none" i="1" dirty="0">
                <a:solidFill>
                  <a:srgbClr val="C00000"/>
                </a:solidFill>
              </a:rPr>
              <a:t>data </a:t>
            </a:r>
            <a:r>
              <a:rPr lang="en-US" altLang="x-none" i="1" dirty="0" err="1">
                <a:solidFill>
                  <a:srgbClr val="C00000"/>
                </a:solidFill>
              </a:rPr>
              <a:t>seq</a:t>
            </a:r>
            <a:r>
              <a:rPr lang="en-US" altLang="x-none" i="1" dirty="0">
                <a:solidFill>
                  <a:srgbClr val="C00000"/>
                </a:solidFill>
              </a:rPr>
              <a:t>#, ack, buffering</a:t>
            </a:r>
            <a:endParaRPr lang="en-US" altLang="zh-CN" i="1" dirty="0">
              <a:solidFill>
                <a:srgbClr val="C00000"/>
              </a:solidFill>
              <a:ea typeface="宋体" charset="-122"/>
            </a:endParaRPr>
          </a:p>
        </p:txBody>
      </p:sp>
    </p:spTree>
    <p:extLst>
      <p:ext uri="{BB962C8B-B14F-4D97-AF65-F5344CB8AC3E}">
        <p14:creationId xmlns:p14="http://schemas.microsoft.com/office/powerpoint/2010/main" val="634928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7B99CC1-BB51-7F4F-8A01-FBBE1D0EF66D}" type="slidenum">
              <a:rPr lang="en-US" altLang="x-none" sz="1400">
                <a:solidFill>
                  <a:srgbClr val="000000"/>
                </a:solidFill>
                <a:latin typeface="Times New Roman" charset="0"/>
              </a:rPr>
              <a:pPr>
                <a:spcBef>
                  <a:spcPct val="0"/>
                </a:spcBef>
                <a:buClrTx/>
                <a:buSzTx/>
                <a:buFontTx/>
                <a:buNone/>
              </a:pPr>
              <a:t>23</a:t>
            </a:fld>
            <a:endParaRPr lang="en-US" altLang="x-none" sz="1400">
              <a:solidFill>
                <a:srgbClr val="000000"/>
              </a:solidFill>
              <a:latin typeface="Times New Roman"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Flow Control</a:t>
            </a:r>
          </a:p>
        </p:txBody>
      </p:sp>
      <p:sp>
        <p:nvSpPr>
          <p:cNvPr id="154627" name="Rectangle 3"/>
          <p:cNvSpPr>
            <a:spLocks noGrp="1" noChangeArrowheads="1"/>
          </p:cNvSpPr>
          <p:nvPr>
            <p:ph type="body" sz="half" idx="1"/>
          </p:nvPr>
        </p:nvSpPr>
        <p:spPr>
          <a:xfrm>
            <a:off x="533400" y="1600200"/>
            <a:ext cx="3959225" cy="1331913"/>
          </a:xfrm>
        </p:spPr>
        <p:txBody>
          <a:bodyPr/>
          <a:lstStyle/>
          <a:p>
            <a:pPr>
              <a:buFont typeface="Wingdings" pitchFamily="2" charset="2"/>
              <a:buChar char="q"/>
            </a:pPr>
            <a:r>
              <a:rPr lang="en-US" altLang="x-none" sz="2400" dirty="0">
                <a:ea typeface="ＭＳ Ｐゴシック" charset="-128"/>
              </a:rPr>
              <a:t>receive side of a connection has a receive buffer:</a:t>
            </a:r>
          </a:p>
        </p:txBody>
      </p:sp>
      <p:sp>
        <p:nvSpPr>
          <p:cNvPr id="154628" name="Rectangle 4"/>
          <p:cNvSpPr>
            <a:spLocks noGrp="1" noChangeArrowheads="1"/>
          </p:cNvSpPr>
          <p:nvPr>
            <p:ph type="body" sz="half" idx="2"/>
          </p:nvPr>
        </p:nvSpPr>
        <p:spPr>
          <a:xfrm>
            <a:off x="5029200" y="3276600"/>
            <a:ext cx="3810000" cy="2895600"/>
          </a:xfrm>
        </p:spPr>
        <p:txBody>
          <a:bodyPr/>
          <a:lstStyle/>
          <a:p>
            <a:pPr>
              <a:buFont typeface="Wingdings" pitchFamily="2" charset="2"/>
              <a:buChar char="q"/>
            </a:pPr>
            <a:r>
              <a:rPr lang="en-US" altLang="x-none" sz="2400" dirty="0">
                <a:ea typeface="ＭＳ Ｐゴシック" charset="-128"/>
              </a:rPr>
              <a:t>speed-matching service: matching the send rate to the receiving app</a:t>
            </a:r>
            <a:r>
              <a:rPr lang="ja-JP" altLang="en-US" sz="2400">
                <a:ea typeface="ＭＳ Ｐゴシック" charset="-128"/>
              </a:rPr>
              <a:t>’</a:t>
            </a:r>
            <a:r>
              <a:rPr lang="en-US" altLang="ja-JP" sz="2400" dirty="0">
                <a:ea typeface="ＭＳ Ｐゴシック" charset="-128"/>
              </a:rPr>
              <a:t>s drain rate</a:t>
            </a:r>
            <a:endParaRPr lang="en-US" altLang="x-none" sz="2400" dirty="0">
              <a:ea typeface="ＭＳ Ｐゴシック" charset="-128"/>
            </a:endParaRPr>
          </a:p>
        </p:txBody>
      </p:sp>
      <p:pic>
        <p:nvPicPr>
          <p:cNvPr id="154629" name="Picture 5"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30" name="Rectangle 6"/>
          <p:cNvSpPr>
            <a:spLocks noChangeArrowheads="1"/>
          </p:cNvSpPr>
          <p:nvPr/>
        </p:nvSpPr>
        <p:spPr bwMode="auto">
          <a:xfrm>
            <a:off x="457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app process may be slow at reading from buffer</a:t>
            </a:r>
          </a:p>
        </p:txBody>
      </p:sp>
      <p:grpSp>
        <p:nvGrpSpPr>
          <p:cNvPr id="154631" name="Group 7"/>
          <p:cNvGrpSpPr>
            <a:grpSpLocks/>
          </p:cNvGrpSpPr>
          <p:nvPr/>
        </p:nvGrpSpPr>
        <p:grpSpPr bwMode="auto">
          <a:xfrm>
            <a:off x="5181600" y="1066800"/>
            <a:ext cx="3057525" cy="1692275"/>
            <a:chOff x="564" y="803"/>
            <a:chExt cx="1926" cy="1066"/>
          </a:xfrm>
        </p:grpSpPr>
        <p:sp>
          <p:nvSpPr>
            <p:cNvPr id="154632" name="Rectangle 8"/>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3" name="Text Box 9"/>
            <p:cNvSpPr txBox="1">
              <a:spLocks noChangeArrowheads="1"/>
            </p:cNvSpPr>
            <p:nvPr/>
          </p:nvSpPr>
          <p:spPr bwMode="auto">
            <a:xfrm>
              <a:off x="618" y="1043"/>
              <a:ext cx="180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sender won</a:t>
              </a:r>
              <a:r>
                <a:rPr lang="ja-JP" altLang="en-US" sz="2000">
                  <a:solidFill>
                    <a:srgbClr val="000000"/>
                  </a:solidFill>
                </a:rPr>
                <a:t>’</a:t>
              </a:r>
              <a:r>
                <a:rPr lang="en-US" altLang="ja-JP" sz="2000">
                  <a:solidFill>
                    <a:srgbClr val="000000"/>
                  </a:solidFill>
                </a:rPr>
                <a:t>t overflow</a:t>
              </a:r>
            </a:p>
            <a:p>
              <a:pPr algn="ctr">
                <a:spcBef>
                  <a:spcPct val="0"/>
                </a:spcBef>
                <a:buClrTx/>
                <a:buSzTx/>
                <a:buFontTx/>
                <a:buNone/>
              </a:pPr>
              <a:r>
                <a:rPr lang="en-US" altLang="x-none" sz="2000">
                  <a:solidFill>
                    <a:srgbClr val="000000"/>
                  </a:solidFill>
                </a:rPr>
                <a:t>receiver</a:t>
              </a:r>
              <a:r>
                <a:rPr lang="ja-JP" altLang="en-US" sz="2000">
                  <a:solidFill>
                    <a:srgbClr val="000000"/>
                  </a:solidFill>
                </a:rPr>
                <a:t>’</a:t>
              </a:r>
              <a:r>
                <a:rPr lang="en-US" altLang="ja-JP" sz="2000">
                  <a:solidFill>
                    <a:srgbClr val="000000"/>
                  </a:solidFill>
                </a:rPr>
                <a:t>s buffer by</a:t>
              </a:r>
            </a:p>
            <a:p>
              <a:pPr algn="ctr">
                <a:spcBef>
                  <a:spcPct val="0"/>
                </a:spcBef>
                <a:buClrTx/>
                <a:buSzTx/>
                <a:buFontTx/>
                <a:buNone/>
              </a:pPr>
              <a:r>
                <a:rPr lang="en-US" altLang="x-none" sz="2000">
                  <a:solidFill>
                    <a:srgbClr val="000000"/>
                  </a:solidFill>
                </a:rPr>
                <a:t>transmitting too much,</a:t>
              </a:r>
            </a:p>
            <a:p>
              <a:pPr algn="ctr">
                <a:spcBef>
                  <a:spcPct val="0"/>
                </a:spcBef>
                <a:buClrTx/>
                <a:buSzTx/>
                <a:buFontTx/>
                <a:buNone/>
              </a:pPr>
              <a:r>
                <a:rPr lang="en-US" altLang="x-none" sz="2000">
                  <a:solidFill>
                    <a:srgbClr val="000000"/>
                  </a:solidFill>
                </a:rPr>
                <a:t> too fast</a:t>
              </a:r>
              <a:endParaRPr lang="en-US" altLang="x-none" sz="1000">
                <a:solidFill>
                  <a:srgbClr val="000000"/>
                </a:solidFill>
                <a:latin typeface="Times New Roman" charset="0"/>
              </a:endParaRPr>
            </a:p>
          </p:txBody>
        </p:sp>
        <p:grpSp>
          <p:nvGrpSpPr>
            <p:cNvPr id="154634" name="Group 10"/>
            <p:cNvGrpSpPr>
              <a:grpSpLocks/>
            </p:cNvGrpSpPr>
            <p:nvPr/>
          </p:nvGrpSpPr>
          <p:grpSpPr bwMode="auto">
            <a:xfrm>
              <a:off x="604" y="803"/>
              <a:ext cx="1193" cy="288"/>
              <a:chOff x="3448" y="305"/>
              <a:chExt cx="1193" cy="288"/>
            </a:xfrm>
          </p:grpSpPr>
          <p:sp>
            <p:nvSpPr>
              <p:cNvPr id="154635" name="Rectangle 11"/>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6" name="Text Box 12"/>
              <p:cNvSpPr txBox="1">
                <a:spLocks noChangeArrowheads="1"/>
              </p:cNvSpPr>
              <p:nvPr/>
            </p:nvSpPr>
            <p:spPr bwMode="auto">
              <a:xfrm>
                <a:off x="3448" y="305"/>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FF0000"/>
                    </a:solidFill>
                  </a:rPr>
                  <a:t>flow control</a:t>
                </a:r>
                <a:endParaRPr lang="en-US" altLang="x-none" sz="1000">
                  <a:solidFill>
                    <a:srgbClr val="000000"/>
                  </a:solidFill>
                  <a:latin typeface="Times New Roman" charset="0"/>
                </a:endParaRPr>
              </a:p>
            </p:txBody>
          </p:sp>
        </p:grpSp>
      </p:grpSp>
    </p:spTree>
    <p:extLst>
      <p:ext uri="{BB962C8B-B14F-4D97-AF65-F5344CB8AC3E}">
        <p14:creationId xmlns:p14="http://schemas.microsoft.com/office/powerpoint/2010/main" val="2836730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E47672E-9440-F44E-AA40-D1EDA84C779D}" type="slidenum">
              <a:rPr lang="en-US" altLang="x-none" sz="1400">
                <a:solidFill>
                  <a:srgbClr val="000000"/>
                </a:solidFill>
                <a:latin typeface="Times New Roman" charset="0"/>
              </a:rPr>
              <a:pPr>
                <a:spcBef>
                  <a:spcPct val="0"/>
                </a:spcBef>
                <a:buClrTx/>
                <a:buSzTx/>
                <a:buFontTx/>
                <a:buNone/>
              </a:pPr>
              <a:t>24</a:t>
            </a:fld>
            <a:endParaRPr lang="en-US" altLang="x-none" sz="1400">
              <a:solidFill>
                <a:srgbClr val="000000"/>
              </a:solidFill>
              <a:latin typeface="Times New Roman" charset="0"/>
            </a:endParaRPr>
          </a:p>
        </p:txBody>
      </p:sp>
      <p:sp>
        <p:nvSpPr>
          <p:cNvPr id="156674" name="Rectangle 2"/>
          <p:cNvSpPr>
            <a:spLocks noGrp="1" noChangeArrowheads="1"/>
          </p:cNvSpPr>
          <p:nvPr>
            <p:ph type="title"/>
          </p:nvPr>
        </p:nvSpPr>
        <p:spPr>
          <a:xfrm>
            <a:off x="544513" y="228600"/>
            <a:ext cx="8020050" cy="1143000"/>
          </a:xfrm>
        </p:spPr>
        <p:txBody>
          <a:bodyPr/>
          <a:lstStyle/>
          <a:p>
            <a:r>
              <a:rPr lang="en-US" altLang="x-none">
                <a:ea typeface="ＭＳ Ｐゴシック" charset="-128"/>
              </a:rPr>
              <a:t>TCP Flow Control: How it Works</a:t>
            </a:r>
          </a:p>
        </p:txBody>
      </p:sp>
      <p:sp>
        <p:nvSpPr>
          <p:cNvPr id="156675" name="Rectangle 3"/>
          <p:cNvSpPr>
            <a:spLocks noGrp="1" noChangeArrowheads="1"/>
          </p:cNvSpPr>
          <p:nvPr>
            <p:ph type="body" sz="half" idx="1"/>
          </p:nvPr>
        </p:nvSpPr>
        <p:spPr>
          <a:xfrm>
            <a:off x="533400" y="3324225"/>
            <a:ext cx="4513263" cy="3057525"/>
          </a:xfrm>
        </p:spPr>
        <p:txBody>
          <a:bodyPr/>
          <a:lstStyle/>
          <a:p>
            <a:pPr>
              <a:buFont typeface="Wingdings" pitchFamily="2" charset="2"/>
              <a:buChar char="q"/>
            </a:pPr>
            <a:r>
              <a:rPr lang="en-US" altLang="x-none" sz="2400" dirty="0">
                <a:ea typeface="ＭＳ Ｐゴシック" charset="-128"/>
              </a:rPr>
              <a:t>spare room in buffer</a:t>
            </a:r>
            <a:endParaRPr lang="en-US" altLang="x-none" sz="2400" dirty="0">
              <a:latin typeface="Courier New" charset="0"/>
              <a:ea typeface="ＭＳ Ｐゴシック" charset="-128"/>
            </a:endParaRPr>
          </a:p>
          <a:p>
            <a:pPr>
              <a:buFont typeface="ZapfDingbats" charset="0"/>
              <a:buNone/>
            </a:pPr>
            <a:r>
              <a:rPr lang="en-US" altLang="x-none" sz="2000" b="1" dirty="0">
                <a:latin typeface="Courier New" charset="0"/>
                <a:ea typeface="ＭＳ Ｐゴシック" charset="-128"/>
              </a:rPr>
              <a:t>= </a:t>
            </a:r>
            <a:r>
              <a:rPr lang="en-US" altLang="x-none" sz="2000" b="1" dirty="0" err="1">
                <a:solidFill>
                  <a:srgbClr val="FF0000"/>
                </a:solidFill>
                <a:latin typeface="Courier New" charset="0"/>
                <a:ea typeface="ＭＳ Ｐゴシック" charset="-128"/>
              </a:rPr>
              <a:t>RcvWindow</a:t>
            </a:r>
            <a:endParaRPr lang="en-US" altLang="x-none" sz="2000" b="1" dirty="0">
              <a:latin typeface="Courier New" charset="0"/>
              <a:ea typeface="ＭＳ Ｐゴシック" charset="-128"/>
            </a:endParaRPr>
          </a:p>
        </p:txBody>
      </p:sp>
      <p:pic>
        <p:nvPicPr>
          <p:cNvPr id="156676" name="Picture 4"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1404938"/>
            <a:ext cx="4624388"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7" name="Rectangle 5"/>
          <p:cNvSpPr>
            <a:spLocks noChangeArrowheads="1"/>
          </p:cNvSpPr>
          <p:nvPr/>
        </p:nvSpPr>
        <p:spPr bwMode="auto">
          <a:xfrm>
            <a:off x="4810125" y="1300163"/>
            <a:ext cx="4079875" cy="5262562"/>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8" name="Rectangle 6"/>
          <p:cNvSpPr>
            <a:spLocks noChangeArrowheads="1"/>
          </p:cNvSpPr>
          <p:nvPr/>
        </p:nvSpPr>
        <p:spPr bwMode="auto">
          <a:xfrm>
            <a:off x="4721225" y="1427163"/>
            <a:ext cx="4079875" cy="5241925"/>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9" name="Text Box 7"/>
          <p:cNvSpPr txBox="1">
            <a:spLocks noChangeArrowheads="1"/>
          </p:cNvSpPr>
          <p:nvPr/>
        </p:nvSpPr>
        <p:spPr bwMode="auto">
          <a:xfrm>
            <a:off x="4808538" y="1389063"/>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6680" name="Text Box 8"/>
          <p:cNvSpPr txBox="1">
            <a:spLocks noChangeArrowheads="1"/>
          </p:cNvSpPr>
          <p:nvPr/>
        </p:nvSpPr>
        <p:spPr bwMode="auto">
          <a:xfrm>
            <a:off x="6954838" y="1395413"/>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6681" name="Line 9"/>
          <p:cNvSpPr>
            <a:spLocks noChangeShapeType="1"/>
          </p:cNvSpPr>
          <p:nvPr/>
        </p:nvSpPr>
        <p:spPr bwMode="auto">
          <a:xfrm>
            <a:off x="4724400" y="1835150"/>
            <a:ext cx="4075113"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2" name="Line 10"/>
          <p:cNvSpPr>
            <a:spLocks noChangeShapeType="1"/>
          </p:cNvSpPr>
          <p:nvPr/>
        </p:nvSpPr>
        <p:spPr bwMode="auto">
          <a:xfrm flipV="1">
            <a:off x="4718050" y="224948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3" name="Line 11"/>
          <p:cNvSpPr>
            <a:spLocks noChangeShapeType="1"/>
          </p:cNvSpPr>
          <p:nvPr/>
        </p:nvSpPr>
        <p:spPr bwMode="auto">
          <a:xfrm flipV="1">
            <a:off x="6727825" y="14271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4" name="Text Box 12"/>
          <p:cNvSpPr txBox="1">
            <a:spLocks noChangeArrowheads="1"/>
          </p:cNvSpPr>
          <p:nvPr/>
        </p:nvSpPr>
        <p:spPr bwMode="auto">
          <a:xfrm>
            <a:off x="5780088" y="4641850"/>
            <a:ext cx="21288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6685" name="Text Box 13"/>
          <p:cNvSpPr txBox="1">
            <a:spLocks noChangeArrowheads="1"/>
          </p:cNvSpPr>
          <p:nvPr/>
        </p:nvSpPr>
        <p:spPr bwMode="auto">
          <a:xfrm>
            <a:off x="5375275" y="1814513"/>
            <a:ext cx="256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6686" name="Line 14"/>
          <p:cNvSpPr>
            <a:spLocks noChangeShapeType="1"/>
          </p:cNvSpPr>
          <p:nvPr/>
        </p:nvSpPr>
        <p:spPr bwMode="auto">
          <a:xfrm flipV="1">
            <a:off x="4727575" y="26654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7" name="Text Box 15"/>
          <p:cNvSpPr txBox="1">
            <a:spLocks noChangeArrowheads="1"/>
          </p:cNvSpPr>
          <p:nvPr/>
        </p:nvSpPr>
        <p:spPr bwMode="auto">
          <a:xfrm>
            <a:off x="4962525" y="2249488"/>
            <a:ext cx="351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6688" name="Line 16"/>
          <p:cNvSpPr>
            <a:spLocks noChangeShapeType="1"/>
          </p:cNvSpPr>
          <p:nvPr/>
        </p:nvSpPr>
        <p:spPr bwMode="auto">
          <a:xfrm flipV="1">
            <a:off x="4722813" y="30972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9" name="Line 17"/>
          <p:cNvSpPr>
            <a:spLocks noChangeShapeType="1"/>
          </p:cNvSpPr>
          <p:nvPr/>
        </p:nvSpPr>
        <p:spPr bwMode="auto">
          <a:xfrm flipV="1">
            <a:off x="4718050" y="352266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0" name="Line 18"/>
          <p:cNvSpPr>
            <a:spLocks noChangeShapeType="1"/>
          </p:cNvSpPr>
          <p:nvPr/>
        </p:nvSpPr>
        <p:spPr bwMode="auto">
          <a:xfrm flipV="1">
            <a:off x="4718050" y="413543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1" name="Line 19"/>
          <p:cNvSpPr>
            <a:spLocks noChangeShapeType="1"/>
          </p:cNvSpPr>
          <p:nvPr/>
        </p:nvSpPr>
        <p:spPr bwMode="auto">
          <a:xfrm flipH="1" flipV="1">
            <a:off x="6742113" y="2668588"/>
            <a:ext cx="4762" cy="849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2" name="Text Box 20"/>
          <p:cNvSpPr txBox="1">
            <a:spLocks noChangeArrowheads="1"/>
          </p:cNvSpPr>
          <p:nvPr/>
        </p:nvSpPr>
        <p:spPr bwMode="auto">
          <a:xfrm>
            <a:off x="6778625" y="2678113"/>
            <a:ext cx="1944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rcvr window size</a:t>
            </a:r>
            <a:endParaRPr lang="en-US" altLang="x-none" sz="1800">
              <a:solidFill>
                <a:srgbClr val="FF0000"/>
              </a:solidFill>
              <a:latin typeface="Times New Roman" charset="0"/>
            </a:endParaRPr>
          </a:p>
        </p:txBody>
      </p:sp>
      <p:sp>
        <p:nvSpPr>
          <p:cNvPr id="156693" name="Text Box 21"/>
          <p:cNvSpPr txBox="1">
            <a:spLocks noChangeArrowheads="1"/>
          </p:cNvSpPr>
          <p:nvPr/>
        </p:nvSpPr>
        <p:spPr bwMode="auto">
          <a:xfrm>
            <a:off x="6894513" y="3108325"/>
            <a:ext cx="184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6694" name="Text Box 22"/>
          <p:cNvSpPr txBox="1">
            <a:spLocks noChangeArrowheads="1"/>
          </p:cNvSpPr>
          <p:nvPr/>
        </p:nvSpPr>
        <p:spPr bwMode="auto">
          <a:xfrm>
            <a:off x="5124450" y="3087688"/>
            <a:ext cx="1208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6695" name="Text Box 23"/>
          <p:cNvSpPr txBox="1">
            <a:spLocks noChangeArrowheads="1"/>
          </p:cNvSpPr>
          <p:nvPr/>
        </p:nvSpPr>
        <p:spPr bwMode="auto">
          <a:xfrm>
            <a:off x="6502400" y="270986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6696" name="Line 24"/>
          <p:cNvSpPr>
            <a:spLocks noChangeShapeType="1"/>
          </p:cNvSpPr>
          <p:nvPr/>
        </p:nvSpPr>
        <p:spPr bwMode="auto">
          <a:xfrm flipV="1">
            <a:off x="6580188" y="26590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7" name="Line 25"/>
          <p:cNvSpPr>
            <a:spLocks noChangeShapeType="1"/>
          </p:cNvSpPr>
          <p:nvPr/>
        </p:nvSpPr>
        <p:spPr bwMode="auto">
          <a:xfrm flipV="1">
            <a:off x="641350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8" name="Line 26"/>
          <p:cNvSpPr>
            <a:spLocks noChangeShapeType="1"/>
          </p:cNvSpPr>
          <p:nvPr/>
        </p:nvSpPr>
        <p:spPr bwMode="auto">
          <a:xfrm flipV="1">
            <a:off x="6240463"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9" name="Line 27"/>
          <p:cNvSpPr>
            <a:spLocks noChangeShapeType="1"/>
          </p:cNvSpPr>
          <p:nvPr/>
        </p:nvSpPr>
        <p:spPr bwMode="auto">
          <a:xfrm flipV="1">
            <a:off x="6073775" y="2668588"/>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0" name="Line 28"/>
          <p:cNvSpPr>
            <a:spLocks noChangeShapeType="1"/>
          </p:cNvSpPr>
          <p:nvPr/>
        </p:nvSpPr>
        <p:spPr bwMode="auto">
          <a:xfrm flipV="1">
            <a:off x="59118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1" name="Line 29"/>
          <p:cNvSpPr>
            <a:spLocks noChangeShapeType="1"/>
          </p:cNvSpPr>
          <p:nvPr/>
        </p:nvSpPr>
        <p:spPr bwMode="auto">
          <a:xfrm flipV="1">
            <a:off x="5734050" y="2673350"/>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2" name="Text Box 30"/>
          <p:cNvSpPr txBox="1">
            <a:spLocks noChangeArrowheads="1"/>
          </p:cNvSpPr>
          <p:nvPr/>
        </p:nvSpPr>
        <p:spPr bwMode="auto">
          <a:xfrm>
            <a:off x="6327775" y="2703513"/>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6703" name="Text Box 31"/>
          <p:cNvSpPr txBox="1">
            <a:spLocks noChangeArrowheads="1"/>
          </p:cNvSpPr>
          <p:nvPr/>
        </p:nvSpPr>
        <p:spPr bwMode="auto">
          <a:xfrm>
            <a:off x="6162675" y="270351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6704" name="Text Box 32"/>
          <p:cNvSpPr txBox="1">
            <a:spLocks noChangeArrowheads="1"/>
          </p:cNvSpPr>
          <p:nvPr/>
        </p:nvSpPr>
        <p:spPr bwMode="auto">
          <a:xfrm>
            <a:off x="6000750" y="2698750"/>
            <a:ext cx="290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6705" name="Text Box 33"/>
          <p:cNvSpPr txBox="1">
            <a:spLocks noChangeArrowheads="1"/>
          </p:cNvSpPr>
          <p:nvPr/>
        </p:nvSpPr>
        <p:spPr bwMode="auto">
          <a:xfrm>
            <a:off x="5821363"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6706" name="Text Box 34"/>
          <p:cNvSpPr txBox="1">
            <a:spLocks noChangeArrowheads="1"/>
          </p:cNvSpPr>
          <p:nvPr/>
        </p:nvSpPr>
        <p:spPr bwMode="auto">
          <a:xfrm>
            <a:off x="5653088"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6707" name="Text Box 35"/>
          <p:cNvSpPr txBox="1">
            <a:spLocks noChangeArrowheads="1"/>
          </p:cNvSpPr>
          <p:nvPr/>
        </p:nvSpPr>
        <p:spPr bwMode="auto">
          <a:xfrm>
            <a:off x="4678363" y="2595563"/>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6708" name="Text Box 36"/>
          <p:cNvSpPr txBox="1">
            <a:spLocks noChangeArrowheads="1"/>
          </p:cNvSpPr>
          <p:nvPr/>
        </p:nvSpPr>
        <p:spPr bwMode="auto">
          <a:xfrm>
            <a:off x="5172075" y="259556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6709" name="Line 37"/>
          <p:cNvSpPr>
            <a:spLocks noChangeShapeType="1"/>
          </p:cNvSpPr>
          <p:nvPr/>
        </p:nvSpPr>
        <p:spPr bwMode="auto">
          <a:xfrm flipV="1">
            <a:off x="52133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10" name="Text Box 38"/>
          <p:cNvSpPr txBox="1">
            <a:spLocks noChangeArrowheads="1"/>
          </p:cNvSpPr>
          <p:nvPr/>
        </p:nvSpPr>
        <p:spPr bwMode="auto">
          <a:xfrm>
            <a:off x="5176838" y="3636963"/>
            <a:ext cx="312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spTree>
    <p:extLst>
      <p:ext uri="{BB962C8B-B14F-4D97-AF65-F5344CB8AC3E}">
        <p14:creationId xmlns:p14="http://schemas.microsoft.com/office/powerpoint/2010/main" val="378005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B05F15-C397-D14A-87D7-56FC2C6DA355}" type="slidenum">
              <a:rPr lang="en-US" altLang="x-none" sz="1400">
                <a:solidFill>
                  <a:srgbClr val="000000"/>
                </a:solidFill>
                <a:latin typeface="Times New Roman" charset="0"/>
              </a:rPr>
              <a:pPr>
                <a:spcBef>
                  <a:spcPct val="0"/>
                </a:spcBef>
                <a:buClrTx/>
                <a:buSzTx/>
                <a:buFontTx/>
                <a:buNone/>
              </a:pPr>
              <a:t>25</a:t>
            </a:fld>
            <a:endParaRPr lang="en-US" altLang="x-none" sz="1400">
              <a:solidFill>
                <a:srgbClr val="000000"/>
              </a:solidFill>
              <a:latin typeface="Times New Roman" charset="0"/>
            </a:endParaRPr>
          </a:p>
        </p:txBody>
      </p:sp>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dirty="0">
                <a:solidFill>
                  <a:srgbClr val="3333CC"/>
                </a:solidFill>
              </a:rPr>
              <a:t>TCP Seq. #</a:t>
            </a:r>
            <a:r>
              <a:rPr lang="ja-JP" altLang="en-US" sz="4000" u="sng">
                <a:solidFill>
                  <a:srgbClr val="3333CC"/>
                </a:solidFill>
              </a:rPr>
              <a:t>’</a:t>
            </a:r>
            <a:r>
              <a:rPr lang="en-US" altLang="ja-JP" sz="4000" u="sng" dirty="0">
                <a:solidFill>
                  <a:srgbClr val="3333CC"/>
                </a:solidFill>
              </a:rPr>
              <a:t>s and ACKs</a:t>
            </a:r>
            <a:endParaRPr lang="en-US" altLang="x-none" sz="4000" u="sng" dirty="0">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FF0000"/>
                </a:solidFill>
              </a:rPr>
              <a:t>cumulative</a:t>
            </a:r>
            <a:r>
              <a:rPr lang="en-US" altLang="x-none" sz="2000" dirty="0">
                <a:solidFill>
                  <a:srgbClr val="000000"/>
                </a:solidFill>
              </a:rPr>
              <a:t> ACK in standard header</a:t>
            </a:r>
          </a:p>
          <a:p>
            <a:pPr lvl="1">
              <a:buClr>
                <a:srgbClr val="3333CC"/>
              </a:buClr>
              <a:buFont typeface="Wingdings" pitchFamily="2" charset="2"/>
              <a:buChar char="q"/>
            </a:pPr>
            <a:r>
              <a:rPr lang="en-US" altLang="zh-CN" sz="2000" dirty="0">
                <a:solidFill>
                  <a:srgbClr val="000000"/>
                </a:solidFill>
              </a:rPr>
              <a:t>selective</a:t>
            </a:r>
            <a:r>
              <a:rPr lang="zh-CN" altLang="en-US" sz="2000" dirty="0">
                <a:solidFill>
                  <a:srgbClr val="000000"/>
                </a:solidFill>
              </a:rPr>
              <a:t> </a:t>
            </a:r>
            <a:r>
              <a:rPr lang="en-US" altLang="zh-CN" sz="2000" dirty="0">
                <a:solidFill>
                  <a:srgbClr val="000000"/>
                </a:solidFill>
              </a:rPr>
              <a:t>ACK</a:t>
            </a:r>
            <a:r>
              <a:rPr lang="en-US" altLang="x-none" sz="2000" dirty="0">
                <a:solidFill>
                  <a:srgbClr val="000000"/>
                </a:solidFill>
              </a:rPr>
              <a:t> in options</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35357" name="Clip" r:id="rId4" imgW="1307079" imgH="1083682" progId="MS_ClipArt_Gallery.2">
                  <p:embed/>
                </p:oleObj>
              </mc:Choice>
              <mc:Fallback>
                <p:oleObj name="Clip" r:id="rId4" imgW="1307079" imgH="1083682" progId="MS_ClipArt_Gallery.2">
                  <p:embed/>
                  <p:pic>
                    <p:nvPicPr>
                      <p:cNvPr id="158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35358" name="Clip" r:id="rId6" imgW="1307079" imgH="1083682" progId="MS_ClipArt_Gallery.2">
                  <p:embed/>
                </p:oleObj>
              </mc:Choice>
              <mc:Fallback>
                <p:oleObj name="Clip" r:id="rId6" imgW="1307079" imgH="1083682" progId="MS_ClipArt_Gallery.2">
                  <p:embed/>
                  <p:pic>
                    <p:nvPicPr>
                      <p:cNvPr id="1587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Seq=42, ACK=80</a:t>
            </a:r>
            <a:endParaRPr lang="en-US" altLang="x-none" sz="100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Tree>
    <p:extLst>
      <p:ext uri="{BB962C8B-B14F-4D97-AF65-F5344CB8AC3E}">
        <p14:creationId xmlns:p14="http://schemas.microsoft.com/office/powerpoint/2010/main" val="209285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Send/Ack Optimizations </a:t>
            </a:r>
          </a:p>
        </p:txBody>
      </p:sp>
      <p:sp>
        <p:nvSpPr>
          <p:cNvPr id="3" name="Content Placeholder 2"/>
          <p:cNvSpPr>
            <a:spLocks noGrp="1"/>
          </p:cNvSpPr>
          <p:nvPr>
            <p:ph idx="1"/>
          </p:nvPr>
        </p:nvSpPr>
        <p:spPr>
          <a:xfrm>
            <a:off x="533400" y="1866072"/>
            <a:ext cx="8153400" cy="4000500"/>
          </a:xfrm>
        </p:spPr>
        <p:txBody>
          <a:bodyPr/>
          <a:lstStyle/>
          <a:p>
            <a:pPr>
              <a:buFont typeface="Wingdings" pitchFamily="2" charset="2"/>
              <a:buChar char="q"/>
            </a:pPr>
            <a:r>
              <a:rPr lang="en-US" dirty="0"/>
              <a:t>TCP includes many tune/optimizations, e.g., </a:t>
            </a:r>
          </a:p>
          <a:p>
            <a:pPr lvl="1">
              <a:buFont typeface="Courier New" panose="02070309020205020404" pitchFamily="49" charset="0"/>
              <a:buChar char="o"/>
            </a:pPr>
            <a:r>
              <a:rPr lang="en-US" dirty="0"/>
              <a:t>the “small-packet problem”: sender sends a lot of small packets (e.g., telnet one char at a time)</a:t>
            </a:r>
          </a:p>
          <a:p>
            <a:pPr lvl="2"/>
            <a:r>
              <a:rPr lang="en-US" dirty="0"/>
              <a:t>Nagle’s algorithm: do not send data if there is small amount of data in send buffer and there is an </a:t>
            </a:r>
            <a:r>
              <a:rPr lang="en-US" dirty="0" err="1"/>
              <a:t>unack’d</a:t>
            </a:r>
            <a:r>
              <a:rPr lang="en-US" dirty="0"/>
              <a:t> segment</a:t>
            </a:r>
          </a:p>
          <a:p>
            <a:pPr lvl="2"/>
            <a:endParaRPr lang="en-US" dirty="0"/>
          </a:p>
          <a:p>
            <a:pPr lvl="1">
              <a:buFont typeface="Courier New" panose="02070309020205020404" pitchFamily="49" charset="0"/>
              <a:buChar char="o"/>
            </a:pPr>
            <a:r>
              <a:rPr lang="en-US" dirty="0"/>
              <a:t>the ”</a:t>
            </a:r>
            <a:r>
              <a:rPr lang="en-US" dirty="0" err="1"/>
              <a:t>ack</a:t>
            </a:r>
            <a:r>
              <a:rPr lang="en-US" dirty="0"/>
              <a:t> inefficiency” problem: receiver sends too many ACKs, no chance of combing ACK with data</a:t>
            </a:r>
          </a:p>
          <a:p>
            <a:pPr lvl="2"/>
            <a:r>
              <a:rPr lang="en-US" dirty="0"/>
              <a:t>Delayed ack to reduce # of ACKs/combine ACK with reply</a:t>
            </a:r>
          </a:p>
        </p:txBody>
      </p:sp>
      <p:sp>
        <p:nvSpPr>
          <p:cNvPr id="4" name="Slide Number Placeholder 3"/>
          <p:cNvSpPr>
            <a:spLocks noGrp="1"/>
          </p:cNvSpPr>
          <p:nvPr>
            <p:ph type="sldNum" sz="quarter" idx="11"/>
          </p:nvPr>
        </p:nvSpPr>
        <p:spPr/>
        <p:txBody>
          <a:bodyPr/>
          <a:lstStyle/>
          <a:p>
            <a:pPr algn="r" defTabSz="685752">
              <a:defRPr/>
            </a:pPr>
            <a:fld id="{F12FA3C6-D9AE-8149-8882-9A04488FEA62}" type="slidenum">
              <a:rPr lang="en-US" altLang="en-US" sz="1050">
                <a:solidFill>
                  <a:srgbClr val="000000"/>
                </a:solidFill>
              </a:rPr>
              <a:pPr algn="r" defTabSz="685752">
                <a:defRPr/>
              </a:pPr>
              <a:t>26</a:t>
            </a:fld>
            <a:endParaRPr lang="en-US" altLang="en-US" sz="1050">
              <a:solidFill>
                <a:srgbClr val="000000"/>
              </a:solidFill>
            </a:endParaRPr>
          </a:p>
        </p:txBody>
      </p:sp>
    </p:spTree>
    <p:extLst>
      <p:ext uri="{BB962C8B-B14F-4D97-AF65-F5344CB8AC3E}">
        <p14:creationId xmlns:p14="http://schemas.microsoft.com/office/powerpoint/2010/main" val="30021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7A90BB0-BD87-A343-8C54-DD1262C9661F}" type="slidenum">
              <a:rPr lang="en-US" altLang="x-none" sz="1400">
                <a:solidFill>
                  <a:srgbClr val="000000"/>
                </a:solidFill>
                <a:latin typeface="Times New Roman" charset="0"/>
              </a:rPr>
              <a:pPr>
                <a:spcBef>
                  <a:spcPct val="0"/>
                </a:spcBef>
                <a:buClrTx/>
                <a:buSzTx/>
                <a:buFontTx/>
                <a:buNone/>
              </a:pPr>
              <a:t>27</a:t>
            </a:fld>
            <a:endParaRPr lang="en-US" altLang="x-none" sz="1400">
              <a:solidFill>
                <a:srgbClr val="000000"/>
              </a:solidFill>
              <a:latin typeface="Times New Roman" charset="0"/>
            </a:endParaRPr>
          </a:p>
        </p:txBody>
      </p:sp>
      <p:sp>
        <p:nvSpPr>
          <p:cNvPr id="168962" name="Rectangle 2"/>
          <p:cNvSpPr>
            <a:spLocks noGrp="1" noChangeArrowheads="1"/>
          </p:cNvSpPr>
          <p:nvPr>
            <p:ph type="title"/>
          </p:nvPr>
        </p:nvSpPr>
        <p:spPr/>
        <p:txBody>
          <a:bodyPr/>
          <a:lstStyle/>
          <a:p>
            <a:r>
              <a:rPr lang="en-US" altLang="x-none" sz="2800">
                <a:ea typeface="ＭＳ Ｐゴシック" charset="-128"/>
              </a:rPr>
              <a:t>TCP Receiver ACK Generation</a:t>
            </a:r>
            <a:r>
              <a:rPr lang="en-US" altLang="x-none" sz="3200" u="none">
                <a:ea typeface="ＭＳ Ｐゴシック" charset="-128"/>
              </a:rPr>
              <a:t> </a:t>
            </a:r>
            <a:r>
              <a:rPr lang="en-US" altLang="x-none" sz="1800" u="none">
                <a:ea typeface="ＭＳ Ｐゴシック" charset="-128"/>
              </a:rPr>
              <a:t>[RFC 1122, RFC 2581]</a:t>
            </a:r>
            <a:endParaRPr lang="en-US" altLang="x-none" sz="3200">
              <a:ea typeface="ＭＳ Ｐゴシック" charset="-128"/>
            </a:endParaRPr>
          </a:p>
        </p:txBody>
      </p:sp>
      <p:sp>
        <p:nvSpPr>
          <p:cNvPr id="168963" name="Text Box 3"/>
          <p:cNvSpPr txBox="1">
            <a:spLocks noChangeArrowheads="1"/>
          </p:cNvSpPr>
          <p:nvPr/>
        </p:nvSpPr>
        <p:spPr bwMode="auto">
          <a:xfrm>
            <a:off x="752475" y="1554163"/>
            <a:ext cx="3346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Event at Receiver</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All data up to</a:t>
            </a:r>
          </a:p>
          <a:p>
            <a:pPr>
              <a:spcBef>
                <a:spcPct val="0"/>
              </a:spcBef>
              <a:buClrTx/>
              <a:buSzTx/>
              <a:buFontTx/>
              <a:buNone/>
            </a:pPr>
            <a:r>
              <a:rPr lang="en-US" altLang="x-none" sz="1800">
                <a:solidFill>
                  <a:srgbClr val="000000"/>
                </a:solidFill>
                <a:latin typeface="Arial" charset="0"/>
              </a:rPr>
              <a:t>expected seq # already ACKed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One other </a:t>
            </a:r>
          </a:p>
          <a:p>
            <a:pPr>
              <a:spcBef>
                <a:spcPct val="0"/>
              </a:spcBef>
              <a:buClrTx/>
              <a:buSzTx/>
              <a:buFontTx/>
              <a:buNone/>
            </a:pPr>
            <a:r>
              <a:rPr lang="en-US" altLang="x-none" sz="1800">
                <a:solidFill>
                  <a:srgbClr val="000000"/>
                </a:solidFill>
                <a:latin typeface="Arial" charset="0"/>
              </a:rPr>
              <a:t>segment has ACK pending</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out-of-order segment</a:t>
            </a:r>
          </a:p>
          <a:p>
            <a:pPr>
              <a:spcBef>
                <a:spcPct val="0"/>
              </a:spcBef>
              <a:buClrTx/>
              <a:buSzTx/>
              <a:buFontTx/>
              <a:buNone/>
            </a:pPr>
            <a:r>
              <a:rPr lang="en-US" altLang="x-none" sz="1800">
                <a:solidFill>
                  <a:srgbClr val="000000"/>
                </a:solidFill>
                <a:latin typeface="Arial" charset="0"/>
              </a:rPr>
              <a:t>higher-than-expect seq. # .</a:t>
            </a:r>
          </a:p>
          <a:p>
            <a:pPr>
              <a:spcBef>
                <a:spcPct val="0"/>
              </a:spcBef>
              <a:buClrTx/>
              <a:buSzTx/>
              <a:buFontTx/>
              <a:buNone/>
            </a:pPr>
            <a:r>
              <a:rPr lang="en-US" altLang="x-none" sz="1800">
                <a:solidFill>
                  <a:srgbClr val="000000"/>
                </a:solidFill>
                <a:latin typeface="Arial" charset="0"/>
              </a:rPr>
              <a:t>Gap detected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segment that </a:t>
            </a:r>
          </a:p>
          <a:p>
            <a:pPr>
              <a:spcBef>
                <a:spcPct val="0"/>
              </a:spcBef>
              <a:buClrTx/>
              <a:buSzTx/>
              <a:buFontTx/>
              <a:buNone/>
            </a:pPr>
            <a:r>
              <a:rPr lang="en-US" altLang="x-none" sz="1800">
                <a:solidFill>
                  <a:srgbClr val="000000"/>
                </a:solidFill>
                <a:latin typeface="Arial" charset="0"/>
              </a:rPr>
              <a:t>partially or completely fills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4" name="Text Box 4"/>
          <p:cNvSpPr txBox="1">
            <a:spLocks noChangeArrowheads="1"/>
          </p:cNvSpPr>
          <p:nvPr/>
        </p:nvSpPr>
        <p:spPr bwMode="auto">
          <a:xfrm>
            <a:off x="4514850" y="1544638"/>
            <a:ext cx="40703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TCP Receiver Action</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Delayed ACK. Wait up to 500ms</a:t>
            </a:r>
          </a:p>
          <a:p>
            <a:pPr>
              <a:spcBef>
                <a:spcPct val="0"/>
              </a:spcBef>
              <a:buClrTx/>
              <a:buSzTx/>
              <a:buFontTx/>
              <a:buNone/>
            </a:pPr>
            <a:r>
              <a:rPr lang="en-US" altLang="x-none" sz="1800">
                <a:solidFill>
                  <a:srgbClr val="000000"/>
                </a:solidFill>
                <a:latin typeface="Arial" charset="0"/>
              </a:rPr>
              <a:t>for next segment. If no next segment,</a:t>
            </a:r>
          </a:p>
          <a:p>
            <a:pPr>
              <a:spcBef>
                <a:spcPct val="0"/>
              </a:spcBef>
              <a:buClrTx/>
              <a:buSzTx/>
              <a:buFontTx/>
              <a:buNone/>
            </a:pPr>
            <a:r>
              <a:rPr lang="en-US" altLang="x-none" sz="1800">
                <a:solidFill>
                  <a:srgbClr val="000000"/>
                </a:solidFill>
                <a:latin typeface="Arial" charset="0"/>
              </a:rPr>
              <a:t>send ACK</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single cumulative </a:t>
            </a:r>
          </a:p>
          <a:p>
            <a:pPr>
              <a:spcBef>
                <a:spcPct val="0"/>
              </a:spcBef>
              <a:buClrTx/>
              <a:buSzTx/>
              <a:buFontTx/>
              <a:buNone/>
            </a:pPr>
            <a:r>
              <a:rPr lang="en-US" altLang="x-none" sz="1800">
                <a:solidFill>
                  <a:srgbClr val="000000"/>
                </a:solidFill>
                <a:latin typeface="Arial" charset="0"/>
              </a:rPr>
              <a:t>ACK, ACKing both in-order segments </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duplicate ACK, </a:t>
            </a:r>
          </a:p>
          <a:p>
            <a:pPr>
              <a:spcBef>
                <a:spcPct val="0"/>
              </a:spcBef>
              <a:buClrTx/>
              <a:buSzTx/>
              <a:buFontTx/>
              <a:buNone/>
            </a:pPr>
            <a:r>
              <a:rPr lang="en-US" altLang="x-none" sz="1800">
                <a:solidFill>
                  <a:srgbClr val="000000"/>
                </a:solidFill>
                <a:latin typeface="Arial" charset="0"/>
              </a:rPr>
              <a:t>indicating seq. # of next expected byte</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 send ACK, provided that</a:t>
            </a:r>
          </a:p>
          <a:p>
            <a:pPr>
              <a:spcBef>
                <a:spcPct val="0"/>
              </a:spcBef>
              <a:buClrTx/>
              <a:buSzTx/>
              <a:buFontTx/>
              <a:buNone/>
            </a:pPr>
            <a:r>
              <a:rPr lang="en-US" altLang="x-none" sz="1800">
                <a:solidFill>
                  <a:srgbClr val="000000"/>
                </a:solidFill>
                <a:latin typeface="Arial" charset="0"/>
              </a:rPr>
              <a:t>segment starts at lower end of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5" name="Line 5"/>
          <p:cNvSpPr>
            <a:spLocks noChangeShapeType="1"/>
          </p:cNvSpPr>
          <p:nvPr/>
        </p:nvSpPr>
        <p:spPr bwMode="auto">
          <a:xfrm>
            <a:off x="876300" y="2009775"/>
            <a:ext cx="746760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6" name="Line 6"/>
          <p:cNvSpPr>
            <a:spLocks noChangeShapeType="1"/>
          </p:cNvSpPr>
          <p:nvPr/>
        </p:nvSpPr>
        <p:spPr bwMode="auto">
          <a:xfrm flipV="1">
            <a:off x="847725" y="3190875"/>
            <a:ext cx="7477125"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7" name="Line 7"/>
          <p:cNvSpPr>
            <a:spLocks noChangeShapeType="1"/>
          </p:cNvSpPr>
          <p:nvPr/>
        </p:nvSpPr>
        <p:spPr bwMode="auto">
          <a:xfrm>
            <a:off x="857250" y="4305300"/>
            <a:ext cx="75057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8" name="Line 8"/>
          <p:cNvSpPr>
            <a:spLocks noChangeShapeType="1"/>
          </p:cNvSpPr>
          <p:nvPr/>
        </p:nvSpPr>
        <p:spPr bwMode="auto">
          <a:xfrm>
            <a:off x="866775" y="5410200"/>
            <a:ext cx="74866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9" name="Line 9"/>
          <p:cNvSpPr>
            <a:spLocks noChangeShapeType="1"/>
          </p:cNvSpPr>
          <p:nvPr/>
        </p:nvSpPr>
        <p:spPr bwMode="auto">
          <a:xfrm>
            <a:off x="4324350" y="1704975"/>
            <a:ext cx="0" cy="43529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6082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28</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rgbClr val="C00000"/>
              </a:buClr>
              <a:buFont typeface="Wingdings" charset="2"/>
              <a:buChar char="Ø"/>
            </a:pPr>
            <a:r>
              <a:rPr lang="en-US" altLang="x-none" i="1" dirty="0">
                <a:solidFill>
                  <a:srgbClr val="C00000"/>
                </a:solidFill>
              </a:rPr>
              <a:t>timeout realization</a:t>
            </a:r>
            <a:endParaRPr lang="en-US" altLang="zh-CN" i="1" dirty="0">
              <a:solidFill>
                <a:srgbClr val="C00000"/>
              </a:solidFill>
              <a:ea typeface="宋体" charset="-122"/>
            </a:endParaRPr>
          </a:p>
        </p:txBody>
      </p:sp>
    </p:spTree>
    <p:extLst>
      <p:ext uri="{BB962C8B-B14F-4D97-AF65-F5344CB8AC3E}">
        <p14:creationId xmlns:p14="http://schemas.microsoft.com/office/powerpoint/2010/main" val="544934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29</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None/>
            </a:pPr>
            <a:r>
              <a:rPr lang="en-US" altLang="zh-CN" sz="4000" u="sng" dirty="0">
                <a:solidFill>
                  <a:srgbClr val="3333CC"/>
                </a:solidFill>
              </a:rPr>
              <a:t>TCP</a:t>
            </a:r>
            <a:r>
              <a:rPr lang="zh-CN" altLang="en-US" sz="4000" u="sng" dirty="0">
                <a:solidFill>
                  <a:srgbClr val="3333CC"/>
                </a:solidFill>
              </a:rPr>
              <a:t> </a:t>
            </a:r>
            <a:r>
              <a:rPr lang="en-US" altLang="zh-CN" sz="4000" u="sng" dirty="0">
                <a:solidFill>
                  <a:srgbClr val="3333CC"/>
                </a:solidFill>
              </a:rPr>
              <a:t>Reliable Data Transfer</a:t>
            </a:r>
            <a:endParaRPr lang="en-US" altLang="en-US" sz="4000" u="sng" dirty="0">
              <a:solidFill>
                <a:srgbClr val="3333CC"/>
              </a:solidFill>
            </a:endParaRP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a:t>
            </a:r>
          </a:p>
          <a:p>
            <a:pPr>
              <a:buClr>
                <a:srgbClr val="3333CC"/>
              </a:buClr>
              <a:buFont typeface="Wingdings" pitchFamily="2" charset="2"/>
              <a:buChar char="q"/>
            </a:pPr>
            <a:r>
              <a:rPr lang="en-US" altLang="en-US" dirty="0">
                <a:solidFill>
                  <a:srgbClr val="000000"/>
                </a:solidFill>
              </a:rPr>
              <a:t>Remaining issue: 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Font typeface="Courier New" panose="02070309020205020404" pitchFamily="49" charset="0"/>
              <a:buChar char="o"/>
            </a:pPr>
            <a:r>
              <a:rPr lang="en-US" altLang="en-US" dirty="0">
                <a:solidFill>
                  <a:srgbClr val="000000"/>
                </a:solidFill>
              </a:rPr>
              <a:t>timeout value?</a:t>
            </a: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Tree>
    <p:extLst>
      <p:ext uri="{BB962C8B-B14F-4D97-AF65-F5344CB8AC3E}">
        <p14:creationId xmlns:p14="http://schemas.microsoft.com/office/powerpoint/2010/main" val="169504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96BE9EA-CD02-9149-9EE1-7B7C17E3EE56}" type="slidenum">
              <a:rPr lang="en-US" altLang="en-US" sz="1400">
                <a:solidFill>
                  <a:srgbClr val="000000"/>
                </a:solidFill>
                <a:latin typeface="Times New Roman" charset="0"/>
              </a:rPr>
              <a:pPr>
                <a:spcBef>
                  <a:spcPct val="0"/>
                </a:spcBef>
                <a:buClrTx/>
                <a:buSzTx/>
                <a:buFontTx/>
                <a:buNone/>
              </a:pPr>
              <a:t>3</a:t>
            </a:fld>
            <a:endParaRPr lang="en-US" altLang="en-US" sz="1400">
              <a:solidFill>
                <a:srgbClr val="000000"/>
              </a:solidFill>
              <a:latin typeface="Times New Roman" charset="0"/>
            </a:endParaRPr>
          </a:p>
        </p:txBody>
      </p:sp>
      <p:sp>
        <p:nvSpPr>
          <p:cNvPr id="54274" name="Rectangle 2"/>
          <p:cNvSpPr>
            <a:spLocks noChangeArrowheads="1"/>
          </p:cNvSpPr>
          <p:nvPr/>
        </p:nvSpPr>
        <p:spPr bwMode="auto">
          <a:xfrm>
            <a:off x="533400" y="180303"/>
            <a:ext cx="8020050" cy="101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Recap: Reliable Transport</a:t>
            </a:r>
          </a:p>
        </p:txBody>
      </p:sp>
      <p:sp>
        <p:nvSpPr>
          <p:cNvPr id="54275" name="Rectangle 3"/>
          <p:cNvSpPr>
            <a:spLocks noChangeArrowheads="1"/>
          </p:cNvSpPr>
          <p:nvPr/>
        </p:nvSpPr>
        <p:spPr bwMode="auto">
          <a:xfrm>
            <a:off x="476250" y="129699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Realization: GBN or SR</a:t>
            </a:r>
          </a:p>
        </p:txBody>
      </p:sp>
      <p:pic>
        <p:nvPicPr>
          <p:cNvPr id="5"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4" y="1745363"/>
            <a:ext cx="4214777" cy="16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7226328" y="2045130"/>
            <a:ext cx="1663747" cy="1200329"/>
          </a:xfrm>
          <a:prstGeom prst="rect">
            <a:avLst/>
          </a:prstGeom>
        </p:spPr>
        <p:txBody>
          <a:bodyPr wrap="square">
            <a:spAutoFit/>
          </a:bodyPr>
          <a:lstStyle/>
          <a:p>
            <a:r>
              <a:rPr lang="en-US" dirty="0"/>
              <a:t>General technique:</a:t>
            </a:r>
            <a:br>
              <a:rPr lang="en-US"/>
            </a:br>
            <a:r>
              <a:rPr lang="en-US"/>
              <a:t>pipelining.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E332EB-6FEC-754D-8F45-6D9E1E321101}" type="slidenum">
              <a:rPr lang="en-US" altLang="en-US" sz="1400">
                <a:solidFill>
                  <a:srgbClr val="000000"/>
                </a:solidFill>
                <a:latin typeface="Times New Roman" charset="0"/>
              </a:rPr>
              <a:pPr>
                <a:spcBef>
                  <a:spcPct val="0"/>
                </a:spcBef>
                <a:buClrTx/>
                <a:buSzTx/>
                <a:buFontTx/>
                <a:buNone/>
              </a:pPr>
              <a:t>30</a:t>
            </a:fld>
            <a:endParaRPr lang="en-US" altLang="en-US" sz="1400">
              <a:solidFill>
                <a:srgbClr val="000000"/>
              </a:solidFill>
              <a:latin typeface="Times New Roman" charset="0"/>
            </a:endParaRPr>
          </a:p>
        </p:txBody>
      </p:sp>
      <p:sp>
        <p:nvSpPr>
          <p:cNvPr id="56322"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History</a:t>
            </a:r>
          </a:p>
        </p:txBody>
      </p:sp>
      <p:sp>
        <p:nvSpPr>
          <p:cNvPr id="56323" name="Rectangle 3"/>
          <p:cNvSpPr>
            <a:spLocks noChangeArrowheads="1"/>
          </p:cNvSpPr>
          <p:nvPr/>
        </p:nvSpPr>
        <p:spPr bwMode="auto">
          <a:xfrm>
            <a:off x="366713"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Key parameters for TCP in mid-1980s</a:t>
            </a:r>
          </a:p>
          <a:p>
            <a:pPr lvl="1">
              <a:buClr>
                <a:srgbClr val="3333CC"/>
              </a:buClr>
              <a:buFont typeface="Courier New" panose="02070309020205020404" pitchFamily="49" charset="0"/>
              <a:buChar char="o"/>
            </a:pPr>
            <a:r>
              <a:rPr lang="en-US" altLang="en-US" dirty="0">
                <a:solidFill>
                  <a:srgbClr val="000000"/>
                </a:solidFill>
              </a:rPr>
              <a:t>fixed window size W</a:t>
            </a:r>
          </a:p>
          <a:p>
            <a:pPr lvl="1">
              <a:buClr>
                <a:srgbClr val="3333CC"/>
              </a:buClr>
              <a:buFont typeface="Courier New" panose="02070309020205020404" pitchFamily="49" charset="0"/>
              <a:buChar char="o"/>
            </a:pPr>
            <a:r>
              <a:rPr lang="en-US" altLang="en-US" dirty="0">
                <a:solidFill>
                  <a:srgbClr val="000000"/>
                </a:solidFill>
              </a:rPr>
              <a:t>timeout value = 2 RTT</a:t>
            </a:r>
          </a:p>
          <a:p>
            <a:pPr lvl="1">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Network collapse in the mid-1980s</a:t>
            </a:r>
          </a:p>
          <a:p>
            <a:pPr lvl="1">
              <a:buClr>
                <a:srgbClr val="3333CC"/>
              </a:buClr>
              <a:buFont typeface="Courier New" panose="02070309020205020404" pitchFamily="49" charset="0"/>
              <a:buChar char="o"/>
            </a:pPr>
            <a:r>
              <a:rPr lang="en-US" altLang="en-US" dirty="0">
                <a:solidFill>
                  <a:srgbClr val="000000"/>
                </a:solidFill>
              </a:rPr>
              <a:t>UCB </a:t>
            </a:r>
            <a:r>
              <a:rPr lang="en-US" altLang="en-US" dirty="0">
                <a:solidFill>
                  <a:srgbClr val="000000"/>
                </a:solidFill>
                <a:sym typeface="Wingdings" charset="2"/>
              </a:rPr>
              <a:t> LBL throughput dropped by 1000X !</a:t>
            </a:r>
          </a:p>
          <a:p>
            <a:pPr>
              <a:buClr>
                <a:srgbClr val="3333CC"/>
              </a:buClr>
              <a:buFont typeface="Wingdings" pitchFamily="2" charset="2"/>
              <a:buChar char="q"/>
            </a:pPr>
            <a:r>
              <a:rPr lang="en-US" altLang="en-US" dirty="0">
                <a:solidFill>
                  <a:srgbClr val="000000"/>
                </a:solidFill>
                <a:sym typeface="Wingdings" charset="2"/>
              </a:rPr>
              <a:t>The intuition was that the collapse was caused by wrong parameters</a:t>
            </a:r>
            <a:r>
              <a:rPr lang="mr-IN" altLang="en-US" dirty="0">
                <a:solidFill>
                  <a:srgbClr val="000000"/>
                </a:solidFill>
                <a:sym typeface="Wingdings" charset="2"/>
              </a:rPr>
              <a:t>…</a:t>
            </a:r>
            <a:endParaRPr lang="en-US" altLang="en-US" dirty="0">
              <a:solidFill>
                <a:srgbClr val="000000"/>
              </a:solidFill>
              <a:sym typeface="Wingdings"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C10E772-386F-0D45-9DC7-D07BB1A7DF27}" type="slidenum">
              <a:rPr lang="en-US" altLang="en-US" sz="1400">
                <a:solidFill>
                  <a:srgbClr val="000000"/>
                </a:solidFill>
                <a:latin typeface="Times New Roman" charset="0"/>
              </a:rPr>
              <a:pPr>
                <a:spcBef>
                  <a:spcPct val="0"/>
                </a:spcBef>
                <a:buClrTx/>
                <a:buSzTx/>
                <a:buFontTx/>
                <a:buNone/>
              </a:pPr>
              <a:t>31</a:t>
            </a:fld>
            <a:endParaRPr lang="en-US" altLang="en-US" sz="1400">
              <a:solidFill>
                <a:srgbClr val="000000"/>
              </a:solidFill>
              <a:latin typeface="Times New Roman" charset="0"/>
            </a:endParaRPr>
          </a:p>
        </p:txBody>
      </p:sp>
      <p:sp>
        <p:nvSpPr>
          <p:cNvPr id="58370" name="Rectangle 2"/>
          <p:cNvSpPr>
            <a:spLocks noGrp="1" noChangeArrowheads="1"/>
          </p:cNvSpPr>
          <p:nvPr>
            <p:ph type="title"/>
          </p:nvPr>
        </p:nvSpPr>
        <p:spPr>
          <a:xfrm>
            <a:off x="542925" y="230188"/>
            <a:ext cx="8286282" cy="776287"/>
          </a:xfrm>
        </p:spPr>
        <p:txBody>
          <a:bodyPr/>
          <a:lstStyle/>
          <a:p>
            <a:r>
              <a:rPr lang="en-US" altLang="en-US" dirty="0">
                <a:ea typeface="ＭＳ Ｐゴシック" charset="-128"/>
              </a:rPr>
              <a:t>Timeout: Cost of Timeout </a:t>
            </a:r>
            <a:r>
              <a:rPr lang="en-US" altLang="en-US" dirty="0" err="1">
                <a:ea typeface="ＭＳ Ｐゴシック" charset="-128"/>
              </a:rPr>
              <a:t>Param</a:t>
            </a:r>
            <a:endParaRPr lang="en-US" altLang="en-US" sz="4400" dirty="0">
              <a:ea typeface="ＭＳ Ｐゴシック" charset="-128"/>
            </a:endParaRPr>
          </a:p>
        </p:txBody>
      </p:sp>
      <p:sp>
        <p:nvSpPr>
          <p:cNvPr id="82947" name="Rectangle 3"/>
          <p:cNvSpPr>
            <a:spLocks noGrp="1" noChangeArrowheads="1"/>
          </p:cNvSpPr>
          <p:nvPr>
            <p:ph type="body" sz="half" idx="1"/>
          </p:nvPr>
        </p:nvSpPr>
        <p:spPr>
          <a:xfrm>
            <a:off x="581025" y="1295400"/>
            <a:ext cx="7716838" cy="3279775"/>
          </a:xfrm>
        </p:spPr>
        <p:txBody>
          <a:bodyPr/>
          <a:lstStyle/>
          <a:p>
            <a:pPr marL="0" indent="0">
              <a:buNone/>
            </a:pPr>
            <a:r>
              <a:rPr lang="en-US" altLang="en-US" sz="2400" dirty="0">
                <a:ea typeface="ＭＳ Ｐゴシック" charset="-128"/>
              </a:rPr>
              <a:t>Why is good timeout value important</a:t>
            </a:r>
            <a:r>
              <a:rPr lang="en-US" altLang="zh-CN" sz="2400" dirty="0">
                <a:ea typeface="ＭＳ Ｐゴシック" charset="-128"/>
              </a:rPr>
              <a:t>?</a:t>
            </a:r>
            <a:endParaRPr lang="en-US" altLang="en-US" sz="2400" dirty="0">
              <a:ea typeface="ＭＳ Ｐゴシック" charset="-128"/>
            </a:endParaRPr>
          </a:p>
          <a:p>
            <a:pPr>
              <a:buFont typeface="Wingdings" pitchFamily="2" charset="2"/>
              <a:buChar char="q"/>
            </a:pPr>
            <a:r>
              <a:rPr lang="en-US" altLang="en-US" sz="2400" dirty="0">
                <a:ea typeface="ＭＳ Ｐゴシック" charset="-128"/>
              </a:rPr>
              <a:t>too short</a:t>
            </a:r>
          </a:p>
          <a:p>
            <a:pPr lvl="1">
              <a:buFont typeface="Courier New" panose="02070309020205020404" pitchFamily="49" charset="0"/>
              <a:buChar char="o"/>
            </a:pPr>
            <a:r>
              <a:rPr lang="en-US" altLang="en-US" dirty="0">
                <a:ea typeface="ＭＳ Ｐゴシック" charset="-128"/>
              </a:rPr>
              <a:t>premature timeout</a:t>
            </a:r>
          </a:p>
          <a:p>
            <a:pPr lvl="1">
              <a:buFont typeface="Courier New" panose="02070309020205020404" pitchFamily="49" charset="0"/>
              <a:buChar char="o"/>
            </a:pPr>
            <a:r>
              <a:rPr lang="en-US" altLang="en-US" dirty="0">
                <a:ea typeface="ＭＳ Ｐゴシック" charset="-128"/>
              </a:rPr>
              <a:t>unnecessary retransmissions</a:t>
            </a:r>
            <a:r>
              <a:rPr lang="en-US" altLang="zh-CN" dirty="0">
                <a:ea typeface="宋体" charset="-122"/>
              </a:rPr>
              <a:t>; many duplicates</a:t>
            </a:r>
          </a:p>
          <a:p>
            <a:pPr lvl="1"/>
            <a:endParaRPr lang="en-US" altLang="en-US" sz="2000" dirty="0">
              <a:ea typeface="ＭＳ Ｐゴシック" charset="-128"/>
            </a:endParaRPr>
          </a:p>
          <a:p>
            <a:pPr>
              <a:buFont typeface="Wingdings" pitchFamily="2" charset="2"/>
              <a:buChar char="q"/>
            </a:pPr>
            <a:r>
              <a:rPr lang="en-US" altLang="en-US" sz="2400" dirty="0">
                <a:ea typeface="ＭＳ Ｐゴシック" charset="-128"/>
              </a:rPr>
              <a:t>too long</a:t>
            </a:r>
          </a:p>
          <a:p>
            <a:pPr lvl="1">
              <a:buFont typeface="Courier New" panose="02070309020205020404" pitchFamily="49" charset="0"/>
              <a:buChar char="o"/>
            </a:pPr>
            <a:r>
              <a:rPr lang="en-US" altLang="en-US" sz="2000" dirty="0">
                <a:ea typeface="ＭＳ Ｐゴシック" charset="-128"/>
              </a:rPr>
              <a:t>slow reaction to segment loss</a:t>
            </a:r>
          </a:p>
        </p:txBody>
      </p:sp>
      <p:sp>
        <p:nvSpPr>
          <p:cNvPr id="82948" name="Rectangle 4"/>
          <p:cNvSpPr>
            <a:spLocks noChangeArrowheads="1"/>
          </p:cNvSpPr>
          <p:nvPr/>
        </p:nvSpPr>
        <p:spPr bwMode="auto">
          <a:xfrm>
            <a:off x="315913" y="4886325"/>
            <a:ext cx="5743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ZapfDingbats" charset="0"/>
              <a:buNone/>
            </a:pPr>
            <a:r>
              <a:rPr lang="en-US" altLang="en-US" sz="2400" u="sng" dirty="0">
                <a:solidFill>
                  <a:srgbClr val="FF0000"/>
                </a:solidFill>
                <a:latin typeface="Times New Roman" charset="0"/>
              </a:rPr>
              <a:t>Q:</a:t>
            </a:r>
            <a:r>
              <a:rPr lang="en-US" altLang="en-US" sz="2400" dirty="0">
                <a:latin typeface="Times New Roman" charset="0"/>
              </a:rPr>
              <a:t> Is it possible to set Timeout as a constant?</a:t>
            </a:r>
          </a:p>
        </p:txBody>
      </p:sp>
      <p:sp>
        <p:nvSpPr>
          <p:cNvPr id="6" name="Rectangle 4"/>
          <p:cNvSpPr>
            <a:spLocks noChangeArrowheads="1"/>
          </p:cNvSpPr>
          <p:nvPr/>
        </p:nvSpPr>
        <p:spPr bwMode="auto">
          <a:xfrm>
            <a:off x="315913" y="5659140"/>
            <a:ext cx="7221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ZapfDingbats" charset="0"/>
              <a:buNone/>
            </a:pPr>
            <a:r>
              <a:rPr lang="en-US" altLang="en-US" sz="2400" u="sng" dirty="0">
                <a:solidFill>
                  <a:srgbClr val="FF0000"/>
                </a:solidFill>
                <a:latin typeface="Times New Roman" charset="0"/>
              </a:rPr>
              <a:t>Q:</a:t>
            </a:r>
            <a:r>
              <a:rPr lang="en-US" altLang="en-US" sz="2400" dirty="0">
                <a:latin typeface="Times New Roman" charset="0"/>
              </a:rPr>
              <a:t> Any problem w/ the early approach: Timeout = 2 RTT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9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0BCCAA-4BAB-4D4A-AF86-CD3A42CACF18}" type="slidenum">
              <a:rPr lang="en-US" altLang="en-US" sz="1400">
                <a:solidFill>
                  <a:srgbClr val="000000"/>
                </a:solidFill>
                <a:latin typeface="Times New Roman" charset="0"/>
              </a:rPr>
              <a:pPr>
                <a:spcBef>
                  <a:spcPct val="0"/>
                </a:spcBef>
                <a:buClrTx/>
                <a:buSzTx/>
                <a:buFontTx/>
                <a:buNone/>
              </a:pPr>
              <a:t>32</a:t>
            </a:fld>
            <a:endParaRPr lang="en-US" altLang="en-US" sz="1400">
              <a:solidFill>
                <a:srgbClr val="000000"/>
              </a:solidFill>
              <a:latin typeface="Times New Roman" charset="0"/>
            </a:endParaRPr>
          </a:p>
        </p:txBody>
      </p:sp>
      <p:sp>
        <p:nvSpPr>
          <p:cNvPr id="62466" name="Rectangle 2"/>
          <p:cNvSpPr>
            <a:spLocks noGrp="1" noChangeArrowheads="1"/>
          </p:cNvSpPr>
          <p:nvPr>
            <p:ph type="title"/>
          </p:nvPr>
        </p:nvSpPr>
        <p:spPr>
          <a:xfrm>
            <a:off x="542925" y="133350"/>
            <a:ext cx="7772400" cy="1143000"/>
          </a:xfrm>
        </p:spPr>
        <p:txBody>
          <a:bodyPr/>
          <a:lstStyle/>
          <a:p>
            <a:r>
              <a:rPr lang="en-US" altLang="en-US">
                <a:ea typeface="ＭＳ Ｐゴシック" charset="-128"/>
              </a:rPr>
              <a:t>Setting Timeout</a:t>
            </a:r>
            <a:endParaRPr lang="en-US" altLang="en-US" sz="4400">
              <a:ea typeface="ＭＳ Ｐゴシック" charset="-128"/>
            </a:endParaRPr>
          </a:p>
        </p:txBody>
      </p:sp>
      <p:sp>
        <p:nvSpPr>
          <p:cNvPr id="62467" name="Rectangle 3"/>
          <p:cNvSpPr>
            <a:spLocks noGrp="1" noChangeArrowheads="1"/>
          </p:cNvSpPr>
          <p:nvPr>
            <p:ph type="body" sz="half" idx="1"/>
          </p:nvPr>
        </p:nvSpPr>
        <p:spPr>
          <a:xfrm>
            <a:off x="533400" y="1295400"/>
            <a:ext cx="7639050" cy="1892300"/>
          </a:xfrm>
        </p:spPr>
        <p:txBody>
          <a:bodyPr/>
          <a:lstStyle/>
          <a:p>
            <a:pPr>
              <a:lnSpc>
                <a:spcPct val="80000"/>
              </a:lnSpc>
              <a:buFont typeface="ZapfDingbats" charset="0"/>
              <a:buNone/>
            </a:pPr>
            <a:r>
              <a:rPr lang="en-US" altLang="en-US" sz="1800" b="1" u="sng" dirty="0">
                <a:solidFill>
                  <a:srgbClr val="FF0000"/>
                </a:solidFill>
                <a:latin typeface="Courier New" charset="0"/>
                <a:ea typeface="ＭＳ Ｐゴシック" charset="-128"/>
              </a:rPr>
              <a:t>Problem:</a:t>
            </a:r>
            <a:endParaRPr lang="en-US" altLang="en-US" sz="1800" b="1" dirty="0">
              <a:latin typeface="Courier New" charset="0"/>
              <a:ea typeface="ＭＳ Ｐゴシック" charset="-128"/>
            </a:endParaRPr>
          </a:p>
          <a:p>
            <a:pPr>
              <a:lnSpc>
                <a:spcPct val="80000"/>
              </a:lnSpc>
              <a:buFont typeface="Wingdings" pitchFamily="2" charset="2"/>
              <a:buChar char="q"/>
            </a:pPr>
            <a:r>
              <a:rPr lang="en-US" altLang="zh-CN" sz="1600" dirty="0">
                <a:ea typeface="宋体" charset="-122"/>
              </a:rPr>
              <a:t>Ideally, we set timeout = RTT, </a:t>
            </a:r>
            <a:br>
              <a:rPr lang="en-US" altLang="zh-CN" sz="1600" dirty="0">
                <a:ea typeface="宋体" charset="-122"/>
              </a:rPr>
            </a:br>
            <a:r>
              <a:rPr lang="en-US" altLang="zh-CN" sz="1600" dirty="0">
                <a:ea typeface="宋体" charset="-122"/>
              </a:rPr>
              <a:t> but RTT is not a fixed value </a:t>
            </a:r>
            <a:br>
              <a:rPr lang="en-US" altLang="zh-CN" sz="1600" dirty="0">
                <a:ea typeface="宋体" charset="-122"/>
              </a:rPr>
            </a:br>
            <a:r>
              <a:rPr lang="en-US" altLang="zh-CN" sz="1600" dirty="0">
                <a:ea typeface="宋体" charset="-122"/>
              </a:rPr>
              <a:t>=&gt;</a:t>
            </a:r>
            <a:br>
              <a:rPr lang="en-US" altLang="zh-CN" sz="1600" dirty="0">
                <a:ea typeface="ＭＳ Ｐゴシック" charset="-128"/>
              </a:rPr>
            </a:br>
            <a:r>
              <a:rPr lang="en-US" altLang="en-US" sz="1600" dirty="0">
                <a:ea typeface="ＭＳ Ｐゴシック" charset="-128"/>
              </a:rPr>
              <a:t>using the average of </a:t>
            </a:r>
            <a:r>
              <a:rPr lang="en-US" altLang="en-US" sz="1600" b="1" dirty="0">
                <a:latin typeface="Courier New" charset="0"/>
                <a:ea typeface="ＭＳ Ｐゴシック" charset="-128"/>
              </a:rPr>
              <a:t>RTT </a:t>
            </a:r>
            <a:r>
              <a:rPr lang="en-US" altLang="en-US" sz="1600" dirty="0">
                <a:ea typeface="ＭＳ Ｐゴシック" charset="-128"/>
              </a:rPr>
              <a:t>will generate </a:t>
            </a:r>
            <a:br>
              <a:rPr lang="en-US" altLang="en-US" sz="1600" dirty="0">
                <a:ea typeface="ＭＳ Ｐゴシック" charset="-128"/>
              </a:rPr>
            </a:br>
            <a:r>
              <a:rPr lang="en-US" altLang="en-US" sz="1600" dirty="0">
                <a:ea typeface="ＭＳ Ｐゴシック" charset="-128"/>
              </a:rPr>
              <a:t>many timeouts due to network variations</a:t>
            </a:r>
          </a:p>
          <a:p>
            <a:pPr>
              <a:lnSpc>
                <a:spcPct val="80000"/>
              </a:lnSpc>
              <a:buFont typeface="Wingdings" pitchFamily="2" charset="2"/>
              <a:buChar char="q"/>
            </a:pPr>
            <a:r>
              <a:rPr lang="en-US" altLang="en-US" sz="1600" dirty="0">
                <a:ea typeface="ＭＳ Ｐゴシック" charset="-128"/>
              </a:rPr>
              <a:t>Possibility: using the average/median of RTT </a:t>
            </a:r>
          </a:p>
          <a:p>
            <a:pPr>
              <a:lnSpc>
                <a:spcPct val="80000"/>
              </a:lnSpc>
              <a:buFont typeface="Wingdings" pitchFamily="2" charset="2"/>
              <a:buChar char="q"/>
            </a:pPr>
            <a:r>
              <a:rPr lang="en-US" altLang="en-US" sz="1600" dirty="0">
                <a:ea typeface="ＭＳ Ｐゴシック" charset="-128"/>
              </a:rPr>
              <a:t>Issue: this will generate many timeouts due to network variations</a:t>
            </a:r>
          </a:p>
          <a:p>
            <a:pPr>
              <a:lnSpc>
                <a:spcPct val="80000"/>
              </a:lnSpc>
            </a:pPr>
            <a:endParaRPr lang="en-US" altLang="en-US" sz="1600" dirty="0">
              <a:ea typeface="ＭＳ Ｐゴシック" charset="-128"/>
            </a:endParaRPr>
          </a:p>
          <a:p>
            <a:pPr>
              <a:lnSpc>
                <a:spcPct val="80000"/>
              </a:lnSpc>
              <a:buFont typeface="ZapfDingbats" charset="0"/>
              <a:buNone/>
            </a:pPr>
            <a:r>
              <a:rPr lang="en-US" altLang="en-US" sz="1800" b="1" dirty="0">
                <a:solidFill>
                  <a:srgbClr val="FF0000"/>
                </a:solidFill>
                <a:latin typeface="Courier New" charset="0"/>
                <a:ea typeface="ＭＳ Ｐゴシック" charset="-128"/>
              </a:rPr>
              <a:t>Solution:</a:t>
            </a:r>
          </a:p>
          <a:p>
            <a:pPr>
              <a:lnSpc>
                <a:spcPct val="80000"/>
              </a:lnSpc>
              <a:spcBef>
                <a:spcPct val="50000"/>
              </a:spcBef>
              <a:buFont typeface="Wingdings" pitchFamily="2" charset="2"/>
              <a:buChar char="q"/>
            </a:pPr>
            <a:r>
              <a:rPr lang="en-US" altLang="en-US" sz="1600" b="1" dirty="0">
                <a:latin typeface="Courier New" charset="0"/>
                <a:ea typeface="ＭＳ Ｐゴシック" charset="-128"/>
              </a:rPr>
              <a:t>Set Timeout RTO = </a:t>
            </a:r>
            <a:r>
              <a:rPr lang="en-US" altLang="en-US" sz="1600" b="1" dirty="0" err="1">
                <a:latin typeface="Courier New" charset="0"/>
                <a:ea typeface="ＭＳ Ｐゴシック" charset="-128"/>
              </a:rPr>
              <a:t>avg</a:t>
            </a:r>
            <a:r>
              <a:rPr lang="en-US" altLang="en-US" sz="1600" b="1" dirty="0">
                <a:latin typeface="Courier New" charset="0"/>
                <a:ea typeface="ＭＳ Ｐゴシック" charset="-128"/>
              </a:rPr>
              <a:t> + </a:t>
            </a:r>
            <a:r>
              <a:rPr lang="ja-JP" altLang="en-US" sz="1600" dirty="0">
                <a:ea typeface="ＭＳ Ｐゴシック" charset="-128"/>
              </a:rPr>
              <a:t>“</a:t>
            </a:r>
            <a:r>
              <a:rPr lang="en-US" altLang="ja-JP" sz="1600" dirty="0">
                <a:ea typeface="ＭＳ Ｐゴシック" charset="-128"/>
              </a:rPr>
              <a:t>safety margin</a:t>
            </a:r>
            <a:r>
              <a:rPr lang="ja-JP" altLang="en-US" sz="1600" dirty="0">
                <a:ea typeface="ＭＳ Ｐゴシック" charset="-128"/>
              </a:rPr>
              <a:t>”</a:t>
            </a:r>
            <a:r>
              <a:rPr lang="en-US" altLang="ja-JP" sz="1600" dirty="0">
                <a:ea typeface="ＭＳ Ｐゴシック" charset="-128"/>
              </a:rPr>
              <a:t> based on variation</a:t>
            </a:r>
          </a:p>
        </p:txBody>
      </p:sp>
      <p:grpSp>
        <p:nvGrpSpPr>
          <p:cNvPr id="3" name="Group 2"/>
          <p:cNvGrpSpPr>
            <a:grpSpLocks/>
          </p:cNvGrpSpPr>
          <p:nvPr/>
        </p:nvGrpSpPr>
        <p:grpSpPr bwMode="auto">
          <a:xfrm>
            <a:off x="1060450" y="3956050"/>
            <a:ext cx="5692388" cy="933510"/>
            <a:chOff x="381000" y="4953000"/>
            <a:chExt cx="5692388" cy="933510"/>
          </a:xfrm>
        </p:grpSpPr>
        <p:sp>
          <p:nvSpPr>
            <p:cNvPr id="62480" name="Text Box 4"/>
            <p:cNvSpPr txBox="1">
              <a:spLocks noChangeArrowheads="1"/>
            </p:cNvSpPr>
            <p:nvPr/>
          </p:nvSpPr>
          <p:spPr bwMode="auto">
            <a:xfrm>
              <a:off x="1425962" y="5486400"/>
              <a:ext cx="464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a:solidFill>
                    <a:srgbClr val="000000"/>
                  </a:solidFill>
                  <a:latin typeface="Courier New" charset="0"/>
                </a:rPr>
                <a:t>Timeout = </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+ 4 * </a:t>
              </a:r>
              <a:r>
                <a:rPr lang="en-US" altLang="en-US" sz="2000" b="1" dirty="0" err="1">
                  <a:solidFill>
                    <a:srgbClr val="000000"/>
                  </a:solidFill>
                  <a:latin typeface="Courier New" charset="0"/>
                </a:rPr>
                <a:t>DevRTT</a:t>
              </a:r>
              <a:endParaRPr lang="en-US" altLang="en-US" sz="1000" dirty="0">
                <a:solidFill>
                  <a:srgbClr val="000000"/>
                </a:solidFill>
                <a:latin typeface="Times New Roman" charset="0"/>
              </a:endParaRPr>
            </a:p>
          </p:txBody>
        </p:sp>
        <p:sp>
          <p:nvSpPr>
            <p:cNvPr id="62481" name="Text Box 6"/>
            <p:cNvSpPr txBox="1">
              <a:spLocks noChangeArrowheads="1"/>
            </p:cNvSpPr>
            <p:nvPr/>
          </p:nvSpPr>
          <p:spPr bwMode="auto">
            <a:xfrm>
              <a:off x="381000" y="4953000"/>
              <a:ext cx="1936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dirty="0">
                  <a:solidFill>
                    <a:srgbClr val="000000"/>
                  </a:solidFill>
                </a:rPr>
                <a:t> </a:t>
              </a:r>
              <a:r>
                <a:rPr lang="en-US" altLang="zh-CN" sz="2000" dirty="0">
                  <a:solidFill>
                    <a:srgbClr val="FF0000"/>
                  </a:solidFill>
                </a:rPr>
                <a:t>TCP</a:t>
              </a:r>
              <a:r>
                <a:rPr lang="en-US" altLang="en-US" sz="2000" dirty="0">
                  <a:solidFill>
                    <a:srgbClr val="FF0000"/>
                  </a:solidFill>
                </a:rPr>
                <a:t> approach:</a:t>
              </a:r>
              <a:endParaRPr lang="en-US" altLang="en-US" sz="2000" dirty="0">
                <a:solidFill>
                  <a:srgbClr val="000000"/>
                </a:solidFill>
              </a:endParaRPr>
            </a:p>
          </p:txBody>
        </p:sp>
      </p:grpSp>
      <p:grpSp>
        <p:nvGrpSpPr>
          <p:cNvPr id="62470" name="Group 7"/>
          <p:cNvGrpSpPr>
            <a:grpSpLocks/>
          </p:cNvGrpSpPr>
          <p:nvPr/>
        </p:nvGrpSpPr>
        <p:grpSpPr bwMode="auto">
          <a:xfrm>
            <a:off x="5751513" y="1851025"/>
            <a:ext cx="3392487" cy="838200"/>
            <a:chOff x="2815" y="3719"/>
            <a:chExt cx="2137" cy="528"/>
          </a:xfrm>
        </p:grpSpPr>
        <p:grpSp>
          <p:nvGrpSpPr>
            <p:cNvPr id="62471" name="Group 8"/>
            <p:cNvGrpSpPr>
              <a:grpSpLocks/>
            </p:cNvGrpSpPr>
            <p:nvPr/>
          </p:nvGrpSpPr>
          <p:grpSpPr bwMode="auto">
            <a:xfrm>
              <a:off x="3151" y="3719"/>
              <a:ext cx="1797" cy="513"/>
              <a:chOff x="3151" y="3719"/>
              <a:chExt cx="1797" cy="513"/>
            </a:xfrm>
          </p:grpSpPr>
          <p:sp>
            <p:nvSpPr>
              <p:cNvPr id="62474" name="Line 9"/>
              <p:cNvSpPr>
                <a:spLocks noChangeShapeType="1"/>
              </p:cNvSpPr>
              <p:nvPr/>
            </p:nvSpPr>
            <p:spPr bwMode="auto">
              <a:xfrm>
                <a:off x="3151" y="4232"/>
                <a:ext cx="179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5" name="Line 10"/>
              <p:cNvSpPr>
                <a:spLocks noChangeShapeType="1"/>
              </p:cNvSpPr>
              <p:nvPr/>
            </p:nvSpPr>
            <p:spPr bwMode="auto">
              <a:xfrm flipV="1">
                <a:off x="3151" y="3719"/>
                <a:ext cx="0" cy="5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6" name="Freeform 11"/>
              <p:cNvSpPr>
                <a:spLocks/>
              </p:cNvSpPr>
              <p:nvPr/>
            </p:nvSpPr>
            <p:spPr bwMode="auto">
              <a:xfrm>
                <a:off x="3269" y="3751"/>
                <a:ext cx="1311" cy="433"/>
              </a:xfrm>
              <a:custGeom>
                <a:avLst/>
                <a:gdLst>
                  <a:gd name="T0" fmla="*/ 0 w 1311"/>
                  <a:gd name="T1" fmla="*/ 433 h 433"/>
                  <a:gd name="T2" fmla="*/ 360 w 1311"/>
                  <a:gd name="T3" fmla="*/ 322 h 433"/>
                  <a:gd name="T4" fmla="*/ 520 w 1311"/>
                  <a:gd name="T5" fmla="*/ 72 h 433"/>
                  <a:gd name="T6" fmla="*/ 666 w 1311"/>
                  <a:gd name="T7" fmla="*/ 16 h 433"/>
                  <a:gd name="T8" fmla="*/ 812 w 1311"/>
                  <a:gd name="T9" fmla="*/ 169 h 433"/>
                  <a:gd name="T10" fmla="*/ 936 w 1311"/>
                  <a:gd name="T11" fmla="*/ 315 h 433"/>
                  <a:gd name="T12" fmla="*/ 1311 w 1311"/>
                  <a:gd name="T13" fmla="*/ 398 h 433"/>
                  <a:gd name="T14" fmla="*/ 0 60000 65536"/>
                  <a:gd name="T15" fmla="*/ 0 60000 65536"/>
                  <a:gd name="T16" fmla="*/ 0 60000 65536"/>
                  <a:gd name="T17" fmla="*/ 0 60000 65536"/>
                  <a:gd name="T18" fmla="*/ 0 60000 65536"/>
                  <a:gd name="T19" fmla="*/ 0 60000 65536"/>
                  <a:gd name="T20" fmla="*/ 0 60000 65536"/>
                  <a:gd name="T21" fmla="*/ 0 w 1311"/>
                  <a:gd name="T22" fmla="*/ 0 h 433"/>
                  <a:gd name="T23" fmla="*/ 1311 w 1311"/>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1" h="433">
                    <a:moveTo>
                      <a:pt x="0" y="433"/>
                    </a:moveTo>
                    <a:cubicBezTo>
                      <a:pt x="136" y="407"/>
                      <a:pt x="273" y="382"/>
                      <a:pt x="360" y="322"/>
                    </a:cubicBezTo>
                    <a:cubicBezTo>
                      <a:pt x="447" y="262"/>
                      <a:pt x="469" y="123"/>
                      <a:pt x="520" y="72"/>
                    </a:cubicBezTo>
                    <a:cubicBezTo>
                      <a:pt x="571" y="21"/>
                      <a:pt x="617" y="0"/>
                      <a:pt x="666" y="16"/>
                    </a:cubicBezTo>
                    <a:cubicBezTo>
                      <a:pt x="715" y="32"/>
                      <a:pt x="767" y="119"/>
                      <a:pt x="812" y="169"/>
                    </a:cubicBezTo>
                    <a:cubicBezTo>
                      <a:pt x="857" y="219"/>
                      <a:pt x="853" y="277"/>
                      <a:pt x="936" y="315"/>
                    </a:cubicBezTo>
                    <a:cubicBezTo>
                      <a:pt x="1019" y="353"/>
                      <a:pt x="1165" y="375"/>
                      <a:pt x="1311" y="3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7" name="Line 12"/>
              <p:cNvSpPr>
                <a:spLocks noChangeShapeType="1"/>
              </p:cNvSpPr>
              <p:nvPr/>
            </p:nvSpPr>
            <p:spPr bwMode="auto">
              <a:xfrm>
                <a:off x="3900" y="3765"/>
                <a:ext cx="7" cy="4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Line 13"/>
              <p:cNvSpPr>
                <a:spLocks noChangeShapeType="1"/>
              </p:cNvSpPr>
              <p:nvPr/>
            </p:nvSpPr>
            <p:spPr bwMode="auto">
              <a:xfrm>
                <a:off x="3720" y="396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4"/>
              <p:cNvSpPr>
                <a:spLocks noChangeShapeType="1"/>
              </p:cNvSpPr>
              <p:nvPr/>
            </p:nvSpPr>
            <p:spPr bwMode="auto">
              <a:xfrm>
                <a:off x="4110" y="396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2472" name="Text Box 15"/>
            <p:cNvSpPr txBox="1">
              <a:spLocks noChangeArrowheads="1"/>
            </p:cNvSpPr>
            <p:nvPr/>
          </p:nvSpPr>
          <p:spPr bwMode="auto">
            <a:xfrm>
              <a:off x="4625" y="4055"/>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RTT</a:t>
              </a:r>
            </a:p>
          </p:txBody>
        </p:sp>
        <p:sp>
          <p:nvSpPr>
            <p:cNvPr id="62473" name="Text Box 16"/>
            <p:cNvSpPr txBox="1">
              <a:spLocks noChangeArrowheads="1"/>
            </p:cNvSpPr>
            <p:nvPr/>
          </p:nvSpPr>
          <p:spPr bwMode="auto">
            <a:xfrm>
              <a:off x="2815" y="3853"/>
              <a:ext cx="3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freq.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4197C8-BCDF-AB4F-ADCB-EA3BB369DA6A}" type="slidenum">
              <a:rPr lang="en-US" altLang="en-US" sz="1400">
                <a:solidFill>
                  <a:srgbClr val="000000"/>
                </a:solidFill>
                <a:latin typeface="Times New Roman" charset="0"/>
              </a:rPr>
              <a:pPr>
                <a:spcBef>
                  <a:spcPct val="0"/>
                </a:spcBef>
                <a:buClrTx/>
                <a:buSzTx/>
                <a:buFontTx/>
                <a:buNone/>
              </a:pPr>
              <a:t>33</a:t>
            </a:fld>
            <a:endParaRPr lang="en-US" altLang="en-US" sz="1400">
              <a:solidFill>
                <a:srgbClr val="000000"/>
              </a:solidFill>
              <a:latin typeface="Times New Roman" charset="0"/>
            </a:endParaRPr>
          </a:p>
        </p:txBody>
      </p:sp>
      <p:sp>
        <p:nvSpPr>
          <p:cNvPr id="60418" name="Rectangle 2"/>
          <p:cNvSpPr>
            <a:spLocks noGrp="1" noChangeArrowheads="1"/>
          </p:cNvSpPr>
          <p:nvPr>
            <p:ph type="title"/>
          </p:nvPr>
        </p:nvSpPr>
        <p:spPr/>
        <p:txBody>
          <a:bodyPr/>
          <a:lstStyle/>
          <a:p>
            <a:r>
              <a:rPr lang="en-US" altLang="en-US" sz="2800" dirty="0">
                <a:ea typeface="ＭＳ Ｐゴシック" charset="-128"/>
              </a:rPr>
              <a:t>Compute </a:t>
            </a:r>
            <a:r>
              <a:rPr lang="en-US" altLang="en-US" sz="2800" dirty="0" err="1">
                <a:ea typeface="ＭＳ Ｐゴシック" charset="-128"/>
              </a:rPr>
              <a:t>EstRTT</a:t>
            </a:r>
            <a:r>
              <a:rPr lang="en-US" altLang="en-US" sz="2800" dirty="0">
                <a:ea typeface="ＭＳ Ｐゴシック" charset="-128"/>
              </a:rPr>
              <a:t> and </a:t>
            </a:r>
            <a:r>
              <a:rPr lang="en-US" altLang="en-US" sz="2800" dirty="0" err="1">
                <a:ea typeface="ＭＳ Ｐゴシック" charset="-128"/>
              </a:rPr>
              <a:t>DevRTT</a:t>
            </a:r>
            <a:endParaRPr lang="en-US" altLang="en-US" sz="3200" dirty="0">
              <a:ea typeface="ＭＳ Ｐゴシック" charset="-128"/>
            </a:endParaRPr>
          </a:p>
        </p:txBody>
      </p:sp>
      <p:sp>
        <p:nvSpPr>
          <p:cNvPr id="60419" name="Text Box 3"/>
          <p:cNvSpPr txBox="1">
            <a:spLocks noChangeArrowheads="1"/>
          </p:cNvSpPr>
          <p:nvPr/>
        </p:nvSpPr>
        <p:spPr bwMode="auto">
          <a:xfrm>
            <a:off x="1064018" y="2539387"/>
            <a:ext cx="680186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(1-alpha)*</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a:t>
            </a:r>
            <a:r>
              <a:rPr lang="en-US" altLang="en-US" sz="2000" b="1" dirty="0">
                <a:solidFill>
                  <a:srgbClr val="000000"/>
                </a:solidFill>
                <a:latin typeface="Courier New" charset="0"/>
                <a:sym typeface="Symbol" charset="2"/>
              </a:rPr>
              <a:t>alpha</a:t>
            </a:r>
            <a:r>
              <a:rPr lang="en-US" altLang="en-US" sz="2000" b="1" dirty="0">
                <a:solidFill>
                  <a:srgbClr val="000000"/>
                </a:solidFill>
                <a:latin typeface="Courier New" charset="0"/>
              </a:rPr>
              <a:t>*</a:t>
            </a:r>
            <a:r>
              <a:rPr lang="en-US" altLang="en-US" sz="2000" b="1" dirty="0" err="1">
                <a:solidFill>
                  <a:srgbClr val="000000"/>
                </a:solidFill>
                <a:latin typeface="Courier New" charset="0"/>
              </a:rPr>
              <a:t>SampleRTT</a:t>
            </a:r>
            <a:endParaRPr lang="en-US" altLang="en-US" sz="2000" b="1" dirty="0">
              <a:solidFill>
                <a:srgbClr val="000000"/>
              </a:solidFill>
              <a:latin typeface="Courier New" charset="0"/>
            </a:endParaRPr>
          </a:p>
        </p:txBody>
      </p:sp>
      <p:sp>
        <p:nvSpPr>
          <p:cNvPr id="60420" name="Rectangle 4"/>
          <p:cNvSpPr>
            <a:spLocks noChangeArrowheads="1"/>
          </p:cNvSpPr>
          <p:nvPr/>
        </p:nvSpPr>
        <p:spPr bwMode="auto">
          <a:xfrm>
            <a:off x="533400" y="1472617"/>
            <a:ext cx="786309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a:solidFill>
                  <a:srgbClr val="000000"/>
                </a:solidFill>
              </a:rPr>
              <a:t>Exponential weighted moving average</a:t>
            </a:r>
            <a:r>
              <a:rPr lang="zh-CN" altLang="en-US" sz="2400" dirty="0">
                <a:solidFill>
                  <a:srgbClr val="000000"/>
                </a:solidFill>
              </a:rPr>
              <a:t> </a:t>
            </a:r>
            <a:r>
              <a:rPr lang="en-US" altLang="zh-CN" sz="2400" dirty="0">
                <a:solidFill>
                  <a:srgbClr val="000000"/>
                </a:solidFill>
              </a:rPr>
              <a:t>(EWMA)</a:t>
            </a:r>
            <a:endParaRPr lang="en-US" altLang="en-US" sz="2400" dirty="0">
              <a:solidFill>
                <a:srgbClr val="000000"/>
              </a:solidFill>
            </a:endParaRPr>
          </a:p>
          <a:p>
            <a:pPr lvl="1">
              <a:buClr>
                <a:srgbClr val="3333CC"/>
              </a:buClr>
              <a:buFont typeface="Courier New" panose="02070309020205020404" pitchFamily="49" charset="0"/>
              <a:buChar char="o"/>
            </a:pPr>
            <a:r>
              <a:rPr lang="en-US" altLang="en-US" sz="2000" dirty="0">
                <a:solidFill>
                  <a:srgbClr val="000000"/>
                </a:solidFill>
              </a:rPr>
              <a:t>influence of past sample decreases exponentially fast</a:t>
            </a:r>
          </a:p>
        </p:txBody>
      </p:sp>
      <p:sp>
        <p:nvSpPr>
          <p:cNvPr id="60421" name="Rectangle 5"/>
          <p:cNvSpPr>
            <a:spLocks noChangeArrowheads="1"/>
          </p:cNvSpPr>
          <p:nvPr/>
        </p:nvSpPr>
        <p:spPr bwMode="auto">
          <a:xfrm>
            <a:off x="730355" y="3175270"/>
            <a:ext cx="7469187"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90000"/>
              </a:lnSpc>
              <a:buClr>
                <a:srgbClr val="3333CC"/>
              </a:buClr>
              <a:buNone/>
            </a:pPr>
            <a:r>
              <a:rPr lang="en-US" altLang="en-US" sz="2000" b="1" dirty="0">
                <a:solidFill>
                  <a:srgbClr val="3333CC"/>
                </a:solidFill>
                <a:latin typeface="Courier New" charset="0"/>
              </a:rPr>
              <a:t>- </a:t>
            </a:r>
            <a:r>
              <a:rPr lang="en-US" altLang="en-US" sz="2000" b="1" dirty="0" err="1">
                <a:solidFill>
                  <a:srgbClr val="3333CC"/>
                </a:solidFill>
                <a:latin typeface="Courier New" charset="0"/>
              </a:rPr>
              <a:t>SampleRTT</a:t>
            </a:r>
            <a:r>
              <a:rPr lang="en-US" altLang="en-US" sz="2000" dirty="0">
                <a:solidFill>
                  <a:srgbClr val="3333CC"/>
                </a:solidFill>
              </a:rPr>
              <a:t>:</a:t>
            </a:r>
            <a:r>
              <a:rPr lang="en-US" altLang="en-US" sz="2000" dirty="0">
                <a:solidFill>
                  <a:srgbClr val="000000"/>
                </a:solidFill>
              </a:rPr>
              <a:t> measured time </a:t>
            </a:r>
            <a:br>
              <a:rPr lang="en-US" altLang="en-US" sz="2000" dirty="0">
                <a:solidFill>
                  <a:srgbClr val="000000"/>
                </a:solidFill>
              </a:rPr>
            </a:br>
            <a:r>
              <a:rPr lang="en-US" altLang="en-US" sz="2000" dirty="0">
                <a:solidFill>
                  <a:srgbClr val="000000"/>
                </a:solidFill>
              </a:rPr>
              <a:t> from segment transmission </a:t>
            </a:r>
            <a:br>
              <a:rPr lang="en-US" altLang="en-US" sz="2000" dirty="0">
                <a:solidFill>
                  <a:srgbClr val="000000"/>
                </a:solidFill>
              </a:rPr>
            </a:br>
            <a:r>
              <a:rPr lang="en-US" altLang="en-US" sz="2000" dirty="0">
                <a:solidFill>
                  <a:srgbClr val="000000"/>
                </a:solidFill>
              </a:rPr>
              <a:t> until ACK receipt</a:t>
            </a:r>
          </a:p>
          <a:p>
            <a:pPr>
              <a:lnSpc>
                <a:spcPct val="90000"/>
              </a:lnSpc>
              <a:buClr>
                <a:srgbClr val="3333CC"/>
              </a:buClr>
              <a:buNone/>
            </a:pPr>
            <a:r>
              <a:rPr lang="en-US" altLang="en-US" sz="2000" dirty="0">
                <a:solidFill>
                  <a:srgbClr val="000000"/>
                </a:solidFill>
              </a:rPr>
              <a:t>- typical value: </a:t>
            </a:r>
            <a:r>
              <a:rPr lang="en-US" altLang="en-US" sz="2000" b="1" dirty="0">
                <a:solidFill>
                  <a:srgbClr val="000000"/>
                </a:solidFill>
                <a:latin typeface="Courier New" charset="0"/>
                <a:sym typeface="Symbol" charset="2"/>
              </a:rPr>
              <a:t>alpha =</a:t>
            </a:r>
            <a:r>
              <a:rPr lang="en-US" altLang="en-US" sz="2000" dirty="0">
                <a:solidFill>
                  <a:srgbClr val="000000"/>
                </a:solidFill>
              </a:rPr>
              <a:t> 0.125</a:t>
            </a:r>
          </a:p>
        </p:txBody>
      </p:sp>
      <p:pic>
        <p:nvPicPr>
          <p:cNvPr id="6042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519451" y="2939497"/>
            <a:ext cx="3548349" cy="2432734"/>
          </a:xfrm>
          <a:noFill/>
        </p:spPr>
      </p:pic>
      <p:sp>
        <p:nvSpPr>
          <p:cNvPr id="8" name="Text Box 5"/>
          <p:cNvSpPr txBox="1">
            <a:spLocks noChangeArrowheads="1"/>
          </p:cNvSpPr>
          <p:nvPr/>
        </p:nvSpPr>
        <p:spPr bwMode="auto">
          <a:xfrm>
            <a:off x="1035155" y="5372231"/>
            <a:ext cx="7823095" cy="984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b="1" dirty="0" err="1">
                <a:solidFill>
                  <a:srgbClr val="000000"/>
                </a:solidFill>
                <a:latin typeface="Courier New" charset="0"/>
              </a:rPr>
              <a:t>DevRTT</a:t>
            </a:r>
            <a:r>
              <a:rPr lang="en-US" altLang="en-US" sz="1800" b="1" dirty="0">
                <a:solidFill>
                  <a:srgbClr val="000000"/>
                </a:solidFill>
                <a:latin typeface="Courier New" charset="0"/>
              </a:rPr>
              <a:t> = (1-</a:t>
            </a:r>
            <a:r>
              <a:rPr lang="en-US" altLang="en-US" sz="1800" b="1" dirty="0">
                <a:solidFill>
                  <a:srgbClr val="000000"/>
                </a:solidFill>
                <a:latin typeface="Courier New" charset="0"/>
                <a:sym typeface="Symbol" charset="2"/>
              </a:rPr>
              <a:t>beta</a:t>
            </a:r>
            <a:r>
              <a:rPr lang="en-US" altLang="en-US" sz="1800" b="1" dirty="0">
                <a:solidFill>
                  <a:srgbClr val="000000"/>
                </a:solidFill>
                <a:latin typeface="Courier New" charset="0"/>
              </a:rPr>
              <a:t>)*</a:t>
            </a:r>
            <a:r>
              <a:rPr lang="en-US" altLang="en-US" sz="1800" b="1" dirty="0" err="1">
                <a:solidFill>
                  <a:srgbClr val="000000"/>
                </a:solidFill>
                <a:latin typeface="Courier New" charset="0"/>
              </a:rPr>
              <a:t>DevRTT</a:t>
            </a:r>
            <a:r>
              <a:rPr lang="en-US" altLang="en-US" sz="1800" b="1" dirty="0">
                <a:solidFill>
                  <a:srgbClr val="000000"/>
                </a:solidFill>
                <a:latin typeface="Courier New" charset="0"/>
              </a:rPr>
              <a:t> + </a:t>
            </a:r>
            <a:r>
              <a:rPr lang="en-US" altLang="en-US" sz="1800" b="1" dirty="0" err="1">
                <a:solidFill>
                  <a:srgbClr val="000000"/>
                </a:solidFill>
                <a:latin typeface="Courier New" charset="0"/>
                <a:sym typeface="Symbol" charset="2"/>
              </a:rPr>
              <a:t>beta</a:t>
            </a:r>
            <a:r>
              <a:rPr lang="en-US" altLang="en-US" sz="1800" b="1" dirty="0" err="1">
                <a:solidFill>
                  <a:srgbClr val="000000"/>
                </a:solidFill>
                <a:latin typeface="Courier New" charset="0"/>
              </a:rPr>
              <a:t>|SampleRTT-EstRTT</a:t>
            </a:r>
            <a:r>
              <a:rPr lang="en-US" altLang="en-US" sz="1800" b="1" dirty="0">
                <a:solidFill>
                  <a:srgbClr val="000000"/>
                </a:solidFill>
                <a:latin typeface="Courier New" charset="0"/>
              </a:rPr>
              <a:t>|</a:t>
            </a:r>
          </a:p>
          <a:p>
            <a:pPr>
              <a:spcBef>
                <a:spcPct val="0"/>
              </a:spcBef>
              <a:buClrTx/>
              <a:buSzTx/>
              <a:buFontTx/>
              <a:buNone/>
            </a:pPr>
            <a:endParaRPr lang="en-US" altLang="en-US" sz="2000" b="1" dirty="0">
              <a:solidFill>
                <a:srgbClr val="000000"/>
              </a:solidFill>
              <a:latin typeface="Courier New" charset="0"/>
            </a:endParaRPr>
          </a:p>
          <a:p>
            <a:pPr>
              <a:spcBef>
                <a:spcPct val="0"/>
              </a:spcBef>
              <a:buClrTx/>
              <a:buSzTx/>
              <a:buFontTx/>
              <a:buNone/>
            </a:pPr>
            <a:r>
              <a:rPr lang="en-US" altLang="en-US" sz="2000" b="1" dirty="0">
                <a:solidFill>
                  <a:srgbClr val="000000"/>
                </a:solidFill>
                <a:latin typeface="Courier New" charset="0"/>
              </a:rPr>
              <a:t>(typically, </a:t>
            </a:r>
            <a:r>
              <a:rPr lang="en-US" altLang="en-US" sz="2000" b="1" dirty="0">
                <a:solidFill>
                  <a:srgbClr val="000000"/>
                </a:solidFill>
                <a:latin typeface="Courier New" charset="0"/>
                <a:sym typeface="Symbol" charset="2"/>
              </a:rPr>
              <a:t>beta = 0.25)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B67BF79-1E65-4C4C-BFD9-499413A09157}" type="slidenum">
              <a:rPr lang="en-US" altLang="en-US" sz="1400">
                <a:solidFill>
                  <a:srgbClr val="000000"/>
                </a:solidFill>
                <a:latin typeface="Times New Roman" charset="0"/>
              </a:rPr>
              <a:pPr>
                <a:spcBef>
                  <a:spcPct val="0"/>
                </a:spcBef>
                <a:buClrTx/>
                <a:buSzTx/>
                <a:buFontTx/>
                <a:buNone/>
              </a:pPr>
              <a:t>34</a:t>
            </a:fld>
            <a:endParaRPr lang="en-US" altLang="en-US" sz="1400">
              <a:solidFill>
                <a:srgbClr val="000000"/>
              </a:solidFill>
              <a:latin typeface="Times New Roman" charset="0"/>
            </a:endParaRPr>
          </a:p>
        </p:txBody>
      </p:sp>
      <p:sp>
        <p:nvSpPr>
          <p:cNvPr id="64514" name="Rectangle 4"/>
          <p:cNvSpPr>
            <a:spLocks noGrp="1" noChangeArrowheads="1"/>
          </p:cNvSpPr>
          <p:nvPr>
            <p:ph type="title"/>
          </p:nvPr>
        </p:nvSpPr>
        <p:spPr/>
        <p:txBody>
          <a:bodyPr/>
          <a:lstStyle/>
          <a:p>
            <a:r>
              <a:rPr lang="en-US" altLang="en-US">
                <a:ea typeface="ＭＳ Ｐゴシック" charset="-128"/>
              </a:rPr>
              <a:t>An Example TCP Session</a:t>
            </a:r>
          </a:p>
        </p:txBody>
      </p:sp>
      <p:pic>
        <p:nvPicPr>
          <p:cNvPr id="645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1627188"/>
            <a:ext cx="72675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377805-9BD7-9F48-96B2-336AE5AE9885}" type="slidenum">
              <a:rPr lang="en-US" altLang="x-none" sz="1400">
                <a:solidFill>
                  <a:srgbClr val="000000"/>
                </a:solidFill>
                <a:latin typeface="Times New Roman" charset="0"/>
              </a:rPr>
              <a:pPr>
                <a:spcBef>
                  <a:spcPct val="0"/>
                </a:spcBef>
                <a:buClrTx/>
                <a:buSzTx/>
                <a:buFontTx/>
                <a:buNone/>
              </a:pPr>
              <a:t>35</a:t>
            </a:fld>
            <a:endParaRPr lang="en-US" altLang="x-none" sz="1400">
              <a:solidFill>
                <a:srgbClr val="000000"/>
              </a:solidFill>
              <a:latin typeface="Times New Roman" charset="0"/>
            </a:endParaRPr>
          </a:p>
        </p:txBody>
      </p:sp>
      <p:sp>
        <p:nvSpPr>
          <p:cNvPr id="160770" name="Rectangle 2"/>
          <p:cNvSpPr>
            <a:spLocks noGrp="1" noChangeArrowheads="1"/>
          </p:cNvSpPr>
          <p:nvPr>
            <p:ph type="title"/>
          </p:nvPr>
        </p:nvSpPr>
        <p:spPr/>
        <p:txBody>
          <a:bodyPr/>
          <a:lstStyle/>
          <a:p>
            <a:r>
              <a:rPr lang="en-US" altLang="x-none">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474788"/>
          </a:xfrm>
        </p:spPr>
        <p:txBody>
          <a:bodyPr/>
          <a:lstStyle/>
          <a:p>
            <a:pPr>
              <a:buFont typeface="Wingdings" pitchFamily="2" charset="2"/>
              <a:buChar char="q"/>
            </a:pPr>
            <a:r>
              <a:rPr lang="en-US" altLang="zh-CN" sz="2400" dirty="0">
                <a:ea typeface="ＭＳ Ｐゴシック" charset="-128"/>
              </a:rPr>
              <a:t>Issue</a:t>
            </a:r>
            <a:r>
              <a:rPr lang="en-US" altLang="x-none" sz="2400" dirty="0">
                <a:ea typeface="ＭＳ Ｐゴシック" charset="-128"/>
              </a:rPr>
              <a:t>: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a:buFont typeface="Wingdings" pitchFamily="2" charset="2"/>
              <a:buChar char="q"/>
            </a:pPr>
            <a:r>
              <a:rPr lang="en-US" altLang="x-none" sz="2400" dirty="0">
                <a:ea typeface="ＭＳ Ｐゴシック" charset="-128"/>
              </a:rPr>
              <a:t>Question: Can we detect loss faster than RTT?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Tree>
    <p:extLst>
      <p:ext uri="{BB962C8B-B14F-4D97-AF65-F5344CB8AC3E}">
        <p14:creationId xmlns:p14="http://schemas.microsoft.com/office/powerpoint/2010/main" val="47751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3D586D-4EEB-D846-AFFC-30C99056730F}" type="slidenum">
              <a:rPr lang="en-US" altLang="x-none" sz="1400">
                <a:solidFill>
                  <a:srgbClr val="000000"/>
                </a:solidFill>
                <a:latin typeface="Times New Roman" charset="0"/>
              </a:rPr>
              <a:pPr>
                <a:spcBef>
                  <a:spcPct val="0"/>
                </a:spcBef>
                <a:buClrTx/>
                <a:buSzTx/>
                <a:buFontTx/>
                <a:buNone/>
              </a:pPr>
              <a:t>36</a:t>
            </a:fld>
            <a:endParaRPr lang="en-US" altLang="x-none" sz="1400">
              <a:solidFill>
                <a:srgbClr val="000000"/>
              </a:solidFill>
              <a:latin typeface="Times New Roman" charset="0"/>
            </a:endParaRPr>
          </a:p>
        </p:txBody>
      </p:sp>
      <p:sp>
        <p:nvSpPr>
          <p:cNvPr id="162818" name="Rectangle 4"/>
          <p:cNvSpPr>
            <a:spLocks noChangeArrowheads="1"/>
          </p:cNvSpPr>
          <p:nvPr/>
        </p:nvSpPr>
        <p:spPr bwMode="auto">
          <a:xfrm>
            <a:off x="406400" y="228600"/>
            <a:ext cx="7772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Triple Duplicate Ack</a:t>
            </a:r>
            <a:endParaRPr lang="en-US" altLang="x-none" sz="4000" u="sng">
              <a:solidFill>
                <a:srgbClr val="3333CC"/>
              </a:solidFill>
              <a:ea typeface="宋体" charset="-122"/>
            </a:endParaRPr>
          </a:p>
        </p:txBody>
      </p:sp>
      <p:sp>
        <p:nvSpPr>
          <p:cNvPr id="162819" name="Rectangle 6"/>
          <p:cNvSpPr>
            <a:spLocks noChangeArrowheads="1"/>
          </p:cNvSpPr>
          <p:nvPr/>
        </p:nvSpPr>
        <p:spPr bwMode="auto">
          <a:xfrm>
            <a:off x="3962400" y="3540125"/>
            <a:ext cx="838200" cy="609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0" name="Line 7"/>
          <p:cNvSpPr>
            <a:spLocks noChangeShapeType="1"/>
          </p:cNvSpPr>
          <p:nvPr/>
        </p:nvSpPr>
        <p:spPr bwMode="auto">
          <a:xfrm>
            <a:off x="457200" y="41497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21" name="Rectangle 8"/>
          <p:cNvSpPr>
            <a:spLocks noChangeArrowheads="1"/>
          </p:cNvSpPr>
          <p:nvPr/>
        </p:nvSpPr>
        <p:spPr bwMode="auto">
          <a:xfrm>
            <a:off x="762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2" name="Rectangle 9"/>
          <p:cNvSpPr>
            <a:spLocks noChangeArrowheads="1"/>
          </p:cNvSpPr>
          <p:nvPr/>
        </p:nvSpPr>
        <p:spPr bwMode="auto">
          <a:xfrm>
            <a:off x="28956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3" name="Rectangle 10"/>
          <p:cNvSpPr>
            <a:spLocks noChangeArrowheads="1"/>
          </p:cNvSpPr>
          <p:nvPr/>
        </p:nvSpPr>
        <p:spPr bwMode="auto">
          <a:xfrm>
            <a:off x="18288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4" name="Rectangle 11"/>
          <p:cNvSpPr>
            <a:spLocks noChangeArrowheads="1"/>
          </p:cNvSpPr>
          <p:nvPr/>
        </p:nvSpPr>
        <p:spPr bwMode="auto">
          <a:xfrm>
            <a:off x="50292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5" name="Rectangle 12"/>
          <p:cNvSpPr>
            <a:spLocks noChangeArrowheads="1"/>
          </p:cNvSpPr>
          <p:nvPr/>
        </p:nvSpPr>
        <p:spPr bwMode="auto">
          <a:xfrm>
            <a:off x="6096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6" name="Text Box 13"/>
          <p:cNvSpPr txBox="1">
            <a:spLocks noChangeArrowheads="1"/>
          </p:cNvSpPr>
          <p:nvPr/>
        </p:nvSpPr>
        <p:spPr bwMode="auto">
          <a:xfrm>
            <a:off x="989013" y="359727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1</a:t>
            </a:r>
            <a:endParaRPr lang="en-US" altLang="x-none" sz="2400">
              <a:solidFill>
                <a:srgbClr val="000000"/>
              </a:solidFill>
              <a:latin typeface="Tahoma" charset="0"/>
              <a:ea typeface="宋体" charset="-122"/>
            </a:endParaRPr>
          </a:p>
        </p:txBody>
      </p:sp>
      <p:sp>
        <p:nvSpPr>
          <p:cNvPr id="162827" name="Text Box 14"/>
          <p:cNvSpPr txBox="1">
            <a:spLocks noChangeArrowheads="1"/>
          </p:cNvSpPr>
          <p:nvPr/>
        </p:nvSpPr>
        <p:spPr bwMode="auto">
          <a:xfrm>
            <a:off x="20558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2</a:t>
            </a:r>
            <a:endParaRPr lang="en-US" altLang="x-none" sz="2400">
              <a:solidFill>
                <a:srgbClr val="000000"/>
              </a:solidFill>
              <a:latin typeface="Tahoma" charset="0"/>
              <a:ea typeface="宋体" charset="-122"/>
            </a:endParaRPr>
          </a:p>
        </p:txBody>
      </p:sp>
      <p:sp>
        <p:nvSpPr>
          <p:cNvPr id="162828" name="Text Box 15"/>
          <p:cNvSpPr txBox="1">
            <a:spLocks noChangeArrowheads="1"/>
          </p:cNvSpPr>
          <p:nvPr/>
        </p:nvSpPr>
        <p:spPr bwMode="auto">
          <a:xfrm>
            <a:off x="31226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3</a:t>
            </a:r>
            <a:endParaRPr lang="en-US" altLang="x-none" sz="2400">
              <a:solidFill>
                <a:srgbClr val="000000"/>
              </a:solidFill>
              <a:latin typeface="Tahoma" charset="0"/>
              <a:ea typeface="宋体" charset="-122"/>
            </a:endParaRPr>
          </a:p>
        </p:txBody>
      </p:sp>
      <p:sp>
        <p:nvSpPr>
          <p:cNvPr id="162829" name="Text Box 16"/>
          <p:cNvSpPr txBox="1">
            <a:spLocks noChangeArrowheads="1"/>
          </p:cNvSpPr>
          <p:nvPr/>
        </p:nvSpPr>
        <p:spPr bwMode="auto">
          <a:xfrm>
            <a:off x="41894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FF0000"/>
                </a:solidFill>
                <a:latin typeface="Tahoma" charset="0"/>
                <a:ea typeface="宋体" charset="-122"/>
              </a:rPr>
              <a:t>4</a:t>
            </a:r>
            <a:endParaRPr lang="en-US" altLang="x-none" sz="2400">
              <a:solidFill>
                <a:srgbClr val="000000"/>
              </a:solidFill>
              <a:latin typeface="Tahoma" charset="0"/>
              <a:ea typeface="宋体" charset="-122"/>
            </a:endParaRPr>
          </a:p>
        </p:txBody>
      </p:sp>
      <p:sp>
        <p:nvSpPr>
          <p:cNvPr id="162830" name="Text Box 17"/>
          <p:cNvSpPr txBox="1">
            <a:spLocks noChangeArrowheads="1"/>
          </p:cNvSpPr>
          <p:nvPr/>
        </p:nvSpPr>
        <p:spPr bwMode="auto">
          <a:xfrm>
            <a:off x="52562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5</a:t>
            </a:r>
            <a:endParaRPr lang="en-US" altLang="x-none" sz="2400">
              <a:solidFill>
                <a:srgbClr val="000000"/>
              </a:solidFill>
              <a:latin typeface="Tahoma" charset="0"/>
              <a:ea typeface="宋体" charset="-122"/>
            </a:endParaRPr>
          </a:p>
        </p:txBody>
      </p:sp>
      <p:sp>
        <p:nvSpPr>
          <p:cNvPr id="162831" name="Text Box 18"/>
          <p:cNvSpPr txBox="1">
            <a:spLocks noChangeArrowheads="1"/>
          </p:cNvSpPr>
          <p:nvPr/>
        </p:nvSpPr>
        <p:spPr bwMode="auto">
          <a:xfrm>
            <a:off x="63230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6</a:t>
            </a:r>
            <a:endParaRPr lang="en-US" altLang="x-none" sz="2400">
              <a:solidFill>
                <a:srgbClr val="000000"/>
              </a:solidFill>
              <a:latin typeface="Tahoma" charset="0"/>
              <a:ea typeface="宋体" charset="-122"/>
            </a:endParaRPr>
          </a:p>
        </p:txBody>
      </p:sp>
      <p:sp>
        <p:nvSpPr>
          <p:cNvPr id="162832" name="Line 19"/>
          <p:cNvSpPr>
            <a:spLocks noChangeShapeType="1"/>
          </p:cNvSpPr>
          <p:nvPr/>
        </p:nvSpPr>
        <p:spPr bwMode="auto">
          <a:xfrm flipV="1">
            <a:off x="457200" y="55213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3" name="Text Box 27"/>
          <p:cNvSpPr txBox="1">
            <a:spLocks noChangeArrowheads="1"/>
          </p:cNvSpPr>
          <p:nvPr/>
        </p:nvSpPr>
        <p:spPr bwMode="auto">
          <a:xfrm>
            <a:off x="288925" y="3082925"/>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Packets</a:t>
            </a:r>
          </a:p>
        </p:txBody>
      </p:sp>
      <p:sp>
        <p:nvSpPr>
          <p:cNvPr id="162834" name="Text Box 28"/>
          <p:cNvSpPr txBox="1">
            <a:spLocks noChangeArrowheads="1"/>
          </p:cNvSpPr>
          <p:nvPr/>
        </p:nvSpPr>
        <p:spPr bwMode="auto">
          <a:xfrm>
            <a:off x="762000" y="4454525"/>
            <a:ext cx="485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Acknowledgements (waiting seq#)</a:t>
            </a:r>
          </a:p>
        </p:txBody>
      </p:sp>
      <p:sp>
        <p:nvSpPr>
          <p:cNvPr id="162835" name="Rectangle 34"/>
          <p:cNvSpPr>
            <a:spLocks noChangeArrowheads="1"/>
          </p:cNvSpPr>
          <p:nvPr/>
        </p:nvSpPr>
        <p:spPr bwMode="auto">
          <a:xfrm>
            <a:off x="7162800" y="353695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36" name="Text Box 35"/>
          <p:cNvSpPr txBox="1">
            <a:spLocks noChangeArrowheads="1"/>
          </p:cNvSpPr>
          <p:nvPr/>
        </p:nvSpPr>
        <p:spPr bwMode="auto">
          <a:xfrm>
            <a:off x="7391400" y="3613150"/>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7</a:t>
            </a:r>
            <a:endParaRPr lang="en-US" altLang="x-none" sz="2400">
              <a:solidFill>
                <a:srgbClr val="000000"/>
              </a:solidFill>
              <a:latin typeface="Tahoma" charset="0"/>
              <a:ea typeface="宋体" charset="-122"/>
            </a:endParaRPr>
          </a:p>
        </p:txBody>
      </p:sp>
      <p:grpSp>
        <p:nvGrpSpPr>
          <p:cNvPr id="2" name="Group 38"/>
          <p:cNvGrpSpPr>
            <a:grpSpLocks/>
          </p:cNvGrpSpPr>
          <p:nvPr/>
        </p:nvGrpSpPr>
        <p:grpSpPr bwMode="auto">
          <a:xfrm>
            <a:off x="1600200" y="4908550"/>
            <a:ext cx="6788150" cy="612775"/>
            <a:chOff x="1600200" y="4908550"/>
            <a:chExt cx="6788150" cy="612775"/>
          </a:xfrm>
        </p:grpSpPr>
        <p:sp>
          <p:nvSpPr>
            <p:cNvPr id="162840" name="Rectangle 20"/>
            <p:cNvSpPr>
              <a:spLocks noChangeArrowheads="1"/>
            </p:cNvSpPr>
            <p:nvPr/>
          </p:nvSpPr>
          <p:spPr bwMode="auto">
            <a:xfrm>
              <a:off x="16017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1" name="Rectangle 21"/>
            <p:cNvSpPr>
              <a:spLocks noChangeArrowheads="1"/>
            </p:cNvSpPr>
            <p:nvPr/>
          </p:nvSpPr>
          <p:spPr bwMode="auto">
            <a:xfrm>
              <a:off x="26685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2" name="Text Box 22"/>
            <p:cNvSpPr txBox="1">
              <a:spLocks noChangeArrowheads="1"/>
            </p:cNvSpPr>
            <p:nvPr/>
          </p:nvSpPr>
          <p:spPr bwMode="auto">
            <a:xfrm>
              <a:off x="16002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2</a:t>
              </a:r>
              <a:endParaRPr lang="en-US" altLang="x-none" sz="2400">
                <a:solidFill>
                  <a:srgbClr val="000000"/>
                </a:solidFill>
                <a:latin typeface="Tahoma" charset="0"/>
              </a:endParaRPr>
            </a:p>
          </p:txBody>
        </p:sp>
        <p:sp>
          <p:nvSpPr>
            <p:cNvPr id="162843" name="Text Box 23"/>
            <p:cNvSpPr txBox="1">
              <a:spLocks noChangeArrowheads="1"/>
            </p:cNvSpPr>
            <p:nvPr/>
          </p:nvSpPr>
          <p:spPr bwMode="auto">
            <a:xfrm>
              <a:off x="26670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3</a:t>
              </a:r>
              <a:endParaRPr lang="en-US" altLang="x-none" sz="2400">
                <a:solidFill>
                  <a:srgbClr val="000000"/>
                </a:solidFill>
                <a:latin typeface="Tahoma" charset="0"/>
              </a:endParaRPr>
            </a:p>
          </p:txBody>
        </p:sp>
        <p:grpSp>
          <p:nvGrpSpPr>
            <p:cNvPr id="162844" name="Group 24"/>
            <p:cNvGrpSpPr>
              <a:grpSpLocks/>
            </p:cNvGrpSpPr>
            <p:nvPr/>
          </p:nvGrpSpPr>
          <p:grpSpPr bwMode="auto">
            <a:xfrm>
              <a:off x="3733800" y="4911725"/>
              <a:ext cx="381000" cy="609600"/>
              <a:chOff x="2352" y="3408"/>
              <a:chExt cx="240" cy="384"/>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4" name="Text Box 26"/>
              <p:cNvSpPr txBox="1">
                <a:spLocks noChangeArrowheads="1"/>
              </p:cNvSpPr>
              <p:nvPr/>
            </p:nvSpPr>
            <p:spPr bwMode="auto">
              <a:xfrm>
                <a:off x="2352" y="3456"/>
                <a:ext cx="2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sp>
          <p:nvSpPr>
            <p:cNvPr id="162845" name="Rectangle 29"/>
            <p:cNvSpPr>
              <a:spLocks noChangeArrowheads="1"/>
            </p:cNvSpPr>
            <p:nvPr/>
          </p:nvSpPr>
          <p:spPr bwMode="auto">
            <a:xfrm>
              <a:off x="5868988" y="4911725"/>
              <a:ext cx="379412" cy="609600"/>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6" name="Text Box 30"/>
            <p:cNvSpPr txBox="1">
              <a:spLocks noChangeArrowheads="1"/>
            </p:cNvSpPr>
            <p:nvPr/>
          </p:nvSpPr>
          <p:spPr bwMode="auto">
            <a:xfrm>
              <a:off x="5867400" y="4987925"/>
              <a:ext cx="377825"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nvGrpSpPr>
            <p:cNvPr id="162847" name="Group 31"/>
            <p:cNvGrpSpPr>
              <a:grpSpLocks/>
            </p:cNvGrpSpPr>
            <p:nvPr/>
          </p:nvGrpSpPr>
          <p:grpSpPr bwMode="auto">
            <a:xfrm>
              <a:off x="6934200" y="4911725"/>
              <a:ext cx="387350" cy="609600"/>
              <a:chOff x="2352" y="3408"/>
              <a:chExt cx="244" cy="384"/>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2" name="Text Box 33"/>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nvGrpSpPr>
            <p:cNvPr id="162848" name="Group 36"/>
            <p:cNvGrpSpPr>
              <a:grpSpLocks/>
            </p:cNvGrpSpPr>
            <p:nvPr/>
          </p:nvGrpSpPr>
          <p:grpSpPr bwMode="auto">
            <a:xfrm>
              <a:off x="8001000" y="4908550"/>
              <a:ext cx="387350" cy="609600"/>
              <a:chOff x="2352" y="3408"/>
              <a:chExt cx="244" cy="384"/>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0" name="Text Box 38"/>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sp>
        <p:nvSpPr>
          <p:cNvPr id="162838" name="Line 39"/>
          <p:cNvSpPr>
            <a:spLocks noChangeShapeType="1"/>
          </p:cNvSpPr>
          <p:nvPr/>
        </p:nvSpPr>
        <p:spPr bwMode="auto">
          <a:xfrm flipV="1">
            <a:off x="3962400" y="3540125"/>
            <a:ext cx="838200" cy="5921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9" name="Line 40"/>
          <p:cNvSpPr>
            <a:spLocks noChangeShapeType="1"/>
          </p:cNvSpPr>
          <p:nvPr/>
        </p:nvSpPr>
        <p:spPr bwMode="auto">
          <a:xfrm>
            <a:off x="3962400" y="3540125"/>
            <a:ext cx="838200" cy="609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804038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456951-CD08-2C4A-99EC-F4F5C16F1664}" type="slidenum">
              <a:rPr lang="en-US" altLang="x-none" sz="1400">
                <a:solidFill>
                  <a:srgbClr val="000000"/>
                </a:solidFill>
                <a:latin typeface="Times New Roman" charset="0"/>
              </a:rPr>
              <a:pPr>
                <a:spcBef>
                  <a:spcPct val="0"/>
                </a:spcBef>
                <a:buClrTx/>
                <a:buSzTx/>
                <a:buFontTx/>
                <a:buNone/>
              </a:pPr>
              <a:t>37</a:t>
            </a:fld>
            <a:endParaRPr lang="en-US" altLang="x-none" sz="1400">
              <a:solidFill>
                <a:srgbClr val="000000"/>
              </a:solidFill>
              <a:latin typeface="Times New Roman" charset="0"/>
            </a:endParaRPr>
          </a:p>
        </p:txBody>
      </p:sp>
      <p:sp>
        <p:nvSpPr>
          <p:cNvPr id="164866" name="Text Box 2"/>
          <p:cNvSpPr txBox="1">
            <a:spLocks noChangeArrowheads="1"/>
          </p:cNvSpPr>
          <p:nvPr/>
        </p:nvSpPr>
        <p:spPr bwMode="auto">
          <a:xfrm>
            <a:off x="609600" y="1600200"/>
            <a:ext cx="7191375" cy="38846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 </a:t>
            </a:r>
            <a:r>
              <a:rPr lang="en-US" altLang="x-none" sz="1800">
                <a:solidFill>
                  <a:srgbClr val="FF0000"/>
                </a:solidFill>
                <a:latin typeface="Arial" charset="0"/>
              </a:rPr>
              <a:t>event:</a:t>
            </a:r>
            <a:r>
              <a:rPr lang="en-US" altLang="x-none" sz="1800">
                <a:solidFill>
                  <a:srgbClr val="000000"/>
                </a:solidFill>
                <a:latin typeface="Arial" charset="0"/>
              </a:rPr>
              <a:t> ACK received, with ACK field value of y </a:t>
            </a:r>
          </a:p>
          <a:p>
            <a:pPr>
              <a:spcBef>
                <a:spcPct val="0"/>
              </a:spcBef>
              <a:buClrTx/>
              <a:buSzTx/>
              <a:buFontTx/>
              <a:buNone/>
            </a:pPr>
            <a:r>
              <a:rPr lang="en-US" altLang="x-none" sz="1800">
                <a:solidFill>
                  <a:srgbClr val="000000"/>
                </a:solidFill>
                <a:latin typeface="Arial" charset="0"/>
              </a:rPr>
              <a:t>                 if (y &gt; SendBase)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r>
              <a:rPr lang="en-US" altLang="x-none" sz="1800">
                <a:solidFill>
                  <a:srgbClr val="000000"/>
                </a:solidFill>
                <a:latin typeface="Arial" charset="0"/>
                <a:ea typeface="宋体" charset="-122"/>
              </a:rPr>
              <a:t> </a:t>
            </a:r>
          </a:p>
          <a:p>
            <a:pPr>
              <a:spcBef>
                <a:spcPct val="0"/>
              </a:spcBef>
              <a:buClrTx/>
              <a:buSzTx/>
              <a:buFontTx/>
              <a:buNone/>
            </a:pPr>
            <a:r>
              <a:rPr lang="en-US" altLang="x-none" sz="1800">
                <a:solidFill>
                  <a:srgbClr val="000000"/>
                </a:solidFill>
                <a:latin typeface="Arial" charset="0"/>
                <a:ea typeface="宋体" charset="-122"/>
              </a:rPr>
              <a:t>                       SendBase = y</a:t>
            </a:r>
          </a:p>
          <a:p>
            <a:pPr>
              <a:spcBef>
                <a:spcPct val="0"/>
              </a:spcBef>
              <a:buClrTx/>
              <a:buSzTx/>
              <a:buFontTx/>
              <a:buNone/>
            </a:pPr>
            <a:r>
              <a:rPr lang="en-US" altLang="x-none" sz="1800">
                <a:solidFill>
                  <a:srgbClr val="000000"/>
                </a:solidFill>
                <a:latin typeface="Arial" charset="0"/>
                <a:ea typeface="宋体" charset="-122"/>
              </a:rPr>
              <a:t>                       if (there are currently not-yet-acknowledged segments)</a:t>
            </a:r>
          </a:p>
          <a:p>
            <a:pPr>
              <a:spcBef>
                <a:spcPct val="0"/>
              </a:spcBef>
              <a:buClrTx/>
              <a:buSzTx/>
              <a:buFontTx/>
              <a:buNone/>
            </a:pPr>
            <a:r>
              <a:rPr lang="en-US" altLang="x-none" sz="1800">
                <a:solidFill>
                  <a:srgbClr val="000000"/>
                </a:solidFill>
                <a:latin typeface="Arial" charset="0"/>
                <a:ea typeface="宋体" charset="-122"/>
              </a:rPr>
              <a:t>                             start timer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endParaRPr lang="en-US" altLang="x-none" sz="1800">
              <a:solidFill>
                <a:srgbClr val="000000"/>
              </a:solidFill>
              <a:latin typeface="Arial" charset="0"/>
              <a:ea typeface="宋体" charset="-122"/>
            </a:endParaRPr>
          </a:p>
          <a:p>
            <a:pPr>
              <a:spcBef>
                <a:spcPct val="0"/>
              </a:spcBef>
              <a:buClrTx/>
              <a:buSzTx/>
              <a:buFontTx/>
              <a:buNone/>
            </a:pPr>
            <a:r>
              <a:rPr lang="en-US" altLang="x-none" sz="1800">
                <a:solidFill>
                  <a:srgbClr val="000000"/>
                </a:solidFill>
                <a:latin typeface="Arial" charset="0"/>
                <a:ea typeface="宋体" charset="-122"/>
              </a:rPr>
              <a:t>                     } </a:t>
            </a:r>
          </a:p>
          <a:p>
            <a:pPr>
              <a:spcBef>
                <a:spcPct val="0"/>
              </a:spcBef>
              <a:buClrTx/>
              <a:buSzTx/>
              <a:buFontTx/>
              <a:buNone/>
            </a:pPr>
            <a:r>
              <a:rPr lang="en-US" altLang="x-none" sz="1800">
                <a:solidFill>
                  <a:srgbClr val="000000"/>
                </a:solidFill>
                <a:latin typeface="Arial" charset="0"/>
                <a:ea typeface="宋体" charset="-122"/>
              </a:rPr>
              <a:t>                 else { </a:t>
            </a:r>
          </a:p>
          <a:p>
            <a:pPr>
              <a:spcBef>
                <a:spcPct val="0"/>
              </a:spcBef>
              <a:buClrTx/>
              <a:buSzTx/>
              <a:buFontTx/>
              <a:buNone/>
            </a:pPr>
            <a:r>
              <a:rPr lang="en-US" altLang="x-none" sz="1800">
                <a:solidFill>
                  <a:srgbClr val="000000"/>
                </a:solidFill>
                <a:latin typeface="Arial" charset="0"/>
                <a:ea typeface="宋体" charset="-122"/>
              </a:rPr>
              <a:t>                         increment count of dup ACKs received for y</a:t>
            </a:r>
          </a:p>
          <a:p>
            <a:pPr>
              <a:spcBef>
                <a:spcPct val="0"/>
              </a:spcBef>
              <a:buClrTx/>
              <a:buSzTx/>
              <a:buFontTx/>
              <a:buNone/>
            </a:pPr>
            <a:r>
              <a:rPr lang="en-US" altLang="x-none" sz="1800">
                <a:solidFill>
                  <a:srgbClr val="000000"/>
                </a:solidFill>
                <a:latin typeface="Arial" charset="0"/>
                <a:ea typeface="宋体" charset="-122"/>
              </a:rPr>
              <a:t>                         if (count of dup ACKs received for y = 3) {</a:t>
            </a:r>
          </a:p>
          <a:p>
            <a:pPr>
              <a:spcBef>
                <a:spcPct val="0"/>
              </a:spcBef>
              <a:buClrTx/>
              <a:buSzTx/>
              <a:buFontTx/>
              <a:buNone/>
            </a:pPr>
            <a:r>
              <a:rPr lang="en-US" altLang="x-none" sz="1800">
                <a:solidFill>
                  <a:srgbClr val="000000"/>
                </a:solidFill>
                <a:latin typeface="Arial" charset="0"/>
                <a:ea typeface="宋体" charset="-122"/>
              </a:rPr>
              <a:t>                               resend segment with sequence number y</a:t>
            </a:r>
          </a:p>
          <a:p>
            <a:pPr>
              <a:spcBef>
                <a:spcPct val="0"/>
              </a:spcBef>
              <a:buClrTx/>
              <a:buSzTx/>
              <a:buFontTx/>
              <a:buNone/>
            </a:pPr>
            <a:r>
              <a:rPr lang="en-US" altLang="x-none" sz="1800">
                <a:solidFill>
                  <a:srgbClr val="000000"/>
                </a:solidFill>
                <a:latin typeface="Arial" charset="0"/>
                <a:ea typeface="宋体" charset="-122"/>
              </a:rPr>
              <a:t>                          </a:t>
            </a:r>
            <a:r>
              <a:rPr lang="en-US" altLang="zh-CN" sz="1800">
                <a:solidFill>
                  <a:srgbClr val="000000"/>
                </a:solidFill>
                <a:latin typeface="Arial" charset="0"/>
                <a:ea typeface="宋体" charset="-122"/>
              </a:rPr>
              <a:t>…</a:t>
            </a:r>
            <a:r>
              <a:rPr lang="en-US" altLang="x-none" sz="1600">
                <a:solidFill>
                  <a:srgbClr val="000000"/>
                </a:solidFill>
                <a:latin typeface="Arial" charset="0"/>
                <a:ea typeface="宋体" charset="-122"/>
              </a:rPr>
              <a:t>         </a:t>
            </a:r>
            <a:endParaRPr lang="en-US" altLang="x-none" sz="1600">
              <a:solidFill>
                <a:srgbClr val="000000"/>
              </a:solidFill>
              <a:latin typeface="Times New Roman" charset="0"/>
              <a:ea typeface="宋体" charset="-122"/>
            </a:endParaRPr>
          </a:p>
        </p:txBody>
      </p:sp>
      <p:sp>
        <p:nvSpPr>
          <p:cNvPr id="164867" name="Rectangle 3"/>
          <p:cNvSpPr>
            <a:spLocks noGrp="1" noChangeArrowheads="1"/>
          </p:cNvSpPr>
          <p:nvPr>
            <p:ph type="title"/>
          </p:nvPr>
        </p:nvSpPr>
        <p:spPr/>
        <p:txBody>
          <a:bodyPr/>
          <a:lstStyle/>
          <a:p>
            <a:r>
              <a:rPr lang="en-US" altLang="x-none">
                <a:ea typeface="ＭＳ Ｐゴシック" charset="-128"/>
              </a:rPr>
              <a:t>Fast Retransmit:</a:t>
            </a:r>
          </a:p>
        </p:txBody>
      </p:sp>
      <p:sp>
        <p:nvSpPr>
          <p:cNvPr id="164868" name="Text Box 4"/>
          <p:cNvSpPr txBox="1">
            <a:spLocks noChangeArrowheads="1"/>
          </p:cNvSpPr>
          <p:nvPr/>
        </p:nvSpPr>
        <p:spPr bwMode="auto">
          <a:xfrm>
            <a:off x="212725" y="5653088"/>
            <a:ext cx="269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 duplicate ACK for </a:t>
            </a:r>
          </a:p>
          <a:p>
            <a:pPr>
              <a:spcBef>
                <a:spcPct val="0"/>
              </a:spcBef>
              <a:buClrTx/>
              <a:buSzTx/>
              <a:buFontTx/>
              <a:buNone/>
            </a:pPr>
            <a:r>
              <a:rPr lang="en-US" altLang="x-none" sz="1800">
                <a:solidFill>
                  <a:srgbClr val="FF0000"/>
                </a:solidFill>
              </a:rPr>
              <a:t>already ACKed segment</a:t>
            </a:r>
            <a:endParaRPr lang="en-US" altLang="x-none" sz="1600">
              <a:solidFill>
                <a:srgbClr val="000000"/>
              </a:solidFill>
            </a:endParaRPr>
          </a:p>
        </p:txBody>
      </p:sp>
      <p:sp>
        <p:nvSpPr>
          <p:cNvPr id="164869" name="Line 5"/>
          <p:cNvSpPr>
            <a:spLocks noChangeShapeType="1"/>
          </p:cNvSpPr>
          <p:nvPr/>
        </p:nvSpPr>
        <p:spPr bwMode="auto">
          <a:xfrm flipV="1">
            <a:off x="1128713" y="4303713"/>
            <a:ext cx="833437" cy="13890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0" name="Text Box 6"/>
          <p:cNvSpPr txBox="1">
            <a:spLocks noChangeArrowheads="1"/>
          </p:cNvSpPr>
          <p:nvPr/>
        </p:nvSpPr>
        <p:spPr bwMode="auto">
          <a:xfrm>
            <a:off x="3895725" y="6032500"/>
            <a:ext cx="185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fast retransmit</a:t>
            </a:r>
            <a:endParaRPr lang="en-US" altLang="x-none" sz="1600">
              <a:solidFill>
                <a:srgbClr val="000000"/>
              </a:solidFill>
            </a:endParaRPr>
          </a:p>
        </p:txBody>
      </p:sp>
      <p:sp>
        <p:nvSpPr>
          <p:cNvPr id="164871" name="Line 7"/>
          <p:cNvSpPr>
            <a:spLocks noChangeShapeType="1"/>
          </p:cNvSpPr>
          <p:nvPr/>
        </p:nvSpPr>
        <p:spPr bwMode="auto">
          <a:xfrm flipH="1" flipV="1">
            <a:off x="4416425" y="5181600"/>
            <a:ext cx="4572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3077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C83B45-6F86-2B47-85F5-366FBCD43AA9}" type="slidenum">
              <a:rPr lang="en-US" altLang="x-none" sz="1400">
                <a:solidFill>
                  <a:srgbClr val="000000"/>
                </a:solidFill>
                <a:latin typeface="Times New Roman" charset="0"/>
              </a:rPr>
              <a:pPr>
                <a:spcBef>
                  <a:spcPct val="0"/>
                </a:spcBef>
                <a:buClrTx/>
                <a:buSzTx/>
                <a:buFontTx/>
                <a:buNone/>
              </a:pPr>
              <a:t>38</a:t>
            </a:fld>
            <a:endParaRPr lang="en-US" altLang="x-none" sz="1400">
              <a:solidFill>
                <a:srgbClr val="000000"/>
              </a:solidFill>
              <a:latin typeface="Times New Roman" charset="0"/>
            </a:endParaRPr>
          </a:p>
        </p:txBody>
      </p:sp>
      <p:sp>
        <p:nvSpPr>
          <p:cNvPr id="166914" name="Rectangle 2"/>
          <p:cNvSpPr>
            <a:spLocks noGrp="1" noChangeArrowheads="1"/>
          </p:cNvSpPr>
          <p:nvPr>
            <p:ph type="title"/>
          </p:nvPr>
        </p:nvSpPr>
        <p:spPr>
          <a:xfrm>
            <a:off x="246063" y="933450"/>
            <a:ext cx="3038475" cy="3071813"/>
          </a:xfrm>
        </p:spPr>
        <p:txBody>
          <a:bodyPr/>
          <a:lstStyle/>
          <a:p>
            <a:r>
              <a:rPr lang="en-US" altLang="x-none">
                <a:ea typeface="ＭＳ Ｐゴシック" charset="-128"/>
              </a:rPr>
              <a:t>TCP: reliable data transfer</a:t>
            </a:r>
          </a:p>
        </p:txBody>
      </p:sp>
      <p:sp>
        <p:nvSpPr>
          <p:cNvPr id="231427" name="Text Box 3"/>
          <p:cNvSpPr txBox="1">
            <a:spLocks noChangeArrowheads="1"/>
          </p:cNvSpPr>
          <p:nvPr/>
        </p:nvSpPr>
        <p:spPr bwMode="auto">
          <a:xfrm>
            <a:off x="2495550" y="44450"/>
            <a:ext cx="6492875" cy="6770688"/>
          </a:xfrm>
          <a:prstGeom prst="rect">
            <a:avLst/>
          </a:prstGeom>
          <a:solidFill>
            <a:schemeClr val="bg1"/>
          </a:solidFill>
          <a:ln w="9525">
            <a:solidFill>
              <a:schemeClr val="tx1"/>
            </a:solidFill>
            <a:miter lim="800000"/>
            <a:headEnd/>
            <a:tailEnd/>
          </a:ln>
        </p:spPr>
        <p:txBody>
          <a:bodyPr>
            <a:spAutoFit/>
          </a:bodyPr>
          <a:lstStyle>
            <a:lvl1pPr marL="457200" indent="-4572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00</a:t>
            </a:r>
            <a:r>
              <a:rPr lang="en-US" altLang="x-none" sz="1200">
                <a:solidFill>
                  <a:srgbClr val="000000"/>
                </a:solidFill>
                <a:latin typeface="Arial" charset="0"/>
              </a:rPr>
              <a:t>    </a:t>
            </a:r>
            <a:r>
              <a:rPr lang="en-US" altLang="x-none" sz="1400">
                <a:solidFill>
                  <a:srgbClr val="000000"/>
                </a:solidFill>
                <a:latin typeface="Arial" charset="0"/>
              </a:rPr>
              <a:t>sendbase = initial_sequence number agreed by TWH</a:t>
            </a:r>
          </a:p>
          <a:p>
            <a:pPr>
              <a:spcBef>
                <a:spcPct val="0"/>
              </a:spcBef>
              <a:buClrTx/>
              <a:buSzTx/>
              <a:buFontTx/>
              <a:buNone/>
            </a:pPr>
            <a:r>
              <a:rPr lang="en-US" altLang="x-none" sz="1400">
                <a:solidFill>
                  <a:srgbClr val="000000"/>
                </a:solidFill>
                <a:latin typeface="Arial" charset="0"/>
              </a:rPr>
              <a:t>01    nextseqnum = initial_sequence number by TWH</a:t>
            </a:r>
          </a:p>
          <a:p>
            <a:pPr>
              <a:spcBef>
                <a:spcPct val="0"/>
              </a:spcBef>
              <a:buClrTx/>
              <a:buSzTx/>
              <a:buFontTx/>
              <a:buNone/>
            </a:pPr>
            <a:r>
              <a:rPr lang="en-US" altLang="x-none" sz="1400">
                <a:solidFill>
                  <a:srgbClr val="000000"/>
                </a:solidFill>
                <a:latin typeface="Arial" charset="0"/>
              </a:rPr>
              <a:t>02     </a:t>
            </a:r>
            <a:r>
              <a:rPr lang="en-US" altLang="x-none" sz="1400">
                <a:solidFill>
                  <a:srgbClr val="3333CC"/>
                </a:solidFill>
                <a:latin typeface="Arial" charset="0"/>
              </a:rPr>
              <a:t>loop (forever) {</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03       </a:t>
            </a:r>
            <a:r>
              <a:rPr lang="en-US" altLang="x-none" sz="1400">
                <a:solidFill>
                  <a:srgbClr val="FF0000"/>
                </a:solidFill>
                <a:latin typeface="Arial" charset="0"/>
              </a:rPr>
              <a:t>switch(event)</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04       </a:t>
            </a:r>
            <a:r>
              <a:rPr lang="en-US" altLang="x-none" sz="1400">
                <a:solidFill>
                  <a:srgbClr val="FF0000"/>
                </a:solidFill>
                <a:latin typeface="Arial" charset="0"/>
              </a:rPr>
              <a:t>event:</a:t>
            </a:r>
            <a:r>
              <a:rPr lang="en-US" altLang="x-none" sz="1400">
                <a:solidFill>
                  <a:srgbClr val="000000"/>
                </a:solidFill>
                <a:latin typeface="Arial" charset="0"/>
              </a:rPr>
              <a:t> data received from application above</a:t>
            </a:r>
          </a:p>
          <a:p>
            <a:pPr>
              <a:spcBef>
                <a:spcPct val="0"/>
              </a:spcBef>
              <a:buClrTx/>
              <a:buSzTx/>
              <a:buFontTx/>
              <a:buNone/>
            </a:pPr>
            <a:r>
              <a:rPr lang="en-US" altLang="x-none" sz="1400">
                <a:solidFill>
                  <a:srgbClr val="000000"/>
                </a:solidFill>
                <a:latin typeface="Arial" charset="0"/>
              </a:rPr>
              <a:t>05                  </a:t>
            </a:r>
            <a:r>
              <a:rPr lang="en-US" altLang="x-none" sz="1400" b="1">
                <a:solidFill>
                  <a:srgbClr val="000000"/>
                </a:solidFill>
                <a:latin typeface="Arial" charset="0"/>
              </a:rPr>
              <a:t>if</a:t>
            </a:r>
            <a:r>
              <a:rPr lang="en-US" altLang="x-none" sz="1400">
                <a:solidFill>
                  <a:srgbClr val="000000"/>
                </a:solidFill>
                <a:latin typeface="Arial" charset="0"/>
              </a:rPr>
              <a:t> (window allows send)</a:t>
            </a:r>
          </a:p>
          <a:p>
            <a:pPr>
              <a:spcBef>
                <a:spcPct val="0"/>
              </a:spcBef>
              <a:buClrTx/>
              <a:buSzTx/>
              <a:buFontTx/>
              <a:buNone/>
            </a:pPr>
            <a:r>
              <a:rPr lang="en-US" altLang="x-none" sz="1400">
                <a:solidFill>
                  <a:srgbClr val="000000"/>
                </a:solidFill>
                <a:latin typeface="Arial" charset="0"/>
              </a:rPr>
              <a:t>06                     create TCP segment with sequence number nextseqnum</a:t>
            </a:r>
          </a:p>
          <a:p>
            <a:pPr>
              <a:spcBef>
                <a:spcPct val="0"/>
              </a:spcBef>
              <a:buClrTx/>
              <a:buSzTx/>
              <a:buFontTx/>
              <a:buNone/>
            </a:pPr>
            <a:r>
              <a:rPr lang="en-US" altLang="x-none" sz="1400">
                <a:solidFill>
                  <a:srgbClr val="000000"/>
                </a:solidFill>
                <a:latin typeface="Arial" charset="0"/>
              </a:rPr>
              <a:t>06                     </a:t>
            </a:r>
            <a:r>
              <a:rPr lang="en-US" altLang="x-none" sz="1400" b="1">
                <a:solidFill>
                  <a:srgbClr val="000000"/>
                </a:solidFill>
                <a:latin typeface="Arial" charset="0"/>
              </a:rPr>
              <a:t>if</a:t>
            </a:r>
            <a:r>
              <a:rPr lang="en-US" altLang="x-none" sz="1400">
                <a:solidFill>
                  <a:srgbClr val="000000"/>
                </a:solidFill>
                <a:latin typeface="Arial" charset="0"/>
              </a:rPr>
              <a:t> (no timer) start timer</a:t>
            </a:r>
          </a:p>
          <a:p>
            <a:pPr>
              <a:spcBef>
                <a:spcPct val="0"/>
              </a:spcBef>
              <a:buClrTx/>
              <a:buSzTx/>
              <a:buFontTx/>
              <a:buNone/>
            </a:pPr>
            <a:r>
              <a:rPr lang="en-US" altLang="x-none" sz="1400">
                <a:solidFill>
                  <a:srgbClr val="000000"/>
                </a:solidFill>
                <a:latin typeface="Arial" charset="0"/>
              </a:rPr>
              <a:t>07                     pass segment to IP</a:t>
            </a:r>
          </a:p>
          <a:p>
            <a:pPr>
              <a:spcBef>
                <a:spcPct val="0"/>
              </a:spcBef>
              <a:buClrTx/>
              <a:buSzTx/>
              <a:buFontTx/>
              <a:buNone/>
            </a:pPr>
            <a:r>
              <a:rPr lang="en-US" altLang="x-none" sz="1400">
                <a:solidFill>
                  <a:srgbClr val="000000"/>
                </a:solidFill>
                <a:latin typeface="Arial" charset="0"/>
              </a:rPr>
              <a:t>08                     nextseqnum = nextseqnum + length(data)</a:t>
            </a:r>
            <a:br>
              <a:rPr lang="en-US" altLang="x-none" sz="1400">
                <a:solidFill>
                  <a:srgbClr val="000000"/>
                </a:solidFill>
                <a:latin typeface="Arial" charset="0"/>
              </a:rPr>
            </a:br>
            <a:r>
              <a:rPr lang="en-US" altLang="x-none" sz="1400">
                <a:solidFill>
                  <a:srgbClr val="000000"/>
                </a:solidFill>
                <a:latin typeface="Arial" charset="0"/>
              </a:rPr>
              <a:t>             </a:t>
            </a:r>
            <a:r>
              <a:rPr lang="en-US" altLang="x-none" sz="1400" b="1">
                <a:solidFill>
                  <a:srgbClr val="000000"/>
                </a:solidFill>
                <a:latin typeface="Arial" charset="0"/>
              </a:rPr>
              <a:t>else</a:t>
            </a:r>
            <a:r>
              <a:rPr lang="en-US" altLang="x-none" sz="1400">
                <a:solidFill>
                  <a:srgbClr val="000000"/>
                </a:solidFill>
                <a:latin typeface="Arial" charset="0"/>
              </a:rPr>
              <a:t> put packet in buffer</a:t>
            </a:r>
          </a:p>
          <a:p>
            <a:pPr>
              <a:spcBef>
                <a:spcPct val="0"/>
              </a:spcBef>
              <a:buClrTx/>
              <a:buSzTx/>
              <a:buFontTx/>
              <a:buNone/>
            </a:pPr>
            <a:r>
              <a:rPr lang="en-US" altLang="x-none" sz="1400">
                <a:solidFill>
                  <a:srgbClr val="000000"/>
                </a:solidFill>
                <a:latin typeface="Arial" charset="0"/>
              </a:rPr>
              <a:t>09        </a:t>
            </a:r>
            <a:r>
              <a:rPr lang="en-US" altLang="x-none" sz="1400">
                <a:solidFill>
                  <a:srgbClr val="FF0000"/>
                </a:solidFill>
                <a:latin typeface="Arial" charset="0"/>
              </a:rPr>
              <a:t>event:</a:t>
            </a:r>
            <a:r>
              <a:rPr lang="en-US" altLang="x-none" sz="1400">
                <a:solidFill>
                  <a:srgbClr val="000000"/>
                </a:solidFill>
                <a:latin typeface="Arial" charset="0"/>
              </a:rPr>
              <a:t> timer timeout for sendbase</a:t>
            </a:r>
          </a:p>
          <a:p>
            <a:pPr>
              <a:spcBef>
                <a:spcPct val="0"/>
              </a:spcBef>
              <a:buClrTx/>
              <a:buSzTx/>
              <a:buFontTx/>
              <a:buNone/>
            </a:pPr>
            <a:r>
              <a:rPr lang="en-US" altLang="x-none" sz="1400">
                <a:solidFill>
                  <a:srgbClr val="000000"/>
                </a:solidFill>
                <a:latin typeface="Arial" charset="0"/>
              </a:rPr>
              <a:t>10             retransmit segment</a:t>
            </a:r>
          </a:p>
          <a:p>
            <a:pPr>
              <a:spcBef>
                <a:spcPct val="0"/>
              </a:spcBef>
              <a:buClrTx/>
              <a:buSzTx/>
              <a:buFontTx/>
              <a:buNone/>
            </a:pPr>
            <a:r>
              <a:rPr lang="en-US" altLang="x-none" sz="1400">
                <a:solidFill>
                  <a:srgbClr val="000000"/>
                </a:solidFill>
                <a:latin typeface="Arial" charset="0"/>
              </a:rPr>
              <a:t>11             compute new timeout interval</a:t>
            </a:r>
          </a:p>
          <a:p>
            <a:pPr>
              <a:spcBef>
                <a:spcPct val="0"/>
              </a:spcBef>
              <a:buClrTx/>
              <a:buSzTx/>
              <a:buFontTx/>
              <a:buNone/>
            </a:pPr>
            <a:r>
              <a:rPr lang="en-US" altLang="x-none" sz="1400">
                <a:solidFill>
                  <a:srgbClr val="000000"/>
                </a:solidFill>
                <a:latin typeface="Arial" charset="0"/>
              </a:rPr>
              <a:t>12             restart timer</a:t>
            </a:r>
          </a:p>
          <a:p>
            <a:pPr>
              <a:spcBef>
                <a:spcPct val="0"/>
              </a:spcBef>
              <a:buClrTx/>
              <a:buSzTx/>
              <a:buFontTx/>
              <a:buNone/>
            </a:pPr>
            <a:r>
              <a:rPr lang="en-US" altLang="x-none" sz="1400">
                <a:solidFill>
                  <a:srgbClr val="000000"/>
                </a:solidFill>
                <a:latin typeface="Arial" charset="0"/>
              </a:rPr>
              <a:t>13        </a:t>
            </a:r>
            <a:r>
              <a:rPr lang="en-US" altLang="x-none" sz="1400">
                <a:solidFill>
                  <a:srgbClr val="FF0000"/>
                </a:solidFill>
                <a:latin typeface="Arial" charset="0"/>
              </a:rPr>
              <a:t>event:</a:t>
            </a:r>
            <a:r>
              <a:rPr lang="en-US" altLang="x-none" sz="1400">
                <a:solidFill>
                  <a:srgbClr val="000000"/>
                </a:solidFill>
                <a:latin typeface="Arial" charset="0"/>
              </a:rPr>
              <a:t> ACK received, with ACK field value of y </a:t>
            </a:r>
          </a:p>
          <a:p>
            <a:pPr>
              <a:spcBef>
                <a:spcPct val="0"/>
              </a:spcBef>
              <a:buClrTx/>
              <a:buSzTx/>
              <a:buFontTx/>
              <a:buNone/>
            </a:pPr>
            <a:r>
              <a:rPr lang="en-US" altLang="x-none" sz="1400">
                <a:solidFill>
                  <a:srgbClr val="000000"/>
                </a:solidFill>
                <a:latin typeface="Arial" charset="0"/>
              </a:rPr>
              <a:t>14             </a:t>
            </a:r>
            <a:r>
              <a:rPr lang="en-US" altLang="x-none" sz="1400" b="1">
                <a:solidFill>
                  <a:srgbClr val="000000"/>
                </a:solidFill>
                <a:latin typeface="Arial" charset="0"/>
              </a:rPr>
              <a:t>if</a:t>
            </a:r>
            <a:r>
              <a:rPr lang="en-US" altLang="x-none" sz="1400">
                <a:solidFill>
                  <a:srgbClr val="000000"/>
                </a:solidFill>
                <a:latin typeface="Arial" charset="0"/>
              </a:rPr>
              <a:t> (y &gt; sendbase) { /* cumulative ACK of all data up to y */ </a:t>
            </a:r>
          </a:p>
          <a:p>
            <a:pPr>
              <a:spcBef>
                <a:spcPct val="0"/>
              </a:spcBef>
              <a:buClrTx/>
              <a:buSzTx/>
              <a:buFontTx/>
              <a:buNone/>
            </a:pPr>
            <a:r>
              <a:rPr lang="en-US" altLang="x-none" sz="1400">
                <a:solidFill>
                  <a:srgbClr val="000000"/>
                </a:solidFill>
                <a:latin typeface="Arial" charset="0"/>
              </a:rPr>
              <a:t>15                  cancel the timer for sendbase</a:t>
            </a:r>
          </a:p>
          <a:p>
            <a:pPr>
              <a:spcBef>
                <a:spcPct val="0"/>
              </a:spcBef>
              <a:buClrTx/>
              <a:buSzTx/>
              <a:buFontTx/>
              <a:buAutoNum type="arabicPlain" startAt="16"/>
            </a:pPr>
            <a:r>
              <a:rPr lang="en-US" altLang="x-none" sz="1400">
                <a:solidFill>
                  <a:srgbClr val="000000"/>
                </a:solidFill>
                <a:latin typeface="Arial" charset="0"/>
              </a:rPr>
              <a:t>             sendbase = y</a:t>
            </a:r>
          </a:p>
          <a:p>
            <a:pPr>
              <a:spcBef>
                <a:spcPct val="0"/>
              </a:spcBef>
              <a:buClrTx/>
              <a:buSzTx/>
              <a:buFontTx/>
              <a:buAutoNum type="arabicPlain" startAt="16"/>
            </a:pPr>
            <a:r>
              <a:rPr lang="en-US" altLang="x-none" sz="1400">
                <a:solidFill>
                  <a:srgbClr val="000000"/>
                </a:solidFill>
                <a:latin typeface="Arial" charset="0"/>
              </a:rPr>
              <a:t>             if (no timer and packet pending) start timer for new sendbase</a:t>
            </a:r>
          </a:p>
          <a:p>
            <a:pPr>
              <a:spcBef>
                <a:spcPct val="0"/>
              </a:spcBef>
              <a:buClrTx/>
              <a:buSzTx/>
              <a:buFontTx/>
              <a:buAutoNum type="arabicPlain" startAt="17"/>
            </a:pPr>
            <a:r>
              <a:rPr lang="en-US" altLang="x-none" sz="1400">
                <a:solidFill>
                  <a:srgbClr val="000000"/>
                </a:solidFill>
                <a:latin typeface="Arial" charset="0"/>
              </a:rPr>
              <a:t>             while (there are segments and window allow)</a:t>
            </a:r>
          </a:p>
          <a:p>
            <a:pPr>
              <a:spcBef>
                <a:spcPct val="0"/>
              </a:spcBef>
              <a:buClrTx/>
              <a:buSzTx/>
              <a:buFontTx/>
              <a:buAutoNum type="arabicPlain" startAt="17"/>
            </a:pPr>
            <a:r>
              <a:rPr lang="en-US" altLang="x-none" sz="1400">
                <a:solidFill>
                  <a:srgbClr val="000000"/>
                </a:solidFill>
                <a:latin typeface="Arial" charset="0"/>
              </a:rPr>
              <a:t>                 sent a segment;</a:t>
            </a:r>
          </a:p>
          <a:p>
            <a:pPr>
              <a:spcBef>
                <a:spcPct val="0"/>
              </a:spcBef>
              <a:buClrTx/>
              <a:buSzTx/>
              <a:buFontTx/>
              <a:buNone/>
            </a:pPr>
            <a:r>
              <a:rPr lang="en-US" altLang="x-none" sz="1400">
                <a:solidFill>
                  <a:srgbClr val="000000"/>
                </a:solidFill>
                <a:latin typeface="Arial" charset="0"/>
              </a:rPr>
              <a:t>18             } </a:t>
            </a:r>
          </a:p>
          <a:p>
            <a:pPr>
              <a:spcBef>
                <a:spcPct val="0"/>
              </a:spcBef>
              <a:buClrTx/>
              <a:buSzTx/>
              <a:buFontTx/>
              <a:buNone/>
            </a:pPr>
            <a:r>
              <a:rPr lang="en-US" altLang="x-none" sz="1400">
                <a:solidFill>
                  <a:srgbClr val="000000"/>
                </a:solidFill>
                <a:latin typeface="Arial" charset="0"/>
              </a:rPr>
              <a:t>19             </a:t>
            </a:r>
            <a:r>
              <a:rPr lang="en-US" altLang="x-none" sz="1400" b="1">
                <a:solidFill>
                  <a:srgbClr val="000000"/>
                </a:solidFill>
                <a:latin typeface="Arial" charset="0"/>
              </a:rPr>
              <a:t>else</a:t>
            </a:r>
            <a:r>
              <a:rPr lang="en-US" altLang="x-none" sz="1400">
                <a:solidFill>
                  <a:srgbClr val="000000"/>
                </a:solidFill>
                <a:latin typeface="Arial" charset="0"/>
              </a:rPr>
              <a:t> { /* y==sendbase, duplicate ACK for already ACKed segment */ </a:t>
            </a:r>
          </a:p>
          <a:p>
            <a:pPr>
              <a:spcBef>
                <a:spcPct val="0"/>
              </a:spcBef>
              <a:buClrTx/>
              <a:buSzTx/>
              <a:buFontTx/>
              <a:buNone/>
            </a:pPr>
            <a:r>
              <a:rPr lang="en-US" altLang="x-none" sz="1400">
                <a:solidFill>
                  <a:srgbClr val="000000"/>
                </a:solidFill>
                <a:latin typeface="Arial" charset="0"/>
              </a:rPr>
              <a:t>20                  increment number of duplicate ACKs received for y </a:t>
            </a:r>
          </a:p>
          <a:p>
            <a:pPr>
              <a:spcBef>
                <a:spcPct val="0"/>
              </a:spcBef>
              <a:buClrTx/>
              <a:buSzTx/>
              <a:buFontTx/>
              <a:buNone/>
            </a:pPr>
            <a:r>
              <a:rPr lang="en-US" altLang="x-none" sz="1400">
                <a:solidFill>
                  <a:srgbClr val="000000"/>
                </a:solidFill>
                <a:latin typeface="Arial" charset="0"/>
              </a:rPr>
              <a:t>21                  if (number of duplicate ACKS received for y == 3) { </a:t>
            </a:r>
          </a:p>
          <a:p>
            <a:pPr>
              <a:spcBef>
                <a:spcPct val="0"/>
              </a:spcBef>
              <a:buClrTx/>
              <a:buSzTx/>
              <a:buFontTx/>
              <a:buNone/>
            </a:pPr>
            <a:r>
              <a:rPr lang="en-US" altLang="x-none" sz="1400">
                <a:solidFill>
                  <a:srgbClr val="000000"/>
                </a:solidFill>
                <a:latin typeface="Arial" charset="0"/>
              </a:rPr>
              <a:t>22                      /* TCP </a:t>
            </a:r>
            <a:r>
              <a:rPr lang="en-US" altLang="x-none" sz="1400" b="1">
                <a:solidFill>
                  <a:srgbClr val="000000"/>
                </a:solidFill>
                <a:latin typeface="Arial" charset="0"/>
              </a:rPr>
              <a:t>fast retransmit</a:t>
            </a:r>
            <a:r>
              <a:rPr lang="en-US" altLang="x-none" sz="1400">
                <a:solidFill>
                  <a:srgbClr val="000000"/>
                </a:solidFill>
                <a:latin typeface="Arial" charset="0"/>
              </a:rPr>
              <a:t> */ </a:t>
            </a:r>
          </a:p>
          <a:p>
            <a:pPr>
              <a:spcBef>
                <a:spcPct val="0"/>
              </a:spcBef>
              <a:buClrTx/>
              <a:buSzTx/>
              <a:buFontTx/>
              <a:buNone/>
            </a:pPr>
            <a:r>
              <a:rPr lang="en-US" altLang="x-none" sz="1400">
                <a:solidFill>
                  <a:srgbClr val="000000"/>
                </a:solidFill>
                <a:latin typeface="Arial" charset="0"/>
              </a:rPr>
              <a:t>23                     resend segment with sequence number y </a:t>
            </a:r>
          </a:p>
          <a:p>
            <a:pPr>
              <a:spcBef>
                <a:spcPct val="0"/>
              </a:spcBef>
              <a:buClrTx/>
              <a:buSzTx/>
              <a:buFontTx/>
              <a:buNone/>
            </a:pPr>
            <a:r>
              <a:rPr lang="en-US" altLang="x-none" sz="1400">
                <a:solidFill>
                  <a:srgbClr val="000000"/>
                </a:solidFill>
                <a:latin typeface="Arial" charset="0"/>
              </a:rPr>
              <a:t>24                     restart timer for segment y </a:t>
            </a:r>
          </a:p>
          <a:p>
            <a:pPr>
              <a:spcBef>
                <a:spcPct val="0"/>
              </a:spcBef>
              <a:buClrTx/>
              <a:buSzTx/>
              <a:buFontTx/>
              <a:buNone/>
            </a:pPr>
            <a:r>
              <a:rPr lang="en-US" altLang="x-none" sz="1400">
                <a:solidFill>
                  <a:srgbClr val="000000"/>
                </a:solidFill>
                <a:latin typeface="Arial" charset="0"/>
              </a:rPr>
              <a:t>25                 } </a:t>
            </a:r>
          </a:p>
          <a:p>
            <a:pPr>
              <a:spcBef>
                <a:spcPct val="0"/>
              </a:spcBef>
              <a:buClrTx/>
              <a:buSzTx/>
              <a:buFontTx/>
              <a:buNone/>
            </a:pPr>
            <a:r>
              <a:rPr lang="en-US" altLang="x-none" sz="1400">
                <a:solidFill>
                  <a:srgbClr val="000000"/>
                </a:solidFill>
                <a:latin typeface="Arial" charset="0"/>
              </a:rPr>
              <a:t>26       </a:t>
            </a:r>
            <a:r>
              <a:rPr lang="en-US" altLang="x-none" sz="1400">
                <a:solidFill>
                  <a:srgbClr val="3333CC"/>
                </a:solidFill>
                <a:latin typeface="Arial" charset="0"/>
              </a:rPr>
              <a:t>}  /* end of loop forever */</a:t>
            </a:r>
            <a:r>
              <a:rPr lang="en-US" altLang="x-none" sz="1400">
                <a:solidFill>
                  <a:srgbClr val="000000"/>
                </a:solidFill>
                <a:latin typeface="Times New Roman" charset="0"/>
              </a:rPr>
              <a:t> </a:t>
            </a:r>
          </a:p>
        </p:txBody>
      </p:sp>
      <p:sp>
        <p:nvSpPr>
          <p:cNvPr id="166916" name="Text Box 4"/>
          <p:cNvSpPr txBox="1">
            <a:spLocks noChangeArrowheads="1"/>
          </p:cNvSpPr>
          <p:nvPr/>
        </p:nvSpPr>
        <p:spPr bwMode="auto">
          <a:xfrm>
            <a:off x="347663" y="4248150"/>
            <a:ext cx="13954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Simplified</a:t>
            </a:r>
          </a:p>
          <a:p>
            <a:pPr>
              <a:spcBef>
                <a:spcPct val="0"/>
              </a:spcBef>
              <a:buClrTx/>
              <a:buSzTx/>
              <a:buFontTx/>
              <a:buNone/>
            </a:pPr>
            <a:r>
              <a:rPr lang="en-US" altLang="x-none" sz="2000">
                <a:solidFill>
                  <a:srgbClr val="000000"/>
                </a:solidFill>
              </a:rPr>
              <a:t>TCP</a:t>
            </a:r>
          </a:p>
          <a:p>
            <a:pPr>
              <a:spcBef>
                <a:spcPct val="0"/>
              </a:spcBef>
              <a:buClrTx/>
              <a:buSzTx/>
              <a:buFontTx/>
              <a:buNone/>
            </a:pPr>
            <a:r>
              <a:rPr lang="en-US" altLang="x-none" sz="2000">
                <a:solidFill>
                  <a:srgbClr val="FF0000"/>
                </a:solidFill>
              </a:rPr>
              <a:t>sender</a:t>
            </a:r>
            <a:endParaRPr lang="en-US" altLang="x-none" sz="1000">
              <a:solidFill>
                <a:srgbClr val="FF0000"/>
              </a:solidFill>
              <a:latin typeface="Times New Roman" charset="0"/>
            </a:endParaRPr>
          </a:p>
        </p:txBody>
      </p:sp>
    </p:spTree>
    <p:extLst>
      <p:ext uri="{BB962C8B-B14F-4D97-AF65-F5344CB8AC3E}">
        <p14:creationId xmlns:p14="http://schemas.microsoft.com/office/powerpoint/2010/main" val="2997491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42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427">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142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42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42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142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42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42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142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142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1427">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427">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1427">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1427">
                                            <p:txEl>
                                              <p:pRg st="22" end="2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1427">
                                            <p:txEl>
                                              <p:pRg st="23" end="2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1427">
                                            <p:txEl>
                                              <p:pRg st="24" end="2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1427">
                                            <p:txEl>
                                              <p:pRg st="25" end="2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1427">
                                            <p:txEl>
                                              <p:pRg st="26" end="2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1427">
                                            <p:txEl>
                                              <p:pRg st="27" end="2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142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39</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chemeClr val="tx1"/>
              </a:buClr>
              <a:buFont typeface="Courier New" panose="02070309020205020404" pitchFamily="49" charset="0"/>
              <a:buChar char="o"/>
            </a:pPr>
            <a:r>
              <a:rPr lang="en-US" altLang="x-none" dirty="0"/>
              <a:t>timeout realization</a:t>
            </a:r>
          </a:p>
          <a:p>
            <a:pPr lvl="1">
              <a:buClr>
                <a:srgbClr val="C00000"/>
              </a:buClr>
              <a:buFont typeface="Wingdings" charset="2"/>
              <a:buChar char="Ø"/>
            </a:pPr>
            <a:r>
              <a:rPr lang="en-US" altLang="zh-CN" i="1" dirty="0">
                <a:solidFill>
                  <a:srgbClr val="C00000"/>
                </a:solidFill>
                <a:ea typeface="宋体" charset="-122"/>
              </a:rPr>
              <a:t>connection</a:t>
            </a:r>
            <a:r>
              <a:rPr lang="zh-CN" altLang="en-US" i="1" dirty="0">
                <a:solidFill>
                  <a:srgbClr val="C00000"/>
                </a:solidFill>
                <a:ea typeface="宋体" charset="-122"/>
              </a:rPr>
              <a:t> </a:t>
            </a:r>
            <a:r>
              <a:rPr lang="en-US" altLang="zh-CN" i="1" dirty="0">
                <a:solidFill>
                  <a:srgbClr val="C00000"/>
                </a:solidFill>
                <a:ea typeface="宋体" charset="-122"/>
              </a:rPr>
              <a:t>management</a:t>
            </a:r>
          </a:p>
        </p:txBody>
      </p:sp>
    </p:spTree>
    <p:extLst>
      <p:ext uri="{BB962C8B-B14F-4D97-AF65-F5344CB8AC3E}">
        <p14:creationId xmlns:p14="http://schemas.microsoft.com/office/powerpoint/2010/main" val="339384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sz="3200" dirty="0">
                <a:ea typeface="ＭＳ Ｐゴシック" charset="-128"/>
              </a:rPr>
              <a:t>Recap:</a:t>
            </a:r>
            <a:r>
              <a:rPr lang="zh-CN" altLang="en-US" sz="3200" dirty="0">
                <a:ea typeface="ＭＳ Ｐゴシック" charset="-128"/>
              </a:rPr>
              <a:t> </a:t>
            </a:r>
            <a:r>
              <a:rPr lang="en-US" altLang="x-none" sz="3200" dirty="0">
                <a:ea typeface="ＭＳ Ｐゴシック" charset="-128"/>
              </a:rPr>
              <a:t>Go-Back-</a:t>
            </a:r>
            <a:r>
              <a:rPr lang="en-US" altLang="zh-CN" sz="3200" dirty="0">
                <a:ea typeface="ＭＳ Ｐゴシック" charset="-128"/>
              </a:rPr>
              <a:t>N</a:t>
            </a:r>
            <a:endParaRPr lang="en-US" altLang="x-none" sz="3200" dirty="0">
              <a:ea typeface="ＭＳ Ｐゴシック" charset="-128"/>
            </a:endParaRPr>
          </a:p>
        </p:txBody>
      </p:sp>
      <p:sp>
        <p:nvSpPr>
          <p:cNvPr id="91139" name="Rectangle 3"/>
          <p:cNvSpPr>
            <a:spLocks noGrp="1" noChangeArrowheads="1"/>
          </p:cNvSpPr>
          <p:nvPr>
            <p:ph type="body" sz="half" idx="1"/>
          </p:nvPr>
        </p:nvSpPr>
        <p:spPr>
          <a:xfrm>
            <a:off x="533400" y="1314450"/>
            <a:ext cx="8324850" cy="1219200"/>
          </a:xfrm>
        </p:spPr>
        <p:txBody>
          <a:bodyPr/>
          <a:lstStyle/>
          <a:p>
            <a:pPr>
              <a:buFont typeface="ZapfDingbats" charset="0"/>
              <a:buNone/>
            </a:pPr>
            <a:r>
              <a:rPr lang="en-US" altLang="x-none" sz="2400" dirty="0">
                <a:solidFill>
                  <a:srgbClr val="FF0000"/>
                </a:solidFill>
                <a:ea typeface="ＭＳ Ｐゴシック" charset="-128"/>
              </a:rPr>
              <a:t>Sender:</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k-bit </a:t>
            </a:r>
            <a:r>
              <a:rPr lang="en-US" altLang="x-none" sz="2000" dirty="0" err="1">
                <a:ea typeface="ＭＳ Ｐゴシック" charset="-128"/>
              </a:rPr>
              <a:t>seq</a:t>
            </a:r>
            <a:r>
              <a:rPr lang="en-US" altLang="x-none" sz="2000" dirty="0">
                <a:ea typeface="ＭＳ Ｐゴシック" charset="-128"/>
              </a:rPr>
              <a:t> # in </a:t>
            </a:r>
            <a:r>
              <a:rPr lang="en-US" altLang="x-none" sz="2000" dirty="0" err="1">
                <a:ea typeface="ＭＳ Ｐゴシック" charset="-128"/>
              </a:rPr>
              <a:t>pkt</a:t>
            </a:r>
            <a:r>
              <a:rPr lang="en-US" altLang="x-none" sz="2000" dirty="0">
                <a:ea typeface="ＭＳ Ｐゴシック" charset="-128"/>
              </a:rPr>
              <a:t> header</a:t>
            </a:r>
          </a:p>
          <a:p>
            <a:pPr>
              <a:buFont typeface="Wingdings" pitchFamily="2" charset="2"/>
              <a:buChar char="q"/>
            </a:pPr>
            <a:r>
              <a:rPr lang="ja-JP" altLang="en-US" sz="2000">
                <a:ea typeface="ＭＳ Ｐゴシック" charset="-128"/>
              </a:rPr>
              <a:t>“</a:t>
            </a:r>
            <a:r>
              <a:rPr lang="en-US" altLang="ja-JP" sz="2000" dirty="0">
                <a:ea typeface="ＭＳ Ｐゴシック" charset="-128"/>
              </a:rPr>
              <a:t>window</a:t>
            </a:r>
            <a:r>
              <a:rPr lang="ja-JP" altLang="en-US" sz="2000">
                <a:ea typeface="ＭＳ Ｐゴシック" charset="-128"/>
              </a:rPr>
              <a:t>”</a:t>
            </a:r>
            <a:r>
              <a:rPr lang="en-US" altLang="ja-JP" sz="2000" dirty="0">
                <a:ea typeface="ＭＳ Ｐゴシック" charset="-128"/>
              </a:rPr>
              <a:t> of up to W, consecutive </a:t>
            </a:r>
            <a:r>
              <a:rPr lang="en-US" altLang="ja-JP" sz="2000" dirty="0" err="1">
                <a:ea typeface="ＭＳ Ｐゴシック" charset="-128"/>
              </a:rPr>
              <a:t>unack</a:t>
            </a:r>
            <a:r>
              <a:rPr lang="ja-JP" altLang="en-US" sz="2000">
                <a:ea typeface="ＭＳ Ｐゴシック" charset="-128"/>
              </a:rPr>
              <a:t>’</a:t>
            </a:r>
            <a:r>
              <a:rPr lang="en-US" altLang="ja-JP" sz="2000" dirty="0" err="1">
                <a:ea typeface="ＭＳ Ｐゴシック" charset="-128"/>
              </a:rPr>
              <a:t>ed</a:t>
            </a:r>
            <a:r>
              <a:rPr lang="en-US" altLang="ja-JP" sz="2000" dirty="0">
                <a:ea typeface="ＭＳ Ｐゴシック" charset="-128"/>
              </a:rPr>
              <a:t> </a:t>
            </a:r>
            <a:r>
              <a:rPr lang="en-US" altLang="ja-JP" sz="2000" dirty="0" err="1">
                <a:ea typeface="ＭＳ Ｐゴシック" charset="-128"/>
              </a:rPr>
              <a:t>pkts</a:t>
            </a:r>
            <a:r>
              <a:rPr lang="en-US" altLang="ja-JP" sz="2000" dirty="0">
                <a:ea typeface="ＭＳ Ｐゴシック" charset="-128"/>
              </a:rPr>
              <a:t> allowed</a:t>
            </a:r>
          </a:p>
          <a:p>
            <a:endParaRPr lang="en-US" altLang="x-none" sz="2400" dirty="0">
              <a:ea typeface="ＭＳ Ｐゴシック" charset="-128"/>
            </a:endParaRPr>
          </a:p>
          <a:p>
            <a:endParaRPr lang="en-US" altLang="x-none" sz="2400" dirty="0">
              <a:ea typeface="ＭＳ Ｐゴシック" charset="-128"/>
            </a:endParaRPr>
          </a:p>
        </p:txBody>
      </p:sp>
      <p:pic>
        <p:nvPicPr>
          <p:cNvPr id="91140" name="Picture 5"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2762250"/>
            <a:ext cx="80994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6"/>
          <p:cNvSpPr>
            <a:spLocks noChangeArrowheads="1"/>
          </p:cNvSpPr>
          <p:nvPr/>
        </p:nvSpPr>
        <p:spPr bwMode="auto">
          <a:xfrm>
            <a:off x="476250" y="4638675"/>
            <a:ext cx="83248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ACK(n): ACKs all </a:t>
            </a:r>
            <a:r>
              <a:rPr lang="en-US" altLang="x-none" sz="2000" dirty="0" err="1">
                <a:solidFill>
                  <a:srgbClr val="FF0000"/>
                </a:solidFill>
                <a:latin typeface="Comic Sans MS" charset="0"/>
              </a:rPr>
              <a:t>pkts</a:t>
            </a:r>
            <a:r>
              <a:rPr lang="en-US" altLang="x-none" sz="2000" dirty="0">
                <a:solidFill>
                  <a:srgbClr val="FF0000"/>
                </a:solidFill>
                <a:latin typeface="Comic Sans MS" charset="0"/>
              </a:rPr>
              <a:t> up to, including </a:t>
            </a:r>
            <a:r>
              <a:rPr lang="en-US" altLang="x-none" sz="2000" dirty="0" err="1">
                <a:solidFill>
                  <a:srgbClr val="FF0000"/>
                </a:solidFill>
                <a:latin typeface="Comic Sans MS" charset="0"/>
              </a:rPr>
              <a:t>seq</a:t>
            </a:r>
            <a:r>
              <a:rPr lang="en-US" altLang="x-none" sz="2000" dirty="0">
                <a:solidFill>
                  <a:srgbClr val="FF0000"/>
                </a:solidFill>
                <a:latin typeface="Comic Sans MS" charset="0"/>
              </a:rPr>
              <a:t> # n - </a:t>
            </a:r>
            <a:r>
              <a:rPr lang="ja-JP" altLang="en-US" sz="2000">
                <a:solidFill>
                  <a:srgbClr val="FF0000"/>
                </a:solidFill>
                <a:latin typeface="Comic Sans MS" charset="0"/>
              </a:rPr>
              <a:t>“</a:t>
            </a:r>
            <a:r>
              <a:rPr lang="en-US" altLang="ja-JP" sz="2000" dirty="0">
                <a:solidFill>
                  <a:srgbClr val="FF0000"/>
                </a:solidFill>
                <a:latin typeface="Comic Sans MS" charset="0"/>
              </a:rPr>
              <a:t>cumulative ACK</a:t>
            </a:r>
            <a:r>
              <a:rPr lang="ja-JP" altLang="en-US" sz="2000">
                <a:solidFill>
                  <a:srgbClr val="FF0000"/>
                </a:solidFill>
                <a:latin typeface="Comic Sans MS" charset="0"/>
              </a:rPr>
              <a:t>”</a:t>
            </a:r>
            <a:endParaRPr lang="en-US" altLang="ja-JP" sz="2000" dirty="0">
              <a:solidFill>
                <a:srgbClr val="FF0000"/>
              </a:solidFill>
              <a:latin typeface="Comic Sans MS" charset="0"/>
            </a:endParaRP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note: ACK(n) could mean two things: I have received </a:t>
            </a:r>
            <a:r>
              <a:rPr lang="en-US" altLang="x-none" sz="2000" dirty="0" err="1">
                <a:solidFill>
                  <a:srgbClr val="FF0000"/>
                </a:solidFill>
                <a:latin typeface="Comic Sans MS" charset="0"/>
              </a:rPr>
              <a:t>upto</a:t>
            </a:r>
            <a:r>
              <a:rPr lang="en-US" altLang="x-none" sz="2000" dirty="0">
                <a:solidFill>
                  <a:srgbClr val="FF0000"/>
                </a:solidFill>
                <a:latin typeface="Comic Sans MS" charset="0"/>
              </a:rPr>
              <a:t> and include</a:t>
            </a:r>
            <a:r>
              <a:rPr lang="en-US" altLang="x-none" sz="2000" dirty="0">
                <a:solidFill>
                  <a:srgbClr val="000000"/>
                </a:solidFill>
                <a:latin typeface="Comic Sans MS" charset="0"/>
              </a:rPr>
              <a:t> n, or I am waiting for n</a:t>
            </a:r>
            <a:endParaRPr lang="en-US" altLang="x-none" sz="1800"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timer for the packet at base</a:t>
            </a:r>
          </a:p>
          <a:p>
            <a:pPr algn="l" eaLnBrk="1" hangingPunct="1">
              <a:spcBef>
                <a:spcPct val="20000"/>
              </a:spcBef>
              <a:buClr>
                <a:srgbClr val="3333CC"/>
              </a:buClr>
              <a:buSzPct val="85000"/>
              <a:buFont typeface="Wingdings" pitchFamily="2" charset="2"/>
              <a:buChar char="q"/>
            </a:pPr>
            <a:r>
              <a:rPr lang="en-US" altLang="x-none" sz="2000" i="1" dirty="0">
                <a:solidFill>
                  <a:srgbClr val="000000"/>
                </a:solidFill>
                <a:latin typeface="Comic Sans MS" charset="0"/>
              </a:rPr>
              <a:t>timeout(n):</a:t>
            </a:r>
            <a:r>
              <a:rPr lang="en-US" altLang="x-none" sz="2000" dirty="0">
                <a:solidFill>
                  <a:srgbClr val="000000"/>
                </a:solidFill>
                <a:latin typeface="Comic Sans MS" charset="0"/>
              </a:rPr>
              <a:t> retransmit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 and all higher </a:t>
            </a:r>
            <a:r>
              <a:rPr lang="en-US" altLang="x-none" sz="2000" dirty="0" err="1">
                <a:solidFill>
                  <a:srgbClr val="000000"/>
                </a:solidFill>
                <a:latin typeface="Comic Sans MS" charset="0"/>
              </a:rPr>
              <a:t>seq</a:t>
            </a:r>
            <a:r>
              <a:rPr lang="en-US" altLang="x-none" sz="2000" dirty="0">
                <a:solidFill>
                  <a:srgbClr val="000000"/>
                </a:solidFill>
                <a:latin typeface="Comic Sans MS" charset="0"/>
              </a:rPr>
              <a:t> # </a:t>
            </a:r>
            <a:r>
              <a:rPr lang="en-US" altLang="x-none" sz="2000" dirty="0" err="1">
                <a:solidFill>
                  <a:srgbClr val="000000"/>
                </a:solidFill>
                <a:latin typeface="Comic Sans MS" charset="0"/>
              </a:rPr>
              <a:t>pkts</a:t>
            </a:r>
            <a:r>
              <a:rPr lang="en-US" altLang="x-none" sz="2000" dirty="0">
                <a:solidFill>
                  <a:srgbClr val="000000"/>
                </a:solidFill>
                <a:latin typeface="Comic Sans MS" charset="0"/>
              </a:rPr>
              <a:t> in window</a:t>
            </a:r>
            <a:endParaRPr lang="en-US" altLang="x-none" dirty="0">
              <a:solidFill>
                <a:srgbClr val="000000"/>
              </a:solidFill>
              <a:latin typeface="Comic Sans MS" charset="0"/>
            </a:endParaRPr>
          </a:p>
        </p:txBody>
      </p:sp>
      <p:sp>
        <p:nvSpPr>
          <p:cNvPr id="91142" name="Text Box 7"/>
          <p:cNvSpPr txBox="1">
            <a:spLocks noChangeArrowheads="1"/>
          </p:cNvSpPr>
          <p:nvPr/>
        </p:nvSpPr>
        <p:spPr bwMode="auto">
          <a:xfrm>
            <a:off x="2566988" y="4192588"/>
            <a:ext cx="5048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rPr>
              <a:t>W</a:t>
            </a:r>
          </a:p>
        </p:txBody>
      </p:sp>
      <p:sp>
        <p:nvSpPr>
          <p:cNvPr id="8" name="Slide Number Placeholder 4">
            <a:extLst>
              <a:ext uri="{FF2B5EF4-FFF2-40B4-BE49-F238E27FC236}">
                <a16:creationId xmlns:a16="http://schemas.microsoft.com/office/drawing/2014/main" id="{B3647B9A-9BA5-004D-A89A-930B6EB5D2E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a:t>
            </a:fld>
            <a:endParaRPr lang="en-US" altLang="x-none" sz="1400" dirty="0">
              <a:latin typeface="Times New Roman" charset="0"/>
            </a:endParaRPr>
          </a:p>
        </p:txBody>
      </p:sp>
    </p:spTree>
    <p:extLst>
      <p:ext uri="{BB962C8B-B14F-4D97-AF65-F5344CB8AC3E}">
        <p14:creationId xmlns:p14="http://schemas.microsoft.com/office/powerpoint/2010/main" val="2536218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119740"/>
            <a:ext cx="8534400"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3451" name="Clip" r:id="rId4" imgW="1307079" imgH="1083682" progId="MS_ClipArt_Gallery.2">
                    <p:embed/>
                  </p:oleObj>
                </mc:Choice>
                <mc:Fallback>
                  <p:oleObj name="Clip" r:id="rId4" imgW="1307079" imgH="1083682" progId="MS_ClipArt_Gallery.2">
                    <p:embed/>
                    <p:pic>
                      <p:nvPicPr>
                        <p:cNvPr id="11982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3452" name="Clip" r:id="rId6" imgW="1307079" imgH="1083682" progId="MS_ClipArt_Gallery.2">
                  <p:embed/>
                </p:oleObj>
              </mc:Choice>
              <mc:Fallback>
                <p:oleObj name="Clip" r:id="rId6" imgW="1307079" imgH="1083682" progId="MS_ClipArt_Gallery.2">
                  <p:embed/>
                  <p:pic>
                    <p:nvPicPr>
                      <p:cNvPr id="11981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0" name="Slide Number Placeholder 4">
            <a:extLst>
              <a:ext uri="{FF2B5EF4-FFF2-40B4-BE49-F238E27FC236}">
                <a16:creationId xmlns:a16="http://schemas.microsoft.com/office/drawing/2014/main" id="{9235AF9E-9C82-704F-A96A-5E943FAEE43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40</a:t>
            </a:fld>
            <a:endParaRPr lang="en-US" altLang="x-none" sz="1400" dirty="0">
              <a:latin typeface="Times New Roman" charset="0"/>
            </a:endParaRPr>
          </a:p>
        </p:txBody>
      </p:sp>
    </p:spTree>
    <p:extLst>
      <p:ext uri="{BB962C8B-B14F-4D97-AF65-F5344CB8AC3E}">
        <p14:creationId xmlns:p14="http://schemas.microsoft.com/office/powerpoint/2010/main" val="260678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119741"/>
            <a:ext cx="8269288"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4475"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4476"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41</a:t>
            </a:fld>
            <a:endParaRPr lang="en-US" altLang="x-none" sz="1400" dirty="0">
              <a:latin typeface="Times New Roman" charset="0"/>
            </a:endParaRPr>
          </a:p>
        </p:txBody>
      </p:sp>
    </p:spTree>
    <p:extLst>
      <p:ext uri="{BB962C8B-B14F-4D97-AF65-F5344CB8AC3E}">
        <p14:creationId xmlns:p14="http://schemas.microsoft.com/office/powerpoint/2010/main" val="345422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715FD39C-DEF4-244D-925E-60CBB5EADDEC}"/>
              </a:ext>
            </a:extLst>
          </p:cNvPr>
          <p:cNvSpPr>
            <a:spLocks noGrp="1" noChangeArrowheads="1"/>
          </p:cNvSpPr>
          <p:nvPr>
            <p:ph type="title"/>
          </p:nvPr>
        </p:nvSpPr>
        <p:spPr>
          <a:xfrm>
            <a:off x="533399" y="228600"/>
            <a:ext cx="8269761" cy="1143000"/>
          </a:xfrm>
        </p:spPr>
        <p:txBody>
          <a:bodyPr/>
          <a:lstStyle/>
          <a:p>
            <a:r>
              <a:rPr lang="en-US" altLang="zh-CN" dirty="0">
                <a:ea typeface="SimSun" panose="02010600030101010101" pitchFamily="2" charset="-122"/>
              </a:rPr>
              <a:t>Transport “Safe-Setup” Principle</a:t>
            </a:r>
          </a:p>
        </p:txBody>
      </p:sp>
      <p:sp>
        <p:nvSpPr>
          <p:cNvPr id="774147" name="Rectangle 3">
            <a:extLst>
              <a:ext uri="{FF2B5EF4-FFF2-40B4-BE49-F238E27FC236}">
                <a16:creationId xmlns:a16="http://schemas.microsoft.com/office/drawing/2014/main" id="{7D18F410-F72C-4449-9AC7-A8D0E4717EC0}"/>
              </a:ext>
            </a:extLst>
          </p:cNvPr>
          <p:cNvSpPr>
            <a:spLocks noGrp="1" noChangeArrowheads="1"/>
          </p:cNvSpPr>
          <p:nvPr>
            <p:ph idx="1"/>
          </p:nvPr>
        </p:nvSpPr>
        <p:spPr/>
        <p:txBody>
          <a:bodyPr/>
          <a:lstStyle/>
          <a:p>
            <a:pPr>
              <a:buFont typeface="Wingdings" pitchFamily="2" charset="2"/>
              <a:buChar char="q"/>
            </a:pPr>
            <a:r>
              <a:rPr lang="en-US" altLang="zh-CN" dirty="0">
                <a:ea typeface="SimSun" panose="02010600030101010101" pitchFamily="2" charset="-122"/>
              </a:rPr>
              <a:t>A general safety principle for a receiver R to accept a message from a sender S is the general “</a:t>
            </a:r>
            <a:r>
              <a:rPr lang="en-US" altLang="zh-CN" dirty="0">
                <a:solidFill>
                  <a:srgbClr val="C00000"/>
                </a:solidFill>
                <a:ea typeface="SimSun" panose="02010600030101010101" pitchFamily="2" charset="-122"/>
              </a:rPr>
              <a:t>authentication</a:t>
            </a:r>
            <a:r>
              <a:rPr lang="en-US" altLang="zh-CN" dirty="0">
                <a:ea typeface="SimSun" panose="02010600030101010101" pitchFamily="2" charset="-122"/>
              </a:rPr>
              <a:t>” principle, which consists of two conditions:</a:t>
            </a:r>
          </a:p>
        </p:txBody>
      </p:sp>
      <p:sp>
        <p:nvSpPr>
          <p:cNvPr id="774148" name="Rectangle 4">
            <a:extLst>
              <a:ext uri="{FF2B5EF4-FFF2-40B4-BE49-F238E27FC236}">
                <a16:creationId xmlns:a16="http://schemas.microsoft.com/office/drawing/2014/main" id="{D5655690-7C2C-AF4C-9A22-F4BB1248F4D1}"/>
              </a:ext>
            </a:extLst>
          </p:cNvPr>
          <p:cNvSpPr>
            <a:spLocks noChangeArrowheads="1"/>
          </p:cNvSpPr>
          <p:nvPr/>
        </p:nvSpPr>
        <p:spPr bwMode="auto">
          <a:xfrm>
            <a:off x="550937" y="3261278"/>
            <a:ext cx="7772400" cy="92333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876" lvl="1" defTabSz="685752">
              <a:defRPr/>
            </a:pPr>
            <a:r>
              <a:rPr lang="en-US" altLang="zh-CN" sz="1800" dirty="0">
                <a:solidFill>
                  <a:srgbClr val="000000"/>
                </a:solidFill>
                <a:latin typeface="Comic Sans MS" panose="030F0902030302020204" pitchFamily="66" charset="0"/>
                <a:ea typeface="SimSun" panose="02010600030101010101" pitchFamily="2" charset="-122"/>
              </a:rPr>
              <a:t>Transport authentication principle:</a:t>
            </a: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[p1] Receiver can be sure that what Sender says is </a:t>
            </a:r>
            <a:r>
              <a:rPr lang="en-US" altLang="zh-CN" sz="1800" b="1" dirty="0">
                <a:solidFill>
                  <a:srgbClr val="FF0000"/>
                </a:solidFill>
                <a:latin typeface="Comic Sans MS" panose="030F0902030302020204" pitchFamily="66" charset="0"/>
                <a:ea typeface="SimSun" panose="02010600030101010101" pitchFamily="2" charset="-122"/>
              </a:rPr>
              <a:t>fresh</a:t>
            </a:r>
            <a:endParaRPr lang="en-US" altLang="zh-CN" sz="1800" dirty="0">
              <a:solidFill>
                <a:srgbClr val="000000"/>
              </a:solidFill>
              <a:latin typeface="Comic Sans MS" panose="030F0902030302020204" pitchFamily="66" charset="0"/>
              <a:ea typeface="SimSun" panose="02010600030101010101" pitchFamily="2" charset="-122"/>
            </a:endParaRP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[p2] Receiver receives something that</a:t>
            </a:r>
            <a:r>
              <a:rPr lang="en-US" altLang="zh-CN" sz="1800" dirty="0">
                <a:solidFill>
                  <a:srgbClr val="FF0000"/>
                </a:solidFill>
                <a:latin typeface="Comic Sans MS" panose="030F0902030302020204" pitchFamily="66" charset="0"/>
                <a:ea typeface="SimSun" panose="02010600030101010101" pitchFamily="2" charset="-122"/>
              </a:rPr>
              <a:t> </a:t>
            </a:r>
            <a:r>
              <a:rPr lang="en-US" altLang="zh-CN" sz="1800" b="1" i="1" dirty="0">
                <a:solidFill>
                  <a:srgbClr val="FF0000"/>
                </a:solidFill>
                <a:latin typeface="Comic Sans MS" panose="030F0902030302020204" pitchFamily="66" charset="0"/>
                <a:ea typeface="SimSun" panose="02010600030101010101" pitchFamily="2" charset="-122"/>
              </a:rPr>
              <a:t>only</a:t>
            </a:r>
            <a:r>
              <a:rPr lang="en-US" altLang="zh-CN" sz="1800" dirty="0">
                <a:solidFill>
                  <a:srgbClr val="FF0000"/>
                </a:solidFill>
                <a:latin typeface="Comic Sans MS" panose="030F0902030302020204" pitchFamily="66" charset="0"/>
                <a:ea typeface="SimSun" panose="02010600030101010101" pitchFamily="2" charset="-122"/>
              </a:rPr>
              <a:t> Sender can say</a:t>
            </a:r>
            <a:endParaRPr lang="en-US" altLang="zh-CN" sz="1800" dirty="0">
              <a:solidFill>
                <a:srgbClr val="000000"/>
              </a:solidFill>
              <a:latin typeface="Comic Sans MS" panose="030F0902030302020204" pitchFamily="66" charset="0"/>
              <a:ea typeface="SimSun" panose="02010600030101010101" pitchFamily="2" charset="-122"/>
            </a:endParaRPr>
          </a:p>
        </p:txBody>
      </p:sp>
      <p:sp>
        <p:nvSpPr>
          <p:cNvPr id="2" name="Rectangle 1">
            <a:extLst>
              <a:ext uri="{FF2B5EF4-FFF2-40B4-BE49-F238E27FC236}">
                <a16:creationId xmlns:a16="http://schemas.microsoft.com/office/drawing/2014/main" id="{C47CED9D-4948-EA4A-865C-D9A86EC49440}"/>
              </a:ext>
            </a:extLst>
          </p:cNvPr>
          <p:cNvSpPr/>
          <p:nvPr/>
        </p:nvSpPr>
        <p:spPr>
          <a:xfrm>
            <a:off x="472212" y="4456218"/>
            <a:ext cx="7189790" cy="415498"/>
          </a:xfrm>
          <a:prstGeom prst="rect">
            <a:avLst/>
          </a:prstGeom>
        </p:spPr>
        <p:txBody>
          <a:bodyPr wrap="none">
            <a:spAutoFit/>
          </a:bodyPr>
          <a:lstStyle/>
          <a:p>
            <a:pPr algn="ctr" defTabSz="685752">
              <a:defRPr/>
            </a:pPr>
            <a:r>
              <a:rPr lang="en-US" altLang="zh-CN" sz="2100" kern="0" dirty="0">
                <a:solidFill>
                  <a:srgbClr val="000000"/>
                </a:solidFill>
                <a:latin typeface="Comic Sans MS"/>
                <a:ea typeface="SimSun" panose="02010600030101010101" pitchFamily="2" charset="-122"/>
              </a:rPr>
              <a:t>We first assume a secure setting: no malicious attacks. </a:t>
            </a:r>
            <a:endParaRPr lang="en-US" sz="1800" dirty="0">
              <a:solidFill>
                <a:srgbClr val="000000"/>
              </a:solidFill>
            </a:endParaRPr>
          </a:p>
        </p:txBody>
      </p:sp>
      <p:sp>
        <p:nvSpPr>
          <p:cNvPr id="6" name="Rectangle 5">
            <a:extLst>
              <a:ext uri="{FF2B5EF4-FFF2-40B4-BE49-F238E27FC236}">
                <a16:creationId xmlns:a16="http://schemas.microsoft.com/office/drawing/2014/main" id="{C36C0CBA-7D32-B542-B44D-D4F79CD08DB6}"/>
              </a:ext>
            </a:extLst>
          </p:cNvPr>
          <p:cNvSpPr/>
          <p:nvPr/>
        </p:nvSpPr>
        <p:spPr>
          <a:xfrm>
            <a:off x="528139" y="4973165"/>
            <a:ext cx="8275022" cy="738664"/>
          </a:xfrm>
          <a:prstGeom prst="rect">
            <a:avLst/>
          </a:prstGeom>
        </p:spPr>
        <p:txBody>
          <a:bodyPr wrap="none">
            <a:spAutoFit/>
          </a:bodyPr>
          <a:lstStyle/>
          <a:p>
            <a:pPr defTabSz="685752">
              <a:defRPr/>
            </a:pPr>
            <a:r>
              <a:rPr lang="en-US" altLang="zh-CN" sz="2100" kern="0" dirty="0">
                <a:solidFill>
                  <a:srgbClr val="000000"/>
                </a:solidFill>
                <a:latin typeface="Comic Sans MS"/>
                <a:ea typeface="SimSun" panose="02010600030101010101" pitchFamily="2" charset="-122"/>
              </a:rPr>
              <a:t>Exercise: Techniques to allow a receiver to check for freshness </a:t>
            </a:r>
            <a:br>
              <a:rPr lang="en-US" altLang="zh-CN" sz="2100" kern="0" dirty="0">
                <a:solidFill>
                  <a:srgbClr val="000000"/>
                </a:solidFill>
                <a:latin typeface="Comic Sans MS"/>
                <a:ea typeface="SimSun" panose="02010600030101010101" pitchFamily="2" charset="-122"/>
              </a:rPr>
            </a:br>
            <a:r>
              <a:rPr lang="en-US" altLang="zh-CN" sz="2100" kern="0" dirty="0">
                <a:solidFill>
                  <a:srgbClr val="000000"/>
                </a:solidFill>
                <a:latin typeface="Comic Sans MS"/>
                <a:ea typeface="SimSun" panose="02010600030101010101" pitchFamily="2" charset="-122"/>
              </a:rPr>
              <a:t>(e.g., add a time stamp)?</a:t>
            </a:r>
            <a:endParaRPr lang="en-US" sz="1800" dirty="0">
              <a:solidFill>
                <a:srgbClr val="000000"/>
              </a:solidFill>
            </a:endParaRPr>
          </a:p>
        </p:txBody>
      </p:sp>
      <p:sp>
        <p:nvSpPr>
          <p:cNvPr id="7" name="Slide Number Placeholder 1">
            <a:extLst>
              <a:ext uri="{FF2B5EF4-FFF2-40B4-BE49-F238E27FC236}">
                <a16:creationId xmlns:a16="http://schemas.microsoft.com/office/drawing/2014/main" id="{DF7C6B03-37A9-1841-B1C0-2BCD6F534631}"/>
              </a:ext>
            </a:extLst>
          </p:cNvPr>
          <p:cNvSpPr>
            <a:spLocks noGrp="1"/>
          </p:cNvSpPr>
          <p:nvPr>
            <p:ph type="sldNum" sz="quarter" idx="11"/>
          </p:nvPr>
        </p:nvSpPr>
        <p:spPr>
          <a:xfrm>
            <a:off x="8575675" y="5788819"/>
            <a:ext cx="457200" cy="342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algn="r" defTabSz="685752">
              <a:spcBef>
                <a:spcPct val="0"/>
              </a:spcBef>
              <a:buClrTx/>
              <a:buSzTx/>
              <a:buNone/>
              <a:defRPr/>
            </a:pPr>
            <a:fld id="{62E017A0-B8DC-F44D-8198-E58F107A1E26}" type="slidenum">
              <a:rPr lang="en-US" altLang="en-US" sz="1050">
                <a:solidFill>
                  <a:srgbClr val="000000"/>
                </a:solidFill>
                <a:latin typeface="Times New Roman" charset="0"/>
              </a:rPr>
              <a:pPr algn="r" defTabSz="685752">
                <a:spcBef>
                  <a:spcPct val="0"/>
                </a:spcBef>
                <a:buClrTx/>
                <a:buSzTx/>
                <a:buNone/>
                <a:defRPr/>
              </a:pPr>
              <a:t>42</a:t>
            </a:fld>
            <a:endParaRPr lang="en-US" altLang="en-US" sz="1050" dirty="0">
              <a:solidFill>
                <a:srgbClr val="000000"/>
              </a:solidFill>
              <a:latin typeface="Times New Roman" charset="0"/>
            </a:endParaRPr>
          </a:p>
        </p:txBody>
      </p:sp>
    </p:spTree>
    <p:extLst>
      <p:ext uri="{BB962C8B-B14F-4D97-AF65-F5344CB8AC3E}">
        <p14:creationId xmlns:p14="http://schemas.microsoft.com/office/powerpoint/2010/main" val="980641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8" grpId="0" animBg="1"/>
      <p:bldP spid="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p:txBody>
          <a:bodyPr/>
          <a:lstStyle/>
          <a:p>
            <a:r>
              <a:rPr lang="en-US" altLang="zh-CN" sz="3600" dirty="0">
                <a:ea typeface="宋体" charset="-122"/>
              </a:rPr>
              <a:t>Generic Challenge-Response Structure Checking Freshness</a:t>
            </a:r>
            <a:endParaRPr lang="en-US" altLang="x-none" sz="3600" dirty="0">
              <a:ea typeface="ＭＳ Ｐゴシック" charset="-128"/>
            </a:endParaRPr>
          </a:p>
        </p:txBody>
      </p:sp>
      <p:sp>
        <p:nvSpPr>
          <p:cNvPr id="2" name="Content Placeholder 1">
            <a:extLst>
              <a:ext uri="{FF2B5EF4-FFF2-40B4-BE49-F238E27FC236}">
                <a16:creationId xmlns:a16="http://schemas.microsoft.com/office/drawing/2014/main" id="{257C7C18-B2FF-7243-BCE8-EB0FB38C0015}"/>
              </a:ext>
            </a:extLst>
          </p:cNvPr>
          <p:cNvSpPr>
            <a:spLocks noGrp="1"/>
          </p:cNvSpPr>
          <p:nvPr>
            <p:ph idx="1"/>
          </p:nvPr>
        </p:nvSpPr>
        <p:spPr/>
        <p:txBody>
          <a:bodyPr/>
          <a:lstStyle/>
          <a:p>
            <a:endParaRPr lang="en-US"/>
          </a:p>
        </p:txBody>
      </p:sp>
      <p:sp>
        <p:nvSpPr>
          <p:cNvPr id="27" name="Slide Number Placeholder 1">
            <a:extLst>
              <a:ext uri="{FF2B5EF4-FFF2-40B4-BE49-F238E27FC236}">
                <a16:creationId xmlns:a16="http://schemas.microsoft.com/office/drawing/2014/main" id="{4C9AC000-7DA7-5343-930C-C68664BCE415}"/>
              </a:ext>
            </a:extLst>
          </p:cNvPr>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defTabSz="685752">
              <a:spcBef>
                <a:spcPct val="0"/>
              </a:spcBef>
              <a:buClrTx/>
              <a:buSzTx/>
              <a:buNone/>
              <a:defRPr/>
            </a:pPr>
            <a:fld id="{62E017A0-B8DC-F44D-8198-E58F107A1E26}" type="slidenum">
              <a:rPr lang="en-US" altLang="en-US" sz="1050">
                <a:solidFill>
                  <a:srgbClr val="000000"/>
                </a:solidFill>
                <a:latin typeface="Times New Roman" charset="0"/>
              </a:rPr>
              <a:pPr defTabSz="685752">
                <a:spcBef>
                  <a:spcPct val="0"/>
                </a:spcBef>
                <a:buClrTx/>
                <a:buSzTx/>
                <a:buNone/>
                <a:defRPr/>
              </a:pPr>
              <a:t>43</a:t>
            </a:fld>
            <a:endParaRPr lang="en-US" altLang="en-US" sz="1050" dirty="0">
              <a:solidFill>
                <a:srgbClr val="000000"/>
              </a:solidFill>
              <a:latin typeface="Times New Roman" charset="0"/>
            </a:endParaRPr>
          </a:p>
        </p:txBody>
      </p:sp>
      <p:sp>
        <p:nvSpPr>
          <p:cNvPr id="121859" name="Line 4"/>
          <p:cNvSpPr>
            <a:spLocks noChangeShapeType="1"/>
          </p:cNvSpPr>
          <p:nvPr/>
        </p:nvSpPr>
        <p:spPr bwMode="auto">
          <a:xfrm>
            <a:off x="2768204" y="2678636"/>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nvGrpSpPr>
          <p:cNvPr id="121860" name="Group 5"/>
          <p:cNvGrpSpPr>
            <a:grpSpLocks/>
          </p:cNvGrpSpPr>
          <p:nvPr/>
        </p:nvGrpSpPr>
        <p:grpSpPr bwMode="auto">
          <a:xfrm>
            <a:off x="2526507" y="1998788"/>
            <a:ext cx="990600" cy="289322"/>
            <a:chOff x="1489" y="826"/>
            <a:chExt cx="832"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2611"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sender</a:t>
              </a:r>
              <a:endParaRPr lang="en-US" altLang="x-none" sz="750">
                <a:solidFill>
                  <a:srgbClr val="000000"/>
                </a:solidFill>
              </a:endParaRPr>
            </a:p>
          </p:txBody>
        </p:sp>
      </p:grpSp>
      <p:graphicFrame>
        <p:nvGraphicFramePr>
          <p:cNvPr id="121861" name="Object 9"/>
          <p:cNvGraphicFramePr>
            <a:graphicFrameLocks noChangeAspect="1"/>
          </p:cNvGraphicFramePr>
          <p:nvPr>
            <p:extLst/>
          </p:nvPr>
        </p:nvGraphicFramePr>
        <p:xfrm>
          <a:off x="5645945" y="1994026"/>
          <a:ext cx="364332" cy="289322"/>
        </p:xfrm>
        <a:graphic>
          <a:graphicData uri="http://schemas.openxmlformats.org/presentationml/2006/ole">
            <mc:AlternateContent xmlns:mc="http://schemas.openxmlformats.org/markup-compatibility/2006">
              <mc:Choice xmlns:v="urn:schemas-microsoft-com:vml" Requires="v">
                <p:oleObj spid="_x0000_s152612"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945" y="1994026"/>
                        <a:ext cx="364332" cy="289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001817" y="2013075"/>
            <a:ext cx="784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receiver</a:t>
            </a:r>
            <a:endParaRPr lang="en-US" altLang="x-none" sz="750">
              <a:solidFill>
                <a:srgbClr val="000000"/>
              </a:solidFill>
            </a:endParaRPr>
          </a:p>
        </p:txBody>
      </p:sp>
      <p:sp>
        <p:nvSpPr>
          <p:cNvPr id="121863" name="Line 12"/>
          <p:cNvSpPr>
            <a:spLocks noChangeShapeType="1"/>
          </p:cNvSpPr>
          <p:nvPr/>
        </p:nvSpPr>
        <p:spPr bwMode="auto">
          <a:xfrm flipH="1">
            <a:off x="2722960" y="3210844"/>
            <a:ext cx="3022997" cy="552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6" name="Text Box 16"/>
          <p:cNvSpPr txBox="1">
            <a:spLocks noChangeArrowheads="1"/>
          </p:cNvSpPr>
          <p:nvPr/>
        </p:nvSpPr>
        <p:spPr bwMode="auto">
          <a:xfrm rot="21000000">
            <a:off x="3212306" y="3255335"/>
            <a:ext cx="20490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Challenge (nonce)</a:t>
            </a:r>
            <a:endParaRPr lang="en-US" altLang="x-none" sz="750" dirty="0">
              <a:solidFill>
                <a:srgbClr val="000000"/>
              </a:solidFill>
            </a:endParaRPr>
          </a:p>
        </p:txBody>
      </p:sp>
      <p:sp>
        <p:nvSpPr>
          <p:cNvPr id="121867" name="Line 18"/>
          <p:cNvSpPr>
            <a:spLocks noChangeShapeType="1"/>
          </p:cNvSpPr>
          <p:nvPr/>
        </p:nvSpPr>
        <p:spPr bwMode="auto">
          <a:xfrm flipH="1">
            <a:off x="2727721" y="2382168"/>
            <a:ext cx="5953" cy="304344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8" name="Text Box 19"/>
          <p:cNvSpPr txBox="1">
            <a:spLocks noChangeArrowheads="1"/>
          </p:cNvSpPr>
          <p:nvPr/>
        </p:nvSpPr>
        <p:spPr bwMode="auto">
          <a:xfrm>
            <a:off x="5798345" y="299058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zh-CN" sz="1800" dirty="0">
                <a:solidFill>
                  <a:srgbClr val="000000"/>
                </a:solidFill>
                <a:ea typeface="宋体" charset="-122"/>
              </a:rPr>
              <a:t>deliver</a:t>
            </a:r>
            <a:endParaRPr lang="en-US" altLang="x-none" sz="1800" dirty="0">
              <a:solidFill>
                <a:srgbClr val="000000"/>
              </a:solidFill>
            </a:endParaRPr>
          </a:p>
        </p:txBody>
      </p:sp>
      <p:sp>
        <p:nvSpPr>
          <p:cNvPr id="121871" name="Line 24"/>
          <p:cNvSpPr>
            <a:spLocks noChangeShapeType="1"/>
          </p:cNvSpPr>
          <p:nvPr/>
        </p:nvSpPr>
        <p:spPr bwMode="auto">
          <a:xfrm flipH="1">
            <a:off x="5768580" y="2388123"/>
            <a:ext cx="2381" cy="3037488"/>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72" name="Text Box 27"/>
          <p:cNvSpPr txBox="1">
            <a:spLocks noChangeArrowheads="1"/>
          </p:cNvSpPr>
          <p:nvPr/>
        </p:nvSpPr>
        <p:spPr bwMode="auto">
          <a:xfrm rot="600445">
            <a:off x="3682164" y="2681456"/>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I have data to send</a:t>
            </a:r>
            <a:endParaRPr lang="en-US" altLang="x-none" sz="750" dirty="0">
              <a:solidFill>
                <a:srgbClr val="000000"/>
              </a:solidFill>
            </a:endParaRPr>
          </a:p>
        </p:txBody>
      </p:sp>
      <p:sp>
        <p:nvSpPr>
          <p:cNvPr id="28" name="Line 4">
            <a:extLst>
              <a:ext uri="{FF2B5EF4-FFF2-40B4-BE49-F238E27FC236}">
                <a16:creationId xmlns:a16="http://schemas.microsoft.com/office/drawing/2014/main" id="{9207EC4E-7A52-F643-94DD-D04ACE4FD1AC}"/>
              </a:ext>
            </a:extLst>
          </p:cNvPr>
          <p:cNvSpPr>
            <a:spLocks noChangeShapeType="1"/>
          </p:cNvSpPr>
          <p:nvPr/>
        </p:nvSpPr>
        <p:spPr bwMode="auto">
          <a:xfrm>
            <a:off x="2769591" y="4010430"/>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27">
            <a:extLst>
              <a:ext uri="{FF2B5EF4-FFF2-40B4-BE49-F238E27FC236}">
                <a16:creationId xmlns:a16="http://schemas.microsoft.com/office/drawing/2014/main" id="{BABF00B6-530D-3546-8290-22FBAA5AE4C1}"/>
              </a:ext>
            </a:extLst>
          </p:cNvPr>
          <p:cNvSpPr txBox="1">
            <a:spLocks noChangeArrowheads="1"/>
          </p:cNvSpPr>
          <p:nvPr/>
        </p:nvSpPr>
        <p:spPr bwMode="auto">
          <a:xfrm rot="600445">
            <a:off x="3232309" y="4013251"/>
            <a:ext cx="2233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Demonstrate knowing nonce; data</a:t>
            </a:r>
            <a:endParaRPr lang="en-US" altLang="x-none" sz="750" dirty="0">
              <a:solidFill>
                <a:srgbClr val="000000"/>
              </a:solidFill>
            </a:endParaRPr>
          </a:p>
        </p:txBody>
      </p:sp>
    </p:spTree>
    <p:extLst>
      <p:ext uri="{BB962C8B-B14F-4D97-AF65-F5344CB8AC3E}">
        <p14:creationId xmlns:p14="http://schemas.microsoft.com/office/powerpoint/2010/main" val="2883007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9F490969-5567-D640-9F91-D968A8AA94C8}" type="slidenum">
              <a:rPr lang="en-US" altLang="x-none" sz="1400">
                <a:solidFill>
                  <a:srgbClr val="000000"/>
                </a:solidFill>
                <a:latin typeface="Times New Roman" charset="0"/>
              </a:rPr>
              <a:pPr>
                <a:spcBef>
                  <a:spcPct val="0"/>
                </a:spcBef>
                <a:buClrTx/>
                <a:buSzTx/>
                <a:buFontTx/>
                <a:buNone/>
              </a:pPr>
              <a:t>44</a:t>
            </a:fld>
            <a:endParaRPr lang="en-US" altLang="x-none"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5499" name="Clip" r:id="rId4" imgW="1307079" imgH="1083682" progId="MS_ClipArt_Gallery.2">
                  <p:embed/>
                </p:oleObj>
              </mc:Choice>
              <mc:Fallback>
                <p:oleObj name="Clip" r:id="rId4" imgW="1307079" imgH="1083682" progId="MS_ClipArt_Gallery.2">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5500" name="Clip" r:id="rId6" imgW="1307079" imgH="1083682" progId="MS_ClipArt_Gallery.2">
                  <p:embed/>
                </p:oleObj>
              </mc:Choice>
              <mc:Fallback>
                <p:oleObj name="Clip" r:id="rId6" imgW="1307079" imgH="1083682" progId="MS_ClipArt_Gallery.2">
                  <p:embed/>
                  <p:pic>
                    <p:nvPicPr>
                      <p:cNvPr id="1259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Tree>
    <p:extLst>
      <p:ext uri="{BB962C8B-B14F-4D97-AF65-F5344CB8AC3E}">
        <p14:creationId xmlns:p14="http://schemas.microsoft.com/office/powerpoint/2010/main" val="1672511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45</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6523" name="Clip" r:id="rId4" imgW="1307079" imgH="1083682" progId="MS_ClipArt_Gallery.2">
                  <p:embed/>
                </p:oleObj>
              </mc:Choice>
              <mc:Fallback>
                <p:oleObj name="Clip" r:id="rId4" imgW="1307079" imgH="1083682" progId="MS_ClipArt_Gallery.2">
                  <p:embed/>
                  <p:pic>
                    <p:nvPicPr>
                      <p:cNvPr id="12800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6524" name="Clip" r:id="rId6" imgW="1307079" imgH="1083682" progId="MS_ClipArt_Gallery.2">
                  <p:embed/>
                </p:oleObj>
              </mc:Choice>
              <mc:Fallback>
                <p:oleObj name="Clip" r:id="rId6" imgW="1307079" imgH="1083682" progId="MS_ClipArt_Gallery.2">
                  <p:embed/>
                  <p:pic>
                    <p:nvPicPr>
                      <p:cNvPr id="12800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extLst>
      <p:ext uri="{BB962C8B-B14F-4D97-AF65-F5344CB8AC3E}">
        <p14:creationId xmlns:p14="http://schemas.microsoft.com/office/powerpoint/2010/main" val="384531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46</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dirty="0">
                <a:solidFill>
                  <a:srgbClr val="3333CC"/>
                </a:solidFill>
                <a:ea typeface="ＭＳ Ｐゴシック" charset="-128"/>
              </a:rPr>
              <a:t>Scenarios with Duplicate Request/SYN Attack</a:t>
            </a:r>
            <a:endParaRPr lang="en-US" altLang="x-none" sz="2000" dirty="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47547" name="Clip" r:id="rId4" imgW="1307079" imgH="1083682" progId="MS_ClipArt_Gallery.2">
                    <p:embed/>
                  </p:oleObj>
                </mc:Choice>
                <mc:Fallback>
                  <p:oleObj name="Clip" r:id="rId4" imgW="1307079" imgH="1083682" progId="MS_ClipArt_Gallery.2">
                    <p:embed/>
                    <p:pic>
                      <p:nvPicPr>
                        <p:cNvPr id="130052"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47548" name="Clip" r:id="rId6" imgW="1307079" imgH="1083682" progId="MS_ClipArt_Gallery.2">
                    <p:embed/>
                  </p:oleObj>
                </mc:Choice>
                <mc:Fallback>
                  <p:oleObj name="Clip" r:id="rId6" imgW="1307079" imgH="1083682" progId="MS_ClipArt_Gallery.2">
                    <p:embed/>
                    <p:pic>
                      <p:nvPicPr>
                        <p:cNvPr id="130054"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extLst>
      <p:ext uri="{BB962C8B-B14F-4D97-AF65-F5344CB8AC3E}">
        <p14:creationId xmlns:p14="http://schemas.microsoft.com/office/powerpoint/2010/main" val="4089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748E51-96F5-6A45-97B4-7AA1B2FB1F1E}" type="slidenum">
              <a:rPr lang="en-US" altLang="x-none" sz="1400">
                <a:solidFill>
                  <a:srgbClr val="000000"/>
                </a:solidFill>
                <a:latin typeface="Times New Roman" charset="0"/>
              </a:rPr>
              <a:pPr>
                <a:spcBef>
                  <a:spcPct val="0"/>
                </a:spcBef>
                <a:buClrTx/>
                <a:buSzTx/>
                <a:buFontTx/>
                <a:buNone/>
              </a:pPr>
              <a:t>47</a:t>
            </a:fld>
            <a:endParaRPr lang="en-US" altLang="x-none" sz="1400">
              <a:solidFill>
                <a:srgbClr val="000000"/>
              </a:solidFill>
              <a:latin typeface="Times New Roman" charset="0"/>
            </a:endParaRPr>
          </a:p>
        </p:txBody>
      </p:sp>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a:p>
            <a:pPr lvl="2">
              <a:lnSpc>
                <a:spcPct val="90000"/>
              </a:lnSpc>
            </a:pPr>
            <a:endParaRPr lang="en-US" altLang="zh-CN" sz="1800" dirty="0">
              <a:ea typeface="宋体" charset="-122"/>
            </a:endParaRPr>
          </a:p>
          <a:p>
            <a:pPr>
              <a:lnSpc>
                <a:spcPct val="90000"/>
              </a:lnSpc>
              <a:buFont typeface="Wingdings" pitchFamily="2" charset="2"/>
              <a:buChar char="q"/>
            </a:pPr>
            <a:r>
              <a:rPr lang="en-US" altLang="zh-CN" sz="2400" dirty="0">
                <a:ea typeface="宋体" charset="-122"/>
              </a:rPr>
              <a:t>Increasingly move to cryptographic challenge and response</a:t>
            </a:r>
            <a:endParaRPr lang="en-US" altLang="zh-CN" sz="2600" dirty="0">
              <a:ea typeface="宋体" charset="-122"/>
            </a:endParaRPr>
          </a:p>
        </p:txBody>
      </p:sp>
    </p:spTree>
    <p:extLst>
      <p:ext uri="{BB962C8B-B14F-4D97-AF65-F5344CB8AC3E}">
        <p14:creationId xmlns:p14="http://schemas.microsoft.com/office/powerpoint/2010/main" val="1628274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FC4AF03-63E8-6E4B-BF45-0629B92B4C0C}" type="slidenum">
              <a:rPr lang="en-US" altLang="x-none" sz="1400">
                <a:solidFill>
                  <a:srgbClr val="000000"/>
                </a:solidFill>
                <a:latin typeface="Times New Roman" charset="0"/>
              </a:rPr>
              <a:pPr>
                <a:spcBef>
                  <a:spcPct val="0"/>
                </a:spcBef>
                <a:buClrTx/>
                <a:buSzTx/>
                <a:buFontTx/>
                <a:buNone/>
              </a:pPr>
              <a:t>48</a:t>
            </a:fld>
            <a:endParaRPr lang="en-US" altLang="x-none" sz="1400">
              <a:solidFill>
                <a:srgbClr val="000000"/>
              </a:solidFill>
              <a:latin typeface="Times New Roman" charset="0"/>
            </a:endParaRPr>
          </a:p>
        </p:txBody>
      </p:sp>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48571" name="Clip" r:id="rId4" imgW="1307079" imgH="1083682" progId="MS_ClipArt_Gallery.2">
                  <p:embed/>
                </p:oleObj>
              </mc:Choice>
              <mc:Fallback>
                <p:oleObj name="Clip" r:id="rId4" imgW="1307079" imgH="1083682" progId="MS_ClipArt_Gallery.2">
                  <p:embed/>
                  <p:pic>
                    <p:nvPicPr>
                      <p:cNvPr id="134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48572" name="Clip" r:id="rId6" imgW="1307079" imgH="1083682" progId="MS_ClipArt_Gallery.2">
                  <p:embed/>
                </p:oleObj>
              </mc:Choice>
              <mc:Fallback>
                <p:oleObj name="Clip" r:id="rId6" imgW="1307079" imgH="1083682" progId="MS_ClipArt_Gallery.2">
                  <p:embed/>
                  <p:pic>
                    <p:nvPicPr>
                      <p:cNvPr id="13415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Tree>
    <p:extLst>
      <p:ext uri="{BB962C8B-B14F-4D97-AF65-F5344CB8AC3E}">
        <p14:creationId xmlns:p14="http://schemas.microsoft.com/office/powerpoint/2010/main" val="83981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D874545-5D4C-EC43-B90F-8DCBCBCAD59C}" type="slidenum">
              <a:rPr lang="en-US" altLang="x-none" sz="1400">
                <a:solidFill>
                  <a:srgbClr val="000000"/>
                </a:solidFill>
                <a:latin typeface="Times New Roman" charset="0"/>
              </a:rPr>
              <a:pPr>
                <a:spcBef>
                  <a:spcPct val="0"/>
                </a:spcBef>
                <a:buClrTx/>
                <a:buSzTx/>
                <a:buFontTx/>
                <a:buNone/>
              </a:pPr>
              <a:t>49</a:t>
            </a:fld>
            <a:endParaRPr lang="en-US" altLang="x-none" sz="1400">
              <a:solidFill>
                <a:srgbClr val="000000"/>
              </a:solidFill>
              <a:latin typeface="Times New Roman" charset="0"/>
            </a:endParaRPr>
          </a:p>
        </p:txBody>
      </p:sp>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Tree>
    <p:extLst>
      <p:ext uri="{BB962C8B-B14F-4D97-AF65-F5344CB8AC3E}">
        <p14:creationId xmlns:p14="http://schemas.microsoft.com/office/powerpoint/2010/main" val="50410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sz="3200" u="sng" dirty="0">
                <a:solidFill>
                  <a:srgbClr val="3333CC"/>
                </a:solidFill>
                <a:latin typeface="Comic Sans MS" charset="0"/>
              </a:rPr>
              <a:t>Recap:</a:t>
            </a:r>
            <a:r>
              <a:rPr lang="zh-CN" altLang="en-US" sz="3200" u="sng" dirty="0">
                <a:solidFill>
                  <a:srgbClr val="3333CC"/>
                </a:solidFill>
                <a:latin typeface="Comic Sans MS" charset="0"/>
              </a:rPr>
              <a:t> </a:t>
            </a:r>
            <a:r>
              <a:rPr lang="en-US" altLang="x-none" sz="3200" u="sng" dirty="0">
                <a:solidFill>
                  <a:srgbClr val="3333CC"/>
                </a:solidFill>
                <a:latin typeface="Comic Sans MS" charset="0"/>
              </a:rPr>
              <a:t>Go-Back-</a:t>
            </a:r>
            <a:r>
              <a:rPr lang="en-US" altLang="zh-CN" sz="3200" u="sng" dirty="0">
                <a:solidFill>
                  <a:srgbClr val="3333CC"/>
                </a:solidFill>
                <a:latin typeface="Comic Sans MS" charset="0"/>
              </a:rPr>
              <a:t>N</a:t>
            </a:r>
            <a:endParaRPr lang="en-US" altLang="x-none" sz="4000" u="sng" dirty="0">
              <a:solidFill>
                <a:srgbClr val="3333CC"/>
              </a:solidFill>
              <a:latin typeface="Comic Sans MS" charset="0"/>
            </a:endParaRPr>
          </a:p>
        </p:txBody>
      </p:sp>
      <p:sp>
        <p:nvSpPr>
          <p:cNvPr id="97283" name="Rectangle 5"/>
          <p:cNvSpPr>
            <a:spLocks noChangeArrowheads="1"/>
          </p:cNvSpPr>
          <p:nvPr/>
        </p:nvSpPr>
        <p:spPr bwMode="auto">
          <a:xfrm>
            <a:off x="801688" y="3641725"/>
            <a:ext cx="8148637"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a:solidFill>
                  <a:srgbClr val="000000"/>
                </a:solidFill>
                <a:latin typeface="Comic Sans MS" charset="0"/>
              </a:rPr>
              <a:t>Only state: </a:t>
            </a:r>
            <a:r>
              <a:rPr lang="en-US" altLang="x-none" sz="2000" b="1" dirty="0" err="1">
                <a:solidFill>
                  <a:srgbClr val="000000"/>
                </a:solidFill>
                <a:latin typeface="Courier New" charset="0"/>
              </a:rPr>
              <a:t>expectedseqnum</a:t>
            </a:r>
            <a:endParaRPr lang="en-US" altLang="x-none" sz="2000" b="1" dirty="0">
              <a:solidFill>
                <a:srgbClr val="000000"/>
              </a:solidFill>
              <a:latin typeface="Courier New" charset="0"/>
            </a:endParaRPr>
          </a:p>
          <a:p>
            <a:pPr algn="l" eaLnBrk="1" hangingPunct="1">
              <a:spcBef>
                <a:spcPct val="20000"/>
              </a:spcBef>
              <a:buClr>
                <a:srgbClr val="3333CC"/>
              </a:buClr>
              <a:buSzPct val="85000"/>
              <a:buFont typeface="Wingdings" pitchFamily="2" charset="2"/>
              <a:buChar char="q"/>
            </a:pPr>
            <a:r>
              <a:rPr lang="en-US" altLang="x-none" dirty="0">
                <a:solidFill>
                  <a:srgbClr val="000000"/>
                </a:solidFill>
                <a:latin typeface="Comic Sans MS" charset="0"/>
              </a:rPr>
              <a:t>out-of-order </a:t>
            </a:r>
            <a:r>
              <a:rPr lang="en-US" altLang="x-none" dirty="0" err="1">
                <a:solidFill>
                  <a:srgbClr val="000000"/>
                </a:solidFill>
                <a:latin typeface="Comic Sans MS" charset="0"/>
              </a:rPr>
              <a:t>pkt</a:t>
            </a:r>
            <a:r>
              <a:rPr lang="en-US" altLang="x-none" dirty="0">
                <a:solidFill>
                  <a:srgbClr val="000000"/>
                </a:solidFill>
                <a:latin typeface="Comic Sans MS" charset="0"/>
              </a:rPr>
              <a:t>: </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discard (don</a:t>
            </a:r>
            <a:r>
              <a:rPr lang="ja-JP" altLang="en-US" sz="2000">
                <a:solidFill>
                  <a:srgbClr val="000000"/>
                </a:solidFill>
                <a:latin typeface="Comic Sans MS" charset="0"/>
              </a:rPr>
              <a:t>’</a:t>
            </a:r>
            <a:r>
              <a:rPr lang="en-US" altLang="ja-JP" sz="2000" dirty="0">
                <a:solidFill>
                  <a:srgbClr val="000000"/>
                </a:solidFill>
                <a:latin typeface="Comic Sans MS" charset="0"/>
              </a:rPr>
              <a:t>t buffer) -&gt; </a:t>
            </a:r>
            <a:r>
              <a:rPr lang="en-US" altLang="ja-JP" sz="2000" dirty="0">
                <a:solidFill>
                  <a:srgbClr val="FF0000"/>
                </a:solidFill>
                <a:latin typeface="Comic Sans MS" charset="0"/>
              </a:rPr>
              <a:t>no receiver buffering</a:t>
            </a:r>
            <a:r>
              <a:rPr lang="en-US" altLang="ja-JP" sz="2000" dirty="0">
                <a:solidFill>
                  <a:srgbClr val="000000"/>
                </a:solidFill>
                <a:latin typeface="Comic Sans MS" charset="0"/>
              </a:rPr>
              <a:t>!</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zh-CN" sz="2000" dirty="0">
                <a:solidFill>
                  <a:srgbClr val="000000"/>
                </a:solidFill>
                <a:latin typeface="Comic Sans MS" charset="0"/>
                <a:ea typeface="宋体" charset="-122"/>
              </a:rPr>
              <a:t>r</a:t>
            </a:r>
            <a:r>
              <a:rPr lang="en-US" altLang="x-none" sz="2000" dirty="0">
                <a:solidFill>
                  <a:srgbClr val="000000"/>
                </a:solidFill>
                <a:latin typeface="Comic Sans MS" charset="0"/>
              </a:rPr>
              <a:t>e-ACK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with highest in-order </a:t>
            </a:r>
            <a:r>
              <a:rPr lang="en-US" altLang="x-none" sz="2000" dirty="0" err="1">
                <a:solidFill>
                  <a:srgbClr val="000000"/>
                </a:solidFill>
                <a:latin typeface="Comic Sans MS" charset="0"/>
              </a:rPr>
              <a:t>seq</a:t>
            </a:r>
            <a:r>
              <a:rPr lang="en-US" altLang="x-none" sz="2000" dirty="0">
                <a:solidFill>
                  <a:srgbClr val="000000"/>
                </a:solidFill>
                <a:latin typeface="Comic Sans MS" charset="0"/>
              </a:rPr>
              <a:t> #</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may generate duplicate ACKs</a:t>
            </a:r>
          </a:p>
        </p:txBody>
      </p:sp>
      <p:sp>
        <p:nvSpPr>
          <p:cNvPr id="95236" name="Oval 6"/>
          <p:cNvSpPr>
            <a:spLocks noChangeArrowheads="1"/>
          </p:cNvSpPr>
          <p:nvPr/>
        </p:nvSpPr>
        <p:spPr bwMode="auto">
          <a:xfrm>
            <a:off x="3159125" y="2041525"/>
            <a:ext cx="666750" cy="657225"/>
          </a:xfrm>
          <a:prstGeom prst="ellipse">
            <a:avLst/>
          </a:prstGeom>
          <a:solidFill>
            <a:srgbClr val="FFFFFF"/>
          </a:solidFill>
          <a:ln w="19050">
            <a:solidFill>
              <a:srgbClr val="000000"/>
            </a:solidFill>
            <a:round/>
            <a:headEnd/>
            <a:tailEnd/>
          </a:ln>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95237" name="Text Box 7"/>
          <p:cNvSpPr txBox="1">
            <a:spLocks noChangeArrowheads="1"/>
          </p:cNvSpPr>
          <p:nvPr/>
        </p:nvSpPr>
        <p:spPr bwMode="auto">
          <a:xfrm>
            <a:off x="3068638" y="2209800"/>
            <a:ext cx="8001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Wait</a:t>
            </a:r>
            <a:endParaRPr lang="en-US" altLang="x-none" sz="1600">
              <a:solidFill>
                <a:srgbClr val="000000"/>
              </a:solidFill>
            </a:endParaRPr>
          </a:p>
        </p:txBody>
      </p:sp>
      <p:sp>
        <p:nvSpPr>
          <p:cNvPr id="95238" name="Line 8"/>
          <p:cNvSpPr>
            <a:spLocks noChangeShapeType="1"/>
          </p:cNvSpPr>
          <p:nvPr/>
        </p:nvSpPr>
        <p:spPr bwMode="auto">
          <a:xfrm>
            <a:off x="844550" y="1881188"/>
            <a:ext cx="2298700" cy="4746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7" name="Text Box 9"/>
          <p:cNvSpPr txBox="1">
            <a:spLocks noChangeArrowheads="1"/>
          </p:cNvSpPr>
          <p:nvPr/>
        </p:nvSpPr>
        <p:spPr bwMode="auto">
          <a:xfrm>
            <a:off x="2470150" y="1517650"/>
            <a:ext cx="16176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udt_send(sndpkt)</a:t>
            </a:r>
            <a:endParaRPr lang="en-US" altLang="x-none" sz="1400">
              <a:solidFill>
                <a:srgbClr val="000000"/>
              </a:solidFill>
            </a:endParaRPr>
          </a:p>
        </p:txBody>
      </p:sp>
      <p:sp>
        <p:nvSpPr>
          <p:cNvPr id="97288" name="Text Box 10"/>
          <p:cNvSpPr txBox="1">
            <a:spLocks noChangeArrowheads="1"/>
          </p:cNvSpPr>
          <p:nvPr/>
        </p:nvSpPr>
        <p:spPr bwMode="auto">
          <a:xfrm>
            <a:off x="2509838" y="1241425"/>
            <a:ext cx="7254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default</a:t>
            </a:r>
            <a:endParaRPr lang="en-US" altLang="x-none" sz="1400">
              <a:solidFill>
                <a:srgbClr val="000000"/>
              </a:solidFill>
            </a:endParaRPr>
          </a:p>
          <a:p>
            <a:pPr algn="l" eaLnBrk="1" hangingPunct="1"/>
            <a:endParaRPr lang="en-US" altLang="x-none">
              <a:solidFill>
                <a:srgbClr val="000000"/>
              </a:solidFill>
            </a:endParaRPr>
          </a:p>
        </p:txBody>
      </p:sp>
      <p:sp>
        <p:nvSpPr>
          <p:cNvPr id="97289" name="Line 11"/>
          <p:cNvSpPr>
            <a:spLocks noChangeShapeType="1"/>
          </p:cNvSpPr>
          <p:nvPr/>
        </p:nvSpPr>
        <p:spPr bwMode="auto">
          <a:xfrm>
            <a:off x="2590800" y="1538288"/>
            <a:ext cx="8159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0" name="Freeform 12"/>
          <p:cNvSpPr>
            <a:spLocks/>
          </p:cNvSpPr>
          <p:nvPr/>
        </p:nvSpPr>
        <p:spPr bwMode="auto">
          <a:xfrm>
            <a:off x="3832225" y="1784350"/>
            <a:ext cx="828675"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1" name="Text Box 13"/>
          <p:cNvSpPr txBox="1">
            <a:spLocks noChangeArrowheads="1"/>
          </p:cNvSpPr>
          <p:nvPr/>
        </p:nvSpPr>
        <p:spPr bwMode="auto">
          <a:xfrm>
            <a:off x="4325938" y="1554163"/>
            <a:ext cx="35702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a:t>
            </a:r>
          </a:p>
          <a:p>
            <a:pPr algn="l" eaLnBrk="1" hangingPunct="1"/>
            <a:r>
              <a:rPr lang="en-US" altLang="x-none" sz="1400">
                <a:solidFill>
                  <a:srgbClr val="000000"/>
                </a:solidFill>
                <a:latin typeface="Arial" charset="0"/>
              </a:rPr>
              <a:t>  &amp;&amp; notcurrupt(rcvpkt)</a:t>
            </a:r>
          </a:p>
          <a:p>
            <a:pPr algn="l" eaLnBrk="1" hangingPunct="1"/>
            <a:r>
              <a:rPr lang="en-US" altLang="x-none" sz="1400">
                <a:solidFill>
                  <a:srgbClr val="000000"/>
                </a:solidFill>
                <a:latin typeface="Arial" charset="0"/>
              </a:rPr>
              <a:t>  &amp;&amp; hasseqnum(rcvpkt,expectedseqnum) </a:t>
            </a:r>
            <a:endParaRPr lang="en-US" altLang="x-none" sz="1400">
              <a:solidFill>
                <a:srgbClr val="000000"/>
              </a:solidFill>
            </a:endParaRPr>
          </a:p>
        </p:txBody>
      </p:sp>
      <p:sp>
        <p:nvSpPr>
          <p:cNvPr id="97292" name="Line 14"/>
          <p:cNvSpPr>
            <a:spLocks noChangeShapeType="1"/>
          </p:cNvSpPr>
          <p:nvPr/>
        </p:nvSpPr>
        <p:spPr bwMode="auto">
          <a:xfrm>
            <a:off x="4395788" y="2246313"/>
            <a:ext cx="31750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3" name="Text Box 15"/>
          <p:cNvSpPr txBox="1">
            <a:spLocks noChangeArrowheads="1"/>
          </p:cNvSpPr>
          <p:nvPr/>
        </p:nvSpPr>
        <p:spPr bwMode="auto">
          <a:xfrm>
            <a:off x="4330700" y="2289175"/>
            <a:ext cx="43148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extract(rcvpkt,data)</a:t>
            </a:r>
          </a:p>
          <a:p>
            <a:pPr algn="l" eaLnBrk="1" hangingPunct="1"/>
            <a:r>
              <a:rPr lang="en-US" altLang="x-none" sz="1400">
                <a:solidFill>
                  <a:srgbClr val="000000"/>
                </a:solidFill>
                <a:latin typeface="Arial" charset="0"/>
              </a:rPr>
              <a:t>deliver_data(data)</a:t>
            </a:r>
          </a:p>
          <a:p>
            <a:pPr algn="l" eaLnBrk="1" hangingPunct="1"/>
            <a:r>
              <a:rPr lang="en-US" altLang="x-none" sz="1400">
                <a:solidFill>
                  <a:srgbClr val="000000"/>
                </a:solidFill>
                <a:latin typeface="Arial" charset="0"/>
              </a:rPr>
              <a:t>sndpkt = make_pkt(expectedseqnum,ACK,chksum)</a:t>
            </a:r>
          </a:p>
          <a:p>
            <a:pPr algn="l" eaLnBrk="1" hangingPunct="1"/>
            <a:r>
              <a:rPr lang="en-US" altLang="x-none" sz="1400">
                <a:solidFill>
                  <a:srgbClr val="000000"/>
                </a:solidFill>
                <a:latin typeface="Arial" charset="0"/>
              </a:rPr>
              <a:t>udt_send(sndpkt)</a:t>
            </a:r>
          </a:p>
          <a:p>
            <a:pPr algn="l" eaLnBrk="1" hangingPunct="1"/>
            <a:r>
              <a:rPr lang="en-US" altLang="x-none" sz="1400">
                <a:solidFill>
                  <a:srgbClr val="000000"/>
                </a:solidFill>
                <a:latin typeface="Arial" charset="0"/>
              </a:rPr>
              <a:t>expectedseqnum++</a:t>
            </a:r>
            <a:endParaRPr lang="en-US" altLang="x-none" sz="1400">
              <a:solidFill>
                <a:srgbClr val="000000"/>
              </a:solidFill>
            </a:endParaRPr>
          </a:p>
        </p:txBody>
      </p:sp>
      <p:sp>
        <p:nvSpPr>
          <p:cNvPr id="97294" name="Freeform 16"/>
          <p:cNvSpPr>
            <a:spLocks/>
          </p:cNvSpPr>
          <p:nvPr/>
        </p:nvSpPr>
        <p:spPr bwMode="auto">
          <a:xfrm rot="5142103" flipH="1">
            <a:off x="3217863" y="1309687"/>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47" name="Line 17"/>
          <p:cNvSpPr>
            <a:spLocks noChangeShapeType="1"/>
          </p:cNvSpPr>
          <p:nvPr/>
        </p:nvSpPr>
        <p:spPr bwMode="auto">
          <a:xfrm>
            <a:off x="784225" y="2293938"/>
            <a:ext cx="1238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8" name="Text Box 18"/>
          <p:cNvSpPr txBox="1">
            <a:spLocks noChangeArrowheads="1"/>
          </p:cNvSpPr>
          <p:nvPr/>
        </p:nvSpPr>
        <p:spPr bwMode="auto">
          <a:xfrm>
            <a:off x="693738" y="2314575"/>
            <a:ext cx="3641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expectedseqnum=1</a:t>
            </a:r>
          </a:p>
          <a:p>
            <a:pPr algn="l" eaLnBrk="1" hangingPunct="1"/>
            <a:r>
              <a:rPr lang="en-US" altLang="x-none" sz="1400">
                <a:solidFill>
                  <a:srgbClr val="000000"/>
                </a:solidFill>
                <a:latin typeface="Arial" charset="0"/>
              </a:rPr>
              <a:t>sndpkt =    </a:t>
            </a:r>
          </a:p>
          <a:p>
            <a:pPr algn="l" eaLnBrk="1" hangingPunct="1"/>
            <a:r>
              <a:rPr lang="en-US" altLang="x-none" sz="1400">
                <a:solidFill>
                  <a:srgbClr val="000000"/>
                </a:solidFill>
                <a:latin typeface="Arial" charset="0"/>
              </a:rPr>
              <a:t>  make_pkt(expectedseqnum,ACK,chksum)</a:t>
            </a:r>
          </a:p>
          <a:p>
            <a:pPr algn="l" eaLnBrk="1" hangingPunct="1"/>
            <a:endParaRPr lang="en-US" altLang="x-none" sz="1400">
              <a:solidFill>
                <a:srgbClr val="000000"/>
              </a:solidFill>
            </a:endParaRPr>
          </a:p>
          <a:p>
            <a:pPr algn="l" eaLnBrk="1" hangingPunct="1"/>
            <a:endParaRPr lang="en-US" altLang="x-none">
              <a:solidFill>
                <a:srgbClr val="000000"/>
              </a:solidFill>
            </a:endParaRPr>
          </a:p>
        </p:txBody>
      </p:sp>
      <p:sp>
        <p:nvSpPr>
          <p:cNvPr id="95249" name="Text Box 19"/>
          <p:cNvSpPr txBox="1">
            <a:spLocks noChangeArrowheads="1"/>
          </p:cNvSpPr>
          <p:nvPr/>
        </p:nvSpPr>
        <p:spPr bwMode="auto">
          <a:xfrm>
            <a:off x="730250" y="199072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Symbol" charset="2"/>
              </a:rPr>
              <a:t>L</a:t>
            </a:r>
          </a:p>
        </p:txBody>
      </p:sp>
      <p:sp>
        <p:nvSpPr>
          <p:cNvPr id="19" name="Slide Number Placeholder 4">
            <a:extLst>
              <a:ext uri="{FF2B5EF4-FFF2-40B4-BE49-F238E27FC236}">
                <a16:creationId xmlns:a16="http://schemas.microsoft.com/office/drawing/2014/main" id="{2EA4F630-5334-B241-822B-1F661B95F6F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5</a:t>
            </a:fld>
            <a:endParaRPr lang="en-US" altLang="x-none" sz="1400" dirty="0">
              <a:latin typeface="Times New Roman" charset="0"/>
            </a:endParaRPr>
          </a:p>
        </p:txBody>
      </p:sp>
    </p:spTree>
    <p:extLst>
      <p:ext uri="{BB962C8B-B14F-4D97-AF65-F5344CB8AC3E}">
        <p14:creationId xmlns:p14="http://schemas.microsoft.com/office/powerpoint/2010/main" val="865810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7" grpId="0"/>
      <p:bldP spid="97288" grpId="0"/>
      <p:bldP spid="97289" grpId="0" animBg="1"/>
      <p:bldP spid="97290" grpId="0" animBg="1"/>
      <p:bldP spid="97291" grpId="0"/>
      <p:bldP spid="97292" grpId="0" animBg="1"/>
      <p:bldP spid="97293" grpId="0"/>
      <p:bldP spid="9729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endParaRPr lang="en-US" altLang="x-none" dirty="0">
              <a:ea typeface="ＭＳ Ｐゴシック" charset="-128"/>
            </a:endParaRPr>
          </a:p>
        </p:txBody>
      </p:sp>
      <p:sp>
        <p:nvSpPr>
          <p:cNvPr id="2" name="Content Placeholder 1">
            <a:extLst>
              <a:ext uri="{FF2B5EF4-FFF2-40B4-BE49-F238E27FC236}">
                <a16:creationId xmlns:a16="http://schemas.microsoft.com/office/drawing/2014/main" id="{8155E4DC-B716-014F-A484-894AD64E0202}"/>
              </a:ext>
            </a:extLst>
          </p:cNvPr>
          <p:cNvSpPr>
            <a:spLocks noGrp="1"/>
          </p:cNvSpPr>
          <p:nvPr>
            <p:ph idx="1"/>
          </p:nvPr>
        </p:nvSpPr>
        <p:spPr>
          <a:xfrm>
            <a:off x="533400" y="1262743"/>
            <a:ext cx="8534400" cy="4781550"/>
          </a:xfrm>
        </p:spPr>
        <p:txBody>
          <a:bodyPr/>
          <a:lstStyle/>
          <a:p>
            <a:pPr>
              <a:buFont typeface="Wingdings" pitchFamily="2" charset="2"/>
              <a:buChar char="q"/>
            </a:pPr>
            <a:r>
              <a:rPr lang="en-US" dirty="0"/>
              <a:t>Generic technique: Timeout to “solve” infeasible problem</a:t>
            </a:r>
          </a:p>
          <a:p>
            <a:pPr lvl="1">
              <a:buFont typeface="Courier New" panose="02070309020205020404" pitchFamily="49" charset="0"/>
              <a:buChar char="o"/>
            </a:pPr>
            <a:r>
              <a:rPr lang="en-US" sz="2000" dirty="0"/>
              <a:t>Instead of message-driven state transition, use a timeout based transition; use timeout to handle error cases</a:t>
            </a:r>
            <a:endParaRPr lang="en-US" dirty="0"/>
          </a:p>
          <a:p>
            <a:endParaRPr lang="en-US" dirty="0"/>
          </a:p>
        </p:txBody>
      </p:sp>
      <p:sp>
        <p:nvSpPr>
          <p:cNvPr id="1382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50</a:t>
            </a:fld>
            <a:endParaRPr lang="en-US" altLang="x-none" sz="1050">
              <a:solidFill>
                <a:srgbClr val="000000"/>
              </a:solidFill>
              <a:latin typeface="Times New Roman" charset="0"/>
            </a:endParaRPr>
          </a:p>
        </p:txBody>
      </p:sp>
      <p:graphicFrame>
        <p:nvGraphicFramePr>
          <p:cNvPr id="21" name="Object 4">
            <a:extLst>
              <a:ext uri="{FF2B5EF4-FFF2-40B4-BE49-F238E27FC236}">
                <a16:creationId xmlns:a16="http://schemas.microsoft.com/office/drawing/2014/main" id="{7BD7592A-D142-364E-98DF-157EF1348139}"/>
              </a:ext>
            </a:extLst>
          </p:cNvPr>
          <p:cNvGraphicFramePr>
            <a:graphicFrameLocks noChangeAspect="1"/>
          </p:cNvGraphicFramePr>
          <p:nvPr>
            <p:extLst/>
          </p:nvPr>
        </p:nvGraphicFramePr>
        <p:xfrm>
          <a:off x="1112400" y="3049265"/>
          <a:ext cx="364332" cy="289321"/>
        </p:xfrm>
        <a:graphic>
          <a:graphicData uri="http://schemas.openxmlformats.org/presentationml/2006/ole">
            <mc:AlternateContent xmlns:mc="http://schemas.openxmlformats.org/markup-compatibility/2006">
              <mc:Choice xmlns:v="urn:schemas-microsoft-com:vml" Requires="v">
                <p:oleObj spid="_x0000_s154653" name="Clip" r:id="rId4" imgW="1307079" imgH="1083682" progId="MS_ClipArt_Gallery.2">
                  <p:embed/>
                </p:oleObj>
              </mc:Choice>
              <mc:Fallback>
                <p:oleObj name="Clip" r:id="rId4" imgW="1307079" imgH="1083682" progId="MS_ClipArt_Gallery.2">
                  <p:embed/>
                  <p:pic>
                    <p:nvPicPr>
                      <p:cNvPr id="21" name="Object 4">
                        <a:extLst>
                          <a:ext uri="{FF2B5EF4-FFF2-40B4-BE49-F238E27FC236}">
                            <a16:creationId xmlns:a16="http://schemas.microsoft.com/office/drawing/2014/main" id="{7BD7592A-D142-364E-98DF-157EF1348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00" y="3049265"/>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 name="Text Box 5">
            <a:extLst>
              <a:ext uri="{FF2B5EF4-FFF2-40B4-BE49-F238E27FC236}">
                <a16:creationId xmlns:a16="http://schemas.microsoft.com/office/drawing/2014/main" id="{CDAE742F-653C-F349-8E05-C60682443F2A}"/>
              </a:ext>
            </a:extLst>
          </p:cNvPr>
          <p:cNvSpPr txBox="1">
            <a:spLocks noChangeArrowheads="1"/>
          </p:cNvSpPr>
          <p:nvPr/>
        </p:nvSpPr>
        <p:spPr bwMode="auto">
          <a:xfrm>
            <a:off x="1445960" y="3049265"/>
            <a:ext cx="585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client</a:t>
            </a:r>
            <a:endParaRPr lang="en-US" altLang="x-none" sz="750">
              <a:solidFill>
                <a:srgbClr val="000000"/>
              </a:solidFill>
              <a:latin typeface="Times New Roman" charset="0"/>
            </a:endParaRPr>
          </a:p>
        </p:txBody>
      </p:sp>
      <p:graphicFrame>
        <p:nvGraphicFramePr>
          <p:cNvPr id="23" name="Object 9">
            <a:extLst>
              <a:ext uri="{FF2B5EF4-FFF2-40B4-BE49-F238E27FC236}">
                <a16:creationId xmlns:a16="http://schemas.microsoft.com/office/drawing/2014/main" id="{929E3CC4-5B71-0B47-B44D-F95D2A9E8D43}"/>
              </a:ext>
            </a:extLst>
          </p:cNvPr>
          <p:cNvGraphicFramePr>
            <a:graphicFrameLocks noChangeAspect="1"/>
          </p:cNvGraphicFramePr>
          <p:nvPr>
            <p:extLst/>
          </p:nvPr>
        </p:nvGraphicFramePr>
        <p:xfrm>
          <a:off x="3105506" y="3056408"/>
          <a:ext cx="364332" cy="289321"/>
        </p:xfrm>
        <a:graphic>
          <a:graphicData uri="http://schemas.openxmlformats.org/presentationml/2006/ole">
            <mc:AlternateContent xmlns:mc="http://schemas.openxmlformats.org/markup-compatibility/2006">
              <mc:Choice xmlns:v="urn:schemas-microsoft-com:vml" Requires="v">
                <p:oleObj spid="_x0000_s154654" name="Clip" r:id="rId6" imgW="1307079" imgH="1083682" progId="MS_ClipArt_Gallery.2">
                  <p:embed/>
                </p:oleObj>
              </mc:Choice>
              <mc:Fallback>
                <p:oleObj name="Clip" r:id="rId6" imgW="1307079" imgH="1083682" progId="MS_ClipArt_Gallery.2">
                  <p:embed/>
                  <p:pic>
                    <p:nvPicPr>
                      <p:cNvPr id="23" name="Object 9">
                        <a:extLst>
                          <a:ext uri="{FF2B5EF4-FFF2-40B4-BE49-F238E27FC236}">
                            <a16:creationId xmlns:a16="http://schemas.microsoft.com/office/drawing/2014/main" id="{929E3CC4-5B71-0B47-B44D-F95D2A9E8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506" y="3056408"/>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 name="Text Box 10">
            <a:extLst>
              <a:ext uri="{FF2B5EF4-FFF2-40B4-BE49-F238E27FC236}">
                <a16:creationId xmlns:a16="http://schemas.microsoft.com/office/drawing/2014/main" id="{9AEBC97E-ED77-D042-8A21-34356B24B73A}"/>
              </a:ext>
            </a:extLst>
          </p:cNvPr>
          <p:cNvSpPr txBox="1">
            <a:spLocks noChangeArrowheads="1"/>
          </p:cNvSpPr>
          <p:nvPr/>
        </p:nvSpPr>
        <p:spPr bwMode="auto">
          <a:xfrm>
            <a:off x="2546963" y="3063552"/>
            <a:ext cx="652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server</a:t>
            </a:r>
            <a:endParaRPr lang="en-US" altLang="x-none" sz="750">
              <a:solidFill>
                <a:srgbClr val="000000"/>
              </a:solidFill>
              <a:latin typeface="Times New Roman" charset="0"/>
            </a:endParaRPr>
          </a:p>
        </p:txBody>
      </p:sp>
      <p:grpSp>
        <p:nvGrpSpPr>
          <p:cNvPr id="25" name="Group 21">
            <a:extLst>
              <a:ext uri="{FF2B5EF4-FFF2-40B4-BE49-F238E27FC236}">
                <a16:creationId xmlns:a16="http://schemas.microsoft.com/office/drawing/2014/main" id="{BB4B9A3D-4FFC-E943-AB38-BEFD5FF075B0}"/>
              </a:ext>
            </a:extLst>
          </p:cNvPr>
          <p:cNvGrpSpPr>
            <a:grpSpLocks/>
          </p:cNvGrpSpPr>
          <p:nvPr/>
        </p:nvGrpSpPr>
        <p:grpSpPr bwMode="auto">
          <a:xfrm>
            <a:off x="510719" y="3379069"/>
            <a:ext cx="3472917" cy="2621756"/>
            <a:chOff x="4379359" y="2238375"/>
            <a:chExt cx="4630557" cy="3495675"/>
          </a:xfrm>
        </p:grpSpPr>
        <p:grpSp>
          <p:nvGrpSpPr>
            <p:cNvPr id="26" name="Group 6">
              <a:extLst>
                <a:ext uri="{FF2B5EF4-FFF2-40B4-BE49-F238E27FC236}">
                  <a16:creationId xmlns:a16="http://schemas.microsoft.com/office/drawing/2014/main" id="{82950C8B-113D-5A45-93D8-28BB70AD12AC}"/>
                </a:ext>
              </a:extLst>
            </p:cNvPr>
            <p:cNvGrpSpPr>
              <a:grpSpLocks/>
            </p:cNvGrpSpPr>
            <p:nvPr/>
          </p:nvGrpSpPr>
          <p:grpSpPr bwMode="auto">
            <a:xfrm>
              <a:off x="5594349" y="2466975"/>
              <a:ext cx="2641600" cy="590550"/>
              <a:chOff x="1967" y="1554"/>
              <a:chExt cx="1664" cy="372"/>
            </a:xfrm>
          </p:grpSpPr>
          <p:sp>
            <p:nvSpPr>
              <p:cNvPr id="35" name="Line 7">
                <a:extLst>
                  <a:ext uri="{FF2B5EF4-FFF2-40B4-BE49-F238E27FC236}">
                    <a16:creationId xmlns:a16="http://schemas.microsoft.com/office/drawing/2014/main" id="{CAE9AABE-E3E5-9B46-B759-14D9F43CB28E}"/>
                  </a:ext>
                </a:extLst>
              </p:cNvPr>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8">
                <a:extLst>
                  <a:ext uri="{FF2B5EF4-FFF2-40B4-BE49-F238E27FC236}">
                    <a16:creationId xmlns:a16="http://schemas.microsoft.com/office/drawing/2014/main" id="{24B5C520-3C05-2E4E-97F4-4D6243FC106D}"/>
                  </a:ext>
                </a:extLst>
              </p:cNvPr>
              <p:cNvSpPr txBox="1">
                <a:spLocks noChangeArrowheads="1"/>
              </p:cNvSpPr>
              <p:nvPr/>
            </p:nvSpPr>
            <p:spPr bwMode="auto">
              <a:xfrm rot="706751">
                <a:off x="1984" y="1569"/>
                <a:ext cx="1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I am done. Are you done too?</a:t>
                </a:r>
                <a:endParaRPr lang="en-US" altLang="x-none" sz="750" dirty="0">
                  <a:solidFill>
                    <a:srgbClr val="000000"/>
                  </a:solidFill>
                  <a:latin typeface="Times New Roman" charset="0"/>
                </a:endParaRPr>
              </a:p>
            </p:txBody>
          </p:sp>
        </p:grpSp>
        <p:sp>
          <p:nvSpPr>
            <p:cNvPr id="27" name="Line 11">
              <a:extLst>
                <a:ext uri="{FF2B5EF4-FFF2-40B4-BE49-F238E27FC236}">
                  <a16:creationId xmlns:a16="http://schemas.microsoft.com/office/drawing/2014/main" id="{E4D90567-134C-864F-B729-490900D81F61}"/>
                </a:ext>
              </a:extLst>
            </p:cNvPr>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8" name="Line 12">
              <a:extLst>
                <a:ext uri="{FF2B5EF4-FFF2-40B4-BE49-F238E27FC236}">
                  <a16:creationId xmlns:a16="http://schemas.microsoft.com/office/drawing/2014/main" id="{CC4075BF-5035-1246-BF11-6538935D020C}"/>
                </a:ext>
              </a:extLst>
            </p:cNvPr>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13">
              <a:extLst>
                <a:ext uri="{FF2B5EF4-FFF2-40B4-BE49-F238E27FC236}">
                  <a16:creationId xmlns:a16="http://schemas.microsoft.com/office/drawing/2014/main" id="{FEF49348-3576-A94B-B387-D25797CD752C}"/>
                </a:ext>
              </a:extLst>
            </p:cNvPr>
            <p:cNvSpPr txBox="1">
              <a:spLocks noChangeArrowheads="1"/>
            </p:cNvSpPr>
            <p:nvPr/>
          </p:nvSpPr>
          <p:spPr bwMode="auto">
            <a:xfrm rot="20673133">
              <a:off x="5492750" y="3688347"/>
              <a:ext cx="273208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a:solidFill>
                    <a:srgbClr val="000000"/>
                  </a:solidFill>
                  <a:latin typeface="Arial" charset="0"/>
                </a:rPr>
                <a:t>I am done too. Goodbye!</a:t>
              </a:r>
              <a:endParaRPr lang="en-US" altLang="x-none" sz="750">
                <a:solidFill>
                  <a:srgbClr val="000000"/>
                </a:solidFill>
                <a:latin typeface="Times New Roman" charset="0"/>
              </a:endParaRPr>
            </a:p>
          </p:txBody>
        </p:sp>
        <p:sp>
          <p:nvSpPr>
            <p:cNvPr id="30" name="Line 14">
              <a:extLst>
                <a:ext uri="{FF2B5EF4-FFF2-40B4-BE49-F238E27FC236}">
                  <a16:creationId xmlns:a16="http://schemas.microsoft.com/office/drawing/2014/main" id="{BA0D350B-C419-7C4A-A127-C894A27DE82E}"/>
                </a:ext>
              </a:extLst>
            </p:cNvPr>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1" name="Text Box 15">
              <a:extLst>
                <a:ext uri="{FF2B5EF4-FFF2-40B4-BE49-F238E27FC236}">
                  <a16:creationId xmlns:a16="http://schemas.microsoft.com/office/drawing/2014/main" id="{39482604-069E-F54C-A38E-63CC4E453143}"/>
                </a:ext>
              </a:extLst>
            </p:cNvPr>
            <p:cNvSpPr txBox="1">
              <a:spLocks noChangeArrowheads="1"/>
            </p:cNvSpPr>
            <p:nvPr/>
          </p:nvSpPr>
          <p:spPr bwMode="auto">
            <a:xfrm>
              <a:off x="4379359" y="2270124"/>
              <a:ext cx="127428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init. close</a:t>
              </a:r>
            </a:p>
          </p:txBody>
        </p:sp>
        <p:sp>
          <p:nvSpPr>
            <p:cNvPr id="32" name="Text Box 16">
              <a:extLst>
                <a:ext uri="{FF2B5EF4-FFF2-40B4-BE49-F238E27FC236}">
                  <a16:creationId xmlns:a16="http://schemas.microsoft.com/office/drawing/2014/main" id="{E3B25A1C-8506-8244-8304-5AFA73E71322}"/>
                </a:ext>
              </a:extLst>
            </p:cNvPr>
            <p:cNvSpPr txBox="1">
              <a:spLocks noChangeArrowheads="1"/>
            </p:cNvSpPr>
            <p:nvPr/>
          </p:nvSpPr>
          <p:spPr bwMode="auto">
            <a:xfrm>
              <a:off x="8220809" y="3403600"/>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sp>
          <p:nvSpPr>
            <p:cNvPr id="33" name="Text Box 17">
              <a:extLst>
                <a:ext uri="{FF2B5EF4-FFF2-40B4-BE49-F238E27FC236}">
                  <a16:creationId xmlns:a16="http://schemas.microsoft.com/office/drawing/2014/main" id="{F2D1A97A-28AE-3E4C-96FA-1C0907AE1814}"/>
                </a:ext>
              </a:extLst>
            </p:cNvPr>
            <p:cNvSpPr txBox="1">
              <a:spLocks noChangeArrowheads="1"/>
            </p:cNvSpPr>
            <p:nvPr/>
          </p:nvSpPr>
          <p:spPr bwMode="auto">
            <a:xfrm>
              <a:off x="4733071" y="4167189"/>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sp>
        <p:nvSpPr>
          <p:cNvPr id="37" name="Text Box 18">
            <a:extLst>
              <a:ext uri="{FF2B5EF4-FFF2-40B4-BE49-F238E27FC236}">
                <a16:creationId xmlns:a16="http://schemas.microsoft.com/office/drawing/2014/main" id="{351AA62D-416E-B743-9AB6-6F3599AABCEB}"/>
              </a:ext>
            </a:extLst>
          </p:cNvPr>
          <p:cNvSpPr txBox="1">
            <a:spLocks noChangeArrowheads="1"/>
          </p:cNvSpPr>
          <p:nvPr/>
        </p:nvSpPr>
        <p:spPr bwMode="auto">
          <a:xfrm>
            <a:off x="495015" y="3621956"/>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8" name="Text Box 19">
            <a:extLst>
              <a:ext uri="{FF2B5EF4-FFF2-40B4-BE49-F238E27FC236}">
                <a16:creationId xmlns:a16="http://schemas.microsoft.com/office/drawing/2014/main" id="{B70508EF-8B68-814F-A934-4965FADDA41B}"/>
              </a:ext>
            </a:extLst>
          </p:cNvPr>
          <p:cNvSpPr txBox="1">
            <a:spLocks noChangeArrowheads="1"/>
          </p:cNvSpPr>
          <p:nvPr/>
        </p:nvSpPr>
        <p:spPr bwMode="auto">
          <a:xfrm>
            <a:off x="3241787" y="4448249"/>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9" name="Text Box 20">
            <a:extLst>
              <a:ext uri="{FF2B5EF4-FFF2-40B4-BE49-F238E27FC236}">
                <a16:creationId xmlns:a16="http://schemas.microsoft.com/office/drawing/2014/main" id="{896EA867-0A3C-AE4C-B34E-DC41DB43CF71}"/>
              </a:ext>
            </a:extLst>
          </p:cNvPr>
          <p:cNvSpPr txBox="1">
            <a:spLocks noChangeArrowheads="1"/>
          </p:cNvSpPr>
          <p:nvPr/>
        </p:nvSpPr>
        <p:spPr bwMode="auto">
          <a:xfrm>
            <a:off x="511683" y="5025703"/>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grpSp>
        <p:nvGrpSpPr>
          <p:cNvPr id="40" name="Group 7">
            <a:extLst>
              <a:ext uri="{FF2B5EF4-FFF2-40B4-BE49-F238E27FC236}">
                <a16:creationId xmlns:a16="http://schemas.microsoft.com/office/drawing/2014/main" id="{6A74E35C-63C4-0B4A-B099-D79138CE972B}"/>
              </a:ext>
            </a:extLst>
          </p:cNvPr>
          <p:cNvGrpSpPr>
            <a:grpSpLocks/>
          </p:cNvGrpSpPr>
          <p:nvPr/>
        </p:nvGrpSpPr>
        <p:grpSpPr bwMode="auto">
          <a:xfrm>
            <a:off x="6340426" y="3604078"/>
            <a:ext cx="869181" cy="648909"/>
            <a:chOff x="275" y="1273"/>
            <a:chExt cx="730" cy="545"/>
          </a:xfrm>
        </p:grpSpPr>
        <p:sp>
          <p:nvSpPr>
            <p:cNvPr id="41" name="Oval 8">
              <a:extLst>
                <a:ext uri="{FF2B5EF4-FFF2-40B4-BE49-F238E27FC236}">
                  <a16:creationId xmlns:a16="http://schemas.microsoft.com/office/drawing/2014/main" id="{C24D3FF7-AC49-7341-A0A6-9C8AA49A3AC5}"/>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2" name="Text Box 9">
              <a:extLst>
                <a:ext uri="{FF2B5EF4-FFF2-40B4-BE49-F238E27FC236}">
                  <a16:creationId xmlns:a16="http://schemas.microsoft.com/office/drawing/2014/main" id="{C1471A1D-BF1F-0D48-9897-4327533EBFE4}"/>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43" name="Freeform 10">
            <a:extLst>
              <a:ext uri="{FF2B5EF4-FFF2-40B4-BE49-F238E27FC236}">
                <a16:creationId xmlns:a16="http://schemas.microsoft.com/office/drawing/2014/main" id="{0431E416-A305-8444-BC3C-D4762DFACF8D}"/>
              </a:ext>
            </a:extLst>
          </p:cNvPr>
          <p:cNvSpPr>
            <a:spLocks/>
          </p:cNvSpPr>
          <p:nvPr/>
        </p:nvSpPr>
        <p:spPr bwMode="auto">
          <a:xfrm flipV="1">
            <a:off x="5401185" y="3547234"/>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46" name="Group 42">
            <a:extLst>
              <a:ext uri="{FF2B5EF4-FFF2-40B4-BE49-F238E27FC236}">
                <a16:creationId xmlns:a16="http://schemas.microsoft.com/office/drawing/2014/main" id="{4F975F64-F689-2E40-99DF-CCBD70C6A307}"/>
              </a:ext>
            </a:extLst>
          </p:cNvPr>
          <p:cNvGrpSpPr>
            <a:grpSpLocks/>
          </p:cNvGrpSpPr>
          <p:nvPr/>
        </p:nvGrpSpPr>
        <p:grpSpPr bwMode="auto">
          <a:xfrm>
            <a:off x="4727272" y="3617123"/>
            <a:ext cx="1035873" cy="667960"/>
            <a:chOff x="4158" y="3230"/>
            <a:chExt cx="870" cy="561"/>
          </a:xfrm>
        </p:grpSpPr>
        <p:sp>
          <p:nvSpPr>
            <p:cNvPr id="47" name="Oval 43">
              <a:extLst>
                <a:ext uri="{FF2B5EF4-FFF2-40B4-BE49-F238E27FC236}">
                  <a16:creationId xmlns:a16="http://schemas.microsoft.com/office/drawing/2014/main" id="{E9D22AA7-6E1F-1847-9D28-6FC48F302134}"/>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8" name="Text Box 44">
              <a:extLst>
                <a:ext uri="{FF2B5EF4-FFF2-40B4-BE49-F238E27FC236}">
                  <a16:creationId xmlns:a16="http://schemas.microsoft.com/office/drawing/2014/main" id="{8996FE4C-FBE0-CF4B-9499-CCF66DDEB0A7}"/>
                </a:ext>
              </a:extLst>
            </p:cNvPr>
            <p:cNvSpPr txBox="1">
              <a:spLocks noChangeArrowheads="1"/>
            </p:cNvSpPr>
            <p:nvPr/>
          </p:nvSpPr>
          <p:spPr bwMode="auto">
            <a:xfrm>
              <a:off x="4158" y="3407"/>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49" name="Group 7">
            <a:extLst>
              <a:ext uri="{FF2B5EF4-FFF2-40B4-BE49-F238E27FC236}">
                <a16:creationId xmlns:a16="http://schemas.microsoft.com/office/drawing/2014/main" id="{9FD46FD3-BA4E-4E49-8079-3FCC0B36B959}"/>
              </a:ext>
            </a:extLst>
          </p:cNvPr>
          <p:cNvGrpSpPr>
            <a:grpSpLocks/>
          </p:cNvGrpSpPr>
          <p:nvPr/>
        </p:nvGrpSpPr>
        <p:grpSpPr bwMode="auto">
          <a:xfrm>
            <a:off x="6340426" y="4569718"/>
            <a:ext cx="1027539" cy="648909"/>
            <a:chOff x="238" y="1273"/>
            <a:chExt cx="863" cy="545"/>
          </a:xfrm>
        </p:grpSpPr>
        <p:sp>
          <p:nvSpPr>
            <p:cNvPr id="50" name="Oval 8">
              <a:extLst>
                <a:ext uri="{FF2B5EF4-FFF2-40B4-BE49-F238E27FC236}">
                  <a16:creationId xmlns:a16="http://schemas.microsoft.com/office/drawing/2014/main" id="{C596B9CE-AC73-7D48-BF85-6EBD671A5E48}"/>
                </a:ext>
              </a:extLst>
            </p:cNvPr>
            <p:cNvSpPr>
              <a:spLocks noChangeArrowheads="1"/>
            </p:cNvSpPr>
            <p:nvPr/>
          </p:nvSpPr>
          <p:spPr bwMode="auto">
            <a:xfrm>
              <a:off x="238" y="1273"/>
              <a:ext cx="813"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1" name="Text Box 9">
              <a:extLst>
                <a:ext uri="{FF2B5EF4-FFF2-40B4-BE49-F238E27FC236}">
                  <a16:creationId xmlns:a16="http://schemas.microsoft.com/office/drawing/2014/main" id="{263CE187-8B9D-F244-A7F8-B2B75BFF45D8}"/>
                </a:ext>
              </a:extLst>
            </p:cNvPr>
            <p:cNvSpPr txBox="1">
              <a:spLocks noChangeArrowheads="1"/>
            </p:cNvSpPr>
            <p:nvPr/>
          </p:nvSpPr>
          <p:spPr bwMode="auto">
            <a:xfrm>
              <a:off x="285" y="1417"/>
              <a:ext cx="8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err="1">
                  <a:solidFill>
                    <a:srgbClr val="000000"/>
                  </a:solidFill>
                </a:rPr>
                <a:t>Time_Waiit</a:t>
              </a:r>
              <a:endParaRPr lang="en-US" altLang="x-none" sz="1050" dirty="0">
                <a:solidFill>
                  <a:srgbClr val="000000"/>
                </a:solidFill>
                <a:latin typeface="Times New Roman" charset="0"/>
              </a:endParaRPr>
            </a:p>
          </p:txBody>
        </p:sp>
      </p:grpSp>
      <p:sp>
        <p:nvSpPr>
          <p:cNvPr id="52" name="Freeform 10">
            <a:extLst>
              <a:ext uri="{FF2B5EF4-FFF2-40B4-BE49-F238E27FC236}">
                <a16:creationId xmlns:a16="http://schemas.microsoft.com/office/drawing/2014/main" id="{C520D76B-1DD9-CD4E-BE13-5ABF2DB5A17E}"/>
              </a:ext>
            </a:extLst>
          </p:cNvPr>
          <p:cNvSpPr>
            <a:spLocks/>
          </p:cNvSpPr>
          <p:nvPr/>
        </p:nvSpPr>
        <p:spPr bwMode="auto">
          <a:xfrm flipV="1">
            <a:off x="5389253" y="4512874"/>
            <a:ext cx="1235905" cy="13066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53" name="Group 42">
            <a:extLst>
              <a:ext uri="{FF2B5EF4-FFF2-40B4-BE49-F238E27FC236}">
                <a16:creationId xmlns:a16="http://schemas.microsoft.com/office/drawing/2014/main" id="{9CFA52D0-D8C1-BB46-9F97-8446E0002473}"/>
              </a:ext>
            </a:extLst>
          </p:cNvPr>
          <p:cNvGrpSpPr>
            <a:grpSpLocks/>
          </p:cNvGrpSpPr>
          <p:nvPr/>
        </p:nvGrpSpPr>
        <p:grpSpPr bwMode="auto">
          <a:xfrm>
            <a:off x="4715341" y="4582761"/>
            <a:ext cx="1035873" cy="671532"/>
            <a:chOff x="4158" y="3230"/>
            <a:chExt cx="870" cy="564"/>
          </a:xfrm>
        </p:grpSpPr>
        <p:sp>
          <p:nvSpPr>
            <p:cNvPr id="54" name="Oval 43">
              <a:extLst>
                <a:ext uri="{FF2B5EF4-FFF2-40B4-BE49-F238E27FC236}">
                  <a16:creationId xmlns:a16="http://schemas.microsoft.com/office/drawing/2014/main" id="{E42D400E-0524-E94A-B45F-C7278B676E8D}"/>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5" name="Text Box 44">
              <a:extLst>
                <a:ext uri="{FF2B5EF4-FFF2-40B4-BE49-F238E27FC236}">
                  <a16:creationId xmlns:a16="http://schemas.microsoft.com/office/drawing/2014/main" id="{FE1CA326-EDCD-B145-8650-58D20A459C1D}"/>
                </a:ext>
              </a:extLst>
            </p:cNvPr>
            <p:cNvSpPr txBox="1">
              <a:spLocks noChangeArrowheads="1"/>
            </p:cNvSpPr>
            <p:nvPr/>
          </p:nvSpPr>
          <p:spPr bwMode="auto">
            <a:xfrm>
              <a:off x="4158" y="3410"/>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56" name="Group 7">
            <a:extLst>
              <a:ext uri="{FF2B5EF4-FFF2-40B4-BE49-F238E27FC236}">
                <a16:creationId xmlns:a16="http://schemas.microsoft.com/office/drawing/2014/main" id="{D20B080D-C075-C44A-8072-3225C02D442E}"/>
              </a:ext>
            </a:extLst>
          </p:cNvPr>
          <p:cNvGrpSpPr>
            <a:grpSpLocks/>
          </p:cNvGrpSpPr>
          <p:nvPr/>
        </p:nvGrpSpPr>
        <p:grpSpPr bwMode="auto">
          <a:xfrm>
            <a:off x="8021266" y="4605564"/>
            <a:ext cx="869181" cy="648909"/>
            <a:chOff x="275" y="1273"/>
            <a:chExt cx="730" cy="545"/>
          </a:xfrm>
        </p:grpSpPr>
        <p:sp>
          <p:nvSpPr>
            <p:cNvPr id="57" name="Oval 8">
              <a:extLst>
                <a:ext uri="{FF2B5EF4-FFF2-40B4-BE49-F238E27FC236}">
                  <a16:creationId xmlns:a16="http://schemas.microsoft.com/office/drawing/2014/main" id="{DC58C115-631E-2A42-8FDA-0D92F8D1201A}"/>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8" name="Text Box 9">
              <a:extLst>
                <a:ext uri="{FF2B5EF4-FFF2-40B4-BE49-F238E27FC236}">
                  <a16:creationId xmlns:a16="http://schemas.microsoft.com/office/drawing/2014/main" id="{3EE58152-D9B9-C147-8980-8123D0E8C9B6}"/>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59" name="Freeform 10">
            <a:extLst>
              <a:ext uri="{FF2B5EF4-FFF2-40B4-BE49-F238E27FC236}">
                <a16:creationId xmlns:a16="http://schemas.microsoft.com/office/drawing/2014/main" id="{3DF98CB0-C839-F548-8F1B-7863A2CA0A58}"/>
              </a:ext>
            </a:extLst>
          </p:cNvPr>
          <p:cNvSpPr>
            <a:spLocks/>
          </p:cNvSpPr>
          <p:nvPr/>
        </p:nvSpPr>
        <p:spPr bwMode="auto">
          <a:xfrm flipV="1">
            <a:off x="7082024" y="4548720"/>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spTree>
    <p:extLst>
      <p:ext uri="{BB962C8B-B14F-4D97-AF65-F5344CB8AC3E}">
        <p14:creationId xmlns:p14="http://schemas.microsoft.com/office/powerpoint/2010/main" val="2402551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r>
              <a:rPr lang="en-US" altLang="x-none" dirty="0">
                <a:ea typeface="ＭＳ Ｐゴシック" charset="-128"/>
              </a:rPr>
              <a:t> Design Options</a:t>
            </a:r>
          </a:p>
        </p:txBody>
      </p:sp>
      <p:sp>
        <p:nvSpPr>
          <p:cNvPr id="13824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51</a:t>
            </a:fld>
            <a:endParaRPr lang="en-US" altLang="x-none" sz="1050">
              <a:solidFill>
                <a:srgbClr val="000000"/>
              </a:solidFill>
              <a:latin typeface="Times New Roman" charset="0"/>
            </a:endParaRPr>
          </a:p>
        </p:txBody>
      </p:sp>
      <p:grpSp>
        <p:nvGrpSpPr>
          <p:cNvPr id="8" name="Group 7">
            <a:extLst>
              <a:ext uri="{FF2B5EF4-FFF2-40B4-BE49-F238E27FC236}">
                <a16:creationId xmlns:a16="http://schemas.microsoft.com/office/drawing/2014/main" id="{4E70A7F4-1078-3846-9C2F-46E654077E7D}"/>
              </a:ext>
            </a:extLst>
          </p:cNvPr>
          <p:cNvGrpSpPr/>
          <p:nvPr/>
        </p:nvGrpSpPr>
        <p:grpSpPr>
          <a:xfrm>
            <a:off x="5122000" y="2070775"/>
            <a:ext cx="4199653" cy="3290474"/>
            <a:chOff x="6841782" y="1621082"/>
            <a:chExt cx="5609745" cy="4395297"/>
          </a:xfrm>
        </p:grpSpPr>
        <p:sp>
          <p:nvSpPr>
            <p:cNvPr id="41" name="Text Box 24">
              <a:extLst>
                <a:ext uri="{FF2B5EF4-FFF2-40B4-BE49-F238E27FC236}">
                  <a16:creationId xmlns:a16="http://schemas.microsoft.com/office/drawing/2014/main" id="{3B279CC4-B42B-2F42-82DE-9A3EFBDADC09}"/>
                </a:ext>
              </a:extLst>
            </p:cNvPr>
            <p:cNvSpPr txBox="1">
              <a:spLocks noChangeArrowheads="1"/>
            </p:cNvSpPr>
            <p:nvPr/>
          </p:nvSpPr>
          <p:spPr bwMode="auto">
            <a:xfrm>
              <a:off x="10572257" y="3976531"/>
              <a:ext cx="1879270"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to retransmit </a:t>
              </a:r>
              <a:br>
                <a:rPr lang="en-US" altLang="x-none" sz="1350" dirty="0">
                  <a:solidFill>
                    <a:srgbClr val="000000"/>
                  </a:solidFill>
                  <a:latin typeface="Times New Roman" charset="0"/>
                </a:rPr>
              </a:br>
              <a:r>
                <a:rPr lang="en-US" altLang="x-none" sz="1350" dirty="0">
                  <a:solidFill>
                    <a:srgbClr val="000000"/>
                  </a:solidFill>
                  <a:latin typeface="Times New Roman" charset="0"/>
                </a:rPr>
                <a:t>ACK</a:t>
              </a:r>
            </a:p>
          </p:txBody>
        </p:sp>
        <p:sp>
          <p:nvSpPr>
            <p:cNvPr id="25" name="Line 3">
              <a:extLst>
                <a:ext uri="{FF2B5EF4-FFF2-40B4-BE49-F238E27FC236}">
                  <a16:creationId xmlns:a16="http://schemas.microsoft.com/office/drawing/2014/main" id="{9D762E12-743B-6A4B-AC90-6912D33114F7}"/>
                </a:ext>
              </a:extLst>
            </p:cNvPr>
            <p:cNvSpPr>
              <a:spLocks noChangeShapeType="1"/>
            </p:cNvSpPr>
            <p:nvPr/>
          </p:nvSpPr>
          <p:spPr bwMode="auto">
            <a:xfrm>
              <a:off x="8166039" y="3229946"/>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26" name="Object 4">
              <a:extLst>
                <a:ext uri="{FF2B5EF4-FFF2-40B4-BE49-F238E27FC236}">
                  <a16:creationId xmlns:a16="http://schemas.microsoft.com/office/drawing/2014/main" id="{F3FCD4FD-960B-B04E-93A6-A36286A25E56}"/>
                </a:ext>
              </a:extLst>
            </p:cNvPr>
            <p:cNvGraphicFramePr>
              <a:graphicFrameLocks noChangeAspect="1"/>
            </p:cNvGraphicFramePr>
            <p:nvPr>
              <p:extLst/>
            </p:nvPr>
          </p:nvGraphicFramePr>
          <p:xfrm>
            <a:off x="7752538" y="2416838"/>
            <a:ext cx="486661" cy="386465"/>
          </p:xfrm>
          <a:graphic>
            <a:graphicData uri="http://schemas.openxmlformats.org/presentationml/2006/ole">
              <mc:AlternateContent xmlns:mc="http://schemas.openxmlformats.org/markup-compatibility/2006">
                <mc:Choice xmlns:v="urn:schemas-microsoft-com:vml" Requires="v">
                  <p:oleObj spid="_x0000_s155697" name="Clip" r:id="rId4" imgW="1307079" imgH="1083682" progId="MS_ClipArt_Gallery.2">
                    <p:embed/>
                  </p:oleObj>
                </mc:Choice>
                <mc:Fallback>
                  <p:oleObj name="Clip" r:id="rId4" imgW="1307079" imgH="1083682" progId="MS_ClipArt_Gallery.2">
                    <p:embed/>
                    <p:pic>
                      <p:nvPicPr>
                        <p:cNvPr id="26" name="Object 4">
                          <a:extLst>
                            <a:ext uri="{FF2B5EF4-FFF2-40B4-BE49-F238E27FC236}">
                              <a16:creationId xmlns:a16="http://schemas.microsoft.com/office/drawing/2014/main" id="{F3FCD4FD-960B-B04E-93A6-A36286A25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538" y="2416838"/>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Text Box 5">
              <a:extLst>
                <a:ext uri="{FF2B5EF4-FFF2-40B4-BE49-F238E27FC236}">
                  <a16:creationId xmlns:a16="http://schemas.microsoft.com/office/drawing/2014/main" id="{F1AFB392-329E-3C47-83A5-7AC18210C7AF}"/>
                </a:ext>
              </a:extLst>
            </p:cNvPr>
            <p:cNvSpPr txBox="1">
              <a:spLocks noChangeArrowheads="1"/>
            </p:cNvSpPr>
            <p:nvPr/>
          </p:nvSpPr>
          <p:spPr bwMode="auto">
            <a:xfrm>
              <a:off x="8129301" y="2416838"/>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28" name="Text Box 6">
              <a:extLst>
                <a:ext uri="{FF2B5EF4-FFF2-40B4-BE49-F238E27FC236}">
                  <a16:creationId xmlns:a16="http://schemas.microsoft.com/office/drawing/2014/main" id="{5253CFAD-17C6-B148-A9C5-54A9471660B0}"/>
                </a:ext>
              </a:extLst>
            </p:cNvPr>
            <p:cNvSpPr txBox="1">
              <a:spLocks noChangeArrowheads="1"/>
            </p:cNvSpPr>
            <p:nvPr/>
          </p:nvSpPr>
          <p:spPr bwMode="auto">
            <a:xfrm rot="706751">
              <a:off x="9226149" y="3110834"/>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29" name="Object 7">
              <a:extLst>
                <a:ext uri="{FF2B5EF4-FFF2-40B4-BE49-F238E27FC236}">
                  <a16:creationId xmlns:a16="http://schemas.microsoft.com/office/drawing/2014/main" id="{FFBAD8B5-D91E-D44F-8D65-045EC3BE09DA}"/>
                </a:ext>
              </a:extLst>
            </p:cNvPr>
            <p:cNvGraphicFramePr>
              <a:graphicFrameLocks noChangeAspect="1"/>
            </p:cNvGraphicFramePr>
            <p:nvPr>
              <p:extLst/>
            </p:nvPr>
          </p:nvGraphicFramePr>
          <p:xfrm>
            <a:off x="10414857" y="2426380"/>
            <a:ext cx="486661" cy="386465"/>
          </p:xfrm>
          <a:graphic>
            <a:graphicData uri="http://schemas.openxmlformats.org/presentationml/2006/ole">
              <mc:AlternateContent xmlns:mc="http://schemas.openxmlformats.org/markup-compatibility/2006">
                <mc:Choice xmlns:v="urn:schemas-microsoft-com:vml" Requires="v">
                  <p:oleObj spid="_x0000_s155698" name="Clip" r:id="rId6" imgW="1307079" imgH="1083682" progId="MS_ClipArt_Gallery.2">
                    <p:embed/>
                  </p:oleObj>
                </mc:Choice>
                <mc:Fallback>
                  <p:oleObj name="Clip" r:id="rId6" imgW="1307079" imgH="1083682" progId="MS_ClipArt_Gallery.2">
                    <p:embed/>
                    <p:pic>
                      <p:nvPicPr>
                        <p:cNvPr id="29" name="Object 7">
                          <a:extLst>
                            <a:ext uri="{FF2B5EF4-FFF2-40B4-BE49-F238E27FC236}">
                              <a16:creationId xmlns:a16="http://schemas.microsoft.com/office/drawing/2014/main" id="{FFBAD8B5-D91E-D44F-8D65-045EC3BE0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857" y="2426380"/>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 name="Text Box 8">
              <a:extLst>
                <a:ext uri="{FF2B5EF4-FFF2-40B4-BE49-F238E27FC236}">
                  <a16:creationId xmlns:a16="http://schemas.microsoft.com/office/drawing/2014/main" id="{AF4E4F54-04CF-944C-8EF9-B6F63BEEFC9F}"/>
                </a:ext>
              </a:extLst>
            </p:cNvPr>
            <p:cNvSpPr txBox="1">
              <a:spLocks noChangeArrowheads="1"/>
            </p:cNvSpPr>
            <p:nvPr/>
          </p:nvSpPr>
          <p:spPr bwMode="auto">
            <a:xfrm>
              <a:off x="9655375" y="2435922"/>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32" name="Text Box 14">
              <a:extLst>
                <a:ext uri="{FF2B5EF4-FFF2-40B4-BE49-F238E27FC236}">
                  <a16:creationId xmlns:a16="http://schemas.microsoft.com/office/drawing/2014/main" id="{FBF57581-0A35-3048-AB37-369A42D1B378}"/>
                </a:ext>
              </a:extLst>
            </p:cNvPr>
            <p:cNvSpPr txBox="1">
              <a:spLocks noChangeArrowheads="1"/>
            </p:cNvSpPr>
            <p:nvPr/>
          </p:nvSpPr>
          <p:spPr bwMode="auto">
            <a:xfrm rot="20587610">
              <a:off x="9080164" y="4261751"/>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33" name="Line 15">
              <a:extLst>
                <a:ext uri="{FF2B5EF4-FFF2-40B4-BE49-F238E27FC236}">
                  <a16:creationId xmlns:a16="http://schemas.microsoft.com/office/drawing/2014/main" id="{AAD54ED4-FF91-CC45-A169-9EF032C3E43E}"/>
                </a:ext>
              </a:extLst>
            </p:cNvPr>
            <p:cNvSpPr>
              <a:spLocks noChangeShapeType="1"/>
            </p:cNvSpPr>
            <p:nvPr/>
          </p:nvSpPr>
          <p:spPr bwMode="auto">
            <a:xfrm flipH="1">
              <a:off x="8166949" y="3767116"/>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18">
              <a:extLst>
                <a:ext uri="{FF2B5EF4-FFF2-40B4-BE49-F238E27FC236}">
                  <a16:creationId xmlns:a16="http://schemas.microsoft.com/office/drawing/2014/main" id="{835F1DA3-8BE0-3343-8D6F-E2B7209C98D1}"/>
                </a:ext>
              </a:extLst>
            </p:cNvPr>
            <p:cNvSpPr txBox="1">
              <a:spLocks noChangeArrowheads="1"/>
            </p:cNvSpPr>
            <p:nvPr/>
          </p:nvSpPr>
          <p:spPr bwMode="auto">
            <a:xfrm>
              <a:off x="7390663" y="2889186"/>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37" name="Group 36">
              <a:extLst>
                <a:ext uri="{FF2B5EF4-FFF2-40B4-BE49-F238E27FC236}">
                  <a16:creationId xmlns:a16="http://schemas.microsoft.com/office/drawing/2014/main" id="{70B60245-54A8-F845-A709-7743F128E5D0}"/>
                </a:ext>
              </a:extLst>
            </p:cNvPr>
            <p:cNvGrpSpPr/>
            <p:nvPr/>
          </p:nvGrpSpPr>
          <p:grpSpPr>
            <a:xfrm>
              <a:off x="10821799" y="3681118"/>
              <a:ext cx="219332" cy="1888407"/>
              <a:chOff x="3663259" y="3408666"/>
              <a:chExt cx="201079" cy="883148"/>
            </a:xfrm>
          </p:grpSpPr>
          <p:sp>
            <p:nvSpPr>
              <p:cNvPr id="38" name="Line 10">
                <a:extLst>
                  <a:ext uri="{FF2B5EF4-FFF2-40B4-BE49-F238E27FC236}">
                    <a16:creationId xmlns:a16="http://schemas.microsoft.com/office/drawing/2014/main" id="{E87B1550-07C6-444B-856A-8C94F0160B0A}"/>
                  </a:ext>
                </a:extLst>
              </p:cNvPr>
              <p:cNvSpPr>
                <a:spLocks noChangeShapeType="1"/>
              </p:cNvSpPr>
              <p:nvPr/>
            </p:nvSpPr>
            <p:spPr bwMode="auto">
              <a:xfrm flipH="1">
                <a:off x="3736344" y="3408666"/>
                <a:ext cx="22339" cy="88287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9" name="Line 21">
                <a:extLst>
                  <a:ext uri="{FF2B5EF4-FFF2-40B4-BE49-F238E27FC236}">
                    <a16:creationId xmlns:a16="http://schemas.microsoft.com/office/drawing/2014/main" id="{12D476A0-886C-4F42-8599-DA573F13B89B}"/>
                  </a:ext>
                </a:extLst>
              </p:cNvPr>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0" name="Line 22">
                <a:extLst>
                  <a:ext uri="{FF2B5EF4-FFF2-40B4-BE49-F238E27FC236}">
                    <a16:creationId xmlns:a16="http://schemas.microsoft.com/office/drawing/2014/main" id="{65272A6A-04D9-6E46-8DBF-4FDEE410B692}"/>
                  </a:ext>
                </a:extLst>
              </p:cNvPr>
              <p:cNvSpPr>
                <a:spLocks noChangeShapeType="1"/>
              </p:cNvSpPr>
              <p:nvPr/>
            </p:nvSpPr>
            <p:spPr bwMode="auto">
              <a:xfrm>
                <a:off x="3663259" y="4291814"/>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42" name="TextBox 41">
              <a:extLst>
                <a:ext uri="{FF2B5EF4-FFF2-40B4-BE49-F238E27FC236}">
                  <a16:creationId xmlns:a16="http://schemas.microsoft.com/office/drawing/2014/main" id="{44BBE73C-3733-1344-888C-C539259D3E55}"/>
                </a:ext>
              </a:extLst>
            </p:cNvPr>
            <p:cNvSpPr txBox="1"/>
            <p:nvPr/>
          </p:nvSpPr>
          <p:spPr>
            <a:xfrm>
              <a:off x="7799736" y="1621082"/>
              <a:ext cx="3861072" cy="492742"/>
            </a:xfrm>
            <a:prstGeom prst="rect">
              <a:avLst/>
            </a:prstGeom>
            <a:noFill/>
          </p:spPr>
          <p:txBody>
            <a:bodyPr wrap="none" rtlCol="0">
              <a:spAutoFit/>
            </a:bodyPr>
            <a:lstStyle/>
            <a:p>
              <a:r>
                <a:rPr lang="en-US" sz="1797" dirty="0"/>
                <a:t>Design 2 (receiver time wait)</a:t>
              </a:r>
            </a:p>
          </p:txBody>
        </p:sp>
        <p:sp>
          <p:nvSpPr>
            <p:cNvPr id="43" name="Text Box 24">
              <a:extLst>
                <a:ext uri="{FF2B5EF4-FFF2-40B4-BE49-F238E27FC236}">
                  <a16:creationId xmlns:a16="http://schemas.microsoft.com/office/drawing/2014/main" id="{1070F33F-689E-C648-AE3C-28A9A7C8D9F9}"/>
                </a:ext>
              </a:extLst>
            </p:cNvPr>
            <p:cNvSpPr txBox="1">
              <a:spLocks noChangeArrowheads="1"/>
            </p:cNvSpPr>
            <p:nvPr/>
          </p:nvSpPr>
          <p:spPr bwMode="auto">
            <a:xfrm>
              <a:off x="6841782" y="4291662"/>
              <a:ext cx="1981069"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a:t>
              </a:r>
              <a:br>
                <a:rPr lang="en-US" altLang="x-none" sz="1350" dirty="0">
                  <a:solidFill>
                    <a:srgbClr val="000000"/>
                  </a:solidFill>
                  <a:latin typeface="Times New Roman" charset="0"/>
                </a:rPr>
              </a:br>
              <a:r>
                <a:rPr lang="en-US" altLang="x-none" sz="1350" dirty="0">
                  <a:solidFill>
                    <a:srgbClr val="000000"/>
                  </a:solidFill>
                  <a:latin typeface="Times New Roman" charset="0"/>
                </a:rPr>
                <a:t>first ACK</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5" name="Rectangle 4">
              <a:extLst>
                <a:ext uri="{FF2B5EF4-FFF2-40B4-BE49-F238E27FC236}">
                  <a16:creationId xmlns:a16="http://schemas.microsoft.com/office/drawing/2014/main" id="{A15541B8-5BF5-3444-A809-56C627F78CB5}"/>
                </a:ext>
              </a:extLst>
            </p:cNvPr>
            <p:cNvSpPr/>
            <p:nvPr/>
          </p:nvSpPr>
          <p:spPr>
            <a:xfrm>
              <a:off x="10194125" y="5615540"/>
              <a:ext cx="1981069" cy="400839"/>
            </a:xfrm>
            <a:prstGeom prst="rect">
              <a:avLst/>
            </a:prstGeom>
          </p:spPr>
          <p:txBody>
            <a:bodyPr wrap="none">
              <a:spAutoFit/>
            </a:bodyPr>
            <a:lstStyle/>
            <a:p>
              <a:pPr defTabSz="685752">
                <a:defRPr/>
              </a:pPr>
              <a:r>
                <a:rPr lang="en-US" altLang="x-none" sz="1350" dirty="0">
                  <a:solidFill>
                    <a:srgbClr val="000000"/>
                  </a:solidFill>
                </a:rPr>
                <a:t>All states removed</a:t>
              </a:r>
            </a:p>
          </p:txBody>
        </p:sp>
        <p:sp>
          <p:nvSpPr>
            <p:cNvPr id="45" name="Line 17">
              <a:extLst>
                <a:ext uri="{FF2B5EF4-FFF2-40B4-BE49-F238E27FC236}">
                  <a16:creationId xmlns:a16="http://schemas.microsoft.com/office/drawing/2014/main" id="{475C716D-724A-EB48-9C90-2576447BCCDD}"/>
                </a:ext>
              </a:extLst>
            </p:cNvPr>
            <p:cNvSpPr>
              <a:spLocks noChangeShapeType="1"/>
            </p:cNvSpPr>
            <p:nvPr/>
          </p:nvSpPr>
          <p:spPr bwMode="auto">
            <a:xfrm>
              <a:off x="8163601"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6" name="Line 17">
              <a:extLst>
                <a:ext uri="{FF2B5EF4-FFF2-40B4-BE49-F238E27FC236}">
                  <a16:creationId xmlns:a16="http://schemas.microsoft.com/office/drawing/2014/main" id="{D3735DAC-D6D7-454A-8065-B57660F858C8}"/>
                </a:ext>
              </a:extLst>
            </p:cNvPr>
            <p:cNvSpPr>
              <a:spLocks noChangeShapeType="1"/>
            </p:cNvSpPr>
            <p:nvPr/>
          </p:nvSpPr>
          <p:spPr bwMode="auto">
            <a:xfrm>
              <a:off x="106791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grpSp>
        <p:nvGrpSpPr>
          <p:cNvPr id="6" name="Group 5">
            <a:extLst>
              <a:ext uri="{FF2B5EF4-FFF2-40B4-BE49-F238E27FC236}">
                <a16:creationId xmlns:a16="http://schemas.microsoft.com/office/drawing/2014/main" id="{98A6089E-27F4-4542-BC74-B828486F444B}"/>
              </a:ext>
            </a:extLst>
          </p:cNvPr>
          <p:cNvGrpSpPr/>
          <p:nvPr/>
        </p:nvGrpSpPr>
        <p:grpSpPr>
          <a:xfrm>
            <a:off x="-4582" y="2038217"/>
            <a:ext cx="5643715" cy="3045118"/>
            <a:chOff x="-6121" y="1577592"/>
            <a:chExt cx="7538671" cy="4067558"/>
          </a:xfrm>
        </p:grpSpPr>
        <p:sp>
          <p:nvSpPr>
            <p:cNvPr id="138243" name="Line 3"/>
            <p:cNvSpPr>
              <a:spLocks noChangeShapeType="1"/>
            </p:cNvSpPr>
            <p:nvPr/>
          </p:nvSpPr>
          <p:spPr bwMode="auto">
            <a:xfrm>
              <a:off x="2609633" y="3045640"/>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138244" name="Object 4"/>
            <p:cNvGraphicFramePr>
              <a:graphicFrameLocks noChangeAspect="1"/>
            </p:cNvGraphicFramePr>
            <p:nvPr>
              <p:extLst/>
            </p:nvPr>
          </p:nvGraphicFramePr>
          <p:xfrm>
            <a:off x="2196132" y="2232532"/>
            <a:ext cx="486661" cy="386465"/>
          </p:xfrm>
          <a:graphic>
            <a:graphicData uri="http://schemas.openxmlformats.org/presentationml/2006/ole">
              <mc:AlternateContent xmlns:mc="http://schemas.openxmlformats.org/markup-compatibility/2006">
                <mc:Choice xmlns:v="urn:schemas-microsoft-com:vml" Requires="v">
                  <p:oleObj spid="_x0000_s155699"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132" y="2232532"/>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2572895" y="2232532"/>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138246" name="Text Box 6"/>
            <p:cNvSpPr txBox="1">
              <a:spLocks noChangeArrowheads="1"/>
            </p:cNvSpPr>
            <p:nvPr/>
          </p:nvSpPr>
          <p:spPr bwMode="auto">
            <a:xfrm rot="706751">
              <a:off x="3669744" y="2926530"/>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138247" name="Object 7"/>
            <p:cNvGraphicFramePr>
              <a:graphicFrameLocks noChangeAspect="1"/>
            </p:cNvGraphicFramePr>
            <p:nvPr>
              <p:extLst/>
            </p:nvPr>
          </p:nvGraphicFramePr>
          <p:xfrm>
            <a:off x="4858451" y="2242074"/>
            <a:ext cx="486661" cy="386465"/>
          </p:xfrm>
          <a:graphic>
            <a:graphicData uri="http://schemas.openxmlformats.org/presentationml/2006/ole">
              <mc:AlternateContent xmlns:mc="http://schemas.openxmlformats.org/markup-compatibility/2006">
                <mc:Choice xmlns:v="urn:schemas-microsoft-com:vml" Requires="v">
                  <p:oleObj spid="_x0000_s155700"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451" y="2242074"/>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098969" y="2251616"/>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138254" name="Text Box 14"/>
            <p:cNvSpPr txBox="1">
              <a:spLocks noChangeArrowheads="1"/>
            </p:cNvSpPr>
            <p:nvPr/>
          </p:nvSpPr>
          <p:spPr bwMode="auto">
            <a:xfrm rot="20587610">
              <a:off x="3523758" y="4077447"/>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138255" name="Line 15"/>
            <p:cNvSpPr>
              <a:spLocks noChangeShapeType="1"/>
            </p:cNvSpPr>
            <p:nvPr/>
          </p:nvSpPr>
          <p:spPr bwMode="auto">
            <a:xfrm flipH="1">
              <a:off x="2610543" y="3582810"/>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7" name="Line 17"/>
            <p:cNvSpPr>
              <a:spLocks noChangeShapeType="1"/>
            </p:cNvSpPr>
            <p:nvPr/>
          </p:nvSpPr>
          <p:spPr bwMode="auto">
            <a:xfrm>
              <a:off x="2600090"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8" name="Text Box 18"/>
            <p:cNvSpPr txBox="1">
              <a:spLocks noChangeArrowheads="1"/>
            </p:cNvSpPr>
            <p:nvPr/>
          </p:nvSpPr>
          <p:spPr bwMode="auto">
            <a:xfrm>
              <a:off x="1834258" y="2704880"/>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4" name="Group 3">
              <a:extLst>
                <a:ext uri="{FF2B5EF4-FFF2-40B4-BE49-F238E27FC236}">
                  <a16:creationId xmlns:a16="http://schemas.microsoft.com/office/drawing/2014/main" id="{16DC5AF0-7115-8D42-8860-7E04F7B6AC78}"/>
                </a:ext>
              </a:extLst>
            </p:cNvPr>
            <p:cNvGrpSpPr/>
            <p:nvPr/>
          </p:nvGrpSpPr>
          <p:grpSpPr>
            <a:xfrm>
              <a:off x="2220912" y="3045640"/>
              <a:ext cx="461322" cy="2170698"/>
              <a:chOff x="3663259" y="3408666"/>
              <a:chExt cx="201079" cy="1180072"/>
            </a:xfrm>
          </p:grpSpPr>
          <p:sp>
            <p:nvSpPr>
              <p:cNvPr id="138250" name="Line 10"/>
              <p:cNvSpPr>
                <a:spLocks noChangeShapeType="1"/>
              </p:cNvSpPr>
              <p:nvPr/>
            </p:nvSpPr>
            <p:spPr bwMode="auto">
              <a:xfrm flipH="1">
                <a:off x="3758683" y="3408666"/>
                <a:ext cx="0" cy="118007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1" name="Line 21"/>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2" name="Line 22"/>
              <p:cNvSpPr>
                <a:spLocks noChangeShapeType="1"/>
              </p:cNvSpPr>
              <p:nvPr/>
            </p:nvSpPr>
            <p:spPr bwMode="auto">
              <a:xfrm>
                <a:off x="3663259" y="4588738"/>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138264" name="Text Box 24"/>
            <p:cNvSpPr txBox="1">
              <a:spLocks noChangeArrowheads="1"/>
            </p:cNvSpPr>
            <p:nvPr/>
          </p:nvSpPr>
          <p:spPr bwMode="auto">
            <a:xfrm>
              <a:off x="-6121" y="3309416"/>
              <a:ext cx="2372486"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 n x timeout</a:t>
              </a:r>
            </a:p>
            <a:p>
              <a:pPr marL="256695" indent="-256695" defTabSz="685752">
                <a:spcBef>
                  <a:spcPct val="0"/>
                </a:spcBef>
                <a:buClrTx/>
                <a:buSzTx/>
                <a:buFontTx/>
                <a:buChar char="-"/>
                <a:defRPr/>
              </a:pPr>
              <a:r>
                <a:rPr lang="en-US" altLang="x-none" sz="1350" dirty="0">
                  <a:solidFill>
                    <a:srgbClr val="000000"/>
                  </a:solidFill>
                  <a:latin typeface="Times New Roman" charset="0"/>
                </a:rPr>
                <a:t>Time to retry FIN </a:t>
              </a:r>
              <a:br>
                <a:rPr lang="en-US" altLang="x-none" sz="1350" dirty="0">
                  <a:solidFill>
                    <a:srgbClr val="000000"/>
                  </a:solidFill>
                  <a:latin typeface="Times New Roman" charset="0"/>
                </a:rPr>
              </a:br>
              <a:r>
                <a:rPr lang="en-US" altLang="x-none" sz="1350" dirty="0">
                  <a:solidFill>
                    <a:srgbClr val="000000"/>
                  </a:solidFill>
                  <a:latin typeface="Times New Roman" charset="0"/>
                </a:rPr>
                <a:t>after each timeout</a:t>
              </a:r>
            </a:p>
          </p:txBody>
        </p:sp>
        <p:sp>
          <p:nvSpPr>
            <p:cNvPr id="3" name="TextBox 2">
              <a:extLst>
                <a:ext uri="{FF2B5EF4-FFF2-40B4-BE49-F238E27FC236}">
                  <a16:creationId xmlns:a16="http://schemas.microsoft.com/office/drawing/2014/main" id="{BD848ED0-B764-1343-AEBB-2FD80E532004}"/>
                </a:ext>
              </a:extLst>
            </p:cNvPr>
            <p:cNvSpPr txBox="1"/>
            <p:nvPr/>
          </p:nvSpPr>
          <p:spPr>
            <a:xfrm>
              <a:off x="1947821" y="1577592"/>
              <a:ext cx="3843943" cy="492742"/>
            </a:xfrm>
            <a:prstGeom prst="rect">
              <a:avLst/>
            </a:prstGeom>
            <a:noFill/>
          </p:spPr>
          <p:txBody>
            <a:bodyPr wrap="none" rtlCol="0">
              <a:spAutoFit/>
            </a:bodyPr>
            <a:lstStyle/>
            <a:p>
              <a:r>
                <a:rPr lang="en-US" sz="1797" dirty="0"/>
                <a:t>Design 1 (initiator time wait)</a:t>
              </a:r>
            </a:p>
          </p:txBody>
        </p:sp>
        <p:sp>
          <p:nvSpPr>
            <p:cNvPr id="24" name="Text Box 24">
              <a:extLst>
                <a:ext uri="{FF2B5EF4-FFF2-40B4-BE49-F238E27FC236}">
                  <a16:creationId xmlns:a16="http://schemas.microsoft.com/office/drawing/2014/main" id="{5CDC960E-8FE9-3041-A2F8-A3C4A29A2CED}"/>
                </a:ext>
              </a:extLst>
            </p:cNvPr>
            <p:cNvSpPr txBox="1">
              <a:spLocks noChangeArrowheads="1"/>
            </p:cNvSpPr>
            <p:nvPr/>
          </p:nvSpPr>
          <p:spPr bwMode="auto">
            <a:xfrm>
              <a:off x="5121093" y="3359149"/>
              <a:ext cx="2411457" cy="67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receive FIN</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44" name="Line 17">
              <a:extLst>
                <a:ext uri="{FF2B5EF4-FFF2-40B4-BE49-F238E27FC236}">
                  <a16:creationId xmlns:a16="http://schemas.microsoft.com/office/drawing/2014/main" id="{15EE7DF3-2DA1-DA4C-92E3-AB1C7AC889F9}"/>
                </a:ext>
              </a:extLst>
            </p:cNvPr>
            <p:cNvSpPr>
              <a:spLocks noChangeShapeType="1"/>
            </p:cNvSpPr>
            <p:nvPr/>
          </p:nvSpPr>
          <p:spPr bwMode="auto">
            <a:xfrm>
              <a:off x="51165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 name="Rectangle 1">
              <a:extLst>
                <a:ext uri="{FF2B5EF4-FFF2-40B4-BE49-F238E27FC236}">
                  <a16:creationId xmlns:a16="http://schemas.microsoft.com/office/drawing/2014/main" id="{25A221FF-8AB5-0146-8574-8C7537163AFA}"/>
                </a:ext>
              </a:extLst>
            </p:cNvPr>
            <p:cNvSpPr/>
            <p:nvPr/>
          </p:nvSpPr>
          <p:spPr>
            <a:xfrm>
              <a:off x="434299" y="5174003"/>
              <a:ext cx="2061736" cy="400839"/>
            </a:xfrm>
            <a:prstGeom prst="rect">
              <a:avLst/>
            </a:prstGeom>
          </p:spPr>
          <p:txBody>
            <a:bodyPr wrap="square">
              <a:spAutoFit/>
            </a:bodyPr>
            <a:lstStyle/>
            <a:p>
              <a:pPr defTabSz="685752">
                <a:defRPr/>
              </a:pPr>
              <a:r>
                <a:rPr lang="en-US" altLang="x-none" sz="1350" dirty="0">
                  <a:solidFill>
                    <a:srgbClr val="000000"/>
                  </a:solidFill>
                </a:rPr>
                <a:t>All states removed </a:t>
              </a:r>
            </a:p>
          </p:txBody>
        </p:sp>
      </p:grpSp>
    </p:spTree>
    <p:extLst>
      <p:ext uri="{BB962C8B-B14F-4D97-AF65-F5344CB8AC3E}">
        <p14:creationId xmlns:p14="http://schemas.microsoft.com/office/powerpoint/2010/main" val="3366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E2C8F13-2C3A-3449-BBCF-EFA54E86C5FD}" type="slidenum">
              <a:rPr lang="en-US" altLang="x-none" sz="1400">
                <a:solidFill>
                  <a:srgbClr val="000000"/>
                </a:solidFill>
                <a:latin typeface="Times New Roman" charset="0"/>
              </a:rPr>
              <a:pPr>
                <a:spcBef>
                  <a:spcPct val="0"/>
                </a:spcBef>
                <a:buClrTx/>
                <a:buSzTx/>
                <a:buFontTx/>
                <a:buNone/>
              </a:pPr>
              <a:t>52</a:t>
            </a:fld>
            <a:endParaRPr lang="en-US" altLang="x-none" sz="1400">
              <a:solidFill>
                <a:srgbClr val="000000"/>
              </a:solidFill>
              <a:latin typeface="Times New Roman" charset="0"/>
            </a:endParaRPr>
          </a:p>
        </p:txBody>
      </p:sp>
      <p:sp>
        <p:nvSpPr>
          <p:cNvPr id="138242" name="Rectangle 2"/>
          <p:cNvSpPr>
            <a:spLocks noGrp="1" noChangeArrowheads="1"/>
          </p:cNvSpPr>
          <p:nvPr>
            <p:ph type="title"/>
          </p:nvPr>
        </p:nvSpPr>
        <p:spPr>
          <a:xfrm>
            <a:off x="533400" y="97970"/>
            <a:ext cx="8020050" cy="1143000"/>
          </a:xfrm>
        </p:spPr>
        <p:txBody>
          <a:bodyPr/>
          <a:lstStyle/>
          <a:p>
            <a:r>
              <a:rPr lang="en-US" altLang="x-none" sz="3600" dirty="0">
                <a:ea typeface="ＭＳ Ｐゴシック" charset="-128"/>
              </a:rPr>
              <a:t>TCP Four Way Teardown </a:t>
            </a:r>
            <a:br>
              <a:rPr lang="en-US" altLang="x-none" sz="3600" dirty="0">
                <a:ea typeface="ＭＳ Ｐゴシック" charset="-128"/>
              </a:rPr>
            </a:br>
            <a:r>
              <a:rPr lang="en-US" altLang="x-none" sz="3600" dirty="0">
                <a:ea typeface="ＭＳ Ｐゴシック" charset="-128"/>
              </a:rPr>
              <a:t>(For Bi-Directional Transport)</a:t>
            </a:r>
          </a:p>
        </p:txBody>
      </p:sp>
      <p:sp>
        <p:nvSpPr>
          <p:cNvPr id="138243" name="Line 3"/>
          <p:cNvSpPr>
            <a:spLocks noChangeShapeType="1"/>
          </p:cNvSpPr>
          <p:nvPr/>
        </p:nvSpPr>
        <p:spPr bwMode="auto">
          <a:xfrm>
            <a:off x="3122613" y="24669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44" name="Object 4"/>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9595"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sp>
        <p:nvSpPr>
          <p:cNvPr id="138246" name="Text Box 6"/>
          <p:cNvSpPr txBox="1">
            <a:spLocks noChangeArrowheads="1"/>
          </p:cNvSpPr>
          <p:nvPr/>
        </p:nvSpPr>
        <p:spPr bwMode="auto">
          <a:xfrm rot="706751">
            <a:off x="4213225" y="250825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graphicFrame>
        <p:nvGraphicFramePr>
          <p:cNvPr id="138247" name="Object 7"/>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9596"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8249" name="Line 9"/>
          <p:cNvSpPr>
            <a:spLocks noChangeShapeType="1"/>
          </p:cNvSpPr>
          <p:nvPr/>
        </p:nvSpPr>
        <p:spPr bwMode="auto">
          <a:xfrm>
            <a:off x="3132138" y="45053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0" name="Line 10"/>
          <p:cNvSpPr>
            <a:spLocks noChangeShapeType="1"/>
          </p:cNvSpPr>
          <p:nvPr/>
        </p:nvSpPr>
        <p:spPr bwMode="auto">
          <a:xfrm flipH="1">
            <a:off x="2960688" y="4527550"/>
            <a:ext cx="0"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1" name="Line 11"/>
          <p:cNvSpPr>
            <a:spLocks noChangeShapeType="1"/>
          </p:cNvSpPr>
          <p:nvPr/>
        </p:nvSpPr>
        <p:spPr bwMode="auto">
          <a:xfrm flipH="1">
            <a:off x="5656263" y="223837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2" name="Line 12"/>
          <p:cNvSpPr>
            <a:spLocks noChangeShapeType="1"/>
          </p:cNvSpPr>
          <p:nvPr/>
        </p:nvSpPr>
        <p:spPr bwMode="auto">
          <a:xfrm flipH="1">
            <a:off x="3094038" y="3200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3" name="Text Box 13"/>
          <p:cNvSpPr txBox="1">
            <a:spLocks noChangeArrowheads="1"/>
          </p:cNvSpPr>
          <p:nvPr/>
        </p:nvSpPr>
        <p:spPr bwMode="auto">
          <a:xfrm rot="-926867">
            <a:off x="2973388" y="3295650"/>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endParaRPr lang="en-US" altLang="x-none" sz="1000">
              <a:latin typeface="Times New Roman" charset="0"/>
            </a:endParaRPr>
          </a:p>
        </p:txBody>
      </p:sp>
      <p:sp>
        <p:nvSpPr>
          <p:cNvPr id="138254" name="Text Box 14"/>
          <p:cNvSpPr txBox="1">
            <a:spLocks noChangeArrowheads="1"/>
          </p:cNvSpPr>
          <p:nvPr/>
        </p:nvSpPr>
        <p:spPr bwMode="auto">
          <a:xfrm rot="706751">
            <a:off x="4097338" y="451008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p>
        </p:txBody>
      </p:sp>
      <p:sp>
        <p:nvSpPr>
          <p:cNvPr id="138255" name="Line 15"/>
          <p:cNvSpPr>
            <a:spLocks noChangeShapeType="1"/>
          </p:cNvSpPr>
          <p:nvPr/>
        </p:nvSpPr>
        <p:spPr bwMode="auto">
          <a:xfrm flipH="1">
            <a:off x="3141663"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6" name="Text Box 16"/>
          <p:cNvSpPr txBox="1">
            <a:spLocks noChangeArrowheads="1"/>
          </p:cNvSpPr>
          <p:nvPr/>
        </p:nvSpPr>
        <p:spPr bwMode="auto">
          <a:xfrm rot="-926867">
            <a:off x="3021013" y="3705225"/>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sp>
        <p:nvSpPr>
          <p:cNvPr id="138257" name="Line 17"/>
          <p:cNvSpPr>
            <a:spLocks noChangeShapeType="1"/>
          </p:cNvSpPr>
          <p:nvPr/>
        </p:nvSpPr>
        <p:spPr bwMode="auto">
          <a:xfrm>
            <a:off x="3113088" y="239077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Text Box 18"/>
          <p:cNvSpPr txBox="1">
            <a:spLocks noChangeArrowheads="1"/>
          </p:cNvSpPr>
          <p:nvPr/>
        </p:nvSpPr>
        <p:spPr bwMode="auto">
          <a:xfrm>
            <a:off x="2382838" y="22701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59" name="Text Box 19"/>
          <p:cNvSpPr txBox="1">
            <a:spLocks noChangeArrowheads="1"/>
          </p:cNvSpPr>
          <p:nvPr/>
        </p:nvSpPr>
        <p:spPr bwMode="auto">
          <a:xfrm>
            <a:off x="5583238"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60" name="Text Box 20"/>
          <p:cNvSpPr txBox="1">
            <a:spLocks noChangeArrowheads="1"/>
          </p:cNvSpPr>
          <p:nvPr/>
        </p:nvSpPr>
        <p:spPr bwMode="auto">
          <a:xfrm>
            <a:off x="320675" y="5546725"/>
            <a:ext cx="2328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t>closed</a:t>
            </a:r>
          </a:p>
          <a:p>
            <a:pPr algn="ctr">
              <a:spcBef>
                <a:spcPct val="0"/>
              </a:spcBef>
              <a:buClrTx/>
              <a:buSzTx/>
              <a:buFontTx/>
              <a:buNone/>
            </a:pPr>
            <a:r>
              <a:rPr lang="en-US" altLang="x-none" sz="1800"/>
              <a:t>all states removed</a:t>
            </a:r>
          </a:p>
        </p:txBody>
      </p:sp>
      <p:sp>
        <p:nvSpPr>
          <p:cNvPr id="138261" name="Line 21"/>
          <p:cNvSpPr>
            <a:spLocks noChangeShapeType="1"/>
          </p:cNvSpPr>
          <p:nvPr/>
        </p:nvSpPr>
        <p:spPr bwMode="auto">
          <a:xfrm>
            <a:off x="2855913" y="449580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2"/>
          <p:cNvSpPr>
            <a:spLocks noChangeShapeType="1"/>
          </p:cNvSpPr>
          <p:nvPr/>
        </p:nvSpPr>
        <p:spPr bwMode="auto">
          <a:xfrm>
            <a:off x="2870200" y="57245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Text Box 23"/>
          <p:cNvSpPr txBox="1">
            <a:spLocks noChangeArrowheads="1"/>
          </p:cNvSpPr>
          <p:nvPr/>
        </p:nvSpPr>
        <p:spPr bwMode="auto">
          <a:xfrm rot="-5400000">
            <a:off x="2105819" y="495061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timed wait</a:t>
            </a:r>
          </a:p>
        </p:txBody>
      </p:sp>
      <p:sp>
        <p:nvSpPr>
          <p:cNvPr id="138264" name="Text Box 24"/>
          <p:cNvSpPr txBox="1">
            <a:spLocks noChangeArrowheads="1"/>
          </p:cNvSpPr>
          <p:nvPr/>
        </p:nvSpPr>
        <p:spPr bwMode="auto">
          <a:xfrm>
            <a:off x="144463" y="47561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Char char="-"/>
            </a:pPr>
            <a:r>
              <a:rPr lang="en-US" altLang="x-none" sz="1800">
                <a:latin typeface="Times New Roman" charset="0"/>
              </a:rPr>
              <a:t> can retransmit the </a:t>
            </a:r>
            <a:br>
              <a:rPr lang="en-US" altLang="x-none" sz="1800">
                <a:latin typeface="Times New Roman" charset="0"/>
              </a:rPr>
            </a:br>
            <a:r>
              <a:rPr lang="en-US" altLang="x-none" sz="1800">
                <a:latin typeface="Times New Roman" charset="0"/>
              </a:rPr>
              <a:t>ACKif its ACK is lost</a:t>
            </a:r>
          </a:p>
        </p:txBody>
      </p:sp>
      <p:sp>
        <p:nvSpPr>
          <p:cNvPr id="138265" name="Line 25"/>
          <p:cNvSpPr>
            <a:spLocks noChangeShapeType="1"/>
          </p:cNvSpPr>
          <p:nvPr/>
        </p:nvSpPr>
        <p:spPr bwMode="auto">
          <a:xfrm flipV="1">
            <a:off x="2114550" y="5216525"/>
            <a:ext cx="509588" cy="285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66" name="Text Box 26"/>
          <p:cNvSpPr txBox="1">
            <a:spLocks noChangeArrowheads="1"/>
          </p:cNvSpPr>
          <p:nvPr/>
        </p:nvSpPr>
        <p:spPr bwMode="auto">
          <a:xfrm>
            <a:off x="5726113" y="5067300"/>
            <a:ext cx="85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closed</a:t>
            </a:r>
          </a:p>
        </p:txBody>
      </p:sp>
      <p:sp>
        <p:nvSpPr>
          <p:cNvPr id="138267" name="Text Box 27"/>
          <p:cNvSpPr txBox="1">
            <a:spLocks noChangeArrowheads="1"/>
          </p:cNvSpPr>
          <p:nvPr/>
        </p:nvSpPr>
        <p:spPr bwMode="auto">
          <a:xfrm>
            <a:off x="1500188" y="3635375"/>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8" name="Text Box 28"/>
          <p:cNvSpPr txBox="1">
            <a:spLocks noChangeArrowheads="1"/>
          </p:cNvSpPr>
          <p:nvPr/>
        </p:nvSpPr>
        <p:spPr bwMode="auto">
          <a:xfrm>
            <a:off x="5842000" y="2859088"/>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9" name="Text Box 29"/>
          <p:cNvSpPr txBox="1">
            <a:spLocks noChangeArrowheads="1"/>
          </p:cNvSpPr>
          <p:nvPr/>
        </p:nvSpPr>
        <p:spPr bwMode="auto">
          <a:xfrm>
            <a:off x="5697538" y="536575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all states removed</a:t>
            </a:r>
          </a:p>
        </p:txBody>
      </p:sp>
      <p:sp>
        <p:nvSpPr>
          <p:cNvPr id="138270" name="Text Box 30"/>
          <p:cNvSpPr txBox="1">
            <a:spLocks noChangeArrowheads="1"/>
          </p:cNvSpPr>
          <p:nvPr/>
        </p:nvSpPr>
        <p:spPr bwMode="auto">
          <a:xfrm>
            <a:off x="750888" y="2173288"/>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A-&gt;B</a:t>
            </a:r>
          </a:p>
        </p:txBody>
      </p:sp>
      <p:sp>
        <p:nvSpPr>
          <p:cNvPr id="138271" name="Text Box 31"/>
          <p:cNvSpPr txBox="1">
            <a:spLocks noChangeArrowheads="1"/>
          </p:cNvSpPr>
          <p:nvPr/>
        </p:nvSpPr>
        <p:spPr bwMode="auto">
          <a:xfrm>
            <a:off x="6329363" y="3330575"/>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B-&gt;A</a:t>
            </a:r>
          </a:p>
        </p:txBody>
      </p:sp>
    </p:spTree>
    <p:extLst>
      <p:ext uri="{BB962C8B-B14F-4D97-AF65-F5344CB8AC3E}">
        <p14:creationId xmlns:p14="http://schemas.microsoft.com/office/powerpoint/2010/main" val="872272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BBAFEF-28B0-A746-B7F4-CC32C2FF1EA8}" type="slidenum">
              <a:rPr lang="en-US" altLang="x-none" sz="1400">
                <a:solidFill>
                  <a:srgbClr val="000000"/>
                </a:solidFill>
                <a:latin typeface="Times New Roman" charset="0"/>
              </a:rPr>
              <a:pPr>
                <a:spcBef>
                  <a:spcPct val="0"/>
                </a:spcBef>
                <a:buClrTx/>
                <a:buSzTx/>
                <a:buFontTx/>
                <a:buNone/>
              </a:pPr>
              <a:t>53</a:t>
            </a:fld>
            <a:endParaRPr lang="en-US" altLang="x-none" sz="1400">
              <a:solidFill>
                <a:srgbClr val="000000"/>
              </a:solidFill>
              <a:latin typeface="Times New Roman" charset="0"/>
            </a:endParaRPr>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3"/>
          <p:cNvSpPr txBox="1">
            <a:spLocks noChangeArrowheads="1"/>
          </p:cNvSpPr>
          <p:nvPr/>
        </p:nvSpPr>
        <p:spPr bwMode="auto">
          <a:xfrm>
            <a:off x="268288" y="36513"/>
            <a:ext cx="207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a:solidFill>
                  <a:srgbClr val="000000"/>
                </a:solidFill>
                <a:latin typeface="Times New Roman" charset="0"/>
              </a:rPr>
              <a:t>%netstat -t -a</a:t>
            </a:r>
          </a:p>
        </p:txBody>
      </p:sp>
      <p:sp>
        <p:nvSpPr>
          <p:cNvPr id="171012" name="Text Box 4"/>
          <p:cNvSpPr txBox="1">
            <a:spLocks noChangeArrowheads="1"/>
          </p:cNvSpPr>
          <p:nvPr/>
        </p:nvSpPr>
        <p:spPr bwMode="auto">
          <a:xfrm>
            <a:off x="8585200" y="198438"/>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13" name="Text Box 5"/>
          <p:cNvSpPr txBox="1">
            <a:spLocks noChangeArrowheads="1"/>
          </p:cNvSpPr>
          <p:nvPr/>
        </p:nvSpPr>
        <p:spPr bwMode="auto">
          <a:xfrm>
            <a:off x="8610600" y="360363"/>
            <a:ext cx="577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LISTEN</a:t>
            </a:r>
          </a:p>
        </p:txBody>
      </p:sp>
      <p:sp>
        <p:nvSpPr>
          <p:cNvPr id="171014" name="Text Box 6"/>
          <p:cNvSpPr txBox="1">
            <a:spLocks noChangeArrowheads="1"/>
          </p:cNvSpPr>
          <p:nvPr/>
        </p:nvSpPr>
        <p:spPr bwMode="auto">
          <a:xfrm>
            <a:off x="8658225" y="603250"/>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1015" name="Group 7"/>
          <p:cNvGrpSpPr>
            <a:grpSpLocks/>
          </p:cNvGrpSpPr>
          <p:nvPr/>
        </p:nvGrpSpPr>
        <p:grpSpPr bwMode="auto">
          <a:xfrm>
            <a:off x="6153150" y="12700"/>
            <a:ext cx="2584450" cy="2625725"/>
            <a:chOff x="3876" y="8"/>
            <a:chExt cx="1628" cy="1654"/>
          </a:xfrm>
        </p:grpSpPr>
        <p:sp>
          <p:nvSpPr>
            <p:cNvPr id="171036" name="Line 8"/>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7" name="Text Box 9"/>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1038" name="Line 10"/>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39" name="Group 11"/>
            <p:cNvGrpSpPr>
              <a:grpSpLocks/>
            </p:cNvGrpSpPr>
            <p:nvPr/>
          </p:nvGrpSpPr>
          <p:grpSpPr bwMode="auto">
            <a:xfrm>
              <a:off x="4352" y="612"/>
              <a:ext cx="1152" cy="381"/>
              <a:chOff x="1904" y="2274"/>
              <a:chExt cx="1721" cy="474"/>
            </a:xfrm>
          </p:grpSpPr>
          <p:sp>
            <p:nvSpPr>
              <p:cNvPr id="171046" name="Line 12"/>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7" name="Text Box 13"/>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1040" name="Line 14"/>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1" name="Line 15"/>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2" name="Text Box 16"/>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43" name="Text Box 17"/>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44" name="Text Box 18"/>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1045" name="Text Box 19"/>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sp>
        <p:nvSpPr>
          <p:cNvPr id="171016" name="Text Box 20"/>
          <p:cNvSpPr txBox="1">
            <a:spLocks noChangeArrowheads="1"/>
          </p:cNvSpPr>
          <p:nvPr/>
        </p:nvSpPr>
        <p:spPr bwMode="auto">
          <a:xfrm>
            <a:off x="8191500" y="22336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17" name="Line 21"/>
          <p:cNvSpPr>
            <a:spLocks noChangeShapeType="1"/>
          </p:cNvSpPr>
          <p:nvPr/>
        </p:nvSpPr>
        <p:spPr bwMode="auto">
          <a:xfrm>
            <a:off x="7051675" y="4014788"/>
            <a:ext cx="1697038" cy="4762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18" name="Text Box 22"/>
          <p:cNvSpPr txBox="1">
            <a:spLocks noChangeArrowheads="1"/>
          </p:cNvSpPr>
          <p:nvPr/>
        </p:nvSpPr>
        <p:spPr bwMode="auto">
          <a:xfrm rot="706751">
            <a:off x="7743825" y="4059238"/>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1019" name="Line 23"/>
          <p:cNvSpPr>
            <a:spLocks noChangeShapeType="1"/>
          </p:cNvSpPr>
          <p:nvPr/>
        </p:nvSpPr>
        <p:spPr bwMode="auto">
          <a:xfrm>
            <a:off x="8748713" y="3822700"/>
            <a:ext cx="15875" cy="2492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20" name="Group 24"/>
          <p:cNvGrpSpPr>
            <a:grpSpLocks/>
          </p:cNvGrpSpPr>
          <p:nvPr/>
        </p:nvGrpSpPr>
        <p:grpSpPr bwMode="auto">
          <a:xfrm>
            <a:off x="6985000" y="4648200"/>
            <a:ext cx="1828800" cy="604838"/>
            <a:chOff x="1904" y="2274"/>
            <a:chExt cx="1721" cy="474"/>
          </a:xfrm>
        </p:grpSpPr>
        <p:sp>
          <p:nvSpPr>
            <p:cNvPr id="171034" name="Line 2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5" name="Text Box 2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1021" name="Line 27"/>
          <p:cNvSpPr>
            <a:spLocks noChangeShapeType="1"/>
          </p:cNvSpPr>
          <p:nvPr/>
        </p:nvSpPr>
        <p:spPr bwMode="auto">
          <a:xfrm flipH="1">
            <a:off x="7045325" y="3944938"/>
            <a:ext cx="1588" cy="2287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7086600" y="5730875"/>
            <a:ext cx="1697038" cy="474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3" name="Text Box 29"/>
          <p:cNvSpPr txBox="1">
            <a:spLocks noChangeArrowheads="1"/>
          </p:cNvSpPr>
          <p:nvPr/>
        </p:nvSpPr>
        <p:spPr bwMode="auto">
          <a:xfrm rot="706751">
            <a:off x="7720013" y="5710238"/>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24" name="Text Box 30"/>
          <p:cNvSpPr txBox="1">
            <a:spLocks noChangeArrowheads="1"/>
          </p:cNvSpPr>
          <p:nvPr/>
        </p:nvSpPr>
        <p:spPr bwMode="auto">
          <a:xfrm>
            <a:off x="6546850" y="38893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1025" name="Text Box 31"/>
          <p:cNvSpPr txBox="1">
            <a:spLocks noChangeArrowheads="1"/>
          </p:cNvSpPr>
          <p:nvPr/>
        </p:nvSpPr>
        <p:spPr bwMode="auto">
          <a:xfrm>
            <a:off x="6573838" y="35544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6" name="Text Box 32"/>
          <p:cNvSpPr txBox="1">
            <a:spLocks noChangeArrowheads="1"/>
          </p:cNvSpPr>
          <p:nvPr/>
        </p:nvSpPr>
        <p:spPr bwMode="auto">
          <a:xfrm>
            <a:off x="8191500" y="3551238"/>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7" name="Text Box 33"/>
          <p:cNvSpPr txBox="1">
            <a:spLocks noChangeArrowheads="1"/>
          </p:cNvSpPr>
          <p:nvPr/>
        </p:nvSpPr>
        <p:spPr bwMode="auto">
          <a:xfrm>
            <a:off x="8683625" y="4530725"/>
            <a:ext cx="54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1028" name="Group 34"/>
          <p:cNvGrpSpPr>
            <a:grpSpLocks/>
          </p:cNvGrpSpPr>
          <p:nvPr/>
        </p:nvGrpSpPr>
        <p:grpSpPr bwMode="auto">
          <a:xfrm>
            <a:off x="6975475" y="4981575"/>
            <a:ext cx="1828800" cy="604838"/>
            <a:chOff x="1904" y="2274"/>
            <a:chExt cx="1721" cy="474"/>
          </a:xfrm>
        </p:grpSpPr>
        <p:sp>
          <p:nvSpPr>
            <p:cNvPr id="171032" name="Line 3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3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1029" name="Text Box 37"/>
          <p:cNvSpPr txBox="1">
            <a:spLocks noChangeArrowheads="1"/>
          </p:cNvSpPr>
          <p:nvPr/>
        </p:nvSpPr>
        <p:spPr bwMode="auto">
          <a:xfrm>
            <a:off x="8674100" y="4916488"/>
            <a:ext cx="469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1030" name="Text Box 38"/>
          <p:cNvSpPr txBox="1">
            <a:spLocks noChangeArrowheads="1"/>
          </p:cNvSpPr>
          <p:nvPr/>
        </p:nvSpPr>
        <p:spPr bwMode="auto">
          <a:xfrm>
            <a:off x="6546850" y="51466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1031" name="Text Box 39"/>
          <p:cNvSpPr txBox="1">
            <a:spLocks noChangeArrowheads="1"/>
          </p:cNvSpPr>
          <p:nvPr/>
        </p:nvSpPr>
        <p:spPr bwMode="auto">
          <a:xfrm>
            <a:off x="6580188" y="5537200"/>
            <a:ext cx="482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spTree>
    <p:extLst>
      <p:ext uri="{BB962C8B-B14F-4D97-AF65-F5344CB8AC3E}">
        <p14:creationId xmlns:p14="http://schemas.microsoft.com/office/powerpoint/2010/main" val="1793322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0050A79-404B-5E4C-AFBD-F88A232338C9}" type="slidenum">
              <a:rPr lang="en-US" altLang="x-none" sz="1400">
                <a:solidFill>
                  <a:srgbClr val="000000"/>
                </a:solidFill>
                <a:latin typeface="Times New Roman" charset="0"/>
              </a:rPr>
              <a:pPr>
                <a:spcBef>
                  <a:spcPct val="0"/>
                </a:spcBef>
                <a:buClrTx/>
                <a:buSzTx/>
                <a:buFontTx/>
                <a:buNone/>
              </a:pPr>
              <a:t>54</a:t>
            </a:fld>
            <a:endParaRPr lang="en-US" altLang="x-none" sz="1400">
              <a:solidFill>
                <a:srgbClr val="000000"/>
              </a:solidFill>
              <a:latin typeface="Times New Roman" charset="0"/>
            </a:endParaRPr>
          </a:p>
        </p:txBody>
      </p:sp>
      <p:sp>
        <p:nvSpPr>
          <p:cNvPr id="173058"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3059" name="Picture 3" descr="trans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62238"/>
            <a:ext cx="5264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5"/>
          <p:cNvSpPr txBox="1">
            <a:spLocks noChangeArrowheads="1"/>
          </p:cNvSpPr>
          <p:nvPr/>
        </p:nvSpPr>
        <p:spPr bwMode="auto">
          <a:xfrm>
            <a:off x="1103313" y="1649413"/>
            <a:ext cx="380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init SYN/FIN</a:t>
            </a:r>
            <a:endParaRPr lang="en-US" altLang="x-none" sz="1000">
              <a:solidFill>
                <a:srgbClr val="000000"/>
              </a:solidFill>
              <a:latin typeface="Times New Roman" charset="0"/>
            </a:endParaRPr>
          </a:p>
        </p:txBody>
      </p:sp>
      <p:sp>
        <p:nvSpPr>
          <p:cNvPr id="173061" name="Text Box 20"/>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62" name="Text Box 21"/>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3063" name="Group 22"/>
          <p:cNvGrpSpPr>
            <a:grpSpLocks/>
          </p:cNvGrpSpPr>
          <p:nvPr/>
        </p:nvGrpSpPr>
        <p:grpSpPr bwMode="auto">
          <a:xfrm>
            <a:off x="5461000" y="1285875"/>
            <a:ext cx="2584450" cy="2625725"/>
            <a:chOff x="3876" y="8"/>
            <a:chExt cx="1628" cy="1654"/>
          </a:xfrm>
        </p:grpSpPr>
        <p:sp>
          <p:nvSpPr>
            <p:cNvPr id="173085" name="Line 23"/>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6" name="Text Box 24"/>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3087" name="Line 25"/>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88" name="Group 26"/>
            <p:cNvGrpSpPr>
              <a:grpSpLocks/>
            </p:cNvGrpSpPr>
            <p:nvPr/>
          </p:nvGrpSpPr>
          <p:grpSpPr bwMode="auto">
            <a:xfrm>
              <a:off x="4352" y="612"/>
              <a:ext cx="1152" cy="381"/>
              <a:chOff x="1904" y="2274"/>
              <a:chExt cx="1721" cy="474"/>
            </a:xfrm>
          </p:grpSpPr>
          <p:sp>
            <p:nvSpPr>
              <p:cNvPr id="173095"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6"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3089" name="Line 29"/>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0" name="Line 30"/>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1" name="Text Box 31"/>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92" name="Text Box 32"/>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93" name="Text Box 33"/>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3094" name="Text Box 34"/>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3064" name="Group 56"/>
          <p:cNvGrpSpPr>
            <a:grpSpLocks/>
          </p:cNvGrpSpPr>
          <p:nvPr/>
        </p:nvGrpSpPr>
        <p:grpSpPr bwMode="auto">
          <a:xfrm>
            <a:off x="5799138" y="4010025"/>
            <a:ext cx="2682875" cy="2763838"/>
            <a:chOff x="3653" y="2526"/>
            <a:chExt cx="1690" cy="1741"/>
          </a:xfrm>
        </p:grpSpPr>
        <p:sp>
          <p:nvSpPr>
            <p:cNvPr id="173066" name="Line 37"/>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Text Box 38"/>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3068" name="Line 39"/>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69" name="Group 40"/>
            <p:cNvGrpSpPr>
              <a:grpSpLocks/>
            </p:cNvGrpSpPr>
            <p:nvPr/>
          </p:nvGrpSpPr>
          <p:grpSpPr bwMode="auto">
            <a:xfrm>
              <a:off x="3929" y="3217"/>
              <a:ext cx="1152" cy="381"/>
              <a:chOff x="1904" y="2274"/>
              <a:chExt cx="1721" cy="474"/>
            </a:xfrm>
          </p:grpSpPr>
          <p:sp>
            <p:nvSpPr>
              <p:cNvPr id="173083" name="Line 4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4" name="Text Box 4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3070" name="Line 43"/>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1" name="Line 44"/>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2" name="Text Box 45"/>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73" name="Text Box 46"/>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3074" name="Text Box 47"/>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5" name="Text Box 48"/>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6" name="Text Box 49"/>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3077" name="Group 50"/>
            <p:cNvGrpSpPr>
              <a:grpSpLocks/>
            </p:cNvGrpSpPr>
            <p:nvPr/>
          </p:nvGrpSpPr>
          <p:grpSpPr bwMode="auto">
            <a:xfrm>
              <a:off x="3923" y="3427"/>
              <a:ext cx="1152" cy="381"/>
              <a:chOff x="1904" y="2274"/>
              <a:chExt cx="1721" cy="474"/>
            </a:xfrm>
          </p:grpSpPr>
          <p:sp>
            <p:nvSpPr>
              <p:cNvPr id="173081" name="Line 5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2" name="Text Box 5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3078" name="Text Box 53"/>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3079" name="Text Box 54"/>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3080" name="Text Box 55"/>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
        <p:nvSpPr>
          <p:cNvPr id="173065" name="Rectangle 40"/>
          <p:cNvSpPr>
            <a:spLocks noChangeArrowheads="1"/>
          </p:cNvSpPr>
          <p:nvPr/>
        </p:nvSpPr>
        <p:spPr bwMode="auto">
          <a:xfrm>
            <a:off x="0" y="6318250"/>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Times New Roman" charset="0"/>
              </a:rPr>
              <a:t>http://dsd.lbl.gov/TCP-tuning/ip-sysctl-2.6.txt</a:t>
            </a:r>
          </a:p>
        </p:txBody>
      </p:sp>
    </p:spTree>
    <p:extLst>
      <p:ext uri="{BB962C8B-B14F-4D97-AF65-F5344CB8AC3E}">
        <p14:creationId xmlns:p14="http://schemas.microsoft.com/office/powerpoint/2010/main" val="1609105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73861C0-86AC-0B4D-A2CC-68985C156EBB}" type="slidenum">
              <a:rPr lang="en-US" altLang="x-none" sz="1400">
                <a:solidFill>
                  <a:srgbClr val="000000"/>
                </a:solidFill>
                <a:latin typeface="Times New Roman" charset="0"/>
              </a:rPr>
              <a:pPr>
                <a:spcBef>
                  <a:spcPct val="0"/>
                </a:spcBef>
                <a:buClrTx/>
                <a:buSzTx/>
                <a:buFontTx/>
                <a:buNone/>
              </a:pPr>
              <a:t>55</a:t>
            </a:fld>
            <a:endParaRPr lang="en-US" altLang="x-none" sz="1400">
              <a:solidFill>
                <a:srgbClr val="000000"/>
              </a:solidFill>
              <a:latin typeface="Times New Roman" charset="0"/>
            </a:endParaRPr>
          </a:p>
        </p:txBody>
      </p:sp>
      <p:sp>
        <p:nvSpPr>
          <p:cNvPr id="175106"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5107" name="Picture 4" descr="transSer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317658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6"/>
          <p:cNvSpPr txBox="1">
            <a:spLocks noChangeArrowheads="1"/>
          </p:cNvSpPr>
          <p:nvPr/>
        </p:nvSpPr>
        <p:spPr bwMode="auto">
          <a:xfrm>
            <a:off x="1143000" y="1857375"/>
            <a:ext cx="300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wait for SYN/FIN</a:t>
            </a:r>
            <a:endParaRPr lang="en-US" altLang="x-none" sz="1000">
              <a:solidFill>
                <a:srgbClr val="000000"/>
              </a:solidFill>
              <a:latin typeface="Times New Roman" charset="0"/>
            </a:endParaRPr>
          </a:p>
        </p:txBody>
      </p:sp>
      <p:sp>
        <p:nvSpPr>
          <p:cNvPr id="175109" name="Text Box 7"/>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10" name="Text Box 8"/>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5111" name="Group 9"/>
          <p:cNvGrpSpPr>
            <a:grpSpLocks/>
          </p:cNvGrpSpPr>
          <p:nvPr/>
        </p:nvGrpSpPr>
        <p:grpSpPr bwMode="auto">
          <a:xfrm>
            <a:off x="5461000" y="1285875"/>
            <a:ext cx="2584450" cy="2625725"/>
            <a:chOff x="3876" y="8"/>
            <a:chExt cx="1628" cy="1654"/>
          </a:xfrm>
        </p:grpSpPr>
        <p:sp>
          <p:nvSpPr>
            <p:cNvPr id="175132" name="Line 10"/>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3" name="Text Box 11"/>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5134" name="Line 12"/>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35" name="Group 13"/>
            <p:cNvGrpSpPr>
              <a:grpSpLocks/>
            </p:cNvGrpSpPr>
            <p:nvPr/>
          </p:nvGrpSpPr>
          <p:grpSpPr bwMode="auto">
            <a:xfrm>
              <a:off x="4352" y="612"/>
              <a:ext cx="1152" cy="381"/>
              <a:chOff x="1904" y="2274"/>
              <a:chExt cx="1721" cy="474"/>
            </a:xfrm>
          </p:grpSpPr>
          <p:sp>
            <p:nvSpPr>
              <p:cNvPr id="175142" name="Line 14"/>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43" name="Text Box 15"/>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5136" name="Line 16"/>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7" name="Line 17"/>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8" name="Text Box 18"/>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39" name="Text Box 19"/>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40" name="Text Box 20"/>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5141" name="Text Box 21"/>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5112" name="Group 22"/>
          <p:cNvGrpSpPr>
            <a:grpSpLocks/>
          </p:cNvGrpSpPr>
          <p:nvPr/>
        </p:nvGrpSpPr>
        <p:grpSpPr bwMode="auto">
          <a:xfrm>
            <a:off x="5799138" y="4010025"/>
            <a:ext cx="2682875" cy="2763838"/>
            <a:chOff x="3653" y="2526"/>
            <a:chExt cx="1690" cy="1741"/>
          </a:xfrm>
        </p:grpSpPr>
        <p:sp>
          <p:nvSpPr>
            <p:cNvPr id="175113" name="Line 23"/>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4" name="Text Box 24"/>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5115" name="Line 25"/>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16" name="Group 26"/>
            <p:cNvGrpSpPr>
              <a:grpSpLocks/>
            </p:cNvGrpSpPr>
            <p:nvPr/>
          </p:nvGrpSpPr>
          <p:grpSpPr bwMode="auto">
            <a:xfrm>
              <a:off x="3929" y="3217"/>
              <a:ext cx="1152" cy="381"/>
              <a:chOff x="1904" y="2274"/>
              <a:chExt cx="1721" cy="474"/>
            </a:xfrm>
          </p:grpSpPr>
          <p:sp>
            <p:nvSpPr>
              <p:cNvPr id="175130"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5117" name="Line 29"/>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30"/>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9" name="Text Box 31"/>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20" name="Text Box 32"/>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5121" name="Text Box 33"/>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2" name="Text Box 34"/>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3" name="Text Box 35"/>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5124" name="Group 36"/>
            <p:cNvGrpSpPr>
              <a:grpSpLocks/>
            </p:cNvGrpSpPr>
            <p:nvPr/>
          </p:nvGrpSpPr>
          <p:grpSpPr bwMode="auto">
            <a:xfrm>
              <a:off x="3923" y="3427"/>
              <a:ext cx="1152" cy="381"/>
              <a:chOff x="1904" y="2274"/>
              <a:chExt cx="1721" cy="474"/>
            </a:xfrm>
          </p:grpSpPr>
          <p:sp>
            <p:nvSpPr>
              <p:cNvPr id="175128"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29" name="Text Box 3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5125" name="Text Box 39"/>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5126" name="Text Box 40"/>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5127" name="Text Box 41"/>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Tree>
    <p:extLst>
      <p:ext uri="{BB962C8B-B14F-4D97-AF65-F5344CB8AC3E}">
        <p14:creationId xmlns:p14="http://schemas.microsoft.com/office/powerpoint/2010/main" val="3206162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56</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A Summary of Questions</a:t>
            </a: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buFont typeface="Wingdings" pitchFamily="2" charset="2"/>
              <a:buChar char="q"/>
            </a:pPr>
            <a:r>
              <a:rPr lang="en-US" altLang="en-US" dirty="0">
                <a:solidFill>
                  <a:srgbClr val="000000"/>
                </a:solidFill>
              </a:rPr>
              <a:t>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SzPct val="85000"/>
              <a:buFont typeface="Wingdings" charset="2"/>
              <a:buChar char="ü"/>
            </a:pPr>
            <a:r>
              <a:rPr lang="en-US" altLang="en-US" dirty="0">
                <a:solidFill>
                  <a:srgbClr val="000000"/>
                </a:solidFill>
              </a:rPr>
              <a:t>timeout: mean + variation</a:t>
            </a: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57</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congestion window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51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a:solidFill>
                  <a:srgbClr val="000000"/>
                </a:solidFill>
                <a:latin typeface="Times New Roman" charset="0"/>
              </a:rPr>
              <a:t>Assume W is small enough. Ignore small details. MSS: Minimum Segment Size</a:t>
            </a:r>
          </a:p>
        </p:txBody>
      </p:sp>
    </p:spTree>
    <p:extLst>
      <p:ext uri="{BB962C8B-B14F-4D97-AF65-F5344CB8AC3E}">
        <p14:creationId xmlns:p14="http://schemas.microsoft.com/office/powerpoint/2010/main" val="6787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DB16E0-A47F-F942-B26D-404A91D0601A}" type="slidenum">
              <a:rPr lang="en-US" altLang="en-US" sz="1400">
                <a:solidFill>
                  <a:srgbClr val="000000"/>
                </a:solidFill>
                <a:latin typeface="Times New Roman" charset="0"/>
              </a:rPr>
              <a:pPr>
                <a:spcBef>
                  <a:spcPct val="0"/>
                </a:spcBef>
                <a:buClrTx/>
                <a:buSzTx/>
                <a:buFontTx/>
                <a:buNone/>
              </a:pPr>
              <a:t>58</a:t>
            </a:fld>
            <a:endParaRPr lang="en-US" altLang="en-US" sz="1400">
              <a:solidFill>
                <a:srgbClr val="000000"/>
              </a:solidFill>
              <a:latin typeface="Times New Roman" charset="0"/>
            </a:endParaRPr>
          </a:p>
        </p:txBody>
      </p:sp>
      <p:sp>
        <p:nvSpPr>
          <p:cNvPr id="7065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600" u="sng">
                <a:solidFill>
                  <a:srgbClr val="3333CC"/>
                </a:solidFill>
              </a:rPr>
              <a:t>Some General Questions</a:t>
            </a:r>
          </a:p>
        </p:txBody>
      </p:sp>
      <p:sp>
        <p:nvSpPr>
          <p:cNvPr id="70659" name="Rectangle 3"/>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None/>
            </a:pPr>
            <a:r>
              <a:rPr lang="en-US" altLang="en-US" dirty="0">
                <a:solidFill>
                  <a:srgbClr val="FF0000"/>
                </a:solidFill>
              </a:rPr>
              <a:t>Big picture question:</a:t>
            </a:r>
            <a:endParaRPr lang="en-US" altLang="en-US" dirty="0"/>
          </a:p>
          <a:p>
            <a:pPr>
              <a:buFont typeface="Wingdings" pitchFamily="2" charset="2"/>
              <a:buChar char="q"/>
            </a:pPr>
            <a:r>
              <a:rPr lang="en-US" altLang="en-US" dirty="0"/>
              <a:t>How to determine a flow</a:t>
            </a:r>
            <a:r>
              <a:rPr lang="ja-JP" altLang="en-US" dirty="0"/>
              <a:t>’</a:t>
            </a:r>
            <a:r>
              <a:rPr lang="en-US" altLang="ja-JP" dirty="0"/>
              <a:t>s sending rate?</a:t>
            </a:r>
            <a:endParaRPr lang="en-US" altLang="ja-JP" dirty="0">
              <a:solidFill>
                <a:srgbClr val="FF0000"/>
              </a:solidFill>
            </a:endParaRPr>
          </a:p>
          <a:p>
            <a:pPr>
              <a:buClr>
                <a:srgbClr val="3333CC"/>
              </a:buClr>
            </a:pPr>
            <a:endParaRPr lang="en-US" altLang="en-US" dirty="0">
              <a:solidFill>
                <a:srgbClr val="000000"/>
              </a:solidFill>
            </a:endParaRPr>
          </a:p>
          <a:p>
            <a:pPr marL="0" indent="0">
              <a:buClr>
                <a:srgbClr val="3333CC"/>
              </a:buClr>
              <a:buNone/>
            </a:pPr>
            <a:r>
              <a:rPr lang="en-US" altLang="en-US" dirty="0">
                <a:solidFill>
                  <a:srgbClr val="000000"/>
                </a:solidFill>
              </a:rPr>
              <a:t>For better understanding, we need to look at a few basic questions:</a:t>
            </a:r>
          </a:p>
          <a:p>
            <a:pPr>
              <a:buClr>
                <a:srgbClr val="3333CC"/>
              </a:buClr>
              <a:buFont typeface="Wingdings" pitchFamily="2" charset="2"/>
              <a:buChar char="q"/>
            </a:pPr>
            <a:r>
              <a:rPr lang="en-US" altLang="en-US" dirty="0">
                <a:solidFill>
                  <a:srgbClr val="000000"/>
                </a:solidFill>
              </a:rPr>
              <a:t>What is congestion (cost of congestion)?</a:t>
            </a:r>
          </a:p>
          <a:p>
            <a:pPr>
              <a:buClr>
                <a:srgbClr val="3333CC"/>
              </a:buClr>
              <a:buFont typeface="Wingdings" pitchFamily="2" charset="2"/>
              <a:buChar char="q"/>
            </a:pPr>
            <a:r>
              <a:rPr lang="en-US" altLang="en-US" dirty="0">
                <a:solidFill>
                  <a:srgbClr val="000000"/>
                </a:solidFill>
              </a:rPr>
              <a:t>Why are desired properties of congestion control?</a:t>
            </a:r>
            <a:endParaRPr lang="en-US" altLang="zh-CN" dirty="0">
              <a:solidFill>
                <a:srgbClr val="000000"/>
              </a:solidFill>
              <a:ea typeface="宋体"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zh-CN" sz="4000" u="sng" dirty="0">
                <a:solidFill>
                  <a:srgbClr val="3333CC"/>
                </a:solidFill>
                <a:ea typeface="宋体" charset="-122"/>
              </a:rPr>
              <a:t>Roadmap</a:t>
            </a:r>
            <a:endParaRPr lang="en-US" altLang="en-US" sz="4000" u="sng" dirty="0">
              <a:solidFill>
                <a:srgbClr val="3333CC"/>
              </a:solidFill>
            </a:endParaRPr>
          </a:p>
        </p:txBody>
      </p:sp>
      <p:sp>
        <p:nvSpPr>
          <p:cNvPr id="78850"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charset="2"/>
              <a:buChar char="q"/>
            </a:pPr>
            <a:r>
              <a:rPr lang="en-US" altLang="zh-CN" dirty="0">
                <a:solidFill>
                  <a:srgbClr val="000000"/>
                </a:solidFill>
                <a:ea typeface="宋体" charset="-122"/>
              </a:rPr>
              <a:t>What is congestion</a:t>
            </a:r>
          </a:p>
          <a:p>
            <a:pPr>
              <a:buClr>
                <a:srgbClr val="3333CC"/>
              </a:buClr>
              <a:buFont typeface="Wingdings" charset="2"/>
              <a:buChar char="q"/>
            </a:pPr>
            <a:r>
              <a:rPr lang="en-US" altLang="zh-CN" dirty="0">
                <a:solidFill>
                  <a:srgbClr val="000000"/>
                </a:solidFill>
                <a:ea typeface="宋体" charset="-122"/>
              </a:rPr>
              <a:t>The basic CC </a:t>
            </a:r>
            <a:r>
              <a:rPr lang="en-US" altLang="zh-CN" dirty="0" err="1">
                <a:solidFill>
                  <a:srgbClr val="000000"/>
                </a:solidFill>
                <a:ea typeface="宋体" charset="-122"/>
              </a:rPr>
              <a:t>alg</a:t>
            </a:r>
            <a:endParaRPr lang="en-US" altLang="zh-CN" dirty="0">
              <a:solidFill>
                <a:srgbClr val="000000"/>
              </a:solidFill>
              <a:ea typeface="宋体" charset="-122"/>
            </a:endParaRPr>
          </a:p>
          <a:p>
            <a:pPr>
              <a:buFont typeface="Wingdings" charset="2"/>
              <a:buChar char="q"/>
            </a:pPr>
            <a:r>
              <a:rPr lang="en-US" altLang="zh-CN" dirty="0">
                <a:ea typeface="宋体" charset="-122"/>
              </a:rPr>
              <a:t>TCP/</a:t>
            </a:r>
            <a:r>
              <a:rPr lang="en-US" altLang="zh-CN" dirty="0" err="1">
                <a:ea typeface="宋体" charset="-122"/>
              </a:rPr>
              <a:t>reno</a:t>
            </a:r>
            <a:r>
              <a:rPr lang="en-US" altLang="zh-CN" dirty="0">
                <a:ea typeface="宋体" charset="-122"/>
              </a:rPr>
              <a:t> CC</a:t>
            </a:r>
          </a:p>
          <a:p>
            <a:pPr>
              <a:buClr>
                <a:srgbClr val="2D2DB9"/>
              </a:buClr>
              <a:buFont typeface="Wingdings" charset="2"/>
              <a:buChar char="q"/>
            </a:pPr>
            <a:r>
              <a:rPr lang="en-US" altLang="en-US" dirty="0">
                <a:ea typeface="宋体" charset="-122"/>
              </a:rPr>
              <a:t>TCP/Vegas</a:t>
            </a:r>
          </a:p>
          <a:p>
            <a:pPr>
              <a:buClr>
                <a:srgbClr val="2D2DB9"/>
              </a:buClr>
              <a:buFont typeface="Wingdings" charset="2"/>
              <a:buChar char="q"/>
            </a:pPr>
            <a:r>
              <a:rPr lang="en-US" altLang="en-US" dirty="0">
                <a:ea typeface="宋体" charset="-122"/>
              </a:rPr>
              <a:t>A unifying view of TCP/Reno and TCP/Vegas</a:t>
            </a:r>
          </a:p>
          <a:p>
            <a:pPr>
              <a:buClr>
                <a:srgbClr val="2D2DB9"/>
              </a:buClr>
              <a:buFont typeface="Wingdings" charset="2"/>
              <a:buChar char="q"/>
            </a:pPr>
            <a:r>
              <a:rPr lang="en-US" altLang="en-US" dirty="0">
                <a:ea typeface="宋体" charset="-122"/>
              </a:rPr>
              <a:t>Network wide resource allocation</a:t>
            </a:r>
          </a:p>
          <a:p>
            <a:pPr lvl="1">
              <a:buClr>
                <a:srgbClr val="2D2DB9"/>
              </a:buClr>
              <a:buFont typeface="Courier New" charset="0"/>
              <a:buChar char="o"/>
            </a:pPr>
            <a:r>
              <a:rPr lang="en-US" altLang="en-US" sz="2200" dirty="0">
                <a:ea typeface="宋体" charset="-122"/>
              </a:rPr>
              <a:t>Framework</a:t>
            </a:r>
          </a:p>
          <a:p>
            <a:pPr lvl="1">
              <a:buClr>
                <a:srgbClr val="2D2DB9"/>
              </a:buClr>
              <a:buFont typeface="Courier New" charset="0"/>
              <a:buChar char="o"/>
            </a:pPr>
            <a:r>
              <a:rPr lang="en-US" altLang="en-US" sz="2200" dirty="0">
                <a:ea typeface="宋体" charset="-122"/>
              </a:rPr>
              <a:t>Axiom derivation of network-wide objective function</a:t>
            </a:r>
          </a:p>
          <a:p>
            <a:pPr lvl="1">
              <a:buClr>
                <a:srgbClr val="2D2DB9"/>
              </a:buClr>
              <a:buFont typeface="Courier New" charset="0"/>
              <a:buChar char="o"/>
            </a:pPr>
            <a:r>
              <a:rPr lang="en-US" altLang="en-US" sz="2200" dirty="0">
                <a:ea typeface="宋体" charset="-122"/>
              </a:rPr>
              <a:t>Derive distributed algorithm</a:t>
            </a:r>
          </a:p>
        </p:txBody>
      </p:sp>
    </p:spTree>
    <p:extLst>
      <p:ext uri="{BB962C8B-B14F-4D97-AF65-F5344CB8AC3E}">
        <p14:creationId xmlns:p14="http://schemas.microsoft.com/office/powerpoint/2010/main" val="161481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x-none" sz="3600">
                <a:ea typeface="ＭＳ Ｐゴシック" charset="-128"/>
              </a:rPr>
              <a:t>Selective Repeat</a:t>
            </a:r>
            <a:endParaRPr lang="en-US" altLang="x-none">
              <a:ea typeface="ＭＳ Ｐゴシック" charset="-128"/>
            </a:endParaRPr>
          </a:p>
        </p:txBody>
      </p:sp>
      <p:sp>
        <p:nvSpPr>
          <p:cNvPr id="28676" name="Rectangle 3"/>
          <p:cNvSpPr>
            <a:spLocks noGrp="1" noChangeArrowheads="1"/>
          </p:cNvSpPr>
          <p:nvPr>
            <p:ph type="body" sz="half" idx="1"/>
          </p:nvPr>
        </p:nvSpPr>
        <p:spPr>
          <a:xfrm>
            <a:off x="552450" y="1466850"/>
            <a:ext cx="7562850" cy="4648200"/>
          </a:xfrm>
        </p:spPr>
        <p:txBody>
          <a:bodyPr/>
          <a:lstStyle/>
          <a:p>
            <a:pPr>
              <a:buFont typeface="Wingdings" pitchFamily="2" charset="2"/>
              <a:buChar char="q"/>
            </a:pPr>
            <a:r>
              <a:rPr lang="en-US" altLang="x-none" sz="2400" dirty="0">
                <a:ea typeface="ＭＳ Ｐゴシック" charset="-128"/>
              </a:rPr>
              <a:t>Sender window</a:t>
            </a:r>
          </a:p>
          <a:p>
            <a:pPr lvl="1">
              <a:buFont typeface="Courier New" panose="02070309020205020404" pitchFamily="49" charset="0"/>
              <a:buChar char="o"/>
            </a:pPr>
            <a:r>
              <a:rPr lang="en-US" altLang="x-none" sz="2000" dirty="0">
                <a:ea typeface="ＭＳ Ｐゴシック" charset="-128"/>
              </a:rPr>
              <a:t>Window size W: W consecutive </a:t>
            </a:r>
            <a:r>
              <a:rPr lang="en-US" altLang="x-none" sz="2000" dirty="0" err="1">
                <a:ea typeface="ＭＳ Ｐゴシック" charset="-128"/>
              </a:rPr>
              <a:t>unACKed</a:t>
            </a:r>
            <a:r>
              <a:rPr lang="en-US" altLang="x-none" sz="2000" dirty="0">
                <a:ea typeface="ＭＳ Ｐゴシック" charset="-128"/>
              </a:rPr>
              <a:t> </a:t>
            </a:r>
            <a:r>
              <a:rPr lang="en-US" altLang="x-none" sz="2000" dirty="0" err="1">
                <a:ea typeface="ＭＳ Ｐゴシック" charset="-128"/>
              </a:rPr>
              <a:t>seq</a:t>
            </a:r>
            <a:r>
              <a:rPr lang="en-US" altLang="x-none" sz="2000" dirty="0">
                <a:ea typeface="ＭＳ Ｐゴシック" charset="-128"/>
              </a:rPr>
              <a:t> #</a:t>
            </a:r>
            <a:r>
              <a:rPr lang="ja-JP" altLang="en-US" sz="2000">
                <a:ea typeface="ＭＳ Ｐゴシック" charset="-128"/>
              </a:rPr>
              <a:t>’</a:t>
            </a:r>
            <a:r>
              <a:rPr lang="en-US" altLang="ja-JP" sz="2000" dirty="0">
                <a:ea typeface="ＭＳ Ｐゴシック" charset="-128"/>
              </a:rPr>
              <a:t>s</a:t>
            </a:r>
          </a:p>
          <a:p>
            <a:pPr>
              <a:buFont typeface="Wingdings" pitchFamily="2" charset="2"/>
              <a:buChar char="q"/>
            </a:pPr>
            <a:r>
              <a:rPr lang="en-US" altLang="x-none" sz="2400" dirty="0">
                <a:ea typeface="ＭＳ Ｐゴシック" charset="-128"/>
              </a:rPr>
              <a:t>Receiver </a:t>
            </a:r>
            <a:r>
              <a:rPr lang="en-US" altLang="x-none" sz="2400" i="1" dirty="0">
                <a:solidFill>
                  <a:srgbClr val="FF0000"/>
                </a:solidFill>
                <a:ea typeface="ＭＳ Ｐゴシック" charset="-128"/>
              </a:rPr>
              <a:t>individually</a:t>
            </a:r>
            <a:r>
              <a:rPr lang="en-US" altLang="x-none" sz="2400" dirty="0">
                <a:ea typeface="ＭＳ Ｐゴシック" charset="-128"/>
              </a:rPr>
              <a:t> acknowledges correctly received </a:t>
            </a:r>
            <a:r>
              <a:rPr lang="en-US" altLang="x-none" sz="2400" dirty="0" err="1">
                <a:ea typeface="ＭＳ Ｐゴシック" charset="-128"/>
              </a:rPr>
              <a:t>pkts</a:t>
            </a:r>
            <a:endParaRPr lang="en-US" altLang="x-none" sz="2400" dirty="0">
              <a:ea typeface="ＭＳ Ｐゴシック" charset="-128"/>
            </a:endParaRPr>
          </a:p>
          <a:p>
            <a:pPr lvl="1">
              <a:buFont typeface="Courier New" panose="02070309020205020404" pitchFamily="49" charset="0"/>
              <a:buChar char="o"/>
            </a:pPr>
            <a:r>
              <a:rPr lang="en-US" altLang="x-none" sz="2000" dirty="0">
                <a:solidFill>
                  <a:srgbClr val="FF0000"/>
                </a:solidFill>
                <a:ea typeface="ＭＳ Ｐゴシック" charset="-128"/>
              </a:rPr>
              <a:t>buffers out-of-orde</a:t>
            </a:r>
            <a:r>
              <a:rPr lang="en-US" altLang="x-none" sz="2000" dirty="0">
                <a:ea typeface="ＭＳ Ｐゴシック" charset="-128"/>
              </a:rPr>
              <a:t>r </a:t>
            </a:r>
            <a:r>
              <a:rPr lang="en-US" altLang="x-none" sz="2000" dirty="0" err="1">
                <a:ea typeface="ＭＳ Ｐゴシック" charset="-128"/>
              </a:rPr>
              <a:t>pkts</a:t>
            </a:r>
            <a:r>
              <a:rPr lang="en-US" altLang="x-none" sz="2000" dirty="0">
                <a:ea typeface="ＭＳ Ｐゴシック" charset="-128"/>
              </a:rPr>
              <a:t>, for eventual in-order delivery to upper layer</a:t>
            </a:r>
            <a:endParaRPr lang="en-US" altLang="x-none" sz="2000" dirty="0">
              <a:solidFill>
                <a:srgbClr val="FF0000"/>
              </a:solidFill>
              <a:ea typeface="ＭＳ Ｐゴシック" charset="-128"/>
            </a:endParaRPr>
          </a:p>
          <a:p>
            <a:pPr lvl="1">
              <a:buFont typeface="Courier New" panose="02070309020205020404" pitchFamily="49" charset="0"/>
              <a:buChar char="o"/>
            </a:pPr>
            <a:r>
              <a:rPr lang="en-US" altLang="x-none" sz="2000" dirty="0">
                <a:solidFill>
                  <a:srgbClr val="FF0000"/>
                </a:solidFill>
                <a:ea typeface="ＭＳ Ｐゴシック" charset="-128"/>
              </a:rPr>
              <a:t>ACK(n) means received packet with </a:t>
            </a:r>
            <a:r>
              <a:rPr lang="en-US" altLang="x-none" sz="2000" dirty="0" err="1">
                <a:solidFill>
                  <a:srgbClr val="FF0000"/>
                </a:solidFill>
                <a:ea typeface="ＭＳ Ｐゴシック" charset="-128"/>
              </a:rPr>
              <a:t>seq</a:t>
            </a:r>
            <a:r>
              <a:rPr lang="en-US" altLang="x-none" sz="2000" dirty="0">
                <a:solidFill>
                  <a:srgbClr val="FF0000"/>
                </a:solidFill>
                <a:ea typeface="ＭＳ Ｐゴシック" charset="-128"/>
              </a:rPr>
              <a:t># n only</a:t>
            </a:r>
          </a:p>
          <a:p>
            <a:pPr lvl="1">
              <a:buFont typeface="Courier New" panose="02070309020205020404" pitchFamily="49" charset="0"/>
              <a:buChar char="o"/>
            </a:pPr>
            <a:r>
              <a:rPr lang="en-US" altLang="x-none" sz="2000" dirty="0">
                <a:ea typeface="ＭＳ Ｐゴシック" charset="-128"/>
              </a:rPr>
              <a:t>buffer size at receiver: window size</a:t>
            </a:r>
          </a:p>
          <a:p>
            <a:pPr>
              <a:buFont typeface="Wingdings" pitchFamily="2" charset="2"/>
              <a:buChar char="q"/>
            </a:pPr>
            <a:r>
              <a:rPr lang="en-US" altLang="x-none" sz="2400" dirty="0">
                <a:ea typeface="ＭＳ Ｐゴシック" charset="-128"/>
              </a:rPr>
              <a:t>Sender only resends </a:t>
            </a:r>
            <a:r>
              <a:rPr lang="en-US" altLang="x-none" sz="2400" dirty="0" err="1">
                <a:ea typeface="ＭＳ Ｐゴシック" charset="-128"/>
              </a:rPr>
              <a:t>pkts</a:t>
            </a:r>
            <a:r>
              <a:rPr lang="en-US" altLang="x-none" sz="2400" dirty="0">
                <a:ea typeface="ＭＳ Ｐゴシック" charset="-128"/>
              </a:rPr>
              <a:t> for which ACK not received</a:t>
            </a:r>
          </a:p>
          <a:p>
            <a:pPr lvl="1">
              <a:buFont typeface="Courier New" panose="02070309020205020404" pitchFamily="49" charset="0"/>
              <a:buChar char="o"/>
            </a:pPr>
            <a:r>
              <a:rPr lang="en-US" altLang="x-none" sz="2000" dirty="0">
                <a:ea typeface="ＭＳ Ｐゴシック" charset="-128"/>
              </a:rPr>
              <a:t>sender timer for each </a:t>
            </a:r>
            <a:r>
              <a:rPr lang="en-US" altLang="x-none" sz="2000" dirty="0" err="1">
                <a:ea typeface="ＭＳ Ｐゴシック" charset="-128"/>
              </a:rPr>
              <a:t>unACKed</a:t>
            </a:r>
            <a:r>
              <a:rPr lang="en-US" altLang="x-none" sz="2000" dirty="0">
                <a:ea typeface="ＭＳ Ｐゴシック" charset="-128"/>
              </a:rPr>
              <a:t> </a:t>
            </a:r>
            <a:r>
              <a:rPr lang="en-US" altLang="x-none" sz="2000" dirty="0" err="1">
                <a:ea typeface="ＭＳ Ｐゴシック" charset="-128"/>
              </a:rPr>
              <a:t>pkt</a:t>
            </a:r>
            <a:endParaRPr lang="en-US" altLang="x-none" sz="2000" dirty="0">
              <a:ea typeface="ＭＳ Ｐゴシック" charset="-128"/>
            </a:endParaRPr>
          </a:p>
        </p:txBody>
      </p:sp>
      <p:sp>
        <p:nvSpPr>
          <p:cNvPr id="5" name="Slide Number Placeholder 4">
            <a:extLst>
              <a:ext uri="{FF2B5EF4-FFF2-40B4-BE49-F238E27FC236}">
                <a16:creationId xmlns:a16="http://schemas.microsoft.com/office/drawing/2014/main" id="{C38BCFD2-A327-3448-A437-A1F175F2AD0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6</a:t>
            </a:fld>
            <a:endParaRPr lang="en-US" altLang="x-none" sz="1400" dirty="0">
              <a:latin typeface="Times New Roman" charset="0"/>
            </a:endParaRPr>
          </a:p>
        </p:txBody>
      </p:sp>
    </p:spTree>
    <p:extLst>
      <p:ext uri="{BB962C8B-B14F-4D97-AF65-F5344CB8AC3E}">
        <p14:creationId xmlns:p14="http://schemas.microsoft.com/office/powerpoint/2010/main" val="398413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60</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Setting timeout</a:t>
            </a:r>
          </a:p>
          <a:p>
            <a:pPr>
              <a:buFont typeface="Wingdings"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p:txBody>
      </p:sp>
    </p:spTree>
    <p:extLst>
      <p:ext uri="{BB962C8B-B14F-4D97-AF65-F5344CB8AC3E}">
        <p14:creationId xmlns:p14="http://schemas.microsoft.com/office/powerpoint/2010/main" val="1835029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CE5EF-2EEB-8547-9ECA-A0442C3ACE2A}" type="slidenum">
              <a:rPr lang="en-US" altLang="en-US" sz="1400">
                <a:solidFill>
                  <a:srgbClr val="000000"/>
                </a:solidFill>
                <a:latin typeface="Times New Roman" charset="0"/>
              </a:rPr>
              <a:pPr>
                <a:spcBef>
                  <a:spcPct val="0"/>
                </a:spcBef>
                <a:buClrTx/>
                <a:buSzTx/>
                <a:buFontTx/>
                <a:buNone/>
              </a:pPr>
              <a:t>61</a:t>
            </a:fld>
            <a:endParaRPr lang="en-US" altLang="en-US" sz="1400">
              <a:solidFill>
                <a:srgbClr val="000000"/>
              </a:solidFill>
              <a:latin typeface="Times New Roman" charset="0"/>
            </a:endParaRPr>
          </a:p>
        </p:txBody>
      </p:sp>
      <p:sp>
        <p:nvSpPr>
          <p:cNvPr id="72706"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2707" name="Object 3"/>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53766" name="Clip" r:id="rId4" imgW="1307079" imgH="1083682" progId="MS_ClipArt_Gallery.2">
                  <p:embed/>
                </p:oleObj>
              </mc:Choice>
              <mc:Fallback>
                <p:oleObj name="Clip" r:id="rId4" imgW="1307079" imgH="108368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08" name="Text Box 4"/>
          <p:cNvSpPr txBox="1">
            <a:spLocks noChangeArrowheads="1"/>
          </p:cNvSpPr>
          <p:nvPr/>
        </p:nvSpPr>
        <p:spPr bwMode="auto">
          <a:xfrm>
            <a:off x="252413" y="1524000"/>
            <a:ext cx="750887"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2709"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2710"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1"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2" name="Object 8">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53767" name="Clip" r:id="rId6" imgW="1438275" imgH="1654175" progId="MS_ClipArt_Gallery.2">
                  <p:embed/>
                </p:oleObj>
              </mc:Choice>
              <mc:Fallback>
                <p:oleObj name="Clip" r:id="rId6" imgW="1438275" imgH="1654175" progId="MS_ClipArt_Gallery.2">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3"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4" name="Object 10">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53768" name="Clip" r:id="rId8" imgW="1438275" imgH="1654175" progId="MS_ClipArt_Gallery.2">
                  <p:embed/>
                </p:oleObj>
              </mc:Choice>
              <mc:Fallback>
                <p:oleObj name="Clip" r:id="rId8"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2715" name="Object 11"/>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53769" name="Clip" r:id="rId9" imgW="1307079" imgH="1083682" progId="MS_ClipArt_Gallery.2">
                  <p:embed/>
                </p:oleObj>
              </mc:Choice>
              <mc:Fallback>
                <p:oleObj name="Clip" r:id="rId9"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16"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7" name="Object 13">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53770" name="Clip" r:id="rId10" imgW="1438275" imgH="1654175" progId="MS_ClipArt_Gallery.2">
                  <p:embed/>
                </p:oleObj>
              </mc:Choice>
              <mc:Fallback>
                <p:oleObj name="Clip" r:id="rId10" imgW="1438275" imgH="1654175" progId="MS_ClipArt_Gallery.2">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8" name="Text Box 14"/>
          <p:cNvSpPr txBox="1">
            <a:spLocks noChangeArrowheads="1"/>
          </p:cNvSpPr>
          <p:nvPr/>
        </p:nvSpPr>
        <p:spPr bwMode="auto">
          <a:xfrm>
            <a:off x="335915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1</a:t>
            </a:r>
          </a:p>
        </p:txBody>
      </p:sp>
      <p:sp>
        <p:nvSpPr>
          <p:cNvPr id="72719" name="Text Box 15"/>
          <p:cNvSpPr txBox="1">
            <a:spLocks noChangeArrowheads="1"/>
          </p:cNvSpPr>
          <p:nvPr/>
        </p:nvSpPr>
        <p:spPr bwMode="auto">
          <a:xfrm>
            <a:off x="476250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2</a:t>
            </a:r>
          </a:p>
        </p:txBody>
      </p:sp>
      <p:sp>
        <p:nvSpPr>
          <p:cNvPr id="72720" name="Line 16"/>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1" name="Object 1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53771" name="Clip" r:id="rId11" imgW="1438275" imgH="1654175" progId="MS_ClipArt_Gallery.2">
                  <p:embed/>
                </p:oleObj>
              </mc:Choice>
              <mc:Fallback>
                <p:oleObj name="Clip" r:id="rId11" imgW="1438275" imgH="1654175" progId="MS_ClipArt_Gallery.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2" name="Line 18"/>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3" name="Object 19"/>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53772" name="Clip" r:id="rId12" imgW="1307079" imgH="1083682" progId="MS_ClipArt_Gallery.2">
                  <p:embed/>
                </p:oleObj>
              </mc:Choice>
              <mc:Fallback>
                <p:oleObj name="Clip" r:id="rId12" imgW="1307079" imgH="1083682"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24" name="Object 20">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53773" name="Clip" r:id="rId13" imgW="1438275" imgH="1654175" progId="MS_ClipArt_Gallery.2">
                  <p:embed/>
                </p:oleObj>
              </mc:Choice>
              <mc:Fallback>
                <p:oleObj name="Clip" r:id="rId13" imgW="1438275" imgH="1654175" progId="MS_ClipArt_Gallery.2">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5" name="Text Box 21"/>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2726" name="Text Box 22"/>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2727" name="Text Box 23"/>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2728" name="Line 24"/>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9" name="Line 25"/>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0" name="Object 26">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53774" name="Clip" r:id="rId14" imgW="1438275" imgH="1654175" progId="MS_ClipArt_Gallery.2">
                  <p:embed/>
                </p:oleObj>
              </mc:Choice>
              <mc:Fallback>
                <p:oleObj name="Clip" r:id="rId14" imgW="1438275" imgH="1654175" progId="MS_ClipArt_Gallery.2">
                  <p:embed/>
                  <p:pic>
                    <p:nvPicPr>
                      <p:cNvPr id="0" name="Object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31" name="Line 27"/>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2" name="Object 28"/>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53775" name="Clip" r:id="rId15" imgW="1307079" imgH="1083682" progId="MS_ClipArt_Gallery.2">
                  <p:embed/>
                </p:oleObj>
              </mc:Choice>
              <mc:Fallback>
                <p:oleObj name="Clip" r:id="rId15" imgW="1307079" imgH="1083682"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33" name="Line 29"/>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4" name="Rectangle 30"/>
          <p:cNvSpPr>
            <a:spLocks noChangeArrowheads="1"/>
          </p:cNvSpPr>
          <p:nvPr/>
        </p:nvSpPr>
        <p:spPr bwMode="auto">
          <a:xfrm>
            <a:off x="273050" y="419100"/>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Cause/Cost of Congestion: </a:t>
            </a:r>
            <a:r>
              <a:rPr lang="en-US" altLang="zh-CN" u="sng">
                <a:solidFill>
                  <a:srgbClr val="3333CC"/>
                </a:solidFill>
                <a:ea typeface="宋体" charset="-122"/>
              </a:rPr>
              <a:t>Single Bottleneck</a:t>
            </a:r>
            <a:endParaRPr lang="en-US" altLang="en-US" u="sng">
              <a:solidFill>
                <a:srgbClr val="3333CC"/>
              </a:solidFill>
            </a:endParaRPr>
          </a:p>
        </p:txBody>
      </p:sp>
      <p:sp>
        <p:nvSpPr>
          <p:cNvPr id="72735" name="Text Box 31"/>
          <p:cNvSpPr txBox="1">
            <a:spLocks noChangeArrowheads="1"/>
          </p:cNvSpPr>
          <p:nvPr/>
        </p:nvSpPr>
        <p:spPr bwMode="auto">
          <a:xfrm>
            <a:off x="379413" y="3290888"/>
            <a:ext cx="8361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rPr>
              <a:t>- Flow 2 has a fixed sending rate of 5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We vary the sending rate of flow 1 from 0 to 20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r>
              <a:rPr lang="en-US" altLang="en-US" sz="1800" dirty="0">
                <a:solidFill>
                  <a:srgbClr val="000000"/>
                </a:solidFill>
              </a:rPr>
              <a:t> link from router 1 to router 2 has </a:t>
            </a:r>
            <a:r>
              <a:rPr lang="en-US" altLang="en-US" sz="1800" dirty="0">
                <a:solidFill>
                  <a:srgbClr val="FF0000"/>
                </a:solidFill>
              </a:rPr>
              <a:t>infinite</a:t>
            </a:r>
            <a:r>
              <a:rPr lang="en-US" altLang="en-US" sz="1800" dirty="0">
                <a:solidFill>
                  <a:srgbClr val="000000"/>
                </a:solidFill>
              </a:rPr>
              <a:t> buffer</a:t>
            </a:r>
          </a:p>
        </p:txBody>
      </p:sp>
      <p:sp>
        <p:nvSpPr>
          <p:cNvPr id="72736" name="Text Box 32"/>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a:t>
            </a:r>
            <a:r>
              <a:rPr lang="en-US" altLang="en-US" sz="1400">
                <a:solidFill>
                  <a:srgbClr val="000000"/>
                </a:solidFill>
                <a:latin typeface="Times New Roman" charset="0"/>
              </a:rPr>
              <a:t>0 Mbps</a:t>
            </a:r>
          </a:p>
        </p:txBody>
      </p:sp>
      <p:sp>
        <p:nvSpPr>
          <p:cNvPr id="72737" name="Text Box 33"/>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20 Mbps</a:t>
            </a:r>
          </a:p>
        </p:txBody>
      </p:sp>
      <p:sp>
        <p:nvSpPr>
          <p:cNvPr id="72738" name="Rectangle 55"/>
          <p:cNvSpPr>
            <a:spLocks noChangeArrowheads="1"/>
          </p:cNvSpPr>
          <p:nvPr/>
        </p:nvSpPr>
        <p:spPr bwMode="auto">
          <a:xfrm>
            <a:off x="457200" y="4486275"/>
            <a:ext cx="254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throughput: e2e packets delivered in unit time</a:t>
            </a:r>
            <a:endParaRPr lang="en-US" altLang="en-US" sz="1600">
              <a:latin typeface="Times New Roman" charset="0"/>
            </a:endParaRPr>
          </a:p>
        </p:txBody>
      </p:sp>
      <p:sp>
        <p:nvSpPr>
          <p:cNvPr id="72739" name="Rectangle 56"/>
          <p:cNvSpPr>
            <a:spLocks noChangeArrowheads="1"/>
          </p:cNvSpPr>
          <p:nvPr/>
        </p:nvSpPr>
        <p:spPr bwMode="auto">
          <a:xfrm>
            <a:off x="5243513" y="4576763"/>
            <a:ext cx="2549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Delay?</a:t>
            </a:r>
            <a:endParaRPr lang="en-US" altLang="en-US" sz="1600">
              <a:latin typeface="Times New Roman" charset="0"/>
            </a:endParaRPr>
          </a:p>
        </p:txBody>
      </p:sp>
      <p:grpSp>
        <p:nvGrpSpPr>
          <p:cNvPr id="2" name="Group 57"/>
          <p:cNvGrpSpPr>
            <a:grpSpLocks/>
          </p:cNvGrpSpPr>
          <p:nvPr/>
        </p:nvGrpSpPr>
        <p:grpSpPr bwMode="auto">
          <a:xfrm>
            <a:off x="392113" y="5059363"/>
            <a:ext cx="2813050" cy="1695450"/>
            <a:chOff x="144463" y="5091113"/>
            <a:chExt cx="2813050" cy="1695450"/>
          </a:xfrm>
        </p:grpSpPr>
        <p:sp>
          <p:nvSpPr>
            <p:cNvPr id="72751" name="Line 34"/>
            <p:cNvSpPr>
              <a:spLocks noChangeShapeType="1"/>
            </p:cNvSpPr>
            <p:nvPr/>
          </p:nvSpPr>
          <p:spPr bwMode="auto">
            <a:xfrm>
              <a:off x="503238" y="6540500"/>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2" name="Line 35"/>
            <p:cNvSpPr>
              <a:spLocks noChangeShapeType="1"/>
            </p:cNvSpPr>
            <p:nvPr/>
          </p:nvSpPr>
          <p:spPr bwMode="auto">
            <a:xfrm flipV="1">
              <a:off x="493713" y="51689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3" name="Text Box 36"/>
            <p:cNvSpPr txBox="1">
              <a:spLocks noChangeArrowheads="1"/>
            </p:cNvSpPr>
            <p:nvPr/>
          </p:nvSpPr>
          <p:spPr bwMode="auto">
            <a:xfrm>
              <a:off x="1703388" y="608647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54" name="Text Box 37"/>
            <p:cNvSpPr txBox="1">
              <a:spLocks noChangeArrowheads="1"/>
            </p:cNvSpPr>
            <p:nvPr/>
          </p:nvSpPr>
          <p:spPr bwMode="auto">
            <a:xfrm>
              <a:off x="407988" y="5091113"/>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2755" name="Line 38"/>
            <p:cNvSpPr>
              <a:spLocks noChangeShapeType="1"/>
            </p:cNvSpPr>
            <p:nvPr/>
          </p:nvSpPr>
          <p:spPr bwMode="auto">
            <a:xfrm flipV="1">
              <a:off x="493713" y="574516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6" name="Line 39"/>
            <p:cNvSpPr>
              <a:spLocks noChangeShapeType="1"/>
            </p:cNvSpPr>
            <p:nvPr/>
          </p:nvSpPr>
          <p:spPr bwMode="auto">
            <a:xfrm>
              <a:off x="1179513" y="5745163"/>
              <a:ext cx="1096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7" name="Text Box 40"/>
            <p:cNvSpPr txBox="1">
              <a:spLocks noChangeArrowheads="1"/>
            </p:cNvSpPr>
            <p:nvPr/>
          </p:nvSpPr>
          <p:spPr bwMode="auto">
            <a:xfrm>
              <a:off x="171451" y="63198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58" name="Text Box 41"/>
            <p:cNvSpPr txBox="1">
              <a:spLocks noChangeArrowheads="1"/>
            </p:cNvSpPr>
            <p:nvPr/>
          </p:nvSpPr>
          <p:spPr bwMode="auto">
            <a:xfrm>
              <a:off x="144463" y="56372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2759" name="Text Box 46"/>
            <p:cNvSpPr txBox="1">
              <a:spLocks noChangeArrowheads="1"/>
            </p:cNvSpPr>
            <p:nvPr/>
          </p:nvSpPr>
          <p:spPr bwMode="auto">
            <a:xfrm>
              <a:off x="1027113" y="647065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60" name="Text Box 50"/>
            <p:cNvSpPr txBox="1">
              <a:spLocks noChangeArrowheads="1"/>
            </p:cNvSpPr>
            <p:nvPr/>
          </p:nvSpPr>
          <p:spPr bwMode="auto">
            <a:xfrm>
              <a:off x="387351" y="64817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grpSp>
      <p:grpSp>
        <p:nvGrpSpPr>
          <p:cNvPr id="3" name="Group 68"/>
          <p:cNvGrpSpPr>
            <a:grpSpLocks/>
          </p:cNvGrpSpPr>
          <p:nvPr/>
        </p:nvGrpSpPr>
        <p:grpSpPr bwMode="auto">
          <a:xfrm>
            <a:off x="4124325" y="4972050"/>
            <a:ext cx="3822700" cy="1909763"/>
            <a:chOff x="4186292" y="4413959"/>
            <a:chExt cx="3822700" cy="1909243"/>
          </a:xfrm>
        </p:grpSpPr>
        <p:sp>
          <p:nvSpPr>
            <p:cNvPr id="72742" name="Line 42"/>
            <p:cNvSpPr>
              <a:spLocks noChangeShapeType="1"/>
            </p:cNvSpPr>
            <p:nvPr/>
          </p:nvSpPr>
          <p:spPr bwMode="auto">
            <a:xfrm>
              <a:off x="5554717" y="5940829"/>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Line 43"/>
            <p:cNvSpPr>
              <a:spLocks noChangeShapeType="1"/>
            </p:cNvSpPr>
            <p:nvPr/>
          </p:nvSpPr>
          <p:spPr bwMode="auto">
            <a:xfrm flipV="1">
              <a:off x="5545192" y="4569229"/>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4" name="Text Box 44"/>
            <p:cNvSpPr txBox="1">
              <a:spLocks noChangeArrowheads="1"/>
            </p:cNvSpPr>
            <p:nvPr/>
          </p:nvSpPr>
          <p:spPr bwMode="auto">
            <a:xfrm>
              <a:off x="6754867" y="5486804"/>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45" name="Text Box 45"/>
            <p:cNvSpPr txBox="1">
              <a:spLocks noChangeArrowheads="1"/>
            </p:cNvSpPr>
            <p:nvPr/>
          </p:nvSpPr>
          <p:spPr bwMode="auto">
            <a:xfrm>
              <a:off x="5494853" y="4413959"/>
              <a:ext cx="1486304"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delay at  central link</a:t>
              </a:r>
            </a:p>
          </p:txBody>
        </p:sp>
        <p:sp>
          <p:nvSpPr>
            <p:cNvPr id="72746" name="Freeform 47"/>
            <p:cNvSpPr>
              <a:spLocks/>
            </p:cNvSpPr>
            <p:nvPr/>
          </p:nvSpPr>
          <p:spPr bwMode="auto">
            <a:xfrm>
              <a:off x="5548367" y="4680354"/>
              <a:ext cx="1087438" cy="1273175"/>
            </a:xfrm>
            <a:custGeom>
              <a:avLst/>
              <a:gdLst>
                <a:gd name="T0" fmla="*/ 0 w 743"/>
                <a:gd name="T1" fmla="*/ 2147483646 h 807"/>
                <a:gd name="T2" fmla="*/ 2147483646 w 743"/>
                <a:gd name="T3" fmla="*/ 2147483646 h 807"/>
                <a:gd name="T4" fmla="*/ 2147483646 w 743"/>
                <a:gd name="T5" fmla="*/ 2147483646 h 807"/>
                <a:gd name="T6" fmla="*/ 2147483646 w 743"/>
                <a:gd name="T7" fmla="*/ 0 h 807"/>
                <a:gd name="T8" fmla="*/ 0 60000 65536"/>
                <a:gd name="T9" fmla="*/ 0 60000 65536"/>
                <a:gd name="T10" fmla="*/ 0 60000 65536"/>
                <a:gd name="T11" fmla="*/ 0 60000 65536"/>
                <a:gd name="T12" fmla="*/ 0 w 743"/>
                <a:gd name="T13" fmla="*/ 0 h 807"/>
                <a:gd name="T14" fmla="*/ 743 w 743"/>
                <a:gd name="T15" fmla="*/ 807 h 807"/>
              </a:gdLst>
              <a:ahLst/>
              <a:cxnLst>
                <a:cxn ang="T8">
                  <a:pos x="T0" y="T1"/>
                </a:cxn>
                <a:cxn ang="T9">
                  <a:pos x="T2" y="T3"/>
                </a:cxn>
                <a:cxn ang="T10">
                  <a:pos x="T4" y="T5"/>
                </a:cxn>
                <a:cxn ang="T11">
                  <a:pos x="T6" y="T7"/>
                </a:cxn>
              </a:cxnLst>
              <a:rect l="T12" t="T13" r="T14" b="T15"/>
              <a:pathLst>
                <a:path w="743" h="807">
                  <a:moveTo>
                    <a:pt x="0" y="807"/>
                  </a:moveTo>
                  <a:cubicBezTo>
                    <a:pt x="192" y="787"/>
                    <a:pt x="384" y="768"/>
                    <a:pt x="484" y="732"/>
                  </a:cubicBezTo>
                  <a:cubicBezTo>
                    <a:pt x="584" y="696"/>
                    <a:pt x="556" y="710"/>
                    <a:pt x="599" y="588"/>
                  </a:cubicBezTo>
                  <a:cubicBezTo>
                    <a:pt x="642" y="466"/>
                    <a:pt x="692" y="233"/>
                    <a:pt x="74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47" name="Text Box 48"/>
            <p:cNvSpPr txBox="1">
              <a:spLocks noChangeArrowheads="1"/>
            </p:cNvSpPr>
            <p:nvPr/>
          </p:nvSpPr>
          <p:spPr bwMode="auto">
            <a:xfrm>
              <a:off x="6592593" y="5994591"/>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48" name="Text Box 51"/>
            <p:cNvSpPr txBox="1">
              <a:spLocks noChangeArrowheads="1"/>
            </p:cNvSpPr>
            <p:nvPr/>
          </p:nvSpPr>
          <p:spPr bwMode="auto">
            <a:xfrm>
              <a:off x="5435655" y="6018402"/>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2749" name="Line 52"/>
            <p:cNvSpPr>
              <a:spLocks noChangeShapeType="1"/>
            </p:cNvSpPr>
            <p:nvPr/>
          </p:nvSpPr>
          <p:spPr bwMode="auto">
            <a:xfrm flipH="1" flipV="1">
              <a:off x="4967342" y="5150254"/>
              <a:ext cx="1195388" cy="700087"/>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50" name="Text Box 53"/>
            <p:cNvSpPr txBox="1">
              <a:spLocks noChangeArrowheads="1"/>
            </p:cNvSpPr>
            <p:nvPr/>
          </p:nvSpPr>
          <p:spPr bwMode="auto">
            <a:xfrm>
              <a:off x="4186292" y="4696229"/>
              <a:ext cx="1054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delay due to</a:t>
              </a:r>
            </a:p>
            <a:p>
              <a:pPr algn="ctr">
                <a:spcBef>
                  <a:spcPct val="0"/>
                </a:spcBef>
                <a:buClrTx/>
                <a:buSzTx/>
                <a:buFontTx/>
                <a:buNone/>
              </a:pPr>
              <a:r>
                <a:rPr lang="en-US" altLang="en-US" sz="1400">
                  <a:solidFill>
                    <a:srgbClr val="000000"/>
                  </a:solidFill>
                  <a:latin typeface="Times New Roman" charset="0"/>
                </a:rPr>
                <a:t>randomness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FA88A8-CDF2-3D4D-A9FF-8147D8F1129B}" type="slidenum">
              <a:rPr lang="en-US" altLang="en-US" sz="1400">
                <a:solidFill>
                  <a:srgbClr val="000000"/>
                </a:solidFill>
                <a:latin typeface="Times New Roman" charset="0"/>
              </a:rPr>
              <a:pPr>
                <a:spcBef>
                  <a:spcPct val="0"/>
                </a:spcBef>
                <a:buClrTx/>
                <a:buSzTx/>
                <a:buFontTx/>
                <a:buNone/>
              </a:pPr>
              <a:t>62</a:t>
            </a:fld>
            <a:endParaRPr lang="en-US" altLang="en-US" sz="1400">
              <a:solidFill>
                <a:srgbClr val="000000"/>
              </a:solidFill>
              <a:latin typeface="Times New Roman" charset="0"/>
            </a:endParaRPr>
          </a:p>
        </p:txBody>
      </p:sp>
      <p:sp>
        <p:nvSpPr>
          <p:cNvPr id="74754"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4755" name="Object 2"/>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50803" name="Clip" r:id="rId4" imgW="1307079" imgH="1083682" progId="MS_ClipArt_Gallery.2">
                  <p:embed/>
                </p:oleObj>
              </mc:Choice>
              <mc:Fallback>
                <p:oleObj name="Clip" r:id="rId4" imgW="1307079" imgH="1083682"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56" name="Text Box 4"/>
          <p:cNvSpPr txBox="1">
            <a:spLocks noChangeArrowheads="1"/>
          </p:cNvSpPr>
          <p:nvPr/>
        </p:nvSpPr>
        <p:spPr bwMode="auto">
          <a:xfrm>
            <a:off x="295275" y="1524000"/>
            <a:ext cx="750888"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4757"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4758"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0" name="Object 3">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50804" name="Clip" r:id="rId6" imgW="1438275" imgH="1654175" progId="MS_ClipArt_Gallery.2">
                  <p:embed/>
                </p:oleObj>
              </mc:Choice>
              <mc:Fallback>
                <p:oleObj name="Clip" r:id="rId6" imgW="1438275" imgH="1654175"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1"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2" name="Object 4">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50805" name="Clip" r:id="rId8" imgW="1438275" imgH="1654175" progId="MS_ClipArt_Gallery.2">
                  <p:embed/>
                </p:oleObj>
              </mc:Choice>
              <mc:Fallback>
                <p:oleObj name="Clip" r:id="rId8" imgW="1438275" imgH="1654175"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4763" name="Object 5"/>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50806" name="Clip" r:id="rId9" imgW="1307079" imgH="1083682" progId="MS_ClipArt_Gallery.2">
                  <p:embed/>
                </p:oleObj>
              </mc:Choice>
              <mc:Fallback>
                <p:oleObj name="Clip" r:id="rId9" imgW="1307079" imgH="1083682"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64"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5" name="Object 6">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50807" name="Clip" r:id="rId10" imgW="1438275" imgH="1654175" progId="MS_ClipArt_Gallery.2">
                  <p:embed/>
                </p:oleObj>
              </mc:Choice>
              <mc:Fallback>
                <p:oleObj name="Clip" r:id="rId10" imgW="1438275" imgH="1654175" progId="MS_ClipArt_Gallery.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6" name="Text Box 14"/>
          <p:cNvSpPr txBox="1">
            <a:spLocks noChangeArrowheads="1"/>
          </p:cNvSpPr>
          <p:nvPr/>
        </p:nvSpPr>
        <p:spPr bwMode="auto">
          <a:xfrm>
            <a:off x="3322638" y="264795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1</a:t>
            </a:r>
          </a:p>
        </p:txBody>
      </p:sp>
      <p:sp>
        <p:nvSpPr>
          <p:cNvPr id="74767" name="Line 15"/>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8" name="Object 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50808" name="Clip" r:id="rId11" imgW="1438275" imgH="1654175" progId="MS_ClipArt_Gallery.2">
                  <p:embed/>
                </p:oleObj>
              </mc:Choice>
              <mc:Fallback>
                <p:oleObj name="Clip" r:id="rId11" imgW="1438275" imgH="1654175" progId="MS_ClipArt_Gallery.2">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9" name="Line 17"/>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0" name="Object 8"/>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50809" name="Clip" r:id="rId12" imgW="1307079" imgH="1083682" progId="MS_ClipArt_Gallery.2">
                  <p:embed/>
                </p:oleObj>
              </mc:Choice>
              <mc:Fallback>
                <p:oleObj name="Clip" r:id="rId12"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4771" name="Object 9">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50810" name="Clip" r:id="rId13" imgW="1438275" imgH="1654175" progId="MS_ClipArt_Gallery.2">
                  <p:embed/>
                </p:oleObj>
              </mc:Choice>
              <mc:Fallback>
                <p:oleObj name="Clip" r:id="rId13" imgW="1438275" imgH="1654175" progId="MS_ClipArt_Gallery.2">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2" name="Text Box 20"/>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4773" name="Text Box 21"/>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4774" name="Text Box 22"/>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4775" name="Line 23"/>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6" name="Line 24"/>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7" name="Object 10">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50811" name="Clip" r:id="rId14" imgW="1438275" imgH="1654175" progId="MS_ClipArt_Gallery.2">
                  <p:embed/>
                </p:oleObj>
              </mc:Choice>
              <mc:Fallback>
                <p:oleObj name="Clip" r:id="rId14"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8" name="Line 26"/>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9" name="Object 11"/>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50812" name="Clip" r:id="rId15" imgW="1307079" imgH="1083682" progId="MS_ClipArt_Gallery.2">
                  <p:embed/>
                </p:oleObj>
              </mc:Choice>
              <mc:Fallback>
                <p:oleObj name="Clip" r:id="rId15"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80" name="Line 28"/>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1" name="Rectangle 29"/>
          <p:cNvSpPr>
            <a:spLocks noChangeArrowheads="1"/>
          </p:cNvSpPr>
          <p:nvPr/>
        </p:nvSpPr>
        <p:spPr bwMode="auto">
          <a:xfrm>
            <a:off x="273050" y="0"/>
            <a:ext cx="887095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Cause/Cost of Congestion: </a:t>
            </a:r>
            <a:r>
              <a:rPr lang="en-US" altLang="zh-CN" u="sng">
                <a:solidFill>
                  <a:srgbClr val="3333CC"/>
                </a:solidFill>
                <a:ea typeface="宋体" charset="-122"/>
              </a:rPr>
              <a:t>Single Bottleneck</a:t>
            </a:r>
            <a:endParaRPr lang="en-US" altLang="en-US" u="sng">
              <a:solidFill>
                <a:srgbClr val="3333CC"/>
              </a:solidFill>
            </a:endParaRPr>
          </a:p>
        </p:txBody>
      </p:sp>
      <p:sp>
        <p:nvSpPr>
          <p:cNvPr id="74782" name="Text Box 30"/>
          <p:cNvSpPr txBox="1">
            <a:spLocks noChangeArrowheads="1"/>
          </p:cNvSpPr>
          <p:nvPr/>
        </p:nvSpPr>
        <p:spPr bwMode="auto">
          <a:xfrm>
            <a:off x="379413" y="32908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Wingdings" charset="2"/>
              <a:buChar char="q"/>
            </a:pPr>
            <a:r>
              <a:rPr lang="en-US" altLang="en-US" sz="1800">
                <a:solidFill>
                  <a:srgbClr val="000000"/>
                </a:solidFill>
              </a:rPr>
              <a:t>Assume</a:t>
            </a:r>
          </a:p>
          <a:p>
            <a:pPr lvl="1">
              <a:spcBef>
                <a:spcPct val="0"/>
              </a:spcBef>
              <a:buClrTx/>
            </a:pPr>
            <a:r>
              <a:rPr lang="en-US" altLang="en-US" sz="1800">
                <a:solidFill>
                  <a:srgbClr val="FF0000"/>
                </a:solidFill>
              </a:rPr>
              <a:t> no retransmission</a:t>
            </a:r>
          </a:p>
          <a:p>
            <a:pPr lvl="1">
              <a:spcBef>
                <a:spcPct val="0"/>
              </a:spcBef>
              <a:buClrTx/>
            </a:pPr>
            <a:r>
              <a:rPr lang="en-US" altLang="en-US" sz="1800">
                <a:solidFill>
                  <a:srgbClr val="000000"/>
                </a:solidFill>
              </a:rPr>
              <a:t> the link from router 1 to router 2 has </a:t>
            </a:r>
            <a:r>
              <a:rPr lang="en-US" altLang="en-US" sz="1800">
                <a:solidFill>
                  <a:srgbClr val="FF0000"/>
                </a:solidFill>
              </a:rPr>
              <a:t>finite</a:t>
            </a:r>
            <a:r>
              <a:rPr lang="en-US" altLang="en-US" sz="1800">
                <a:solidFill>
                  <a:srgbClr val="000000"/>
                </a:solidFill>
              </a:rPr>
              <a:t> buffer</a:t>
            </a:r>
          </a:p>
          <a:p>
            <a:pPr lvl="1">
              <a:spcBef>
                <a:spcPct val="0"/>
              </a:spcBef>
              <a:buClrTx/>
            </a:pPr>
            <a:r>
              <a:rPr lang="en-US" altLang="en-US" sz="1800">
                <a:solidFill>
                  <a:srgbClr val="000000"/>
                </a:solidFill>
              </a:rPr>
              <a:t> throughput: e2e packets delivered in unit time</a:t>
            </a:r>
          </a:p>
        </p:txBody>
      </p:sp>
      <p:sp>
        <p:nvSpPr>
          <p:cNvPr id="74783" name="Text Box 31"/>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20</a:t>
            </a:r>
            <a:r>
              <a:rPr lang="en-US" altLang="en-US" sz="1400">
                <a:solidFill>
                  <a:srgbClr val="000000"/>
                </a:solidFill>
                <a:latin typeface="Times New Roman" charset="0"/>
              </a:rPr>
              <a:t> Mbps</a:t>
            </a:r>
          </a:p>
        </p:txBody>
      </p:sp>
      <p:sp>
        <p:nvSpPr>
          <p:cNvPr id="74784" name="Text Box 32"/>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200">
                <a:solidFill>
                  <a:srgbClr val="000000"/>
                </a:solidFill>
                <a:latin typeface="Times New Roman" charset="0"/>
                <a:ea typeface="宋体" charset="-122"/>
              </a:rPr>
              <a:t>20</a:t>
            </a:r>
            <a:r>
              <a:rPr lang="en-US" altLang="en-US" sz="1200">
                <a:solidFill>
                  <a:srgbClr val="000000"/>
                </a:solidFill>
                <a:latin typeface="Times New Roman" charset="0"/>
              </a:rPr>
              <a:t> Mbps</a:t>
            </a:r>
          </a:p>
        </p:txBody>
      </p:sp>
      <p:sp>
        <p:nvSpPr>
          <p:cNvPr id="9259" name="Rectangle 41"/>
          <p:cNvSpPr>
            <a:spLocks noChangeArrowheads="1"/>
          </p:cNvSpPr>
          <p:nvPr/>
        </p:nvSpPr>
        <p:spPr bwMode="auto">
          <a:xfrm>
            <a:off x="4933950" y="4527550"/>
            <a:ext cx="36687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000" dirty="0">
                <a:solidFill>
                  <a:srgbClr val="C00000"/>
                </a:solidFill>
              </a:rPr>
              <a:t>Zombie packet</a:t>
            </a:r>
            <a:r>
              <a:rPr lang="en-US" altLang="en-US" sz="2000" dirty="0">
                <a:solidFill>
                  <a:srgbClr val="000000"/>
                </a:solidFill>
              </a:rPr>
              <a:t>: a packet dropped at the link from router 2 to router </a:t>
            </a:r>
            <a:r>
              <a:rPr lang="en-US" altLang="zh-CN" sz="2000" dirty="0">
                <a:solidFill>
                  <a:srgbClr val="000000"/>
                </a:solidFill>
                <a:ea typeface="宋体" charset="-122"/>
              </a:rPr>
              <a:t>5;</a:t>
            </a:r>
            <a:r>
              <a:rPr lang="en-US" altLang="en-US" sz="2000" dirty="0">
                <a:solidFill>
                  <a:srgbClr val="000000"/>
                </a:solidFill>
              </a:rPr>
              <a:t> the upstream transmission from router 1 to router 2 used for that packet was wasted!</a:t>
            </a:r>
          </a:p>
        </p:txBody>
      </p:sp>
      <p:sp>
        <p:nvSpPr>
          <p:cNvPr id="74786" name="Text Box 44"/>
          <p:cNvSpPr txBox="1">
            <a:spLocks noChangeArrowheads="1"/>
          </p:cNvSpPr>
          <p:nvPr/>
        </p:nvSpPr>
        <p:spPr bwMode="auto">
          <a:xfrm>
            <a:off x="2122488" y="139223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3</a:t>
            </a:r>
          </a:p>
        </p:txBody>
      </p:sp>
      <p:sp>
        <p:nvSpPr>
          <p:cNvPr id="74787" name="Text Box 45"/>
          <p:cNvSpPr txBox="1">
            <a:spLocks noChangeArrowheads="1"/>
          </p:cNvSpPr>
          <p:nvPr/>
        </p:nvSpPr>
        <p:spPr bwMode="auto">
          <a:xfrm>
            <a:off x="1971675" y="3052763"/>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4</a:t>
            </a:r>
          </a:p>
        </p:txBody>
      </p:sp>
      <p:sp>
        <p:nvSpPr>
          <p:cNvPr id="74788" name="Text Box 46"/>
          <p:cNvSpPr txBox="1">
            <a:spLocks noChangeArrowheads="1"/>
          </p:cNvSpPr>
          <p:nvPr/>
        </p:nvSpPr>
        <p:spPr bwMode="auto">
          <a:xfrm>
            <a:off x="4873625" y="261778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2</a:t>
            </a:r>
          </a:p>
        </p:txBody>
      </p:sp>
      <p:sp>
        <p:nvSpPr>
          <p:cNvPr id="74789" name="Text Box 47"/>
          <p:cNvSpPr txBox="1">
            <a:spLocks noChangeArrowheads="1"/>
          </p:cNvSpPr>
          <p:nvPr/>
        </p:nvSpPr>
        <p:spPr bwMode="auto">
          <a:xfrm>
            <a:off x="6234113" y="1343025"/>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5</a:t>
            </a:r>
          </a:p>
        </p:txBody>
      </p:sp>
      <p:sp>
        <p:nvSpPr>
          <p:cNvPr id="74790" name="Text Box 48"/>
          <p:cNvSpPr txBox="1">
            <a:spLocks noChangeArrowheads="1"/>
          </p:cNvSpPr>
          <p:nvPr/>
        </p:nvSpPr>
        <p:spPr bwMode="auto">
          <a:xfrm>
            <a:off x="5965825" y="308610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6</a:t>
            </a:r>
          </a:p>
        </p:txBody>
      </p:sp>
      <p:grpSp>
        <p:nvGrpSpPr>
          <p:cNvPr id="2" name="Group 53"/>
          <p:cNvGrpSpPr>
            <a:grpSpLocks/>
          </p:cNvGrpSpPr>
          <p:nvPr/>
        </p:nvGrpSpPr>
        <p:grpSpPr bwMode="auto">
          <a:xfrm>
            <a:off x="687388" y="4727575"/>
            <a:ext cx="4159250" cy="1758950"/>
            <a:chOff x="687388" y="4727575"/>
            <a:chExt cx="4159250" cy="1758653"/>
          </a:xfrm>
        </p:grpSpPr>
        <p:sp>
          <p:nvSpPr>
            <p:cNvPr id="74792" name="Line 33"/>
            <p:cNvSpPr>
              <a:spLocks noChangeShapeType="1"/>
            </p:cNvSpPr>
            <p:nvPr/>
          </p:nvSpPr>
          <p:spPr bwMode="auto">
            <a:xfrm>
              <a:off x="1046163" y="6178550"/>
              <a:ext cx="23780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3" name="Line 34"/>
            <p:cNvSpPr>
              <a:spLocks noChangeShapeType="1"/>
            </p:cNvSpPr>
            <p:nvPr/>
          </p:nvSpPr>
          <p:spPr bwMode="auto">
            <a:xfrm flipV="1">
              <a:off x="1036638" y="480695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4" name="Text Box 35"/>
            <p:cNvSpPr txBox="1">
              <a:spLocks noChangeArrowheads="1"/>
            </p:cNvSpPr>
            <p:nvPr/>
          </p:nvSpPr>
          <p:spPr bwMode="auto">
            <a:xfrm>
              <a:off x="2398713" y="572452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4795" name="Text Box 36"/>
            <p:cNvSpPr txBox="1">
              <a:spLocks noChangeArrowheads="1"/>
            </p:cNvSpPr>
            <p:nvPr/>
          </p:nvSpPr>
          <p:spPr bwMode="auto">
            <a:xfrm>
              <a:off x="950913" y="4729163"/>
              <a:ext cx="133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4796" name="Line 37"/>
            <p:cNvSpPr>
              <a:spLocks noChangeShapeType="1"/>
            </p:cNvSpPr>
            <p:nvPr/>
          </p:nvSpPr>
          <p:spPr bwMode="auto">
            <a:xfrm flipV="1">
              <a:off x="1036638" y="538321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7" name="Text Box 38"/>
            <p:cNvSpPr txBox="1">
              <a:spLocks noChangeArrowheads="1"/>
            </p:cNvSpPr>
            <p:nvPr/>
          </p:nvSpPr>
          <p:spPr bwMode="auto">
            <a:xfrm>
              <a:off x="714375" y="595788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798" name="Text Box 39"/>
            <p:cNvSpPr txBox="1">
              <a:spLocks noChangeArrowheads="1"/>
            </p:cNvSpPr>
            <p:nvPr/>
          </p:nvSpPr>
          <p:spPr bwMode="auto">
            <a:xfrm>
              <a:off x="687388" y="527526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4799" name="Text Box 40"/>
            <p:cNvSpPr txBox="1">
              <a:spLocks noChangeArrowheads="1"/>
            </p:cNvSpPr>
            <p:nvPr/>
          </p:nvSpPr>
          <p:spPr bwMode="auto">
            <a:xfrm>
              <a:off x="1570038" y="61087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800" name="Text Box 42"/>
            <p:cNvSpPr txBox="1">
              <a:spLocks noChangeArrowheads="1"/>
            </p:cNvSpPr>
            <p:nvPr/>
          </p:nvSpPr>
          <p:spPr bwMode="auto">
            <a:xfrm>
              <a:off x="930275" y="61198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4801" name="Freeform 43"/>
            <p:cNvSpPr>
              <a:spLocks/>
            </p:cNvSpPr>
            <p:nvPr/>
          </p:nvSpPr>
          <p:spPr bwMode="auto">
            <a:xfrm>
              <a:off x="1709738" y="5386388"/>
              <a:ext cx="758825" cy="766762"/>
            </a:xfrm>
            <a:custGeom>
              <a:avLst/>
              <a:gdLst>
                <a:gd name="T0" fmla="*/ 0 w 478"/>
                <a:gd name="T1" fmla="*/ 0 h 483"/>
                <a:gd name="T2" fmla="*/ 2147483646 w 478"/>
                <a:gd name="T3" fmla="*/ 2147483646 h 483"/>
                <a:gd name="T4" fmla="*/ 2147483646 w 478"/>
                <a:gd name="T5" fmla="*/ 2147483646 h 483"/>
                <a:gd name="T6" fmla="*/ 2147483646 w 478"/>
                <a:gd name="T7" fmla="*/ 2147483646 h 483"/>
                <a:gd name="T8" fmla="*/ 0 60000 65536"/>
                <a:gd name="T9" fmla="*/ 0 60000 65536"/>
                <a:gd name="T10" fmla="*/ 0 60000 65536"/>
                <a:gd name="T11" fmla="*/ 0 60000 65536"/>
                <a:gd name="T12" fmla="*/ 0 w 478"/>
                <a:gd name="T13" fmla="*/ 0 h 483"/>
                <a:gd name="T14" fmla="*/ 478 w 478"/>
                <a:gd name="T15" fmla="*/ 483 h 483"/>
              </a:gdLst>
              <a:ahLst/>
              <a:cxnLst>
                <a:cxn ang="T8">
                  <a:pos x="T0" y="T1"/>
                </a:cxn>
                <a:cxn ang="T9">
                  <a:pos x="T2" y="T3"/>
                </a:cxn>
                <a:cxn ang="T10">
                  <a:pos x="T4" y="T5"/>
                </a:cxn>
                <a:cxn ang="T11">
                  <a:pos x="T6" y="T7"/>
                </a:cxn>
              </a:cxnLst>
              <a:rect l="T12" t="T13" r="T14" b="T15"/>
              <a:pathLst>
                <a:path w="478" h="483">
                  <a:moveTo>
                    <a:pt x="0" y="0"/>
                  </a:moveTo>
                  <a:cubicBezTo>
                    <a:pt x="42" y="113"/>
                    <a:pt x="84" y="227"/>
                    <a:pt x="138" y="299"/>
                  </a:cubicBezTo>
                  <a:cubicBezTo>
                    <a:pt x="192" y="371"/>
                    <a:pt x="266" y="401"/>
                    <a:pt x="323" y="432"/>
                  </a:cubicBezTo>
                  <a:cubicBezTo>
                    <a:pt x="380" y="463"/>
                    <a:pt x="429" y="473"/>
                    <a:pt x="478" y="48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02" name="Line 50"/>
            <p:cNvSpPr>
              <a:spLocks noChangeShapeType="1"/>
            </p:cNvSpPr>
            <p:nvPr/>
          </p:nvSpPr>
          <p:spPr bwMode="auto">
            <a:xfrm flipV="1">
              <a:off x="1974850" y="5129213"/>
              <a:ext cx="1335088" cy="5857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4803" name="Text Box 51"/>
            <p:cNvSpPr txBox="1">
              <a:spLocks noChangeArrowheads="1"/>
            </p:cNvSpPr>
            <p:nvPr/>
          </p:nvSpPr>
          <p:spPr bwMode="auto">
            <a:xfrm>
              <a:off x="3302585" y="602456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p>
          </p:txBody>
        </p:sp>
        <p:graphicFrame>
          <p:nvGraphicFramePr>
            <p:cNvPr id="74804" name="Object 12"/>
            <p:cNvGraphicFramePr>
              <a:graphicFrameLocks noChangeAspect="1"/>
            </p:cNvGraphicFramePr>
            <p:nvPr/>
          </p:nvGraphicFramePr>
          <p:xfrm>
            <a:off x="2625725" y="4727575"/>
            <a:ext cx="2220913" cy="392113"/>
          </p:xfrm>
          <a:graphic>
            <a:graphicData uri="http://schemas.openxmlformats.org/presentationml/2006/ole">
              <mc:AlternateContent xmlns:mc="http://schemas.openxmlformats.org/markup-compatibility/2006">
                <mc:Choice xmlns:v="urn:schemas-microsoft-com:vml" Requires="v">
                  <p:oleObj spid="_x0000_s150813" name="Equation" r:id="rId16" imgW="1295400" imgH="228600" progId="Equation.3">
                    <p:embed/>
                  </p:oleObj>
                </mc:Choice>
                <mc:Fallback>
                  <p:oleObj name="Equation" r:id="rId16" imgW="1295400" imgH="22860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5725" y="4727575"/>
                          <a:ext cx="22209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C83D478-3258-C747-8C6E-21561D0A14BA}" type="slidenum">
              <a:rPr lang="en-US" altLang="en-US" sz="1400">
                <a:solidFill>
                  <a:srgbClr val="000000"/>
                </a:solidFill>
                <a:latin typeface="Times New Roman" charset="0"/>
              </a:rPr>
              <a:pPr>
                <a:spcBef>
                  <a:spcPct val="0"/>
                </a:spcBef>
                <a:buClrTx/>
                <a:buSzTx/>
                <a:buFontTx/>
                <a:buNone/>
              </a:pPr>
              <a:t>63</a:t>
            </a:fld>
            <a:endParaRPr lang="en-US" altLang="en-US" sz="1400">
              <a:solidFill>
                <a:srgbClr val="000000"/>
              </a:solidFill>
              <a:latin typeface="Times New Roman" charset="0"/>
            </a:endParaRPr>
          </a:p>
        </p:txBody>
      </p:sp>
      <p:sp>
        <p:nvSpPr>
          <p:cNvPr id="76802"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Summary</a:t>
            </a:r>
            <a:r>
              <a:rPr lang="en-US" altLang="en-US" sz="3200" u="sng">
                <a:solidFill>
                  <a:srgbClr val="3333CC"/>
                </a:solidFill>
              </a:rPr>
              <a:t>: The Cost of Congestion</a:t>
            </a:r>
          </a:p>
        </p:txBody>
      </p:sp>
      <p:sp>
        <p:nvSpPr>
          <p:cNvPr id="76803" name="Rectangle 3"/>
          <p:cNvSpPr>
            <a:spLocks noChangeArrowheads="1"/>
          </p:cNvSpPr>
          <p:nvPr/>
        </p:nvSpPr>
        <p:spPr bwMode="auto">
          <a:xfrm>
            <a:off x="333375" y="1436687"/>
            <a:ext cx="3913188"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3333CC"/>
              </a:buClr>
              <a:buNone/>
            </a:pPr>
            <a:r>
              <a:rPr lang="en-US" altLang="en-US" sz="2400" dirty="0"/>
              <a:t>When</a:t>
            </a:r>
            <a:r>
              <a:rPr lang="en-US" altLang="ja-JP" sz="2400" dirty="0"/>
              <a:t> sources sending rate too high for the </a:t>
            </a:r>
            <a:r>
              <a:rPr lang="en-US" altLang="ja-JP" sz="2400" i="1" dirty="0">
                <a:solidFill>
                  <a:schemeClr val="accent2"/>
                </a:solidFill>
              </a:rPr>
              <a:t>network</a:t>
            </a:r>
            <a:r>
              <a:rPr lang="en-US" altLang="ja-JP" sz="2400" dirty="0"/>
              <a:t> to handle</a:t>
            </a:r>
            <a:r>
              <a:rPr lang="ja-JP" altLang="en-US" sz="2400" dirty="0"/>
              <a:t>”</a:t>
            </a:r>
            <a:r>
              <a:rPr lang="en-US" altLang="ja-JP" sz="2400" dirty="0"/>
              <a:t>:</a:t>
            </a:r>
            <a:endParaRPr lang="en-US" altLang="en-US" sz="2400" dirty="0">
              <a:solidFill>
                <a:srgbClr val="C00000"/>
              </a:solidFill>
            </a:endParaRPr>
          </a:p>
          <a:p>
            <a:pPr>
              <a:buClr>
                <a:srgbClr val="3333CC"/>
              </a:buClr>
              <a:buFont typeface="Wingdings" pitchFamily="2" charset="2"/>
              <a:buChar char="q"/>
            </a:pPr>
            <a:r>
              <a:rPr lang="en-US" altLang="en-US" sz="2400" dirty="0">
                <a:solidFill>
                  <a:srgbClr val="C00000"/>
                </a:solidFill>
              </a:rPr>
              <a:t>Packet loss</a:t>
            </a:r>
            <a:r>
              <a:rPr lang="en-US" altLang="en-US" sz="2400" dirty="0">
                <a:solidFill>
                  <a:srgbClr val="000000"/>
                </a:solidFill>
              </a:rPr>
              <a:t> =&gt;</a:t>
            </a:r>
            <a:endParaRPr lang="en-US" altLang="zh-CN" sz="24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upstream bandwidth</a:t>
            </a:r>
            <a:r>
              <a:rPr lang="en-US" altLang="en-US" sz="2000" dirty="0">
                <a:solidFill>
                  <a:srgbClr val="000000"/>
                </a:solidFill>
              </a:rPr>
              <a:t> when a </a:t>
            </a:r>
            <a:r>
              <a:rPr lang="en-US" altLang="en-US" sz="2000" dirty="0" err="1">
                <a:solidFill>
                  <a:srgbClr val="000000"/>
                </a:solidFill>
              </a:rPr>
              <a:t>pkt</a:t>
            </a:r>
            <a:r>
              <a:rPr lang="en-US" altLang="en-US" sz="2000" dirty="0">
                <a:solidFill>
                  <a:srgbClr val="000000"/>
                </a:solidFill>
              </a:rPr>
              <a:t> is discarded at downstream</a:t>
            </a:r>
            <a:endParaRPr lang="en-US" altLang="zh-CN" sz="20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bandwidth due to retransmission</a:t>
            </a:r>
            <a:r>
              <a:rPr lang="en-US" altLang="en-US" sz="2000" dirty="0">
                <a:solidFill>
                  <a:srgbClr val="000000"/>
                </a:solidFill>
              </a:rPr>
              <a:t> (a </a:t>
            </a:r>
            <a:r>
              <a:rPr lang="en-US" altLang="en-US" sz="2000" dirty="0" err="1">
                <a:solidFill>
                  <a:srgbClr val="000000"/>
                </a:solidFill>
              </a:rPr>
              <a:t>pkt</a:t>
            </a:r>
            <a:r>
              <a:rPr lang="en-US" altLang="en-US" sz="2000" dirty="0">
                <a:solidFill>
                  <a:srgbClr val="000000"/>
                </a:solidFill>
              </a:rPr>
              <a:t> goes through a link multiple times)</a:t>
            </a:r>
            <a:endParaRPr lang="en-US" altLang="zh-CN" sz="2000" dirty="0">
              <a:solidFill>
                <a:srgbClr val="000000"/>
              </a:solidFill>
              <a:ea typeface="宋体" charset="-122"/>
            </a:endParaRPr>
          </a:p>
          <a:p>
            <a:pPr lvl="1">
              <a:buClr>
                <a:srgbClr val="3333CC"/>
              </a:buClr>
            </a:pPr>
            <a:endParaRPr lang="en-US" altLang="en-US" sz="2000" dirty="0">
              <a:solidFill>
                <a:srgbClr val="000000"/>
              </a:solidFill>
            </a:endParaRPr>
          </a:p>
          <a:p>
            <a:pPr>
              <a:buClr>
                <a:srgbClr val="3333CC"/>
              </a:buClr>
              <a:buFont typeface="Wingdings" pitchFamily="2" charset="2"/>
              <a:buChar char="q"/>
            </a:pPr>
            <a:r>
              <a:rPr lang="en-US" altLang="en-US" sz="2400" dirty="0">
                <a:solidFill>
                  <a:srgbClr val="C00000"/>
                </a:solidFill>
              </a:rPr>
              <a:t>High delay</a:t>
            </a:r>
          </a:p>
        </p:txBody>
      </p:sp>
      <p:sp>
        <p:nvSpPr>
          <p:cNvPr id="76804" name="Rectangle 4"/>
          <p:cNvSpPr>
            <a:spLocks noChangeArrowheads="1"/>
          </p:cNvSpPr>
          <p:nvPr/>
        </p:nvSpPr>
        <p:spPr bwMode="auto">
          <a:xfrm>
            <a:off x="6918325" y="1836738"/>
            <a:ext cx="685800" cy="4191000"/>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6805" name="Group 5"/>
          <p:cNvGrpSpPr>
            <a:grpSpLocks/>
          </p:cNvGrpSpPr>
          <p:nvPr/>
        </p:nvGrpSpPr>
        <p:grpSpPr bwMode="auto">
          <a:xfrm>
            <a:off x="4403725" y="3589338"/>
            <a:ext cx="3521075" cy="2832100"/>
            <a:chOff x="2789" y="2304"/>
            <a:chExt cx="2218" cy="1784"/>
          </a:xfrm>
        </p:grpSpPr>
        <p:sp>
          <p:nvSpPr>
            <p:cNvPr id="76821" name="Line 6"/>
            <p:cNvSpPr>
              <a:spLocks noChangeShapeType="1"/>
            </p:cNvSpPr>
            <p:nvPr/>
          </p:nvSpPr>
          <p:spPr bwMode="auto">
            <a:xfrm flipH="1" flipV="1">
              <a:off x="3039" y="2496"/>
              <a:ext cx="0" cy="13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2" name="Line 7"/>
            <p:cNvSpPr>
              <a:spLocks noChangeShapeType="1"/>
            </p:cNvSpPr>
            <p:nvPr/>
          </p:nvSpPr>
          <p:spPr bwMode="auto">
            <a:xfrm>
              <a:off x="3039" y="384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3" name="Line 8"/>
            <p:cNvSpPr>
              <a:spLocks noChangeShapeType="1"/>
            </p:cNvSpPr>
            <p:nvPr/>
          </p:nvSpPr>
          <p:spPr bwMode="auto">
            <a:xfrm>
              <a:off x="3519"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4" name="Line 9"/>
            <p:cNvSpPr>
              <a:spLocks noChangeShapeType="1"/>
            </p:cNvSpPr>
            <p:nvPr/>
          </p:nvSpPr>
          <p:spPr bwMode="auto">
            <a:xfrm>
              <a:off x="4383"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5" name="Freeform 10"/>
            <p:cNvSpPr>
              <a:spLocks/>
            </p:cNvSpPr>
            <p:nvPr/>
          </p:nvSpPr>
          <p:spPr bwMode="auto">
            <a:xfrm>
              <a:off x="3039" y="2880"/>
              <a:ext cx="1344" cy="864"/>
            </a:xfrm>
            <a:custGeom>
              <a:avLst/>
              <a:gdLst>
                <a:gd name="T0" fmla="*/ 0 w 1344"/>
                <a:gd name="T1" fmla="*/ 864 h 864"/>
                <a:gd name="T2" fmla="*/ 480 w 1344"/>
                <a:gd name="T3" fmla="*/ 864 h 864"/>
                <a:gd name="T4" fmla="*/ 1344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480" y="864"/>
                  </a:lnTo>
                  <a:lnTo>
                    <a:pt x="1344" y="0"/>
                  </a:ln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6" name="Freeform 11"/>
            <p:cNvSpPr>
              <a:spLocks/>
            </p:cNvSpPr>
            <p:nvPr/>
          </p:nvSpPr>
          <p:spPr bwMode="auto">
            <a:xfrm>
              <a:off x="3039" y="2496"/>
              <a:ext cx="1392" cy="1248"/>
            </a:xfrm>
            <a:custGeom>
              <a:avLst/>
              <a:gdLst>
                <a:gd name="T0" fmla="*/ 0 w 1392"/>
                <a:gd name="T1" fmla="*/ 1248 h 1248"/>
                <a:gd name="T2" fmla="*/ 480 w 1392"/>
                <a:gd name="T3" fmla="*/ 1152 h 1248"/>
                <a:gd name="T4" fmla="*/ 816 w 1392"/>
                <a:gd name="T5" fmla="*/ 912 h 1248"/>
                <a:gd name="T6" fmla="*/ 1104 w 1392"/>
                <a:gd name="T7" fmla="*/ 624 h 1248"/>
                <a:gd name="T8" fmla="*/ 1296 w 1392"/>
                <a:gd name="T9" fmla="*/ 384 h 1248"/>
                <a:gd name="T10" fmla="*/ 1344 w 1392"/>
                <a:gd name="T11" fmla="*/ 288 h 1248"/>
                <a:gd name="T12" fmla="*/ 1392 w 1392"/>
                <a:gd name="T13" fmla="*/ 0 h 1248"/>
                <a:gd name="T14" fmla="*/ 0 60000 65536"/>
                <a:gd name="T15" fmla="*/ 0 60000 65536"/>
                <a:gd name="T16" fmla="*/ 0 60000 65536"/>
                <a:gd name="T17" fmla="*/ 0 60000 65536"/>
                <a:gd name="T18" fmla="*/ 0 60000 65536"/>
                <a:gd name="T19" fmla="*/ 0 60000 65536"/>
                <a:gd name="T20" fmla="*/ 0 60000 65536"/>
                <a:gd name="T21" fmla="*/ 0 w 1392"/>
                <a:gd name="T22" fmla="*/ 0 h 1248"/>
                <a:gd name="T23" fmla="*/ 1392 w 1392"/>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248">
                  <a:moveTo>
                    <a:pt x="0" y="1248"/>
                  </a:moveTo>
                  <a:lnTo>
                    <a:pt x="480" y="1152"/>
                  </a:lnTo>
                  <a:lnTo>
                    <a:pt x="816" y="912"/>
                  </a:lnTo>
                  <a:lnTo>
                    <a:pt x="1104" y="624"/>
                  </a:lnTo>
                  <a:lnTo>
                    <a:pt x="1296" y="384"/>
                  </a:lnTo>
                  <a:lnTo>
                    <a:pt x="1344" y="288"/>
                  </a:lnTo>
                  <a:lnTo>
                    <a:pt x="1392"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7" name="Text Box 12"/>
            <p:cNvSpPr txBox="1">
              <a:spLocks noChangeArrowheads="1"/>
            </p:cNvSpPr>
            <p:nvPr/>
          </p:nvSpPr>
          <p:spPr bwMode="auto">
            <a:xfrm>
              <a:off x="4527" y="3840"/>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8" name="Text Box 13"/>
            <p:cNvSpPr txBox="1">
              <a:spLocks noChangeArrowheads="1"/>
            </p:cNvSpPr>
            <p:nvPr/>
          </p:nvSpPr>
          <p:spPr bwMode="auto">
            <a:xfrm>
              <a:off x="4527" y="2304"/>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9" name="Text Box 14"/>
            <p:cNvSpPr txBox="1">
              <a:spLocks noChangeArrowheads="1"/>
            </p:cNvSpPr>
            <p:nvPr/>
          </p:nvSpPr>
          <p:spPr bwMode="auto">
            <a:xfrm rot="-5400000">
              <a:off x="2651" y="2586"/>
              <a:ext cx="52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Delay</a:t>
              </a:r>
            </a:p>
          </p:txBody>
        </p:sp>
      </p:grpSp>
      <p:grpSp>
        <p:nvGrpSpPr>
          <p:cNvPr id="76806" name="Group 15"/>
          <p:cNvGrpSpPr>
            <a:grpSpLocks/>
          </p:cNvGrpSpPr>
          <p:nvPr/>
        </p:nvGrpSpPr>
        <p:grpSpPr bwMode="auto">
          <a:xfrm>
            <a:off x="4403725" y="1303338"/>
            <a:ext cx="4608513" cy="2514600"/>
            <a:chOff x="2791" y="816"/>
            <a:chExt cx="2903" cy="1584"/>
          </a:xfrm>
        </p:grpSpPr>
        <p:sp>
          <p:nvSpPr>
            <p:cNvPr id="76807" name="Line 16"/>
            <p:cNvSpPr>
              <a:spLocks noChangeShapeType="1"/>
            </p:cNvSpPr>
            <p:nvPr/>
          </p:nvSpPr>
          <p:spPr bwMode="auto">
            <a:xfrm flipH="1" flipV="1">
              <a:off x="3039" y="1104"/>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8" name="Line 17"/>
            <p:cNvSpPr>
              <a:spLocks noChangeShapeType="1"/>
            </p:cNvSpPr>
            <p:nvPr/>
          </p:nvSpPr>
          <p:spPr bwMode="auto">
            <a:xfrm>
              <a:off x="3039" y="2304"/>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9" name="Freeform 18"/>
            <p:cNvSpPr>
              <a:spLocks/>
            </p:cNvSpPr>
            <p:nvPr/>
          </p:nvSpPr>
          <p:spPr bwMode="auto">
            <a:xfrm>
              <a:off x="3039" y="1200"/>
              <a:ext cx="1584" cy="1116"/>
            </a:xfrm>
            <a:custGeom>
              <a:avLst/>
              <a:gdLst>
                <a:gd name="T0" fmla="*/ 0 w 1584"/>
                <a:gd name="T1" fmla="*/ 231 h 1212"/>
                <a:gd name="T2" fmla="*/ 0 w 1584"/>
                <a:gd name="T3" fmla="*/ 225 h 1212"/>
                <a:gd name="T4" fmla="*/ 96 w 1584"/>
                <a:gd name="T5" fmla="*/ 146 h 1212"/>
                <a:gd name="T6" fmla="*/ 240 w 1584"/>
                <a:gd name="T7" fmla="*/ 93 h 1212"/>
                <a:gd name="T8" fmla="*/ 480 w 1584"/>
                <a:gd name="T9" fmla="*/ 37 h 1212"/>
                <a:gd name="T10" fmla="*/ 816 w 1584"/>
                <a:gd name="T11" fmla="*/ 9 h 1212"/>
                <a:gd name="T12" fmla="*/ 1104 w 1584"/>
                <a:gd name="T13" fmla="*/ 0 h 1212"/>
                <a:gd name="T14" fmla="*/ 1344 w 1584"/>
                <a:gd name="T15" fmla="*/ 0 h 1212"/>
                <a:gd name="T16" fmla="*/ 1392 w 1584"/>
                <a:gd name="T17" fmla="*/ 93 h 1212"/>
                <a:gd name="T18" fmla="*/ 1488 w 1584"/>
                <a:gd name="T19" fmla="*/ 193 h 1212"/>
                <a:gd name="T20" fmla="*/ 1536 w 1584"/>
                <a:gd name="T21" fmla="*/ 222 h 1212"/>
                <a:gd name="T22" fmla="*/ 1584 w 1584"/>
                <a:gd name="T23" fmla="*/ 230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10" name="Line 19"/>
            <p:cNvSpPr>
              <a:spLocks noChangeShapeType="1"/>
            </p:cNvSpPr>
            <p:nvPr/>
          </p:nvSpPr>
          <p:spPr bwMode="auto">
            <a:xfrm>
              <a:off x="4383"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1" name="Line 20"/>
            <p:cNvSpPr>
              <a:spLocks noChangeShapeType="1"/>
            </p:cNvSpPr>
            <p:nvPr/>
          </p:nvSpPr>
          <p:spPr bwMode="auto">
            <a:xfrm>
              <a:off x="3519"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2" name="Line 21"/>
            <p:cNvSpPr>
              <a:spLocks noChangeShapeType="1"/>
            </p:cNvSpPr>
            <p:nvPr/>
          </p:nvSpPr>
          <p:spPr bwMode="auto">
            <a:xfrm>
              <a:off x="3519" y="1200"/>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3" name="Text Box 22"/>
            <p:cNvSpPr txBox="1">
              <a:spLocks noChangeArrowheads="1"/>
            </p:cNvSpPr>
            <p:nvPr/>
          </p:nvSpPr>
          <p:spPr bwMode="auto">
            <a:xfrm rot="-5400000">
              <a:off x="2449" y="1398"/>
              <a:ext cx="9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Throughput</a:t>
              </a:r>
            </a:p>
          </p:txBody>
        </p:sp>
        <p:sp>
          <p:nvSpPr>
            <p:cNvPr id="76814" name="Text Box 23"/>
            <p:cNvSpPr txBox="1">
              <a:spLocks noChangeArrowheads="1"/>
            </p:cNvSpPr>
            <p:nvPr/>
          </p:nvSpPr>
          <p:spPr bwMode="auto">
            <a:xfrm>
              <a:off x="3250" y="904"/>
              <a:ext cx="4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knee</a:t>
              </a:r>
            </a:p>
          </p:txBody>
        </p:sp>
        <p:sp>
          <p:nvSpPr>
            <p:cNvPr id="76815" name="Text Box 24"/>
            <p:cNvSpPr txBox="1">
              <a:spLocks noChangeArrowheads="1"/>
            </p:cNvSpPr>
            <p:nvPr/>
          </p:nvSpPr>
          <p:spPr bwMode="auto">
            <a:xfrm>
              <a:off x="4215" y="904"/>
              <a:ext cx="3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cliff</a:t>
              </a:r>
            </a:p>
          </p:txBody>
        </p:sp>
        <p:sp>
          <p:nvSpPr>
            <p:cNvPr id="76816" name="Text Box 25"/>
            <p:cNvSpPr txBox="1">
              <a:spLocks noChangeArrowheads="1"/>
            </p:cNvSpPr>
            <p:nvPr/>
          </p:nvSpPr>
          <p:spPr bwMode="auto">
            <a:xfrm>
              <a:off x="4806" y="1480"/>
              <a:ext cx="88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congestion</a:t>
              </a:r>
            </a:p>
            <a:p>
              <a:pPr algn="ctr">
                <a:spcBef>
                  <a:spcPct val="0"/>
                </a:spcBef>
                <a:buClrTx/>
                <a:buSzTx/>
                <a:buFontTx/>
                <a:buNone/>
              </a:pPr>
              <a:r>
                <a:rPr lang="en-US" altLang="en-US" sz="2000">
                  <a:solidFill>
                    <a:srgbClr val="000000"/>
                  </a:solidFill>
                  <a:latin typeface="Arial" charset="0"/>
                </a:rPr>
                <a:t>collapse</a:t>
              </a:r>
            </a:p>
          </p:txBody>
        </p:sp>
        <p:sp>
          <p:nvSpPr>
            <p:cNvPr id="76817" name="AutoShape 26"/>
            <p:cNvSpPr>
              <a:spLocks/>
            </p:cNvSpPr>
            <p:nvPr/>
          </p:nvSpPr>
          <p:spPr bwMode="auto">
            <a:xfrm rot="-5400000">
              <a:off x="4536" y="936"/>
              <a:ext cx="96" cy="432"/>
            </a:xfrm>
            <a:prstGeom prst="rightBrace">
              <a:avLst>
                <a:gd name="adj1" fmla="val 37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76818" name="Line 27"/>
            <p:cNvSpPr>
              <a:spLocks noChangeShapeType="1"/>
            </p:cNvSpPr>
            <p:nvPr/>
          </p:nvSpPr>
          <p:spPr bwMode="auto">
            <a:xfrm flipH="1">
              <a:off x="4608" y="1872"/>
              <a:ext cx="48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9" name="Text Box 28"/>
            <p:cNvSpPr txBox="1">
              <a:spLocks noChangeArrowheads="1"/>
            </p:cNvSpPr>
            <p:nvPr/>
          </p:nvSpPr>
          <p:spPr bwMode="auto">
            <a:xfrm>
              <a:off x="4935" y="816"/>
              <a:ext cx="58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packet</a:t>
              </a:r>
            </a:p>
            <a:p>
              <a:pPr algn="ctr">
                <a:spcBef>
                  <a:spcPct val="0"/>
                </a:spcBef>
                <a:buClrTx/>
                <a:buSzTx/>
                <a:buFontTx/>
                <a:buNone/>
              </a:pPr>
              <a:r>
                <a:rPr lang="en-US" altLang="en-US" sz="2000">
                  <a:solidFill>
                    <a:srgbClr val="000000"/>
                  </a:solidFill>
                  <a:latin typeface="Arial" charset="0"/>
                </a:rPr>
                <a:t>loss</a:t>
              </a:r>
            </a:p>
          </p:txBody>
        </p:sp>
        <p:sp>
          <p:nvSpPr>
            <p:cNvPr id="76820" name="Line 29"/>
            <p:cNvSpPr>
              <a:spLocks noChangeShapeType="1"/>
            </p:cNvSpPr>
            <p:nvPr/>
          </p:nvSpPr>
          <p:spPr bwMode="auto">
            <a:xfrm flipH="1">
              <a:off x="4608" y="1008"/>
              <a:ext cx="336"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64</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zh-CN" dirty="0">
                <a:solidFill>
                  <a:srgbClr val="000000"/>
                </a:solidFill>
                <a:ea typeface="宋体" charset="-122"/>
              </a:rPr>
              <a:t>Admin and recap</a:t>
            </a:r>
          </a:p>
          <a:p>
            <a:pPr>
              <a:buClr>
                <a:srgbClr val="3333CC"/>
              </a:buClr>
            </a:pPr>
            <a:r>
              <a:rPr lang="en-US" altLang="zh-CN" dirty="0">
                <a:solidFill>
                  <a:srgbClr val="000000"/>
                </a:solidFill>
                <a:ea typeface="宋体" charset="-122"/>
              </a:rPr>
              <a:t>Setting timeout</a:t>
            </a:r>
          </a:p>
          <a:p>
            <a:pPr>
              <a:buFont typeface="Wingdings"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3333CC"/>
              </a:buClr>
              <a:buFont typeface="Wingdings" charset="2"/>
              <a:buChar char="¦"/>
            </a:pPr>
            <a:r>
              <a:rPr lang="en-US" altLang="zh-CN" dirty="0">
                <a:solidFill>
                  <a:srgbClr val="000000"/>
                </a:solidFill>
                <a:ea typeface="宋体" charset="-122"/>
              </a:rPr>
              <a:t>basic congestion control alg.</a:t>
            </a:r>
          </a:p>
        </p:txBody>
      </p:sp>
    </p:spTree>
    <p:extLst>
      <p:ext uri="{BB962C8B-B14F-4D97-AF65-F5344CB8AC3E}">
        <p14:creationId xmlns:p14="http://schemas.microsoft.com/office/powerpoint/2010/main" val="263785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69ABAA-5368-164D-A68D-C92FAE4C0B80}" type="slidenum">
              <a:rPr lang="en-US" altLang="en-US" sz="1400">
                <a:solidFill>
                  <a:srgbClr val="000000"/>
                </a:solidFill>
                <a:latin typeface="Times New Roman" charset="0"/>
              </a:rPr>
              <a:pPr>
                <a:spcBef>
                  <a:spcPct val="0"/>
                </a:spcBef>
                <a:buClrTx/>
                <a:buSzTx/>
                <a:buFontTx/>
                <a:buNone/>
              </a:pPr>
              <a:t>65</a:t>
            </a:fld>
            <a:endParaRPr lang="en-US" altLang="en-US" sz="1400">
              <a:solidFill>
                <a:srgbClr val="000000"/>
              </a:solidFill>
              <a:latin typeface="Times New Roman" charset="0"/>
            </a:endParaRPr>
          </a:p>
        </p:txBody>
      </p:sp>
      <p:sp>
        <p:nvSpPr>
          <p:cNvPr id="87042" name="Rectangle 4"/>
          <p:cNvSpPr>
            <a:spLocks noChangeArrowheads="1"/>
          </p:cNvSpPr>
          <p:nvPr/>
        </p:nvSpPr>
        <p:spPr bwMode="auto">
          <a:xfrm>
            <a:off x="4556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The Desired Properties of a </a:t>
            </a:r>
            <a:br>
              <a:rPr lang="en-US" altLang="en-US" sz="3200" u="sng">
                <a:solidFill>
                  <a:srgbClr val="3333CC"/>
                </a:solidFill>
              </a:rPr>
            </a:br>
            <a:r>
              <a:rPr lang="en-US" altLang="en-US" sz="3200" u="sng">
                <a:solidFill>
                  <a:srgbClr val="3333CC"/>
                </a:solidFill>
              </a:rPr>
              <a:t>Congestion </a:t>
            </a:r>
            <a:r>
              <a:rPr lang="en-US" altLang="zh-CN" sz="3200" u="sng">
                <a:solidFill>
                  <a:srgbClr val="3333CC"/>
                </a:solidFill>
                <a:ea typeface="宋体" charset="-122"/>
              </a:rPr>
              <a:t>Control</a:t>
            </a:r>
            <a:r>
              <a:rPr lang="en-US" altLang="en-US" sz="3200" u="sng">
                <a:solidFill>
                  <a:srgbClr val="3333CC"/>
                </a:solidFill>
              </a:rPr>
              <a:t> Scheme</a:t>
            </a:r>
          </a:p>
        </p:txBody>
      </p:sp>
      <p:sp>
        <p:nvSpPr>
          <p:cNvPr id="272389" name="Rectangle 5"/>
          <p:cNvSpPr>
            <a:spLocks noChangeArrowheads="1"/>
          </p:cNvSpPr>
          <p:nvPr/>
        </p:nvSpPr>
        <p:spPr bwMode="auto">
          <a:xfrm>
            <a:off x="511175" y="15113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en-US">
                <a:solidFill>
                  <a:srgbClr val="000000"/>
                </a:solidFill>
              </a:rPr>
              <a:t>Efficiency</a:t>
            </a:r>
            <a:r>
              <a:rPr lang="en-US" altLang="zh-CN">
                <a:solidFill>
                  <a:srgbClr val="000000"/>
                </a:solidFill>
                <a:ea typeface="宋体" charset="-122"/>
              </a:rPr>
              <a:t>: close to full</a:t>
            </a:r>
            <a:r>
              <a:rPr lang="en-US" altLang="en-US">
                <a:solidFill>
                  <a:srgbClr val="000000"/>
                </a:solidFill>
              </a:rPr>
              <a:t> utilization</a:t>
            </a:r>
            <a:r>
              <a:rPr lang="en-US" altLang="zh-CN">
                <a:solidFill>
                  <a:srgbClr val="000000"/>
                </a:solidFill>
                <a:ea typeface="宋体" charset="-122"/>
              </a:rPr>
              <a:t> but low delay</a:t>
            </a:r>
          </a:p>
          <a:p>
            <a:pPr lvl="1">
              <a:buClr>
                <a:srgbClr val="3333CC"/>
              </a:buClr>
              <a:buSzPct val="85000"/>
              <a:buFontTx/>
              <a:buChar char="-"/>
            </a:pPr>
            <a:r>
              <a:rPr lang="en-US" altLang="en-US" sz="2800">
                <a:solidFill>
                  <a:srgbClr val="000000"/>
                </a:solidFill>
              </a:rPr>
              <a:t>fast convergence after disturbance</a:t>
            </a:r>
          </a:p>
          <a:p>
            <a:pPr lvl="1">
              <a:buClr>
                <a:srgbClr val="3333CC"/>
              </a:buClr>
              <a:buSzPct val="85000"/>
              <a:buFontTx/>
              <a:buChar char="-"/>
            </a:pPr>
            <a:endParaRPr lang="en-US" altLang="en-US" sz="2800">
              <a:solidFill>
                <a:srgbClr val="000000"/>
              </a:solidFill>
            </a:endParaRPr>
          </a:p>
          <a:p>
            <a:pPr>
              <a:buClr>
                <a:srgbClr val="3333CC"/>
              </a:buClr>
            </a:pPr>
            <a:r>
              <a:rPr lang="en-US" altLang="en-US">
                <a:solidFill>
                  <a:srgbClr val="000000"/>
                </a:solidFill>
              </a:rPr>
              <a:t>Fairness (resource sharing)</a:t>
            </a:r>
          </a:p>
          <a:p>
            <a:pPr>
              <a:buClr>
                <a:srgbClr val="3333CC"/>
              </a:buClr>
            </a:pPr>
            <a:endParaRPr lang="en-US" altLang="en-US">
              <a:solidFill>
                <a:srgbClr val="000000"/>
              </a:solidFill>
            </a:endParaRPr>
          </a:p>
          <a:p>
            <a:pPr>
              <a:buClr>
                <a:srgbClr val="3333CC"/>
              </a:buClr>
            </a:pPr>
            <a:r>
              <a:rPr lang="en-US" altLang="en-US">
                <a:solidFill>
                  <a:srgbClr val="000000"/>
                </a:solidFill>
              </a:rPr>
              <a:t>Distributedness (no central knowledge for scalability)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319B9F4-99BD-EC46-B86A-FAAB820F9297}" type="slidenum">
              <a:rPr lang="en-US" altLang="en-US" sz="1400">
                <a:solidFill>
                  <a:srgbClr val="000000"/>
                </a:solidFill>
                <a:latin typeface="Times New Roman" charset="0"/>
              </a:rPr>
              <a:pPr>
                <a:spcBef>
                  <a:spcPct val="0"/>
                </a:spcBef>
                <a:buClrTx/>
                <a:buSzTx/>
                <a:buFontTx/>
                <a:buNone/>
              </a:pPr>
              <a:t>66</a:t>
            </a:fld>
            <a:endParaRPr lang="en-US" altLang="en-US" sz="1400">
              <a:solidFill>
                <a:srgbClr val="000000"/>
              </a:solidFill>
              <a:latin typeface="Times New Roman" charset="0"/>
            </a:endParaRPr>
          </a:p>
        </p:txBody>
      </p:sp>
      <p:sp>
        <p:nvSpPr>
          <p:cNvPr id="89090" name="Rectangle 2"/>
          <p:cNvSpPr>
            <a:spLocks noGrp="1" noChangeArrowheads="1"/>
          </p:cNvSpPr>
          <p:nvPr>
            <p:ph type="title"/>
          </p:nvPr>
        </p:nvSpPr>
        <p:spPr/>
        <p:txBody>
          <a:bodyPr/>
          <a:lstStyle/>
          <a:p>
            <a:r>
              <a:rPr lang="en-US" altLang="en-US" dirty="0">
                <a:ea typeface="ＭＳ Ｐゴシック" charset="-128"/>
              </a:rPr>
              <a:t>Derive CC: A Simple Model</a:t>
            </a:r>
          </a:p>
        </p:txBody>
      </p:sp>
      <p:sp>
        <p:nvSpPr>
          <p:cNvPr id="89091" name="Rectangle 3"/>
          <p:cNvSpPr>
            <a:spLocks noChangeArrowheads="1"/>
          </p:cNvSpPr>
          <p:nvPr/>
        </p:nvSpPr>
        <p:spPr bwMode="auto">
          <a:xfrm>
            <a:off x="1349375" y="1970088"/>
            <a:ext cx="1676400" cy="592137"/>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1</a:t>
            </a:r>
          </a:p>
        </p:txBody>
      </p:sp>
      <p:sp>
        <p:nvSpPr>
          <p:cNvPr id="89092" name="Rectangle 4"/>
          <p:cNvSpPr>
            <a:spLocks noChangeArrowheads="1"/>
          </p:cNvSpPr>
          <p:nvPr/>
        </p:nvSpPr>
        <p:spPr bwMode="auto">
          <a:xfrm>
            <a:off x="1349375" y="2768600"/>
            <a:ext cx="1676400" cy="593725"/>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2</a:t>
            </a:r>
          </a:p>
        </p:txBody>
      </p:sp>
      <p:sp>
        <p:nvSpPr>
          <p:cNvPr id="89093" name="Rectangle 5"/>
          <p:cNvSpPr>
            <a:spLocks noChangeArrowheads="1"/>
          </p:cNvSpPr>
          <p:nvPr/>
        </p:nvSpPr>
        <p:spPr bwMode="auto">
          <a:xfrm>
            <a:off x="1349375" y="4321175"/>
            <a:ext cx="1676400" cy="592138"/>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n</a:t>
            </a:r>
          </a:p>
        </p:txBody>
      </p:sp>
      <p:sp>
        <p:nvSpPr>
          <p:cNvPr id="89094" name="Oval 6"/>
          <p:cNvSpPr>
            <a:spLocks noChangeArrowheads="1"/>
          </p:cNvSpPr>
          <p:nvPr/>
        </p:nvSpPr>
        <p:spPr bwMode="auto">
          <a:xfrm>
            <a:off x="3940175" y="2566988"/>
            <a:ext cx="1406525" cy="1169987"/>
          </a:xfrm>
          <a:prstGeom prst="ellipse">
            <a:avLst/>
          </a:prstGeom>
          <a:solidFill>
            <a:srgbClr val="CCFFFF"/>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sym typeface="Symbol" charset="2"/>
              </a:rPr>
              <a:t>sum xi</a:t>
            </a:r>
          </a:p>
        </p:txBody>
      </p:sp>
      <p:sp>
        <p:nvSpPr>
          <p:cNvPr id="89095" name="Rectangle 7"/>
          <p:cNvSpPr>
            <a:spLocks noChangeArrowheads="1"/>
          </p:cNvSpPr>
          <p:nvPr/>
        </p:nvSpPr>
        <p:spPr bwMode="auto">
          <a:xfrm>
            <a:off x="5921375" y="2347913"/>
            <a:ext cx="2514600" cy="1568450"/>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FF0000"/>
                </a:solidFill>
                <a:latin typeface="Times New Roman" charset="0"/>
                <a:sym typeface="Symbol" charset="2"/>
              </a:rPr>
              <a:t>d</a:t>
            </a:r>
            <a:r>
              <a:rPr lang="en-US" altLang="en-US" sz="3200">
                <a:solidFill>
                  <a:srgbClr val="3333CC"/>
                </a:solidFill>
                <a:latin typeface="Times New Roman" charset="0"/>
                <a:sym typeface="Symbol" charset="2"/>
              </a:rPr>
              <a:t> = </a:t>
            </a:r>
            <a:br>
              <a:rPr lang="en-US" altLang="en-US" sz="3200">
                <a:solidFill>
                  <a:srgbClr val="3333CC"/>
                </a:solidFill>
                <a:latin typeface="Times New Roman" charset="0"/>
                <a:sym typeface="Symbol" charset="2"/>
              </a:rPr>
            </a:br>
            <a:r>
              <a:rPr lang="en-US" altLang="en-US" sz="3200">
                <a:solidFill>
                  <a:srgbClr val="3333CC"/>
                </a:solidFill>
                <a:latin typeface="Times New Roman" charset="0"/>
                <a:sym typeface="Symbol" charset="2"/>
              </a:rPr>
              <a:t>sum </a:t>
            </a:r>
            <a:r>
              <a:rPr lang="en-US" altLang="en-US" sz="3200">
                <a:solidFill>
                  <a:srgbClr val="3333CC"/>
                </a:solidFill>
                <a:latin typeface="Times New Roman" charset="0"/>
              </a:rPr>
              <a:t>x</a:t>
            </a:r>
            <a:r>
              <a:rPr lang="en-US" altLang="en-US" sz="3200" baseline="-25000">
                <a:solidFill>
                  <a:srgbClr val="3333CC"/>
                </a:solidFill>
                <a:latin typeface="Times New Roman" charset="0"/>
              </a:rPr>
              <a:t>i</a:t>
            </a:r>
            <a:r>
              <a:rPr lang="en-US" altLang="en-US" sz="3200">
                <a:solidFill>
                  <a:srgbClr val="3333CC"/>
                </a:solidFill>
                <a:latin typeface="Times New Roman" charset="0"/>
              </a:rPr>
              <a:t> &gt; X</a:t>
            </a:r>
            <a:r>
              <a:rPr lang="en-US" altLang="en-US" sz="3200" baseline="-25000">
                <a:solidFill>
                  <a:srgbClr val="3333CC"/>
                </a:solidFill>
                <a:latin typeface="Times New Roman" charset="0"/>
              </a:rPr>
              <a:t>goal</a:t>
            </a:r>
            <a:r>
              <a:rPr lang="en-US" altLang="en-US" sz="3200">
                <a:solidFill>
                  <a:srgbClr val="3333CC"/>
                </a:solidFill>
                <a:latin typeface="Times New Roman" charset="0"/>
              </a:rPr>
              <a:t>?</a:t>
            </a:r>
          </a:p>
        </p:txBody>
      </p:sp>
      <p:sp>
        <p:nvSpPr>
          <p:cNvPr id="89096" name="Line 8"/>
          <p:cNvSpPr>
            <a:spLocks noChangeShapeType="1"/>
          </p:cNvSpPr>
          <p:nvPr/>
        </p:nvSpPr>
        <p:spPr bwMode="auto">
          <a:xfrm>
            <a:off x="3025775" y="2259013"/>
            <a:ext cx="1219200" cy="60801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7" name="Line 9"/>
          <p:cNvSpPr>
            <a:spLocks noChangeShapeType="1"/>
          </p:cNvSpPr>
          <p:nvPr/>
        </p:nvSpPr>
        <p:spPr bwMode="auto">
          <a:xfrm>
            <a:off x="3025775" y="3136900"/>
            <a:ext cx="914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8" name="Line 10"/>
          <p:cNvSpPr>
            <a:spLocks noChangeShapeType="1"/>
          </p:cNvSpPr>
          <p:nvPr/>
        </p:nvSpPr>
        <p:spPr bwMode="auto">
          <a:xfrm flipV="1">
            <a:off x="3025775" y="3473450"/>
            <a:ext cx="1143000" cy="114776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9" name="Line 11"/>
          <p:cNvSpPr>
            <a:spLocks noChangeShapeType="1"/>
          </p:cNvSpPr>
          <p:nvPr/>
        </p:nvSpPr>
        <p:spPr bwMode="auto">
          <a:xfrm>
            <a:off x="5311775" y="3136900"/>
            <a:ext cx="53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0" name="Line 12"/>
          <p:cNvSpPr>
            <a:spLocks noChangeShapeType="1"/>
          </p:cNvSpPr>
          <p:nvPr/>
        </p:nvSpPr>
        <p:spPr bwMode="auto">
          <a:xfrm>
            <a:off x="8435975" y="3136900"/>
            <a:ext cx="30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1" name="Line 13"/>
          <p:cNvSpPr>
            <a:spLocks noChangeShapeType="1"/>
          </p:cNvSpPr>
          <p:nvPr/>
        </p:nvSpPr>
        <p:spPr bwMode="auto">
          <a:xfrm>
            <a:off x="8740775" y="3136900"/>
            <a:ext cx="0" cy="26987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2" name="Line 14"/>
          <p:cNvSpPr>
            <a:spLocks noChangeShapeType="1"/>
          </p:cNvSpPr>
          <p:nvPr/>
        </p:nvSpPr>
        <p:spPr bwMode="auto">
          <a:xfrm flipH="1">
            <a:off x="434975" y="5835650"/>
            <a:ext cx="830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3" name="Line 15"/>
          <p:cNvSpPr>
            <a:spLocks noChangeShapeType="1"/>
          </p:cNvSpPr>
          <p:nvPr/>
        </p:nvSpPr>
        <p:spPr bwMode="auto">
          <a:xfrm flipV="1">
            <a:off x="434975" y="3338513"/>
            <a:ext cx="0" cy="24971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4" name="Line 16"/>
          <p:cNvSpPr>
            <a:spLocks noChangeShapeType="1"/>
          </p:cNvSpPr>
          <p:nvPr/>
        </p:nvSpPr>
        <p:spPr bwMode="auto">
          <a:xfrm flipV="1">
            <a:off x="434975" y="2259013"/>
            <a:ext cx="838200" cy="10795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5" name="Line 17"/>
          <p:cNvSpPr>
            <a:spLocks noChangeShapeType="1"/>
          </p:cNvSpPr>
          <p:nvPr/>
        </p:nvSpPr>
        <p:spPr bwMode="auto">
          <a:xfrm flipV="1">
            <a:off x="434975" y="3136900"/>
            <a:ext cx="838200" cy="20161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6" name="Line 18"/>
          <p:cNvSpPr>
            <a:spLocks noChangeShapeType="1"/>
          </p:cNvSpPr>
          <p:nvPr/>
        </p:nvSpPr>
        <p:spPr bwMode="auto">
          <a:xfrm>
            <a:off x="434975" y="3338513"/>
            <a:ext cx="838200" cy="12827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7" name="Text Box 19"/>
          <p:cNvSpPr txBox="1">
            <a:spLocks noChangeArrowheads="1"/>
          </p:cNvSpPr>
          <p:nvPr/>
        </p:nvSpPr>
        <p:spPr bwMode="auto">
          <a:xfrm>
            <a:off x="3409950" y="2093913"/>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1</a:t>
            </a:r>
          </a:p>
        </p:txBody>
      </p:sp>
      <p:sp>
        <p:nvSpPr>
          <p:cNvPr id="89108" name="Text Box 20"/>
          <p:cNvSpPr txBox="1">
            <a:spLocks noChangeArrowheads="1"/>
          </p:cNvSpPr>
          <p:nvPr/>
        </p:nvSpPr>
        <p:spPr bwMode="auto">
          <a:xfrm>
            <a:off x="3400425" y="2732088"/>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2</a:t>
            </a:r>
          </a:p>
        </p:txBody>
      </p:sp>
      <p:sp>
        <p:nvSpPr>
          <p:cNvPr id="89109" name="Text Box 21"/>
          <p:cNvSpPr txBox="1">
            <a:spLocks noChangeArrowheads="1"/>
          </p:cNvSpPr>
          <p:nvPr/>
        </p:nvSpPr>
        <p:spPr bwMode="auto">
          <a:xfrm>
            <a:off x="3400425" y="4013200"/>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n</a:t>
            </a:r>
          </a:p>
        </p:txBody>
      </p:sp>
      <p:sp>
        <p:nvSpPr>
          <p:cNvPr id="89110" name="Text Box 22"/>
          <p:cNvSpPr txBox="1">
            <a:spLocks noChangeArrowheads="1"/>
          </p:cNvSpPr>
          <p:nvPr/>
        </p:nvSpPr>
        <p:spPr bwMode="auto">
          <a:xfrm>
            <a:off x="4152900" y="53324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9111" name="Text Box 23"/>
          <p:cNvSpPr txBox="1">
            <a:spLocks noChangeArrowheads="1"/>
          </p:cNvSpPr>
          <p:nvPr/>
        </p:nvSpPr>
        <p:spPr bwMode="auto">
          <a:xfrm>
            <a:off x="984250" y="6035675"/>
            <a:ext cx="6535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Flows observe congestion signal </a:t>
            </a:r>
            <a:r>
              <a:rPr lang="en-US" altLang="en-US" sz="2400">
                <a:solidFill>
                  <a:srgbClr val="FF0000"/>
                </a:solidFill>
                <a:latin typeface="Times New Roman" charset="0"/>
              </a:rPr>
              <a:t>d</a:t>
            </a:r>
            <a:r>
              <a:rPr lang="en-US" altLang="en-US" sz="2400">
                <a:solidFill>
                  <a:srgbClr val="000000"/>
                </a:solidFill>
                <a:latin typeface="Times New Roman" charset="0"/>
              </a:rPr>
              <a:t>, and locally take </a:t>
            </a:r>
            <a:br>
              <a:rPr lang="en-US" altLang="en-US" sz="2400">
                <a:solidFill>
                  <a:srgbClr val="000000"/>
                </a:solidFill>
                <a:latin typeface="Times New Roman" charset="0"/>
              </a:rPr>
            </a:br>
            <a:r>
              <a:rPr lang="en-US" altLang="en-US" sz="2400">
                <a:solidFill>
                  <a:srgbClr val="000000"/>
                </a:solidFill>
                <a:latin typeface="Times New Roman" charset="0"/>
              </a:rPr>
              <a:t>actions to adjust rates.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1968A8-BE0D-FB4F-8E2A-0BA2D2BEF98E}" type="slidenum">
              <a:rPr lang="en-US" altLang="en-US" sz="1400">
                <a:solidFill>
                  <a:srgbClr val="000000"/>
                </a:solidFill>
                <a:latin typeface="Times New Roman" charset="0"/>
              </a:rPr>
              <a:pPr>
                <a:spcBef>
                  <a:spcPct val="0"/>
                </a:spcBef>
                <a:buClrTx/>
                <a:buSzTx/>
                <a:buFontTx/>
                <a:buNone/>
              </a:pPr>
              <a:t>67</a:t>
            </a:fld>
            <a:endParaRPr lang="en-US" altLang="en-US" sz="1400">
              <a:solidFill>
                <a:srgbClr val="000000"/>
              </a:solidFill>
              <a:latin typeface="Times New Roman" charset="0"/>
            </a:endParaRPr>
          </a:p>
        </p:txBody>
      </p:sp>
      <p:sp>
        <p:nvSpPr>
          <p:cNvPr id="9113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Linear Control</a:t>
            </a:r>
          </a:p>
        </p:txBody>
      </p:sp>
      <p:sp>
        <p:nvSpPr>
          <p:cNvPr id="91139" name="Rectangle 3"/>
          <p:cNvSpPr>
            <a:spLocks noChangeArrowheads="1"/>
          </p:cNvSpPr>
          <p:nvPr/>
        </p:nvSpPr>
        <p:spPr bwMode="auto">
          <a:xfrm>
            <a:off x="533400" y="1600200"/>
            <a:ext cx="8153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en-US">
                <a:solidFill>
                  <a:srgbClr val="000000"/>
                </a:solidFill>
              </a:rPr>
              <a:t>Proposed by Chiu and Jain (1988) </a:t>
            </a:r>
          </a:p>
          <a:p>
            <a:pPr>
              <a:buClr>
                <a:srgbClr val="3333CC"/>
              </a:buClr>
            </a:pPr>
            <a:r>
              <a:rPr lang="en-US" altLang="en-US">
                <a:solidFill>
                  <a:srgbClr val="000000"/>
                </a:solidFill>
              </a:rPr>
              <a:t>The simplest control strategy</a:t>
            </a:r>
          </a:p>
        </p:txBody>
      </p:sp>
      <p:graphicFrame>
        <p:nvGraphicFramePr>
          <p:cNvPr id="91140" name="Object 2"/>
          <p:cNvGraphicFramePr>
            <a:graphicFrameLocks noChangeAspect="1"/>
          </p:cNvGraphicFramePr>
          <p:nvPr/>
        </p:nvGraphicFramePr>
        <p:xfrm>
          <a:off x="466725" y="3006725"/>
          <a:ext cx="8039100" cy="1447800"/>
        </p:xfrm>
        <a:graphic>
          <a:graphicData uri="http://schemas.openxmlformats.org/presentationml/2006/ole">
            <mc:AlternateContent xmlns:mc="http://schemas.openxmlformats.org/markup-compatibility/2006">
              <mc:Choice xmlns:v="urn:schemas-microsoft-com:vml" Requires="v">
                <p:oleObj spid="_x0000_s91258"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3006725"/>
                        <a:ext cx="80391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1141" name="Rectangle 5"/>
          <p:cNvSpPr>
            <a:spLocks noChangeArrowheads="1"/>
          </p:cNvSpPr>
          <p:nvPr/>
        </p:nvSpPr>
        <p:spPr bwMode="auto">
          <a:xfrm>
            <a:off x="1362075" y="5526088"/>
            <a:ext cx="5662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rPr>
              <a:t>Discussion: values of the parameters?</a:t>
            </a:r>
            <a:endParaRPr lang="en-US" altLang="en-US" sz="2400">
              <a:solidFill>
                <a:srgbClr val="000000"/>
              </a:solidFill>
              <a:latin typeface="Times New Roman"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C12AD2-6A39-9F45-A21F-6CCF6CEAD321}" type="slidenum">
              <a:rPr lang="en-US" altLang="en-US" sz="1400">
                <a:solidFill>
                  <a:srgbClr val="000000"/>
                </a:solidFill>
                <a:latin typeface="Times New Roman" charset="0"/>
              </a:rPr>
              <a:pPr>
                <a:spcBef>
                  <a:spcPct val="0"/>
                </a:spcBef>
                <a:buClrTx/>
                <a:buSzTx/>
                <a:buFontTx/>
                <a:buNone/>
              </a:pPr>
              <a:t>68</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325438" y="1952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State Space of Two Flows</a:t>
            </a:r>
          </a:p>
        </p:txBody>
      </p:sp>
      <p:sp>
        <p:nvSpPr>
          <p:cNvPr id="93187" name="Text Box 3"/>
          <p:cNvSpPr txBox="1">
            <a:spLocks noChangeArrowheads="1"/>
          </p:cNvSpPr>
          <p:nvPr/>
        </p:nvSpPr>
        <p:spPr bwMode="auto">
          <a:xfrm>
            <a:off x="1522413" y="251142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grpSp>
        <p:nvGrpSpPr>
          <p:cNvPr id="93188" name="Group 4"/>
          <p:cNvGrpSpPr>
            <a:grpSpLocks/>
          </p:cNvGrpSpPr>
          <p:nvPr/>
        </p:nvGrpSpPr>
        <p:grpSpPr bwMode="auto">
          <a:xfrm>
            <a:off x="1930400" y="5938838"/>
            <a:ext cx="3616325" cy="61912"/>
            <a:chOff x="476" y="3583"/>
            <a:chExt cx="4640" cy="64"/>
          </a:xfrm>
        </p:grpSpPr>
        <p:sp>
          <p:nvSpPr>
            <p:cNvPr id="93207" name="Line 5"/>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8" name="Freeform 6"/>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3189" name="Group 7"/>
          <p:cNvGrpSpPr>
            <a:grpSpLocks/>
          </p:cNvGrpSpPr>
          <p:nvPr/>
        </p:nvGrpSpPr>
        <p:grpSpPr bwMode="auto">
          <a:xfrm>
            <a:off x="1887538" y="2628900"/>
            <a:ext cx="103187" cy="3325813"/>
            <a:chOff x="446" y="1336"/>
            <a:chExt cx="64" cy="2276"/>
          </a:xfrm>
        </p:grpSpPr>
        <p:sp>
          <p:nvSpPr>
            <p:cNvPr id="93205" name="Line 8"/>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6" name="Freeform 9"/>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3190" name="Text Box 10"/>
          <p:cNvSpPr txBox="1">
            <a:spLocks noChangeArrowheads="1"/>
          </p:cNvSpPr>
          <p:nvPr/>
        </p:nvSpPr>
        <p:spPr bwMode="auto">
          <a:xfrm>
            <a:off x="5321300" y="59721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405515" name="Text Box 11"/>
          <p:cNvSpPr txBox="1">
            <a:spLocks noChangeArrowheads="1"/>
          </p:cNvSpPr>
          <p:nvPr/>
        </p:nvSpPr>
        <p:spPr bwMode="auto">
          <a:xfrm>
            <a:off x="4054475" y="4248150"/>
            <a:ext cx="124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405516" name="Text Box 12"/>
          <p:cNvSpPr txBox="1">
            <a:spLocks noChangeArrowheads="1"/>
          </p:cNvSpPr>
          <p:nvPr/>
        </p:nvSpPr>
        <p:spPr bwMode="auto">
          <a:xfrm>
            <a:off x="2733675" y="555625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nvGrpSpPr>
          <p:cNvPr id="4" name="Group 13"/>
          <p:cNvGrpSpPr>
            <a:grpSpLocks/>
          </p:cNvGrpSpPr>
          <p:nvPr/>
        </p:nvGrpSpPr>
        <p:grpSpPr bwMode="auto">
          <a:xfrm>
            <a:off x="1930400" y="3057525"/>
            <a:ext cx="3944938" cy="2881313"/>
            <a:chOff x="1216" y="1926"/>
            <a:chExt cx="2485" cy="1815"/>
          </a:xfrm>
        </p:grpSpPr>
        <p:sp>
          <p:nvSpPr>
            <p:cNvPr id="93202" name="Line 14"/>
            <p:cNvSpPr>
              <a:spLocks noChangeShapeType="1"/>
            </p:cNvSpPr>
            <p:nvPr/>
          </p:nvSpPr>
          <p:spPr bwMode="auto">
            <a:xfrm>
              <a:off x="1216" y="1926"/>
              <a:ext cx="1784" cy="181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3" name="Text Box 15"/>
            <p:cNvSpPr txBox="1">
              <a:spLocks noChangeArrowheads="1"/>
            </p:cNvSpPr>
            <p:nvPr/>
          </p:nvSpPr>
          <p:spPr bwMode="auto">
            <a:xfrm>
              <a:off x="2749" y="3137"/>
              <a:ext cx="9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1600">
                  <a:solidFill>
                    <a:srgbClr val="000000"/>
                  </a:solidFill>
                  <a:latin typeface="Times New Roman" charset="0"/>
                </a:rPr>
                <a:t>efficiency line: x1+x2=C</a:t>
              </a:r>
            </a:p>
          </p:txBody>
        </p:sp>
        <p:sp>
          <p:nvSpPr>
            <p:cNvPr id="93204" name="Line 16"/>
            <p:cNvSpPr>
              <a:spLocks noChangeShapeType="1"/>
            </p:cNvSpPr>
            <p:nvPr/>
          </p:nvSpPr>
          <p:spPr bwMode="auto">
            <a:xfrm flipH="1">
              <a:off x="2936" y="3410"/>
              <a:ext cx="132"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7"/>
          <p:cNvGrpSpPr>
            <a:grpSpLocks/>
          </p:cNvGrpSpPr>
          <p:nvPr/>
        </p:nvGrpSpPr>
        <p:grpSpPr bwMode="auto">
          <a:xfrm>
            <a:off x="1930400" y="2062163"/>
            <a:ext cx="3014663" cy="3876675"/>
            <a:chOff x="1216" y="1299"/>
            <a:chExt cx="1899" cy="2442"/>
          </a:xfrm>
        </p:grpSpPr>
        <p:sp>
          <p:nvSpPr>
            <p:cNvPr id="93199" name="Line 18"/>
            <p:cNvSpPr>
              <a:spLocks noChangeShapeType="1"/>
            </p:cNvSpPr>
            <p:nvPr/>
          </p:nvSpPr>
          <p:spPr bwMode="auto">
            <a:xfrm flipV="1">
              <a:off x="1216" y="1926"/>
              <a:ext cx="1899" cy="181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0" name="Text Box 19"/>
            <p:cNvSpPr txBox="1">
              <a:spLocks noChangeArrowheads="1"/>
            </p:cNvSpPr>
            <p:nvPr/>
          </p:nvSpPr>
          <p:spPr bwMode="auto">
            <a:xfrm>
              <a:off x="2088" y="1299"/>
              <a:ext cx="9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 x1=x2</a:t>
              </a:r>
            </a:p>
          </p:txBody>
        </p:sp>
        <p:sp>
          <p:nvSpPr>
            <p:cNvPr id="93201" name="Line 20"/>
            <p:cNvSpPr>
              <a:spLocks noChangeShapeType="1"/>
            </p:cNvSpPr>
            <p:nvPr/>
          </p:nvSpPr>
          <p:spPr bwMode="auto">
            <a:xfrm>
              <a:off x="2686" y="1703"/>
              <a:ext cx="132" cy="4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93195" name="Object 2"/>
          <p:cNvGraphicFramePr>
            <a:graphicFrameLocks noChangeAspect="1"/>
          </p:cNvGraphicFramePr>
          <p:nvPr/>
        </p:nvGraphicFramePr>
        <p:xfrm>
          <a:off x="4241800" y="1276350"/>
          <a:ext cx="4667250" cy="850900"/>
        </p:xfrm>
        <a:graphic>
          <a:graphicData uri="http://schemas.openxmlformats.org/presentationml/2006/ole">
            <mc:AlternateContent xmlns:mc="http://schemas.openxmlformats.org/markup-compatibility/2006">
              <mc:Choice xmlns:v="urn:schemas-microsoft-com:vml" Requires="v">
                <p:oleObj spid="_x0000_s93325"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1276350"/>
                        <a:ext cx="4667250" cy="850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 name="Group 22"/>
          <p:cNvGrpSpPr>
            <a:grpSpLocks/>
          </p:cNvGrpSpPr>
          <p:nvPr/>
        </p:nvGrpSpPr>
        <p:grpSpPr bwMode="auto">
          <a:xfrm>
            <a:off x="1862138" y="3790950"/>
            <a:ext cx="692150" cy="519113"/>
            <a:chOff x="1173" y="2388"/>
            <a:chExt cx="436" cy="327"/>
          </a:xfrm>
        </p:grpSpPr>
        <p:sp>
          <p:nvSpPr>
            <p:cNvPr id="93197" name="Text Box 23"/>
            <p:cNvSpPr txBox="1">
              <a:spLocks noChangeArrowheads="1"/>
            </p:cNvSpPr>
            <p:nvPr/>
          </p:nvSpPr>
          <p:spPr bwMode="auto">
            <a:xfrm>
              <a:off x="1173" y="2388"/>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x(0)</a:t>
              </a:r>
            </a:p>
          </p:txBody>
        </p:sp>
        <p:sp>
          <p:nvSpPr>
            <p:cNvPr id="93198" name="Oval 24"/>
            <p:cNvSpPr>
              <a:spLocks noChangeArrowheads="1"/>
            </p:cNvSpPr>
            <p:nvPr/>
          </p:nvSpPr>
          <p:spPr bwMode="auto">
            <a:xfrm flipH="1">
              <a:off x="1521" y="2667"/>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55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p:bldP spid="4055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72BA45B-7065-E149-A885-FDFF7A4A3C0D}" type="slidenum">
              <a:rPr lang="en-US" altLang="en-US" sz="1400">
                <a:solidFill>
                  <a:srgbClr val="000000"/>
                </a:solidFill>
                <a:latin typeface="Times New Roman" charset="0"/>
              </a:rPr>
              <a:pPr>
                <a:spcBef>
                  <a:spcPct val="0"/>
                </a:spcBef>
                <a:buClrTx/>
                <a:buSzTx/>
                <a:buFontTx/>
                <a:buNone/>
              </a:pPr>
              <a:t>69</a:t>
            </a:fld>
            <a:endParaRPr lang="en-US" altLang="en-US" sz="1400">
              <a:solidFill>
                <a:srgbClr val="000000"/>
              </a:solidFill>
              <a:latin typeface="Times New Roman" charset="0"/>
            </a:endParaRPr>
          </a:p>
        </p:txBody>
      </p:sp>
      <p:grpSp>
        <p:nvGrpSpPr>
          <p:cNvPr id="95234" name="Group 2"/>
          <p:cNvGrpSpPr>
            <a:grpSpLocks/>
          </p:cNvGrpSpPr>
          <p:nvPr/>
        </p:nvGrpSpPr>
        <p:grpSpPr bwMode="auto">
          <a:xfrm>
            <a:off x="971550" y="3036888"/>
            <a:ext cx="2914650" cy="49212"/>
            <a:chOff x="476" y="3583"/>
            <a:chExt cx="4640" cy="64"/>
          </a:xfrm>
        </p:grpSpPr>
        <p:sp>
          <p:nvSpPr>
            <p:cNvPr id="95292" name="Line 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3" name="Freeform 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35" name="Group 5"/>
          <p:cNvGrpSpPr>
            <a:grpSpLocks/>
          </p:cNvGrpSpPr>
          <p:nvPr/>
        </p:nvGrpSpPr>
        <p:grpSpPr bwMode="auto">
          <a:xfrm>
            <a:off x="936625" y="342900"/>
            <a:ext cx="82550" cy="2705100"/>
            <a:chOff x="446" y="1336"/>
            <a:chExt cx="64" cy="2276"/>
          </a:xfrm>
        </p:grpSpPr>
        <p:sp>
          <p:nvSpPr>
            <p:cNvPr id="95290" name="Line 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1" name="Freeform 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36" name="Line 8"/>
          <p:cNvSpPr>
            <a:spLocks noChangeShapeType="1"/>
          </p:cNvSpPr>
          <p:nvPr/>
        </p:nvSpPr>
        <p:spPr bwMode="auto">
          <a:xfrm flipV="1">
            <a:off x="971550" y="6921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37" name="Line 9"/>
          <p:cNvSpPr>
            <a:spLocks noChangeShapeType="1"/>
          </p:cNvSpPr>
          <p:nvPr/>
        </p:nvSpPr>
        <p:spPr bwMode="auto">
          <a:xfrm>
            <a:off x="971550" y="69215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38" name="Text Box 10"/>
          <p:cNvSpPr txBox="1">
            <a:spLocks noChangeArrowheads="1"/>
          </p:cNvSpPr>
          <p:nvPr/>
        </p:nvSpPr>
        <p:spPr bwMode="auto">
          <a:xfrm>
            <a:off x="1600200" y="5715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39" name="Text Box 11"/>
          <p:cNvSpPr txBox="1">
            <a:spLocks noChangeArrowheads="1"/>
          </p:cNvSpPr>
          <p:nvPr/>
        </p:nvSpPr>
        <p:spPr bwMode="auto">
          <a:xfrm>
            <a:off x="1758950" y="30099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5240" name="Line 12"/>
          <p:cNvSpPr>
            <a:spLocks noChangeShapeType="1"/>
          </p:cNvSpPr>
          <p:nvPr/>
        </p:nvSpPr>
        <p:spPr bwMode="auto">
          <a:xfrm>
            <a:off x="990600" y="419100"/>
            <a:ext cx="2590800" cy="26670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407565" name="AutoShape 13"/>
          <p:cNvSpPr>
            <a:spLocks noChangeArrowheads="1"/>
          </p:cNvSpPr>
          <p:nvPr/>
        </p:nvSpPr>
        <p:spPr bwMode="auto">
          <a:xfrm>
            <a:off x="990600" y="419100"/>
            <a:ext cx="2590800" cy="2667000"/>
          </a:xfrm>
          <a:prstGeom prst="rtTriangle">
            <a:avLst/>
          </a:prstGeom>
          <a:solidFill>
            <a:schemeClr val="accent1">
              <a:alpha val="12157"/>
            </a:schemeClr>
          </a:solidFill>
          <a:ln w="12700">
            <a:solidFill>
              <a:schemeClr val="tx1"/>
            </a:solidFill>
            <a:miter lim="800000"/>
            <a:headEnd type="none" w="sm" len="sm"/>
            <a:tailEnd type="none" w="sm" len="sm"/>
          </a:ln>
        </p:spPr>
        <p:txBody>
          <a:bodyPr wrap="none"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42" name="Oval 14"/>
          <p:cNvSpPr>
            <a:spLocks noChangeArrowheads="1"/>
          </p:cNvSpPr>
          <p:nvPr/>
        </p:nvSpPr>
        <p:spPr bwMode="auto">
          <a:xfrm flipH="1">
            <a:off x="1676400" y="11049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4" name="Group 15"/>
          <p:cNvGrpSpPr>
            <a:grpSpLocks/>
          </p:cNvGrpSpPr>
          <p:nvPr/>
        </p:nvGrpSpPr>
        <p:grpSpPr bwMode="auto">
          <a:xfrm>
            <a:off x="4905375" y="342900"/>
            <a:ext cx="4179888" cy="3124200"/>
            <a:chOff x="3090" y="216"/>
            <a:chExt cx="2633" cy="1968"/>
          </a:xfrm>
        </p:grpSpPr>
        <p:grpSp>
          <p:nvGrpSpPr>
            <p:cNvPr id="95277" name="Group 16"/>
            <p:cNvGrpSpPr>
              <a:grpSpLocks/>
            </p:cNvGrpSpPr>
            <p:nvPr/>
          </p:nvGrpSpPr>
          <p:grpSpPr bwMode="auto">
            <a:xfrm>
              <a:off x="3446" y="1913"/>
              <a:ext cx="1836" cy="31"/>
              <a:chOff x="476" y="3583"/>
              <a:chExt cx="4640" cy="64"/>
            </a:xfrm>
          </p:grpSpPr>
          <p:sp>
            <p:nvSpPr>
              <p:cNvPr id="95288" name="Line 17"/>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9" name="Freeform 18"/>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78" name="Group 19"/>
            <p:cNvGrpSpPr>
              <a:grpSpLocks/>
            </p:cNvGrpSpPr>
            <p:nvPr/>
          </p:nvGrpSpPr>
          <p:grpSpPr bwMode="auto">
            <a:xfrm>
              <a:off x="3424" y="216"/>
              <a:ext cx="52" cy="1704"/>
              <a:chOff x="446" y="1336"/>
              <a:chExt cx="64" cy="2276"/>
            </a:xfrm>
          </p:grpSpPr>
          <p:sp>
            <p:nvSpPr>
              <p:cNvPr id="95286" name="Line 20"/>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7" name="Freeform 21"/>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79" name="Line 22"/>
            <p:cNvSpPr>
              <a:spLocks noChangeShapeType="1"/>
            </p:cNvSpPr>
            <p:nvPr/>
          </p:nvSpPr>
          <p:spPr bwMode="auto">
            <a:xfrm flipV="1">
              <a:off x="3446" y="436"/>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80" name="Line 23"/>
            <p:cNvSpPr>
              <a:spLocks noChangeShapeType="1"/>
            </p:cNvSpPr>
            <p:nvPr/>
          </p:nvSpPr>
          <p:spPr bwMode="auto">
            <a:xfrm>
              <a:off x="3446" y="436"/>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81" name="Freeform 24"/>
            <p:cNvSpPr>
              <a:spLocks/>
            </p:cNvSpPr>
            <p:nvPr/>
          </p:nvSpPr>
          <p:spPr bwMode="auto">
            <a:xfrm>
              <a:off x="3442" y="360"/>
              <a:ext cx="680" cy="1569"/>
            </a:xfrm>
            <a:custGeom>
              <a:avLst/>
              <a:gdLst>
                <a:gd name="T0" fmla="*/ 0 w 680"/>
                <a:gd name="T1" fmla="*/ 1569 h 1569"/>
                <a:gd name="T2" fmla="*/ 680 w 680"/>
                <a:gd name="T3" fmla="*/ 0 h 1569"/>
                <a:gd name="T4" fmla="*/ 0 60000 65536"/>
                <a:gd name="T5" fmla="*/ 0 60000 65536"/>
                <a:gd name="T6" fmla="*/ 0 w 680"/>
                <a:gd name="T7" fmla="*/ 0 h 1569"/>
                <a:gd name="T8" fmla="*/ 680 w 680"/>
                <a:gd name="T9" fmla="*/ 1569 h 1569"/>
              </a:gdLst>
              <a:ahLst/>
              <a:cxnLst>
                <a:cxn ang="T4">
                  <a:pos x="T0" y="T1"/>
                </a:cxn>
                <a:cxn ang="T5">
                  <a:pos x="T2" y="T3"/>
                </a:cxn>
              </a:cxnLst>
              <a:rect l="T6" t="T7" r="T8" b="T9"/>
              <a:pathLst>
                <a:path w="680" h="1569">
                  <a:moveTo>
                    <a:pt x="0" y="1569"/>
                  </a:moveTo>
                  <a:lnTo>
                    <a:pt x="680"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5282" name="Text Box 25"/>
            <p:cNvSpPr txBox="1">
              <a:spLocks noChangeArrowheads="1"/>
            </p:cNvSpPr>
            <p:nvPr/>
          </p:nvSpPr>
          <p:spPr bwMode="auto">
            <a:xfrm>
              <a:off x="3090" y="1896"/>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5283" name="Oval 26"/>
            <p:cNvSpPr>
              <a:spLocks noChangeArrowheads="1"/>
            </p:cNvSpPr>
            <p:nvPr/>
          </p:nvSpPr>
          <p:spPr bwMode="auto">
            <a:xfrm flipH="1">
              <a:off x="3952" y="696"/>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84" name="Freeform 27"/>
            <p:cNvSpPr>
              <a:spLocks/>
            </p:cNvSpPr>
            <p:nvPr/>
          </p:nvSpPr>
          <p:spPr bwMode="auto">
            <a:xfrm>
              <a:off x="3435" y="708"/>
              <a:ext cx="535" cy="1229"/>
            </a:xfrm>
            <a:custGeom>
              <a:avLst/>
              <a:gdLst>
                <a:gd name="T0" fmla="*/ 535 w 535"/>
                <a:gd name="T1" fmla="*/ 0 h 1229"/>
                <a:gd name="T2" fmla="*/ 0 w 535"/>
                <a:gd name="T3" fmla="*/ 499 h 1229"/>
                <a:gd name="T4" fmla="*/ 15 w 535"/>
                <a:gd name="T5" fmla="*/ 1229 h 1229"/>
                <a:gd name="T6" fmla="*/ 535 w 535"/>
                <a:gd name="T7" fmla="*/ 0 h 1229"/>
                <a:gd name="T8" fmla="*/ 0 60000 65536"/>
                <a:gd name="T9" fmla="*/ 0 60000 65536"/>
                <a:gd name="T10" fmla="*/ 0 60000 65536"/>
                <a:gd name="T11" fmla="*/ 0 60000 65536"/>
                <a:gd name="T12" fmla="*/ 0 w 535"/>
                <a:gd name="T13" fmla="*/ 0 h 1229"/>
                <a:gd name="T14" fmla="*/ 535 w 535"/>
                <a:gd name="T15" fmla="*/ 1229 h 1229"/>
              </a:gdLst>
              <a:ahLst/>
              <a:cxnLst>
                <a:cxn ang="T8">
                  <a:pos x="T0" y="T1"/>
                </a:cxn>
                <a:cxn ang="T9">
                  <a:pos x="T2" y="T3"/>
                </a:cxn>
                <a:cxn ang="T10">
                  <a:pos x="T4" y="T5"/>
                </a:cxn>
                <a:cxn ang="T11">
                  <a:pos x="T6" y="T7"/>
                </a:cxn>
              </a:cxnLst>
              <a:rect l="T12" t="T13" r="T14" b="T15"/>
              <a:pathLst>
                <a:path w="535" h="1229">
                  <a:moveTo>
                    <a:pt x="535" y="0"/>
                  </a:moveTo>
                  <a:lnTo>
                    <a:pt x="0" y="499"/>
                  </a:lnTo>
                  <a:lnTo>
                    <a:pt x="15" y="1229"/>
                  </a:lnTo>
                  <a:lnTo>
                    <a:pt x="535" y="0"/>
                  </a:lnTo>
                  <a:close/>
                </a:path>
              </a:pathLst>
            </a:custGeom>
            <a:solidFill>
              <a:schemeClr val="hlink">
                <a:alpha val="49019"/>
              </a:schemeClr>
            </a:solidFill>
            <a:ln w="12700">
              <a:solidFill>
                <a:schemeClr val="tx1"/>
              </a:solidFill>
              <a:round/>
              <a:headEnd type="none" w="sm" len="sm"/>
              <a:tailEnd type="none" w="sm" len="sm"/>
            </a:ln>
          </p:spPr>
          <p:txBody>
            <a:bodyPr>
              <a:spAutoFit/>
            </a:bodyPr>
            <a:lstStyle/>
            <a:p>
              <a:endParaRPr lang="en-US"/>
            </a:p>
          </p:txBody>
        </p:sp>
        <p:sp>
          <p:nvSpPr>
            <p:cNvPr id="95285" name="Text Box 28"/>
            <p:cNvSpPr txBox="1">
              <a:spLocks noChangeArrowheads="1"/>
            </p:cNvSpPr>
            <p:nvPr/>
          </p:nvSpPr>
          <p:spPr bwMode="auto">
            <a:xfrm>
              <a:off x="3772" y="40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grpSp>
        <p:nvGrpSpPr>
          <p:cNvPr id="7" name="Group 29"/>
          <p:cNvGrpSpPr>
            <a:grpSpLocks/>
          </p:cNvGrpSpPr>
          <p:nvPr/>
        </p:nvGrpSpPr>
        <p:grpSpPr bwMode="auto">
          <a:xfrm>
            <a:off x="5435600" y="3619500"/>
            <a:ext cx="2949575" cy="3124200"/>
            <a:chOff x="3424" y="2280"/>
            <a:chExt cx="1858" cy="1968"/>
          </a:xfrm>
        </p:grpSpPr>
        <p:sp>
          <p:nvSpPr>
            <p:cNvPr id="95262" name="Line 30"/>
            <p:cNvSpPr>
              <a:spLocks noChangeShapeType="1"/>
            </p:cNvSpPr>
            <p:nvPr/>
          </p:nvSpPr>
          <p:spPr bwMode="auto">
            <a:xfrm flipH="1">
              <a:off x="3447" y="2767"/>
              <a:ext cx="544" cy="120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3" name="Line 31"/>
            <p:cNvSpPr>
              <a:spLocks noChangeShapeType="1"/>
            </p:cNvSpPr>
            <p:nvPr/>
          </p:nvSpPr>
          <p:spPr bwMode="auto">
            <a:xfrm flipV="1">
              <a:off x="3445" y="2376"/>
              <a:ext cx="1008" cy="86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5264" name="Group 32"/>
            <p:cNvGrpSpPr>
              <a:grpSpLocks/>
            </p:cNvGrpSpPr>
            <p:nvPr/>
          </p:nvGrpSpPr>
          <p:grpSpPr bwMode="auto">
            <a:xfrm>
              <a:off x="3446" y="3977"/>
              <a:ext cx="1836" cy="31"/>
              <a:chOff x="476" y="3583"/>
              <a:chExt cx="4640" cy="64"/>
            </a:xfrm>
          </p:grpSpPr>
          <p:sp>
            <p:nvSpPr>
              <p:cNvPr id="95275" name="Line 3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6" name="Freeform 3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65" name="Group 35"/>
            <p:cNvGrpSpPr>
              <a:grpSpLocks/>
            </p:cNvGrpSpPr>
            <p:nvPr/>
          </p:nvGrpSpPr>
          <p:grpSpPr bwMode="auto">
            <a:xfrm>
              <a:off x="3424" y="2280"/>
              <a:ext cx="52" cy="1704"/>
              <a:chOff x="446" y="1336"/>
              <a:chExt cx="64" cy="2276"/>
            </a:xfrm>
          </p:grpSpPr>
          <p:sp>
            <p:nvSpPr>
              <p:cNvPr id="95273" name="Line 3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4" name="Freeform 3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66" name="Line 38"/>
            <p:cNvSpPr>
              <a:spLocks noChangeShapeType="1"/>
            </p:cNvSpPr>
            <p:nvPr/>
          </p:nvSpPr>
          <p:spPr bwMode="auto">
            <a:xfrm flipV="1">
              <a:off x="34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7" name="Line 39"/>
            <p:cNvSpPr>
              <a:spLocks noChangeShapeType="1"/>
            </p:cNvSpPr>
            <p:nvPr/>
          </p:nvSpPr>
          <p:spPr bwMode="auto">
            <a:xfrm>
              <a:off x="34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68" name="Line 40"/>
            <p:cNvSpPr>
              <a:spLocks noChangeShapeType="1"/>
            </p:cNvSpPr>
            <p:nvPr/>
          </p:nvSpPr>
          <p:spPr bwMode="auto">
            <a:xfrm flipV="1">
              <a:off x="3443" y="2431"/>
              <a:ext cx="714" cy="153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9" name="Text Box 41"/>
            <p:cNvSpPr txBox="1">
              <a:spLocks noChangeArrowheads="1"/>
            </p:cNvSpPr>
            <p:nvPr/>
          </p:nvSpPr>
          <p:spPr bwMode="auto">
            <a:xfrm>
              <a:off x="3760" y="3960"/>
              <a:ext cx="1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a:solidFill>
                    <a:srgbClr val="000000"/>
                  </a:solidFill>
                  <a:latin typeface="Times New Roman" charset="0"/>
                  <a:ea typeface="宋体" charset="-122"/>
                </a:rPr>
                <a:t>intersection</a:t>
              </a:r>
              <a:endParaRPr lang="en-US" altLang="en-US" sz="2400">
                <a:solidFill>
                  <a:srgbClr val="000000"/>
                </a:solidFill>
                <a:latin typeface="Times New Roman" charset="0"/>
              </a:endParaRPr>
            </a:p>
          </p:txBody>
        </p:sp>
        <p:sp>
          <p:nvSpPr>
            <p:cNvPr id="95270" name="Oval 42"/>
            <p:cNvSpPr>
              <a:spLocks noChangeArrowheads="1"/>
            </p:cNvSpPr>
            <p:nvPr/>
          </p:nvSpPr>
          <p:spPr bwMode="auto">
            <a:xfrm flipH="1">
              <a:off x="3952" y="2760"/>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71" name="Line 43"/>
            <p:cNvSpPr>
              <a:spLocks noChangeShapeType="1"/>
            </p:cNvSpPr>
            <p:nvPr/>
          </p:nvSpPr>
          <p:spPr bwMode="auto">
            <a:xfrm flipV="1">
              <a:off x="3452" y="3123"/>
              <a:ext cx="1824" cy="864"/>
            </a:xfrm>
            <a:prstGeom prst="line">
              <a:avLst/>
            </a:prstGeom>
            <a:noFill/>
            <a:ln w="3175">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72" name="Text Box 44"/>
            <p:cNvSpPr txBox="1">
              <a:spLocks noChangeArrowheads="1"/>
            </p:cNvSpPr>
            <p:nvPr/>
          </p:nvSpPr>
          <p:spPr bwMode="auto">
            <a:xfrm>
              <a:off x="3712"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5245" name="Text Box 45"/>
          <p:cNvSpPr txBox="1">
            <a:spLocks noChangeArrowheads="1"/>
          </p:cNvSpPr>
          <p:nvPr/>
        </p:nvSpPr>
        <p:spPr bwMode="auto">
          <a:xfrm>
            <a:off x="3748088" y="2286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congestion</a:t>
            </a:r>
            <a:endParaRPr lang="en-US" altLang="en-US" sz="2400" b="1" u="sng">
              <a:solidFill>
                <a:srgbClr val="000000"/>
              </a:solidFill>
              <a:latin typeface="Times New Roman" charset="0"/>
            </a:endParaRPr>
          </a:p>
        </p:txBody>
      </p:sp>
      <p:grpSp>
        <p:nvGrpSpPr>
          <p:cNvPr id="10" name="Group 46"/>
          <p:cNvGrpSpPr>
            <a:grpSpLocks/>
          </p:cNvGrpSpPr>
          <p:nvPr/>
        </p:nvGrpSpPr>
        <p:grpSpPr bwMode="auto">
          <a:xfrm>
            <a:off x="990600" y="3543300"/>
            <a:ext cx="2971800" cy="3200400"/>
            <a:chOff x="624" y="2232"/>
            <a:chExt cx="1872" cy="2016"/>
          </a:xfrm>
        </p:grpSpPr>
        <p:grpSp>
          <p:nvGrpSpPr>
            <p:cNvPr id="95248" name="Group 47"/>
            <p:cNvGrpSpPr>
              <a:grpSpLocks/>
            </p:cNvGrpSpPr>
            <p:nvPr/>
          </p:nvGrpSpPr>
          <p:grpSpPr bwMode="auto">
            <a:xfrm>
              <a:off x="646" y="3977"/>
              <a:ext cx="1836" cy="31"/>
              <a:chOff x="476" y="3583"/>
              <a:chExt cx="4640" cy="64"/>
            </a:xfrm>
          </p:grpSpPr>
          <p:sp>
            <p:nvSpPr>
              <p:cNvPr id="95260" name="Line 48"/>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61" name="Freeform 49"/>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49" name="Group 50"/>
            <p:cNvGrpSpPr>
              <a:grpSpLocks/>
            </p:cNvGrpSpPr>
            <p:nvPr/>
          </p:nvGrpSpPr>
          <p:grpSpPr bwMode="auto">
            <a:xfrm>
              <a:off x="624" y="2280"/>
              <a:ext cx="52" cy="1704"/>
              <a:chOff x="446" y="1336"/>
              <a:chExt cx="64" cy="2276"/>
            </a:xfrm>
          </p:grpSpPr>
          <p:sp>
            <p:nvSpPr>
              <p:cNvPr id="95258" name="Line 51"/>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9" name="Freeform 52"/>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50" name="Line 53"/>
            <p:cNvSpPr>
              <a:spLocks noChangeShapeType="1"/>
            </p:cNvSpPr>
            <p:nvPr/>
          </p:nvSpPr>
          <p:spPr bwMode="auto">
            <a:xfrm flipV="1">
              <a:off x="6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1" name="Line 54"/>
            <p:cNvSpPr>
              <a:spLocks noChangeShapeType="1"/>
            </p:cNvSpPr>
            <p:nvPr/>
          </p:nvSpPr>
          <p:spPr bwMode="auto">
            <a:xfrm>
              <a:off x="6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52" name="Line 55"/>
            <p:cNvSpPr>
              <a:spLocks noChangeShapeType="1"/>
            </p:cNvSpPr>
            <p:nvPr/>
          </p:nvSpPr>
          <p:spPr bwMode="auto">
            <a:xfrm flipV="1">
              <a:off x="672" y="2232"/>
              <a:ext cx="672" cy="177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3" name="Text Box 56"/>
            <p:cNvSpPr txBox="1">
              <a:spLocks noChangeArrowheads="1"/>
            </p:cNvSpPr>
            <p:nvPr/>
          </p:nvSpPr>
          <p:spPr bwMode="auto">
            <a:xfrm>
              <a:off x="1178" y="3960"/>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sp>
          <p:nvSpPr>
            <p:cNvPr id="95254" name="Line 57"/>
            <p:cNvSpPr>
              <a:spLocks noChangeShapeType="1"/>
            </p:cNvSpPr>
            <p:nvPr/>
          </p:nvSpPr>
          <p:spPr bwMode="auto">
            <a:xfrm flipV="1">
              <a:off x="672" y="3096"/>
              <a:ext cx="1824" cy="864"/>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5" name="Freeform 58"/>
            <p:cNvSpPr>
              <a:spLocks/>
            </p:cNvSpPr>
            <p:nvPr/>
          </p:nvSpPr>
          <p:spPr bwMode="auto">
            <a:xfrm>
              <a:off x="693" y="2399"/>
              <a:ext cx="1536" cy="1554"/>
            </a:xfrm>
            <a:custGeom>
              <a:avLst/>
              <a:gdLst>
                <a:gd name="T0" fmla="*/ 603 w 1536"/>
                <a:gd name="T1" fmla="*/ 0 h 1554"/>
                <a:gd name="T2" fmla="*/ 0 w 1536"/>
                <a:gd name="T3" fmla="*/ 1554 h 1554"/>
                <a:gd name="T4" fmla="*/ 1536 w 1536"/>
                <a:gd name="T5" fmla="*/ 834 h 1554"/>
                <a:gd name="T6" fmla="*/ 624 w 1536"/>
                <a:gd name="T7" fmla="*/ 18 h 1554"/>
                <a:gd name="T8" fmla="*/ 0 60000 65536"/>
                <a:gd name="T9" fmla="*/ 0 60000 65536"/>
                <a:gd name="T10" fmla="*/ 0 60000 65536"/>
                <a:gd name="T11" fmla="*/ 0 60000 65536"/>
                <a:gd name="T12" fmla="*/ 0 w 1536"/>
                <a:gd name="T13" fmla="*/ 0 h 1554"/>
                <a:gd name="T14" fmla="*/ 1536 w 1536"/>
                <a:gd name="T15" fmla="*/ 1554 h 1554"/>
              </a:gdLst>
              <a:ahLst/>
              <a:cxnLst>
                <a:cxn ang="T8">
                  <a:pos x="T0" y="T1"/>
                </a:cxn>
                <a:cxn ang="T9">
                  <a:pos x="T2" y="T3"/>
                </a:cxn>
                <a:cxn ang="T10">
                  <a:pos x="T4" y="T5"/>
                </a:cxn>
                <a:cxn ang="T11">
                  <a:pos x="T6" y="T7"/>
                </a:cxn>
              </a:cxnLst>
              <a:rect l="T12" t="T13" r="T14" b="T15"/>
              <a:pathLst>
                <a:path w="1536" h="1554">
                  <a:moveTo>
                    <a:pt x="603" y="0"/>
                  </a:moveTo>
                  <a:lnTo>
                    <a:pt x="0" y="1554"/>
                  </a:lnTo>
                  <a:lnTo>
                    <a:pt x="1536" y="834"/>
                  </a:lnTo>
                  <a:lnTo>
                    <a:pt x="624" y="18"/>
                  </a:lnTo>
                </a:path>
              </a:pathLst>
            </a:custGeom>
            <a:solidFill>
              <a:srgbClr val="FFFF00">
                <a:alpha val="52156"/>
              </a:srgbClr>
            </a:solidFill>
            <a:ln w="12700">
              <a:solidFill>
                <a:schemeClr val="tx1"/>
              </a:solidFill>
              <a:round/>
              <a:headEnd type="none" w="sm" len="sm"/>
              <a:tailEnd type="none" w="sm" len="sm"/>
            </a:ln>
          </p:spPr>
          <p:txBody>
            <a:bodyPr wrap="none">
              <a:spAutoFit/>
            </a:bodyPr>
            <a:lstStyle/>
            <a:p>
              <a:endParaRPr lang="en-US"/>
            </a:p>
          </p:txBody>
        </p:sp>
        <p:sp>
          <p:nvSpPr>
            <p:cNvPr id="95256" name="Text Box 59"/>
            <p:cNvSpPr txBox="1">
              <a:spLocks noChangeArrowheads="1"/>
            </p:cNvSpPr>
            <p:nvPr/>
          </p:nvSpPr>
          <p:spPr bwMode="auto">
            <a:xfrm>
              <a:off x="924"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57" name="Oval 60"/>
            <p:cNvSpPr>
              <a:spLocks noChangeArrowheads="1"/>
            </p:cNvSpPr>
            <p:nvPr/>
          </p:nvSpPr>
          <p:spPr bwMode="auto">
            <a:xfrm flipH="1">
              <a:off x="1138" y="270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5247"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5410"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85750" y="304800"/>
            <a:ext cx="8486775" cy="1143000"/>
          </a:xfrm>
        </p:spPr>
        <p:txBody>
          <a:bodyPr/>
          <a:lstStyle/>
          <a:p>
            <a:r>
              <a:rPr lang="en-US" altLang="x-none" sz="2800">
                <a:ea typeface="ＭＳ Ｐゴシック" charset="-128"/>
              </a:rPr>
              <a:t>Selective Repeat: Sender, Receiver Windows</a:t>
            </a:r>
            <a:endParaRPr lang="en-US" altLang="x-none" sz="3600">
              <a:ea typeface="ＭＳ Ｐゴシック" charset="-128"/>
            </a:endParaRPr>
          </a:p>
        </p:txBody>
      </p:sp>
      <p:pic>
        <p:nvPicPr>
          <p:cNvPr id="103427" name="Picture 3" descr="sr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404938"/>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Text Box 4"/>
          <p:cNvSpPr txBox="1">
            <a:spLocks noChangeArrowheads="1"/>
          </p:cNvSpPr>
          <p:nvPr/>
        </p:nvSpPr>
        <p:spPr bwMode="auto">
          <a:xfrm>
            <a:off x="2949575" y="5418138"/>
            <a:ext cx="376238"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rPr>
              <a:t>W</a:t>
            </a:r>
          </a:p>
        </p:txBody>
      </p:sp>
      <p:sp>
        <p:nvSpPr>
          <p:cNvPr id="103429" name="Text Box 5"/>
          <p:cNvSpPr txBox="1">
            <a:spLocks noChangeArrowheads="1"/>
          </p:cNvSpPr>
          <p:nvPr/>
        </p:nvSpPr>
        <p:spPr bwMode="auto">
          <a:xfrm>
            <a:off x="2332038" y="2771775"/>
            <a:ext cx="37623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rPr>
              <a:t>W</a:t>
            </a:r>
          </a:p>
        </p:txBody>
      </p:sp>
      <p:sp>
        <p:nvSpPr>
          <p:cNvPr id="7" name="Slide Number Placeholder 4">
            <a:extLst>
              <a:ext uri="{FF2B5EF4-FFF2-40B4-BE49-F238E27FC236}">
                <a16:creationId xmlns:a16="http://schemas.microsoft.com/office/drawing/2014/main" id="{AA687BF2-268E-404F-AD3E-EBE53481F822}"/>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7</a:t>
            </a:fld>
            <a:endParaRPr lang="en-US" altLang="x-none" sz="1400" dirty="0">
              <a:latin typeface="Times New Roman" charset="0"/>
            </a:endParaRPr>
          </a:p>
        </p:txBody>
      </p:sp>
    </p:spTree>
    <p:extLst>
      <p:ext uri="{BB962C8B-B14F-4D97-AF65-F5344CB8AC3E}">
        <p14:creationId xmlns:p14="http://schemas.microsoft.com/office/powerpoint/2010/main" val="2862845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D924380-F31D-1F47-858F-C0AC55C23FEC}" type="slidenum">
              <a:rPr lang="en-US" altLang="en-US" sz="1400">
                <a:solidFill>
                  <a:srgbClr val="000000"/>
                </a:solidFill>
                <a:latin typeface="Times New Roman" charset="0"/>
              </a:rPr>
              <a:pPr>
                <a:spcBef>
                  <a:spcPct val="0"/>
                </a:spcBef>
                <a:buClrTx/>
                <a:buSzTx/>
                <a:buFontTx/>
                <a:buNone/>
              </a:pPr>
              <a:t>70</a:t>
            </a:fld>
            <a:endParaRPr lang="en-US" altLang="en-US" sz="1400">
              <a:solidFill>
                <a:srgbClr val="000000"/>
              </a:solidFill>
              <a:latin typeface="Times New Roman" charset="0"/>
            </a:endParaRPr>
          </a:p>
        </p:txBody>
      </p:sp>
      <p:sp>
        <p:nvSpPr>
          <p:cNvPr id="97282" name="Rectangle 2"/>
          <p:cNvSpPr>
            <a:spLocks noGrp="1" noChangeArrowheads="1"/>
          </p:cNvSpPr>
          <p:nvPr>
            <p:ph type="title"/>
          </p:nvPr>
        </p:nvSpPr>
        <p:spPr/>
        <p:txBody>
          <a:bodyPr/>
          <a:lstStyle/>
          <a:p>
            <a:r>
              <a:rPr lang="en-US" altLang="zh-CN" sz="3200">
                <a:ea typeface="宋体" charset="-122"/>
              </a:rPr>
              <a:t>Implication: Congestion (overload) Case</a:t>
            </a:r>
            <a:endParaRPr lang="en-US" altLang="en-US" sz="3200">
              <a:ea typeface="ＭＳ Ｐゴシック" charset="-128"/>
            </a:endParaRPr>
          </a:p>
        </p:txBody>
      </p:sp>
      <p:sp>
        <p:nvSpPr>
          <p:cNvPr id="97283" name="Rectangle 3"/>
          <p:cNvSpPr>
            <a:spLocks noGrp="1" noChangeArrowheads="1"/>
          </p:cNvSpPr>
          <p:nvPr>
            <p:ph type="body" idx="1"/>
          </p:nvPr>
        </p:nvSpPr>
        <p:spPr/>
        <p:txBody>
          <a:bodyPr/>
          <a:lstStyle/>
          <a:p>
            <a:r>
              <a:rPr lang="en-US" altLang="zh-CN">
                <a:ea typeface="宋体" charset="-122"/>
              </a:rPr>
              <a:t>In order to get closer to efficiency and fairness after each update, decreasing of rate must be </a:t>
            </a:r>
            <a:r>
              <a:rPr lang="en-US" altLang="zh-CN">
                <a:solidFill>
                  <a:srgbClr val="C00000"/>
                </a:solidFill>
                <a:ea typeface="宋体" charset="-122"/>
              </a:rPr>
              <a:t>multiplicative decrease </a:t>
            </a:r>
            <a:r>
              <a:rPr lang="en-US" altLang="zh-CN">
                <a:ea typeface="宋体" charset="-122"/>
              </a:rPr>
              <a:t>(MD)</a:t>
            </a:r>
          </a:p>
          <a:p>
            <a:pPr lvl="1"/>
            <a:r>
              <a:rPr lang="en-US" altLang="zh-CN">
                <a:ea typeface="宋体" charset="-122"/>
              </a:rPr>
              <a:t>a</a:t>
            </a:r>
            <a:r>
              <a:rPr lang="en-US" altLang="zh-CN" baseline="-25000">
                <a:ea typeface="宋体" charset="-122"/>
              </a:rPr>
              <a:t>D</a:t>
            </a:r>
            <a:r>
              <a:rPr lang="en-US" altLang="zh-CN">
                <a:ea typeface="宋体" charset="-122"/>
              </a:rPr>
              <a:t> = 0</a:t>
            </a:r>
          </a:p>
          <a:p>
            <a:pPr lvl="1"/>
            <a:r>
              <a:rPr lang="en-US" altLang="zh-CN">
                <a:ea typeface="宋体" charset="-122"/>
              </a:rPr>
              <a:t>b</a:t>
            </a:r>
            <a:r>
              <a:rPr lang="en-US" altLang="zh-CN" baseline="-25000">
                <a:ea typeface="宋体" charset="-122"/>
              </a:rPr>
              <a:t>D</a:t>
            </a:r>
            <a:r>
              <a:rPr lang="en-US" altLang="zh-CN">
                <a:ea typeface="宋体" charset="-122"/>
              </a:rPr>
              <a:t> &lt; 1</a:t>
            </a:r>
            <a:endParaRPr lang="en-US" altLang="en-US">
              <a:ea typeface="ＭＳ Ｐゴシック" charset="-128"/>
            </a:endParaRPr>
          </a:p>
        </p:txBody>
      </p:sp>
      <p:graphicFrame>
        <p:nvGraphicFramePr>
          <p:cNvPr id="97284" name="Object 2"/>
          <p:cNvGraphicFramePr>
            <a:graphicFrameLocks noChangeAspect="1"/>
          </p:cNvGraphicFramePr>
          <p:nvPr/>
        </p:nvGraphicFramePr>
        <p:xfrm>
          <a:off x="1411288" y="4168775"/>
          <a:ext cx="6610350" cy="1228725"/>
        </p:xfrm>
        <a:graphic>
          <a:graphicData uri="http://schemas.openxmlformats.org/presentationml/2006/ole">
            <mc:AlternateContent xmlns:mc="http://schemas.openxmlformats.org/markup-compatibility/2006">
              <mc:Choice xmlns:v="urn:schemas-microsoft-com:vml" Requires="v">
                <p:oleObj spid="_x0000_s97401"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88" y="4168775"/>
                        <a:ext cx="66103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DE37698-2780-4F47-A96B-13DD958FE379}" type="slidenum">
              <a:rPr lang="en-US" altLang="en-US" sz="1400">
                <a:solidFill>
                  <a:srgbClr val="000000"/>
                </a:solidFill>
                <a:latin typeface="Times New Roman" charset="0"/>
              </a:rPr>
              <a:pPr>
                <a:spcBef>
                  <a:spcPct val="0"/>
                </a:spcBef>
                <a:buClrTx/>
                <a:buSzTx/>
                <a:buFontTx/>
                <a:buNone/>
              </a:pPr>
              <a:t>71</a:t>
            </a:fld>
            <a:endParaRPr lang="en-US" altLang="en-US" sz="1400">
              <a:solidFill>
                <a:srgbClr val="000000"/>
              </a:solidFill>
              <a:latin typeface="Times New Roman" charset="0"/>
            </a:endParaRPr>
          </a:p>
        </p:txBody>
      </p:sp>
      <p:grpSp>
        <p:nvGrpSpPr>
          <p:cNvPr id="2" name="Group 2"/>
          <p:cNvGrpSpPr>
            <a:grpSpLocks/>
          </p:cNvGrpSpPr>
          <p:nvPr/>
        </p:nvGrpSpPr>
        <p:grpSpPr bwMode="auto">
          <a:xfrm>
            <a:off x="4498975" y="381000"/>
            <a:ext cx="4264025" cy="3200400"/>
            <a:chOff x="2834" y="240"/>
            <a:chExt cx="2686" cy="2016"/>
          </a:xfrm>
        </p:grpSpPr>
        <p:grpSp>
          <p:nvGrpSpPr>
            <p:cNvPr id="99376" name="Group 3"/>
            <p:cNvGrpSpPr>
              <a:grpSpLocks/>
            </p:cNvGrpSpPr>
            <p:nvPr/>
          </p:nvGrpSpPr>
          <p:grpSpPr bwMode="auto">
            <a:xfrm>
              <a:off x="3238" y="1937"/>
              <a:ext cx="1836" cy="31"/>
              <a:chOff x="476" y="3583"/>
              <a:chExt cx="4640" cy="64"/>
            </a:xfrm>
          </p:grpSpPr>
          <p:sp>
            <p:nvSpPr>
              <p:cNvPr id="99388"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9"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77" name="Group 6"/>
            <p:cNvGrpSpPr>
              <a:grpSpLocks/>
            </p:cNvGrpSpPr>
            <p:nvPr/>
          </p:nvGrpSpPr>
          <p:grpSpPr bwMode="auto">
            <a:xfrm>
              <a:off x="3216" y="240"/>
              <a:ext cx="52" cy="1704"/>
              <a:chOff x="446" y="1336"/>
              <a:chExt cx="64" cy="2276"/>
            </a:xfrm>
          </p:grpSpPr>
          <p:sp>
            <p:nvSpPr>
              <p:cNvPr id="99386"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7"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78" name="Line 9"/>
            <p:cNvSpPr>
              <a:spLocks noChangeShapeType="1"/>
            </p:cNvSpPr>
            <p:nvPr/>
          </p:nvSpPr>
          <p:spPr bwMode="auto">
            <a:xfrm flipV="1">
              <a:off x="3238" y="46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79" name="Line 10"/>
            <p:cNvSpPr>
              <a:spLocks noChangeShapeType="1"/>
            </p:cNvSpPr>
            <p:nvPr/>
          </p:nvSpPr>
          <p:spPr bwMode="auto">
            <a:xfrm>
              <a:off x="3238" y="46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80" name="Line 11"/>
            <p:cNvSpPr>
              <a:spLocks noChangeShapeType="1"/>
            </p:cNvSpPr>
            <p:nvPr/>
          </p:nvSpPr>
          <p:spPr bwMode="auto">
            <a:xfrm flipV="1">
              <a:off x="3264" y="1248"/>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1" name="Line 12"/>
            <p:cNvSpPr>
              <a:spLocks noChangeShapeType="1"/>
            </p:cNvSpPr>
            <p:nvPr/>
          </p:nvSpPr>
          <p:spPr bwMode="auto">
            <a:xfrm flipV="1">
              <a:off x="3840" y="864"/>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2" name="Text Box 13"/>
            <p:cNvSpPr txBox="1">
              <a:spLocks noChangeArrowheads="1"/>
            </p:cNvSpPr>
            <p:nvPr/>
          </p:nvSpPr>
          <p:spPr bwMode="auto">
            <a:xfrm>
              <a:off x="2834" y="1968"/>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9383" name="Oval 14"/>
            <p:cNvSpPr>
              <a:spLocks noChangeArrowheads="1"/>
            </p:cNvSpPr>
            <p:nvPr/>
          </p:nvSpPr>
          <p:spPr bwMode="auto">
            <a:xfrm flipH="1">
              <a:off x="4128" y="1632"/>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9384" name="Freeform 15"/>
            <p:cNvSpPr>
              <a:spLocks/>
            </p:cNvSpPr>
            <p:nvPr/>
          </p:nvSpPr>
          <p:spPr bwMode="auto">
            <a:xfrm>
              <a:off x="4128" y="1056"/>
              <a:ext cx="1056" cy="624"/>
            </a:xfrm>
            <a:custGeom>
              <a:avLst/>
              <a:gdLst>
                <a:gd name="T0" fmla="*/ 672 w 1056"/>
                <a:gd name="T1" fmla="*/ 0 h 624"/>
                <a:gd name="T2" fmla="*/ 0 w 1056"/>
                <a:gd name="T3" fmla="*/ 624 h 624"/>
                <a:gd name="T4" fmla="*/ 1056 w 1056"/>
                <a:gd name="T5" fmla="*/ 288 h 624"/>
                <a:gd name="T6" fmla="*/ 672 w 1056"/>
                <a:gd name="T7" fmla="*/ 0 h 624"/>
                <a:gd name="T8" fmla="*/ 0 60000 65536"/>
                <a:gd name="T9" fmla="*/ 0 60000 65536"/>
                <a:gd name="T10" fmla="*/ 0 60000 65536"/>
                <a:gd name="T11" fmla="*/ 0 60000 65536"/>
                <a:gd name="T12" fmla="*/ 0 w 1056"/>
                <a:gd name="T13" fmla="*/ 0 h 624"/>
                <a:gd name="T14" fmla="*/ 1056 w 1056"/>
                <a:gd name="T15" fmla="*/ 624 h 624"/>
              </a:gdLst>
              <a:ahLst/>
              <a:cxnLst>
                <a:cxn ang="T8">
                  <a:pos x="T0" y="T1"/>
                </a:cxn>
                <a:cxn ang="T9">
                  <a:pos x="T2" y="T3"/>
                </a:cxn>
                <a:cxn ang="T10">
                  <a:pos x="T4" y="T5"/>
                </a:cxn>
                <a:cxn ang="T11">
                  <a:pos x="T6" y="T7"/>
                </a:cxn>
              </a:cxnLst>
              <a:rect l="T12" t="T13" r="T14" b="T15"/>
              <a:pathLst>
                <a:path w="1056" h="624">
                  <a:moveTo>
                    <a:pt x="672" y="0"/>
                  </a:moveTo>
                  <a:lnTo>
                    <a:pt x="0" y="624"/>
                  </a:lnTo>
                  <a:lnTo>
                    <a:pt x="1056" y="288"/>
                  </a:lnTo>
                  <a:lnTo>
                    <a:pt x="672" y="0"/>
                  </a:lnTo>
                  <a:close/>
                </a:path>
              </a:pathLst>
            </a:custGeom>
            <a:solidFill>
              <a:schemeClr val="hlink">
                <a:alpha val="52156"/>
              </a:schemeClr>
            </a:solidFill>
            <a:ln w="12700">
              <a:solidFill>
                <a:schemeClr val="tx1"/>
              </a:solidFill>
              <a:round/>
              <a:headEnd type="none" w="sm" len="sm"/>
              <a:tailEnd type="none" w="sm" len="sm"/>
            </a:ln>
          </p:spPr>
          <p:txBody>
            <a:bodyPr wrap="none">
              <a:spAutoFit/>
            </a:bodyPr>
            <a:lstStyle/>
            <a:p>
              <a:endParaRPr lang="en-US"/>
            </a:p>
          </p:txBody>
        </p:sp>
        <p:sp>
          <p:nvSpPr>
            <p:cNvPr id="99385" name="Text Box 16"/>
            <p:cNvSpPr txBox="1">
              <a:spLocks noChangeArrowheads="1"/>
            </p:cNvSpPr>
            <p:nvPr/>
          </p:nvSpPr>
          <p:spPr bwMode="auto">
            <a:xfrm>
              <a:off x="4080" y="158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9331" name="Rectangle 17"/>
          <p:cNvSpPr>
            <a:spLocks noChangeArrowheads="1"/>
          </p:cNvSpPr>
          <p:nvPr/>
        </p:nvSpPr>
        <p:spPr bwMode="auto">
          <a:xfrm>
            <a:off x="3540125" y="0"/>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no-congestion</a:t>
            </a:r>
            <a:endParaRPr lang="en-US" altLang="en-US" sz="2400" b="1" u="sng">
              <a:solidFill>
                <a:srgbClr val="000000"/>
              </a:solidFill>
              <a:latin typeface="Times New Roman" charset="0"/>
            </a:endParaRPr>
          </a:p>
        </p:txBody>
      </p:sp>
      <p:grpSp>
        <p:nvGrpSpPr>
          <p:cNvPr id="99332" name="Group 18"/>
          <p:cNvGrpSpPr>
            <a:grpSpLocks/>
          </p:cNvGrpSpPr>
          <p:nvPr/>
        </p:nvGrpSpPr>
        <p:grpSpPr bwMode="auto">
          <a:xfrm>
            <a:off x="971550" y="3074988"/>
            <a:ext cx="2914650" cy="49212"/>
            <a:chOff x="476" y="3583"/>
            <a:chExt cx="4640" cy="64"/>
          </a:xfrm>
        </p:grpSpPr>
        <p:sp>
          <p:nvSpPr>
            <p:cNvPr id="99374" name="Line 1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5" name="Freeform 2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33" name="Group 21"/>
          <p:cNvGrpSpPr>
            <a:grpSpLocks/>
          </p:cNvGrpSpPr>
          <p:nvPr/>
        </p:nvGrpSpPr>
        <p:grpSpPr bwMode="auto">
          <a:xfrm>
            <a:off x="936625" y="381000"/>
            <a:ext cx="82550" cy="2705100"/>
            <a:chOff x="446" y="1336"/>
            <a:chExt cx="64" cy="2276"/>
          </a:xfrm>
        </p:grpSpPr>
        <p:sp>
          <p:nvSpPr>
            <p:cNvPr id="99372" name="Line 2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3" name="Freeform 2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34" name="Line 24"/>
          <p:cNvSpPr>
            <a:spLocks noChangeShapeType="1"/>
          </p:cNvSpPr>
          <p:nvPr/>
        </p:nvSpPr>
        <p:spPr bwMode="auto">
          <a:xfrm flipV="1">
            <a:off x="971550" y="7302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5" name="Text Box 25"/>
          <p:cNvSpPr txBox="1">
            <a:spLocks noChangeArrowheads="1"/>
          </p:cNvSpPr>
          <p:nvPr/>
        </p:nvSpPr>
        <p:spPr bwMode="auto">
          <a:xfrm>
            <a:off x="1847850" y="2438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36" name="Text Box 26"/>
          <p:cNvSpPr txBox="1">
            <a:spLocks noChangeArrowheads="1"/>
          </p:cNvSpPr>
          <p:nvPr/>
        </p:nvSpPr>
        <p:spPr bwMode="auto">
          <a:xfrm>
            <a:off x="1758950" y="30480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9337" name="Line 27"/>
          <p:cNvSpPr>
            <a:spLocks noChangeShapeType="1"/>
          </p:cNvSpPr>
          <p:nvPr/>
        </p:nvSpPr>
        <p:spPr bwMode="auto">
          <a:xfrm>
            <a:off x="990600" y="1295400"/>
            <a:ext cx="1752600" cy="18288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8" name="Line 28"/>
          <p:cNvSpPr>
            <a:spLocks noChangeShapeType="1"/>
          </p:cNvSpPr>
          <p:nvPr/>
        </p:nvSpPr>
        <p:spPr bwMode="auto">
          <a:xfrm>
            <a:off x="990600" y="68580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411677" name="Freeform 29"/>
          <p:cNvSpPr>
            <a:spLocks/>
          </p:cNvSpPr>
          <p:nvPr/>
        </p:nvSpPr>
        <p:spPr bwMode="auto">
          <a:xfrm>
            <a:off x="960438" y="381000"/>
            <a:ext cx="2697162" cy="2743200"/>
          </a:xfrm>
          <a:custGeom>
            <a:avLst/>
            <a:gdLst>
              <a:gd name="T0" fmla="*/ 0 w 1699"/>
              <a:gd name="T1" fmla="*/ 2147483646 h 1728"/>
              <a:gd name="T2" fmla="*/ 2147483646 w 1699"/>
              <a:gd name="T3" fmla="*/ 2147483646 h 1728"/>
              <a:gd name="T4" fmla="*/ 2147483646 w 1699"/>
              <a:gd name="T5" fmla="*/ 2147483646 h 1728"/>
              <a:gd name="T6" fmla="*/ 2147483646 w 1699"/>
              <a:gd name="T7" fmla="*/ 2147483646 h 1728"/>
              <a:gd name="T8" fmla="*/ 2147483646 w 1699"/>
              <a:gd name="T9" fmla="*/ 2147483646 h 1728"/>
              <a:gd name="T10" fmla="*/ 2147483646 w 1699"/>
              <a:gd name="T11" fmla="*/ 0 h 1728"/>
              <a:gd name="T12" fmla="*/ 0 60000 65536"/>
              <a:gd name="T13" fmla="*/ 0 60000 65536"/>
              <a:gd name="T14" fmla="*/ 0 60000 65536"/>
              <a:gd name="T15" fmla="*/ 0 60000 65536"/>
              <a:gd name="T16" fmla="*/ 0 60000 65536"/>
              <a:gd name="T17" fmla="*/ 0 60000 65536"/>
              <a:gd name="T18" fmla="*/ 0 w 1699"/>
              <a:gd name="T19" fmla="*/ 0 h 1728"/>
              <a:gd name="T20" fmla="*/ 1699 w 1699"/>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1699" h="1728">
                <a:moveTo>
                  <a:pt x="0" y="100"/>
                </a:moveTo>
                <a:cubicBezTo>
                  <a:pt x="18" y="158"/>
                  <a:pt x="13" y="127"/>
                  <a:pt x="13" y="194"/>
                </a:cubicBezTo>
                <a:lnTo>
                  <a:pt x="19" y="576"/>
                </a:lnTo>
                <a:lnTo>
                  <a:pt x="1123" y="1728"/>
                </a:lnTo>
                <a:lnTo>
                  <a:pt x="1699" y="1728"/>
                </a:lnTo>
                <a:lnTo>
                  <a:pt x="19" y="0"/>
                </a:lnTo>
              </a:path>
            </a:pathLst>
          </a:custGeom>
          <a:solidFill>
            <a:schemeClr val="accent1">
              <a:alpha val="54117"/>
            </a:schemeClr>
          </a:solidFill>
          <a:ln w="12700">
            <a:solidFill>
              <a:schemeClr val="tx1"/>
            </a:solidFill>
            <a:round/>
            <a:headEnd type="none" w="sm" len="sm"/>
            <a:tailEnd type="none" w="sm" len="sm"/>
          </a:ln>
        </p:spPr>
        <p:txBody>
          <a:bodyPr wrap="none">
            <a:spAutoFit/>
          </a:bodyPr>
          <a:lstStyle/>
          <a:p>
            <a:endParaRPr lang="en-US"/>
          </a:p>
        </p:txBody>
      </p:sp>
      <p:sp>
        <p:nvSpPr>
          <p:cNvPr id="99340" name="Oval 30"/>
          <p:cNvSpPr>
            <a:spLocks noChangeArrowheads="1"/>
          </p:cNvSpPr>
          <p:nvPr/>
        </p:nvSpPr>
        <p:spPr bwMode="auto">
          <a:xfrm flipH="1">
            <a:off x="2209800" y="25908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 name="Group 31"/>
          <p:cNvGrpSpPr>
            <a:grpSpLocks/>
          </p:cNvGrpSpPr>
          <p:nvPr/>
        </p:nvGrpSpPr>
        <p:grpSpPr bwMode="auto">
          <a:xfrm>
            <a:off x="990600" y="3657600"/>
            <a:ext cx="3195638" cy="3124200"/>
            <a:chOff x="624" y="2304"/>
            <a:chExt cx="2013" cy="1968"/>
          </a:xfrm>
        </p:grpSpPr>
        <p:sp>
          <p:nvSpPr>
            <p:cNvPr id="99358" name="Text Box 32"/>
            <p:cNvSpPr txBox="1">
              <a:spLocks noChangeArrowheads="1"/>
            </p:cNvSpPr>
            <p:nvPr/>
          </p:nvSpPr>
          <p:spPr bwMode="auto">
            <a:xfrm>
              <a:off x="1156" y="3984"/>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grpSp>
          <p:nvGrpSpPr>
            <p:cNvPr id="99359" name="Group 33"/>
            <p:cNvGrpSpPr>
              <a:grpSpLocks/>
            </p:cNvGrpSpPr>
            <p:nvPr/>
          </p:nvGrpSpPr>
          <p:grpSpPr bwMode="auto">
            <a:xfrm>
              <a:off x="646" y="4001"/>
              <a:ext cx="1836" cy="31"/>
              <a:chOff x="476" y="3583"/>
              <a:chExt cx="4640" cy="64"/>
            </a:xfrm>
          </p:grpSpPr>
          <p:sp>
            <p:nvSpPr>
              <p:cNvPr id="99370" name="Line 3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1" name="Freeform 3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60" name="Group 36"/>
            <p:cNvGrpSpPr>
              <a:grpSpLocks/>
            </p:cNvGrpSpPr>
            <p:nvPr/>
          </p:nvGrpSpPr>
          <p:grpSpPr bwMode="auto">
            <a:xfrm>
              <a:off x="624" y="2304"/>
              <a:ext cx="52" cy="1704"/>
              <a:chOff x="446" y="1336"/>
              <a:chExt cx="64" cy="2276"/>
            </a:xfrm>
          </p:grpSpPr>
          <p:sp>
            <p:nvSpPr>
              <p:cNvPr id="99368" name="Line 3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69" name="Freeform 3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61" name="Line 39"/>
            <p:cNvSpPr>
              <a:spLocks noChangeShapeType="1"/>
            </p:cNvSpPr>
            <p:nvPr/>
          </p:nvSpPr>
          <p:spPr bwMode="auto">
            <a:xfrm flipV="1">
              <a:off x="646" y="2524"/>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2" name="Line 40"/>
            <p:cNvSpPr>
              <a:spLocks noChangeShapeType="1"/>
            </p:cNvSpPr>
            <p:nvPr/>
          </p:nvSpPr>
          <p:spPr bwMode="auto">
            <a:xfrm>
              <a:off x="646" y="2524"/>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63" name="Freeform 41"/>
            <p:cNvSpPr>
              <a:spLocks/>
            </p:cNvSpPr>
            <p:nvPr/>
          </p:nvSpPr>
          <p:spPr bwMode="auto">
            <a:xfrm>
              <a:off x="672" y="3310"/>
              <a:ext cx="1965" cy="674"/>
            </a:xfrm>
            <a:custGeom>
              <a:avLst/>
              <a:gdLst>
                <a:gd name="T0" fmla="*/ 0 w 1965"/>
                <a:gd name="T1" fmla="*/ 674 h 674"/>
                <a:gd name="T2" fmla="*/ 1965 w 1965"/>
                <a:gd name="T3" fmla="*/ 0 h 674"/>
                <a:gd name="T4" fmla="*/ 0 60000 65536"/>
                <a:gd name="T5" fmla="*/ 0 60000 65536"/>
                <a:gd name="T6" fmla="*/ 0 w 1965"/>
                <a:gd name="T7" fmla="*/ 0 h 674"/>
                <a:gd name="T8" fmla="*/ 1965 w 1965"/>
                <a:gd name="T9" fmla="*/ 674 h 674"/>
              </a:gdLst>
              <a:ahLst/>
              <a:cxnLst>
                <a:cxn ang="T4">
                  <a:pos x="T0" y="T1"/>
                </a:cxn>
                <a:cxn ang="T5">
                  <a:pos x="T2" y="T3"/>
                </a:cxn>
              </a:cxnLst>
              <a:rect l="T6" t="T7" r="T8" b="T9"/>
              <a:pathLst>
                <a:path w="1965" h="674">
                  <a:moveTo>
                    <a:pt x="0" y="674"/>
                  </a:moveTo>
                  <a:lnTo>
                    <a:pt x="1965"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9364" name="Line 42"/>
            <p:cNvSpPr>
              <a:spLocks noChangeShapeType="1"/>
            </p:cNvSpPr>
            <p:nvPr/>
          </p:nvSpPr>
          <p:spPr bwMode="auto">
            <a:xfrm flipV="1">
              <a:off x="638" y="2359"/>
              <a:ext cx="672" cy="163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5" name="Freeform 43"/>
            <p:cNvSpPr>
              <a:spLocks/>
            </p:cNvSpPr>
            <p:nvPr/>
          </p:nvSpPr>
          <p:spPr bwMode="auto">
            <a:xfrm>
              <a:off x="638" y="2476"/>
              <a:ext cx="1597" cy="1536"/>
            </a:xfrm>
            <a:custGeom>
              <a:avLst/>
              <a:gdLst>
                <a:gd name="T0" fmla="*/ 624 w 1597"/>
                <a:gd name="T1" fmla="*/ 0 h 1536"/>
                <a:gd name="T2" fmla="*/ 0 w 1597"/>
                <a:gd name="T3" fmla="*/ 1536 h 1536"/>
                <a:gd name="T4" fmla="*/ 1597 w 1597"/>
                <a:gd name="T5" fmla="*/ 973 h 1536"/>
                <a:gd name="T6" fmla="*/ 624 w 1597"/>
                <a:gd name="T7" fmla="*/ 0 h 1536"/>
                <a:gd name="T8" fmla="*/ 0 60000 65536"/>
                <a:gd name="T9" fmla="*/ 0 60000 65536"/>
                <a:gd name="T10" fmla="*/ 0 60000 65536"/>
                <a:gd name="T11" fmla="*/ 0 60000 65536"/>
                <a:gd name="T12" fmla="*/ 0 w 1597"/>
                <a:gd name="T13" fmla="*/ 0 h 1536"/>
                <a:gd name="T14" fmla="*/ 1597 w 1597"/>
                <a:gd name="T15" fmla="*/ 1536 h 1536"/>
              </a:gdLst>
              <a:ahLst/>
              <a:cxnLst>
                <a:cxn ang="T8">
                  <a:pos x="T0" y="T1"/>
                </a:cxn>
                <a:cxn ang="T9">
                  <a:pos x="T2" y="T3"/>
                </a:cxn>
                <a:cxn ang="T10">
                  <a:pos x="T4" y="T5"/>
                </a:cxn>
                <a:cxn ang="T11">
                  <a:pos x="T6" y="T7"/>
                </a:cxn>
              </a:cxnLst>
              <a:rect l="T12" t="T13" r="T14" b="T15"/>
              <a:pathLst>
                <a:path w="1597" h="1536">
                  <a:moveTo>
                    <a:pt x="624" y="0"/>
                  </a:moveTo>
                  <a:lnTo>
                    <a:pt x="0" y="1536"/>
                  </a:lnTo>
                  <a:lnTo>
                    <a:pt x="1597" y="973"/>
                  </a:lnTo>
                  <a:lnTo>
                    <a:pt x="624" y="0"/>
                  </a:lnTo>
                  <a:close/>
                </a:path>
              </a:pathLst>
            </a:custGeom>
            <a:solidFill>
              <a:srgbClr val="FFFF00">
                <a:alpha val="49019"/>
              </a:srgbClr>
            </a:solidFill>
            <a:ln w="12700">
              <a:solidFill>
                <a:schemeClr val="tx1"/>
              </a:solidFill>
              <a:round/>
              <a:headEnd type="none" w="sm" len="sm"/>
              <a:tailEnd type="none" w="sm" len="sm"/>
            </a:ln>
          </p:spPr>
          <p:txBody>
            <a:bodyPr wrap="none">
              <a:spAutoFit/>
            </a:bodyPr>
            <a:lstStyle/>
            <a:p>
              <a:endParaRPr lang="en-US"/>
            </a:p>
          </p:txBody>
        </p:sp>
        <p:sp>
          <p:nvSpPr>
            <p:cNvPr id="99366" name="Text Box 44"/>
            <p:cNvSpPr txBox="1">
              <a:spLocks noChangeArrowheads="1"/>
            </p:cNvSpPr>
            <p:nvPr/>
          </p:nvSpPr>
          <p:spPr bwMode="auto">
            <a:xfrm>
              <a:off x="1500" y="364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67" name="Oval 45"/>
            <p:cNvSpPr>
              <a:spLocks noChangeArrowheads="1"/>
            </p:cNvSpPr>
            <p:nvPr/>
          </p:nvSpPr>
          <p:spPr bwMode="auto">
            <a:xfrm flipH="1">
              <a:off x="1536" y="3675"/>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pSp>
        <p:nvGrpSpPr>
          <p:cNvPr id="10" name="Group 46"/>
          <p:cNvGrpSpPr>
            <a:grpSpLocks/>
          </p:cNvGrpSpPr>
          <p:nvPr/>
        </p:nvGrpSpPr>
        <p:grpSpPr bwMode="auto">
          <a:xfrm>
            <a:off x="5105400" y="3733800"/>
            <a:ext cx="3657600" cy="3048000"/>
            <a:chOff x="3216" y="2352"/>
            <a:chExt cx="2304" cy="1920"/>
          </a:xfrm>
        </p:grpSpPr>
        <p:sp>
          <p:nvSpPr>
            <p:cNvPr id="99344" name="Text Box 47"/>
            <p:cNvSpPr txBox="1">
              <a:spLocks noChangeArrowheads="1"/>
            </p:cNvSpPr>
            <p:nvPr/>
          </p:nvSpPr>
          <p:spPr bwMode="auto">
            <a:xfrm>
              <a:off x="3408" y="3984"/>
              <a:ext cx="10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convergence</a:t>
              </a:r>
            </a:p>
          </p:txBody>
        </p:sp>
        <p:grpSp>
          <p:nvGrpSpPr>
            <p:cNvPr id="99345" name="Group 48"/>
            <p:cNvGrpSpPr>
              <a:grpSpLocks/>
            </p:cNvGrpSpPr>
            <p:nvPr/>
          </p:nvGrpSpPr>
          <p:grpSpPr bwMode="auto">
            <a:xfrm>
              <a:off x="3238" y="4049"/>
              <a:ext cx="1836" cy="31"/>
              <a:chOff x="476" y="3583"/>
              <a:chExt cx="4640" cy="64"/>
            </a:xfrm>
          </p:grpSpPr>
          <p:sp>
            <p:nvSpPr>
              <p:cNvPr id="99356" name="Line 4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7" name="Freeform 5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46" name="Group 51"/>
            <p:cNvGrpSpPr>
              <a:grpSpLocks/>
            </p:cNvGrpSpPr>
            <p:nvPr/>
          </p:nvGrpSpPr>
          <p:grpSpPr bwMode="auto">
            <a:xfrm>
              <a:off x="3216" y="2352"/>
              <a:ext cx="52" cy="1704"/>
              <a:chOff x="446" y="1336"/>
              <a:chExt cx="64" cy="2276"/>
            </a:xfrm>
          </p:grpSpPr>
          <p:sp>
            <p:nvSpPr>
              <p:cNvPr id="99354" name="Line 5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5" name="Freeform 5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47" name="Line 54"/>
            <p:cNvSpPr>
              <a:spLocks noChangeShapeType="1"/>
            </p:cNvSpPr>
            <p:nvPr/>
          </p:nvSpPr>
          <p:spPr bwMode="auto">
            <a:xfrm flipV="1">
              <a:off x="3238" y="2572"/>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48" name="Line 55"/>
            <p:cNvSpPr>
              <a:spLocks noChangeShapeType="1"/>
            </p:cNvSpPr>
            <p:nvPr/>
          </p:nvSpPr>
          <p:spPr bwMode="auto">
            <a:xfrm>
              <a:off x="3238" y="2572"/>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49" name="Line 56"/>
            <p:cNvSpPr>
              <a:spLocks noChangeShapeType="1"/>
            </p:cNvSpPr>
            <p:nvPr/>
          </p:nvSpPr>
          <p:spPr bwMode="auto">
            <a:xfrm flipV="1">
              <a:off x="3264" y="3360"/>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0" name="Line 57"/>
            <p:cNvSpPr>
              <a:spLocks noChangeShapeType="1"/>
            </p:cNvSpPr>
            <p:nvPr/>
          </p:nvSpPr>
          <p:spPr bwMode="auto">
            <a:xfrm flipV="1">
              <a:off x="3840" y="2976"/>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1" name="Text Box 58"/>
            <p:cNvSpPr txBox="1">
              <a:spLocks noChangeArrowheads="1"/>
            </p:cNvSpPr>
            <p:nvPr/>
          </p:nvSpPr>
          <p:spPr bwMode="auto">
            <a:xfrm>
              <a:off x="4092" y="374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52" name="Freeform 59"/>
            <p:cNvSpPr>
              <a:spLocks/>
            </p:cNvSpPr>
            <p:nvPr/>
          </p:nvSpPr>
          <p:spPr bwMode="auto">
            <a:xfrm>
              <a:off x="4152" y="3098"/>
              <a:ext cx="1010" cy="670"/>
            </a:xfrm>
            <a:custGeom>
              <a:avLst/>
              <a:gdLst>
                <a:gd name="T0" fmla="*/ 728 w 1010"/>
                <a:gd name="T1" fmla="*/ 0 h 670"/>
                <a:gd name="T2" fmla="*/ 0 w 1010"/>
                <a:gd name="T3" fmla="*/ 670 h 670"/>
                <a:gd name="T4" fmla="*/ 1010 w 1010"/>
                <a:gd name="T5" fmla="*/ 351 h 670"/>
                <a:gd name="T6" fmla="*/ 728 w 1010"/>
                <a:gd name="T7" fmla="*/ 0 h 670"/>
                <a:gd name="T8" fmla="*/ 0 60000 65536"/>
                <a:gd name="T9" fmla="*/ 0 60000 65536"/>
                <a:gd name="T10" fmla="*/ 0 60000 65536"/>
                <a:gd name="T11" fmla="*/ 0 60000 65536"/>
                <a:gd name="T12" fmla="*/ 0 w 1010"/>
                <a:gd name="T13" fmla="*/ 0 h 670"/>
                <a:gd name="T14" fmla="*/ 1010 w 1010"/>
                <a:gd name="T15" fmla="*/ 670 h 670"/>
              </a:gdLst>
              <a:ahLst/>
              <a:cxnLst>
                <a:cxn ang="T8">
                  <a:pos x="T0" y="T1"/>
                </a:cxn>
                <a:cxn ang="T9">
                  <a:pos x="T2" y="T3"/>
                </a:cxn>
                <a:cxn ang="T10">
                  <a:pos x="T4" y="T5"/>
                </a:cxn>
                <a:cxn ang="T11">
                  <a:pos x="T6" y="T7"/>
                </a:cxn>
              </a:cxnLst>
              <a:rect l="T12" t="T13" r="T14" b="T15"/>
              <a:pathLst>
                <a:path w="1010" h="670">
                  <a:moveTo>
                    <a:pt x="728" y="0"/>
                  </a:moveTo>
                  <a:lnTo>
                    <a:pt x="0" y="670"/>
                  </a:lnTo>
                  <a:lnTo>
                    <a:pt x="1010" y="351"/>
                  </a:lnTo>
                  <a:lnTo>
                    <a:pt x="728" y="0"/>
                  </a:lnTo>
                  <a:close/>
                </a:path>
              </a:pathLst>
            </a:custGeom>
            <a:solidFill>
              <a:srgbClr val="FF0000">
                <a:alpha val="52156"/>
              </a:srgbClr>
            </a:solidFill>
            <a:ln w="57150">
              <a:solidFill>
                <a:srgbClr val="FF0000"/>
              </a:solidFill>
              <a:round/>
              <a:headEnd type="none" w="sm" len="sm"/>
              <a:tailEnd type="none" w="sm" len="sm"/>
            </a:ln>
          </p:spPr>
          <p:txBody>
            <a:bodyPr wrap="none">
              <a:spAutoFit/>
            </a:bodyPr>
            <a:lstStyle/>
            <a:p>
              <a:endParaRPr lang="en-US"/>
            </a:p>
          </p:txBody>
        </p:sp>
        <p:sp>
          <p:nvSpPr>
            <p:cNvPr id="99353" name="Oval 60"/>
            <p:cNvSpPr>
              <a:spLocks noChangeArrowheads="1"/>
            </p:cNvSpPr>
            <p:nvPr/>
          </p:nvSpPr>
          <p:spPr bwMode="auto">
            <a:xfrm flipH="1">
              <a:off x="4128" y="374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9343"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9506"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F7AC6A3-7EBD-A147-905F-FA78C7839871}" type="slidenum">
              <a:rPr lang="en-US" altLang="en-US" sz="1400">
                <a:solidFill>
                  <a:srgbClr val="000000"/>
                </a:solidFill>
                <a:latin typeface="Times New Roman" charset="0"/>
              </a:rPr>
              <a:pPr>
                <a:spcBef>
                  <a:spcPct val="0"/>
                </a:spcBef>
                <a:buClrTx/>
                <a:buSzTx/>
                <a:buFontTx/>
                <a:buNone/>
              </a:pPr>
              <a:t>72</a:t>
            </a:fld>
            <a:endParaRPr lang="en-US" altLang="en-US" sz="1400">
              <a:solidFill>
                <a:srgbClr val="000000"/>
              </a:solidFill>
              <a:latin typeface="Times New Roman" charset="0"/>
            </a:endParaRPr>
          </a:p>
        </p:txBody>
      </p:sp>
      <p:sp>
        <p:nvSpPr>
          <p:cNvPr id="101378" name="Rectangle 2"/>
          <p:cNvSpPr>
            <a:spLocks noGrp="1" noChangeArrowheads="1"/>
          </p:cNvSpPr>
          <p:nvPr>
            <p:ph type="title"/>
          </p:nvPr>
        </p:nvSpPr>
        <p:spPr/>
        <p:txBody>
          <a:bodyPr/>
          <a:lstStyle/>
          <a:p>
            <a:r>
              <a:rPr lang="en-US" altLang="zh-CN" sz="3600">
                <a:ea typeface="宋体" charset="-122"/>
              </a:rPr>
              <a:t>Implication: No Congestion Case</a:t>
            </a:r>
            <a:endParaRPr lang="en-US" altLang="en-US" sz="3600">
              <a:ea typeface="ＭＳ Ｐゴシック" charset="-128"/>
            </a:endParaRPr>
          </a:p>
        </p:txBody>
      </p:sp>
      <p:sp>
        <p:nvSpPr>
          <p:cNvPr id="13317" name="Rectangle 3"/>
          <p:cNvSpPr>
            <a:spLocks noGrp="1" noChangeArrowheads="1"/>
          </p:cNvSpPr>
          <p:nvPr>
            <p:ph type="body" idx="1"/>
          </p:nvPr>
        </p:nvSpPr>
        <p:spPr/>
        <p:txBody>
          <a:bodyPr/>
          <a:lstStyle/>
          <a:p>
            <a:pPr>
              <a:lnSpc>
                <a:spcPct val="90000"/>
              </a:lnSpc>
            </a:pPr>
            <a:r>
              <a:rPr lang="en-US" altLang="zh-CN">
                <a:ea typeface="宋体" charset="-122"/>
              </a:rPr>
              <a:t>In order to get closer to efficiency and fairness after each update, additive and multiplicative increasing (AMI), i.e., </a:t>
            </a:r>
          </a:p>
          <a:p>
            <a:pPr lvl="1">
              <a:lnSpc>
                <a:spcPct val="90000"/>
              </a:lnSpc>
            </a:pPr>
            <a:r>
              <a:rPr lang="en-US" altLang="zh-CN">
                <a:ea typeface="宋体" charset="-122"/>
              </a:rPr>
              <a:t> a</a:t>
            </a:r>
            <a:r>
              <a:rPr lang="en-US" altLang="zh-CN" baseline="-25000">
                <a:ea typeface="宋体" charset="-122"/>
              </a:rPr>
              <a:t>I</a:t>
            </a:r>
            <a:r>
              <a:rPr lang="en-US" altLang="zh-CN">
                <a:ea typeface="宋体" charset="-122"/>
              </a:rPr>
              <a:t> &gt; 0, b</a:t>
            </a:r>
            <a:r>
              <a:rPr lang="en-US" altLang="zh-CN" baseline="-25000">
                <a:ea typeface="宋体" charset="-122"/>
              </a:rPr>
              <a:t>I</a:t>
            </a:r>
            <a:r>
              <a:rPr lang="en-US" altLang="zh-CN">
                <a:ea typeface="宋体" charset="-122"/>
              </a:rPr>
              <a:t> &gt; 1</a:t>
            </a:r>
          </a:p>
          <a:p>
            <a:pPr>
              <a:lnSpc>
                <a:spcPct val="90000"/>
              </a:lnSpc>
            </a:pPr>
            <a:endParaRPr lang="en-US" altLang="zh-CN">
              <a:ea typeface="宋体" charset="-122"/>
            </a:endParaRPr>
          </a:p>
          <a:p>
            <a:pPr>
              <a:lnSpc>
                <a:spcPct val="90000"/>
              </a:lnSpc>
            </a:pPr>
            <a:endParaRPr lang="en-US" altLang="zh-CN">
              <a:ea typeface="宋体" charset="-122"/>
            </a:endParaRPr>
          </a:p>
          <a:p>
            <a:pPr>
              <a:lnSpc>
                <a:spcPct val="90000"/>
              </a:lnSpc>
              <a:buFont typeface="ZapfDingbats" charset="0"/>
              <a:buNone/>
            </a:pPr>
            <a:endParaRPr lang="en-US" altLang="zh-CN">
              <a:ea typeface="宋体" charset="-122"/>
            </a:endParaRPr>
          </a:p>
          <a:p>
            <a:pPr>
              <a:lnSpc>
                <a:spcPct val="90000"/>
              </a:lnSpc>
            </a:pPr>
            <a:r>
              <a:rPr lang="en-US" altLang="zh-CN">
                <a:ea typeface="宋体" charset="-122"/>
              </a:rPr>
              <a:t>Simply additive increase gives better improvement in fairness (i.e., getting closer to the fairness line)</a:t>
            </a:r>
          </a:p>
          <a:p>
            <a:pPr>
              <a:lnSpc>
                <a:spcPct val="90000"/>
              </a:lnSpc>
            </a:pPr>
            <a:r>
              <a:rPr lang="en-US" altLang="en-US">
                <a:ea typeface="宋体" charset="-122"/>
              </a:rPr>
              <a:t>Multiplicative increase may grow faster</a:t>
            </a:r>
            <a:endParaRPr lang="en-US" altLang="en-US">
              <a:ea typeface="ＭＳ Ｐゴシック" charset="-128"/>
            </a:endParaRPr>
          </a:p>
        </p:txBody>
      </p:sp>
      <p:graphicFrame>
        <p:nvGraphicFramePr>
          <p:cNvPr id="101380" name="Object 2"/>
          <p:cNvGraphicFramePr>
            <a:graphicFrameLocks noChangeAspect="1"/>
          </p:cNvGraphicFramePr>
          <p:nvPr/>
        </p:nvGraphicFramePr>
        <p:xfrm>
          <a:off x="1679575" y="3497263"/>
          <a:ext cx="5240338" cy="974725"/>
        </p:xfrm>
        <a:graphic>
          <a:graphicData uri="http://schemas.openxmlformats.org/presentationml/2006/ole">
            <mc:AlternateContent xmlns:mc="http://schemas.openxmlformats.org/markup-compatibility/2006">
              <mc:Choice xmlns:v="urn:schemas-microsoft-com:vml" Requires="v">
                <p:oleObj spid="_x0000_s101497"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3497263"/>
                        <a:ext cx="5240338" cy="974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D73D1C1-AEFB-6346-B430-B78325AABED2}" type="slidenum">
              <a:rPr lang="en-US" altLang="en-US" sz="1400">
                <a:solidFill>
                  <a:srgbClr val="000000"/>
                </a:solidFill>
                <a:latin typeface="Times New Roman" charset="0"/>
              </a:rPr>
              <a:pPr>
                <a:spcBef>
                  <a:spcPct val="0"/>
                </a:spcBef>
                <a:buClrTx/>
                <a:buSzTx/>
                <a:buFontTx/>
                <a:buNone/>
              </a:pPr>
              <a:t>73</a:t>
            </a:fld>
            <a:endParaRPr lang="en-US" altLang="en-US" sz="1400">
              <a:solidFill>
                <a:srgbClr val="000000"/>
              </a:solidFill>
              <a:latin typeface="Times New Roman" charset="0"/>
            </a:endParaRPr>
          </a:p>
        </p:txBody>
      </p:sp>
      <p:sp>
        <p:nvSpPr>
          <p:cNvPr id="103426" name="Rectangle 2"/>
          <p:cNvSpPr>
            <a:spLocks noChangeArrowheads="1"/>
          </p:cNvSpPr>
          <p:nvPr/>
        </p:nvSpPr>
        <p:spPr bwMode="auto">
          <a:xfrm>
            <a:off x="542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Intuition: State Trace Analysis </a:t>
            </a:r>
            <a:br>
              <a:rPr lang="en-US" altLang="en-US" sz="3200" u="sng" dirty="0">
                <a:solidFill>
                  <a:srgbClr val="3333CC"/>
                </a:solidFill>
              </a:rPr>
            </a:br>
            <a:r>
              <a:rPr lang="en-US" altLang="en-US" sz="3200" u="sng" dirty="0">
                <a:solidFill>
                  <a:srgbClr val="3333CC"/>
                </a:solidFill>
              </a:rPr>
              <a:t>of Four Special Cases</a:t>
            </a:r>
          </a:p>
        </p:txBody>
      </p:sp>
      <p:graphicFrame>
        <p:nvGraphicFramePr>
          <p:cNvPr id="413699" name="Group 3"/>
          <p:cNvGraphicFramePr>
            <a:graphicFrameLocks noGrp="1"/>
          </p:cNvGraphicFramePr>
          <p:nvPr/>
        </p:nvGraphicFramePr>
        <p:xfrm>
          <a:off x="685800" y="1565275"/>
          <a:ext cx="7772400" cy="284638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en-US" altLang="en-US" sz="2400" b="0" i="0" u="none" strike="noStrike" cap="none" normalizeH="0" baseline="0">
                        <a:ln>
                          <a:noFill/>
                        </a:ln>
                        <a:solidFill>
                          <a:schemeClr val="tx1"/>
                        </a:solidFill>
                        <a:effectLst/>
                        <a:latin typeface="Comic Sans MS"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47738">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=1, 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=0, 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&gt;1, 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445" name="Object 2"/>
          <p:cNvGraphicFramePr>
            <a:graphicFrameLocks noChangeAspect="1"/>
          </p:cNvGraphicFramePr>
          <p:nvPr/>
        </p:nvGraphicFramePr>
        <p:xfrm>
          <a:off x="387350" y="4629150"/>
          <a:ext cx="8355013" cy="1489075"/>
        </p:xfrm>
        <a:graphic>
          <a:graphicData uri="http://schemas.openxmlformats.org/presentationml/2006/ole">
            <mc:AlternateContent xmlns:mc="http://schemas.openxmlformats.org/markup-compatibility/2006">
              <mc:Choice xmlns:v="urn:schemas-microsoft-com:vml" Requires="v">
                <p:oleObj spid="_x0000_s103563"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4629150"/>
                        <a:ext cx="8355013"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6" name="Rectangle 5"/>
          <p:cNvSpPr>
            <a:spLocks noChangeArrowheads="1"/>
          </p:cNvSpPr>
          <p:nvPr/>
        </p:nvSpPr>
        <p:spPr bwMode="auto">
          <a:xfrm>
            <a:off x="755650" y="6162675"/>
            <a:ext cx="424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Discussion: state transition trace.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E6B23C4-6381-AB4B-94C6-6A0568004254}" type="slidenum">
              <a:rPr lang="en-US" altLang="en-US" sz="1400">
                <a:solidFill>
                  <a:srgbClr val="000000"/>
                </a:solidFill>
                <a:latin typeface="Times New Roman" charset="0"/>
              </a:rPr>
              <a:pPr>
                <a:spcBef>
                  <a:spcPct val="0"/>
                </a:spcBef>
                <a:buClrTx/>
                <a:buSzTx/>
                <a:buFontTx/>
                <a:buNone/>
              </a:pPr>
              <a:t>74</a:t>
            </a:fld>
            <a:endParaRPr lang="en-US" altLang="en-US" sz="1400">
              <a:solidFill>
                <a:srgbClr val="000000"/>
              </a:solidFill>
              <a:latin typeface="Times New Roman" charset="0"/>
            </a:endParaRPr>
          </a:p>
        </p:txBody>
      </p:sp>
      <p:sp>
        <p:nvSpPr>
          <p:cNvPr id="105474"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AIMD: State Transition Trace</a:t>
            </a:r>
          </a:p>
        </p:txBody>
      </p:sp>
      <p:grpSp>
        <p:nvGrpSpPr>
          <p:cNvPr id="105475" name="Group 3"/>
          <p:cNvGrpSpPr>
            <a:grpSpLocks/>
          </p:cNvGrpSpPr>
          <p:nvPr/>
        </p:nvGrpSpPr>
        <p:grpSpPr bwMode="auto">
          <a:xfrm>
            <a:off x="1676400" y="5715000"/>
            <a:ext cx="4572000" cy="76200"/>
            <a:chOff x="476" y="3583"/>
            <a:chExt cx="4640" cy="64"/>
          </a:xfrm>
        </p:grpSpPr>
        <p:sp>
          <p:nvSpPr>
            <p:cNvPr id="105503"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105476" name="Group 6"/>
          <p:cNvGrpSpPr>
            <a:grpSpLocks/>
          </p:cNvGrpSpPr>
          <p:nvPr/>
        </p:nvGrpSpPr>
        <p:grpSpPr bwMode="auto">
          <a:xfrm>
            <a:off x="1622425" y="1600200"/>
            <a:ext cx="130175" cy="4133850"/>
            <a:chOff x="446" y="1336"/>
            <a:chExt cx="64" cy="2276"/>
          </a:xfrm>
        </p:grpSpPr>
        <p:sp>
          <p:nvSpPr>
            <p:cNvPr id="105501"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2"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105477" name="Text Box 9"/>
          <p:cNvSpPr txBox="1">
            <a:spLocks noChangeArrowheads="1"/>
          </p:cNvSpPr>
          <p:nvPr/>
        </p:nvSpPr>
        <p:spPr bwMode="auto">
          <a:xfrm>
            <a:off x="6019800" y="5943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105478" name="Text Box 10"/>
          <p:cNvSpPr txBox="1">
            <a:spLocks noChangeArrowheads="1"/>
          </p:cNvSpPr>
          <p:nvPr/>
        </p:nvSpPr>
        <p:spPr bwMode="auto">
          <a:xfrm>
            <a:off x="762000" y="1371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sp>
        <p:nvSpPr>
          <p:cNvPr id="417803" name="Line 11"/>
          <p:cNvSpPr>
            <a:spLocks noChangeShapeType="1"/>
          </p:cNvSpPr>
          <p:nvPr/>
        </p:nvSpPr>
        <p:spPr bwMode="auto">
          <a:xfrm flipV="1">
            <a:off x="2057400" y="2514600"/>
            <a:ext cx="990600" cy="9906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4" name="Group 12"/>
          <p:cNvGrpSpPr>
            <a:grpSpLocks/>
          </p:cNvGrpSpPr>
          <p:nvPr/>
        </p:nvGrpSpPr>
        <p:grpSpPr bwMode="auto">
          <a:xfrm>
            <a:off x="1676400" y="2514600"/>
            <a:ext cx="1371600" cy="3200400"/>
            <a:chOff x="1056" y="1584"/>
            <a:chExt cx="864" cy="2016"/>
          </a:xfrm>
        </p:grpSpPr>
        <p:sp>
          <p:nvSpPr>
            <p:cNvPr id="105499" name="Line 13"/>
            <p:cNvSpPr>
              <a:spLocks noChangeShapeType="1"/>
            </p:cNvSpPr>
            <p:nvPr/>
          </p:nvSpPr>
          <p:spPr bwMode="auto">
            <a:xfrm flipH="1">
              <a:off x="1056" y="1584"/>
              <a:ext cx="864" cy="201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500" name="Line 14"/>
            <p:cNvSpPr>
              <a:spLocks noChangeShapeType="1"/>
            </p:cNvSpPr>
            <p:nvPr/>
          </p:nvSpPr>
          <p:spPr bwMode="auto">
            <a:xfrm flipH="1">
              <a:off x="1584" y="1584"/>
              <a:ext cx="336" cy="76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07" name="Line 15"/>
          <p:cNvSpPr>
            <a:spLocks noChangeShapeType="1"/>
          </p:cNvSpPr>
          <p:nvPr/>
        </p:nvSpPr>
        <p:spPr bwMode="auto">
          <a:xfrm flipV="1">
            <a:off x="2514600" y="2819400"/>
            <a:ext cx="914400" cy="914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5" name="Group 16"/>
          <p:cNvGrpSpPr>
            <a:grpSpLocks/>
          </p:cNvGrpSpPr>
          <p:nvPr/>
        </p:nvGrpSpPr>
        <p:grpSpPr bwMode="auto">
          <a:xfrm>
            <a:off x="1676400" y="2819400"/>
            <a:ext cx="1752600" cy="2971800"/>
            <a:chOff x="1056" y="1776"/>
            <a:chExt cx="1104" cy="1872"/>
          </a:xfrm>
        </p:grpSpPr>
        <p:sp>
          <p:nvSpPr>
            <p:cNvPr id="105497" name="Line 17"/>
            <p:cNvSpPr>
              <a:spLocks noChangeShapeType="1"/>
            </p:cNvSpPr>
            <p:nvPr/>
          </p:nvSpPr>
          <p:spPr bwMode="auto">
            <a:xfrm flipH="1">
              <a:off x="1056" y="1776"/>
              <a:ext cx="1104" cy="187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498" name="Line 18"/>
            <p:cNvSpPr>
              <a:spLocks noChangeShapeType="1"/>
            </p:cNvSpPr>
            <p:nvPr/>
          </p:nvSpPr>
          <p:spPr bwMode="auto">
            <a:xfrm flipH="1">
              <a:off x="1776" y="1776"/>
              <a:ext cx="384" cy="67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11" name="Line 19"/>
          <p:cNvSpPr>
            <a:spLocks noChangeShapeType="1"/>
          </p:cNvSpPr>
          <p:nvPr/>
        </p:nvSpPr>
        <p:spPr bwMode="auto">
          <a:xfrm flipV="1">
            <a:off x="2819400" y="3048000"/>
            <a:ext cx="838200" cy="838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17812" name="Text Box 20"/>
          <p:cNvSpPr txBox="1">
            <a:spLocks noChangeArrowheads="1"/>
          </p:cNvSpPr>
          <p:nvPr/>
        </p:nvSpPr>
        <p:spPr bwMode="auto">
          <a:xfrm>
            <a:off x="1847850" y="3429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nvGrpSpPr>
          <p:cNvPr id="6" name="Group 21"/>
          <p:cNvGrpSpPr>
            <a:grpSpLocks/>
          </p:cNvGrpSpPr>
          <p:nvPr/>
        </p:nvGrpSpPr>
        <p:grpSpPr bwMode="auto">
          <a:xfrm>
            <a:off x="1752600" y="3048000"/>
            <a:ext cx="1905000" cy="2667000"/>
            <a:chOff x="1104" y="1920"/>
            <a:chExt cx="1200" cy="1680"/>
          </a:xfrm>
        </p:grpSpPr>
        <p:sp>
          <p:nvSpPr>
            <p:cNvPr id="105495" name="Line 22"/>
            <p:cNvSpPr>
              <a:spLocks noChangeShapeType="1"/>
            </p:cNvSpPr>
            <p:nvPr/>
          </p:nvSpPr>
          <p:spPr bwMode="auto">
            <a:xfrm flipH="1">
              <a:off x="1104" y="1920"/>
              <a:ext cx="1200" cy="168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6" name="Line 23"/>
            <p:cNvSpPr>
              <a:spLocks noChangeShapeType="1"/>
            </p:cNvSpPr>
            <p:nvPr/>
          </p:nvSpPr>
          <p:spPr bwMode="auto">
            <a:xfrm flipH="1">
              <a:off x="1853" y="1943"/>
              <a:ext cx="451" cy="6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5486" name="Group 24"/>
          <p:cNvGrpSpPr>
            <a:grpSpLocks/>
          </p:cNvGrpSpPr>
          <p:nvPr/>
        </p:nvGrpSpPr>
        <p:grpSpPr bwMode="auto">
          <a:xfrm>
            <a:off x="1676400" y="1866900"/>
            <a:ext cx="4219575" cy="3848100"/>
            <a:chOff x="1056" y="1176"/>
            <a:chExt cx="2658" cy="2424"/>
          </a:xfrm>
        </p:grpSpPr>
        <p:sp>
          <p:nvSpPr>
            <p:cNvPr id="105493" name="Line 25"/>
            <p:cNvSpPr>
              <a:spLocks noChangeShapeType="1"/>
            </p:cNvSpPr>
            <p:nvPr/>
          </p:nvSpPr>
          <p:spPr bwMode="auto">
            <a:xfrm flipV="1">
              <a:off x="1056" y="1344"/>
              <a:ext cx="2400" cy="225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4" name="Text Box 26"/>
            <p:cNvSpPr txBox="1">
              <a:spLocks noChangeArrowheads="1"/>
            </p:cNvSpPr>
            <p:nvPr/>
          </p:nvSpPr>
          <p:spPr bwMode="auto">
            <a:xfrm>
              <a:off x="2536" y="1176"/>
              <a:ext cx="11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a:t>
              </a:r>
              <a:br>
                <a:rPr lang="en-US" altLang="en-US" sz="2000">
                  <a:solidFill>
                    <a:srgbClr val="000000"/>
                  </a:solidFill>
                  <a:latin typeface="Times New Roman" charset="0"/>
                </a:rPr>
              </a:br>
              <a:r>
                <a:rPr lang="en-US" altLang="en-US" sz="2000">
                  <a:solidFill>
                    <a:srgbClr val="000000"/>
                  </a:solidFill>
                  <a:latin typeface="Times New Roman" charset="0"/>
                </a:rPr>
                <a:t>x1=x2</a:t>
              </a:r>
            </a:p>
          </p:txBody>
        </p:sp>
      </p:grpSp>
      <p:grpSp>
        <p:nvGrpSpPr>
          <p:cNvPr id="105487" name="Group 27"/>
          <p:cNvGrpSpPr>
            <a:grpSpLocks/>
          </p:cNvGrpSpPr>
          <p:nvPr/>
        </p:nvGrpSpPr>
        <p:grpSpPr bwMode="auto">
          <a:xfrm>
            <a:off x="1676400" y="2133600"/>
            <a:ext cx="4640263" cy="3581400"/>
            <a:chOff x="1056" y="1344"/>
            <a:chExt cx="2923" cy="2256"/>
          </a:xfrm>
        </p:grpSpPr>
        <p:sp>
          <p:nvSpPr>
            <p:cNvPr id="105491" name="Line 28"/>
            <p:cNvSpPr>
              <a:spLocks noChangeShapeType="1"/>
            </p:cNvSpPr>
            <p:nvPr/>
          </p:nvSpPr>
          <p:spPr bwMode="auto">
            <a:xfrm>
              <a:off x="1056" y="1344"/>
              <a:ext cx="2256"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2" name="Text Box 29"/>
            <p:cNvSpPr txBox="1">
              <a:spLocks noChangeArrowheads="1"/>
            </p:cNvSpPr>
            <p:nvPr/>
          </p:nvSpPr>
          <p:spPr bwMode="auto">
            <a:xfrm>
              <a:off x="2776" y="3047"/>
              <a:ext cx="12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2000">
                  <a:solidFill>
                    <a:srgbClr val="000000"/>
                  </a:solidFill>
                  <a:latin typeface="Times New Roman" charset="0"/>
                </a:rPr>
                <a:t>efficiency line: x1+x2=C</a:t>
              </a:r>
            </a:p>
          </p:txBody>
        </p:sp>
      </p:grpSp>
      <p:grpSp>
        <p:nvGrpSpPr>
          <p:cNvPr id="105488" name="Group 30"/>
          <p:cNvGrpSpPr>
            <a:grpSpLocks/>
          </p:cNvGrpSpPr>
          <p:nvPr/>
        </p:nvGrpSpPr>
        <p:grpSpPr bwMode="auto">
          <a:xfrm>
            <a:off x="2830513" y="3135313"/>
            <a:ext cx="2668587" cy="2392362"/>
            <a:chOff x="1783" y="1975"/>
            <a:chExt cx="1681" cy="1507"/>
          </a:xfrm>
        </p:grpSpPr>
        <p:sp>
          <p:nvSpPr>
            <p:cNvPr id="105489" name="Text Box 31"/>
            <p:cNvSpPr txBox="1">
              <a:spLocks noChangeArrowheads="1"/>
            </p:cNvSpPr>
            <p:nvPr/>
          </p:nvSpPr>
          <p:spPr bwMode="auto">
            <a:xfrm>
              <a:off x="2677" y="1975"/>
              <a:ext cx="7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105490" name="Text Box 32"/>
            <p:cNvSpPr txBox="1">
              <a:spLocks noChangeArrowheads="1"/>
            </p:cNvSpPr>
            <p:nvPr/>
          </p:nvSpPr>
          <p:spPr bwMode="auto">
            <a:xfrm>
              <a:off x="1783" y="3194"/>
              <a:ext cx="8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8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8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78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animBg="1"/>
      <p:bldP spid="417807" grpId="0" animBg="1"/>
      <p:bldP spid="417811" grpId="0" animBg="1"/>
      <p:bldP spid="4178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2F0DF84-EF43-154B-B44A-F02475225FAE}" type="slidenum">
              <a:rPr lang="en-US" altLang="en-US" sz="1400">
                <a:solidFill>
                  <a:srgbClr val="000000"/>
                </a:solidFill>
                <a:latin typeface="Times New Roman" charset="0"/>
              </a:rPr>
              <a:pPr>
                <a:spcBef>
                  <a:spcPct val="0"/>
                </a:spcBef>
                <a:buClrTx/>
                <a:buSzTx/>
                <a:buFontTx/>
                <a:buNone/>
              </a:pPr>
              <a:t>75</a:t>
            </a:fld>
            <a:endParaRPr lang="en-US" altLang="en-US" sz="1400">
              <a:solidFill>
                <a:srgbClr val="000000"/>
              </a:solidFill>
              <a:latin typeface="Times New Roman" charset="0"/>
            </a:endParaRPr>
          </a:p>
        </p:txBody>
      </p:sp>
      <p:sp>
        <p:nvSpPr>
          <p:cNvPr id="107522" name="Rectangle 2"/>
          <p:cNvSpPr>
            <a:spLocks noGrp="1" noChangeArrowheads="1"/>
          </p:cNvSpPr>
          <p:nvPr>
            <p:ph type="title"/>
          </p:nvPr>
        </p:nvSpPr>
        <p:spPr/>
        <p:txBody>
          <a:bodyPr/>
          <a:lstStyle/>
          <a:p>
            <a:r>
              <a:rPr lang="en-US" altLang="en-US" dirty="0">
                <a:ea typeface="ＭＳ Ｐゴシック" charset="-128"/>
              </a:rPr>
              <a:t>Intuition: Another Look</a:t>
            </a:r>
          </a:p>
        </p:txBody>
      </p:sp>
      <p:sp>
        <p:nvSpPr>
          <p:cNvPr id="107523" name="Rectangle 3"/>
          <p:cNvSpPr>
            <a:spLocks noGrp="1" noChangeArrowheads="1"/>
          </p:cNvSpPr>
          <p:nvPr>
            <p:ph type="body" idx="1"/>
          </p:nvPr>
        </p:nvSpPr>
        <p:spPr/>
        <p:txBody>
          <a:bodyPr/>
          <a:lstStyle/>
          <a:p>
            <a:r>
              <a:rPr lang="en-US" altLang="en-US">
                <a:ea typeface="ＭＳ Ｐゴシック" charset="-128"/>
              </a:rPr>
              <a:t>Consider the difference or ratio of the rates of two flows</a:t>
            </a:r>
          </a:p>
          <a:p>
            <a:pPr lvl="1"/>
            <a:r>
              <a:rPr lang="en-US" altLang="en-US">
                <a:ea typeface="ＭＳ Ｐゴシック" charset="-128"/>
              </a:rPr>
              <a:t>AIAD</a:t>
            </a:r>
          </a:p>
          <a:p>
            <a:pPr lvl="1">
              <a:buFont typeface="ZapfDingbats" charset="0"/>
              <a:buNone/>
            </a:pPr>
            <a:endParaRPr lang="en-US" altLang="en-US">
              <a:ea typeface="ＭＳ Ｐゴシック" charset="-128"/>
            </a:endParaRPr>
          </a:p>
          <a:p>
            <a:pPr lvl="1"/>
            <a:r>
              <a:rPr lang="en-US" altLang="en-US">
                <a:ea typeface="ＭＳ Ｐゴシック" charset="-128"/>
              </a:rPr>
              <a:t>MIMD</a:t>
            </a:r>
          </a:p>
          <a:p>
            <a:pPr lvl="1"/>
            <a:endParaRPr lang="en-US" altLang="en-US">
              <a:ea typeface="ＭＳ Ｐゴシック" charset="-128"/>
            </a:endParaRPr>
          </a:p>
          <a:p>
            <a:pPr lvl="1"/>
            <a:r>
              <a:rPr lang="en-US" altLang="en-US">
                <a:ea typeface="ＭＳ Ｐゴシック" charset="-128"/>
              </a:rPr>
              <a:t>MIAD</a:t>
            </a:r>
          </a:p>
          <a:p>
            <a:pPr lvl="1"/>
            <a:endParaRPr lang="en-US" altLang="en-US">
              <a:ea typeface="ＭＳ Ｐゴシック" charset="-128"/>
            </a:endParaRPr>
          </a:p>
          <a:p>
            <a:pPr lvl="1"/>
            <a:r>
              <a:rPr lang="en-US" altLang="en-US">
                <a:ea typeface="ＭＳ Ｐゴシック" charset="-128"/>
              </a:rPr>
              <a:t>AIMD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76</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a:ea typeface="宋体" charset="-122"/>
              </a:rPr>
              <a:t>Mapping A(M)I-MD to Protocol</a:t>
            </a:r>
            <a:endParaRPr lang="en-US" altLang="en-US" sz="3200">
              <a:ea typeface="ＭＳ Ｐゴシック" charset="-128"/>
            </a:endParaRPr>
          </a:p>
        </p:txBody>
      </p:sp>
      <p:sp>
        <p:nvSpPr>
          <p:cNvPr id="109571" name="Rectangle 3"/>
          <p:cNvSpPr>
            <a:spLocks noGrp="1" noChangeArrowheads="1"/>
          </p:cNvSpPr>
          <p:nvPr>
            <p:ph type="body" idx="1"/>
          </p:nvPr>
        </p:nvSpPr>
        <p:spPr/>
        <p:txBody>
          <a:bodyPr/>
          <a:lstStyle/>
          <a:p>
            <a:r>
              <a:rPr lang="en-US" altLang="zh-CN" dirty="0">
                <a:ea typeface="宋体" charset="-122"/>
              </a:rPr>
              <a:t>Question to look at: How do we apply the A(M)I-MD algorithm?</a:t>
            </a:r>
            <a:endParaRPr lang="en-US" altLang="en-US" dirty="0">
              <a:ea typeface="ＭＳ Ｐゴシック" charset="-128"/>
            </a:endParaRPr>
          </a:p>
        </p:txBody>
      </p:sp>
      <p:graphicFrame>
        <p:nvGraphicFramePr>
          <p:cNvPr id="109572" name="Object 2"/>
          <p:cNvGraphicFramePr>
            <a:graphicFrameLocks noChangeAspect="1"/>
          </p:cNvGraphicFramePr>
          <p:nvPr/>
        </p:nvGraphicFramePr>
        <p:xfrm>
          <a:off x="1150938" y="3338513"/>
          <a:ext cx="6419850" cy="1228725"/>
        </p:xfrm>
        <a:graphic>
          <a:graphicData uri="http://schemas.openxmlformats.org/presentationml/2006/ole">
            <mc:AlternateContent xmlns:mc="http://schemas.openxmlformats.org/markup-compatibility/2006">
              <mc:Choice xmlns:v="urn:schemas-microsoft-com:vml" Requires="v">
                <p:oleObj spid="_x0000_s109689" name="Equation" r:id="rId4" imgW="2552700" imgH="482600" progId="Equation.3">
                  <p:embed/>
                </p:oleObj>
              </mc:Choice>
              <mc:Fallback>
                <p:oleObj name="Equation" r:id="rId4" imgW="2552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3338513"/>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2F8628-D3DF-CA4E-89E5-0F7B4AB64561}" type="slidenum">
              <a:rPr lang="en-US" altLang="en-US" sz="1400">
                <a:solidFill>
                  <a:srgbClr val="000000"/>
                </a:solidFill>
                <a:latin typeface="Times New Roman" charset="0"/>
              </a:rPr>
              <a:pPr>
                <a:spcBef>
                  <a:spcPct val="0"/>
                </a:spcBef>
                <a:buClrTx/>
                <a:buSzTx/>
                <a:buFontTx/>
                <a:buNone/>
              </a:pPr>
              <a:t>77</a:t>
            </a:fld>
            <a:endParaRPr lang="en-US" altLang="en-US" sz="1400">
              <a:solidFill>
                <a:srgbClr val="000000"/>
              </a:solidFill>
              <a:latin typeface="Times New Roman" charset="0"/>
            </a:endParaRPr>
          </a:p>
        </p:txBody>
      </p:sp>
      <p:sp>
        <p:nvSpPr>
          <p:cNvPr id="80898" name="Rectangle 2"/>
          <p:cNvSpPr>
            <a:spLocks noChangeArrowheads="1"/>
          </p:cNvSpPr>
          <p:nvPr/>
        </p:nvSpPr>
        <p:spPr bwMode="auto">
          <a:xfrm>
            <a:off x="4494213" y="1627188"/>
            <a:ext cx="3929062" cy="3919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a:solidFill>
                  <a:srgbClr val="FF0000"/>
                </a:solidFill>
              </a:rPr>
              <a:t>Window-based:</a:t>
            </a:r>
          </a:p>
          <a:p>
            <a:pPr>
              <a:buClr>
                <a:srgbClr val="3333CC"/>
              </a:buClr>
            </a:pPr>
            <a:r>
              <a:rPr lang="en-US" altLang="en-US" sz="2400">
                <a:solidFill>
                  <a:srgbClr val="000000"/>
                </a:solidFill>
              </a:rPr>
              <a:t>Congestion control by controlling the window size of a transport scheme, e.g., set window size to 64KBytes</a:t>
            </a:r>
          </a:p>
          <a:p>
            <a:pPr>
              <a:buClr>
                <a:srgbClr val="3333CC"/>
              </a:buClr>
            </a:pPr>
            <a:r>
              <a:rPr lang="en-US" altLang="en-US" sz="2400">
                <a:solidFill>
                  <a:srgbClr val="000000"/>
                </a:solidFill>
              </a:rPr>
              <a:t>Example: TCP</a:t>
            </a:r>
          </a:p>
          <a:p>
            <a:pPr>
              <a:buClr>
                <a:srgbClr val="3333CC"/>
              </a:buClr>
              <a:buFont typeface="ZapfDingbats" charset="0"/>
              <a:buNone/>
            </a:pPr>
            <a:endParaRPr lang="en-US" altLang="en-US" sz="2400">
              <a:solidFill>
                <a:srgbClr val="000000"/>
              </a:solidFill>
            </a:endParaRPr>
          </a:p>
        </p:txBody>
      </p:sp>
      <p:sp>
        <p:nvSpPr>
          <p:cNvPr id="80899" name="Rectangle 3"/>
          <p:cNvSpPr>
            <a:spLocks noChangeArrowheads="1"/>
          </p:cNvSpPr>
          <p:nvPr/>
        </p:nvSpPr>
        <p:spPr bwMode="auto">
          <a:xfrm>
            <a:off x="366713" y="1614488"/>
            <a:ext cx="3959225" cy="3997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a:solidFill>
                  <a:srgbClr val="FF0000"/>
                </a:solidFill>
              </a:rPr>
              <a:t>Rate-based:</a:t>
            </a:r>
            <a:endParaRPr lang="en-US" altLang="en-US" sz="2400">
              <a:solidFill>
                <a:srgbClr val="000000"/>
              </a:solidFill>
            </a:endParaRPr>
          </a:p>
          <a:p>
            <a:pPr>
              <a:buClr>
                <a:srgbClr val="3333CC"/>
              </a:buClr>
            </a:pPr>
            <a:r>
              <a:rPr lang="en-US" altLang="en-US" sz="2400">
                <a:solidFill>
                  <a:srgbClr val="000000"/>
                </a:solidFill>
              </a:rPr>
              <a:t>Congestion control by explicitly controlling the sending rate of a flow, e.g., set sending rate to 128Kbps</a:t>
            </a:r>
          </a:p>
          <a:p>
            <a:pPr>
              <a:buClr>
                <a:srgbClr val="3333CC"/>
              </a:buClr>
            </a:pPr>
            <a:r>
              <a:rPr lang="en-US" altLang="en-US" sz="2400">
                <a:solidFill>
                  <a:srgbClr val="000000"/>
                </a:solidFill>
              </a:rPr>
              <a:t>Example: ATM</a:t>
            </a:r>
            <a:endParaRPr lang="en-US" altLang="en-US" sz="2000">
              <a:solidFill>
                <a:srgbClr val="000000"/>
              </a:solidFill>
            </a:endParaRPr>
          </a:p>
        </p:txBody>
      </p:sp>
      <p:sp>
        <p:nvSpPr>
          <p:cNvPr id="80900" name="Text Box 4"/>
          <p:cNvSpPr txBox="1">
            <a:spLocks noChangeArrowheads="1"/>
          </p:cNvSpPr>
          <p:nvPr/>
        </p:nvSpPr>
        <p:spPr bwMode="auto">
          <a:xfrm>
            <a:off x="1135063" y="6045200"/>
            <a:ext cx="521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a:solidFill>
                  <a:srgbClr val="000000"/>
                </a:solidFill>
                <a:latin typeface="Times New Roman" charset="0"/>
              </a:rPr>
              <a:t>Discussion: rate-based vs. window-based</a:t>
            </a:r>
          </a:p>
        </p:txBody>
      </p:sp>
      <p:sp>
        <p:nvSpPr>
          <p:cNvPr id="80901" name="Rectangle 5"/>
          <p:cNvSpPr>
            <a:spLocks noChangeArrowheads="1"/>
          </p:cNvSpPr>
          <p:nvPr/>
        </p:nvSpPr>
        <p:spPr bwMode="auto">
          <a:xfrm>
            <a:off x="333375" y="407988"/>
            <a:ext cx="80200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u="sng">
                <a:solidFill>
                  <a:srgbClr val="3333CC"/>
                </a:solidFill>
              </a:rPr>
              <a:t>Rate-based vs. Window-based</a:t>
            </a:r>
          </a:p>
        </p:txBody>
      </p:sp>
    </p:spTree>
    <p:extLst>
      <p:ext uri="{BB962C8B-B14F-4D97-AF65-F5344CB8AC3E}">
        <p14:creationId xmlns:p14="http://schemas.microsoft.com/office/powerpoint/2010/main" val="6456178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4078F93-9876-BB43-92F2-3DE14418B568}" type="slidenum">
              <a:rPr lang="en-US" altLang="en-US" sz="1400">
                <a:solidFill>
                  <a:srgbClr val="000000"/>
                </a:solidFill>
                <a:latin typeface="Times New Roman" charset="0"/>
              </a:rPr>
              <a:pPr>
                <a:spcBef>
                  <a:spcPct val="0"/>
                </a:spcBef>
                <a:buClrTx/>
                <a:buSzTx/>
                <a:buFontTx/>
                <a:buNone/>
              </a:pPr>
              <a:t>78</a:t>
            </a:fld>
            <a:endParaRPr lang="en-US" altLang="en-US" sz="1400">
              <a:solidFill>
                <a:srgbClr val="000000"/>
              </a:solidFill>
              <a:latin typeface="Times New Roman" charset="0"/>
            </a:endParaRPr>
          </a:p>
        </p:txBody>
      </p:sp>
      <p:sp>
        <p:nvSpPr>
          <p:cNvPr id="82946" name="Rectangle 2"/>
          <p:cNvSpPr>
            <a:spLocks noChangeArrowheads="1"/>
          </p:cNvSpPr>
          <p:nvPr/>
        </p:nvSpPr>
        <p:spPr bwMode="auto">
          <a:xfrm>
            <a:off x="433388" y="2603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Window-based Congestion Control</a:t>
            </a:r>
          </a:p>
        </p:txBody>
      </p:sp>
      <p:sp>
        <p:nvSpPr>
          <p:cNvPr id="82947" name="Rectangle 3"/>
          <p:cNvSpPr>
            <a:spLocks noChangeArrowheads="1"/>
          </p:cNvSpPr>
          <p:nvPr/>
        </p:nvSpPr>
        <p:spPr bwMode="auto">
          <a:xfrm>
            <a:off x="466725" y="1709738"/>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en-US">
              <a:solidFill>
                <a:srgbClr val="000000"/>
              </a:solidFill>
            </a:endParaRPr>
          </a:p>
          <a:p>
            <a:pPr>
              <a:buClr>
                <a:srgbClr val="3333CC"/>
              </a:buClr>
            </a:pPr>
            <a:endParaRPr lang="en-US" altLang="en-US">
              <a:solidFill>
                <a:srgbClr val="000000"/>
              </a:solidFill>
            </a:endParaRPr>
          </a:p>
        </p:txBody>
      </p:sp>
      <p:sp>
        <p:nvSpPr>
          <p:cNvPr id="82948" name="Rectangle 4"/>
          <p:cNvSpPr>
            <a:spLocks noChangeArrowheads="1"/>
          </p:cNvSpPr>
          <p:nvPr/>
        </p:nvSpPr>
        <p:spPr bwMode="auto">
          <a:xfrm>
            <a:off x="313532" y="4885531"/>
            <a:ext cx="8259762" cy="175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en-US" sz="2400" dirty="0">
                <a:solidFill>
                  <a:srgbClr val="000000"/>
                </a:solidFill>
              </a:rPr>
              <a:t>Window-based congestion control is </a:t>
            </a:r>
            <a:r>
              <a:rPr lang="en-US" altLang="en-US" sz="2400" dirty="0">
                <a:solidFill>
                  <a:srgbClr val="FF0000"/>
                </a:solidFill>
              </a:rPr>
              <a:t>self-clocking</a:t>
            </a:r>
            <a:r>
              <a:rPr lang="en-US" altLang="en-US" sz="2400" dirty="0">
                <a:solidFill>
                  <a:srgbClr val="000000"/>
                </a:solidFill>
              </a:rPr>
              <a:t>: considers flow conservation</a:t>
            </a:r>
            <a:r>
              <a:rPr lang="en-US" altLang="zh-CN" sz="2400" dirty="0">
                <a:solidFill>
                  <a:srgbClr val="000000"/>
                </a:solidFill>
                <a:ea typeface="宋体" charset="-122"/>
              </a:rPr>
              <a:t>, and</a:t>
            </a:r>
            <a:r>
              <a:rPr lang="en-US" altLang="en-US" sz="2400" dirty="0">
                <a:solidFill>
                  <a:srgbClr val="000000"/>
                </a:solidFill>
              </a:rPr>
              <a:t> adjusts to RTT variation automatically.</a:t>
            </a:r>
          </a:p>
          <a:p>
            <a:pPr>
              <a:buClr>
                <a:srgbClr val="3333CC"/>
              </a:buClr>
            </a:pPr>
            <a:r>
              <a:rPr lang="en-US" altLang="en-US" sz="2400" dirty="0">
                <a:solidFill>
                  <a:srgbClr val="000000"/>
                </a:solidFill>
              </a:rPr>
              <a:t>Hence, for better safety, more designs use window-based design.</a:t>
            </a:r>
          </a:p>
          <a:p>
            <a:pPr>
              <a:buClr>
                <a:srgbClr val="3333CC"/>
              </a:buClr>
              <a:buFontTx/>
              <a:buNone/>
            </a:pPr>
            <a:endParaRPr lang="en-US" altLang="en-US" sz="2400" dirty="0">
              <a:solidFill>
                <a:srgbClr val="000000"/>
              </a:solidFill>
            </a:endParaRP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347788"/>
            <a:ext cx="5789612"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1356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79</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a:ea typeface="宋体" charset="-122"/>
              </a:rPr>
              <a:t>Mapping A(M)I-MD to Protocol</a:t>
            </a:r>
            <a:endParaRPr lang="en-US" altLang="en-US" sz="3200">
              <a:ea typeface="ＭＳ Ｐゴシック" charset="-128"/>
            </a:endParaRPr>
          </a:p>
        </p:txBody>
      </p:sp>
      <p:sp>
        <p:nvSpPr>
          <p:cNvPr id="109571" name="Rectangle 3"/>
          <p:cNvSpPr>
            <a:spLocks noGrp="1" noChangeArrowheads="1"/>
          </p:cNvSpPr>
          <p:nvPr>
            <p:ph type="body" idx="1"/>
          </p:nvPr>
        </p:nvSpPr>
        <p:spPr/>
        <p:txBody>
          <a:bodyPr/>
          <a:lstStyle/>
          <a:p>
            <a:r>
              <a:rPr lang="en-US" altLang="zh-CN" dirty="0">
                <a:ea typeface="宋体" charset="-122"/>
              </a:rPr>
              <a:t>Question to look at: How do we apply the A(M)I-MD algorithm?</a:t>
            </a:r>
            <a:endParaRPr lang="en-US" altLang="en-US" dirty="0">
              <a:ea typeface="ＭＳ Ｐゴシック" charset="-128"/>
            </a:endParaRPr>
          </a:p>
        </p:txBody>
      </p:sp>
      <p:graphicFrame>
        <p:nvGraphicFramePr>
          <p:cNvPr id="109572" name="Object 2"/>
          <p:cNvGraphicFramePr>
            <a:graphicFrameLocks noChangeAspect="1"/>
          </p:cNvGraphicFramePr>
          <p:nvPr/>
        </p:nvGraphicFramePr>
        <p:xfrm>
          <a:off x="1150938" y="3338513"/>
          <a:ext cx="6419850" cy="1228725"/>
        </p:xfrm>
        <a:graphic>
          <a:graphicData uri="http://schemas.openxmlformats.org/presentationml/2006/ole">
            <mc:AlternateContent xmlns:mc="http://schemas.openxmlformats.org/markup-compatibility/2006">
              <mc:Choice xmlns:v="urn:schemas-microsoft-com:vml" Requires="v">
                <p:oleObj spid="_x0000_s114791" name="Equation" r:id="rId4" imgW="2552700" imgH="482600" progId="Equation.3">
                  <p:embed/>
                </p:oleObj>
              </mc:Choice>
              <mc:Fallback>
                <p:oleObj name="Equation" r:id="rId4" imgW="25527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3338513"/>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87130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47675" y="247650"/>
            <a:ext cx="7772400" cy="838200"/>
          </a:xfrm>
        </p:spPr>
        <p:txBody>
          <a:bodyPr/>
          <a:lstStyle/>
          <a:p>
            <a:r>
              <a:rPr lang="en-US" altLang="x-none">
                <a:ea typeface="ＭＳ Ｐゴシック" charset="-128"/>
              </a:rPr>
              <a:t>Selective Repeat</a:t>
            </a:r>
          </a:p>
        </p:txBody>
      </p:sp>
      <p:sp>
        <p:nvSpPr>
          <p:cNvPr id="105475" name="Rectangle 3"/>
          <p:cNvSpPr>
            <a:spLocks noGrp="1" noChangeArrowheads="1"/>
          </p:cNvSpPr>
          <p:nvPr>
            <p:ph type="body" sz="half" idx="1"/>
          </p:nvPr>
        </p:nvSpPr>
        <p:spPr>
          <a:xfrm>
            <a:off x="533400" y="1600200"/>
            <a:ext cx="4124325" cy="4781550"/>
          </a:xfrm>
        </p:spPr>
        <p:txBody>
          <a:bodyPr/>
          <a:lstStyle/>
          <a:p>
            <a:pPr>
              <a:buFont typeface="ZapfDingbats" charset="0"/>
              <a:buNone/>
            </a:pPr>
            <a:r>
              <a:rPr lang="en-US" altLang="x-none" sz="2400" dirty="0">
                <a:solidFill>
                  <a:srgbClr val="FF0000"/>
                </a:solidFill>
                <a:ea typeface="ＭＳ Ｐゴシック" charset="-128"/>
              </a:rPr>
              <a:t>data from above :</a:t>
            </a:r>
            <a:endParaRPr lang="en-US" altLang="x-none" sz="2400" dirty="0">
              <a:ea typeface="ＭＳ Ｐゴシック" charset="-128"/>
            </a:endParaRPr>
          </a:p>
          <a:p>
            <a:pPr>
              <a:buFont typeface="Wingdings" pitchFamily="2" charset="2"/>
              <a:buChar char="q"/>
            </a:pPr>
            <a:r>
              <a:rPr lang="en-US" altLang="x-none" sz="2000" dirty="0" err="1">
                <a:ea typeface="ＭＳ Ｐゴシック" charset="-128"/>
              </a:rPr>
              <a:t>unACKed</a:t>
            </a:r>
            <a:r>
              <a:rPr lang="en-US" altLang="x-none" sz="2000" dirty="0">
                <a:ea typeface="ＭＳ Ｐゴシック" charset="-128"/>
              </a:rPr>
              <a:t> packets is less than window size W, send; otherwise block app.</a:t>
            </a:r>
          </a:p>
          <a:p>
            <a:pPr>
              <a:buFont typeface="ZapfDingbats" charset="0"/>
              <a:buNone/>
            </a:pPr>
            <a:r>
              <a:rPr lang="en-US" altLang="x-none" sz="2400" dirty="0">
                <a:solidFill>
                  <a:srgbClr val="FF0000"/>
                </a:solidFill>
                <a:ea typeface="ＭＳ Ｐゴシック" charset="-128"/>
              </a:rPr>
              <a:t>timeout(n):</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resend </a:t>
            </a:r>
            <a:r>
              <a:rPr lang="en-US" altLang="x-none" sz="2000" dirty="0" err="1">
                <a:ea typeface="ＭＳ Ｐゴシック" charset="-128"/>
              </a:rPr>
              <a:t>pkt</a:t>
            </a:r>
            <a:r>
              <a:rPr lang="en-US" altLang="x-none" sz="2000" dirty="0">
                <a:ea typeface="ＭＳ Ｐゴシック" charset="-128"/>
              </a:rPr>
              <a:t> n, restart timer</a:t>
            </a:r>
          </a:p>
          <a:p>
            <a:pPr>
              <a:buFont typeface="ZapfDingbats" charset="0"/>
              <a:buNone/>
            </a:pPr>
            <a:r>
              <a:rPr lang="en-US" altLang="x-none" sz="2400" dirty="0">
                <a:solidFill>
                  <a:srgbClr val="FF0000"/>
                </a:solidFill>
                <a:ea typeface="ＭＳ Ｐゴシック" charset="-128"/>
              </a:rPr>
              <a:t>ACK(n) </a:t>
            </a:r>
            <a:r>
              <a:rPr lang="en-US" altLang="x-none" sz="2000" dirty="0">
                <a:ea typeface="ＭＳ Ｐゴシック" charset="-128"/>
              </a:rPr>
              <a:t>in </a:t>
            </a:r>
            <a:r>
              <a:rPr lang="en-US" altLang="x-none" sz="1600" dirty="0">
                <a:ea typeface="ＭＳ Ｐゴシック" charset="-128"/>
              </a:rPr>
              <a:t>[sendbase,sendbase+W-1]:</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mark </a:t>
            </a:r>
            <a:r>
              <a:rPr lang="en-US" altLang="x-none" sz="2000" dirty="0" err="1">
                <a:ea typeface="ＭＳ Ｐゴシック" charset="-128"/>
              </a:rPr>
              <a:t>pkt</a:t>
            </a:r>
            <a:r>
              <a:rPr lang="en-US" altLang="x-none" sz="2000" dirty="0">
                <a:ea typeface="ＭＳ Ｐゴシック" charset="-128"/>
              </a:rPr>
              <a:t> n as received</a:t>
            </a:r>
          </a:p>
          <a:p>
            <a:pPr>
              <a:buFont typeface="Wingdings" pitchFamily="2" charset="2"/>
              <a:buChar char="q"/>
            </a:pPr>
            <a:r>
              <a:rPr lang="en-US" altLang="x-none" sz="2000" dirty="0">
                <a:ea typeface="ＭＳ Ｐゴシック" charset="-128"/>
              </a:rPr>
              <a:t>update </a:t>
            </a:r>
            <a:r>
              <a:rPr lang="en-US" altLang="x-none" sz="2000" dirty="0" err="1">
                <a:ea typeface="ＭＳ Ｐゴシック" charset="-128"/>
              </a:rPr>
              <a:t>sendbase</a:t>
            </a:r>
            <a:r>
              <a:rPr lang="en-US" altLang="x-none" sz="2000" dirty="0">
                <a:ea typeface="ＭＳ Ｐゴシック" charset="-128"/>
              </a:rPr>
              <a:t> to the first packet </a:t>
            </a:r>
            <a:r>
              <a:rPr lang="en-US" altLang="x-none" sz="2000" dirty="0" err="1">
                <a:ea typeface="ＭＳ Ｐゴシック" charset="-128"/>
              </a:rPr>
              <a:t>unACKed</a:t>
            </a:r>
            <a:endParaRPr lang="en-US" altLang="x-none" sz="2400" dirty="0">
              <a:ea typeface="ＭＳ Ｐゴシック" charset="-128"/>
            </a:endParaRPr>
          </a:p>
        </p:txBody>
      </p:sp>
      <p:sp>
        <p:nvSpPr>
          <p:cNvPr id="105476" name="Rectangle 5"/>
          <p:cNvSpPr>
            <a:spLocks noChangeArrowheads="1"/>
          </p:cNvSpPr>
          <p:nvPr/>
        </p:nvSpPr>
        <p:spPr bwMode="auto">
          <a:xfrm>
            <a:off x="495300" y="1457325"/>
            <a:ext cx="3967163"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77" name="Group 8"/>
          <p:cNvGrpSpPr>
            <a:grpSpLocks/>
          </p:cNvGrpSpPr>
          <p:nvPr/>
        </p:nvGrpSpPr>
        <p:grpSpPr bwMode="auto">
          <a:xfrm>
            <a:off x="703263" y="1208088"/>
            <a:ext cx="1150937" cy="457200"/>
            <a:chOff x="1103" y="3929"/>
            <a:chExt cx="725" cy="288"/>
          </a:xfrm>
        </p:grpSpPr>
        <p:sp>
          <p:nvSpPr>
            <p:cNvPr id="105483" name="Rectangle 7"/>
            <p:cNvSpPr>
              <a:spLocks noChangeArrowheads="1"/>
            </p:cNvSpPr>
            <p:nvPr/>
          </p:nvSpPr>
          <p:spPr bwMode="auto">
            <a:xfrm>
              <a:off x="1146" y="3984"/>
              <a:ext cx="61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4" name="Text Box 6"/>
            <p:cNvSpPr txBox="1">
              <a:spLocks noChangeArrowheads="1"/>
            </p:cNvSpPr>
            <p:nvPr/>
          </p:nvSpPr>
          <p:spPr bwMode="auto">
            <a:xfrm>
              <a:off x="1103" y="392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sender</a:t>
              </a:r>
              <a:endParaRPr lang="en-US" altLang="x-none">
                <a:solidFill>
                  <a:srgbClr val="000000"/>
                </a:solidFill>
              </a:endParaRPr>
            </a:p>
          </p:txBody>
        </p:sp>
      </p:grpSp>
      <p:sp>
        <p:nvSpPr>
          <p:cNvPr id="105478" name="Rectangle 9"/>
          <p:cNvSpPr>
            <a:spLocks noChangeArrowheads="1"/>
          </p:cNvSpPr>
          <p:nvPr/>
        </p:nvSpPr>
        <p:spPr bwMode="auto">
          <a:xfrm>
            <a:off x="5000625" y="1581150"/>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err="1">
                <a:solidFill>
                  <a:srgbClr val="FF0000"/>
                </a:solidFill>
                <a:latin typeface="Comic Sans MS" charset="0"/>
              </a:rPr>
              <a:t>pkt</a:t>
            </a:r>
            <a:r>
              <a:rPr lang="en-US" altLang="x-none" dirty="0">
                <a:solidFill>
                  <a:srgbClr val="FF0000"/>
                </a:solidFill>
                <a:latin typeface="Comic Sans MS" charset="0"/>
              </a:rPr>
              <a:t> n in </a:t>
            </a:r>
            <a:r>
              <a:rPr lang="en-US" altLang="x-none" sz="1600" dirty="0">
                <a:solidFill>
                  <a:srgbClr val="FF0000"/>
                </a:solidFill>
                <a:latin typeface="Comic Sans MS" charset="0"/>
              </a:rPr>
              <a:t>[</a:t>
            </a:r>
            <a:r>
              <a:rPr lang="en-US" altLang="x-none" sz="1600" dirty="0" err="1">
                <a:solidFill>
                  <a:srgbClr val="FF0000"/>
                </a:solidFill>
                <a:latin typeface="Comic Sans MS" charset="0"/>
              </a:rPr>
              <a:t>rcvbase</a:t>
            </a:r>
            <a:r>
              <a:rPr lang="en-US" altLang="x-none" sz="1600" dirty="0">
                <a:solidFill>
                  <a:srgbClr val="FF0000"/>
                </a:solidFill>
                <a:latin typeface="Comic Sans MS" charset="0"/>
              </a:rPr>
              <a:t>, rcvbase+W-1]</a:t>
            </a:r>
            <a:endParaRPr lang="en-US" altLang="x-none"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send ACK(n)</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if (out-of-order) </a:t>
            </a:r>
            <a:br>
              <a:rPr lang="en-US" altLang="x-none" sz="2000" dirty="0">
                <a:solidFill>
                  <a:srgbClr val="000000"/>
                </a:solidFill>
                <a:latin typeface="Comic Sans MS" charset="0"/>
              </a:rPr>
            </a:br>
            <a:r>
              <a:rPr lang="en-US" altLang="x-none" sz="2000" dirty="0">
                <a:solidFill>
                  <a:srgbClr val="000000"/>
                </a:solidFill>
                <a:latin typeface="Comic Sans MS" charset="0"/>
              </a:rPr>
              <a:t>    mark and buffer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a:t>
            </a:r>
            <a:br>
              <a:rPr lang="en-US" altLang="x-none" sz="2000" dirty="0">
                <a:solidFill>
                  <a:srgbClr val="000000"/>
                </a:solidFill>
                <a:latin typeface="Comic Sans MS" charset="0"/>
              </a:rPr>
            </a:br>
            <a:r>
              <a:rPr lang="en-US" altLang="x-none" sz="2000" dirty="0">
                <a:solidFill>
                  <a:srgbClr val="000000"/>
                </a:solidFill>
                <a:latin typeface="Comic Sans MS" charset="0"/>
              </a:rPr>
              <a:t>else /*in-order*/</a:t>
            </a:r>
          </a:p>
          <a:p>
            <a:pPr algn="l" eaLnBrk="1" hangingPunct="1">
              <a:spcBef>
                <a:spcPct val="20000"/>
              </a:spcBef>
              <a:buClr>
                <a:srgbClr val="3333CC"/>
              </a:buClr>
              <a:buSzPct val="85000"/>
              <a:buFont typeface="ZapfDingbats" charset="0"/>
              <a:buNone/>
            </a:pPr>
            <a:r>
              <a:rPr lang="en-US" altLang="x-none" sz="2000" dirty="0">
                <a:solidFill>
                  <a:srgbClr val="000000"/>
                </a:solidFill>
                <a:latin typeface="Comic Sans MS" charset="0"/>
              </a:rPr>
              <a:t>         deliver any in-order packets</a:t>
            </a:r>
          </a:p>
          <a:p>
            <a:pPr algn="l" eaLnBrk="1" hangingPunct="1">
              <a:spcBef>
                <a:spcPct val="20000"/>
              </a:spcBef>
              <a:buClr>
                <a:srgbClr val="3333CC"/>
              </a:buClr>
              <a:buSzPct val="85000"/>
              <a:buFont typeface="ZapfDingbats" charset="0"/>
              <a:buNone/>
            </a:pPr>
            <a:r>
              <a:rPr lang="en-US" altLang="x-none" dirty="0">
                <a:solidFill>
                  <a:srgbClr val="FF0000"/>
                </a:solidFill>
                <a:latin typeface="Comic Sans MS" charset="0"/>
              </a:rPr>
              <a:t>otherwise:</a:t>
            </a:r>
            <a:r>
              <a:rPr lang="en-US" altLang="x-none" sz="2000" dirty="0">
                <a:solidFill>
                  <a:srgbClr val="FF0000"/>
                </a:solidFill>
                <a:latin typeface="Comic Sans MS" charset="0"/>
              </a:rPr>
              <a:t> </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ignore </a:t>
            </a:r>
            <a:endParaRPr lang="en-US" altLang="x-none" dirty="0">
              <a:solidFill>
                <a:srgbClr val="000000"/>
              </a:solidFill>
              <a:latin typeface="Comic Sans MS" charset="0"/>
            </a:endParaRPr>
          </a:p>
          <a:p>
            <a:pPr algn="l" eaLnBrk="1" hangingPunct="1">
              <a:spcBef>
                <a:spcPct val="20000"/>
              </a:spcBef>
              <a:buClr>
                <a:srgbClr val="3333CC"/>
              </a:buClr>
              <a:buSzPct val="85000"/>
              <a:buFont typeface="ZapfDingbats" charset="0"/>
              <a:buChar char="r"/>
            </a:pPr>
            <a:endParaRPr lang="en-US" altLang="x-none" dirty="0">
              <a:solidFill>
                <a:srgbClr val="000000"/>
              </a:solidFill>
              <a:latin typeface="Comic Sans MS" charset="0"/>
            </a:endParaRPr>
          </a:p>
        </p:txBody>
      </p:sp>
      <p:sp>
        <p:nvSpPr>
          <p:cNvPr id="105479" name="Rectangle 10"/>
          <p:cNvSpPr>
            <a:spLocks noChangeArrowheads="1"/>
          </p:cNvSpPr>
          <p:nvPr/>
        </p:nvSpPr>
        <p:spPr bwMode="auto">
          <a:xfrm>
            <a:off x="4962525" y="1438275"/>
            <a:ext cx="3838575"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80" name="Group 14"/>
          <p:cNvGrpSpPr>
            <a:grpSpLocks/>
          </p:cNvGrpSpPr>
          <p:nvPr/>
        </p:nvGrpSpPr>
        <p:grpSpPr bwMode="auto">
          <a:xfrm>
            <a:off x="5186363" y="1179513"/>
            <a:ext cx="1366837" cy="457200"/>
            <a:chOff x="3339" y="191"/>
            <a:chExt cx="861" cy="288"/>
          </a:xfrm>
        </p:grpSpPr>
        <p:sp>
          <p:nvSpPr>
            <p:cNvPr id="105481" name="Rectangle 12"/>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2" name="Text Box 13"/>
            <p:cNvSpPr txBox="1">
              <a:spLocks noChangeArrowheads="1"/>
            </p:cNvSpPr>
            <p:nvPr/>
          </p:nvSpPr>
          <p:spPr bwMode="auto">
            <a:xfrm>
              <a:off x="3339" y="191"/>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receiver</a:t>
              </a:r>
              <a:endParaRPr lang="en-US" altLang="x-none">
                <a:solidFill>
                  <a:srgbClr val="000000"/>
                </a:solidFill>
              </a:endParaRPr>
            </a:p>
          </p:txBody>
        </p:sp>
      </p:grpSp>
      <p:sp>
        <p:nvSpPr>
          <p:cNvPr id="14" name="Slide Number Placeholder 4">
            <a:extLst>
              <a:ext uri="{FF2B5EF4-FFF2-40B4-BE49-F238E27FC236}">
                <a16:creationId xmlns:a16="http://schemas.microsoft.com/office/drawing/2014/main" id="{0D90791F-CACF-4C4B-9AE1-3961A1F1006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8</a:t>
            </a:fld>
            <a:endParaRPr lang="en-US" altLang="x-none" sz="1400" dirty="0">
              <a:latin typeface="Times New Roman" charset="0"/>
            </a:endParaRPr>
          </a:p>
        </p:txBody>
      </p:sp>
    </p:spTree>
    <p:extLst>
      <p:ext uri="{BB962C8B-B14F-4D97-AF65-F5344CB8AC3E}">
        <p14:creationId xmlns:p14="http://schemas.microsoft.com/office/powerpoint/2010/main" val="26373348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80</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r>
              <a:rPr lang="en-US" altLang="zh-CN" dirty="0">
                <a:solidFill>
                  <a:srgbClr val="000000"/>
                </a:solidFill>
                <a:ea typeface="宋体" charset="-122"/>
              </a:rPr>
              <a:t>Admin and recap</a:t>
            </a:r>
          </a:p>
          <a:p>
            <a:pPr>
              <a:buClr>
                <a:srgbClr val="3333CC"/>
              </a:buClr>
            </a:pPr>
            <a:r>
              <a:rPr lang="en-US" altLang="zh-CN" dirty="0">
                <a:solidFill>
                  <a:srgbClr val="000000"/>
                </a:solidFill>
                <a:ea typeface="宋体" charset="-122"/>
              </a:rPr>
              <a:t>Setting timeout</a:t>
            </a:r>
          </a:p>
          <a:p>
            <a:pPr>
              <a:buFont typeface="Wingdings"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3333CC"/>
              </a:buClr>
              <a:buFont typeface="Wingdings" charset="2"/>
              <a:buChar char="¦"/>
            </a:pPr>
            <a:r>
              <a:rPr lang="en-US" altLang="zh-CN" dirty="0">
                <a:solidFill>
                  <a:srgbClr val="000000"/>
                </a:solidFill>
                <a:ea typeface="宋体" charset="-122"/>
              </a:rPr>
              <a:t>basic congestion control alg.</a:t>
            </a:r>
          </a:p>
          <a:p>
            <a:pPr lvl="1">
              <a:buClr>
                <a:srgbClr val="3333CC"/>
              </a:buClr>
              <a:buFont typeface="Wingdings" charset="2"/>
              <a:buChar char="¦"/>
            </a:pPr>
            <a:r>
              <a:rPr lang="en-US" altLang="zh-CN" dirty="0">
                <a:solidFill>
                  <a:srgbClr val="000000"/>
                </a:solidFill>
                <a:ea typeface="宋体" charset="-122"/>
              </a:rPr>
              <a:t>TCP/</a:t>
            </a:r>
            <a:r>
              <a:rPr lang="en-US" altLang="zh-CN" dirty="0" err="1">
                <a:solidFill>
                  <a:srgbClr val="000000"/>
                </a:solidFill>
                <a:ea typeface="宋体" charset="-122"/>
              </a:rPr>
              <a:t>reno</a:t>
            </a:r>
            <a:r>
              <a:rPr lang="en-US" altLang="zh-CN" dirty="0">
                <a:solidFill>
                  <a:srgbClr val="000000"/>
                </a:solidFill>
                <a:ea typeface="宋体" charset="-122"/>
              </a:rPr>
              <a:t> congestion control</a:t>
            </a:r>
          </a:p>
        </p:txBody>
      </p:sp>
    </p:spTree>
    <p:extLst>
      <p:ext uri="{BB962C8B-B14F-4D97-AF65-F5344CB8AC3E}">
        <p14:creationId xmlns:p14="http://schemas.microsoft.com/office/powerpoint/2010/main" val="13456724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8262E8BA-59F8-9045-9EAE-B269E193E544}" type="slidenum">
              <a:rPr lang="en-US" altLang="en-US" sz="1400">
                <a:solidFill>
                  <a:srgbClr val="000000"/>
                </a:solidFill>
                <a:latin typeface="Times New Roman" charset="0"/>
              </a:rPr>
              <a:pPr>
                <a:spcBef>
                  <a:spcPct val="0"/>
                </a:spcBef>
                <a:buClrTx/>
                <a:buSzTx/>
                <a:buFontTx/>
                <a:buNone/>
              </a:pPr>
              <a:t>81</a:t>
            </a:fld>
            <a:endParaRPr lang="en-US" altLang="en-US" sz="1400">
              <a:solidFill>
                <a:srgbClr val="000000"/>
              </a:solidFill>
              <a:latin typeface="Times New Roman" charset="0"/>
            </a:endParaRPr>
          </a:p>
        </p:txBody>
      </p:sp>
      <p:sp>
        <p:nvSpPr>
          <p:cNvPr id="11366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a:solidFill>
                  <a:srgbClr val="3333CC"/>
                </a:solidFill>
              </a:rPr>
              <a:t>TCP Congestion Control</a:t>
            </a:r>
          </a:p>
        </p:txBody>
      </p:sp>
      <p:sp>
        <p:nvSpPr>
          <p:cNvPr id="113667" name="Rectangle 5"/>
          <p:cNvSpPr>
            <a:spLocks noChangeArrowheads="1"/>
          </p:cNvSpPr>
          <p:nvPr/>
        </p:nvSpPr>
        <p:spPr bwMode="auto">
          <a:xfrm>
            <a:off x="411163" y="1300163"/>
            <a:ext cx="8137525"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pPr>
            <a:r>
              <a:rPr lang="en-US" altLang="en-US" sz="2400">
                <a:solidFill>
                  <a:srgbClr val="000000"/>
                </a:solidFill>
              </a:rPr>
              <a:t>Closed-loop, end-to-end,  window-based  congestion control</a:t>
            </a:r>
          </a:p>
          <a:p>
            <a:pPr>
              <a:buClr>
                <a:srgbClr val="3333CC"/>
              </a:buClr>
            </a:pPr>
            <a:r>
              <a:rPr lang="en-US" altLang="en-US" sz="2400">
                <a:solidFill>
                  <a:srgbClr val="000000"/>
                </a:solidFill>
              </a:rPr>
              <a:t>Designed by Van Jacobson in late 1980s</a:t>
            </a:r>
            <a:r>
              <a:rPr lang="en-US" altLang="zh-CN" sz="2400">
                <a:solidFill>
                  <a:srgbClr val="000000"/>
                </a:solidFill>
                <a:ea typeface="宋体" charset="-122"/>
              </a:rPr>
              <a:t>, based on the AIMD alg. of Dah-Ming Chu and Raj Jain</a:t>
            </a:r>
            <a:endParaRPr lang="en-US" altLang="en-US" sz="2400">
              <a:solidFill>
                <a:srgbClr val="000000"/>
              </a:solidFill>
            </a:endParaRPr>
          </a:p>
          <a:p>
            <a:pPr>
              <a:buClr>
                <a:srgbClr val="3333CC"/>
              </a:buClr>
            </a:pPr>
            <a:r>
              <a:rPr lang="en-US" altLang="zh-CN" sz="2400">
                <a:solidFill>
                  <a:srgbClr val="000000"/>
                </a:solidFill>
                <a:ea typeface="宋体" charset="-122"/>
              </a:rPr>
              <a:t>W</a:t>
            </a:r>
            <a:r>
              <a:rPr lang="en-US" altLang="en-US" sz="2400">
                <a:solidFill>
                  <a:srgbClr val="000000"/>
                </a:solidFill>
              </a:rPr>
              <a:t>orked in a large range of bandwidth values: the bandwidth of the Internet has increased by more than 200,000 times</a:t>
            </a:r>
          </a:p>
          <a:p>
            <a:pPr>
              <a:buClr>
                <a:srgbClr val="3333CC"/>
              </a:buClr>
            </a:pPr>
            <a:r>
              <a:rPr lang="en-US" altLang="en-US">
                <a:solidFill>
                  <a:srgbClr val="000000"/>
                </a:solidFill>
              </a:rPr>
              <a:t>Many versions</a:t>
            </a:r>
          </a:p>
          <a:p>
            <a:pPr lvl="1">
              <a:buClr>
                <a:srgbClr val="3333CC"/>
              </a:buClr>
            </a:pPr>
            <a:r>
              <a:rPr lang="en-US" altLang="en-US">
                <a:solidFill>
                  <a:srgbClr val="000000"/>
                </a:solidFill>
              </a:rPr>
              <a:t>TCP/Tahoe: this is a less optimized version</a:t>
            </a:r>
          </a:p>
          <a:p>
            <a:pPr lvl="1">
              <a:buClr>
                <a:srgbClr val="3333CC"/>
              </a:buClr>
            </a:pPr>
            <a:r>
              <a:rPr lang="en-US" altLang="en-US">
                <a:solidFill>
                  <a:srgbClr val="000000"/>
                </a:solidFill>
              </a:rPr>
              <a:t>TCP/Reno: many OSs today  implement Reno type congestion control</a:t>
            </a:r>
          </a:p>
          <a:p>
            <a:pPr lvl="1">
              <a:buClr>
                <a:srgbClr val="3333CC"/>
              </a:buClr>
            </a:pPr>
            <a:r>
              <a:rPr lang="en-US" altLang="en-US">
                <a:solidFill>
                  <a:srgbClr val="000000"/>
                </a:solidFill>
              </a:rPr>
              <a:t>TCP/Vegas: not currently used</a:t>
            </a:r>
            <a:endParaRPr lang="en-US" altLang="en-US" sz="2000">
              <a:solidFill>
                <a:srgbClr val="000000"/>
              </a:solidFill>
            </a:endParaRPr>
          </a:p>
        </p:txBody>
      </p:sp>
      <p:sp>
        <p:nvSpPr>
          <p:cNvPr id="113668" name="Text Box 9"/>
          <p:cNvSpPr txBox="1">
            <a:spLocks noChangeArrowheads="1"/>
          </p:cNvSpPr>
          <p:nvPr/>
        </p:nvSpPr>
        <p:spPr bwMode="auto">
          <a:xfrm>
            <a:off x="290513" y="6184900"/>
            <a:ext cx="7400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2000">
                <a:solidFill>
                  <a:srgbClr val="000000"/>
                </a:solidFill>
                <a:latin typeface="Times New Roman" charset="0"/>
              </a:rPr>
              <a:t>For more details: see TCP/IP illustrated; or read</a:t>
            </a:r>
            <a:br>
              <a:rPr lang="en-US" altLang="en-US" sz="2000">
                <a:solidFill>
                  <a:srgbClr val="000000"/>
                </a:solidFill>
                <a:latin typeface="Times New Roman" charset="0"/>
              </a:rPr>
            </a:br>
            <a:r>
              <a:rPr lang="en-US" altLang="en-US" sz="2000">
                <a:solidFill>
                  <a:srgbClr val="000000"/>
                </a:solidFill>
                <a:latin typeface="Times New Roman" charset="0"/>
              </a:rPr>
              <a:t>http://lxr.linux.no/source/net/ipv4/tcp_input.c for linux implementation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AEDF5AF4-CD49-2646-AA73-8B807EF7AA97}" type="slidenum">
              <a:rPr lang="en-US" altLang="en-US" sz="1400">
                <a:solidFill>
                  <a:srgbClr val="000000"/>
                </a:solidFill>
                <a:latin typeface="Times New Roman" charset="0"/>
              </a:rPr>
              <a:pPr>
                <a:spcBef>
                  <a:spcPct val="0"/>
                </a:spcBef>
                <a:buClrTx/>
                <a:buSzTx/>
                <a:buFontTx/>
                <a:buNone/>
              </a:pPr>
              <a:t>82</a:t>
            </a:fld>
            <a:endParaRPr lang="en-US" altLang="en-US" sz="1400">
              <a:solidFill>
                <a:srgbClr val="000000"/>
              </a:solidFill>
              <a:latin typeface="Times New Roman" charset="0"/>
            </a:endParaRPr>
          </a:p>
        </p:txBody>
      </p:sp>
      <p:sp>
        <p:nvSpPr>
          <p:cNvPr id="115714"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3200" u="sng">
                <a:solidFill>
                  <a:srgbClr val="3333CC"/>
                </a:solidFill>
              </a:rPr>
              <a:t>Basic Structure</a:t>
            </a:r>
          </a:p>
        </p:txBody>
      </p:sp>
      <p:sp>
        <p:nvSpPr>
          <p:cNvPr id="115715" name="Rectangle 3"/>
          <p:cNvSpPr>
            <a:spLocks noChangeArrowheads="1"/>
          </p:cNvSpPr>
          <p:nvPr/>
        </p:nvSpPr>
        <p:spPr bwMode="auto">
          <a:xfrm>
            <a:off x="474663" y="1511300"/>
            <a:ext cx="8056562"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pPr>
            <a:r>
              <a:rPr lang="en-US" altLang="en-US" sz="3200" dirty="0">
                <a:solidFill>
                  <a:srgbClr val="000000"/>
                </a:solidFill>
              </a:rPr>
              <a:t>Two “phases”</a:t>
            </a:r>
          </a:p>
          <a:p>
            <a:pPr lvl="1">
              <a:buClr>
                <a:srgbClr val="3333CC"/>
              </a:buClr>
            </a:pPr>
            <a:r>
              <a:rPr lang="en-US" altLang="en-US" sz="2800" dirty="0">
                <a:solidFill>
                  <a:srgbClr val="FF0000"/>
                </a:solidFill>
              </a:rPr>
              <a:t>MI: slow-start</a:t>
            </a:r>
          </a:p>
          <a:p>
            <a:pPr lvl="1">
              <a:buClr>
                <a:srgbClr val="3333CC"/>
              </a:buClr>
            </a:pPr>
            <a:r>
              <a:rPr lang="en-US" altLang="en-US" sz="2800" dirty="0">
                <a:solidFill>
                  <a:srgbClr val="FF0000"/>
                </a:solidFill>
              </a:rPr>
              <a:t>AIMD: congestion avoidance</a:t>
            </a:r>
            <a:endParaRPr lang="en-US" altLang="zh-CN" sz="2800" dirty="0">
              <a:solidFill>
                <a:srgbClr val="FF0000"/>
              </a:solidFill>
              <a:ea typeface="宋体" charset="-122"/>
            </a:endParaRPr>
          </a:p>
          <a:p>
            <a:pPr lvl="1">
              <a:buClr>
                <a:srgbClr val="3333CC"/>
              </a:buClr>
            </a:pPr>
            <a:endParaRPr lang="en-US" altLang="en-US" sz="2800" dirty="0">
              <a:solidFill>
                <a:srgbClr val="000000"/>
              </a:solidFill>
            </a:endParaRPr>
          </a:p>
          <a:p>
            <a:pPr>
              <a:buClr>
                <a:srgbClr val="3333CC"/>
              </a:buClr>
            </a:pPr>
            <a:r>
              <a:rPr lang="en-US" altLang="en-US" sz="3200" dirty="0">
                <a:solidFill>
                  <a:srgbClr val="000000"/>
                </a:solidFill>
              </a:rPr>
              <a:t> Important variables:</a:t>
            </a:r>
          </a:p>
          <a:p>
            <a:pPr lvl="1">
              <a:buClr>
                <a:srgbClr val="3333CC"/>
              </a:buClr>
            </a:pPr>
            <a:r>
              <a:rPr lang="en-US" altLang="en-US" sz="2800" b="1" dirty="0" err="1">
                <a:solidFill>
                  <a:srgbClr val="000000"/>
                </a:solidFill>
                <a:latin typeface="Courier New" charset="0"/>
              </a:rPr>
              <a:t>cwnd</a:t>
            </a:r>
            <a:r>
              <a:rPr lang="en-US" altLang="en-US" sz="2800" b="1" dirty="0">
                <a:solidFill>
                  <a:srgbClr val="000000"/>
                </a:solidFill>
                <a:latin typeface="Courier New" charset="0"/>
              </a:rPr>
              <a:t>: </a:t>
            </a:r>
            <a:r>
              <a:rPr lang="en-US" altLang="en-US" sz="2800" dirty="0">
                <a:solidFill>
                  <a:srgbClr val="000000"/>
                </a:solidFill>
              </a:rPr>
              <a:t>congestion window size</a:t>
            </a:r>
          </a:p>
          <a:p>
            <a:pPr lvl="1">
              <a:buClr>
                <a:srgbClr val="3333CC"/>
              </a:buClr>
            </a:pPr>
            <a:r>
              <a:rPr lang="en-US" altLang="en-US" sz="2800" b="1" dirty="0" err="1">
                <a:solidFill>
                  <a:srgbClr val="000000"/>
                </a:solidFill>
                <a:latin typeface="Courier New" charset="0"/>
              </a:rPr>
              <a:t>ssthresh</a:t>
            </a:r>
            <a:r>
              <a:rPr lang="en-US" altLang="en-US" sz="2800" b="1" dirty="0">
                <a:solidFill>
                  <a:srgbClr val="000000"/>
                </a:solidFill>
                <a:latin typeface="Courier New" charset="0"/>
              </a:rPr>
              <a:t>:</a:t>
            </a:r>
            <a:r>
              <a:rPr lang="en-US" altLang="en-US" sz="2800" dirty="0">
                <a:solidFill>
                  <a:srgbClr val="000000"/>
                </a:solidFill>
              </a:rPr>
              <a:t> threshold between the slow-start phase and the congestion avoidance phase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895FC1D5-46E2-D14D-A249-58F038FB4D05}" type="slidenum">
              <a:rPr lang="en-US" altLang="en-US" sz="1400">
                <a:solidFill>
                  <a:srgbClr val="000000"/>
                </a:solidFill>
                <a:latin typeface="Times New Roman" charset="0"/>
              </a:rPr>
              <a:pPr>
                <a:spcBef>
                  <a:spcPct val="0"/>
                </a:spcBef>
                <a:buClrTx/>
                <a:buSzTx/>
                <a:buFontTx/>
                <a:buNone/>
              </a:pPr>
              <a:t>83</a:t>
            </a:fld>
            <a:endParaRPr lang="en-US" altLang="en-US" sz="1400">
              <a:solidFill>
                <a:srgbClr val="000000"/>
              </a:solidFill>
              <a:latin typeface="Times New Roman" charset="0"/>
            </a:endParaRPr>
          </a:p>
        </p:txBody>
      </p:sp>
      <p:sp>
        <p:nvSpPr>
          <p:cNvPr id="117762" name="Rectangle 2"/>
          <p:cNvSpPr>
            <a:spLocks noGrp="1" noChangeArrowheads="1"/>
          </p:cNvSpPr>
          <p:nvPr>
            <p:ph type="title"/>
          </p:nvPr>
        </p:nvSpPr>
        <p:spPr/>
        <p:txBody>
          <a:bodyPr/>
          <a:lstStyle/>
          <a:p>
            <a:r>
              <a:rPr lang="en-US" altLang="en-US"/>
              <a:t>Visualization of the Two Phases</a:t>
            </a:r>
          </a:p>
        </p:txBody>
      </p:sp>
      <p:pic>
        <p:nvPicPr>
          <p:cNvPr id="11776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600200"/>
            <a:ext cx="7283450" cy="4781550"/>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7D0B07A3-5FDE-BD46-985E-2B4E839D8AA9}" type="slidenum">
              <a:rPr lang="en-US" altLang="en-US" sz="1400">
                <a:solidFill>
                  <a:srgbClr val="000000"/>
                </a:solidFill>
                <a:latin typeface="Times New Roman" charset="0"/>
              </a:rPr>
              <a:pPr>
                <a:spcBef>
                  <a:spcPct val="0"/>
                </a:spcBef>
                <a:buClrTx/>
                <a:buSzTx/>
                <a:buFontTx/>
                <a:buNone/>
              </a:pPr>
              <a:t>84</a:t>
            </a:fld>
            <a:endParaRPr lang="en-US" altLang="en-US" sz="1400">
              <a:solidFill>
                <a:srgbClr val="000000"/>
              </a:solidFill>
              <a:latin typeface="Times New Roman" charset="0"/>
            </a:endParaRPr>
          </a:p>
        </p:txBody>
      </p:sp>
      <p:sp>
        <p:nvSpPr>
          <p:cNvPr id="11981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MI: Slow Start</a:t>
            </a:r>
          </a:p>
        </p:txBody>
      </p:sp>
      <p:sp>
        <p:nvSpPr>
          <p:cNvPr id="119811" name="Rectangle 5"/>
          <p:cNvSpPr>
            <a:spLocks noChangeArrowheads="1"/>
          </p:cNvSpPr>
          <p:nvPr/>
        </p:nvSpPr>
        <p:spPr bwMode="auto">
          <a:xfrm>
            <a:off x="533400" y="16764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pPr>
            <a:r>
              <a:rPr lang="en-US" altLang="en-US" dirty="0">
                <a:solidFill>
                  <a:srgbClr val="000000"/>
                </a:solidFill>
              </a:rPr>
              <a:t>Algorithm: MI</a:t>
            </a:r>
          </a:p>
          <a:p>
            <a:pPr lvl="1">
              <a:buClr>
                <a:srgbClr val="3333CC"/>
              </a:buClr>
            </a:pPr>
            <a:r>
              <a:rPr lang="en-US" altLang="en-US" dirty="0">
                <a:solidFill>
                  <a:srgbClr val="FF0000"/>
                </a:solidFill>
              </a:rPr>
              <a:t>double</a:t>
            </a:r>
            <a:r>
              <a:rPr lang="en-US" altLang="en-US" dirty="0">
                <a:solidFill>
                  <a:srgbClr val="000000"/>
                </a:solidFill>
              </a:rPr>
              <a:t> </a:t>
            </a:r>
            <a:r>
              <a:rPr lang="en-US" altLang="en-US" i="1" dirty="0" err="1">
                <a:solidFill>
                  <a:srgbClr val="000000"/>
                </a:solidFill>
              </a:rPr>
              <a:t>cwnd</a:t>
            </a:r>
            <a:r>
              <a:rPr lang="en-US" altLang="en-US" dirty="0">
                <a:solidFill>
                  <a:srgbClr val="000000"/>
                </a:solidFill>
              </a:rPr>
              <a:t>  every RTT until </a:t>
            </a:r>
            <a:r>
              <a:rPr lang="en-US" altLang="en-US" dirty="0">
                <a:solidFill>
                  <a:srgbClr val="FF0000"/>
                </a:solidFill>
              </a:rPr>
              <a:t>network congested</a:t>
            </a:r>
            <a:r>
              <a:rPr lang="en-US" altLang="en-US" dirty="0">
                <a:solidFill>
                  <a:srgbClr val="000000"/>
                </a:solidFill>
              </a:rPr>
              <a:t> </a:t>
            </a:r>
          </a:p>
          <a:p>
            <a:pPr lvl="1">
              <a:buClr>
                <a:srgbClr val="3333CC"/>
              </a:buClr>
            </a:pPr>
            <a:endParaRPr lang="en-US" altLang="en-US" dirty="0">
              <a:solidFill>
                <a:srgbClr val="000000"/>
              </a:solidFill>
              <a:sym typeface="Wingdings" charset="2"/>
            </a:endParaRPr>
          </a:p>
          <a:p>
            <a:pPr marL="342900" lvl="1" indent="-342900">
              <a:buClr>
                <a:srgbClr val="3333CC"/>
              </a:buClr>
              <a:buSzPct val="85000"/>
              <a:buFont typeface="ZapfDingbats" charset="0"/>
              <a:buChar char="r"/>
            </a:pPr>
            <a:r>
              <a:rPr lang="en-US" altLang="en-US" sz="2800" dirty="0">
                <a:solidFill>
                  <a:srgbClr val="000000"/>
                </a:solidFill>
                <a:sym typeface="Wingdings" charset="2"/>
              </a:rPr>
              <a:t>Goal: getting to equilibrium gradually but quickly, to </a:t>
            </a:r>
            <a:r>
              <a:rPr lang="en-US" altLang="en-US" sz="2800" dirty="0">
                <a:solidFill>
                  <a:srgbClr val="000000"/>
                </a:solidFill>
              </a:rPr>
              <a:t>get a rough estimate of the optimal of </a:t>
            </a:r>
            <a:r>
              <a:rPr lang="en-US" altLang="en-US" sz="2800" i="1" dirty="0" err="1">
                <a:solidFill>
                  <a:srgbClr val="000000"/>
                </a:solidFill>
              </a:rPr>
              <a:t>cwnd</a:t>
            </a:r>
            <a:endParaRPr lang="en-US" altLang="en-US" sz="2800" i="1" dirty="0">
              <a:solidFill>
                <a:srgbClr val="00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D31F2983-0C05-7841-8A3E-856A2D672E0F}" type="slidenum">
              <a:rPr lang="en-US" altLang="en-US" sz="1400">
                <a:solidFill>
                  <a:srgbClr val="000000"/>
                </a:solidFill>
                <a:latin typeface="Times New Roman" charset="0"/>
              </a:rPr>
              <a:pPr>
                <a:spcBef>
                  <a:spcPct val="0"/>
                </a:spcBef>
                <a:buClrTx/>
                <a:buSzTx/>
                <a:buFontTx/>
                <a:buNone/>
              </a:pPr>
              <a:t>85</a:t>
            </a:fld>
            <a:endParaRPr lang="en-US" altLang="en-US" sz="1400">
              <a:solidFill>
                <a:srgbClr val="000000"/>
              </a:solidFill>
              <a:latin typeface="Times New Roman" charset="0"/>
            </a:endParaRPr>
          </a:p>
        </p:txBody>
      </p:sp>
      <p:sp>
        <p:nvSpPr>
          <p:cNvPr id="121858" name="Rectangle 2"/>
          <p:cNvSpPr>
            <a:spLocks noChangeArrowheads="1"/>
          </p:cNvSpPr>
          <p:nvPr/>
        </p:nvSpPr>
        <p:spPr bwMode="auto">
          <a:xfrm>
            <a:off x="111125" y="261938"/>
            <a:ext cx="80200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MI: Slow-start</a:t>
            </a:r>
          </a:p>
        </p:txBody>
      </p:sp>
      <p:grpSp>
        <p:nvGrpSpPr>
          <p:cNvPr id="2" name="Group 3"/>
          <p:cNvGrpSpPr>
            <a:grpSpLocks/>
          </p:cNvGrpSpPr>
          <p:nvPr/>
        </p:nvGrpSpPr>
        <p:grpSpPr bwMode="auto">
          <a:xfrm>
            <a:off x="5340350" y="1811338"/>
            <a:ext cx="3681413" cy="4006850"/>
            <a:chOff x="3364" y="1141"/>
            <a:chExt cx="2319" cy="2358"/>
          </a:xfrm>
        </p:grpSpPr>
        <p:sp>
          <p:nvSpPr>
            <p:cNvPr id="121902" name="Line 4"/>
            <p:cNvSpPr>
              <a:spLocks noChangeShapeType="1"/>
            </p:cNvSpPr>
            <p:nvPr/>
          </p:nvSpPr>
          <p:spPr bwMode="auto">
            <a:xfrm>
              <a:off x="3364" y="1141"/>
              <a:ext cx="11" cy="2358"/>
            </a:xfrm>
            <a:prstGeom prst="line">
              <a:avLst/>
            </a:prstGeom>
            <a:noFill/>
            <a:ln w="63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903" name="Line 5"/>
            <p:cNvSpPr>
              <a:spLocks noChangeShapeType="1"/>
            </p:cNvSpPr>
            <p:nvPr/>
          </p:nvSpPr>
          <p:spPr bwMode="auto">
            <a:xfrm flipH="1">
              <a:off x="5671" y="1141"/>
              <a:ext cx="12" cy="2358"/>
            </a:xfrm>
            <a:prstGeom prst="line">
              <a:avLst/>
            </a:prstGeom>
            <a:noFill/>
            <a:ln w="63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6"/>
          <p:cNvGrpSpPr>
            <a:grpSpLocks/>
          </p:cNvGrpSpPr>
          <p:nvPr/>
        </p:nvGrpSpPr>
        <p:grpSpPr bwMode="auto">
          <a:xfrm>
            <a:off x="5362575" y="2165350"/>
            <a:ext cx="3659188" cy="374650"/>
            <a:chOff x="3021" y="1364"/>
            <a:chExt cx="2305" cy="236"/>
          </a:xfrm>
        </p:grpSpPr>
        <p:sp>
          <p:nvSpPr>
            <p:cNvPr id="121899" name="Line 7"/>
            <p:cNvSpPr>
              <a:spLocks noChangeShapeType="1"/>
            </p:cNvSpPr>
            <p:nvPr/>
          </p:nvSpPr>
          <p:spPr bwMode="auto">
            <a:xfrm flipV="1">
              <a:off x="3056" y="1406"/>
              <a:ext cx="2270" cy="17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0" name="Freeform 8"/>
            <p:cNvSpPr>
              <a:spLocks/>
            </p:cNvSpPr>
            <p:nvPr/>
          </p:nvSpPr>
          <p:spPr bwMode="auto">
            <a:xfrm>
              <a:off x="3021" y="1561"/>
              <a:ext cx="42" cy="39"/>
            </a:xfrm>
            <a:custGeom>
              <a:avLst/>
              <a:gdLst>
                <a:gd name="T0" fmla="*/ 38 w 42"/>
                <a:gd name="T1" fmla="*/ 0 h 39"/>
                <a:gd name="T2" fmla="*/ 0 w 42"/>
                <a:gd name="T3" fmla="*/ 22 h 39"/>
                <a:gd name="T4" fmla="*/ 42 w 42"/>
                <a:gd name="T5" fmla="*/ 39 h 39"/>
                <a:gd name="T6" fmla="*/ 38 w 42"/>
                <a:gd name="T7" fmla="*/ 0 h 39"/>
                <a:gd name="T8" fmla="*/ 0 60000 65536"/>
                <a:gd name="T9" fmla="*/ 0 60000 65536"/>
                <a:gd name="T10" fmla="*/ 0 60000 65536"/>
                <a:gd name="T11" fmla="*/ 0 60000 65536"/>
                <a:gd name="T12" fmla="*/ 0 w 42"/>
                <a:gd name="T13" fmla="*/ 0 h 39"/>
                <a:gd name="T14" fmla="*/ 42 w 42"/>
                <a:gd name="T15" fmla="*/ 39 h 39"/>
              </a:gdLst>
              <a:ahLst/>
              <a:cxnLst>
                <a:cxn ang="T8">
                  <a:pos x="T0" y="T1"/>
                </a:cxn>
                <a:cxn ang="T9">
                  <a:pos x="T2" y="T3"/>
                </a:cxn>
                <a:cxn ang="T10">
                  <a:pos x="T4" y="T5"/>
                </a:cxn>
                <a:cxn ang="T11">
                  <a:pos x="T6" y="T7"/>
                </a:cxn>
              </a:cxnLst>
              <a:rect l="T12" t="T13" r="T14" b="T15"/>
              <a:pathLst>
                <a:path w="42" h="39">
                  <a:moveTo>
                    <a:pt x="38" y="0"/>
                  </a:moveTo>
                  <a:lnTo>
                    <a:pt x="0" y="22"/>
                  </a:lnTo>
                  <a:lnTo>
                    <a:pt x="42" y="39"/>
                  </a:lnTo>
                  <a:lnTo>
                    <a:pt x="3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901" name="Rectangle 9"/>
            <p:cNvSpPr>
              <a:spLocks noChangeArrowheads="1"/>
            </p:cNvSpPr>
            <p:nvPr/>
          </p:nvSpPr>
          <p:spPr bwMode="auto">
            <a:xfrm rot="-300000">
              <a:off x="3817" y="1364"/>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a:solidFill>
                    <a:srgbClr val="0000FF"/>
                  </a:solidFill>
                  <a:latin typeface="Arial" charset="0"/>
                </a:rPr>
                <a:t>ACK for segment 1</a:t>
              </a:r>
              <a:endParaRPr lang="en-US" altLang="en-US" sz="1200">
                <a:solidFill>
                  <a:srgbClr val="000000"/>
                </a:solidFill>
                <a:latin typeface="Arial" charset="0"/>
              </a:endParaRPr>
            </a:p>
          </p:txBody>
        </p:sp>
      </p:grpSp>
      <p:grpSp>
        <p:nvGrpSpPr>
          <p:cNvPr id="4" name="Group 10"/>
          <p:cNvGrpSpPr>
            <a:grpSpLocks/>
          </p:cNvGrpSpPr>
          <p:nvPr/>
        </p:nvGrpSpPr>
        <p:grpSpPr bwMode="auto">
          <a:xfrm>
            <a:off x="4416425" y="1830388"/>
            <a:ext cx="4605338" cy="301625"/>
            <a:chOff x="2425" y="1153"/>
            <a:chExt cx="2901" cy="190"/>
          </a:xfrm>
        </p:grpSpPr>
        <p:sp>
          <p:nvSpPr>
            <p:cNvPr id="121895" name="Line 11"/>
            <p:cNvSpPr>
              <a:spLocks noChangeShapeType="1"/>
            </p:cNvSpPr>
            <p:nvPr/>
          </p:nvSpPr>
          <p:spPr bwMode="auto">
            <a:xfrm>
              <a:off x="3021" y="1229"/>
              <a:ext cx="2256"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6" name="Freeform 12"/>
            <p:cNvSpPr>
              <a:spLocks/>
            </p:cNvSpPr>
            <p:nvPr/>
          </p:nvSpPr>
          <p:spPr bwMode="auto">
            <a:xfrm>
              <a:off x="5269" y="1289"/>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7" name="Rectangle 13"/>
            <p:cNvSpPr>
              <a:spLocks noChangeArrowheads="1"/>
            </p:cNvSpPr>
            <p:nvPr/>
          </p:nvSpPr>
          <p:spPr bwMode="auto">
            <a:xfrm rot="120000">
              <a:off x="3999" y="1153"/>
              <a:ext cx="4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100" b="1">
                  <a:solidFill>
                    <a:srgbClr val="0000FF"/>
                  </a:solidFill>
                  <a:latin typeface="Arial" charset="0"/>
                </a:rPr>
                <a:t>segment 1</a:t>
              </a:r>
              <a:endParaRPr lang="en-US" altLang="en-US" sz="1600">
                <a:solidFill>
                  <a:srgbClr val="000000"/>
                </a:solidFill>
                <a:latin typeface="Arial" charset="0"/>
              </a:endParaRPr>
            </a:p>
          </p:txBody>
        </p:sp>
        <p:sp>
          <p:nvSpPr>
            <p:cNvPr id="121898" name="Rectangle 14"/>
            <p:cNvSpPr>
              <a:spLocks noChangeArrowheads="1"/>
            </p:cNvSpPr>
            <p:nvPr/>
          </p:nvSpPr>
          <p:spPr bwMode="auto">
            <a:xfrm>
              <a:off x="2425" y="1172"/>
              <a:ext cx="50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1</a:t>
              </a:r>
              <a:endParaRPr lang="en-US" altLang="en-US" sz="1600">
                <a:solidFill>
                  <a:srgbClr val="000000"/>
                </a:solidFill>
                <a:latin typeface="Arial" charset="0"/>
              </a:endParaRPr>
            </a:p>
          </p:txBody>
        </p:sp>
      </p:grpSp>
      <p:sp>
        <p:nvSpPr>
          <p:cNvPr id="247823" name="Rectangle 15"/>
          <p:cNvSpPr>
            <a:spLocks noChangeArrowheads="1"/>
          </p:cNvSpPr>
          <p:nvPr/>
        </p:nvSpPr>
        <p:spPr bwMode="auto">
          <a:xfrm>
            <a:off x="4394200" y="2493963"/>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2</a:t>
            </a:r>
            <a:endParaRPr lang="en-US" altLang="en-US" sz="1600">
              <a:solidFill>
                <a:srgbClr val="000000"/>
              </a:solidFill>
              <a:latin typeface="Arial" charset="0"/>
            </a:endParaRPr>
          </a:p>
        </p:txBody>
      </p:sp>
      <p:grpSp>
        <p:nvGrpSpPr>
          <p:cNvPr id="5" name="Group 16"/>
          <p:cNvGrpSpPr>
            <a:grpSpLocks/>
          </p:cNvGrpSpPr>
          <p:nvPr/>
        </p:nvGrpSpPr>
        <p:grpSpPr bwMode="auto">
          <a:xfrm>
            <a:off x="5380038" y="2524125"/>
            <a:ext cx="3659187" cy="512763"/>
            <a:chOff x="3032" y="1590"/>
            <a:chExt cx="2305" cy="323"/>
          </a:xfrm>
        </p:grpSpPr>
        <p:sp>
          <p:nvSpPr>
            <p:cNvPr id="121889" name="Freeform 17"/>
            <p:cNvSpPr>
              <a:spLocks/>
            </p:cNvSpPr>
            <p:nvPr/>
          </p:nvSpPr>
          <p:spPr bwMode="auto">
            <a:xfrm>
              <a:off x="5280" y="1860"/>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0" name="Line 18"/>
            <p:cNvSpPr>
              <a:spLocks noChangeShapeType="1"/>
            </p:cNvSpPr>
            <p:nvPr/>
          </p:nvSpPr>
          <p:spPr bwMode="auto">
            <a:xfrm>
              <a:off x="3032" y="1666"/>
              <a:ext cx="2257" cy="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1" name="Freeform 19"/>
            <p:cNvSpPr>
              <a:spLocks/>
            </p:cNvSpPr>
            <p:nvPr/>
          </p:nvSpPr>
          <p:spPr bwMode="auto">
            <a:xfrm>
              <a:off x="5280" y="1726"/>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2" name="Rectangle 20"/>
            <p:cNvSpPr>
              <a:spLocks noChangeArrowheads="1"/>
            </p:cNvSpPr>
            <p:nvPr/>
          </p:nvSpPr>
          <p:spPr bwMode="auto">
            <a:xfrm rot="120000">
              <a:off x="3991" y="1590"/>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2</a:t>
              </a:r>
              <a:endParaRPr lang="en-US" altLang="en-US" sz="1200">
                <a:solidFill>
                  <a:srgbClr val="000000"/>
                </a:solidFill>
                <a:latin typeface="Arial" charset="0"/>
              </a:endParaRPr>
            </a:p>
          </p:txBody>
        </p:sp>
        <p:sp>
          <p:nvSpPr>
            <p:cNvPr id="121893" name="Line 21"/>
            <p:cNvSpPr>
              <a:spLocks noChangeShapeType="1"/>
            </p:cNvSpPr>
            <p:nvPr/>
          </p:nvSpPr>
          <p:spPr bwMode="auto">
            <a:xfrm>
              <a:off x="3032" y="1800"/>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4" name="Rectangle 22"/>
            <p:cNvSpPr>
              <a:spLocks noChangeArrowheads="1"/>
            </p:cNvSpPr>
            <p:nvPr/>
          </p:nvSpPr>
          <p:spPr bwMode="auto">
            <a:xfrm rot="120000">
              <a:off x="3991" y="1722"/>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3</a:t>
              </a:r>
              <a:endParaRPr lang="en-US" altLang="en-US" sz="1200">
                <a:solidFill>
                  <a:srgbClr val="000000"/>
                </a:solidFill>
                <a:latin typeface="Arial" charset="0"/>
              </a:endParaRPr>
            </a:p>
          </p:txBody>
        </p:sp>
      </p:grpSp>
      <p:grpSp>
        <p:nvGrpSpPr>
          <p:cNvPr id="6" name="Group 23"/>
          <p:cNvGrpSpPr>
            <a:grpSpLocks/>
          </p:cNvGrpSpPr>
          <p:nvPr/>
        </p:nvGrpSpPr>
        <p:grpSpPr bwMode="auto">
          <a:xfrm>
            <a:off x="5380038" y="3019425"/>
            <a:ext cx="3622675" cy="495300"/>
            <a:chOff x="3032" y="1977"/>
            <a:chExt cx="2305" cy="237"/>
          </a:xfrm>
        </p:grpSpPr>
        <p:sp>
          <p:nvSpPr>
            <p:cNvPr id="121886" name="Line 24"/>
            <p:cNvSpPr>
              <a:spLocks noChangeShapeType="1"/>
            </p:cNvSpPr>
            <p:nvPr/>
          </p:nvSpPr>
          <p:spPr bwMode="auto">
            <a:xfrm flipV="1">
              <a:off x="3068" y="2020"/>
              <a:ext cx="2269" cy="17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7" name="Freeform 25"/>
            <p:cNvSpPr>
              <a:spLocks/>
            </p:cNvSpPr>
            <p:nvPr/>
          </p:nvSpPr>
          <p:spPr bwMode="auto">
            <a:xfrm>
              <a:off x="3032" y="2175"/>
              <a:ext cx="42" cy="39"/>
            </a:xfrm>
            <a:custGeom>
              <a:avLst/>
              <a:gdLst>
                <a:gd name="T0" fmla="*/ 39 w 42"/>
                <a:gd name="T1" fmla="*/ 0 h 39"/>
                <a:gd name="T2" fmla="*/ 0 w 42"/>
                <a:gd name="T3" fmla="*/ 23 h 39"/>
                <a:gd name="T4" fmla="*/ 42 w 42"/>
                <a:gd name="T5" fmla="*/ 39 h 39"/>
                <a:gd name="T6" fmla="*/ 39 w 42"/>
                <a:gd name="T7" fmla="*/ 0 h 39"/>
                <a:gd name="T8" fmla="*/ 0 60000 65536"/>
                <a:gd name="T9" fmla="*/ 0 60000 65536"/>
                <a:gd name="T10" fmla="*/ 0 60000 65536"/>
                <a:gd name="T11" fmla="*/ 0 60000 65536"/>
                <a:gd name="T12" fmla="*/ 0 w 42"/>
                <a:gd name="T13" fmla="*/ 0 h 39"/>
                <a:gd name="T14" fmla="*/ 42 w 42"/>
                <a:gd name="T15" fmla="*/ 39 h 39"/>
              </a:gdLst>
              <a:ahLst/>
              <a:cxnLst>
                <a:cxn ang="T8">
                  <a:pos x="T0" y="T1"/>
                </a:cxn>
                <a:cxn ang="T9">
                  <a:pos x="T2" y="T3"/>
                </a:cxn>
                <a:cxn ang="T10">
                  <a:pos x="T4" y="T5"/>
                </a:cxn>
                <a:cxn ang="T11">
                  <a:pos x="T6" y="T7"/>
                </a:cxn>
              </a:cxnLst>
              <a:rect l="T12" t="T13" r="T14" b="T15"/>
              <a:pathLst>
                <a:path w="42" h="39">
                  <a:moveTo>
                    <a:pt x="39" y="0"/>
                  </a:moveTo>
                  <a:lnTo>
                    <a:pt x="0" y="23"/>
                  </a:lnTo>
                  <a:lnTo>
                    <a:pt x="42" y="39"/>
                  </a:lnTo>
                  <a:lnTo>
                    <a:pt x="39"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8" name="Rectangle 26"/>
            <p:cNvSpPr>
              <a:spLocks noChangeArrowheads="1"/>
            </p:cNvSpPr>
            <p:nvPr/>
          </p:nvSpPr>
          <p:spPr bwMode="auto">
            <a:xfrm rot="-300000">
              <a:off x="3727" y="1977"/>
              <a:ext cx="10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a:solidFill>
                    <a:srgbClr val="0000FF"/>
                  </a:solidFill>
                  <a:latin typeface="Arial" charset="0"/>
                </a:rPr>
                <a:t>ACK for segments 2 + 3</a:t>
              </a:r>
              <a:endParaRPr lang="en-US" altLang="en-US" sz="1200">
                <a:solidFill>
                  <a:srgbClr val="000000"/>
                </a:solidFill>
                <a:latin typeface="Arial" charset="0"/>
              </a:endParaRPr>
            </a:p>
          </p:txBody>
        </p:sp>
      </p:grpSp>
      <p:sp>
        <p:nvSpPr>
          <p:cNvPr id="247835" name="Rectangle 27"/>
          <p:cNvSpPr>
            <a:spLocks noChangeArrowheads="1"/>
          </p:cNvSpPr>
          <p:nvPr/>
        </p:nvSpPr>
        <p:spPr bwMode="auto">
          <a:xfrm>
            <a:off x="4394200" y="3406775"/>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4</a:t>
            </a:r>
            <a:endParaRPr lang="en-US" altLang="en-US" sz="1600">
              <a:solidFill>
                <a:srgbClr val="000000"/>
              </a:solidFill>
              <a:latin typeface="Arial" charset="0"/>
            </a:endParaRPr>
          </a:p>
        </p:txBody>
      </p:sp>
      <p:grpSp>
        <p:nvGrpSpPr>
          <p:cNvPr id="7" name="Group 28"/>
          <p:cNvGrpSpPr>
            <a:grpSpLocks/>
          </p:cNvGrpSpPr>
          <p:nvPr/>
        </p:nvGrpSpPr>
        <p:grpSpPr bwMode="auto">
          <a:xfrm>
            <a:off x="5380038" y="3508375"/>
            <a:ext cx="3659187" cy="935038"/>
            <a:chOff x="3032" y="2210"/>
            <a:chExt cx="2305" cy="589"/>
          </a:xfrm>
        </p:grpSpPr>
        <p:sp>
          <p:nvSpPr>
            <p:cNvPr id="121874" name="Rectangle 29"/>
            <p:cNvSpPr>
              <a:spLocks noChangeArrowheads="1"/>
            </p:cNvSpPr>
            <p:nvPr/>
          </p:nvSpPr>
          <p:spPr bwMode="auto">
            <a:xfrm rot="120000">
              <a:off x="3991" y="2210"/>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4</a:t>
              </a:r>
              <a:endParaRPr lang="en-US" altLang="en-US" sz="1200">
                <a:solidFill>
                  <a:srgbClr val="000000"/>
                </a:solidFill>
                <a:latin typeface="Arial" charset="0"/>
              </a:endParaRPr>
            </a:p>
          </p:txBody>
        </p:sp>
        <p:sp>
          <p:nvSpPr>
            <p:cNvPr id="121875" name="Line 30"/>
            <p:cNvSpPr>
              <a:spLocks noChangeShapeType="1"/>
            </p:cNvSpPr>
            <p:nvPr/>
          </p:nvSpPr>
          <p:spPr bwMode="auto">
            <a:xfrm>
              <a:off x="3032" y="2286"/>
              <a:ext cx="2257" cy="8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6" name="Freeform 31"/>
            <p:cNvSpPr>
              <a:spLocks/>
            </p:cNvSpPr>
            <p:nvPr/>
          </p:nvSpPr>
          <p:spPr bwMode="auto">
            <a:xfrm>
              <a:off x="5280" y="2346"/>
              <a:ext cx="57" cy="53"/>
            </a:xfrm>
            <a:custGeom>
              <a:avLst/>
              <a:gdLst>
                <a:gd name="T0" fmla="*/ 3 w 57"/>
                <a:gd name="T1" fmla="*/ 0 h 53"/>
                <a:gd name="T2" fmla="*/ 57 w 57"/>
                <a:gd name="T3" fmla="*/ 29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9"/>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77" name="Line 32"/>
            <p:cNvSpPr>
              <a:spLocks noChangeShapeType="1"/>
            </p:cNvSpPr>
            <p:nvPr/>
          </p:nvSpPr>
          <p:spPr bwMode="auto">
            <a:xfrm>
              <a:off x="3032" y="2420"/>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8" name="Freeform 33"/>
            <p:cNvSpPr>
              <a:spLocks/>
            </p:cNvSpPr>
            <p:nvPr/>
          </p:nvSpPr>
          <p:spPr bwMode="auto">
            <a:xfrm>
              <a:off x="5280" y="2480"/>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79" name="Rectangle 34"/>
            <p:cNvSpPr>
              <a:spLocks noChangeArrowheads="1"/>
            </p:cNvSpPr>
            <p:nvPr/>
          </p:nvSpPr>
          <p:spPr bwMode="auto">
            <a:xfrm rot="120000">
              <a:off x="3991" y="2342"/>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5</a:t>
              </a:r>
              <a:endParaRPr lang="en-US" altLang="en-US" sz="1200">
                <a:solidFill>
                  <a:srgbClr val="000000"/>
                </a:solidFill>
                <a:latin typeface="Arial" charset="0"/>
              </a:endParaRPr>
            </a:p>
          </p:txBody>
        </p:sp>
        <p:sp>
          <p:nvSpPr>
            <p:cNvPr id="121880" name="Line 35"/>
            <p:cNvSpPr>
              <a:spLocks noChangeShapeType="1"/>
            </p:cNvSpPr>
            <p:nvPr/>
          </p:nvSpPr>
          <p:spPr bwMode="auto">
            <a:xfrm>
              <a:off x="3032" y="2552"/>
              <a:ext cx="2257" cy="8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1" name="Freeform 36"/>
            <p:cNvSpPr>
              <a:spLocks/>
            </p:cNvSpPr>
            <p:nvPr/>
          </p:nvSpPr>
          <p:spPr bwMode="auto">
            <a:xfrm>
              <a:off x="5280" y="2612"/>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2" name="Rectangle 37"/>
            <p:cNvSpPr>
              <a:spLocks noChangeArrowheads="1"/>
            </p:cNvSpPr>
            <p:nvPr/>
          </p:nvSpPr>
          <p:spPr bwMode="auto">
            <a:xfrm rot="120000">
              <a:off x="3991" y="2475"/>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6</a:t>
              </a:r>
              <a:endParaRPr lang="en-US" altLang="en-US" sz="1200">
                <a:solidFill>
                  <a:srgbClr val="000000"/>
                </a:solidFill>
                <a:latin typeface="Arial" charset="0"/>
              </a:endParaRPr>
            </a:p>
          </p:txBody>
        </p:sp>
        <p:sp>
          <p:nvSpPr>
            <p:cNvPr id="121883" name="Line 38"/>
            <p:cNvSpPr>
              <a:spLocks noChangeShapeType="1"/>
            </p:cNvSpPr>
            <p:nvPr/>
          </p:nvSpPr>
          <p:spPr bwMode="auto">
            <a:xfrm>
              <a:off x="3032" y="2685"/>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4" name="Freeform 39"/>
            <p:cNvSpPr>
              <a:spLocks/>
            </p:cNvSpPr>
            <p:nvPr/>
          </p:nvSpPr>
          <p:spPr bwMode="auto">
            <a:xfrm>
              <a:off x="5280" y="2745"/>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5" name="Rectangle 40"/>
            <p:cNvSpPr>
              <a:spLocks noChangeArrowheads="1"/>
            </p:cNvSpPr>
            <p:nvPr/>
          </p:nvSpPr>
          <p:spPr bwMode="auto">
            <a:xfrm rot="120000">
              <a:off x="3991" y="2608"/>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7</a:t>
              </a:r>
              <a:endParaRPr lang="en-US" altLang="en-US" sz="1200">
                <a:solidFill>
                  <a:srgbClr val="000000"/>
                </a:solidFill>
                <a:latin typeface="Arial" charset="0"/>
              </a:endParaRPr>
            </a:p>
          </p:txBody>
        </p:sp>
      </p:grpSp>
      <p:sp>
        <p:nvSpPr>
          <p:cNvPr id="247849" name="Line 41"/>
          <p:cNvSpPr>
            <a:spLocks noChangeShapeType="1"/>
          </p:cNvSpPr>
          <p:nvPr/>
        </p:nvSpPr>
        <p:spPr bwMode="auto">
          <a:xfrm flipV="1">
            <a:off x="5394325" y="4051300"/>
            <a:ext cx="3611563" cy="760413"/>
          </a:xfrm>
          <a:prstGeom prst="line">
            <a:avLst/>
          </a:prstGeom>
          <a:noFill/>
          <a:ln w="63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7850" name="Rectangle 42"/>
          <p:cNvSpPr>
            <a:spLocks noChangeArrowheads="1"/>
          </p:cNvSpPr>
          <p:nvPr/>
        </p:nvSpPr>
        <p:spPr bwMode="auto">
          <a:xfrm>
            <a:off x="4476750" y="4687888"/>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6</a:t>
            </a:r>
            <a:endParaRPr lang="en-US" altLang="en-US" sz="1600">
              <a:solidFill>
                <a:srgbClr val="000000"/>
              </a:solidFill>
              <a:latin typeface="Arial" charset="0"/>
            </a:endParaRPr>
          </a:p>
        </p:txBody>
      </p:sp>
      <p:sp>
        <p:nvSpPr>
          <p:cNvPr id="121869" name="Rectangle 43"/>
          <p:cNvSpPr>
            <a:spLocks noChangeArrowheads="1"/>
          </p:cNvSpPr>
          <p:nvPr/>
        </p:nvSpPr>
        <p:spPr bwMode="auto">
          <a:xfrm>
            <a:off x="182563" y="1447800"/>
            <a:ext cx="4108450" cy="50911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121870" name="Rectangle 44"/>
          <p:cNvSpPr>
            <a:spLocks noChangeArrowheads="1"/>
          </p:cNvSpPr>
          <p:nvPr/>
        </p:nvSpPr>
        <p:spPr bwMode="auto">
          <a:xfrm>
            <a:off x="258763" y="1752600"/>
            <a:ext cx="41910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80000"/>
              </a:lnSpc>
              <a:buClr>
                <a:srgbClr val="3333CC"/>
              </a:buClr>
              <a:buFont typeface="ZapfDingbats" charset="0"/>
              <a:buNone/>
            </a:pPr>
            <a:r>
              <a:rPr lang="en-US" altLang="en-US" sz="2000" b="1" dirty="0">
                <a:solidFill>
                  <a:srgbClr val="000000"/>
                </a:solidFill>
              </a:rPr>
              <a:t>Initially:</a:t>
            </a:r>
            <a:endParaRPr lang="en-US" altLang="en-US" sz="2000" dirty="0">
              <a:solidFill>
                <a:srgbClr val="000000"/>
              </a:solidFill>
            </a:endParaRP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cwnd</a:t>
            </a:r>
            <a:r>
              <a:rPr lang="en-US" altLang="en-US" sz="2000" dirty="0">
                <a:solidFill>
                  <a:srgbClr val="000000"/>
                </a:solidFill>
              </a:rPr>
              <a:t> = 1;</a:t>
            </a: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ssthresh</a:t>
            </a:r>
            <a:r>
              <a:rPr lang="en-US" altLang="en-US" sz="2000" dirty="0">
                <a:solidFill>
                  <a:srgbClr val="000000"/>
                </a:solidFill>
              </a:rPr>
              <a:t> = infinite (</a:t>
            </a:r>
            <a:r>
              <a:rPr lang="en-US" altLang="zh-CN" sz="2000" dirty="0">
                <a:solidFill>
                  <a:srgbClr val="000000"/>
                </a:solidFill>
                <a:ea typeface="宋体" charset="-122"/>
              </a:rPr>
              <a:t>e.g., </a:t>
            </a:r>
            <a:r>
              <a:rPr lang="en-US" altLang="en-US" sz="2000" dirty="0">
                <a:solidFill>
                  <a:srgbClr val="000000"/>
                </a:solidFill>
              </a:rPr>
              <a:t>64K);</a:t>
            </a:r>
            <a:endParaRPr lang="en-US" altLang="zh-CN" sz="2000" dirty="0">
              <a:solidFill>
                <a:srgbClr val="000000"/>
              </a:solidFill>
              <a:ea typeface="宋体" charset="-122"/>
            </a:endParaRPr>
          </a:p>
          <a:p>
            <a:pPr>
              <a:lnSpc>
                <a:spcPct val="80000"/>
              </a:lnSpc>
              <a:buClr>
                <a:srgbClr val="3333CC"/>
              </a:buClr>
              <a:buFont typeface="ZapfDingbats" charset="0"/>
              <a:buNone/>
            </a:pPr>
            <a:endParaRPr lang="en-US" altLang="en-US" sz="2000" dirty="0">
              <a:solidFill>
                <a:srgbClr val="000000"/>
              </a:solidFill>
            </a:endParaRPr>
          </a:p>
          <a:p>
            <a:pPr>
              <a:lnSpc>
                <a:spcPct val="80000"/>
              </a:lnSpc>
              <a:buClr>
                <a:srgbClr val="3333CC"/>
              </a:buClr>
              <a:buFont typeface="ZapfDingbats" charset="0"/>
              <a:buNone/>
            </a:pPr>
            <a:r>
              <a:rPr lang="en-US" altLang="en-US" sz="2000" b="1" dirty="0">
                <a:solidFill>
                  <a:srgbClr val="000000"/>
                </a:solidFill>
              </a:rPr>
              <a:t>For each newly </a:t>
            </a:r>
            <a:r>
              <a:rPr lang="en-US" altLang="en-US" sz="2000" b="1" dirty="0" err="1">
                <a:solidFill>
                  <a:srgbClr val="000000"/>
                </a:solidFill>
              </a:rPr>
              <a:t>ACKed</a:t>
            </a:r>
            <a:r>
              <a:rPr lang="en-US" altLang="en-US" sz="2000" b="1" dirty="0">
                <a:solidFill>
                  <a:srgbClr val="000000"/>
                </a:solidFill>
              </a:rPr>
              <a:t> segment:</a:t>
            </a:r>
            <a:endParaRPr lang="en-US" altLang="en-US" sz="2000" dirty="0">
              <a:solidFill>
                <a:srgbClr val="000000"/>
              </a:solidFill>
            </a:endParaRPr>
          </a:p>
          <a:p>
            <a:pPr>
              <a:lnSpc>
                <a:spcPct val="80000"/>
              </a:lnSpc>
              <a:buClr>
                <a:srgbClr val="3333CC"/>
              </a:buClr>
              <a:buFont typeface="ZapfDingbats" charset="0"/>
              <a:buNone/>
            </a:pPr>
            <a:r>
              <a:rPr lang="en-US" altLang="en-US" sz="2000" dirty="0">
                <a:solidFill>
                  <a:srgbClr val="000000"/>
                </a:solidFill>
              </a:rPr>
              <a:t>	if (</a:t>
            </a:r>
            <a:r>
              <a:rPr lang="en-US" altLang="en-US" sz="2000" dirty="0" err="1">
                <a:solidFill>
                  <a:srgbClr val="000000"/>
                </a:solidFill>
              </a:rPr>
              <a:t>cwnd</a:t>
            </a:r>
            <a:r>
              <a:rPr lang="en-US" altLang="en-US" sz="2000" dirty="0">
                <a:solidFill>
                  <a:srgbClr val="000000"/>
                </a:solidFill>
              </a:rPr>
              <a:t> &lt; </a:t>
            </a:r>
            <a:r>
              <a:rPr lang="en-US" altLang="en-US" sz="2000" dirty="0" err="1">
                <a:solidFill>
                  <a:srgbClr val="000000"/>
                </a:solidFill>
              </a:rPr>
              <a:t>ssthresh</a:t>
            </a:r>
            <a:r>
              <a:rPr lang="en-US" altLang="en-US" sz="2000" dirty="0">
                <a:solidFill>
                  <a:srgbClr val="000000"/>
                </a:solidFill>
              </a:rPr>
              <a:t>) </a:t>
            </a:r>
          </a:p>
          <a:p>
            <a:pPr>
              <a:lnSpc>
                <a:spcPct val="80000"/>
              </a:lnSpc>
              <a:buClr>
                <a:srgbClr val="3333CC"/>
              </a:buClr>
              <a:buFont typeface="ZapfDingbats" charset="0"/>
              <a:buNone/>
            </a:pPr>
            <a:r>
              <a:rPr lang="en-US" altLang="en-US" sz="2000" dirty="0">
                <a:solidFill>
                  <a:srgbClr val="000000"/>
                </a:solidFill>
              </a:rPr>
              <a:t>	    /* MI: slow start*/</a:t>
            </a: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cwnd</a:t>
            </a:r>
            <a:r>
              <a:rPr lang="en-US" altLang="en-US" sz="2000" dirty="0">
                <a:solidFill>
                  <a:srgbClr val="000000"/>
                </a:solidFill>
              </a:rPr>
              <a:t> = </a:t>
            </a:r>
            <a:r>
              <a:rPr lang="en-US" altLang="en-US" sz="2000" dirty="0" err="1">
                <a:solidFill>
                  <a:srgbClr val="000000"/>
                </a:solidFill>
              </a:rPr>
              <a:t>cwnd</a:t>
            </a:r>
            <a:r>
              <a:rPr lang="en-US" altLang="en-US" sz="2000" dirty="0">
                <a:solidFill>
                  <a:srgbClr val="000000"/>
                </a:solidFill>
              </a:rPr>
              <a:t> + 1;</a:t>
            </a:r>
          </a:p>
        </p:txBody>
      </p:sp>
      <p:sp>
        <p:nvSpPr>
          <p:cNvPr id="247854" name="Line 46"/>
          <p:cNvSpPr>
            <a:spLocks noChangeShapeType="1"/>
          </p:cNvSpPr>
          <p:nvPr/>
        </p:nvSpPr>
        <p:spPr bwMode="auto">
          <a:xfrm flipV="1">
            <a:off x="5357813" y="4537075"/>
            <a:ext cx="3611562" cy="760413"/>
          </a:xfrm>
          <a:prstGeom prst="line">
            <a:avLst/>
          </a:prstGeom>
          <a:noFill/>
          <a:ln w="63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7855" name="Rectangle 47"/>
          <p:cNvSpPr>
            <a:spLocks noChangeArrowheads="1"/>
          </p:cNvSpPr>
          <p:nvPr/>
        </p:nvSpPr>
        <p:spPr bwMode="auto">
          <a:xfrm>
            <a:off x="4484688" y="5151438"/>
            <a:ext cx="8080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8</a:t>
            </a:r>
            <a:endParaRPr lang="en-US" altLang="en-US" sz="1600">
              <a:solidFill>
                <a:srgbClr val="000000"/>
              </a:solidFill>
              <a:latin typeface="Arial" charset="0"/>
            </a:endParaRPr>
          </a:p>
        </p:txBody>
      </p:sp>
      <p:sp>
        <p:nvSpPr>
          <p:cNvPr id="247856" name="Line 48"/>
          <p:cNvSpPr>
            <a:spLocks noChangeShapeType="1"/>
          </p:cNvSpPr>
          <p:nvPr/>
        </p:nvSpPr>
        <p:spPr bwMode="auto">
          <a:xfrm>
            <a:off x="7189788" y="5334000"/>
            <a:ext cx="0" cy="67310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7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70">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78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78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78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478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78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478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7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3" grpId="0" autoUpdateAnimBg="0"/>
      <p:bldP spid="247835" grpId="0" autoUpdateAnimBg="0"/>
      <p:bldP spid="247849" grpId="0" animBg="1"/>
      <p:bldP spid="247850" grpId="0" autoUpdateAnimBg="0"/>
      <p:bldP spid="247854" grpId="0" animBg="1"/>
      <p:bldP spid="247855" grpId="0" autoUpdateAnimBg="0"/>
      <p:bldP spid="24785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787B6342-1E2C-D642-9334-499FD8D61870}" type="slidenum">
              <a:rPr lang="en-US" altLang="en-US" sz="1400">
                <a:solidFill>
                  <a:srgbClr val="000000"/>
                </a:solidFill>
                <a:latin typeface="Times New Roman" charset="0"/>
              </a:rPr>
              <a:pPr>
                <a:spcBef>
                  <a:spcPct val="0"/>
                </a:spcBef>
                <a:buClrTx/>
                <a:buSzTx/>
                <a:buFontTx/>
                <a:buNone/>
              </a:pPr>
              <a:t>86</a:t>
            </a:fld>
            <a:endParaRPr lang="en-US" altLang="en-US" sz="1400">
              <a:solidFill>
                <a:srgbClr val="000000"/>
              </a:solidFill>
              <a:latin typeface="Times New Roman" charset="0"/>
            </a:endParaRPr>
          </a:p>
        </p:txBody>
      </p:sp>
      <p:sp>
        <p:nvSpPr>
          <p:cNvPr id="123906" name="Rectangle 2"/>
          <p:cNvSpPr>
            <a:spLocks noGrp="1" noChangeArrowheads="1"/>
          </p:cNvSpPr>
          <p:nvPr>
            <p:ph type="title"/>
          </p:nvPr>
        </p:nvSpPr>
        <p:spPr/>
        <p:txBody>
          <a:bodyPr/>
          <a:lstStyle/>
          <a:p>
            <a:r>
              <a:rPr lang="en-US" altLang="en-US" sz="2800"/>
              <a:t>Startup Behavior </a:t>
            </a:r>
            <a:r>
              <a:rPr lang="en-US" altLang="en-US" sz="2800">
                <a:solidFill>
                  <a:srgbClr val="FF0000"/>
                </a:solidFill>
              </a:rPr>
              <a:t>with</a:t>
            </a:r>
            <a:r>
              <a:rPr lang="en-US" altLang="en-US" sz="2800"/>
              <a:t> Slow-start</a:t>
            </a:r>
          </a:p>
        </p:txBody>
      </p:sp>
      <p:sp>
        <p:nvSpPr>
          <p:cNvPr id="123907" name="Text Box 3"/>
          <p:cNvSpPr txBox="1">
            <a:spLocks noChangeArrowheads="1"/>
          </p:cNvSpPr>
          <p:nvPr/>
        </p:nvSpPr>
        <p:spPr bwMode="auto">
          <a:xfrm>
            <a:off x="420688" y="6443663"/>
            <a:ext cx="1128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1600">
                <a:solidFill>
                  <a:srgbClr val="000000"/>
                </a:solidFill>
                <a:latin typeface="Times New Roman" charset="0"/>
              </a:rPr>
              <a:t>See [Jac89]</a:t>
            </a:r>
          </a:p>
        </p:txBody>
      </p:sp>
      <p:pic>
        <p:nvPicPr>
          <p:cNvPr id="12390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19150" y="1577975"/>
            <a:ext cx="7713663" cy="4781550"/>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E1640B0B-09B7-3148-A1D0-9AF321ECB539}" type="slidenum">
              <a:rPr lang="en-US" altLang="en-US" sz="1400">
                <a:solidFill>
                  <a:srgbClr val="000000"/>
                </a:solidFill>
                <a:latin typeface="Times New Roman" charset="0"/>
              </a:rPr>
              <a:pPr>
                <a:spcBef>
                  <a:spcPct val="0"/>
                </a:spcBef>
                <a:buClrTx/>
                <a:buSzTx/>
                <a:buFontTx/>
                <a:buNone/>
              </a:pPr>
              <a:t>87</a:t>
            </a:fld>
            <a:endParaRPr lang="en-US" altLang="en-US"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en-US" dirty="0"/>
              <a:t>AIMD: Congestion Avoidance</a:t>
            </a:r>
          </a:p>
        </p:txBody>
      </p:sp>
      <p:sp>
        <p:nvSpPr>
          <p:cNvPr id="38916" name="Rectangle 3"/>
          <p:cNvSpPr>
            <a:spLocks noGrp="1" noChangeArrowheads="1"/>
          </p:cNvSpPr>
          <p:nvPr>
            <p:ph type="body" idx="1"/>
          </p:nvPr>
        </p:nvSpPr>
        <p:spPr/>
        <p:txBody>
          <a:bodyPr/>
          <a:lstStyle/>
          <a:p>
            <a:r>
              <a:rPr lang="en-US" altLang="en-US" dirty="0"/>
              <a:t>Algorithm: AIMD</a:t>
            </a:r>
          </a:p>
          <a:p>
            <a:pPr lvl="1"/>
            <a:r>
              <a:rPr lang="en-US" altLang="en-US" dirty="0"/>
              <a:t>increases window by 1 per round-trip time (how?)</a:t>
            </a:r>
          </a:p>
          <a:p>
            <a:pPr lvl="1"/>
            <a:r>
              <a:rPr lang="en-US" altLang="en-US" dirty="0"/>
              <a:t>cuts window size </a:t>
            </a:r>
          </a:p>
          <a:p>
            <a:pPr lvl="2"/>
            <a:r>
              <a:rPr lang="en-US" altLang="en-US" dirty="0"/>
              <a:t>to half when detecting congestion by 3DUP</a:t>
            </a:r>
          </a:p>
          <a:p>
            <a:pPr lvl="2"/>
            <a:r>
              <a:rPr lang="en-US" altLang="en-US" dirty="0"/>
              <a:t>to 1 if timeout</a:t>
            </a:r>
          </a:p>
          <a:p>
            <a:pPr lvl="2"/>
            <a:r>
              <a:rPr lang="en-US" altLang="en-US" dirty="0"/>
              <a:t>if already timeout, doubles timeout</a:t>
            </a:r>
          </a:p>
          <a:p>
            <a:pPr lvl="2"/>
            <a:endParaRPr lang="en-US" altLang="en-US" dirty="0"/>
          </a:p>
          <a:p>
            <a:pPr marL="342900" lvl="2" indent="-342900">
              <a:buClr>
                <a:schemeClr val="accent2"/>
              </a:buClr>
              <a:buSzPct val="85000"/>
              <a:buFont typeface="ZapfDingbats" charset="0"/>
              <a:buChar char="r"/>
            </a:pPr>
            <a:r>
              <a:rPr lang="en-US" altLang="en-US" sz="2800" dirty="0"/>
              <a:t>Goal: Maintains equilibrium and reacts around equilibrium</a:t>
            </a:r>
          </a:p>
          <a:p>
            <a:pPr marL="342900" lvl="2" indent="-342900">
              <a:buClr>
                <a:schemeClr val="accent2"/>
              </a:buClr>
              <a:buSzPct val="85000"/>
              <a:buFont typeface="ZapfDingbats" charset="0"/>
              <a:buChar char="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0BA3B830-8204-AB46-8C27-8DC1F1DAE829}" type="slidenum">
              <a:rPr lang="en-US" altLang="en-US" sz="1400">
                <a:solidFill>
                  <a:srgbClr val="000000"/>
                </a:solidFill>
                <a:latin typeface="Times New Roman" charset="0"/>
              </a:rPr>
              <a:pPr>
                <a:spcBef>
                  <a:spcPct val="0"/>
                </a:spcBef>
                <a:buClrTx/>
                <a:buSzTx/>
                <a:buFontTx/>
                <a:buNone/>
              </a:pPr>
              <a:t>88</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411163" y="265113"/>
            <a:ext cx="85550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TCP/Reno Full </a:t>
            </a:r>
            <a:r>
              <a:rPr lang="en-US" altLang="en-US" sz="4000" u="sng" dirty="0" err="1">
                <a:solidFill>
                  <a:srgbClr val="3333CC"/>
                </a:solidFill>
              </a:rPr>
              <a:t>Alg</a:t>
            </a:r>
            <a:endParaRPr lang="en-US" altLang="en-US" sz="4000" u="sng" dirty="0">
              <a:solidFill>
                <a:srgbClr val="3333CC"/>
              </a:solidFill>
            </a:endParaRPr>
          </a:p>
        </p:txBody>
      </p:sp>
      <p:sp>
        <p:nvSpPr>
          <p:cNvPr id="93187" name="Rectangle 3"/>
          <p:cNvSpPr>
            <a:spLocks noChangeArrowheads="1"/>
          </p:cNvSpPr>
          <p:nvPr/>
        </p:nvSpPr>
        <p:spPr bwMode="auto">
          <a:xfrm>
            <a:off x="582613" y="1249363"/>
            <a:ext cx="7931150" cy="5476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3188" name="Rectangle 4"/>
          <p:cNvSpPr>
            <a:spLocks noChangeArrowheads="1"/>
          </p:cNvSpPr>
          <p:nvPr/>
        </p:nvSpPr>
        <p:spPr bwMode="auto">
          <a:xfrm>
            <a:off x="687388" y="1333500"/>
            <a:ext cx="77597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80000"/>
              </a:lnSpc>
              <a:buClr>
                <a:srgbClr val="3333CC"/>
              </a:buClr>
              <a:buFont typeface="ZapfDingbats" charset="0"/>
              <a:buNone/>
            </a:pPr>
            <a:r>
              <a:rPr lang="en-US" altLang="en-US" sz="2000" b="1">
                <a:solidFill>
                  <a:srgbClr val="000000"/>
                </a:solidFill>
              </a:rPr>
              <a:t>Initially:</a:t>
            </a:r>
            <a:endParaRPr lang="en-US" altLang="en-US" sz="2000">
              <a:solidFill>
                <a:srgbClr val="000000"/>
              </a:solidFill>
            </a:endParaRPr>
          </a:p>
          <a:p>
            <a:pPr>
              <a:lnSpc>
                <a:spcPct val="80000"/>
              </a:lnSpc>
              <a:buClr>
                <a:srgbClr val="3333CC"/>
              </a:buClr>
              <a:buFont typeface="ZapfDingbats" charset="0"/>
              <a:buNone/>
            </a:pPr>
            <a:r>
              <a:rPr lang="en-US" altLang="en-US" sz="2000">
                <a:solidFill>
                  <a:srgbClr val="000000"/>
                </a:solidFill>
              </a:rPr>
              <a:t>	cwnd = 1;</a:t>
            </a:r>
          </a:p>
          <a:p>
            <a:pPr>
              <a:lnSpc>
                <a:spcPct val="80000"/>
              </a:lnSpc>
              <a:buClr>
                <a:srgbClr val="3333CC"/>
              </a:buClr>
              <a:buFont typeface="ZapfDingbats" charset="0"/>
              <a:buNone/>
            </a:pPr>
            <a:r>
              <a:rPr lang="en-US" altLang="en-US" sz="2000">
                <a:solidFill>
                  <a:srgbClr val="000000"/>
                </a:solidFill>
              </a:rPr>
              <a:t>	ssthresh = infinite (</a:t>
            </a:r>
            <a:r>
              <a:rPr lang="en-US" altLang="zh-CN" sz="2000">
                <a:solidFill>
                  <a:srgbClr val="000000"/>
                </a:solidFill>
                <a:ea typeface="宋体" charset="-122"/>
              </a:rPr>
              <a:t>e.g., </a:t>
            </a:r>
            <a:r>
              <a:rPr lang="en-US" altLang="en-US" sz="2000">
                <a:solidFill>
                  <a:srgbClr val="000000"/>
                </a:solidFill>
              </a:rPr>
              <a:t>64K);</a:t>
            </a:r>
          </a:p>
          <a:p>
            <a:pPr>
              <a:lnSpc>
                <a:spcPct val="80000"/>
              </a:lnSpc>
              <a:buClr>
                <a:srgbClr val="3333CC"/>
              </a:buClr>
              <a:buFont typeface="ZapfDingbats" charset="0"/>
              <a:buNone/>
            </a:pPr>
            <a:r>
              <a:rPr lang="en-US" altLang="en-US" sz="2000" b="1">
                <a:solidFill>
                  <a:srgbClr val="000000"/>
                </a:solidFill>
              </a:rPr>
              <a:t>For each newly ACKed segment:</a:t>
            </a:r>
            <a:endParaRPr lang="en-US" altLang="en-US" sz="2000">
              <a:solidFill>
                <a:srgbClr val="000000"/>
              </a:solidFill>
            </a:endParaRPr>
          </a:p>
          <a:p>
            <a:pPr>
              <a:lnSpc>
                <a:spcPct val="80000"/>
              </a:lnSpc>
              <a:buClr>
                <a:srgbClr val="3333CC"/>
              </a:buClr>
              <a:buFont typeface="ZapfDingbats" charset="0"/>
              <a:buNone/>
            </a:pPr>
            <a:r>
              <a:rPr lang="en-US" altLang="en-US" sz="2000">
                <a:solidFill>
                  <a:srgbClr val="000000"/>
                </a:solidFill>
              </a:rPr>
              <a:t>	if (cwnd &lt; ssthresh)         </a:t>
            </a:r>
            <a:r>
              <a:rPr lang="en-US" altLang="en-US" sz="2000">
                <a:solidFill>
                  <a:srgbClr val="FF0000"/>
                </a:solidFill>
              </a:rPr>
              <a:t>// slow start: MI</a:t>
            </a:r>
          </a:p>
          <a:p>
            <a:pPr>
              <a:lnSpc>
                <a:spcPct val="80000"/>
              </a:lnSpc>
              <a:buClr>
                <a:srgbClr val="3333CC"/>
              </a:buClr>
              <a:buFont typeface="ZapfDingbats" charset="0"/>
              <a:buNone/>
            </a:pPr>
            <a:r>
              <a:rPr lang="en-US" altLang="en-US" sz="2000">
                <a:solidFill>
                  <a:srgbClr val="000000"/>
                </a:solidFill>
              </a:rPr>
              <a:t>  	    cwnd = cwnd + 1;</a:t>
            </a:r>
          </a:p>
          <a:p>
            <a:pPr>
              <a:lnSpc>
                <a:spcPct val="80000"/>
              </a:lnSpc>
              <a:buClr>
                <a:srgbClr val="3333CC"/>
              </a:buClr>
              <a:buFont typeface="ZapfDingbats" charset="0"/>
              <a:buNone/>
            </a:pPr>
            <a:r>
              <a:rPr lang="en-US" altLang="en-US" sz="2000">
                <a:solidFill>
                  <a:srgbClr val="000000"/>
                </a:solidFill>
              </a:rPr>
              <a:t>	else</a:t>
            </a:r>
          </a:p>
          <a:p>
            <a:pPr>
              <a:lnSpc>
                <a:spcPct val="80000"/>
              </a:lnSpc>
              <a:buClr>
                <a:srgbClr val="3333CC"/>
              </a:buClr>
              <a:buFont typeface="ZapfDingbats" charset="0"/>
              <a:buNone/>
            </a:pPr>
            <a:r>
              <a:rPr lang="en-US" altLang="en-US" sz="2000">
                <a:solidFill>
                  <a:srgbClr val="000000"/>
                </a:solidFill>
              </a:rPr>
              <a:t>	                                        </a:t>
            </a:r>
            <a:r>
              <a:rPr lang="en-US" altLang="en-US" sz="2000">
                <a:solidFill>
                  <a:srgbClr val="FF0000"/>
                </a:solidFill>
              </a:rPr>
              <a:t>// congestion avoidance; AI</a:t>
            </a:r>
            <a:br>
              <a:rPr lang="en-US" altLang="en-US" sz="2000">
                <a:solidFill>
                  <a:srgbClr val="FF0000"/>
                </a:solidFill>
              </a:rPr>
            </a:br>
            <a:r>
              <a:rPr lang="en-US" altLang="en-US" sz="2000">
                <a:solidFill>
                  <a:srgbClr val="000000"/>
                </a:solidFill>
              </a:rPr>
              <a:t>    cwnd += 1/cwnd;</a:t>
            </a:r>
            <a:endParaRPr lang="en-US" altLang="en-US" sz="1800" b="1">
              <a:solidFill>
                <a:srgbClr val="000000"/>
              </a:solidFill>
            </a:endParaRPr>
          </a:p>
          <a:p>
            <a:pPr>
              <a:lnSpc>
                <a:spcPct val="80000"/>
              </a:lnSpc>
              <a:buClr>
                <a:srgbClr val="3333CC"/>
              </a:buClr>
              <a:buFont typeface="ZapfDingbats" charset="0"/>
              <a:buNone/>
            </a:pPr>
            <a:r>
              <a:rPr lang="en-US" altLang="en-US" sz="1800" b="1">
                <a:solidFill>
                  <a:srgbClr val="000000"/>
                </a:solidFill>
              </a:rPr>
              <a:t>Triple-duplicate ACKs:</a:t>
            </a:r>
          </a:p>
          <a:p>
            <a:pPr>
              <a:lnSpc>
                <a:spcPct val="80000"/>
              </a:lnSpc>
              <a:buClr>
                <a:srgbClr val="3333CC"/>
              </a:buClr>
              <a:buFont typeface="ZapfDingbats" charset="0"/>
              <a:buNone/>
            </a:pPr>
            <a:r>
              <a:rPr lang="en-US" altLang="en-US" sz="2000">
                <a:solidFill>
                  <a:srgbClr val="000000"/>
                </a:solidFill>
              </a:rPr>
              <a:t>                                            </a:t>
            </a:r>
            <a:r>
              <a:rPr lang="en-US" altLang="en-US" sz="2000">
                <a:solidFill>
                  <a:srgbClr val="FF0000"/>
                </a:solidFill>
              </a:rPr>
              <a:t>// MD</a:t>
            </a:r>
          </a:p>
          <a:p>
            <a:pPr>
              <a:lnSpc>
                <a:spcPct val="80000"/>
              </a:lnSpc>
              <a:buClr>
                <a:srgbClr val="3333CC"/>
              </a:buClr>
              <a:buFont typeface="ZapfDingbats" charset="0"/>
              <a:buNone/>
            </a:pPr>
            <a:r>
              <a:rPr lang="en-US" altLang="en-US" sz="2000">
                <a:solidFill>
                  <a:srgbClr val="000000"/>
                </a:solidFill>
              </a:rPr>
              <a:t>	cwnd = ssthresh = cwnd/2;</a:t>
            </a:r>
            <a:endParaRPr lang="en-US" altLang="en-US" sz="1800" b="1">
              <a:solidFill>
                <a:srgbClr val="000000"/>
              </a:solidFill>
            </a:endParaRPr>
          </a:p>
          <a:p>
            <a:pPr>
              <a:lnSpc>
                <a:spcPct val="80000"/>
              </a:lnSpc>
              <a:buClr>
                <a:srgbClr val="3333CC"/>
              </a:buClr>
              <a:buFont typeface="ZapfDingbats" charset="0"/>
              <a:buNone/>
            </a:pPr>
            <a:r>
              <a:rPr lang="en-US" altLang="en-US" sz="1800" b="1">
                <a:solidFill>
                  <a:srgbClr val="000000"/>
                </a:solidFill>
              </a:rPr>
              <a:t>Timeout:</a:t>
            </a:r>
          </a:p>
          <a:p>
            <a:pPr>
              <a:lnSpc>
                <a:spcPct val="80000"/>
              </a:lnSpc>
              <a:buClr>
                <a:srgbClr val="3333CC"/>
              </a:buClr>
              <a:buFont typeface="ZapfDingbats" charset="0"/>
              <a:buNone/>
            </a:pPr>
            <a:r>
              <a:rPr lang="en-US" altLang="en-US" sz="2000">
                <a:solidFill>
                  <a:srgbClr val="000000"/>
                </a:solidFill>
              </a:rPr>
              <a:t>	ssthresh = cwnd/2;         // </a:t>
            </a:r>
            <a:r>
              <a:rPr lang="en-US" altLang="en-US" sz="2000">
                <a:solidFill>
                  <a:srgbClr val="FF0000"/>
                </a:solidFill>
              </a:rPr>
              <a:t>reset</a:t>
            </a:r>
          </a:p>
          <a:p>
            <a:pPr>
              <a:lnSpc>
                <a:spcPct val="80000"/>
              </a:lnSpc>
              <a:buClr>
                <a:srgbClr val="3333CC"/>
              </a:buClr>
              <a:buFont typeface="ZapfDingbats" charset="0"/>
              <a:buNone/>
            </a:pPr>
            <a:r>
              <a:rPr lang="en-US" altLang="en-US" sz="2000">
                <a:solidFill>
                  <a:srgbClr val="000000"/>
                </a:solidFill>
              </a:rPr>
              <a:t>	cwnd = 1;</a:t>
            </a:r>
          </a:p>
          <a:p>
            <a:pPr>
              <a:lnSpc>
                <a:spcPct val="80000"/>
              </a:lnSpc>
              <a:buClr>
                <a:srgbClr val="3333CC"/>
              </a:buClr>
              <a:buFont typeface="ZapfDingbats" charset="0"/>
              <a:buNone/>
            </a:pPr>
            <a:r>
              <a:rPr lang="en-US" altLang="en-US" sz="1600">
                <a:solidFill>
                  <a:srgbClr val="000000"/>
                </a:solidFill>
              </a:rPr>
              <a:t>(if already timed out, double timeout value; this is called exponential backoff)</a:t>
            </a:r>
          </a:p>
        </p:txBody>
      </p:sp>
    </p:spTree>
    <p:extLst>
      <p:ext uri="{BB962C8B-B14F-4D97-AF65-F5344CB8AC3E}">
        <p14:creationId xmlns:p14="http://schemas.microsoft.com/office/powerpoint/2010/main" val="27100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ChangeArrowheads="1"/>
          </p:cNvSpPr>
          <p:nvPr/>
        </p:nvSpPr>
        <p:spPr bwMode="auto">
          <a:xfrm>
            <a:off x="339725" y="255588"/>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Selective Repeat in Action</a:t>
            </a:r>
          </a:p>
        </p:txBody>
      </p:sp>
      <p:pic>
        <p:nvPicPr>
          <p:cNvPr id="107523" name="Picture 5" descr="03-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77" y="1362681"/>
            <a:ext cx="6856413"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B4EE4C0-774E-EC49-9450-13FBE7ADAED8}"/>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9</a:t>
            </a:fld>
            <a:endParaRPr lang="en-US" altLang="x-none" sz="1400" dirty="0">
              <a:latin typeface="Times New Roman" charset="0"/>
            </a:endParaRPr>
          </a:p>
        </p:txBody>
      </p:sp>
    </p:spTree>
    <p:extLst>
      <p:ext uri="{BB962C8B-B14F-4D97-AF65-F5344CB8AC3E}">
        <p14:creationId xmlns:p14="http://schemas.microsoft.com/office/powerpoint/2010/main" val="406438199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9066</TotalTime>
  <Words>5098</Words>
  <Application>Microsoft Macintosh PowerPoint</Application>
  <PresentationFormat>On-screen Show (4:3)</PresentationFormat>
  <Paragraphs>1176</Paragraphs>
  <Slides>88</Slides>
  <Notes>86</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3</vt:i4>
      </vt:variant>
      <vt:variant>
        <vt:lpstr>Slide Titles</vt:lpstr>
      </vt:variant>
      <vt:variant>
        <vt:i4>88</vt:i4>
      </vt:variant>
    </vt:vector>
  </HeadingPairs>
  <TitlesOfParts>
    <vt:vector size="107" baseType="lpstr">
      <vt:lpstr>ＭＳ Ｐゴシック</vt:lpstr>
      <vt:lpstr>宋体</vt:lpstr>
      <vt:lpstr>宋体</vt:lpstr>
      <vt:lpstr>ZapfDingbats</vt:lpstr>
      <vt:lpstr>Arial</vt:lpstr>
      <vt:lpstr>Comic Sans MS</vt:lpstr>
      <vt:lpstr>Courier New</vt:lpstr>
      <vt:lpstr>Symbol</vt:lpstr>
      <vt:lpstr>Tahoma</vt:lpstr>
      <vt:lpstr>Times New Roman</vt:lpstr>
      <vt:lpstr>Wingdings</vt:lpstr>
      <vt:lpstr>Default Design</vt:lpstr>
      <vt:lpstr>2_Default Design</vt:lpstr>
      <vt:lpstr>3_Default Design</vt:lpstr>
      <vt:lpstr>4_Default Design</vt:lpstr>
      <vt:lpstr>1_Default Design</vt:lpstr>
      <vt:lpstr>Clip</vt:lpstr>
      <vt:lpstr>Equation</vt:lpstr>
      <vt:lpstr>VISIO</vt:lpstr>
      <vt:lpstr>Network Transport Layer: TCP</vt:lpstr>
      <vt:lpstr>Admin</vt:lpstr>
      <vt:lpstr>PowerPoint Presentation</vt:lpstr>
      <vt:lpstr>Recap: Go-Back-N</vt:lpstr>
      <vt:lpstr>PowerPoint Presentation</vt:lpstr>
      <vt:lpstr>Selective Repeat</vt:lpstr>
      <vt:lpstr>Selective Repeat: Sender, Receiver Windows</vt:lpstr>
      <vt:lpstr>Selective Repeat</vt:lpstr>
      <vt:lpstr>PowerPoint Presentation</vt:lpstr>
      <vt:lpstr>PowerPoint Presentation</vt:lpstr>
      <vt:lpstr>Selective Repeat:  Seq# Ambiguity</vt:lpstr>
      <vt:lpstr>PowerPoint Presentation</vt:lpstr>
      <vt:lpstr>PowerPoint Presentation</vt:lpstr>
      <vt:lpstr>Selective Repeat</vt:lpstr>
      <vt:lpstr>PowerPoint Presentation</vt:lpstr>
      <vt:lpstr>PowerPoint Presentation</vt:lpstr>
      <vt:lpstr>PowerPoint Presentation</vt:lpstr>
      <vt:lpstr>PowerPoint Presentation</vt:lpstr>
      <vt:lpstr>PowerPoint Presentation</vt:lpstr>
      <vt:lpstr>TCP Reliable Data Transfer</vt:lpstr>
      <vt:lpstr>TCP Segment Structure</vt:lpstr>
      <vt:lpstr>PowerPoint Presentation</vt:lpstr>
      <vt:lpstr>Flow Control</vt:lpstr>
      <vt:lpstr>TCP Flow Control: How it Works</vt:lpstr>
      <vt:lpstr>PowerPoint Presentation</vt:lpstr>
      <vt:lpstr>TCP Send/Ack Optimizations </vt:lpstr>
      <vt:lpstr>TCP Receiver ACK Generation [RFC 1122, RFC 2581]</vt:lpstr>
      <vt:lpstr>PowerPoint Presentation</vt:lpstr>
      <vt:lpstr>PowerPoint Presentation</vt:lpstr>
      <vt:lpstr>PowerPoint Presentation</vt:lpstr>
      <vt:lpstr>Timeout: Cost of Timeout Param</vt:lpstr>
      <vt:lpstr>Setting Timeout</vt:lpstr>
      <vt:lpstr>Compute EstRTT and DevRTT</vt:lpstr>
      <vt:lpstr>An Example TCP Session</vt:lpstr>
      <vt:lpstr>Fast Retransmit</vt:lpstr>
      <vt:lpstr>PowerPoint Presentation</vt:lpstr>
      <vt:lpstr>Fast Retransmit:</vt:lpstr>
      <vt:lpstr>TCP: reliable data transfer</vt:lpstr>
      <vt:lpstr>PowerPoint Presentation</vt:lpstr>
      <vt:lpstr>Why Connection Setup/When to Accept (Safely Deliver) First Packet? </vt:lpstr>
      <vt:lpstr>Why Connection Setup/When to Accept (Safely Deliver) First Packet? </vt:lpstr>
      <vt:lpstr>Transport “Safe-Setup” Principle</vt:lpstr>
      <vt:lpstr>Generic Challenge-Response Structure Checking Freshness</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Time_Wait</vt:lpstr>
      <vt:lpstr>Time_Wait Design Options</vt:lpstr>
      <vt:lpstr>TCP Four Way Teardown  (For Bi-Directional Transport)</vt:lpstr>
      <vt:lpstr>PowerPoint Presentation</vt:lpstr>
      <vt:lpstr>TCP Connection Management</vt:lpstr>
      <vt:lpstr>TCP Connection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 CC: A Simple Model</vt:lpstr>
      <vt:lpstr>PowerPoint Presentation</vt:lpstr>
      <vt:lpstr>PowerPoint Presentation</vt:lpstr>
      <vt:lpstr>PowerPoint Presentation</vt:lpstr>
      <vt:lpstr>Implication: Congestion (overload) Case</vt:lpstr>
      <vt:lpstr>PowerPoint Presentation</vt:lpstr>
      <vt:lpstr>Implication: No Congestion Case</vt:lpstr>
      <vt:lpstr>PowerPoint Presentation</vt:lpstr>
      <vt:lpstr>PowerPoint Presentation</vt:lpstr>
      <vt:lpstr>Intuition: Another Look</vt:lpstr>
      <vt:lpstr>Mapping A(M)I-MD to Protocol</vt:lpstr>
      <vt:lpstr>PowerPoint Presentation</vt:lpstr>
      <vt:lpstr>PowerPoint Presentation</vt:lpstr>
      <vt:lpstr>Mapping A(M)I-MD to Protocol</vt:lpstr>
      <vt:lpstr>PowerPoint Presentation</vt:lpstr>
      <vt:lpstr>PowerPoint Presentation</vt:lpstr>
      <vt:lpstr>PowerPoint Presentation</vt:lpstr>
      <vt:lpstr>Visualization of the Two Phases</vt:lpstr>
      <vt:lpstr>PowerPoint Presentation</vt:lpstr>
      <vt:lpstr>PowerPoint Presentation</vt:lpstr>
      <vt:lpstr>Startup Behavior with Slow-start</vt:lpstr>
      <vt:lpstr>AIMD: Congestion Avoidance</vt:lpstr>
      <vt:lpstr>PowerPoint Presentation</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subject/>
  <dc:creator>Yang Richard Yang</dc:creator>
  <cp:keywords/>
  <dc:description/>
  <cp:lastModifiedBy>Qiao Xiang</cp:lastModifiedBy>
  <cp:revision>378</cp:revision>
  <cp:lastPrinted>2017-11-02T15:09:40Z</cp:lastPrinted>
  <dcterms:created xsi:type="dcterms:W3CDTF">1999-10-08T19:08:27Z</dcterms:created>
  <dcterms:modified xsi:type="dcterms:W3CDTF">2021-11-15T12:53:42Z</dcterms:modified>
  <cp:category/>
</cp:coreProperties>
</file>