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5434" r:id="rId2"/>
    <p:sldMasterId id="2147486530" r:id="rId3"/>
    <p:sldMasterId id="2147486542" r:id="rId4"/>
    <p:sldMasterId id="2147486590" r:id="rId5"/>
    <p:sldMasterId id="2147486615" r:id="rId6"/>
    <p:sldMasterId id="2147486627" r:id="rId7"/>
  </p:sldMasterIdLst>
  <p:notesMasterIdLst>
    <p:notesMasterId r:id="rId64"/>
  </p:notesMasterIdLst>
  <p:handoutMasterIdLst>
    <p:handoutMasterId r:id="rId65"/>
  </p:handoutMasterIdLst>
  <p:sldIdLst>
    <p:sldId id="659" r:id="rId8"/>
    <p:sldId id="653" r:id="rId9"/>
    <p:sldId id="967" r:id="rId10"/>
    <p:sldId id="968" r:id="rId11"/>
    <p:sldId id="969" r:id="rId12"/>
    <p:sldId id="970" r:id="rId13"/>
    <p:sldId id="732" r:id="rId14"/>
    <p:sldId id="978" r:id="rId15"/>
    <p:sldId id="979" r:id="rId16"/>
    <p:sldId id="682" r:id="rId17"/>
    <p:sldId id="652" r:id="rId18"/>
    <p:sldId id="683" r:id="rId19"/>
    <p:sldId id="988" r:id="rId20"/>
    <p:sldId id="980" r:id="rId21"/>
    <p:sldId id="685" r:id="rId22"/>
    <p:sldId id="986" r:id="rId23"/>
    <p:sldId id="981" r:id="rId24"/>
    <p:sldId id="982" r:id="rId25"/>
    <p:sldId id="983" r:id="rId26"/>
    <p:sldId id="984" r:id="rId27"/>
    <p:sldId id="985" r:id="rId28"/>
    <p:sldId id="697" r:id="rId29"/>
    <p:sldId id="987" r:id="rId30"/>
    <p:sldId id="735" r:id="rId31"/>
    <p:sldId id="736" r:id="rId32"/>
    <p:sldId id="737" r:id="rId33"/>
    <p:sldId id="739" r:id="rId34"/>
    <p:sldId id="740" r:id="rId35"/>
    <p:sldId id="741" r:id="rId36"/>
    <p:sldId id="995" r:id="rId37"/>
    <p:sldId id="743" r:id="rId38"/>
    <p:sldId id="996" r:id="rId39"/>
    <p:sldId id="745" r:id="rId40"/>
    <p:sldId id="746" r:id="rId41"/>
    <p:sldId id="747" r:id="rId42"/>
    <p:sldId id="748" r:id="rId43"/>
    <p:sldId id="749" r:id="rId44"/>
    <p:sldId id="997" r:id="rId45"/>
    <p:sldId id="754" r:id="rId46"/>
    <p:sldId id="755" r:id="rId47"/>
    <p:sldId id="756" r:id="rId48"/>
    <p:sldId id="972" r:id="rId49"/>
    <p:sldId id="973" r:id="rId50"/>
    <p:sldId id="974" r:id="rId51"/>
    <p:sldId id="971" r:id="rId52"/>
    <p:sldId id="998" r:id="rId53"/>
    <p:sldId id="758" r:id="rId54"/>
    <p:sldId id="760" r:id="rId55"/>
    <p:sldId id="761" r:id="rId56"/>
    <p:sldId id="993" r:id="rId57"/>
    <p:sldId id="994" r:id="rId58"/>
    <p:sldId id="762" r:id="rId59"/>
    <p:sldId id="765" r:id="rId60"/>
    <p:sldId id="766" r:id="rId61"/>
    <p:sldId id="767" r:id="rId62"/>
    <p:sldId id="768" r:id="rId6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5"/>
    <p:restoredTop sz="81694"/>
  </p:normalViewPr>
  <p:slideViewPr>
    <p:cSldViewPr snapToGrid="0">
      <p:cViewPr varScale="1">
        <p:scale>
          <a:sx n="114" d="100"/>
          <a:sy n="114" d="100"/>
        </p:scale>
        <p:origin x="10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5" d="100"/>
        <a:sy n="155" d="100"/>
      </p:scale>
      <p:origin x="0" y="1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B772FFF-56AC-6848-BA9A-1781F1C59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3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9521AF4-B8E3-2845-8E78-2606D55F2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292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63561C-AB04-144F-B059-39AAB3E9A95A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110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4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76774A9-6105-DE48-A077-6A2C7928265B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2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FBE2D6E-9513-F34D-B403-6C523FCB6143}" type="slidenum">
              <a:rPr lang="en-US" altLang="en-US" sz="1200">
                <a:solidFill>
                  <a:srgbClr val="000000"/>
                </a:solidFill>
              </a:rPr>
              <a:pPr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2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C34FB14C-9556-284B-95AC-9D8CCB98219A}" type="slidenum">
              <a:rPr lang="en-US" altLang="en-US" sz="1200">
                <a:solidFill>
                  <a:srgbClr val="000000"/>
                </a:solidFill>
              </a:rPr>
              <a:pPr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9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14797CF-FE91-7D4C-BE1A-B867034A6256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0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B7CF621E-DAC3-8949-B1F7-0DF1EE1E7E11}" type="slidenum">
              <a:rPr lang="en-US" altLang="en-US" sz="1200">
                <a:solidFill>
                  <a:srgbClr val="000000"/>
                </a:solidFill>
              </a:rPr>
              <a:pPr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0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1B8FA41-DE53-9944-915B-2CF1393E1F7D}" type="slidenum">
              <a:rPr lang="en-US" altLang="en-US" sz="1200">
                <a:solidFill>
                  <a:srgbClr val="000000"/>
                </a:solidFill>
              </a:rPr>
              <a:pPr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9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08415B0E-9944-0343-A439-16536042B433}" type="slidenum">
              <a:rPr lang="en-US" altLang="en-US" sz="1200">
                <a:solidFill>
                  <a:srgbClr val="000000"/>
                </a:solidFill>
              </a:rPr>
              <a:pPr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43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063E9D3F-DF4D-0649-8D42-FDB1AA586C7F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8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90F2BD6E-D1D4-D64A-9748-287577B18262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5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B24E165-6551-6E4E-9EDF-0C3B649EF1D2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2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126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D0DA2017-7679-A346-82D5-778CECD3A293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84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E8AB5BB2-D2A6-6E4D-AA56-EAD3793442AA}" type="slidenum">
              <a:rPr lang="en-US" altLang="en-US" sz="1200">
                <a:solidFill>
                  <a:srgbClr val="000000"/>
                </a:solidFill>
              </a:rPr>
              <a:pPr/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3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C34FB14C-9556-284B-95AC-9D8CCB98219A}" type="slidenum">
              <a:rPr lang="en-US" altLang="en-US" sz="1200">
                <a:solidFill>
                  <a:srgbClr val="000000"/>
                </a:solidFill>
              </a:rPr>
              <a:pPr/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43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D567E5AE-5961-B94C-90C3-71CA8BEA5164}" type="slidenum">
              <a:rPr lang="en-US" altLang="en-US" sz="1200">
                <a:solidFill>
                  <a:srgbClr val="000000"/>
                </a:solidFill>
              </a:rPr>
              <a:pPr/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84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F7FB3D-F40F-9447-88A9-264BB1FA4C37}" type="slidenum">
              <a:rPr lang="en-US" altLang="en-US" sz="1300">
                <a:solidFill>
                  <a:srgbClr val="000000"/>
                </a:solidFill>
              </a:rPr>
              <a:pPr/>
              <a:t>25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53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49BD04-84EE-0E49-A5C4-9E70340BFE09}" type="slidenum">
              <a:rPr lang="en-US" altLang="en-US" sz="1300">
                <a:solidFill>
                  <a:srgbClr val="000000"/>
                </a:solidFill>
              </a:rPr>
              <a:pPr/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75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3763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800C65E7-333E-494E-82F1-57E9BFF4567F}" type="slidenum">
              <a:rPr lang="en-US" altLang="en-US" sz="1200">
                <a:solidFill>
                  <a:srgbClr val="000000"/>
                </a:solidFill>
              </a:rPr>
              <a:pPr/>
              <a:t>28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16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0E0C61A9-DE68-194E-9C87-F0518A4FC8A5}" type="slidenum">
              <a:rPr lang="en-US" altLang="en-US" sz="1200">
                <a:solidFill>
                  <a:srgbClr val="000000"/>
                </a:solidFill>
              </a:rPr>
              <a:pPr/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70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58A3C4-0FDA-AE48-90EE-47B80E047686}" type="slidenum">
              <a:rPr lang="en-US" altLang="en-US" sz="130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36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7CC3F2C-5311-CE4E-8D75-93666F0BC6D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01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522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89470C0B-B50A-1E42-8B2B-7DACA9417D8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19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98EDC57-8E67-B349-806B-BE1DD6C56BA3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99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B3CCC698-F436-024C-BA24-8BA62883AC1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51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CAE2FF69-245D-5E40-9704-6F49030A72FF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60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AE4C98F-481D-E949-BDC2-07762CF48F8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35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99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8E9C7DB-F017-F149-B135-E4EDFC075F7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97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35128851-8D6D-9C4A-9AA9-305D299C820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47D1E2-485D-F848-8872-BFE8D1D2741A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The second two enforce consistency across scenarios</a:t>
            </a:r>
          </a:p>
        </p:txBody>
      </p:sp>
    </p:spTree>
    <p:extLst>
      <p:ext uri="{BB962C8B-B14F-4D97-AF65-F5344CB8AC3E}">
        <p14:creationId xmlns:p14="http://schemas.microsoft.com/office/powerpoint/2010/main" val="4589375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4CEE832E-AEF5-EC47-AEEC-8F81E807561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67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CC2AA3FC-95A0-104D-8639-C79DBC2EE4D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996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297881A-E60B-C542-9B93-4C56CA9390C3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38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2647D3A-ED4C-0B47-8CE9-1D99B45DC98A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76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4CEE832E-AEF5-EC47-AEEC-8F81E807561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594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31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1998512-3607-4A48-9AB2-9CC7045083F9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Ti infinite</a:t>
            </a:r>
          </a:p>
          <a:p>
            <a:r>
              <a:rPr lang="en-US" altLang="en-US">
                <a:latin typeface="Times New Roman" charset="0"/>
              </a:rPr>
              <a:t>T^i_j infinite</a:t>
            </a:r>
          </a:p>
        </p:txBody>
      </p:sp>
    </p:spTree>
    <p:extLst>
      <p:ext uri="{BB962C8B-B14F-4D97-AF65-F5344CB8AC3E}">
        <p14:creationId xmlns:p14="http://schemas.microsoft.com/office/powerpoint/2010/main" val="20179835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FC0E86F-6AD2-6F48-BE0A-6864363537B3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778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968B6DA-83AC-9D4B-83D9-906E058168E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6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There are three types of distance estimates from node </a:t>
            </a:r>
            <a:r>
              <a:rPr lang="en-US" altLang="en-US" dirty="0" err="1">
                <a:latin typeface="Times New Roman" charset="0"/>
              </a:rPr>
              <a:t>i</a:t>
            </a:r>
            <a:r>
              <a:rPr lang="en-US" altLang="en-US" dirty="0">
                <a:latin typeface="Times New Roman" charset="0"/>
              </a:rPr>
              <a:t>: </a:t>
            </a:r>
          </a:p>
          <a:p>
            <a:pPr>
              <a:buFontTx/>
              <a:buChar char="-"/>
            </a:pPr>
            <a:r>
              <a:rPr lang="en-US" altLang="en-US" dirty="0">
                <a:latin typeface="Times New Roman" charset="0"/>
              </a:rPr>
              <a:t> </a:t>
            </a:r>
            <a:r>
              <a:rPr lang="en-US" altLang="en-US" dirty="0" err="1">
                <a:latin typeface="Times New Roman" charset="0"/>
              </a:rPr>
              <a:t>d_i</a:t>
            </a:r>
            <a:r>
              <a:rPr lang="en-US" altLang="en-US" dirty="0">
                <a:latin typeface="Times New Roman" charset="0"/>
              </a:rPr>
              <a:t>: current distance estimate at node </a:t>
            </a:r>
            <a:r>
              <a:rPr lang="en-US" altLang="en-US" dirty="0" err="1">
                <a:latin typeface="Times New Roman" charset="0"/>
              </a:rPr>
              <a:t>i</a:t>
            </a:r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- </a:t>
            </a:r>
            <a:r>
              <a:rPr lang="en-US" altLang="en-US" dirty="0" err="1">
                <a:latin typeface="Times New Roman" charset="0"/>
              </a:rPr>
              <a:t>d^j_i</a:t>
            </a:r>
            <a:r>
              <a:rPr lang="en-US" altLang="en-US" dirty="0">
                <a:latin typeface="Times New Roman" charset="0"/>
              </a:rPr>
              <a:t>: last </a:t>
            </a:r>
            <a:r>
              <a:rPr lang="en-US" altLang="en-US" dirty="0" err="1">
                <a:latin typeface="Times New Roman" charset="0"/>
              </a:rPr>
              <a:t>d_i</a:t>
            </a:r>
            <a:r>
              <a:rPr lang="en-US" altLang="en-US" dirty="0">
                <a:latin typeface="Times New Roman" charset="0"/>
              </a:rPr>
              <a:t> that neighbor j received</a:t>
            </a:r>
          </a:p>
          <a:p>
            <a:r>
              <a:rPr lang="en-US" altLang="en-US" dirty="0">
                <a:latin typeface="Times New Roman" charset="0"/>
              </a:rPr>
              <a:t>- </a:t>
            </a:r>
            <a:r>
              <a:rPr lang="en-US" altLang="en-US" dirty="0" err="1">
                <a:latin typeface="Times New Roman" charset="0"/>
              </a:rPr>
              <a:t>d^j_i</a:t>
            </a:r>
            <a:r>
              <a:rPr lang="en-US" altLang="en-US" dirty="0">
                <a:latin typeface="Times New Roman" charset="0"/>
              </a:rPr>
              <a:t>: </a:t>
            </a:r>
            <a:r>
              <a:rPr lang="en-US" altLang="en-US" dirty="0" err="1">
                <a:latin typeface="Times New Roman" charset="0"/>
              </a:rPr>
              <a:t>d_i</a:t>
            </a:r>
            <a:r>
              <a:rPr lang="en-US" altLang="en-US" dirty="0">
                <a:latin typeface="Times New Roman" charset="0"/>
              </a:rPr>
              <a:t> that are in transit to neighbor j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3B3728F-759C-604F-9151-504A4F118A7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0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D7D194-3A7B-1843-83D8-6C6709A0959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3553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D882A47-7AA7-984E-B5D6-6499978D38A1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572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8C2545ED-F7CE-EF4D-84B6-ED26902E3E2D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The state includes di, di_j, and messages containing di_j</a:t>
            </a:r>
          </a:p>
        </p:txBody>
      </p:sp>
    </p:spTree>
    <p:extLst>
      <p:ext uri="{BB962C8B-B14F-4D97-AF65-F5344CB8AC3E}">
        <p14:creationId xmlns:p14="http://schemas.microsoft.com/office/powerpoint/2010/main" val="896027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E4D3BCC-B26C-5649-B026-F835256FC16F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The state includes di, di_j, and messages containing di_j</a:t>
            </a:r>
          </a:p>
        </p:txBody>
      </p:sp>
    </p:spTree>
    <p:extLst>
      <p:ext uri="{BB962C8B-B14F-4D97-AF65-F5344CB8AC3E}">
        <p14:creationId xmlns:p14="http://schemas.microsoft.com/office/powerpoint/2010/main" val="14524052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6A3A839-7034-CB47-9C89-C158E74C913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The state includes di, di_j, and messages containing di_j</a:t>
            </a:r>
          </a:p>
        </p:txBody>
      </p:sp>
    </p:spTree>
    <p:extLst>
      <p:ext uri="{BB962C8B-B14F-4D97-AF65-F5344CB8AC3E}">
        <p14:creationId xmlns:p14="http://schemas.microsoft.com/office/powerpoint/2010/main" val="1112125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07E910E-5818-B84F-A6D4-9C9B694A9292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357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E9FC0D3-C8C4-C646-BE9C-6051DD24D7FA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56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721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CD88BBF-2330-7946-9DEA-91488009849E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23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350208-A964-6941-8C49-FFE797BED54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143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EC1427-F8C6-E547-B732-CABA65C9583A}" type="slidenum">
              <a:rPr lang="en-US" altLang="en-US" sz="1300">
                <a:solidFill>
                  <a:srgbClr val="000000"/>
                </a:solidFill>
              </a:rPr>
              <a:pPr/>
              <a:t>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46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A6C1D6C8-E294-1040-ABD9-595DCC5CCDC8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25477-570A-574E-BFD8-3C04BAEC8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26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A88E1-3493-094B-BBE0-33571CF5A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52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6EF2-2073-9B4C-969F-2FC55B7D8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95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5C837-7DCC-BB4C-860A-05134F7BC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97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7C249-6955-F842-A7C8-5E9AF3798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2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098BB-90A3-AB41-B2D0-2BD7F834B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960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40421-196E-8743-A09E-B90835362F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48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10EF7-73B5-804A-9519-1EFC842E6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024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F375A-7789-014E-9FCC-403830B04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185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43265-C4E5-9849-808A-4F94997A32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456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9CA9-9795-2149-8821-BD32B8E19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64D8F-4295-8242-A77D-B1CA32EE6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73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449B-0124-B649-9989-87E4A28CC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51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BE866-9258-1849-9196-E99C1DE861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378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086D-2936-1D4B-945D-022DB0BA22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08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AC1DB-9995-0848-874A-E9EA71109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44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6598F-A427-AD40-9B56-2131A9605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338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6114C-E8A7-DA4A-AA0F-845DA97FFF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165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D0AA7-2BB1-D544-AE89-73F1C9398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1352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A5C27-C57B-B646-8C1E-F00B103C52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472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8D0B3-9CBA-6048-9458-9B54CAEFE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89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2C26A-E955-2A47-B9DE-5B0FAC6C10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21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A5C9-A8EF-A349-ADE4-D1809ABD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16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956A0-86B0-AD46-AABB-A7C816AA5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778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B6115-4B9B-564A-805E-8758FC54F8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741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ACDAB-00D7-344E-B9DF-FBA0829A2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549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331CB-E84B-0E4C-8CC5-DFAF011D1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756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3408B-7900-FC4B-BD72-36040FD982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136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347-CDA6-574D-B403-36BF32827D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288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4E864-80E4-EB4D-9F7B-425E69AE6F8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0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0FEA3-0CE1-1440-A34F-FBA574C263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644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58E7-B42F-CB41-BB34-1CBF4256AC9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919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BA8F6-F958-3D4A-9A28-942348EDAA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9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6914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3236B-93AC-334D-B2DC-16D8302F8B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943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8FA4C-44B9-1941-9504-05623CDAE7D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691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1DFBB-360D-4241-81CF-92E89BE9A7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35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E87D8-9014-504E-86AD-E6ED472683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51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0D48B-45A7-DC49-ADCE-D4FA1D0D5D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29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07658-B878-A343-92D3-0368298DE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89F1B-7E6C-7A49-BAC1-E640164C8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C813F-428E-AA40-952D-BCD9D2D1B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505A6-EDD7-B041-A4AE-5F91ED5664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DF850-F40B-9D4F-B4D3-521ACFEA8A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B7C4A-3D24-BF4E-AD68-38F8399126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5684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4CCD9-39D7-5541-B14F-D9481BE423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FF833-8FE5-DB46-9EBD-C475FE817D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C58CC-83D3-504A-A366-E3F8EFD21A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94460A-2250-B54B-BABA-045BA03B66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5898A-9E5C-2949-BBE5-FFF59B7ADF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BBC52-8DD6-7E43-B4AA-FDE4E427D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85BB7-4B17-6D43-89F8-9D8CCEF4EF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88F45-8E67-A041-A762-86C8FE9028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A6397-7845-F84E-A717-8273779CDD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D1EEB-1870-CC4C-9AFC-9A4186EB06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98662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C165B-77C3-0149-B2A8-E370F1CF8D7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C3F1-729C-614C-9A3D-B8800098AB5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F3007-76A1-E64E-AAB2-9DBBF6A454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7E80-7CA5-644C-9DA5-32F39C5E8F2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6C743-D032-4446-929A-AB0CD4A6F78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15A14-04F9-994F-844B-7FFA7CA27E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4CE5C-EC3A-8645-B052-CD854362F20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AD268-B534-E149-995B-2B39CFD6D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C273-6D58-CF42-B3CA-1177D4F9BE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1769-2381-6849-949A-04D810084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189E-5B48-B544-9DD9-12B6B151D4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4703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244F7-46FC-1844-977F-3DC210854D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8E58E-E795-C448-92AC-63F4456AA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37445-8DFC-4B42-B192-E24A82469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9079A-A6AF-A244-98D5-C16260D971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F3CC0-5922-5F45-9014-DD5CCD0B51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5252F-8CF4-9F4B-923C-06D024C946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60F5D-50B0-A14D-B36F-71236C4F1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BB3D1-C288-4542-BED2-76463A0A1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0ADCF-D9B3-9242-B607-A3B2552A08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13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3A836-715B-104F-9C69-7C89C2B7A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0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692074A-70EF-DC48-9B97-1DF5E3264B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53" r:id="rId1"/>
    <p:sldLayoutId id="2147486454" r:id="rId2"/>
    <p:sldLayoutId id="2147486455" r:id="rId3"/>
    <p:sldLayoutId id="2147486517" r:id="rId4"/>
    <p:sldLayoutId id="2147486456" r:id="rId5"/>
    <p:sldLayoutId id="2147486518" r:id="rId6"/>
    <p:sldLayoutId id="2147486457" r:id="rId7"/>
    <p:sldLayoutId id="2147486458" r:id="rId8"/>
    <p:sldLayoutId id="2147486459" r:id="rId9"/>
    <p:sldLayoutId id="2147486460" r:id="rId10"/>
    <p:sldLayoutId id="21474864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BF82A54-26C4-3345-A9A7-508E3D1645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8134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95" r:id="rId1"/>
    <p:sldLayoutId id="2147486496" r:id="rId2"/>
    <p:sldLayoutId id="2147486497" r:id="rId3"/>
    <p:sldLayoutId id="2147486498" r:id="rId4"/>
    <p:sldLayoutId id="2147486499" r:id="rId5"/>
    <p:sldLayoutId id="2147486500" r:id="rId6"/>
    <p:sldLayoutId id="2147486501" r:id="rId7"/>
    <p:sldLayoutId id="2147486502" r:id="rId8"/>
    <p:sldLayoutId id="2147486503" r:id="rId9"/>
    <p:sldLayoutId id="2147486504" r:id="rId10"/>
    <p:sldLayoutId id="21474865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>
              <a:ea typeface="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8AF0E8C5-A3A4-7A43-9A2F-5FBA791B69E9}" type="slidenum">
              <a:rPr lang="en-US" altLang="en-US" smtClean="0">
                <a:ea typeface=""/>
              </a:rPr>
              <a:pPr/>
              <a:t>‹#›</a:t>
            </a:fld>
            <a:endParaRPr lang="en-US" altLang="en-US">
              <a:ea typeface="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7335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31" r:id="rId1"/>
    <p:sldLayoutId id="2147486532" r:id="rId2"/>
    <p:sldLayoutId id="2147486533" r:id="rId3"/>
    <p:sldLayoutId id="2147486534" r:id="rId4"/>
    <p:sldLayoutId id="2147486535" r:id="rId5"/>
    <p:sldLayoutId id="2147486536" r:id="rId6"/>
    <p:sldLayoutId id="2147486537" r:id="rId7"/>
    <p:sldLayoutId id="2147486538" r:id="rId8"/>
    <p:sldLayoutId id="2147486539" r:id="rId9"/>
    <p:sldLayoutId id="2147486540" r:id="rId10"/>
    <p:sldLayoutId id="21474865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fld id="{3D37A63E-14DD-5A45-9700-CA25841BF112}" type="slidenum">
              <a:rPr lang="en-US" altLang="en-US" smtClean="0">
                <a:solidFill>
                  <a:srgbClr val="000000"/>
                </a:solidFill>
                <a:ea typeface=""/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710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43" r:id="rId1"/>
    <p:sldLayoutId id="2147486544" r:id="rId2"/>
    <p:sldLayoutId id="2147486545" r:id="rId3"/>
    <p:sldLayoutId id="2147486546" r:id="rId4"/>
    <p:sldLayoutId id="2147486547" r:id="rId5"/>
    <p:sldLayoutId id="2147486548" r:id="rId6"/>
    <p:sldLayoutId id="2147486549" r:id="rId7"/>
    <p:sldLayoutId id="2147486550" r:id="rId8"/>
    <p:sldLayoutId id="2147486551" r:id="rId9"/>
    <p:sldLayoutId id="2147486552" r:id="rId10"/>
    <p:sldLayoutId id="21474865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73196D1A-56DB-1D4B-8B6D-0A0D7131AE6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27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91" r:id="rId1"/>
    <p:sldLayoutId id="2147486592" r:id="rId2"/>
    <p:sldLayoutId id="2147486593" r:id="rId3"/>
    <p:sldLayoutId id="2147486594" r:id="rId4"/>
    <p:sldLayoutId id="2147486595" r:id="rId5"/>
    <p:sldLayoutId id="2147486596" r:id="rId6"/>
    <p:sldLayoutId id="2147486597" r:id="rId7"/>
    <p:sldLayoutId id="2147486598" r:id="rId8"/>
    <p:sldLayoutId id="2147486599" r:id="rId9"/>
    <p:sldLayoutId id="2147486600" r:id="rId10"/>
    <p:sldLayoutId id="21474866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fld id="{B6767C61-7660-064E-8E0D-AAB8340256F3}" type="slidenum">
              <a:rPr lang="en-US" altLang="en-US" smtClean="0">
                <a:solidFill>
                  <a:srgbClr val="000000"/>
                </a:solidFill>
                <a:ea typeface=""/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607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16" r:id="rId1"/>
    <p:sldLayoutId id="2147486617" r:id="rId2"/>
    <p:sldLayoutId id="2147486618" r:id="rId3"/>
    <p:sldLayoutId id="2147486619" r:id="rId4"/>
    <p:sldLayoutId id="2147486620" r:id="rId5"/>
    <p:sldLayoutId id="2147486621" r:id="rId6"/>
    <p:sldLayoutId id="2147486622" r:id="rId7"/>
    <p:sldLayoutId id="2147486623" r:id="rId8"/>
    <p:sldLayoutId id="2147486624" r:id="rId9"/>
    <p:sldLayoutId id="2147486625" r:id="rId10"/>
    <p:sldLayoutId id="21474866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9E5D1BEF-6B64-C345-8D36-99D977D1EE77}" type="slidenum">
              <a:rPr lang="en-US" altLang="en-US" smtClean="0">
                <a:ea typeface=""/>
              </a:rPr>
              <a:pPr/>
              <a:t>‹#›</a:t>
            </a:fld>
            <a:endParaRPr lang="en-US" altLang="en-US">
              <a:ea typeface="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648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28" r:id="rId1"/>
    <p:sldLayoutId id="2147486629" r:id="rId2"/>
    <p:sldLayoutId id="2147486630" r:id="rId3"/>
    <p:sldLayoutId id="2147486631" r:id="rId4"/>
    <p:sldLayoutId id="2147486632" r:id="rId5"/>
    <p:sldLayoutId id="2147486633" r:id="rId6"/>
    <p:sldLayoutId id="2147486634" r:id="rId7"/>
    <p:sldLayoutId id="2147486635" r:id="rId8"/>
    <p:sldLayoutId id="2147486636" r:id="rId9"/>
    <p:sldLayoutId id="2147486637" r:id="rId10"/>
    <p:sldLayoutId id="21474866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NULL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NUL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Over</a:t>
            </a:r>
            <a:r>
              <a:rPr lang="en-US" altLang="zh-CN" sz="2800" dirty="0">
                <a:ea typeface="ＭＳ Ｐゴシック" charset="-128"/>
              </a:rPr>
              <a:t>view</a:t>
            </a:r>
            <a:r>
              <a:rPr lang="en-US" altLang="en-US" sz="2800" dirty="0">
                <a:ea typeface="ＭＳ Ｐゴシック" charset="-128"/>
              </a:rPr>
              <a:t>;</a:t>
            </a:r>
            <a:br>
              <a:rPr lang="en-US" altLang="en-US" sz="2800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Distance Vector Protocols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486930-9A6A-0C42-8A17-D7B66A736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30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87E4F-B83B-A340-932A-C61E14BE284B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6508750" cy="1143000"/>
          </a:xfrm>
        </p:spPr>
        <p:txBody>
          <a:bodyPr/>
          <a:lstStyle/>
          <a:p>
            <a:pPr algn="l"/>
            <a:r>
              <a:rPr lang="en-US" altLang="en-US" sz="3000" dirty="0"/>
              <a:t>Summary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047038" cy="4267200"/>
          </a:xfrm>
        </p:spPr>
        <p:txBody>
          <a:bodyPr/>
          <a:lstStyle/>
          <a:p>
            <a:pPr>
              <a:spcBef>
                <a:spcPts val="400"/>
              </a:spcBef>
              <a:buFont typeface="Wingdings" pitchFamily="2" charset="2"/>
              <a:buChar char="q"/>
            </a:pPr>
            <a:r>
              <a:rPr lang="en-US" altLang="en-US" dirty="0"/>
              <a:t>Many aspects of TCP can be studied, for example </a:t>
            </a:r>
          </a:p>
          <a:p>
            <a:pPr lvl="1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en-US" altLang="en-US" dirty="0"/>
              <a:t>TCP under wireless (LTE) </a:t>
            </a:r>
          </a:p>
          <a:p>
            <a:pPr lvl="1">
              <a:spcBef>
                <a:spcPts val="400"/>
              </a:spcBef>
              <a:buFont typeface="Courier New" panose="02070309020205020404" pitchFamily="49" charset="0"/>
              <a:buChar char="o"/>
            </a:pPr>
            <a:endParaRPr lang="en-US" altLang="en-US" dirty="0"/>
          </a:p>
          <a:p>
            <a:pPr lvl="1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2"/>
                </a:solidFill>
              </a:rPr>
              <a:t>Multipath TCP</a:t>
            </a:r>
          </a:p>
          <a:p>
            <a:pPr lvl="1">
              <a:spcBef>
                <a:spcPts val="400"/>
              </a:spcBef>
              <a:buFont typeface="Courier New" panose="02070309020205020404" pitchFamily="49" charset="0"/>
              <a:buChar char="o"/>
            </a:pPr>
            <a:endParaRPr lang="en-US" altLang="en-US" dirty="0">
              <a:solidFill>
                <a:schemeClr val="tx2"/>
              </a:solidFill>
            </a:endParaRPr>
          </a:p>
          <a:p>
            <a:pPr lvl="1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mr-IN" altLang="en-US" dirty="0">
                <a:solidFill>
                  <a:schemeClr val="tx2"/>
                </a:solidFill>
              </a:rPr>
              <a:t>…</a:t>
            </a:r>
            <a:endParaRPr lang="en-US" altLang="en-US" dirty="0">
              <a:solidFill>
                <a:schemeClr val="tx2"/>
              </a:solidFill>
            </a:endParaRPr>
          </a:p>
          <a:p>
            <a:pPr lvl="1">
              <a:spcBef>
                <a:spcPts val="400"/>
              </a:spcBef>
              <a:buFont typeface="Wingdings" charset="2"/>
              <a:buChar char="§"/>
            </a:pPr>
            <a:endParaRPr lang="en-US" altLang="en-US" dirty="0"/>
          </a:p>
          <a:p>
            <a:pPr lvl="1">
              <a:spcBef>
                <a:spcPts val="400"/>
              </a:spcBef>
              <a:buFont typeface="Wingdings" charset="2"/>
              <a:buChar char="§"/>
            </a:pPr>
            <a:endParaRPr lang="en-US" altLang="en-US" dirty="0"/>
          </a:p>
          <a:p>
            <a:pPr lvl="1">
              <a:spcBef>
                <a:spcPts val="400"/>
              </a:spcBef>
              <a:buFont typeface="Wingdings" charset="2"/>
              <a:buChar char="§"/>
            </a:pP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5" name="Picture 8" descr="Screen Shot 2013-11-03 at 4.54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66" y="2050306"/>
            <a:ext cx="4435967" cy="226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7E3A1CA-BAEC-1247-8612-E7923AFD43BC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1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Admin and recap</a:t>
            </a:r>
          </a:p>
          <a:p>
            <a:pPr marL="457200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r>
              <a:rPr lang="en-US" sz="2800" i="1" dirty="0">
                <a:solidFill>
                  <a:srgbClr val="C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overview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3EC911E-8FDF-B744-86ED-0706AFB94BB4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3600" u="sng">
                <a:solidFill>
                  <a:srgbClr val="3333CC"/>
                </a:solidFill>
                <a:ea typeface=""/>
              </a:rPr>
              <a:t>Network Layer</a:t>
            </a:r>
            <a:endParaRPr lang="en-US" altLang="en-US" sz="4800" u="sng">
              <a:solidFill>
                <a:srgbClr val="3333CC"/>
              </a:solidFill>
              <a:ea typeface=""/>
            </a:endParaRP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338138" y="1471613"/>
            <a:ext cx="4281487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Transport packet from source to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dest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.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Network layer in </a:t>
            </a:r>
            <a:r>
              <a:rPr lang="en-US" altLang="en-US" i="1" dirty="0">
                <a:solidFill>
                  <a:srgbClr val="000000"/>
                </a:solidFill>
                <a:ea typeface=""/>
              </a:rPr>
              <a:t>every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 host, router</a:t>
            </a:r>
          </a:p>
          <a:p>
            <a:pPr>
              <a:spcBef>
                <a:spcPct val="7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en-US" dirty="0">
                <a:solidFill>
                  <a:srgbClr val="FF0000"/>
                </a:solidFill>
                <a:ea typeface=""/>
              </a:rPr>
              <a:t>asic functions:</a:t>
            </a:r>
            <a:endParaRPr lang="en-US" altLang="en-US" dirty="0">
              <a:solidFill>
                <a:srgbClr val="000000"/>
              </a:solidFill>
              <a:ea typeface="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inter-networking (e.g., fragmentation/assembly)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75000"/>
              <a:buFont typeface="Wingdings" charset="2"/>
              <a:buChar char="Ø"/>
            </a:pPr>
            <a:r>
              <a:rPr lang="en-US" altLang="zh-CN" dirty="0">
                <a:solidFill>
                  <a:schemeClr val="accent6"/>
                </a:solidFill>
                <a:ea typeface="宋体" charset="-122"/>
              </a:rPr>
              <a:t>routing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(determine 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route(s) taken by packets of a flow), and </a:t>
            </a:r>
            <a:r>
              <a:rPr lang="en-US" altLang="en-US" dirty="0">
                <a:solidFill>
                  <a:schemeClr val="accent6"/>
                </a:solidFill>
                <a:ea typeface=""/>
              </a:rPr>
              <a:t>forwarding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 (move the packets along the route(s))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619625" y="1792288"/>
          <a:ext cx="38798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88" name="Photo Editor Photo" r:id="rId4" imgW="7628571" imgH="7992591" progId="MSPhotoEd.3">
                  <p:embed/>
                </p:oleObj>
              </mc:Choice>
              <mc:Fallback>
                <p:oleObj name="Photo Editor Photo" r:id="rId4" imgW="7628571" imgH="799259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1792288"/>
                        <a:ext cx="387985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12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CC978B38-6BBA-DE40-8136-39730AAF9F1A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262063" y="1781175"/>
            <a:ext cx="7539037" cy="4511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163638" y="1847850"/>
            <a:ext cx="7539037" cy="45116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r>
              <a:rPr lang="en-US" altLang="en-US" sz="3600" dirty="0"/>
              <a:t>Current Internet Network Layer</a:t>
            </a:r>
            <a:endParaRPr lang="en-US" altLang="en-US" dirty="0"/>
          </a:p>
        </p:txBody>
      </p:sp>
      <p:grpSp>
        <p:nvGrpSpPr>
          <p:cNvPr id="3079" name="Group 6"/>
          <p:cNvGrpSpPr>
            <a:grpSpLocks/>
          </p:cNvGrpSpPr>
          <p:nvPr/>
        </p:nvGrpSpPr>
        <p:grpSpPr bwMode="auto">
          <a:xfrm>
            <a:off x="3452813" y="4037013"/>
            <a:ext cx="1530350" cy="1343025"/>
            <a:chOff x="3996" y="2883"/>
            <a:chExt cx="646" cy="765"/>
          </a:xfrm>
        </p:grpSpPr>
        <p:sp>
          <p:nvSpPr>
            <p:cNvPr id="3109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110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111" name="Text Box 9"/>
            <p:cNvSpPr txBox="1">
              <a:spLocks noChangeArrowheads="1"/>
            </p:cNvSpPr>
            <p:nvPr/>
          </p:nvSpPr>
          <p:spPr bwMode="auto">
            <a:xfrm>
              <a:off x="4011" y="3074"/>
              <a:ext cx="63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forwarding</a:t>
              </a:r>
            </a:p>
          </p:txBody>
        </p:sp>
        <p:sp>
          <p:nvSpPr>
            <p:cNvPr id="3112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113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114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115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116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117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308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439005" y="1397262"/>
            <a:ext cx="7534275" cy="4381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en-US" sz="2400"/>
              <a:t>Network layer functions:</a:t>
            </a:r>
          </a:p>
        </p:txBody>
      </p:sp>
      <p:sp>
        <p:nvSpPr>
          <p:cNvPr id="3081" name="Line 17"/>
          <p:cNvSpPr>
            <a:spLocks noChangeShapeType="1"/>
          </p:cNvSpPr>
          <p:nvPr/>
        </p:nvSpPr>
        <p:spPr bwMode="auto">
          <a:xfrm flipV="1">
            <a:off x="1185863" y="5895975"/>
            <a:ext cx="7505700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082" name="Line 18"/>
          <p:cNvSpPr>
            <a:spLocks noChangeShapeType="1"/>
          </p:cNvSpPr>
          <p:nvPr/>
        </p:nvSpPr>
        <p:spPr bwMode="auto">
          <a:xfrm flipV="1">
            <a:off x="1214438" y="5429250"/>
            <a:ext cx="7527925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3083" name="Group 19"/>
          <p:cNvGrpSpPr>
            <a:grpSpLocks/>
          </p:cNvGrpSpPr>
          <p:nvPr/>
        </p:nvGrpSpPr>
        <p:grpSpPr bwMode="auto">
          <a:xfrm>
            <a:off x="1265238" y="2552700"/>
            <a:ext cx="2178050" cy="979488"/>
            <a:chOff x="1175" y="1848"/>
            <a:chExt cx="1189" cy="558"/>
          </a:xfrm>
        </p:grpSpPr>
        <p:sp>
          <p:nvSpPr>
            <p:cNvPr id="3106" name="Rectangle 20"/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107" name="Rectangle 21"/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108" name="Text Box 22"/>
            <p:cNvSpPr txBox="1">
              <a:spLocks noChangeArrowheads="1"/>
            </p:cNvSpPr>
            <p:nvPr/>
          </p:nvSpPr>
          <p:spPr bwMode="auto">
            <a:xfrm>
              <a:off x="1175" y="1895"/>
              <a:ext cx="99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ea typeface=""/>
                </a:rPr>
                <a:t>Routing protocols</a:t>
              </a:r>
            </a:p>
            <a:p>
              <a:pPr>
                <a:buFontTx/>
                <a:buChar char="•"/>
              </a:pPr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path selection</a:t>
              </a:r>
            </a:p>
            <a:p>
              <a:pPr>
                <a:buFontTx/>
                <a:buChar char="•"/>
              </a:pPr>
              <a:r>
                <a:rPr lang="en-US" altLang="en-US" sz="1200">
                  <a:solidFill>
                    <a:srgbClr val="000000"/>
                  </a:solidFill>
                  <a:ea typeface=""/>
                </a:rPr>
                <a:t>e.g., RIP, OSPF, BGP</a:t>
              </a:r>
              <a:endParaRPr lang="en-US" altLang="en-US" sz="1400">
                <a:solidFill>
                  <a:srgbClr val="000000"/>
                </a:solidFill>
                <a:ea typeface=""/>
              </a:endParaRPr>
            </a:p>
          </p:txBody>
        </p:sp>
      </p:grpSp>
      <p:grpSp>
        <p:nvGrpSpPr>
          <p:cNvPr id="3084" name="Group 24"/>
          <p:cNvGrpSpPr>
            <a:grpSpLocks/>
          </p:cNvGrpSpPr>
          <p:nvPr/>
        </p:nvGrpSpPr>
        <p:grpSpPr bwMode="auto">
          <a:xfrm>
            <a:off x="5303838" y="4030663"/>
            <a:ext cx="3087687" cy="1306512"/>
            <a:chOff x="102" y="1272"/>
            <a:chExt cx="1890" cy="744"/>
          </a:xfrm>
        </p:grpSpPr>
        <p:sp>
          <p:nvSpPr>
            <p:cNvPr id="3103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104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105" name="Text Box 27"/>
            <p:cNvSpPr txBox="1">
              <a:spLocks noChangeArrowheads="1"/>
            </p:cNvSpPr>
            <p:nvPr/>
          </p:nvSpPr>
          <p:spPr bwMode="auto">
            <a:xfrm>
              <a:off x="116" y="1335"/>
              <a:ext cx="1768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  <a:ea typeface=""/>
                </a:rPr>
                <a:t>Network layer protocol (e.g., IP)</a:t>
              </a:r>
            </a:p>
            <a:p>
              <a:pPr>
                <a:buFontTx/>
                <a:buChar char="•"/>
              </a:pPr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addressing conventions</a:t>
              </a:r>
            </a:p>
            <a:p>
              <a:pPr>
                <a:buFontTx/>
                <a:buChar char="•"/>
              </a:pPr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packet format</a:t>
              </a:r>
            </a:p>
            <a:p>
              <a:pPr>
                <a:buFontTx/>
                <a:buChar char="•"/>
              </a:pPr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packet handling conventions</a:t>
              </a:r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</p:grpSp>
      <p:grpSp>
        <p:nvGrpSpPr>
          <p:cNvPr id="3085" name="Group 28"/>
          <p:cNvGrpSpPr>
            <a:grpSpLocks/>
          </p:cNvGrpSpPr>
          <p:nvPr/>
        </p:nvGrpSpPr>
        <p:grpSpPr bwMode="auto">
          <a:xfrm>
            <a:off x="3857625" y="2540000"/>
            <a:ext cx="2028825" cy="979488"/>
            <a:chOff x="72" y="1146"/>
            <a:chExt cx="1260" cy="558"/>
          </a:xfrm>
        </p:grpSpPr>
        <p:sp>
          <p:nvSpPr>
            <p:cNvPr id="3100" name="Rectangle 29"/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101" name="Rectangle 30"/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  <a:ea typeface=""/>
                </a:rPr>
                <a:t>Control protocols</a:t>
              </a:r>
            </a:p>
            <a:p>
              <a:pPr>
                <a:buFontTx/>
                <a:buChar char="•"/>
              </a:pPr>
              <a:r>
                <a:rPr lang="en-US" altLang="en-US" sz="1400">
                  <a:solidFill>
                    <a:srgbClr val="000000"/>
                  </a:solidFill>
                  <a:ea typeface=""/>
                </a:rPr>
                <a:t>error reporting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 </a:t>
              </a:r>
              <a:br>
                <a:rPr lang="en-US" altLang="zh-CN" sz="14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en-US" sz="1400">
                  <a:solidFill>
                    <a:srgbClr val="000000"/>
                  </a:solidFill>
                  <a:ea typeface=""/>
                </a:rPr>
                <a:t>e.g. ICMP</a:t>
              </a:r>
            </a:p>
          </p:txBody>
        </p:sp>
      </p:grpSp>
      <p:sp>
        <p:nvSpPr>
          <p:cNvPr id="3086" name="Line 32"/>
          <p:cNvSpPr>
            <a:spLocks noChangeShapeType="1"/>
          </p:cNvSpPr>
          <p:nvPr/>
        </p:nvSpPr>
        <p:spPr bwMode="auto">
          <a:xfrm flipV="1">
            <a:off x="1214438" y="2466975"/>
            <a:ext cx="7527925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087" name="Text Box 33"/>
          <p:cNvSpPr txBox="1">
            <a:spLocks noChangeArrowheads="1"/>
          </p:cNvSpPr>
          <p:nvPr/>
        </p:nvSpPr>
        <p:spPr bwMode="auto">
          <a:xfrm>
            <a:off x="3468688" y="1993900"/>
            <a:ext cx="185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>
                <a:solidFill>
                  <a:srgbClr val="808080"/>
                </a:solidFill>
                <a:ea typeface=""/>
              </a:rPr>
              <a:t>Transport layer</a:t>
            </a: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3088" name="Text Box 34"/>
          <p:cNvSpPr txBox="1">
            <a:spLocks noChangeArrowheads="1"/>
          </p:cNvSpPr>
          <p:nvPr/>
        </p:nvSpPr>
        <p:spPr bwMode="auto">
          <a:xfrm>
            <a:off x="4070350" y="5459413"/>
            <a:ext cx="1217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>
                <a:solidFill>
                  <a:srgbClr val="808080"/>
                </a:solidFill>
                <a:ea typeface=""/>
              </a:rPr>
              <a:t>Link layer</a:t>
            </a: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3089" name="Text Box 35"/>
          <p:cNvSpPr txBox="1">
            <a:spLocks noChangeArrowheads="1"/>
          </p:cNvSpPr>
          <p:nvPr/>
        </p:nvSpPr>
        <p:spPr bwMode="auto">
          <a:xfrm>
            <a:off x="3857625" y="5954713"/>
            <a:ext cx="163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>
                <a:solidFill>
                  <a:srgbClr val="808080"/>
                </a:solidFill>
                <a:ea typeface=""/>
              </a:rPr>
              <a:t>physical layer</a:t>
            </a:r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3090" name="Text Box 36"/>
          <p:cNvSpPr txBox="1">
            <a:spLocks noChangeArrowheads="1"/>
          </p:cNvSpPr>
          <p:nvPr/>
        </p:nvSpPr>
        <p:spPr bwMode="auto">
          <a:xfrm>
            <a:off x="0" y="3524250"/>
            <a:ext cx="1211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FF0000"/>
                </a:solidFill>
                <a:ea typeface=""/>
              </a:rPr>
              <a:t>Network</a:t>
            </a:r>
          </a:p>
          <a:p>
            <a:pPr algn="r"/>
            <a:r>
              <a:rPr lang="en-US" altLang="en-US" sz="2000">
                <a:solidFill>
                  <a:srgbClr val="FF0000"/>
                </a:solidFill>
                <a:ea typeface=""/>
              </a:rPr>
              <a:t>layer</a:t>
            </a:r>
            <a:endParaRPr lang="en-US" altLang="en-US" sz="1600">
              <a:solidFill>
                <a:srgbClr val="000000"/>
              </a:solidFill>
              <a:ea typeface=""/>
            </a:endParaRPr>
          </a:p>
        </p:txBody>
      </p:sp>
      <p:sp>
        <p:nvSpPr>
          <p:cNvPr id="3091" name="Line 37"/>
          <p:cNvSpPr>
            <a:spLocks noChangeShapeType="1"/>
          </p:cNvSpPr>
          <p:nvPr/>
        </p:nvSpPr>
        <p:spPr bwMode="auto">
          <a:xfrm flipV="1">
            <a:off x="1023938" y="2486025"/>
            <a:ext cx="1587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092" name="Line 38"/>
          <p:cNvSpPr>
            <a:spLocks noChangeShapeType="1"/>
          </p:cNvSpPr>
          <p:nvPr/>
        </p:nvSpPr>
        <p:spPr bwMode="auto">
          <a:xfrm>
            <a:off x="1008063" y="4511675"/>
            <a:ext cx="1587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3093" name="Group 39"/>
          <p:cNvGrpSpPr>
            <a:grpSpLocks/>
          </p:cNvGrpSpPr>
          <p:nvPr/>
        </p:nvGrpSpPr>
        <p:grpSpPr bwMode="auto">
          <a:xfrm>
            <a:off x="6192838" y="2527300"/>
            <a:ext cx="2089150" cy="979488"/>
            <a:chOff x="72" y="1146"/>
            <a:chExt cx="1260" cy="558"/>
          </a:xfrm>
        </p:grpSpPr>
        <p:sp>
          <p:nvSpPr>
            <p:cNvPr id="3097" name="Rectangle 40"/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098" name="Rectangle 41"/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099" name="Text Box 42"/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  <a:ea typeface=""/>
                </a:rPr>
                <a:t>Control protocols</a:t>
              </a:r>
            </a:p>
            <a:p>
              <a:r>
                <a:rPr lang="en-US" altLang="en-US" sz="1400">
                  <a:solidFill>
                    <a:srgbClr val="000000"/>
                  </a:solidFill>
                  <a:ea typeface=""/>
                </a:rPr>
                <a:t>- router “signaling”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 </a:t>
              </a:r>
              <a:br>
                <a:rPr lang="en-US" altLang="zh-CN" sz="14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e.g. RSVP</a:t>
              </a:r>
              <a:endParaRPr lang="en-US" altLang="en-US" sz="1400">
                <a:solidFill>
                  <a:srgbClr val="000000"/>
                </a:solidFill>
                <a:ea typeface=""/>
              </a:endParaRPr>
            </a:p>
          </p:txBody>
        </p:sp>
      </p:grpSp>
      <p:sp>
        <p:nvSpPr>
          <p:cNvPr id="3094" name="Line 43"/>
          <p:cNvSpPr>
            <a:spLocks noChangeShapeType="1"/>
          </p:cNvSpPr>
          <p:nvPr/>
        </p:nvSpPr>
        <p:spPr bwMode="auto">
          <a:xfrm>
            <a:off x="3192463" y="3613150"/>
            <a:ext cx="404812" cy="31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095" name="Line 44"/>
          <p:cNvSpPr>
            <a:spLocks noChangeShapeType="1"/>
          </p:cNvSpPr>
          <p:nvPr/>
        </p:nvSpPr>
        <p:spPr bwMode="auto">
          <a:xfrm flipH="1">
            <a:off x="4259263" y="3586163"/>
            <a:ext cx="0" cy="358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096" name="Line 45"/>
          <p:cNvSpPr>
            <a:spLocks noChangeShapeType="1"/>
          </p:cNvSpPr>
          <p:nvPr/>
        </p:nvSpPr>
        <p:spPr bwMode="auto">
          <a:xfrm flipH="1">
            <a:off x="4918075" y="3556000"/>
            <a:ext cx="1454150" cy="37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9957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6" y="63738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fld id="{41758A03-8671-6444-B1C0-E7824262563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 algn="r"/>
              <a:t>14</a:t>
            </a:fld>
            <a:endParaRPr lang="en-US" alt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4000" u="sng" dirty="0">
                <a:solidFill>
                  <a:srgbClr val="3333CC"/>
                </a:solidFill>
                <a:ea typeface=""/>
              </a:rPr>
              <a:t>Routing: Overview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85775" y="3076575"/>
            <a:ext cx="4275138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Graph abstraction for the routing problem: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altLang="en-US" dirty="0">
              <a:solidFill>
                <a:srgbClr val="000000"/>
              </a:solidFill>
              <a:ea typeface="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graph nodes are routers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graph edges are physical links</a:t>
            </a: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links have properties: delay, capacity, $ cost, </a:t>
            </a:r>
            <a:r>
              <a:rPr lang="en-US" altLang="en-US" sz="2000" dirty="0">
                <a:solidFill>
                  <a:srgbClr val="C00000"/>
                </a:solidFill>
                <a:ea typeface=""/>
              </a:rPr>
              <a:t>policy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58800" y="1789113"/>
            <a:ext cx="4100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0000"/>
                </a:solidFill>
                <a:ea typeface=""/>
              </a:rPr>
              <a:t>Goal:</a:t>
            </a:r>
            <a:r>
              <a:rPr lang="en-US" altLang="en-US" sz="2000" dirty="0">
                <a:solidFill>
                  <a:srgbClr val="000000"/>
                </a:solidFill>
                <a:ea typeface=""/>
              </a:rPr>
              <a:t> determine “good” paths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  <a:ea typeface=""/>
              </a:rPr>
              <a:t>(sequences of routers) thru 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  <a:ea typeface=""/>
              </a:rPr>
              <a:t>networks from source to </a:t>
            </a:r>
            <a:r>
              <a:rPr lang="en-US" altLang="en-US" sz="2000" dirty="0" err="1">
                <a:solidFill>
                  <a:srgbClr val="000000"/>
                </a:solidFill>
                <a:ea typeface=""/>
              </a:rPr>
              <a:t>dest</a:t>
            </a:r>
            <a:r>
              <a:rPr lang="en-US" altLang="en-US" sz="2000" dirty="0">
                <a:solidFill>
                  <a:srgbClr val="000000"/>
                </a:solidFill>
                <a:ea typeface=""/>
              </a:rPr>
              <a:t>.</a:t>
            </a:r>
            <a:endParaRPr lang="en-US" altLang="en-US" dirty="0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71500" y="1571625"/>
            <a:ext cx="4100513" cy="1257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  <a:latin typeface="Times New Roman" charset="0"/>
              <a:ea typeface=""/>
            </a:endParaRPr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695325" y="1331913"/>
            <a:ext cx="2352675" cy="457200"/>
            <a:chOff x="186" y="3065"/>
            <a:chExt cx="1482" cy="288"/>
          </a:xfrm>
        </p:grpSpPr>
        <p:sp>
          <p:nvSpPr>
            <p:cNvPr id="29775" name="Rectangle 7"/>
            <p:cNvSpPr>
              <a:spLocks noChangeArrowheads="1"/>
            </p:cNvSpPr>
            <p:nvPr/>
          </p:nvSpPr>
          <p:spPr bwMode="auto">
            <a:xfrm>
              <a:off x="186" y="3102"/>
              <a:ext cx="148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76" name="Text Box 8"/>
            <p:cNvSpPr txBox="1">
              <a:spLocks noChangeArrowheads="1"/>
            </p:cNvSpPr>
            <p:nvPr/>
          </p:nvSpPr>
          <p:spPr bwMode="auto">
            <a:xfrm>
              <a:off x="549" y="3065"/>
              <a:ext cx="7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  <a:ea typeface=""/>
                </a:rPr>
                <a:t>Routing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29704" name="Group 9"/>
          <p:cNvGrpSpPr>
            <a:grpSpLocks/>
          </p:cNvGrpSpPr>
          <p:nvPr/>
        </p:nvGrpSpPr>
        <p:grpSpPr bwMode="auto">
          <a:xfrm>
            <a:off x="5053013" y="3895725"/>
            <a:ext cx="3571875" cy="2236788"/>
            <a:chOff x="3162" y="1071"/>
            <a:chExt cx="2250" cy="1409"/>
          </a:xfrm>
        </p:grpSpPr>
        <p:sp>
          <p:nvSpPr>
            <p:cNvPr id="29706" name="Freeform 10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8" name="Oval 22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22" name="Oval 26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3" name="Oval 27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27" name="Oval 31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8" name="Oval 32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32" name="Oval 36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33" name="Oval 37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37" name="Oval 41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38" name="Freeform 42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9" name="Freeform 43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0" name="Freeform 44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695719129 h 174"/>
                <a:gd name="T2" fmla="*/ 15913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1" name="Freeform 45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2" name="Freeform 46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3" name="Freeform 47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4" name="Freeform 48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5" name="Freeform 49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6" name="Freeform 50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29747" name="Group 51"/>
            <p:cNvGrpSpPr>
              <a:grpSpLocks/>
            </p:cNvGrpSpPr>
            <p:nvPr/>
          </p:nvGrpSpPr>
          <p:grpSpPr bwMode="auto">
            <a:xfrm>
              <a:off x="3273" y="1748"/>
              <a:ext cx="233" cy="250"/>
              <a:chOff x="2940" y="2429"/>
              <a:chExt cx="236" cy="250"/>
            </a:xfrm>
          </p:grpSpPr>
          <p:sp>
            <p:nvSpPr>
              <p:cNvPr id="2977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74" name="Text Box 53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48" name="Group 54"/>
            <p:cNvGrpSpPr>
              <a:grpSpLocks/>
            </p:cNvGrpSpPr>
            <p:nvPr/>
          </p:nvGrpSpPr>
          <p:grpSpPr bwMode="auto">
            <a:xfrm>
              <a:off x="4451" y="2132"/>
              <a:ext cx="216" cy="250"/>
              <a:chOff x="2948" y="2429"/>
              <a:chExt cx="219" cy="250"/>
            </a:xfrm>
          </p:grpSpPr>
          <p:sp>
            <p:nvSpPr>
              <p:cNvPr id="2977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72" name="Text Box 56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49" name="Group 57"/>
            <p:cNvGrpSpPr>
              <a:grpSpLocks/>
            </p:cNvGrpSpPr>
            <p:nvPr/>
          </p:nvGrpSpPr>
          <p:grpSpPr bwMode="auto">
            <a:xfrm>
              <a:off x="3763" y="2129"/>
              <a:ext cx="231" cy="250"/>
              <a:chOff x="2941" y="2429"/>
              <a:chExt cx="234" cy="250"/>
            </a:xfrm>
          </p:grpSpPr>
          <p:sp>
            <p:nvSpPr>
              <p:cNvPr id="2976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70" name="Text Box 5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D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50" name="Group 60"/>
            <p:cNvGrpSpPr>
              <a:grpSpLocks/>
            </p:cNvGrpSpPr>
            <p:nvPr/>
          </p:nvGrpSpPr>
          <p:grpSpPr bwMode="auto">
            <a:xfrm>
              <a:off x="4447" y="1442"/>
              <a:ext cx="212" cy="250"/>
              <a:chOff x="2950" y="2429"/>
              <a:chExt cx="215" cy="250"/>
            </a:xfrm>
          </p:grpSpPr>
          <p:sp>
            <p:nvSpPr>
              <p:cNvPr id="2976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68" name="Text Box 62"/>
              <p:cNvSpPr txBox="1">
                <a:spLocks noChangeArrowheads="1"/>
              </p:cNvSpPr>
              <p:nvPr/>
            </p:nvSpPr>
            <p:spPr bwMode="auto">
              <a:xfrm>
                <a:off x="2950" y="2429"/>
                <a:ext cx="2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51" name="Group 63"/>
            <p:cNvGrpSpPr>
              <a:grpSpLocks/>
            </p:cNvGrpSpPr>
            <p:nvPr/>
          </p:nvGrpSpPr>
          <p:grpSpPr bwMode="auto">
            <a:xfrm>
              <a:off x="3761" y="1442"/>
              <a:ext cx="217" cy="250"/>
              <a:chOff x="2948" y="2429"/>
              <a:chExt cx="220" cy="250"/>
            </a:xfrm>
          </p:grpSpPr>
          <p:sp>
            <p:nvSpPr>
              <p:cNvPr id="29765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66" name="Text Box 65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52" name="Group 66"/>
            <p:cNvGrpSpPr>
              <a:grpSpLocks/>
            </p:cNvGrpSpPr>
            <p:nvPr/>
          </p:nvGrpSpPr>
          <p:grpSpPr bwMode="auto">
            <a:xfrm>
              <a:off x="5025" y="1790"/>
              <a:ext cx="213" cy="250"/>
              <a:chOff x="2949" y="2429"/>
              <a:chExt cx="216" cy="250"/>
            </a:xfrm>
          </p:grpSpPr>
          <p:sp>
            <p:nvSpPr>
              <p:cNvPr id="29763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64" name="Text Box 68"/>
              <p:cNvSpPr txBox="1">
                <a:spLocks noChangeArrowheads="1"/>
              </p:cNvSpPr>
              <p:nvPr/>
            </p:nvSpPr>
            <p:spPr bwMode="auto">
              <a:xfrm>
                <a:off x="2949" y="2429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F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29753" name="Text Box 69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4" name="Text Box 70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5" name="Text Box 71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6" name="Text Box 72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3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7" name="Text Box 73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8" name="Text Box 74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9" name="Text Box 75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60" name="Text Box 76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5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61" name="Text Box 77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3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62" name="Text Box 78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5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pic>
        <p:nvPicPr>
          <p:cNvPr id="29705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1484313"/>
            <a:ext cx="358775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20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EDE0332-B733-6F48-8F5A-C03F7F1D034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32688" cy="1143000"/>
          </a:xfrm>
          <a:noFill/>
        </p:spPr>
        <p:txBody>
          <a:bodyPr/>
          <a:lstStyle/>
          <a:p>
            <a:r>
              <a:rPr lang="en-US" altLang="en-US" sz="3200" dirty="0"/>
              <a:t>Network Layer: Complexity Factors/Objectives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0850" y="1393825"/>
            <a:ext cx="8274050" cy="5216525"/>
          </a:xfrm>
          <a:noFill/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For network providers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efficiency of routes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policy control on routes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scalability</a:t>
            </a:r>
          </a:p>
          <a:p>
            <a:pPr lvl="1"/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For users: quality of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guaranteed bandwidth?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preservation of inter-packet timing (no jitter)?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loss-free delivery?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in-order delivery?</a:t>
            </a:r>
          </a:p>
          <a:p>
            <a:pPr lvl="1"/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Users and network may interact</a:t>
            </a:r>
          </a:p>
        </p:txBody>
      </p:sp>
    </p:spTree>
    <p:extLst>
      <p:ext uri="{BB962C8B-B14F-4D97-AF65-F5344CB8AC3E}">
        <p14:creationId xmlns:p14="http://schemas.microsoft.com/office/powerpoint/2010/main" val="9302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3EA339C-303F-8D44-BD8A-D9BBC33F3051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Network Layer Quality of Service</a:t>
            </a:r>
            <a:endParaRPr lang="en-US" altLang="en-US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09563" y="1506538"/>
            <a:ext cx="15382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Network</a:t>
            </a:r>
          </a:p>
          <a:p>
            <a:pPr algn="r"/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Architecture</a:t>
            </a:r>
          </a:p>
          <a:p>
            <a:pPr algn="r"/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Internet</a:t>
            </a:r>
          </a:p>
          <a:p>
            <a:pPr algn="r"/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ATM</a:t>
            </a:r>
          </a:p>
          <a:p>
            <a:pPr algn="r"/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ATM</a:t>
            </a:r>
          </a:p>
          <a:p>
            <a:pPr algn="r"/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ATM</a:t>
            </a:r>
          </a:p>
          <a:p>
            <a:pPr algn="r"/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ATM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966913" y="1506538"/>
            <a:ext cx="13096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Service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Model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best effort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CBR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VBR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ABR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UBR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3300413" y="1801813"/>
            <a:ext cx="15382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Bandwidth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none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constant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rate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guaranteed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rate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guaranteed 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minimum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none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409575" y="2324100"/>
            <a:ext cx="84296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514350" y="3057525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561975" y="3676650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561975" y="4305300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571500" y="4886325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4700588" y="1801813"/>
            <a:ext cx="7207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Loss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yes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yes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5424488" y="1811338"/>
            <a:ext cx="8318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Order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yes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yes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yes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yes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6281738" y="1811338"/>
            <a:ext cx="9477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Timing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yes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yes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7281863" y="1525588"/>
            <a:ext cx="18097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Congestion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feedback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 (inferred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via loss/delay)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congestion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congestion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yes</a:t>
            </a:r>
          </a:p>
          <a:p>
            <a:endParaRPr lang="en-US" altLang="en-US" sz="2000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no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4672013" y="1374775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charset="0"/>
                <a:ea typeface=""/>
              </a:rPr>
              <a:t>Guarantees ?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V="1">
            <a:off x="3390900" y="1800225"/>
            <a:ext cx="3733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27666" name="Rectangle 17"/>
          <p:cNvSpPr>
            <a:spLocks noChangeArrowheads="1"/>
          </p:cNvSpPr>
          <p:nvPr/>
        </p:nvSpPr>
        <p:spPr bwMode="auto">
          <a:xfrm>
            <a:off x="447675" y="5457825"/>
            <a:ext cx="7781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Internet model being extended: </a:t>
            </a:r>
            <a:r>
              <a:rPr lang="en-US" altLang="en-US" sz="2000" dirty="0" err="1">
                <a:solidFill>
                  <a:srgbClr val="000000"/>
                </a:solidFill>
                <a:ea typeface=""/>
              </a:rPr>
              <a:t>Intserv</a:t>
            </a:r>
            <a:r>
              <a:rPr lang="en-US" altLang="en-US" sz="2000" dirty="0">
                <a:solidFill>
                  <a:srgbClr val="000000"/>
                </a:solidFill>
                <a:ea typeface="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ea typeface=""/>
              </a:rPr>
              <a:t>Diffserv</a:t>
            </a:r>
            <a:endParaRPr lang="en-US" altLang="en-US" sz="2000" dirty="0">
              <a:solidFill>
                <a:srgbClr val="000000"/>
              </a:solidFill>
              <a:ea typeface=""/>
            </a:endParaRP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multimedia networking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369888" y="6354763"/>
            <a:ext cx="816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Times New Roman" charset="0"/>
                <a:ea typeface=""/>
              </a:rPr>
              <a:t>ATM: Asynchronous Transfer Mode; CBR: Constant Bit Rate; V: Variable; A: available; U: User</a:t>
            </a:r>
          </a:p>
        </p:txBody>
      </p:sp>
    </p:spTree>
    <p:extLst>
      <p:ext uri="{BB962C8B-B14F-4D97-AF65-F5344CB8AC3E}">
        <p14:creationId xmlns:p14="http://schemas.microsoft.com/office/powerpoint/2010/main" val="144638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9029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fld id="{67EF6FC4-183E-C342-85E9-56D15E28A9A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 algn="r"/>
              <a:t>17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 Design Space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915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Routing has a large design space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who decides routing?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source routing: end hosts make decision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network routing: networks make decision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how many paths from source s to destination d?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multi-path routing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single path routing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what does routing compute?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network cost minimization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QoS</a:t>
            </a:r>
            <a:r>
              <a:rPr lang="en-US" altLang="en-US" dirty="0"/>
              <a:t> aware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will routing adapt to network traffic demand?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adaptive routing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static routing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…	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6985000" y="176213"/>
            <a:ext cx="1563688" cy="922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- Robustness</a:t>
            </a:r>
          </a:p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- Optimality</a:t>
            </a:r>
          </a:p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- Simplicity</a:t>
            </a:r>
          </a:p>
        </p:txBody>
      </p:sp>
    </p:spTree>
    <p:extLst>
      <p:ext uri="{BB962C8B-B14F-4D97-AF65-F5344CB8AC3E}">
        <p14:creationId xmlns:p14="http://schemas.microsoft.com/office/powerpoint/2010/main" val="13506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9029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fld id="{63EC4F08-E52E-8F4B-9AE1-9A349E45463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 algn="r"/>
              <a:t>18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025"/>
            <a:ext cx="8024813" cy="1143000"/>
          </a:xfrm>
        </p:spPr>
        <p:txBody>
          <a:bodyPr/>
          <a:lstStyle/>
          <a:p>
            <a:r>
              <a:rPr lang="en-US" altLang="en-US" sz="3200"/>
              <a:t>Routing Design Space:</a:t>
            </a:r>
            <a:br>
              <a:rPr lang="en-US" altLang="en-US"/>
            </a:br>
            <a:r>
              <a:rPr lang="en-US" altLang="en-US" sz="2800"/>
              <a:t>User-based, Multipath, Adaptive</a:t>
            </a:r>
            <a:endParaRPr lang="en-US" alt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915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Routing has a large design space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who decides routing?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altLang="en-US" dirty="0">
                <a:solidFill>
                  <a:srgbClr val="FF0000"/>
                </a:solidFill>
              </a:rPr>
              <a:t>source routing: end hosts make decision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network routing: networks make decision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how many paths from source s to destination d?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altLang="en-US" dirty="0">
                <a:solidFill>
                  <a:srgbClr val="FF0000"/>
                </a:solidFill>
              </a:rPr>
              <a:t>multi-path routing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single path routing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what does routing compute?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network cost minimization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altLang="en-US" dirty="0" err="1">
                <a:solidFill>
                  <a:srgbClr val="FF0000"/>
                </a:solidFill>
              </a:rPr>
              <a:t>QoS</a:t>
            </a:r>
            <a:r>
              <a:rPr lang="en-US" altLang="en-US" dirty="0">
                <a:solidFill>
                  <a:srgbClr val="FF0000"/>
                </a:solidFill>
              </a:rPr>
              <a:t> aware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will routing adapt to network traffic demand?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altLang="en-US" dirty="0">
                <a:solidFill>
                  <a:srgbClr val="FF0000"/>
                </a:solidFill>
              </a:rPr>
              <a:t>adaptive routing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static routing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…	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6985000" y="176213"/>
            <a:ext cx="1563688" cy="922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- Robustness</a:t>
            </a:r>
          </a:p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- Optimality</a:t>
            </a:r>
          </a:p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- Simplicity</a:t>
            </a:r>
          </a:p>
        </p:txBody>
      </p:sp>
    </p:spTree>
    <p:extLst>
      <p:ext uri="{BB962C8B-B14F-4D97-AF65-F5344CB8AC3E}">
        <p14:creationId xmlns:p14="http://schemas.microsoft.com/office/powerpoint/2010/main" val="199573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37DCF496-1A84-7046-9F81-881EEEE11D7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User Optimal, Multipath, Adaptive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368425"/>
            <a:ext cx="80772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User optimal: users pick the shortest routes (selfish routing) </a:t>
            </a:r>
          </a:p>
        </p:txBody>
      </p:sp>
      <p:pic>
        <p:nvPicPr>
          <p:cNvPr id="4915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2565400"/>
            <a:ext cx="50657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4"/>
          <a:stretch>
            <a:fillRect/>
          </a:stretch>
        </p:blipFill>
        <p:spPr bwMode="auto">
          <a:xfrm>
            <a:off x="476250" y="4629150"/>
            <a:ext cx="3187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425825" y="5384800"/>
            <a:ext cx="102552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72013" y="4635500"/>
            <a:ext cx="3852862" cy="1739900"/>
            <a:chOff x="2943" y="3164"/>
            <a:chExt cx="2427" cy="1096"/>
          </a:xfrm>
        </p:grpSpPr>
        <p:pic>
          <p:nvPicPr>
            <p:cNvPr id="34825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" y="3164"/>
              <a:ext cx="2427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3913" y="4029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Braess’s paradox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3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535204-8A57-0E4A-9652-AADE8716073B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Admin and recap</a:t>
            </a:r>
          </a:p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Network overview</a:t>
            </a:r>
          </a:p>
          <a:p>
            <a:pPr>
              <a:buClr>
                <a:srgbClr val="3333CC"/>
              </a:buClr>
              <a:buFont typeface="Wingdings" charset="0"/>
              <a:buChar char="q"/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Network control-plane</a:t>
            </a:r>
          </a:p>
          <a:p>
            <a:pPr lvl="1">
              <a:buClr>
                <a:srgbClr val="3333CC"/>
              </a:buClr>
              <a:buFont typeface="Courier New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Routing</a:t>
            </a:r>
          </a:p>
          <a:p>
            <a:pPr>
              <a:buClr>
                <a:srgbClr val="3333CC"/>
              </a:buClr>
              <a:buFont typeface="Wingdings" charset="2"/>
              <a:buChar char="q"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CF3B5D79-1412-034C-ACC2-E4FF5370F7B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4000" u="sng">
                <a:solidFill>
                  <a:srgbClr val="3333CC"/>
                </a:solidFill>
                <a:ea typeface=""/>
              </a:rPr>
              <a:t>Price of Anarchy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en-US" sz="2800">
                <a:solidFill>
                  <a:srgbClr val="000000"/>
                </a:solidFill>
                <a:ea typeface=""/>
              </a:rPr>
              <a:t>For a network with </a:t>
            </a:r>
            <a:r>
              <a:rPr lang="en-US" altLang="en-US" sz="2800">
                <a:solidFill>
                  <a:srgbClr val="FF0000"/>
                </a:solidFill>
                <a:ea typeface=""/>
              </a:rPr>
              <a:t>linear</a:t>
            </a:r>
            <a:r>
              <a:rPr lang="en-US" altLang="en-US" sz="2800">
                <a:solidFill>
                  <a:srgbClr val="000000"/>
                </a:solidFill>
                <a:ea typeface=""/>
              </a:rPr>
              <a:t> latency functions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à"/>
            </a:pPr>
            <a:br>
              <a:rPr lang="en-US" altLang="en-US" sz="2800" b="1">
                <a:solidFill>
                  <a:srgbClr val="000000"/>
                </a:solidFill>
                <a:ea typeface=""/>
              </a:rPr>
            </a:br>
            <a:r>
              <a:rPr lang="en-US" altLang="en-US" sz="2800">
                <a:solidFill>
                  <a:srgbClr val="000000"/>
                </a:solidFill>
                <a:ea typeface=""/>
              </a:rPr>
              <a:t>total latency of user (selfish) routing for given traffic demand</a:t>
            </a:r>
            <a:br>
              <a:rPr lang="en-US" altLang="en-US" sz="2800">
                <a:solidFill>
                  <a:srgbClr val="000000"/>
                </a:solidFill>
                <a:ea typeface=""/>
              </a:rPr>
            </a:br>
            <a:br>
              <a:rPr lang="en-US" altLang="en-US" sz="2800">
                <a:solidFill>
                  <a:srgbClr val="000000"/>
                </a:solidFill>
                <a:ea typeface=""/>
              </a:rPr>
            </a:br>
            <a:r>
              <a:rPr lang="en-US" altLang="en-US" sz="2800">
                <a:solidFill>
                  <a:srgbClr val="000000"/>
                </a:solidFill>
                <a:ea typeface=""/>
              </a:rPr>
              <a:t>≤ </a:t>
            </a:r>
            <a:r>
              <a:rPr lang="en-US" altLang="en-US" sz="2800">
                <a:solidFill>
                  <a:srgbClr val="FF0000"/>
                </a:solidFill>
                <a:ea typeface=""/>
              </a:rPr>
              <a:t>4/3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None/>
            </a:pPr>
            <a:r>
              <a:rPr lang="en-US" altLang="en-US" sz="2800">
                <a:solidFill>
                  <a:srgbClr val="000000"/>
                </a:solidFill>
                <a:ea typeface=""/>
              </a:rPr>
              <a:t> </a:t>
            </a:r>
            <a:br>
              <a:rPr lang="en-US" altLang="en-US" sz="2800">
                <a:solidFill>
                  <a:srgbClr val="000000"/>
                </a:solidFill>
                <a:ea typeface=""/>
              </a:rPr>
            </a:br>
            <a:r>
              <a:rPr lang="en-US" altLang="en-US" sz="2800">
                <a:solidFill>
                  <a:srgbClr val="000000"/>
                </a:solidFill>
                <a:ea typeface=""/>
              </a:rPr>
              <a:t>total latency of network optimal routing for the traffic demand</a:t>
            </a:r>
          </a:p>
        </p:txBody>
      </p:sp>
    </p:spTree>
    <p:extLst>
      <p:ext uri="{BB962C8B-B14F-4D97-AF65-F5344CB8AC3E}">
        <p14:creationId xmlns:p14="http://schemas.microsoft.com/office/powerpoint/2010/main" val="182440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6E560223-A257-C447-A548-7D9ED8127773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4000" u="sng">
                <a:solidFill>
                  <a:srgbClr val="3333CC"/>
                </a:solidFill>
                <a:ea typeface=""/>
              </a:rPr>
              <a:t>Price of Anarchy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ea typeface=""/>
              </a:rPr>
              <a:t>For any network with continuous, non-decreasing latency functions </a:t>
            </a:r>
            <a:r>
              <a:rPr lang="en-US" altLang="en-US" sz="2800" b="1" dirty="0">
                <a:solidFill>
                  <a:srgbClr val="000000"/>
                </a:solidFill>
                <a:ea typeface=""/>
                <a:sym typeface="Wingdings" charset="2"/>
              </a:rPr>
              <a:t></a:t>
            </a:r>
            <a:r>
              <a:rPr lang="en-US" altLang="en-US" sz="2800" b="1" dirty="0">
                <a:solidFill>
                  <a:srgbClr val="000000"/>
                </a:solidFill>
                <a:ea typeface=""/>
              </a:rPr>
              <a:t> </a:t>
            </a:r>
            <a:br>
              <a:rPr lang="en-US" altLang="en-US" sz="2800" b="1" dirty="0">
                <a:solidFill>
                  <a:srgbClr val="000000"/>
                </a:solidFill>
                <a:ea typeface=""/>
              </a:rPr>
            </a:br>
            <a:br>
              <a:rPr lang="en-US" altLang="en-US" sz="2800" b="1" dirty="0">
                <a:solidFill>
                  <a:srgbClr val="000000"/>
                </a:solidFill>
                <a:ea typeface=""/>
              </a:rPr>
            </a:br>
            <a:r>
              <a:rPr lang="en-US" altLang="en-US" sz="2800" dirty="0">
                <a:solidFill>
                  <a:srgbClr val="000000"/>
                </a:solidFill>
                <a:ea typeface=""/>
              </a:rPr>
              <a:t>total latency of user (selfish) routing</a:t>
            </a:r>
            <a:br>
              <a:rPr lang="en-US" altLang="en-US" sz="2800" dirty="0">
                <a:solidFill>
                  <a:srgbClr val="000000"/>
                </a:solidFill>
                <a:ea typeface=""/>
              </a:rPr>
            </a:br>
            <a:r>
              <a:rPr lang="en-US" altLang="en-US" sz="2800" dirty="0">
                <a:solidFill>
                  <a:srgbClr val="000000"/>
                </a:solidFill>
                <a:ea typeface=""/>
              </a:rPr>
              <a:t>for given traffic demand</a:t>
            </a:r>
            <a:br>
              <a:rPr lang="en-US" altLang="en-US" sz="2800" dirty="0">
                <a:solidFill>
                  <a:srgbClr val="000000"/>
                </a:solidFill>
                <a:ea typeface=""/>
              </a:rPr>
            </a:br>
            <a:r>
              <a:rPr lang="en-US" altLang="en-US" sz="2800" dirty="0">
                <a:solidFill>
                  <a:srgbClr val="000000"/>
                </a:solidFill>
                <a:ea typeface=""/>
              </a:rPr>
              <a:t> </a:t>
            </a:r>
            <a:br>
              <a:rPr lang="en-US" altLang="en-US" sz="2800" dirty="0">
                <a:solidFill>
                  <a:srgbClr val="000000"/>
                </a:solidFill>
                <a:ea typeface=""/>
              </a:rPr>
            </a:br>
            <a:r>
              <a:rPr lang="en-US" altLang="en-US" sz="2800" dirty="0">
                <a:solidFill>
                  <a:srgbClr val="000000"/>
                </a:solidFill>
                <a:ea typeface=""/>
              </a:rPr>
              <a:t>≤ </a:t>
            </a:r>
            <a:br>
              <a:rPr lang="en-US" altLang="en-US" sz="2800" dirty="0">
                <a:solidFill>
                  <a:srgbClr val="000000"/>
                </a:solidFill>
                <a:ea typeface=""/>
              </a:rPr>
            </a:br>
            <a:br>
              <a:rPr lang="en-US" altLang="en-US" sz="2800" dirty="0">
                <a:solidFill>
                  <a:srgbClr val="000000"/>
                </a:solidFill>
                <a:ea typeface=""/>
              </a:rPr>
            </a:br>
            <a:r>
              <a:rPr lang="en-US" altLang="en-US" sz="2800" dirty="0">
                <a:solidFill>
                  <a:srgbClr val="000000"/>
                </a:solidFill>
                <a:ea typeface=""/>
              </a:rPr>
              <a:t>total latency of network optimal routing for </a:t>
            </a:r>
            <a:r>
              <a:rPr lang="en-US" altLang="en-US" sz="2800" dirty="0">
                <a:solidFill>
                  <a:srgbClr val="FF0000"/>
                </a:solidFill>
                <a:ea typeface=""/>
              </a:rPr>
              <a:t>twice</a:t>
            </a:r>
            <a:r>
              <a:rPr lang="en-US" altLang="en-US" sz="2800" dirty="0">
                <a:solidFill>
                  <a:srgbClr val="000000"/>
                </a:solidFill>
                <a:ea typeface=""/>
              </a:rPr>
              <a:t> traffic demand</a:t>
            </a:r>
          </a:p>
        </p:txBody>
      </p:sp>
    </p:spTree>
    <p:extLst>
      <p:ext uri="{BB962C8B-B14F-4D97-AF65-F5344CB8AC3E}">
        <p14:creationId xmlns:p14="http://schemas.microsoft.com/office/powerpoint/2010/main" val="66145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A270DC4-9345-A14A-87D9-416063D857B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9213"/>
            <a:ext cx="81915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Routing has a large design space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who decides routing?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source routing: end hosts make decision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altLang="en-US" dirty="0">
                <a:solidFill>
                  <a:srgbClr val="FF0000"/>
                </a:solidFill>
              </a:rPr>
              <a:t>network routing: networks make decision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charset="0"/>
              </a:rPr>
              <a:t>- (applications such as overlay and p2p are trying to bypass it)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what does routing compute?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altLang="en-US" dirty="0">
                <a:solidFill>
                  <a:srgbClr val="FF0000"/>
                </a:solidFill>
              </a:rPr>
              <a:t>network cost minimization (shortest path)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QoS</a:t>
            </a:r>
            <a:r>
              <a:rPr lang="en-US" altLang="en-US" dirty="0"/>
              <a:t> aware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how many paths from source s to destination d?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multi-path routing 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altLang="en-US" dirty="0">
                <a:solidFill>
                  <a:srgbClr val="FF0000"/>
                </a:solidFill>
              </a:rPr>
              <a:t>single path routing (with small amount of multipath)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will routing adapt to network traffic demand?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adaptive routing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altLang="en-US" dirty="0">
                <a:solidFill>
                  <a:srgbClr val="FF0000"/>
                </a:solidFill>
              </a:rPr>
              <a:t>static routing (mostly static; adjust in larger timescale)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…	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985000" y="176213"/>
            <a:ext cx="1563688" cy="922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- Robustness</a:t>
            </a:r>
          </a:p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- Optimality</a:t>
            </a:r>
          </a:p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- Simplicity</a:t>
            </a:r>
          </a:p>
        </p:txBody>
      </p:sp>
      <p:sp>
        <p:nvSpPr>
          <p:cNvPr id="37893" name="Rectangle 2"/>
          <p:cNvSpPr txBox="1">
            <a:spLocks noChangeArrowheads="1"/>
          </p:cNvSpPr>
          <p:nvPr/>
        </p:nvSpPr>
        <p:spPr bwMode="auto">
          <a:xfrm>
            <a:off x="533400" y="46038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3200" u="sng">
                <a:solidFill>
                  <a:srgbClr val="3333CC"/>
                </a:solidFill>
                <a:ea typeface=""/>
              </a:rPr>
              <a:t>Routing Design Space:</a:t>
            </a:r>
            <a:br>
              <a:rPr lang="en-US" altLang="en-US" sz="4000" u="sng">
                <a:solidFill>
                  <a:srgbClr val="3333CC"/>
                </a:solidFill>
                <a:ea typeface=""/>
              </a:rPr>
            </a:br>
            <a:r>
              <a:rPr lang="en-US" altLang="en-US" sz="2800" u="sng">
                <a:solidFill>
                  <a:srgbClr val="3333CC"/>
                </a:solidFill>
                <a:ea typeface=""/>
              </a:rPr>
              <a:t>Internet</a:t>
            </a:r>
            <a:endParaRPr lang="en-US" altLang="en-US" sz="4000" u="sng">
              <a:solidFill>
                <a:srgbClr val="3333CC"/>
              </a:solidFill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4255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41758A03-8671-6444-B1C0-E7824262563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4000" u="sng" dirty="0">
                <a:solidFill>
                  <a:srgbClr val="3333CC"/>
                </a:solidFill>
                <a:ea typeface=""/>
              </a:rPr>
              <a:t>Basic Formulation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15937" y="1560513"/>
            <a:ext cx="4275138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marL="571500" indent="-5715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3600" dirty="0">
                <a:solidFill>
                  <a:srgbClr val="000000"/>
                </a:solidFill>
                <a:ea typeface=""/>
              </a:rPr>
              <a:t>Assign link weights</a:t>
            </a:r>
          </a:p>
          <a:p>
            <a:pPr marL="571500" indent="-5715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3600" dirty="0">
                <a:solidFill>
                  <a:srgbClr val="000000"/>
                </a:solidFill>
                <a:ea typeface=""/>
              </a:rPr>
              <a:t>Compute shortest path </a:t>
            </a:r>
          </a:p>
        </p:txBody>
      </p:sp>
      <p:grpSp>
        <p:nvGrpSpPr>
          <p:cNvPr id="29704" name="Group 9"/>
          <p:cNvGrpSpPr>
            <a:grpSpLocks/>
          </p:cNvGrpSpPr>
          <p:nvPr/>
        </p:nvGrpSpPr>
        <p:grpSpPr bwMode="auto">
          <a:xfrm>
            <a:off x="4986338" y="1731962"/>
            <a:ext cx="3571875" cy="2236788"/>
            <a:chOff x="3162" y="1071"/>
            <a:chExt cx="2250" cy="1409"/>
          </a:xfrm>
        </p:grpSpPr>
        <p:sp>
          <p:nvSpPr>
            <p:cNvPr id="29706" name="Freeform 10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8" name="Oval 22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22" name="Oval 26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3" name="Oval 27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27" name="Oval 31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8" name="Oval 32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32" name="Oval 36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33" name="Oval 37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37" name="Oval 41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38" name="Freeform 42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9" name="Freeform 43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0" name="Freeform 44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695719129 h 174"/>
                <a:gd name="T2" fmla="*/ 15913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1" name="Freeform 45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2" name="Freeform 46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3" name="Freeform 47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4" name="Freeform 48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5" name="Freeform 49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6" name="Freeform 50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29747" name="Group 51"/>
            <p:cNvGrpSpPr>
              <a:grpSpLocks/>
            </p:cNvGrpSpPr>
            <p:nvPr/>
          </p:nvGrpSpPr>
          <p:grpSpPr bwMode="auto">
            <a:xfrm>
              <a:off x="3273" y="1748"/>
              <a:ext cx="233" cy="250"/>
              <a:chOff x="2940" y="2429"/>
              <a:chExt cx="236" cy="250"/>
            </a:xfrm>
          </p:grpSpPr>
          <p:sp>
            <p:nvSpPr>
              <p:cNvPr id="2977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74" name="Text Box 53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48" name="Group 54"/>
            <p:cNvGrpSpPr>
              <a:grpSpLocks/>
            </p:cNvGrpSpPr>
            <p:nvPr/>
          </p:nvGrpSpPr>
          <p:grpSpPr bwMode="auto">
            <a:xfrm>
              <a:off x="4451" y="2132"/>
              <a:ext cx="216" cy="250"/>
              <a:chOff x="2948" y="2429"/>
              <a:chExt cx="219" cy="250"/>
            </a:xfrm>
          </p:grpSpPr>
          <p:sp>
            <p:nvSpPr>
              <p:cNvPr id="2977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72" name="Text Box 56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49" name="Group 57"/>
            <p:cNvGrpSpPr>
              <a:grpSpLocks/>
            </p:cNvGrpSpPr>
            <p:nvPr/>
          </p:nvGrpSpPr>
          <p:grpSpPr bwMode="auto">
            <a:xfrm>
              <a:off x="3763" y="2129"/>
              <a:ext cx="231" cy="250"/>
              <a:chOff x="2941" y="2429"/>
              <a:chExt cx="234" cy="250"/>
            </a:xfrm>
          </p:grpSpPr>
          <p:sp>
            <p:nvSpPr>
              <p:cNvPr id="2976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70" name="Text Box 5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D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50" name="Group 60"/>
            <p:cNvGrpSpPr>
              <a:grpSpLocks/>
            </p:cNvGrpSpPr>
            <p:nvPr/>
          </p:nvGrpSpPr>
          <p:grpSpPr bwMode="auto">
            <a:xfrm>
              <a:off x="4447" y="1442"/>
              <a:ext cx="212" cy="250"/>
              <a:chOff x="2950" y="2429"/>
              <a:chExt cx="215" cy="250"/>
            </a:xfrm>
          </p:grpSpPr>
          <p:sp>
            <p:nvSpPr>
              <p:cNvPr id="2976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68" name="Text Box 62"/>
              <p:cNvSpPr txBox="1">
                <a:spLocks noChangeArrowheads="1"/>
              </p:cNvSpPr>
              <p:nvPr/>
            </p:nvSpPr>
            <p:spPr bwMode="auto">
              <a:xfrm>
                <a:off x="2950" y="2429"/>
                <a:ext cx="2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51" name="Group 63"/>
            <p:cNvGrpSpPr>
              <a:grpSpLocks/>
            </p:cNvGrpSpPr>
            <p:nvPr/>
          </p:nvGrpSpPr>
          <p:grpSpPr bwMode="auto">
            <a:xfrm>
              <a:off x="3761" y="1442"/>
              <a:ext cx="217" cy="250"/>
              <a:chOff x="2948" y="2429"/>
              <a:chExt cx="220" cy="250"/>
            </a:xfrm>
          </p:grpSpPr>
          <p:sp>
            <p:nvSpPr>
              <p:cNvPr id="29765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66" name="Text Box 65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52" name="Group 66"/>
            <p:cNvGrpSpPr>
              <a:grpSpLocks/>
            </p:cNvGrpSpPr>
            <p:nvPr/>
          </p:nvGrpSpPr>
          <p:grpSpPr bwMode="auto">
            <a:xfrm>
              <a:off x="5025" y="1790"/>
              <a:ext cx="213" cy="250"/>
              <a:chOff x="2949" y="2429"/>
              <a:chExt cx="216" cy="250"/>
            </a:xfrm>
          </p:grpSpPr>
          <p:sp>
            <p:nvSpPr>
              <p:cNvPr id="29763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64" name="Text Box 68"/>
              <p:cNvSpPr txBox="1">
                <a:spLocks noChangeArrowheads="1"/>
              </p:cNvSpPr>
              <p:nvPr/>
            </p:nvSpPr>
            <p:spPr bwMode="auto">
              <a:xfrm>
                <a:off x="2949" y="2429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F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29753" name="Text Box 69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4" name="Text Box 70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5" name="Text Box 71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6" name="Text Box 72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3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7" name="Text Box 73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8" name="Text Box 74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9" name="Text Box 75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60" name="Text Box 76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5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61" name="Text Box 77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3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62" name="Text Box 78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5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6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E81416E-D9F2-0C4A-9C3A-19C316C9072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03085"/>
            <a:ext cx="8256588" cy="825640"/>
          </a:xfrm>
        </p:spPr>
        <p:txBody>
          <a:bodyPr/>
          <a:lstStyle/>
          <a:p>
            <a:r>
              <a:rPr lang="en-US" altLang="en-US" sz="3200"/>
              <a:t>Assigning Link Weight: </a:t>
            </a:r>
            <a:r>
              <a:rPr lang="en-US" altLang="en-US" sz="3200" dirty="0"/>
              <a:t>Dynamic Link Costs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22413"/>
            <a:ext cx="3949700" cy="48561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Assign link costs to reflect current traffic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45325" y="3592514"/>
            <a:ext cx="1944688" cy="1817688"/>
            <a:chOff x="4438" y="2263"/>
            <a:chExt cx="1225" cy="1145"/>
          </a:xfrm>
        </p:grpSpPr>
        <p:sp>
          <p:nvSpPr>
            <p:cNvPr id="39153" name="Freeform 5"/>
            <p:cNvSpPr>
              <a:spLocks/>
            </p:cNvSpPr>
            <p:nvPr/>
          </p:nvSpPr>
          <p:spPr bwMode="auto">
            <a:xfrm>
              <a:off x="4438" y="2263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54" name="Freeform 6"/>
            <p:cNvSpPr>
              <a:spLocks/>
            </p:cNvSpPr>
            <p:nvPr/>
          </p:nvSpPr>
          <p:spPr bwMode="auto">
            <a:xfrm>
              <a:off x="4690" y="2449"/>
              <a:ext cx="233" cy="159"/>
            </a:xfrm>
            <a:custGeom>
              <a:avLst/>
              <a:gdLst>
                <a:gd name="T0" fmla="*/ 0 w 342"/>
                <a:gd name="T1" fmla="*/ 23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39155" name="Group 7"/>
            <p:cNvGrpSpPr>
              <a:grpSpLocks/>
            </p:cNvGrpSpPr>
            <p:nvPr/>
          </p:nvGrpSpPr>
          <p:grpSpPr bwMode="auto">
            <a:xfrm>
              <a:off x="4883" y="2280"/>
              <a:ext cx="316" cy="195"/>
              <a:chOff x="1747" y="3194"/>
              <a:chExt cx="316" cy="195"/>
            </a:xfrm>
          </p:grpSpPr>
          <p:sp>
            <p:nvSpPr>
              <p:cNvPr id="39199" name="Oval 8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9200" name="Line 9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201" name="Line 10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202" name="Rectangle 11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203" name="Oval 12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9204" name="Group 13"/>
              <p:cNvGrpSpPr>
                <a:grpSpLocks/>
              </p:cNvGrpSpPr>
              <p:nvPr/>
            </p:nvGrpSpPr>
            <p:grpSpPr bwMode="auto">
              <a:xfrm>
                <a:off x="1797" y="3194"/>
                <a:ext cx="198" cy="194"/>
                <a:chOff x="2958" y="2429"/>
                <a:chExt cx="201" cy="194"/>
              </a:xfrm>
            </p:grpSpPr>
            <p:sp>
              <p:nvSpPr>
                <p:cNvPr id="39205" name="Rectangle 1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20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58" y="2429"/>
                  <a:ext cx="20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D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9156" name="Group 16"/>
            <p:cNvGrpSpPr>
              <a:grpSpLocks/>
            </p:cNvGrpSpPr>
            <p:nvPr/>
          </p:nvGrpSpPr>
          <p:grpSpPr bwMode="auto">
            <a:xfrm>
              <a:off x="4475" y="2535"/>
              <a:ext cx="316" cy="201"/>
              <a:chOff x="2221" y="3575"/>
              <a:chExt cx="316" cy="201"/>
            </a:xfrm>
          </p:grpSpPr>
          <p:sp>
            <p:nvSpPr>
              <p:cNvPr id="39191" name="Oval 17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9192" name="Line 18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93" name="Line 19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94" name="Rectangle 20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195" name="Oval 21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9196" name="Group 22"/>
              <p:cNvGrpSpPr>
                <a:grpSpLocks/>
              </p:cNvGrpSpPr>
              <p:nvPr/>
            </p:nvGrpSpPr>
            <p:grpSpPr bwMode="auto">
              <a:xfrm>
                <a:off x="2286" y="3575"/>
                <a:ext cx="199" cy="194"/>
                <a:chOff x="2958" y="2429"/>
                <a:chExt cx="202" cy="194"/>
              </a:xfrm>
            </p:grpSpPr>
            <p:sp>
              <p:nvSpPr>
                <p:cNvPr id="39197" name="Rectangle 2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19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958" y="2429"/>
                  <a:ext cx="202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A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9157" name="Group 25"/>
            <p:cNvGrpSpPr>
              <a:grpSpLocks/>
            </p:cNvGrpSpPr>
            <p:nvPr/>
          </p:nvGrpSpPr>
          <p:grpSpPr bwMode="auto">
            <a:xfrm>
              <a:off x="4875" y="2826"/>
              <a:ext cx="315" cy="194"/>
              <a:chOff x="2903" y="2888"/>
              <a:chExt cx="315" cy="194"/>
            </a:xfrm>
          </p:grpSpPr>
          <p:grpSp>
            <p:nvGrpSpPr>
              <p:cNvPr id="39182" name="Group 26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9186" name="Oval 27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187" name="Line 28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188" name="Line 29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189" name="Rectangle 30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  <p:sp>
              <p:nvSpPr>
                <p:cNvPr id="39190" name="Oval 31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</p:grpSp>
          <p:grpSp>
            <p:nvGrpSpPr>
              <p:cNvPr id="39183" name="Group 32"/>
              <p:cNvGrpSpPr>
                <a:grpSpLocks/>
              </p:cNvGrpSpPr>
              <p:nvPr/>
            </p:nvGrpSpPr>
            <p:grpSpPr bwMode="auto">
              <a:xfrm>
                <a:off x="2969" y="2888"/>
                <a:ext cx="188" cy="194"/>
                <a:chOff x="2965" y="2429"/>
                <a:chExt cx="191" cy="194"/>
              </a:xfrm>
            </p:grpSpPr>
            <p:sp>
              <p:nvSpPr>
                <p:cNvPr id="39184" name="Rectangle 3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18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65" y="2429"/>
                  <a:ext cx="19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B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9158" name="Group 35"/>
            <p:cNvGrpSpPr>
              <a:grpSpLocks/>
            </p:cNvGrpSpPr>
            <p:nvPr/>
          </p:nvGrpSpPr>
          <p:grpSpPr bwMode="auto">
            <a:xfrm>
              <a:off x="5287" y="2544"/>
              <a:ext cx="316" cy="198"/>
              <a:chOff x="2217" y="2888"/>
              <a:chExt cx="316" cy="198"/>
            </a:xfrm>
          </p:grpSpPr>
          <p:sp>
            <p:nvSpPr>
              <p:cNvPr id="39174" name="Oval 36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9175" name="Line 37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76" name="Line 38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77" name="Rectangle 39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178" name="Oval 40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9179" name="Group 41"/>
              <p:cNvGrpSpPr>
                <a:grpSpLocks/>
              </p:cNvGrpSpPr>
              <p:nvPr/>
            </p:nvGrpSpPr>
            <p:grpSpPr bwMode="auto">
              <a:xfrm>
                <a:off x="2283" y="2888"/>
                <a:ext cx="184" cy="194"/>
                <a:chOff x="2965" y="2429"/>
                <a:chExt cx="187" cy="194"/>
              </a:xfrm>
            </p:grpSpPr>
            <p:sp>
              <p:nvSpPr>
                <p:cNvPr id="39180" name="Rectangle 4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18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965" y="2429"/>
                  <a:ext cx="187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C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sp>
          <p:nvSpPr>
            <p:cNvPr id="39159" name="Text Box 44"/>
            <p:cNvSpPr txBox="1">
              <a:spLocks noChangeArrowheads="1"/>
            </p:cNvSpPr>
            <p:nvPr/>
          </p:nvSpPr>
          <p:spPr bwMode="auto">
            <a:xfrm>
              <a:off x="4661" y="2367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60" name="Freeform 45"/>
            <p:cNvSpPr>
              <a:spLocks/>
            </p:cNvSpPr>
            <p:nvPr/>
          </p:nvSpPr>
          <p:spPr bwMode="auto">
            <a:xfrm flipH="1">
              <a:off x="5122" y="2476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61" name="Freeform 46"/>
            <p:cNvSpPr>
              <a:spLocks/>
            </p:cNvSpPr>
            <p:nvPr/>
          </p:nvSpPr>
          <p:spPr bwMode="auto">
            <a:xfrm flipH="1" flipV="1">
              <a:off x="5131" y="2737"/>
              <a:ext cx="198" cy="144"/>
            </a:xfrm>
            <a:custGeom>
              <a:avLst/>
              <a:gdLst>
                <a:gd name="T0" fmla="*/ 0 w 342"/>
                <a:gd name="T1" fmla="*/ 7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62" name="Freeform 47"/>
            <p:cNvSpPr>
              <a:spLocks/>
            </p:cNvSpPr>
            <p:nvPr/>
          </p:nvSpPr>
          <p:spPr bwMode="auto">
            <a:xfrm flipV="1">
              <a:off x="4729" y="2731"/>
              <a:ext cx="204" cy="156"/>
            </a:xfrm>
            <a:custGeom>
              <a:avLst/>
              <a:gdLst>
                <a:gd name="T0" fmla="*/ 0 w 342"/>
                <a:gd name="T1" fmla="*/ 19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63" name="Text Box 48"/>
            <p:cNvSpPr txBox="1">
              <a:spLocks noChangeArrowheads="1"/>
            </p:cNvSpPr>
            <p:nvPr/>
          </p:nvSpPr>
          <p:spPr bwMode="auto">
            <a:xfrm>
              <a:off x="5199" y="2388"/>
              <a:ext cx="3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2+e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64" name="Text Box 49"/>
            <p:cNvSpPr txBox="1">
              <a:spLocks noChangeArrowheads="1"/>
            </p:cNvSpPr>
            <p:nvPr/>
          </p:nvSpPr>
          <p:spPr bwMode="auto">
            <a:xfrm>
              <a:off x="5152" y="2757"/>
              <a:ext cx="3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1+e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65" name="Text Box 50"/>
            <p:cNvSpPr txBox="1">
              <a:spLocks noChangeArrowheads="1"/>
            </p:cNvSpPr>
            <p:nvPr/>
          </p:nvSpPr>
          <p:spPr bwMode="auto">
            <a:xfrm>
              <a:off x="4670" y="2748"/>
              <a:ext cx="1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66" name="Freeform 51"/>
            <p:cNvSpPr>
              <a:spLocks/>
            </p:cNvSpPr>
            <p:nvPr/>
          </p:nvSpPr>
          <p:spPr bwMode="auto">
            <a:xfrm flipH="1" flipV="1">
              <a:off x="5071" y="2710"/>
              <a:ext cx="198" cy="144"/>
            </a:xfrm>
            <a:custGeom>
              <a:avLst/>
              <a:gdLst>
                <a:gd name="T0" fmla="*/ 0 w 342"/>
                <a:gd name="T1" fmla="*/ 7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67" name="Freeform 52"/>
            <p:cNvSpPr>
              <a:spLocks/>
            </p:cNvSpPr>
            <p:nvPr/>
          </p:nvSpPr>
          <p:spPr bwMode="auto">
            <a:xfrm flipH="1">
              <a:off x="4786" y="2716"/>
              <a:ext cx="192" cy="138"/>
            </a:xfrm>
            <a:custGeom>
              <a:avLst/>
              <a:gdLst>
                <a:gd name="T0" fmla="*/ 0 w 342"/>
                <a:gd name="T1" fmla="*/ 4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68" name="Text Box 53"/>
            <p:cNvSpPr txBox="1">
              <a:spLocks noChangeArrowheads="1"/>
            </p:cNvSpPr>
            <p:nvPr/>
          </p:nvSpPr>
          <p:spPr bwMode="auto">
            <a:xfrm>
              <a:off x="4869" y="2604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69" name="Text Box 54"/>
            <p:cNvSpPr txBox="1">
              <a:spLocks noChangeArrowheads="1"/>
            </p:cNvSpPr>
            <p:nvPr/>
          </p:nvSpPr>
          <p:spPr bwMode="auto">
            <a:xfrm>
              <a:off x="5055" y="2598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70" name="Text Box 55"/>
            <p:cNvSpPr txBox="1">
              <a:spLocks noChangeArrowheads="1"/>
            </p:cNvSpPr>
            <p:nvPr/>
          </p:nvSpPr>
          <p:spPr bwMode="auto">
            <a:xfrm>
              <a:off x="4847" y="3195"/>
              <a:ext cx="3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33CCCC"/>
                  </a:solidFill>
                  <a:ea typeface=""/>
                </a:rPr>
                <a:t>t=2</a:t>
              </a:r>
              <a:endParaRPr lang="en-US" altLang="en-US" sz="1800">
                <a:solidFill>
                  <a:srgbClr val="33CCCC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71" name="Line 56"/>
            <p:cNvSpPr>
              <a:spLocks noChangeShapeType="1"/>
            </p:cNvSpPr>
            <p:nvPr/>
          </p:nvSpPr>
          <p:spPr bwMode="auto">
            <a:xfrm flipV="1">
              <a:off x="4627" y="2743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72" name="Line 57"/>
            <p:cNvSpPr>
              <a:spLocks noChangeShapeType="1"/>
            </p:cNvSpPr>
            <p:nvPr/>
          </p:nvSpPr>
          <p:spPr bwMode="auto">
            <a:xfrm flipV="1">
              <a:off x="5044" y="3025"/>
              <a:ext cx="0" cy="15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73" name="Line 58"/>
            <p:cNvSpPr>
              <a:spLocks noChangeShapeType="1"/>
            </p:cNvSpPr>
            <p:nvPr/>
          </p:nvSpPr>
          <p:spPr bwMode="auto">
            <a:xfrm flipV="1">
              <a:off x="5461" y="2743"/>
              <a:ext cx="0" cy="15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453691" name="Text Box 59"/>
          <p:cNvSpPr txBox="1">
            <a:spLocks noChangeArrowheads="1"/>
          </p:cNvSpPr>
          <p:nvPr/>
        </p:nvSpPr>
        <p:spPr bwMode="auto">
          <a:xfrm>
            <a:off x="4319753" y="5540484"/>
            <a:ext cx="4671848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ea typeface=""/>
              </a:rPr>
              <a:t>Solution: Link costs are a combination of current traffic intensity (dynamic) and topology (static). To improve stability, the static topology part should be large.  Thus less sensitive to traffic; thus non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-</a:t>
            </a:r>
            <a:r>
              <a:rPr lang="en-US" altLang="en-US" sz="1600">
                <a:solidFill>
                  <a:srgbClr val="000000"/>
                </a:solidFill>
                <a:ea typeface=""/>
              </a:rPr>
              <a:t>adaptive.</a:t>
            </a:r>
          </a:p>
        </p:txBody>
      </p: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7016750" y="1719263"/>
            <a:ext cx="1944688" cy="1817688"/>
            <a:chOff x="4420" y="1083"/>
            <a:chExt cx="1225" cy="1145"/>
          </a:xfrm>
        </p:grpSpPr>
        <p:sp>
          <p:nvSpPr>
            <p:cNvPr id="39097" name="Freeform 61"/>
            <p:cNvSpPr>
              <a:spLocks/>
            </p:cNvSpPr>
            <p:nvPr/>
          </p:nvSpPr>
          <p:spPr bwMode="auto">
            <a:xfrm>
              <a:off x="4420" y="1083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098" name="Freeform 62"/>
            <p:cNvSpPr>
              <a:spLocks/>
            </p:cNvSpPr>
            <p:nvPr/>
          </p:nvSpPr>
          <p:spPr bwMode="auto">
            <a:xfrm>
              <a:off x="4672" y="1296"/>
              <a:ext cx="246" cy="132"/>
            </a:xfrm>
            <a:custGeom>
              <a:avLst/>
              <a:gdLst>
                <a:gd name="T0" fmla="*/ 0 w 342"/>
                <a:gd name="T1" fmla="*/ 2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39099" name="Group 63"/>
            <p:cNvGrpSpPr>
              <a:grpSpLocks/>
            </p:cNvGrpSpPr>
            <p:nvPr/>
          </p:nvGrpSpPr>
          <p:grpSpPr bwMode="auto">
            <a:xfrm>
              <a:off x="4865" y="1100"/>
              <a:ext cx="316" cy="195"/>
              <a:chOff x="1747" y="3194"/>
              <a:chExt cx="316" cy="195"/>
            </a:xfrm>
          </p:grpSpPr>
          <p:sp>
            <p:nvSpPr>
              <p:cNvPr id="39145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9146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47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48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149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9150" name="Group 69"/>
              <p:cNvGrpSpPr>
                <a:grpSpLocks/>
              </p:cNvGrpSpPr>
              <p:nvPr/>
            </p:nvGrpSpPr>
            <p:grpSpPr bwMode="auto">
              <a:xfrm>
                <a:off x="1797" y="3194"/>
                <a:ext cx="198" cy="194"/>
                <a:chOff x="2958" y="2429"/>
                <a:chExt cx="201" cy="194"/>
              </a:xfrm>
            </p:grpSpPr>
            <p:sp>
              <p:nvSpPr>
                <p:cNvPr id="39151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15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58" y="2429"/>
                  <a:ext cx="20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D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9100" name="Group 72"/>
            <p:cNvGrpSpPr>
              <a:grpSpLocks/>
            </p:cNvGrpSpPr>
            <p:nvPr/>
          </p:nvGrpSpPr>
          <p:grpSpPr bwMode="auto">
            <a:xfrm>
              <a:off x="4457" y="1355"/>
              <a:ext cx="316" cy="201"/>
              <a:chOff x="2221" y="3575"/>
              <a:chExt cx="316" cy="201"/>
            </a:xfrm>
          </p:grpSpPr>
          <p:sp>
            <p:nvSpPr>
              <p:cNvPr id="39137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9138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39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40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141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9142" name="Group 78"/>
              <p:cNvGrpSpPr>
                <a:grpSpLocks/>
              </p:cNvGrpSpPr>
              <p:nvPr/>
            </p:nvGrpSpPr>
            <p:grpSpPr bwMode="auto">
              <a:xfrm>
                <a:off x="2286" y="3575"/>
                <a:ext cx="199" cy="194"/>
                <a:chOff x="2958" y="2429"/>
                <a:chExt cx="202" cy="194"/>
              </a:xfrm>
            </p:grpSpPr>
            <p:sp>
              <p:nvSpPr>
                <p:cNvPr id="39143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14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58" y="2429"/>
                  <a:ext cx="202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A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9101" name="Group 81"/>
            <p:cNvGrpSpPr>
              <a:grpSpLocks/>
            </p:cNvGrpSpPr>
            <p:nvPr/>
          </p:nvGrpSpPr>
          <p:grpSpPr bwMode="auto">
            <a:xfrm>
              <a:off x="4857" y="1646"/>
              <a:ext cx="315" cy="194"/>
              <a:chOff x="2903" y="2888"/>
              <a:chExt cx="315" cy="194"/>
            </a:xfrm>
          </p:grpSpPr>
          <p:grpSp>
            <p:nvGrpSpPr>
              <p:cNvPr id="39128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9132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133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134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13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  <p:sp>
              <p:nvSpPr>
                <p:cNvPr id="39136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</p:grpSp>
          <p:grpSp>
            <p:nvGrpSpPr>
              <p:cNvPr id="39129" name="Group 88"/>
              <p:cNvGrpSpPr>
                <a:grpSpLocks/>
              </p:cNvGrpSpPr>
              <p:nvPr/>
            </p:nvGrpSpPr>
            <p:grpSpPr bwMode="auto">
              <a:xfrm>
                <a:off x="2969" y="2888"/>
                <a:ext cx="188" cy="194"/>
                <a:chOff x="2965" y="2429"/>
                <a:chExt cx="191" cy="194"/>
              </a:xfrm>
            </p:grpSpPr>
            <p:sp>
              <p:nvSpPr>
                <p:cNvPr id="39130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13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65" y="2429"/>
                  <a:ext cx="19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B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9102" name="Group 91"/>
            <p:cNvGrpSpPr>
              <a:grpSpLocks/>
            </p:cNvGrpSpPr>
            <p:nvPr/>
          </p:nvGrpSpPr>
          <p:grpSpPr bwMode="auto">
            <a:xfrm>
              <a:off x="5269" y="1364"/>
              <a:ext cx="316" cy="198"/>
              <a:chOff x="2217" y="2888"/>
              <a:chExt cx="316" cy="198"/>
            </a:xfrm>
          </p:grpSpPr>
          <p:sp>
            <p:nvSpPr>
              <p:cNvPr id="39120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9121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22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123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124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9125" name="Group 97"/>
              <p:cNvGrpSpPr>
                <a:grpSpLocks/>
              </p:cNvGrpSpPr>
              <p:nvPr/>
            </p:nvGrpSpPr>
            <p:grpSpPr bwMode="auto">
              <a:xfrm>
                <a:off x="2283" y="2888"/>
                <a:ext cx="184" cy="194"/>
                <a:chOff x="2965" y="2429"/>
                <a:chExt cx="187" cy="194"/>
              </a:xfrm>
            </p:grpSpPr>
            <p:sp>
              <p:nvSpPr>
                <p:cNvPr id="39126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12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65" y="2429"/>
                  <a:ext cx="187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C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sp>
          <p:nvSpPr>
            <p:cNvPr id="39103" name="Text Box 100"/>
            <p:cNvSpPr txBox="1">
              <a:spLocks noChangeArrowheads="1"/>
            </p:cNvSpPr>
            <p:nvPr/>
          </p:nvSpPr>
          <p:spPr bwMode="auto">
            <a:xfrm>
              <a:off x="4741" y="1298"/>
              <a:ext cx="3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2+e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04" name="Freeform 101"/>
            <p:cNvSpPr>
              <a:spLocks/>
            </p:cNvSpPr>
            <p:nvPr/>
          </p:nvSpPr>
          <p:spPr bwMode="auto">
            <a:xfrm flipH="1">
              <a:off x="5118" y="1289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05" name="Freeform 102"/>
            <p:cNvSpPr>
              <a:spLocks/>
            </p:cNvSpPr>
            <p:nvPr/>
          </p:nvSpPr>
          <p:spPr bwMode="auto">
            <a:xfrm flipH="1" flipV="1">
              <a:off x="5113" y="1557"/>
              <a:ext cx="198" cy="144"/>
            </a:xfrm>
            <a:custGeom>
              <a:avLst/>
              <a:gdLst>
                <a:gd name="T0" fmla="*/ 0 w 342"/>
                <a:gd name="T1" fmla="*/ 7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06" name="Freeform 103"/>
            <p:cNvSpPr>
              <a:spLocks/>
            </p:cNvSpPr>
            <p:nvPr/>
          </p:nvSpPr>
          <p:spPr bwMode="auto">
            <a:xfrm flipV="1">
              <a:off x="4711" y="1551"/>
              <a:ext cx="204" cy="156"/>
            </a:xfrm>
            <a:custGeom>
              <a:avLst/>
              <a:gdLst>
                <a:gd name="T0" fmla="*/ 0 w 342"/>
                <a:gd name="T1" fmla="*/ 19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07" name="Text Box 104"/>
            <p:cNvSpPr txBox="1">
              <a:spLocks noChangeArrowheads="1"/>
            </p:cNvSpPr>
            <p:nvPr/>
          </p:nvSpPr>
          <p:spPr bwMode="auto">
            <a:xfrm>
              <a:off x="5185" y="1167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08" name="Text Box 105"/>
            <p:cNvSpPr txBox="1">
              <a:spLocks noChangeArrowheads="1"/>
            </p:cNvSpPr>
            <p:nvPr/>
          </p:nvSpPr>
          <p:spPr bwMode="auto">
            <a:xfrm>
              <a:off x="5190" y="1553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09" name="Text Box 106"/>
            <p:cNvSpPr txBox="1">
              <a:spLocks noChangeArrowheads="1"/>
            </p:cNvSpPr>
            <p:nvPr/>
          </p:nvSpPr>
          <p:spPr bwMode="auto">
            <a:xfrm>
              <a:off x="4641" y="1568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10" name="Freeform 107"/>
            <p:cNvSpPr>
              <a:spLocks/>
            </p:cNvSpPr>
            <p:nvPr/>
          </p:nvSpPr>
          <p:spPr bwMode="auto">
            <a:xfrm flipH="1" flipV="1">
              <a:off x="5053" y="1530"/>
              <a:ext cx="198" cy="144"/>
            </a:xfrm>
            <a:custGeom>
              <a:avLst/>
              <a:gdLst>
                <a:gd name="T0" fmla="*/ 0 w 342"/>
                <a:gd name="T1" fmla="*/ 7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11" name="Freeform 108"/>
            <p:cNvSpPr>
              <a:spLocks/>
            </p:cNvSpPr>
            <p:nvPr/>
          </p:nvSpPr>
          <p:spPr bwMode="auto">
            <a:xfrm flipH="1">
              <a:off x="4768" y="1536"/>
              <a:ext cx="192" cy="138"/>
            </a:xfrm>
            <a:custGeom>
              <a:avLst/>
              <a:gdLst>
                <a:gd name="T0" fmla="*/ 0 w 342"/>
                <a:gd name="T1" fmla="*/ 4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12" name="Text Box 109"/>
            <p:cNvSpPr txBox="1">
              <a:spLocks noChangeArrowheads="1"/>
            </p:cNvSpPr>
            <p:nvPr/>
          </p:nvSpPr>
          <p:spPr bwMode="auto">
            <a:xfrm>
              <a:off x="4795" y="1424"/>
              <a:ext cx="3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1+e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13" name="Text Box 110"/>
            <p:cNvSpPr txBox="1">
              <a:spLocks noChangeArrowheads="1"/>
            </p:cNvSpPr>
            <p:nvPr/>
          </p:nvSpPr>
          <p:spPr bwMode="auto">
            <a:xfrm>
              <a:off x="5048" y="1418"/>
              <a:ext cx="1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FF00"/>
                  </a:solidFill>
                  <a:ea typeface=""/>
                </a:rPr>
                <a:t>1</a:t>
              </a:r>
              <a:endParaRPr lang="en-US" altLang="en-US" sz="1600">
                <a:solidFill>
                  <a:srgbClr val="00FF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14" name="Text Box 111"/>
            <p:cNvSpPr txBox="1">
              <a:spLocks noChangeArrowheads="1"/>
            </p:cNvSpPr>
            <p:nvPr/>
          </p:nvSpPr>
          <p:spPr bwMode="auto">
            <a:xfrm>
              <a:off x="4923" y="2015"/>
              <a:ext cx="3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CC99"/>
                  </a:solidFill>
                  <a:ea typeface=""/>
                </a:rPr>
                <a:t>t=1</a:t>
              </a:r>
              <a:endParaRPr lang="en-US" altLang="en-US" sz="1800">
                <a:solidFill>
                  <a:srgbClr val="00CC99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115" name="Line 112"/>
            <p:cNvSpPr>
              <a:spLocks noChangeShapeType="1"/>
            </p:cNvSpPr>
            <p:nvPr/>
          </p:nvSpPr>
          <p:spPr bwMode="auto">
            <a:xfrm flipV="1">
              <a:off x="5020" y="1851"/>
              <a:ext cx="0" cy="15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16" name="Line 113"/>
            <p:cNvSpPr>
              <a:spLocks noChangeShapeType="1"/>
            </p:cNvSpPr>
            <p:nvPr/>
          </p:nvSpPr>
          <p:spPr bwMode="auto">
            <a:xfrm flipV="1">
              <a:off x="4600" y="1563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17" name="Line 114"/>
            <p:cNvSpPr>
              <a:spLocks noChangeShapeType="1"/>
            </p:cNvSpPr>
            <p:nvPr/>
          </p:nvSpPr>
          <p:spPr bwMode="auto">
            <a:xfrm flipV="1">
              <a:off x="5440" y="1566"/>
              <a:ext cx="0" cy="15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18" name="Freeform 115"/>
            <p:cNvSpPr>
              <a:spLocks/>
            </p:cNvSpPr>
            <p:nvPr/>
          </p:nvSpPr>
          <p:spPr bwMode="auto">
            <a:xfrm flipH="1" flipV="1">
              <a:off x="4620" y="1260"/>
              <a:ext cx="232" cy="131"/>
            </a:xfrm>
            <a:custGeom>
              <a:avLst/>
              <a:gdLst>
                <a:gd name="T0" fmla="*/ 0 w 342"/>
                <a:gd name="T1" fmla="*/ 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9119" name="Text Box 116"/>
            <p:cNvSpPr txBox="1">
              <a:spLocks noChangeArrowheads="1"/>
            </p:cNvSpPr>
            <p:nvPr/>
          </p:nvSpPr>
          <p:spPr bwMode="auto">
            <a:xfrm>
              <a:off x="4637" y="1155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22" name="Group 117"/>
          <p:cNvGrpSpPr>
            <a:grpSpLocks/>
          </p:cNvGrpSpPr>
          <p:nvPr/>
        </p:nvGrpSpPr>
        <p:grpSpPr bwMode="auto">
          <a:xfrm>
            <a:off x="4689477" y="1395413"/>
            <a:ext cx="4314826" cy="2316163"/>
            <a:chOff x="2954" y="879"/>
            <a:chExt cx="2718" cy="1459"/>
          </a:xfrm>
        </p:grpSpPr>
        <p:sp>
          <p:nvSpPr>
            <p:cNvPr id="39034" name="Text Box 118"/>
            <p:cNvSpPr txBox="1">
              <a:spLocks noChangeArrowheads="1"/>
            </p:cNvSpPr>
            <p:nvPr/>
          </p:nvSpPr>
          <p:spPr bwMode="auto">
            <a:xfrm>
              <a:off x="2954" y="879"/>
              <a:ext cx="27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Link costs reflect current traffic intensity</a:t>
              </a:r>
            </a:p>
          </p:txBody>
        </p:sp>
        <p:grpSp>
          <p:nvGrpSpPr>
            <p:cNvPr id="39035" name="Group 119"/>
            <p:cNvGrpSpPr>
              <a:grpSpLocks/>
            </p:cNvGrpSpPr>
            <p:nvPr/>
          </p:nvGrpSpPr>
          <p:grpSpPr bwMode="auto">
            <a:xfrm>
              <a:off x="3011" y="1061"/>
              <a:ext cx="1267" cy="1277"/>
              <a:chOff x="3011" y="1061"/>
              <a:chExt cx="1267" cy="1277"/>
            </a:xfrm>
          </p:grpSpPr>
          <p:sp>
            <p:nvSpPr>
              <p:cNvPr id="39036" name="Freeform 120"/>
              <p:cNvSpPr>
                <a:spLocks/>
              </p:cNvSpPr>
              <p:nvPr/>
            </p:nvSpPr>
            <p:spPr bwMode="auto">
              <a:xfrm>
                <a:off x="3036" y="1061"/>
                <a:ext cx="1242" cy="854"/>
              </a:xfrm>
              <a:custGeom>
                <a:avLst/>
                <a:gdLst>
                  <a:gd name="T0" fmla="*/ 1 w 1242"/>
                  <a:gd name="T1" fmla="*/ 381 h 854"/>
                  <a:gd name="T2" fmla="*/ 169 w 1242"/>
                  <a:gd name="T3" fmla="*/ 162 h 854"/>
                  <a:gd name="T4" fmla="*/ 487 w 1242"/>
                  <a:gd name="T5" fmla="*/ 18 h 854"/>
                  <a:gd name="T6" fmla="*/ 823 w 1242"/>
                  <a:gd name="T7" fmla="*/ 30 h 854"/>
                  <a:gd name="T8" fmla="*/ 1183 w 1242"/>
                  <a:gd name="T9" fmla="*/ 261 h 854"/>
                  <a:gd name="T10" fmla="*/ 1177 w 1242"/>
                  <a:gd name="T11" fmla="*/ 609 h 854"/>
                  <a:gd name="T12" fmla="*/ 928 w 1242"/>
                  <a:gd name="T13" fmla="*/ 780 h 854"/>
                  <a:gd name="T14" fmla="*/ 448 w 1242"/>
                  <a:gd name="T15" fmla="*/ 837 h 854"/>
                  <a:gd name="T16" fmla="*/ 178 w 1242"/>
                  <a:gd name="T17" fmla="*/ 675 h 854"/>
                  <a:gd name="T18" fmla="*/ 1 w 1242"/>
                  <a:gd name="T19" fmla="*/ 381 h 8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42"/>
                  <a:gd name="T31" fmla="*/ 0 h 854"/>
                  <a:gd name="T32" fmla="*/ 1242 w 1242"/>
                  <a:gd name="T33" fmla="*/ 854 h 8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42" h="854">
                    <a:moveTo>
                      <a:pt x="1" y="381"/>
                    </a:moveTo>
                    <a:cubicBezTo>
                      <a:pt x="0" y="296"/>
                      <a:pt x="88" y="222"/>
                      <a:pt x="169" y="162"/>
                    </a:cubicBezTo>
                    <a:cubicBezTo>
                      <a:pt x="250" y="102"/>
                      <a:pt x="378" y="40"/>
                      <a:pt x="487" y="18"/>
                    </a:cubicBezTo>
                    <a:cubicBezTo>
                      <a:pt x="616" y="6"/>
                      <a:pt x="685" y="0"/>
                      <a:pt x="823" y="30"/>
                    </a:cubicBezTo>
                    <a:cubicBezTo>
                      <a:pt x="961" y="60"/>
                      <a:pt x="1121" y="165"/>
                      <a:pt x="1183" y="261"/>
                    </a:cubicBezTo>
                    <a:cubicBezTo>
                      <a:pt x="1242" y="357"/>
                      <a:pt x="1219" y="523"/>
                      <a:pt x="1177" y="609"/>
                    </a:cubicBezTo>
                    <a:cubicBezTo>
                      <a:pt x="1135" y="695"/>
                      <a:pt x="1049" y="742"/>
                      <a:pt x="928" y="780"/>
                    </a:cubicBezTo>
                    <a:cubicBezTo>
                      <a:pt x="807" y="818"/>
                      <a:pt x="573" y="854"/>
                      <a:pt x="448" y="837"/>
                    </a:cubicBezTo>
                    <a:cubicBezTo>
                      <a:pt x="323" y="820"/>
                      <a:pt x="252" y="751"/>
                      <a:pt x="178" y="675"/>
                    </a:cubicBezTo>
                    <a:cubicBezTo>
                      <a:pt x="104" y="599"/>
                      <a:pt x="2" y="466"/>
                      <a:pt x="1" y="381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37" name="Freeform 121"/>
              <p:cNvSpPr>
                <a:spLocks/>
              </p:cNvSpPr>
              <p:nvPr/>
            </p:nvSpPr>
            <p:spPr bwMode="auto">
              <a:xfrm>
                <a:off x="3289" y="1274"/>
                <a:ext cx="246" cy="132"/>
              </a:xfrm>
              <a:custGeom>
                <a:avLst/>
                <a:gdLst>
                  <a:gd name="T0" fmla="*/ 0 w 342"/>
                  <a:gd name="T1" fmla="*/ 2 h 186"/>
                  <a:gd name="T2" fmla="*/ 4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grpSp>
            <p:nvGrpSpPr>
              <p:cNvPr id="39038" name="Group 122"/>
              <p:cNvGrpSpPr>
                <a:grpSpLocks/>
              </p:cNvGrpSpPr>
              <p:nvPr/>
            </p:nvGrpSpPr>
            <p:grpSpPr bwMode="auto">
              <a:xfrm>
                <a:off x="3482" y="1078"/>
                <a:ext cx="316" cy="195"/>
                <a:chOff x="1747" y="3194"/>
                <a:chExt cx="316" cy="195"/>
              </a:xfrm>
            </p:grpSpPr>
            <p:sp>
              <p:nvSpPr>
                <p:cNvPr id="39089" name="Oval 123"/>
                <p:cNvSpPr>
                  <a:spLocks noChangeArrowheads="1"/>
                </p:cNvSpPr>
                <p:nvPr/>
              </p:nvSpPr>
              <p:spPr bwMode="auto">
                <a:xfrm>
                  <a:off x="1750" y="3308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090" name="Line 124"/>
                <p:cNvSpPr>
                  <a:spLocks noChangeShapeType="1"/>
                </p:cNvSpPr>
                <p:nvPr/>
              </p:nvSpPr>
              <p:spPr bwMode="auto">
                <a:xfrm>
                  <a:off x="1750" y="330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091" name="Line 125"/>
                <p:cNvSpPr>
                  <a:spLocks noChangeShapeType="1"/>
                </p:cNvSpPr>
                <p:nvPr/>
              </p:nvSpPr>
              <p:spPr bwMode="auto">
                <a:xfrm>
                  <a:off x="2063" y="3301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09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750" y="3301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  <p:sp>
              <p:nvSpPr>
                <p:cNvPr id="39093" name="Oval 127"/>
                <p:cNvSpPr>
                  <a:spLocks noChangeArrowheads="1"/>
                </p:cNvSpPr>
                <p:nvPr/>
              </p:nvSpPr>
              <p:spPr bwMode="auto">
                <a:xfrm>
                  <a:off x="1747" y="3242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grpSp>
              <p:nvGrpSpPr>
                <p:cNvPr id="39094" name="Group 128"/>
                <p:cNvGrpSpPr>
                  <a:grpSpLocks/>
                </p:cNvGrpSpPr>
                <p:nvPr/>
              </p:nvGrpSpPr>
              <p:grpSpPr bwMode="auto">
                <a:xfrm>
                  <a:off x="1797" y="3194"/>
                  <a:ext cx="198" cy="194"/>
                  <a:chOff x="2958" y="2429"/>
                  <a:chExt cx="201" cy="194"/>
                </a:xfrm>
              </p:grpSpPr>
              <p:sp>
                <p:nvSpPr>
                  <p:cNvPr id="3909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endParaRPr lang="en-US" altLang="en-US" sz="1600">
                      <a:solidFill>
                        <a:srgbClr val="000000"/>
                      </a:solidFill>
                      <a:ea typeface=""/>
                    </a:endParaRPr>
                  </a:p>
                </p:txBody>
              </p:sp>
              <p:sp>
                <p:nvSpPr>
                  <p:cNvPr id="3909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9"/>
                    <a:ext cx="201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pPr algn="ctr"/>
                    <a:r>
                      <a:rPr lang="en-US" altLang="en-US" sz="1400">
                        <a:solidFill>
                          <a:srgbClr val="000000"/>
                        </a:solidFill>
                        <a:ea typeface=""/>
                      </a:rPr>
                      <a:t>D</a:t>
                    </a:r>
                    <a:endParaRPr lang="en-US" altLang="en-US" sz="1600">
                      <a:solidFill>
                        <a:srgbClr val="000000"/>
                      </a:solidFill>
                      <a:latin typeface="Times New Roman" charset="0"/>
                      <a:ea typeface=""/>
                    </a:endParaRPr>
                  </a:p>
                </p:txBody>
              </p:sp>
            </p:grpSp>
          </p:grpSp>
          <p:grpSp>
            <p:nvGrpSpPr>
              <p:cNvPr id="39039" name="Group 131"/>
              <p:cNvGrpSpPr>
                <a:grpSpLocks/>
              </p:cNvGrpSpPr>
              <p:nvPr/>
            </p:nvGrpSpPr>
            <p:grpSpPr bwMode="auto">
              <a:xfrm>
                <a:off x="3074" y="1333"/>
                <a:ext cx="316" cy="201"/>
                <a:chOff x="2221" y="3575"/>
                <a:chExt cx="316" cy="201"/>
              </a:xfrm>
            </p:grpSpPr>
            <p:sp>
              <p:nvSpPr>
                <p:cNvPr id="39081" name="Oval 132"/>
                <p:cNvSpPr>
                  <a:spLocks noChangeArrowheads="1"/>
                </p:cNvSpPr>
                <p:nvPr/>
              </p:nvSpPr>
              <p:spPr bwMode="auto">
                <a:xfrm>
                  <a:off x="2224" y="3695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082" name="Line 133"/>
                <p:cNvSpPr>
                  <a:spLocks noChangeShapeType="1"/>
                </p:cNvSpPr>
                <p:nvPr/>
              </p:nvSpPr>
              <p:spPr bwMode="auto">
                <a:xfrm>
                  <a:off x="2224" y="3688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083" name="Line 134"/>
                <p:cNvSpPr>
                  <a:spLocks noChangeShapeType="1"/>
                </p:cNvSpPr>
                <p:nvPr/>
              </p:nvSpPr>
              <p:spPr bwMode="auto">
                <a:xfrm>
                  <a:off x="2537" y="3688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084" name="Rectangle 135"/>
                <p:cNvSpPr>
                  <a:spLocks noChangeArrowheads="1"/>
                </p:cNvSpPr>
                <p:nvPr/>
              </p:nvSpPr>
              <p:spPr bwMode="auto">
                <a:xfrm>
                  <a:off x="2224" y="3688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  <p:sp>
              <p:nvSpPr>
                <p:cNvPr id="39085" name="Oval 136"/>
                <p:cNvSpPr>
                  <a:spLocks noChangeArrowheads="1"/>
                </p:cNvSpPr>
                <p:nvPr/>
              </p:nvSpPr>
              <p:spPr bwMode="auto">
                <a:xfrm>
                  <a:off x="2221" y="3629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grpSp>
              <p:nvGrpSpPr>
                <p:cNvPr id="39086" name="Group 137"/>
                <p:cNvGrpSpPr>
                  <a:grpSpLocks/>
                </p:cNvGrpSpPr>
                <p:nvPr/>
              </p:nvGrpSpPr>
              <p:grpSpPr bwMode="auto">
                <a:xfrm>
                  <a:off x="2286" y="3575"/>
                  <a:ext cx="199" cy="194"/>
                  <a:chOff x="2958" y="2429"/>
                  <a:chExt cx="202" cy="194"/>
                </a:xfrm>
              </p:grpSpPr>
              <p:sp>
                <p:nvSpPr>
                  <p:cNvPr id="39087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endParaRPr lang="en-US" altLang="en-US" sz="1600">
                      <a:solidFill>
                        <a:srgbClr val="000000"/>
                      </a:solidFill>
                      <a:ea typeface=""/>
                    </a:endParaRPr>
                  </a:p>
                </p:txBody>
              </p:sp>
              <p:sp>
                <p:nvSpPr>
                  <p:cNvPr id="39088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9"/>
                    <a:ext cx="202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pPr algn="ctr"/>
                    <a:r>
                      <a:rPr lang="en-US" altLang="en-US" sz="1400">
                        <a:solidFill>
                          <a:srgbClr val="000000"/>
                        </a:solidFill>
                        <a:ea typeface=""/>
                      </a:rPr>
                      <a:t>A</a:t>
                    </a:r>
                    <a:endParaRPr lang="en-US" altLang="en-US" sz="1600">
                      <a:solidFill>
                        <a:srgbClr val="000000"/>
                      </a:solidFill>
                      <a:latin typeface="Times New Roman" charset="0"/>
                      <a:ea typeface=""/>
                    </a:endParaRPr>
                  </a:p>
                </p:txBody>
              </p:sp>
            </p:grpSp>
          </p:grpSp>
          <p:grpSp>
            <p:nvGrpSpPr>
              <p:cNvPr id="39040" name="Group 140"/>
              <p:cNvGrpSpPr>
                <a:grpSpLocks/>
              </p:cNvGrpSpPr>
              <p:nvPr/>
            </p:nvGrpSpPr>
            <p:grpSpPr bwMode="auto">
              <a:xfrm>
                <a:off x="3474" y="1624"/>
                <a:ext cx="315" cy="194"/>
                <a:chOff x="2903" y="2888"/>
                <a:chExt cx="315" cy="194"/>
              </a:xfrm>
            </p:grpSpPr>
            <p:grpSp>
              <p:nvGrpSpPr>
                <p:cNvPr id="39072" name="Group 141"/>
                <p:cNvGrpSpPr>
                  <a:grpSpLocks/>
                </p:cNvGrpSpPr>
                <p:nvPr/>
              </p:nvGrpSpPr>
              <p:grpSpPr bwMode="auto">
                <a:xfrm>
                  <a:off x="2903" y="2938"/>
                  <a:ext cx="315" cy="144"/>
                  <a:chOff x="2903" y="2938"/>
                  <a:chExt cx="315" cy="144"/>
                </a:xfrm>
              </p:grpSpPr>
              <p:sp>
                <p:nvSpPr>
                  <p:cNvPr id="39076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903" y="3001"/>
                    <a:ext cx="312" cy="81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endParaRPr lang="en-US" altLang="en-US" sz="1600">
                      <a:solidFill>
                        <a:srgbClr val="000000"/>
                      </a:solidFill>
                      <a:ea typeface=""/>
                    </a:endParaRPr>
                  </a:p>
                </p:txBody>
              </p:sp>
              <p:sp>
                <p:nvSpPr>
                  <p:cNvPr id="39077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903" y="2994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solidFill>
                        <a:srgbClr val="000000"/>
                      </a:solidFill>
                      <a:latin typeface="Comic Sans MS" charset="0"/>
                      <a:ea typeface=""/>
                    </a:endParaRPr>
                  </a:p>
                </p:txBody>
              </p:sp>
              <p:sp>
                <p:nvSpPr>
                  <p:cNvPr id="39078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3215" y="2994"/>
                    <a:ext cx="0" cy="5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solidFill>
                        <a:srgbClr val="000000"/>
                      </a:solidFill>
                      <a:latin typeface="Comic Sans MS" charset="0"/>
                      <a:ea typeface=""/>
                    </a:endParaRPr>
                  </a:p>
                </p:txBody>
              </p:sp>
              <p:sp>
                <p:nvSpPr>
                  <p:cNvPr id="3907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903" y="2994"/>
                    <a:ext cx="309" cy="49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pPr algn="ctr"/>
                    <a:endParaRPr lang="en-US" altLang="en-US" sz="1600">
                      <a:solidFill>
                        <a:srgbClr val="000000"/>
                      </a:solidFill>
                      <a:latin typeface="Times New Roman" charset="0"/>
                      <a:ea typeface=""/>
                    </a:endParaRPr>
                  </a:p>
                </p:txBody>
              </p:sp>
              <p:sp>
                <p:nvSpPr>
                  <p:cNvPr id="3908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2938"/>
                    <a:ext cx="312" cy="9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endParaRPr lang="en-US" altLang="en-US" sz="1600">
                      <a:solidFill>
                        <a:srgbClr val="000000"/>
                      </a:solidFill>
                      <a:ea typeface=""/>
                    </a:endParaRPr>
                  </a:p>
                </p:txBody>
              </p:sp>
            </p:grpSp>
            <p:grpSp>
              <p:nvGrpSpPr>
                <p:cNvPr id="39073" name="Group 147"/>
                <p:cNvGrpSpPr>
                  <a:grpSpLocks/>
                </p:cNvGrpSpPr>
                <p:nvPr/>
              </p:nvGrpSpPr>
              <p:grpSpPr bwMode="auto">
                <a:xfrm>
                  <a:off x="2969" y="2888"/>
                  <a:ext cx="188" cy="194"/>
                  <a:chOff x="2965" y="2429"/>
                  <a:chExt cx="191" cy="194"/>
                </a:xfrm>
              </p:grpSpPr>
              <p:sp>
                <p:nvSpPr>
                  <p:cNvPr id="3907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endParaRPr lang="en-US" altLang="en-US" sz="1600">
                      <a:solidFill>
                        <a:srgbClr val="000000"/>
                      </a:solidFill>
                      <a:ea typeface=""/>
                    </a:endParaRPr>
                  </a:p>
                </p:txBody>
              </p:sp>
              <p:sp>
                <p:nvSpPr>
                  <p:cNvPr id="39075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5" y="2429"/>
                    <a:ext cx="191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pPr algn="ctr"/>
                    <a:r>
                      <a:rPr lang="en-US" altLang="en-US" sz="1400">
                        <a:solidFill>
                          <a:srgbClr val="000000"/>
                        </a:solidFill>
                        <a:ea typeface=""/>
                      </a:rPr>
                      <a:t>B</a:t>
                    </a:r>
                    <a:endParaRPr lang="en-US" altLang="en-US" sz="1600">
                      <a:solidFill>
                        <a:srgbClr val="000000"/>
                      </a:solidFill>
                      <a:latin typeface="Times New Roman" charset="0"/>
                      <a:ea typeface=""/>
                    </a:endParaRPr>
                  </a:p>
                </p:txBody>
              </p:sp>
            </p:grpSp>
          </p:grpSp>
          <p:grpSp>
            <p:nvGrpSpPr>
              <p:cNvPr id="39041" name="Group 150"/>
              <p:cNvGrpSpPr>
                <a:grpSpLocks/>
              </p:cNvGrpSpPr>
              <p:nvPr/>
            </p:nvGrpSpPr>
            <p:grpSpPr bwMode="auto">
              <a:xfrm>
                <a:off x="3886" y="1342"/>
                <a:ext cx="316" cy="198"/>
                <a:chOff x="2217" y="2888"/>
                <a:chExt cx="316" cy="198"/>
              </a:xfrm>
            </p:grpSpPr>
            <p:sp>
              <p:nvSpPr>
                <p:cNvPr id="39064" name="Oval 151"/>
                <p:cNvSpPr>
                  <a:spLocks noChangeArrowheads="1"/>
                </p:cNvSpPr>
                <p:nvPr/>
              </p:nvSpPr>
              <p:spPr bwMode="auto">
                <a:xfrm>
                  <a:off x="2220" y="3005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065" name="Line 152"/>
                <p:cNvSpPr>
                  <a:spLocks noChangeShapeType="1"/>
                </p:cNvSpPr>
                <p:nvPr/>
              </p:nvSpPr>
              <p:spPr bwMode="auto">
                <a:xfrm>
                  <a:off x="2220" y="2998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066" name="Line 153"/>
                <p:cNvSpPr>
                  <a:spLocks noChangeShapeType="1"/>
                </p:cNvSpPr>
                <p:nvPr/>
              </p:nvSpPr>
              <p:spPr bwMode="auto">
                <a:xfrm>
                  <a:off x="2533" y="2998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067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20" y="2998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  <p:sp>
              <p:nvSpPr>
                <p:cNvPr id="39068" name="Oval 155"/>
                <p:cNvSpPr>
                  <a:spLocks noChangeArrowheads="1"/>
                </p:cNvSpPr>
                <p:nvPr/>
              </p:nvSpPr>
              <p:spPr bwMode="auto">
                <a:xfrm>
                  <a:off x="2217" y="2939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grpSp>
              <p:nvGrpSpPr>
                <p:cNvPr id="39069" name="Group 156"/>
                <p:cNvGrpSpPr>
                  <a:grpSpLocks/>
                </p:cNvGrpSpPr>
                <p:nvPr/>
              </p:nvGrpSpPr>
              <p:grpSpPr bwMode="auto">
                <a:xfrm>
                  <a:off x="2283" y="2888"/>
                  <a:ext cx="184" cy="194"/>
                  <a:chOff x="2965" y="2429"/>
                  <a:chExt cx="187" cy="194"/>
                </a:xfrm>
              </p:grpSpPr>
              <p:sp>
                <p:nvSpPr>
                  <p:cNvPr id="3907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endParaRPr lang="en-US" altLang="en-US" sz="1600">
                      <a:solidFill>
                        <a:srgbClr val="000000"/>
                      </a:solidFill>
                      <a:ea typeface=""/>
                    </a:endParaRPr>
                  </a:p>
                </p:txBody>
              </p:sp>
              <p:sp>
                <p:nvSpPr>
                  <p:cNvPr id="39071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5" y="2429"/>
                    <a:ext cx="187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</a:defRPr>
                    </a:lvl9pPr>
                  </a:lstStyle>
                  <a:p>
                    <a:pPr algn="ctr"/>
                    <a:r>
                      <a:rPr lang="en-US" altLang="en-US" sz="1400">
                        <a:solidFill>
                          <a:srgbClr val="000000"/>
                        </a:solidFill>
                        <a:ea typeface=""/>
                      </a:rPr>
                      <a:t>C</a:t>
                    </a:r>
                    <a:endParaRPr lang="en-US" altLang="en-US" sz="1600">
                      <a:solidFill>
                        <a:srgbClr val="000000"/>
                      </a:solidFill>
                      <a:latin typeface="Times New Roman" charset="0"/>
                      <a:ea typeface=""/>
                    </a:endParaRPr>
                  </a:p>
                </p:txBody>
              </p:sp>
            </p:grpSp>
          </p:grpSp>
          <p:sp>
            <p:nvSpPr>
              <p:cNvPr id="39042" name="Text Box 159"/>
              <p:cNvSpPr txBox="1">
                <a:spLocks noChangeArrowheads="1"/>
              </p:cNvSpPr>
              <p:nvPr/>
            </p:nvSpPr>
            <p:spPr bwMode="auto">
              <a:xfrm>
                <a:off x="3366" y="1262"/>
                <a:ext cx="17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0000"/>
                    </a:solidFill>
                    <a:ea typeface=""/>
                  </a:rPr>
                  <a:t>1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43" name="Freeform 160"/>
              <p:cNvSpPr>
                <a:spLocks/>
              </p:cNvSpPr>
              <p:nvPr/>
            </p:nvSpPr>
            <p:spPr bwMode="auto">
              <a:xfrm flipH="1">
                <a:off x="3721" y="1274"/>
                <a:ext cx="213" cy="129"/>
              </a:xfrm>
              <a:custGeom>
                <a:avLst/>
                <a:gdLst>
                  <a:gd name="T0" fmla="*/ 0 w 342"/>
                  <a:gd name="T1" fmla="*/ 1 h 186"/>
                  <a:gd name="T2" fmla="*/ 1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44" name="Freeform 161"/>
              <p:cNvSpPr>
                <a:spLocks/>
              </p:cNvSpPr>
              <p:nvPr/>
            </p:nvSpPr>
            <p:spPr bwMode="auto">
              <a:xfrm flipH="1" flipV="1">
                <a:off x="3730" y="1535"/>
                <a:ext cx="198" cy="144"/>
              </a:xfrm>
              <a:custGeom>
                <a:avLst/>
                <a:gdLst>
                  <a:gd name="T0" fmla="*/ 0 w 342"/>
                  <a:gd name="T1" fmla="*/ 7 h 186"/>
                  <a:gd name="T2" fmla="*/ 1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45" name="Freeform 162"/>
              <p:cNvSpPr>
                <a:spLocks/>
              </p:cNvSpPr>
              <p:nvPr/>
            </p:nvSpPr>
            <p:spPr bwMode="auto">
              <a:xfrm flipV="1">
                <a:off x="3328" y="1529"/>
                <a:ext cx="204" cy="156"/>
              </a:xfrm>
              <a:custGeom>
                <a:avLst/>
                <a:gdLst>
                  <a:gd name="T0" fmla="*/ 0 w 342"/>
                  <a:gd name="T1" fmla="*/ 19 h 186"/>
                  <a:gd name="T2" fmla="*/ 1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46" name="Text Box 163"/>
              <p:cNvSpPr txBox="1">
                <a:spLocks noChangeArrowheads="1"/>
              </p:cNvSpPr>
              <p:nvPr/>
            </p:nvSpPr>
            <p:spPr bwMode="auto">
              <a:xfrm>
                <a:off x="3616" y="1254"/>
                <a:ext cx="3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0000"/>
                    </a:solidFill>
                    <a:ea typeface=""/>
                  </a:rPr>
                  <a:t>1+e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47" name="Text Box 164"/>
              <p:cNvSpPr txBox="1">
                <a:spLocks noChangeArrowheads="1"/>
              </p:cNvSpPr>
              <p:nvPr/>
            </p:nvSpPr>
            <p:spPr bwMode="auto">
              <a:xfrm>
                <a:off x="3810" y="1531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48" name="Text Box 165"/>
              <p:cNvSpPr txBox="1">
                <a:spLocks noChangeArrowheads="1"/>
              </p:cNvSpPr>
              <p:nvPr/>
            </p:nvSpPr>
            <p:spPr bwMode="auto">
              <a:xfrm>
                <a:off x="3258" y="1546"/>
                <a:ext cx="19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0000"/>
                    </a:solidFill>
                    <a:ea typeface=""/>
                  </a:rPr>
                  <a:t>0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49" name="Line 166"/>
              <p:cNvSpPr>
                <a:spLocks noChangeShapeType="1"/>
              </p:cNvSpPr>
              <p:nvPr/>
            </p:nvSpPr>
            <p:spPr bwMode="auto">
              <a:xfrm flipV="1">
                <a:off x="3625" y="1823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50" name="Text Box 167"/>
              <p:cNvSpPr txBox="1">
                <a:spLocks noChangeArrowheads="1"/>
              </p:cNvSpPr>
              <p:nvPr/>
            </p:nvSpPr>
            <p:spPr bwMode="auto">
              <a:xfrm>
                <a:off x="3474" y="1957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3333CC"/>
                    </a:solidFill>
                    <a:ea typeface=""/>
                  </a:rPr>
                  <a:t>e</a:t>
                </a:r>
                <a:endParaRPr lang="en-US" altLang="en-US" sz="1600">
                  <a:solidFill>
                    <a:srgbClr val="3333CC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51" name="Line 168"/>
              <p:cNvSpPr>
                <a:spLocks noChangeShapeType="1"/>
              </p:cNvSpPr>
              <p:nvPr/>
            </p:nvSpPr>
            <p:spPr bwMode="auto">
              <a:xfrm flipH="1" flipV="1">
                <a:off x="3109" y="1529"/>
                <a:ext cx="3" cy="21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52" name="Text Box 169"/>
              <p:cNvSpPr txBox="1">
                <a:spLocks noChangeArrowheads="1"/>
              </p:cNvSpPr>
              <p:nvPr/>
            </p:nvSpPr>
            <p:spPr bwMode="auto">
              <a:xfrm>
                <a:off x="3011" y="1714"/>
                <a:ext cx="17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FF0000"/>
                    </a:solidFill>
                    <a:ea typeface=""/>
                  </a:rPr>
                  <a:t>1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53" name="Line 170"/>
              <p:cNvSpPr>
                <a:spLocks noChangeShapeType="1"/>
              </p:cNvSpPr>
              <p:nvPr/>
            </p:nvSpPr>
            <p:spPr bwMode="auto">
              <a:xfrm flipV="1">
                <a:off x="4066" y="1550"/>
                <a:ext cx="0" cy="27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54" name="Text Box 171"/>
              <p:cNvSpPr txBox="1">
                <a:spLocks noChangeArrowheads="1"/>
              </p:cNvSpPr>
              <p:nvPr/>
            </p:nvSpPr>
            <p:spPr bwMode="auto">
              <a:xfrm>
                <a:off x="3977" y="1780"/>
                <a:ext cx="17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FF00"/>
                    </a:solidFill>
                    <a:ea typeface=""/>
                  </a:rPr>
                  <a:t>1</a:t>
                </a:r>
                <a:endParaRPr lang="en-US" altLang="en-US" sz="1600">
                  <a:solidFill>
                    <a:srgbClr val="00FF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55" name="Freeform 172"/>
              <p:cNvSpPr>
                <a:spLocks/>
              </p:cNvSpPr>
              <p:nvPr/>
            </p:nvSpPr>
            <p:spPr bwMode="auto">
              <a:xfrm flipH="1" flipV="1">
                <a:off x="3670" y="1508"/>
                <a:ext cx="198" cy="144"/>
              </a:xfrm>
              <a:custGeom>
                <a:avLst/>
                <a:gdLst>
                  <a:gd name="T0" fmla="*/ 0 w 342"/>
                  <a:gd name="T1" fmla="*/ 7 h 186"/>
                  <a:gd name="T2" fmla="*/ 1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56" name="Freeform 173"/>
              <p:cNvSpPr>
                <a:spLocks/>
              </p:cNvSpPr>
              <p:nvPr/>
            </p:nvSpPr>
            <p:spPr bwMode="auto">
              <a:xfrm flipH="1">
                <a:off x="3385" y="1514"/>
                <a:ext cx="192" cy="138"/>
              </a:xfrm>
              <a:custGeom>
                <a:avLst/>
                <a:gdLst>
                  <a:gd name="T0" fmla="*/ 0 w 342"/>
                  <a:gd name="T1" fmla="*/ 4 h 186"/>
                  <a:gd name="T2" fmla="*/ 1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57" name="Text Box 174"/>
              <p:cNvSpPr txBox="1">
                <a:spLocks noChangeArrowheads="1"/>
              </p:cNvSpPr>
              <p:nvPr/>
            </p:nvSpPr>
            <p:spPr bwMode="auto">
              <a:xfrm>
                <a:off x="3438" y="1408"/>
                <a:ext cx="19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0000"/>
                    </a:solidFill>
                    <a:ea typeface=""/>
                  </a:rPr>
                  <a:t>0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58" name="Text Box 175"/>
              <p:cNvSpPr txBox="1">
                <a:spLocks noChangeArrowheads="1"/>
              </p:cNvSpPr>
              <p:nvPr/>
            </p:nvSpPr>
            <p:spPr bwMode="auto">
              <a:xfrm>
                <a:off x="3654" y="1396"/>
                <a:ext cx="19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0000"/>
                    </a:solidFill>
                    <a:ea typeface=""/>
                  </a:rPr>
                  <a:t>0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59" name="Text Box 176"/>
              <p:cNvSpPr txBox="1">
                <a:spLocks noChangeArrowheads="1"/>
              </p:cNvSpPr>
              <p:nvPr/>
            </p:nvSpPr>
            <p:spPr bwMode="auto">
              <a:xfrm>
                <a:off x="3497" y="2125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CC99"/>
                    </a:solidFill>
                    <a:ea typeface=""/>
                  </a:rPr>
                  <a:t>t=0</a:t>
                </a:r>
                <a:endParaRPr lang="en-US" altLang="en-US" sz="1800">
                  <a:solidFill>
                    <a:srgbClr val="00CC99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60" name="Freeform 177"/>
              <p:cNvSpPr>
                <a:spLocks/>
              </p:cNvSpPr>
              <p:nvPr/>
            </p:nvSpPr>
            <p:spPr bwMode="auto">
              <a:xfrm flipV="1">
                <a:off x="3811" y="1241"/>
                <a:ext cx="204" cy="128"/>
              </a:xfrm>
              <a:custGeom>
                <a:avLst/>
                <a:gdLst>
                  <a:gd name="T0" fmla="*/ 0 w 342"/>
                  <a:gd name="T1" fmla="*/ 1 h 186"/>
                  <a:gd name="T2" fmla="*/ 1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61" name="Text Box 178"/>
              <p:cNvSpPr txBox="1">
                <a:spLocks noChangeArrowheads="1"/>
              </p:cNvSpPr>
              <p:nvPr/>
            </p:nvSpPr>
            <p:spPr bwMode="auto">
              <a:xfrm>
                <a:off x="3228" y="1122"/>
                <a:ext cx="19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0000"/>
                    </a:solidFill>
                    <a:ea typeface=""/>
                  </a:rPr>
                  <a:t>0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62" name="Freeform 179"/>
              <p:cNvSpPr>
                <a:spLocks/>
              </p:cNvSpPr>
              <p:nvPr/>
            </p:nvSpPr>
            <p:spPr bwMode="auto">
              <a:xfrm flipH="1" flipV="1">
                <a:off x="3225" y="1240"/>
                <a:ext cx="232" cy="131"/>
              </a:xfrm>
              <a:custGeom>
                <a:avLst/>
                <a:gdLst>
                  <a:gd name="T0" fmla="*/ 0 w 342"/>
                  <a:gd name="T1" fmla="*/ 2 h 186"/>
                  <a:gd name="T2" fmla="*/ 2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63" name="Text Box 180"/>
              <p:cNvSpPr txBox="1">
                <a:spLocks noChangeArrowheads="1"/>
              </p:cNvSpPr>
              <p:nvPr/>
            </p:nvSpPr>
            <p:spPr bwMode="auto">
              <a:xfrm>
                <a:off x="3824" y="1148"/>
                <a:ext cx="19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000000"/>
                    </a:solidFill>
                    <a:ea typeface=""/>
                  </a:rPr>
                  <a:t>0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39010" name="Group 181"/>
          <p:cNvGrpSpPr>
            <a:grpSpLocks/>
          </p:cNvGrpSpPr>
          <p:nvPr/>
        </p:nvGrpSpPr>
        <p:grpSpPr bwMode="auto">
          <a:xfrm>
            <a:off x="4908550" y="3692526"/>
            <a:ext cx="1944688" cy="1779588"/>
            <a:chOff x="3092" y="2326"/>
            <a:chExt cx="1225" cy="1121"/>
          </a:xfrm>
        </p:grpSpPr>
        <p:sp>
          <p:nvSpPr>
            <p:cNvPr id="38978" name="Freeform 182"/>
            <p:cNvSpPr>
              <a:spLocks/>
            </p:cNvSpPr>
            <p:nvPr/>
          </p:nvSpPr>
          <p:spPr bwMode="auto">
            <a:xfrm>
              <a:off x="3092" y="2326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79" name="Freeform 183"/>
            <p:cNvSpPr>
              <a:spLocks/>
            </p:cNvSpPr>
            <p:nvPr/>
          </p:nvSpPr>
          <p:spPr bwMode="auto">
            <a:xfrm>
              <a:off x="3344" y="2539"/>
              <a:ext cx="246" cy="132"/>
            </a:xfrm>
            <a:custGeom>
              <a:avLst/>
              <a:gdLst>
                <a:gd name="T0" fmla="*/ 0 w 342"/>
                <a:gd name="T1" fmla="*/ 2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38980" name="Group 184"/>
            <p:cNvGrpSpPr>
              <a:grpSpLocks/>
            </p:cNvGrpSpPr>
            <p:nvPr/>
          </p:nvGrpSpPr>
          <p:grpSpPr bwMode="auto">
            <a:xfrm>
              <a:off x="3537" y="2343"/>
              <a:ext cx="316" cy="195"/>
              <a:chOff x="1747" y="3194"/>
              <a:chExt cx="316" cy="195"/>
            </a:xfrm>
          </p:grpSpPr>
          <p:sp>
            <p:nvSpPr>
              <p:cNvPr id="39026" name="Oval 185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9027" name="Line 186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28" name="Line 187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29" name="Rectangle 188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30" name="Oval 189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9031" name="Group 190"/>
              <p:cNvGrpSpPr>
                <a:grpSpLocks/>
              </p:cNvGrpSpPr>
              <p:nvPr/>
            </p:nvGrpSpPr>
            <p:grpSpPr bwMode="auto">
              <a:xfrm>
                <a:off x="1797" y="3194"/>
                <a:ext cx="198" cy="194"/>
                <a:chOff x="2958" y="2429"/>
                <a:chExt cx="201" cy="194"/>
              </a:xfrm>
            </p:grpSpPr>
            <p:sp>
              <p:nvSpPr>
                <p:cNvPr id="39032" name="Rectangle 19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033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2958" y="2429"/>
                  <a:ext cx="20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D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8981" name="Group 193"/>
            <p:cNvGrpSpPr>
              <a:grpSpLocks/>
            </p:cNvGrpSpPr>
            <p:nvPr/>
          </p:nvGrpSpPr>
          <p:grpSpPr bwMode="auto">
            <a:xfrm>
              <a:off x="3129" y="2598"/>
              <a:ext cx="316" cy="201"/>
              <a:chOff x="2221" y="3575"/>
              <a:chExt cx="316" cy="201"/>
            </a:xfrm>
          </p:grpSpPr>
          <p:sp>
            <p:nvSpPr>
              <p:cNvPr id="39018" name="Oval 194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9019" name="Line 195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20" name="Line 196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21" name="Rectangle 197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22" name="Oval 198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9023" name="Group 199"/>
              <p:cNvGrpSpPr>
                <a:grpSpLocks/>
              </p:cNvGrpSpPr>
              <p:nvPr/>
            </p:nvGrpSpPr>
            <p:grpSpPr bwMode="auto">
              <a:xfrm>
                <a:off x="2286" y="3575"/>
                <a:ext cx="199" cy="194"/>
                <a:chOff x="2958" y="2429"/>
                <a:chExt cx="202" cy="194"/>
              </a:xfrm>
            </p:grpSpPr>
            <p:sp>
              <p:nvSpPr>
                <p:cNvPr id="39024" name="Rectangle 20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025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2958" y="2429"/>
                  <a:ext cx="202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A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8982" name="Group 202"/>
            <p:cNvGrpSpPr>
              <a:grpSpLocks/>
            </p:cNvGrpSpPr>
            <p:nvPr/>
          </p:nvGrpSpPr>
          <p:grpSpPr bwMode="auto">
            <a:xfrm>
              <a:off x="3529" y="2889"/>
              <a:ext cx="315" cy="194"/>
              <a:chOff x="2903" y="2888"/>
              <a:chExt cx="315" cy="194"/>
            </a:xfrm>
          </p:grpSpPr>
          <p:grpSp>
            <p:nvGrpSpPr>
              <p:cNvPr id="39009" name="Group 203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9013" name="Oval 204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014" name="Line 205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015" name="Line 206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9016" name="Rectangle 207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  <p:sp>
              <p:nvSpPr>
                <p:cNvPr id="39017" name="Oval 208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</p:grpSp>
          <p:grpSp>
            <p:nvGrpSpPr>
              <p:cNvPr id="3" name="Group 209"/>
              <p:cNvGrpSpPr>
                <a:grpSpLocks/>
              </p:cNvGrpSpPr>
              <p:nvPr/>
            </p:nvGrpSpPr>
            <p:grpSpPr bwMode="auto">
              <a:xfrm>
                <a:off x="2969" y="2888"/>
                <a:ext cx="188" cy="194"/>
                <a:chOff x="2965" y="2429"/>
                <a:chExt cx="191" cy="194"/>
              </a:xfrm>
            </p:grpSpPr>
            <p:sp>
              <p:nvSpPr>
                <p:cNvPr id="39011" name="Rectangle 21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012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2965" y="2429"/>
                  <a:ext cx="19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B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8983" name="Group 212"/>
            <p:cNvGrpSpPr>
              <a:grpSpLocks/>
            </p:cNvGrpSpPr>
            <p:nvPr/>
          </p:nvGrpSpPr>
          <p:grpSpPr bwMode="auto">
            <a:xfrm>
              <a:off x="3941" y="2607"/>
              <a:ext cx="316" cy="198"/>
              <a:chOff x="2217" y="2888"/>
              <a:chExt cx="316" cy="198"/>
            </a:xfrm>
          </p:grpSpPr>
          <p:sp>
            <p:nvSpPr>
              <p:cNvPr id="39001" name="Oval 213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9002" name="Line 214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03" name="Line 215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9004" name="Rectangle 216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9005" name="Oval 217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9006" name="Group 218"/>
              <p:cNvGrpSpPr>
                <a:grpSpLocks/>
              </p:cNvGrpSpPr>
              <p:nvPr/>
            </p:nvGrpSpPr>
            <p:grpSpPr bwMode="auto">
              <a:xfrm>
                <a:off x="2283" y="2888"/>
                <a:ext cx="184" cy="194"/>
                <a:chOff x="2965" y="2429"/>
                <a:chExt cx="187" cy="194"/>
              </a:xfrm>
            </p:grpSpPr>
            <p:sp>
              <p:nvSpPr>
                <p:cNvPr id="39007" name="Rectangle 21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6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9008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2965" y="2429"/>
                  <a:ext cx="187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1400">
                      <a:solidFill>
                        <a:srgbClr val="000000"/>
                      </a:solidFill>
                      <a:ea typeface=""/>
                    </a:rPr>
                    <a:t>C</a:t>
                  </a:r>
                  <a:endParaRPr lang="en-US" altLang="en-US" sz="1600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sp>
          <p:nvSpPr>
            <p:cNvPr id="38984" name="Text Box 221"/>
            <p:cNvSpPr txBox="1">
              <a:spLocks noChangeArrowheads="1"/>
            </p:cNvSpPr>
            <p:nvPr/>
          </p:nvSpPr>
          <p:spPr bwMode="auto">
            <a:xfrm>
              <a:off x="3397" y="2526"/>
              <a:ext cx="3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2+e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8985" name="Freeform 222"/>
            <p:cNvSpPr>
              <a:spLocks/>
            </p:cNvSpPr>
            <p:nvPr/>
          </p:nvSpPr>
          <p:spPr bwMode="auto">
            <a:xfrm flipH="1">
              <a:off x="3776" y="2539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86" name="Freeform 223"/>
            <p:cNvSpPr>
              <a:spLocks/>
            </p:cNvSpPr>
            <p:nvPr/>
          </p:nvSpPr>
          <p:spPr bwMode="auto">
            <a:xfrm flipH="1" flipV="1">
              <a:off x="3785" y="2800"/>
              <a:ext cx="198" cy="144"/>
            </a:xfrm>
            <a:custGeom>
              <a:avLst/>
              <a:gdLst>
                <a:gd name="T0" fmla="*/ 0 w 342"/>
                <a:gd name="T1" fmla="*/ 7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87" name="Freeform 224"/>
            <p:cNvSpPr>
              <a:spLocks/>
            </p:cNvSpPr>
            <p:nvPr/>
          </p:nvSpPr>
          <p:spPr bwMode="auto">
            <a:xfrm flipV="1">
              <a:off x="3383" y="2794"/>
              <a:ext cx="204" cy="156"/>
            </a:xfrm>
            <a:custGeom>
              <a:avLst/>
              <a:gdLst>
                <a:gd name="T0" fmla="*/ 0 w 342"/>
                <a:gd name="T1" fmla="*/ 19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88" name="Text Box 225"/>
            <p:cNvSpPr txBox="1">
              <a:spLocks noChangeArrowheads="1"/>
            </p:cNvSpPr>
            <p:nvPr/>
          </p:nvSpPr>
          <p:spPr bwMode="auto">
            <a:xfrm>
              <a:off x="3855" y="2437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8989" name="Text Box 226"/>
            <p:cNvSpPr txBox="1">
              <a:spLocks noChangeArrowheads="1"/>
            </p:cNvSpPr>
            <p:nvPr/>
          </p:nvSpPr>
          <p:spPr bwMode="auto">
            <a:xfrm>
              <a:off x="3865" y="2796"/>
              <a:ext cx="1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e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8990" name="Text Box 227"/>
            <p:cNvSpPr txBox="1">
              <a:spLocks noChangeArrowheads="1"/>
            </p:cNvSpPr>
            <p:nvPr/>
          </p:nvSpPr>
          <p:spPr bwMode="auto">
            <a:xfrm>
              <a:off x="3313" y="2811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8991" name="Freeform 228"/>
            <p:cNvSpPr>
              <a:spLocks/>
            </p:cNvSpPr>
            <p:nvPr/>
          </p:nvSpPr>
          <p:spPr bwMode="auto">
            <a:xfrm flipH="1" flipV="1">
              <a:off x="3725" y="2773"/>
              <a:ext cx="198" cy="144"/>
            </a:xfrm>
            <a:custGeom>
              <a:avLst/>
              <a:gdLst>
                <a:gd name="T0" fmla="*/ 0 w 342"/>
                <a:gd name="T1" fmla="*/ 7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92" name="Freeform 229"/>
            <p:cNvSpPr>
              <a:spLocks/>
            </p:cNvSpPr>
            <p:nvPr/>
          </p:nvSpPr>
          <p:spPr bwMode="auto">
            <a:xfrm flipH="1">
              <a:off x="3440" y="2779"/>
              <a:ext cx="192" cy="138"/>
            </a:xfrm>
            <a:custGeom>
              <a:avLst/>
              <a:gdLst>
                <a:gd name="T0" fmla="*/ 0 w 342"/>
                <a:gd name="T1" fmla="*/ 4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93" name="Text Box 230"/>
            <p:cNvSpPr txBox="1">
              <a:spLocks noChangeArrowheads="1"/>
            </p:cNvSpPr>
            <p:nvPr/>
          </p:nvSpPr>
          <p:spPr bwMode="auto">
            <a:xfrm>
              <a:off x="3467" y="2667"/>
              <a:ext cx="3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1+e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8994" name="Text Box 231"/>
            <p:cNvSpPr txBox="1">
              <a:spLocks noChangeArrowheads="1"/>
            </p:cNvSpPr>
            <p:nvPr/>
          </p:nvSpPr>
          <p:spPr bwMode="auto">
            <a:xfrm>
              <a:off x="3720" y="2661"/>
              <a:ext cx="1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8995" name="Text Box 232"/>
            <p:cNvSpPr txBox="1">
              <a:spLocks noChangeArrowheads="1"/>
            </p:cNvSpPr>
            <p:nvPr/>
          </p:nvSpPr>
          <p:spPr bwMode="auto">
            <a:xfrm>
              <a:off x="3435" y="3234"/>
              <a:ext cx="3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CC99"/>
                  </a:solidFill>
                  <a:ea typeface=""/>
                </a:rPr>
                <a:t>t=3</a:t>
              </a:r>
              <a:endParaRPr lang="en-US" altLang="en-US" sz="1800">
                <a:solidFill>
                  <a:srgbClr val="00CC99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8996" name="Line 233"/>
            <p:cNvSpPr>
              <a:spLocks noChangeShapeType="1"/>
            </p:cNvSpPr>
            <p:nvPr/>
          </p:nvSpPr>
          <p:spPr bwMode="auto">
            <a:xfrm flipV="1">
              <a:off x="3290" y="2806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97" name="Line 234"/>
            <p:cNvSpPr>
              <a:spLocks noChangeShapeType="1"/>
            </p:cNvSpPr>
            <p:nvPr/>
          </p:nvSpPr>
          <p:spPr bwMode="auto">
            <a:xfrm flipV="1">
              <a:off x="3701" y="3088"/>
              <a:ext cx="0" cy="15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98" name="Line 235"/>
            <p:cNvSpPr>
              <a:spLocks noChangeShapeType="1"/>
            </p:cNvSpPr>
            <p:nvPr/>
          </p:nvSpPr>
          <p:spPr bwMode="auto">
            <a:xfrm flipV="1">
              <a:off x="4112" y="2812"/>
              <a:ext cx="0" cy="15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99" name="Text Box 236"/>
            <p:cNvSpPr txBox="1">
              <a:spLocks noChangeArrowheads="1"/>
            </p:cNvSpPr>
            <p:nvPr/>
          </p:nvSpPr>
          <p:spPr bwMode="auto">
            <a:xfrm>
              <a:off x="3283" y="2397"/>
              <a:ext cx="1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0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9000" name="Freeform 237"/>
            <p:cNvSpPr>
              <a:spLocks/>
            </p:cNvSpPr>
            <p:nvPr/>
          </p:nvSpPr>
          <p:spPr bwMode="auto">
            <a:xfrm flipH="1" flipV="1">
              <a:off x="3300" y="2514"/>
              <a:ext cx="232" cy="131"/>
            </a:xfrm>
            <a:custGeom>
              <a:avLst/>
              <a:gdLst>
                <a:gd name="T0" fmla="*/ 0 w 342"/>
                <a:gd name="T1" fmla="*/ 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grpSp>
        <p:nvGrpSpPr>
          <p:cNvPr id="38922" name="Group 181"/>
          <p:cNvGrpSpPr>
            <a:grpSpLocks/>
          </p:cNvGrpSpPr>
          <p:nvPr/>
        </p:nvGrpSpPr>
        <p:grpSpPr bwMode="auto">
          <a:xfrm>
            <a:off x="1016000" y="3054350"/>
            <a:ext cx="2982913" cy="2271713"/>
            <a:chOff x="3092" y="2326"/>
            <a:chExt cx="1225" cy="918"/>
          </a:xfrm>
        </p:grpSpPr>
        <p:sp>
          <p:nvSpPr>
            <p:cNvPr id="38933" name="Freeform 182"/>
            <p:cNvSpPr>
              <a:spLocks/>
            </p:cNvSpPr>
            <p:nvPr/>
          </p:nvSpPr>
          <p:spPr bwMode="auto">
            <a:xfrm>
              <a:off x="3092" y="2326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38934" name="Group 184"/>
            <p:cNvGrpSpPr>
              <a:grpSpLocks/>
            </p:cNvGrpSpPr>
            <p:nvPr/>
          </p:nvGrpSpPr>
          <p:grpSpPr bwMode="auto">
            <a:xfrm>
              <a:off x="3537" y="2362"/>
              <a:ext cx="316" cy="176"/>
              <a:chOff x="1747" y="3213"/>
              <a:chExt cx="316" cy="176"/>
            </a:xfrm>
          </p:grpSpPr>
          <p:sp>
            <p:nvSpPr>
              <p:cNvPr id="38970" name="Oval 185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8971" name="Line 186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8972" name="Line 187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8973" name="Rectangle 188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8974" name="Oval 189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8975" name="Group 190"/>
              <p:cNvGrpSpPr>
                <a:grpSpLocks/>
              </p:cNvGrpSpPr>
              <p:nvPr/>
            </p:nvGrpSpPr>
            <p:grpSpPr bwMode="auto">
              <a:xfrm>
                <a:off x="1829" y="3213"/>
                <a:ext cx="164" cy="174"/>
                <a:chOff x="2982" y="2448"/>
                <a:chExt cx="166" cy="174"/>
              </a:xfrm>
            </p:grpSpPr>
            <p:sp>
              <p:nvSpPr>
                <p:cNvPr id="38976" name="Rectangle 19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8977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2995" y="2448"/>
                  <a:ext cx="153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8935" name="Group 193"/>
            <p:cNvGrpSpPr>
              <a:grpSpLocks/>
            </p:cNvGrpSpPr>
            <p:nvPr/>
          </p:nvGrpSpPr>
          <p:grpSpPr bwMode="auto">
            <a:xfrm>
              <a:off x="3129" y="2629"/>
              <a:ext cx="316" cy="170"/>
              <a:chOff x="2221" y="3606"/>
              <a:chExt cx="316" cy="170"/>
            </a:xfrm>
          </p:grpSpPr>
          <p:sp>
            <p:nvSpPr>
              <p:cNvPr id="38962" name="Oval 194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8963" name="Line 195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8964" name="Line 196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8965" name="Rectangle 197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8966" name="Oval 198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8967" name="Group 199"/>
              <p:cNvGrpSpPr>
                <a:grpSpLocks/>
              </p:cNvGrpSpPr>
              <p:nvPr/>
            </p:nvGrpSpPr>
            <p:grpSpPr bwMode="auto">
              <a:xfrm>
                <a:off x="2300" y="3606"/>
                <a:ext cx="158" cy="162"/>
                <a:chOff x="2966" y="2460"/>
                <a:chExt cx="160" cy="162"/>
              </a:xfrm>
            </p:grpSpPr>
            <p:sp>
              <p:nvSpPr>
                <p:cNvPr id="38968" name="Rectangle 20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8969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2966" y="2460"/>
                  <a:ext cx="155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A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8936" name="Group 202"/>
            <p:cNvGrpSpPr>
              <a:grpSpLocks/>
            </p:cNvGrpSpPr>
            <p:nvPr/>
          </p:nvGrpSpPr>
          <p:grpSpPr bwMode="auto">
            <a:xfrm>
              <a:off x="3529" y="2908"/>
              <a:ext cx="315" cy="175"/>
              <a:chOff x="2903" y="2907"/>
              <a:chExt cx="315" cy="175"/>
            </a:xfrm>
          </p:grpSpPr>
          <p:grpSp>
            <p:nvGrpSpPr>
              <p:cNvPr id="38953" name="Group 203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957" name="Oval 204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8958" name="Line 205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8959" name="Line 206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solidFill>
                      <a:srgbClr val="000000"/>
                    </a:solidFill>
                    <a:latin typeface="Comic Sans MS" charset="0"/>
                    <a:ea typeface=""/>
                  </a:endParaRPr>
                </a:p>
              </p:txBody>
            </p:sp>
            <p:sp>
              <p:nvSpPr>
                <p:cNvPr id="38960" name="Rectangle 207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  <p:sp>
              <p:nvSpPr>
                <p:cNvPr id="38961" name="Oval 208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  <a:ea typeface=""/>
                  </a:endParaRPr>
                </a:p>
              </p:txBody>
            </p:sp>
          </p:grpSp>
          <p:grpSp>
            <p:nvGrpSpPr>
              <p:cNvPr id="38954" name="Group 209"/>
              <p:cNvGrpSpPr>
                <a:grpSpLocks/>
              </p:cNvGrpSpPr>
              <p:nvPr/>
            </p:nvGrpSpPr>
            <p:grpSpPr bwMode="auto">
              <a:xfrm>
                <a:off x="2992" y="2907"/>
                <a:ext cx="145" cy="174"/>
                <a:chOff x="2982" y="2448"/>
                <a:chExt cx="147" cy="174"/>
              </a:xfrm>
            </p:grpSpPr>
            <p:sp>
              <p:nvSpPr>
                <p:cNvPr id="38955" name="Rectangle 21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8956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2985" y="2448"/>
                  <a:ext cx="144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B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38937" name="Group 212"/>
            <p:cNvGrpSpPr>
              <a:grpSpLocks/>
            </p:cNvGrpSpPr>
            <p:nvPr/>
          </p:nvGrpSpPr>
          <p:grpSpPr bwMode="auto">
            <a:xfrm>
              <a:off x="3941" y="2626"/>
              <a:ext cx="316" cy="179"/>
              <a:chOff x="2217" y="2907"/>
              <a:chExt cx="316" cy="179"/>
            </a:xfrm>
          </p:grpSpPr>
          <p:sp>
            <p:nvSpPr>
              <p:cNvPr id="38945" name="Oval 213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38946" name="Line 214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8947" name="Line 215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38948" name="Rectangle 216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38949" name="Oval 217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38950" name="Group 218"/>
              <p:cNvGrpSpPr>
                <a:grpSpLocks/>
              </p:cNvGrpSpPr>
              <p:nvPr/>
            </p:nvGrpSpPr>
            <p:grpSpPr bwMode="auto">
              <a:xfrm>
                <a:off x="2306" y="2907"/>
                <a:ext cx="144" cy="174"/>
                <a:chOff x="2982" y="2448"/>
                <a:chExt cx="146" cy="174"/>
              </a:xfrm>
            </p:grpSpPr>
            <p:sp>
              <p:nvSpPr>
                <p:cNvPr id="38951" name="Rectangle 21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38952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2987" y="2448"/>
                  <a:ext cx="141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C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sp>
          <p:nvSpPr>
            <p:cNvPr id="38938" name="Freeform 222"/>
            <p:cNvSpPr>
              <a:spLocks/>
            </p:cNvSpPr>
            <p:nvPr/>
          </p:nvSpPr>
          <p:spPr bwMode="auto">
            <a:xfrm flipH="1">
              <a:off x="3776" y="2539"/>
              <a:ext cx="213" cy="129"/>
            </a:xfrm>
            <a:custGeom>
              <a:avLst/>
              <a:gdLst>
                <a:gd name="T0" fmla="*/ 0 w 342"/>
                <a:gd name="T1" fmla="*/ 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39" name="Freeform 223"/>
            <p:cNvSpPr>
              <a:spLocks/>
            </p:cNvSpPr>
            <p:nvPr/>
          </p:nvSpPr>
          <p:spPr bwMode="auto">
            <a:xfrm flipH="1" flipV="1">
              <a:off x="3810" y="2819"/>
              <a:ext cx="198" cy="144"/>
            </a:xfrm>
            <a:custGeom>
              <a:avLst/>
              <a:gdLst>
                <a:gd name="T0" fmla="*/ 0 w 342"/>
                <a:gd name="T1" fmla="*/ 7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40" name="Freeform 224"/>
            <p:cNvSpPr>
              <a:spLocks/>
            </p:cNvSpPr>
            <p:nvPr/>
          </p:nvSpPr>
          <p:spPr bwMode="auto">
            <a:xfrm flipV="1">
              <a:off x="3383" y="2794"/>
              <a:ext cx="204" cy="156"/>
            </a:xfrm>
            <a:custGeom>
              <a:avLst/>
              <a:gdLst>
                <a:gd name="T0" fmla="*/ 0 w 342"/>
                <a:gd name="T1" fmla="*/ 19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41" name="Line 233"/>
            <p:cNvSpPr>
              <a:spLocks noChangeShapeType="1"/>
            </p:cNvSpPr>
            <p:nvPr/>
          </p:nvSpPr>
          <p:spPr bwMode="auto">
            <a:xfrm flipV="1">
              <a:off x="3290" y="2806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42" name="Line 234"/>
            <p:cNvSpPr>
              <a:spLocks noChangeShapeType="1"/>
            </p:cNvSpPr>
            <p:nvPr/>
          </p:nvSpPr>
          <p:spPr bwMode="auto">
            <a:xfrm flipV="1">
              <a:off x="3701" y="3088"/>
              <a:ext cx="0" cy="15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43" name="Line 235"/>
            <p:cNvSpPr>
              <a:spLocks noChangeShapeType="1"/>
            </p:cNvSpPr>
            <p:nvPr/>
          </p:nvSpPr>
          <p:spPr bwMode="auto">
            <a:xfrm flipV="1">
              <a:off x="4112" y="2812"/>
              <a:ext cx="0" cy="15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8944" name="Freeform 237"/>
            <p:cNvSpPr>
              <a:spLocks/>
            </p:cNvSpPr>
            <p:nvPr/>
          </p:nvSpPr>
          <p:spPr bwMode="auto">
            <a:xfrm flipH="1" flipV="1">
              <a:off x="3300" y="2514"/>
              <a:ext cx="232" cy="131"/>
            </a:xfrm>
            <a:custGeom>
              <a:avLst/>
              <a:gdLst>
                <a:gd name="T0" fmla="*/ 0 w 342"/>
                <a:gd name="T1" fmla="*/ 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38923" name="Text Box 167"/>
          <p:cNvSpPr txBox="1">
            <a:spLocks noChangeArrowheads="1"/>
          </p:cNvSpPr>
          <p:nvPr/>
        </p:nvSpPr>
        <p:spPr bwMode="auto">
          <a:xfrm>
            <a:off x="2532063" y="51816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>
                <a:solidFill>
                  <a:srgbClr val="3333CC"/>
                </a:solidFill>
                <a:ea typeface=""/>
              </a:rPr>
              <a:t>e</a:t>
            </a:r>
            <a:endParaRPr lang="en-US" altLang="en-US">
              <a:solidFill>
                <a:srgbClr val="3333CC"/>
              </a:solidFill>
              <a:latin typeface="Times New Roman" charset="0"/>
              <a:ea typeface=""/>
            </a:endParaRPr>
          </a:p>
        </p:txBody>
      </p:sp>
      <p:sp>
        <p:nvSpPr>
          <p:cNvPr id="38924" name="Text Box 171"/>
          <p:cNvSpPr txBox="1">
            <a:spLocks noChangeArrowheads="1"/>
          </p:cNvSpPr>
          <p:nvPr/>
        </p:nvSpPr>
        <p:spPr bwMode="auto">
          <a:xfrm>
            <a:off x="3546475" y="444976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>
                <a:solidFill>
                  <a:srgbClr val="00FF00"/>
                </a:solidFill>
                <a:ea typeface=""/>
              </a:rPr>
              <a:t>1</a:t>
            </a:r>
            <a:endParaRPr lang="en-US" altLang="en-US">
              <a:solidFill>
                <a:srgbClr val="00FF00"/>
              </a:solidFill>
              <a:latin typeface="Times New Roman" charset="0"/>
              <a:ea typeface=""/>
            </a:endParaRPr>
          </a:p>
        </p:txBody>
      </p:sp>
      <p:sp>
        <p:nvSpPr>
          <p:cNvPr id="38925" name="Text Box 169"/>
          <p:cNvSpPr txBox="1">
            <a:spLocks noChangeArrowheads="1"/>
          </p:cNvSpPr>
          <p:nvPr/>
        </p:nvSpPr>
        <p:spPr bwMode="auto">
          <a:xfrm>
            <a:off x="1112838" y="43926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  <a:ea typeface=""/>
              </a:rPr>
              <a:t>1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38926" name="Line 233"/>
          <p:cNvSpPr>
            <a:spLocks noChangeShapeType="1"/>
          </p:cNvSpPr>
          <p:nvPr/>
        </p:nvSpPr>
        <p:spPr bwMode="auto">
          <a:xfrm flipV="1">
            <a:off x="2347913" y="2814638"/>
            <a:ext cx="0" cy="38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8927" name="Line 235"/>
          <p:cNvSpPr>
            <a:spLocks noChangeShapeType="1"/>
          </p:cNvSpPr>
          <p:nvPr/>
        </p:nvSpPr>
        <p:spPr bwMode="auto">
          <a:xfrm flipV="1">
            <a:off x="2674938" y="2844800"/>
            <a:ext cx="0" cy="385763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8928" name="Line 234"/>
          <p:cNvSpPr>
            <a:spLocks noChangeShapeType="1"/>
          </p:cNvSpPr>
          <p:nvPr/>
        </p:nvSpPr>
        <p:spPr bwMode="auto">
          <a:xfrm flipV="1">
            <a:off x="2481263" y="2782888"/>
            <a:ext cx="0" cy="387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8929" name="Freeform 237"/>
          <p:cNvSpPr>
            <a:spLocks/>
          </p:cNvSpPr>
          <p:nvPr/>
        </p:nvSpPr>
        <p:spPr bwMode="auto">
          <a:xfrm flipH="1" flipV="1">
            <a:off x="1674813" y="3563938"/>
            <a:ext cx="565150" cy="3238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8930" name="Freeform 222"/>
          <p:cNvSpPr>
            <a:spLocks/>
          </p:cNvSpPr>
          <p:nvPr/>
        </p:nvSpPr>
        <p:spPr bwMode="auto">
          <a:xfrm flipH="1">
            <a:off x="2787650" y="3532188"/>
            <a:ext cx="517525" cy="319087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8931" name="Freeform 224"/>
          <p:cNvSpPr>
            <a:spLocks/>
          </p:cNvSpPr>
          <p:nvPr/>
        </p:nvSpPr>
        <p:spPr bwMode="auto">
          <a:xfrm flipV="1">
            <a:off x="1830388" y="4164013"/>
            <a:ext cx="496887" cy="385762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8932" name="Freeform 223"/>
          <p:cNvSpPr>
            <a:spLocks/>
          </p:cNvSpPr>
          <p:nvPr/>
        </p:nvSpPr>
        <p:spPr bwMode="auto">
          <a:xfrm flipH="1" flipV="1">
            <a:off x="2700338" y="4194175"/>
            <a:ext cx="482600" cy="355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1440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12725"/>
            <a:ext cx="7924800" cy="762000"/>
          </a:xfrm>
        </p:spPr>
        <p:txBody>
          <a:bodyPr/>
          <a:lstStyle/>
          <a:p>
            <a:r>
              <a:rPr lang="en-US" altLang="zh-TW" sz="2800">
                <a:ea typeface="PMingLiU" charset="-120"/>
              </a:rPr>
              <a:t>Example: Cisco Proprietary  Recommendation on  Link Cost</a:t>
            </a:r>
          </a:p>
        </p:txBody>
      </p:sp>
      <p:sp>
        <p:nvSpPr>
          <p:cNvPr id="1198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80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TW" dirty="0">
                <a:ea typeface="PMingLiU" charset="-120"/>
              </a:rPr>
              <a:t>Link metric: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metric = [K1 * bandwidth</a:t>
            </a:r>
            <a:r>
              <a:rPr lang="en-US" altLang="en-US" baseline="30000" dirty="0">
                <a:ea typeface="ＭＳ Ｐゴシック" charset="-128"/>
              </a:rPr>
              <a:t>-1</a:t>
            </a:r>
            <a:r>
              <a:rPr lang="en-US" altLang="en-US" dirty="0">
                <a:ea typeface="ＭＳ Ｐゴシック" charset="-128"/>
              </a:rPr>
              <a:t> + (K2 * bandwidth</a:t>
            </a:r>
            <a:r>
              <a:rPr lang="en-US" altLang="en-US" baseline="30000" dirty="0">
                <a:ea typeface="ＭＳ Ｐゴシック" charset="-128"/>
              </a:rPr>
              <a:t>-1</a:t>
            </a:r>
            <a:r>
              <a:rPr lang="en-US" altLang="en-US" dirty="0">
                <a:ea typeface="ＭＳ Ｐゴシック" charset="-128"/>
              </a:rPr>
              <a:t>) / (256 -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load</a:t>
            </a:r>
            <a:r>
              <a:rPr lang="en-US" altLang="en-US" dirty="0">
                <a:ea typeface="ＭＳ Ｐゴシック" charset="-128"/>
              </a:rPr>
              <a:t>) + K3 * delay] * [K5 / (reliability + K4)]</a:t>
            </a:r>
          </a:p>
          <a:p>
            <a:pPr lvl="1"/>
            <a:endParaRPr lang="en-US" altLang="zh-TW" dirty="0">
              <a:ea typeface="PMingLiU" charset="-120"/>
            </a:endParaRPr>
          </a:p>
          <a:p>
            <a:pPr>
              <a:buFont typeface="ZapfDingbats" charset="0"/>
              <a:buNone/>
            </a:pPr>
            <a:r>
              <a:rPr lang="en-US" altLang="zh-TW" dirty="0">
                <a:ea typeface="PMingLiU" charset="-120"/>
              </a:rPr>
              <a:t>By default, k1=k3=1 and k2=k4=k5=0. The default composite metric for EIGRP, adjusted for scaling factors, is as follows:</a:t>
            </a:r>
          </a:p>
        </p:txBody>
      </p:sp>
      <p:pic>
        <p:nvPicPr>
          <p:cNvPr id="119811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4733925"/>
            <a:ext cx="65944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209550" y="6203950"/>
            <a:ext cx="586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sz="1800">
                <a:solidFill>
                  <a:srgbClr val="000000"/>
                </a:solidFill>
                <a:latin typeface="Comic Sans MS" charset="0"/>
                <a:ea typeface="PMingLiU" charset="-120"/>
              </a:rPr>
              <a:t>EIGRP : Enhanced Interior Gateway Routing Protocol</a:t>
            </a:r>
          </a:p>
        </p:txBody>
      </p:sp>
      <p:sp>
        <p:nvSpPr>
          <p:cNvPr id="1198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4CB8281-BD99-A541-A59A-BD62F2153A4B}" type="slidenum">
              <a:rPr lang="en-US" altLang="en-US" sz="1400">
                <a:solidFill>
                  <a:srgbClr val="000000"/>
                </a:solidFill>
              </a:rPr>
              <a:pPr/>
              <a:t>25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9814" name="Rectangle 1"/>
          <p:cNvSpPr>
            <a:spLocks noChangeArrowheads="1"/>
          </p:cNvSpPr>
          <p:nvPr/>
        </p:nvSpPr>
        <p:spPr bwMode="auto">
          <a:xfrm>
            <a:off x="487363" y="5437188"/>
            <a:ext cx="8072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sz="2000">
                <a:solidFill>
                  <a:srgbClr val="000000"/>
                </a:solidFill>
                <a:latin typeface="Comic Sans MS" charset="0"/>
                <a:ea typeface="PMingLiU" charset="-120"/>
              </a:rPr>
              <a:t>BW</a:t>
            </a:r>
            <a:r>
              <a:rPr lang="en-US" altLang="zh-TW" sz="2000" b="1" baseline="-25000">
                <a:solidFill>
                  <a:srgbClr val="000000"/>
                </a:solidFill>
                <a:latin typeface="Comic Sans MS" charset="0"/>
                <a:ea typeface="PMingLiU" charset="-120"/>
              </a:rPr>
              <a:t>min</a:t>
            </a:r>
            <a:r>
              <a:rPr lang="en-US" altLang="zh-TW" sz="2000">
                <a:solidFill>
                  <a:srgbClr val="000000"/>
                </a:solidFill>
                <a:latin typeface="Comic Sans MS" charset="0"/>
                <a:ea typeface="PMingLiU" charset="-120"/>
              </a:rPr>
              <a:t> is in kbps and the sum of delays are in 10s of microseconds. </a:t>
            </a:r>
            <a:endParaRPr lang="en-US" altLang="zh-TW" sz="2000" b="1">
              <a:solidFill>
                <a:srgbClr val="000000"/>
              </a:solidFill>
              <a:latin typeface="Comic Sans MS" charset="0"/>
              <a:ea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6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4013"/>
            <a:ext cx="8001000" cy="685800"/>
          </a:xfrm>
        </p:spPr>
        <p:txBody>
          <a:bodyPr/>
          <a:lstStyle/>
          <a:p>
            <a:r>
              <a:rPr lang="en-US" altLang="zh-TW" sz="3600">
                <a:ea typeface="PMingLiU" charset="-120"/>
              </a:rPr>
              <a:t>Example: EIGRP Link Cost</a:t>
            </a:r>
          </a:p>
        </p:txBody>
      </p:sp>
      <p:sp>
        <p:nvSpPr>
          <p:cNvPr id="1218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TW" dirty="0">
                <a:ea typeface="PMingLiU" charset="-120"/>
              </a:rPr>
              <a:t>The bandwidth and delay for an Ethernet interface are 10 </a:t>
            </a:r>
            <a:r>
              <a:rPr lang="en-US" altLang="zh-TW" dirty="0" err="1">
                <a:ea typeface="PMingLiU" charset="-120"/>
              </a:rPr>
              <a:t>Mbps</a:t>
            </a:r>
            <a:r>
              <a:rPr lang="en-US" altLang="zh-TW" dirty="0">
                <a:ea typeface="PMingLiU" charset="-120"/>
              </a:rPr>
              <a:t> and 1 </a:t>
            </a:r>
            <a:r>
              <a:rPr lang="en-US" altLang="zh-TW" dirty="0" err="1">
                <a:ea typeface="PMingLiU" charset="-120"/>
              </a:rPr>
              <a:t>ms</a:t>
            </a:r>
            <a:r>
              <a:rPr lang="en-US" altLang="zh-TW" dirty="0">
                <a:ea typeface="PMingLiU" charset="-120"/>
              </a:rPr>
              <a:t>, respectively.</a:t>
            </a:r>
          </a:p>
          <a:p>
            <a:pPr>
              <a:buFont typeface="Wingdings" pitchFamily="2" charset="2"/>
              <a:buChar char="q"/>
            </a:pPr>
            <a:r>
              <a:rPr lang="en-US" altLang="zh-TW" dirty="0">
                <a:ea typeface="PMingLiU" charset="-120"/>
              </a:rPr>
              <a:t>The calculated EIGRP BW metric is as follows: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dirty="0">
                <a:ea typeface="PMingLiU" charset="-120"/>
              </a:rPr>
              <a:t>256 × 10</a:t>
            </a:r>
            <a:r>
              <a:rPr lang="en-US" altLang="zh-TW" b="1" baseline="30000" dirty="0">
                <a:ea typeface="PMingLiU" charset="-120"/>
              </a:rPr>
              <a:t>7</a:t>
            </a:r>
            <a:r>
              <a:rPr lang="en-US" altLang="zh-TW" dirty="0">
                <a:ea typeface="PMingLiU" charset="-120"/>
              </a:rPr>
              <a:t>/BW = 256 × 10</a:t>
            </a:r>
            <a:r>
              <a:rPr lang="en-US" altLang="zh-TW" b="1" baseline="30000" dirty="0">
                <a:ea typeface="PMingLiU" charset="-120"/>
              </a:rPr>
              <a:t>7</a:t>
            </a:r>
            <a:r>
              <a:rPr lang="en-US" altLang="zh-TW" dirty="0">
                <a:ea typeface="PMingLiU" charset="-120"/>
              </a:rPr>
              <a:t>/10,000</a:t>
            </a:r>
          </a:p>
          <a:p>
            <a:pPr marL="457200" lvl="1" indent="0">
              <a:buNone/>
            </a:pPr>
            <a:r>
              <a:rPr lang="zh-CN" altLang="en-US" dirty="0">
                <a:ea typeface="PMingLiU" charset="-120"/>
              </a:rPr>
              <a:t>   </a:t>
            </a:r>
            <a:r>
              <a:rPr lang="en-US" altLang="zh-TW" dirty="0">
                <a:ea typeface="PMingLiU" charset="-120"/>
              </a:rPr>
              <a:t>= 256 × 10000</a:t>
            </a:r>
          </a:p>
          <a:p>
            <a:pPr marL="457200" lvl="1" indent="0">
              <a:buNone/>
            </a:pPr>
            <a:r>
              <a:rPr lang="zh-CN" altLang="en-US" dirty="0">
                <a:ea typeface="PMingLiU" charset="-120"/>
              </a:rPr>
              <a:t>   </a:t>
            </a:r>
            <a:r>
              <a:rPr lang="en-US" altLang="zh-TW" dirty="0">
                <a:ea typeface="PMingLiU" charset="-120"/>
              </a:rPr>
              <a:t>= 256000</a:t>
            </a:r>
          </a:p>
          <a:p>
            <a:endParaRPr lang="en-US" altLang="zh-TW" dirty="0">
              <a:ea typeface="PMingLiU" charset="-120"/>
            </a:endParaRPr>
          </a:p>
        </p:txBody>
      </p:sp>
      <p:sp>
        <p:nvSpPr>
          <p:cNvPr id="1218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091D06-3C6F-084D-9956-F77D71A99466}" type="slidenum">
              <a:rPr lang="en-US" altLang="en-US" sz="1400">
                <a:solidFill>
                  <a:srgbClr val="000000"/>
                </a:solidFill>
              </a:rPr>
              <a:pPr/>
              <a:t>26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121860" name="Group 9"/>
          <p:cNvGrpSpPr>
            <a:grpSpLocks/>
          </p:cNvGrpSpPr>
          <p:nvPr/>
        </p:nvGrpSpPr>
        <p:grpSpPr bwMode="auto">
          <a:xfrm>
            <a:off x="5357813" y="4416425"/>
            <a:ext cx="3571875" cy="2236788"/>
            <a:chOff x="3162" y="1071"/>
            <a:chExt cx="2250" cy="1409"/>
          </a:xfrm>
        </p:grpSpPr>
        <p:sp>
          <p:nvSpPr>
            <p:cNvPr id="121861" name="Freeform 10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62" name="Freeform 11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63" name="Oval 12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64" name="Line 13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65" name="Line 14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66" name="Rectangle 15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67" name="Oval 16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68" name="Oval 17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69" name="Line 18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0" name="Line 19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1" name="Rectangle 20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72" name="Oval 21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73" name="Oval 22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74" name="Line 23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5" name="Line 24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6" name="Rectangle 25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77" name="Oval 26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78" name="Oval 27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79" name="Line 28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0" name="Line 29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1" name="Rectangle 30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82" name="Oval 31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83" name="Oval 32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84" name="Line 33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5" name="Line 34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6" name="Rectangle 35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87" name="Oval 36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88" name="Oval 37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89" name="Line 38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0" name="Line 39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1" name="Rectangle 40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92" name="Oval 41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21893" name="Freeform 42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4" name="Freeform 43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5" name="Freeform 44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282256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6" name="Freeform 45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7" name="Freeform 46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8" name="Freeform 47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9" name="Freeform 48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00" name="Freeform 49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01" name="Freeform 50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1902" name="Group 51"/>
            <p:cNvGrpSpPr>
              <a:grpSpLocks/>
            </p:cNvGrpSpPr>
            <p:nvPr/>
          </p:nvGrpSpPr>
          <p:grpSpPr bwMode="auto">
            <a:xfrm>
              <a:off x="3273" y="1748"/>
              <a:ext cx="233" cy="250"/>
              <a:chOff x="2940" y="2429"/>
              <a:chExt cx="236" cy="250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Comic Sans MS" charset="0"/>
                  </a:rPr>
                  <a:t>A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903" name="Group 54"/>
            <p:cNvGrpSpPr>
              <a:grpSpLocks/>
            </p:cNvGrpSpPr>
            <p:nvPr/>
          </p:nvGrpSpPr>
          <p:grpSpPr bwMode="auto">
            <a:xfrm>
              <a:off x="4451" y="2132"/>
              <a:ext cx="216" cy="250"/>
              <a:chOff x="2948" y="2429"/>
              <a:chExt cx="219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Comic Sans MS" charset="0"/>
                  </a:rPr>
                  <a:t>E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904" name="Group 57"/>
            <p:cNvGrpSpPr>
              <a:grpSpLocks/>
            </p:cNvGrpSpPr>
            <p:nvPr/>
          </p:nvGrpSpPr>
          <p:grpSpPr bwMode="auto">
            <a:xfrm>
              <a:off x="3763" y="2129"/>
              <a:ext cx="231" cy="250"/>
              <a:chOff x="2941" y="2429"/>
              <a:chExt cx="234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Comic Sans MS" charset="0"/>
                  </a:rPr>
                  <a:t>D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905" name="Group 60"/>
            <p:cNvGrpSpPr>
              <a:grpSpLocks/>
            </p:cNvGrpSpPr>
            <p:nvPr/>
          </p:nvGrpSpPr>
          <p:grpSpPr bwMode="auto">
            <a:xfrm>
              <a:off x="4447" y="1442"/>
              <a:ext cx="212" cy="250"/>
              <a:chOff x="2950" y="2429"/>
              <a:chExt cx="215" cy="250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50" y="2429"/>
                <a:ext cx="2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Comic Sans MS" charset="0"/>
                  </a:rPr>
                  <a:t>C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906" name="Group 63"/>
            <p:cNvGrpSpPr>
              <a:grpSpLocks/>
            </p:cNvGrpSpPr>
            <p:nvPr/>
          </p:nvGrpSpPr>
          <p:grpSpPr bwMode="auto">
            <a:xfrm>
              <a:off x="3761" y="1442"/>
              <a:ext cx="217" cy="250"/>
              <a:chOff x="2948" y="2429"/>
              <a:chExt cx="220" cy="250"/>
            </a:xfrm>
          </p:grpSpPr>
          <p:sp>
            <p:nvSpPr>
              <p:cNvPr id="121920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21921" name="Text Box 65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Comic Sans MS" charset="0"/>
                  </a:rPr>
                  <a:t>B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907" name="Group 66"/>
            <p:cNvGrpSpPr>
              <a:grpSpLocks/>
            </p:cNvGrpSpPr>
            <p:nvPr/>
          </p:nvGrpSpPr>
          <p:grpSpPr bwMode="auto">
            <a:xfrm>
              <a:off x="5025" y="1790"/>
              <a:ext cx="213" cy="250"/>
              <a:chOff x="2949" y="2429"/>
              <a:chExt cx="216" cy="250"/>
            </a:xfrm>
          </p:grpSpPr>
          <p:sp>
            <p:nvSpPr>
              <p:cNvPr id="121918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21919" name="Text Box 68"/>
              <p:cNvSpPr txBox="1">
                <a:spLocks noChangeArrowheads="1"/>
              </p:cNvSpPr>
              <p:nvPr/>
            </p:nvSpPr>
            <p:spPr bwMode="auto">
              <a:xfrm>
                <a:off x="2949" y="2429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Comic Sans MS" charset="0"/>
                  </a:rPr>
                  <a:t>F</a:t>
                </a: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1908" name="Text Box 69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2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1909" name="Text Box 70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2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1910" name="Text Box 71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1911" name="Text Box 72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3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1912" name="Text Box 73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1913" name="Text Box 74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1914" name="Text Box 75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2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1915" name="Text Box 76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5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1916" name="Text Box 77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3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1917" name="Text Box 78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Comic Sans MS" charset="0"/>
                </a:rPr>
                <a:t>5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759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Admin and recap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overview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control plane</a:t>
            </a:r>
          </a:p>
          <a:p>
            <a:pPr marL="914400" lvl="1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Link weights assignment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 computation</a:t>
            </a:r>
          </a:p>
          <a:p>
            <a:pPr marL="1828800" lvl="3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r>
              <a:rPr lang="en-US" altLang="en-US" i="1" dirty="0">
                <a:solidFill>
                  <a:srgbClr val="C00000"/>
                </a:solidFill>
                <a:latin typeface="+mn-lt"/>
                <a:ea typeface=""/>
              </a:rPr>
              <a:t>Distributed distance vector protocols</a:t>
            </a:r>
          </a:p>
        </p:txBody>
      </p:sp>
    </p:spTree>
    <p:extLst>
      <p:ext uri="{BB962C8B-B14F-4D97-AF65-F5344CB8AC3E}">
        <p14:creationId xmlns:p14="http://schemas.microsoft.com/office/powerpoint/2010/main" val="275797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8024813" cy="1143000"/>
          </a:xfrm>
        </p:spPr>
        <p:txBody>
          <a:bodyPr/>
          <a:lstStyle/>
          <a:p>
            <a:r>
              <a:rPr lang="en-US" altLang="en-US" sz="3600"/>
              <a:t>Distance Vector Routing</a:t>
            </a:r>
            <a:endParaRPr lang="en-US" altLang="en-US" sz="44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6" y="1362075"/>
            <a:ext cx="7996238" cy="5099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Setting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: static</a:t>
            </a:r>
            <a:r>
              <a:rPr lang="en-US" altLang="zh-CN" sz="2400" dirty="0">
                <a:ea typeface="宋体" charset="-122"/>
              </a:rPr>
              <a:t> (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positive</a:t>
            </a:r>
            <a:r>
              <a:rPr lang="en-US" altLang="zh-CN" sz="2400" dirty="0">
                <a:ea typeface="宋体" charset="-122"/>
              </a:rPr>
              <a:t>)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costs assigned to network links</a:t>
            </a:r>
          </a:p>
          <a:p>
            <a:pPr marL="742950" lvl="2" indent="-342900">
              <a:lnSpc>
                <a:spcPct val="90000"/>
              </a:lnSpc>
              <a:buSzPct val="85000"/>
              <a:buFont typeface="Courier New" charset="0"/>
              <a:buChar char="o"/>
            </a:pPr>
            <a:r>
              <a:rPr lang="en-US" altLang="zh-CN" dirty="0">
                <a:ea typeface="宋体" charset="-122"/>
              </a:rPr>
              <a:t>The static link costs may be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adjusted in a longer time scale: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this is called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traffic engineering</a:t>
            </a:r>
          </a:p>
          <a:p>
            <a:pPr marL="742950" lvl="2" indent="-342900">
              <a:lnSpc>
                <a:spcPct val="90000"/>
              </a:lnSpc>
              <a:buSzPct val="85000"/>
              <a:buFont typeface="Courier New" charset="0"/>
              <a:buChar char="o"/>
            </a:pP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Goal: distributed computing to compute the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shortest path </a:t>
            </a:r>
            <a:r>
              <a:rPr lang="en-US" altLang="zh-CN" sz="2400" dirty="0">
                <a:ea typeface="宋体" charset="-122"/>
              </a:rPr>
              <a:t>from a source to a destination</a:t>
            </a:r>
          </a:p>
          <a:p>
            <a:pPr lvl="1">
              <a:lnSpc>
                <a:spcPct val="90000"/>
              </a:lnSpc>
              <a:buFont typeface="Courier New" charset="0"/>
              <a:buChar char="o"/>
            </a:pPr>
            <a:r>
              <a:rPr lang="en-US" altLang="en-US" sz="2000" dirty="0"/>
              <a:t>Based on the Bellman-Ford algorithm</a:t>
            </a:r>
            <a:r>
              <a:rPr lang="en-US" altLang="zh-CN" sz="2000" dirty="0">
                <a:ea typeface="宋体" charset="-122"/>
              </a:rPr>
              <a:t> (BFA)</a:t>
            </a:r>
          </a:p>
          <a:p>
            <a:pPr lvl="1">
              <a:lnSpc>
                <a:spcPct val="90000"/>
              </a:lnSpc>
              <a:buFont typeface="Courier New" charset="0"/>
              <a:buChar char="o"/>
            </a:pPr>
            <a:r>
              <a:rPr lang="en-US" altLang="zh-CN" sz="2000" dirty="0">
                <a:ea typeface="宋体" charset="-122"/>
              </a:rPr>
              <a:t>Conceptually, runs for each destination separately</a:t>
            </a:r>
          </a:p>
          <a:p>
            <a:pPr lvl="1">
              <a:lnSpc>
                <a:spcPct val="90000"/>
              </a:lnSpc>
              <a:buFont typeface="Courier New" charset="0"/>
              <a:buChar char="o"/>
            </a:pPr>
            <a:endParaRPr lang="en-US" altLang="zh-CN" sz="20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sz="2400" dirty="0"/>
              <a:t>Look ahead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Although few (e.g., RIP) use basic distance vector, it is a foundation for many other protocols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We also use the study to acquire another basic set of techniques to understand distributed protocols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261155" y="877942"/>
            <a:ext cx="2882845" cy="2133272"/>
            <a:chOff x="3162" y="1071"/>
            <a:chExt cx="2250" cy="1409"/>
          </a:xfrm>
        </p:grpSpPr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6690523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49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50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6" name="Group 51"/>
            <p:cNvGrpSpPr>
              <a:grpSpLocks/>
            </p:cNvGrpSpPr>
            <p:nvPr/>
          </p:nvGrpSpPr>
          <p:grpSpPr bwMode="auto">
            <a:xfrm>
              <a:off x="3273" y="1748"/>
              <a:ext cx="233" cy="250"/>
              <a:chOff x="2940" y="2429"/>
              <a:chExt cx="236" cy="250"/>
            </a:xfrm>
          </p:grpSpPr>
          <p:sp>
            <p:nvSpPr>
              <p:cNvPr id="72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Text Box 53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7" name="Group 54"/>
            <p:cNvGrpSpPr>
              <a:grpSpLocks/>
            </p:cNvGrpSpPr>
            <p:nvPr/>
          </p:nvGrpSpPr>
          <p:grpSpPr bwMode="auto">
            <a:xfrm>
              <a:off x="4451" y="2132"/>
              <a:ext cx="216" cy="250"/>
              <a:chOff x="2948" y="2429"/>
              <a:chExt cx="219" cy="250"/>
            </a:xfrm>
          </p:grpSpPr>
          <p:sp>
            <p:nvSpPr>
              <p:cNvPr id="70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Text Box 56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E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8" name="Group 57"/>
            <p:cNvGrpSpPr>
              <a:grpSpLocks/>
            </p:cNvGrpSpPr>
            <p:nvPr/>
          </p:nvGrpSpPr>
          <p:grpSpPr bwMode="auto">
            <a:xfrm>
              <a:off x="3763" y="2129"/>
              <a:ext cx="231" cy="250"/>
              <a:chOff x="2941" y="2429"/>
              <a:chExt cx="234" cy="250"/>
            </a:xfrm>
          </p:grpSpPr>
          <p:sp>
            <p:nvSpPr>
              <p:cNvPr id="68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ext Box 5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D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9" name="Group 60"/>
            <p:cNvGrpSpPr>
              <a:grpSpLocks/>
            </p:cNvGrpSpPr>
            <p:nvPr/>
          </p:nvGrpSpPr>
          <p:grpSpPr bwMode="auto">
            <a:xfrm>
              <a:off x="4447" y="1442"/>
              <a:ext cx="212" cy="250"/>
              <a:chOff x="2950" y="2429"/>
              <a:chExt cx="215" cy="250"/>
            </a:xfrm>
          </p:grpSpPr>
          <p:sp>
            <p:nvSpPr>
              <p:cNvPr id="66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Text Box 62"/>
              <p:cNvSpPr txBox="1">
                <a:spLocks noChangeArrowheads="1"/>
              </p:cNvSpPr>
              <p:nvPr/>
            </p:nvSpPr>
            <p:spPr bwMode="auto">
              <a:xfrm>
                <a:off x="2950" y="2429"/>
                <a:ext cx="2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0" name="Group 63"/>
            <p:cNvGrpSpPr>
              <a:grpSpLocks/>
            </p:cNvGrpSpPr>
            <p:nvPr/>
          </p:nvGrpSpPr>
          <p:grpSpPr bwMode="auto">
            <a:xfrm>
              <a:off x="3761" y="1442"/>
              <a:ext cx="217" cy="250"/>
              <a:chOff x="2948" y="2429"/>
              <a:chExt cx="220" cy="250"/>
            </a:xfrm>
          </p:grpSpPr>
          <p:sp>
            <p:nvSpPr>
              <p:cNvPr id="64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Text Box 65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1" name="Group 66"/>
            <p:cNvGrpSpPr>
              <a:grpSpLocks/>
            </p:cNvGrpSpPr>
            <p:nvPr/>
          </p:nvGrpSpPr>
          <p:grpSpPr bwMode="auto">
            <a:xfrm>
              <a:off x="5025" y="1790"/>
              <a:ext cx="213" cy="250"/>
              <a:chOff x="2949" y="2429"/>
              <a:chExt cx="216" cy="250"/>
            </a:xfrm>
          </p:grpSpPr>
          <p:sp>
            <p:nvSpPr>
              <p:cNvPr id="62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Text Box 68"/>
              <p:cNvSpPr txBox="1">
                <a:spLocks noChangeArrowheads="1"/>
              </p:cNvSpPr>
              <p:nvPr/>
            </p:nvSpPr>
            <p:spPr bwMode="auto">
              <a:xfrm>
                <a:off x="2949" y="2429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F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3" name="Text Box 70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4" name="Text Box 71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5" name="Text Box 72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3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6" name="Text Box 73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7" name="Text Box 74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8" name="Text Box 75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9" name="Text Box 76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5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" name="Text Box 77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3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1" name="Text Box 78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5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881252D7-330D-0547-9FB0-DC5525D06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461B01E-F52D-8343-A4E9-A58B448EFC0F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8024813" cy="1143000"/>
          </a:xfrm>
        </p:spPr>
        <p:txBody>
          <a:bodyPr/>
          <a:lstStyle/>
          <a:p>
            <a:r>
              <a:rPr lang="en-US" altLang="en-US" sz="3600"/>
              <a:t>Distance Vector Routing</a:t>
            </a:r>
            <a:r>
              <a:rPr lang="en-US" altLang="zh-CN" sz="3600">
                <a:ea typeface="宋体" charset="-122"/>
              </a:rPr>
              <a:t>: Basic Idea</a:t>
            </a:r>
            <a:endParaRPr lang="en-US" altLang="en-US" sz="4400"/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62075"/>
            <a:ext cx="8062913" cy="5099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At node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en-US" dirty="0"/>
              <a:t>, the </a:t>
            </a:r>
            <a:r>
              <a:rPr lang="en-US" altLang="zh-CN" dirty="0">
                <a:ea typeface="宋体" charset="-122"/>
              </a:rPr>
              <a:t>basic </a:t>
            </a:r>
            <a:r>
              <a:rPr lang="en-US" altLang="en-US" dirty="0"/>
              <a:t>update</a:t>
            </a:r>
            <a:r>
              <a:rPr lang="en-US" altLang="zh-CN" dirty="0">
                <a:ea typeface="宋体" charset="-122"/>
              </a:rPr>
              <a:t> rule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en-US" sz="2400" dirty="0"/>
              <a:t>where 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en-US" sz="2400" dirty="0"/>
              <a:t> - d</a:t>
            </a:r>
            <a:r>
              <a:rPr lang="en-US" altLang="zh-CN" sz="2400" baseline="-25000" dirty="0">
                <a:ea typeface="宋体" charset="-122"/>
              </a:rPr>
              <a:t>i</a:t>
            </a:r>
            <a:r>
              <a:rPr lang="en-US" altLang="en-US" sz="2400" dirty="0"/>
              <a:t> denote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en-US" altLang="en-US" sz="2400" dirty="0"/>
              <a:t> the distance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estimation from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 to the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destination, 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en-US" sz="2400" dirty="0">
                <a:ea typeface="宋体" charset="-122"/>
              </a:rPr>
              <a:t> - </a:t>
            </a:r>
            <a:r>
              <a:rPr lang="en-US" altLang="en-US" sz="2400" dirty="0"/>
              <a:t>N(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en-US" sz="2400" dirty="0"/>
              <a:t>) is set of neighbors of </a:t>
            </a:r>
            <a:br>
              <a:rPr lang="en-US" altLang="en-US" sz="2400" dirty="0"/>
            </a:br>
            <a:r>
              <a:rPr lang="en-US" altLang="en-US" sz="2400" dirty="0"/>
              <a:t>node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en-US" sz="2400" dirty="0"/>
              <a:t>, and 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 - </a:t>
            </a:r>
            <a:r>
              <a:rPr lang="en-US" altLang="zh-CN" sz="2400" dirty="0" err="1">
                <a:ea typeface="宋体" charset="-122"/>
              </a:rPr>
              <a:t>d</a:t>
            </a:r>
            <a:r>
              <a:rPr lang="en-US" altLang="zh-CN" sz="2400" baseline="-25000" dirty="0" err="1">
                <a:ea typeface="宋体" charset="-122"/>
              </a:rPr>
              <a:t>ij</a:t>
            </a:r>
            <a:r>
              <a:rPr lang="en-US" altLang="en-US" sz="2400" dirty="0"/>
              <a:t> is the distance of </a:t>
            </a:r>
            <a:br>
              <a:rPr lang="en-US" altLang="zh-CN" sz="2400" dirty="0">
                <a:ea typeface="宋体" charset="-122"/>
              </a:rPr>
            </a:br>
            <a:r>
              <a:rPr lang="en-US" altLang="en-US" sz="2400" dirty="0"/>
              <a:t>the direct link from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en-US" sz="2400" dirty="0"/>
              <a:t> to </a:t>
            </a:r>
            <a:r>
              <a:rPr lang="en-US" altLang="zh-CN" sz="2400" dirty="0">
                <a:ea typeface="宋体" charset="-122"/>
              </a:rPr>
              <a:t>j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876425" y="2093913"/>
          <a:ext cx="43465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3" name="Equation" r:id="rId4" imgW="1409400" imgH="241200" progId="Equation.3">
                  <p:embed/>
                </p:oleObj>
              </mc:Choice>
              <mc:Fallback>
                <p:oleObj name="Equation" r:id="rId4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093913"/>
                        <a:ext cx="4346575" cy="746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Oval 5"/>
          <p:cNvSpPr>
            <a:spLocks noChangeArrowheads="1"/>
          </p:cNvSpPr>
          <p:nvPr/>
        </p:nvSpPr>
        <p:spPr bwMode="auto">
          <a:xfrm>
            <a:off x="6640513" y="5246688"/>
            <a:ext cx="465137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i</a:t>
            </a:r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06" name="Oval 7"/>
          <p:cNvSpPr>
            <a:spLocks noChangeArrowheads="1"/>
          </p:cNvSpPr>
          <p:nvPr/>
        </p:nvSpPr>
        <p:spPr bwMode="auto">
          <a:xfrm>
            <a:off x="7573963" y="4348163"/>
            <a:ext cx="465137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07" name="Oval 8"/>
          <p:cNvSpPr>
            <a:spLocks noChangeArrowheads="1"/>
          </p:cNvSpPr>
          <p:nvPr/>
        </p:nvSpPr>
        <p:spPr bwMode="auto">
          <a:xfrm>
            <a:off x="7693025" y="5729288"/>
            <a:ext cx="465138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08" name="Oval 9"/>
          <p:cNvSpPr>
            <a:spLocks noChangeArrowheads="1"/>
          </p:cNvSpPr>
          <p:nvPr/>
        </p:nvSpPr>
        <p:spPr bwMode="auto">
          <a:xfrm>
            <a:off x="6132513" y="5969000"/>
            <a:ext cx="465137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09" name="Line 10"/>
          <p:cNvSpPr>
            <a:spLocks noChangeShapeType="1"/>
          </p:cNvSpPr>
          <p:nvPr/>
        </p:nvSpPr>
        <p:spPr bwMode="auto">
          <a:xfrm flipV="1">
            <a:off x="7000875" y="4706938"/>
            <a:ext cx="600075" cy="569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0" name="Oval 11"/>
          <p:cNvSpPr>
            <a:spLocks noChangeArrowheads="1"/>
          </p:cNvSpPr>
          <p:nvPr/>
        </p:nvSpPr>
        <p:spPr bwMode="auto">
          <a:xfrm>
            <a:off x="6030913" y="4411663"/>
            <a:ext cx="465137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11" name="Line 12"/>
          <p:cNvSpPr>
            <a:spLocks noChangeShapeType="1"/>
          </p:cNvSpPr>
          <p:nvPr/>
        </p:nvSpPr>
        <p:spPr bwMode="auto">
          <a:xfrm flipH="1" flipV="1">
            <a:off x="6400800" y="4827588"/>
            <a:ext cx="344488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2" name="Line 13"/>
          <p:cNvSpPr>
            <a:spLocks noChangeShapeType="1"/>
          </p:cNvSpPr>
          <p:nvPr/>
        </p:nvSpPr>
        <p:spPr bwMode="auto">
          <a:xfrm flipV="1">
            <a:off x="6491288" y="5651500"/>
            <a:ext cx="223837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3" name="Line 14"/>
          <p:cNvSpPr>
            <a:spLocks noChangeShapeType="1"/>
          </p:cNvSpPr>
          <p:nvPr/>
        </p:nvSpPr>
        <p:spPr bwMode="auto">
          <a:xfrm>
            <a:off x="7089775" y="5546725"/>
            <a:ext cx="6159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4" name="Line 15"/>
          <p:cNvSpPr>
            <a:spLocks noChangeShapeType="1"/>
          </p:cNvSpPr>
          <p:nvPr/>
        </p:nvSpPr>
        <p:spPr bwMode="auto">
          <a:xfrm flipV="1">
            <a:off x="7869238" y="3797300"/>
            <a:ext cx="20478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5" name="Line 16"/>
          <p:cNvSpPr>
            <a:spLocks noChangeShapeType="1"/>
          </p:cNvSpPr>
          <p:nvPr/>
        </p:nvSpPr>
        <p:spPr bwMode="auto">
          <a:xfrm flipV="1">
            <a:off x="8005763" y="4048125"/>
            <a:ext cx="855662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6" name="Line 17"/>
          <p:cNvSpPr>
            <a:spLocks noChangeShapeType="1"/>
          </p:cNvSpPr>
          <p:nvPr/>
        </p:nvSpPr>
        <p:spPr bwMode="auto">
          <a:xfrm flipH="1" flipV="1">
            <a:off x="5995988" y="4197350"/>
            <a:ext cx="239712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7" name="Line 18"/>
          <p:cNvSpPr>
            <a:spLocks noChangeShapeType="1"/>
          </p:cNvSpPr>
          <p:nvPr/>
        </p:nvSpPr>
        <p:spPr bwMode="auto">
          <a:xfrm flipH="1">
            <a:off x="5711825" y="6296025"/>
            <a:ext cx="4191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8" name="Line 19"/>
          <p:cNvSpPr>
            <a:spLocks noChangeShapeType="1"/>
          </p:cNvSpPr>
          <p:nvPr/>
        </p:nvSpPr>
        <p:spPr bwMode="auto">
          <a:xfrm>
            <a:off x="8094663" y="6145213"/>
            <a:ext cx="90487" cy="71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9" name="Line 20"/>
          <p:cNvSpPr>
            <a:spLocks noChangeShapeType="1"/>
          </p:cNvSpPr>
          <p:nvPr/>
        </p:nvSpPr>
        <p:spPr bwMode="auto">
          <a:xfrm flipV="1">
            <a:off x="8154988" y="5651500"/>
            <a:ext cx="7493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20" name="Line 22"/>
          <p:cNvSpPr>
            <a:spLocks noChangeShapeType="1"/>
          </p:cNvSpPr>
          <p:nvPr/>
        </p:nvSpPr>
        <p:spPr bwMode="auto">
          <a:xfrm flipV="1">
            <a:off x="6896100" y="4527550"/>
            <a:ext cx="6000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aphicFrame>
        <p:nvGraphicFramePr>
          <p:cNvPr id="4099" name="Object 23"/>
          <p:cNvGraphicFramePr>
            <a:graphicFrameLocks noChangeAspect="1"/>
          </p:cNvGraphicFramePr>
          <p:nvPr/>
        </p:nvGraphicFramePr>
        <p:xfrm>
          <a:off x="6808788" y="4433888"/>
          <a:ext cx="3270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4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4433888"/>
                        <a:ext cx="3270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4"/>
          <p:cNvGraphicFramePr>
            <a:graphicFrameLocks noChangeAspect="1"/>
          </p:cNvGraphicFramePr>
          <p:nvPr/>
        </p:nvGraphicFramePr>
        <p:xfrm>
          <a:off x="7597775" y="505460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5" name="Equation" r:id="rId8" imgW="177480" imgH="241200" progId="Equation.3">
                  <p:embed/>
                </p:oleObj>
              </mc:Choice>
              <mc:Fallback>
                <p:oleObj name="Equation" r:id="rId8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505460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Line 25"/>
          <p:cNvSpPr>
            <a:spLocks noChangeShapeType="1"/>
          </p:cNvSpPr>
          <p:nvPr/>
        </p:nvSpPr>
        <p:spPr bwMode="auto">
          <a:xfrm flipH="1">
            <a:off x="7194550" y="4868863"/>
            <a:ext cx="511175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aphicFrame>
        <p:nvGraphicFramePr>
          <p:cNvPr id="4101" name="Object 26"/>
          <p:cNvGraphicFramePr>
            <a:graphicFrameLocks noChangeAspect="1"/>
          </p:cNvGraphicFramePr>
          <p:nvPr/>
        </p:nvGraphicFramePr>
        <p:xfrm>
          <a:off x="7173913" y="4792663"/>
          <a:ext cx="3254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6" name="Equation" r:id="rId10" imgW="190440" imgH="241200" progId="Equation.3">
                  <p:embed/>
                </p:oleObj>
              </mc:Choice>
              <mc:Fallback>
                <p:oleObj name="Equation" r:id="rId10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3" y="4792663"/>
                        <a:ext cx="3254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7407275" y="2828925"/>
            <a:ext cx="465138" cy="4508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 b="1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cxnSp>
        <p:nvCxnSpPr>
          <p:cNvPr id="4123" name="Straight Connector 30"/>
          <p:cNvCxnSpPr>
            <a:cxnSpLocks noChangeShapeType="1"/>
            <a:stCxn id="26" idx="5"/>
          </p:cNvCxnSpPr>
          <p:nvPr/>
        </p:nvCxnSpPr>
        <p:spPr bwMode="auto">
          <a:xfrm rot="16200000" flipH="1">
            <a:off x="7771607" y="3245643"/>
            <a:ext cx="30480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7318375" y="24844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41972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ssignment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29189E-5B48-B544-9DD9-12B6B151D4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764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Admin and recap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overview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control plane</a:t>
            </a:r>
          </a:p>
          <a:p>
            <a:pPr marL="914400" lvl="1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Link weights assignment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 computation</a:t>
            </a:r>
          </a:p>
          <a:p>
            <a:pPr marL="1828800" lvl="3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r>
              <a:rPr lang="en-US" altLang="en-US" i="1" dirty="0">
                <a:solidFill>
                  <a:srgbClr val="C00000"/>
                </a:solidFill>
                <a:latin typeface="+mn-lt"/>
                <a:ea typeface=""/>
              </a:rPr>
              <a:t>distributed distance vector protocols</a:t>
            </a:r>
          </a:p>
          <a:p>
            <a:pPr marL="2286000" lvl="4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r>
              <a:rPr lang="en-US" altLang="en-US" i="1" dirty="0">
                <a:solidFill>
                  <a:srgbClr val="C00000"/>
                </a:solidFill>
                <a:ea typeface=""/>
              </a:rPr>
              <a:t>synchronous Bellman-Ford (SBF)</a:t>
            </a:r>
          </a:p>
        </p:txBody>
      </p:sp>
    </p:spTree>
    <p:extLst>
      <p:ext uri="{BB962C8B-B14F-4D97-AF65-F5344CB8AC3E}">
        <p14:creationId xmlns:p14="http://schemas.microsoft.com/office/powerpoint/2010/main" val="200479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42C38128-273A-2C47-AC2B-986DFBA87499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Synchronous Bellman-Ford (SBF)</a:t>
            </a:r>
            <a:endParaRPr lang="en-US" altLang="en-US" sz="280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0625"/>
            <a:ext cx="8051800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Nodes update in rounds: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there is a global clock;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at the beginning of each round, each node sends its estimate to all of its neighbors;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at the end of the round, updates its estimation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881188" y="3346450"/>
          <a:ext cx="56911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09" name="Equation" r:id="rId4" imgW="1968480" imgH="241200" progId="Equation.3">
                  <p:embed/>
                </p:oleObj>
              </mc:Choice>
              <mc:Fallback>
                <p:oleObj name="Equation" r:id="rId4" imgW="1968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3346450"/>
                        <a:ext cx="5691187" cy="700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Freeform 7"/>
          <p:cNvSpPr>
            <a:spLocks/>
          </p:cNvSpPr>
          <p:nvPr/>
        </p:nvSpPr>
        <p:spPr bwMode="auto">
          <a:xfrm>
            <a:off x="6438900" y="180975"/>
            <a:ext cx="2533650" cy="1549400"/>
          </a:xfrm>
          <a:custGeom>
            <a:avLst/>
            <a:gdLst>
              <a:gd name="T0" fmla="*/ 2147483647 w 1757"/>
              <a:gd name="T1" fmla="*/ 2147483647 h 1150"/>
              <a:gd name="T2" fmla="*/ 2147483647 w 1757"/>
              <a:gd name="T3" fmla="*/ 2147483647 h 1150"/>
              <a:gd name="T4" fmla="*/ 2147483647 w 1757"/>
              <a:gd name="T5" fmla="*/ 2147483647 h 1150"/>
              <a:gd name="T6" fmla="*/ 2147483647 w 1757"/>
              <a:gd name="T7" fmla="*/ 2147483647 h 1150"/>
              <a:gd name="T8" fmla="*/ 2147483647 w 1757"/>
              <a:gd name="T9" fmla="*/ 2147483647 h 1150"/>
              <a:gd name="T10" fmla="*/ 2147483647 w 1757"/>
              <a:gd name="T11" fmla="*/ 2147483647 h 1150"/>
              <a:gd name="T12" fmla="*/ 2147483647 w 1757"/>
              <a:gd name="T13" fmla="*/ 2147483647 h 1150"/>
              <a:gd name="T14" fmla="*/ 2147483647 w 1757"/>
              <a:gd name="T15" fmla="*/ 2147483647 h 1150"/>
              <a:gd name="T16" fmla="*/ 2147483647 w 1757"/>
              <a:gd name="T17" fmla="*/ 2147483647 h 1150"/>
              <a:gd name="T18" fmla="*/ 2147483647 w 1757"/>
              <a:gd name="T19" fmla="*/ 2147483647 h 1150"/>
              <a:gd name="T20" fmla="*/ 2147483647 w 1757"/>
              <a:gd name="T21" fmla="*/ 2147483647 h 11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7"/>
              <a:gd name="T34" fmla="*/ 0 h 1150"/>
              <a:gd name="T35" fmla="*/ 1757 w 1757"/>
              <a:gd name="T36" fmla="*/ 1150 h 11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7" h="1150">
                <a:moveTo>
                  <a:pt x="108" y="402"/>
                </a:moveTo>
                <a:cubicBezTo>
                  <a:pt x="161" y="324"/>
                  <a:pt x="275" y="278"/>
                  <a:pt x="390" y="216"/>
                </a:cubicBezTo>
                <a:cubicBezTo>
                  <a:pt x="505" y="154"/>
                  <a:pt x="642" y="54"/>
                  <a:pt x="801" y="27"/>
                </a:cubicBezTo>
                <a:cubicBezTo>
                  <a:pt x="960" y="0"/>
                  <a:pt x="1208" y="35"/>
                  <a:pt x="1341" y="54"/>
                </a:cubicBezTo>
                <a:cubicBezTo>
                  <a:pt x="1474" y="73"/>
                  <a:pt x="1548" y="68"/>
                  <a:pt x="1602" y="141"/>
                </a:cubicBezTo>
                <a:cubicBezTo>
                  <a:pt x="1656" y="214"/>
                  <a:pt x="1658" y="339"/>
                  <a:pt x="1665" y="489"/>
                </a:cubicBezTo>
                <a:cubicBezTo>
                  <a:pt x="1672" y="639"/>
                  <a:pt x="1757" y="938"/>
                  <a:pt x="1644" y="1044"/>
                </a:cubicBezTo>
                <a:cubicBezTo>
                  <a:pt x="1531" y="1150"/>
                  <a:pt x="1168" y="1121"/>
                  <a:pt x="984" y="1125"/>
                </a:cubicBezTo>
                <a:cubicBezTo>
                  <a:pt x="800" y="1129"/>
                  <a:pt x="692" y="1141"/>
                  <a:pt x="540" y="1068"/>
                </a:cubicBezTo>
                <a:cubicBezTo>
                  <a:pt x="388" y="995"/>
                  <a:pt x="144" y="795"/>
                  <a:pt x="72" y="684"/>
                </a:cubicBezTo>
                <a:cubicBezTo>
                  <a:pt x="0" y="573"/>
                  <a:pt x="55" y="480"/>
                  <a:pt x="108" y="40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28" name="Freeform 8"/>
          <p:cNvSpPr>
            <a:spLocks/>
          </p:cNvSpPr>
          <p:nvPr/>
        </p:nvSpPr>
        <p:spPr bwMode="auto">
          <a:xfrm>
            <a:off x="6950075" y="601663"/>
            <a:ext cx="492125" cy="25082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6573838" y="927100"/>
            <a:ext cx="452437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6573838" y="917575"/>
            <a:ext cx="1587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7026275" y="917575"/>
            <a:ext cx="1588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573838" y="917575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570663" y="838200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7251700" y="519113"/>
            <a:ext cx="452438" cy="1095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7251700" y="509588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7704138" y="509588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7251700" y="509588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7248525" y="430213"/>
            <a:ext cx="450850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8237538" y="514350"/>
            <a:ext cx="449262" cy="1079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8237538" y="504825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8686800" y="504825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8237538" y="504825"/>
            <a:ext cx="444500" cy="650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8240713" y="428625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44" name="Freeform 24"/>
          <p:cNvSpPr>
            <a:spLocks/>
          </p:cNvSpPr>
          <p:nvPr/>
        </p:nvSpPr>
        <p:spPr bwMode="auto">
          <a:xfrm>
            <a:off x="8477250" y="638175"/>
            <a:ext cx="66675" cy="730250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45" name="Freeform 25"/>
          <p:cNvSpPr>
            <a:spLocks/>
          </p:cNvSpPr>
          <p:nvPr/>
        </p:nvSpPr>
        <p:spPr bwMode="auto">
          <a:xfrm>
            <a:off x="7477125" y="646113"/>
            <a:ext cx="1588" cy="722312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46" name="Freeform 26"/>
          <p:cNvSpPr>
            <a:spLocks/>
          </p:cNvSpPr>
          <p:nvPr/>
        </p:nvSpPr>
        <p:spPr bwMode="auto">
          <a:xfrm>
            <a:off x="7723188" y="1474788"/>
            <a:ext cx="528637" cy="0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47" name="Freeform 27"/>
          <p:cNvSpPr>
            <a:spLocks/>
          </p:cNvSpPr>
          <p:nvPr/>
        </p:nvSpPr>
        <p:spPr bwMode="auto">
          <a:xfrm>
            <a:off x="6872288" y="1038225"/>
            <a:ext cx="396875" cy="3556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48" name="Freeform 28"/>
          <p:cNvSpPr>
            <a:spLocks/>
          </p:cNvSpPr>
          <p:nvPr/>
        </p:nvSpPr>
        <p:spPr bwMode="auto">
          <a:xfrm>
            <a:off x="7715250" y="544513"/>
            <a:ext cx="527050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5149" name="Group 29"/>
          <p:cNvGrpSpPr>
            <a:grpSpLocks/>
          </p:cNvGrpSpPr>
          <p:nvPr/>
        </p:nvGrpSpPr>
        <p:grpSpPr bwMode="auto">
          <a:xfrm>
            <a:off x="6607175" y="773113"/>
            <a:ext cx="369888" cy="398462"/>
            <a:chOff x="2928" y="2429"/>
            <a:chExt cx="259" cy="295"/>
          </a:xfrm>
        </p:grpSpPr>
        <p:sp>
          <p:nvSpPr>
            <p:cNvPr id="5242" name="Rectangle 3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243" name="Text Box 31"/>
            <p:cNvSpPr txBox="1">
              <a:spLocks noChangeArrowheads="1"/>
            </p:cNvSpPr>
            <p:nvPr/>
          </p:nvSpPr>
          <p:spPr bwMode="auto">
            <a:xfrm>
              <a:off x="2928" y="2429"/>
              <a:ext cx="25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A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5150" name="Group 32"/>
          <p:cNvGrpSpPr>
            <a:grpSpLocks/>
          </p:cNvGrpSpPr>
          <p:nvPr/>
        </p:nvGrpSpPr>
        <p:grpSpPr bwMode="auto">
          <a:xfrm>
            <a:off x="7261225" y="1289050"/>
            <a:ext cx="455613" cy="396875"/>
            <a:chOff x="1740" y="2306"/>
            <a:chExt cx="316" cy="274"/>
          </a:xfrm>
        </p:grpSpPr>
        <p:sp>
          <p:nvSpPr>
            <p:cNvPr id="5234" name="Oval 33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235" name="Line 34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36" name="Line 35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37" name="Rectangle 36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238" name="Oval 37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5239" name="Group 38"/>
            <p:cNvGrpSpPr>
              <a:grpSpLocks/>
            </p:cNvGrpSpPr>
            <p:nvPr/>
          </p:nvGrpSpPr>
          <p:grpSpPr bwMode="auto">
            <a:xfrm>
              <a:off x="1781" y="2306"/>
              <a:ext cx="238" cy="274"/>
              <a:chOff x="2936" y="2429"/>
              <a:chExt cx="241" cy="274"/>
            </a:xfrm>
          </p:grpSpPr>
          <p:sp>
            <p:nvSpPr>
              <p:cNvPr id="5240" name="Rectangle 3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241" name="Text Box 40"/>
              <p:cNvSpPr txBox="1">
                <a:spLocks noChangeArrowheads="1"/>
              </p:cNvSpPr>
              <p:nvPr/>
            </p:nvSpPr>
            <p:spPr bwMode="auto">
              <a:xfrm>
                <a:off x="2936" y="2429"/>
                <a:ext cx="241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5151" name="Group 41"/>
          <p:cNvGrpSpPr>
            <a:grpSpLocks/>
          </p:cNvGrpSpPr>
          <p:nvPr/>
        </p:nvGrpSpPr>
        <p:grpSpPr bwMode="auto">
          <a:xfrm>
            <a:off x="8256588" y="1303338"/>
            <a:ext cx="455612" cy="396875"/>
            <a:chOff x="1051" y="2303"/>
            <a:chExt cx="316" cy="295"/>
          </a:xfrm>
        </p:grpSpPr>
        <p:sp>
          <p:nvSpPr>
            <p:cNvPr id="5226" name="Oval 42"/>
            <p:cNvSpPr>
              <a:spLocks noChangeArrowheads="1"/>
            </p:cNvSpPr>
            <p:nvPr/>
          </p:nvSpPr>
          <p:spPr bwMode="auto">
            <a:xfrm>
              <a:off x="1054" y="242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227" name="Line 43"/>
            <p:cNvSpPr>
              <a:spLocks noChangeShapeType="1"/>
            </p:cNvSpPr>
            <p:nvPr/>
          </p:nvSpPr>
          <p:spPr bwMode="auto">
            <a:xfrm>
              <a:off x="1054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28" name="Line 44"/>
            <p:cNvSpPr>
              <a:spLocks noChangeShapeType="1"/>
            </p:cNvSpPr>
            <p:nvPr/>
          </p:nvSpPr>
          <p:spPr bwMode="auto">
            <a:xfrm>
              <a:off x="1367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29" name="Rectangle 45"/>
            <p:cNvSpPr>
              <a:spLocks noChangeArrowheads="1"/>
            </p:cNvSpPr>
            <p:nvPr/>
          </p:nvSpPr>
          <p:spPr bwMode="auto">
            <a:xfrm>
              <a:off x="1054" y="2416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230" name="Oval 46"/>
            <p:cNvSpPr>
              <a:spLocks noChangeArrowheads="1"/>
            </p:cNvSpPr>
            <p:nvPr/>
          </p:nvSpPr>
          <p:spPr bwMode="auto">
            <a:xfrm>
              <a:off x="1051" y="235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5231" name="Group 47"/>
            <p:cNvGrpSpPr>
              <a:grpSpLocks/>
            </p:cNvGrpSpPr>
            <p:nvPr/>
          </p:nvGrpSpPr>
          <p:grpSpPr bwMode="auto">
            <a:xfrm>
              <a:off x="1094" y="2303"/>
              <a:ext cx="254" cy="295"/>
              <a:chOff x="2930" y="2429"/>
              <a:chExt cx="257" cy="295"/>
            </a:xfrm>
          </p:grpSpPr>
          <p:sp>
            <p:nvSpPr>
              <p:cNvPr id="5232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233" name="Text Box 49"/>
              <p:cNvSpPr txBox="1">
                <a:spLocks noChangeArrowheads="1"/>
              </p:cNvSpPr>
              <p:nvPr/>
            </p:nvSpPr>
            <p:spPr bwMode="auto">
              <a:xfrm>
                <a:off x="2930" y="2429"/>
                <a:ext cx="25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rgbClr val="000000"/>
                    </a:solidFill>
                    <a:ea typeface=""/>
                  </a:rPr>
                  <a:t>D</a:t>
                </a:r>
                <a:endParaRPr lang="en-US" altLang="en-US" b="1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5152" name="Group 50"/>
          <p:cNvGrpSpPr>
            <a:grpSpLocks/>
          </p:cNvGrpSpPr>
          <p:nvPr/>
        </p:nvGrpSpPr>
        <p:grpSpPr bwMode="auto">
          <a:xfrm>
            <a:off x="8302625" y="361950"/>
            <a:ext cx="336550" cy="396875"/>
            <a:chOff x="2939" y="2429"/>
            <a:chExt cx="237" cy="295"/>
          </a:xfrm>
        </p:grpSpPr>
        <p:sp>
          <p:nvSpPr>
            <p:cNvPr id="5224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225" name="Text Box 52"/>
            <p:cNvSpPr txBox="1">
              <a:spLocks noChangeArrowheads="1"/>
            </p:cNvSpPr>
            <p:nvPr/>
          </p:nvSpPr>
          <p:spPr bwMode="auto">
            <a:xfrm>
              <a:off x="2939" y="2429"/>
              <a:ext cx="23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C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5153" name="Group 53"/>
          <p:cNvGrpSpPr>
            <a:grpSpLocks/>
          </p:cNvGrpSpPr>
          <p:nvPr/>
        </p:nvGrpSpPr>
        <p:grpSpPr bwMode="auto">
          <a:xfrm>
            <a:off x="7312025" y="361950"/>
            <a:ext cx="344488" cy="396875"/>
            <a:chOff x="2937" y="2429"/>
            <a:chExt cx="241" cy="295"/>
          </a:xfrm>
        </p:grpSpPr>
        <p:sp>
          <p:nvSpPr>
            <p:cNvPr id="5222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223" name="Text Box 55"/>
            <p:cNvSpPr txBox="1">
              <a:spLocks noChangeArrowheads="1"/>
            </p:cNvSpPr>
            <p:nvPr/>
          </p:nvSpPr>
          <p:spPr bwMode="auto">
            <a:xfrm>
              <a:off x="2937" y="2429"/>
              <a:ext cx="24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B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5154" name="Text Box 56"/>
          <p:cNvSpPr txBox="1">
            <a:spLocks noChangeArrowheads="1"/>
          </p:cNvSpPr>
          <p:nvPr/>
        </p:nvSpPr>
        <p:spPr bwMode="auto">
          <a:xfrm>
            <a:off x="6935788" y="4111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7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155" name="Text Box 57"/>
          <p:cNvSpPr txBox="1">
            <a:spLocks noChangeArrowheads="1"/>
          </p:cNvSpPr>
          <p:nvPr/>
        </p:nvSpPr>
        <p:spPr bwMode="auto">
          <a:xfrm>
            <a:off x="7421563" y="830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8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156" name="Text Box 58"/>
          <p:cNvSpPr txBox="1">
            <a:spLocks noChangeArrowheads="1"/>
          </p:cNvSpPr>
          <p:nvPr/>
        </p:nvSpPr>
        <p:spPr bwMode="auto">
          <a:xfrm>
            <a:off x="6743700" y="11176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10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157" name="Text Box 59"/>
          <p:cNvSpPr txBox="1">
            <a:spLocks noChangeArrowheads="1"/>
          </p:cNvSpPr>
          <p:nvPr/>
        </p:nvSpPr>
        <p:spPr bwMode="auto">
          <a:xfrm>
            <a:off x="7886700" y="1433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158" name="Text Box 60"/>
          <p:cNvSpPr txBox="1">
            <a:spLocks noChangeArrowheads="1"/>
          </p:cNvSpPr>
          <p:nvPr/>
        </p:nvSpPr>
        <p:spPr bwMode="auto">
          <a:xfrm>
            <a:off x="7843838" y="2825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1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159" name="Text Box 61"/>
          <p:cNvSpPr txBox="1">
            <a:spLocks noChangeArrowheads="1"/>
          </p:cNvSpPr>
          <p:nvPr/>
        </p:nvSpPr>
        <p:spPr bwMode="auto">
          <a:xfrm>
            <a:off x="8475663" y="822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160" name="Line 62"/>
          <p:cNvSpPr>
            <a:spLocks noChangeShapeType="1"/>
          </p:cNvSpPr>
          <p:nvPr/>
        </p:nvSpPr>
        <p:spPr bwMode="auto">
          <a:xfrm>
            <a:off x="914400" y="4467225"/>
            <a:ext cx="691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1" name="Line 63"/>
          <p:cNvSpPr>
            <a:spLocks noChangeShapeType="1"/>
          </p:cNvSpPr>
          <p:nvPr/>
        </p:nvSpPr>
        <p:spPr bwMode="auto">
          <a:xfrm>
            <a:off x="933450" y="5114925"/>
            <a:ext cx="691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2" name="Line 64"/>
          <p:cNvSpPr>
            <a:spLocks noChangeShapeType="1"/>
          </p:cNvSpPr>
          <p:nvPr/>
        </p:nvSpPr>
        <p:spPr bwMode="auto">
          <a:xfrm>
            <a:off x="917575" y="5743575"/>
            <a:ext cx="691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3" name="Line 65"/>
          <p:cNvSpPr>
            <a:spLocks noChangeShapeType="1"/>
          </p:cNvSpPr>
          <p:nvPr/>
        </p:nvSpPr>
        <p:spPr bwMode="auto">
          <a:xfrm>
            <a:off x="1409700" y="4048125"/>
            <a:ext cx="14288" cy="257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4" name="Line 66"/>
          <p:cNvSpPr>
            <a:spLocks noChangeShapeType="1"/>
          </p:cNvSpPr>
          <p:nvPr/>
        </p:nvSpPr>
        <p:spPr bwMode="auto">
          <a:xfrm>
            <a:off x="3136900" y="4065588"/>
            <a:ext cx="14288" cy="257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5" name="Line 67"/>
          <p:cNvSpPr>
            <a:spLocks noChangeShapeType="1"/>
          </p:cNvSpPr>
          <p:nvPr/>
        </p:nvSpPr>
        <p:spPr bwMode="auto">
          <a:xfrm>
            <a:off x="4833938" y="4083050"/>
            <a:ext cx="14287" cy="257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6" name="Line 68"/>
          <p:cNvSpPr>
            <a:spLocks noChangeShapeType="1"/>
          </p:cNvSpPr>
          <p:nvPr/>
        </p:nvSpPr>
        <p:spPr bwMode="auto">
          <a:xfrm>
            <a:off x="6318250" y="4052888"/>
            <a:ext cx="14288" cy="257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7" name="Line 75"/>
          <p:cNvSpPr>
            <a:spLocks noChangeShapeType="1"/>
          </p:cNvSpPr>
          <p:nvPr/>
        </p:nvSpPr>
        <p:spPr bwMode="auto">
          <a:xfrm>
            <a:off x="927100" y="6208713"/>
            <a:ext cx="691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8" name="Line 78"/>
          <p:cNvSpPr>
            <a:spLocks noChangeShapeType="1"/>
          </p:cNvSpPr>
          <p:nvPr/>
        </p:nvSpPr>
        <p:spPr bwMode="auto">
          <a:xfrm>
            <a:off x="928688" y="6618288"/>
            <a:ext cx="6910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1379538" y="4451350"/>
            <a:ext cx="1573212" cy="2159000"/>
            <a:chOff x="869" y="2804"/>
            <a:chExt cx="991" cy="1360"/>
          </a:xfrm>
        </p:grpSpPr>
        <p:sp>
          <p:nvSpPr>
            <p:cNvPr id="5211" name="Line 71"/>
            <p:cNvSpPr>
              <a:spLocks noChangeShapeType="1"/>
            </p:cNvSpPr>
            <p:nvPr/>
          </p:nvSpPr>
          <p:spPr bwMode="auto">
            <a:xfrm>
              <a:off x="906" y="2823"/>
              <a:ext cx="737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2" name="Line 80"/>
            <p:cNvSpPr>
              <a:spLocks noChangeShapeType="1"/>
            </p:cNvSpPr>
            <p:nvPr/>
          </p:nvSpPr>
          <p:spPr bwMode="auto">
            <a:xfrm>
              <a:off x="897" y="2823"/>
              <a:ext cx="34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3" name="Line 81"/>
            <p:cNvSpPr>
              <a:spLocks noChangeShapeType="1"/>
            </p:cNvSpPr>
            <p:nvPr/>
          </p:nvSpPr>
          <p:spPr bwMode="auto">
            <a:xfrm flipV="1">
              <a:off x="888" y="2804"/>
              <a:ext cx="72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4" name="Line 82"/>
            <p:cNvSpPr>
              <a:spLocks noChangeShapeType="1"/>
            </p:cNvSpPr>
            <p:nvPr/>
          </p:nvSpPr>
          <p:spPr bwMode="auto">
            <a:xfrm>
              <a:off x="888" y="3239"/>
              <a:ext cx="27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5" name="Line 83"/>
            <p:cNvSpPr>
              <a:spLocks noChangeShapeType="1"/>
            </p:cNvSpPr>
            <p:nvPr/>
          </p:nvSpPr>
          <p:spPr bwMode="auto">
            <a:xfrm flipV="1">
              <a:off x="878" y="2814"/>
              <a:ext cx="359" cy="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6" name="Line 84"/>
            <p:cNvSpPr>
              <a:spLocks noChangeShapeType="1"/>
            </p:cNvSpPr>
            <p:nvPr/>
          </p:nvSpPr>
          <p:spPr bwMode="auto">
            <a:xfrm>
              <a:off x="869" y="3626"/>
              <a:ext cx="40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7" name="Line 85"/>
            <p:cNvSpPr>
              <a:spLocks noChangeShapeType="1"/>
            </p:cNvSpPr>
            <p:nvPr/>
          </p:nvSpPr>
          <p:spPr bwMode="auto">
            <a:xfrm flipV="1">
              <a:off x="888" y="3220"/>
              <a:ext cx="30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8" name="Line 86"/>
            <p:cNvSpPr>
              <a:spLocks noChangeShapeType="1"/>
            </p:cNvSpPr>
            <p:nvPr/>
          </p:nvSpPr>
          <p:spPr bwMode="auto">
            <a:xfrm>
              <a:off x="878" y="3909"/>
              <a:ext cx="32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9" name="Line 87"/>
            <p:cNvSpPr>
              <a:spLocks noChangeShapeType="1"/>
            </p:cNvSpPr>
            <p:nvPr/>
          </p:nvSpPr>
          <p:spPr bwMode="auto">
            <a:xfrm flipV="1">
              <a:off x="906" y="3626"/>
              <a:ext cx="576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20" name="Line 88"/>
            <p:cNvSpPr>
              <a:spLocks noChangeShapeType="1"/>
            </p:cNvSpPr>
            <p:nvPr/>
          </p:nvSpPr>
          <p:spPr bwMode="auto">
            <a:xfrm flipV="1">
              <a:off x="906" y="3919"/>
              <a:ext cx="9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21" name="Line 89"/>
            <p:cNvSpPr>
              <a:spLocks noChangeShapeType="1"/>
            </p:cNvSpPr>
            <p:nvPr/>
          </p:nvSpPr>
          <p:spPr bwMode="auto">
            <a:xfrm>
              <a:off x="888" y="3210"/>
              <a:ext cx="972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5170" name="Text Box 90"/>
          <p:cNvSpPr txBox="1">
            <a:spLocks noChangeArrowheads="1"/>
          </p:cNvSpPr>
          <p:nvPr/>
        </p:nvSpPr>
        <p:spPr bwMode="auto">
          <a:xfrm>
            <a:off x="433388" y="418306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A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71" name="Text Box 91"/>
          <p:cNvSpPr txBox="1">
            <a:spLocks noChangeArrowheads="1"/>
          </p:cNvSpPr>
          <p:nvPr/>
        </p:nvSpPr>
        <p:spPr bwMode="auto">
          <a:xfrm>
            <a:off x="441325" y="4916488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B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72" name="Text Box 92"/>
          <p:cNvSpPr txBox="1">
            <a:spLocks noChangeArrowheads="1"/>
          </p:cNvSpPr>
          <p:nvPr/>
        </p:nvSpPr>
        <p:spPr bwMode="auto">
          <a:xfrm>
            <a:off x="436563" y="55499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E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73" name="Text Box 93"/>
          <p:cNvSpPr txBox="1">
            <a:spLocks noChangeArrowheads="1"/>
          </p:cNvSpPr>
          <p:nvPr/>
        </p:nvSpPr>
        <p:spPr bwMode="auto">
          <a:xfrm>
            <a:off x="450850" y="602615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74" name="Text Box 94"/>
          <p:cNvSpPr txBox="1">
            <a:spLocks noChangeArrowheads="1"/>
          </p:cNvSpPr>
          <p:nvPr/>
        </p:nvSpPr>
        <p:spPr bwMode="auto">
          <a:xfrm>
            <a:off x="446088" y="64071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D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3106738" y="4424363"/>
            <a:ext cx="1573212" cy="2159000"/>
            <a:chOff x="1957" y="2787"/>
            <a:chExt cx="991" cy="1360"/>
          </a:xfrm>
        </p:grpSpPr>
        <p:sp>
          <p:nvSpPr>
            <p:cNvPr id="5200" name="Line 95"/>
            <p:cNvSpPr>
              <a:spLocks noChangeShapeType="1"/>
            </p:cNvSpPr>
            <p:nvPr/>
          </p:nvSpPr>
          <p:spPr bwMode="auto">
            <a:xfrm>
              <a:off x="1994" y="2806"/>
              <a:ext cx="737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1" name="Line 96"/>
            <p:cNvSpPr>
              <a:spLocks noChangeShapeType="1"/>
            </p:cNvSpPr>
            <p:nvPr/>
          </p:nvSpPr>
          <p:spPr bwMode="auto">
            <a:xfrm>
              <a:off x="1985" y="2806"/>
              <a:ext cx="34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2" name="Line 97"/>
            <p:cNvSpPr>
              <a:spLocks noChangeShapeType="1"/>
            </p:cNvSpPr>
            <p:nvPr/>
          </p:nvSpPr>
          <p:spPr bwMode="auto">
            <a:xfrm flipV="1">
              <a:off x="1976" y="2787"/>
              <a:ext cx="72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3" name="Line 98"/>
            <p:cNvSpPr>
              <a:spLocks noChangeShapeType="1"/>
            </p:cNvSpPr>
            <p:nvPr/>
          </p:nvSpPr>
          <p:spPr bwMode="auto">
            <a:xfrm>
              <a:off x="1976" y="3222"/>
              <a:ext cx="27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4" name="Line 99"/>
            <p:cNvSpPr>
              <a:spLocks noChangeShapeType="1"/>
            </p:cNvSpPr>
            <p:nvPr/>
          </p:nvSpPr>
          <p:spPr bwMode="auto">
            <a:xfrm flipV="1">
              <a:off x="1966" y="2797"/>
              <a:ext cx="359" cy="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5" name="Line 100"/>
            <p:cNvSpPr>
              <a:spLocks noChangeShapeType="1"/>
            </p:cNvSpPr>
            <p:nvPr/>
          </p:nvSpPr>
          <p:spPr bwMode="auto">
            <a:xfrm>
              <a:off x="1957" y="3609"/>
              <a:ext cx="40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6" name="Line 101"/>
            <p:cNvSpPr>
              <a:spLocks noChangeShapeType="1"/>
            </p:cNvSpPr>
            <p:nvPr/>
          </p:nvSpPr>
          <p:spPr bwMode="auto">
            <a:xfrm flipV="1">
              <a:off x="1976" y="3203"/>
              <a:ext cx="30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7" name="Line 102"/>
            <p:cNvSpPr>
              <a:spLocks noChangeShapeType="1"/>
            </p:cNvSpPr>
            <p:nvPr/>
          </p:nvSpPr>
          <p:spPr bwMode="auto">
            <a:xfrm>
              <a:off x="1966" y="3892"/>
              <a:ext cx="32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8" name="Line 103"/>
            <p:cNvSpPr>
              <a:spLocks noChangeShapeType="1"/>
            </p:cNvSpPr>
            <p:nvPr/>
          </p:nvSpPr>
          <p:spPr bwMode="auto">
            <a:xfrm flipV="1">
              <a:off x="1994" y="3609"/>
              <a:ext cx="576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9" name="Line 104"/>
            <p:cNvSpPr>
              <a:spLocks noChangeShapeType="1"/>
            </p:cNvSpPr>
            <p:nvPr/>
          </p:nvSpPr>
          <p:spPr bwMode="auto">
            <a:xfrm flipV="1">
              <a:off x="1994" y="3902"/>
              <a:ext cx="9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0" name="Line 105"/>
            <p:cNvSpPr>
              <a:spLocks noChangeShapeType="1"/>
            </p:cNvSpPr>
            <p:nvPr/>
          </p:nvSpPr>
          <p:spPr bwMode="auto">
            <a:xfrm>
              <a:off x="1976" y="3193"/>
              <a:ext cx="972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grpSp>
        <p:nvGrpSpPr>
          <p:cNvPr id="11" name="Group 130"/>
          <p:cNvGrpSpPr>
            <a:grpSpLocks/>
          </p:cNvGrpSpPr>
          <p:nvPr/>
        </p:nvGrpSpPr>
        <p:grpSpPr bwMode="auto">
          <a:xfrm>
            <a:off x="4784725" y="4440238"/>
            <a:ext cx="1573213" cy="2159000"/>
            <a:chOff x="3014" y="2797"/>
            <a:chExt cx="991" cy="1360"/>
          </a:xfrm>
        </p:grpSpPr>
        <p:sp>
          <p:nvSpPr>
            <p:cNvPr id="5189" name="Line 106"/>
            <p:cNvSpPr>
              <a:spLocks noChangeShapeType="1"/>
            </p:cNvSpPr>
            <p:nvPr/>
          </p:nvSpPr>
          <p:spPr bwMode="auto">
            <a:xfrm>
              <a:off x="3051" y="2816"/>
              <a:ext cx="737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0" name="Line 107"/>
            <p:cNvSpPr>
              <a:spLocks noChangeShapeType="1"/>
            </p:cNvSpPr>
            <p:nvPr/>
          </p:nvSpPr>
          <p:spPr bwMode="auto">
            <a:xfrm>
              <a:off x="3042" y="2816"/>
              <a:ext cx="34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1" name="Line 108"/>
            <p:cNvSpPr>
              <a:spLocks noChangeShapeType="1"/>
            </p:cNvSpPr>
            <p:nvPr/>
          </p:nvSpPr>
          <p:spPr bwMode="auto">
            <a:xfrm flipV="1">
              <a:off x="3033" y="2797"/>
              <a:ext cx="72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2" name="Line 109"/>
            <p:cNvSpPr>
              <a:spLocks noChangeShapeType="1"/>
            </p:cNvSpPr>
            <p:nvPr/>
          </p:nvSpPr>
          <p:spPr bwMode="auto">
            <a:xfrm>
              <a:off x="3033" y="3232"/>
              <a:ext cx="27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3" name="Line 110"/>
            <p:cNvSpPr>
              <a:spLocks noChangeShapeType="1"/>
            </p:cNvSpPr>
            <p:nvPr/>
          </p:nvSpPr>
          <p:spPr bwMode="auto">
            <a:xfrm flipV="1">
              <a:off x="3023" y="2807"/>
              <a:ext cx="359" cy="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4" name="Line 111"/>
            <p:cNvSpPr>
              <a:spLocks noChangeShapeType="1"/>
            </p:cNvSpPr>
            <p:nvPr/>
          </p:nvSpPr>
          <p:spPr bwMode="auto">
            <a:xfrm>
              <a:off x="3014" y="3619"/>
              <a:ext cx="40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5" name="Line 112"/>
            <p:cNvSpPr>
              <a:spLocks noChangeShapeType="1"/>
            </p:cNvSpPr>
            <p:nvPr/>
          </p:nvSpPr>
          <p:spPr bwMode="auto">
            <a:xfrm flipV="1">
              <a:off x="3033" y="3213"/>
              <a:ext cx="30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6" name="Line 113"/>
            <p:cNvSpPr>
              <a:spLocks noChangeShapeType="1"/>
            </p:cNvSpPr>
            <p:nvPr/>
          </p:nvSpPr>
          <p:spPr bwMode="auto">
            <a:xfrm>
              <a:off x="3023" y="3902"/>
              <a:ext cx="32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7" name="Line 114"/>
            <p:cNvSpPr>
              <a:spLocks noChangeShapeType="1"/>
            </p:cNvSpPr>
            <p:nvPr/>
          </p:nvSpPr>
          <p:spPr bwMode="auto">
            <a:xfrm flipV="1">
              <a:off x="3051" y="3619"/>
              <a:ext cx="576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8" name="Line 115"/>
            <p:cNvSpPr>
              <a:spLocks noChangeShapeType="1"/>
            </p:cNvSpPr>
            <p:nvPr/>
          </p:nvSpPr>
          <p:spPr bwMode="auto">
            <a:xfrm flipV="1">
              <a:off x="3051" y="3912"/>
              <a:ext cx="9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9" name="Line 116"/>
            <p:cNvSpPr>
              <a:spLocks noChangeShapeType="1"/>
            </p:cNvSpPr>
            <p:nvPr/>
          </p:nvSpPr>
          <p:spPr bwMode="auto">
            <a:xfrm>
              <a:off x="3033" y="3203"/>
              <a:ext cx="972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6283325" y="4451350"/>
            <a:ext cx="1573213" cy="2159000"/>
            <a:chOff x="3958" y="2804"/>
            <a:chExt cx="991" cy="1360"/>
          </a:xfrm>
        </p:grpSpPr>
        <p:sp>
          <p:nvSpPr>
            <p:cNvPr id="5178" name="Line 117"/>
            <p:cNvSpPr>
              <a:spLocks noChangeShapeType="1"/>
            </p:cNvSpPr>
            <p:nvPr/>
          </p:nvSpPr>
          <p:spPr bwMode="auto">
            <a:xfrm>
              <a:off x="3995" y="2823"/>
              <a:ext cx="737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79" name="Line 118"/>
            <p:cNvSpPr>
              <a:spLocks noChangeShapeType="1"/>
            </p:cNvSpPr>
            <p:nvPr/>
          </p:nvSpPr>
          <p:spPr bwMode="auto">
            <a:xfrm>
              <a:off x="3986" y="2823"/>
              <a:ext cx="34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0" name="Line 119"/>
            <p:cNvSpPr>
              <a:spLocks noChangeShapeType="1"/>
            </p:cNvSpPr>
            <p:nvPr/>
          </p:nvSpPr>
          <p:spPr bwMode="auto">
            <a:xfrm flipV="1">
              <a:off x="3977" y="2804"/>
              <a:ext cx="72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1" name="Line 120"/>
            <p:cNvSpPr>
              <a:spLocks noChangeShapeType="1"/>
            </p:cNvSpPr>
            <p:nvPr/>
          </p:nvSpPr>
          <p:spPr bwMode="auto">
            <a:xfrm>
              <a:off x="3977" y="3239"/>
              <a:ext cx="27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2" name="Line 121"/>
            <p:cNvSpPr>
              <a:spLocks noChangeShapeType="1"/>
            </p:cNvSpPr>
            <p:nvPr/>
          </p:nvSpPr>
          <p:spPr bwMode="auto">
            <a:xfrm flipV="1">
              <a:off x="3967" y="2814"/>
              <a:ext cx="359" cy="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3" name="Line 122"/>
            <p:cNvSpPr>
              <a:spLocks noChangeShapeType="1"/>
            </p:cNvSpPr>
            <p:nvPr/>
          </p:nvSpPr>
          <p:spPr bwMode="auto">
            <a:xfrm>
              <a:off x="3958" y="3626"/>
              <a:ext cx="40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4" name="Line 123"/>
            <p:cNvSpPr>
              <a:spLocks noChangeShapeType="1"/>
            </p:cNvSpPr>
            <p:nvPr/>
          </p:nvSpPr>
          <p:spPr bwMode="auto">
            <a:xfrm flipV="1">
              <a:off x="3977" y="3220"/>
              <a:ext cx="30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5" name="Line 124"/>
            <p:cNvSpPr>
              <a:spLocks noChangeShapeType="1"/>
            </p:cNvSpPr>
            <p:nvPr/>
          </p:nvSpPr>
          <p:spPr bwMode="auto">
            <a:xfrm>
              <a:off x="3967" y="3909"/>
              <a:ext cx="32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6" name="Line 125"/>
            <p:cNvSpPr>
              <a:spLocks noChangeShapeType="1"/>
            </p:cNvSpPr>
            <p:nvPr/>
          </p:nvSpPr>
          <p:spPr bwMode="auto">
            <a:xfrm flipV="1">
              <a:off x="3995" y="3626"/>
              <a:ext cx="576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7" name="Line 126"/>
            <p:cNvSpPr>
              <a:spLocks noChangeShapeType="1"/>
            </p:cNvSpPr>
            <p:nvPr/>
          </p:nvSpPr>
          <p:spPr bwMode="auto">
            <a:xfrm flipV="1">
              <a:off x="3995" y="3919"/>
              <a:ext cx="9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8" name="Line 127"/>
            <p:cNvSpPr>
              <a:spLocks noChangeShapeType="1"/>
            </p:cNvSpPr>
            <p:nvPr/>
          </p:nvSpPr>
          <p:spPr bwMode="auto">
            <a:xfrm>
              <a:off x="3977" y="3210"/>
              <a:ext cx="972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graphicFrame>
        <p:nvGraphicFramePr>
          <p:cNvPr id="13435" name="Object 5"/>
          <p:cNvGraphicFramePr>
            <a:graphicFrameLocks noChangeAspect="1"/>
          </p:cNvGraphicFramePr>
          <p:nvPr/>
        </p:nvGraphicFramePr>
        <p:xfrm>
          <a:off x="866775" y="3735388"/>
          <a:ext cx="1108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10" name="Equation" r:id="rId6" imgW="406080" imgH="203040" progId="Equation.3">
                  <p:embed/>
                </p:oleObj>
              </mc:Choice>
              <mc:Fallback>
                <p:oleObj name="Equation" r:id="rId6" imgW="406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735388"/>
                        <a:ext cx="1108075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5" name="Rectangle 3"/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077200" cy="4781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charset="0"/>
                  <a:buChar char="q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Admin and recap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charset="0"/>
                  <a:buChar char="q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Network overview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charset="0"/>
                  <a:buChar char="q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Network control-plane path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Courier New" charset="0"/>
                  <a:buChar char="o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Routing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Courier New" charset="0"/>
                  <a:buChar char="o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Link weights assignment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Courier New" charset="0"/>
                  <a:buChar char="o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Routing computation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Wingdings" charset="2"/>
                  <a:buChar char="Ø"/>
                  <a:defRPr/>
                </a:pPr>
                <a:r>
                  <a:rPr lang="en-US" altLang="en-US" i="1" dirty="0">
                    <a:solidFill>
                      <a:srgbClr val="C00000"/>
                    </a:solidFill>
                    <a:latin typeface="+mn-lt"/>
                    <a:ea typeface=""/>
                  </a:rPr>
                  <a:t>distributed distance vector protocols</a:t>
                </a:r>
              </a:p>
              <a:p>
                <a:pPr marL="2286000" lvl="4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Wingdings" charset="2"/>
                  <a:buChar char="Ø"/>
                  <a:defRPr/>
                </a:pPr>
                <a:r>
                  <a:rPr lang="en-US" altLang="en-US" i="1" dirty="0">
                    <a:solidFill>
                      <a:srgbClr val="C00000"/>
                    </a:solidFill>
                    <a:ea typeface=""/>
                  </a:rPr>
                  <a:t>synchronous Bellman-Ford (SBF)</a:t>
                </a:r>
              </a:p>
              <a:p>
                <a:pPr marL="2743200" lvl="5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Wingdings" charset="2"/>
                  <a:buChar char="Ø"/>
                  <a:defRPr/>
                </a:pPr>
                <a:r>
                  <a:rPr lang="en-US" altLang="en-US" dirty="0">
                    <a:solidFill>
                      <a:srgbClr val="C00000"/>
                    </a:solidFill>
                    <a:ea typeface=""/>
                  </a:rPr>
                  <a:t>SBF/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C00000"/>
                  </a:solidFill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20787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0"/>
                <a:ext cx="8077200" cy="4781550"/>
              </a:xfrm>
              <a:prstGeom prst="rect">
                <a:avLst/>
              </a:prstGeom>
              <a:blipFill rotWithShape="0">
                <a:blip r:embed="rId3"/>
                <a:stretch>
                  <a:fillRect l="-1057" t="-1403"/>
                </a:stretch>
              </a:blipFill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14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3029C94-7924-0140-8E8F-4B603B450864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19113" y="125413"/>
                <a:ext cx="8024812" cy="1143000"/>
              </a:xfrm>
            </p:spPr>
            <p:txBody>
              <a:bodyPr/>
              <a:lstStyle/>
              <a:p>
                <a:r>
                  <a:rPr lang="en-US" altLang="zh-CN" sz="3600" dirty="0">
                    <a:ea typeface="宋体" charset="-122"/>
                  </a:rPr>
                  <a:t>SBF/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en-US" sz="3600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113" y="125413"/>
                <a:ext cx="8024812" cy="1143000"/>
              </a:xfrm>
              <a:blipFill rotWithShape="0">
                <a:blip r:embed="rId4"/>
                <a:stretch>
                  <a:fillRect l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Initialization (time 0): 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en-US" dirty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895475" y="2914650"/>
          <a:ext cx="44069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39" name="Equation" r:id="rId5" imgW="1422360" imgH="457200" progId="Equation.3">
                  <p:embed/>
                </p:oleObj>
              </mc:Choice>
              <mc:Fallback>
                <p:oleObj name="Equation" r:id="rId5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914650"/>
                        <a:ext cx="4406900" cy="1112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Freeform 7"/>
          <p:cNvSpPr>
            <a:spLocks/>
          </p:cNvSpPr>
          <p:nvPr/>
        </p:nvSpPr>
        <p:spPr bwMode="auto">
          <a:xfrm>
            <a:off x="6438900" y="180975"/>
            <a:ext cx="2533650" cy="1549400"/>
          </a:xfrm>
          <a:custGeom>
            <a:avLst/>
            <a:gdLst>
              <a:gd name="T0" fmla="*/ 2147483647 w 1757"/>
              <a:gd name="T1" fmla="*/ 2147483647 h 1150"/>
              <a:gd name="T2" fmla="*/ 2147483647 w 1757"/>
              <a:gd name="T3" fmla="*/ 2147483647 h 1150"/>
              <a:gd name="T4" fmla="*/ 2147483647 w 1757"/>
              <a:gd name="T5" fmla="*/ 2147483647 h 1150"/>
              <a:gd name="T6" fmla="*/ 2147483647 w 1757"/>
              <a:gd name="T7" fmla="*/ 2147483647 h 1150"/>
              <a:gd name="T8" fmla="*/ 2147483647 w 1757"/>
              <a:gd name="T9" fmla="*/ 2147483647 h 1150"/>
              <a:gd name="T10" fmla="*/ 2147483647 w 1757"/>
              <a:gd name="T11" fmla="*/ 2147483647 h 1150"/>
              <a:gd name="T12" fmla="*/ 2147483647 w 1757"/>
              <a:gd name="T13" fmla="*/ 2147483647 h 1150"/>
              <a:gd name="T14" fmla="*/ 2147483647 w 1757"/>
              <a:gd name="T15" fmla="*/ 2147483647 h 1150"/>
              <a:gd name="T16" fmla="*/ 2147483647 w 1757"/>
              <a:gd name="T17" fmla="*/ 2147483647 h 1150"/>
              <a:gd name="T18" fmla="*/ 2147483647 w 1757"/>
              <a:gd name="T19" fmla="*/ 2147483647 h 1150"/>
              <a:gd name="T20" fmla="*/ 2147483647 w 1757"/>
              <a:gd name="T21" fmla="*/ 2147483647 h 11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7"/>
              <a:gd name="T34" fmla="*/ 0 h 1150"/>
              <a:gd name="T35" fmla="*/ 1757 w 1757"/>
              <a:gd name="T36" fmla="*/ 1150 h 11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7" h="1150">
                <a:moveTo>
                  <a:pt x="108" y="402"/>
                </a:moveTo>
                <a:cubicBezTo>
                  <a:pt x="161" y="324"/>
                  <a:pt x="275" y="278"/>
                  <a:pt x="390" y="216"/>
                </a:cubicBezTo>
                <a:cubicBezTo>
                  <a:pt x="505" y="154"/>
                  <a:pt x="642" y="54"/>
                  <a:pt x="801" y="27"/>
                </a:cubicBezTo>
                <a:cubicBezTo>
                  <a:pt x="960" y="0"/>
                  <a:pt x="1208" y="35"/>
                  <a:pt x="1341" y="54"/>
                </a:cubicBezTo>
                <a:cubicBezTo>
                  <a:pt x="1474" y="73"/>
                  <a:pt x="1548" y="68"/>
                  <a:pt x="1602" y="141"/>
                </a:cubicBezTo>
                <a:cubicBezTo>
                  <a:pt x="1656" y="214"/>
                  <a:pt x="1658" y="339"/>
                  <a:pt x="1665" y="489"/>
                </a:cubicBezTo>
                <a:cubicBezTo>
                  <a:pt x="1672" y="639"/>
                  <a:pt x="1757" y="938"/>
                  <a:pt x="1644" y="1044"/>
                </a:cubicBezTo>
                <a:cubicBezTo>
                  <a:pt x="1531" y="1150"/>
                  <a:pt x="1168" y="1121"/>
                  <a:pt x="984" y="1125"/>
                </a:cubicBezTo>
                <a:cubicBezTo>
                  <a:pt x="800" y="1129"/>
                  <a:pt x="692" y="1141"/>
                  <a:pt x="540" y="1068"/>
                </a:cubicBezTo>
                <a:cubicBezTo>
                  <a:pt x="388" y="995"/>
                  <a:pt x="144" y="795"/>
                  <a:pt x="72" y="684"/>
                </a:cubicBezTo>
                <a:cubicBezTo>
                  <a:pt x="0" y="573"/>
                  <a:pt x="55" y="480"/>
                  <a:pt x="108" y="40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1" name="Freeform 8"/>
          <p:cNvSpPr>
            <a:spLocks/>
          </p:cNvSpPr>
          <p:nvPr/>
        </p:nvSpPr>
        <p:spPr bwMode="auto">
          <a:xfrm>
            <a:off x="6950075" y="601663"/>
            <a:ext cx="492125" cy="25082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6573838" y="927100"/>
            <a:ext cx="452437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6573838" y="917575"/>
            <a:ext cx="1587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7026275" y="917575"/>
            <a:ext cx="1588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6573838" y="917575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56" name="Oval 13"/>
          <p:cNvSpPr>
            <a:spLocks noChangeArrowheads="1"/>
          </p:cNvSpPr>
          <p:nvPr/>
        </p:nvSpPr>
        <p:spPr bwMode="auto">
          <a:xfrm>
            <a:off x="6570663" y="838200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57" name="Oval 14"/>
          <p:cNvSpPr>
            <a:spLocks noChangeArrowheads="1"/>
          </p:cNvSpPr>
          <p:nvPr/>
        </p:nvSpPr>
        <p:spPr bwMode="auto">
          <a:xfrm>
            <a:off x="7251700" y="519113"/>
            <a:ext cx="452438" cy="1095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>
            <a:off x="7251700" y="509588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7704138" y="509588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7251700" y="509588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61" name="Oval 18"/>
          <p:cNvSpPr>
            <a:spLocks noChangeArrowheads="1"/>
          </p:cNvSpPr>
          <p:nvPr/>
        </p:nvSpPr>
        <p:spPr bwMode="auto">
          <a:xfrm>
            <a:off x="7248525" y="430213"/>
            <a:ext cx="450850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62" name="Oval 19"/>
          <p:cNvSpPr>
            <a:spLocks noChangeArrowheads="1"/>
          </p:cNvSpPr>
          <p:nvPr/>
        </p:nvSpPr>
        <p:spPr bwMode="auto">
          <a:xfrm>
            <a:off x="8237538" y="514350"/>
            <a:ext cx="449262" cy="1079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>
            <a:off x="8237538" y="504825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4" name="Line 21"/>
          <p:cNvSpPr>
            <a:spLocks noChangeShapeType="1"/>
          </p:cNvSpPr>
          <p:nvPr/>
        </p:nvSpPr>
        <p:spPr bwMode="auto">
          <a:xfrm>
            <a:off x="8686800" y="504825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8237538" y="504825"/>
            <a:ext cx="444500" cy="650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66" name="Oval 23"/>
          <p:cNvSpPr>
            <a:spLocks noChangeArrowheads="1"/>
          </p:cNvSpPr>
          <p:nvPr/>
        </p:nvSpPr>
        <p:spPr bwMode="auto">
          <a:xfrm>
            <a:off x="8240713" y="428625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67" name="Freeform 24"/>
          <p:cNvSpPr>
            <a:spLocks/>
          </p:cNvSpPr>
          <p:nvPr/>
        </p:nvSpPr>
        <p:spPr bwMode="auto">
          <a:xfrm>
            <a:off x="8477250" y="638175"/>
            <a:ext cx="66675" cy="730250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8" name="Freeform 25"/>
          <p:cNvSpPr>
            <a:spLocks/>
          </p:cNvSpPr>
          <p:nvPr/>
        </p:nvSpPr>
        <p:spPr bwMode="auto">
          <a:xfrm>
            <a:off x="7477125" y="646113"/>
            <a:ext cx="1588" cy="722312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9" name="Freeform 26"/>
          <p:cNvSpPr>
            <a:spLocks/>
          </p:cNvSpPr>
          <p:nvPr/>
        </p:nvSpPr>
        <p:spPr bwMode="auto">
          <a:xfrm>
            <a:off x="7723188" y="1474788"/>
            <a:ext cx="528637" cy="0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70" name="Freeform 27"/>
          <p:cNvSpPr>
            <a:spLocks/>
          </p:cNvSpPr>
          <p:nvPr/>
        </p:nvSpPr>
        <p:spPr bwMode="auto">
          <a:xfrm>
            <a:off x="6872288" y="1038225"/>
            <a:ext cx="396875" cy="3556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71" name="Freeform 28"/>
          <p:cNvSpPr>
            <a:spLocks/>
          </p:cNvSpPr>
          <p:nvPr/>
        </p:nvSpPr>
        <p:spPr bwMode="auto">
          <a:xfrm>
            <a:off x="7715250" y="544513"/>
            <a:ext cx="527050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6172" name="Group 29"/>
          <p:cNvGrpSpPr>
            <a:grpSpLocks/>
          </p:cNvGrpSpPr>
          <p:nvPr/>
        </p:nvGrpSpPr>
        <p:grpSpPr bwMode="auto">
          <a:xfrm>
            <a:off x="6607175" y="773113"/>
            <a:ext cx="369888" cy="398462"/>
            <a:chOff x="2928" y="2429"/>
            <a:chExt cx="259" cy="295"/>
          </a:xfrm>
        </p:grpSpPr>
        <p:sp>
          <p:nvSpPr>
            <p:cNvPr id="6203" name="Rectangle 3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204" name="Text Box 31"/>
            <p:cNvSpPr txBox="1">
              <a:spLocks noChangeArrowheads="1"/>
            </p:cNvSpPr>
            <p:nvPr/>
          </p:nvSpPr>
          <p:spPr bwMode="auto">
            <a:xfrm>
              <a:off x="2928" y="2429"/>
              <a:ext cx="25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A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6173" name="Group 32"/>
          <p:cNvGrpSpPr>
            <a:grpSpLocks/>
          </p:cNvGrpSpPr>
          <p:nvPr/>
        </p:nvGrpSpPr>
        <p:grpSpPr bwMode="auto">
          <a:xfrm>
            <a:off x="7261225" y="1274763"/>
            <a:ext cx="455613" cy="396875"/>
            <a:chOff x="1740" y="2306"/>
            <a:chExt cx="316" cy="257"/>
          </a:xfrm>
        </p:grpSpPr>
        <p:sp>
          <p:nvSpPr>
            <p:cNvPr id="6195" name="Oval 33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196" name="Line 34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6197" name="Line 35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6198" name="Rectangle 36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6199" name="Oval 37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6200" name="Group 38"/>
            <p:cNvGrpSpPr>
              <a:grpSpLocks/>
            </p:cNvGrpSpPr>
            <p:nvPr/>
          </p:nvGrpSpPr>
          <p:grpSpPr bwMode="auto">
            <a:xfrm>
              <a:off x="1782" y="2306"/>
              <a:ext cx="238" cy="257"/>
              <a:chOff x="2937" y="2429"/>
              <a:chExt cx="241" cy="257"/>
            </a:xfrm>
          </p:grpSpPr>
          <p:sp>
            <p:nvSpPr>
              <p:cNvPr id="6201" name="Rectangle 3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6202" name="Text Box 40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6174" name="Group 41"/>
          <p:cNvGrpSpPr>
            <a:grpSpLocks/>
          </p:cNvGrpSpPr>
          <p:nvPr/>
        </p:nvGrpSpPr>
        <p:grpSpPr bwMode="auto">
          <a:xfrm>
            <a:off x="8256588" y="1303338"/>
            <a:ext cx="455612" cy="396875"/>
            <a:chOff x="1051" y="2303"/>
            <a:chExt cx="316" cy="295"/>
          </a:xfrm>
        </p:grpSpPr>
        <p:sp>
          <p:nvSpPr>
            <p:cNvPr id="6187" name="Oval 42"/>
            <p:cNvSpPr>
              <a:spLocks noChangeArrowheads="1"/>
            </p:cNvSpPr>
            <p:nvPr/>
          </p:nvSpPr>
          <p:spPr bwMode="auto">
            <a:xfrm>
              <a:off x="1054" y="242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188" name="Line 43"/>
            <p:cNvSpPr>
              <a:spLocks noChangeShapeType="1"/>
            </p:cNvSpPr>
            <p:nvPr/>
          </p:nvSpPr>
          <p:spPr bwMode="auto">
            <a:xfrm>
              <a:off x="1054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6189" name="Line 44"/>
            <p:cNvSpPr>
              <a:spLocks noChangeShapeType="1"/>
            </p:cNvSpPr>
            <p:nvPr/>
          </p:nvSpPr>
          <p:spPr bwMode="auto">
            <a:xfrm>
              <a:off x="1367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6190" name="Rectangle 45"/>
            <p:cNvSpPr>
              <a:spLocks noChangeArrowheads="1"/>
            </p:cNvSpPr>
            <p:nvPr/>
          </p:nvSpPr>
          <p:spPr bwMode="auto">
            <a:xfrm>
              <a:off x="1054" y="2416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6191" name="Oval 46"/>
            <p:cNvSpPr>
              <a:spLocks noChangeArrowheads="1"/>
            </p:cNvSpPr>
            <p:nvPr/>
          </p:nvSpPr>
          <p:spPr bwMode="auto">
            <a:xfrm>
              <a:off x="1051" y="235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6192" name="Group 47"/>
            <p:cNvGrpSpPr>
              <a:grpSpLocks/>
            </p:cNvGrpSpPr>
            <p:nvPr/>
          </p:nvGrpSpPr>
          <p:grpSpPr bwMode="auto">
            <a:xfrm>
              <a:off x="1094" y="2303"/>
              <a:ext cx="254" cy="295"/>
              <a:chOff x="2930" y="2429"/>
              <a:chExt cx="257" cy="295"/>
            </a:xfrm>
          </p:grpSpPr>
          <p:sp>
            <p:nvSpPr>
              <p:cNvPr id="6193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6194" name="Text Box 49"/>
              <p:cNvSpPr txBox="1">
                <a:spLocks noChangeArrowheads="1"/>
              </p:cNvSpPr>
              <p:nvPr/>
            </p:nvSpPr>
            <p:spPr bwMode="auto">
              <a:xfrm>
                <a:off x="2930" y="2429"/>
                <a:ext cx="25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D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6175" name="Group 50"/>
          <p:cNvGrpSpPr>
            <a:grpSpLocks/>
          </p:cNvGrpSpPr>
          <p:nvPr/>
        </p:nvGrpSpPr>
        <p:grpSpPr bwMode="auto">
          <a:xfrm>
            <a:off x="8302625" y="361950"/>
            <a:ext cx="336550" cy="396875"/>
            <a:chOff x="2939" y="2429"/>
            <a:chExt cx="237" cy="295"/>
          </a:xfrm>
        </p:grpSpPr>
        <p:sp>
          <p:nvSpPr>
            <p:cNvPr id="6185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186" name="Text Box 52"/>
            <p:cNvSpPr txBox="1">
              <a:spLocks noChangeArrowheads="1"/>
            </p:cNvSpPr>
            <p:nvPr/>
          </p:nvSpPr>
          <p:spPr bwMode="auto">
            <a:xfrm>
              <a:off x="2939" y="2429"/>
              <a:ext cx="23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C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6176" name="Group 53"/>
          <p:cNvGrpSpPr>
            <a:grpSpLocks/>
          </p:cNvGrpSpPr>
          <p:nvPr/>
        </p:nvGrpSpPr>
        <p:grpSpPr bwMode="auto">
          <a:xfrm>
            <a:off x="7312025" y="361950"/>
            <a:ext cx="344488" cy="396875"/>
            <a:chOff x="2937" y="2429"/>
            <a:chExt cx="241" cy="295"/>
          </a:xfrm>
        </p:grpSpPr>
        <p:sp>
          <p:nvSpPr>
            <p:cNvPr id="6183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184" name="Text Box 55"/>
            <p:cNvSpPr txBox="1">
              <a:spLocks noChangeArrowheads="1"/>
            </p:cNvSpPr>
            <p:nvPr/>
          </p:nvSpPr>
          <p:spPr bwMode="auto">
            <a:xfrm>
              <a:off x="2937" y="2429"/>
              <a:ext cx="24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B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6177" name="Text Box 56"/>
          <p:cNvSpPr txBox="1">
            <a:spLocks noChangeArrowheads="1"/>
          </p:cNvSpPr>
          <p:nvPr/>
        </p:nvSpPr>
        <p:spPr bwMode="auto">
          <a:xfrm>
            <a:off x="6919913" y="4111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7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78" name="Text Box 57"/>
          <p:cNvSpPr txBox="1">
            <a:spLocks noChangeArrowheads="1"/>
          </p:cNvSpPr>
          <p:nvPr/>
        </p:nvSpPr>
        <p:spPr bwMode="auto">
          <a:xfrm>
            <a:off x="7421563" y="830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8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79" name="Text Box 58"/>
          <p:cNvSpPr txBox="1">
            <a:spLocks noChangeArrowheads="1"/>
          </p:cNvSpPr>
          <p:nvPr/>
        </p:nvSpPr>
        <p:spPr bwMode="auto">
          <a:xfrm>
            <a:off x="6743700" y="11176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1</a:t>
            </a:r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0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80" name="Text Box 59"/>
          <p:cNvSpPr txBox="1">
            <a:spLocks noChangeArrowheads="1"/>
          </p:cNvSpPr>
          <p:nvPr/>
        </p:nvSpPr>
        <p:spPr bwMode="auto">
          <a:xfrm>
            <a:off x="7886700" y="1433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81" name="Text Box 60"/>
          <p:cNvSpPr txBox="1">
            <a:spLocks noChangeArrowheads="1"/>
          </p:cNvSpPr>
          <p:nvPr/>
        </p:nvSpPr>
        <p:spPr bwMode="auto">
          <a:xfrm>
            <a:off x="7843838" y="2825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1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82" name="Text Box 61"/>
          <p:cNvSpPr txBox="1">
            <a:spLocks noChangeArrowheads="1"/>
          </p:cNvSpPr>
          <p:nvPr/>
        </p:nvSpPr>
        <p:spPr bwMode="auto">
          <a:xfrm>
            <a:off x="8475663" y="822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3683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07E4462-812B-BF49-8254-03D02042487F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endParaRPr lang="en-US" altLang="en-US"/>
          </a:p>
        </p:txBody>
      </p:sp>
      <p:grpSp>
        <p:nvGrpSpPr>
          <p:cNvPr id="45060" name="Group 78"/>
          <p:cNvGrpSpPr>
            <a:grpSpLocks/>
          </p:cNvGrpSpPr>
          <p:nvPr/>
        </p:nvGrpSpPr>
        <p:grpSpPr bwMode="auto">
          <a:xfrm>
            <a:off x="6438900" y="180975"/>
            <a:ext cx="2533650" cy="1619250"/>
            <a:chOff x="4056" y="114"/>
            <a:chExt cx="1596" cy="1020"/>
          </a:xfrm>
        </p:grpSpPr>
        <p:sp>
          <p:nvSpPr>
            <p:cNvPr id="45080" name="Freeform 5"/>
            <p:cNvSpPr>
              <a:spLocks/>
            </p:cNvSpPr>
            <p:nvPr/>
          </p:nvSpPr>
          <p:spPr bwMode="auto">
            <a:xfrm>
              <a:off x="4056" y="114"/>
              <a:ext cx="1596" cy="976"/>
            </a:xfrm>
            <a:custGeom>
              <a:avLst/>
              <a:gdLst>
                <a:gd name="T0" fmla="*/ 41 w 1757"/>
                <a:gd name="T1" fmla="*/ 78 h 1150"/>
                <a:gd name="T2" fmla="*/ 149 w 1757"/>
                <a:gd name="T3" fmla="*/ 42 h 1150"/>
                <a:gd name="T4" fmla="*/ 307 w 1757"/>
                <a:gd name="T5" fmla="*/ 5 h 1150"/>
                <a:gd name="T6" fmla="*/ 512 w 1757"/>
                <a:gd name="T7" fmla="*/ 10 h 1150"/>
                <a:gd name="T8" fmla="*/ 613 w 1757"/>
                <a:gd name="T9" fmla="*/ 27 h 1150"/>
                <a:gd name="T10" fmla="*/ 636 w 1757"/>
                <a:gd name="T11" fmla="*/ 95 h 1150"/>
                <a:gd name="T12" fmla="*/ 628 w 1757"/>
                <a:gd name="T13" fmla="*/ 202 h 1150"/>
                <a:gd name="T14" fmla="*/ 376 w 1757"/>
                <a:gd name="T15" fmla="*/ 218 h 1150"/>
                <a:gd name="T16" fmla="*/ 206 w 1757"/>
                <a:gd name="T17" fmla="*/ 207 h 1150"/>
                <a:gd name="T18" fmla="*/ 28 w 1757"/>
                <a:gd name="T19" fmla="*/ 132 h 1150"/>
                <a:gd name="T20" fmla="*/ 41 w 1757"/>
                <a:gd name="T21" fmla="*/ 78 h 1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7"/>
                <a:gd name="T34" fmla="*/ 0 h 1150"/>
                <a:gd name="T35" fmla="*/ 1757 w 1757"/>
                <a:gd name="T36" fmla="*/ 1150 h 1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7" h="1150">
                  <a:moveTo>
                    <a:pt x="108" y="402"/>
                  </a:moveTo>
                  <a:cubicBezTo>
                    <a:pt x="161" y="324"/>
                    <a:pt x="275" y="278"/>
                    <a:pt x="390" y="216"/>
                  </a:cubicBezTo>
                  <a:cubicBezTo>
                    <a:pt x="505" y="154"/>
                    <a:pt x="642" y="54"/>
                    <a:pt x="801" y="27"/>
                  </a:cubicBezTo>
                  <a:cubicBezTo>
                    <a:pt x="960" y="0"/>
                    <a:pt x="1208" y="35"/>
                    <a:pt x="1341" y="54"/>
                  </a:cubicBezTo>
                  <a:cubicBezTo>
                    <a:pt x="1474" y="73"/>
                    <a:pt x="1548" y="68"/>
                    <a:pt x="1602" y="141"/>
                  </a:cubicBezTo>
                  <a:cubicBezTo>
                    <a:pt x="1656" y="214"/>
                    <a:pt x="1658" y="339"/>
                    <a:pt x="1665" y="489"/>
                  </a:cubicBezTo>
                  <a:cubicBezTo>
                    <a:pt x="1672" y="639"/>
                    <a:pt x="1757" y="938"/>
                    <a:pt x="1644" y="1044"/>
                  </a:cubicBezTo>
                  <a:cubicBezTo>
                    <a:pt x="1531" y="1150"/>
                    <a:pt x="1168" y="1121"/>
                    <a:pt x="984" y="1125"/>
                  </a:cubicBezTo>
                  <a:cubicBezTo>
                    <a:pt x="800" y="1129"/>
                    <a:pt x="692" y="1141"/>
                    <a:pt x="540" y="1068"/>
                  </a:cubicBezTo>
                  <a:cubicBezTo>
                    <a:pt x="388" y="995"/>
                    <a:pt x="144" y="795"/>
                    <a:pt x="72" y="684"/>
                  </a:cubicBezTo>
                  <a:cubicBezTo>
                    <a:pt x="0" y="573"/>
                    <a:pt x="55" y="480"/>
                    <a:pt x="108" y="40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1" name="Freeform 6"/>
            <p:cNvSpPr>
              <a:spLocks/>
            </p:cNvSpPr>
            <p:nvPr/>
          </p:nvSpPr>
          <p:spPr bwMode="auto">
            <a:xfrm>
              <a:off x="4378" y="379"/>
              <a:ext cx="310" cy="158"/>
            </a:xfrm>
            <a:custGeom>
              <a:avLst/>
              <a:gdLst>
                <a:gd name="T0" fmla="*/ 0 w 342"/>
                <a:gd name="T1" fmla="*/ 36 h 186"/>
                <a:gd name="T2" fmla="*/ 12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2" name="Oval 7"/>
            <p:cNvSpPr>
              <a:spLocks noChangeArrowheads="1"/>
            </p:cNvSpPr>
            <p:nvPr/>
          </p:nvSpPr>
          <p:spPr bwMode="auto">
            <a:xfrm>
              <a:off x="4141" y="584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83" name="Line 8"/>
            <p:cNvSpPr>
              <a:spLocks noChangeShapeType="1"/>
            </p:cNvSpPr>
            <p:nvPr/>
          </p:nvSpPr>
          <p:spPr bwMode="auto">
            <a:xfrm>
              <a:off x="4141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4" name="Line 9"/>
            <p:cNvSpPr>
              <a:spLocks noChangeShapeType="1"/>
            </p:cNvSpPr>
            <p:nvPr/>
          </p:nvSpPr>
          <p:spPr bwMode="auto">
            <a:xfrm>
              <a:off x="4426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5" name="Rectangle 10"/>
            <p:cNvSpPr>
              <a:spLocks noChangeArrowheads="1"/>
            </p:cNvSpPr>
            <p:nvPr/>
          </p:nvSpPr>
          <p:spPr bwMode="auto">
            <a:xfrm>
              <a:off x="4141" y="578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086" name="Oval 11"/>
            <p:cNvSpPr>
              <a:spLocks noChangeArrowheads="1"/>
            </p:cNvSpPr>
            <p:nvPr/>
          </p:nvSpPr>
          <p:spPr bwMode="auto">
            <a:xfrm>
              <a:off x="4139" y="528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87" name="Oval 12"/>
            <p:cNvSpPr>
              <a:spLocks noChangeArrowheads="1"/>
            </p:cNvSpPr>
            <p:nvPr/>
          </p:nvSpPr>
          <p:spPr bwMode="auto">
            <a:xfrm>
              <a:off x="4568" y="327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88" name="Line 13"/>
            <p:cNvSpPr>
              <a:spLocks noChangeShapeType="1"/>
            </p:cNvSpPr>
            <p:nvPr/>
          </p:nvSpPr>
          <p:spPr bwMode="auto">
            <a:xfrm>
              <a:off x="4568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9" name="Line 14"/>
            <p:cNvSpPr>
              <a:spLocks noChangeShapeType="1"/>
            </p:cNvSpPr>
            <p:nvPr/>
          </p:nvSpPr>
          <p:spPr bwMode="auto">
            <a:xfrm>
              <a:off x="4853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0" name="Rectangle 15"/>
            <p:cNvSpPr>
              <a:spLocks noChangeArrowheads="1"/>
            </p:cNvSpPr>
            <p:nvPr/>
          </p:nvSpPr>
          <p:spPr bwMode="auto">
            <a:xfrm>
              <a:off x="4568" y="321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091" name="Oval 16"/>
            <p:cNvSpPr>
              <a:spLocks noChangeArrowheads="1"/>
            </p:cNvSpPr>
            <p:nvPr/>
          </p:nvSpPr>
          <p:spPr bwMode="auto">
            <a:xfrm>
              <a:off x="4566" y="271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92" name="Oval 17"/>
            <p:cNvSpPr>
              <a:spLocks noChangeArrowheads="1"/>
            </p:cNvSpPr>
            <p:nvPr/>
          </p:nvSpPr>
          <p:spPr bwMode="auto">
            <a:xfrm>
              <a:off x="5189" y="324"/>
              <a:ext cx="283" cy="6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93" name="Line 18"/>
            <p:cNvSpPr>
              <a:spLocks noChangeShapeType="1"/>
            </p:cNvSpPr>
            <p:nvPr/>
          </p:nvSpPr>
          <p:spPr bwMode="auto">
            <a:xfrm>
              <a:off x="5189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4" name="Line 19"/>
            <p:cNvSpPr>
              <a:spLocks noChangeShapeType="1"/>
            </p:cNvSpPr>
            <p:nvPr/>
          </p:nvSpPr>
          <p:spPr bwMode="auto">
            <a:xfrm>
              <a:off x="5472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5" name="Rectangle 20"/>
            <p:cNvSpPr>
              <a:spLocks noChangeArrowheads="1"/>
            </p:cNvSpPr>
            <p:nvPr/>
          </p:nvSpPr>
          <p:spPr bwMode="auto">
            <a:xfrm>
              <a:off x="5189" y="318"/>
              <a:ext cx="280" cy="4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096" name="Oval 21"/>
            <p:cNvSpPr>
              <a:spLocks noChangeArrowheads="1"/>
            </p:cNvSpPr>
            <p:nvPr/>
          </p:nvSpPr>
          <p:spPr bwMode="auto">
            <a:xfrm>
              <a:off x="5191" y="270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97" name="Freeform 22"/>
            <p:cNvSpPr>
              <a:spLocks/>
            </p:cNvSpPr>
            <p:nvPr/>
          </p:nvSpPr>
          <p:spPr bwMode="auto">
            <a:xfrm>
              <a:off x="5340" y="402"/>
              <a:ext cx="42" cy="460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147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8" name="Freeform 23"/>
            <p:cNvSpPr>
              <a:spLocks/>
            </p:cNvSpPr>
            <p:nvPr/>
          </p:nvSpPr>
          <p:spPr bwMode="auto">
            <a:xfrm>
              <a:off x="4710" y="407"/>
              <a:ext cx="1" cy="455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103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9" name="Freeform 24"/>
            <p:cNvSpPr>
              <a:spLocks/>
            </p:cNvSpPr>
            <p:nvPr/>
          </p:nvSpPr>
          <p:spPr bwMode="auto">
            <a:xfrm>
              <a:off x="4865" y="929"/>
              <a:ext cx="333" cy="0"/>
            </a:xfrm>
            <a:custGeom>
              <a:avLst/>
              <a:gdLst>
                <a:gd name="T0" fmla="*/ 142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100" name="Freeform 25"/>
            <p:cNvSpPr>
              <a:spLocks/>
            </p:cNvSpPr>
            <p:nvPr/>
          </p:nvSpPr>
          <p:spPr bwMode="auto">
            <a:xfrm>
              <a:off x="4329" y="654"/>
              <a:ext cx="250" cy="224"/>
            </a:xfrm>
            <a:custGeom>
              <a:avLst/>
              <a:gdLst>
                <a:gd name="T0" fmla="*/ 102 w 276"/>
                <a:gd name="T1" fmla="*/ 50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101" name="Freeform 26"/>
            <p:cNvSpPr>
              <a:spLocks/>
            </p:cNvSpPr>
            <p:nvPr/>
          </p:nvSpPr>
          <p:spPr bwMode="auto">
            <a:xfrm>
              <a:off x="4860" y="343"/>
              <a:ext cx="332" cy="1"/>
            </a:xfrm>
            <a:custGeom>
              <a:avLst/>
              <a:gdLst>
                <a:gd name="T0" fmla="*/ 138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45102" name="Group 27"/>
            <p:cNvGrpSpPr>
              <a:grpSpLocks/>
            </p:cNvGrpSpPr>
            <p:nvPr/>
          </p:nvGrpSpPr>
          <p:grpSpPr bwMode="auto">
            <a:xfrm>
              <a:off x="4162" y="487"/>
              <a:ext cx="233" cy="251"/>
              <a:chOff x="2928" y="2429"/>
              <a:chExt cx="259" cy="295"/>
            </a:xfrm>
          </p:grpSpPr>
          <p:sp>
            <p:nvSpPr>
              <p:cNvPr id="45133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34" name="Text Box 29"/>
              <p:cNvSpPr txBox="1">
                <a:spLocks noChangeArrowheads="1"/>
              </p:cNvSpPr>
              <p:nvPr/>
            </p:nvSpPr>
            <p:spPr bwMode="auto">
              <a:xfrm>
                <a:off x="2928" y="2429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45103" name="Group 30"/>
            <p:cNvGrpSpPr>
              <a:grpSpLocks/>
            </p:cNvGrpSpPr>
            <p:nvPr/>
          </p:nvGrpSpPr>
          <p:grpSpPr bwMode="auto">
            <a:xfrm>
              <a:off x="4574" y="803"/>
              <a:ext cx="287" cy="250"/>
              <a:chOff x="1740" y="2306"/>
              <a:chExt cx="316" cy="226"/>
            </a:xfrm>
          </p:grpSpPr>
          <p:sp>
            <p:nvSpPr>
              <p:cNvPr id="45125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26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5127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5128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45129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45130" name="Group 36"/>
              <p:cNvGrpSpPr>
                <a:grpSpLocks/>
              </p:cNvGrpSpPr>
              <p:nvPr/>
            </p:nvGrpSpPr>
            <p:grpSpPr bwMode="auto">
              <a:xfrm>
                <a:off x="1782" y="2306"/>
                <a:ext cx="238" cy="226"/>
                <a:chOff x="2937" y="2429"/>
                <a:chExt cx="241" cy="226"/>
              </a:xfrm>
            </p:grpSpPr>
            <p:sp>
              <p:nvSpPr>
                <p:cNvPr id="45131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4513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37" y="2429"/>
                  <a:ext cx="241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E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45104" name="Group 39"/>
            <p:cNvGrpSpPr>
              <a:grpSpLocks/>
            </p:cNvGrpSpPr>
            <p:nvPr/>
          </p:nvGrpSpPr>
          <p:grpSpPr bwMode="auto">
            <a:xfrm>
              <a:off x="5201" y="821"/>
              <a:ext cx="287" cy="250"/>
              <a:chOff x="1051" y="2303"/>
              <a:chExt cx="316" cy="295"/>
            </a:xfrm>
          </p:grpSpPr>
          <p:sp>
            <p:nvSpPr>
              <p:cNvPr id="45117" name="Oval 40"/>
              <p:cNvSpPr>
                <a:spLocks noChangeArrowheads="1"/>
              </p:cNvSpPr>
              <p:nvPr/>
            </p:nvSpPr>
            <p:spPr bwMode="auto">
              <a:xfrm>
                <a:off x="1054" y="242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18" name="Line 41"/>
              <p:cNvSpPr>
                <a:spLocks noChangeShapeType="1"/>
              </p:cNvSpPr>
              <p:nvPr/>
            </p:nvSpPr>
            <p:spPr bwMode="auto">
              <a:xfrm>
                <a:off x="1054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5119" name="Line 42"/>
              <p:cNvSpPr>
                <a:spLocks noChangeShapeType="1"/>
              </p:cNvSpPr>
              <p:nvPr/>
            </p:nvSpPr>
            <p:spPr bwMode="auto">
              <a:xfrm>
                <a:off x="1367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5120" name="Rectangle 43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45121" name="Oval 44"/>
              <p:cNvSpPr>
                <a:spLocks noChangeArrowheads="1"/>
              </p:cNvSpPr>
              <p:nvPr/>
            </p:nvSpPr>
            <p:spPr bwMode="auto">
              <a:xfrm>
                <a:off x="1051" y="235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45122" name="Group 45"/>
              <p:cNvGrpSpPr>
                <a:grpSpLocks/>
              </p:cNvGrpSpPr>
              <p:nvPr/>
            </p:nvGrpSpPr>
            <p:grpSpPr bwMode="auto">
              <a:xfrm>
                <a:off x="1094" y="2303"/>
                <a:ext cx="254" cy="295"/>
                <a:chOff x="2930" y="2429"/>
                <a:chExt cx="257" cy="295"/>
              </a:xfrm>
            </p:grpSpPr>
            <p:sp>
              <p:nvSpPr>
                <p:cNvPr id="45123" name="Rectangle 4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4512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930" y="2429"/>
                  <a:ext cx="25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FF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FF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45105" name="Group 48"/>
            <p:cNvGrpSpPr>
              <a:grpSpLocks/>
            </p:cNvGrpSpPr>
            <p:nvPr/>
          </p:nvGrpSpPr>
          <p:grpSpPr bwMode="auto">
            <a:xfrm>
              <a:off x="5230" y="228"/>
              <a:ext cx="212" cy="250"/>
              <a:chOff x="2939" y="2429"/>
              <a:chExt cx="237" cy="295"/>
            </a:xfrm>
          </p:grpSpPr>
          <p:sp>
            <p:nvSpPr>
              <p:cNvPr id="4511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16" name="Text Box 50"/>
              <p:cNvSpPr txBox="1">
                <a:spLocks noChangeArrowheads="1"/>
              </p:cNvSpPr>
              <p:nvPr/>
            </p:nvSpPr>
            <p:spPr bwMode="auto">
              <a:xfrm>
                <a:off x="2939" y="2429"/>
                <a:ext cx="23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45106" name="Group 51"/>
            <p:cNvGrpSpPr>
              <a:grpSpLocks/>
            </p:cNvGrpSpPr>
            <p:nvPr/>
          </p:nvGrpSpPr>
          <p:grpSpPr bwMode="auto">
            <a:xfrm>
              <a:off x="4606" y="228"/>
              <a:ext cx="217" cy="250"/>
              <a:chOff x="2937" y="2429"/>
              <a:chExt cx="241" cy="295"/>
            </a:xfrm>
          </p:grpSpPr>
          <p:sp>
            <p:nvSpPr>
              <p:cNvPr id="4511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14" name="Text Box 53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45107" name="Text Box 54"/>
            <p:cNvSpPr txBox="1">
              <a:spLocks noChangeArrowheads="1"/>
            </p:cNvSpPr>
            <p:nvPr/>
          </p:nvSpPr>
          <p:spPr bwMode="auto">
            <a:xfrm>
              <a:off x="4359" y="26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7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08" name="Text Box 55"/>
            <p:cNvSpPr txBox="1">
              <a:spLocks noChangeArrowheads="1"/>
            </p:cNvSpPr>
            <p:nvPr/>
          </p:nvSpPr>
          <p:spPr bwMode="auto">
            <a:xfrm>
              <a:off x="4675" y="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8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09" name="Text Box 56"/>
            <p:cNvSpPr txBox="1">
              <a:spLocks noChangeArrowheads="1"/>
            </p:cNvSpPr>
            <p:nvPr/>
          </p:nvSpPr>
          <p:spPr bwMode="auto">
            <a:xfrm>
              <a:off x="4248" y="704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10" name="Text Box 57"/>
            <p:cNvSpPr txBox="1">
              <a:spLocks noChangeArrowheads="1"/>
            </p:cNvSpPr>
            <p:nvPr/>
          </p:nvSpPr>
          <p:spPr bwMode="auto">
            <a:xfrm>
              <a:off x="4968" y="90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11" name="Text Box 58"/>
            <p:cNvSpPr txBox="1">
              <a:spLocks noChangeArrowheads="1"/>
            </p:cNvSpPr>
            <p:nvPr/>
          </p:nvSpPr>
          <p:spPr bwMode="auto">
            <a:xfrm>
              <a:off x="4941" y="17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12" name="Text Box 59"/>
            <p:cNvSpPr txBox="1">
              <a:spLocks noChangeArrowheads="1"/>
            </p:cNvSpPr>
            <p:nvPr/>
          </p:nvSpPr>
          <p:spPr bwMode="auto">
            <a:xfrm>
              <a:off x="5339" y="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45061" name="Text Box 60"/>
          <p:cNvSpPr txBox="1">
            <a:spLocks noChangeArrowheads="1"/>
          </p:cNvSpPr>
          <p:nvPr/>
        </p:nvSpPr>
        <p:spPr bwMode="auto">
          <a:xfrm>
            <a:off x="1965325" y="1998663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A          B           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C            E           D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p:sp>
        <p:nvSpPr>
          <p:cNvPr id="45062" name="Line 62"/>
          <p:cNvSpPr>
            <a:spLocks noChangeShapeType="1"/>
          </p:cNvSpPr>
          <p:nvPr/>
        </p:nvSpPr>
        <p:spPr bwMode="auto">
          <a:xfrm>
            <a:off x="779463" y="2413000"/>
            <a:ext cx="66262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657225" y="2465390"/>
            <a:ext cx="6756400" cy="461963"/>
            <a:chOff x="414" y="1553"/>
            <a:chExt cx="4256" cy="291"/>
          </a:xfrm>
        </p:grpSpPr>
        <p:sp>
          <p:nvSpPr>
            <p:cNvPr id="45078" name="Text Box 61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d(0)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7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226" y="1553"/>
                  <a:ext cx="34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</a:rPr>
                    <a:t>         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  <a:sym typeface="Symbol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  <a:sym typeface="Symbol" charset="2"/>
                    </a:rPr>
                    <a:t>          0</a:t>
                  </a:r>
                  <a:endParaRPr lang="en-US" altLang="en-US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endParaRPr>
                </a:p>
              </p:txBody>
            </p:sp>
          </mc:Choice>
          <mc:Fallback xmlns="">
            <p:sp>
              <p:nvSpPr>
                <p:cNvPr id="45079" name="Text 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6" y="1553"/>
                  <a:ext cx="3444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0" b="-1328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064" name="Text Box 64"/>
          <p:cNvSpPr txBox="1">
            <a:spLocks noChangeArrowheads="1"/>
          </p:cNvSpPr>
          <p:nvPr/>
        </p:nvSpPr>
        <p:spPr bwMode="auto">
          <a:xfrm>
            <a:off x="642938" y="1309688"/>
            <a:ext cx="612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Consider D as destination; d(t) is a vector consisting of </a:t>
            </a:r>
            <a:br>
              <a:rPr lang="en-US" altLang="zh-CN" sz="1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estimation of each node at round t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666750" y="3103563"/>
            <a:ext cx="6756400" cy="457200"/>
            <a:chOff x="414" y="1553"/>
            <a:chExt cx="4256" cy="288"/>
          </a:xfrm>
        </p:grpSpPr>
        <p:sp>
          <p:nvSpPr>
            <p:cNvPr id="45076" name="Text Box 67"/>
            <p:cNvSpPr txBox="1">
              <a:spLocks noChangeArrowheads="1"/>
            </p:cNvSpPr>
            <p:nvPr/>
          </p:nvSpPr>
          <p:spPr bwMode="auto">
            <a:xfrm>
              <a:off x="414" y="157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d(1)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7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226" y="1553"/>
                  <a:ext cx="34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</a:rPr>
                    <a:t>            </a:t>
                  </a:r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  <a:sym typeface="Symbol" charset="2"/>
                    </a:rPr>
                    <a:t>2             2           0</a:t>
                  </a:r>
                  <a:endParaRPr lang="en-US" altLang="en-US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endParaRPr>
                </a:p>
              </p:txBody>
            </p:sp>
          </mc:Choice>
          <mc:Fallback xmlns="">
            <p:sp>
              <p:nvSpPr>
                <p:cNvPr id="45077" name="Text 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6" y="1553"/>
                  <a:ext cx="3444" cy="2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1333" b="-136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690563" y="3756025"/>
            <a:ext cx="6756400" cy="457200"/>
            <a:chOff x="414" y="1553"/>
            <a:chExt cx="4256" cy="288"/>
          </a:xfrm>
        </p:grpSpPr>
        <p:sp>
          <p:nvSpPr>
            <p:cNvPr id="45074" name="Text Box 70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d(2)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75" name="Text Box 71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12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2             2           0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685800" y="4365625"/>
            <a:ext cx="6756400" cy="457200"/>
            <a:chOff x="414" y="1553"/>
            <a:chExt cx="4256" cy="288"/>
          </a:xfrm>
        </p:grpSpPr>
        <p:sp>
          <p:nvSpPr>
            <p:cNvPr id="45072" name="Text Box 73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d(3)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73" name="Text Box 74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10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2             2           0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681038" y="5146675"/>
            <a:ext cx="6756400" cy="457200"/>
            <a:chOff x="414" y="1553"/>
            <a:chExt cx="4256" cy="288"/>
          </a:xfrm>
        </p:grpSpPr>
        <p:sp>
          <p:nvSpPr>
            <p:cNvPr id="45070" name="Text Box 76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d(4)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71" name="Text Box 77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10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2             2           0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5647" name="Text Box 79"/>
              <p:cNvSpPr txBox="1">
                <a:spLocks noChangeArrowheads="1"/>
              </p:cNvSpPr>
              <p:nvPr/>
            </p:nvSpPr>
            <p:spPr bwMode="auto">
              <a:xfrm>
                <a:off x="1574800" y="6121400"/>
                <a:ext cx="56108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0000"/>
                    </a:solidFill>
                    <a:ea typeface=""/>
                  </a:rPr>
                  <a:t>Observation: d(0)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</a:rPr>
                  <a:t> </a:t>
                </a:r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d(1)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d(2)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d(3)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 d(4) =d* </a:t>
                </a:r>
              </a:p>
            </p:txBody>
          </p:sp>
        </mc:Choice>
        <mc:Fallback xmlns="">
          <p:sp>
            <p:nvSpPr>
              <p:cNvPr id="365647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4800" y="6121400"/>
                <a:ext cx="56108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69" t="-95082" b="-1213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0A8277D-092D-7B41-9E35-2720A8F3F4A8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A Nice Property of SBF: Monotonicity</a:t>
            </a:r>
            <a:endParaRPr lang="en-US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00200"/>
                <a:ext cx="8232775" cy="4856163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Consider two configurations d(t) and d’(t)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altLang="zh-CN" dirty="0">
                  <a:ea typeface="宋体" charset="-122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If d(t)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charset="2"/>
                  </a:rPr>
                  <a:t>d’(t)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  <a:sym typeface="Symbol" charset="2"/>
                  </a:rPr>
                  <a:t>i.e., each node has a higher estimate in one scenario (d) than in another scenario (d’), </a:t>
                </a:r>
              </a:p>
              <a:p>
                <a:pPr lvl="1"/>
                <a:endParaRPr lang="en-US" altLang="zh-CN" dirty="0">
                  <a:ea typeface="宋体" charset="-122"/>
                  <a:sym typeface="Symbol" charset="2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  <a:sym typeface="Symbol" charset="2"/>
                  </a:rPr>
                  <a:t>then d(t+1)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charset="2"/>
                  </a:rPr>
                  <a:t> d’(t+1)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  <a:sym typeface="Symbol" charset="2"/>
                  </a:rPr>
                  <a:t>i.e., each node has a higher estimate in d than in d’ after one round of synchronous update.</a:t>
                </a:r>
              </a:p>
            </p:txBody>
          </p:sp>
        </mc:Choice>
        <mc:Fallback>
          <p:sp>
            <p:nvSpPr>
              <p:cNvPr id="71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232775" cy="4856163"/>
              </a:xfrm>
              <a:blipFill>
                <a:blip r:embed="rId4"/>
                <a:stretch>
                  <a:fillRect l="-770" t="-1305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084763" y="0"/>
          <a:ext cx="4006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63" name="Equation" r:id="rId5" imgW="1968480" imgH="241200" progId="Equation.3">
                  <p:embed/>
                </p:oleObj>
              </mc:Choice>
              <mc:Fallback>
                <p:oleObj name="Equation" r:id="rId5" imgW="1968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0"/>
                        <a:ext cx="4006850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547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53D0D76-FD70-464C-BA9D-FCD07367EF7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33400" y="114300"/>
                <a:ext cx="8024813" cy="1143000"/>
              </a:xfrm>
            </p:spPr>
            <p:txBody>
              <a:bodyPr/>
              <a:lstStyle/>
              <a:p>
                <a:r>
                  <a:rPr lang="en-US" altLang="zh-CN" sz="2800" dirty="0">
                    <a:ea typeface="宋体" charset="-122"/>
                  </a:rPr>
                  <a:t>Correctness of SBF/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sz="28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81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114300"/>
                <a:ext cx="8024813" cy="1143000"/>
              </a:xfrm>
              <a:blipFill rotWithShape="0">
                <a:blip r:embed="rId4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74775"/>
            <a:ext cx="8051800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Claim: </a:t>
            </a:r>
            <a:r>
              <a:rPr lang="en-US" altLang="zh-CN" dirty="0">
                <a:latin typeface="Courier New" charset="0"/>
                <a:ea typeface="宋体" charset="-122"/>
              </a:rPr>
              <a:t>d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(h)</a:t>
            </a:r>
            <a:r>
              <a:rPr lang="en-US" altLang="zh-CN" dirty="0">
                <a:ea typeface="宋体" charset="-122"/>
              </a:rPr>
              <a:t> is the length </a:t>
            </a:r>
            <a:r>
              <a:rPr lang="en-US" altLang="zh-CN" dirty="0">
                <a:latin typeface="Courier New" charset="0"/>
                <a:ea typeface="宋体" charset="-122"/>
              </a:rPr>
              <a:t>L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(h)</a:t>
            </a:r>
            <a:r>
              <a:rPr lang="en-US" altLang="zh-CN" dirty="0">
                <a:ea typeface="宋体" charset="-122"/>
              </a:rPr>
              <a:t> of a shortest path from </a:t>
            </a:r>
            <a:r>
              <a:rPr lang="en-US" altLang="zh-CN" dirty="0" err="1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to the destination using  </a:t>
            </a:r>
            <a:r>
              <a:rPr lang="en-US" altLang="zh-CN" dirty="0">
                <a:latin typeface="Courier New" charset="0"/>
                <a:ea typeface="宋体" charset="-122"/>
              </a:rPr>
              <a:t>≤ h</a:t>
            </a:r>
            <a:r>
              <a:rPr lang="en-US" altLang="zh-CN" dirty="0">
                <a:ea typeface="宋体" charset="-122"/>
              </a:rPr>
              <a:t> hops</a:t>
            </a:r>
          </a:p>
          <a:p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base case: h = 0 is trivially true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assume true for </a:t>
            </a:r>
            <a:r>
              <a:rPr lang="en-US" altLang="zh-CN" dirty="0">
                <a:latin typeface="Courier New" charset="0"/>
                <a:ea typeface="宋体" charset="-122"/>
              </a:rPr>
              <a:t>≤</a:t>
            </a:r>
            <a:r>
              <a:rPr lang="en-US" altLang="zh-CN" dirty="0">
                <a:ea typeface="宋体" charset="-122"/>
              </a:rPr>
              <a:t> h,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i.e., </a:t>
            </a:r>
            <a:r>
              <a:rPr lang="en-US" altLang="zh-CN" dirty="0">
                <a:latin typeface="Courier New" charset="0"/>
                <a:ea typeface="宋体" charset="-122"/>
              </a:rPr>
              <a:t>L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(h)=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Courier New" charset="0"/>
                <a:ea typeface="宋体" charset="-122"/>
              </a:rPr>
              <a:t>d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(h), L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(h-1)=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Courier New" charset="0"/>
                <a:ea typeface="宋体" charset="-122"/>
              </a:rPr>
              <a:t>d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(h-1), …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5084763" y="57150"/>
          <a:ext cx="4006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87" name="Equation" r:id="rId5" imgW="1968480" imgH="241200" progId="Equation.3">
                  <p:embed/>
                </p:oleObj>
              </mc:Choice>
              <mc:Fallback>
                <p:oleObj name="Equation" r:id="rId5" imgW="1968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57150"/>
                        <a:ext cx="4006850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718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008A5ED-90D5-4948-9BC5-BB77FB2D235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33400" y="114300"/>
                <a:ext cx="8024813" cy="1143000"/>
              </a:xfrm>
            </p:spPr>
            <p:txBody>
              <a:bodyPr/>
              <a:lstStyle/>
              <a:p>
                <a:r>
                  <a:rPr lang="en-US" altLang="zh-CN" sz="2800" dirty="0">
                    <a:ea typeface="宋体" charset="-122"/>
                  </a:rPr>
                  <a:t>Correctness of SBF/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sz="28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92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114300"/>
                <a:ext cx="8024813" cy="1143000"/>
              </a:xfrm>
              <a:blipFill rotWithShape="0">
                <a:blip r:embed="rId4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74775"/>
            <a:ext cx="8051800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consider </a:t>
            </a:r>
            <a:r>
              <a:rPr lang="en-US" altLang="zh-CN" dirty="0">
                <a:latin typeface="Courier New" charset="0"/>
                <a:ea typeface="宋体" charset="-122"/>
              </a:rPr>
              <a:t>≤ </a:t>
            </a:r>
            <a:r>
              <a:rPr lang="en-US" altLang="zh-CN" dirty="0">
                <a:ea typeface="宋体" charset="-122"/>
              </a:rPr>
              <a:t>h+1 hops: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endParaRPr lang="en-US" altLang="en-US" dirty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5084763" y="57150"/>
          <a:ext cx="4006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75" name="Equation" r:id="rId5" imgW="1968480" imgH="241200" progId="Equation.3">
                  <p:embed/>
                </p:oleObj>
              </mc:Choice>
              <mc:Fallback>
                <p:oleObj name="Equation" r:id="rId5" imgW="1968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57150"/>
                        <a:ext cx="4006850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811213" y="2084388"/>
          <a:ext cx="17668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76" name="Equation" r:id="rId7" imgW="660240" imgH="228600" progId="Equation.3">
                  <p:embed/>
                </p:oleObj>
              </mc:Choice>
              <mc:Fallback>
                <p:oleObj name="Equation" r:id="rId7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084388"/>
                        <a:ext cx="176688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7" name="Object 7"/>
          <p:cNvGraphicFramePr>
            <a:graphicFrameLocks noChangeAspect="1"/>
          </p:cNvGraphicFramePr>
          <p:nvPr/>
        </p:nvGraphicFramePr>
        <p:xfrm>
          <a:off x="2298700" y="3884613"/>
          <a:ext cx="36734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77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884613"/>
                        <a:ext cx="36734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2266950" y="2994025"/>
          <a:ext cx="57467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78" name="Equation" r:id="rId11" imgW="2145960" imgH="241200" progId="Equation.3">
                  <p:embed/>
                </p:oleObj>
              </mc:Choice>
              <mc:Fallback>
                <p:oleObj name="Equation" r:id="rId11" imgW="2145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994025"/>
                        <a:ext cx="57467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9" name="Object 9"/>
          <p:cNvGraphicFramePr>
            <a:graphicFrameLocks noChangeAspect="1"/>
          </p:cNvGraphicFramePr>
          <p:nvPr/>
        </p:nvGraphicFramePr>
        <p:xfrm>
          <a:off x="2668588" y="2076450"/>
          <a:ext cx="54070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79" name="Equation" r:id="rId13" imgW="2019240" imgH="241200" progId="Equation.3">
                  <p:embed/>
                </p:oleObj>
              </mc:Choice>
              <mc:Fallback>
                <p:oleObj name="Equation" r:id="rId13" imgW="2019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076450"/>
                        <a:ext cx="54070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0" name="Object 10"/>
          <p:cNvGraphicFramePr>
            <a:graphicFrameLocks noChangeAspect="1"/>
          </p:cNvGraphicFramePr>
          <p:nvPr/>
        </p:nvGraphicFramePr>
        <p:xfrm>
          <a:off x="960438" y="6045200"/>
          <a:ext cx="31940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80" name="Equation" r:id="rId15" imgW="1193760" imgH="228600" progId="Equation.3">
                  <p:embed/>
                </p:oleObj>
              </mc:Choice>
              <mc:Fallback>
                <p:oleObj name="Equation" r:id="rId15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6045200"/>
                        <a:ext cx="31940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11150" y="4568825"/>
            <a:ext cx="8183563" cy="1146175"/>
            <a:chOff x="196" y="2878"/>
            <a:chExt cx="5155" cy="722"/>
          </a:xfrm>
        </p:grpSpPr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196" y="2878"/>
              <a:ext cx="26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since </a:t>
              </a:r>
              <a:r>
                <a:rPr lang="en-US" altLang="zh-CN" sz="28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d</a:t>
              </a:r>
              <a:r>
                <a:rPr lang="en-US" altLang="zh-CN" sz="2800" baseline="-250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i</a:t>
              </a:r>
              <a:r>
                <a:rPr lang="en-US" altLang="zh-CN" sz="28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(h) ≤ d</a:t>
              </a:r>
              <a:r>
                <a:rPr lang="en-US" altLang="zh-CN" sz="2800" baseline="-250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i</a:t>
              </a:r>
              <a:r>
                <a:rPr lang="en-US" altLang="zh-CN" sz="28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(h-1)</a:t>
              </a:r>
              <a:endParaRPr lang="en-US" altLang="en-US" sz="2800">
                <a:solidFill>
                  <a:srgbClr val="000000"/>
                </a:solidFill>
                <a:latin typeface="Courier New" charset="0"/>
                <a:ea typeface="宋体" charset="-122"/>
              </a:endParaRPr>
            </a:p>
          </p:txBody>
        </p:sp>
        <p:graphicFrame>
          <p:nvGraphicFramePr>
            <p:cNvPr id="9224" name="Object 13"/>
            <p:cNvGraphicFramePr>
              <a:graphicFrameLocks noChangeAspect="1"/>
            </p:cNvGraphicFramePr>
            <p:nvPr/>
          </p:nvGraphicFramePr>
          <p:xfrm>
            <a:off x="421" y="3304"/>
            <a:ext cx="493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881" name="Equation" r:id="rId17" imgW="4025880" imgH="241200" progId="Equation.3">
                    <p:embed/>
                  </p:oleObj>
                </mc:Choice>
                <mc:Fallback>
                  <p:oleObj name="Equation" r:id="rId17" imgW="4025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" y="3304"/>
                          <a:ext cx="4930" cy="29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59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5" name="Rectangle 3"/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077200" cy="4781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charset="0"/>
                  <a:buChar char="q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Admin and recap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charset="0"/>
                  <a:buChar char="q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Network overview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charset="0"/>
                  <a:buChar char="q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Network control plane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Courier New" charset="0"/>
                  <a:buChar char="o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Routing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Courier New" charset="0"/>
                  <a:buChar char="o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Link weights assignment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Courier New" charset="0"/>
                  <a:buChar char="o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Routing computation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Wingdings" charset="2"/>
                  <a:buChar char="Ø"/>
                  <a:defRPr/>
                </a:pPr>
                <a:r>
                  <a:rPr lang="en-US" altLang="en-US" i="1" dirty="0">
                    <a:solidFill>
                      <a:srgbClr val="C00000"/>
                    </a:solidFill>
                    <a:latin typeface="+mn-lt"/>
                    <a:ea typeface=""/>
                  </a:rPr>
                  <a:t>Distributed distance vector protocols</a:t>
                </a:r>
              </a:p>
              <a:p>
                <a:pPr marL="2286000" lvl="4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Wingdings" charset="2"/>
                  <a:buChar char="Ø"/>
                  <a:defRPr/>
                </a:pPr>
                <a:r>
                  <a:rPr lang="en-US" altLang="en-US" i="1" dirty="0">
                    <a:solidFill>
                      <a:srgbClr val="C00000"/>
                    </a:solidFill>
                    <a:ea typeface=""/>
                  </a:rPr>
                  <a:t>synchronous Bellman-Ford (SBF)</a:t>
                </a:r>
              </a:p>
              <a:p>
                <a:pPr marL="2743200" lvl="5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charset="0"/>
                  <a:buChar char="•"/>
                  <a:defRPr/>
                </a:pPr>
                <a:r>
                  <a:rPr lang="en-US" altLang="en-US" sz="2000" dirty="0">
                    <a:solidFill>
                      <a:srgbClr val="000000"/>
                    </a:solidFill>
                    <a:ea typeface=""/>
                  </a:rPr>
                  <a:t>SBF/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altLang="en-US" sz="2000" dirty="0">
                    <a:solidFill>
                      <a:srgbClr val="C00000"/>
                    </a:solidFill>
                    <a:ea typeface=""/>
                  </a:rPr>
                  <a:t> </a:t>
                </a:r>
              </a:p>
              <a:p>
                <a:pPr marL="2743200" lvl="5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charset="0"/>
                  <a:buChar char="•"/>
                  <a:defRPr/>
                </a:pPr>
                <a:r>
                  <a:rPr lang="en-US" altLang="en-US" sz="2000" dirty="0">
                    <a:solidFill>
                      <a:srgbClr val="C00000"/>
                    </a:solidFill>
                    <a:ea typeface=""/>
                  </a:rPr>
                  <a:t>SBF/</a:t>
                </a:r>
                <a:r>
                  <a:rPr lang="en-US" altLang="en-US" sz="2000" dirty="0">
                    <a:solidFill>
                      <a:srgbClr val="C00000"/>
                    </a:solidFill>
                    <a:ea typeface=""/>
                    <a:sym typeface="Symbol" charset="2"/>
                  </a:rPr>
                  <a:t>-1 </a:t>
                </a:r>
                <a:r>
                  <a:rPr lang="en-US" altLang="en-US" dirty="0">
                    <a:solidFill>
                      <a:srgbClr val="C00000"/>
                    </a:solidFill>
                    <a:ea typeface=""/>
                  </a:rPr>
                  <a:t>SBF/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C00000"/>
                  </a:solidFill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20787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0"/>
                <a:ext cx="8077200" cy="4781550"/>
              </a:xfrm>
              <a:prstGeom prst="rect">
                <a:avLst/>
              </a:prstGeom>
              <a:blipFill rotWithShape="0">
                <a:blip r:embed="rId3"/>
                <a:stretch>
                  <a:fillRect l="-1057" t="-1403" b="-2423"/>
                </a:stretch>
              </a:blipFill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429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0FE4DA0-A023-394C-BACE-6E00D68151E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25413"/>
            <a:ext cx="8024812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SBF at another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Initial Configuration: SBF/</a:t>
            </a:r>
            <a:r>
              <a:rPr lang="en-US" altLang="zh-CN" sz="2800">
                <a:ea typeface="宋体" charset="-122"/>
                <a:sym typeface="Symbol" charset="2"/>
              </a:rPr>
              <a:t>-1</a:t>
            </a:r>
            <a:endParaRPr lang="en-US" altLang="en-US" sz="2800">
              <a:sym typeface="Symbol" charset="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Initialization (time 0): 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en-US" dirty="0"/>
          </a:p>
        </p:txBody>
      </p:sp>
      <p:sp>
        <p:nvSpPr>
          <p:cNvPr id="13318" name="Freeform 5"/>
          <p:cNvSpPr>
            <a:spLocks/>
          </p:cNvSpPr>
          <p:nvPr/>
        </p:nvSpPr>
        <p:spPr bwMode="auto">
          <a:xfrm>
            <a:off x="6438900" y="180975"/>
            <a:ext cx="2533650" cy="1549400"/>
          </a:xfrm>
          <a:custGeom>
            <a:avLst/>
            <a:gdLst>
              <a:gd name="T0" fmla="*/ 2147483647 w 1757"/>
              <a:gd name="T1" fmla="*/ 2147483647 h 1150"/>
              <a:gd name="T2" fmla="*/ 2147483647 w 1757"/>
              <a:gd name="T3" fmla="*/ 2147483647 h 1150"/>
              <a:gd name="T4" fmla="*/ 2147483647 w 1757"/>
              <a:gd name="T5" fmla="*/ 2147483647 h 1150"/>
              <a:gd name="T6" fmla="*/ 2147483647 w 1757"/>
              <a:gd name="T7" fmla="*/ 2147483647 h 1150"/>
              <a:gd name="T8" fmla="*/ 2147483647 w 1757"/>
              <a:gd name="T9" fmla="*/ 2147483647 h 1150"/>
              <a:gd name="T10" fmla="*/ 2147483647 w 1757"/>
              <a:gd name="T11" fmla="*/ 2147483647 h 1150"/>
              <a:gd name="T12" fmla="*/ 2147483647 w 1757"/>
              <a:gd name="T13" fmla="*/ 2147483647 h 1150"/>
              <a:gd name="T14" fmla="*/ 2147483647 w 1757"/>
              <a:gd name="T15" fmla="*/ 2147483647 h 1150"/>
              <a:gd name="T16" fmla="*/ 2147483647 w 1757"/>
              <a:gd name="T17" fmla="*/ 2147483647 h 1150"/>
              <a:gd name="T18" fmla="*/ 2147483647 w 1757"/>
              <a:gd name="T19" fmla="*/ 2147483647 h 1150"/>
              <a:gd name="T20" fmla="*/ 2147483647 w 1757"/>
              <a:gd name="T21" fmla="*/ 2147483647 h 11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7"/>
              <a:gd name="T34" fmla="*/ 0 h 1150"/>
              <a:gd name="T35" fmla="*/ 1757 w 1757"/>
              <a:gd name="T36" fmla="*/ 1150 h 11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7" h="1150">
                <a:moveTo>
                  <a:pt x="108" y="402"/>
                </a:moveTo>
                <a:cubicBezTo>
                  <a:pt x="161" y="324"/>
                  <a:pt x="275" y="278"/>
                  <a:pt x="390" y="216"/>
                </a:cubicBezTo>
                <a:cubicBezTo>
                  <a:pt x="505" y="154"/>
                  <a:pt x="642" y="54"/>
                  <a:pt x="801" y="27"/>
                </a:cubicBezTo>
                <a:cubicBezTo>
                  <a:pt x="960" y="0"/>
                  <a:pt x="1208" y="35"/>
                  <a:pt x="1341" y="54"/>
                </a:cubicBezTo>
                <a:cubicBezTo>
                  <a:pt x="1474" y="73"/>
                  <a:pt x="1548" y="68"/>
                  <a:pt x="1602" y="141"/>
                </a:cubicBezTo>
                <a:cubicBezTo>
                  <a:pt x="1656" y="214"/>
                  <a:pt x="1658" y="339"/>
                  <a:pt x="1665" y="489"/>
                </a:cubicBezTo>
                <a:cubicBezTo>
                  <a:pt x="1672" y="639"/>
                  <a:pt x="1757" y="938"/>
                  <a:pt x="1644" y="1044"/>
                </a:cubicBezTo>
                <a:cubicBezTo>
                  <a:pt x="1531" y="1150"/>
                  <a:pt x="1168" y="1121"/>
                  <a:pt x="984" y="1125"/>
                </a:cubicBezTo>
                <a:cubicBezTo>
                  <a:pt x="800" y="1129"/>
                  <a:pt x="692" y="1141"/>
                  <a:pt x="540" y="1068"/>
                </a:cubicBezTo>
                <a:cubicBezTo>
                  <a:pt x="388" y="995"/>
                  <a:pt x="144" y="795"/>
                  <a:pt x="72" y="684"/>
                </a:cubicBezTo>
                <a:cubicBezTo>
                  <a:pt x="0" y="573"/>
                  <a:pt x="55" y="480"/>
                  <a:pt x="108" y="40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19" name="Freeform 6"/>
          <p:cNvSpPr>
            <a:spLocks/>
          </p:cNvSpPr>
          <p:nvPr/>
        </p:nvSpPr>
        <p:spPr bwMode="auto">
          <a:xfrm>
            <a:off x="6950075" y="601663"/>
            <a:ext cx="492125" cy="25082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6573838" y="927100"/>
            <a:ext cx="452437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6573838" y="917575"/>
            <a:ext cx="1587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7026275" y="917575"/>
            <a:ext cx="1588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6573838" y="917575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6570663" y="838200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7251700" y="519113"/>
            <a:ext cx="452438" cy="1095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7251700" y="509588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7704138" y="509588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8" name="Rectangle 15"/>
          <p:cNvSpPr>
            <a:spLocks noChangeArrowheads="1"/>
          </p:cNvSpPr>
          <p:nvPr/>
        </p:nvSpPr>
        <p:spPr bwMode="auto">
          <a:xfrm>
            <a:off x="7251700" y="509588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7248525" y="430213"/>
            <a:ext cx="450850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8237538" y="514350"/>
            <a:ext cx="449262" cy="1079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8237538" y="504825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8686800" y="504825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3" name="Rectangle 20"/>
          <p:cNvSpPr>
            <a:spLocks noChangeArrowheads="1"/>
          </p:cNvSpPr>
          <p:nvPr/>
        </p:nvSpPr>
        <p:spPr bwMode="auto">
          <a:xfrm>
            <a:off x="8237538" y="504825"/>
            <a:ext cx="444500" cy="650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34" name="Oval 21"/>
          <p:cNvSpPr>
            <a:spLocks noChangeArrowheads="1"/>
          </p:cNvSpPr>
          <p:nvPr/>
        </p:nvSpPr>
        <p:spPr bwMode="auto">
          <a:xfrm>
            <a:off x="8240713" y="428625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35" name="Freeform 22"/>
          <p:cNvSpPr>
            <a:spLocks/>
          </p:cNvSpPr>
          <p:nvPr/>
        </p:nvSpPr>
        <p:spPr bwMode="auto">
          <a:xfrm>
            <a:off x="8477250" y="638175"/>
            <a:ext cx="66675" cy="730250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6" name="Freeform 23"/>
          <p:cNvSpPr>
            <a:spLocks/>
          </p:cNvSpPr>
          <p:nvPr/>
        </p:nvSpPr>
        <p:spPr bwMode="auto">
          <a:xfrm>
            <a:off x="7477125" y="646113"/>
            <a:ext cx="1588" cy="722312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7" name="Freeform 24"/>
          <p:cNvSpPr>
            <a:spLocks/>
          </p:cNvSpPr>
          <p:nvPr/>
        </p:nvSpPr>
        <p:spPr bwMode="auto">
          <a:xfrm>
            <a:off x="7723188" y="1474788"/>
            <a:ext cx="528637" cy="0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8" name="Freeform 25"/>
          <p:cNvSpPr>
            <a:spLocks/>
          </p:cNvSpPr>
          <p:nvPr/>
        </p:nvSpPr>
        <p:spPr bwMode="auto">
          <a:xfrm>
            <a:off x="6872288" y="1038225"/>
            <a:ext cx="396875" cy="3556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9" name="Freeform 26"/>
          <p:cNvSpPr>
            <a:spLocks/>
          </p:cNvSpPr>
          <p:nvPr/>
        </p:nvSpPr>
        <p:spPr bwMode="auto">
          <a:xfrm>
            <a:off x="7715250" y="544513"/>
            <a:ext cx="527050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13340" name="Group 27"/>
          <p:cNvGrpSpPr>
            <a:grpSpLocks/>
          </p:cNvGrpSpPr>
          <p:nvPr/>
        </p:nvGrpSpPr>
        <p:grpSpPr bwMode="auto">
          <a:xfrm>
            <a:off x="6607175" y="773113"/>
            <a:ext cx="369888" cy="398462"/>
            <a:chOff x="2928" y="2429"/>
            <a:chExt cx="259" cy="295"/>
          </a:xfrm>
        </p:grpSpPr>
        <p:sp>
          <p:nvSpPr>
            <p:cNvPr id="13371" name="Rectangle 28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72" name="Text Box 29"/>
            <p:cNvSpPr txBox="1">
              <a:spLocks noChangeArrowheads="1"/>
            </p:cNvSpPr>
            <p:nvPr/>
          </p:nvSpPr>
          <p:spPr bwMode="auto">
            <a:xfrm>
              <a:off x="2928" y="2429"/>
              <a:ext cx="25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A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13341" name="Group 30"/>
          <p:cNvGrpSpPr>
            <a:grpSpLocks/>
          </p:cNvGrpSpPr>
          <p:nvPr/>
        </p:nvGrpSpPr>
        <p:grpSpPr bwMode="auto">
          <a:xfrm>
            <a:off x="7261225" y="1274763"/>
            <a:ext cx="455613" cy="396875"/>
            <a:chOff x="1740" y="2306"/>
            <a:chExt cx="316" cy="257"/>
          </a:xfrm>
        </p:grpSpPr>
        <p:sp>
          <p:nvSpPr>
            <p:cNvPr id="13363" name="Oval 31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64" name="Line 32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3365" name="Line 33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3366" name="Rectangle 34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3367" name="Oval 35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13368" name="Group 36"/>
            <p:cNvGrpSpPr>
              <a:grpSpLocks/>
            </p:cNvGrpSpPr>
            <p:nvPr/>
          </p:nvGrpSpPr>
          <p:grpSpPr bwMode="auto">
            <a:xfrm>
              <a:off x="1782" y="2306"/>
              <a:ext cx="238" cy="257"/>
              <a:chOff x="2937" y="2429"/>
              <a:chExt cx="241" cy="257"/>
            </a:xfrm>
          </p:grpSpPr>
          <p:sp>
            <p:nvSpPr>
              <p:cNvPr id="13369" name="Rectangle 3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3370" name="Text Box 38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13342" name="Group 39"/>
          <p:cNvGrpSpPr>
            <a:grpSpLocks/>
          </p:cNvGrpSpPr>
          <p:nvPr/>
        </p:nvGrpSpPr>
        <p:grpSpPr bwMode="auto">
          <a:xfrm>
            <a:off x="8256588" y="1303338"/>
            <a:ext cx="455612" cy="396875"/>
            <a:chOff x="1051" y="2303"/>
            <a:chExt cx="316" cy="295"/>
          </a:xfrm>
        </p:grpSpPr>
        <p:sp>
          <p:nvSpPr>
            <p:cNvPr id="13355" name="Oval 40"/>
            <p:cNvSpPr>
              <a:spLocks noChangeArrowheads="1"/>
            </p:cNvSpPr>
            <p:nvPr/>
          </p:nvSpPr>
          <p:spPr bwMode="auto">
            <a:xfrm>
              <a:off x="1054" y="242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56" name="Line 41"/>
            <p:cNvSpPr>
              <a:spLocks noChangeShapeType="1"/>
            </p:cNvSpPr>
            <p:nvPr/>
          </p:nvSpPr>
          <p:spPr bwMode="auto">
            <a:xfrm>
              <a:off x="1054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3357" name="Line 42"/>
            <p:cNvSpPr>
              <a:spLocks noChangeShapeType="1"/>
            </p:cNvSpPr>
            <p:nvPr/>
          </p:nvSpPr>
          <p:spPr bwMode="auto">
            <a:xfrm>
              <a:off x="1367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3358" name="Rectangle 43"/>
            <p:cNvSpPr>
              <a:spLocks noChangeArrowheads="1"/>
            </p:cNvSpPr>
            <p:nvPr/>
          </p:nvSpPr>
          <p:spPr bwMode="auto">
            <a:xfrm>
              <a:off x="1054" y="2416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3359" name="Oval 44"/>
            <p:cNvSpPr>
              <a:spLocks noChangeArrowheads="1"/>
            </p:cNvSpPr>
            <p:nvPr/>
          </p:nvSpPr>
          <p:spPr bwMode="auto">
            <a:xfrm>
              <a:off x="1051" y="235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13360" name="Group 45"/>
            <p:cNvGrpSpPr>
              <a:grpSpLocks/>
            </p:cNvGrpSpPr>
            <p:nvPr/>
          </p:nvGrpSpPr>
          <p:grpSpPr bwMode="auto">
            <a:xfrm>
              <a:off x="1094" y="2303"/>
              <a:ext cx="254" cy="295"/>
              <a:chOff x="2930" y="2429"/>
              <a:chExt cx="257" cy="295"/>
            </a:xfrm>
          </p:grpSpPr>
          <p:sp>
            <p:nvSpPr>
              <p:cNvPr id="13361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3362" name="Text Box 47"/>
              <p:cNvSpPr txBox="1">
                <a:spLocks noChangeArrowheads="1"/>
              </p:cNvSpPr>
              <p:nvPr/>
            </p:nvSpPr>
            <p:spPr bwMode="auto">
              <a:xfrm>
                <a:off x="2930" y="2429"/>
                <a:ext cx="25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D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13343" name="Group 48"/>
          <p:cNvGrpSpPr>
            <a:grpSpLocks/>
          </p:cNvGrpSpPr>
          <p:nvPr/>
        </p:nvGrpSpPr>
        <p:grpSpPr bwMode="auto">
          <a:xfrm>
            <a:off x="8302625" y="361950"/>
            <a:ext cx="336550" cy="396875"/>
            <a:chOff x="2939" y="2429"/>
            <a:chExt cx="237" cy="295"/>
          </a:xfrm>
        </p:grpSpPr>
        <p:sp>
          <p:nvSpPr>
            <p:cNvPr id="13353" name="Rectangle 49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54" name="Text Box 50"/>
            <p:cNvSpPr txBox="1">
              <a:spLocks noChangeArrowheads="1"/>
            </p:cNvSpPr>
            <p:nvPr/>
          </p:nvSpPr>
          <p:spPr bwMode="auto">
            <a:xfrm>
              <a:off x="2939" y="2429"/>
              <a:ext cx="23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C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13344" name="Group 51"/>
          <p:cNvGrpSpPr>
            <a:grpSpLocks/>
          </p:cNvGrpSpPr>
          <p:nvPr/>
        </p:nvGrpSpPr>
        <p:grpSpPr bwMode="auto">
          <a:xfrm>
            <a:off x="7312025" y="361950"/>
            <a:ext cx="344488" cy="396875"/>
            <a:chOff x="2937" y="2429"/>
            <a:chExt cx="241" cy="295"/>
          </a:xfrm>
        </p:grpSpPr>
        <p:sp>
          <p:nvSpPr>
            <p:cNvPr id="13351" name="Rectangle 5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52" name="Text Box 53"/>
            <p:cNvSpPr txBox="1">
              <a:spLocks noChangeArrowheads="1"/>
            </p:cNvSpPr>
            <p:nvPr/>
          </p:nvSpPr>
          <p:spPr bwMode="auto">
            <a:xfrm>
              <a:off x="2937" y="2429"/>
              <a:ext cx="24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B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13345" name="Text Box 54"/>
          <p:cNvSpPr txBox="1">
            <a:spLocks noChangeArrowheads="1"/>
          </p:cNvSpPr>
          <p:nvPr/>
        </p:nvSpPr>
        <p:spPr bwMode="auto">
          <a:xfrm>
            <a:off x="6919913" y="4111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7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46" name="Text Box 55"/>
          <p:cNvSpPr txBox="1">
            <a:spLocks noChangeArrowheads="1"/>
          </p:cNvSpPr>
          <p:nvPr/>
        </p:nvSpPr>
        <p:spPr bwMode="auto">
          <a:xfrm>
            <a:off x="7421563" y="830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8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47" name="Text Box 56"/>
          <p:cNvSpPr txBox="1">
            <a:spLocks noChangeArrowheads="1"/>
          </p:cNvSpPr>
          <p:nvPr/>
        </p:nvSpPr>
        <p:spPr bwMode="auto">
          <a:xfrm>
            <a:off x="6743700" y="11176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1</a:t>
            </a:r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0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48" name="Text Box 57"/>
          <p:cNvSpPr txBox="1">
            <a:spLocks noChangeArrowheads="1"/>
          </p:cNvSpPr>
          <p:nvPr/>
        </p:nvSpPr>
        <p:spPr bwMode="auto">
          <a:xfrm>
            <a:off x="7886700" y="1433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49" name="Text Box 58"/>
          <p:cNvSpPr txBox="1">
            <a:spLocks noChangeArrowheads="1"/>
          </p:cNvSpPr>
          <p:nvPr/>
        </p:nvSpPr>
        <p:spPr bwMode="auto">
          <a:xfrm>
            <a:off x="7843838" y="2825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1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50" name="Text Box 59"/>
          <p:cNvSpPr txBox="1">
            <a:spLocks noChangeArrowheads="1"/>
          </p:cNvSpPr>
          <p:nvPr/>
        </p:nvSpPr>
        <p:spPr bwMode="auto">
          <a:xfrm>
            <a:off x="8475663" y="822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graphicFrame>
        <p:nvGraphicFramePr>
          <p:cNvPr id="13314" name="Object 60"/>
          <p:cNvGraphicFramePr>
            <a:graphicFrameLocks noChangeAspect="1"/>
          </p:cNvGraphicFramePr>
          <p:nvPr/>
        </p:nvGraphicFramePr>
        <p:xfrm>
          <a:off x="1817688" y="2914650"/>
          <a:ext cx="456406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7" name="Equation" r:id="rId4" imgW="1473120" imgH="457200" progId="Equation.3">
                  <p:embed/>
                </p:oleObj>
              </mc:Choice>
              <mc:Fallback>
                <p:oleObj name="Equation" r:id="rId4" imgW="1473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914650"/>
                        <a:ext cx="4564062" cy="1112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3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>
          <a:xfrm>
            <a:off x="504825" y="180975"/>
            <a:ext cx="8020050" cy="1143000"/>
          </a:xfrm>
        </p:spPr>
        <p:txBody>
          <a:bodyPr/>
          <a:lstStyle/>
          <a:p>
            <a:r>
              <a:rPr lang="en-US" altLang="en-US" sz="3200" dirty="0"/>
              <a:t>Recap: </a:t>
            </a:r>
            <a:r>
              <a:rPr lang="en-US" altLang="en-US" sz="3200"/>
              <a:t>BW Allocation</a:t>
            </a:r>
            <a:br>
              <a:rPr lang="en-US" altLang="en-US" sz="3200"/>
            </a:br>
            <a:r>
              <a:rPr lang="en-US" altLang="en-US" sz="3200"/>
              <a:t>Framework</a:t>
            </a:r>
            <a:endParaRPr lang="en-US" altLang="en-US" sz="3200" dirty="0"/>
          </a:p>
        </p:txBody>
      </p:sp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533399" y="1395413"/>
            <a:ext cx="84375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Forward engineering: </a:t>
            </a:r>
            <a:r>
              <a:rPr lang="en-US" altLang="en-US" dirty="0"/>
              <a:t>systematically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objective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distributed </a:t>
            </a:r>
            <a:r>
              <a:rPr lang="en-US" altLang="en-US" dirty="0" err="1"/>
              <a:t>alg</a:t>
            </a:r>
            <a:r>
              <a:rPr lang="en-US" altLang="en-US" dirty="0"/>
              <a:t> to achieve objective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chemeClr val="accent6"/>
                </a:solidFill>
              </a:rPr>
              <a:t>Science/reverse engineering:</a:t>
            </a:r>
            <a:r>
              <a:rPr lang="en-US" altLang="en-US" dirty="0"/>
              <a:t> what do TCP/Reno, TCP/Vegas achieve?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7021F-AB1B-8843-BDD9-B339291137A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" name="Content Placeholder 29"/>
          <p:cNvGraphicFramePr>
            <a:graphicFrameLocks noGrp="1"/>
          </p:cNvGraphicFramePr>
          <p:nvPr/>
        </p:nvGraphicFramePr>
        <p:xfrm>
          <a:off x="801688" y="3898900"/>
          <a:ext cx="7772400" cy="2600325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</a:rPr>
                        <a:t>Allocation (x1, x2, x3)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TCP/Vegas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Max-min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log(x)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Max sum of -1/(RTT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 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</a:rPr>
                        <a:t>0.74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90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64318"/>
              </p:ext>
            </p:extLst>
          </p:nvPr>
        </p:nvGraphicFramePr>
        <p:xfrm>
          <a:off x="4680004" y="86382"/>
          <a:ext cx="44561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3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04" y="86382"/>
                        <a:ext cx="4456113" cy="1244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79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00C7FBA1-5E2C-9B4A-B59E-E6A694D11E3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endParaRPr lang="en-US" altLang="en-US"/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6438900" y="180975"/>
            <a:ext cx="2533650" cy="1619250"/>
            <a:chOff x="4056" y="114"/>
            <a:chExt cx="1596" cy="1020"/>
          </a:xfrm>
        </p:grpSpPr>
        <p:sp>
          <p:nvSpPr>
            <p:cNvPr id="47134" name="Freeform 4"/>
            <p:cNvSpPr>
              <a:spLocks/>
            </p:cNvSpPr>
            <p:nvPr/>
          </p:nvSpPr>
          <p:spPr bwMode="auto">
            <a:xfrm>
              <a:off x="4056" y="114"/>
              <a:ext cx="1596" cy="976"/>
            </a:xfrm>
            <a:custGeom>
              <a:avLst/>
              <a:gdLst>
                <a:gd name="T0" fmla="*/ 41 w 1757"/>
                <a:gd name="T1" fmla="*/ 78 h 1150"/>
                <a:gd name="T2" fmla="*/ 149 w 1757"/>
                <a:gd name="T3" fmla="*/ 42 h 1150"/>
                <a:gd name="T4" fmla="*/ 307 w 1757"/>
                <a:gd name="T5" fmla="*/ 5 h 1150"/>
                <a:gd name="T6" fmla="*/ 512 w 1757"/>
                <a:gd name="T7" fmla="*/ 10 h 1150"/>
                <a:gd name="T8" fmla="*/ 613 w 1757"/>
                <a:gd name="T9" fmla="*/ 27 h 1150"/>
                <a:gd name="T10" fmla="*/ 636 w 1757"/>
                <a:gd name="T11" fmla="*/ 95 h 1150"/>
                <a:gd name="T12" fmla="*/ 628 w 1757"/>
                <a:gd name="T13" fmla="*/ 202 h 1150"/>
                <a:gd name="T14" fmla="*/ 376 w 1757"/>
                <a:gd name="T15" fmla="*/ 218 h 1150"/>
                <a:gd name="T16" fmla="*/ 206 w 1757"/>
                <a:gd name="T17" fmla="*/ 207 h 1150"/>
                <a:gd name="T18" fmla="*/ 28 w 1757"/>
                <a:gd name="T19" fmla="*/ 132 h 1150"/>
                <a:gd name="T20" fmla="*/ 41 w 1757"/>
                <a:gd name="T21" fmla="*/ 78 h 1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7"/>
                <a:gd name="T34" fmla="*/ 0 h 1150"/>
                <a:gd name="T35" fmla="*/ 1757 w 1757"/>
                <a:gd name="T36" fmla="*/ 1150 h 1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7" h="1150">
                  <a:moveTo>
                    <a:pt x="108" y="402"/>
                  </a:moveTo>
                  <a:cubicBezTo>
                    <a:pt x="161" y="324"/>
                    <a:pt x="275" y="278"/>
                    <a:pt x="390" y="216"/>
                  </a:cubicBezTo>
                  <a:cubicBezTo>
                    <a:pt x="505" y="154"/>
                    <a:pt x="642" y="54"/>
                    <a:pt x="801" y="27"/>
                  </a:cubicBezTo>
                  <a:cubicBezTo>
                    <a:pt x="960" y="0"/>
                    <a:pt x="1208" y="35"/>
                    <a:pt x="1341" y="54"/>
                  </a:cubicBezTo>
                  <a:cubicBezTo>
                    <a:pt x="1474" y="73"/>
                    <a:pt x="1548" y="68"/>
                    <a:pt x="1602" y="141"/>
                  </a:cubicBezTo>
                  <a:cubicBezTo>
                    <a:pt x="1656" y="214"/>
                    <a:pt x="1658" y="339"/>
                    <a:pt x="1665" y="489"/>
                  </a:cubicBezTo>
                  <a:cubicBezTo>
                    <a:pt x="1672" y="639"/>
                    <a:pt x="1757" y="938"/>
                    <a:pt x="1644" y="1044"/>
                  </a:cubicBezTo>
                  <a:cubicBezTo>
                    <a:pt x="1531" y="1150"/>
                    <a:pt x="1168" y="1121"/>
                    <a:pt x="984" y="1125"/>
                  </a:cubicBezTo>
                  <a:cubicBezTo>
                    <a:pt x="800" y="1129"/>
                    <a:pt x="692" y="1141"/>
                    <a:pt x="540" y="1068"/>
                  </a:cubicBezTo>
                  <a:cubicBezTo>
                    <a:pt x="388" y="995"/>
                    <a:pt x="144" y="795"/>
                    <a:pt x="72" y="684"/>
                  </a:cubicBezTo>
                  <a:cubicBezTo>
                    <a:pt x="0" y="573"/>
                    <a:pt x="55" y="480"/>
                    <a:pt x="108" y="40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35" name="Freeform 5"/>
            <p:cNvSpPr>
              <a:spLocks/>
            </p:cNvSpPr>
            <p:nvPr/>
          </p:nvSpPr>
          <p:spPr bwMode="auto">
            <a:xfrm>
              <a:off x="4378" y="379"/>
              <a:ext cx="310" cy="158"/>
            </a:xfrm>
            <a:custGeom>
              <a:avLst/>
              <a:gdLst>
                <a:gd name="T0" fmla="*/ 0 w 342"/>
                <a:gd name="T1" fmla="*/ 36 h 186"/>
                <a:gd name="T2" fmla="*/ 12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36" name="Oval 6"/>
            <p:cNvSpPr>
              <a:spLocks noChangeArrowheads="1"/>
            </p:cNvSpPr>
            <p:nvPr/>
          </p:nvSpPr>
          <p:spPr bwMode="auto">
            <a:xfrm>
              <a:off x="4141" y="584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37" name="Line 7"/>
            <p:cNvSpPr>
              <a:spLocks noChangeShapeType="1"/>
            </p:cNvSpPr>
            <p:nvPr/>
          </p:nvSpPr>
          <p:spPr bwMode="auto">
            <a:xfrm>
              <a:off x="4141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38" name="Line 8"/>
            <p:cNvSpPr>
              <a:spLocks noChangeShapeType="1"/>
            </p:cNvSpPr>
            <p:nvPr/>
          </p:nvSpPr>
          <p:spPr bwMode="auto">
            <a:xfrm>
              <a:off x="4426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39" name="Rectangle 9"/>
            <p:cNvSpPr>
              <a:spLocks noChangeArrowheads="1"/>
            </p:cNvSpPr>
            <p:nvPr/>
          </p:nvSpPr>
          <p:spPr bwMode="auto">
            <a:xfrm>
              <a:off x="4141" y="578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40" name="Oval 10"/>
            <p:cNvSpPr>
              <a:spLocks noChangeArrowheads="1"/>
            </p:cNvSpPr>
            <p:nvPr/>
          </p:nvSpPr>
          <p:spPr bwMode="auto">
            <a:xfrm>
              <a:off x="4139" y="528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41" name="Oval 11"/>
            <p:cNvSpPr>
              <a:spLocks noChangeArrowheads="1"/>
            </p:cNvSpPr>
            <p:nvPr/>
          </p:nvSpPr>
          <p:spPr bwMode="auto">
            <a:xfrm>
              <a:off x="4568" y="327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42" name="Line 12"/>
            <p:cNvSpPr>
              <a:spLocks noChangeShapeType="1"/>
            </p:cNvSpPr>
            <p:nvPr/>
          </p:nvSpPr>
          <p:spPr bwMode="auto">
            <a:xfrm>
              <a:off x="4568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43" name="Line 13"/>
            <p:cNvSpPr>
              <a:spLocks noChangeShapeType="1"/>
            </p:cNvSpPr>
            <p:nvPr/>
          </p:nvSpPr>
          <p:spPr bwMode="auto">
            <a:xfrm>
              <a:off x="4853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44" name="Rectangle 14"/>
            <p:cNvSpPr>
              <a:spLocks noChangeArrowheads="1"/>
            </p:cNvSpPr>
            <p:nvPr/>
          </p:nvSpPr>
          <p:spPr bwMode="auto">
            <a:xfrm>
              <a:off x="4568" y="321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45" name="Oval 15"/>
            <p:cNvSpPr>
              <a:spLocks noChangeArrowheads="1"/>
            </p:cNvSpPr>
            <p:nvPr/>
          </p:nvSpPr>
          <p:spPr bwMode="auto">
            <a:xfrm>
              <a:off x="4566" y="271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46" name="Oval 16"/>
            <p:cNvSpPr>
              <a:spLocks noChangeArrowheads="1"/>
            </p:cNvSpPr>
            <p:nvPr/>
          </p:nvSpPr>
          <p:spPr bwMode="auto">
            <a:xfrm>
              <a:off x="5189" y="324"/>
              <a:ext cx="283" cy="6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47" name="Line 17"/>
            <p:cNvSpPr>
              <a:spLocks noChangeShapeType="1"/>
            </p:cNvSpPr>
            <p:nvPr/>
          </p:nvSpPr>
          <p:spPr bwMode="auto">
            <a:xfrm>
              <a:off x="5189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48" name="Line 18"/>
            <p:cNvSpPr>
              <a:spLocks noChangeShapeType="1"/>
            </p:cNvSpPr>
            <p:nvPr/>
          </p:nvSpPr>
          <p:spPr bwMode="auto">
            <a:xfrm>
              <a:off x="5472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49" name="Rectangle 19"/>
            <p:cNvSpPr>
              <a:spLocks noChangeArrowheads="1"/>
            </p:cNvSpPr>
            <p:nvPr/>
          </p:nvSpPr>
          <p:spPr bwMode="auto">
            <a:xfrm>
              <a:off x="5189" y="318"/>
              <a:ext cx="280" cy="4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50" name="Oval 20"/>
            <p:cNvSpPr>
              <a:spLocks noChangeArrowheads="1"/>
            </p:cNvSpPr>
            <p:nvPr/>
          </p:nvSpPr>
          <p:spPr bwMode="auto">
            <a:xfrm>
              <a:off x="5191" y="270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51" name="Freeform 21"/>
            <p:cNvSpPr>
              <a:spLocks/>
            </p:cNvSpPr>
            <p:nvPr/>
          </p:nvSpPr>
          <p:spPr bwMode="auto">
            <a:xfrm>
              <a:off x="5340" y="402"/>
              <a:ext cx="42" cy="460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147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52" name="Freeform 22"/>
            <p:cNvSpPr>
              <a:spLocks/>
            </p:cNvSpPr>
            <p:nvPr/>
          </p:nvSpPr>
          <p:spPr bwMode="auto">
            <a:xfrm>
              <a:off x="4710" y="407"/>
              <a:ext cx="1" cy="455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103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53" name="Freeform 23"/>
            <p:cNvSpPr>
              <a:spLocks/>
            </p:cNvSpPr>
            <p:nvPr/>
          </p:nvSpPr>
          <p:spPr bwMode="auto">
            <a:xfrm>
              <a:off x="4865" y="929"/>
              <a:ext cx="333" cy="0"/>
            </a:xfrm>
            <a:custGeom>
              <a:avLst/>
              <a:gdLst>
                <a:gd name="T0" fmla="*/ 142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54" name="Freeform 24"/>
            <p:cNvSpPr>
              <a:spLocks/>
            </p:cNvSpPr>
            <p:nvPr/>
          </p:nvSpPr>
          <p:spPr bwMode="auto">
            <a:xfrm>
              <a:off x="4329" y="654"/>
              <a:ext cx="250" cy="224"/>
            </a:xfrm>
            <a:custGeom>
              <a:avLst/>
              <a:gdLst>
                <a:gd name="T0" fmla="*/ 102 w 276"/>
                <a:gd name="T1" fmla="*/ 50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55" name="Freeform 25"/>
            <p:cNvSpPr>
              <a:spLocks/>
            </p:cNvSpPr>
            <p:nvPr/>
          </p:nvSpPr>
          <p:spPr bwMode="auto">
            <a:xfrm>
              <a:off x="4860" y="343"/>
              <a:ext cx="332" cy="1"/>
            </a:xfrm>
            <a:custGeom>
              <a:avLst/>
              <a:gdLst>
                <a:gd name="T0" fmla="*/ 138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47156" name="Group 26"/>
            <p:cNvGrpSpPr>
              <a:grpSpLocks/>
            </p:cNvGrpSpPr>
            <p:nvPr/>
          </p:nvGrpSpPr>
          <p:grpSpPr bwMode="auto">
            <a:xfrm>
              <a:off x="4162" y="487"/>
              <a:ext cx="233" cy="251"/>
              <a:chOff x="2928" y="2429"/>
              <a:chExt cx="259" cy="295"/>
            </a:xfrm>
          </p:grpSpPr>
          <p:sp>
            <p:nvSpPr>
              <p:cNvPr id="47187" name="Rectangle 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88" name="Text Box 28"/>
              <p:cNvSpPr txBox="1">
                <a:spLocks noChangeArrowheads="1"/>
              </p:cNvSpPr>
              <p:nvPr/>
            </p:nvSpPr>
            <p:spPr bwMode="auto">
              <a:xfrm>
                <a:off x="2928" y="2429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47157" name="Group 29"/>
            <p:cNvGrpSpPr>
              <a:grpSpLocks/>
            </p:cNvGrpSpPr>
            <p:nvPr/>
          </p:nvGrpSpPr>
          <p:grpSpPr bwMode="auto">
            <a:xfrm>
              <a:off x="4574" y="803"/>
              <a:ext cx="287" cy="250"/>
              <a:chOff x="1740" y="2306"/>
              <a:chExt cx="316" cy="226"/>
            </a:xfrm>
          </p:grpSpPr>
          <p:sp>
            <p:nvSpPr>
              <p:cNvPr id="47179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80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7181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7182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47183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47184" name="Group 35"/>
              <p:cNvGrpSpPr>
                <a:grpSpLocks/>
              </p:cNvGrpSpPr>
              <p:nvPr/>
            </p:nvGrpSpPr>
            <p:grpSpPr bwMode="auto">
              <a:xfrm>
                <a:off x="1782" y="2306"/>
                <a:ext cx="238" cy="226"/>
                <a:chOff x="2937" y="2429"/>
                <a:chExt cx="241" cy="226"/>
              </a:xfrm>
            </p:grpSpPr>
            <p:sp>
              <p:nvSpPr>
                <p:cNvPr id="47185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4718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37" y="2429"/>
                  <a:ext cx="241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E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47158" name="Group 38"/>
            <p:cNvGrpSpPr>
              <a:grpSpLocks/>
            </p:cNvGrpSpPr>
            <p:nvPr/>
          </p:nvGrpSpPr>
          <p:grpSpPr bwMode="auto">
            <a:xfrm>
              <a:off x="5201" y="821"/>
              <a:ext cx="287" cy="250"/>
              <a:chOff x="1051" y="2303"/>
              <a:chExt cx="316" cy="295"/>
            </a:xfrm>
          </p:grpSpPr>
          <p:sp>
            <p:nvSpPr>
              <p:cNvPr id="47171" name="Oval 39"/>
              <p:cNvSpPr>
                <a:spLocks noChangeArrowheads="1"/>
              </p:cNvSpPr>
              <p:nvPr/>
            </p:nvSpPr>
            <p:spPr bwMode="auto">
              <a:xfrm>
                <a:off x="1054" y="242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72" name="Line 40"/>
              <p:cNvSpPr>
                <a:spLocks noChangeShapeType="1"/>
              </p:cNvSpPr>
              <p:nvPr/>
            </p:nvSpPr>
            <p:spPr bwMode="auto">
              <a:xfrm>
                <a:off x="1054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7173" name="Line 41"/>
              <p:cNvSpPr>
                <a:spLocks noChangeShapeType="1"/>
              </p:cNvSpPr>
              <p:nvPr/>
            </p:nvSpPr>
            <p:spPr bwMode="auto">
              <a:xfrm>
                <a:off x="1367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7174" name="Rectangle 42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47175" name="Oval 43"/>
              <p:cNvSpPr>
                <a:spLocks noChangeArrowheads="1"/>
              </p:cNvSpPr>
              <p:nvPr/>
            </p:nvSpPr>
            <p:spPr bwMode="auto">
              <a:xfrm>
                <a:off x="1051" y="235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47176" name="Group 44"/>
              <p:cNvGrpSpPr>
                <a:grpSpLocks/>
              </p:cNvGrpSpPr>
              <p:nvPr/>
            </p:nvGrpSpPr>
            <p:grpSpPr bwMode="auto">
              <a:xfrm>
                <a:off x="1094" y="2303"/>
                <a:ext cx="254" cy="295"/>
                <a:chOff x="2930" y="2429"/>
                <a:chExt cx="257" cy="295"/>
              </a:xfrm>
            </p:grpSpPr>
            <p:sp>
              <p:nvSpPr>
                <p:cNvPr id="4717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4717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30" y="2429"/>
                  <a:ext cx="25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FF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FF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47159" name="Group 47"/>
            <p:cNvGrpSpPr>
              <a:grpSpLocks/>
            </p:cNvGrpSpPr>
            <p:nvPr/>
          </p:nvGrpSpPr>
          <p:grpSpPr bwMode="auto">
            <a:xfrm>
              <a:off x="5230" y="228"/>
              <a:ext cx="212" cy="250"/>
              <a:chOff x="2939" y="2429"/>
              <a:chExt cx="237" cy="295"/>
            </a:xfrm>
          </p:grpSpPr>
          <p:sp>
            <p:nvSpPr>
              <p:cNvPr id="47169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70" name="Text Box 49"/>
              <p:cNvSpPr txBox="1">
                <a:spLocks noChangeArrowheads="1"/>
              </p:cNvSpPr>
              <p:nvPr/>
            </p:nvSpPr>
            <p:spPr bwMode="auto">
              <a:xfrm>
                <a:off x="2939" y="2429"/>
                <a:ext cx="23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47160" name="Group 50"/>
            <p:cNvGrpSpPr>
              <a:grpSpLocks/>
            </p:cNvGrpSpPr>
            <p:nvPr/>
          </p:nvGrpSpPr>
          <p:grpSpPr bwMode="auto">
            <a:xfrm>
              <a:off x="4606" y="228"/>
              <a:ext cx="217" cy="250"/>
              <a:chOff x="2937" y="2429"/>
              <a:chExt cx="241" cy="295"/>
            </a:xfrm>
          </p:grpSpPr>
          <p:sp>
            <p:nvSpPr>
              <p:cNvPr id="47167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68" name="Text Box 52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47161" name="Text Box 53"/>
            <p:cNvSpPr txBox="1">
              <a:spLocks noChangeArrowheads="1"/>
            </p:cNvSpPr>
            <p:nvPr/>
          </p:nvSpPr>
          <p:spPr bwMode="auto">
            <a:xfrm>
              <a:off x="4359" y="33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7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2" name="Text Box 54"/>
            <p:cNvSpPr txBox="1">
              <a:spLocks noChangeArrowheads="1"/>
            </p:cNvSpPr>
            <p:nvPr/>
          </p:nvSpPr>
          <p:spPr bwMode="auto">
            <a:xfrm>
              <a:off x="4675" y="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8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3" name="Text Box 55"/>
            <p:cNvSpPr txBox="1">
              <a:spLocks noChangeArrowheads="1"/>
            </p:cNvSpPr>
            <p:nvPr/>
          </p:nvSpPr>
          <p:spPr bwMode="auto">
            <a:xfrm>
              <a:off x="4248" y="704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4" name="Text Box 56"/>
            <p:cNvSpPr txBox="1">
              <a:spLocks noChangeArrowheads="1"/>
            </p:cNvSpPr>
            <p:nvPr/>
          </p:nvSpPr>
          <p:spPr bwMode="auto">
            <a:xfrm>
              <a:off x="4968" y="90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5" name="Text Box 57"/>
            <p:cNvSpPr txBox="1">
              <a:spLocks noChangeArrowheads="1"/>
            </p:cNvSpPr>
            <p:nvPr/>
          </p:nvSpPr>
          <p:spPr bwMode="auto">
            <a:xfrm>
              <a:off x="4941" y="17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6" name="Text Box 58"/>
            <p:cNvSpPr txBox="1">
              <a:spLocks noChangeArrowheads="1"/>
            </p:cNvSpPr>
            <p:nvPr/>
          </p:nvSpPr>
          <p:spPr bwMode="auto">
            <a:xfrm>
              <a:off x="5339" y="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47109" name="Text Box 59"/>
          <p:cNvSpPr txBox="1">
            <a:spLocks noChangeArrowheads="1"/>
          </p:cNvSpPr>
          <p:nvPr/>
        </p:nvSpPr>
        <p:spPr bwMode="auto">
          <a:xfrm>
            <a:off x="2036763" y="1655763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A          B           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C            E           D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p:sp>
        <p:nvSpPr>
          <p:cNvPr id="47110" name="Line 60"/>
          <p:cNvSpPr>
            <a:spLocks noChangeShapeType="1"/>
          </p:cNvSpPr>
          <p:nvPr/>
        </p:nvSpPr>
        <p:spPr bwMode="auto">
          <a:xfrm>
            <a:off x="850900" y="2070100"/>
            <a:ext cx="66262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74700" y="2122488"/>
            <a:ext cx="6756400" cy="457200"/>
            <a:chOff x="414" y="1553"/>
            <a:chExt cx="4256" cy="288"/>
          </a:xfrm>
        </p:grpSpPr>
        <p:sp>
          <p:nvSpPr>
            <p:cNvPr id="47132" name="Text Box 62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d(0)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33" name="Text Box 63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-1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-1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-1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-1           0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sp>
        <p:nvSpPr>
          <p:cNvPr id="47112" name="Text Box 64"/>
          <p:cNvSpPr txBox="1">
            <a:spLocks noChangeArrowheads="1"/>
          </p:cNvSpPr>
          <p:nvPr/>
        </p:nvSpPr>
        <p:spPr bwMode="auto">
          <a:xfrm>
            <a:off x="642938" y="1309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Consider D as destination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55650" y="2638425"/>
            <a:ext cx="6756400" cy="457200"/>
            <a:chOff x="414" y="1553"/>
            <a:chExt cx="4256" cy="288"/>
          </a:xfrm>
        </p:grpSpPr>
        <p:sp>
          <p:nvSpPr>
            <p:cNvPr id="47130" name="Text Box 78"/>
            <p:cNvSpPr txBox="1">
              <a:spLocks noChangeArrowheads="1"/>
            </p:cNvSpPr>
            <p:nvPr/>
          </p:nvSpPr>
          <p:spPr bwMode="auto">
            <a:xfrm>
              <a:off x="414" y="157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d(1)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31" name="Text Box 79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6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765175" y="3225800"/>
            <a:ext cx="6756400" cy="457200"/>
            <a:chOff x="414" y="1553"/>
            <a:chExt cx="4256" cy="288"/>
          </a:xfrm>
        </p:grpSpPr>
        <p:sp>
          <p:nvSpPr>
            <p:cNvPr id="47128" name="Text Box 81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d(2)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9" name="Text Box 82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7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774700" y="3813175"/>
            <a:ext cx="6756400" cy="457200"/>
            <a:chOff x="414" y="1553"/>
            <a:chExt cx="4256" cy="288"/>
          </a:xfrm>
        </p:grpSpPr>
        <p:sp>
          <p:nvSpPr>
            <p:cNvPr id="47126" name="Text Box 84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d(3)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7" name="Text Box 85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8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2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2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769938" y="4456113"/>
            <a:ext cx="6756400" cy="457200"/>
            <a:chOff x="414" y="1553"/>
            <a:chExt cx="4256" cy="288"/>
          </a:xfrm>
        </p:grpSpPr>
        <p:sp>
          <p:nvSpPr>
            <p:cNvPr id="47124" name="Text Box 87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d(4)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5" name="Text Box 88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9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779463" y="5037138"/>
            <a:ext cx="6756400" cy="457200"/>
            <a:chOff x="414" y="1553"/>
            <a:chExt cx="4256" cy="288"/>
          </a:xfrm>
        </p:grpSpPr>
        <p:sp>
          <p:nvSpPr>
            <p:cNvPr id="47122" name="Text Box 90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d(5)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3" name="Text Box 91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10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7708" name="Text Box 92"/>
              <p:cNvSpPr txBox="1">
                <a:spLocks noChangeArrowheads="1"/>
              </p:cNvSpPr>
              <p:nvPr/>
            </p:nvSpPr>
            <p:spPr bwMode="auto">
              <a:xfrm>
                <a:off x="1306513" y="6243638"/>
                <a:ext cx="71048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0000"/>
                    </a:solidFill>
                    <a:ea typeface=""/>
                  </a:rPr>
                  <a:t>Observation: d(0)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d(1)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d(2)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d(3)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 d(4)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 d(5) = d(6) = d* </a:t>
                </a:r>
              </a:p>
            </p:txBody>
          </p:sp>
        </mc:Choice>
        <mc:Fallback xmlns="">
          <p:sp>
            <p:nvSpPr>
              <p:cNvPr id="367708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6513" y="6243638"/>
                <a:ext cx="71048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86" t="-93443" r="-515" b="-1213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777875" y="5592763"/>
            <a:ext cx="6756400" cy="457200"/>
            <a:chOff x="414" y="1553"/>
            <a:chExt cx="4256" cy="288"/>
          </a:xfrm>
        </p:grpSpPr>
        <p:sp>
          <p:nvSpPr>
            <p:cNvPr id="47120" name="Text Box 90"/>
            <p:cNvSpPr txBox="1">
              <a:spLocks noChangeArrowheads="1"/>
            </p:cNvSpPr>
            <p:nvPr/>
          </p:nvSpPr>
          <p:spPr bwMode="auto">
            <a:xfrm>
              <a:off x="414" y="1579"/>
              <a:ext cx="3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d(6)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1" name="Text Box 91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10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6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0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ED67CFC6-58D9-1F40-B6B9-CB9FCD9FB2D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5875"/>
            <a:ext cx="8024813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Correctness of SBF/-1</a:t>
            </a:r>
            <a:endParaRPr lang="en-US" altLang="en-US" sz="3600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5888"/>
            <a:ext cx="8051800" cy="48561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3600" dirty="0">
                <a:ea typeface="宋体" charset="-122"/>
              </a:rPr>
              <a:t>SBF/-1 converges due to monotonicity</a:t>
            </a:r>
          </a:p>
          <a:p>
            <a:pPr>
              <a:buFont typeface="Wingdings" pitchFamily="2" charset="2"/>
              <a:buChar char="q"/>
            </a:pPr>
            <a:endParaRPr lang="en-US" altLang="zh-CN" sz="36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3600" dirty="0">
                <a:ea typeface="宋体" charset="-122"/>
              </a:rPr>
              <a:t>Remaining question: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200" dirty="0">
                <a:ea typeface="宋体" charset="-122"/>
              </a:rPr>
              <a:t>Can we guarantee that SBF/-1 converges to shortest path?</a:t>
            </a:r>
          </a:p>
        </p:txBody>
      </p:sp>
    </p:spTree>
    <p:extLst>
      <p:ext uri="{BB962C8B-B14F-4D97-AF65-F5344CB8AC3E}">
        <p14:creationId xmlns:p14="http://schemas.microsoft.com/office/powerpoint/2010/main" val="16401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96E8D8A-0E06-B14C-9577-6D8DC0821A69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5309"/>
            <a:ext cx="8024813" cy="84356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Correctness of SBF/-1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385888"/>
                <a:ext cx="8051800" cy="48561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Common between SBF/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∞ 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and SBF/-1: they solve the Bellman equation</a:t>
                </a:r>
              </a:p>
              <a:p>
                <a:pPr>
                  <a:buFont typeface="ZapfDingbats" charset="0"/>
                  <a:buNone/>
                </a:pPr>
                <a:endParaRPr lang="en-US" altLang="zh-CN" dirty="0">
                  <a:ea typeface="宋体" charset="-122"/>
                </a:endParaRPr>
              </a:p>
              <a:p>
                <a:pPr>
                  <a:buFont typeface="ZapfDingbats" charset="0"/>
                  <a:buNone/>
                </a:pPr>
                <a:r>
                  <a:rPr lang="en-US" altLang="zh-CN" dirty="0">
                    <a:ea typeface="宋体" charset="-122"/>
                  </a:rPr>
                  <a:t>where </a:t>
                </a:r>
                <a:r>
                  <a:rPr lang="en-US" altLang="zh-CN" dirty="0" err="1">
                    <a:ea typeface="宋体" charset="-122"/>
                  </a:rPr>
                  <a:t>d</a:t>
                </a:r>
                <a:r>
                  <a:rPr lang="en-US" altLang="zh-CN" baseline="-25000" dirty="0" err="1">
                    <a:ea typeface="宋体" charset="-122"/>
                  </a:rPr>
                  <a:t>D</a:t>
                </a:r>
                <a:r>
                  <a:rPr lang="en-US" altLang="zh-CN" dirty="0">
                    <a:ea typeface="宋体" charset="-122"/>
                  </a:rPr>
                  <a:t> = 0.</a:t>
                </a:r>
              </a:p>
              <a:p>
                <a:pPr>
                  <a:buFontTx/>
                  <a:buChar char="-"/>
                </a:pPr>
                <a:endParaRPr lang="en-US" altLang="zh-CN" dirty="0">
                  <a:ea typeface="宋体" charset="-122"/>
                </a:endParaRPr>
              </a:p>
              <a:p>
                <a:pPr>
                  <a:buFont typeface="Wingdings" charset="2"/>
                  <a:buChar char="q"/>
                </a:pPr>
                <a:r>
                  <a:rPr lang="en-US" altLang="zh-CN" dirty="0">
                    <a:ea typeface="宋体" charset="-122"/>
                  </a:rPr>
                  <a:t>We have proven SBF/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∞ 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is the shortest path solution. </a:t>
                </a:r>
              </a:p>
              <a:p>
                <a:pPr>
                  <a:buFont typeface="Wingdings" charset="2"/>
                  <a:buChar char="q"/>
                </a:pPr>
                <a:r>
                  <a:rPr lang="en-US" altLang="zh-CN" dirty="0">
                    <a:ea typeface="宋体" charset="-122"/>
                  </a:rPr>
                  <a:t>SBF/-1 computes shortest path if Bellman equation has a unique solution.</a:t>
                </a:r>
              </a:p>
            </p:txBody>
          </p:sp>
        </mc:Choice>
        <mc:Fallback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85888"/>
                <a:ext cx="8051800" cy="4856162"/>
              </a:xfrm>
              <a:blipFill>
                <a:blip r:embed="rId4"/>
                <a:stretch>
                  <a:fillRect l="-1417" t="-1042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506447"/>
              </p:ext>
            </p:extLst>
          </p:nvPr>
        </p:nvGraphicFramePr>
        <p:xfrm>
          <a:off x="2264568" y="2260846"/>
          <a:ext cx="4181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37" name="Equation" r:id="rId5" imgW="1409400" imgH="241200" progId="Equation.3">
                  <p:embed/>
                </p:oleObj>
              </mc:Choice>
              <mc:Fallback>
                <p:oleObj name="Equation" r:id="rId5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568" y="2260846"/>
                        <a:ext cx="41814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7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BA8BDBBB-9364-FD4F-965A-557EB287047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Uniqueness of Solution to BE</a:t>
            </a:r>
            <a:endParaRPr lang="en-US" altLang="en-US" sz="280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Assume another solution d, we will show that d = d* </a:t>
                </a:r>
              </a:p>
              <a:p>
                <a:pPr>
                  <a:buFont typeface="ZapfDingbats" charset="0"/>
                  <a:buNone/>
                </a:pPr>
                <a:r>
                  <a:rPr lang="en-US" altLang="zh-CN" dirty="0">
                    <a:ea typeface="宋体" charset="-122"/>
                  </a:rPr>
                  <a:t>case 1: we show 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charset="2"/>
                  </a:rPr>
                  <a:t>d</a:t>
                </a:r>
                <a:r>
                  <a:rPr lang="en-US" altLang="zh-CN" dirty="0">
                    <a:ea typeface="宋体" charset="-122"/>
                  </a:rPr>
                  <a:t>*</a:t>
                </a:r>
              </a:p>
            </p:txBody>
          </p:sp>
        </mc:Choice>
        <mc:Fallback>
          <p:sp>
            <p:nvSpPr>
              <p:cNvPr id="112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417" t="-1305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Rectangle 8"/>
              <p:cNvSpPr>
                <a:spLocks noChangeArrowheads="1"/>
              </p:cNvSpPr>
              <p:nvPr/>
            </p:nvSpPr>
            <p:spPr bwMode="auto">
              <a:xfrm>
                <a:off x="536575" y="3213100"/>
                <a:ext cx="8762335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ZapfDingbats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Since d is a solution to BE,  we can construct </a:t>
                </a:r>
                <a:b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</a:b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paths as follows: for each </a:t>
                </a:r>
                <a:r>
                  <a:rPr lang="en-US" altLang="zh-CN" sz="2800" dirty="0" err="1">
                    <a:solidFill>
                      <a:srgbClr val="000000"/>
                    </a:solidFill>
                    <a:ea typeface="宋体" charset="-122"/>
                  </a:rPr>
                  <a:t>i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, pick a j which </a:t>
                </a:r>
                <a:b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</a:b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satisfies the equation; since d* is shortest, d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  <a:sym typeface="Symbol" charset="2"/>
                  </a:rPr>
                  <a:t> d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* </a:t>
                </a:r>
                <a:endParaRPr lang="en-US" altLang="en-US" sz="2800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127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5" y="3213100"/>
                <a:ext cx="8762335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392" t="-3965" r="-557" b="-114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5019675" y="4927600"/>
            <a:ext cx="3087688" cy="1508125"/>
            <a:chOff x="897" y="3252"/>
            <a:chExt cx="1945" cy="950"/>
          </a:xfrm>
        </p:grpSpPr>
        <p:sp>
          <p:nvSpPr>
            <p:cNvPr id="11338" name="Line 10"/>
            <p:cNvSpPr>
              <a:spLocks noChangeShapeType="1"/>
            </p:cNvSpPr>
            <p:nvPr/>
          </p:nvSpPr>
          <p:spPr bwMode="auto">
            <a:xfrm flipV="1">
              <a:off x="906" y="3390"/>
              <a:ext cx="86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39" name="Line 11"/>
            <p:cNvSpPr>
              <a:spLocks noChangeShapeType="1"/>
            </p:cNvSpPr>
            <p:nvPr/>
          </p:nvSpPr>
          <p:spPr bwMode="auto">
            <a:xfrm>
              <a:off x="1775" y="3399"/>
              <a:ext cx="1067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40" name="Line 12"/>
            <p:cNvSpPr>
              <a:spLocks noChangeShapeType="1"/>
            </p:cNvSpPr>
            <p:nvPr/>
          </p:nvSpPr>
          <p:spPr bwMode="auto">
            <a:xfrm>
              <a:off x="897" y="3890"/>
              <a:ext cx="784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41" name="Line 13"/>
            <p:cNvSpPr>
              <a:spLocks noChangeShapeType="1"/>
            </p:cNvSpPr>
            <p:nvPr/>
          </p:nvSpPr>
          <p:spPr bwMode="auto">
            <a:xfrm flipV="1">
              <a:off x="1681" y="3598"/>
              <a:ext cx="1152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42" name="Text Box 14"/>
            <p:cNvSpPr txBox="1">
              <a:spLocks noChangeArrowheads="1"/>
            </p:cNvSpPr>
            <p:nvPr/>
          </p:nvSpPr>
          <p:spPr bwMode="auto">
            <a:xfrm>
              <a:off x="2076" y="325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343" name="Text Box 15"/>
            <p:cNvSpPr txBox="1">
              <a:spLocks noChangeArrowheads="1"/>
            </p:cNvSpPr>
            <p:nvPr/>
          </p:nvSpPr>
          <p:spPr bwMode="auto">
            <a:xfrm>
              <a:off x="2095" y="396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344" name="Text Box 16"/>
            <p:cNvSpPr txBox="1">
              <a:spLocks noChangeArrowheads="1"/>
            </p:cNvSpPr>
            <p:nvPr/>
          </p:nvSpPr>
          <p:spPr bwMode="auto">
            <a:xfrm>
              <a:off x="1151" y="3451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345" name="Text Box 17"/>
            <p:cNvSpPr txBox="1">
              <a:spLocks noChangeArrowheads="1"/>
            </p:cNvSpPr>
            <p:nvPr/>
          </p:nvSpPr>
          <p:spPr bwMode="auto">
            <a:xfrm>
              <a:off x="1096" y="3971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</p:grpSp>
      <p:sp>
        <p:nvSpPr>
          <p:cNvPr id="11272" name="Text Box 18"/>
          <p:cNvSpPr txBox="1">
            <a:spLocks noChangeArrowheads="1"/>
          </p:cNvSpPr>
          <p:nvPr/>
        </p:nvSpPr>
        <p:spPr bwMode="auto">
          <a:xfrm>
            <a:off x="8121650" y="5376863"/>
            <a:ext cx="75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Dest.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grpSp>
        <p:nvGrpSpPr>
          <p:cNvPr id="11273" name="Group 19"/>
          <p:cNvGrpSpPr>
            <a:grpSpLocks/>
          </p:cNvGrpSpPr>
          <p:nvPr/>
        </p:nvGrpSpPr>
        <p:grpSpPr bwMode="auto">
          <a:xfrm>
            <a:off x="1173163" y="4846638"/>
            <a:ext cx="2533650" cy="1619250"/>
            <a:chOff x="4056" y="114"/>
            <a:chExt cx="1596" cy="1020"/>
          </a:xfrm>
        </p:grpSpPr>
        <p:sp>
          <p:nvSpPr>
            <p:cNvPr id="11283" name="Freeform 20"/>
            <p:cNvSpPr>
              <a:spLocks/>
            </p:cNvSpPr>
            <p:nvPr/>
          </p:nvSpPr>
          <p:spPr bwMode="auto">
            <a:xfrm>
              <a:off x="4056" y="114"/>
              <a:ext cx="1596" cy="976"/>
            </a:xfrm>
            <a:custGeom>
              <a:avLst/>
              <a:gdLst>
                <a:gd name="T0" fmla="*/ 41 w 1757"/>
                <a:gd name="T1" fmla="*/ 78 h 1150"/>
                <a:gd name="T2" fmla="*/ 149 w 1757"/>
                <a:gd name="T3" fmla="*/ 42 h 1150"/>
                <a:gd name="T4" fmla="*/ 307 w 1757"/>
                <a:gd name="T5" fmla="*/ 5 h 1150"/>
                <a:gd name="T6" fmla="*/ 512 w 1757"/>
                <a:gd name="T7" fmla="*/ 10 h 1150"/>
                <a:gd name="T8" fmla="*/ 613 w 1757"/>
                <a:gd name="T9" fmla="*/ 27 h 1150"/>
                <a:gd name="T10" fmla="*/ 636 w 1757"/>
                <a:gd name="T11" fmla="*/ 95 h 1150"/>
                <a:gd name="T12" fmla="*/ 628 w 1757"/>
                <a:gd name="T13" fmla="*/ 202 h 1150"/>
                <a:gd name="T14" fmla="*/ 376 w 1757"/>
                <a:gd name="T15" fmla="*/ 218 h 1150"/>
                <a:gd name="T16" fmla="*/ 206 w 1757"/>
                <a:gd name="T17" fmla="*/ 207 h 1150"/>
                <a:gd name="T18" fmla="*/ 28 w 1757"/>
                <a:gd name="T19" fmla="*/ 132 h 1150"/>
                <a:gd name="T20" fmla="*/ 41 w 1757"/>
                <a:gd name="T21" fmla="*/ 78 h 1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7"/>
                <a:gd name="T34" fmla="*/ 0 h 1150"/>
                <a:gd name="T35" fmla="*/ 1757 w 1757"/>
                <a:gd name="T36" fmla="*/ 1150 h 1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7" h="1150">
                  <a:moveTo>
                    <a:pt x="108" y="402"/>
                  </a:moveTo>
                  <a:cubicBezTo>
                    <a:pt x="161" y="324"/>
                    <a:pt x="275" y="278"/>
                    <a:pt x="390" y="216"/>
                  </a:cubicBezTo>
                  <a:cubicBezTo>
                    <a:pt x="505" y="154"/>
                    <a:pt x="642" y="54"/>
                    <a:pt x="801" y="27"/>
                  </a:cubicBezTo>
                  <a:cubicBezTo>
                    <a:pt x="960" y="0"/>
                    <a:pt x="1208" y="35"/>
                    <a:pt x="1341" y="54"/>
                  </a:cubicBezTo>
                  <a:cubicBezTo>
                    <a:pt x="1474" y="73"/>
                    <a:pt x="1548" y="68"/>
                    <a:pt x="1602" y="141"/>
                  </a:cubicBezTo>
                  <a:cubicBezTo>
                    <a:pt x="1656" y="214"/>
                    <a:pt x="1658" y="339"/>
                    <a:pt x="1665" y="489"/>
                  </a:cubicBezTo>
                  <a:cubicBezTo>
                    <a:pt x="1672" y="639"/>
                    <a:pt x="1757" y="938"/>
                    <a:pt x="1644" y="1044"/>
                  </a:cubicBezTo>
                  <a:cubicBezTo>
                    <a:pt x="1531" y="1150"/>
                    <a:pt x="1168" y="1121"/>
                    <a:pt x="984" y="1125"/>
                  </a:cubicBezTo>
                  <a:cubicBezTo>
                    <a:pt x="800" y="1129"/>
                    <a:pt x="692" y="1141"/>
                    <a:pt x="540" y="1068"/>
                  </a:cubicBezTo>
                  <a:cubicBezTo>
                    <a:pt x="388" y="995"/>
                    <a:pt x="144" y="795"/>
                    <a:pt x="72" y="684"/>
                  </a:cubicBezTo>
                  <a:cubicBezTo>
                    <a:pt x="0" y="573"/>
                    <a:pt x="55" y="480"/>
                    <a:pt x="108" y="40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4" name="Freeform 21"/>
            <p:cNvSpPr>
              <a:spLocks/>
            </p:cNvSpPr>
            <p:nvPr/>
          </p:nvSpPr>
          <p:spPr bwMode="auto">
            <a:xfrm>
              <a:off x="4378" y="379"/>
              <a:ext cx="310" cy="158"/>
            </a:xfrm>
            <a:custGeom>
              <a:avLst/>
              <a:gdLst>
                <a:gd name="T0" fmla="*/ 0 w 342"/>
                <a:gd name="T1" fmla="*/ 36 h 186"/>
                <a:gd name="T2" fmla="*/ 12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5" name="Oval 22"/>
            <p:cNvSpPr>
              <a:spLocks noChangeArrowheads="1"/>
            </p:cNvSpPr>
            <p:nvPr/>
          </p:nvSpPr>
          <p:spPr bwMode="auto">
            <a:xfrm>
              <a:off x="4141" y="584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86" name="Line 23"/>
            <p:cNvSpPr>
              <a:spLocks noChangeShapeType="1"/>
            </p:cNvSpPr>
            <p:nvPr/>
          </p:nvSpPr>
          <p:spPr bwMode="auto">
            <a:xfrm>
              <a:off x="4141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7" name="Line 24"/>
            <p:cNvSpPr>
              <a:spLocks noChangeShapeType="1"/>
            </p:cNvSpPr>
            <p:nvPr/>
          </p:nvSpPr>
          <p:spPr bwMode="auto">
            <a:xfrm>
              <a:off x="4426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8" name="Rectangle 25"/>
            <p:cNvSpPr>
              <a:spLocks noChangeArrowheads="1"/>
            </p:cNvSpPr>
            <p:nvPr/>
          </p:nvSpPr>
          <p:spPr bwMode="auto">
            <a:xfrm>
              <a:off x="4141" y="578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289" name="Oval 26"/>
            <p:cNvSpPr>
              <a:spLocks noChangeArrowheads="1"/>
            </p:cNvSpPr>
            <p:nvPr/>
          </p:nvSpPr>
          <p:spPr bwMode="auto">
            <a:xfrm>
              <a:off x="4139" y="528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90" name="Oval 27"/>
            <p:cNvSpPr>
              <a:spLocks noChangeArrowheads="1"/>
            </p:cNvSpPr>
            <p:nvPr/>
          </p:nvSpPr>
          <p:spPr bwMode="auto">
            <a:xfrm>
              <a:off x="4568" y="327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91" name="Line 28"/>
            <p:cNvSpPr>
              <a:spLocks noChangeShapeType="1"/>
            </p:cNvSpPr>
            <p:nvPr/>
          </p:nvSpPr>
          <p:spPr bwMode="auto">
            <a:xfrm>
              <a:off x="4568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92" name="Line 29"/>
            <p:cNvSpPr>
              <a:spLocks noChangeShapeType="1"/>
            </p:cNvSpPr>
            <p:nvPr/>
          </p:nvSpPr>
          <p:spPr bwMode="auto">
            <a:xfrm>
              <a:off x="4853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93" name="Rectangle 30"/>
            <p:cNvSpPr>
              <a:spLocks noChangeArrowheads="1"/>
            </p:cNvSpPr>
            <p:nvPr/>
          </p:nvSpPr>
          <p:spPr bwMode="auto">
            <a:xfrm>
              <a:off x="4568" y="321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294" name="Oval 31"/>
            <p:cNvSpPr>
              <a:spLocks noChangeArrowheads="1"/>
            </p:cNvSpPr>
            <p:nvPr/>
          </p:nvSpPr>
          <p:spPr bwMode="auto">
            <a:xfrm>
              <a:off x="4566" y="271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95" name="Oval 32"/>
            <p:cNvSpPr>
              <a:spLocks noChangeArrowheads="1"/>
            </p:cNvSpPr>
            <p:nvPr/>
          </p:nvSpPr>
          <p:spPr bwMode="auto">
            <a:xfrm>
              <a:off x="5189" y="324"/>
              <a:ext cx="283" cy="6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96" name="Line 33"/>
            <p:cNvSpPr>
              <a:spLocks noChangeShapeType="1"/>
            </p:cNvSpPr>
            <p:nvPr/>
          </p:nvSpPr>
          <p:spPr bwMode="auto">
            <a:xfrm>
              <a:off x="5189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97" name="Line 34"/>
            <p:cNvSpPr>
              <a:spLocks noChangeShapeType="1"/>
            </p:cNvSpPr>
            <p:nvPr/>
          </p:nvSpPr>
          <p:spPr bwMode="auto">
            <a:xfrm>
              <a:off x="5472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98" name="Rectangle 35"/>
            <p:cNvSpPr>
              <a:spLocks noChangeArrowheads="1"/>
            </p:cNvSpPr>
            <p:nvPr/>
          </p:nvSpPr>
          <p:spPr bwMode="auto">
            <a:xfrm>
              <a:off x="5189" y="318"/>
              <a:ext cx="280" cy="4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299" name="Oval 36"/>
            <p:cNvSpPr>
              <a:spLocks noChangeArrowheads="1"/>
            </p:cNvSpPr>
            <p:nvPr/>
          </p:nvSpPr>
          <p:spPr bwMode="auto">
            <a:xfrm>
              <a:off x="5191" y="270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300" name="Freeform 37"/>
            <p:cNvSpPr>
              <a:spLocks/>
            </p:cNvSpPr>
            <p:nvPr/>
          </p:nvSpPr>
          <p:spPr bwMode="auto">
            <a:xfrm>
              <a:off x="5340" y="402"/>
              <a:ext cx="42" cy="460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147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01" name="Freeform 38"/>
            <p:cNvSpPr>
              <a:spLocks/>
            </p:cNvSpPr>
            <p:nvPr/>
          </p:nvSpPr>
          <p:spPr bwMode="auto">
            <a:xfrm>
              <a:off x="4710" y="407"/>
              <a:ext cx="1" cy="455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103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02" name="Freeform 39"/>
            <p:cNvSpPr>
              <a:spLocks/>
            </p:cNvSpPr>
            <p:nvPr/>
          </p:nvSpPr>
          <p:spPr bwMode="auto">
            <a:xfrm>
              <a:off x="4865" y="929"/>
              <a:ext cx="333" cy="0"/>
            </a:xfrm>
            <a:custGeom>
              <a:avLst/>
              <a:gdLst>
                <a:gd name="T0" fmla="*/ 142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03" name="Freeform 40"/>
            <p:cNvSpPr>
              <a:spLocks/>
            </p:cNvSpPr>
            <p:nvPr/>
          </p:nvSpPr>
          <p:spPr bwMode="auto">
            <a:xfrm>
              <a:off x="4329" y="654"/>
              <a:ext cx="250" cy="224"/>
            </a:xfrm>
            <a:custGeom>
              <a:avLst/>
              <a:gdLst>
                <a:gd name="T0" fmla="*/ 102 w 276"/>
                <a:gd name="T1" fmla="*/ 50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04" name="Freeform 41"/>
            <p:cNvSpPr>
              <a:spLocks/>
            </p:cNvSpPr>
            <p:nvPr/>
          </p:nvSpPr>
          <p:spPr bwMode="auto">
            <a:xfrm>
              <a:off x="4860" y="343"/>
              <a:ext cx="332" cy="1"/>
            </a:xfrm>
            <a:custGeom>
              <a:avLst/>
              <a:gdLst>
                <a:gd name="T0" fmla="*/ 138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11305" name="Group 42"/>
            <p:cNvGrpSpPr>
              <a:grpSpLocks/>
            </p:cNvGrpSpPr>
            <p:nvPr/>
          </p:nvGrpSpPr>
          <p:grpSpPr bwMode="auto">
            <a:xfrm>
              <a:off x="4162" y="487"/>
              <a:ext cx="233" cy="251"/>
              <a:chOff x="2928" y="2429"/>
              <a:chExt cx="259" cy="295"/>
            </a:xfrm>
          </p:grpSpPr>
          <p:sp>
            <p:nvSpPr>
              <p:cNvPr id="1133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37" name="Text Box 44"/>
              <p:cNvSpPr txBox="1">
                <a:spLocks noChangeArrowheads="1"/>
              </p:cNvSpPr>
              <p:nvPr/>
            </p:nvSpPr>
            <p:spPr bwMode="auto">
              <a:xfrm>
                <a:off x="2928" y="2429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11306" name="Group 45"/>
            <p:cNvGrpSpPr>
              <a:grpSpLocks/>
            </p:cNvGrpSpPr>
            <p:nvPr/>
          </p:nvGrpSpPr>
          <p:grpSpPr bwMode="auto">
            <a:xfrm>
              <a:off x="4574" y="803"/>
              <a:ext cx="287" cy="250"/>
              <a:chOff x="1740" y="2306"/>
              <a:chExt cx="316" cy="226"/>
            </a:xfrm>
          </p:grpSpPr>
          <p:sp>
            <p:nvSpPr>
              <p:cNvPr id="11328" name="Oval 46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29" name="Line 47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1330" name="Line 48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1331" name="Rectangle 49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11332" name="Oval 50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11333" name="Group 51"/>
              <p:cNvGrpSpPr>
                <a:grpSpLocks/>
              </p:cNvGrpSpPr>
              <p:nvPr/>
            </p:nvGrpSpPr>
            <p:grpSpPr bwMode="auto">
              <a:xfrm>
                <a:off x="1782" y="2306"/>
                <a:ext cx="238" cy="226"/>
                <a:chOff x="2937" y="2429"/>
                <a:chExt cx="241" cy="226"/>
              </a:xfrm>
            </p:grpSpPr>
            <p:sp>
              <p:nvSpPr>
                <p:cNvPr id="11334" name="Rectangle 5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1133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937" y="2429"/>
                  <a:ext cx="241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E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11307" name="Group 54"/>
            <p:cNvGrpSpPr>
              <a:grpSpLocks/>
            </p:cNvGrpSpPr>
            <p:nvPr/>
          </p:nvGrpSpPr>
          <p:grpSpPr bwMode="auto">
            <a:xfrm>
              <a:off x="5201" y="821"/>
              <a:ext cx="287" cy="250"/>
              <a:chOff x="1051" y="2303"/>
              <a:chExt cx="316" cy="295"/>
            </a:xfrm>
          </p:grpSpPr>
          <p:sp>
            <p:nvSpPr>
              <p:cNvPr id="11320" name="Oval 55"/>
              <p:cNvSpPr>
                <a:spLocks noChangeArrowheads="1"/>
              </p:cNvSpPr>
              <p:nvPr/>
            </p:nvSpPr>
            <p:spPr bwMode="auto">
              <a:xfrm>
                <a:off x="1054" y="242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21" name="Line 56"/>
              <p:cNvSpPr>
                <a:spLocks noChangeShapeType="1"/>
              </p:cNvSpPr>
              <p:nvPr/>
            </p:nvSpPr>
            <p:spPr bwMode="auto">
              <a:xfrm>
                <a:off x="1054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1322" name="Line 57"/>
              <p:cNvSpPr>
                <a:spLocks noChangeShapeType="1"/>
              </p:cNvSpPr>
              <p:nvPr/>
            </p:nvSpPr>
            <p:spPr bwMode="auto">
              <a:xfrm>
                <a:off x="1367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1323" name="Rectangle 58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11324" name="Oval 59"/>
              <p:cNvSpPr>
                <a:spLocks noChangeArrowheads="1"/>
              </p:cNvSpPr>
              <p:nvPr/>
            </p:nvSpPr>
            <p:spPr bwMode="auto">
              <a:xfrm>
                <a:off x="1051" y="235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11325" name="Group 60"/>
              <p:cNvGrpSpPr>
                <a:grpSpLocks/>
              </p:cNvGrpSpPr>
              <p:nvPr/>
            </p:nvGrpSpPr>
            <p:grpSpPr bwMode="auto">
              <a:xfrm>
                <a:off x="1094" y="2303"/>
                <a:ext cx="254" cy="295"/>
                <a:chOff x="2930" y="2429"/>
                <a:chExt cx="257" cy="295"/>
              </a:xfrm>
            </p:grpSpPr>
            <p:sp>
              <p:nvSpPr>
                <p:cNvPr id="11326" name="Rectangle 6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1132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930" y="2429"/>
                  <a:ext cx="25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FF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FF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11308" name="Group 63"/>
            <p:cNvGrpSpPr>
              <a:grpSpLocks/>
            </p:cNvGrpSpPr>
            <p:nvPr/>
          </p:nvGrpSpPr>
          <p:grpSpPr bwMode="auto">
            <a:xfrm>
              <a:off x="5230" y="228"/>
              <a:ext cx="212" cy="250"/>
              <a:chOff x="2939" y="2429"/>
              <a:chExt cx="237" cy="295"/>
            </a:xfrm>
          </p:grpSpPr>
          <p:sp>
            <p:nvSpPr>
              <p:cNvPr id="11318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19" name="Text Box 65"/>
              <p:cNvSpPr txBox="1">
                <a:spLocks noChangeArrowheads="1"/>
              </p:cNvSpPr>
              <p:nvPr/>
            </p:nvSpPr>
            <p:spPr bwMode="auto">
              <a:xfrm>
                <a:off x="2939" y="2429"/>
                <a:ext cx="23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11309" name="Group 66"/>
            <p:cNvGrpSpPr>
              <a:grpSpLocks/>
            </p:cNvGrpSpPr>
            <p:nvPr/>
          </p:nvGrpSpPr>
          <p:grpSpPr bwMode="auto">
            <a:xfrm>
              <a:off x="4606" y="228"/>
              <a:ext cx="217" cy="250"/>
              <a:chOff x="2937" y="2429"/>
              <a:chExt cx="241" cy="295"/>
            </a:xfrm>
          </p:grpSpPr>
          <p:sp>
            <p:nvSpPr>
              <p:cNvPr id="11316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17" name="Text Box 68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11310" name="Text Box 69"/>
            <p:cNvSpPr txBox="1">
              <a:spLocks noChangeArrowheads="1"/>
            </p:cNvSpPr>
            <p:nvPr/>
          </p:nvSpPr>
          <p:spPr bwMode="auto">
            <a:xfrm>
              <a:off x="4359" y="23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7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1" name="Text Box 70"/>
            <p:cNvSpPr txBox="1">
              <a:spLocks noChangeArrowheads="1"/>
            </p:cNvSpPr>
            <p:nvPr/>
          </p:nvSpPr>
          <p:spPr bwMode="auto">
            <a:xfrm>
              <a:off x="4675" y="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8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2" name="Text Box 71"/>
            <p:cNvSpPr txBox="1">
              <a:spLocks noChangeArrowheads="1"/>
            </p:cNvSpPr>
            <p:nvPr/>
          </p:nvSpPr>
          <p:spPr bwMode="auto">
            <a:xfrm>
              <a:off x="4248" y="704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3" name="Text Box 72"/>
            <p:cNvSpPr txBox="1">
              <a:spLocks noChangeArrowheads="1"/>
            </p:cNvSpPr>
            <p:nvPr/>
          </p:nvSpPr>
          <p:spPr bwMode="auto">
            <a:xfrm>
              <a:off x="4968" y="90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4" name="Text Box 73"/>
            <p:cNvSpPr txBox="1">
              <a:spLocks noChangeArrowheads="1"/>
            </p:cNvSpPr>
            <p:nvPr/>
          </p:nvSpPr>
          <p:spPr bwMode="auto">
            <a:xfrm>
              <a:off x="4941" y="17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5" name="Text Box 74"/>
            <p:cNvSpPr txBox="1">
              <a:spLocks noChangeArrowheads="1"/>
            </p:cNvSpPr>
            <p:nvPr/>
          </p:nvSpPr>
          <p:spPr bwMode="auto">
            <a:xfrm>
              <a:off x="5339" y="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11274" name="Text Box 75"/>
          <p:cNvSpPr txBox="1">
            <a:spLocks noChangeArrowheads="1"/>
          </p:cNvSpPr>
          <p:nvPr/>
        </p:nvSpPr>
        <p:spPr bwMode="auto">
          <a:xfrm>
            <a:off x="3055938" y="47767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1800" b="1">
              <a:solidFill>
                <a:srgbClr val="000000"/>
              </a:solidFill>
              <a:ea typeface=""/>
            </a:endParaRPr>
          </a:p>
        </p:txBody>
      </p:sp>
      <p:sp>
        <p:nvSpPr>
          <p:cNvPr id="11275" name="Text Box 76"/>
          <p:cNvSpPr txBox="1">
            <a:spLocks noChangeArrowheads="1"/>
          </p:cNvSpPr>
          <p:nvPr/>
        </p:nvSpPr>
        <p:spPr bwMode="auto">
          <a:xfrm>
            <a:off x="2038350" y="62849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1800" b="1">
              <a:solidFill>
                <a:srgbClr val="000000"/>
              </a:solidFill>
              <a:ea typeface=""/>
            </a:endParaRPr>
          </a:p>
        </p:txBody>
      </p:sp>
      <p:sp>
        <p:nvSpPr>
          <p:cNvPr id="11276" name="Text Box 77"/>
          <p:cNvSpPr txBox="1">
            <a:spLocks noChangeArrowheads="1"/>
          </p:cNvSpPr>
          <p:nvPr/>
        </p:nvSpPr>
        <p:spPr bwMode="auto">
          <a:xfrm>
            <a:off x="2054225" y="47942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3</a:t>
            </a:r>
            <a:endParaRPr lang="en-US" altLang="en-US" sz="1800" b="1">
              <a:solidFill>
                <a:srgbClr val="000000"/>
              </a:solidFill>
              <a:ea typeface=""/>
            </a:endParaRPr>
          </a:p>
        </p:txBody>
      </p:sp>
      <p:sp>
        <p:nvSpPr>
          <p:cNvPr id="11277" name="Text Box 78"/>
          <p:cNvSpPr txBox="1">
            <a:spLocks noChangeArrowheads="1"/>
          </p:cNvSpPr>
          <p:nvPr/>
        </p:nvSpPr>
        <p:spPr bwMode="auto">
          <a:xfrm>
            <a:off x="887413" y="54086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10</a:t>
            </a:r>
            <a:endParaRPr lang="en-US" altLang="en-US" sz="1800" b="1">
              <a:solidFill>
                <a:srgbClr val="000000"/>
              </a:solidFill>
              <a:ea typeface=""/>
            </a:endParaRPr>
          </a:p>
        </p:txBody>
      </p: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1708150" y="5146675"/>
            <a:ext cx="1454150" cy="896938"/>
            <a:chOff x="1076" y="3372"/>
            <a:chExt cx="916" cy="565"/>
          </a:xfrm>
        </p:grpSpPr>
        <p:sp>
          <p:nvSpPr>
            <p:cNvPr id="11279" name="Line 80"/>
            <p:cNvSpPr>
              <a:spLocks noChangeShapeType="1"/>
            </p:cNvSpPr>
            <p:nvPr/>
          </p:nvSpPr>
          <p:spPr bwMode="auto">
            <a:xfrm flipV="1">
              <a:off x="1076" y="3465"/>
              <a:ext cx="246" cy="1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0" name="Line 81"/>
            <p:cNvSpPr>
              <a:spLocks noChangeShapeType="1"/>
            </p:cNvSpPr>
            <p:nvPr/>
          </p:nvSpPr>
          <p:spPr bwMode="auto">
            <a:xfrm>
              <a:off x="1558" y="3372"/>
              <a:ext cx="3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1" name="Line 82"/>
            <p:cNvSpPr>
              <a:spLocks noChangeShapeType="1"/>
            </p:cNvSpPr>
            <p:nvPr/>
          </p:nvSpPr>
          <p:spPr bwMode="auto">
            <a:xfrm>
              <a:off x="1983" y="3483"/>
              <a:ext cx="9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2" name="Line 83"/>
            <p:cNvSpPr>
              <a:spLocks noChangeShapeType="1"/>
            </p:cNvSpPr>
            <p:nvPr/>
          </p:nvSpPr>
          <p:spPr bwMode="auto">
            <a:xfrm>
              <a:off x="1549" y="3928"/>
              <a:ext cx="3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graphicFrame>
        <p:nvGraphicFramePr>
          <p:cNvPr id="11266" name="Object 84"/>
          <p:cNvGraphicFramePr>
            <a:graphicFrameLocks noChangeAspect="1"/>
          </p:cNvGraphicFramePr>
          <p:nvPr/>
        </p:nvGraphicFramePr>
        <p:xfrm>
          <a:off x="5302250" y="31750"/>
          <a:ext cx="3810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761" name="Equation" r:id="rId6" imgW="1409400" imgH="241200" progId="Equation.3">
                  <p:embed/>
                </p:oleObj>
              </mc:Choice>
              <mc:Fallback>
                <p:oleObj name="Equation" r:id="rId6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1750"/>
                        <a:ext cx="3810000" cy="654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6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34E6B585-F791-A846-BDE2-E53F2960E51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Uniqueness of Solution to BE</a:t>
            </a:r>
            <a:endParaRPr lang="en-US" altLang="en-US" sz="280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27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ZapfDingbats" charset="0"/>
                  <a:buNone/>
                </a:pPr>
                <a:r>
                  <a:rPr lang="en-US" altLang="zh-CN" dirty="0">
                    <a:ea typeface="宋体" charset="-122"/>
                  </a:rPr>
                  <a:t>Case 2: we show d </a:t>
                </a:r>
                <a:r>
                  <a:rPr lang="en-US" altLang="zh-CN" dirty="0">
                    <a:ea typeface="宋体" charset="-122"/>
                    <a:cs typeface="Times New Roman" charset="0"/>
                  </a:rPr>
                  <a:t>≤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dirty="0">
                    <a:ea typeface="宋体" charset="-122"/>
                    <a:sym typeface="Symbol" charset="2"/>
                  </a:rPr>
                  <a:t>d</a:t>
                </a:r>
                <a:r>
                  <a:rPr lang="en-US" altLang="zh-CN" dirty="0">
                    <a:ea typeface="宋体" charset="-122"/>
                  </a:rPr>
                  <a:t>*</a:t>
                </a:r>
              </a:p>
              <a:p>
                <a:pPr>
                  <a:buFont typeface="ZapfDingbats" charset="0"/>
                  <a:buNone/>
                </a:pPr>
                <a:endParaRPr lang="en-US" altLang="zh-CN" dirty="0">
                  <a:ea typeface="宋体" charset="-122"/>
                </a:endParaRPr>
              </a:p>
              <a:p>
                <a:pPr>
                  <a:buFont typeface="ZapfDingbats" charset="0"/>
                  <a:buNone/>
                </a:pPr>
                <a:r>
                  <a:rPr lang="en-US" altLang="zh-CN" dirty="0">
                    <a:ea typeface="宋体" charset="-122"/>
                  </a:rPr>
                  <a:t>   assume we run SBF with two initial configurations: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</a:rPr>
                  <a:t>one is 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</a:rPr>
                  <a:t>another is SBF/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charset="2"/>
                  </a:rPr>
                  <a:t> (d</a:t>
                </a:r>
                <a:r>
                  <a:rPr lang="en-US" altLang="zh-CN" baseline="30000" dirty="0">
                    <a:ea typeface="宋体" charset="-122"/>
                    <a:sym typeface="Symbol" charset="2"/>
                  </a:rPr>
                  <a:t>∞</a:t>
                </a:r>
                <a:r>
                  <a:rPr lang="en-US" altLang="zh-CN" dirty="0">
                    <a:ea typeface="宋体" charset="-122"/>
                    <a:sym typeface="Symbol" charset="2"/>
                  </a:rPr>
                  <a:t>)</a:t>
                </a:r>
                <a:r>
                  <a:rPr lang="en-US" altLang="zh-CN" dirty="0">
                    <a:ea typeface="宋体" charset="-122"/>
                  </a:rPr>
                  <a:t>, </a:t>
                </a:r>
              </a:p>
              <a:p>
                <a:pPr lvl="2"/>
                <a:endParaRPr lang="en-US" altLang="zh-CN" dirty="0">
                  <a:ea typeface="宋体" charset="-122"/>
                </a:endParaRPr>
              </a:p>
              <a:p>
                <a:pPr lvl="1">
                  <a:buNone/>
                </a:pPr>
                <a:r>
                  <a:rPr lang="en-US" altLang="zh-CN" dirty="0">
                    <a:ea typeface="宋体" charset="-122"/>
                  </a:rPr>
                  <a:t>-&gt; monotonicity and convergence of SBF/∞ imply that d ≤ d*</a:t>
                </a:r>
                <a:endParaRPr lang="en-US" altLang="en-US" dirty="0">
                  <a:ea typeface="宋体" charset="-122"/>
                </a:endParaRPr>
              </a:p>
            </p:txBody>
          </p:sp>
        </mc:Choice>
        <mc:Fallback>
          <p:sp>
            <p:nvSpPr>
              <p:cNvPr id="502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41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5380038" y="47625"/>
          <a:ext cx="37480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85" name="Equation" r:id="rId5" imgW="1409400" imgH="241200" progId="Equation.3">
                  <p:embed/>
                </p:oleObj>
              </mc:Choice>
              <mc:Fallback>
                <p:oleObj name="Equation" r:id="rId5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47625"/>
                        <a:ext cx="3748087" cy="642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28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ED67CFC6-58D9-1F40-B6B9-CB9FCD9FB2D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179279"/>
            <a:ext cx="8024813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Discussion</a:t>
            </a:r>
            <a:endParaRPr lang="en-US" altLang="en-US" sz="3600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5888"/>
            <a:ext cx="8051800" cy="48561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4000" dirty="0">
                <a:solidFill>
                  <a:srgbClr val="000000"/>
                </a:solidFill>
              </a:rPr>
              <a:t> Will SBF converge under other non-negative initial conditions?</a:t>
            </a:r>
          </a:p>
          <a:p>
            <a:pPr>
              <a:buFont typeface="Wingdings" pitchFamily="2" charset="2"/>
              <a:buChar char="q"/>
            </a:pPr>
            <a:endParaRPr lang="en-US" altLang="en-US" sz="4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4000" dirty="0">
                <a:solidFill>
                  <a:srgbClr val="000000"/>
                </a:solidFill>
              </a:rPr>
              <a:t> Problems of running </a:t>
            </a:r>
            <a:r>
              <a:rPr lang="en-US" altLang="en-US" sz="4000" i="1" dirty="0">
                <a:solidFill>
                  <a:srgbClr val="FF0000"/>
                </a:solidFill>
              </a:rPr>
              <a:t>synchronous</a:t>
            </a:r>
            <a:r>
              <a:rPr lang="en-US" altLang="en-US" sz="4000" dirty="0">
                <a:solidFill>
                  <a:srgbClr val="000000"/>
                </a:solidFill>
              </a:rPr>
              <a:t>  BF?</a:t>
            </a:r>
          </a:p>
          <a:p>
            <a:endParaRPr lang="en-US" altLang="en-US" sz="4000" dirty="0">
              <a:solidFill>
                <a:srgbClr val="000000"/>
              </a:solidFill>
            </a:endParaRPr>
          </a:p>
          <a:p>
            <a:endParaRPr lang="en-US" altLang="en-US" sz="4000" dirty="0">
              <a:solidFill>
                <a:srgbClr val="000000"/>
              </a:solidFill>
            </a:endParaRPr>
          </a:p>
          <a:p>
            <a:endParaRPr lang="en-US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Admin and recap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overview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control plane</a:t>
            </a:r>
          </a:p>
          <a:p>
            <a:pPr marL="914400" lvl="1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Link weights assignment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 computation</a:t>
            </a:r>
          </a:p>
          <a:p>
            <a:pPr marL="1828800" lvl="3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r>
              <a:rPr lang="en-US" altLang="en-US" i="1">
                <a:solidFill>
                  <a:srgbClr val="C00000"/>
                </a:solidFill>
                <a:latin typeface="+mn-lt"/>
                <a:ea typeface=""/>
              </a:rPr>
              <a:t>Distributed </a:t>
            </a:r>
            <a:r>
              <a:rPr lang="en-US" altLang="en-US" i="1" dirty="0">
                <a:solidFill>
                  <a:srgbClr val="C00000"/>
                </a:solidFill>
                <a:latin typeface="+mn-lt"/>
                <a:ea typeface=""/>
              </a:rPr>
              <a:t>distance vector protocols</a:t>
            </a:r>
          </a:p>
          <a:p>
            <a:pPr marL="2286000" lvl="4" indent="-457200">
              <a:spcBef>
                <a:spcPct val="20000"/>
              </a:spcBef>
              <a:buClr>
                <a:srgbClr val="C00000"/>
              </a:buClr>
              <a:buSzPct val="85000"/>
              <a:buFont typeface="Arial" charset="0"/>
              <a:buChar char="•"/>
              <a:defRPr/>
            </a:pPr>
            <a:r>
              <a:rPr lang="en-US" altLang="en-US" dirty="0">
                <a:ea typeface=""/>
              </a:rPr>
              <a:t>synchronous Bellman-Ford (SBF)</a:t>
            </a:r>
          </a:p>
          <a:p>
            <a:pPr marL="2286000" lvl="4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r>
              <a:rPr lang="en-US" altLang="en-US" i="1" dirty="0">
                <a:solidFill>
                  <a:srgbClr val="C00000"/>
                </a:solidFill>
                <a:ea typeface=""/>
              </a:rPr>
              <a:t>asynchronous Bellman-Ford (ABF)</a:t>
            </a:r>
          </a:p>
          <a:p>
            <a:pPr marL="2286000" lvl="4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endParaRPr lang="en-US" altLang="en-US" i="1" dirty="0">
              <a:solidFill>
                <a:srgbClr val="C00000"/>
              </a:solidFill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26091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Asynchronous Bellman-Ford (ABF)</a:t>
            </a:r>
            <a:endParaRPr lang="en-US" altLang="en-US" sz="36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932" y="1489838"/>
            <a:ext cx="8051800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N</a:t>
            </a:r>
            <a:r>
              <a:rPr lang="en-US" altLang="en-US" dirty="0"/>
              <a:t>o notion of global iterations</a:t>
            </a: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each node updates at its own pace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Asynchronously </a:t>
            </a:r>
            <a:r>
              <a:rPr lang="en-US" altLang="en-US" dirty="0"/>
              <a:t>each node </a:t>
            </a:r>
            <a:r>
              <a:rPr lang="en-US" altLang="en-US" dirty="0" err="1"/>
              <a:t>i</a:t>
            </a:r>
            <a:r>
              <a:rPr lang="en-US" altLang="en-US" dirty="0"/>
              <a:t> computes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u</a:t>
            </a:r>
            <a:r>
              <a:rPr lang="en-US" altLang="en-US" dirty="0"/>
              <a:t>s</a:t>
            </a:r>
            <a:r>
              <a:rPr lang="en-US" altLang="zh-CN" dirty="0">
                <a:ea typeface="宋体" charset="-122"/>
              </a:rPr>
              <a:t>ing</a:t>
            </a:r>
            <a:r>
              <a:rPr lang="en-US" altLang="en-US" dirty="0"/>
              <a:t> last received value  </a:t>
            </a:r>
            <a:r>
              <a:rPr lang="en-US" altLang="en-US" dirty="0" err="1"/>
              <a:t>d</a:t>
            </a:r>
            <a:r>
              <a:rPr lang="en-US" altLang="en-US" baseline="30000" dirty="0" err="1"/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from neighbor j.</a:t>
            </a:r>
          </a:p>
          <a:p>
            <a:pPr lvl="1"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Asynchronously node j s</a:t>
            </a:r>
            <a:r>
              <a:rPr lang="en-US" altLang="en-US" dirty="0"/>
              <a:t>ends its estimate to its neighbor </a:t>
            </a:r>
            <a:r>
              <a:rPr lang="en-US" altLang="en-US" dirty="0" err="1"/>
              <a:t>i</a:t>
            </a:r>
            <a:r>
              <a:rPr lang="en-US" alt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We assume that there is an upper bound on the delay of estimate packet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/>
          </p:nvPr>
        </p:nvGraphicFramePr>
        <p:xfrm>
          <a:off x="1885950" y="3083579"/>
          <a:ext cx="41814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5" name="Equation" r:id="rId4" imgW="1409400" imgH="253800" progId="Equation.3">
                  <p:embed/>
                </p:oleObj>
              </mc:Choice>
              <mc:Fallback>
                <p:oleObj name="Equation" r:id="rId4" imgW="1409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083579"/>
                        <a:ext cx="41814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6351E0-6BFB-BA49-B08F-3C75278D4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70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857250" y="5265738"/>
            <a:ext cx="5905500" cy="600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857250" y="4494213"/>
            <a:ext cx="5905500" cy="600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862013" y="3770313"/>
            <a:ext cx="5905500" cy="600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839788" y="3013075"/>
            <a:ext cx="5905500" cy="600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ABF: Example</a:t>
            </a:r>
            <a:endParaRPr lang="en-US" altLang="en-US" dirty="0"/>
          </a:p>
        </p:txBody>
      </p:sp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6183313" y="180975"/>
            <a:ext cx="2789237" cy="1841500"/>
            <a:chOff x="486" y="1176"/>
            <a:chExt cx="1757" cy="1160"/>
          </a:xfrm>
        </p:grpSpPr>
        <p:sp>
          <p:nvSpPr>
            <p:cNvPr id="50220" name="Freeform 8"/>
            <p:cNvSpPr>
              <a:spLocks/>
            </p:cNvSpPr>
            <p:nvPr/>
          </p:nvSpPr>
          <p:spPr bwMode="auto">
            <a:xfrm>
              <a:off x="486" y="1176"/>
              <a:ext cx="1757" cy="1150"/>
            </a:xfrm>
            <a:custGeom>
              <a:avLst/>
              <a:gdLst>
                <a:gd name="T0" fmla="*/ 108 w 1757"/>
                <a:gd name="T1" fmla="*/ 402 h 1150"/>
                <a:gd name="T2" fmla="*/ 390 w 1757"/>
                <a:gd name="T3" fmla="*/ 216 h 1150"/>
                <a:gd name="T4" fmla="*/ 801 w 1757"/>
                <a:gd name="T5" fmla="*/ 27 h 1150"/>
                <a:gd name="T6" fmla="*/ 1341 w 1757"/>
                <a:gd name="T7" fmla="*/ 54 h 1150"/>
                <a:gd name="T8" fmla="*/ 1602 w 1757"/>
                <a:gd name="T9" fmla="*/ 141 h 1150"/>
                <a:gd name="T10" fmla="*/ 1665 w 1757"/>
                <a:gd name="T11" fmla="*/ 489 h 1150"/>
                <a:gd name="T12" fmla="*/ 1644 w 1757"/>
                <a:gd name="T13" fmla="*/ 1044 h 1150"/>
                <a:gd name="T14" fmla="*/ 984 w 1757"/>
                <a:gd name="T15" fmla="*/ 1125 h 1150"/>
                <a:gd name="T16" fmla="*/ 540 w 1757"/>
                <a:gd name="T17" fmla="*/ 1068 h 1150"/>
                <a:gd name="T18" fmla="*/ 72 w 1757"/>
                <a:gd name="T19" fmla="*/ 684 h 1150"/>
                <a:gd name="T20" fmla="*/ 108 w 1757"/>
                <a:gd name="T21" fmla="*/ 402 h 1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7"/>
                <a:gd name="T34" fmla="*/ 0 h 1150"/>
                <a:gd name="T35" fmla="*/ 1757 w 1757"/>
                <a:gd name="T36" fmla="*/ 1150 h 1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7" h="1150">
                  <a:moveTo>
                    <a:pt x="108" y="402"/>
                  </a:moveTo>
                  <a:cubicBezTo>
                    <a:pt x="161" y="324"/>
                    <a:pt x="275" y="278"/>
                    <a:pt x="390" y="216"/>
                  </a:cubicBezTo>
                  <a:cubicBezTo>
                    <a:pt x="505" y="154"/>
                    <a:pt x="642" y="54"/>
                    <a:pt x="801" y="27"/>
                  </a:cubicBezTo>
                  <a:cubicBezTo>
                    <a:pt x="960" y="0"/>
                    <a:pt x="1208" y="35"/>
                    <a:pt x="1341" y="54"/>
                  </a:cubicBezTo>
                  <a:cubicBezTo>
                    <a:pt x="1474" y="73"/>
                    <a:pt x="1548" y="68"/>
                    <a:pt x="1602" y="141"/>
                  </a:cubicBezTo>
                  <a:cubicBezTo>
                    <a:pt x="1656" y="214"/>
                    <a:pt x="1658" y="339"/>
                    <a:pt x="1665" y="489"/>
                  </a:cubicBezTo>
                  <a:cubicBezTo>
                    <a:pt x="1672" y="639"/>
                    <a:pt x="1757" y="938"/>
                    <a:pt x="1644" y="1044"/>
                  </a:cubicBezTo>
                  <a:cubicBezTo>
                    <a:pt x="1531" y="1150"/>
                    <a:pt x="1168" y="1121"/>
                    <a:pt x="984" y="1125"/>
                  </a:cubicBezTo>
                  <a:cubicBezTo>
                    <a:pt x="800" y="1129"/>
                    <a:pt x="692" y="1141"/>
                    <a:pt x="540" y="1068"/>
                  </a:cubicBezTo>
                  <a:cubicBezTo>
                    <a:pt x="388" y="995"/>
                    <a:pt x="144" y="795"/>
                    <a:pt x="72" y="684"/>
                  </a:cubicBezTo>
                  <a:cubicBezTo>
                    <a:pt x="0" y="573"/>
                    <a:pt x="55" y="480"/>
                    <a:pt x="108" y="40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1" name="Freeform 9"/>
            <p:cNvSpPr>
              <a:spLocks/>
            </p:cNvSpPr>
            <p:nvPr/>
          </p:nvSpPr>
          <p:spPr bwMode="auto">
            <a:xfrm>
              <a:off x="840" y="1488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2" name="Oval 10"/>
            <p:cNvSpPr>
              <a:spLocks noChangeArrowheads="1"/>
            </p:cNvSpPr>
            <p:nvPr/>
          </p:nvSpPr>
          <p:spPr bwMode="auto">
            <a:xfrm>
              <a:off x="580" y="17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23" name="Line 11"/>
            <p:cNvSpPr>
              <a:spLocks noChangeShapeType="1"/>
            </p:cNvSpPr>
            <p:nvPr/>
          </p:nvSpPr>
          <p:spPr bwMode="auto">
            <a:xfrm>
              <a:off x="580" y="172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4" name="Line 12"/>
            <p:cNvSpPr>
              <a:spLocks noChangeShapeType="1"/>
            </p:cNvSpPr>
            <p:nvPr/>
          </p:nvSpPr>
          <p:spPr bwMode="auto">
            <a:xfrm>
              <a:off x="893" y="172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5" name="Rectangle 13"/>
            <p:cNvSpPr>
              <a:spLocks noChangeArrowheads="1"/>
            </p:cNvSpPr>
            <p:nvPr/>
          </p:nvSpPr>
          <p:spPr bwMode="auto">
            <a:xfrm>
              <a:off x="580" y="172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26" name="Oval 14"/>
            <p:cNvSpPr>
              <a:spLocks noChangeArrowheads="1"/>
            </p:cNvSpPr>
            <p:nvPr/>
          </p:nvSpPr>
          <p:spPr bwMode="auto">
            <a:xfrm>
              <a:off x="577" y="166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27" name="Oval 15"/>
            <p:cNvSpPr>
              <a:spLocks noChangeArrowheads="1"/>
            </p:cNvSpPr>
            <p:nvPr/>
          </p:nvSpPr>
          <p:spPr bwMode="auto">
            <a:xfrm>
              <a:off x="1050" y="142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28" name="Line 16"/>
            <p:cNvSpPr>
              <a:spLocks noChangeShapeType="1"/>
            </p:cNvSpPr>
            <p:nvPr/>
          </p:nvSpPr>
          <p:spPr bwMode="auto">
            <a:xfrm>
              <a:off x="1050" y="1420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9" name="Line 17"/>
            <p:cNvSpPr>
              <a:spLocks noChangeShapeType="1"/>
            </p:cNvSpPr>
            <p:nvPr/>
          </p:nvSpPr>
          <p:spPr bwMode="auto">
            <a:xfrm>
              <a:off x="1363" y="1420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0" name="Rectangle 18"/>
            <p:cNvSpPr>
              <a:spLocks noChangeArrowheads="1"/>
            </p:cNvSpPr>
            <p:nvPr/>
          </p:nvSpPr>
          <p:spPr bwMode="auto">
            <a:xfrm>
              <a:off x="1050" y="142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31" name="Oval 19"/>
            <p:cNvSpPr>
              <a:spLocks noChangeArrowheads="1"/>
            </p:cNvSpPr>
            <p:nvPr/>
          </p:nvSpPr>
          <p:spPr bwMode="auto">
            <a:xfrm>
              <a:off x="1047" y="136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32" name="Oval 20"/>
            <p:cNvSpPr>
              <a:spLocks noChangeArrowheads="1"/>
            </p:cNvSpPr>
            <p:nvPr/>
          </p:nvSpPr>
          <p:spPr bwMode="auto">
            <a:xfrm>
              <a:off x="1733" y="1423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33" name="Line 21"/>
            <p:cNvSpPr>
              <a:spLocks noChangeShapeType="1"/>
            </p:cNvSpPr>
            <p:nvPr/>
          </p:nvSpPr>
          <p:spPr bwMode="auto">
            <a:xfrm>
              <a:off x="1733" y="1416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4" name="Line 22"/>
            <p:cNvSpPr>
              <a:spLocks noChangeShapeType="1"/>
            </p:cNvSpPr>
            <p:nvPr/>
          </p:nvSpPr>
          <p:spPr bwMode="auto">
            <a:xfrm>
              <a:off x="2045" y="1416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5" name="Rectangle 23"/>
            <p:cNvSpPr>
              <a:spLocks noChangeArrowheads="1"/>
            </p:cNvSpPr>
            <p:nvPr/>
          </p:nvSpPr>
          <p:spPr bwMode="auto">
            <a:xfrm>
              <a:off x="1733" y="1416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36" name="Oval 24"/>
            <p:cNvSpPr>
              <a:spLocks noChangeArrowheads="1"/>
            </p:cNvSpPr>
            <p:nvPr/>
          </p:nvSpPr>
          <p:spPr bwMode="auto">
            <a:xfrm>
              <a:off x="1736" y="1360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37" name="Freeform 25"/>
            <p:cNvSpPr>
              <a:spLocks/>
            </p:cNvSpPr>
            <p:nvPr/>
          </p:nvSpPr>
          <p:spPr bwMode="auto">
            <a:xfrm>
              <a:off x="1899" y="1515"/>
              <a:ext cx="47" cy="543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1109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8" name="Freeform 26"/>
            <p:cNvSpPr>
              <a:spLocks/>
            </p:cNvSpPr>
            <p:nvPr/>
          </p:nvSpPr>
          <p:spPr bwMode="auto">
            <a:xfrm>
              <a:off x="1206" y="1521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9" name="Freeform 27"/>
            <p:cNvSpPr>
              <a:spLocks/>
            </p:cNvSpPr>
            <p:nvPr/>
          </p:nvSpPr>
          <p:spPr bwMode="auto">
            <a:xfrm>
              <a:off x="1377" y="2136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40" name="Freeform 28"/>
            <p:cNvSpPr>
              <a:spLocks/>
            </p:cNvSpPr>
            <p:nvPr/>
          </p:nvSpPr>
          <p:spPr bwMode="auto">
            <a:xfrm>
              <a:off x="786" y="1812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41" name="Freeform 29"/>
            <p:cNvSpPr>
              <a:spLocks/>
            </p:cNvSpPr>
            <p:nvPr/>
          </p:nvSpPr>
          <p:spPr bwMode="auto">
            <a:xfrm>
              <a:off x="1371" y="1446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50242" name="Group 30"/>
            <p:cNvGrpSpPr>
              <a:grpSpLocks/>
            </p:cNvGrpSpPr>
            <p:nvPr/>
          </p:nvGrpSpPr>
          <p:grpSpPr bwMode="auto">
            <a:xfrm>
              <a:off x="615" y="1616"/>
              <a:ext cx="233" cy="250"/>
              <a:chOff x="2940" y="2429"/>
              <a:chExt cx="236" cy="250"/>
            </a:xfrm>
          </p:grpSpPr>
          <p:sp>
            <p:nvSpPr>
              <p:cNvPr id="50273" name="Rectangle 3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74" name="Text Box 32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50243" name="Group 33"/>
            <p:cNvGrpSpPr>
              <a:grpSpLocks/>
            </p:cNvGrpSpPr>
            <p:nvPr/>
          </p:nvGrpSpPr>
          <p:grpSpPr bwMode="auto">
            <a:xfrm>
              <a:off x="1056" y="1988"/>
              <a:ext cx="316" cy="250"/>
              <a:chOff x="1740" y="2306"/>
              <a:chExt cx="316" cy="250"/>
            </a:xfrm>
          </p:grpSpPr>
          <p:sp>
            <p:nvSpPr>
              <p:cNvPr id="50265" name="Oval 34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66" name="Line 35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50267" name="Line 36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50268" name="Rectangle 37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50269" name="Oval 38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50270" name="Group 39"/>
              <p:cNvGrpSpPr>
                <a:grpSpLocks/>
              </p:cNvGrpSpPr>
              <p:nvPr/>
            </p:nvGrpSpPr>
            <p:grpSpPr bwMode="auto">
              <a:xfrm>
                <a:off x="1793" y="2306"/>
                <a:ext cx="216" cy="250"/>
                <a:chOff x="2948" y="2429"/>
                <a:chExt cx="219" cy="250"/>
              </a:xfrm>
            </p:grpSpPr>
            <p:sp>
              <p:nvSpPr>
                <p:cNvPr id="50271" name="Rectangle 4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502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E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50244" name="Group 42"/>
            <p:cNvGrpSpPr>
              <a:grpSpLocks/>
            </p:cNvGrpSpPr>
            <p:nvPr/>
          </p:nvGrpSpPr>
          <p:grpSpPr bwMode="auto">
            <a:xfrm>
              <a:off x="1747" y="2009"/>
              <a:ext cx="316" cy="250"/>
              <a:chOff x="1051" y="2303"/>
              <a:chExt cx="316" cy="250"/>
            </a:xfrm>
          </p:grpSpPr>
          <p:sp>
            <p:nvSpPr>
              <p:cNvPr id="50257" name="Oval 43"/>
              <p:cNvSpPr>
                <a:spLocks noChangeArrowheads="1"/>
              </p:cNvSpPr>
              <p:nvPr/>
            </p:nvSpPr>
            <p:spPr bwMode="auto">
              <a:xfrm>
                <a:off x="1054" y="242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58" name="Line 44"/>
              <p:cNvSpPr>
                <a:spLocks noChangeShapeType="1"/>
              </p:cNvSpPr>
              <p:nvPr/>
            </p:nvSpPr>
            <p:spPr bwMode="auto">
              <a:xfrm>
                <a:off x="1054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50259" name="Line 45"/>
              <p:cNvSpPr>
                <a:spLocks noChangeShapeType="1"/>
              </p:cNvSpPr>
              <p:nvPr/>
            </p:nvSpPr>
            <p:spPr bwMode="auto">
              <a:xfrm>
                <a:off x="1367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50260" name="Rectangle 46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50261" name="Oval 47"/>
              <p:cNvSpPr>
                <a:spLocks noChangeArrowheads="1"/>
              </p:cNvSpPr>
              <p:nvPr/>
            </p:nvSpPr>
            <p:spPr bwMode="auto">
              <a:xfrm>
                <a:off x="1051" y="235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50262" name="Group 48"/>
              <p:cNvGrpSpPr>
                <a:grpSpLocks/>
              </p:cNvGrpSpPr>
              <p:nvPr/>
            </p:nvGrpSpPr>
            <p:grpSpPr bwMode="auto">
              <a:xfrm>
                <a:off x="1105" y="2303"/>
                <a:ext cx="231" cy="250"/>
                <a:chOff x="2941" y="2429"/>
                <a:chExt cx="234" cy="250"/>
              </a:xfrm>
            </p:grpSpPr>
            <p:sp>
              <p:nvSpPr>
                <p:cNvPr id="50263" name="Rectangle 4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5026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9"/>
                  <a:ext cx="23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50245" name="Group 51"/>
            <p:cNvGrpSpPr>
              <a:grpSpLocks/>
            </p:cNvGrpSpPr>
            <p:nvPr/>
          </p:nvGrpSpPr>
          <p:grpSpPr bwMode="auto">
            <a:xfrm>
              <a:off x="1789" y="1310"/>
              <a:ext cx="212" cy="250"/>
              <a:chOff x="2950" y="2429"/>
              <a:chExt cx="215" cy="250"/>
            </a:xfrm>
          </p:grpSpPr>
          <p:sp>
            <p:nvSpPr>
              <p:cNvPr id="50255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56" name="Text Box 53"/>
              <p:cNvSpPr txBox="1">
                <a:spLocks noChangeArrowheads="1"/>
              </p:cNvSpPr>
              <p:nvPr/>
            </p:nvSpPr>
            <p:spPr bwMode="auto">
              <a:xfrm>
                <a:off x="2950" y="2429"/>
                <a:ext cx="2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50246" name="Group 54"/>
            <p:cNvGrpSpPr>
              <a:grpSpLocks/>
            </p:cNvGrpSpPr>
            <p:nvPr/>
          </p:nvGrpSpPr>
          <p:grpSpPr bwMode="auto">
            <a:xfrm>
              <a:off x="1103" y="1310"/>
              <a:ext cx="217" cy="250"/>
              <a:chOff x="2948" y="2429"/>
              <a:chExt cx="220" cy="250"/>
            </a:xfrm>
          </p:grpSpPr>
          <p:sp>
            <p:nvSpPr>
              <p:cNvPr id="5025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54" name="Text Box 56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50247" name="Text Box 57"/>
            <p:cNvSpPr txBox="1">
              <a:spLocks noChangeArrowheads="1"/>
            </p:cNvSpPr>
            <p:nvPr/>
          </p:nvSpPr>
          <p:spPr bwMode="auto">
            <a:xfrm>
              <a:off x="831" y="143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7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48" name="Text Box 58"/>
            <p:cNvSpPr txBox="1">
              <a:spLocks noChangeArrowheads="1"/>
            </p:cNvSpPr>
            <p:nvPr/>
          </p:nvSpPr>
          <p:spPr bwMode="auto">
            <a:xfrm>
              <a:off x="1179" y="1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8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49" name="Text Box 59"/>
            <p:cNvSpPr txBox="1">
              <a:spLocks noChangeArrowheads="1"/>
            </p:cNvSpPr>
            <p:nvPr/>
          </p:nvSpPr>
          <p:spPr bwMode="auto">
            <a:xfrm>
              <a:off x="711" y="1871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50" name="Text Box 60"/>
            <p:cNvSpPr txBox="1">
              <a:spLocks noChangeArrowheads="1"/>
            </p:cNvSpPr>
            <p:nvPr/>
          </p:nvSpPr>
          <p:spPr bwMode="auto">
            <a:xfrm>
              <a:off x="1500" y="21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51" name="Text Box 61"/>
            <p:cNvSpPr txBox="1">
              <a:spLocks noChangeArrowheads="1"/>
            </p:cNvSpPr>
            <p:nvPr/>
          </p:nvSpPr>
          <p:spPr bwMode="auto">
            <a:xfrm>
              <a:off x="1469" y="125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52" name="Text Box 62"/>
            <p:cNvSpPr txBox="1">
              <a:spLocks noChangeArrowheads="1"/>
            </p:cNvSpPr>
            <p:nvPr/>
          </p:nvSpPr>
          <p:spPr bwMode="auto">
            <a:xfrm>
              <a:off x="1908" y="165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50184" name="Text Box 63"/>
          <p:cNvSpPr txBox="1">
            <a:spLocks noChangeArrowheads="1"/>
          </p:cNvSpPr>
          <p:nvPr/>
        </p:nvSpPr>
        <p:spPr bwMode="auto">
          <a:xfrm>
            <a:off x="569913" y="2343150"/>
            <a:ext cx="72548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d  ()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A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B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C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D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0185" name="Line 64"/>
          <p:cNvSpPr>
            <a:spLocks noChangeShapeType="1"/>
          </p:cNvSpPr>
          <p:nvPr/>
        </p:nvSpPr>
        <p:spPr bwMode="auto">
          <a:xfrm>
            <a:off x="849313" y="2894013"/>
            <a:ext cx="25146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0186" name="Line 65"/>
          <p:cNvSpPr>
            <a:spLocks noChangeShapeType="1"/>
          </p:cNvSpPr>
          <p:nvPr/>
        </p:nvSpPr>
        <p:spPr bwMode="auto">
          <a:xfrm flipH="1">
            <a:off x="1392238" y="2551113"/>
            <a:ext cx="0" cy="313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0187" name="Oval 66"/>
          <p:cNvSpPr>
            <a:spLocks noChangeArrowheads="1"/>
          </p:cNvSpPr>
          <p:nvPr/>
        </p:nvSpPr>
        <p:spPr bwMode="auto">
          <a:xfrm>
            <a:off x="7099300" y="1449388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611" name="Oval 67"/>
          <p:cNvSpPr>
            <a:spLocks noChangeArrowheads="1"/>
          </p:cNvSpPr>
          <p:nvPr/>
        </p:nvSpPr>
        <p:spPr bwMode="auto">
          <a:xfrm>
            <a:off x="4784725" y="5337175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612" name="Oval 68"/>
          <p:cNvSpPr>
            <a:spLocks noChangeArrowheads="1"/>
          </p:cNvSpPr>
          <p:nvPr/>
        </p:nvSpPr>
        <p:spPr bwMode="auto">
          <a:xfrm>
            <a:off x="4716463" y="4589463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613" name="Oval 69"/>
          <p:cNvSpPr>
            <a:spLocks noChangeArrowheads="1"/>
          </p:cNvSpPr>
          <p:nvPr/>
        </p:nvSpPr>
        <p:spPr bwMode="auto">
          <a:xfrm>
            <a:off x="4176713" y="3860800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0191" name="Text Box 70"/>
          <p:cNvSpPr txBox="1">
            <a:spLocks noChangeArrowheads="1"/>
          </p:cNvSpPr>
          <p:nvPr/>
        </p:nvSpPr>
        <p:spPr bwMode="auto">
          <a:xfrm>
            <a:off x="701675" y="2551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 sz="1800">
                <a:solidFill>
                  <a:srgbClr val="FF0000"/>
                </a:solidFill>
                <a:latin typeface="Arial" charset="0"/>
                <a:ea typeface=""/>
              </a:rPr>
              <a:t>E</a:t>
            </a:r>
            <a:endParaRPr lang="en-US" altLang="en-US">
              <a:solidFill>
                <a:srgbClr val="FF0000"/>
              </a:solidFill>
              <a:latin typeface="Times New Roman" charset="0"/>
              <a:ea typeface=""/>
            </a:endParaRPr>
          </a:p>
        </p:txBody>
      </p:sp>
      <p:sp>
        <p:nvSpPr>
          <p:cNvPr id="50192" name="Text Box 71"/>
          <p:cNvSpPr txBox="1">
            <a:spLocks noChangeArrowheads="1"/>
          </p:cNvSpPr>
          <p:nvPr/>
        </p:nvSpPr>
        <p:spPr bwMode="auto">
          <a:xfrm>
            <a:off x="1470025" y="1816100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distance </a:t>
            </a:r>
            <a:r>
              <a:rPr lang="en-US" altLang="zh-CN" sz="1800">
                <a:solidFill>
                  <a:srgbClr val="3333CC"/>
                </a:solidFill>
                <a:latin typeface="Arial" charset="0"/>
                <a:ea typeface="宋体" charset="-122"/>
              </a:rPr>
              <a:t>tables</a:t>
            </a:r>
            <a:b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</a:br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from neighbors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0193" name="Text Box 72"/>
          <p:cNvSpPr txBox="1">
            <a:spLocks noChangeArrowheads="1"/>
          </p:cNvSpPr>
          <p:nvPr/>
        </p:nvSpPr>
        <p:spPr bwMode="auto">
          <a:xfrm rot="-5366545">
            <a:off x="-67468" y="4380706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destinations</a:t>
            </a:r>
            <a:endParaRPr lang="en-US" altLang="en-US">
              <a:solidFill>
                <a:srgbClr val="3333CC"/>
              </a:solidFill>
              <a:latin typeface="Times New Roman" charset="0"/>
              <a:ea typeface=""/>
            </a:endParaRPr>
          </a:p>
        </p:txBody>
      </p:sp>
      <p:sp>
        <p:nvSpPr>
          <p:cNvPr id="50194" name="Line 73"/>
          <p:cNvSpPr>
            <a:spLocks noChangeShapeType="1"/>
          </p:cNvSpPr>
          <p:nvPr/>
        </p:nvSpPr>
        <p:spPr bwMode="auto">
          <a:xfrm flipH="1">
            <a:off x="3436938" y="2562225"/>
            <a:ext cx="0" cy="313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0195" name="Text Box 74"/>
          <p:cNvSpPr txBox="1">
            <a:spLocks noChangeArrowheads="1"/>
          </p:cNvSpPr>
          <p:nvPr/>
        </p:nvSpPr>
        <p:spPr bwMode="auto">
          <a:xfrm>
            <a:off x="3698875" y="1827213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computation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0196" name="Line 75"/>
          <p:cNvSpPr>
            <a:spLocks noChangeShapeType="1"/>
          </p:cNvSpPr>
          <p:nvPr/>
        </p:nvSpPr>
        <p:spPr bwMode="auto">
          <a:xfrm>
            <a:off x="3511550" y="2898775"/>
            <a:ext cx="2011363" cy="15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64620" name="Oval 76"/>
          <p:cNvSpPr>
            <a:spLocks noChangeArrowheads="1"/>
          </p:cNvSpPr>
          <p:nvPr/>
        </p:nvSpPr>
        <p:spPr bwMode="auto">
          <a:xfrm>
            <a:off x="3706813" y="3062288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0198" name="Text Box 77"/>
          <p:cNvSpPr txBox="1">
            <a:spLocks noChangeArrowheads="1"/>
          </p:cNvSpPr>
          <p:nvPr/>
        </p:nvSpPr>
        <p:spPr bwMode="auto">
          <a:xfrm>
            <a:off x="5691188" y="1828800"/>
            <a:ext cx="109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E’s</a:t>
            </a:r>
          </a:p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distance </a:t>
            </a:r>
            <a:b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</a:br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table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0199" name="Line 78"/>
          <p:cNvSpPr>
            <a:spLocks noChangeShapeType="1"/>
          </p:cNvSpPr>
          <p:nvPr/>
        </p:nvSpPr>
        <p:spPr bwMode="auto">
          <a:xfrm>
            <a:off x="5611813" y="2905125"/>
            <a:ext cx="1169987" cy="15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0200" name="Line 79"/>
          <p:cNvSpPr>
            <a:spLocks noChangeShapeType="1"/>
          </p:cNvSpPr>
          <p:nvPr/>
        </p:nvSpPr>
        <p:spPr bwMode="auto">
          <a:xfrm flipH="1">
            <a:off x="5575300" y="2678113"/>
            <a:ext cx="0" cy="313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7105650" y="2000250"/>
            <a:ext cx="1733550" cy="4479925"/>
            <a:chOff x="4476" y="1260"/>
            <a:chExt cx="1092" cy="2822"/>
          </a:xfrm>
        </p:grpSpPr>
        <p:sp>
          <p:nvSpPr>
            <p:cNvPr id="50218" name="Text Box 81"/>
            <p:cNvSpPr txBox="1">
              <a:spLocks noChangeArrowheads="1"/>
            </p:cNvSpPr>
            <p:nvPr/>
          </p:nvSpPr>
          <p:spPr bwMode="auto">
            <a:xfrm>
              <a:off x="4476" y="1260"/>
              <a:ext cx="109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  <a:t>distance </a:t>
              </a:r>
              <a:b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</a:br>
              <a: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  <a:t>table E sends </a:t>
              </a:r>
              <a:b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</a:br>
              <a: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  <a:t>to its neighbors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19" name="Text Box 82"/>
            <p:cNvSpPr txBox="1">
              <a:spLocks noChangeArrowheads="1"/>
            </p:cNvSpPr>
            <p:nvPr/>
          </p:nvSpPr>
          <p:spPr bwMode="auto">
            <a:xfrm>
              <a:off x="4857" y="1494"/>
              <a:ext cx="564" cy="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rPr>
                <a:t>A: 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</a:rPr>
                <a:t>B: 8</a:t>
              </a: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rPr>
                <a:t>C: 4</a:t>
              </a:r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rPr>
                <a:t>D: 2</a:t>
              </a: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rPr>
                <a:t>E: 0</a:t>
              </a:r>
              <a:endParaRPr lang="en-US" altLang="en-US" sz="1600" baseline="-25000">
                <a:solidFill>
                  <a:srgbClr val="000000"/>
                </a:solidFill>
                <a:latin typeface="Arial" charset="0"/>
                <a:ea typeface=""/>
                <a:sym typeface="Symbol" charset="2"/>
              </a:endParaRPr>
            </a:p>
          </p:txBody>
        </p:sp>
      </p:grpSp>
      <p:sp>
        <p:nvSpPr>
          <p:cNvPr id="50202" name="Text Box 83"/>
          <p:cNvSpPr txBox="1">
            <a:spLocks noChangeArrowheads="1"/>
          </p:cNvSpPr>
          <p:nvPr/>
        </p:nvSpPr>
        <p:spPr bwMode="auto">
          <a:xfrm>
            <a:off x="568325" y="1344613"/>
            <a:ext cx="5870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Below is just one step! The protocol repeats forever!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628" name="Text Box 84"/>
              <p:cNvSpPr txBox="1">
                <a:spLocks noChangeArrowheads="1"/>
              </p:cNvSpPr>
              <p:nvPr/>
            </p:nvSpPr>
            <p:spPr bwMode="auto">
              <a:xfrm>
                <a:off x="3686175" y="3043238"/>
                <a:ext cx="16589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10   15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364628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6175" y="3043238"/>
                <a:ext cx="165893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04" name="Text Box 85"/>
          <p:cNvSpPr txBox="1">
            <a:spLocks noChangeArrowheads="1"/>
          </p:cNvSpPr>
          <p:nvPr/>
        </p:nvSpPr>
        <p:spPr bwMode="auto">
          <a:xfrm>
            <a:off x="3692525" y="2401888"/>
            <a:ext cx="165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A    B    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D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05" name="Text Box 86"/>
              <p:cNvSpPr txBox="1">
                <a:spLocks noChangeArrowheads="1"/>
              </p:cNvSpPr>
              <p:nvPr/>
            </p:nvSpPr>
            <p:spPr bwMode="auto">
              <a:xfrm>
                <a:off x="1620838" y="3062288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0    7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50205" name="Text 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0838" y="3062288"/>
                <a:ext cx="1658937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5882"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06" name="Text Box 87"/>
          <p:cNvSpPr txBox="1">
            <a:spLocks noChangeArrowheads="1"/>
          </p:cNvSpPr>
          <p:nvPr/>
        </p:nvSpPr>
        <p:spPr bwMode="auto">
          <a:xfrm>
            <a:off x="1595438" y="2419350"/>
            <a:ext cx="165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A    B   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D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p:sp>
        <p:nvSpPr>
          <p:cNvPr id="50207" name="Text Box 88"/>
          <p:cNvSpPr txBox="1">
            <a:spLocks noChangeArrowheads="1"/>
          </p:cNvSpPr>
          <p:nvPr/>
        </p:nvSpPr>
        <p:spPr bwMode="auto">
          <a:xfrm>
            <a:off x="1592263" y="6037263"/>
            <a:ext cx="165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10   8  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2</a:t>
            </a:r>
            <a:endParaRPr lang="en-US" altLang="en-US" dirty="0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08" name="Text Box 89"/>
              <p:cNvSpPr txBox="1">
                <a:spLocks noChangeArrowheads="1"/>
              </p:cNvSpPr>
              <p:nvPr/>
            </p:nvSpPr>
            <p:spPr bwMode="auto">
              <a:xfrm>
                <a:off x="1611313" y="3830638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7    0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   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50208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1313" y="3830638"/>
                <a:ext cx="1658937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5515" t="-101333" b="-13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09" name="Text Box 90"/>
              <p:cNvSpPr txBox="1">
                <a:spLocks noChangeArrowheads="1"/>
              </p:cNvSpPr>
              <p:nvPr/>
            </p:nvSpPr>
            <p:spPr bwMode="auto">
              <a:xfrm>
                <a:off x="1614488" y="4570413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charset="-122"/>
                  </a:rPr>
                  <a:t>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1 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rPr>
                  <a:t>2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50209" name="Text 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488" y="4570413"/>
                <a:ext cx="1658937" cy="457200"/>
              </a:xfrm>
              <a:prstGeom prst="rect">
                <a:avLst/>
              </a:prstGeom>
              <a:blipFill rotWithShape="0">
                <a:blip r:embed="rId6"/>
                <a:stretch>
                  <a:fillRect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10" name="Text Box 91"/>
              <p:cNvSpPr txBox="1">
                <a:spLocks noChangeArrowheads="1"/>
              </p:cNvSpPr>
              <p:nvPr/>
            </p:nvSpPr>
            <p:spPr bwMode="auto">
              <a:xfrm>
                <a:off x="1614488" y="5307013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   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rPr>
                  <a:t>0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50210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488" y="5307013"/>
                <a:ext cx="1658937" cy="457200"/>
              </a:xfrm>
              <a:prstGeom prst="rect">
                <a:avLst/>
              </a:prstGeom>
              <a:blipFill rotWithShape="0">
                <a:blip r:embed="rId7"/>
                <a:stretch>
                  <a:fillRect t="-102667" b="-13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636" name="Rectangle 92"/>
          <p:cNvSpPr>
            <a:spLocks noChangeArrowheads="1"/>
          </p:cNvSpPr>
          <p:nvPr/>
        </p:nvSpPr>
        <p:spPr bwMode="auto">
          <a:xfrm>
            <a:off x="5843588" y="30670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rPr>
              <a:t>A: 1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0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p:sp>
        <p:nvSpPr>
          <p:cNvPr id="364637" name="Rectangle 93"/>
          <p:cNvSpPr>
            <a:spLocks noChangeArrowheads="1"/>
          </p:cNvSpPr>
          <p:nvPr/>
        </p:nvSpPr>
        <p:spPr bwMode="auto">
          <a:xfrm>
            <a:off x="5829300" y="3814763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B: 8</a:t>
            </a:r>
          </a:p>
        </p:txBody>
      </p:sp>
      <p:sp>
        <p:nvSpPr>
          <p:cNvPr id="364638" name="Rectangle 94"/>
          <p:cNvSpPr>
            <a:spLocks noChangeArrowheads="1"/>
          </p:cNvSpPr>
          <p:nvPr/>
        </p:nvSpPr>
        <p:spPr bwMode="auto">
          <a:xfrm>
            <a:off x="5848350" y="4564063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D</a:t>
            </a:r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rPr>
              <a:t>: 4</a:t>
            </a:r>
          </a:p>
        </p:txBody>
      </p:sp>
      <p:sp>
        <p:nvSpPr>
          <p:cNvPr id="364639" name="Rectangle 95"/>
          <p:cNvSpPr>
            <a:spLocks noChangeArrowheads="1"/>
          </p:cNvSpPr>
          <p:nvPr/>
        </p:nvSpPr>
        <p:spPr bwMode="auto">
          <a:xfrm>
            <a:off x="5849938" y="534035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rPr>
              <a:t>D: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640" name="Text Box 96"/>
              <p:cNvSpPr txBox="1">
                <a:spLocks noChangeArrowheads="1"/>
              </p:cNvSpPr>
              <p:nvPr/>
            </p:nvSpPr>
            <p:spPr bwMode="auto">
              <a:xfrm>
                <a:off x="3692525" y="3862388"/>
                <a:ext cx="16589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17   8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364640" name="Text 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2525" y="3862388"/>
                <a:ext cx="1658938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641" name="Text Box 97"/>
              <p:cNvSpPr txBox="1">
                <a:spLocks noChangeArrowheads="1"/>
              </p:cNvSpPr>
              <p:nvPr/>
            </p:nvSpPr>
            <p:spPr bwMode="auto">
              <a:xfrm>
                <a:off x="3668713" y="4573588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charset="-122"/>
                  </a:rPr>
                  <a:t>  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9 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rPr>
                  <a:t>4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364641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8713" y="4573588"/>
                <a:ext cx="1658937" cy="457200"/>
              </a:xfrm>
              <a:prstGeom prst="rect">
                <a:avLst/>
              </a:prstGeom>
              <a:blipFill rotWithShape="0">
                <a:blip r:embed="rId9"/>
                <a:stretch>
                  <a:fillRect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642" name="Text Box 98"/>
              <p:cNvSpPr txBox="1">
                <a:spLocks noChangeArrowheads="1"/>
              </p:cNvSpPr>
              <p:nvPr/>
            </p:nvSpPr>
            <p:spPr bwMode="auto">
              <a:xfrm>
                <a:off x="3683000" y="5311775"/>
                <a:ext cx="16589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    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rPr>
                  <a:t>    2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364642" name="Text 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3000" y="5311775"/>
                <a:ext cx="1658938" cy="457200"/>
              </a:xfrm>
              <a:prstGeom prst="rect">
                <a:avLst/>
              </a:prstGeom>
              <a:blipFill rotWithShape="0">
                <a:blip r:embed="rId10"/>
                <a:stretch>
                  <a:fillRect t="-101333" b="-13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Slide Number Placeholder 2">
            <a:extLst>
              <a:ext uri="{FF2B5EF4-FFF2-40B4-BE49-F238E27FC236}">
                <a16:creationId xmlns:a16="http://schemas.microsoft.com/office/drawing/2014/main" id="{119B927C-0710-ED4B-815E-BD8F30DDC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nimBg="1"/>
      <p:bldP spid="364547" grpId="0" animBg="1"/>
      <p:bldP spid="364548" grpId="0" animBg="1"/>
      <p:bldP spid="364549" grpId="0" animBg="1"/>
      <p:bldP spid="364611" grpId="0" animBg="1"/>
      <p:bldP spid="364612" grpId="0" animBg="1"/>
      <p:bldP spid="364613" grpId="0" animBg="1"/>
      <p:bldP spid="364620" grpId="0" animBg="1"/>
      <p:bldP spid="364628" grpId="0"/>
      <p:bldP spid="364636" grpId="0"/>
      <p:bldP spid="364637" grpId="0"/>
      <p:bldP spid="364638" grpId="0"/>
      <p:bldP spid="364639" grpId="0"/>
      <p:bldP spid="364640" grpId="0"/>
      <p:bldP spid="364641" grpId="0"/>
      <p:bldP spid="36464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Asynchronous Bellman-Ford (ABF)</a:t>
            </a:r>
            <a:endParaRPr lang="en-US" altLang="en-US" sz="36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3600" dirty="0"/>
              <a:t>ABF will eventually converge to</a:t>
            </a:r>
            <a:r>
              <a:rPr lang="en-US" altLang="zh-CN" sz="3600" dirty="0">
                <a:ea typeface="宋体" charset="-122"/>
              </a:rPr>
              <a:t> </a:t>
            </a:r>
            <a:r>
              <a:rPr lang="en-US" altLang="en-US" sz="3600" dirty="0"/>
              <a:t>the shortest path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200" dirty="0">
                <a:ea typeface="宋体" charset="-122"/>
              </a:rPr>
              <a:t>l</a:t>
            </a:r>
            <a:r>
              <a:rPr lang="en-US" altLang="en-US" sz="3200" dirty="0"/>
              <a:t>inks can go down and come up – but if topology is </a:t>
            </a:r>
            <a:r>
              <a:rPr lang="en-US" altLang="zh-CN" sz="3200" dirty="0">
                <a:ea typeface="宋体" charset="-122"/>
              </a:rPr>
              <a:t>stabilized</a:t>
            </a:r>
            <a:r>
              <a:rPr lang="en-US" altLang="en-US" sz="3200" dirty="0"/>
              <a:t> after some time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en-US" sz="3200" dirty="0"/>
              <a:t>t and connected, ABF will eventually converge to the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en-US" sz="3200" dirty="0"/>
              <a:t>shortest path</a:t>
            </a:r>
            <a:r>
              <a:rPr lang="en-US" altLang="zh-CN" sz="3200" dirty="0">
                <a:ea typeface="宋体" charset="-122"/>
              </a:rPr>
              <a:t> !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4E631B2-1CFE-C843-9679-2C125A622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6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223AC-7635-254F-A726-7D807A372C3E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9202" name="Freeform 2" descr="Light upward diagonal"/>
          <p:cNvSpPr>
            <a:spLocks/>
          </p:cNvSpPr>
          <p:nvPr/>
        </p:nvSpPr>
        <p:spPr bwMode="auto">
          <a:xfrm>
            <a:off x="6340475" y="2362200"/>
            <a:ext cx="2270125" cy="2105025"/>
          </a:xfrm>
          <a:custGeom>
            <a:avLst/>
            <a:gdLst>
              <a:gd name="T0" fmla="*/ 2147483646 w 1866"/>
              <a:gd name="T1" fmla="*/ 2147483646 h 1885"/>
              <a:gd name="T2" fmla="*/ 2147483646 w 1866"/>
              <a:gd name="T3" fmla="*/ 2147483646 h 1885"/>
              <a:gd name="T4" fmla="*/ 2147483646 w 1866"/>
              <a:gd name="T5" fmla="*/ 2147483646 h 1885"/>
              <a:gd name="T6" fmla="*/ 2147483646 w 1866"/>
              <a:gd name="T7" fmla="*/ 2147483646 h 1885"/>
              <a:gd name="T8" fmla="*/ 2147483646 w 1866"/>
              <a:gd name="T9" fmla="*/ 2147483646 h 1885"/>
              <a:gd name="T10" fmla="*/ 2147483646 w 1866"/>
              <a:gd name="T11" fmla="*/ 2147483646 h 1885"/>
              <a:gd name="T12" fmla="*/ 2147483646 w 1866"/>
              <a:gd name="T13" fmla="*/ 2147483646 h 1885"/>
              <a:gd name="T14" fmla="*/ 2147483646 w 1866"/>
              <a:gd name="T15" fmla="*/ 2147483646 h 1885"/>
              <a:gd name="T16" fmla="*/ 2147483646 w 1866"/>
              <a:gd name="T17" fmla="*/ 2147483646 h 1885"/>
              <a:gd name="T18" fmla="*/ 2147483646 w 1866"/>
              <a:gd name="T19" fmla="*/ 2147483646 h 1885"/>
              <a:gd name="T20" fmla="*/ 2147483646 w 1866"/>
              <a:gd name="T21" fmla="*/ 2147483646 h 18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6"/>
              <a:gd name="T34" fmla="*/ 0 h 1885"/>
              <a:gd name="T35" fmla="*/ 1866 w 1866"/>
              <a:gd name="T36" fmla="*/ 1885 h 18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6" h="1885">
                <a:moveTo>
                  <a:pt x="831" y="34"/>
                </a:moveTo>
                <a:cubicBezTo>
                  <a:pt x="834" y="31"/>
                  <a:pt x="906" y="8"/>
                  <a:pt x="850" y="25"/>
                </a:cubicBezTo>
                <a:cubicBezTo>
                  <a:pt x="794" y="42"/>
                  <a:pt x="603" y="73"/>
                  <a:pt x="493" y="134"/>
                </a:cubicBezTo>
                <a:cubicBezTo>
                  <a:pt x="383" y="195"/>
                  <a:pt x="270" y="184"/>
                  <a:pt x="191" y="390"/>
                </a:cubicBezTo>
                <a:cubicBezTo>
                  <a:pt x="112" y="596"/>
                  <a:pt x="0" y="1137"/>
                  <a:pt x="18" y="1369"/>
                </a:cubicBezTo>
                <a:cubicBezTo>
                  <a:pt x="36" y="1601"/>
                  <a:pt x="120" y="1721"/>
                  <a:pt x="301" y="1780"/>
                </a:cubicBezTo>
                <a:cubicBezTo>
                  <a:pt x="482" y="1839"/>
                  <a:pt x="867" y="1885"/>
                  <a:pt x="1106" y="1725"/>
                </a:cubicBezTo>
                <a:cubicBezTo>
                  <a:pt x="1345" y="1565"/>
                  <a:pt x="1635" y="1085"/>
                  <a:pt x="1737" y="820"/>
                </a:cubicBezTo>
                <a:cubicBezTo>
                  <a:pt x="1839" y="555"/>
                  <a:pt x="1866" y="268"/>
                  <a:pt x="1718" y="134"/>
                </a:cubicBezTo>
                <a:cubicBezTo>
                  <a:pt x="1570" y="0"/>
                  <a:pt x="1031" y="40"/>
                  <a:pt x="850" y="15"/>
                </a:cubicBezTo>
                <a:cubicBezTo>
                  <a:pt x="850" y="15"/>
                  <a:pt x="831" y="34"/>
                  <a:pt x="831" y="34"/>
                </a:cubicBezTo>
                <a:close/>
              </a:path>
            </a:pathLst>
          </a:cu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charset="-122"/>
              </a:rPr>
              <a:t>Recap: Derive Objective Function</a:t>
            </a:r>
            <a:endParaRPr lang="en-US" altLang="en-US" sz="3600" dirty="0"/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>
            <a:off x="5792788" y="4538663"/>
            <a:ext cx="316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 flipV="1">
            <a:off x="6257925" y="1782763"/>
            <a:ext cx="0" cy="330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6773863" y="2552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charset="-122"/>
              </a:rPr>
              <a:t>R</a:t>
            </a:r>
            <a:endParaRPr lang="en-US" altLang="en-US" sz="2400" b="1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161213" y="2441575"/>
            <a:ext cx="1398587" cy="1103313"/>
            <a:chOff x="4511" y="1538"/>
            <a:chExt cx="881" cy="695"/>
          </a:xfrm>
        </p:grpSpPr>
        <p:sp>
          <p:nvSpPr>
            <p:cNvPr id="179213" name="Freeform 9"/>
            <p:cNvSpPr>
              <a:spLocks/>
            </p:cNvSpPr>
            <p:nvPr/>
          </p:nvSpPr>
          <p:spPr bwMode="auto">
            <a:xfrm>
              <a:off x="4511" y="1538"/>
              <a:ext cx="881" cy="695"/>
            </a:xfrm>
            <a:custGeom>
              <a:avLst/>
              <a:gdLst>
                <a:gd name="T0" fmla="*/ 0 w 1866"/>
                <a:gd name="T1" fmla="*/ 0 h 1885"/>
                <a:gd name="T2" fmla="*/ 0 w 1866"/>
                <a:gd name="T3" fmla="*/ 0 h 1885"/>
                <a:gd name="T4" fmla="*/ 0 w 1866"/>
                <a:gd name="T5" fmla="*/ 0 h 1885"/>
                <a:gd name="T6" fmla="*/ 0 w 1866"/>
                <a:gd name="T7" fmla="*/ 0 h 1885"/>
                <a:gd name="T8" fmla="*/ 0 w 1866"/>
                <a:gd name="T9" fmla="*/ 0 h 1885"/>
                <a:gd name="T10" fmla="*/ 0 w 1866"/>
                <a:gd name="T11" fmla="*/ 0 h 1885"/>
                <a:gd name="T12" fmla="*/ 0 w 1866"/>
                <a:gd name="T13" fmla="*/ 0 h 1885"/>
                <a:gd name="T14" fmla="*/ 0 w 1866"/>
                <a:gd name="T15" fmla="*/ 0 h 1885"/>
                <a:gd name="T16" fmla="*/ 0 w 1866"/>
                <a:gd name="T17" fmla="*/ 0 h 1885"/>
                <a:gd name="T18" fmla="*/ 0 w 1866"/>
                <a:gd name="T19" fmla="*/ 0 h 1885"/>
                <a:gd name="T20" fmla="*/ 0 w 1866"/>
                <a:gd name="T21" fmla="*/ 0 h 18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6"/>
                <a:gd name="T34" fmla="*/ 0 h 1885"/>
                <a:gd name="T35" fmla="*/ 1866 w 1866"/>
                <a:gd name="T36" fmla="*/ 1885 h 18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6" h="1885">
                  <a:moveTo>
                    <a:pt x="831" y="34"/>
                  </a:moveTo>
                  <a:cubicBezTo>
                    <a:pt x="834" y="31"/>
                    <a:pt x="906" y="8"/>
                    <a:pt x="850" y="25"/>
                  </a:cubicBezTo>
                  <a:cubicBezTo>
                    <a:pt x="794" y="42"/>
                    <a:pt x="603" y="73"/>
                    <a:pt x="493" y="134"/>
                  </a:cubicBezTo>
                  <a:cubicBezTo>
                    <a:pt x="383" y="195"/>
                    <a:pt x="270" y="184"/>
                    <a:pt x="191" y="390"/>
                  </a:cubicBezTo>
                  <a:cubicBezTo>
                    <a:pt x="112" y="596"/>
                    <a:pt x="0" y="1137"/>
                    <a:pt x="18" y="1369"/>
                  </a:cubicBezTo>
                  <a:cubicBezTo>
                    <a:pt x="36" y="1601"/>
                    <a:pt x="120" y="1721"/>
                    <a:pt x="301" y="1780"/>
                  </a:cubicBezTo>
                  <a:cubicBezTo>
                    <a:pt x="482" y="1839"/>
                    <a:pt x="867" y="1885"/>
                    <a:pt x="1106" y="1725"/>
                  </a:cubicBezTo>
                  <a:cubicBezTo>
                    <a:pt x="1345" y="1565"/>
                    <a:pt x="1635" y="1085"/>
                    <a:pt x="1737" y="820"/>
                  </a:cubicBezTo>
                  <a:cubicBezTo>
                    <a:pt x="1839" y="555"/>
                    <a:pt x="1866" y="268"/>
                    <a:pt x="1718" y="134"/>
                  </a:cubicBezTo>
                  <a:cubicBezTo>
                    <a:pt x="1570" y="0"/>
                    <a:pt x="1031" y="40"/>
                    <a:pt x="850" y="15"/>
                  </a:cubicBezTo>
                  <a:cubicBezTo>
                    <a:pt x="850" y="15"/>
                    <a:pt x="831" y="34"/>
                    <a:pt x="831" y="34"/>
                  </a:cubicBezTo>
                  <a:close/>
                </a:path>
              </a:pathLst>
            </a:custGeom>
            <a:pattFill prst="pct5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214" name="Text Box 10"/>
            <p:cNvSpPr txBox="1">
              <a:spLocks noChangeArrowheads="1"/>
            </p:cNvSpPr>
            <p:nvPr/>
          </p:nvSpPr>
          <p:spPr bwMode="auto">
            <a:xfrm>
              <a:off x="4543" y="1731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T</a:t>
              </a:r>
            </a:p>
          </p:txBody>
        </p:sp>
      </p:grpSp>
      <p:sp>
        <p:nvSpPr>
          <p:cNvPr id="179209" name="Oval 11"/>
          <p:cNvSpPr>
            <a:spLocks noChangeArrowheads="1"/>
          </p:cNvSpPr>
          <p:nvPr/>
        </p:nvSpPr>
        <p:spPr bwMode="auto">
          <a:xfrm>
            <a:off x="8375650" y="2466975"/>
            <a:ext cx="889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9210" name="Text Box 12"/>
          <p:cNvSpPr txBox="1">
            <a:spLocks noChangeArrowheads="1"/>
          </p:cNvSpPr>
          <p:nvPr/>
        </p:nvSpPr>
        <p:spPr bwMode="auto">
          <a:xfrm>
            <a:off x="8275638" y="248126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79211" name="Text Box 14"/>
          <p:cNvSpPr txBox="1">
            <a:spLocks noChangeArrowheads="1"/>
          </p:cNvSpPr>
          <p:nvPr/>
        </p:nvSpPr>
        <p:spPr bwMode="auto">
          <a:xfrm>
            <a:off x="8535988" y="4087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9212" name="Text Box 15"/>
          <p:cNvSpPr txBox="1">
            <a:spLocks noChangeArrowheads="1"/>
          </p:cNvSpPr>
          <p:nvPr/>
        </p:nvSpPr>
        <p:spPr bwMode="auto">
          <a:xfrm>
            <a:off x="6305550" y="181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533400" y="1457325"/>
            <a:ext cx="55562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kern="0" dirty="0">
                <a:ea typeface="宋体" charset="-122"/>
              </a:rPr>
              <a:t>NBS axioms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kern="0" dirty="0">
                <a:ea typeface="宋体" charset="-122"/>
              </a:rPr>
              <a:t>Pareto optimality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kern="0" dirty="0">
                <a:ea typeface="宋体" charset="-122"/>
              </a:rPr>
              <a:t>symmetry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kern="0" dirty="0">
                <a:ea typeface="宋体" charset="-122"/>
              </a:rPr>
              <a:t>invariance of linear transformation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kern="0" dirty="0">
                <a:ea typeface="宋体" charset="-122"/>
              </a:rPr>
              <a:t>independence of irrelevant alternatives</a:t>
            </a:r>
          </a:p>
          <a:p>
            <a:pPr lvl="1">
              <a:lnSpc>
                <a:spcPct val="80000"/>
              </a:lnSpc>
            </a:pPr>
            <a:endParaRPr lang="en-US" altLang="zh-CN" kern="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kern="0" dirty="0">
                <a:ea typeface="宋体" charset="-122"/>
              </a:rPr>
              <a:t>NBS solution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the rate allocation point is the feasible point which maximizes</a:t>
            </a:r>
          </a:p>
          <a:p>
            <a:pPr lvl="1">
              <a:lnSpc>
                <a:spcPct val="80000"/>
              </a:lnSpc>
            </a:pPr>
            <a:endParaRPr lang="en-US" altLang="zh-CN" kern="0" dirty="0">
              <a:ea typeface="宋体" charset="-122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38721"/>
              </p:ext>
            </p:extLst>
          </p:nvPr>
        </p:nvGraphicFramePr>
        <p:xfrm>
          <a:off x="2196608" y="5367611"/>
          <a:ext cx="19462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67" name="Equation" r:id="rId4" imgW="609336" imgH="215806" progId="Equation.3">
                  <p:embed/>
                </p:oleObj>
              </mc:Choice>
              <mc:Fallback>
                <p:oleObj name="Equation" r:id="rId4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08" y="5367611"/>
                        <a:ext cx="19462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306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34550" y="-8050"/>
            <a:ext cx="8024813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ABF Convergence </a:t>
            </a:r>
            <a:r>
              <a:rPr lang="en-US" altLang="zh-CN" sz="3600">
                <a:ea typeface="宋体" charset="-122"/>
              </a:rPr>
              <a:t>Proof Complexity: Complex System State</a:t>
            </a:r>
            <a:endParaRPr lang="en-US" altLang="en-US" sz="3600" dirty="0"/>
          </a:p>
        </p:txBody>
      </p:sp>
      <p:grpSp>
        <p:nvGrpSpPr>
          <p:cNvPr id="53251" name="Group 4"/>
          <p:cNvGrpSpPr>
            <a:grpSpLocks/>
          </p:cNvGrpSpPr>
          <p:nvPr/>
        </p:nvGrpSpPr>
        <p:grpSpPr bwMode="auto">
          <a:xfrm>
            <a:off x="1824038" y="1311275"/>
            <a:ext cx="5459412" cy="5003800"/>
            <a:chOff x="3598" y="2408"/>
            <a:chExt cx="2011" cy="1912"/>
          </a:xfrm>
        </p:grpSpPr>
        <p:sp>
          <p:nvSpPr>
            <p:cNvPr id="53253" name="Oval 5"/>
            <p:cNvSpPr>
              <a:spLocks noChangeArrowheads="1"/>
            </p:cNvSpPr>
            <p:nvPr/>
          </p:nvSpPr>
          <p:spPr bwMode="auto">
            <a:xfrm>
              <a:off x="4183" y="3305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i</a:t>
              </a:r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4" name="Oval 6"/>
            <p:cNvSpPr>
              <a:spLocks noChangeArrowheads="1"/>
            </p:cNvSpPr>
            <p:nvPr/>
          </p:nvSpPr>
          <p:spPr bwMode="auto">
            <a:xfrm>
              <a:off x="4601" y="2872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j</a:t>
              </a:r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5" name="Oval 7"/>
            <p:cNvSpPr>
              <a:spLocks noChangeArrowheads="1"/>
            </p:cNvSpPr>
            <p:nvPr/>
          </p:nvSpPr>
          <p:spPr bwMode="auto">
            <a:xfrm>
              <a:off x="4846" y="360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6" name="Oval 8"/>
            <p:cNvSpPr>
              <a:spLocks noChangeArrowheads="1"/>
            </p:cNvSpPr>
            <p:nvPr/>
          </p:nvSpPr>
          <p:spPr bwMode="auto">
            <a:xfrm>
              <a:off x="3863" y="3760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 flipV="1">
              <a:off x="4410" y="3126"/>
              <a:ext cx="23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58" name="Oval 10"/>
            <p:cNvSpPr>
              <a:spLocks noChangeArrowheads="1"/>
            </p:cNvSpPr>
            <p:nvPr/>
          </p:nvSpPr>
          <p:spPr bwMode="auto">
            <a:xfrm>
              <a:off x="3799" y="277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H="1" flipV="1">
              <a:off x="4032" y="3041"/>
              <a:ext cx="217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 flipV="1">
              <a:off x="4089" y="3560"/>
              <a:ext cx="141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4466" y="3494"/>
              <a:ext cx="38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flipV="1">
              <a:off x="4816" y="2408"/>
              <a:ext cx="12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 flipV="1">
              <a:off x="4891" y="2729"/>
              <a:ext cx="5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 flipH="1" flipV="1">
              <a:off x="3777" y="2644"/>
              <a:ext cx="15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 flipH="1">
              <a:off x="3598" y="3966"/>
              <a:ext cx="264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>
              <a:off x="5099" y="3871"/>
              <a:ext cx="57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flipV="1">
              <a:off x="5137" y="3560"/>
              <a:ext cx="47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53252" name="Rectangle 19"/>
          <p:cNvSpPr>
            <a:spLocks noChangeArrowheads="1"/>
          </p:cNvSpPr>
          <p:nvPr/>
        </p:nvSpPr>
        <p:spPr bwMode="auto">
          <a:xfrm>
            <a:off x="509848" y="6131881"/>
            <a:ext cx="398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ea typeface=""/>
              </a:rPr>
              <a:t>What is system state?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2044F58-045A-CB4D-B6BD-5CECF29DE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6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System State</a:t>
            </a:r>
            <a:endParaRPr lang="en-US" altLang="en-US"/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452438" y="1530350"/>
            <a:ext cx="5459412" cy="5003800"/>
            <a:chOff x="3598" y="2408"/>
            <a:chExt cx="2011" cy="1912"/>
          </a:xfrm>
        </p:grpSpPr>
        <p:sp>
          <p:nvSpPr>
            <p:cNvPr id="54279" name="Oval 5"/>
            <p:cNvSpPr>
              <a:spLocks noChangeArrowheads="1"/>
            </p:cNvSpPr>
            <p:nvPr/>
          </p:nvSpPr>
          <p:spPr bwMode="auto">
            <a:xfrm>
              <a:off x="4183" y="3305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d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宋体" charset="-122"/>
                </a:rPr>
                <a:t>i</a:t>
              </a:r>
              <a:endParaRPr lang="en-US" altLang="en-US" sz="2000" b="1" baseline="-250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0" name="Oval 6"/>
            <p:cNvSpPr>
              <a:spLocks noChangeArrowheads="1"/>
            </p:cNvSpPr>
            <p:nvPr/>
          </p:nvSpPr>
          <p:spPr bwMode="auto">
            <a:xfrm>
              <a:off x="4601" y="2872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dj</a:t>
              </a:r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1" name="Oval 7"/>
            <p:cNvSpPr>
              <a:spLocks noChangeArrowheads="1"/>
            </p:cNvSpPr>
            <p:nvPr/>
          </p:nvSpPr>
          <p:spPr bwMode="auto">
            <a:xfrm>
              <a:off x="4846" y="360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2" name="Oval 8"/>
            <p:cNvSpPr>
              <a:spLocks noChangeArrowheads="1"/>
            </p:cNvSpPr>
            <p:nvPr/>
          </p:nvSpPr>
          <p:spPr bwMode="auto">
            <a:xfrm>
              <a:off x="3863" y="3760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3" name="Line 9"/>
            <p:cNvSpPr>
              <a:spLocks noChangeShapeType="1"/>
            </p:cNvSpPr>
            <p:nvPr/>
          </p:nvSpPr>
          <p:spPr bwMode="auto">
            <a:xfrm flipV="1">
              <a:off x="4410" y="3126"/>
              <a:ext cx="23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4" name="Oval 10"/>
            <p:cNvSpPr>
              <a:spLocks noChangeArrowheads="1"/>
            </p:cNvSpPr>
            <p:nvPr/>
          </p:nvSpPr>
          <p:spPr bwMode="auto">
            <a:xfrm>
              <a:off x="3799" y="277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5" name="Line 11"/>
            <p:cNvSpPr>
              <a:spLocks noChangeShapeType="1"/>
            </p:cNvSpPr>
            <p:nvPr/>
          </p:nvSpPr>
          <p:spPr bwMode="auto">
            <a:xfrm flipH="1" flipV="1">
              <a:off x="4032" y="3041"/>
              <a:ext cx="217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 flipV="1">
              <a:off x="4089" y="3560"/>
              <a:ext cx="141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7" name="Line 13"/>
            <p:cNvSpPr>
              <a:spLocks noChangeShapeType="1"/>
            </p:cNvSpPr>
            <p:nvPr/>
          </p:nvSpPr>
          <p:spPr bwMode="auto">
            <a:xfrm>
              <a:off x="4466" y="3494"/>
              <a:ext cx="38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8" name="Line 14"/>
            <p:cNvSpPr>
              <a:spLocks noChangeShapeType="1"/>
            </p:cNvSpPr>
            <p:nvPr/>
          </p:nvSpPr>
          <p:spPr bwMode="auto">
            <a:xfrm flipV="1">
              <a:off x="4816" y="2408"/>
              <a:ext cx="12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 flipV="1">
              <a:off x="4891" y="2729"/>
              <a:ext cx="5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90" name="Line 16"/>
            <p:cNvSpPr>
              <a:spLocks noChangeShapeType="1"/>
            </p:cNvSpPr>
            <p:nvPr/>
          </p:nvSpPr>
          <p:spPr bwMode="auto">
            <a:xfrm flipH="1" flipV="1">
              <a:off x="3777" y="2644"/>
              <a:ext cx="15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 flipH="1">
              <a:off x="3598" y="3966"/>
              <a:ext cx="264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5099" y="3871"/>
              <a:ext cx="57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 flipV="1">
              <a:off x="5137" y="3560"/>
              <a:ext cx="47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54276" name="Rectangle 21"/>
          <p:cNvSpPr>
            <a:spLocks noChangeArrowheads="1"/>
          </p:cNvSpPr>
          <p:nvPr/>
        </p:nvSpPr>
        <p:spPr bwMode="auto">
          <a:xfrm>
            <a:off x="2403475" y="3457575"/>
            <a:ext cx="577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ea typeface=""/>
              </a:rPr>
              <a:t>d</a:t>
            </a:r>
            <a:r>
              <a:rPr lang="en-US" altLang="zh-CN" sz="2800" baseline="30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800" baseline="-25000">
              <a:solidFill>
                <a:srgbClr val="000000"/>
              </a:solidFill>
              <a:ea typeface=""/>
            </a:endParaRPr>
          </a:p>
        </p:txBody>
      </p:sp>
      <p:sp>
        <p:nvSpPr>
          <p:cNvPr id="54277" name="Rectangle 21"/>
          <p:cNvSpPr>
            <a:spLocks noChangeArrowheads="1"/>
          </p:cNvSpPr>
          <p:nvPr/>
        </p:nvSpPr>
        <p:spPr bwMode="auto">
          <a:xfrm>
            <a:off x="3051175" y="3594100"/>
            <a:ext cx="579438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ea typeface=""/>
              </a:rPr>
              <a:t>d</a:t>
            </a:r>
            <a:r>
              <a:rPr lang="en-US" altLang="zh-CN" sz="2800" baseline="30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800" baseline="-25000">
              <a:solidFill>
                <a:srgbClr val="000000"/>
              </a:solidFill>
              <a:ea typeface=""/>
            </a:endParaRPr>
          </a:p>
        </p:txBody>
      </p:sp>
      <p:sp>
        <p:nvSpPr>
          <p:cNvPr id="54278" name="Rectangle 22"/>
          <p:cNvSpPr>
            <a:spLocks noChangeArrowheads="1"/>
          </p:cNvSpPr>
          <p:nvPr/>
        </p:nvSpPr>
        <p:spPr bwMode="auto">
          <a:xfrm>
            <a:off x="6016592" y="1294560"/>
            <a:ext cx="2925762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ea typeface=""/>
              </a:rPr>
              <a:t>three types of distance state from node j: </a:t>
            </a:r>
            <a:br>
              <a:rPr lang="en-US" altLang="en-US" dirty="0">
                <a:solidFill>
                  <a:srgbClr val="000000"/>
                </a:solidFill>
                <a:ea typeface=""/>
              </a:rPr>
            </a:br>
            <a:endParaRPr lang="en-US" altLang="en-US" dirty="0">
              <a:solidFill>
                <a:srgbClr val="000000"/>
              </a:solidFill>
              <a:ea typeface=""/>
            </a:endParaRPr>
          </a:p>
          <a:p>
            <a:pPr>
              <a:buFontTx/>
              <a:buChar char="-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: current distance estimate state at node j</a:t>
            </a:r>
            <a:br>
              <a:rPr lang="en-US" altLang="en-US" dirty="0">
                <a:solidFill>
                  <a:srgbClr val="000000"/>
                </a:solidFill>
                <a:ea typeface=""/>
              </a:rPr>
            </a:br>
            <a:endParaRPr lang="en-US" altLang="en-US" dirty="0">
              <a:solidFill>
                <a:srgbClr val="000000"/>
              </a:solidFill>
              <a:ea typeface=""/>
            </a:endParaRPr>
          </a:p>
          <a:p>
            <a:r>
              <a:rPr lang="en-US" altLang="en-US" dirty="0">
                <a:solidFill>
                  <a:srgbClr val="000000"/>
                </a:solidFill>
                <a:ea typeface=""/>
              </a:rPr>
              <a:t>-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30000" dirty="0" err="1">
                <a:solidFill>
                  <a:srgbClr val="000000"/>
                </a:solidFill>
                <a:ea typeface=""/>
              </a:rPr>
              <a:t>i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: last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 that neighbor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 received</a:t>
            </a:r>
            <a:br>
              <a:rPr lang="en-US" altLang="en-US" dirty="0">
                <a:solidFill>
                  <a:srgbClr val="000000"/>
                </a:solidFill>
                <a:ea typeface=""/>
              </a:rPr>
            </a:br>
            <a:endParaRPr lang="en-US" altLang="en-US" dirty="0">
              <a:solidFill>
                <a:srgbClr val="000000"/>
              </a:solidFill>
              <a:ea typeface=""/>
            </a:endParaRPr>
          </a:p>
          <a:p>
            <a:pPr>
              <a:spcBef>
                <a:spcPct val="30000"/>
              </a:spcBef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-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30000" dirty="0" err="1">
                <a:solidFill>
                  <a:srgbClr val="000000"/>
                </a:solidFill>
                <a:ea typeface=""/>
              </a:rPr>
              <a:t>i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: those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 that are still in transit to neighbor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i</a:t>
            </a:r>
            <a:endParaRPr lang="en-US" altLang="en-US" dirty="0">
              <a:solidFill>
                <a:srgbClr val="000000"/>
              </a:solidFill>
              <a:ea typeface="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C5A41C8-03FE-9147-93E0-256CC73FB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4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7" y="0"/>
            <a:ext cx="8024813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ABF Convergence Proof: </a:t>
            </a:r>
            <a:br>
              <a:rPr lang="en-US" altLang="zh-CN" sz="3600" dirty="0">
                <a:ea typeface="宋体" charset="-122"/>
              </a:rPr>
            </a:br>
            <a:r>
              <a:rPr lang="en-US" altLang="zh-CN" sz="3600" dirty="0">
                <a:ea typeface="宋体" charset="-122"/>
              </a:rPr>
              <a:t>The Sandwich Technique</a:t>
            </a:r>
            <a:endParaRPr lang="en-US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altLang="en-US" sz="3600" dirty="0"/>
                  <a:t>Basic idea: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en-US" sz="3200" dirty="0"/>
                  <a:t>bound system state using extreme states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altLang="en-US" sz="3600" dirty="0"/>
                  <a:t>Extreme states: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sz="3200" dirty="0">
                    <a:ea typeface="宋体" charset="-122"/>
                  </a:rPr>
                  <a:t>SBF/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sz="3200" dirty="0">
                    <a:ea typeface="宋体" charset="-122"/>
                    <a:sym typeface="Symbol" charset="2"/>
                  </a:rPr>
                  <a:t>; call the sequence U()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sz="3200" dirty="0">
                    <a:ea typeface="宋体" charset="-122"/>
                  </a:rPr>
                  <a:t>SBF/</a:t>
                </a:r>
                <a:r>
                  <a:rPr lang="en-US" altLang="zh-CN" sz="3200" dirty="0">
                    <a:ea typeface="宋体" charset="-122"/>
                    <a:sym typeface="Symbol" charset="2"/>
                  </a:rPr>
                  <a:t>-1; call the sequence L()</a:t>
                </a:r>
              </a:p>
            </p:txBody>
          </p:sp>
        </mc:Choice>
        <mc:Fallback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17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B2A72F4-7B51-3444-A353-A261263A0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ABF Convergence</a:t>
            </a:r>
            <a:endParaRPr lang="en-US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Consider the time when the </a:t>
            </a:r>
            <a:r>
              <a:rPr lang="en-US" altLang="en-US" dirty="0"/>
              <a:t>topology is </a:t>
            </a:r>
            <a:r>
              <a:rPr lang="en-US" altLang="zh-CN" dirty="0">
                <a:ea typeface="宋体" charset="-122"/>
              </a:rPr>
              <a:t>stabilized as time 0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U(0) and L(0) provide upper and lower bounds at time 0 on all corresponding elements of states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latin typeface="Helvetica" charset="0"/>
                <a:ea typeface="宋体" charset="-122"/>
              </a:rPr>
              <a:t>L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zh-CN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</a:t>
            </a:r>
            <a:r>
              <a:rPr lang="en-US" altLang="en-US" dirty="0">
                <a:latin typeface="Courier New" charset="0"/>
                <a:sym typeface="Symbol" charset="2"/>
              </a:rPr>
              <a:t>≤</a:t>
            </a:r>
            <a:r>
              <a:rPr lang="en-US" altLang="en-US" dirty="0">
                <a:latin typeface="TTE18E0418t00" charset="0"/>
              </a:rPr>
              <a:t> </a:t>
            </a:r>
            <a:r>
              <a:rPr lang="en-US" altLang="en-US" dirty="0" err="1">
                <a:latin typeface="TTE18E0418t00" charset="0"/>
              </a:rPr>
              <a:t>d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zh-CN" dirty="0">
                <a:latin typeface="Helvetica" charset="0"/>
                <a:ea typeface="宋体" charset="-122"/>
              </a:rPr>
              <a:t> </a:t>
            </a:r>
            <a:r>
              <a:rPr lang="en-US" altLang="en-US" dirty="0">
                <a:latin typeface="Courier New" charset="0"/>
                <a:sym typeface="Symbol" charset="2"/>
              </a:rPr>
              <a:t>≤</a:t>
            </a:r>
            <a:r>
              <a:rPr lang="en-US" altLang="en-US" dirty="0">
                <a:latin typeface="TTE18E0418t00" charset="0"/>
              </a:rPr>
              <a:t> </a:t>
            </a:r>
            <a:r>
              <a:rPr lang="en-US" altLang="en-US" dirty="0" err="1">
                <a:latin typeface="TTE18E0418t00" charset="0"/>
              </a:rPr>
              <a:t>U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en-US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for all </a:t>
            </a:r>
            <a:r>
              <a:rPr lang="en-US" altLang="en-US" dirty="0" err="1"/>
              <a:t>d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en-US" dirty="0">
                <a:latin typeface="Helvetica" charset="0"/>
              </a:rPr>
              <a:t>state at node j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latin typeface="Helvetica" charset="0"/>
                <a:ea typeface="宋体" charset="-122"/>
              </a:rPr>
              <a:t>L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zh-CN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</a:t>
            </a:r>
            <a:r>
              <a:rPr lang="en-US" altLang="en-US" dirty="0">
                <a:latin typeface="Courier New" charset="0"/>
                <a:sym typeface="Symbol" charset="2"/>
              </a:rPr>
              <a:t>≤ </a:t>
            </a:r>
            <a:r>
              <a:rPr lang="en-US" altLang="en-US" dirty="0" err="1"/>
              <a:t>d</a:t>
            </a:r>
            <a:r>
              <a:rPr lang="en-US" altLang="zh-CN" baseline="30000" dirty="0" err="1">
                <a:ea typeface="宋体" charset="-122"/>
              </a:rPr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</a:t>
            </a:r>
            <a:r>
              <a:rPr lang="en-US" altLang="en-US" dirty="0">
                <a:latin typeface="Courier New" charset="0"/>
                <a:sym typeface="Symbol" charset="2"/>
              </a:rPr>
              <a:t>≤</a:t>
            </a:r>
            <a:r>
              <a:rPr lang="en-US" altLang="en-US" dirty="0">
                <a:latin typeface="TTE18E0418t00" charset="0"/>
              </a:rPr>
              <a:t> </a:t>
            </a:r>
            <a:r>
              <a:rPr lang="en-US" altLang="en-US" dirty="0" err="1">
                <a:latin typeface="TTE18E0418t00" charset="0"/>
              </a:rPr>
              <a:t>U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en-US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latin typeface="Helvetica" charset="0"/>
                <a:ea typeface="宋体" charset="-122"/>
              </a:rPr>
              <a:t>L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zh-CN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</a:t>
            </a:r>
            <a:r>
              <a:rPr lang="en-US" altLang="en-US" dirty="0">
                <a:latin typeface="Courier New" charset="0"/>
                <a:sym typeface="Symbol" charset="2"/>
              </a:rPr>
              <a:t>≤ update messages </a:t>
            </a:r>
            <a:r>
              <a:rPr lang="en-US" altLang="en-US" dirty="0" err="1"/>
              <a:t>d</a:t>
            </a:r>
            <a:r>
              <a:rPr lang="en-US" altLang="zh-CN" baseline="30000" dirty="0" err="1">
                <a:ea typeface="宋体" charset="-122"/>
              </a:rPr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</a:t>
            </a:r>
            <a:r>
              <a:rPr lang="en-US" altLang="en-US" dirty="0">
                <a:latin typeface="Courier New" charset="0"/>
                <a:sym typeface="Symbol" charset="2"/>
              </a:rPr>
              <a:t>≤</a:t>
            </a:r>
            <a:r>
              <a:rPr lang="en-US" altLang="en-US" dirty="0">
                <a:latin typeface="TTE18E0418t00" charset="0"/>
              </a:rPr>
              <a:t> </a:t>
            </a:r>
            <a:r>
              <a:rPr lang="en-US" altLang="en-US" dirty="0" err="1">
                <a:latin typeface="TTE18E0418t00" charset="0"/>
              </a:rPr>
              <a:t>U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en-US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EEA377-33FB-AC42-971E-E54872592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86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ABF Convergence</a:t>
            </a:r>
            <a:endParaRPr lang="en-US" alt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629275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err="1"/>
              <a:t>d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after at least one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update at node j: </a:t>
            </a:r>
            <a:br>
              <a:rPr lang="en-US" altLang="zh-CN" dirty="0">
                <a:ea typeface="宋体" charset="-122"/>
              </a:rPr>
            </a:br>
            <a:r>
              <a:rPr lang="en-US" altLang="en-US" dirty="0" err="1"/>
              <a:t>d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falls between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ea typeface="宋体" charset="-122"/>
              </a:rPr>
              <a:t>L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/>
              <a:t> (</a:t>
            </a:r>
            <a:r>
              <a:rPr lang="en-US" altLang="en-US" dirty="0">
                <a:ea typeface="宋体" charset="-122"/>
              </a:rPr>
              <a:t>1</a:t>
            </a:r>
            <a:r>
              <a:rPr lang="en-US" altLang="en-US" dirty="0"/>
              <a:t>) </a:t>
            </a:r>
            <a:r>
              <a:rPr lang="en-US" altLang="en-US" dirty="0">
                <a:sym typeface="Symbol" charset="2"/>
              </a:rPr>
              <a:t>≤</a:t>
            </a:r>
            <a:r>
              <a:rPr lang="en-US" altLang="en-US" dirty="0"/>
              <a:t> </a:t>
            </a:r>
            <a:r>
              <a:rPr lang="en-US" altLang="en-US" dirty="0" err="1"/>
              <a:t>d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en-US" dirty="0">
                <a:sym typeface="Symbol" charset="2"/>
              </a:rPr>
              <a:t>≤</a:t>
            </a:r>
            <a:r>
              <a:rPr lang="en-US" altLang="en-US" dirty="0"/>
              <a:t> </a:t>
            </a:r>
            <a:r>
              <a:rPr lang="en-US" altLang="en-US" dirty="0" err="1"/>
              <a:t>U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/>
              <a:t> (</a:t>
            </a:r>
            <a:r>
              <a:rPr lang="en-US" altLang="en-US" dirty="0">
                <a:ea typeface="宋体" charset="-122"/>
              </a:rPr>
              <a:t>1</a:t>
            </a:r>
            <a:r>
              <a:rPr lang="en-US" altLang="en-US" dirty="0"/>
              <a:t>)</a:t>
            </a:r>
          </a:p>
          <a:p>
            <a:endParaRPr lang="en-US" altLang="en-US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err="1"/>
              <a:t>d</a:t>
            </a:r>
            <a:r>
              <a:rPr lang="en-US" altLang="zh-CN" baseline="30000" dirty="0" err="1">
                <a:ea typeface="宋体" charset="-122"/>
              </a:rPr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en-US" dirty="0">
                <a:ea typeface="宋体" charset="-122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宋体" charset="-122"/>
              </a:rPr>
              <a:t>eventually all </a:t>
            </a:r>
            <a:r>
              <a:rPr lang="en-US" altLang="en-US" dirty="0" err="1"/>
              <a:t>d</a:t>
            </a:r>
            <a:r>
              <a:rPr lang="en-US" altLang="zh-CN" baseline="30000" dirty="0" err="1">
                <a:ea typeface="宋体" charset="-122"/>
              </a:rPr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en-US" dirty="0">
                <a:ea typeface="宋体" charset="-122"/>
              </a:rPr>
              <a:t>that </a:t>
            </a:r>
            <a:br>
              <a:rPr lang="en-US" altLang="en-US" dirty="0">
                <a:ea typeface="宋体" charset="-122"/>
              </a:rPr>
            </a:br>
            <a:r>
              <a:rPr lang="en-US" altLang="en-US" dirty="0">
                <a:ea typeface="宋体" charset="-122"/>
              </a:rPr>
              <a:t>are only bounded by </a:t>
            </a:r>
            <a:br>
              <a:rPr lang="en-US" altLang="en-US" dirty="0">
                <a:ea typeface="宋体" charset="-122"/>
              </a:rPr>
            </a:br>
            <a:r>
              <a:rPr lang="en-US" altLang="zh-CN" dirty="0" err="1">
                <a:ea typeface="宋体" charset="-122"/>
              </a:rPr>
              <a:t>L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/>
              <a:t> (</a:t>
            </a:r>
            <a:r>
              <a:rPr lang="en-US" altLang="en-US" dirty="0">
                <a:ea typeface="宋体" charset="-122"/>
              </a:rPr>
              <a:t>0</a:t>
            </a:r>
            <a:r>
              <a:rPr lang="en-US" altLang="en-US" dirty="0"/>
              <a:t>) and </a:t>
            </a:r>
            <a:r>
              <a:rPr lang="en-US" altLang="zh-CN" dirty="0" err="1">
                <a:ea typeface="宋体" charset="-122"/>
              </a:rPr>
              <a:t>U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/>
              <a:t> (</a:t>
            </a:r>
            <a:r>
              <a:rPr lang="en-US" altLang="en-US" dirty="0">
                <a:ea typeface="宋体" charset="-122"/>
              </a:rPr>
              <a:t>0</a:t>
            </a:r>
            <a:r>
              <a:rPr lang="en-US" altLang="en-US" dirty="0"/>
              <a:t>) are </a:t>
            </a:r>
            <a:br>
              <a:rPr lang="en-US" altLang="en-US" dirty="0"/>
            </a:br>
            <a:r>
              <a:rPr lang="en-US" altLang="en-US" dirty="0">
                <a:ea typeface="宋体" charset="-122"/>
              </a:rPr>
              <a:t>replaced with in</a:t>
            </a:r>
            <a:br>
              <a:rPr lang="en-US" altLang="en-US" dirty="0">
                <a:ea typeface="宋体" charset="-122"/>
              </a:rPr>
            </a:br>
            <a:r>
              <a:rPr lang="en-US" altLang="en-US" dirty="0" err="1">
                <a:ea typeface="宋体" charset="-122"/>
              </a:rPr>
              <a:t>L</a:t>
            </a:r>
            <a:r>
              <a:rPr lang="en-US" altLang="en-US" baseline="-25000" dirty="0" err="1">
                <a:ea typeface="宋体" charset="-122"/>
              </a:rPr>
              <a:t>j</a:t>
            </a:r>
            <a:r>
              <a:rPr lang="en-US" altLang="en-US" dirty="0">
                <a:ea typeface="宋体" charset="-122"/>
              </a:rPr>
              <a:t>(1) and </a:t>
            </a:r>
            <a:r>
              <a:rPr lang="en-US" altLang="en-US" dirty="0" err="1">
                <a:ea typeface="宋体" charset="-122"/>
              </a:rPr>
              <a:t>U</a:t>
            </a:r>
            <a:r>
              <a:rPr lang="en-US" altLang="en-US" baseline="-25000" dirty="0" err="1">
                <a:ea typeface="宋体" charset="-122"/>
              </a:rPr>
              <a:t>j</a:t>
            </a:r>
            <a:r>
              <a:rPr lang="en-US" altLang="en-US" dirty="0">
                <a:ea typeface="宋体" charset="-122"/>
              </a:rPr>
              <a:t>(1)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4968875" y="1749425"/>
            <a:ext cx="4175125" cy="4322763"/>
            <a:chOff x="3598" y="2408"/>
            <a:chExt cx="2011" cy="1912"/>
          </a:xfrm>
        </p:grpSpPr>
        <p:sp>
          <p:nvSpPr>
            <p:cNvPr id="56327" name="Oval 5"/>
            <p:cNvSpPr>
              <a:spLocks noChangeArrowheads="1"/>
            </p:cNvSpPr>
            <p:nvPr/>
          </p:nvSpPr>
          <p:spPr bwMode="auto">
            <a:xfrm>
              <a:off x="4183" y="3305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d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宋体" charset="-122"/>
                </a:rPr>
                <a:t>i</a:t>
              </a:r>
              <a:endParaRPr lang="en-US" altLang="en-US" sz="2000" b="1" baseline="-250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28" name="Oval 6"/>
            <p:cNvSpPr>
              <a:spLocks noChangeArrowheads="1"/>
            </p:cNvSpPr>
            <p:nvPr/>
          </p:nvSpPr>
          <p:spPr bwMode="auto">
            <a:xfrm>
              <a:off x="4601" y="2872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dj</a:t>
              </a:r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29" name="Oval 7"/>
            <p:cNvSpPr>
              <a:spLocks noChangeArrowheads="1"/>
            </p:cNvSpPr>
            <p:nvPr/>
          </p:nvSpPr>
          <p:spPr bwMode="auto">
            <a:xfrm>
              <a:off x="4846" y="360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30" name="Oval 8"/>
            <p:cNvSpPr>
              <a:spLocks noChangeArrowheads="1"/>
            </p:cNvSpPr>
            <p:nvPr/>
          </p:nvSpPr>
          <p:spPr bwMode="auto">
            <a:xfrm>
              <a:off x="3863" y="3760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31" name="Line 9"/>
            <p:cNvSpPr>
              <a:spLocks noChangeShapeType="1"/>
            </p:cNvSpPr>
            <p:nvPr/>
          </p:nvSpPr>
          <p:spPr bwMode="auto">
            <a:xfrm flipV="1">
              <a:off x="4410" y="3126"/>
              <a:ext cx="23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2" name="Oval 10"/>
            <p:cNvSpPr>
              <a:spLocks noChangeArrowheads="1"/>
            </p:cNvSpPr>
            <p:nvPr/>
          </p:nvSpPr>
          <p:spPr bwMode="auto">
            <a:xfrm>
              <a:off x="3799" y="277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 flipH="1" flipV="1">
              <a:off x="4032" y="3041"/>
              <a:ext cx="217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4" name="Line 12"/>
            <p:cNvSpPr>
              <a:spLocks noChangeShapeType="1"/>
            </p:cNvSpPr>
            <p:nvPr/>
          </p:nvSpPr>
          <p:spPr bwMode="auto">
            <a:xfrm flipV="1">
              <a:off x="4089" y="3560"/>
              <a:ext cx="141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5" name="Line 13"/>
            <p:cNvSpPr>
              <a:spLocks noChangeShapeType="1"/>
            </p:cNvSpPr>
            <p:nvPr/>
          </p:nvSpPr>
          <p:spPr bwMode="auto">
            <a:xfrm>
              <a:off x="4466" y="3494"/>
              <a:ext cx="38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6" name="Line 14"/>
            <p:cNvSpPr>
              <a:spLocks noChangeShapeType="1"/>
            </p:cNvSpPr>
            <p:nvPr/>
          </p:nvSpPr>
          <p:spPr bwMode="auto">
            <a:xfrm flipV="1">
              <a:off x="4816" y="2408"/>
              <a:ext cx="12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7" name="Line 15"/>
            <p:cNvSpPr>
              <a:spLocks noChangeShapeType="1"/>
            </p:cNvSpPr>
            <p:nvPr/>
          </p:nvSpPr>
          <p:spPr bwMode="auto">
            <a:xfrm flipV="1">
              <a:off x="4891" y="2729"/>
              <a:ext cx="5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8" name="Line 16"/>
            <p:cNvSpPr>
              <a:spLocks noChangeShapeType="1"/>
            </p:cNvSpPr>
            <p:nvPr/>
          </p:nvSpPr>
          <p:spPr bwMode="auto">
            <a:xfrm flipH="1" flipV="1">
              <a:off x="3777" y="2644"/>
              <a:ext cx="15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 flipH="1">
              <a:off x="3598" y="3966"/>
              <a:ext cx="264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5099" y="3871"/>
              <a:ext cx="57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 flipV="1">
              <a:off x="5137" y="3560"/>
              <a:ext cx="47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56325" name="Rectangle 21"/>
          <p:cNvSpPr>
            <a:spLocks noChangeArrowheads="1"/>
          </p:cNvSpPr>
          <p:nvPr/>
        </p:nvSpPr>
        <p:spPr bwMode="auto">
          <a:xfrm>
            <a:off x="6411913" y="3384550"/>
            <a:ext cx="665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ea typeface=""/>
              </a:rPr>
              <a:t>d</a:t>
            </a:r>
            <a:r>
              <a:rPr lang="en-US" altLang="zh-CN" sz="2800" baseline="30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800" baseline="-25000">
              <a:solidFill>
                <a:srgbClr val="000000"/>
              </a:solidFill>
              <a:ea typeface=""/>
            </a:endParaRPr>
          </a:p>
        </p:txBody>
      </p:sp>
      <p:sp>
        <p:nvSpPr>
          <p:cNvPr id="56326" name="Rectangle 21"/>
          <p:cNvSpPr>
            <a:spLocks noChangeArrowheads="1"/>
          </p:cNvSpPr>
          <p:nvPr/>
        </p:nvSpPr>
        <p:spPr bwMode="auto">
          <a:xfrm>
            <a:off x="7023100" y="3484563"/>
            <a:ext cx="785813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ea typeface=""/>
              </a:rPr>
              <a:t>d</a:t>
            </a:r>
            <a:r>
              <a:rPr lang="en-US" altLang="zh-CN" sz="2800" baseline="30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800" baseline="-25000">
              <a:solidFill>
                <a:srgbClr val="000000"/>
              </a:solidFill>
              <a:ea typeface="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0A883558-BF78-9D43-A208-2B89417B0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Asynchronous Bellman-Ford: Summary</a:t>
            </a:r>
            <a:endParaRPr lang="en-US" altLang="en-US" sz="36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62075"/>
            <a:ext cx="8062913" cy="5099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D</a:t>
            </a:r>
            <a:r>
              <a:rPr lang="en-US" altLang="en-US" sz="3200" dirty="0"/>
              <a:t>istributed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each node communicates its routing table to its directly-attached neighbors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I</a:t>
            </a:r>
            <a:r>
              <a:rPr lang="en-US" altLang="en-US" sz="3200" dirty="0"/>
              <a:t>terative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continues periodically or when link changes, e.g. detects a link failure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A</a:t>
            </a:r>
            <a:r>
              <a:rPr lang="en-US" altLang="en-US" sz="3200" dirty="0"/>
              <a:t>synchronous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nodes need </a:t>
            </a:r>
            <a:r>
              <a:rPr lang="en-US" altLang="en-US" i="1" dirty="0"/>
              <a:t>not</a:t>
            </a:r>
            <a:r>
              <a:rPr lang="en-US" altLang="en-US" dirty="0"/>
              <a:t> exchange info/iterate in lock step!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C</a:t>
            </a:r>
            <a:r>
              <a:rPr lang="en-US" altLang="en-US" sz="3200" dirty="0"/>
              <a:t>onvergence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in finite steps, independent of initial condition</a:t>
            </a:r>
            <a:r>
              <a:rPr lang="en-US" altLang="zh-CN" dirty="0">
                <a:ea typeface="宋体" charset="-122"/>
              </a:rPr>
              <a:t> if</a:t>
            </a:r>
            <a:r>
              <a:rPr lang="en-US" altLang="en-US" dirty="0"/>
              <a:t> network </a:t>
            </a:r>
            <a:r>
              <a:rPr lang="en-US" altLang="zh-CN" dirty="0">
                <a:ea typeface="宋体" charset="-122"/>
              </a:rPr>
              <a:t>is </a:t>
            </a:r>
            <a:r>
              <a:rPr lang="en-US" altLang="en-US" dirty="0"/>
              <a:t>connected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225E4F4-9AF5-F746-A348-D4CDF2017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50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577013"/>
            <a:ext cx="682625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2831C2B-EA8F-C944-B0B8-EA082EC3A4C3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56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ＭＳ Ｐゴシック" charset="-128"/>
              </a:rPr>
              <a:t>Summary: Distributed Distance-Vector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32775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  <a:sym typeface="Symbol" charset="2"/>
              </a:rPr>
              <a:t>Tool box: a key technique for proving convergence (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liveness</a:t>
            </a:r>
            <a:r>
              <a:rPr lang="en-US" altLang="zh-CN" dirty="0">
                <a:ea typeface="ＭＳ Ｐゴシック" charset="-128"/>
                <a:sym typeface="Symbol" charset="2"/>
              </a:rPr>
              <a:t>) of distributed protocols</a:t>
            </a:r>
            <a:r>
              <a:rPr lang="en-US" altLang="zh-CN" dirty="0">
                <a:ea typeface="ＭＳ Ｐゴシック" charset="-128"/>
              </a:rPr>
              <a:t>: monotonicity and bounding-box (sandwich)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Consider two configurations d(t) and d’(t):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if d(t) </a:t>
            </a:r>
            <a:r>
              <a:rPr lang="en-US" altLang="zh-CN" dirty="0">
                <a:ea typeface="ＭＳ Ｐゴシック" charset="-128"/>
                <a:sym typeface="Symbol" charset="2"/>
              </a:rPr>
              <a:t>&lt;= d’(t), then d(t+1) &lt;= d’(t+1)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  <a:sym typeface="Symbol" charset="2"/>
              </a:rPr>
              <a:t>Identify two extreme configurations to sandwich any real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61281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84CFF-6004-7D4E-9667-90A76489665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84994" name="Group 20"/>
          <p:cNvGrpSpPr>
            <a:grpSpLocks/>
          </p:cNvGrpSpPr>
          <p:nvPr/>
        </p:nvGrpSpPr>
        <p:grpSpPr bwMode="auto">
          <a:xfrm>
            <a:off x="1003300" y="4513263"/>
            <a:ext cx="2112963" cy="1903412"/>
            <a:chOff x="1086" y="2937"/>
            <a:chExt cx="1331" cy="1199"/>
          </a:xfrm>
        </p:grpSpPr>
        <p:sp>
          <p:nvSpPr>
            <p:cNvPr id="85018" name="Freeform 18"/>
            <p:cNvSpPr>
              <a:spLocks/>
            </p:cNvSpPr>
            <p:nvPr/>
          </p:nvSpPr>
          <p:spPr bwMode="auto">
            <a:xfrm>
              <a:off x="1105" y="2945"/>
              <a:ext cx="1312" cy="1191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9" name="Freeform 19"/>
            <p:cNvSpPr>
              <a:spLocks/>
            </p:cNvSpPr>
            <p:nvPr/>
          </p:nvSpPr>
          <p:spPr bwMode="auto">
            <a:xfrm>
              <a:off x="1086" y="2937"/>
              <a:ext cx="1312" cy="1199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05788" cy="1143000"/>
          </a:xfrm>
        </p:spPr>
        <p:txBody>
          <a:bodyPr/>
          <a:lstStyle/>
          <a:p>
            <a:r>
              <a:rPr lang="en-US" altLang="en-US" sz="3600" dirty="0">
                <a:ea typeface="ＭＳ Ｐゴシック" charset="-128"/>
              </a:rPr>
              <a:t>Recap: Derive </a:t>
            </a:r>
            <a:r>
              <a:rPr lang="en-US" altLang="en-US" sz="3600" dirty="0" err="1">
                <a:ea typeface="ＭＳ Ｐゴシック" charset="-128"/>
              </a:rPr>
              <a:t>Alg</a:t>
            </a:r>
            <a:r>
              <a:rPr lang="en-US" altLang="en-US" sz="3600" dirty="0">
                <a:ea typeface="ＭＳ Ｐゴシック" charset="-128"/>
              </a:rPr>
              <a:t> (Strong Dual Theorem)</a:t>
            </a:r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2578100" y="1589088"/>
          <a:ext cx="33734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67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589088"/>
                        <a:ext cx="3373438" cy="177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20675" y="5946775"/>
            <a:ext cx="34766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2119313" y="4029075"/>
            <a:ext cx="0" cy="233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3438525" y="5622925"/>
            <a:ext cx="60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</a:t>
            </a:r>
          </a:p>
        </p:txBody>
      </p:sp>
      <p:sp>
        <p:nvSpPr>
          <p:cNvPr id="85000" name="Text Box 9"/>
          <p:cNvSpPr txBox="1">
            <a:spLocks noChangeArrowheads="1"/>
          </p:cNvSpPr>
          <p:nvPr/>
        </p:nvSpPr>
        <p:spPr bwMode="auto">
          <a:xfrm>
            <a:off x="1323975" y="38560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</a:t>
            </a:r>
          </a:p>
        </p:txBody>
      </p:sp>
      <p:sp>
        <p:nvSpPr>
          <p:cNvPr id="85001" name="Text Box 10"/>
          <p:cNvSpPr txBox="1">
            <a:spLocks noChangeArrowheads="1"/>
          </p:cNvSpPr>
          <p:nvPr/>
        </p:nvSpPr>
        <p:spPr bwMode="auto">
          <a:xfrm>
            <a:off x="6608763" y="183515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f(x) concave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g(x) linear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 is a convex set</a:t>
            </a:r>
          </a:p>
        </p:txBody>
      </p:sp>
      <p:graphicFrame>
        <p:nvGraphicFramePr>
          <p:cNvPr id="85002" name="Object 3"/>
          <p:cNvGraphicFramePr>
            <a:graphicFrameLocks noChangeAspect="1"/>
          </p:cNvGraphicFramePr>
          <p:nvPr/>
        </p:nvGraphicFramePr>
        <p:xfrm>
          <a:off x="4298950" y="3546475"/>
          <a:ext cx="430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68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546475"/>
                        <a:ext cx="4308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93750" y="3768725"/>
            <a:ext cx="1809750" cy="2690813"/>
            <a:chOff x="500" y="2374"/>
            <a:chExt cx="1140" cy="1695"/>
          </a:xfrm>
        </p:grpSpPr>
        <p:sp>
          <p:nvSpPr>
            <p:cNvPr id="85016" name="Line 13"/>
            <p:cNvSpPr>
              <a:spLocks noChangeShapeType="1"/>
            </p:cNvSpPr>
            <p:nvPr/>
          </p:nvSpPr>
          <p:spPr bwMode="auto">
            <a:xfrm flipV="1">
              <a:off x="500" y="2596"/>
              <a:ext cx="1039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7" name="Text Box 14"/>
            <p:cNvSpPr txBox="1">
              <a:spLocks noChangeArrowheads="1"/>
            </p:cNvSpPr>
            <p:nvPr/>
          </p:nvSpPr>
          <p:spPr bwMode="auto">
            <a:xfrm>
              <a:off x="1406" y="2374"/>
              <a:ext cx="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79425" y="3786188"/>
            <a:ext cx="2736850" cy="2462212"/>
            <a:chOff x="302" y="2385"/>
            <a:chExt cx="1724" cy="1551"/>
          </a:xfrm>
        </p:grpSpPr>
        <p:sp>
          <p:nvSpPr>
            <p:cNvPr id="85014" name="Line 12"/>
            <p:cNvSpPr>
              <a:spLocks noChangeShapeType="1"/>
            </p:cNvSpPr>
            <p:nvPr/>
          </p:nvSpPr>
          <p:spPr bwMode="auto">
            <a:xfrm flipV="1">
              <a:off x="302" y="2586"/>
              <a:ext cx="1586" cy="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5" name="Text Box 15"/>
            <p:cNvSpPr txBox="1">
              <a:spLocks noChangeArrowheads="1"/>
            </p:cNvSpPr>
            <p:nvPr/>
          </p:nvSpPr>
          <p:spPr bwMode="auto">
            <a:xfrm>
              <a:off x="1776" y="2385"/>
              <a:ext cx="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5005" name="Freeform 21"/>
          <p:cNvSpPr>
            <a:spLocks/>
          </p:cNvSpPr>
          <p:nvPr/>
        </p:nvSpPr>
        <p:spPr bwMode="auto">
          <a:xfrm>
            <a:off x="179388" y="3971925"/>
            <a:ext cx="749300" cy="960438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6" name="Freeform 23"/>
          <p:cNvSpPr>
            <a:spLocks/>
          </p:cNvSpPr>
          <p:nvPr/>
        </p:nvSpPr>
        <p:spPr bwMode="auto">
          <a:xfrm rot="719157">
            <a:off x="569913" y="4497388"/>
            <a:ext cx="1747837" cy="46196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5007" name="Text Box 24"/>
          <p:cNvSpPr txBox="1">
            <a:spLocks noChangeArrowheads="1"/>
          </p:cNvSpPr>
          <p:nvPr/>
        </p:nvSpPr>
        <p:spPr bwMode="auto">
          <a:xfrm>
            <a:off x="179388" y="3948113"/>
            <a:ext cx="34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248150" y="4373563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</a:rPr>
              <a:t>D(q) is called the dual;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q (</a:t>
            </a:r>
            <a:r>
              <a:rPr lang="en-US" altLang="en-US" sz="2000" b="1" i="1">
                <a:solidFill>
                  <a:srgbClr val="FF0000"/>
                </a:solidFill>
              </a:rPr>
              <a:t>&gt;= 0</a:t>
            </a:r>
            <a:r>
              <a:rPr lang="en-US" altLang="en-US" sz="2000">
                <a:solidFill>
                  <a:srgbClr val="000000"/>
                </a:solidFill>
              </a:rPr>
              <a:t>) are called prices in economics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69863" y="4171950"/>
            <a:ext cx="3495675" cy="976313"/>
            <a:chOff x="554" y="3609"/>
            <a:chExt cx="2202" cy="615"/>
          </a:xfrm>
        </p:grpSpPr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V="1">
              <a:off x="554" y="3801"/>
              <a:ext cx="1948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013" name="Text Box 15"/>
            <p:cNvSpPr txBox="1">
              <a:spLocks noChangeArrowheads="1"/>
            </p:cNvSpPr>
            <p:nvPr/>
          </p:nvSpPr>
          <p:spPr bwMode="auto">
            <a:xfrm>
              <a:off x="2460" y="3609"/>
              <a:ext cx="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q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67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6AFCA-18E9-7441-92AB-83C4D750644E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609600" y="347663"/>
            <a:ext cx="777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u="sng" dirty="0">
                <a:solidFill>
                  <a:srgbClr val="3333CC"/>
                </a:solidFill>
              </a:rPr>
              <a:t>Recap: Primal-Dual Decomposition of Network-Wide Resource Allocation</a:t>
            </a:r>
            <a:endParaRPr lang="en-US" altLang="en-US" sz="3200" u="sng" dirty="0">
              <a:solidFill>
                <a:srgbClr val="3333CC"/>
              </a:solidFill>
            </a:endParaRPr>
          </a:p>
        </p:txBody>
      </p:sp>
      <p:sp>
        <p:nvSpPr>
          <p:cNvPr id="13414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71513" y="15113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</a:rPr>
              <a:t>SYSTEM(U):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 err="1">
                <a:solidFill>
                  <a:srgbClr val="000000"/>
                </a:solidFill>
              </a:rPr>
              <a:t>USER</a:t>
            </a:r>
            <a:r>
              <a:rPr lang="en-GB" altLang="zh-CN" baseline="-25000" dirty="0" err="1">
                <a:solidFill>
                  <a:srgbClr val="000000"/>
                </a:solidFill>
              </a:rPr>
              <a:t>f</a:t>
            </a:r>
            <a:r>
              <a:rPr lang="en-GB" altLang="zh-CN" dirty="0">
                <a:solidFill>
                  <a:srgbClr val="000000"/>
                </a:solidFill>
              </a:rPr>
              <a:t>:</a:t>
            </a: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endParaRPr lang="en-GB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GB" altLang="en-US" dirty="0">
                <a:solidFill>
                  <a:srgbClr val="000000"/>
                </a:solidFill>
              </a:rPr>
              <a:t>NETWORK:</a:t>
            </a:r>
            <a:endParaRPr lang="en-US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34148" name="Object 2"/>
          <p:cNvGraphicFramePr>
            <a:graphicFrameLocks noChangeAspect="1"/>
          </p:cNvGraphicFramePr>
          <p:nvPr/>
        </p:nvGraphicFramePr>
        <p:xfrm>
          <a:off x="3568700" y="1455738"/>
          <a:ext cx="4818063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Equation" r:id="rId4" imgW="2362200" imgH="863600" progId="Equation.3">
                  <p:embed/>
                </p:oleObj>
              </mc:Choice>
              <mc:Fallback>
                <p:oleObj name="Equation" r:id="rId4" imgW="2362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455738"/>
                        <a:ext cx="4818063" cy="176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846513" y="3508375"/>
          <a:ext cx="4322762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6" imgW="1358310" imgH="482391" progId="Equation.3">
                  <p:embed/>
                </p:oleObj>
              </mc:Choice>
              <mc:Fallback>
                <p:oleObj name="Equation" r:id="rId6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3508375"/>
                        <a:ext cx="4322762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8"/>
          <p:cNvGraphicFramePr>
            <a:graphicFrameLocks noChangeAspect="1"/>
          </p:cNvGraphicFramePr>
          <p:nvPr/>
        </p:nvGraphicFramePr>
        <p:xfrm>
          <a:off x="3105150" y="5672138"/>
          <a:ext cx="53784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8" imgW="2019300" imgH="355600" progId="Equation.3">
                  <p:embed/>
                </p:oleObj>
              </mc:Choice>
              <mc:Fallback>
                <p:oleObj name="Equation" r:id="rId8" imgW="2019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5672138"/>
                        <a:ext cx="5378450" cy="949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Rectangle 11"/>
          <p:cNvSpPr>
            <a:spLocks noChangeArrowheads="1"/>
          </p:cNvSpPr>
          <p:nvPr/>
        </p:nvSpPr>
        <p:spPr bwMode="auto">
          <a:xfrm>
            <a:off x="3689350" y="3468688"/>
            <a:ext cx="4603750" cy="160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A9BC55-5C6E-E149-8432-277E84968CF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1939" y="2225675"/>
            <a:ext cx="2738438" cy="1738312"/>
            <a:chOff x="1633" y="2673"/>
            <a:chExt cx="1725" cy="1095"/>
          </a:xfrm>
        </p:grpSpPr>
        <p:sp>
          <p:nvSpPr>
            <p:cNvPr id="105481" name="Rectangle 3"/>
            <p:cNvSpPr>
              <a:spLocks noChangeArrowheads="1"/>
            </p:cNvSpPr>
            <p:nvPr/>
          </p:nvSpPr>
          <p:spPr bwMode="auto">
            <a:xfrm>
              <a:off x="1633" y="2673"/>
              <a:ext cx="905" cy="39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5482" name="Line 4"/>
            <p:cNvSpPr>
              <a:spLocks noChangeShapeType="1"/>
            </p:cNvSpPr>
            <p:nvPr/>
          </p:nvSpPr>
          <p:spPr bwMode="auto">
            <a:xfrm flipH="1" flipV="1">
              <a:off x="2386" y="3099"/>
              <a:ext cx="19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5483" name="Object 4"/>
            <p:cNvGraphicFramePr>
              <a:graphicFrameLocks noChangeAspect="1"/>
            </p:cNvGraphicFramePr>
            <p:nvPr/>
          </p:nvGraphicFramePr>
          <p:xfrm>
            <a:off x="2079" y="3389"/>
            <a:ext cx="127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82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" y="3389"/>
                          <a:ext cx="1279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TCP/Reno Dynamics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603250" y="4757738"/>
          <a:ext cx="38195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83" name="Equation" r:id="rId6" imgW="1485255" imgH="545863" progId="Equation.3">
                  <p:embed/>
                </p:oleObj>
              </mc:Choice>
              <mc:Fallback>
                <p:oleObj name="Equation" r:id="rId6" imgW="1485255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757738"/>
                        <a:ext cx="38195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14"/>
          <p:cNvGraphicFramePr>
            <a:graphicFrameLocks noChangeAspect="1"/>
          </p:cNvGraphicFramePr>
          <p:nvPr/>
        </p:nvGraphicFramePr>
        <p:xfrm>
          <a:off x="5130800" y="25400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84" name="Equation" r:id="rId8" imgW="1218671" imgH="241195" progId="Equation.3">
                  <p:embed/>
                </p:oleObj>
              </mc:Choice>
              <mc:Fallback>
                <p:oleObj name="Equation" r:id="rId8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5400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787900" y="4995863"/>
          <a:ext cx="37560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85" name="Equation" r:id="rId10" imgW="1459866" imgH="444307" progId="Equation.3">
                  <p:embed/>
                </p:oleObj>
              </mc:Choice>
              <mc:Fallback>
                <p:oleObj name="Equation" r:id="rId10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95863"/>
                        <a:ext cx="37560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i="1" baseline="3000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box>
                      <m:box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𝑅𝑇𝑇</m:t>
                            </m:r>
                            <m:r>
                              <a:rPr lang="en-US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28" y="2309746"/>
                <a:ext cx="2715743" cy="414472"/>
              </a:xfrm>
              <a:prstGeom prst="rect">
                <a:avLst/>
              </a:prstGeom>
              <a:blipFill rotWithShape="0">
                <a:blip r:embed="rId12"/>
                <a:stretch>
                  <a:fillRect l="-3812" t="-123529" r="-6054" b="-1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13414" y="2013226"/>
            <a:ext cx="2671762" cy="2398713"/>
            <a:chOff x="3049697" y="1994009"/>
            <a:chExt cx="2671762" cy="2399206"/>
          </a:xfrm>
        </p:grpSpPr>
        <p:sp>
          <p:nvSpPr>
            <p:cNvPr id="107529" name="Rectangle 3"/>
            <p:cNvSpPr>
              <a:spLocks noChangeArrowheads="1"/>
            </p:cNvSpPr>
            <p:nvPr/>
          </p:nvSpPr>
          <p:spPr bwMode="auto">
            <a:xfrm>
              <a:off x="3049697" y="1994009"/>
              <a:ext cx="2671762" cy="4619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30" name="Line 4"/>
            <p:cNvSpPr>
              <a:spLocks noChangeShapeType="1"/>
            </p:cNvSpPr>
            <p:nvPr/>
          </p:nvSpPr>
          <p:spPr bwMode="auto">
            <a:xfrm flipV="1">
              <a:off x="4209393" y="2475186"/>
              <a:ext cx="567559" cy="1308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07531" name="Object 6"/>
            <p:cNvGraphicFramePr>
              <a:graphicFrameLocks noChangeAspect="1"/>
            </p:cNvGraphicFramePr>
            <p:nvPr/>
          </p:nvGraphicFramePr>
          <p:xfrm>
            <a:off x="3212334" y="3791553"/>
            <a:ext cx="2030413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06" name="Equation" r:id="rId4" imgW="812447" imgH="241195" progId="Equation.3">
                    <p:embed/>
                  </p:oleObj>
                </mc:Choice>
                <mc:Fallback>
                  <p:oleObj name="Equation" r:id="rId4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334" y="3791553"/>
                          <a:ext cx="2030413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TCP/Vegas Dynamics</a:t>
            </a:r>
          </a:p>
        </p:txBody>
      </p:sp>
      <p:sp>
        <p:nvSpPr>
          <p:cNvPr id="107524" name="Rectangle 7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825500" y="5160963"/>
          <a:ext cx="23844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07" name="Equation" r:id="rId6" imgW="926698" imgH="253890" progId="Equation.3">
                  <p:embed/>
                </p:oleObj>
              </mc:Choice>
              <mc:Fallback>
                <p:oleObj name="Equation" r:id="rId6" imgW="92669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160963"/>
                        <a:ext cx="23844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9" name="Object 4"/>
          <p:cNvGraphicFramePr>
            <a:graphicFrameLocks noChangeAspect="1"/>
          </p:cNvGraphicFramePr>
          <p:nvPr/>
        </p:nvGraphicFramePr>
        <p:xfrm>
          <a:off x="3897313" y="5203825"/>
          <a:ext cx="36226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08" name="Equation" r:id="rId8" imgW="1409088" imgH="253890" progId="Equation.3">
                  <p:embed/>
                </p:oleObj>
              </mc:Choice>
              <mc:Fallback>
                <p:oleObj name="Equation" r:id="rId8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5203825"/>
                        <a:ext cx="36226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14"/>
          <p:cNvGraphicFramePr>
            <a:graphicFrameLocks noChangeAspect="1"/>
          </p:cNvGraphicFramePr>
          <p:nvPr/>
        </p:nvGraphicFramePr>
        <p:xfrm>
          <a:off x="5226050" y="222250"/>
          <a:ext cx="3878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09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22250"/>
                        <a:ext cx="3878263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𝑅𝑇𝑇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𝑅𝑇𝑇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RTTmin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04" y="1993900"/>
                <a:ext cx="4053738" cy="494238"/>
              </a:xfrm>
              <a:prstGeom prst="rect">
                <a:avLst/>
              </a:prstGeom>
              <a:blipFill rotWithShape="0">
                <a:blip r:embed="rId12"/>
                <a:stretch>
                  <a:fillRect t="-9877" r="-3609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9572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6695</TotalTime>
  <Words>3228</Words>
  <Application>Microsoft Macintosh PowerPoint</Application>
  <PresentationFormat>On-screen Show (4:3)</PresentationFormat>
  <Paragraphs>918</Paragraphs>
  <Slides>56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9" baseType="lpstr">
      <vt:lpstr>ＭＳ Ｐゴシック</vt:lpstr>
      <vt:lpstr>PMingLiU</vt:lpstr>
      <vt:lpstr>宋体</vt:lpstr>
      <vt:lpstr>TTE18E0418t00</vt:lpstr>
      <vt:lpstr>ZapfDingbats</vt:lpstr>
      <vt:lpstr>Arial</vt:lpstr>
      <vt:lpstr>Calibri</vt:lpstr>
      <vt:lpstr>Cambria Math</vt:lpstr>
      <vt:lpstr>Comic Sans MS</vt:lpstr>
      <vt:lpstr>Courier New</vt:lpstr>
      <vt:lpstr>Helvetica</vt:lpstr>
      <vt:lpstr>Symbol</vt:lpstr>
      <vt:lpstr>Times New Roman</vt:lpstr>
      <vt:lpstr>Wingdings</vt:lpstr>
      <vt:lpstr>Default Design</vt:lpstr>
      <vt:lpstr>5_Default Design</vt:lpstr>
      <vt:lpstr>3_Default Design</vt:lpstr>
      <vt:lpstr>4_Default Design</vt:lpstr>
      <vt:lpstr>8_Default Design</vt:lpstr>
      <vt:lpstr>1_Default Design</vt:lpstr>
      <vt:lpstr>6_Default Design</vt:lpstr>
      <vt:lpstr>Equation</vt:lpstr>
      <vt:lpstr>Photo Editor Photo</vt:lpstr>
      <vt:lpstr>Network Layer: Overview; Distance Vector Protocols</vt:lpstr>
      <vt:lpstr>PowerPoint Presentation</vt:lpstr>
      <vt:lpstr>Admin</vt:lpstr>
      <vt:lpstr>Recap: BW Allocation Framework</vt:lpstr>
      <vt:lpstr>Recap: Derive Objective Function</vt:lpstr>
      <vt:lpstr>Recap: Derive Alg (Strong Dual Theorem)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Current Internet Network Layer</vt:lpstr>
      <vt:lpstr>PowerPoint Presentation</vt:lpstr>
      <vt:lpstr>Network Layer: Complexity Factors/Objectives</vt:lpstr>
      <vt:lpstr>Network Layer Quality of Service</vt:lpstr>
      <vt:lpstr>Routing Design Space</vt:lpstr>
      <vt:lpstr>Routing Design Space: User-based, Multipath, Adaptive</vt:lpstr>
      <vt:lpstr>User Optimal, Multipath, Adaptive</vt:lpstr>
      <vt:lpstr>PowerPoint Presentation</vt:lpstr>
      <vt:lpstr>PowerPoint Presentation</vt:lpstr>
      <vt:lpstr>PowerPoint Presentation</vt:lpstr>
      <vt:lpstr>PowerPoint Presentation</vt:lpstr>
      <vt:lpstr>Assigning Link Weight: Dynamic Link Costs</vt:lpstr>
      <vt:lpstr>Example: Cisco Proprietary  Recommendation on  Link Cost</vt:lpstr>
      <vt:lpstr>Example: EIGRP Link Cost</vt:lpstr>
      <vt:lpstr>PowerPoint Presentation</vt:lpstr>
      <vt:lpstr>Distance Vector Routing</vt:lpstr>
      <vt:lpstr>Distance Vector Routing: Basic Idea</vt:lpstr>
      <vt:lpstr>PowerPoint Presentation</vt:lpstr>
      <vt:lpstr>Synchronous Bellman-Ford (SBF)</vt:lpstr>
      <vt:lpstr>PowerPoint Presentation</vt:lpstr>
      <vt:lpstr>SBF/∞</vt:lpstr>
      <vt:lpstr>Example</vt:lpstr>
      <vt:lpstr>A Nice Property of SBF: Monotonicity</vt:lpstr>
      <vt:lpstr>Correctness of SBF/∞</vt:lpstr>
      <vt:lpstr>Correctness of SBF/∞</vt:lpstr>
      <vt:lpstr>PowerPoint Presentation</vt:lpstr>
      <vt:lpstr>SBF at another  Initial Configuration: SBF/-1</vt:lpstr>
      <vt:lpstr>Example</vt:lpstr>
      <vt:lpstr>Correctness of SBF/-1</vt:lpstr>
      <vt:lpstr>Correctness of SBF/-1</vt:lpstr>
      <vt:lpstr>Uniqueness of Solution to BE</vt:lpstr>
      <vt:lpstr>Uniqueness of Solution to BE</vt:lpstr>
      <vt:lpstr>Discussion</vt:lpstr>
      <vt:lpstr>PowerPoint Presentation</vt:lpstr>
      <vt:lpstr>Asynchronous Bellman-Ford (ABF)</vt:lpstr>
      <vt:lpstr>ABF: Example</vt:lpstr>
      <vt:lpstr>Asynchronous Bellman-Ford (ABF)</vt:lpstr>
      <vt:lpstr>ABF Convergence Proof Complexity: Complex System State</vt:lpstr>
      <vt:lpstr>System State</vt:lpstr>
      <vt:lpstr>ABF Convergence Proof:  The Sandwich Technique</vt:lpstr>
      <vt:lpstr>ABF Convergence</vt:lpstr>
      <vt:lpstr>ABF Convergence</vt:lpstr>
      <vt:lpstr>Asynchronous Bellman-Ford: Summary</vt:lpstr>
      <vt:lpstr>Summary: Distributed Distance-Vector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subject/>
  <dc:creator>Yang Richard Yang</dc:creator>
  <cp:keywords/>
  <dc:description/>
  <cp:lastModifiedBy>Microsoft Office User</cp:lastModifiedBy>
  <cp:revision>473</cp:revision>
  <cp:lastPrinted>2017-12-04T18:25:17Z</cp:lastPrinted>
  <dcterms:created xsi:type="dcterms:W3CDTF">1999-10-08T19:08:27Z</dcterms:created>
  <dcterms:modified xsi:type="dcterms:W3CDTF">2021-11-24T13:51:38Z</dcterms:modified>
  <cp:category/>
</cp:coreProperties>
</file>