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4732" r:id="rId2"/>
    <p:sldMasterId id="2147484756" r:id="rId3"/>
    <p:sldMasterId id="2147484780" r:id="rId4"/>
    <p:sldMasterId id="2147484792" r:id="rId5"/>
    <p:sldMasterId id="2147485428" r:id="rId6"/>
  </p:sldMasterIdLst>
  <p:notesMasterIdLst>
    <p:notesMasterId r:id="rId59"/>
  </p:notesMasterIdLst>
  <p:handoutMasterIdLst>
    <p:handoutMasterId r:id="rId60"/>
  </p:handoutMasterIdLst>
  <p:sldIdLst>
    <p:sldId id="355" r:id="rId7"/>
    <p:sldId id="530" r:id="rId8"/>
    <p:sldId id="617" r:id="rId9"/>
    <p:sldId id="666" r:id="rId10"/>
    <p:sldId id="667" r:id="rId11"/>
    <p:sldId id="673" r:id="rId12"/>
    <p:sldId id="669" r:id="rId13"/>
    <p:sldId id="674" r:id="rId14"/>
    <p:sldId id="619" r:id="rId15"/>
    <p:sldId id="620" r:id="rId16"/>
    <p:sldId id="621" r:id="rId17"/>
    <p:sldId id="622" r:id="rId18"/>
    <p:sldId id="624" r:id="rId19"/>
    <p:sldId id="625" r:id="rId20"/>
    <p:sldId id="626" r:id="rId21"/>
    <p:sldId id="664" r:id="rId22"/>
    <p:sldId id="627" r:id="rId23"/>
    <p:sldId id="628" r:id="rId24"/>
    <p:sldId id="629" r:id="rId25"/>
    <p:sldId id="630" r:id="rId26"/>
    <p:sldId id="661" r:id="rId27"/>
    <p:sldId id="632" r:id="rId28"/>
    <p:sldId id="633" r:id="rId29"/>
    <p:sldId id="634" r:id="rId30"/>
    <p:sldId id="635" r:id="rId31"/>
    <p:sldId id="636" r:id="rId32"/>
    <p:sldId id="637" r:id="rId33"/>
    <p:sldId id="638" r:id="rId34"/>
    <p:sldId id="639" r:id="rId35"/>
    <p:sldId id="640" r:id="rId36"/>
    <p:sldId id="675" r:id="rId37"/>
    <p:sldId id="662" r:id="rId38"/>
    <p:sldId id="641" r:id="rId39"/>
    <p:sldId id="642" r:id="rId40"/>
    <p:sldId id="643" r:id="rId41"/>
    <p:sldId id="644" r:id="rId42"/>
    <p:sldId id="645" r:id="rId43"/>
    <p:sldId id="646" r:id="rId44"/>
    <p:sldId id="647" r:id="rId45"/>
    <p:sldId id="648" r:id="rId46"/>
    <p:sldId id="649" r:id="rId47"/>
    <p:sldId id="650" r:id="rId48"/>
    <p:sldId id="651" r:id="rId49"/>
    <p:sldId id="676" r:id="rId50"/>
    <p:sldId id="663" r:id="rId51"/>
    <p:sldId id="657" r:id="rId52"/>
    <p:sldId id="670" r:id="rId53"/>
    <p:sldId id="658" r:id="rId54"/>
    <p:sldId id="654" r:id="rId55"/>
    <p:sldId id="655" r:id="rId56"/>
    <p:sldId id="672" r:id="rId57"/>
    <p:sldId id="656" r:id="rId5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FF99CC"/>
    <a:srgbClr val="CCFFFF"/>
    <a:srgbClr val="FF0000"/>
    <a:srgbClr val="0099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64"/>
    <p:restoredTop sz="93765"/>
  </p:normalViewPr>
  <p:slideViewPr>
    <p:cSldViewPr snapToGrid="0">
      <p:cViewPr varScale="1">
        <p:scale>
          <a:sx n="133" d="100"/>
          <a:sy n="133" d="100"/>
        </p:scale>
        <p:origin x="19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8" d="100"/>
        <a:sy n="8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5" Type="http://schemas.openxmlformats.org/officeDocument/2006/relationships/slideMaster" Target="slideMasters/slideMaster5.xml"/><Relationship Id="rId61" Type="http://schemas.openxmlformats.org/officeDocument/2006/relationships/presProps" Target="presProps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tableStyles" Target="tableStyle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5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5" Type="http://schemas.openxmlformats.org/officeDocument/2006/relationships/image" Target="../media/image49.wmf"/><Relationship Id="rId4" Type="http://schemas.openxmlformats.org/officeDocument/2006/relationships/image" Target="../media/image44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4" Type="http://schemas.openxmlformats.org/officeDocument/2006/relationships/image" Target="../media/image59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6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56.wmf"/><Relationship Id="rId4" Type="http://schemas.openxmlformats.org/officeDocument/2006/relationships/image" Target="../media/image58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image" Target="../media/image66.wmf"/><Relationship Id="rId7" Type="http://schemas.openxmlformats.org/officeDocument/2006/relationships/image" Target="../media/image69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8.wmf"/><Relationship Id="rId5" Type="http://schemas.openxmlformats.org/officeDocument/2006/relationships/image" Target="../media/image63.wmf"/><Relationship Id="rId4" Type="http://schemas.openxmlformats.org/officeDocument/2006/relationships/image" Target="../media/image67.wmf"/><Relationship Id="rId9" Type="http://schemas.openxmlformats.org/officeDocument/2006/relationships/image" Target="../media/image71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18515599-3A73-4346-B34D-9BBD13A198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63CD68A3-5DDF-3140-9308-205F133816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1F9C1AF-DF08-5C4B-9F1A-493FED8388A9}" type="slidenum">
              <a:rPr lang="en-US" altLang="en-US" sz="1300"/>
              <a:pPr/>
              <a:t>1</a:t>
            </a:fld>
            <a:endParaRPr lang="en-US" altLang="en-US" sz="130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3665788-6F96-E54E-8B10-1352B5A4829D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11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5259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885D964-F0EA-AC4E-A263-6F8C6D5D29AE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12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3042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2794C59-1ED2-244E-8E12-02641CF9B79C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13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8202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5250313-771C-5940-9315-B9E55150B067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14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469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4F23F7E-01BB-A444-9A29-28E56568EA8A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15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8308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FE557FD-D5A3-4448-864A-8A18150F56A4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16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5893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6ECDBCD-5B42-0C45-B9BF-28942317A595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17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3793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9091489-3C4E-8A41-9A91-C4A5E5F2A136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18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1373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79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  <p:sp>
        <p:nvSpPr>
          <p:cNvPr id="1679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3FA8796-A450-E24B-BBB0-D1239979CBB2}" type="slidenum">
              <a:rPr lang="en-US" altLang="en-US" sz="1300">
                <a:solidFill>
                  <a:srgbClr val="000000"/>
                </a:solidFill>
              </a:rPr>
              <a:pPr/>
              <a:t>19</a:t>
            </a:fld>
            <a:endParaRPr lang="en-US" alt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5718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99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  <p:sp>
        <p:nvSpPr>
          <p:cNvPr id="1699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558A3C4-0FDA-AE48-90EE-47B80E047686}" type="slidenum">
              <a:rPr lang="en-US" altLang="en-US" sz="1300">
                <a:solidFill>
                  <a:srgbClr val="000000"/>
                </a:solidFill>
              </a:rPr>
              <a:pPr/>
              <a:t>20</a:t>
            </a:fld>
            <a:endParaRPr lang="en-US" alt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974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53A81C3-9A8F-5E4E-BD0D-B35DE2E703B6}" type="slidenum">
              <a:rPr lang="en-US" altLang="en-US" sz="1300"/>
              <a:pPr/>
              <a:t>2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42658EF-C304-3F4F-A2C0-0BE696CCEF3D}" type="slidenum">
              <a:rPr lang="en-US" altLang="en-US" sz="1300">
                <a:solidFill>
                  <a:srgbClr val="000000"/>
                </a:solidFill>
              </a:rPr>
              <a:pPr/>
              <a:t>21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2407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C3981D3-D997-C747-8C42-355B48457680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22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88686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486BB91-4E8F-A44A-B404-5137C51DD9C9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23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5432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76D9915-2774-1D4D-A2CE-C06AD9DC7C6B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24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charset="0"/>
                <a:ea typeface="ＭＳ Ｐゴシック" charset="-128"/>
              </a:rPr>
              <a:t>The second two enforce consistency across scenarios</a:t>
            </a:r>
          </a:p>
        </p:txBody>
      </p:sp>
    </p:spTree>
    <p:extLst>
      <p:ext uri="{BB962C8B-B14F-4D97-AF65-F5344CB8AC3E}">
        <p14:creationId xmlns:p14="http://schemas.microsoft.com/office/powerpoint/2010/main" val="2862259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847D1E2-485D-F848-8872-BFE8D1D2741A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25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charset="0"/>
                <a:ea typeface="ＭＳ Ｐゴシック" charset="-128"/>
              </a:rPr>
              <a:t>The second two enforce consistency across scenarios</a:t>
            </a:r>
          </a:p>
        </p:txBody>
      </p:sp>
    </p:spTree>
    <p:extLst>
      <p:ext uri="{BB962C8B-B14F-4D97-AF65-F5344CB8AC3E}">
        <p14:creationId xmlns:p14="http://schemas.microsoft.com/office/powerpoint/2010/main" val="5712474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B88076A-2EC9-A548-87EB-72F5E0620881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26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60349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949B851-9D0D-B243-BF25-B62B7F429DC0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27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80835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66CF4EE-036A-8C4A-B6E0-75B600DDA451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28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94871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01C7894-8EAF-2A49-A2E4-F14CA68DBF12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29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19739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04F6D9F-96B3-214D-9EF9-8118E281E0C4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30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8471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42658EF-C304-3F4F-A2C0-0BE696CCEF3D}" type="slidenum">
              <a:rPr lang="en-US" altLang="en-US" sz="1300">
                <a:solidFill>
                  <a:srgbClr val="000000"/>
                </a:solidFill>
              </a:rPr>
              <a:pPr/>
              <a:t>3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42658EF-C304-3F4F-A2C0-0BE696CCEF3D}" type="slidenum">
              <a:rPr lang="en-US" altLang="en-US" sz="1300">
                <a:solidFill>
                  <a:srgbClr val="000000"/>
                </a:solidFill>
              </a:rPr>
              <a:pPr/>
              <a:t>32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14086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CFEA2D1-F5C1-5940-B342-B2624A5F6E76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33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82353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44BA2C7-9184-D347-A570-C1897C3FC06D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34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  <a:ea typeface="ＭＳ Ｐゴシック" charset="-128"/>
              </a:rPr>
              <a:t>The intersection w/ y-axis is f(x)-</a:t>
            </a:r>
            <a:r>
              <a:rPr lang="en-US" altLang="en-US" dirty="0" err="1">
                <a:latin typeface="Times New Roman" charset="0"/>
                <a:ea typeface="ＭＳ Ｐゴシック" charset="-128"/>
              </a:rPr>
              <a:t>qg</a:t>
            </a:r>
            <a:r>
              <a:rPr lang="en-US" altLang="en-US" dirty="0">
                <a:latin typeface="Times New Roman" charset="0"/>
                <a:ea typeface="ＭＳ Ｐゴシック" charset="-128"/>
              </a:rPr>
              <a:t>(x)</a:t>
            </a:r>
          </a:p>
          <a:p>
            <a:r>
              <a:rPr lang="en-US" altLang="en-US" dirty="0">
                <a:latin typeface="Times New Roman" charset="0"/>
                <a:ea typeface="ＭＳ Ｐゴシック" charset="-128"/>
              </a:rPr>
              <a:t>Important to draw the two cases of g(x)</a:t>
            </a:r>
          </a:p>
        </p:txBody>
      </p:sp>
    </p:spTree>
    <p:extLst>
      <p:ext uri="{BB962C8B-B14F-4D97-AF65-F5344CB8AC3E}">
        <p14:creationId xmlns:p14="http://schemas.microsoft.com/office/powerpoint/2010/main" val="15160049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DD7D194-3A7B-1843-83D8-6C6709A0959E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35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43928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66F011B-2007-5340-9C81-4818C1E4046A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36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84532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9CA2B80-77BE-4C4B-B98D-6DFA22814BA7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37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3392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A22DA3D-A858-A64E-96DB-B76ABD07E90E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38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4283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77BC230-7077-234D-A75D-694B99E5C79C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39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82953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8990D42-FCA7-ED49-B965-F8AF23822B3F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40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39324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A74C906-FF05-D94C-89B6-4D1544A0C3D4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41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1017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0409DE0-B4B2-F446-9DB7-824027F308F7}" type="slidenum">
              <a:rPr lang="en-US" altLang="en-US" sz="1300">
                <a:solidFill>
                  <a:srgbClr val="000000"/>
                </a:solidFill>
              </a:rPr>
              <a:pPr/>
              <a:t>4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25376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C30B0EA-C2D6-A945-BB64-F5A2DF82F611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42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38293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8A457A1-8C10-494E-805C-8C7AE5483A7F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43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72468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F8CD294-632E-914E-9BAA-8D1697CBE770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44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5832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42658EF-C304-3F4F-A2C0-0BE696CCEF3D}" type="slidenum">
              <a:rPr lang="en-US" altLang="en-US" sz="1300">
                <a:solidFill>
                  <a:srgbClr val="000000"/>
                </a:solidFill>
              </a:rPr>
              <a:pPr/>
              <a:t>45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70573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0DD4A23-FB21-934A-9186-43C10D752C88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46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66923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F350208-A964-6941-8C49-FFE797BED543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47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040887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0DD4A23-FB21-934A-9186-43C10D752C88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48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15516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BEC1427-F8C6-E547-B732-CABA65C9583A}" type="slidenum">
              <a:rPr lang="en-US" altLang="en-US" sz="1300">
                <a:solidFill>
                  <a:srgbClr val="000000"/>
                </a:solidFill>
              </a:rPr>
              <a:pPr/>
              <a:t>49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5588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7B89706-949B-F146-8FD8-103266CA3136}" type="slidenum">
              <a:rPr lang="en-US" altLang="en-US" sz="1300">
                <a:solidFill>
                  <a:srgbClr val="000000"/>
                </a:solidFill>
              </a:rPr>
              <a:pPr/>
              <a:t>50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58209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0274DCB-601A-384C-A389-4A4A1BB99504}" type="slidenum">
              <a:rPr lang="en-US" altLang="en-US" sz="1300">
                <a:solidFill>
                  <a:srgbClr val="000000"/>
                </a:solidFill>
              </a:rPr>
              <a:pPr/>
              <a:t>52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482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03FBF60-21E5-924A-94D2-BEACFC884DD7}" type="slidenum">
              <a:rPr lang="en-US" altLang="en-US" sz="1300">
                <a:solidFill>
                  <a:srgbClr val="000000"/>
                </a:solidFill>
              </a:rPr>
              <a:pPr/>
              <a:t>5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8372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03FBF60-21E5-924A-94D2-BEACFC884DD7}" type="slidenum">
              <a:rPr lang="en-US" altLang="en-US" sz="1300">
                <a:solidFill>
                  <a:srgbClr val="000000"/>
                </a:solidFill>
              </a:rPr>
              <a:pPr/>
              <a:t>6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5652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42658EF-C304-3F4F-A2C0-0BE696CCEF3D}" type="slidenum">
              <a:rPr lang="en-US" altLang="en-US" sz="1300">
                <a:solidFill>
                  <a:srgbClr val="000000"/>
                </a:solidFill>
              </a:rPr>
              <a:pPr/>
              <a:t>8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2521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8B52813-2C66-3544-9E64-C1E06864C44B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9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3568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04A4590-0FE3-4043-BBAE-D15BFB1E8000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10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806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CD8ADA-18AF-1C43-BA25-A13C369188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BA74D-522D-044A-949F-7B15C782AD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121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19300" cy="6153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905500" cy="6153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89809-1661-7A42-93C6-CF09C88D19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9249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0854A621-1752-A74F-AE3A-211A1021A1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1547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87E19879-B9A2-2C46-A7FC-07EB8AB625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255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FBEFEDD3-B786-D843-8020-88A2B14FE6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0106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EEF15F2D-7E1C-1245-A8A4-7970D6A711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7637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6AE97482-52BF-574E-8222-4CE173EFFE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6067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81EB090C-8080-CD46-9C27-1688C4F9F1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99164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B8C1C029-F857-FC49-AF5C-6AAA83016C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05129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7180D869-9CEF-D044-8890-1356BB5556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3330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5BE84F-96D9-6345-A048-02FE39EAF4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89374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0BF9CCE0-37E0-E24C-A1DD-6E5EDFF164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50280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11DE411B-466A-0148-BEC5-D8BA0F0AF7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57848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EAA61A39-2BA0-144F-8C00-150E8F439E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17890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E1081-0C41-3E43-88D1-0950008FDF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8418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DF167-C20B-5743-AF3B-C4D4C14915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07436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AA7C9-184E-5541-8823-1B877A95A9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647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80978-0B77-A248-BEA2-ADDD4D9D32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9950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B5EC4-7F4C-1643-8F6D-D689894F5D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17410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8C4FA-0A3D-AF4E-8FCD-EDB04650CB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56194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AD84A-EE3A-0346-9EC7-3FA1AD4F96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43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CBF531-0D62-C34B-B7E2-088CD4C57F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4384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A7C7A-0A9B-254F-A4DC-FC1F113E4D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80762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2002D-16C3-D741-A202-4273B6F452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33888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DC131-B44A-A246-B33D-8FCFF941D8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2881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AEE57-FC24-4D48-B489-D766D3B735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87521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468D5-A759-8545-A61D-D6581DEA85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79983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1A97A-257B-4348-A98D-E033456567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70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FE917B-DF5C-6944-8FEF-D094226640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224682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92ECE-A07D-0447-9A61-6F92DBD2C1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83917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60691-35D6-7442-8BD8-6E54352487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00775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9EA9B-3AA8-A74E-9B96-524E48EB5E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489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9624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9624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817407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71545-80BA-2F4E-ADD6-0ADF99AFAA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5161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B62FB-434E-4142-8507-C81941370F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80064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DCD9E-55DE-5C4A-8650-A27F462104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762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C6D62-6923-0A48-BF48-319CE0DA2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73360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407E07-40F4-754E-9008-9FBD60F4B0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257091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EAEA3-673E-724A-A6E9-A12698E13C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419713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796A6-A980-A34D-A8E1-7D88F825A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88266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7B81B-3A57-1948-A399-87E92D014E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91445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949700" cy="4856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600200"/>
            <a:ext cx="3949700" cy="4856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CDE0C-E0C9-734E-A056-A58DBE96EC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77430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CCA96-EA5C-9A43-A111-EDA5DFB4F0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52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82E90-3557-D24A-8603-692F750366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196817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625B2-0F1A-4347-9DB3-6F6CA98D70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959280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795A12-6AF1-C948-9876-E2ECAD7A8A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140536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79337-169C-F642-B766-F9A4EFF9B1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429147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A956E-B868-124A-AE60-F7FDFAC318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728434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4DCFF-000B-AE49-B8E3-983D2F8F10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418221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2012950" cy="6227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886450" cy="6227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AB537-D0A0-9E44-979C-F884BA63CB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077684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A1E94545-2219-6A40-A42A-32A798F46A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0FD4EE00-111E-4147-8CB0-5ECB6EF474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86A2E6E6-3FA3-954E-AECD-42C0C3BB7C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5A6C364E-B799-084A-87FD-BD9103D53E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681494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3D382EB6-4405-C346-86D2-4647D524A0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685E77B8-3A10-6644-B690-7762DBB02C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2C44C3C5-ADDB-624C-AFC7-BE26960D79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1A41D1EF-327D-7B42-869A-2D1BB5143F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7B2CFCB5-792C-F248-965C-D4433D7415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5A7594E4-3F8D-6247-A294-ADF58841F8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EDE82A08-6DD9-4143-9765-77F168E1B1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45901-F5BC-7741-8015-C8351D80DB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611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ACEB37-E739-A148-A619-C4935CCFBA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079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6E750D-A6F5-7347-9518-2B86AAB57B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4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1EFFDBF-9CCF-FA4F-9A45-246395E0C2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9" name="Rectangle 7"/>
          <p:cNvSpPr>
            <a:spLocks noChangeArrowheads="1"/>
          </p:cNvSpPr>
          <p:nvPr userDrawn="1"/>
        </p:nvSpPr>
        <p:spPr bwMode="auto">
          <a:xfrm>
            <a:off x="0" y="1244600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62" r:id="rId1"/>
    <p:sldLayoutId id="2147485363" r:id="rId2"/>
    <p:sldLayoutId id="2147485364" r:id="rId3"/>
    <p:sldLayoutId id="2147485415" r:id="rId4"/>
    <p:sldLayoutId id="2147485365" r:id="rId5"/>
    <p:sldLayoutId id="2147485416" r:id="rId6"/>
    <p:sldLayoutId id="2147485366" r:id="rId7"/>
    <p:sldLayoutId id="2147485367" r:id="rId8"/>
    <p:sldLayoutId id="2147485368" r:id="rId9"/>
    <p:sldLayoutId id="2147485369" r:id="rId10"/>
    <p:sldLayoutId id="214748537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Times New Roman" pitchFamily="18" charset="0"/>
                <a:ea typeface="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ea typeface=""/>
              </a:defRPr>
            </a:lvl1pPr>
          </a:lstStyle>
          <a:p>
            <a:pPr>
              <a:defRPr/>
            </a:pPr>
            <a:fld id="{C0AE5CB9-7363-D845-8A1D-17F955514F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2710" name="Rectangle 7"/>
          <p:cNvSpPr>
            <a:spLocks noChangeArrowheads="1"/>
          </p:cNvSpPr>
          <p:nvPr userDrawn="1"/>
        </p:nvSpPr>
        <p:spPr bwMode="auto">
          <a:xfrm>
            <a:off x="0" y="126047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17" r:id="rId1"/>
    <p:sldLayoutId id="2147485418" r:id="rId2"/>
    <p:sldLayoutId id="2147485419" r:id="rId3"/>
    <p:sldLayoutId id="2147485420" r:id="rId4"/>
    <p:sldLayoutId id="2147485421" r:id="rId5"/>
    <p:sldLayoutId id="2147485422" r:id="rId6"/>
    <p:sldLayoutId id="2147485423" r:id="rId7"/>
    <p:sldLayoutId id="2147485424" r:id="rId8"/>
    <p:sldLayoutId id="2147485425" r:id="rId9"/>
    <p:sldLayoutId id="2147485426" r:id="rId10"/>
    <p:sldLayoutId id="214748542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A1C1959-C727-A342-8C8F-BB7D4D6F14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3558" name="Rectangle 7"/>
          <p:cNvSpPr>
            <a:spLocks noChangeArrowheads="1"/>
          </p:cNvSpPr>
          <p:nvPr userDrawn="1"/>
        </p:nvSpPr>
        <p:spPr bwMode="auto">
          <a:xfrm>
            <a:off x="0" y="126047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82" r:id="rId1"/>
    <p:sldLayoutId id="2147485383" r:id="rId2"/>
    <p:sldLayoutId id="2147485384" r:id="rId3"/>
    <p:sldLayoutId id="2147485385" r:id="rId4"/>
    <p:sldLayoutId id="2147485386" r:id="rId5"/>
    <p:sldLayoutId id="2147485387" r:id="rId6"/>
    <p:sldLayoutId id="2147485388" r:id="rId7"/>
    <p:sldLayoutId id="2147485389" r:id="rId8"/>
    <p:sldLayoutId id="2147485390" r:id="rId9"/>
    <p:sldLayoutId id="2147485391" r:id="rId10"/>
    <p:sldLayoutId id="214748539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D4C42598-6050-6942-B543-60363344E7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270" name="Rectangle 7"/>
          <p:cNvSpPr>
            <a:spLocks noChangeArrowheads="1"/>
          </p:cNvSpPr>
          <p:nvPr userDrawn="1"/>
        </p:nvSpPr>
        <p:spPr bwMode="auto">
          <a:xfrm>
            <a:off x="0" y="126047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93" r:id="rId1"/>
    <p:sldLayoutId id="2147485394" r:id="rId2"/>
    <p:sldLayoutId id="2147485395" r:id="rId3"/>
    <p:sldLayoutId id="2147485396" r:id="rId4"/>
    <p:sldLayoutId id="2147485397" r:id="rId5"/>
    <p:sldLayoutId id="2147485398" r:id="rId6"/>
    <p:sldLayoutId id="2147485399" r:id="rId7"/>
    <p:sldLayoutId id="2147485400" r:id="rId8"/>
    <p:sldLayoutId id="2147485401" r:id="rId9"/>
    <p:sldLayoutId id="2147485402" r:id="rId10"/>
    <p:sldLayoutId id="214748540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8024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8051800" cy="485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1375" y="6565900"/>
            <a:ext cx="42545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684DAC0-AA78-5B43-86E2-92E9F67779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5845" name="Rectangle 7"/>
          <p:cNvSpPr>
            <a:spLocks noChangeArrowheads="1"/>
          </p:cNvSpPr>
          <p:nvPr userDrawn="1"/>
        </p:nvSpPr>
        <p:spPr bwMode="auto">
          <a:xfrm>
            <a:off x="0" y="1160463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sz="18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04" r:id="rId1"/>
    <p:sldLayoutId id="2147485405" r:id="rId2"/>
    <p:sldLayoutId id="2147485406" r:id="rId3"/>
    <p:sldLayoutId id="2147485407" r:id="rId4"/>
    <p:sldLayoutId id="2147485408" r:id="rId5"/>
    <p:sldLayoutId id="2147485409" r:id="rId6"/>
    <p:sldLayoutId id="2147485410" r:id="rId7"/>
    <p:sldLayoutId id="2147485411" r:id="rId8"/>
    <p:sldLayoutId id="2147485412" r:id="rId9"/>
    <p:sldLayoutId id="2147485413" r:id="rId10"/>
    <p:sldLayoutId id="214748541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Times New Roman" pitchFamily="18" charset="0"/>
                <a:ea typeface="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ea typeface=""/>
              </a:defRPr>
            </a:lvl1pPr>
          </a:lstStyle>
          <a:p>
            <a:pPr>
              <a:defRPr/>
            </a:pPr>
            <a:fld id="{E5768601-F664-8241-B90A-02057E39D5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0422" name="Rectangle 7"/>
          <p:cNvSpPr>
            <a:spLocks noChangeArrowheads="1"/>
          </p:cNvSpPr>
          <p:nvPr userDrawn="1"/>
        </p:nvSpPr>
        <p:spPr bwMode="auto">
          <a:xfrm>
            <a:off x="0" y="126047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08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29" r:id="rId1"/>
    <p:sldLayoutId id="2147485430" r:id="rId2"/>
    <p:sldLayoutId id="2147485431" r:id="rId3"/>
    <p:sldLayoutId id="2147485432" r:id="rId4"/>
    <p:sldLayoutId id="2147485433" r:id="rId5"/>
    <p:sldLayoutId id="2147485434" r:id="rId6"/>
    <p:sldLayoutId id="2147485435" r:id="rId7"/>
    <p:sldLayoutId id="2147485436" r:id="rId8"/>
    <p:sldLayoutId id="2147485437" r:id="rId9"/>
    <p:sldLayoutId id="2147485438" r:id="rId10"/>
    <p:sldLayoutId id="214748543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png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6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6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png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4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6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if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7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0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37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4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6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40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31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4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35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37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50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49.wmf"/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47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4.wmf"/><Relationship Id="rId5" Type="http://schemas.openxmlformats.org/officeDocument/2006/relationships/image" Target="../media/image52.w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7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0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notesSlide" Target="../notesSlides/notesSlide44.xml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30.png"/><Relationship Id="rId9" Type="http://schemas.openxmlformats.org/officeDocument/2006/relationships/image" Target="../media/image58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57.wmf"/><Relationship Id="rId12" Type="http://schemas.openxmlformats.org/officeDocument/2006/relationships/image" Target="../media/image63.png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59.wmf"/><Relationship Id="rId5" Type="http://schemas.openxmlformats.org/officeDocument/2006/relationships/image" Target="../media/image56.wmf"/><Relationship Id="rId10" Type="http://schemas.openxmlformats.org/officeDocument/2006/relationships/oleObject" Target="../embeddings/oleObject52.bin"/><Relationship Id="rId4" Type="http://schemas.openxmlformats.org/officeDocument/2006/relationships/oleObject" Target="../embeddings/oleObject49.bin"/><Relationship Id="rId9" Type="http://schemas.openxmlformats.org/officeDocument/2006/relationships/image" Target="../media/image58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61.png"/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66.png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5.png"/><Relationship Id="rId11" Type="http://schemas.openxmlformats.org/officeDocument/2006/relationships/oleObject" Target="../embeddings/oleObject54.bin"/><Relationship Id="rId5" Type="http://schemas.openxmlformats.org/officeDocument/2006/relationships/image" Target="../media/image60.wmf"/><Relationship Id="rId10" Type="http://schemas.openxmlformats.org/officeDocument/2006/relationships/image" Target="../media/image69.png"/><Relationship Id="rId4" Type="http://schemas.openxmlformats.org/officeDocument/2006/relationships/oleObject" Target="../embeddings/oleObject53.bin"/><Relationship Id="rId9" Type="http://schemas.openxmlformats.org/officeDocument/2006/relationships/image" Target="../media/image68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62.wmf"/><Relationship Id="rId12" Type="http://schemas.openxmlformats.org/officeDocument/2006/relationships/image" Target="../media/image72.png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58.wmf"/><Relationship Id="rId5" Type="http://schemas.openxmlformats.org/officeDocument/2006/relationships/image" Target="../media/image56.wmf"/><Relationship Id="rId10" Type="http://schemas.openxmlformats.org/officeDocument/2006/relationships/oleObject" Target="../embeddings/oleObject58.bin"/><Relationship Id="rId4" Type="http://schemas.openxmlformats.org/officeDocument/2006/relationships/oleObject" Target="../embeddings/oleObject55.bin"/><Relationship Id="rId9" Type="http://schemas.openxmlformats.org/officeDocument/2006/relationships/image" Target="../media/image6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oleObject" Target="../embeddings/oleObject64.bin"/><Relationship Id="rId18" Type="http://schemas.openxmlformats.org/officeDocument/2006/relationships/image" Target="../media/image68.wmf"/><Relationship Id="rId3" Type="http://schemas.openxmlformats.org/officeDocument/2006/relationships/notesSlide" Target="../notesSlides/notesSlide48.xml"/><Relationship Id="rId21" Type="http://schemas.openxmlformats.org/officeDocument/2006/relationships/oleObject" Target="../embeddings/oleObject69.bin"/><Relationship Id="rId7" Type="http://schemas.openxmlformats.org/officeDocument/2006/relationships/image" Target="../media/image65.wmf"/><Relationship Id="rId12" Type="http://schemas.openxmlformats.org/officeDocument/2006/relationships/image" Target="../media/image67.wmf"/><Relationship Id="rId17" Type="http://schemas.openxmlformats.org/officeDocument/2006/relationships/oleObject" Target="../embeddings/oleObject67.bin"/><Relationship Id="rId2" Type="http://schemas.openxmlformats.org/officeDocument/2006/relationships/slideLayout" Target="../slideLayouts/slideLayout35.xml"/><Relationship Id="rId16" Type="http://schemas.openxmlformats.org/officeDocument/2006/relationships/oleObject" Target="../embeddings/oleObject66.bin"/><Relationship Id="rId20" Type="http://schemas.openxmlformats.org/officeDocument/2006/relationships/image" Target="../media/image69.wmf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60.bin"/><Relationship Id="rId11" Type="http://schemas.openxmlformats.org/officeDocument/2006/relationships/oleObject" Target="../embeddings/oleObject63.bin"/><Relationship Id="rId24" Type="http://schemas.openxmlformats.org/officeDocument/2006/relationships/image" Target="../media/image71.wmf"/><Relationship Id="rId5" Type="http://schemas.openxmlformats.org/officeDocument/2006/relationships/image" Target="../media/image64.wmf"/><Relationship Id="rId15" Type="http://schemas.openxmlformats.org/officeDocument/2006/relationships/oleObject" Target="../embeddings/oleObject65.bin"/><Relationship Id="rId23" Type="http://schemas.openxmlformats.org/officeDocument/2006/relationships/oleObject" Target="../embeddings/oleObject70.bin"/><Relationship Id="rId10" Type="http://schemas.openxmlformats.org/officeDocument/2006/relationships/image" Target="../media/image66.wmf"/><Relationship Id="rId19" Type="http://schemas.openxmlformats.org/officeDocument/2006/relationships/oleObject" Target="../embeddings/oleObject68.bin"/><Relationship Id="rId4" Type="http://schemas.openxmlformats.org/officeDocument/2006/relationships/oleObject" Target="../embeddings/oleObject59.bin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63.wmf"/><Relationship Id="rId22" Type="http://schemas.openxmlformats.org/officeDocument/2006/relationships/image" Target="../media/image70.w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7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416050"/>
            <a:ext cx="7772400" cy="2054225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charset="-128"/>
              </a:rPr>
              <a:t>Network Transport Layer:</a:t>
            </a:r>
            <a:br>
              <a:rPr lang="en-US" altLang="en-US" dirty="0">
                <a:ea typeface="ＭＳ Ｐゴシック" charset="-128"/>
              </a:rPr>
            </a:br>
            <a:r>
              <a:rPr lang="en-US" altLang="en-US" sz="2800" dirty="0">
                <a:ea typeface="ＭＳ Ｐゴシック" charset="-128"/>
              </a:rPr>
              <a:t>Network Resource Allocation Framework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3E45B86-57B2-9E4A-B92D-2904F8042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468839"/>
            <a:ext cx="7010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None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400" kern="0" dirty="0">
                <a:ea typeface="ＭＳ Ｐゴシック" charset="-128"/>
              </a:rPr>
              <a:t>Qiao</a:t>
            </a:r>
            <a:r>
              <a:rPr lang="zh-CN" altLang="en-US" sz="2400" kern="0" dirty="0">
                <a:ea typeface="ＭＳ Ｐゴシック" charset="-128"/>
              </a:rPr>
              <a:t> </a:t>
            </a:r>
            <a:r>
              <a:rPr lang="en-US" altLang="zh-CN" sz="2400" kern="0" dirty="0">
                <a:ea typeface="ＭＳ Ｐゴシック" charset="-128"/>
              </a:rPr>
              <a:t>Xiang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x-none" sz="2400" kern="0" dirty="0">
                <a:ea typeface="ＭＳ Ｐゴシック" charset="-128"/>
              </a:rPr>
              <a:t>https://</a:t>
            </a:r>
            <a:r>
              <a:rPr lang="en-US" altLang="x-none" sz="2400" kern="0" dirty="0" err="1">
                <a:ea typeface="ＭＳ Ｐゴシック" charset="-128"/>
              </a:rPr>
              <a:t>qiaoxiang.me</a:t>
            </a:r>
            <a:r>
              <a:rPr lang="en-US" altLang="x-none" sz="2400" kern="0" dirty="0">
                <a:ea typeface="ＭＳ Ｐゴシック" charset="-128"/>
              </a:rPr>
              <a:t>/courses/cnns-xmuf21/</a:t>
            </a:r>
            <a:r>
              <a:rPr lang="en-US" altLang="x-none" sz="2400" kern="0" dirty="0" err="1">
                <a:ea typeface="ＭＳ Ｐゴシック" charset="-128"/>
              </a:rPr>
              <a:t>index.shtml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zh-CN" sz="2400" kern="0" dirty="0">
                <a:ea typeface="ＭＳ Ｐゴシック" charset="-128"/>
              </a:rPr>
              <a:t>11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zh-CN" sz="2400" kern="0" dirty="0">
                <a:ea typeface="宋体" charset="-122"/>
              </a:rPr>
              <a:t>25</a:t>
            </a:r>
            <a:r>
              <a:rPr lang="en-US" altLang="x-none" sz="2400" kern="0" dirty="0">
                <a:ea typeface="ＭＳ Ｐゴシック" charset="-128"/>
              </a:rPr>
              <a:t>/20</a:t>
            </a:r>
            <a:r>
              <a:rPr lang="en-US" altLang="zh-CN" sz="2400" kern="0" dirty="0">
                <a:ea typeface="ＭＳ Ｐゴシック" charset="-128"/>
              </a:rPr>
              <a:t>21</a:t>
            </a:r>
            <a:endParaRPr lang="en-US" altLang="x-none" sz="2400" kern="0" dirty="0">
              <a:ea typeface="ＭＳ Ｐゴシック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A826D-9D96-0541-B492-A1BEBF1096EF}"/>
              </a:ext>
            </a:extLst>
          </p:cNvPr>
          <p:cNvSpPr txBox="1"/>
          <p:nvPr/>
        </p:nvSpPr>
        <p:spPr>
          <a:xfrm>
            <a:off x="465683" y="6407150"/>
            <a:ext cx="822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Th</a:t>
            </a:r>
            <a:r>
              <a:rPr lang="en-US" altLang="zh-CN" sz="1200" dirty="0">
                <a:latin typeface="+mn-lt"/>
              </a:rPr>
              <a:t>is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deck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of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slides</a:t>
            </a:r>
            <a:r>
              <a:rPr lang="en-US" sz="1200" dirty="0">
                <a:latin typeface="+mn-lt"/>
              </a:rPr>
              <a:t> are heavily based on CPSC 433/533 at Yale University, by courtesy of Dr. Y. Richard Yang.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8DE3F2-A8C6-6748-A7A7-3AB2BDB627ED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455613" y="284163"/>
            <a:ext cx="7772400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u="sng">
                <a:solidFill>
                  <a:srgbClr val="3333CC"/>
                </a:solidFill>
              </a:rPr>
              <a:t>Network Resource Allocation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11175" y="15113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It is important to understand and design protocols for a general network topology</a:t>
            </a: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how </a:t>
            </a:r>
            <a:r>
              <a:rPr lang="en-US" altLang="zh-CN" sz="2000" dirty="0">
                <a:solidFill>
                  <a:srgbClr val="C00000"/>
                </a:solidFill>
                <a:ea typeface="宋体" charset="-122"/>
              </a:rPr>
              <a:t>will 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TCP allocate resource in a </a:t>
            </a:r>
            <a:r>
              <a:rPr lang="en-US" altLang="zh-CN" sz="2000" dirty="0">
                <a:solidFill>
                  <a:srgbClr val="C00000"/>
                </a:solidFill>
                <a:ea typeface="宋体" charset="-122"/>
              </a:rPr>
              <a:t>general topology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?</a:t>
            </a: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how </a:t>
            </a:r>
            <a:r>
              <a:rPr lang="en-US" altLang="zh-CN" sz="2000" dirty="0">
                <a:solidFill>
                  <a:srgbClr val="C00000"/>
                </a:solidFill>
                <a:ea typeface="宋体" charset="-122"/>
              </a:rPr>
              <a:t>should 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resource be allocated in a </a:t>
            </a:r>
            <a:r>
              <a:rPr lang="en-US" altLang="zh-CN" sz="2000" dirty="0">
                <a:solidFill>
                  <a:srgbClr val="C00000"/>
                </a:solidFill>
                <a:ea typeface="宋体" charset="-122"/>
              </a:rPr>
              <a:t>general topology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?</a:t>
            </a:r>
          </a:p>
        </p:txBody>
      </p:sp>
      <p:grpSp>
        <p:nvGrpSpPr>
          <p:cNvPr id="148484" name="Group 4"/>
          <p:cNvGrpSpPr>
            <a:grpSpLocks/>
          </p:cNvGrpSpPr>
          <p:nvPr/>
        </p:nvGrpSpPr>
        <p:grpSpPr bwMode="auto">
          <a:xfrm>
            <a:off x="6226175" y="3998913"/>
            <a:ext cx="2693988" cy="1663700"/>
            <a:chOff x="3199" y="1238"/>
            <a:chExt cx="1697" cy="1048"/>
          </a:xfrm>
        </p:grpSpPr>
        <p:sp>
          <p:nvSpPr>
            <p:cNvPr id="148500" name="Oval 5"/>
            <p:cNvSpPr>
              <a:spLocks noChangeArrowheads="1"/>
            </p:cNvSpPr>
            <p:nvPr/>
          </p:nvSpPr>
          <p:spPr bwMode="auto">
            <a:xfrm>
              <a:off x="4804" y="1733"/>
              <a:ext cx="92" cy="8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8501" name="Oval 6"/>
            <p:cNvSpPr>
              <a:spLocks noChangeArrowheads="1"/>
            </p:cNvSpPr>
            <p:nvPr/>
          </p:nvSpPr>
          <p:spPr bwMode="auto">
            <a:xfrm>
              <a:off x="3199" y="1737"/>
              <a:ext cx="92" cy="8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8502" name="Oval 7"/>
            <p:cNvSpPr>
              <a:spLocks noChangeArrowheads="1"/>
            </p:cNvSpPr>
            <p:nvPr/>
          </p:nvSpPr>
          <p:spPr bwMode="auto">
            <a:xfrm>
              <a:off x="3992" y="1742"/>
              <a:ext cx="92" cy="8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8503" name="Line 8"/>
            <p:cNvSpPr>
              <a:spLocks noChangeShapeType="1"/>
            </p:cNvSpPr>
            <p:nvPr/>
          </p:nvSpPr>
          <p:spPr bwMode="auto">
            <a:xfrm>
              <a:off x="4093" y="1783"/>
              <a:ext cx="722" cy="1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504" name="Freeform 9"/>
            <p:cNvSpPr>
              <a:spLocks/>
            </p:cNvSpPr>
            <p:nvPr/>
          </p:nvSpPr>
          <p:spPr bwMode="auto">
            <a:xfrm>
              <a:off x="3220" y="1238"/>
              <a:ext cx="1618" cy="555"/>
            </a:xfrm>
            <a:custGeom>
              <a:avLst/>
              <a:gdLst>
                <a:gd name="T0" fmla="*/ 0 w 1563"/>
                <a:gd name="T1" fmla="*/ 9 h 555"/>
                <a:gd name="T2" fmla="*/ 236 w 1563"/>
                <a:gd name="T3" fmla="*/ 430 h 555"/>
                <a:gd name="T4" fmla="*/ 1424 w 1563"/>
                <a:gd name="T5" fmla="*/ 476 h 555"/>
                <a:gd name="T6" fmla="*/ 2705 w 1563"/>
                <a:gd name="T7" fmla="*/ 476 h 555"/>
                <a:gd name="T8" fmla="*/ 3120 w 1563"/>
                <a:gd name="T9" fmla="*/ 0 h 5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3"/>
                <a:gd name="T16" fmla="*/ 0 h 555"/>
                <a:gd name="T17" fmla="*/ 1563 w 1563"/>
                <a:gd name="T18" fmla="*/ 555 h 5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3" h="555">
                  <a:moveTo>
                    <a:pt x="0" y="9"/>
                  </a:moveTo>
                  <a:cubicBezTo>
                    <a:pt x="0" y="180"/>
                    <a:pt x="0" y="352"/>
                    <a:pt x="119" y="430"/>
                  </a:cubicBezTo>
                  <a:cubicBezTo>
                    <a:pt x="238" y="508"/>
                    <a:pt x="507" y="468"/>
                    <a:pt x="713" y="476"/>
                  </a:cubicBezTo>
                  <a:cubicBezTo>
                    <a:pt x="919" y="484"/>
                    <a:pt x="1211" y="555"/>
                    <a:pt x="1353" y="476"/>
                  </a:cubicBezTo>
                  <a:cubicBezTo>
                    <a:pt x="1495" y="397"/>
                    <a:pt x="1529" y="198"/>
                    <a:pt x="1563" y="0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505" name="Freeform 10"/>
            <p:cNvSpPr>
              <a:spLocks/>
            </p:cNvSpPr>
            <p:nvPr/>
          </p:nvSpPr>
          <p:spPr bwMode="auto">
            <a:xfrm>
              <a:off x="3353" y="1297"/>
              <a:ext cx="732" cy="418"/>
            </a:xfrm>
            <a:custGeom>
              <a:avLst/>
              <a:gdLst>
                <a:gd name="T0" fmla="*/ 0 w 1563"/>
                <a:gd name="T1" fmla="*/ 2 h 555"/>
                <a:gd name="T2" fmla="*/ 0 w 1563"/>
                <a:gd name="T3" fmla="*/ 2 h 555"/>
                <a:gd name="T4" fmla="*/ 0 w 1563"/>
                <a:gd name="T5" fmla="*/ 2 h 555"/>
                <a:gd name="T6" fmla="*/ 0 w 1563"/>
                <a:gd name="T7" fmla="*/ 2 h 555"/>
                <a:gd name="T8" fmla="*/ 0 w 1563"/>
                <a:gd name="T9" fmla="*/ 0 h 5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3"/>
                <a:gd name="T16" fmla="*/ 0 h 555"/>
                <a:gd name="T17" fmla="*/ 1563 w 1563"/>
                <a:gd name="T18" fmla="*/ 555 h 5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3" h="555">
                  <a:moveTo>
                    <a:pt x="0" y="9"/>
                  </a:moveTo>
                  <a:cubicBezTo>
                    <a:pt x="0" y="180"/>
                    <a:pt x="0" y="352"/>
                    <a:pt x="119" y="430"/>
                  </a:cubicBezTo>
                  <a:cubicBezTo>
                    <a:pt x="238" y="508"/>
                    <a:pt x="507" y="468"/>
                    <a:pt x="713" y="476"/>
                  </a:cubicBezTo>
                  <a:cubicBezTo>
                    <a:pt x="919" y="484"/>
                    <a:pt x="1211" y="555"/>
                    <a:pt x="1353" y="476"/>
                  </a:cubicBezTo>
                  <a:cubicBezTo>
                    <a:pt x="1495" y="397"/>
                    <a:pt x="1529" y="198"/>
                    <a:pt x="1563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506" name="Freeform 11"/>
            <p:cNvSpPr>
              <a:spLocks/>
            </p:cNvSpPr>
            <p:nvPr/>
          </p:nvSpPr>
          <p:spPr bwMode="auto">
            <a:xfrm>
              <a:off x="4095" y="1844"/>
              <a:ext cx="731" cy="442"/>
            </a:xfrm>
            <a:custGeom>
              <a:avLst/>
              <a:gdLst>
                <a:gd name="T0" fmla="*/ 0 w 1536"/>
                <a:gd name="T1" fmla="*/ 23 h 515"/>
                <a:gd name="T2" fmla="*/ 0 w 1536"/>
                <a:gd name="T3" fmla="*/ 3 h 515"/>
                <a:gd name="T4" fmla="*/ 0 w 1536"/>
                <a:gd name="T5" fmla="*/ 3 h 515"/>
                <a:gd name="T6" fmla="*/ 0 w 1536"/>
                <a:gd name="T7" fmla="*/ 3 h 515"/>
                <a:gd name="T8" fmla="*/ 0 w 1536"/>
                <a:gd name="T9" fmla="*/ 24 h 5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36"/>
                <a:gd name="T16" fmla="*/ 0 h 515"/>
                <a:gd name="T17" fmla="*/ 1536 w 1536"/>
                <a:gd name="T18" fmla="*/ 515 h 5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36" h="515">
                  <a:moveTo>
                    <a:pt x="0" y="497"/>
                  </a:moveTo>
                  <a:cubicBezTo>
                    <a:pt x="32" y="427"/>
                    <a:pt x="55" y="152"/>
                    <a:pt x="192" y="76"/>
                  </a:cubicBezTo>
                  <a:cubicBezTo>
                    <a:pt x="329" y="0"/>
                    <a:pt x="630" y="38"/>
                    <a:pt x="823" y="39"/>
                  </a:cubicBezTo>
                  <a:cubicBezTo>
                    <a:pt x="1016" y="40"/>
                    <a:pt x="1234" y="6"/>
                    <a:pt x="1353" y="85"/>
                  </a:cubicBezTo>
                  <a:cubicBezTo>
                    <a:pt x="1472" y="164"/>
                    <a:pt x="1498" y="426"/>
                    <a:pt x="1536" y="515"/>
                  </a:cubicBezTo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507" name="Freeform 12"/>
            <p:cNvSpPr>
              <a:spLocks/>
            </p:cNvSpPr>
            <p:nvPr/>
          </p:nvSpPr>
          <p:spPr bwMode="auto">
            <a:xfrm>
              <a:off x="3403" y="1265"/>
              <a:ext cx="623" cy="372"/>
            </a:xfrm>
            <a:custGeom>
              <a:avLst/>
              <a:gdLst>
                <a:gd name="T0" fmla="*/ 0 w 1563"/>
                <a:gd name="T1" fmla="*/ 1 h 555"/>
                <a:gd name="T2" fmla="*/ 0 w 1563"/>
                <a:gd name="T3" fmla="*/ 1 h 555"/>
                <a:gd name="T4" fmla="*/ 0 w 1563"/>
                <a:gd name="T5" fmla="*/ 1 h 555"/>
                <a:gd name="T6" fmla="*/ 0 w 1563"/>
                <a:gd name="T7" fmla="*/ 1 h 555"/>
                <a:gd name="T8" fmla="*/ 0 w 1563"/>
                <a:gd name="T9" fmla="*/ 0 h 5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3"/>
                <a:gd name="T16" fmla="*/ 0 h 555"/>
                <a:gd name="T17" fmla="*/ 1563 w 1563"/>
                <a:gd name="T18" fmla="*/ 555 h 5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3" h="555">
                  <a:moveTo>
                    <a:pt x="0" y="9"/>
                  </a:moveTo>
                  <a:cubicBezTo>
                    <a:pt x="0" y="180"/>
                    <a:pt x="0" y="352"/>
                    <a:pt x="119" y="430"/>
                  </a:cubicBezTo>
                  <a:cubicBezTo>
                    <a:pt x="238" y="508"/>
                    <a:pt x="507" y="468"/>
                    <a:pt x="713" y="476"/>
                  </a:cubicBezTo>
                  <a:cubicBezTo>
                    <a:pt x="919" y="484"/>
                    <a:pt x="1211" y="555"/>
                    <a:pt x="1353" y="476"/>
                  </a:cubicBezTo>
                  <a:cubicBezTo>
                    <a:pt x="1495" y="397"/>
                    <a:pt x="1529" y="198"/>
                    <a:pt x="1563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508" name="Line 13"/>
            <p:cNvSpPr>
              <a:spLocks noChangeShapeType="1"/>
            </p:cNvSpPr>
            <p:nvPr/>
          </p:nvSpPr>
          <p:spPr bwMode="auto">
            <a:xfrm>
              <a:off x="3271" y="1780"/>
              <a:ext cx="722" cy="1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48485" name="Group 14"/>
          <p:cNvGrpSpPr>
            <a:grpSpLocks/>
          </p:cNvGrpSpPr>
          <p:nvPr/>
        </p:nvGrpSpPr>
        <p:grpSpPr bwMode="auto">
          <a:xfrm>
            <a:off x="474663" y="4219575"/>
            <a:ext cx="1522412" cy="931863"/>
            <a:chOff x="988" y="967"/>
            <a:chExt cx="959" cy="587"/>
          </a:xfrm>
        </p:grpSpPr>
        <p:sp>
          <p:nvSpPr>
            <p:cNvPr id="148495" name="Oval 15"/>
            <p:cNvSpPr>
              <a:spLocks noChangeArrowheads="1"/>
            </p:cNvSpPr>
            <p:nvPr/>
          </p:nvSpPr>
          <p:spPr bwMode="auto">
            <a:xfrm>
              <a:off x="988" y="1466"/>
              <a:ext cx="92" cy="8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8496" name="Oval 16"/>
            <p:cNvSpPr>
              <a:spLocks noChangeArrowheads="1"/>
            </p:cNvSpPr>
            <p:nvPr/>
          </p:nvSpPr>
          <p:spPr bwMode="auto">
            <a:xfrm>
              <a:off x="1781" y="1471"/>
              <a:ext cx="92" cy="8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8497" name="Freeform 17"/>
            <p:cNvSpPr>
              <a:spLocks/>
            </p:cNvSpPr>
            <p:nvPr/>
          </p:nvSpPr>
          <p:spPr bwMode="auto">
            <a:xfrm>
              <a:off x="1009" y="967"/>
              <a:ext cx="938" cy="555"/>
            </a:xfrm>
            <a:custGeom>
              <a:avLst/>
              <a:gdLst>
                <a:gd name="T0" fmla="*/ 0 w 1563"/>
                <a:gd name="T1" fmla="*/ 9 h 555"/>
                <a:gd name="T2" fmla="*/ 1 w 1563"/>
                <a:gd name="T3" fmla="*/ 430 h 555"/>
                <a:gd name="T4" fmla="*/ 1 w 1563"/>
                <a:gd name="T5" fmla="*/ 476 h 555"/>
                <a:gd name="T6" fmla="*/ 1 w 1563"/>
                <a:gd name="T7" fmla="*/ 476 h 555"/>
                <a:gd name="T8" fmla="*/ 1 w 1563"/>
                <a:gd name="T9" fmla="*/ 0 h 5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3"/>
                <a:gd name="T16" fmla="*/ 0 h 555"/>
                <a:gd name="T17" fmla="*/ 1563 w 1563"/>
                <a:gd name="T18" fmla="*/ 555 h 5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3" h="555">
                  <a:moveTo>
                    <a:pt x="0" y="9"/>
                  </a:moveTo>
                  <a:cubicBezTo>
                    <a:pt x="0" y="180"/>
                    <a:pt x="0" y="352"/>
                    <a:pt x="119" y="430"/>
                  </a:cubicBezTo>
                  <a:cubicBezTo>
                    <a:pt x="238" y="508"/>
                    <a:pt x="507" y="468"/>
                    <a:pt x="713" y="476"/>
                  </a:cubicBezTo>
                  <a:cubicBezTo>
                    <a:pt x="919" y="484"/>
                    <a:pt x="1211" y="555"/>
                    <a:pt x="1353" y="476"/>
                  </a:cubicBezTo>
                  <a:cubicBezTo>
                    <a:pt x="1495" y="397"/>
                    <a:pt x="1529" y="198"/>
                    <a:pt x="1563" y="0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498" name="Freeform 18"/>
            <p:cNvSpPr>
              <a:spLocks/>
            </p:cNvSpPr>
            <p:nvPr/>
          </p:nvSpPr>
          <p:spPr bwMode="auto">
            <a:xfrm>
              <a:off x="1192" y="994"/>
              <a:ext cx="623" cy="372"/>
            </a:xfrm>
            <a:custGeom>
              <a:avLst/>
              <a:gdLst>
                <a:gd name="T0" fmla="*/ 0 w 1563"/>
                <a:gd name="T1" fmla="*/ 1 h 555"/>
                <a:gd name="T2" fmla="*/ 0 w 1563"/>
                <a:gd name="T3" fmla="*/ 1 h 555"/>
                <a:gd name="T4" fmla="*/ 0 w 1563"/>
                <a:gd name="T5" fmla="*/ 1 h 555"/>
                <a:gd name="T6" fmla="*/ 0 w 1563"/>
                <a:gd name="T7" fmla="*/ 1 h 555"/>
                <a:gd name="T8" fmla="*/ 0 w 1563"/>
                <a:gd name="T9" fmla="*/ 0 h 5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3"/>
                <a:gd name="T16" fmla="*/ 0 h 555"/>
                <a:gd name="T17" fmla="*/ 1563 w 1563"/>
                <a:gd name="T18" fmla="*/ 555 h 5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3" h="555">
                  <a:moveTo>
                    <a:pt x="0" y="9"/>
                  </a:moveTo>
                  <a:cubicBezTo>
                    <a:pt x="0" y="180"/>
                    <a:pt x="0" y="352"/>
                    <a:pt x="119" y="430"/>
                  </a:cubicBezTo>
                  <a:cubicBezTo>
                    <a:pt x="238" y="508"/>
                    <a:pt x="507" y="468"/>
                    <a:pt x="713" y="476"/>
                  </a:cubicBezTo>
                  <a:cubicBezTo>
                    <a:pt x="919" y="484"/>
                    <a:pt x="1211" y="555"/>
                    <a:pt x="1353" y="476"/>
                  </a:cubicBezTo>
                  <a:cubicBezTo>
                    <a:pt x="1495" y="397"/>
                    <a:pt x="1529" y="198"/>
                    <a:pt x="1563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499" name="Line 19"/>
            <p:cNvSpPr>
              <a:spLocks noChangeShapeType="1"/>
            </p:cNvSpPr>
            <p:nvPr/>
          </p:nvSpPr>
          <p:spPr bwMode="auto">
            <a:xfrm>
              <a:off x="1060" y="1509"/>
              <a:ext cx="722" cy="1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48486" name="Group 20"/>
          <p:cNvGrpSpPr>
            <a:grpSpLocks/>
          </p:cNvGrpSpPr>
          <p:nvPr/>
        </p:nvGrpSpPr>
        <p:grpSpPr bwMode="auto">
          <a:xfrm>
            <a:off x="2830513" y="4057650"/>
            <a:ext cx="2693987" cy="1663700"/>
            <a:chOff x="647" y="1288"/>
            <a:chExt cx="1697" cy="1048"/>
          </a:xfrm>
        </p:grpSpPr>
        <p:sp>
          <p:nvSpPr>
            <p:cNvPr id="148487" name="Oval 21"/>
            <p:cNvSpPr>
              <a:spLocks noChangeArrowheads="1"/>
            </p:cNvSpPr>
            <p:nvPr/>
          </p:nvSpPr>
          <p:spPr bwMode="auto">
            <a:xfrm>
              <a:off x="2252" y="1783"/>
              <a:ext cx="92" cy="8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8488" name="Oval 22"/>
            <p:cNvSpPr>
              <a:spLocks noChangeArrowheads="1"/>
            </p:cNvSpPr>
            <p:nvPr/>
          </p:nvSpPr>
          <p:spPr bwMode="auto">
            <a:xfrm>
              <a:off x="647" y="1787"/>
              <a:ext cx="92" cy="8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8489" name="Oval 23"/>
            <p:cNvSpPr>
              <a:spLocks noChangeArrowheads="1"/>
            </p:cNvSpPr>
            <p:nvPr/>
          </p:nvSpPr>
          <p:spPr bwMode="auto">
            <a:xfrm>
              <a:off x="1440" y="1792"/>
              <a:ext cx="92" cy="8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8490" name="Line 24"/>
            <p:cNvSpPr>
              <a:spLocks noChangeShapeType="1"/>
            </p:cNvSpPr>
            <p:nvPr/>
          </p:nvSpPr>
          <p:spPr bwMode="auto">
            <a:xfrm>
              <a:off x="1541" y="1833"/>
              <a:ext cx="722" cy="1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491" name="Freeform 25"/>
            <p:cNvSpPr>
              <a:spLocks/>
            </p:cNvSpPr>
            <p:nvPr/>
          </p:nvSpPr>
          <p:spPr bwMode="auto">
            <a:xfrm>
              <a:off x="668" y="1288"/>
              <a:ext cx="1618" cy="555"/>
            </a:xfrm>
            <a:custGeom>
              <a:avLst/>
              <a:gdLst>
                <a:gd name="T0" fmla="*/ 0 w 1563"/>
                <a:gd name="T1" fmla="*/ 9 h 555"/>
                <a:gd name="T2" fmla="*/ 236 w 1563"/>
                <a:gd name="T3" fmla="*/ 430 h 555"/>
                <a:gd name="T4" fmla="*/ 1424 w 1563"/>
                <a:gd name="T5" fmla="*/ 476 h 555"/>
                <a:gd name="T6" fmla="*/ 2705 w 1563"/>
                <a:gd name="T7" fmla="*/ 476 h 555"/>
                <a:gd name="T8" fmla="*/ 3120 w 1563"/>
                <a:gd name="T9" fmla="*/ 0 h 5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3"/>
                <a:gd name="T16" fmla="*/ 0 h 555"/>
                <a:gd name="T17" fmla="*/ 1563 w 1563"/>
                <a:gd name="T18" fmla="*/ 555 h 5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3" h="555">
                  <a:moveTo>
                    <a:pt x="0" y="9"/>
                  </a:moveTo>
                  <a:cubicBezTo>
                    <a:pt x="0" y="180"/>
                    <a:pt x="0" y="352"/>
                    <a:pt x="119" y="430"/>
                  </a:cubicBezTo>
                  <a:cubicBezTo>
                    <a:pt x="238" y="508"/>
                    <a:pt x="507" y="468"/>
                    <a:pt x="713" y="476"/>
                  </a:cubicBezTo>
                  <a:cubicBezTo>
                    <a:pt x="919" y="484"/>
                    <a:pt x="1211" y="555"/>
                    <a:pt x="1353" y="476"/>
                  </a:cubicBezTo>
                  <a:cubicBezTo>
                    <a:pt x="1495" y="397"/>
                    <a:pt x="1529" y="198"/>
                    <a:pt x="1563" y="0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492" name="Freeform 26"/>
            <p:cNvSpPr>
              <a:spLocks/>
            </p:cNvSpPr>
            <p:nvPr/>
          </p:nvSpPr>
          <p:spPr bwMode="auto">
            <a:xfrm>
              <a:off x="1543" y="1894"/>
              <a:ext cx="731" cy="442"/>
            </a:xfrm>
            <a:custGeom>
              <a:avLst/>
              <a:gdLst>
                <a:gd name="T0" fmla="*/ 0 w 1536"/>
                <a:gd name="T1" fmla="*/ 23 h 515"/>
                <a:gd name="T2" fmla="*/ 0 w 1536"/>
                <a:gd name="T3" fmla="*/ 3 h 515"/>
                <a:gd name="T4" fmla="*/ 0 w 1536"/>
                <a:gd name="T5" fmla="*/ 3 h 515"/>
                <a:gd name="T6" fmla="*/ 0 w 1536"/>
                <a:gd name="T7" fmla="*/ 3 h 515"/>
                <a:gd name="T8" fmla="*/ 0 w 1536"/>
                <a:gd name="T9" fmla="*/ 24 h 5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36"/>
                <a:gd name="T16" fmla="*/ 0 h 515"/>
                <a:gd name="T17" fmla="*/ 1536 w 1536"/>
                <a:gd name="T18" fmla="*/ 515 h 5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36" h="515">
                  <a:moveTo>
                    <a:pt x="0" y="497"/>
                  </a:moveTo>
                  <a:cubicBezTo>
                    <a:pt x="32" y="427"/>
                    <a:pt x="55" y="152"/>
                    <a:pt x="192" y="76"/>
                  </a:cubicBezTo>
                  <a:cubicBezTo>
                    <a:pt x="329" y="0"/>
                    <a:pt x="630" y="38"/>
                    <a:pt x="823" y="39"/>
                  </a:cubicBezTo>
                  <a:cubicBezTo>
                    <a:pt x="1016" y="40"/>
                    <a:pt x="1234" y="6"/>
                    <a:pt x="1353" y="85"/>
                  </a:cubicBezTo>
                  <a:cubicBezTo>
                    <a:pt x="1472" y="164"/>
                    <a:pt x="1498" y="426"/>
                    <a:pt x="1536" y="515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493" name="Freeform 27"/>
            <p:cNvSpPr>
              <a:spLocks/>
            </p:cNvSpPr>
            <p:nvPr/>
          </p:nvSpPr>
          <p:spPr bwMode="auto">
            <a:xfrm>
              <a:off x="851" y="1315"/>
              <a:ext cx="623" cy="372"/>
            </a:xfrm>
            <a:custGeom>
              <a:avLst/>
              <a:gdLst>
                <a:gd name="T0" fmla="*/ 0 w 1563"/>
                <a:gd name="T1" fmla="*/ 1 h 555"/>
                <a:gd name="T2" fmla="*/ 0 w 1563"/>
                <a:gd name="T3" fmla="*/ 1 h 555"/>
                <a:gd name="T4" fmla="*/ 0 w 1563"/>
                <a:gd name="T5" fmla="*/ 1 h 555"/>
                <a:gd name="T6" fmla="*/ 0 w 1563"/>
                <a:gd name="T7" fmla="*/ 1 h 555"/>
                <a:gd name="T8" fmla="*/ 0 w 1563"/>
                <a:gd name="T9" fmla="*/ 0 h 5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3"/>
                <a:gd name="T16" fmla="*/ 0 h 555"/>
                <a:gd name="T17" fmla="*/ 1563 w 1563"/>
                <a:gd name="T18" fmla="*/ 555 h 5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3" h="555">
                  <a:moveTo>
                    <a:pt x="0" y="9"/>
                  </a:moveTo>
                  <a:cubicBezTo>
                    <a:pt x="0" y="180"/>
                    <a:pt x="0" y="352"/>
                    <a:pt x="119" y="430"/>
                  </a:cubicBezTo>
                  <a:cubicBezTo>
                    <a:pt x="238" y="508"/>
                    <a:pt x="507" y="468"/>
                    <a:pt x="713" y="476"/>
                  </a:cubicBezTo>
                  <a:cubicBezTo>
                    <a:pt x="919" y="484"/>
                    <a:pt x="1211" y="555"/>
                    <a:pt x="1353" y="476"/>
                  </a:cubicBezTo>
                  <a:cubicBezTo>
                    <a:pt x="1495" y="397"/>
                    <a:pt x="1529" y="198"/>
                    <a:pt x="1563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494" name="Line 28"/>
            <p:cNvSpPr>
              <a:spLocks noChangeShapeType="1"/>
            </p:cNvSpPr>
            <p:nvPr/>
          </p:nvSpPr>
          <p:spPr bwMode="auto">
            <a:xfrm>
              <a:off x="719" y="1830"/>
              <a:ext cx="722" cy="1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2002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30CAEA-F466-B641-BE0F-DD99D9AC7567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406400" y="228600"/>
            <a:ext cx="77724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>
                <a:solidFill>
                  <a:srgbClr val="3333CC"/>
                </a:solidFill>
              </a:rPr>
              <a:t>Example: TCP/Reno Rates</a:t>
            </a:r>
          </a:p>
        </p:txBody>
      </p:sp>
      <p:sp>
        <p:nvSpPr>
          <p:cNvPr id="150531" name="Line 14"/>
          <p:cNvSpPr>
            <a:spLocks noChangeShapeType="1"/>
          </p:cNvSpPr>
          <p:nvPr/>
        </p:nvSpPr>
        <p:spPr bwMode="auto">
          <a:xfrm>
            <a:off x="4395788" y="5829300"/>
            <a:ext cx="161925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0532" name="Line 15"/>
          <p:cNvSpPr>
            <a:spLocks noChangeShapeType="1"/>
          </p:cNvSpPr>
          <p:nvPr/>
        </p:nvSpPr>
        <p:spPr bwMode="auto">
          <a:xfrm flipH="1">
            <a:off x="4802188" y="5853113"/>
            <a:ext cx="161925" cy="123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0533" name="Line 16"/>
          <p:cNvSpPr>
            <a:spLocks noChangeShapeType="1"/>
          </p:cNvSpPr>
          <p:nvPr/>
        </p:nvSpPr>
        <p:spPr bwMode="auto">
          <a:xfrm>
            <a:off x="1439863" y="5268913"/>
            <a:ext cx="450850" cy="392112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0534" name="Line 17"/>
          <p:cNvSpPr>
            <a:spLocks noChangeShapeType="1"/>
          </p:cNvSpPr>
          <p:nvPr/>
        </p:nvSpPr>
        <p:spPr bwMode="auto">
          <a:xfrm>
            <a:off x="1879600" y="5645150"/>
            <a:ext cx="516096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0535" name="Line 18"/>
          <p:cNvSpPr>
            <a:spLocks noChangeShapeType="1"/>
          </p:cNvSpPr>
          <p:nvPr/>
        </p:nvSpPr>
        <p:spPr bwMode="auto">
          <a:xfrm flipH="1">
            <a:off x="7032625" y="5270500"/>
            <a:ext cx="450850" cy="3905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0536" name="Line 19"/>
          <p:cNvSpPr>
            <a:spLocks noChangeShapeType="1"/>
          </p:cNvSpPr>
          <p:nvPr/>
        </p:nvSpPr>
        <p:spPr bwMode="auto">
          <a:xfrm>
            <a:off x="1890713" y="5821363"/>
            <a:ext cx="2493962" cy="0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0537" name="Line 20"/>
          <p:cNvSpPr>
            <a:spLocks noChangeShapeType="1"/>
          </p:cNvSpPr>
          <p:nvPr/>
        </p:nvSpPr>
        <p:spPr bwMode="auto">
          <a:xfrm flipH="1">
            <a:off x="1430338" y="5830888"/>
            <a:ext cx="450850" cy="392112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0538" name="Line 21"/>
          <p:cNvSpPr>
            <a:spLocks noChangeShapeType="1"/>
          </p:cNvSpPr>
          <p:nvPr/>
        </p:nvSpPr>
        <p:spPr bwMode="auto">
          <a:xfrm>
            <a:off x="4535488" y="5961063"/>
            <a:ext cx="0" cy="436562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0539" name="Line 22"/>
          <p:cNvSpPr>
            <a:spLocks noChangeShapeType="1"/>
          </p:cNvSpPr>
          <p:nvPr/>
        </p:nvSpPr>
        <p:spPr bwMode="auto">
          <a:xfrm>
            <a:off x="4826000" y="5970588"/>
            <a:ext cx="0" cy="4365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0540" name="Line 23"/>
          <p:cNvSpPr>
            <a:spLocks noChangeShapeType="1"/>
          </p:cNvSpPr>
          <p:nvPr/>
        </p:nvSpPr>
        <p:spPr bwMode="auto">
          <a:xfrm flipV="1">
            <a:off x="4965700" y="5853113"/>
            <a:ext cx="2085975" cy="15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0541" name="Line 24"/>
          <p:cNvSpPr>
            <a:spLocks noChangeShapeType="1"/>
          </p:cNvSpPr>
          <p:nvPr/>
        </p:nvSpPr>
        <p:spPr bwMode="auto">
          <a:xfrm flipH="1" flipV="1">
            <a:off x="7058025" y="5846763"/>
            <a:ext cx="450850" cy="3921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0542" name="Rectangle 25"/>
          <p:cNvSpPr>
            <a:spLocks noChangeArrowheads="1"/>
          </p:cNvSpPr>
          <p:nvPr/>
        </p:nvSpPr>
        <p:spPr bwMode="auto">
          <a:xfrm>
            <a:off x="990600" y="4994275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150543" name="Rectangle 26"/>
          <p:cNvSpPr>
            <a:spLocks noChangeArrowheads="1"/>
          </p:cNvSpPr>
          <p:nvPr/>
        </p:nvSpPr>
        <p:spPr bwMode="auto">
          <a:xfrm>
            <a:off x="1038225" y="6224588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150544" name="Rectangle 27"/>
          <p:cNvSpPr>
            <a:spLocks noChangeArrowheads="1"/>
          </p:cNvSpPr>
          <p:nvPr/>
        </p:nvSpPr>
        <p:spPr bwMode="auto">
          <a:xfrm>
            <a:off x="4678363" y="6434138"/>
            <a:ext cx="379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18" name="Rectangle 29"/>
              <p:cNvSpPr>
                <a:spLocks noChangeArrowheads="1"/>
              </p:cNvSpPr>
              <p:nvPr/>
            </p:nvSpPr>
            <p:spPr bwMode="auto">
              <a:xfrm>
                <a:off x="1465263" y="3608388"/>
                <a:ext cx="5704163" cy="900112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lnSpc>
                    <a:spcPct val="90000"/>
                  </a:lnSpc>
                  <a:buClr>
                    <a:srgbClr val="3333CC"/>
                  </a:buClr>
                  <a:buSzTx/>
                  <a:buFont typeface="Wingdings" charset="2"/>
                  <a:buChar char="n"/>
                </a:pPr>
                <a:r>
                  <a:rPr kumimoji="1" lang="en-US" altLang="en-US" sz="2400" dirty="0">
                    <a:solidFill>
                      <a:srgbClr val="0000FF"/>
                    </a:solidFill>
                    <a:latin typeface="Tahoma" charset="0"/>
                  </a:rPr>
                  <a:t>Rates:	</a:t>
                </a:r>
                <a:r>
                  <a:rPr kumimoji="1" lang="en-US" altLang="en-US" sz="2400" i="1" dirty="0">
                    <a:solidFill>
                      <a:srgbClr val="0000FF"/>
                    </a:solidFill>
                    <a:latin typeface="Times New Roman" charset="0"/>
                  </a:rPr>
                  <a:t>x</a:t>
                </a:r>
                <a:r>
                  <a:rPr kumimoji="1" lang="en-US" altLang="en-US" sz="2400" i="1" baseline="-25000" dirty="0">
                    <a:solidFill>
                      <a:srgbClr val="0000FF"/>
                    </a:solidFill>
                    <a:latin typeface="Times New Roman" charset="0"/>
                  </a:rPr>
                  <a:t>1</a:t>
                </a:r>
                <a:r>
                  <a:rPr kumimoji="1" lang="en-US" altLang="en-US" sz="2400" dirty="0">
                    <a:solidFill>
                      <a:srgbClr val="0000FF"/>
                    </a:solidFill>
                    <a:latin typeface="Tahoma" charset="0"/>
                  </a:rPr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kumimoji="1" lang="mr-IN" alt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kumimoji="1" lang="mr-IN" altLang="en-US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en-US" sz="2400" b="0" i="1" smtClean="0">
                                <a:solidFill>
                                  <a:srgbClr val="0000FF"/>
                                </a:solidFill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en-US" sz="2400" b="0" i="1" smtClean="0">
                                <a:solidFill>
                                  <a:srgbClr val="0000FF"/>
                                </a:solidFill>
                                <a:latin typeface="Cambria Math" charset="0"/>
                              </a:rPr>
                              <m:t>1+2</m:t>
                            </m:r>
                            <m:rad>
                              <m:radPr>
                                <m:degHide m:val="on"/>
                                <m:ctrlPr>
                                  <a:rPr kumimoji="1" lang="en-US" alt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1" lang="en-US" alt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box>
                  </m:oMath>
                </a14:m>
                <a:r>
                  <a:rPr kumimoji="1" lang="en-US" altLang="en-US" sz="2400" dirty="0">
                    <a:solidFill>
                      <a:srgbClr val="0000FF"/>
                    </a:solidFill>
                    <a:latin typeface="Tahoma" charset="0"/>
                  </a:rPr>
                  <a:t> = 0.26</a:t>
                </a:r>
              </a:p>
              <a:p>
                <a:pPr>
                  <a:lnSpc>
                    <a:spcPct val="90000"/>
                  </a:lnSpc>
                  <a:buClr>
                    <a:srgbClr val="3333CC"/>
                  </a:buClr>
                  <a:buSzTx/>
                  <a:buFont typeface="Wingdings" charset="2"/>
                  <a:buNone/>
                </a:pPr>
                <a:r>
                  <a:rPr kumimoji="1" lang="en-US" altLang="en-US" sz="2400" dirty="0">
                    <a:solidFill>
                      <a:srgbClr val="0000FF"/>
                    </a:solidFill>
                    <a:latin typeface="Tahoma" charset="0"/>
                  </a:rPr>
                  <a:t>			</a:t>
                </a:r>
                <a:r>
                  <a:rPr kumimoji="1" lang="en-US" altLang="en-US" sz="2400" i="1" dirty="0">
                    <a:solidFill>
                      <a:srgbClr val="0000FF"/>
                    </a:solidFill>
                    <a:latin typeface="Times New Roman" charset="0"/>
                  </a:rPr>
                  <a:t>x</a:t>
                </a:r>
                <a:r>
                  <a:rPr kumimoji="1" lang="en-US" altLang="en-US" sz="2400" i="1" baseline="-25000" dirty="0">
                    <a:solidFill>
                      <a:srgbClr val="0000FF"/>
                    </a:solidFill>
                    <a:latin typeface="Times New Roman" charset="0"/>
                  </a:rPr>
                  <a:t>2</a:t>
                </a:r>
                <a:r>
                  <a:rPr kumimoji="1" lang="en-US" altLang="en-US" sz="2400" dirty="0">
                    <a:solidFill>
                      <a:srgbClr val="0000FF"/>
                    </a:solidFill>
                    <a:latin typeface="Tahoma" charset="0"/>
                  </a:rPr>
                  <a:t> = </a:t>
                </a:r>
                <a:r>
                  <a:rPr kumimoji="1" lang="en-US" altLang="en-US" sz="2400" i="1" dirty="0">
                    <a:solidFill>
                      <a:srgbClr val="0000FF"/>
                    </a:solidFill>
                    <a:latin typeface="Times New Roman" charset="0"/>
                  </a:rPr>
                  <a:t>x</a:t>
                </a:r>
                <a:r>
                  <a:rPr kumimoji="1" lang="en-US" altLang="en-US" sz="2400" i="1" baseline="-25000" dirty="0">
                    <a:solidFill>
                      <a:srgbClr val="0000FF"/>
                    </a:solidFill>
                    <a:latin typeface="Times New Roman" charset="0"/>
                  </a:rPr>
                  <a:t>3</a:t>
                </a:r>
                <a:r>
                  <a:rPr kumimoji="1" lang="en-US" altLang="en-US" sz="2400" dirty="0">
                    <a:solidFill>
                      <a:srgbClr val="0000FF"/>
                    </a:solidFill>
                    <a:latin typeface="Tahoma" charset="0"/>
                  </a:rPr>
                  <a:t>     = 0.74</a:t>
                </a:r>
                <a:endParaRPr kumimoji="1" lang="en-US" altLang="en-US" sz="2400" i="1" baseline="-25000" dirty="0">
                  <a:solidFill>
                    <a:srgbClr val="0000FF"/>
                  </a:solidFill>
                  <a:latin typeface="Times New Roman" charset="0"/>
                </a:endParaRPr>
              </a:p>
            </p:txBody>
          </p:sp>
        </mc:Choice>
        <mc:Fallback xmlns="">
          <p:sp>
            <p:nvSpPr>
              <p:cNvPr id="51218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65263" y="3608388"/>
                <a:ext cx="5704163" cy="900112"/>
              </a:xfrm>
              <a:prstGeom prst="rect">
                <a:avLst/>
              </a:prstGeom>
              <a:blipFill rotWithShape="0">
                <a:blip r:embed="rId3"/>
                <a:stretch>
                  <a:fillRect l="-1062" t="-13636" b="-11688"/>
                </a:stretch>
              </a:blipFill>
              <a:ln w="381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546" name="Rectangle 28"/>
          <p:cNvSpPr>
            <a:spLocks noChangeArrowheads="1"/>
          </p:cNvSpPr>
          <p:nvPr/>
        </p:nvSpPr>
        <p:spPr bwMode="auto">
          <a:xfrm>
            <a:off x="2905125" y="5927725"/>
            <a:ext cx="828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0547" name="Rectangle 29"/>
          <p:cNvSpPr>
            <a:spLocks noChangeArrowheads="1"/>
          </p:cNvSpPr>
          <p:nvPr/>
        </p:nvSpPr>
        <p:spPr bwMode="auto">
          <a:xfrm>
            <a:off x="5580063" y="5942013"/>
            <a:ext cx="879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</a:t>
            </a:r>
            <a:r>
              <a:rPr lang="en-US" altLang="en-US" sz="2400" i="1" baseline="-25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87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3B6542-DB5B-B74B-9BE2-A8B5896FC3C1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406400" y="228600"/>
            <a:ext cx="77724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>
                <a:solidFill>
                  <a:srgbClr val="3333CC"/>
                </a:solidFill>
              </a:rPr>
              <a:t>Example: TCP/Vegas Rates</a:t>
            </a:r>
          </a:p>
        </p:txBody>
      </p:sp>
      <p:sp>
        <p:nvSpPr>
          <p:cNvPr id="152579" name="Line 14"/>
          <p:cNvSpPr>
            <a:spLocks noChangeShapeType="1"/>
          </p:cNvSpPr>
          <p:nvPr/>
        </p:nvSpPr>
        <p:spPr bwMode="auto">
          <a:xfrm>
            <a:off x="4395788" y="5829300"/>
            <a:ext cx="161925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2580" name="Line 15"/>
          <p:cNvSpPr>
            <a:spLocks noChangeShapeType="1"/>
          </p:cNvSpPr>
          <p:nvPr/>
        </p:nvSpPr>
        <p:spPr bwMode="auto">
          <a:xfrm flipH="1">
            <a:off x="4802188" y="5853113"/>
            <a:ext cx="161925" cy="123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2581" name="Line 16"/>
          <p:cNvSpPr>
            <a:spLocks noChangeShapeType="1"/>
          </p:cNvSpPr>
          <p:nvPr/>
        </p:nvSpPr>
        <p:spPr bwMode="auto">
          <a:xfrm>
            <a:off x="1439863" y="5268913"/>
            <a:ext cx="450850" cy="392112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2582" name="Line 17"/>
          <p:cNvSpPr>
            <a:spLocks noChangeShapeType="1"/>
          </p:cNvSpPr>
          <p:nvPr/>
        </p:nvSpPr>
        <p:spPr bwMode="auto">
          <a:xfrm>
            <a:off x="1879600" y="5645150"/>
            <a:ext cx="516096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2583" name="Line 18"/>
          <p:cNvSpPr>
            <a:spLocks noChangeShapeType="1"/>
          </p:cNvSpPr>
          <p:nvPr/>
        </p:nvSpPr>
        <p:spPr bwMode="auto">
          <a:xfrm flipH="1">
            <a:off x="7032625" y="5270500"/>
            <a:ext cx="450850" cy="3905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2584" name="Line 19"/>
          <p:cNvSpPr>
            <a:spLocks noChangeShapeType="1"/>
          </p:cNvSpPr>
          <p:nvPr/>
        </p:nvSpPr>
        <p:spPr bwMode="auto">
          <a:xfrm>
            <a:off x="1890713" y="5821363"/>
            <a:ext cx="2493962" cy="0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2585" name="Line 20"/>
          <p:cNvSpPr>
            <a:spLocks noChangeShapeType="1"/>
          </p:cNvSpPr>
          <p:nvPr/>
        </p:nvSpPr>
        <p:spPr bwMode="auto">
          <a:xfrm flipH="1">
            <a:off x="1430338" y="5830888"/>
            <a:ext cx="450850" cy="392112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2586" name="Line 21"/>
          <p:cNvSpPr>
            <a:spLocks noChangeShapeType="1"/>
          </p:cNvSpPr>
          <p:nvPr/>
        </p:nvSpPr>
        <p:spPr bwMode="auto">
          <a:xfrm>
            <a:off x="4535488" y="5961063"/>
            <a:ext cx="0" cy="436562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2587" name="Line 22"/>
          <p:cNvSpPr>
            <a:spLocks noChangeShapeType="1"/>
          </p:cNvSpPr>
          <p:nvPr/>
        </p:nvSpPr>
        <p:spPr bwMode="auto">
          <a:xfrm>
            <a:off x="4826000" y="5970588"/>
            <a:ext cx="0" cy="4365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2588" name="Line 23"/>
          <p:cNvSpPr>
            <a:spLocks noChangeShapeType="1"/>
          </p:cNvSpPr>
          <p:nvPr/>
        </p:nvSpPr>
        <p:spPr bwMode="auto">
          <a:xfrm flipV="1">
            <a:off x="4965700" y="5853113"/>
            <a:ext cx="2085975" cy="15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2589" name="Line 24"/>
          <p:cNvSpPr>
            <a:spLocks noChangeShapeType="1"/>
          </p:cNvSpPr>
          <p:nvPr/>
        </p:nvSpPr>
        <p:spPr bwMode="auto">
          <a:xfrm flipH="1" flipV="1">
            <a:off x="7058025" y="5846763"/>
            <a:ext cx="450850" cy="3921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2590" name="Rectangle 25"/>
          <p:cNvSpPr>
            <a:spLocks noChangeArrowheads="1"/>
          </p:cNvSpPr>
          <p:nvPr/>
        </p:nvSpPr>
        <p:spPr bwMode="auto">
          <a:xfrm>
            <a:off x="990600" y="4994275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152591" name="Rectangle 26"/>
          <p:cNvSpPr>
            <a:spLocks noChangeArrowheads="1"/>
          </p:cNvSpPr>
          <p:nvPr/>
        </p:nvSpPr>
        <p:spPr bwMode="auto">
          <a:xfrm>
            <a:off x="1038225" y="6224588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152592" name="Rectangle 27"/>
          <p:cNvSpPr>
            <a:spLocks noChangeArrowheads="1"/>
          </p:cNvSpPr>
          <p:nvPr/>
        </p:nvSpPr>
        <p:spPr bwMode="auto">
          <a:xfrm>
            <a:off x="4678363" y="6434138"/>
            <a:ext cx="379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3</a:t>
            </a:r>
          </a:p>
        </p:txBody>
      </p:sp>
      <p:sp>
        <p:nvSpPr>
          <p:cNvPr id="52242" name="Rectangle 29"/>
          <p:cNvSpPr>
            <a:spLocks noChangeArrowheads="1"/>
          </p:cNvSpPr>
          <p:nvPr/>
        </p:nvSpPr>
        <p:spPr bwMode="auto">
          <a:xfrm>
            <a:off x="1465263" y="3608388"/>
            <a:ext cx="4154487" cy="900112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buClr>
                <a:srgbClr val="3333CC"/>
              </a:buClr>
              <a:buSzTx/>
              <a:buFont typeface="Wingdings" charset="2"/>
              <a:buChar char="n"/>
            </a:pP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Rates    :	</a:t>
            </a:r>
            <a:r>
              <a:rPr kumimoji="1" lang="en-US" altLang="en-US" sz="2400" i="1" dirty="0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kumimoji="1" lang="en-US" altLang="en-US" sz="2400" i="1" baseline="-25000" dirty="0">
                <a:solidFill>
                  <a:srgbClr val="0000FF"/>
                </a:solidFill>
                <a:latin typeface="Times New Roman" charset="0"/>
              </a:rPr>
              <a:t>1</a:t>
            </a: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        = 1/3</a:t>
            </a:r>
          </a:p>
          <a:p>
            <a:pPr>
              <a:lnSpc>
                <a:spcPct val="90000"/>
              </a:lnSpc>
              <a:buClr>
                <a:srgbClr val="3333CC"/>
              </a:buClr>
              <a:buSzTx/>
              <a:buFont typeface="Wingdings" charset="2"/>
              <a:buNone/>
            </a:pP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			</a:t>
            </a:r>
            <a:r>
              <a:rPr kumimoji="1" lang="en-US" altLang="en-US" sz="2400" i="1" dirty="0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kumimoji="1" lang="en-US" altLang="en-US" sz="2400" i="1" baseline="-25000" dirty="0">
                <a:solidFill>
                  <a:srgbClr val="0000FF"/>
                </a:solidFill>
                <a:latin typeface="Times New Roman" charset="0"/>
              </a:rPr>
              <a:t>2</a:t>
            </a: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 = </a:t>
            </a:r>
            <a:r>
              <a:rPr kumimoji="1" lang="en-US" altLang="en-US" sz="2400" i="1" dirty="0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kumimoji="1" lang="en-US" altLang="en-US" sz="2400" i="1" baseline="-25000" dirty="0">
                <a:solidFill>
                  <a:srgbClr val="0000FF"/>
                </a:solidFill>
                <a:latin typeface="Times New Roman" charset="0"/>
              </a:rPr>
              <a:t>3</a:t>
            </a: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 = 2/3</a:t>
            </a:r>
            <a:endParaRPr kumimoji="1" lang="en-US" altLang="en-US" sz="2400" i="1" baseline="-25000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152594" name="Rectangle 28"/>
          <p:cNvSpPr>
            <a:spLocks noChangeArrowheads="1"/>
          </p:cNvSpPr>
          <p:nvPr/>
        </p:nvSpPr>
        <p:spPr bwMode="auto">
          <a:xfrm>
            <a:off x="2905125" y="5927725"/>
            <a:ext cx="828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2595" name="Rectangle 29"/>
          <p:cNvSpPr>
            <a:spLocks noChangeArrowheads="1"/>
          </p:cNvSpPr>
          <p:nvPr/>
        </p:nvSpPr>
        <p:spPr bwMode="auto">
          <a:xfrm>
            <a:off x="5580063" y="5942013"/>
            <a:ext cx="879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</a:t>
            </a:r>
            <a:r>
              <a:rPr lang="en-US" altLang="en-US" sz="2400" i="1" baseline="-25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32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2"/>
          <p:cNvSpPr>
            <a:spLocks noChangeArrowheads="1"/>
          </p:cNvSpPr>
          <p:nvPr/>
        </p:nvSpPr>
        <p:spPr bwMode="auto">
          <a:xfrm>
            <a:off x="476250" y="369888"/>
            <a:ext cx="8202613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3200" u="sng">
                <a:solidFill>
                  <a:srgbClr val="3333CC"/>
                </a:solidFill>
                <a:ea typeface="宋体" charset="-122"/>
              </a:rPr>
              <a:t>Example: Max-min Fairness</a:t>
            </a:r>
            <a:endParaRPr lang="en-GB" altLang="en-US" sz="3200" u="sng">
              <a:solidFill>
                <a:srgbClr val="3333CC"/>
              </a:solidFill>
            </a:endParaRPr>
          </a:p>
        </p:txBody>
      </p:sp>
      <p:sp>
        <p:nvSpPr>
          <p:cNvPr id="156674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71488" y="1441450"/>
            <a:ext cx="8058150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GB" altLang="zh-CN" sz="3600" dirty="0">
                <a:solidFill>
                  <a:srgbClr val="000000"/>
                </a:solidFill>
                <a:ea typeface="宋体" charset="-122"/>
              </a:rPr>
              <a:t>Max-min fairness: </a:t>
            </a:r>
            <a:r>
              <a:rPr lang="en-GB" altLang="zh-CN" sz="3200" dirty="0">
                <a:solidFill>
                  <a:srgbClr val="000000"/>
                </a:solidFill>
                <a:ea typeface="宋体" charset="-122"/>
              </a:rPr>
              <a:t>m</a:t>
            </a:r>
            <a:r>
              <a:rPr lang="en-GB" altLang="en-US" sz="3200" dirty="0">
                <a:solidFill>
                  <a:srgbClr val="000000"/>
                </a:solidFill>
              </a:rPr>
              <a:t>aximizes the throughput of the flow receiving the minimum (of resources)</a:t>
            </a:r>
          </a:p>
          <a:p>
            <a:pPr lvl="2"/>
            <a:r>
              <a:rPr lang="en-US" altLang="en-US" sz="2800" dirty="0">
                <a:solidFill>
                  <a:srgbClr val="000000"/>
                </a:solidFill>
              </a:rPr>
              <a:t>Justification: John Rawls, </a:t>
            </a:r>
            <a:r>
              <a:rPr lang="en-US" altLang="en-US" sz="2800" i="1" dirty="0">
                <a:solidFill>
                  <a:srgbClr val="000000"/>
                </a:solidFill>
              </a:rPr>
              <a:t>A Theory of Justice</a:t>
            </a:r>
            <a:r>
              <a:rPr lang="en-US" altLang="en-US" sz="2800" dirty="0">
                <a:solidFill>
                  <a:srgbClr val="000000"/>
                </a:solidFill>
              </a:rPr>
              <a:t>  (1971)</a:t>
            </a:r>
          </a:p>
          <a:p>
            <a:pPr lvl="3">
              <a:buFontTx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Comic Sans MS" charset="0"/>
              </a:rPr>
              <a:t>http://</a:t>
            </a:r>
            <a:r>
              <a:rPr lang="en-US" altLang="en-US" sz="2400" dirty="0" err="1">
                <a:solidFill>
                  <a:srgbClr val="000000"/>
                </a:solidFill>
                <a:latin typeface="Comic Sans MS" charset="0"/>
              </a:rPr>
              <a:t>en.wikipedia.org</a:t>
            </a:r>
            <a:r>
              <a:rPr lang="en-US" altLang="en-US" sz="2400" dirty="0">
                <a:solidFill>
                  <a:srgbClr val="000000"/>
                </a:solidFill>
                <a:latin typeface="Comic Sans MS" charset="0"/>
              </a:rPr>
              <a:t>/wiki/</a:t>
            </a:r>
            <a:r>
              <a:rPr lang="en-US" altLang="en-US" sz="2400" dirty="0" err="1">
                <a:solidFill>
                  <a:srgbClr val="000000"/>
                </a:solidFill>
                <a:latin typeface="Comic Sans MS" charset="0"/>
              </a:rPr>
              <a:t>John_Rawls</a:t>
            </a:r>
            <a:endParaRPr lang="en-US" altLang="en-US" sz="2400" dirty="0">
              <a:solidFill>
                <a:srgbClr val="000000"/>
              </a:solidFill>
              <a:latin typeface="Comic Sans MS" charset="0"/>
            </a:endParaRPr>
          </a:p>
          <a:p>
            <a:pPr lvl="2"/>
            <a:r>
              <a:rPr lang="en-GB" altLang="en-US" sz="2800" dirty="0">
                <a:solidFill>
                  <a:srgbClr val="000000"/>
                </a:solidFill>
              </a:rPr>
              <a:t>This is a resource allocation scheme used in ATM and some other network resource allocation proposals</a:t>
            </a:r>
            <a:endParaRPr lang="en-US" altLang="en-US" sz="2800" dirty="0">
              <a:solidFill>
                <a:srgbClr val="000000"/>
              </a:solidFill>
            </a:endParaRPr>
          </a:p>
        </p:txBody>
      </p:sp>
      <p:pic>
        <p:nvPicPr>
          <p:cNvPr id="15667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0" y="15875"/>
            <a:ext cx="909638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2F9011CF-E7C4-3B4D-9F73-AC9511C061EA}"/>
              </a:ext>
            </a:extLst>
          </p:cNvPr>
          <p:cNvSpPr txBox="1">
            <a:spLocks/>
          </p:cNvSpPr>
          <p:nvPr/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C3A951-8924-2142-ACC4-DE41A2DA2F01}" type="slidenum">
              <a:rPr lang="en-US" altLang="en-US" sz="1400" smtClean="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600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966258-D66E-4244-9D37-FBBFEA4CE424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406400" y="228600"/>
            <a:ext cx="77724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>
                <a:solidFill>
                  <a:srgbClr val="3333CC"/>
                </a:solidFill>
              </a:rPr>
              <a:t>Example: Max-Min</a:t>
            </a:r>
          </a:p>
        </p:txBody>
      </p:sp>
      <p:graphicFrame>
        <p:nvGraphicFramePr>
          <p:cNvPr id="158723" name="Object 2"/>
          <p:cNvGraphicFramePr>
            <a:graphicFrameLocks/>
          </p:cNvGraphicFramePr>
          <p:nvPr/>
        </p:nvGraphicFramePr>
        <p:xfrm>
          <a:off x="666750" y="1387475"/>
          <a:ext cx="4183063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69" name="Equation" r:id="rId4" imgW="1498600" imgH="787400" progId="Equation.3">
                  <p:embed/>
                </p:oleObj>
              </mc:Choice>
              <mc:Fallback>
                <p:oleObj name="Equation" r:id="rId4" imgW="1498600" imgH="787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1387475"/>
                        <a:ext cx="4183063" cy="164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4" name="Line 14"/>
          <p:cNvSpPr>
            <a:spLocks noChangeShapeType="1"/>
          </p:cNvSpPr>
          <p:nvPr/>
        </p:nvSpPr>
        <p:spPr bwMode="auto">
          <a:xfrm>
            <a:off x="4395788" y="5829300"/>
            <a:ext cx="161925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8725" name="Line 15"/>
          <p:cNvSpPr>
            <a:spLocks noChangeShapeType="1"/>
          </p:cNvSpPr>
          <p:nvPr/>
        </p:nvSpPr>
        <p:spPr bwMode="auto">
          <a:xfrm flipH="1">
            <a:off x="4802188" y="5853113"/>
            <a:ext cx="161925" cy="123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8726" name="Line 16"/>
          <p:cNvSpPr>
            <a:spLocks noChangeShapeType="1"/>
          </p:cNvSpPr>
          <p:nvPr/>
        </p:nvSpPr>
        <p:spPr bwMode="auto">
          <a:xfrm>
            <a:off x="1439863" y="5268913"/>
            <a:ext cx="450850" cy="392112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8727" name="Line 17"/>
          <p:cNvSpPr>
            <a:spLocks noChangeShapeType="1"/>
          </p:cNvSpPr>
          <p:nvPr/>
        </p:nvSpPr>
        <p:spPr bwMode="auto">
          <a:xfrm>
            <a:off x="1879600" y="5645150"/>
            <a:ext cx="516096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8728" name="Line 18"/>
          <p:cNvSpPr>
            <a:spLocks noChangeShapeType="1"/>
          </p:cNvSpPr>
          <p:nvPr/>
        </p:nvSpPr>
        <p:spPr bwMode="auto">
          <a:xfrm flipH="1">
            <a:off x="7032625" y="5270500"/>
            <a:ext cx="450850" cy="3905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8729" name="Line 19"/>
          <p:cNvSpPr>
            <a:spLocks noChangeShapeType="1"/>
          </p:cNvSpPr>
          <p:nvPr/>
        </p:nvSpPr>
        <p:spPr bwMode="auto">
          <a:xfrm>
            <a:off x="1890713" y="5821363"/>
            <a:ext cx="2493962" cy="0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8730" name="Line 20"/>
          <p:cNvSpPr>
            <a:spLocks noChangeShapeType="1"/>
          </p:cNvSpPr>
          <p:nvPr/>
        </p:nvSpPr>
        <p:spPr bwMode="auto">
          <a:xfrm flipH="1">
            <a:off x="1430338" y="5830888"/>
            <a:ext cx="450850" cy="392112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8731" name="Line 21"/>
          <p:cNvSpPr>
            <a:spLocks noChangeShapeType="1"/>
          </p:cNvSpPr>
          <p:nvPr/>
        </p:nvSpPr>
        <p:spPr bwMode="auto">
          <a:xfrm>
            <a:off x="4535488" y="5961063"/>
            <a:ext cx="0" cy="436562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8732" name="Line 22"/>
          <p:cNvSpPr>
            <a:spLocks noChangeShapeType="1"/>
          </p:cNvSpPr>
          <p:nvPr/>
        </p:nvSpPr>
        <p:spPr bwMode="auto">
          <a:xfrm>
            <a:off x="4826000" y="5970588"/>
            <a:ext cx="0" cy="4365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8733" name="Line 23"/>
          <p:cNvSpPr>
            <a:spLocks noChangeShapeType="1"/>
          </p:cNvSpPr>
          <p:nvPr/>
        </p:nvSpPr>
        <p:spPr bwMode="auto">
          <a:xfrm flipV="1">
            <a:off x="4965700" y="5853113"/>
            <a:ext cx="2085975" cy="15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8734" name="Line 24"/>
          <p:cNvSpPr>
            <a:spLocks noChangeShapeType="1"/>
          </p:cNvSpPr>
          <p:nvPr/>
        </p:nvSpPr>
        <p:spPr bwMode="auto">
          <a:xfrm flipH="1" flipV="1">
            <a:off x="7058025" y="5846763"/>
            <a:ext cx="450850" cy="3921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8735" name="Rectangle 25"/>
          <p:cNvSpPr>
            <a:spLocks noChangeArrowheads="1"/>
          </p:cNvSpPr>
          <p:nvPr/>
        </p:nvSpPr>
        <p:spPr bwMode="auto">
          <a:xfrm>
            <a:off x="990600" y="4994275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158736" name="Rectangle 26"/>
          <p:cNvSpPr>
            <a:spLocks noChangeArrowheads="1"/>
          </p:cNvSpPr>
          <p:nvPr/>
        </p:nvSpPr>
        <p:spPr bwMode="auto">
          <a:xfrm>
            <a:off x="1038225" y="6224588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158737" name="Rectangle 27"/>
          <p:cNvSpPr>
            <a:spLocks noChangeArrowheads="1"/>
          </p:cNvSpPr>
          <p:nvPr/>
        </p:nvSpPr>
        <p:spPr bwMode="auto">
          <a:xfrm>
            <a:off x="4678363" y="6434138"/>
            <a:ext cx="379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3</a:t>
            </a:r>
          </a:p>
        </p:txBody>
      </p:sp>
      <p:sp>
        <p:nvSpPr>
          <p:cNvPr id="6166" name="Rectangle 29"/>
          <p:cNvSpPr>
            <a:spLocks noChangeArrowheads="1"/>
          </p:cNvSpPr>
          <p:nvPr/>
        </p:nvSpPr>
        <p:spPr bwMode="auto">
          <a:xfrm>
            <a:off x="1465263" y="3608388"/>
            <a:ext cx="4686300" cy="900112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buClr>
                <a:srgbClr val="3333CC"/>
              </a:buClr>
              <a:buSzTx/>
              <a:buFont typeface="Wingdings" charset="2"/>
              <a:buChar char="n"/>
            </a:pPr>
            <a:r>
              <a:rPr kumimoji="1" lang="en-US" altLang="en-US" sz="2400">
                <a:solidFill>
                  <a:srgbClr val="0000FF"/>
                </a:solidFill>
                <a:latin typeface="Tahoma" charset="0"/>
              </a:rPr>
              <a:t>Rates: </a:t>
            </a:r>
            <a:r>
              <a:rPr kumimoji="1" lang="en-US" altLang="en-US" sz="2400" i="1">
                <a:solidFill>
                  <a:srgbClr val="0000FF"/>
                </a:solidFill>
                <a:latin typeface="Times New Roman" charset="0"/>
              </a:rPr>
              <a:t> x</a:t>
            </a:r>
            <a:r>
              <a:rPr kumimoji="1" lang="en-US" altLang="en-US" sz="2400" i="1" baseline="-25000">
                <a:solidFill>
                  <a:srgbClr val="0000FF"/>
                </a:solidFill>
                <a:latin typeface="Times New Roman" charset="0"/>
              </a:rPr>
              <a:t>1 </a:t>
            </a:r>
            <a:r>
              <a:rPr kumimoji="1" lang="en-US" altLang="en-US" sz="2400">
                <a:solidFill>
                  <a:srgbClr val="0000FF"/>
                </a:solidFill>
                <a:latin typeface="Tahoma" charset="0"/>
              </a:rPr>
              <a:t>=</a:t>
            </a:r>
            <a:r>
              <a:rPr kumimoji="1" lang="en-US" altLang="en-US" sz="2400" i="1" baseline="-25000">
                <a:solidFill>
                  <a:srgbClr val="0000FF"/>
                </a:solidFill>
                <a:latin typeface="Times New Roman" charset="0"/>
              </a:rPr>
              <a:t> </a:t>
            </a:r>
            <a:r>
              <a:rPr kumimoji="1" lang="en-US" altLang="en-US" sz="2400" i="1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kumimoji="1" lang="en-US" altLang="en-US" sz="2400" i="1" baseline="-25000">
                <a:solidFill>
                  <a:srgbClr val="0000FF"/>
                </a:solidFill>
                <a:latin typeface="Times New Roman" charset="0"/>
              </a:rPr>
              <a:t>2</a:t>
            </a:r>
            <a:r>
              <a:rPr kumimoji="1" lang="en-US" altLang="en-US" sz="2400">
                <a:solidFill>
                  <a:srgbClr val="0000FF"/>
                </a:solidFill>
                <a:latin typeface="Tahoma" charset="0"/>
              </a:rPr>
              <a:t> = </a:t>
            </a:r>
            <a:r>
              <a:rPr kumimoji="1" lang="en-US" altLang="en-US" sz="2400" i="1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kumimoji="1" lang="en-US" altLang="en-US" sz="2400" i="1" baseline="-25000">
                <a:solidFill>
                  <a:srgbClr val="0000FF"/>
                </a:solidFill>
                <a:latin typeface="Times New Roman" charset="0"/>
              </a:rPr>
              <a:t>3</a:t>
            </a:r>
            <a:r>
              <a:rPr kumimoji="1" lang="en-US" altLang="en-US" sz="2400">
                <a:solidFill>
                  <a:srgbClr val="0000FF"/>
                </a:solidFill>
                <a:latin typeface="Tahoma" charset="0"/>
              </a:rPr>
              <a:t> = 1/2</a:t>
            </a:r>
            <a:endParaRPr kumimoji="1" lang="en-US" altLang="en-US" sz="2400" i="1" baseline="-2500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158739" name="Rectangle 33"/>
          <p:cNvSpPr>
            <a:spLocks noChangeArrowheads="1"/>
          </p:cNvSpPr>
          <p:nvPr/>
        </p:nvSpPr>
        <p:spPr bwMode="auto">
          <a:xfrm>
            <a:off x="2905125" y="5927725"/>
            <a:ext cx="828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8740" name="Rectangle 34"/>
          <p:cNvSpPr>
            <a:spLocks noChangeArrowheads="1"/>
          </p:cNvSpPr>
          <p:nvPr/>
        </p:nvSpPr>
        <p:spPr bwMode="auto">
          <a:xfrm>
            <a:off x="5580063" y="5942013"/>
            <a:ext cx="879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</a:t>
            </a:r>
            <a:r>
              <a:rPr lang="en-US" altLang="en-US" sz="2400" i="1" baseline="-25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58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59D5AC-592F-5445-8B9C-D8B7B82081B8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476250" y="427038"/>
            <a:ext cx="8202613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u="sng" dirty="0">
                <a:solidFill>
                  <a:srgbClr val="3333CC"/>
                </a:solidFill>
              </a:rPr>
              <a:t>Framework: Network Resource Allocation </a:t>
            </a:r>
            <a:br>
              <a:rPr lang="en-GB" altLang="en-US" u="sng" dirty="0">
                <a:solidFill>
                  <a:srgbClr val="3333CC"/>
                </a:solidFill>
              </a:rPr>
            </a:br>
            <a:r>
              <a:rPr lang="en-GB" altLang="zh-CN" u="sng" dirty="0">
                <a:solidFill>
                  <a:srgbClr val="3333CC"/>
                </a:solidFill>
                <a:ea typeface="宋体" charset="-122"/>
              </a:rPr>
              <a:t>Using</a:t>
            </a:r>
            <a:r>
              <a:rPr lang="en-GB" altLang="en-US" u="sng" dirty="0">
                <a:solidFill>
                  <a:srgbClr val="3333CC"/>
                </a:solidFill>
              </a:rPr>
              <a:t> Utility Functions</a:t>
            </a:r>
          </a:p>
        </p:txBody>
      </p:sp>
      <p:sp>
        <p:nvSpPr>
          <p:cNvPr id="160771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71488" y="1441450"/>
            <a:ext cx="8245475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lvl="1">
              <a:buClr>
                <a:srgbClr val="3333CC"/>
              </a:buClr>
            </a:pPr>
            <a:endParaRPr lang="en-GB" altLang="en-US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endParaRPr lang="en-GB" altLang="en-US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  <a:buFont typeface="ZapfDingbats" charset="0"/>
              <a:buNone/>
            </a:pP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160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94663" cy="4960938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GB" altLang="en-US" dirty="0"/>
              <a:t>A set of </a:t>
            </a:r>
            <a:r>
              <a:rPr lang="en-GB" altLang="zh-CN" dirty="0">
                <a:ea typeface="宋体" charset="-122"/>
              </a:rPr>
              <a:t>flows</a:t>
            </a:r>
            <a:r>
              <a:rPr lang="en-GB" altLang="en-US" dirty="0"/>
              <a:t> </a:t>
            </a:r>
            <a:r>
              <a:rPr lang="en-GB" altLang="zh-CN" dirty="0">
                <a:ea typeface="宋体" charset="-122"/>
              </a:rPr>
              <a:t>F</a:t>
            </a:r>
            <a:endParaRPr lang="en-GB" altLang="en-US" dirty="0"/>
          </a:p>
          <a:p>
            <a:pPr>
              <a:buFont typeface="Wingdings" pitchFamily="2" charset="2"/>
              <a:buChar char="q"/>
            </a:pPr>
            <a:r>
              <a:rPr lang="en-GB" altLang="en-US" dirty="0"/>
              <a:t>Let </a:t>
            </a:r>
            <a:r>
              <a:rPr lang="en-GB" altLang="en-US" dirty="0" err="1"/>
              <a:t>x</a:t>
            </a:r>
            <a:r>
              <a:rPr lang="en-GB" altLang="zh-CN" baseline="-25000" dirty="0" err="1">
                <a:ea typeface="宋体" charset="-122"/>
              </a:rPr>
              <a:t>f</a:t>
            </a:r>
            <a:r>
              <a:rPr lang="en-GB" altLang="en-US" dirty="0"/>
              <a:t> be the </a:t>
            </a:r>
            <a:r>
              <a:rPr lang="en-GB" altLang="zh-CN" dirty="0">
                <a:ea typeface="宋体" charset="-122"/>
              </a:rPr>
              <a:t>rate of flow f</a:t>
            </a:r>
            <a:r>
              <a:rPr lang="en-GB" altLang="en-US" dirty="0"/>
              <a:t>, and the utility to </a:t>
            </a:r>
            <a:r>
              <a:rPr lang="en-GB" altLang="zh-CN" dirty="0">
                <a:ea typeface="宋体" charset="-122"/>
              </a:rPr>
              <a:t>flow</a:t>
            </a:r>
            <a:r>
              <a:rPr lang="en-GB" altLang="en-US" dirty="0"/>
              <a:t> </a:t>
            </a:r>
            <a:r>
              <a:rPr lang="en-GB" altLang="zh-CN" dirty="0">
                <a:ea typeface="宋体" charset="-122"/>
              </a:rPr>
              <a:t>f </a:t>
            </a:r>
            <a:r>
              <a:rPr lang="en-GB" altLang="en-US" dirty="0"/>
              <a:t>is </a:t>
            </a:r>
            <a:r>
              <a:rPr lang="en-GB" altLang="en-US" dirty="0" err="1"/>
              <a:t>U</a:t>
            </a:r>
            <a:r>
              <a:rPr lang="en-GB" altLang="zh-CN" baseline="-25000" dirty="0" err="1">
                <a:ea typeface="宋体" charset="-122"/>
              </a:rPr>
              <a:t>f</a:t>
            </a:r>
            <a:r>
              <a:rPr lang="en-GB" altLang="en-US" dirty="0"/>
              <a:t>(</a:t>
            </a:r>
            <a:r>
              <a:rPr lang="en-GB" altLang="en-US" dirty="0" err="1"/>
              <a:t>x</a:t>
            </a:r>
            <a:r>
              <a:rPr lang="en-GB" altLang="zh-CN" baseline="-25000" dirty="0" err="1">
                <a:ea typeface="宋体" charset="-122"/>
              </a:rPr>
              <a:t>f</a:t>
            </a:r>
            <a:r>
              <a:rPr lang="en-GB" altLang="en-US" dirty="0"/>
              <a:t>).</a:t>
            </a:r>
          </a:p>
          <a:p>
            <a:pPr>
              <a:buFont typeface="Wingdings" pitchFamily="2" charset="2"/>
              <a:buChar char="q"/>
            </a:pPr>
            <a:r>
              <a:rPr lang="en-GB" altLang="en-US" dirty="0"/>
              <a:t>Maximize aggregate utility, subject to capacity constraints</a:t>
            </a:r>
          </a:p>
        </p:txBody>
      </p:sp>
      <p:graphicFrame>
        <p:nvGraphicFramePr>
          <p:cNvPr id="160773" name="Object 2"/>
          <p:cNvGraphicFramePr>
            <a:graphicFrameLocks noChangeAspect="1"/>
          </p:cNvGraphicFramePr>
          <p:nvPr/>
        </p:nvGraphicFramePr>
        <p:xfrm>
          <a:off x="1533525" y="4405313"/>
          <a:ext cx="6213475" cy="227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94" name="Equation" r:id="rId4" imgW="2362200" imgH="863600" progId="Equation.3">
                  <p:embed/>
                </p:oleObj>
              </mc:Choice>
              <mc:Fallback>
                <p:oleObj name="Equation" r:id="rId4" imgW="23622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525" y="4405313"/>
                        <a:ext cx="6213475" cy="22717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1229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CC66A7-FFB6-E24A-AB61-4AB0D1616DF6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406400" y="228600"/>
            <a:ext cx="77724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 dirty="0">
                <a:solidFill>
                  <a:srgbClr val="3333CC"/>
                </a:solidFill>
              </a:rPr>
              <a:t>Example: Maximize Throughput</a:t>
            </a:r>
          </a:p>
        </p:txBody>
      </p:sp>
      <p:graphicFrame>
        <p:nvGraphicFramePr>
          <p:cNvPr id="154627" name="Object 2"/>
          <p:cNvGraphicFramePr>
            <a:graphicFrameLocks/>
          </p:cNvGraphicFramePr>
          <p:nvPr/>
        </p:nvGraphicFramePr>
        <p:xfrm>
          <a:off x="684213" y="1347788"/>
          <a:ext cx="4148137" cy="172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2" name="Equation" r:id="rId4" imgW="1485900" imgH="825500" progId="Equation.3">
                  <p:embed/>
                </p:oleObj>
              </mc:Choice>
              <mc:Fallback>
                <p:oleObj name="Equation" r:id="rId4" imgW="1485900" imgH="8255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347788"/>
                        <a:ext cx="4148137" cy="172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28" name="Line 14"/>
          <p:cNvSpPr>
            <a:spLocks noChangeShapeType="1"/>
          </p:cNvSpPr>
          <p:nvPr/>
        </p:nvSpPr>
        <p:spPr bwMode="auto">
          <a:xfrm>
            <a:off x="4395788" y="5829300"/>
            <a:ext cx="161925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4629" name="Line 15"/>
          <p:cNvSpPr>
            <a:spLocks noChangeShapeType="1"/>
          </p:cNvSpPr>
          <p:nvPr/>
        </p:nvSpPr>
        <p:spPr bwMode="auto">
          <a:xfrm flipH="1">
            <a:off x="4802188" y="5853113"/>
            <a:ext cx="161925" cy="123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4630" name="Line 16"/>
          <p:cNvSpPr>
            <a:spLocks noChangeShapeType="1"/>
          </p:cNvSpPr>
          <p:nvPr/>
        </p:nvSpPr>
        <p:spPr bwMode="auto">
          <a:xfrm>
            <a:off x="1439863" y="5268913"/>
            <a:ext cx="450850" cy="392112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4631" name="Line 17"/>
          <p:cNvSpPr>
            <a:spLocks noChangeShapeType="1"/>
          </p:cNvSpPr>
          <p:nvPr/>
        </p:nvSpPr>
        <p:spPr bwMode="auto">
          <a:xfrm>
            <a:off x="1879600" y="5645150"/>
            <a:ext cx="516096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4632" name="Line 18"/>
          <p:cNvSpPr>
            <a:spLocks noChangeShapeType="1"/>
          </p:cNvSpPr>
          <p:nvPr/>
        </p:nvSpPr>
        <p:spPr bwMode="auto">
          <a:xfrm flipH="1">
            <a:off x="7032625" y="5270500"/>
            <a:ext cx="450850" cy="3905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4633" name="Line 19"/>
          <p:cNvSpPr>
            <a:spLocks noChangeShapeType="1"/>
          </p:cNvSpPr>
          <p:nvPr/>
        </p:nvSpPr>
        <p:spPr bwMode="auto">
          <a:xfrm>
            <a:off x="1890713" y="5821363"/>
            <a:ext cx="2493962" cy="0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4634" name="Line 20"/>
          <p:cNvSpPr>
            <a:spLocks noChangeShapeType="1"/>
          </p:cNvSpPr>
          <p:nvPr/>
        </p:nvSpPr>
        <p:spPr bwMode="auto">
          <a:xfrm flipH="1">
            <a:off x="1430338" y="5830888"/>
            <a:ext cx="450850" cy="392112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4635" name="Line 21"/>
          <p:cNvSpPr>
            <a:spLocks noChangeShapeType="1"/>
          </p:cNvSpPr>
          <p:nvPr/>
        </p:nvSpPr>
        <p:spPr bwMode="auto">
          <a:xfrm>
            <a:off x="4535488" y="5961063"/>
            <a:ext cx="0" cy="436562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4636" name="Line 22"/>
          <p:cNvSpPr>
            <a:spLocks noChangeShapeType="1"/>
          </p:cNvSpPr>
          <p:nvPr/>
        </p:nvSpPr>
        <p:spPr bwMode="auto">
          <a:xfrm>
            <a:off x="4826000" y="5970588"/>
            <a:ext cx="0" cy="4365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4637" name="Line 23"/>
          <p:cNvSpPr>
            <a:spLocks noChangeShapeType="1"/>
          </p:cNvSpPr>
          <p:nvPr/>
        </p:nvSpPr>
        <p:spPr bwMode="auto">
          <a:xfrm flipV="1">
            <a:off x="4965700" y="5853113"/>
            <a:ext cx="2085975" cy="15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4638" name="Line 24"/>
          <p:cNvSpPr>
            <a:spLocks noChangeShapeType="1"/>
          </p:cNvSpPr>
          <p:nvPr/>
        </p:nvSpPr>
        <p:spPr bwMode="auto">
          <a:xfrm flipH="1" flipV="1">
            <a:off x="7058025" y="5846763"/>
            <a:ext cx="450850" cy="3921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4639" name="Rectangle 25"/>
          <p:cNvSpPr>
            <a:spLocks noChangeArrowheads="1"/>
          </p:cNvSpPr>
          <p:nvPr/>
        </p:nvSpPr>
        <p:spPr bwMode="auto">
          <a:xfrm>
            <a:off x="990600" y="4994275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154640" name="Rectangle 26"/>
          <p:cNvSpPr>
            <a:spLocks noChangeArrowheads="1"/>
          </p:cNvSpPr>
          <p:nvPr/>
        </p:nvSpPr>
        <p:spPr bwMode="auto">
          <a:xfrm>
            <a:off x="1038225" y="6224588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154641" name="Rectangle 27"/>
          <p:cNvSpPr>
            <a:spLocks noChangeArrowheads="1"/>
          </p:cNvSpPr>
          <p:nvPr/>
        </p:nvSpPr>
        <p:spPr bwMode="auto">
          <a:xfrm>
            <a:off x="4678363" y="6434138"/>
            <a:ext cx="379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3</a:t>
            </a:r>
          </a:p>
        </p:txBody>
      </p:sp>
      <p:sp>
        <p:nvSpPr>
          <p:cNvPr id="5142" name="Rectangle 29"/>
          <p:cNvSpPr>
            <a:spLocks noChangeArrowheads="1"/>
          </p:cNvSpPr>
          <p:nvPr/>
        </p:nvSpPr>
        <p:spPr bwMode="auto">
          <a:xfrm>
            <a:off x="1465263" y="3608388"/>
            <a:ext cx="4154487" cy="900112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buClr>
                <a:srgbClr val="3333CC"/>
              </a:buClr>
              <a:buSzTx/>
              <a:buFont typeface="Wingdings" charset="2"/>
              <a:buChar char="n"/>
            </a:pP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Optimal:	</a:t>
            </a:r>
            <a:r>
              <a:rPr kumimoji="1" lang="en-US" altLang="en-US" sz="2400" i="1" dirty="0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kumimoji="1" lang="en-US" altLang="en-US" sz="2400" i="1" baseline="-25000" dirty="0">
                <a:solidFill>
                  <a:srgbClr val="0000FF"/>
                </a:solidFill>
                <a:latin typeface="Times New Roman" charset="0"/>
              </a:rPr>
              <a:t>1</a:t>
            </a: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        = 0</a:t>
            </a:r>
          </a:p>
          <a:p>
            <a:pPr>
              <a:lnSpc>
                <a:spcPct val="90000"/>
              </a:lnSpc>
              <a:buClr>
                <a:srgbClr val="3333CC"/>
              </a:buClr>
              <a:buSzTx/>
              <a:buFont typeface="Wingdings" charset="2"/>
              <a:buNone/>
            </a:pP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			</a:t>
            </a:r>
            <a:r>
              <a:rPr kumimoji="1" lang="en-US" altLang="en-US" sz="2400" i="1" dirty="0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kumimoji="1" lang="en-US" altLang="en-US" sz="2400" i="1" baseline="-25000" dirty="0">
                <a:solidFill>
                  <a:srgbClr val="0000FF"/>
                </a:solidFill>
                <a:latin typeface="Times New Roman" charset="0"/>
              </a:rPr>
              <a:t>2</a:t>
            </a: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 = </a:t>
            </a:r>
            <a:r>
              <a:rPr kumimoji="1" lang="en-US" altLang="en-US" sz="2400" i="1" dirty="0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kumimoji="1" lang="en-US" altLang="en-US" sz="2400" i="1" baseline="-25000" dirty="0">
                <a:solidFill>
                  <a:srgbClr val="0000FF"/>
                </a:solidFill>
                <a:latin typeface="Times New Roman" charset="0"/>
              </a:rPr>
              <a:t>3</a:t>
            </a: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 = 1</a:t>
            </a:r>
            <a:endParaRPr kumimoji="1" lang="en-US" altLang="en-US" sz="2400" i="1" baseline="-25000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154643" name="Rectangle 33"/>
          <p:cNvSpPr>
            <a:spLocks noChangeArrowheads="1"/>
          </p:cNvSpPr>
          <p:nvPr/>
        </p:nvSpPr>
        <p:spPr bwMode="auto">
          <a:xfrm>
            <a:off x="2905125" y="5927725"/>
            <a:ext cx="828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4644" name="Rectangle 34"/>
          <p:cNvSpPr>
            <a:spLocks noChangeArrowheads="1"/>
          </p:cNvSpPr>
          <p:nvPr/>
        </p:nvSpPr>
        <p:spPr bwMode="auto">
          <a:xfrm>
            <a:off x="5580063" y="5942013"/>
            <a:ext cx="879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</a:t>
            </a:r>
            <a:r>
              <a:rPr lang="en-US" altLang="en-US" sz="2400" i="1" baseline="-25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684499" y="1771690"/>
                <a:ext cx="1609287" cy="3608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𝑈</m:t>
                      </m:r>
                      <m:r>
                        <a:rPr lang="en-US" b="0" i="1" baseline="-25000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𝑥𝑓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499" y="1771690"/>
                <a:ext cx="1609287" cy="360804"/>
              </a:xfrm>
              <a:prstGeom prst="rect">
                <a:avLst/>
              </a:prstGeom>
              <a:blipFill rotWithShape="0">
                <a:blip r:embed="rId6"/>
                <a:stretch>
                  <a:fillRect l="-4545" r="-3409" b="-38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862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B89191-64D5-8E4A-9242-A55897A59A40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18" name="Rectangle 2"/>
          <p:cNvSpPr>
            <a:spLocks noChangeArrowheads="1"/>
          </p:cNvSpPr>
          <p:nvPr/>
        </p:nvSpPr>
        <p:spPr bwMode="auto">
          <a:xfrm>
            <a:off x="406400" y="228600"/>
            <a:ext cx="77724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>
                <a:solidFill>
                  <a:srgbClr val="3333CC"/>
                </a:solidFill>
              </a:rPr>
              <a:t>Example: Proportional Fairness</a:t>
            </a:r>
          </a:p>
        </p:txBody>
      </p:sp>
      <p:graphicFrame>
        <p:nvGraphicFramePr>
          <p:cNvPr id="162819" name="Object 2"/>
          <p:cNvGraphicFramePr>
            <a:graphicFrameLocks/>
          </p:cNvGraphicFramePr>
          <p:nvPr/>
        </p:nvGraphicFramePr>
        <p:xfrm>
          <a:off x="684213" y="1347788"/>
          <a:ext cx="4148137" cy="172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88" name="Equation" r:id="rId4" imgW="1485900" imgH="825500" progId="Equation.3">
                  <p:embed/>
                </p:oleObj>
              </mc:Choice>
              <mc:Fallback>
                <p:oleObj name="Equation" r:id="rId4" imgW="1485900" imgH="8255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347788"/>
                        <a:ext cx="4148137" cy="172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20" name="Line 14"/>
          <p:cNvSpPr>
            <a:spLocks noChangeShapeType="1"/>
          </p:cNvSpPr>
          <p:nvPr/>
        </p:nvSpPr>
        <p:spPr bwMode="auto">
          <a:xfrm>
            <a:off x="4395788" y="5829300"/>
            <a:ext cx="161925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2821" name="Line 15"/>
          <p:cNvSpPr>
            <a:spLocks noChangeShapeType="1"/>
          </p:cNvSpPr>
          <p:nvPr/>
        </p:nvSpPr>
        <p:spPr bwMode="auto">
          <a:xfrm flipH="1">
            <a:off x="4802188" y="5853113"/>
            <a:ext cx="161925" cy="123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2822" name="Line 16"/>
          <p:cNvSpPr>
            <a:spLocks noChangeShapeType="1"/>
          </p:cNvSpPr>
          <p:nvPr/>
        </p:nvSpPr>
        <p:spPr bwMode="auto">
          <a:xfrm>
            <a:off x="1439863" y="5268913"/>
            <a:ext cx="450850" cy="392112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2823" name="Line 17"/>
          <p:cNvSpPr>
            <a:spLocks noChangeShapeType="1"/>
          </p:cNvSpPr>
          <p:nvPr/>
        </p:nvSpPr>
        <p:spPr bwMode="auto">
          <a:xfrm>
            <a:off x="1879600" y="5645150"/>
            <a:ext cx="516096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2824" name="Line 18"/>
          <p:cNvSpPr>
            <a:spLocks noChangeShapeType="1"/>
          </p:cNvSpPr>
          <p:nvPr/>
        </p:nvSpPr>
        <p:spPr bwMode="auto">
          <a:xfrm flipH="1">
            <a:off x="7032625" y="5270500"/>
            <a:ext cx="450850" cy="3905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2825" name="Line 19"/>
          <p:cNvSpPr>
            <a:spLocks noChangeShapeType="1"/>
          </p:cNvSpPr>
          <p:nvPr/>
        </p:nvSpPr>
        <p:spPr bwMode="auto">
          <a:xfrm>
            <a:off x="1890713" y="5821363"/>
            <a:ext cx="2493962" cy="0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2826" name="Line 20"/>
          <p:cNvSpPr>
            <a:spLocks noChangeShapeType="1"/>
          </p:cNvSpPr>
          <p:nvPr/>
        </p:nvSpPr>
        <p:spPr bwMode="auto">
          <a:xfrm flipH="1">
            <a:off x="1430338" y="5830888"/>
            <a:ext cx="450850" cy="392112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2827" name="Line 21"/>
          <p:cNvSpPr>
            <a:spLocks noChangeShapeType="1"/>
          </p:cNvSpPr>
          <p:nvPr/>
        </p:nvSpPr>
        <p:spPr bwMode="auto">
          <a:xfrm>
            <a:off x="4535488" y="5961063"/>
            <a:ext cx="0" cy="436562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2828" name="Line 22"/>
          <p:cNvSpPr>
            <a:spLocks noChangeShapeType="1"/>
          </p:cNvSpPr>
          <p:nvPr/>
        </p:nvSpPr>
        <p:spPr bwMode="auto">
          <a:xfrm>
            <a:off x="4826000" y="5970588"/>
            <a:ext cx="0" cy="4365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2829" name="Line 23"/>
          <p:cNvSpPr>
            <a:spLocks noChangeShapeType="1"/>
          </p:cNvSpPr>
          <p:nvPr/>
        </p:nvSpPr>
        <p:spPr bwMode="auto">
          <a:xfrm flipV="1">
            <a:off x="4965700" y="5853113"/>
            <a:ext cx="2085975" cy="15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2830" name="Line 24"/>
          <p:cNvSpPr>
            <a:spLocks noChangeShapeType="1"/>
          </p:cNvSpPr>
          <p:nvPr/>
        </p:nvSpPr>
        <p:spPr bwMode="auto">
          <a:xfrm flipH="1" flipV="1">
            <a:off x="7058025" y="5846763"/>
            <a:ext cx="450850" cy="3921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2831" name="Rectangle 25"/>
          <p:cNvSpPr>
            <a:spLocks noChangeArrowheads="1"/>
          </p:cNvSpPr>
          <p:nvPr/>
        </p:nvSpPr>
        <p:spPr bwMode="auto">
          <a:xfrm>
            <a:off x="990600" y="4994275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162832" name="Rectangle 26"/>
          <p:cNvSpPr>
            <a:spLocks noChangeArrowheads="1"/>
          </p:cNvSpPr>
          <p:nvPr/>
        </p:nvSpPr>
        <p:spPr bwMode="auto">
          <a:xfrm>
            <a:off x="1038225" y="6224588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162833" name="Rectangle 27"/>
          <p:cNvSpPr>
            <a:spLocks noChangeArrowheads="1"/>
          </p:cNvSpPr>
          <p:nvPr/>
        </p:nvSpPr>
        <p:spPr bwMode="auto">
          <a:xfrm>
            <a:off x="4678363" y="6434138"/>
            <a:ext cx="379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3</a:t>
            </a:r>
          </a:p>
        </p:txBody>
      </p:sp>
      <p:sp>
        <p:nvSpPr>
          <p:cNvPr id="8215" name="Rectangle 29"/>
          <p:cNvSpPr>
            <a:spLocks noChangeArrowheads="1"/>
          </p:cNvSpPr>
          <p:nvPr/>
        </p:nvSpPr>
        <p:spPr bwMode="auto">
          <a:xfrm>
            <a:off x="1465263" y="3608388"/>
            <a:ext cx="4154487" cy="900112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buClr>
                <a:srgbClr val="3333CC"/>
              </a:buClr>
              <a:buSzTx/>
              <a:buFont typeface="Wingdings" charset="2"/>
              <a:buChar char="n"/>
            </a:pP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Optimal:	</a:t>
            </a:r>
            <a:r>
              <a:rPr kumimoji="1" lang="en-US" altLang="en-US" sz="2400" i="1" dirty="0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kumimoji="1" lang="en-US" altLang="en-US" sz="2400" i="1" baseline="-25000" dirty="0">
                <a:solidFill>
                  <a:srgbClr val="0000FF"/>
                </a:solidFill>
                <a:latin typeface="Times New Roman" charset="0"/>
              </a:rPr>
              <a:t>1</a:t>
            </a: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       = 1/3</a:t>
            </a:r>
          </a:p>
          <a:p>
            <a:pPr>
              <a:lnSpc>
                <a:spcPct val="90000"/>
              </a:lnSpc>
              <a:buClr>
                <a:srgbClr val="3333CC"/>
              </a:buClr>
              <a:buSzTx/>
              <a:buFont typeface="Wingdings" charset="2"/>
              <a:buNone/>
            </a:pP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			</a:t>
            </a:r>
            <a:r>
              <a:rPr kumimoji="1" lang="en-US" altLang="en-US" sz="2400" i="1" dirty="0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kumimoji="1" lang="en-US" altLang="en-US" sz="2400" i="1" baseline="-25000" dirty="0">
                <a:solidFill>
                  <a:srgbClr val="0000FF"/>
                </a:solidFill>
                <a:latin typeface="Times New Roman" charset="0"/>
              </a:rPr>
              <a:t>2</a:t>
            </a: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 = </a:t>
            </a:r>
            <a:r>
              <a:rPr kumimoji="1" lang="en-US" altLang="en-US" sz="2400" i="1" dirty="0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kumimoji="1" lang="en-US" altLang="en-US" sz="2400" i="1" baseline="-25000" dirty="0">
                <a:solidFill>
                  <a:srgbClr val="0000FF"/>
                </a:solidFill>
                <a:latin typeface="Times New Roman" charset="0"/>
              </a:rPr>
              <a:t>3</a:t>
            </a:r>
            <a:r>
              <a:rPr kumimoji="1" lang="en-US" altLang="en-US" sz="2400" dirty="0">
                <a:solidFill>
                  <a:srgbClr val="0000FF"/>
                </a:solidFill>
                <a:latin typeface="Tahoma" charset="0"/>
              </a:rPr>
              <a:t> = 2/3</a:t>
            </a:r>
            <a:endParaRPr kumimoji="1" lang="en-US" altLang="en-US" sz="2400" i="1" baseline="-25000" dirty="0">
              <a:solidFill>
                <a:srgbClr val="0000FF"/>
              </a:solidFill>
              <a:latin typeface="Times New Roman" charset="0"/>
            </a:endParaRPr>
          </a:p>
        </p:txBody>
      </p:sp>
      <p:graphicFrame>
        <p:nvGraphicFramePr>
          <p:cNvPr id="162835" name="Object 4"/>
          <p:cNvGraphicFramePr>
            <a:graphicFrameLocks noChangeAspect="1"/>
          </p:cNvGraphicFramePr>
          <p:nvPr/>
        </p:nvGraphicFramePr>
        <p:xfrm>
          <a:off x="5689600" y="1516063"/>
          <a:ext cx="287496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89" name="Equation" r:id="rId6" imgW="927100" imgH="279400" progId="Equation.3">
                  <p:embed/>
                </p:oleObj>
              </mc:Choice>
              <mc:Fallback>
                <p:oleObj name="Equation" r:id="rId6" imgW="9271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600" y="1516063"/>
                        <a:ext cx="2874963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36" name="Rectangle 34"/>
          <p:cNvSpPr>
            <a:spLocks noChangeArrowheads="1"/>
          </p:cNvSpPr>
          <p:nvPr/>
        </p:nvSpPr>
        <p:spPr bwMode="auto">
          <a:xfrm>
            <a:off x="2905125" y="5927725"/>
            <a:ext cx="828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37" name="Rectangle 35"/>
          <p:cNvSpPr>
            <a:spLocks noChangeArrowheads="1"/>
          </p:cNvSpPr>
          <p:nvPr/>
        </p:nvSpPr>
        <p:spPr bwMode="auto">
          <a:xfrm>
            <a:off x="5580063" y="5942013"/>
            <a:ext cx="879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</a:t>
            </a:r>
            <a:r>
              <a:rPr lang="en-US" altLang="en-US" sz="2400" i="1" baseline="-25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15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6160A0-C590-B843-AFD7-92EC6E6A6CAE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4866" name="Rectangle 2"/>
          <p:cNvSpPr>
            <a:spLocks noChangeArrowheads="1"/>
          </p:cNvSpPr>
          <p:nvPr/>
        </p:nvSpPr>
        <p:spPr bwMode="auto">
          <a:xfrm>
            <a:off x="406400" y="228600"/>
            <a:ext cx="77724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u="sng" dirty="0">
                <a:solidFill>
                  <a:srgbClr val="3333CC"/>
                </a:solidFill>
              </a:rPr>
              <a:t>Example 3: a </a:t>
            </a:r>
            <a:r>
              <a:rPr lang="en-US" altLang="en-US" sz="3200" u="sng">
                <a:solidFill>
                  <a:srgbClr val="3333CC"/>
                </a:solidFill>
              </a:rPr>
              <a:t>“Funny” Utility </a:t>
            </a:r>
            <a:r>
              <a:rPr lang="en-US" altLang="en-US" sz="3200" u="sng" dirty="0">
                <a:solidFill>
                  <a:srgbClr val="3333CC"/>
                </a:solidFill>
              </a:rPr>
              <a:t>Function</a:t>
            </a:r>
          </a:p>
        </p:txBody>
      </p:sp>
      <p:graphicFrame>
        <p:nvGraphicFramePr>
          <p:cNvPr id="164867" name="Object 2"/>
          <p:cNvGraphicFramePr>
            <a:graphicFrameLocks/>
          </p:cNvGraphicFramePr>
          <p:nvPr/>
        </p:nvGraphicFramePr>
        <p:xfrm>
          <a:off x="419100" y="1374775"/>
          <a:ext cx="4679950" cy="166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12" name="Equation" r:id="rId4" imgW="1676400" imgH="800100" progId="Equation.3">
                  <p:embed/>
                </p:oleObj>
              </mc:Choice>
              <mc:Fallback>
                <p:oleObj name="Equation" r:id="rId4" imgW="1676400" imgH="8001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1374775"/>
                        <a:ext cx="4679950" cy="166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68" name="Line 14"/>
          <p:cNvSpPr>
            <a:spLocks noChangeShapeType="1"/>
          </p:cNvSpPr>
          <p:nvPr/>
        </p:nvSpPr>
        <p:spPr bwMode="auto">
          <a:xfrm>
            <a:off x="4395788" y="5829300"/>
            <a:ext cx="161925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4869" name="Line 15"/>
          <p:cNvSpPr>
            <a:spLocks noChangeShapeType="1"/>
          </p:cNvSpPr>
          <p:nvPr/>
        </p:nvSpPr>
        <p:spPr bwMode="auto">
          <a:xfrm flipH="1">
            <a:off x="4802188" y="5853113"/>
            <a:ext cx="161925" cy="123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4870" name="Line 16"/>
          <p:cNvSpPr>
            <a:spLocks noChangeShapeType="1"/>
          </p:cNvSpPr>
          <p:nvPr/>
        </p:nvSpPr>
        <p:spPr bwMode="auto">
          <a:xfrm>
            <a:off x="1439863" y="5268913"/>
            <a:ext cx="450850" cy="392112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4871" name="Line 17"/>
          <p:cNvSpPr>
            <a:spLocks noChangeShapeType="1"/>
          </p:cNvSpPr>
          <p:nvPr/>
        </p:nvSpPr>
        <p:spPr bwMode="auto">
          <a:xfrm>
            <a:off x="1879600" y="5645150"/>
            <a:ext cx="516096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4872" name="Line 18"/>
          <p:cNvSpPr>
            <a:spLocks noChangeShapeType="1"/>
          </p:cNvSpPr>
          <p:nvPr/>
        </p:nvSpPr>
        <p:spPr bwMode="auto">
          <a:xfrm flipH="1">
            <a:off x="7032625" y="5270500"/>
            <a:ext cx="450850" cy="3905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4873" name="Line 19"/>
          <p:cNvSpPr>
            <a:spLocks noChangeShapeType="1"/>
          </p:cNvSpPr>
          <p:nvPr/>
        </p:nvSpPr>
        <p:spPr bwMode="auto">
          <a:xfrm>
            <a:off x="1890713" y="5821363"/>
            <a:ext cx="2493962" cy="0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4874" name="Line 20"/>
          <p:cNvSpPr>
            <a:spLocks noChangeShapeType="1"/>
          </p:cNvSpPr>
          <p:nvPr/>
        </p:nvSpPr>
        <p:spPr bwMode="auto">
          <a:xfrm flipH="1">
            <a:off x="1430338" y="5830888"/>
            <a:ext cx="450850" cy="392112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4875" name="Line 21"/>
          <p:cNvSpPr>
            <a:spLocks noChangeShapeType="1"/>
          </p:cNvSpPr>
          <p:nvPr/>
        </p:nvSpPr>
        <p:spPr bwMode="auto">
          <a:xfrm>
            <a:off x="4535488" y="5961063"/>
            <a:ext cx="0" cy="436562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4876" name="Line 22"/>
          <p:cNvSpPr>
            <a:spLocks noChangeShapeType="1"/>
          </p:cNvSpPr>
          <p:nvPr/>
        </p:nvSpPr>
        <p:spPr bwMode="auto">
          <a:xfrm>
            <a:off x="4826000" y="5970588"/>
            <a:ext cx="0" cy="4365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4877" name="Line 23"/>
          <p:cNvSpPr>
            <a:spLocks noChangeShapeType="1"/>
          </p:cNvSpPr>
          <p:nvPr/>
        </p:nvSpPr>
        <p:spPr bwMode="auto">
          <a:xfrm flipV="1">
            <a:off x="4965700" y="5853113"/>
            <a:ext cx="2085975" cy="15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4878" name="Line 24"/>
          <p:cNvSpPr>
            <a:spLocks noChangeShapeType="1"/>
          </p:cNvSpPr>
          <p:nvPr/>
        </p:nvSpPr>
        <p:spPr bwMode="auto">
          <a:xfrm flipH="1" flipV="1">
            <a:off x="7058025" y="5846763"/>
            <a:ext cx="450850" cy="3921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4879" name="Rectangle 25"/>
          <p:cNvSpPr>
            <a:spLocks noChangeArrowheads="1"/>
          </p:cNvSpPr>
          <p:nvPr/>
        </p:nvSpPr>
        <p:spPr bwMode="auto">
          <a:xfrm>
            <a:off x="990600" y="4994275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164880" name="Rectangle 26"/>
          <p:cNvSpPr>
            <a:spLocks noChangeArrowheads="1"/>
          </p:cNvSpPr>
          <p:nvPr/>
        </p:nvSpPr>
        <p:spPr bwMode="auto">
          <a:xfrm>
            <a:off x="1038225" y="6224588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164881" name="Rectangle 27"/>
          <p:cNvSpPr>
            <a:spLocks noChangeArrowheads="1"/>
          </p:cNvSpPr>
          <p:nvPr/>
        </p:nvSpPr>
        <p:spPr bwMode="auto">
          <a:xfrm>
            <a:off x="4678363" y="6434138"/>
            <a:ext cx="379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39" name="Rectangle 29"/>
              <p:cNvSpPr>
                <a:spLocks noChangeArrowheads="1"/>
              </p:cNvSpPr>
              <p:nvPr/>
            </p:nvSpPr>
            <p:spPr bwMode="auto">
              <a:xfrm>
                <a:off x="1465263" y="3608388"/>
                <a:ext cx="5240337" cy="900112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lnSpc>
                    <a:spcPct val="90000"/>
                  </a:lnSpc>
                  <a:buClr>
                    <a:srgbClr val="3333CC"/>
                  </a:buClr>
                  <a:buSzTx/>
                  <a:buFont typeface="Wingdings" charset="2"/>
                  <a:buChar char="n"/>
                </a:pPr>
                <a:r>
                  <a:rPr kumimoji="1" lang="en-US" altLang="en-US" sz="2400" dirty="0">
                    <a:solidFill>
                      <a:srgbClr val="0000FF"/>
                    </a:solidFill>
                    <a:latin typeface="Tahoma" charset="0"/>
                  </a:rPr>
                  <a:t>Optimal:	</a:t>
                </a:r>
                <a:r>
                  <a:rPr kumimoji="1" lang="en-US" altLang="en-US" sz="2400" i="1" dirty="0">
                    <a:solidFill>
                      <a:srgbClr val="0000FF"/>
                    </a:solidFill>
                    <a:latin typeface="Times New Roman" charset="0"/>
                  </a:rPr>
                  <a:t>x</a:t>
                </a:r>
                <a:r>
                  <a:rPr kumimoji="1" lang="en-US" altLang="en-US" sz="2400" i="1" baseline="-25000" dirty="0">
                    <a:solidFill>
                      <a:srgbClr val="0000FF"/>
                    </a:solidFill>
                    <a:latin typeface="Times New Roman" charset="0"/>
                  </a:rPr>
                  <a:t>1</a:t>
                </a:r>
                <a:r>
                  <a:rPr kumimoji="1" lang="en-US" altLang="en-US" sz="2400" dirty="0">
                    <a:solidFill>
                      <a:srgbClr val="0000FF"/>
                    </a:solidFill>
                    <a:latin typeface="Tahoma" charset="0"/>
                  </a:rPr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kumimoji="1" lang="mr-IN" alt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kumimoji="1" lang="mr-IN" alt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en-US" sz="2400" i="1">
                                <a:solidFill>
                                  <a:srgbClr val="0000FF"/>
                                </a:solidFill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en-US" sz="2400" i="1">
                                <a:solidFill>
                                  <a:srgbClr val="0000FF"/>
                                </a:solidFill>
                                <a:latin typeface="Cambria Math" charset="0"/>
                              </a:rPr>
                              <m:t>1+2</m:t>
                            </m:r>
                            <m:rad>
                              <m:radPr>
                                <m:degHide m:val="on"/>
                                <m:ctrlPr>
                                  <a:rPr kumimoji="1" lang="en-US" alt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1" lang="en-US" altLang="en-US" sz="2400" i="1">
                                    <a:solidFill>
                                      <a:srgbClr val="0000FF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box>
                  </m:oMath>
                </a14:m>
                <a:r>
                  <a:rPr kumimoji="1" lang="en-US" altLang="en-US" sz="2400" dirty="0">
                    <a:solidFill>
                      <a:srgbClr val="0000FF"/>
                    </a:solidFill>
                    <a:latin typeface="Tahoma" charset="0"/>
                  </a:rPr>
                  <a:t> = 0.26			</a:t>
                </a:r>
                <a:r>
                  <a:rPr kumimoji="1" lang="en-US" altLang="en-US" sz="2400" i="1" dirty="0">
                    <a:solidFill>
                      <a:srgbClr val="0000FF"/>
                    </a:solidFill>
                    <a:latin typeface="Times New Roman" charset="0"/>
                  </a:rPr>
                  <a:t>x</a:t>
                </a:r>
                <a:r>
                  <a:rPr kumimoji="1" lang="en-US" altLang="en-US" sz="2400" i="1" baseline="-25000" dirty="0">
                    <a:solidFill>
                      <a:srgbClr val="0000FF"/>
                    </a:solidFill>
                    <a:latin typeface="Times New Roman" charset="0"/>
                  </a:rPr>
                  <a:t>2</a:t>
                </a:r>
                <a:r>
                  <a:rPr kumimoji="1" lang="en-US" altLang="en-US" sz="2400" dirty="0">
                    <a:solidFill>
                      <a:srgbClr val="0000FF"/>
                    </a:solidFill>
                    <a:latin typeface="Tahoma" charset="0"/>
                  </a:rPr>
                  <a:t> = </a:t>
                </a:r>
                <a:r>
                  <a:rPr kumimoji="1" lang="en-US" altLang="en-US" sz="2400" i="1" dirty="0">
                    <a:solidFill>
                      <a:srgbClr val="0000FF"/>
                    </a:solidFill>
                    <a:latin typeface="Times New Roman" charset="0"/>
                  </a:rPr>
                  <a:t>x</a:t>
                </a:r>
                <a:r>
                  <a:rPr kumimoji="1" lang="en-US" altLang="en-US" sz="2400" i="1" baseline="-25000" dirty="0">
                    <a:solidFill>
                      <a:srgbClr val="0000FF"/>
                    </a:solidFill>
                    <a:latin typeface="Times New Roman" charset="0"/>
                  </a:rPr>
                  <a:t>3</a:t>
                </a:r>
                <a:r>
                  <a:rPr kumimoji="1" lang="en-US" altLang="en-US" sz="2400" dirty="0">
                    <a:solidFill>
                      <a:srgbClr val="0000FF"/>
                    </a:solidFill>
                    <a:latin typeface="Tahoma" charset="0"/>
                  </a:rPr>
                  <a:t>     = 0.74</a:t>
                </a:r>
                <a:endParaRPr kumimoji="1" lang="en-US" altLang="en-US" sz="2400" i="1" baseline="-25000" dirty="0">
                  <a:solidFill>
                    <a:srgbClr val="0000FF"/>
                  </a:solidFill>
                  <a:latin typeface="Times New Roman" charset="0"/>
                </a:endParaRPr>
              </a:p>
            </p:txBody>
          </p:sp>
        </mc:Choice>
        <mc:Fallback xmlns="">
          <p:sp>
            <p:nvSpPr>
              <p:cNvPr id="9239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65263" y="3608388"/>
                <a:ext cx="5240337" cy="900112"/>
              </a:xfrm>
              <a:prstGeom prst="rect">
                <a:avLst/>
              </a:prstGeom>
              <a:blipFill rotWithShape="0">
                <a:blip r:embed="rId6"/>
                <a:stretch>
                  <a:fillRect l="-1155" t="-13636" b="-3896"/>
                </a:stretch>
              </a:blipFill>
              <a:ln w="381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4883" name="Object 34"/>
          <p:cNvGraphicFramePr>
            <a:graphicFrameLocks noChangeAspect="1"/>
          </p:cNvGraphicFramePr>
          <p:nvPr/>
        </p:nvGraphicFramePr>
        <p:xfrm>
          <a:off x="5580063" y="1982788"/>
          <a:ext cx="3348037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13" name="Equation" r:id="rId7" imgW="1193800" imgH="444500" progId="Equation.3">
                  <p:embed/>
                </p:oleObj>
              </mc:Choice>
              <mc:Fallback>
                <p:oleObj name="Equation" r:id="rId7" imgW="11938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1982788"/>
                        <a:ext cx="3348037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84" name="Rectangle 34"/>
          <p:cNvSpPr>
            <a:spLocks noChangeArrowheads="1"/>
          </p:cNvSpPr>
          <p:nvPr/>
        </p:nvSpPr>
        <p:spPr bwMode="auto">
          <a:xfrm>
            <a:off x="2905125" y="5927725"/>
            <a:ext cx="828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4885" name="Rectangle 35"/>
          <p:cNvSpPr>
            <a:spLocks noChangeArrowheads="1"/>
          </p:cNvSpPr>
          <p:nvPr/>
        </p:nvSpPr>
        <p:spPr bwMode="auto">
          <a:xfrm>
            <a:off x="5580063" y="5942013"/>
            <a:ext cx="879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</a:t>
            </a:r>
            <a:r>
              <a:rPr lang="en-US" altLang="en-US" sz="2400" i="1" baseline="-25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66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Summary: Allocations</a:t>
            </a:r>
          </a:p>
        </p:txBody>
      </p:sp>
      <p:graphicFrame>
        <p:nvGraphicFramePr>
          <p:cNvPr id="30" name="Content Placeholder 29"/>
          <p:cNvGraphicFramePr>
            <a:graphicFrameLocks noGrp="1"/>
          </p:cNvGraphicFramePr>
          <p:nvPr>
            <p:ph idx="1"/>
          </p:nvPr>
        </p:nvGraphicFramePr>
        <p:xfrm>
          <a:off x="533400" y="1600200"/>
          <a:ext cx="7772400" cy="2600325"/>
        </p:xfrm>
        <a:graphic>
          <a:graphicData uri="http://schemas.openxmlformats.org/drawingml/2006/table">
            <a:tbl>
              <a:tblPr/>
              <a:tblGrid>
                <a:gridCol w="316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1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charset="0"/>
                        </a:rPr>
                        <a:t>Objective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charset="0"/>
                        </a:rPr>
                        <a:t>Allocation (x1, x2, x3)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TCP/Reno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0.26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0.74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0.74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TCP/Vegas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1/3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2/3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2/3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Max Throughput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Max-min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Max sum log(x)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1/3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2/3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2/3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Max sum of -1/(RTT</a:t>
                      </a:r>
                      <a:r>
                        <a:rPr kumimoji="0" lang="en-US" alt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 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0.26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0.74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0.74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6954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792B2B-47A6-0148-9DEF-86740E3B803E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6955" name="Line 14"/>
          <p:cNvSpPr>
            <a:spLocks noChangeShapeType="1"/>
          </p:cNvSpPr>
          <p:nvPr/>
        </p:nvSpPr>
        <p:spPr bwMode="auto">
          <a:xfrm>
            <a:off x="4395788" y="5829300"/>
            <a:ext cx="161925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6956" name="Line 15"/>
          <p:cNvSpPr>
            <a:spLocks noChangeShapeType="1"/>
          </p:cNvSpPr>
          <p:nvPr/>
        </p:nvSpPr>
        <p:spPr bwMode="auto">
          <a:xfrm flipH="1">
            <a:off x="4802188" y="5853113"/>
            <a:ext cx="161925" cy="123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6957" name="Line 16"/>
          <p:cNvSpPr>
            <a:spLocks noChangeShapeType="1"/>
          </p:cNvSpPr>
          <p:nvPr/>
        </p:nvSpPr>
        <p:spPr bwMode="auto">
          <a:xfrm>
            <a:off x="1439863" y="5268913"/>
            <a:ext cx="450850" cy="392112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6958" name="Line 17"/>
          <p:cNvSpPr>
            <a:spLocks noChangeShapeType="1"/>
          </p:cNvSpPr>
          <p:nvPr/>
        </p:nvSpPr>
        <p:spPr bwMode="auto">
          <a:xfrm>
            <a:off x="1879600" y="5645150"/>
            <a:ext cx="516096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6959" name="Line 18"/>
          <p:cNvSpPr>
            <a:spLocks noChangeShapeType="1"/>
          </p:cNvSpPr>
          <p:nvPr/>
        </p:nvSpPr>
        <p:spPr bwMode="auto">
          <a:xfrm flipH="1">
            <a:off x="7032625" y="5270500"/>
            <a:ext cx="450850" cy="3905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6960" name="Line 19"/>
          <p:cNvSpPr>
            <a:spLocks noChangeShapeType="1"/>
          </p:cNvSpPr>
          <p:nvPr/>
        </p:nvSpPr>
        <p:spPr bwMode="auto">
          <a:xfrm>
            <a:off x="1890713" y="5821363"/>
            <a:ext cx="2493962" cy="0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6961" name="Line 20"/>
          <p:cNvSpPr>
            <a:spLocks noChangeShapeType="1"/>
          </p:cNvSpPr>
          <p:nvPr/>
        </p:nvSpPr>
        <p:spPr bwMode="auto">
          <a:xfrm flipH="1">
            <a:off x="1430338" y="5830888"/>
            <a:ext cx="450850" cy="392112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6962" name="Line 21"/>
          <p:cNvSpPr>
            <a:spLocks noChangeShapeType="1"/>
          </p:cNvSpPr>
          <p:nvPr/>
        </p:nvSpPr>
        <p:spPr bwMode="auto">
          <a:xfrm>
            <a:off x="4535488" y="5961063"/>
            <a:ext cx="0" cy="436562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6963" name="Line 22"/>
          <p:cNvSpPr>
            <a:spLocks noChangeShapeType="1"/>
          </p:cNvSpPr>
          <p:nvPr/>
        </p:nvSpPr>
        <p:spPr bwMode="auto">
          <a:xfrm>
            <a:off x="4826000" y="5970588"/>
            <a:ext cx="0" cy="4365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6964" name="Line 23"/>
          <p:cNvSpPr>
            <a:spLocks noChangeShapeType="1"/>
          </p:cNvSpPr>
          <p:nvPr/>
        </p:nvSpPr>
        <p:spPr bwMode="auto">
          <a:xfrm flipV="1">
            <a:off x="4965700" y="5853113"/>
            <a:ext cx="2085975" cy="15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6965" name="Line 24"/>
          <p:cNvSpPr>
            <a:spLocks noChangeShapeType="1"/>
          </p:cNvSpPr>
          <p:nvPr/>
        </p:nvSpPr>
        <p:spPr bwMode="auto">
          <a:xfrm flipH="1" flipV="1">
            <a:off x="7058025" y="5846763"/>
            <a:ext cx="450850" cy="3921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6966" name="Rectangle 25"/>
          <p:cNvSpPr>
            <a:spLocks noChangeArrowheads="1"/>
          </p:cNvSpPr>
          <p:nvPr/>
        </p:nvSpPr>
        <p:spPr bwMode="auto">
          <a:xfrm>
            <a:off x="990600" y="4994275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166967" name="Rectangle 26"/>
          <p:cNvSpPr>
            <a:spLocks noChangeArrowheads="1"/>
          </p:cNvSpPr>
          <p:nvPr/>
        </p:nvSpPr>
        <p:spPr bwMode="auto">
          <a:xfrm>
            <a:off x="1038225" y="6224588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166968" name="Rectangle 27"/>
          <p:cNvSpPr>
            <a:spLocks noChangeArrowheads="1"/>
          </p:cNvSpPr>
          <p:nvPr/>
        </p:nvSpPr>
        <p:spPr bwMode="auto">
          <a:xfrm>
            <a:off x="4678363" y="6434138"/>
            <a:ext cx="379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3</a:t>
            </a:r>
          </a:p>
        </p:txBody>
      </p:sp>
      <p:sp>
        <p:nvSpPr>
          <p:cNvPr id="166969" name="Rectangle 30"/>
          <p:cNvSpPr>
            <a:spLocks noChangeArrowheads="1"/>
          </p:cNvSpPr>
          <p:nvPr/>
        </p:nvSpPr>
        <p:spPr bwMode="auto">
          <a:xfrm>
            <a:off x="2905125" y="5927725"/>
            <a:ext cx="828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6970" name="Rectangle 31"/>
          <p:cNvSpPr>
            <a:spLocks noChangeArrowheads="1"/>
          </p:cNvSpPr>
          <p:nvPr/>
        </p:nvSpPr>
        <p:spPr bwMode="auto">
          <a:xfrm>
            <a:off x="5580063" y="5942013"/>
            <a:ext cx="879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</a:t>
            </a:r>
            <a:r>
              <a:rPr lang="en-US" altLang="en-US" sz="2400" i="1" baseline="-25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13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Admin.</a:t>
            </a: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447088" cy="47815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Lab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en-US" dirty="0">
                <a:ea typeface="ＭＳ Ｐゴシック" charset="-128"/>
              </a:rPr>
              <a:t>assignment </a:t>
            </a:r>
            <a:r>
              <a:rPr lang="en-US" altLang="zh-CN" dirty="0">
                <a:ea typeface="ＭＳ Ｐゴシック" charset="-128"/>
              </a:rPr>
              <a:t>3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&amp;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en-US" dirty="0">
                <a:ea typeface="ＭＳ Ｐゴシック" charset="-128"/>
              </a:rPr>
              <a:t>4 </a:t>
            </a:r>
            <a:r>
              <a:rPr lang="en-US" altLang="zh-CN" dirty="0">
                <a:ea typeface="ＭＳ Ｐゴシック" charset="-128"/>
              </a:rPr>
              <a:t>due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on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Nov.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30</a:t>
            </a:r>
            <a:endParaRPr lang="en-US" altLang="en-US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Lab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assignment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5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overview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this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afternoon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49239E-2A3B-3F4D-B2B4-5D8E0BCFA23E}" type="slidenum">
              <a:rPr lang="en-US" altLang="en-US" sz="140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Questions</a:t>
            </a:r>
          </a:p>
        </p:txBody>
      </p:sp>
      <p:sp>
        <p:nvSpPr>
          <p:cNvPr id="168962" name="Content Placeholder 2"/>
          <p:cNvSpPr>
            <a:spLocks noGrp="1"/>
          </p:cNvSpPr>
          <p:nvPr>
            <p:ph idx="1"/>
          </p:nvPr>
        </p:nvSpPr>
        <p:spPr>
          <a:xfrm>
            <a:off x="533399" y="1395413"/>
            <a:ext cx="8437563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>
                <a:solidFill>
                  <a:schemeClr val="accent6"/>
                </a:solidFill>
              </a:rPr>
              <a:t>Forward engineering: </a:t>
            </a:r>
            <a:r>
              <a:rPr lang="en-US" altLang="en-US" dirty="0"/>
              <a:t>systematically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design objective function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design distributed </a:t>
            </a:r>
            <a:r>
              <a:rPr lang="en-US" altLang="en-US" dirty="0" err="1"/>
              <a:t>alg</a:t>
            </a:r>
            <a:r>
              <a:rPr lang="en-US" altLang="en-US" dirty="0"/>
              <a:t> to achieve objective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>
                <a:solidFill>
                  <a:schemeClr val="accent6"/>
                </a:solidFill>
              </a:rPr>
              <a:t>Science/reverse engineering:</a:t>
            </a:r>
            <a:r>
              <a:rPr lang="en-US" altLang="en-US" dirty="0"/>
              <a:t> what do TCP/Reno, TCP/Vegas achieve?</a:t>
            </a:r>
          </a:p>
        </p:txBody>
      </p:sp>
      <p:sp>
        <p:nvSpPr>
          <p:cNvPr id="16896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87021F-AB1B-8843-BDD9-B339291137AE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graphicFrame>
        <p:nvGraphicFramePr>
          <p:cNvPr id="5" name="Content Placeholder 29"/>
          <p:cNvGraphicFramePr>
            <a:graphicFrameLocks noGrp="1"/>
          </p:cNvGraphicFramePr>
          <p:nvPr/>
        </p:nvGraphicFramePr>
        <p:xfrm>
          <a:off x="801688" y="3898900"/>
          <a:ext cx="7772400" cy="2600325"/>
        </p:xfrm>
        <a:graphic>
          <a:graphicData uri="http://schemas.openxmlformats.org/drawingml/2006/table">
            <a:tbl>
              <a:tblPr/>
              <a:tblGrid>
                <a:gridCol w="316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1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charset="0"/>
                        </a:rPr>
                        <a:t>Objective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charset="0"/>
                        </a:rPr>
                        <a:t>Allocation (x1, x2, x3)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TCP/Reno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0.26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0.74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0.74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TCP/Vegas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1/3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2/3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2/3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Max throughput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Max-min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Max sum log(x)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1/3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2/3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2/3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Max sum of -1/(RTT</a:t>
                      </a:r>
                      <a:r>
                        <a:rPr kumimoji="0" lang="en-US" alt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 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0.26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0.74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0.74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9004" name="Object 2"/>
          <p:cNvGraphicFramePr>
            <a:graphicFrameLocks noChangeAspect="1"/>
          </p:cNvGraphicFramePr>
          <p:nvPr/>
        </p:nvGraphicFramePr>
        <p:xfrm>
          <a:off x="4514850" y="79375"/>
          <a:ext cx="4456113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65" name="Equation" r:id="rId4" imgW="2362200" imgH="863600" progId="Equation.3">
                  <p:embed/>
                </p:oleObj>
              </mc:Choice>
              <mc:Fallback>
                <p:oleObj name="Equation" r:id="rId4" imgW="23622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79375"/>
                        <a:ext cx="4456113" cy="1244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0453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u="sng">
                <a:solidFill>
                  <a:srgbClr val="3333CC"/>
                </a:solidFill>
                <a:ea typeface="宋体" charset="-122"/>
              </a:rPr>
              <a:t>Outline</a:t>
            </a:r>
            <a:endParaRPr lang="en-US" altLang="en-US" sz="4000" u="sng">
              <a:solidFill>
                <a:srgbClr val="3333CC"/>
              </a:solidFill>
            </a:endParaRPr>
          </a:p>
        </p:txBody>
      </p:sp>
      <p:sp>
        <p:nvSpPr>
          <p:cNvPr id="78850" name="Rectangle 5"/>
          <p:cNvSpPr>
            <a:spLocks noChangeArrowheads="1"/>
          </p:cNvSpPr>
          <p:nvPr/>
        </p:nvSpPr>
        <p:spPr bwMode="auto">
          <a:xfrm>
            <a:off x="533400" y="1371600"/>
            <a:ext cx="8077200" cy="5317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Admin and recap</a:t>
            </a:r>
          </a:p>
          <a:p>
            <a:pPr>
              <a:buFont typeface="Wingdings" charset="2"/>
              <a:buChar char="q"/>
            </a:pPr>
            <a:r>
              <a:rPr lang="en-US" altLang="zh-CN" dirty="0">
                <a:ea typeface="宋体" charset="-122"/>
              </a:rPr>
              <a:t>Transport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what is congestion (cost of congestion)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basic congestion control alg.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TCP/Reno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 Cubic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TCP/Vegas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en-US" sz="2200" dirty="0">
                <a:ea typeface="宋体" charset="-122"/>
              </a:rPr>
              <a:t>network wide resource allocation</a:t>
            </a: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r>
              <a:rPr lang="en-US" altLang="en-US" sz="1800" dirty="0">
                <a:ea typeface="宋体" charset="-122"/>
              </a:rPr>
              <a:t>general framework</a:t>
            </a: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r>
              <a:rPr lang="en-US" altLang="en-US" sz="1800" dirty="0">
                <a:solidFill>
                  <a:srgbClr val="FF0000"/>
                </a:solidFill>
                <a:ea typeface="宋体" charset="-122"/>
              </a:rPr>
              <a:t>objective function: an example of an axiom derivation of network-wide objective function</a:t>
            </a:r>
            <a:endParaRPr lang="en-US" altLang="en-US" sz="1800" dirty="0">
              <a:ea typeface="宋体" charset="-122"/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0F4EE615-D980-064C-9A84-534F6883E313}"/>
              </a:ext>
            </a:extLst>
          </p:cNvPr>
          <p:cNvSpPr txBox="1">
            <a:spLocks/>
          </p:cNvSpPr>
          <p:nvPr/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C3A951-8924-2142-ACC4-DE41A2DA2F01}" type="slidenum">
              <a:rPr lang="en-US" altLang="en-US" sz="1400" smtClean="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804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E07A32-3042-2349-A078-063DA4345195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1987" name="Freeform 2"/>
          <p:cNvSpPr>
            <a:spLocks/>
          </p:cNvSpPr>
          <p:nvPr/>
        </p:nvSpPr>
        <p:spPr bwMode="auto">
          <a:xfrm>
            <a:off x="871538" y="2300288"/>
            <a:ext cx="3041650" cy="2517775"/>
          </a:xfrm>
          <a:custGeom>
            <a:avLst/>
            <a:gdLst>
              <a:gd name="T0" fmla="*/ 2147483647 w 1916"/>
              <a:gd name="T1" fmla="*/ 0 h 1586"/>
              <a:gd name="T2" fmla="*/ 0 w 1916"/>
              <a:gd name="T3" fmla="*/ 2147483647 h 1586"/>
              <a:gd name="T4" fmla="*/ 2147483647 w 1916"/>
              <a:gd name="T5" fmla="*/ 2147483647 h 1586"/>
              <a:gd name="T6" fmla="*/ 2147483647 w 1916"/>
              <a:gd name="T7" fmla="*/ 0 h 1586"/>
              <a:gd name="T8" fmla="*/ 0 60000 65536"/>
              <a:gd name="T9" fmla="*/ 0 60000 65536"/>
              <a:gd name="T10" fmla="*/ 0 60000 65536"/>
              <a:gd name="T11" fmla="*/ 0 60000 65536"/>
              <a:gd name="T12" fmla="*/ 0 w 1916"/>
              <a:gd name="T13" fmla="*/ 0 h 1586"/>
              <a:gd name="T14" fmla="*/ 1916 w 1916"/>
              <a:gd name="T15" fmla="*/ 1586 h 15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16" h="1586">
                <a:moveTo>
                  <a:pt x="1019" y="0"/>
                </a:moveTo>
                <a:lnTo>
                  <a:pt x="0" y="1586"/>
                </a:lnTo>
                <a:lnTo>
                  <a:pt x="1916" y="1586"/>
                </a:lnTo>
                <a:lnTo>
                  <a:pt x="1019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pitchFamily="66" charset="0"/>
              <a:ea typeface="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Network Bandwidth Allocation </a:t>
            </a:r>
            <a:br>
              <a:rPr lang="en-US" altLang="zh-CN" sz="2800">
                <a:ea typeface="宋体" charset="-122"/>
              </a:rPr>
            </a:br>
            <a:r>
              <a:rPr lang="en-US" altLang="zh-CN" sz="2800">
                <a:ea typeface="宋体" charset="-122"/>
              </a:rPr>
              <a:t>Using Nash Bargain Solution (NBS)</a:t>
            </a:r>
            <a:endParaRPr lang="en-US" altLang="en-US" sz="2800">
              <a:ea typeface="宋体" charset="-122"/>
            </a:endParaRPr>
          </a:p>
        </p:txBody>
      </p:sp>
      <p:sp>
        <p:nvSpPr>
          <p:cNvPr id="17306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89438" y="1749425"/>
            <a:ext cx="4410075" cy="4856163"/>
          </a:xfrm>
          <a:noFill/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High level picture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given the feasible set of bandwidth allocation, we want to pick an allocation point that is efficient and fair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>
                <a:solidFill>
                  <a:srgbClr val="C00000"/>
                </a:solidFill>
              </a:rPr>
              <a:t>The determination of the allocation point should be based on “first principles” (axioms)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592" y="0"/>
            <a:ext cx="1348408" cy="190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62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C313CD-7501-784B-8000-F7E54073F957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510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charset="-122"/>
              </a:rPr>
              <a:t>Network Bandwidth Allocation:</a:t>
            </a:r>
            <a:br>
              <a:rPr lang="en-US" altLang="zh-CN" sz="3200">
                <a:ea typeface="宋体" charset="-122"/>
              </a:rPr>
            </a:br>
            <a:r>
              <a:rPr lang="en-US" altLang="zh-CN" sz="3200">
                <a:ea typeface="宋体" charset="-122"/>
              </a:rPr>
              <a:t>Feasible Region</a:t>
            </a:r>
            <a:endParaRPr lang="en-US" altLang="en-US" sz="3200">
              <a:ea typeface="宋体" charset="-122"/>
            </a:endParaRPr>
          </a:p>
        </p:txBody>
      </p:sp>
      <p:sp>
        <p:nvSpPr>
          <p:cNvPr id="175107" name="Line 14"/>
          <p:cNvSpPr>
            <a:spLocks noChangeShapeType="1"/>
          </p:cNvSpPr>
          <p:nvPr/>
        </p:nvSpPr>
        <p:spPr bwMode="auto">
          <a:xfrm>
            <a:off x="4686300" y="5732463"/>
            <a:ext cx="161925" cy="122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5108" name="Line 15"/>
          <p:cNvSpPr>
            <a:spLocks noChangeShapeType="1"/>
          </p:cNvSpPr>
          <p:nvPr/>
        </p:nvSpPr>
        <p:spPr bwMode="auto">
          <a:xfrm flipH="1">
            <a:off x="5092700" y="5756275"/>
            <a:ext cx="161925" cy="123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5109" name="Line 16"/>
          <p:cNvSpPr>
            <a:spLocks noChangeShapeType="1"/>
          </p:cNvSpPr>
          <p:nvPr/>
        </p:nvSpPr>
        <p:spPr bwMode="auto">
          <a:xfrm>
            <a:off x="1730375" y="5172075"/>
            <a:ext cx="450850" cy="392113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5110" name="Line 17"/>
          <p:cNvSpPr>
            <a:spLocks noChangeShapeType="1"/>
          </p:cNvSpPr>
          <p:nvPr/>
        </p:nvSpPr>
        <p:spPr bwMode="auto">
          <a:xfrm>
            <a:off x="2170113" y="5548313"/>
            <a:ext cx="516096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5111" name="Line 18"/>
          <p:cNvSpPr>
            <a:spLocks noChangeShapeType="1"/>
          </p:cNvSpPr>
          <p:nvPr/>
        </p:nvSpPr>
        <p:spPr bwMode="auto">
          <a:xfrm flipH="1">
            <a:off x="7323138" y="5173663"/>
            <a:ext cx="450850" cy="3905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5112" name="Line 19"/>
          <p:cNvSpPr>
            <a:spLocks noChangeShapeType="1"/>
          </p:cNvSpPr>
          <p:nvPr/>
        </p:nvSpPr>
        <p:spPr bwMode="auto">
          <a:xfrm>
            <a:off x="2181225" y="5724525"/>
            <a:ext cx="2493963" cy="0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5113" name="Line 20"/>
          <p:cNvSpPr>
            <a:spLocks noChangeShapeType="1"/>
          </p:cNvSpPr>
          <p:nvPr/>
        </p:nvSpPr>
        <p:spPr bwMode="auto">
          <a:xfrm flipH="1">
            <a:off x="1720850" y="5734050"/>
            <a:ext cx="450850" cy="392113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5114" name="Line 21"/>
          <p:cNvSpPr>
            <a:spLocks noChangeShapeType="1"/>
          </p:cNvSpPr>
          <p:nvPr/>
        </p:nvSpPr>
        <p:spPr bwMode="auto">
          <a:xfrm>
            <a:off x="4826000" y="5864225"/>
            <a:ext cx="0" cy="436563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5115" name="Line 22"/>
          <p:cNvSpPr>
            <a:spLocks noChangeShapeType="1"/>
          </p:cNvSpPr>
          <p:nvPr/>
        </p:nvSpPr>
        <p:spPr bwMode="auto">
          <a:xfrm>
            <a:off x="5116513" y="5873750"/>
            <a:ext cx="0" cy="4365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5116" name="Line 23"/>
          <p:cNvSpPr>
            <a:spLocks noChangeShapeType="1"/>
          </p:cNvSpPr>
          <p:nvPr/>
        </p:nvSpPr>
        <p:spPr bwMode="auto">
          <a:xfrm flipV="1">
            <a:off x="5256213" y="5756275"/>
            <a:ext cx="2085975" cy="15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5117" name="Line 24"/>
          <p:cNvSpPr>
            <a:spLocks noChangeShapeType="1"/>
          </p:cNvSpPr>
          <p:nvPr/>
        </p:nvSpPr>
        <p:spPr bwMode="auto">
          <a:xfrm flipH="1" flipV="1">
            <a:off x="7348538" y="5749925"/>
            <a:ext cx="450850" cy="3921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5118" name="Rectangle 18"/>
          <p:cNvSpPr>
            <a:spLocks noChangeArrowheads="1"/>
          </p:cNvSpPr>
          <p:nvPr/>
        </p:nvSpPr>
        <p:spPr bwMode="auto">
          <a:xfrm>
            <a:off x="1281113" y="4897438"/>
            <a:ext cx="379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175119" name="Rectangle 19"/>
          <p:cNvSpPr>
            <a:spLocks noChangeArrowheads="1"/>
          </p:cNvSpPr>
          <p:nvPr/>
        </p:nvSpPr>
        <p:spPr bwMode="auto">
          <a:xfrm>
            <a:off x="1328738" y="6127750"/>
            <a:ext cx="379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175120" name="Rectangle 20"/>
          <p:cNvSpPr>
            <a:spLocks noChangeArrowheads="1"/>
          </p:cNvSpPr>
          <p:nvPr/>
        </p:nvSpPr>
        <p:spPr bwMode="auto">
          <a:xfrm>
            <a:off x="4968875" y="6337300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Times New Roman" charset="0"/>
              </a:rPr>
              <a:t>3</a:t>
            </a:r>
          </a:p>
        </p:txBody>
      </p:sp>
      <p:sp>
        <p:nvSpPr>
          <p:cNvPr id="175121" name="Rectangle 21"/>
          <p:cNvSpPr>
            <a:spLocks noChangeArrowheads="1"/>
          </p:cNvSpPr>
          <p:nvPr/>
        </p:nvSpPr>
        <p:spPr bwMode="auto">
          <a:xfrm>
            <a:off x="3197225" y="5830888"/>
            <a:ext cx="828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5122" name="Rectangle 22"/>
          <p:cNvSpPr>
            <a:spLocks noChangeArrowheads="1"/>
          </p:cNvSpPr>
          <p:nvPr/>
        </p:nvSpPr>
        <p:spPr bwMode="auto">
          <a:xfrm>
            <a:off x="5870575" y="5843588"/>
            <a:ext cx="879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C</a:t>
            </a:r>
            <a:r>
              <a:rPr lang="en-US" altLang="en-US" sz="2400" i="1" baseline="-25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altLang="en-US" sz="2400" i="1">
                <a:solidFill>
                  <a:srgbClr val="000000"/>
                </a:solidFill>
                <a:latin typeface="Times New Roman" charset="0"/>
              </a:rPr>
              <a:t>= 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2185988" y="1503363"/>
            <a:ext cx="4298950" cy="2784475"/>
            <a:chOff x="2185332" y="1502596"/>
            <a:chExt cx="4299824" cy="2785624"/>
          </a:xfrm>
        </p:grpSpPr>
        <p:cxnSp>
          <p:nvCxnSpPr>
            <p:cNvPr id="175124" name="Straight Arrow Connector 22"/>
            <p:cNvCxnSpPr>
              <a:cxnSpLocks noChangeShapeType="1"/>
            </p:cNvCxnSpPr>
            <p:nvPr/>
          </p:nvCxnSpPr>
          <p:spPr bwMode="auto">
            <a:xfrm rot="5400000" flipH="1" flipV="1">
              <a:off x="3398266" y="2483071"/>
              <a:ext cx="1701880" cy="1655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125" name="Straight Arrow Connector 24"/>
            <p:cNvCxnSpPr>
              <a:cxnSpLocks noChangeShapeType="1"/>
            </p:cNvCxnSpPr>
            <p:nvPr/>
          </p:nvCxnSpPr>
          <p:spPr bwMode="auto">
            <a:xfrm rot="10800000" flipV="1">
              <a:off x="2427889" y="3342289"/>
              <a:ext cx="1813034" cy="9459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126" name="Straight Arrow Connector 27"/>
            <p:cNvCxnSpPr>
              <a:cxnSpLocks noChangeShapeType="1"/>
            </p:cNvCxnSpPr>
            <p:nvPr/>
          </p:nvCxnSpPr>
          <p:spPr bwMode="auto">
            <a:xfrm>
              <a:off x="4256691" y="3342290"/>
              <a:ext cx="1939158" cy="8986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127" name="Straight Connector 29"/>
            <p:cNvCxnSpPr>
              <a:cxnSpLocks noChangeShapeType="1"/>
            </p:cNvCxnSpPr>
            <p:nvPr/>
          </p:nvCxnSpPr>
          <p:spPr bwMode="auto">
            <a:xfrm rot="5400000">
              <a:off x="3168870" y="2617076"/>
              <a:ext cx="1450428" cy="6936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128" name="Straight Connector 31"/>
            <p:cNvCxnSpPr>
              <a:cxnSpLocks noChangeShapeType="1"/>
            </p:cNvCxnSpPr>
            <p:nvPr/>
          </p:nvCxnSpPr>
          <p:spPr bwMode="auto">
            <a:xfrm rot="16200000" flipH="1">
              <a:off x="3909850" y="2554013"/>
              <a:ext cx="1513489" cy="851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129" name="Straight Connector 33"/>
            <p:cNvCxnSpPr>
              <a:cxnSpLocks noChangeShapeType="1"/>
            </p:cNvCxnSpPr>
            <p:nvPr/>
          </p:nvCxnSpPr>
          <p:spPr bwMode="auto">
            <a:xfrm>
              <a:off x="3563007" y="3720662"/>
              <a:ext cx="835573" cy="394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130" name="Straight Connector 35"/>
            <p:cNvCxnSpPr>
              <a:cxnSpLocks noChangeShapeType="1"/>
            </p:cNvCxnSpPr>
            <p:nvPr/>
          </p:nvCxnSpPr>
          <p:spPr bwMode="auto">
            <a:xfrm rot="10800000" flipV="1">
              <a:off x="4398580" y="3736427"/>
              <a:ext cx="709448" cy="394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131" name="Straight Connector 37"/>
            <p:cNvCxnSpPr>
              <a:cxnSpLocks noChangeShapeType="1"/>
            </p:cNvCxnSpPr>
            <p:nvPr/>
          </p:nvCxnSpPr>
          <p:spPr bwMode="auto">
            <a:xfrm rot="16200000" flipH="1">
              <a:off x="3405352" y="3121572"/>
              <a:ext cx="1844566" cy="1418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5132" name="Rectangle 18"/>
            <p:cNvSpPr>
              <a:spLocks noChangeArrowheads="1"/>
            </p:cNvSpPr>
            <p:nvPr/>
          </p:nvSpPr>
          <p:spPr bwMode="auto">
            <a:xfrm>
              <a:off x="4350134" y="1502596"/>
              <a:ext cx="37941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000" i="1" baseline="-25000">
                  <a:solidFill>
                    <a:srgbClr val="000000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175133" name="Rectangle 19"/>
            <p:cNvSpPr>
              <a:spLocks noChangeArrowheads="1"/>
            </p:cNvSpPr>
            <p:nvPr/>
          </p:nvSpPr>
          <p:spPr bwMode="auto">
            <a:xfrm>
              <a:off x="6100435" y="3852261"/>
              <a:ext cx="384721" cy="400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000" i="1" baseline="-25000">
                  <a:solidFill>
                    <a:srgbClr val="000000"/>
                  </a:solidFill>
                  <a:latin typeface="Times New Roman" charset="0"/>
                </a:rPr>
                <a:t>3</a:t>
              </a:r>
            </a:p>
          </p:txBody>
        </p:sp>
        <p:sp>
          <p:nvSpPr>
            <p:cNvPr id="175134" name="Rectangle 19"/>
            <p:cNvSpPr>
              <a:spLocks noChangeArrowheads="1"/>
            </p:cNvSpPr>
            <p:nvPr/>
          </p:nvSpPr>
          <p:spPr bwMode="auto">
            <a:xfrm>
              <a:off x="2185332" y="3831239"/>
              <a:ext cx="37941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000" i="1" baseline="-25000">
                  <a:solidFill>
                    <a:srgbClr val="000000"/>
                  </a:solidFill>
                  <a:latin typeface="Times New Roman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84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CC74D1-A52F-664F-8A28-B24EEC24135D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7154" name="Freeform 2" descr="Light upward diagonal"/>
          <p:cNvSpPr>
            <a:spLocks/>
          </p:cNvSpPr>
          <p:nvPr/>
        </p:nvSpPr>
        <p:spPr bwMode="auto">
          <a:xfrm>
            <a:off x="6340475" y="2362200"/>
            <a:ext cx="2270125" cy="2105025"/>
          </a:xfrm>
          <a:custGeom>
            <a:avLst/>
            <a:gdLst>
              <a:gd name="T0" fmla="*/ 2147483646 w 1866"/>
              <a:gd name="T1" fmla="*/ 2147483646 h 1885"/>
              <a:gd name="T2" fmla="*/ 2147483646 w 1866"/>
              <a:gd name="T3" fmla="*/ 2147483646 h 1885"/>
              <a:gd name="T4" fmla="*/ 2147483646 w 1866"/>
              <a:gd name="T5" fmla="*/ 2147483646 h 1885"/>
              <a:gd name="T6" fmla="*/ 2147483646 w 1866"/>
              <a:gd name="T7" fmla="*/ 2147483646 h 1885"/>
              <a:gd name="T8" fmla="*/ 2147483646 w 1866"/>
              <a:gd name="T9" fmla="*/ 2147483646 h 1885"/>
              <a:gd name="T10" fmla="*/ 2147483646 w 1866"/>
              <a:gd name="T11" fmla="*/ 2147483646 h 1885"/>
              <a:gd name="T12" fmla="*/ 2147483646 w 1866"/>
              <a:gd name="T13" fmla="*/ 2147483646 h 1885"/>
              <a:gd name="T14" fmla="*/ 2147483646 w 1866"/>
              <a:gd name="T15" fmla="*/ 2147483646 h 1885"/>
              <a:gd name="T16" fmla="*/ 2147483646 w 1866"/>
              <a:gd name="T17" fmla="*/ 2147483646 h 1885"/>
              <a:gd name="T18" fmla="*/ 2147483646 w 1866"/>
              <a:gd name="T19" fmla="*/ 2147483646 h 1885"/>
              <a:gd name="T20" fmla="*/ 2147483646 w 1866"/>
              <a:gd name="T21" fmla="*/ 2147483646 h 188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6"/>
              <a:gd name="T34" fmla="*/ 0 h 1885"/>
              <a:gd name="T35" fmla="*/ 1866 w 1866"/>
              <a:gd name="T36" fmla="*/ 1885 h 188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6" h="1885">
                <a:moveTo>
                  <a:pt x="831" y="34"/>
                </a:moveTo>
                <a:cubicBezTo>
                  <a:pt x="834" y="31"/>
                  <a:pt x="906" y="8"/>
                  <a:pt x="850" y="25"/>
                </a:cubicBezTo>
                <a:cubicBezTo>
                  <a:pt x="794" y="42"/>
                  <a:pt x="603" y="73"/>
                  <a:pt x="493" y="134"/>
                </a:cubicBezTo>
                <a:cubicBezTo>
                  <a:pt x="383" y="195"/>
                  <a:pt x="270" y="184"/>
                  <a:pt x="191" y="390"/>
                </a:cubicBezTo>
                <a:cubicBezTo>
                  <a:pt x="112" y="596"/>
                  <a:pt x="0" y="1137"/>
                  <a:pt x="18" y="1369"/>
                </a:cubicBezTo>
                <a:cubicBezTo>
                  <a:pt x="36" y="1601"/>
                  <a:pt x="120" y="1721"/>
                  <a:pt x="301" y="1780"/>
                </a:cubicBezTo>
                <a:cubicBezTo>
                  <a:pt x="482" y="1839"/>
                  <a:pt x="867" y="1885"/>
                  <a:pt x="1106" y="1725"/>
                </a:cubicBezTo>
                <a:cubicBezTo>
                  <a:pt x="1345" y="1565"/>
                  <a:pt x="1635" y="1085"/>
                  <a:pt x="1737" y="820"/>
                </a:cubicBezTo>
                <a:cubicBezTo>
                  <a:pt x="1839" y="555"/>
                  <a:pt x="1866" y="268"/>
                  <a:pt x="1718" y="134"/>
                </a:cubicBezTo>
                <a:cubicBezTo>
                  <a:pt x="1570" y="0"/>
                  <a:pt x="1031" y="40"/>
                  <a:pt x="850" y="15"/>
                </a:cubicBezTo>
                <a:cubicBezTo>
                  <a:pt x="850" y="15"/>
                  <a:pt x="831" y="34"/>
                  <a:pt x="831" y="34"/>
                </a:cubicBezTo>
                <a:close/>
              </a:path>
            </a:pathLst>
          </a:custGeom>
          <a:pattFill prst="ltUpDiag">
            <a:fgClr>
              <a:schemeClr val="bg2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-122"/>
              </a:rPr>
              <a:t>Nash Bargain Solution (NBS)</a:t>
            </a:r>
            <a:endParaRPr lang="en-US" altLang="en-US" sz="3600"/>
          </a:p>
        </p:txBody>
      </p:sp>
      <p:sp>
        <p:nvSpPr>
          <p:cNvPr id="177156" name="Line 5"/>
          <p:cNvSpPr>
            <a:spLocks noChangeShapeType="1"/>
          </p:cNvSpPr>
          <p:nvPr/>
        </p:nvSpPr>
        <p:spPr bwMode="auto">
          <a:xfrm>
            <a:off x="5792788" y="4538663"/>
            <a:ext cx="3162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7157" name="Line 6"/>
          <p:cNvSpPr>
            <a:spLocks noChangeShapeType="1"/>
          </p:cNvSpPr>
          <p:nvPr/>
        </p:nvSpPr>
        <p:spPr bwMode="auto">
          <a:xfrm flipV="1">
            <a:off x="6257925" y="1782763"/>
            <a:ext cx="0" cy="330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7158" name="Text Box 7"/>
          <p:cNvSpPr txBox="1">
            <a:spLocks noChangeArrowheads="1"/>
          </p:cNvSpPr>
          <p:nvPr/>
        </p:nvSpPr>
        <p:spPr bwMode="auto">
          <a:xfrm>
            <a:off x="6773863" y="2552700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ea typeface="宋体" charset="-122"/>
              </a:rPr>
              <a:t>R</a:t>
            </a:r>
            <a:endParaRPr lang="en-US" altLang="en-US" sz="2400" b="1">
              <a:solidFill>
                <a:srgbClr val="000000"/>
              </a:solidFill>
            </a:endParaRPr>
          </a:p>
        </p:txBody>
      </p:sp>
      <p:sp>
        <p:nvSpPr>
          <p:cNvPr id="177159" name="Oval 11"/>
          <p:cNvSpPr>
            <a:spLocks noChangeArrowheads="1"/>
          </p:cNvSpPr>
          <p:nvPr/>
        </p:nvSpPr>
        <p:spPr bwMode="auto">
          <a:xfrm>
            <a:off x="8375650" y="2466975"/>
            <a:ext cx="88900" cy="101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77160" name="Text Box 12"/>
          <p:cNvSpPr txBox="1">
            <a:spLocks noChangeArrowheads="1"/>
          </p:cNvSpPr>
          <p:nvPr/>
        </p:nvSpPr>
        <p:spPr bwMode="auto">
          <a:xfrm>
            <a:off x="8275638" y="2481263"/>
            <a:ext cx="295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177161" name="Text Box 14"/>
          <p:cNvSpPr txBox="1">
            <a:spLocks noChangeArrowheads="1"/>
          </p:cNvSpPr>
          <p:nvPr/>
        </p:nvSpPr>
        <p:spPr bwMode="auto">
          <a:xfrm>
            <a:off x="8535988" y="4087813"/>
            <a:ext cx="38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ea typeface="宋体" charset="-122"/>
              </a:rPr>
              <a:t>1</a:t>
            </a:r>
            <a:endParaRPr lang="en-US" altLang="en-US" sz="2400" baseline="-25000">
              <a:solidFill>
                <a:srgbClr val="000000"/>
              </a:solidFill>
            </a:endParaRPr>
          </a:p>
        </p:txBody>
      </p:sp>
      <p:sp>
        <p:nvSpPr>
          <p:cNvPr id="177162" name="Text Box 15"/>
          <p:cNvSpPr txBox="1">
            <a:spLocks noChangeArrowheads="1"/>
          </p:cNvSpPr>
          <p:nvPr/>
        </p:nvSpPr>
        <p:spPr bwMode="auto">
          <a:xfrm>
            <a:off x="6305550" y="18192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ea typeface="宋体" charset="-122"/>
              </a:rPr>
              <a:t>2</a:t>
            </a:r>
            <a:endParaRPr lang="en-US" altLang="en-US" sz="2400" baseline="-25000">
              <a:solidFill>
                <a:srgbClr val="000000"/>
              </a:solidFill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533400" y="1457325"/>
            <a:ext cx="555625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400" kern="0" dirty="0">
                <a:ea typeface="宋体" charset="-122"/>
              </a:rPr>
              <a:t>Assume a finite, convex feasible set in the first quadrant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400" kern="0" dirty="0">
                <a:ea typeface="宋体" charset="-122"/>
              </a:rPr>
              <a:t>Axioms</a:t>
            </a:r>
          </a:p>
        </p:txBody>
      </p:sp>
    </p:spTree>
    <p:extLst>
      <p:ext uri="{BB962C8B-B14F-4D97-AF65-F5344CB8AC3E}">
        <p14:creationId xmlns:p14="http://schemas.microsoft.com/office/powerpoint/2010/main" val="1058489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D223AC-7635-254F-A726-7D807A372C3E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9202" name="Freeform 2" descr="Light upward diagonal"/>
          <p:cNvSpPr>
            <a:spLocks/>
          </p:cNvSpPr>
          <p:nvPr/>
        </p:nvSpPr>
        <p:spPr bwMode="auto">
          <a:xfrm>
            <a:off x="6340475" y="2362200"/>
            <a:ext cx="2270125" cy="2105025"/>
          </a:xfrm>
          <a:custGeom>
            <a:avLst/>
            <a:gdLst>
              <a:gd name="T0" fmla="*/ 2147483646 w 1866"/>
              <a:gd name="T1" fmla="*/ 2147483646 h 1885"/>
              <a:gd name="T2" fmla="*/ 2147483646 w 1866"/>
              <a:gd name="T3" fmla="*/ 2147483646 h 1885"/>
              <a:gd name="T4" fmla="*/ 2147483646 w 1866"/>
              <a:gd name="T5" fmla="*/ 2147483646 h 1885"/>
              <a:gd name="T6" fmla="*/ 2147483646 w 1866"/>
              <a:gd name="T7" fmla="*/ 2147483646 h 1885"/>
              <a:gd name="T8" fmla="*/ 2147483646 w 1866"/>
              <a:gd name="T9" fmla="*/ 2147483646 h 1885"/>
              <a:gd name="T10" fmla="*/ 2147483646 w 1866"/>
              <a:gd name="T11" fmla="*/ 2147483646 h 1885"/>
              <a:gd name="T12" fmla="*/ 2147483646 w 1866"/>
              <a:gd name="T13" fmla="*/ 2147483646 h 1885"/>
              <a:gd name="T14" fmla="*/ 2147483646 w 1866"/>
              <a:gd name="T15" fmla="*/ 2147483646 h 1885"/>
              <a:gd name="T16" fmla="*/ 2147483646 w 1866"/>
              <a:gd name="T17" fmla="*/ 2147483646 h 1885"/>
              <a:gd name="T18" fmla="*/ 2147483646 w 1866"/>
              <a:gd name="T19" fmla="*/ 2147483646 h 1885"/>
              <a:gd name="T20" fmla="*/ 2147483646 w 1866"/>
              <a:gd name="T21" fmla="*/ 2147483646 h 188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6"/>
              <a:gd name="T34" fmla="*/ 0 h 1885"/>
              <a:gd name="T35" fmla="*/ 1866 w 1866"/>
              <a:gd name="T36" fmla="*/ 1885 h 188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6" h="1885">
                <a:moveTo>
                  <a:pt x="831" y="34"/>
                </a:moveTo>
                <a:cubicBezTo>
                  <a:pt x="834" y="31"/>
                  <a:pt x="906" y="8"/>
                  <a:pt x="850" y="25"/>
                </a:cubicBezTo>
                <a:cubicBezTo>
                  <a:pt x="794" y="42"/>
                  <a:pt x="603" y="73"/>
                  <a:pt x="493" y="134"/>
                </a:cubicBezTo>
                <a:cubicBezTo>
                  <a:pt x="383" y="195"/>
                  <a:pt x="270" y="184"/>
                  <a:pt x="191" y="390"/>
                </a:cubicBezTo>
                <a:cubicBezTo>
                  <a:pt x="112" y="596"/>
                  <a:pt x="0" y="1137"/>
                  <a:pt x="18" y="1369"/>
                </a:cubicBezTo>
                <a:cubicBezTo>
                  <a:pt x="36" y="1601"/>
                  <a:pt x="120" y="1721"/>
                  <a:pt x="301" y="1780"/>
                </a:cubicBezTo>
                <a:cubicBezTo>
                  <a:pt x="482" y="1839"/>
                  <a:pt x="867" y="1885"/>
                  <a:pt x="1106" y="1725"/>
                </a:cubicBezTo>
                <a:cubicBezTo>
                  <a:pt x="1345" y="1565"/>
                  <a:pt x="1635" y="1085"/>
                  <a:pt x="1737" y="820"/>
                </a:cubicBezTo>
                <a:cubicBezTo>
                  <a:pt x="1839" y="555"/>
                  <a:pt x="1866" y="268"/>
                  <a:pt x="1718" y="134"/>
                </a:cubicBezTo>
                <a:cubicBezTo>
                  <a:pt x="1570" y="0"/>
                  <a:pt x="1031" y="40"/>
                  <a:pt x="850" y="15"/>
                </a:cubicBezTo>
                <a:cubicBezTo>
                  <a:pt x="850" y="15"/>
                  <a:pt x="831" y="34"/>
                  <a:pt x="831" y="34"/>
                </a:cubicBezTo>
                <a:close/>
              </a:path>
            </a:pathLst>
          </a:custGeom>
          <a:pattFill prst="ltUpDiag">
            <a:fgClr>
              <a:schemeClr val="bg2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-122"/>
              </a:rPr>
              <a:t>Nash Bargain Solution (NBS)</a:t>
            </a:r>
            <a:endParaRPr lang="en-US" altLang="en-US" sz="3600"/>
          </a:p>
        </p:txBody>
      </p:sp>
      <p:sp>
        <p:nvSpPr>
          <p:cNvPr id="179205" name="Line 5"/>
          <p:cNvSpPr>
            <a:spLocks noChangeShapeType="1"/>
          </p:cNvSpPr>
          <p:nvPr/>
        </p:nvSpPr>
        <p:spPr bwMode="auto">
          <a:xfrm>
            <a:off x="5792788" y="4538663"/>
            <a:ext cx="3162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9206" name="Line 6"/>
          <p:cNvSpPr>
            <a:spLocks noChangeShapeType="1"/>
          </p:cNvSpPr>
          <p:nvPr/>
        </p:nvSpPr>
        <p:spPr bwMode="auto">
          <a:xfrm flipV="1">
            <a:off x="6257925" y="1782763"/>
            <a:ext cx="0" cy="330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9207" name="Text Box 7"/>
          <p:cNvSpPr txBox="1">
            <a:spLocks noChangeArrowheads="1"/>
          </p:cNvSpPr>
          <p:nvPr/>
        </p:nvSpPr>
        <p:spPr bwMode="auto">
          <a:xfrm>
            <a:off x="6773863" y="2552700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ea typeface="宋体" charset="-122"/>
              </a:rPr>
              <a:t>R</a:t>
            </a:r>
            <a:endParaRPr lang="en-US" altLang="en-US" sz="2400" b="1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161213" y="2441575"/>
            <a:ext cx="1398587" cy="1103313"/>
            <a:chOff x="4511" y="1538"/>
            <a:chExt cx="881" cy="695"/>
          </a:xfrm>
        </p:grpSpPr>
        <p:sp>
          <p:nvSpPr>
            <p:cNvPr id="179213" name="Freeform 9"/>
            <p:cNvSpPr>
              <a:spLocks/>
            </p:cNvSpPr>
            <p:nvPr/>
          </p:nvSpPr>
          <p:spPr bwMode="auto">
            <a:xfrm>
              <a:off x="4511" y="1538"/>
              <a:ext cx="881" cy="695"/>
            </a:xfrm>
            <a:custGeom>
              <a:avLst/>
              <a:gdLst>
                <a:gd name="T0" fmla="*/ 0 w 1866"/>
                <a:gd name="T1" fmla="*/ 0 h 1885"/>
                <a:gd name="T2" fmla="*/ 0 w 1866"/>
                <a:gd name="T3" fmla="*/ 0 h 1885"/>
                <a:gd name="T4" fmla="*/ 0 w 1866"/>
                <a:gd name="T5" fmla="*/ 0 h 1885"/>
                <a:gd name="T6" fmla="*/ 0 w 1866"/>
                <a:gd name="T7" fmla="*/ 0 h 1885"/>
                <a:gd name="T8" fmla="*/ 0 w 1866"/>
                <a:gd name="T9" fmla="*/ 0 h 1885"/>
                <a:gd name="T10" fmla="*/ 0 w 1866"/>
                <a:gd name="T11" fmla="*/ 0 h 1885"/>
                <a:gd name="T12" fmla="*/ 0 w 1866"/>
                <a:gd name="T13" fmla="*/ 0 h 1885"/>
                <a:gd name="T14" fmla="*/ 0 w 1866"/>
                <a:gd name="T15" fmla="*/ 0 h 1885"/>
                <a:gd name="T16" fmla="*/ 0 w 1866"/>
                <a:gd name="T17" fmla="*/ 0 h 1885"/>
                <a:gd name="T18" fmla="*/ 0 w 1866"/>
                <a:gd name="T19" fmla="*/ 0 h 1885"/>
                <a:gd name="T20" fmla="*/ 0 w 1866"/>
                <a:gd name="T21" fmla="*/ 0 h 188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66"/>
                <a:gd name="T34" fmla="*/ 0 h 1885"/>
                <a:gd name="T35" fmla="*/ 1866 w 1866"/>
                <a:gd name="T36" fmla="*/ 1885 h 188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66" h="1885">
                  <a:moveTo>
                    <a:pt x="831" y="34"/>
                  </a:moveTo>
                  <a:cubicBezTo>
                    <a:pt x="834" y="31"/>
                    <a:pt x="906" y="8"/>
                    <a:pt x="850" y="25"/>
                  </a:cubicBezTo>
                  <a:cubicBezTo>
                    <a:pt x="794" y="42"/>
                    <a:pt x="603" y="73"/>
                    <a:pt x="493" y="134"/>
                  </a:cubicBezTo>
                  <a:cubicBezTo>
                    <a:pt x="383" y="195"/>
                    <a:pt x="270" y="184"/>
                    <a:pt x="191" y="390"/>
                  </a:cubicBezTo>
                  <a:cubicBezTo>
                    <a:pt x="112" y="596"/>
                    <a:pt x="0" y="1137"/>
                    <a:pt x="18" y="1369"/>
                  </a:cubicBezTo>
                  <a:cubicBezTo>
                    <a:pt x="36" y="1601"/>
                    <a:pt x="120" y="1721"/>
                    <a:pt x="301" y="1780"/>
                  </a:cubicBezTo>
                  <a:cubicBezTo>
                    <a:pt x="482" y="1839"/>
                    <a:pt x="867" y="1885"/>
                    <a:pt x="1106" y="1725"/>
                  </a:cubicBezTo>
                  <a:cubicBezTo>
                    <a:pt x="1345" y="1565"/>
                    <a:pt x="1635" y="1085"/>
                    <a:pt x="1737" y="820"/>
                  </a:cubicBezTo>
                  <a:cubicBezTo>
                    <a:pt x="1839" y="555"/>
                    <a:pt x="1866" y="268"/>
                    <a:pt x="1718" y="134"/>
                  </a:cubicBezTo>
                  <a:cubicBezTo>
                    <a:pt x="1570" y="0"/>
                    <a:pt x="1031" y="40"/>
                    <a:pt x="850" y="15"/>
                  </a:cubicBezTo>
                  <a:cubicBezTo>
                    <a:pt x="850" y="15"/>
                    <a:pt x="831" y="34"/>
                    <a:pt x="831" y="34"/>
                  </a:cubicBezTo>
                  <a:close/>
                </a:path>
              </a:pathLst>
            </a:custGeom>
            <a:pattFill prst="pct5">
              <a:fgClr>
                <a:schemeClr val="bg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9214" name="Text Box 10"/>
            <p:cNvSpPr txBox="1">
              <a:spLocks noChangeArrowheads="1"/>
            </p:cNvSpPr>
            <p:nvPr/>
          </p:nvSpPr>
          <p:spPr bwMode="auto">
            <a:xfrm>
              <a:off x="4543" y="1731"/>
              <a:ext cx="2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</a:rPr>
                <a:t>T</a:t>
              </a:r>
            </a:p>
          </p:txBody>
        </p:sp>
      </p:grpSp>
      <p:sp>
        <p:nvSpPr>
          <p:cNvPr id="179209" name="Oval 11"/>
          <p:cNvSpPr>
            <a:spLocks noChangeArrowheads="1"/>
          </p:cNvSpPr>
          <p:nvPr/>
        </p:nvSpPr>
        <p:spPr bwMode="auto">
          <a:xfrm>
            <a:off x="8375650" y="2466975"/>
            <a:ext cx="88900" cy="101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79210" name="Text Box 12"/>
          <p:cNvSpPr txBox="1">
            <a:spLocks noChangeArrowheads="1"/>
          </p:cNvSpPr>
          <p:nvPr/>
        </p:nvSpPr>
        <p:spPr bwMode="auto">
          <a:xfrm>
            <a:off x="8275638" y="2481263"/>
            <a:ext cx="295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179211" name="Text Box 14"/>
          <p:cNvSpPr txBox="1">
            <a:spLocks noChangeArrowheads="1"/>
          </p:cNvSpPr>
          <p:nvPr/>
        </p:nvSpPr>
        <p:spPr bwMode="auto">
          <a:xfrm>
            <a:off x="8535988" y="4087813"/>
            <a:ext cx="38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ea typeface="宋体" charset="-122"/>
              </a:rPr>
              <a:t>1</a:t>
            </a:r>
            <a:endParaRPr lang="en-US" altLang="en-US" sz="2400" baseline="-25000">
              <a:solidFill>
                <a:srgbClr val="000000"/>
              </a:solidFill>
            </a:endParaRPr>
          </a:p>
        </p:txBody>
      </p:sp>
      <p:sp>
        <p:nvSpPr>
          <p:cNvPr id="179212" name="Text Box 15"/>
          <p:cNvSpPr txBox="1">
            <a:spLocks noChangeArrowheads="1"/>
          </p:cNvSpPr>
          <p:nvPr/>
        </p:nvSpPr>
        <p:spPr bwMode="auto">
          <a:xfrm>
            <a:off x="6305550" y="18192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ea typeface="宋体" charset="-122"/>
              </a:rPr>
              <a:t>2</a:t>
            </a:r>
            <a:endParaRPr lang="en-US" altLang="en-US" sz="2400" baseline="-25000">
              <a:solidFill>
                <a:srgbClr val="000000"/>
              </a:solidFill>
            </a:endParaRPr>
          </a:p>
        </p:txBody>
      </p:sp>
      <p:sp>
        <p:nvSpPr>
          <p:cNvPr id="17" name="Rectangle 4"/>
          <p:cNvSpPr txBox="1">
            <a:spLocks noChangeArrowheads="1"/>
          </p:cNvSpPr>
          <p:nvPr/>
        </p:nvSpPr>
        <p:spPr bwMode="auto">
          <a:xfrm>
            <a:off x="533400" y="1457325"/>
            <a:ext cx="555625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400" kern="0" dirty="0">
                <a:ea typeface="宋体" charset="-122"/>
              </a:rPr>
              <a:t>Assume a finite, convex feasible set in the first quadrant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400" kern="0" dirty="0">
                <a:ea typeface="宋体" charset="-122"/>
              </a:rPr>
              <a:t>Axioms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2000" kern="0" dirty="0">
                <a:ea typeface="宋体" charset="-122"/>
              </a:rPr>
              <a:t>Pareto optimality</a:t>
            </a:r>
          </a:p>
          <a:p>
            <a:pPr lvl="2">
              <a:lnSpc>
                <a:spcPct val="80000"/>
              </a:lnSpc>
            </a:pPr>
            <a:r>
              <a:rPr lang="en-US" altLang="zh-CN" sz="1800" kern="0" dirty="0">
                <a:ea typeface="宋体" charset="-122"/>
              </a:rPr>
              <a:t>impossibility of increasing the rate of one user without decreasing the rate of another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2000" kern="0" dirty="0">
                <a:ea typeface="宋体" charset="-122"/>
              </a:rPr>
              <a:t>symmetry</a:t>
            </a:r>
          </a:p>
          <a:p>
            <a:pPr lvl="2">
              <a:lnSpc>
                <a:spcPct val="80000"/>
              </a:lnSpc>
            </a:pPr>
            <a:r>
              <a:rPr lang="en-US" altLang="zh-CN" sz="1800" kern="0" dirty="0">
                <a:ea typeface="宋体" charset="-122"/>
              </a:rPr>
              <a:t>a symmetric feasible set yields a symmetric outcome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2000" kern="0" dirty="0">
                <a:ea typeface="宋体" charset="-122"/>
              </a:rPr>
              <a:t>invariance of linear transformation</a:t>
            </a:r>
          </a:p>
          <a:p>
            <a:pPr lvl="2">
              <a:lnSpc>
                <a:spcPct val="80000"/>
              </a:lnSpc>
            </a:pPr>
            <a:r>
              <a:rPr lang="en-US" altLang="zh-CN" sz="1800" kern="0" dirty="0">
                <a:ea typeface="宋体" charset="-122"/>
              </a:rPr>
              <a:t>the allocation must be invariant to linear transformations of users’ rates</a:t>
            </a:r>
            <a:endParaRPr lang="en-US" altLang="zh-CN" sz="1800" i="1" kern="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2000" kern="0" dirty="0">
                <a:ea typeface="宋体" charset="-122"/>
              </a:rPr>
              <a:t>independence of irrelevant alternatives</a:t>
            </a:r>
          </a:p>
          <a:p>
            <a:pPr lvl="2">
              <a:lnSpc>
                <a:spcPct val="80000"/>
              </a:lnSpc>
            </a:pPr>
            <a:r>
              <a:rPr lang="en-US" altLang="zh-CN" sz="1800" kern="0" dirty="0">
                <a:ea typeface="宋体" charset="-122"/>
              </a:rPr>
              <a:t>assume s is an allocation when feasible set is R, s </a:t>
            </a:r>
            <a:r>
              <a:rPr lang="en-US" altLang="zh-CN" sz="1800" kern="0" dirty="0">
                <a:ea typeface="宋体" charset="-122"/>
                <a:sym typeface="Symbol" charset="2"/>
              </a:rPr>
              <a:t></a:t>
            </a:r>
            <a:r>
              <a:rPr lang="en-US" altLang="zh-CN" sz="1800" kern="0" dirty="0">
                <a:ea typeface="宋体" charset="-122"/>
              </a:rPr>
              <a:t>T </a:t>
            </a:r>
            <a:r>
              <a:rPr lang="en-US" altLang="zh-CN" sz="1800" kern="0" dirty="0">
                <a:ea typeface="宋体" charset="-122"/>
                <a:sym typeface="Symbol" charset="2"/>
              </a:rPr>
              <a:t> </a:t>
            </a:r>
            <a:r>
              <a:rPr lang="en-US" altLang="zh-CN" sz="1800" kern="0" dirty="0">
                <a:ea typeface="宋体" charset="-122"/>
              </a:rPr>
              <a:t>R, then s is also an allocation when the feasible set is T</a:t>
            </a:r>
          </a:p>
        </p:txBody>
      </p:sp>
    </p:spTree>
    <p:extLst>
      <p:ext uri="{BB962C8B-B14F-4D97-AF65-F5344CB8AC3E}">
        <p14:creationId xmlns:p14="http://schemas.microsoft.com/office/powerpoint/2010/main" val="23654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9" grpId="0" animBg="1"/>
      <p:bldP spid="1792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324395-B329-CC40-8D75-6E0366D3F1FA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8125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-122"/>
              </a:rPr>
              <a:t>Nash Bargain Solution (NBS)</a:t>
            </a:r>
            <a:endParaRPr lang="en-US" altLang="en-US" sz="3600"/>
          </a:p>
        </p:txBody>
      </p:sp>
      <p:sp>
        <p:nvSpPr>
          <p:cNvPr id="18125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346200"/>
            <a:ext cx="5421313" cy="5156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Surprising result by John Nash (1951)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2000" dirty="0">
                <a:ea typeface="宋体" charset="-122"/>
              </a:rPr>
              <a:t>the rate allocation point is the feasible point which maximizes</a:t>
            </a:r>
          </a:p>
          <a:p>
            <a:pPr lvl="1"/>
            <a:endParaRPr lang="en-US" altLang="zh-CN" sz="2000" dirty="0">
              <a:ea typeface="宋体" charset="-122"/>
            </a:endParaRPr>
          </a:p>
          <a:p>
            <a:pPr lvl="1"/>
            <a:endParaRPr lang="en-US" altLang="zh-CN" sz="2000" dirty="0"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This is equivalent to maximize</a:t>
            </a:r>
          </a:p>
          <a:p>
            <a:endParaRPr lang="en-US" altLang="zh-CN" sz="2400" dirty="0">
              <a:ea typeface="宋体" charset="-122"/>
            </a:endParaRPr>
          </a:p>
          <a:p>
            <a:pPr>
              <a:buFont typeface="ZapfDingbats" charset="0"/>
              <a:buNone/>
            </a:pPr>
            <a:r>
              <a:rPr lang="en-US" altLang="zh-CN" sz="2400" dirty="0">
                <a:ea typeface="宋体" charset="-122"/>
              </a:rPr>
              <a:t> </a:t>
            </a:r>
          </a:p>
          <a:p>
            <a:pPr>
              <a:buFont typeface="ZapfDingbats" charset="0"/>
              <a:buNone/>
            </a:pPr>
            <a:endParaRPr lang="en-US" altLang="zh-CN" sz="2400" dirty="0"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In other words, assume each flow f has utility function log(</a:t>
            </a:r>
            <a:r>
              <a:rPr lang="en-US" altLang="zh-CN" sz="2400" dirty="0" err="1">
                <a:ea typeface="宋体" charset="-122"/>
              </a:rPr>
              <a:t>x</a:t>
            </a:r>
            <a:r>
              <a:rPr lang="en-US" altLang="zh-CN" sz="2400" baseline="-25000" dirty="0" err="1">
                <a:ea typeface="宋体" charset="-122"/>
              </a:rPr>
              <a:t>f</a:t>
            </a:r>
            <a:r>
              <a:rPr lang="en-US" altLang="zh-CN" sz="2400" dirty="0">
                <a:ea typeface="宋体" charset="-122"/>
              </a:rPr>
              <a:t>)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400" dirty="0">
                <a:ea typeface="宋体" charset="-122"/>
              </a:rPr>
              <a:t>I will give a proof for F = 2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000" dirty="0">
                <a:ea typeface="宋体" charset="-122"/>
              </a:rPr>
              <a:t>think about F &gt; 2</a:t>
            </a:r>
          </a:p>
        </p:txBody>
      </p:sp>
      <p:sp>
        <p:nvSpPr>
          <p:cNvPr id="181252" name="Line 5"/>
          <p:cNvSpPr>
            <a:spLocks noChangeShapeType="1"/>
          </p:cNvSpPr>
          <p:nvPr/>
        </p:nvSpPr>
        <p:spPr bwMode="auto">
          <a:xfrm>
            <a:off x="5981700" y="3595688"/>
            <a:ext cx="3162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1253" name="Line 6"/>
          <p:cNvSpPr>
            <a:spLocks noChangeShapeType="1"/>
          </p:cNvSpPr>
          <p:nvPr/>
        </p:nvSpPr>
        <p:spPr bwMode="auto">
          <a:xfrm flipV="1">
            <a:off x="7518400" y="1814513"/>
            <a:ext cx="0" cy="330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1254" name="Text Box 7"/>
          <p:cNvSpPr txBox="1">
            <a:spLocks noChangeArrowheads="1"/>
          </p:cNvSpPr>
          <p:nvPr/>
        </p:nvSpPr>
        <p:spPr bwMode="auto">
          <a:xfrm>
            <a:off x="6773863" y="2552700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ea typeface="宋体" charset="-122"/>
              </a:rPr>
              <a:t>R</a:t>
            </a:r>
            <a:endParaRPr lang="en-US" altLang="en-US" sz="2400" b="1">
              <a:solidFill>
                <a:srgbClr val="000000"/>
              </a:solidFill>
            </a:endParaRPr>
          </a:p>
        </p:txBody>
      </p:sp>
      <p:sp>
        <p:nvSpPr>
          <p:cNvPr id="181255" name="Text Box 14"/>
          <p:cNvSpPr txBox="1">
            <a:spLocks noChangeArrowheads="1"/>
          </p:cNvSpPr>
          <p:nvPr/>
        </p:nvSpPr>
        <p:spPr bwMode="auto">
          <a:xfrm>
            <a:off x="8740775" y="3582988"/>
            <a:ext cx="38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ea typeface="宋体" charset="-122"/>
              </a:rPr>
              <a:t>1</a:t>
            </a:r>
            <a:endParaRPr lang="en-US" altLang="en-US" sz="2400" baseline="-25000">
              <a:solidFill>
                <a:srgbClr val="000000"/>
              </a:solidFill>
            </a:endParaRPr>
          </a:p>
        </p:txBody>
      </p:sp>
      <p:sp>
        <p:nvSpPr>
          <p:cNvPr id="181256" name="Text Box 15"/>
          <p:cNvSpPr txBox="1">
            <a:spLocks noChangeArrowheads="1"/>
          </p:cNvSpPr>
          <p:nvPr/>
        </p:nvSpPr>
        <p:spPr bwMode="auto">
          <a:xfrm>
            <a:off x="7031038" y="163036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ea typeface="宋体" charset="-122"/>
              </a:rPr>
              <a:t>2</a:t>
            </a:r>
            <a:endParaRPr lang="en-US" altLang="en-US" sz="2400" baseline="-25000">
              <a:solidFill>
                <a:srgbClr val="000000"/>
              </a:solidFill>
            </a:endParaRP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2206625" y="4037013"/>
          <a:ext cx="2093913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60" name="Equation" r:id="rId4" imgW="685502" imgH="355446" progId="Equation.3">
                  <p:embed/>
                </p:oleObj>
              </mc:Choice>
              <mc:Fallback>
                <p:oleObj name="Equation" r:id="rId4" imgW="685502" imgH="3554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5" y="4037013"/>
                        <a:ext cx="2093913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8" name="Object 3"/>
          <p:cNvGraphicFramePr>
            <a:graphicFrameLocks noChangeAspect="1"/>
          </p:cNvGraphicFramePr>
          <p:nvPr/>
        </p:nvGraphicFramePr>
        <p:xfrm>
          <a:off x="2354263" y="2892425"/>
          <a:ext cx="19462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61" name="Equation" r:id="rId6" imgW="609336" imgH="215806" progId="Equation.3">
                  <p:embed/>
                </p:oleObj>
              </mc:Choice>
              <mc:Fallback>
                <p:oleObj name="Equation" r:id="rId6" imgW="60933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3" y="2892425"/>
                        <a:ext cx="1946275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59" name="Freeform 2"/>
          <p:cNvSpPr>
            <a:spLocks/>
          </p:cNvSpPr>
          <p:nvPr/>
        </p:nvSpPr>
        <p:spPr bwMode="auto">
          <a:xfrm rot="1511099">
            <a:off x="7594600" y="2898775"/>
            <a:ext cx="1136650" cy="461963"/>
          </a:xfrm>
          <a:custGeom>
            <a:avLst/>
            <a:gdLst>
              <a:gd name="T0" fmla="*/ 2147483646 w 1916"/>
              <a:gd name="T1" fmla="*/ 0 h 1586"/>
              <a:gd name="T2" fmla="*/ 0 w 1916"/>
              <a:gd name="T3" fmla="*/ 2147483646 h 1586"/>
              <a:gd name="T4" fmla="*/ 2147483646 w 1916"/>
              <a:gd name="T5" fmla="*/ 2147483646 h 1586"/>
              <a:gd name="T6" fmla="*/ 2147483646 w 1916"/>
              <a:gd name="T7" fmla="*/ 0 h 1586"/>
              <a:gd name="T8" fmla="*/ 0 60000 65536"/>
              <a:gd name="T9" fmla="*/ 0 60000 65536"/>
              <a:gd name="T10" fmla="*/ 0 60000 65536"/>
              <a:gd name="T11" fmla="*/ 0 60000 65536"/>
              <a:gd name="T12" fmla="*/ 0 w 1916"/>
              <a:gd name="T13" fmla="*/ 0 h 1586"/>
              <a:gd name="T14" fmla="*/ 1916 w 1916"/>
              <a:gd name="T15" fmla="*/ 1586 h 15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16" h="1586">
                <a:moveTo>
                  <a:pt x="1019" y="0"/>
                </a:moveTo>
                <a:lnTo>
                  <a:pt x="0" y="1586"/>
                </a:lnTo>
                <a:lnTo>
                  <a:pt x="1916" y="1586"/>
                </a:lnTo>
                <a:lnTo>
                  <a:pt x="101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1260" name="Freeform 22"/>
          <p:cNvSpPr>
            <a:spLocks noChangeArrowheads="1"/>
          </p:cNvSpPr>
          <p:nvPr/>
        </p:nvSpPr>
        <p:spPr bwMode="auto">
          <a:xfrm>
            <a:off x="7716838" y="2008188"/>
            <a:ext cx="1330325" cy="1081087"/>
          </a:xfrm>
          <a:custGeom>
            <a:avLst/>
            <a:gdLst>
              <a:gd name="T0" fmla="*/ 0 w 1330036"/>
              <a:gd name="T1" fmla="*/ 0 h 1080655"/>
              <a:gd name="T2" fmla="*/ 389529 w 1330036"/>
              <a:gd name="T3" fmla="*/ 823647 h 1080655"/>
              <a:gd name="T4" fmla="*/ 1335538 w 1330036"/>
              <a:gd name="T5" fmla="*/ 1088893 h 1080655"/>
              <a:gd name="T6" fmla="*/ 0 60000 65536"/>
              <a:gd name="T7" fmla="*/ 0 60000 65536"/>
              <a:gd name="T8" fmla="*/ 0 60000 65536"/>
              <a:gd name="T9" fmla="*/ 0 w 1330036"/>
              <a:gd name="T10" fmla="*/ 0 h 1080655"/>
              <a:gd name="T11" fmla="*/ 1330036 w 1330036"/>
              <a:gd name="T12" fmla="*/ 1080655 h 10806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30036" h="1080655">
                <a:moveTo>
                  <a:pt x="0" y="0"/>
                </a:moveTo>
                <a:cubicBezTo>
                  <a:pt x="83127" y="318654"/>
                  <a:pt x="166254" y="637309"/>
                  <a:pt x="387927" y="817418"/>
                </a:cubicBezTo>
                <a:cubicBezTo>
                  <a:pt x="609600" y="997527"/>
                  <a:pt x="969818" y="1039091"/>
                  <a:pt x="1330036" y="108065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34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72CD5B-A672-8A45-A370-6A91EF9734CD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8329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Nash Bargain Solution</a:t>
            </a:r>
            <a:endParaRPr lang="en-US" altLang="en-US"/>
          </a:p>
        </p:txBody>
      </p:sp>
      <p:sp>
        <p:nvSpPr>
          <p:cNvPr id="183299" name="Freeform 4" descr="Light upward diagonal"/>
          <p:cNvSpPr>
            <a:spLocks/>
          </p:cNvSpPr>
          <p:nvPr/>
        </p:nvSpPr>
        <p:spPr bwMode="auto">
          <a:xfrm>
            <a:off x="4610100" y="2197100"/>
            <a:ext cx="2921000" cy="2606675"/>
          </a:xfrm>
          <a:custGeom>
            <a:avLst/>
            <a:gdLst>
              <a:gd name="T0" fmla="*/ 2147483646 w 1866"/>
              <a:gd name="T1" fmla="*/ 2147483646 h 1885"/>
              <a:gd name="T2" fmla="*/ 2147483646 w 1866"/>
              <a:gd name="T3" fmla="*/ 2147483646 h 1885"/>
              <a:gd name="T4" fmla="*/ 2147483646 w 1866"/>
              <a:gd name="T5" fmla="*/ 2147483646 h 1885"/>
              <a:gd name="T6" fmla="*/ 2147483646 w 1866"/>
              <a:gd name="T7" fmla="*/ 2147483646 h 1885"/>
              <a:gd name="T8" fmla="*/ 2147483646 w 1866"/>
              <a:gd name="T9" fmla="*/ 2147483646 h 1885"/>
              <a:gd name="T10" fmla="*/ 2147483646 w 1866"/>
              <a:gd name="T11" fmla="*/ 2147483646 h 1885"/>
              <a:gd name="T12" fmla="*/ 2147483646 w 1866"/>
              <a:gd name="T13" fmla="*/ 2147483646 h 1885"/>
              <a:gd name="T14" fmla="*/ 2147483646 w 1866"/>
              <a:gd name="T15" fmla="*/ 2147483646 h 1885"/>
              <a:gd name="T16" fmla="*/ 2147483646 w 1866"/>
              <a:gd name="T17" fmla="*/ 2147483646 h 1885"/>
              <a:gd name="T18" fmla="*/ 2147483646 w 1866"/>
              <a:gd name="T19" fmla="*/ 2147483646 h 1885"/>
              <a:gd name="T20" fmla="*/ 2147483646 w 1866"/>
              <a:gd name="T21" fmla="*/ 2147483646 h 188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6"/>
              <a:gd name="T34" fmla="*/ 0 h 1885"/>
              <a:gd name="T35" fmla="*/ 1866 w 1866"/>
              <a:gd name="T36" fmla="*/ 1885 h 188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6" h="1885">
                <a:moveTo>
                  <a:pt x="831" y="34"/>
                </a:moveTo>
                <a:cubicBezTo>
                  <a:pt x="834" y="31"/>
                  <a:pt x="906" y="8"/>
                  <a:pt x="850" y="25"/>
                </a:cubicBezTo>
                <a:cubicBezTo>
                  <a:pt x="794" y="42"/>
                  <a:pt x="603" y="73"/>
                  <a:pt x="493" y="134"/>
                </a:cubicBezTo>
                <a:cubicBezTo>
                  <a:pt x="383" y="195"/>
                  <a:pt x="270" y="184"/>
                  <a:pt x="191" y="390"/>
                </a:cubicBezTo>
                <a:cubicBezTo>
                  <a:pt x="112" y="596"/>
                  <a:pt x="0" y="1137"/>
                  <a:pt x="18" y="1369"/>
                </a:cubicBezTo>
                <a:cubicBezTo>
                  <a:pt x="36" y="1601"/>
                  <a:pt x="120" y="1721"/>
                  <a:pt x="301" y="1780"/>
                </a:cubicBezTo>
                <a:cubicBezTo>
                  <a:pt x="482" y="1839"/>
                  <a:pt x="867" y="1885"/>
                  <a:pt x="1106" y="1725"/>
                </a:cubicBezTo>
                <a:cubicBezTo>
                  <a:pt x="1345" y="1565"/>
                  <a:pt x="1635" y="1085"/>
                  <a:pt x="1737" y="820"/>
                </a:cubicBezTo>
                <a:cubicBezTo>
                  <a:pt x="1839" y="555"/>
                  <a:pt x="1866" y="268"/>
                  <a:pt x="1718" y="134"/>
                </a:cubicBezTo>
                <a:cubicBezTo>
                  <a:pt x="1570" y="0"/>
                  <a:pt x="1031" y="40"/>
                  <a:pt x="850" y="15"/>
                </a:cubicBezTo>
                <a:cubicBezTo>
                  <a:pt x="850" y="15"/>
                  <a:pt x="831" y="34"/>
                  <a:pt x="831" y="34"/>
                </a:cubicBezTo>
                <a:close/>
              </a:path>
            </a:pathLst>
          </a:custGeom>
          <a:pattFill prst="ltUpDiag">
            <a:fgClr>
              <a:schemeClr val="bg2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3300" name="Line 5"/>
          <p:cNvSpPr>
            <a:spLocks noChangeShapeType="1"/>
          </p:cNvSpPr>
          <p:nvPr/>
        </p:nvSpPr>
        <p:spPr bwMode="auto">
          <a:xfrm flipV="1">
            <a:off x="4256088" y="5849938"/>
            <a:ext cx="4383087" cy="44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3301" name="Line 6"/>
          <p:cNvSpPr>
            <a:spLocks noChangeShapeType="1"/>
          </p:cNvSpPr>
          <p:nvPr/>
        </p:nvSpPr>
        <p:spPr bwMode="auto">
          <a:xfrm flipH="1" flipV="1">
            <a:off x="4446588" y="1671638"/>
            <a:ext cx="55562" cy="455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3302" name="Line 7"/>
          <p:cNvSpPr>
            <a:spLocks noChangeShapeType="1"/>
          </p:cNvSpPr>
          <p:nvPr/>
        </p:nvSpPr>
        <p:spPr bwMode="auto">
          <a:xfrm flipH="1">
            <a:off x="4487863" y="2406650"/>
            <a:ext cx="3556000" cy="3541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3303" name="Freeform 9"/>
          <p:cNvSpPr>
            <a:spLocks/>
          </p:cNvSpPr>
          <p:nvPr/>
        </p:nvSpPr>
        <p:spPr bwMode="auto">
          <a:xfrm>
            <a:off x="6762750" y="1011238"/>
            <a:ext cx="2381250" cy="2070100"/>
          </a:xfrm>
          <a:custGeom>
            <a:avLst/>
            <a:gdLst>
              <a:gd name="T0" fmla="*/ 0 w 1500"/>
              <a:gd name="T1" fmla="*/ 0 h 1304"/>
              <a:gd name="T2" fmla="*/ 2147483646 w 1500"/>
              <a:gd name="T3" fmla="*/ 2147483646 h 1304"/>
              <a:gd name="T4" fmla="*/ 2147483646 w 1500"/>
              <a:gd name="T5" fmla="*/ 2147483646 h 1304"/>
              <a:gd name="T6" fmla="*/ 0 60000 65536"/>
              <a:gd name="T7" fmla="*/ 0 60000 65536"/>
              <a:gd name="T8" fmla="*/ 0 60000 65536"/>
              <a:gd name="T9" fmla="*/ 0 w 1500"/>
              <a:gd name="T10" fmla="*/ 0 h 1304"/>
              <a:gd name="T11" fmla="*/ 1500 w 1500"/>
              <a:gd name="T12" fmla="*/ 1304 h 13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00" h="1304">
                <a:moveTo>
                  <a:pt x="0" y="0"/>
                </a:moveTo>
                <a:cubicBezTo>
                  <a:pt x="78" y="361"/>
                  <a:pt x="157" y="723"/>
                  <a:pt x="407" y="940"/>
                </a:cubicBezTo>
                <a:cubicBezTo>
                  <a:pt x="657" y="1157"/>
                  <a:pt x="1078" y="1230"/>
                  <a:pt x="1500" y="130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3304" name="Text Box 10"/>
          <p:cNvSpPr txBox="1">
            <a:spLocks noChangeArrowheads="1"/>
          </p:cNvSpPr>
          <p:nvPr/>
        </p:nvSpPr>
        <p:spPr bwMode="auto">
          <a:xfrm>
            <a:off x="7300913" y="2073275"/>
            <a:ext cx="2952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s</a:t>
            </a: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83305" name="Text Box 12"/>
          <p:cNvSpPr txBox="1">
            <a:spLocks noChangeArrowheads="1"/>
          </p:cNvSpPr>
          <p:nvPr/>
        </p:nvSpPr>
        <p:spPr bwMode="auto">
          <a:xfrm rot="4411761">
            <a:off x="6729413" y="1628775"/>
            <a:ext cx="784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ea typeface="宋体" charset="-122"/>
              </a:rPr>
              <a:t>x1 * x2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83306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519113" y="1468438"/>
            <a:ext cx="3406775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Assume s is the feasible point which maximizes </a:t>
            </a:r>
            <a:br>
              <a:rPr lang="en-US" altLang="zh-CN" sz="2400" dirty="0">
                <a:ea typeface="宋体" charset="-122"/>
              </a:rPr>
            </a:br>
            <a:r>
              <a:rPr lang="en-US" altLang="zh-CN" sz="2400" dirty="0">
                <a:ea typeface="宋体" charset="-122"/>
              </a:rPr>
              <a:t>x1 * x2</a:t>
            </a:r>
          </a:p>
          <a:p>
            <a:pPr>
              <a:lnSpc>
                <a:spcPct val="90000"/>
              </a:lnSpc>
            </a:pPr>
            <a:endParaRPr lang="en-US" altLang="zh-CN" sz="2400" dirty="0">
              <a:ea typeface="宋体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Scale the feasible set so that s is at (1, 1)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zh-CN" sz="2000" dirty="0">
                <a:ea typeface="宋体" charset="-122"/>
              </a:rPr>
              <a:t>how?</a:t>
            </a:r>
          </a:p>
        </p:txBody>
      </p:sp>
      <p:sp>
        <p:nvSpPr>
          <p:cNvPr id="183307" name="Text Box 20"/>
          <p:cNvSpPr txBox="1">
            <a:spLocks noChangeArrowheads="1"/>
          </p:cNvSpPr>
          <p:nvPr/>
        </p:nvSpPr>
        <p:spPr bwMode="auto">
          <a:xfrm>
            <a:off x="4541838" y="16764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ea typeface="宋体" charset="-122"/>
              </a:rPr>
              <a:t>2</a:t>
            </a:r>
            <a:endParaRPr lang="en-US" altLang="en-US" sz="2400" baseline="-25000">
              <a:solidFill>
                <a:srgbClr val="000000"/>
              </a:solidFill>
            </a:endParaRPr>
          </a:p>
        </p:txBody>
      </p:sp>
      <p:sp>
        <p:nvSpPr>
          <p:cNvPr id="183308" name="Text Box 20"/>
          <p:cNvSpPr txBox="1">
            <a:spLocks noChangeArrowheads="1"/>
          </p:cNvSpPr>
          <p:nvPr/>
        </p:nvSpPr>
        <p:spPr bwMode="auto">
          <a:xfrm>
            <a:off x="8351838" y="5407025"/>
            <a:ext cx="4587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ea typeface="宋体" charset="-122"/>
              </a:rPr>
              <a:t>1</a:t>
            </a:r>
            <a:endParaRPr lang="en-US" altLang="en-US" sz="2400" baseline="-25000">
              <a:solidFill>
                <a:srgbClr val="000000"/>
              </a:solidFill>
            </a:endParaRPr>
          </a:p>
        </p:txBody>
      </p:sp>
      <p:cxnSp>
        <p:nvCxnSpPr>
          <p:cNvPr id="183309" name="Straight Connector 25"/>
          <p:cNvCxnSpPr>
            <a:cxnSpLocks noChangeShapeType="1"/>
          </p:cNvCxnSpPr>
          <p:nvPr/>
        </p:nvCxnSpPr>
        <p:spPr bwMode="auto">
          <a:xfrm>
            <a:off x="4476750" y="3752850"/>
            <a:ext cx="2160588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3310" name="Straight Connector 27"/>
          <p:cNvCxnSpPr>
            <a:cxnSpLocks noChangeShapeType="1"/>
          </p:cNvCxnSpPr>
          <p:nvPr/>
        </p:nvCxnSpPr>
        <p:spPr bwMode="auto">
          <a:xfrm rot="16200000" flipH="1">
            <a:off x="5557838" y="4800600"/>
            <a:ext cx="2127250" cy="31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3311" name="Rectangle 28"/>
          <p:cNvSpPr>
            <a:spLocks noChangeArrowheads="1"/>
          </p:cNvSpPr>
          <p:nvPr/>
        </p:nvSpPr>
        <p:spPr bwMode="auto">
          <a:xfrm>
            <a:off x="6515100" y="58626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宋体" charset="-122"/>
              </a:rPr>
              <a:t>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83312" name="Rectangle 29"/>
          <p:cNvSpPr>
            <a:spLocks noChangeArrowheads="1"/>
          </p:cNvSpPr>
          <p:nvPr/>
        </p:nvSpPr>
        <p:spPr bwMode="auto">
          <a:xfrm>
            <a:off x="4067175" y="3571875"/>
            <a:ext cx="3381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宋体" charset="-122"/>
              </a:rPr>
              <a:t>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862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6E009B-CF02-4C4B-A7B7-8C4EA897F896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8534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Nash Bargain Solution</a:t>
            </a:r>
            <a:endParaRPr lang="en-US" altLang="en-US"/>
          </a:p>
        </p:txBody>
      </p:sp>
      <p:sp>
        <p:nvSpPr>
          <p:cNvPr id="185347" name="Freeform 4" descr="Light upward diagonal"/>
          <p:cNvSpPr>
            <a:spLocks/>
          </p:cNvSpPr>
          <p:nvPr/>
        </p:nvSpPr>
        <p:spPr bwMode="auto">
          <a:xfrm>
            <a:off x="4673600" y="2813050"/>
            <a:ext cx="2921000" cy="2606675"/>
          </a:xfrm>
          <a:custGeom>
            <a:avLst/>
            <a:gdLst>
              <a:gd name="T0" fmla="*/ 2147483646 w 1866"/>
              <a:gd name="T1" fmla="*/ 2147483646 h 1885"/>
              <a:gd name="T2" fmla="*/ 2147483646 w 1866"/>
              <a:gd name="T3" fmla="*/ 2147483646 h 1885"/>
              <a:gd name="T4" fmla="*/ 2147483646 w 1866"/>
              <a:gd name="T5" fmla="*/ 2147483646 h 1885"/>
              <a:gd name="T6" fmla="*/ 2147483646 w 1866"/>
              <a:gd name="T7" fmla="*/ 2147483646 h 1885"/>
              <a:gd name="T8" fmla="*/ 2147483646 w 1866"/>
              <a:gd name="T9" fmla="*/ 2147483646 h 1885"/>
              <a:gd name="T10" fmla="*/ 2147483646 w 1866"/>
              <a:gd name="T11" fmla="*/ 2147483646 h 1885"/>
              <a:gd name="T12" fmla="*/ 2147483646 w 1866"/>
              <a:gd name="T13" fmla="*/ 2147483646 h 1885"/>
              <a:gd name="T14" fmla="*/ 2147483646 w 1866"/>
              <a:gd name="T15" fmla="*/ 2147483646 h 1885"/>
              <a:gd name="T16" fmla="*/ 2147483646 w 1866"/>
              <a:gd name="T17" fmla="*/ 2147483646 h 1885"/>
              <a:gd name="T18" fmla="*/ 2147483646 w 1866"/>
              <a:gd name="T19" fmla="*/ 2147483646 h 1885"/>
              <a:gd name="T20" fmla="*/ 2147483646 w 1866"/>
              <a:gd name="T21" fmla="*/ 2147483646 h 188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6"/>
              <a:gd name="T34" fmla="*/ 0 h 1885"/>
              <a:gd name="T35" fmla="*/ 1866 w 1866"/>
              <a:gd name="T36" fmla="*/ 1885 h 188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6" h="1885">
                <a:moveTo>
                  <a:pt x="831" y="34"/>
                </a:moveTo>
                <a:cubicBezTo>
                  <a:pt x="834" y="31"/>
                  <a:pt x="906" y="8"/>
                  <a:pt x="850" y="25"/>
                </a:cubicBezTo>
                <a:cubicBezTo>
                  <a:pt x="794" y="42"/>
                  <a:pt x="603" y="73"/>
                  <a:pt x="493" y="134"/>
                </a:cubicBezTo>
                <a:cubicBezTo>
                  <a:pt x="383" y="195"/>
                  <a:pt x="270" y="184"/>
                  <a:pt x="191" y="390"/>
                </a:cubicBezTo>
                <a:cubicBezTo>
                  <a:pt x="112" y="596"/>
                  <a:pt x="0" y="1137"/>
                  <a:pt x="18" y="1369"/>
                </a:cubicBezTo>
                <a:cubicBezTo>
                  <a:pt x="36" y="1601"/>
                  <a:pt x="120" y="1721"/>
                  <a:pt x="301" y="1780"/>
                </a:cubicBezTo>
                <a:cubicBezTo>
                  <a:pt x="482" y="1839"/>
                  <a:pt x="867" y="1885"/>
                  <a:pt x="1106" y="1725"/>
                </a:cubicBezTo>
                <a:cubicBezTo>
                  <a:pt x="1345" y="1565"/>
                  <a:pt x="1635" y="1085"/>
                  <a:pt x="1737" y="820"/>
                </a:cubicBezTo>
                <a:cubicBezTo>
                  <a:pt x="1839" y="555"/>
                  <a:pt x="1866" y="268"/>
                  <a:pt x="1718" y="134"/>
                </a:cubicBezTo>
                <a:cubicBezTo>
                  <a:pt x="1570" y="0"/>
                  <a:pt x="1031" y="40"/>
                  <a:pt x="850" y="15"/>
                </a:cubicBezTo>
                <a:cubicBezTo>
                  <a:pt x="850" y="15"/>
                  <a:pt x="831" y="34"/>
                  <a:pt x="831" y="34"/>
                </a:cubicBezTo>
                <a:close/>
              </a:path>
            </a:pathLst>
          </a:custGeom>
          <a:pattFill prst="ltUpDiag">
            <a:fgClr>
              <a:schemeClr val="bg2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5348" name="Line 5"/>
          <p:cNvSpPr>
            <a:spLocks noChangeShapeType="1"/>
          </p:cNvSpPr>
          <p:nvPr/>
        </p:nvSpPr>
        <p:spPr bwMode="auto">
          <a:xfrm>
            <a:off x="3509963" y="5672138"/>
            <a:ext cx="513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5349" name="Line 6"/>
          <p:cNvSpPr>
            <a:spLocks noChangeShapeType="1"/>
          </p:cNvSpPr>
          <p:nvPr/>
        </p:nvSpPr>
        <p:spPr bwMode="auto">
          <a:xfrm flipH="1" flipV="1">
            <a:off x="4613275" y="1574800"/>
            <a:ext cx="0" cy="4543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5350" name="Line 7"/>
          <p:cNvSpPr>
            <a:spLocks noChangeShapeType="1"/>
          </p:cNvSpPr>
          <p:nvPr/>
        </p:nvSpPr>
        <p:spPr bwMode="auto">
          <a:xfrm flipH="1">
            <a:off x="4519613" y="2333625"/>
            <a:ext cx="3646487" cy="3457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5351" name="Text Box 8"/>
          <p:cNvSpPr txBox="1">
            <a:spLocks noChangeArrowheads="1"/>
          </p:cNvSpPr>
          <p:nvPr/>
        </p:nvSpPr>
        <p:spPr bwMode="auto">
          <a:xfrm>
            <a:off x="7396163" y="1863725"/>
            <a:ext cx="949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x1 = x2</a:t>
            </a: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85352" name="Freeform 9"/>
          <p:cNvSpPr>
            <a:spLocks/>
          </p:cNvSpPr>
          <p:nvPr/>
        </p:nvSpPr>
        <p:spPr bwMode="auto">
          <a:xfrm>
            <a:off x="6807200" y="1547813"/>
            <a:ext cx="2381250" cy="2070100"/>
          </a:xfrm>
          <a:custGeom>
            <a:avLst/>
            <a:gdLst>
              <a:gd name="T0" fmla="*/ 0 w 1500"/>
              <a:gd name="T1" fmla="*/ 0 h 1304"/>
              <a:gd name="T2" fmla="*/ 2147483646 w 1500"/>
              <a:gd name="T3" fmla="*/ 2147483646 h 1304"/>
              <a:gd name="T4" fmla="*/ 2147483646 w 1500"/>
              <a:gd name="T5" fmla="*/ 2147483646 h 1304"/>
              <a:gd name="T6" fmla="*/ 0 60000 65536"/>
              <a:gd name="T7" fmla="*/ 0 60000 65536"/>
              <a:gd name="T8" fmla="*/ 0 60000 65536"/>
              <a:gd name="T9" fmla="*/ 0 w 1500"/>
              <a:gd name="T10" fmla="*/ 0 h 1304"/>
              <a:gd name="T11" fmla="*/ 1500 w 1500"/>
              <a:gd name="T12" fmla="*/ 1304 h 13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00" h="1304">
                <a:moveTo>
                  <a:pt x="0" y="0"/>
                </a:moveTo>
                <a:cubicBezTo>
                  <a:pt x="78" y="361"/>
                  <a:pt x="157" y="723"/>
                  <a:pt x="407" y="940"/>
                </a:cubicBezTo>
                <a:cubicBezTo>
                  <a:pt x="657" y="1157"/>
                  <a:pt x="1078" y="1230"/>
                  <a:pt x="1500" y="130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5353" name="Text Box 10"/>
          <p:cNvSpPr txBox="1">
            <a:spLocks noChangeArrowheads="1"/>
          </p:cNvSpPr>
          <p:nvPr/>
        </p:nvSpPr>
        <p:spPr bwMode="auto">
          <a:xfrm>
            <a:off x="7537450" y="2735263"/>
            <a:ext cx="295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s</a:t>
            </a: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85354" name="Text Box 11"/>
          <p:cNvSpPr txBox="1">
            <a:spLocks noChangeArrowheads="1"/>
          </p:cNvSpPr>
          <p:nvPr/>
        </p:nvSpPr>
        <p:spPr bwMode="auto">
          <a:xfrm rot="2658078">
            <a:off x="7951788" y="3908425"/>
            <a:ext cx="10747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ea typeface="宋体" charset="-122"/>
              </a:rPr>
              <a:t>x1 + x2 = 2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85355" name="Text Box 12"/>
          <p:cNvSpPr txBox="1">
            <a:spLocks noChangeArrowheads="1"/>
          </p:cNvSpPr>
          <p:nvPr/>
        </p:nvSpPr>
        <p:spPr bwMode="auto">
          <a:xfrm rot="4411761">
            <a:off x="6437313" y="1630363"/>
            <a:ext cx="1054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ea typeface="宋体" charset="-122"/>
              </a:rPr>
              <a:t>x1 * x2 = 1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85356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393700" y="2474913"/>
            <a:ext cx="3532188" cy="3641725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charset="0"/>
              <a:buNone/>
            </a:pPr>
            <a:r>
              <a:rPr lang="en-US" altLang="zh-CN" dirty="0">
                <a:ea typeface="宋体" charset="-122"/>
              </a:rPr>
              <a:t>Question: after the transformation, is there any feasible point with x1 + x2 &gt; 2?</a:t>
            </a:r>
          </a:p>
          <a:p>
            <a:pPr>
              <a:lnSpc>
                <a:spcPct val="90000"/>
              </a:lnSpc>
              <a:buFont typeface="ZapfDingbats" charset="0"/>
              <a:buNone/>
            </a:pPr>
            <a:endParaRPr lang="en-US" altLang="zh-CN" dirty="0">
              <a:ea typeface="宋体" charset="-122"/>
            </a:endParaRPr>
          </a:p>
        </p:txBody>
      </p:sp>
      <p:sp>
        <p:nvSpPr>
          <p:cNvPr id="43023" name="Line 14"/>
          <p:cNvSpPr>
            <a:spLocks noChangeShapeType="1"/>
          </p:cNvSpPr>
          <p:nvPr/>
        </p:nvSpPr>
        <p:spPr bwMode="auto">
          <a:xfrm>
            <a:off x="6491288" y="1673225"/>
            <a:ext cx="928687" cy="13065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5358" name="Text Box 15"/>
          <p:cNvSpPr txBox="1">
            <a:spLocks noChangeArrowheads="1"/>
          </p:cNvSpPr>
          <p:nvPr/>
        </p:nvSpPr>
        <p:spPr bwMode="auto">
          <a:xfrm>
            <a:off x="6219825" y="1349375"/>
            <a:ext cx="303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P</a:t>
            </a: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43025" name="Text Box 16"/>
          <p:cNvSpPr txBox="1">
            <a:spLocks noChangeArrowheads="1"/>
          </p:cNvSpPr>
          <p:nvPr/>
        </p:nvSpPr>
        <p:spPr bwMode="auto">
          <a:xfrm>
            <a:off x="7180263" y="2349500"/>
            <a:ext cx="384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Q</a:t>
            </a: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85360" name="Oval 17"/>
          <p:cNvSpPr>
            <a:spLocks noChangeArrowheads="1"/>
          </p:cNvSpPr>
          <p:nvPr/>
        </p:nvSpPr>
        <p:spPr bwMode="auto">
          <a:xfrm>
            <a:off x="6429375" y="1611313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43027" name="Oval 18"/>
          <p:cNvSpPr>
            <a:spLocks noChangeArrowheads="1"/>
          </p:cNvSpPr>
          <p:nvPr/>
        </p:nvSpPr>
        <p:spPr bwMode="auto">
          <a:xfrm>
            <a:off x="7177088" y="2633663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85362" name="Text Box 19"/>
          <p:cNvSpPr txBox="1">
            <a:spLocks noChangeArrowheads="1"/>
          </p:cNvSpPr>
          <p:nvPr/>
        </p:nvSpPr>
        <p:spPr bwMode="auto">
          <a:xfrm>
            <a:off x="8196263" y="5248275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ea typeface="宋体" charset="-122"/>
              </a:rPr>
              <a:t>1</a:t>
            </a:r>
            <a:endParaRPr lang="en-US" altLang="en-US" sz="2400" baseline="-25000">
              <a:solidFill>
                <a:srgbClr val="000000"/>
              </a:solidFill>
            </a:endParaRPr>
          </a:p>
        </p:txBody>
      </p:sp>
      <p:sp>
        <p:nvSpPr>
          <p:cNvPr id="185363" name="Text Box 20"/>
          <p:cNvSpPr txBox="1">
            <a:spLocks noChangeArrowheads="1"/>
          </p:cNvSpPr>
          <p:nvPr/>
        </p:nvSpPr>
        <p:spPr bwMode="auto">
          <a:xfrm>
            <a:off x="4683125" y="143986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ea typeface="宋体" charset="-122"/>
              </a:rPr>
              <a:t>2</a:t>
            </a:r>
            <a:endParaRPr lang="en-US" altLang="en-US" sz="2400" baseline="-25000">
              <a:solidFill>
                <a:srgbClr val="000000"/>
              </a:solidFill>
            </a:endParaRPr>
          </a:p>
        </p:txBody>
      </p:sp>
      <p:sp>
        <p:nvSpPr>
          <p:cNvPr id="185364" name="Text Box 22"/>
          <p:cNvSpPr txBox="1">
            <a:spLocks noChangeArrowheads="1"/>
          </p:cNvSpPr>
          <p:nvPr/>
        </p:nvSpPr>
        <p:spPr bwMode="auto">
          <a:xfrm>
            <a:off x="5184775" y="3048000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ea typeface="宋体" charset="-122"/>
              </a:rPr>
              <a:t>R</a:t>
            </a:r>
            <a:endParaRPr lang="en-US" altLang="en-US" sz="2400" b="1">
              <a:solidFill>
                <a:srgbClr val="000000"/>
              </a:solidFill>
            </a:endParaRPr>
          </a:p>
        </p:txBody>
      </p:sp>
      <p:cxnSp>
        <p:nvCxnSpPr>
          <p:cNvPr id="185365" name="Straight Connector 23"/>
          <p:cNvCxnSpPr>
            <a:cxnSpLocks noChangeShapeType="1"/>
          </p:cNvCxnSpPr>
          <p:nvPr/>
        </p:nvCxnSpPr>
        <p:spPr bwMode="auto">
          <a:xfrm rot="16200000" flipH="1">
            <a:off x="6148388" y="4367212"/>
            <a:ext cx="2586038" cy="301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366" name="Straight Connector 25"/>
          <p:cNvCxnSpPr>
            <a:cxnSpLocks noChangeShapeType="1"/>
          </p:cNvCxnSpPr>
          <p:nvPr/>
        </p:nvCxnSpPr>
        <p:spPr bwMode="auto">
          <a:xfrm>
            <a:off x="4619625" y="3027363"/>
            <a:ext cx="2790825" cy="1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367" name="Straight Connector 24"/>
          <p:cNvCxnSpPr>
            <a:cxnSpLocks noChangeShapeType="1"/>
          </p:cNvCxnSpPr>
          <p:nvPr/>
        </p:nvCxnSpPr>
        <p:spPr bwMode="auto">
          <a:xfrm rot="16200000" flipH="1">
            <a:off x="5975351" y="1749425"/>
            <a:ext cx="2868612" cy="2554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5368" name="Rectangle 26"/>
          <p:cNvSpPr>
            <a:spLocks noChangeArrowheads="1"/>
          </p:cNvSpPr>
          <p:nvPr/>
        </p:nvSpPr>
        <p:spPr bwMode="auto">
          <a:xfrm>
            <a:off x="7335838" y="5673725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宋体" charset="-122"/>
              </a:rPr>
              <a:t>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85369" name="Rectangle 27"/>
          <p:cNvSpPr>
            <a:spLocks noChangeArrowheads="1"/>
          </p:cNvSpPr>
          <p:nvPr/>
        </p:nvSpPr>
        <p:spPr bwMode="auto">
          <a:xfrm>
            <a:off x="4208463" y="2846388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宋体" charset="-122"/>
              </a:rPr>
              <a:t>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3" grpId="0" animBg="1"/>
      <p:bldP spid="43025" grpId="0"/>
      <p:bldP spid="430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ChangeArrowheads="1"/>
          </p:cNvSpPr>
          <p:nvPr/>
        </p:nvSpPr>
        <p:spPr bwMode="auto">
          <a:xfrm rot="19091529">
            <a:off x="4206875" y="2640013"/>
            <a:ext cx="3692525" cy="3262312"/>
          </a:xfrm>
          <a:prstGeom prst="rect">
            <a:avLst/>
          </a:prstGeom>
          <a:solidFill>
            <a:schemeClr val="accent1">
              <a:lumMod val="20000"/>
              <a:lumOff val="80000"/>
              <a:alpha val="42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pitchFamily="66" charset="0"/>
              <a:ea typeface=""/>
            </a:endParaRPr>
          </a:p>
        </p:txBody>
      </p:sp>
      <p:sp>
        <p:nvSpPr>
          <p:cNvPr id="1873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B2D903-99AA-9149-8876-BDC5E8D169A3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Nash Bargain Solution</a:t>
            </a:r>
            <a:endParaRPr lang="en-US" altLang="en-US"/>
          </a:p>
        </p:txBody>
      </p:sp>
      <p:sp>
        <p:nvSpPr>
          <p:cNvPr id="187396" name="Freeform 4" descr="Light upward diagonal"/>
          <p:cNvSpPr>
            <a:spLocks/>
          </p:cNvSpPr>
          <p:nvPr/>
        </p:nvSpPr>
        <p:spPr bwMode="auto">
          <a:xfrm>
            <a:off x="4673600" y="2813050"/>
            <a:ext cx="2921000" cy="2606675"/>
          </a:xfrm>
          <a:custGeom>
            <a:avLst/>
            <a:gdLst>
              <a:gd name="T0" fmla="*/ 2147483646 w 1866"/>
              <a:gd name="T1" fmla="*/ 2147483646 h 1885"/>
              <a:gd name="T2" fmla="*/ 2147483646 w 1866"/>
              <a:gd name="T3" fmla="*/ 2147483646 h 1885"/>
              <a:gd name="T4" fmla="*/ 2147483646 w 1866"/>
              <a:gd name="T5" fmla="*/ 2147483646 h 1885"/>
              <a:gd name="T6" fmla="*/ 2147483646 w 1866"/>
              <a:gd name="T7" fmla="*/ 2147483646 h 1885"/>
              <a:gd name="T8" fmla="*/ 2147483646 w 1866"/>
              <a:gd name="T9" fmla="*/ 2147483646 h 1885"/>
              <a:gd name="T10" fmla="*/ 2147483646 w 1866"/>
              <a:gd name="T11" fmla="*/ 2147483646 h 1885"/>
              <a:gd name="T12" fmla="*/ 2147483646 w 1866"/>
              <a:gd name="T13" fmla="*/ 2147483646 h 1885"/>
              <a:gd name="T14" fmla="*/ 2147483646 w 1866"/>
              <a:gd name="T15" fmla="*/ 2147483646 h 1885"/>
              <a:gd name="T16" fmla="*/ 2147483646 w 1866"/>
              <a:gd name="T17" fmla="*/ 2147483646 h 1885"/>
              <a:gd name="T18" fmla="*/ 2147483646 w 1866"/>
              <a:gd name="T19" fmla="*/ 2147483646 h 1885"/>
              <a:gd name="T20" fmla="*/ 2147483646 w 1866"/>
              <a:gd name="T21" fmla="*/ 2147483646 h 188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6"/>
              <a:gd name="T34" fmla="*/ 0 h 1885"/>
              <a:gd name="T35" fmla="*/ 1866 w 1866"/>
              <a:gd name="T36" fmla="*/ 1885 h 188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6" h="1885">
                <a:moveTo>
                  <a:pt x="831" y="34"/>
                </a:moveTo>
                <a:cubicBezTo>
                  <a:pt x="834" y="31"/>
                  <a:pt x="906" y="8"/>
                  <a:pt x="850" y="25"/>
                </a:cubicBezTo>
                <a:cubicBezTo>
                  <a:pt x="794" y="42"/>
                  <a:pt x="603" y="73"/>
                  <a:pt x="493" y="134"/>
                </a:cubicBezTo>
                <a:cubicBezTo>
                  <a:pt x="383" y="195"/>
                  <a:pt x="270" y="184"/>
                  <a:pt x="191" y="390"/>
                </a:cubicBezTo>
                <a:cubicBezTo>
                  <a:pt x="112" y="596"/>
                  <a:pt x="0" y="1137"/>
                  <a:pt x="18" y="1369"/>
                </a:cubicBezTo>
                <a:cubicBezTo>
                  <a:pt x="36" y="1601"/>
                  <a:pt x="120" y="1721"/>
                  <a:pt x="301" y="1780"/>
                </a:cubicBezTo>
                <a:cubicBezTo>
                  <a:pt x="482" y="1839"/>
                  <a:pt x="867" y="1885"/>
                  <a:pt x="1106" y="1725"/>
                </a:cubicBezTo>
                <a:cubicBezTo>
                  <a:pt x="1345" y="1565"/>
                  <a:pt x="1635" y="1085"/>
                  <a:pt x="1737" y="820"/>
                </a:cubicBezTo>
                <a:cubicBezTo>
                  <a:pt x="1839" y="555"/>
                  <a:pt x="1866" y="268"/>
                  <a:pt x="1718" y="134"/>
                </a:cubicBezTo>
                <a:cubicBezTo>
                  <a:pt x="1570" y="0"/>
                  <a:pt x="1031" y="40"/>
                  <a:pt x="850" y="15"/>
                </a:cubicBezTo>
                <a:cubicBezTo>
                  <a:pt x="850" y="15"/>
                  <a:pt x="831" y="34"/>
                  <a:pt x="831" y="34"/>
                </a:cubicBezTo>
                <a:close/>
              </a:path>
            </a:pathLst>
          </a:custGeom>
          <a:pattFill prst="ltUpDiag">
            <a:fgClr>
              <a:schemeClr val="bg2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7397" name="Line 5"/>
          <p:cNvSpPr>
            <a:spLocks noChangeShapeType="1"/>
          </p:cNvSpPr>
          <p:nvPr/>
        </p:nvSpPr>
        <p:spPr bwMode="auto">
          <a:xfrm>
            <a:off x="3509963" y="5672138"/>
            <a:ext cx="513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7398" name="Line 6"/>
          <p:cNvSpPr>
            <a:spLocks noChangeShapeType="1"/>
          </p:cNvSpPr>
          <p:nvPr/>
        </p:nvSpPr>
        <p:spPr bwMode="auto">
          <a:xfrm flipH="1" flipV="1">
            <a:off x="4613275" y="1574800"/>
            <a:ext cx="0" cy="4543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7399" name="Line 7"/>
          <p:cNvSpPr>
            <a:spLocks noChangeShapeType="1"/>
          </p:cNvSpPr>
          <p:nvPr/>
        </p:nvSpPr>
        <p:spPr bwMode="auto">
          <a:xfrm flipH="1">
            <a:off x="4519613" y="2333625"/>
            <a:ext cx="3646487" cy="3457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7400" name="Text Box 8"/>
          <p:cNvSpPr txBox="1">
            <a:spLocks noChangeArrowheads="1"/>
          </p:cNvSpPr>
          <p:nvPr/>
        </p:nvSpPr>
        <p:spPr bwMode="auto">
          <a:xfrm>
            <a:off x="7396163" y="1863725"/>
            <a:ext cx="949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x1 = x2</a:t>
            </a: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87401" name="Freeform 9"/>
          <p:cNvSpPr>
            <a:spLocks/>
          </p:cNvSpPr>
          <p:nvPr/>
        </p:nvSpPr>
        <p:spPr bwMode="auto">
          <a:xfrm>
            <a:off x="6807200" y="1547813"/>
            <a:ext cx="2381250" cy="2070100"/>
          </a:xfrm>
          <a:custGeom>
            <a:avLst/>
            <a:gdLst>
              <a:gd name="T0" fmla="*/ 0 w 1500"/>
              <a:gd name="T1" fmla="*/ 0 h 1304"/>
              <a:gd name="T2" fmla="*/ 2147483646 w 1500"/>
              <a:gd name="T3" fmla="*/ 2147483646 h 1304"/>
              <a:gd name="T4" fmla="*/ 2147483646 w 1500"/>
              <a:gd name="T5" fmla="*/ 2147483646 h 1304"/>
              <a:gd name="T6" fmla="*/ 0 60000 65536"/>
              <a:gd name="T7" fmla="*/ 0 60000 65536"/>
              <a:gd name="T8" fmla="*/ 0 60000 65536"/>
              <a:gd name="T9" fmla="*/ 0 w 1500"/>
              <a:gd name="T10" fmla="*/ 0 h 1304"/>
              <a:gd name="T11" fmla="*/ 1500 w 1500"/>
              <a:gd name="T12" fmla="*/ 1304 h 13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00" h="1304">
                <a:moveTo>
                  <a:pt x="0" y="0"/>
                </a:moveTo>
                <a:cubicBezTo>
                  <a:pt x="78" y="361"/>
                  <a:pt x="157" y="723"/>
                  <a:pt x="407" y="940"/>
                </a:cubicBezTo>
                <a:cubicBezTo>
                  <a:pt x="657" y="1157"/>
                  <a:pt x="1078" y="1230"/>
                  <a:pt x="1500" y="130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7402" name="Text Box 10"/>
          <p:cNvSpPr txBox="1">
            <a:spLocks noChangeArrowheads="1"/>
          </p:cNvSpPr>
          <p:nvPr/>
        </p:nvSpPr>
        <p:spPr bwMode="auto">
          <a:xfrm>
            <a:off x="7537450" y="2735263"/>
            <a:ext cx="295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s</a:t>
            </a: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87403" name="Text Box 11"/>
          <p:cNvSpPr txBox="1">
            <a:spLocks noChangeArrowheads="1"/>
          </p:cNvSpPr>
          <p:nvPr/>
        </p:nvSpPr>
        <p:spPr bwMode="auto">
          <a:xfrm rot="2658078">
            <a:off x="7951788" y="3908425"/>
            <a:ext cx="10747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ea typeface="宋体" charset="-122"/>
              </a:rPr>
              <a:t>x1 + x2 = 2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87404" name="Text Box 12"/>
          <p:cNvSpPr txBox="1">
            <a:spLocks noChangeArrowheads="1"/>
          </p:cNvSpPr>
          <p:nvPr/>
        </p:nvSpPr>
        <p:spPr bwMode="auto">
          <a:xfrm rot="4411761">
            <a:off x="6437313" y="1630363"/>
            <a:ext cx="1054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ea typeface="宋体" charset="-122"/>
              </a:rPr>
              <a:t>x1 * x2 = 1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43022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315913" y="1560513"/>
            <a:ext cx="3530600" cy="36417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Consider the symmetric rectangle U containing the now feasible set</a:t>
            </a:r>
          </a:p>
          <a:p>
            <a:pPr>
              <a:lnSpc>
                <a:spcPct val="90000"/>
              </a:lnSpc>
              <a:buFont typeface="ZapfDingbats" charset="0"/>
              <a:buNone/>
            </a:pPr>
            <a:r>
              <a:rPr lang="en-US" altLang="zh-CN" sz="2400" dirty="0">
                <a:ea typeface="宋体" charset="-122"/>
              </a:rPr>
              <a:t>-&gt; According to symmetry and Pareto, s is the allocation when feasible set is U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According to independence of irrelevant alternatives, the allocation of R is s as well.</a:t>
            </a:r>
            <a:endParaRPr lang="en-US" altLang="en-US" sz="2400" dirty="0"/>
          </a:p>
        </p:txBody>
      </p:sp>
      <p:sp>
        <p:nvSpPr>
          <p:cNvPr id="187406" name="Text Box 19"/>
          <p:cNvSpPr txBox="1">
            <a:spLocks noChangeArrowheads="1"/>
          </p:cNvSpPr>
          <p:nvPr/>
        </p:nvSpPr>
        <p:spPr bwMode="auto">
          <a:xfrm>
            <a:off x="8196263" y="5248275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ea typeface="宋体" charset="-122"/>
              </a:rPr>
              <a:t>1</a:t>
            </a:r>
            <a:endParaRPr lang="en-US" altLang="en-US" sz="2400" baseline="-25000">
              <a:solidFill>
                <a:srgbClr val="000000"/>
              </a:solidFill>
            </a:endParaRPr>
          </a:p>
        </p:txBody>
      </p:sp>
      <p:sp>
        <p:nvSpPr>
          <p:cNvPr id="187407" name="Text Box 20"/>
          <p:cNvSpPr txBox="1">
            <a:spLocks noChangeArrowheads="1"/>
          </p:cNvSpPr>
          <p:nvPr/>
        </p:nvSpPr>
        <p:spPr bwMode="auto">
          <a:xfrm>
            <a:off x="4683125" y="143986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ea typeface="宋体" charset="-122"/>
              </a:rPr>
              <a:t>2</a:t>
            </a:r>
            <a:endParaRPr lang="en-US" altLang="en-US" sz="2400" baseline="-25000">
              <a:solidFill>
                <a:srgbClr val="000000"/>
              </a:solidFill>
            </a:endParaRPr>
          </a:p>
        </p:txBody>
      </p:sp>
      <p:sp>
        <p:nvSpPr>
          <p:cNvPr id="187408" name="Text Box 22"/>
          <p:cNvSpPr txBox="1">
            <a:spLocks noChangeArrowheads="1"/>
          </p:cNvSpPr>
          <p:nvPr/>
        </p:nvSpPr>
        <p:spPr bwMode="auto">
          <a:xfrm>
            <a:off x="5184775" y="3048000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ea typeface="宋体" charset="-122"/>
              </a:rPr>
              <a:t>R</a:t>
            </a:r>
            <a:endParaRPr lang="en-US" altLang="en-US" sz="2400" b="1">
              <a:solidFill>
                <a:srgbClr val="000000"/>
              </a:solidFill>
            </a:endParaRPr>
          </a:p>
        </p:txBody>
      </p:sp>
      <p:cxnSp>
        <p:nvCxnSpPr>
          <p:cNvPr id="187409" name="Straight Connector 23"/>
          <p:cNvCxnSpPr>
            <a:cxnSpLocks noChangeShapeType="1"/>
          </p:cNvCxnSpPr>
          <p:nvPr/>
        </p:nvCxnSpPr>
        <p:spPr bwMode="auto">
          <a:xfrm rot="16200000" flipH="1">
            <a:off x="6148388" y="4367212"/>
            <a:ext cx="2586038" cy="301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7410" name="Straight Connector 25"/>
          <p:cNvCxnSpPr>
            <a:cxnSpLocks noChangeShapeType="1"/>
          </p:cNvCxnSpPr>
          <p:nvPr/>
        </p:nvCxnSpPr>
        <p:spPr bwMode="auto">
          <a:xfrm>
            <a:off x="4619625" y="3027363"/>
            <a:ext cx="2790825" cy="1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7411" name="Straight Connector 24"/>
          <p:cNvCxnSpPr>
            <a:cxnSpLocks noChangeShapeType="1"/>
          </p:cNvCxnSpPr>
          <p:nvPr/>
        </p:nvCxnSpPr>
        <p:spPr bwMode="auto">
          <a:xfrm rot="16200000" flipH="1">
            <a:off x="5975351" y="1749425"/>
            <a:ext cx="2868612" cy="2554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7412" name="Rectangle 26"/>
          <p:cNvSpPr>
            <a:spLocks noChangeArrowheads="1"/>
          </p:cNvSpPr>
          <p:nvPr/>
        </p:nvSpPr>
        <p:spPr bwMode="auto">
          <a:xfrm>
            <a:off x="7335838" y="5673725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宋体" charset="-122"/>
              </a:rPr>
              <a:t>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87413" name="Rectangle 27"/>
          <p:cNvSpPr>
            <a:spLocks noChangeArrowheads="1"/>
          </p:cNvSpPr>
          <p:nvPr/>
        </p:nvSpPr>
        <p:spPr bwMode="auto">
          <a:xfrm>
            <a:off x="4208463" y="2846388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宋体" charset="-122"/>
              </a:rPr>
              <a:t>1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87414" name="Text Box 21"/>
          <p:cNvSpPr txBox="1">
            <a:spLocks noChangeArrowheads="1"/>
          </p:cNvSpPr>
          <p:nvPr/>
        </p:nvSpPr>
        <p:spPr bwMode="auto">
          <a:xfrm>
            <a:off x="5662613" y="6224588"/>
            <a:ext cx="352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ea typeface="宋体" charset="-122"/>
              </a:rPr>
              <a:t>U</a:t>
            </a:r>
            <a:endParaRPr lang="en-US" altLang="en-US" sz="24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9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u="sng">
                <a:solidFill>
                  <a:srgbClr val="3333CC"/>
                </a:solidFill>
                <a:ea typeface="宋体" charset="-122"/>
              </a:rPr>
              <a:t>Outline</a:t>
            </a:r>
            <a:endParaRPr lang="en-US" altLang="en-US" sz="4000" u="sng">
              <a:solidFill>
                <a:srgbClr val="3333CC"/>
              </a:solidFill>
            </a:endParaRPr>
          </a:p>
        </p:txBody>
      </p:sp>
      <p:sp>
        <p:nvSpPr>
          <p:cNvPr id="78850" name="Rectangle 5"/>
          <p:cNvSpPr>
            <a:spLocks noChangeArrowheads="1"/>
          </p:cNvSpPr>
          <p:nvPr/>
        </p:nvSpPr>
        <p:spPr bwMode="auto">
          <a:xfrm>
            <a:off x="533400" y="1371600"/>
            <a:ext cx="8077200" cy="5317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Admin and recap</a:t>
            </a:r>
          </a:p>
          <a:p>
            <a:pPr>
              <a:buFont typeface="Wingdings" charset="2"/>
              <a:buChar char="q"/>
            </a:pPr>
            <a:r>
              <a:rPr lang="en-US" altLang="zh-CN" dirty="0">
                <a:ea typeface="宋体" charset="-122"/>
              </a:rPr>
              <a:t>Transport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what is congestion (cost of congestion)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basic congestion control alg.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TCP/Reno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 Cubic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TCP/Vegas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en-US" sz="2200" dirty="0">
                <a:ea typeface="宋体" charset="-122"/>
              </a:rPr>
              <a:t>network wide resource allocation</a:t>
            </a: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r>
              <a:rPr lang="en-US" altLang="en-US" sz="1800" dirty="0">
                <a:ea typeface="宋体" charset="-122"/>
              </a:rPr>
              <a:t>general framework</a:t>
            </a: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r>
              <a:rPr lang="en-US" altLang="en-US" sz="1800" dirty="0">
                <a:ea typeface="宋体" charset="-122"/>
              </a:rPr>
              <a:t>objective function: axiom derivation of network-wide objective function</a:t>
            </a: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r>
              <a:rPr lang="en-US" altLang="en-US" sz="1800" dirty="0">
                <a:ea typeface="宋体" charset="-122"/>
              </a:rPr>
              <a:t>algorithm: general distributed algorithm framework</a:t>
            </a: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r>
              <a:rPr lang="en-US" altLang="en-US" sz="1800" dirty="0">
                <a:ea typeface="宋体" charset="-122"/>
              </a:rPr>
              <a:t>application: </a:t>
            </a:r>
            <a:r>
              <a:rPr lang="en-US" altLang="en-US" sz="1800" dirty="0"/>
              <a:t>TCP/Reno TCP/Vegas revisited</a:t>
            </a:r>
            <a:endParaRPr lang="en-US" altLang="en-US" sz="2400" dirty="0">
              <a:ea typeface="宋体" charset="-122"/>
            </a:endParaRP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endParaRPr lang="en-US" altLang="en-US" sz="1800" dirty="0">
              <a:ea typeface="宋体" charset="-122"/>
            </a:endParaRP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endParaRPr lang="en-US" altLang="en-US" sz="1800" dirty="0">
              <a:ea typeface="宋体" charset="-122"/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54F93A6C-F47B-0745-B926-6F1E9970296A}"/>
              </a:ext>
            </a:extLst>
          </p:cNvPr>
          <p:cNvSpPr txBox="1">
            <a:spLocks/>
          </p:cNvSpPr>
          <p:nvPr/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C3A951-8924-2142-ACC4-DE41A2DA2F01}" type="slidenum">
              <a:rPr lang="en-US" altLang="en-US" sz="1400" smtClean="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7B78D9-D443-DA43-A077-330F928D08B9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3316" name="Rectangle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76250" y="369888"/>
            <a:ext cx="8202613" cy="744537"/>
          </a:xfrm>
          <a:prstGeom prst="rect">
            <a:avLst/>
          </a:prstGeom>
          <a:blipFill rotWithShape="0">
            <a:blip r:embed="rId4"/>
            <a:stretch>
              <a:fillRect l="-1857" b="-27049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89443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71488" y="1441450"/>
            <a:ext cx="8245475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>
                <a:srgbClr val="3333CC"/>
              </a:buClr>
              <a:buFont typeface="Wingdings" charset="2"/>
              <a:buChar char="q"/>
            </a:pPr>
            <a:r>
              <a:rPr lang="en-GB" altLang="zh-CN" sz="3200" dirty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GB" altLang="en-US" sz="3200" dirty="0">
                <a:solidFill>
                  <a:srgbClr val="000000"/>
                </a:solidFill>
              </a:rPr>
              <a:t>llocation is proportionally fair if for any other allocation, aggregate of proportional changes is non-positive, e.g. if </a:t>
            </a:r>
            <a:r>
              <a:rPr lang="en-GB" altLang="en-US" sz="3200" i="1" dirty="0" err="1">
                <a:solidFill>
                  <a:srgbClr val="000000"/>
                </a:solidFill>
              </a:rPr>
              <a:t>x</a:t>
            </a:r>
            <a:r>
              <a:rPr lang="en-GB" altLang="zh-CN" sz="3200" i="1" baseline="-25000" dirty="0" err="1">
                <a:solidFill>
                  <a:srgbClr val="000000"/>
                </a:solidFill>
                <a:ea typeface="宋体" charset="-122"/>
              </a:rPr>
              <a:t>f</a:t>
            </a:r>
            <a:r>
              <a:rPr lang="en-GB" altLang="en-US" sz="3200" i="1" baseline="30000" dirty="0">
                <a:solidFill>
                  <a:srgbClr val="000000"/>
                </a:solidFill>
              </a:rPr>
              <a:t> </a:t>
            </a:r>
            <a:r>
              <a:rPr lang="en-GB" altLang="en-US" sz="3200" dirty="0">
                <a:solidFill>
                  <a:srgbClr val="000000"/>
                </a:solidFill>
              </a:rPr>
              <a:t> is a proportional-fair allocation, and </a:t>
            </a:r>
            <a:r>
              <a:rPr lang="en-GB" altLang="en-US" sz="3200" i="1" dirty="0" err="1">
                <a:solidFill>
                  <a:srgbClr val="000000"/>
                </a:solidFill>
              </a:rPr>
              <a:t>y</a:t>
            </a:r>
            <a:r>
              <a:rPr lang="en-GB" altLang="zh-CN" sz="3200" i="1" baseline="-25000" dirty="0" err="1">
                <a:solidFill>
                  <a:srgbClr val="000000"/>
                </a:solidFill>
                <a:ea typeface="宋体" charset="-122"/>
              </a:rPr>
              <a:t>f</a:t>
            </a:r>
            <a:r>
              <a:rPr lang="en-GB" altLang="en-US" sz="3200" i="1" baseline="30000" dirty="0">
                <a:solidFill>
                  <a:srgbClr val="000000"/>
                </a:solidFill>
              </a:rPr>
              <a:t> </a:t>
            </a:r>
            <a:r>
              <a:rPr lang="en-GB" altLang="en-US" sz="3200" dirty="0">
                <a:solidFill>
                  <a:srgbClr val="000000"/>
                </a:solidFill>
              </a:rPr>
              <a:t> is any other feasible allocation,  then require</a:t>
            </a:r>
          </a:p>
          <a:p>
            <a:pPr lvl="1">
              <a:buClr>
                <a:srgbClr val="3333CC"/>
              </a:buClr>
            </a:pPr>
            <a:endParaRPr lang="en-GB" altLang="en-US" sz="2800" dirty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endParaRPr lang="en-GB" altLang="en-US" sz="2800" dirty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  <a:buFont typeface="ZapfDingbats" charset="0"/>
              <a:buNone/>
            </a:pPr>
            <a:endParaRPr lang="en-GB" alt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189444" name="Object 2"/>
          <p:cNvGraphicFramePr>
            <a:graphicFrameLocks noChangeAspect="1"/>
          </p:cNvGraphicFramePr>
          <p:nvPr/>
        </p:nvGraphicFramePr>
        <p:xfrm>
          <a:off x="3184525" y="4449763"/>
          <a:ext cx="2959100" cy="150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13" name="Equation" r:id="rId5" imgW="927100" imgH="469900" progId="Equation.3">
                  <p:embed/>
                </p:oleObj>
              </mc:Choice>
              <mc:Fallback>
                <p:oleObj name="Equation" r:id="rId5" imgW="927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525" y="4449763"/>
                        <a:ext cx="2959100" cy="150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8893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Think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Vary the axioms and see if  you can derive any objective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C1C029-F857-FC49-AF5C-6AAA83016C0F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1639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u="sng">
                <a:solidFill>
                  <a:srgbClr val="3333CC"/>
                </a:solidFill>
                <a:ea typeface="宋体" charset="-122"/>
              </a:rPr>
              <a:t>Outline</a:t>
            </a:r>
            <a:endParaRPr lang="en-US" altLang="en-US" sz="4000" u="sng">
              <a:solidFill>
                <a:srgbClr val="3333CC"/>
              </a:solidFill>
            </a:endParaRPr>
          </a:p>
        </p:txBody>
      </p:sp>
      <p:sp>
        <p:nvSpPr>
          <p:cNvPr id="78850" name="Rectangle 5"/>
          <p:cNvSpPr>
            <a:spLocks noChangeArrowheads="1"/>
          </p:cNvSpPr>
          <p:nvPr/>
        </p:nvSpPr>
        <p:spPr bwMode="auto">
          <a:xfrm>
            <a:off x="533400" y="1371600"/>
            <a:ext cx="8077200" cy="5317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Admin and recap</a:t>
            </a:r>
          </a:p>
          <a:p>
            <a:pPr>
              <a:buFont typeface="Wingdings" charset="2"/>
              <a:buChar char="q"/>
            </a:pPr>
            <a:r>
              <a:rPr lang="en-US" altLang="zh-CN" dirty="0">
                <a:ea typeface="宋体" charset="-122"/>
              </a:rPr>
              <a:t>Transport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what is congestion (cost of congestion)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basic congestion control alg.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TCP/Reno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 Cubic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TCP/Vegas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en-US" sz="2200" dirty="0">
                <a:ea typeface="宋体" charset="-122"/>
              </a:rPr>
              <a:t>network wide resource allocation</a:t>
            </a: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r>
              <a:rPr lang="en-US" altLang="en-US" sz="1800" dirty="0">
                <a:ea typeface="宋体" charset="-122"/>
              </a:rPr>
              <a:t>general framework</a:t>
            </a: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r>
              <a:rPr lang="en-US" altLang="en-US" sz="1800" dirty="0">
                <a:ea typeface="宋体" charset="-122"/>
              </a:rPr>
              <a:t>objective function: an example axiom derivation of network-wide objective function</a:t>
            </a: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r>
              <a:rPr lang="en-US" altLang="en-US" sz="1800" dirty="0">
                <a:solidFill>
                  <a:srgbClr val="FF0000"/>
                </a:solidFill>
                <a:ea typeface="宋体" charset="-122"/>
              </a:rPr>
              <a:t>algorithm: general distributed algorithm framework</a:t>
            </a: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r>
              <a:rPr lang="en-US" altLang="en-US" sz="1800" dirty="0">
                <a:ea typeface="宋体" charset="-122"/>
              </a:rPr>
              <a:t>application: </a:t>
            </a:r>
            <a:r>
              <a:rPr lang="en-US" altLang="en-US" sz="1800" dirty="0"/>
              <a:t>TCP/Reno TCP/Vegas revisited</a:t>
            </a:r>
            <a:endParaRPr lang="en-US" altLang="en-US" sz="2400" dirty="0">
              <a:ea typeface="宋体" charset="-122"/>
            </a:endParaRP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endParaRPr lang="en-US" altLang="en-US" sz="1800" dirty="0">
              <a:ea typeface="宋体" charset="-122"/>
            </a:endParaRP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endParaRPr lang="en-US" altLang="en-US" sz="1800" dirty="0">
              <a:ea typeface="宋体" charset="-122"/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3DD2EA3C-2FE2-1748-B794-26217DA9FDD5}"/>
              </a:ext>
            </a:extLst>
          </p:cNvPr>
          <p:cNvSpPr txBox="1">
            <a:spLocks/>
          </p:cNvSpPr>
          <p:nvPr/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C3A951-8924-2142-ACC4-DE41A2DA2F01}" type="slidenum">
              <a:rPr lang="en-US" altLang="en-US" sz="1400" smtClean="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34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C48558-3FE5-054D-A689-91822BA76E8A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476250" y="369888"/>
            <a:ext cx="8202613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u="sng">
                <a:solidFill>
                  <a:srgbClr val="3333CC"/>
                </a:solidFill>
              </a:rPr>
              <a:t>Recall: Resource Allocation Framework</a:t>
            </a:r>
          </a:p>
        </p:txBody>
      </p:sp>
      <p:sp>
        <p:nvSpPr>
          <p:cNvPr id="80899" name="Rectangle 3" descr="Rectangle: Click to edit Master text styles&#13;&#10;Second level&#13;&#10;Third level&#13;&#10;Fourth level&#13;&#10;Fifth level"/>
          <p:cNvSpPr>
            <a:spLocks noChangeArrowheads="1"/>
          </p:cNvSpPr>
          <p:nvPr/>
        </p:nvSpPr>
        <p:spPr bwMode="auto">
          <a:xfrm>
            <a:off x="471488" y="1441450"/>
            <a:ext cx="8245475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buClr>
                <a:srgbClr val="3333CC"/>
              </a:buClr>
            </a:pPr>
            <a:endParaRPr lang="en-GB" altLang="en-US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endParaRPr lang="en-GB" altLang="en-US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  <a:buFont typeface="ZapfDingbats" charset="0"/>
              <a:buNone/>
            </a:pP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71488" y="1354138"/>
            <a:ext cx="8094663" cy="5314886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GB" altLang="en-US" sz="2400" dirty="0">
                <a:ea typeface="ＭＳ Ｐゴシック" charset="-128"/>
              </a:rPr>
              <a:t>The Resource-Allocation Problem:</a:t>
            </a:r>
          </a:p>
          <a:p>
            <a:endParaRPr lang="en-GB" altLang="en-US" sz="2400" dirty="0">
              <a:ea typeface="ＭＳ Ｐゴシック" charset="-128"/>
            </a:endParaRPr>
          </a:p>
          <a:p>
            <a:endParaRPr lang="en-GB" altLang="en-US" sz="2400" dirty="0">
              <a:ea typeface="ＭＳ Ｐゴシック" charset="-128"/>
            </a:endParaRPr>
          </a:p>
          <a:p>
            <a:endParaRPr lang="en-GB" altLang="en-US" sz="2400" dirty="0">
              <a:ea typeface="ＭＳ Ｐゴシック" charset="-128"/>
            </a:endParaRPr>
          </a:p>
          <a:p>
            <a:endParaRPr lang="en-GB" altLang="en-US" sz="2400" dirty="0">
              <a:ea typeface="ＭＳ Ｐゴシック" charset="-128"/>
            </a:endParaRPr>
          </a:p>
          <a:p>
            <a:endParaRPr lang="en-GB" altLang="en-US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ＭＳ Ｐゴシック" charset="-128"/>
              </a:rPr>
              <a:t>Goal: Design a distributed </a:t>
            </a:r>
            <a:r>
              <a:rPr lang="en-US" altLang="zh-CN" sz="2400" dirty="0" err="1">
                <a:ea typeface="ＭＳ Ｐゴシック" charset="-128"/>
              </a:rPr>
              <a:t>alg</a:t>
            </a:r>
            <a:r>
              <a:rPr lang="en-US" altLang="zh-CN" sz="2400" dirty="0">
                <a:ea typeface="ＭＳ Ｐゴシック" charset="-128"/>
              </a:rPr>
              <a:t> to solve the problem. </a:t>
            </a:r>
          </a:p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ＭＳ Ｐゴシック" charset="-128"/>
              </a:rPr>
              <a:t>Discussion</a:t>
            </a:r>
            <a:r>
              <a:rPr lang="zh-CN" altLang="en-US" sz="2400" dirty="0">
                <a:ea typeface="ＭＳ Ｐゴシック" charset="-128"/>
              </a:rPr>
              <a:t>： </a:t>
            </a:r>
            <a:endParaRPr lang="en-US" altLang="zh-CN" sz="24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2000" dirty="0">
                <a:ea typeface="ＭＳ Ｐゴシック" charset="-128"/>
              </a:rPr>
              <a:t>What are typical approaches to solve optimization, e.g.,? </a:t>
            </a:r>
            <a:br>
              <a:rPr lang="en-US" altLang="zh-CN" sz="2000" dirty="0">
                <a:ea typeface="ＭＳ Ｐゴシック" charset="-128"/>
              </a:rPr>
            </a:br>
            <a:r>
              <a:rPr lang="en-US" altLang="zh-CN" sz="2000" dirty="0">
                <a:ea typeface="ＭＳ Ｐゴシック" charset="-128"/>
              </a:rPr>
              <a:t>    max U(x) </a:t>
            </a:r>
            <a:br>
              <a:rPr lang="en-US" altLang="zh-CN" sz="2000" dirty="0">
                <a:ea typeface="ＭＳ Ｐゴシック" charset="-128"/>
              </a:rPr>
            </a:br>
            <a:endParaRPr lang="en-US" altLang="zh-CN" sz="20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2000" dirty="0">
                <a:ea typeface="ＭＳ Ｐゴシック" charset="-128"/>
              </a:rPr>
              <a:t>Why is the </a:t>
            </a:r>
            <a:r>
              <a:rPr lang="en-GB" altLang="en-US" sz="2000" dirty="0">
                <a:ea typeface="ＭＳ Ｐゴシック" charset="-128"/>
              </a:rPr>
              <a:t>Resource-Allocation </a:t>
            </a:r>
            <a:r>
              <a:rPr lang="en-US" altLang="zh-CN" sz="2000" dirty="0">
                <a:ea typeface="ＭＳ Ｐゴシック" charset="-128"/>
              </a:rPr>
              <a:t>problem hard to solve by a distributed algorithm?</a:t>
            </a:r>
            <a:endParaRPr lang="en-GB" altLang="en-US" sz="2000" dirty="0">
              <a:ea typeface="ＭＳ Ｐゴシック" charset="-128"/>
            </a:endParaRPr>
          </a:p>
        </p:txBody>
      </p:sp>
      <p:graphicFrame>
        <p:nvGraphicFramePr>
          <p:cNvPr id="8090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532502"/>
              </p:ext>
            </p:extLst>
          </p:nvPr>
        </p:nvGraphicFramePr>
        <p:xfrm>
          <a:off x="2023872" y="1912049"/>
          <a:ext cx="5394420" cy="1972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8" name="Equation" r:id="rId4" imgW="2362200" imgH="863600" progId="Equation.3">
                  <p:embed/>
                </p:oleObj>
              </mc:Choice>
              <mc:Fallback>
                <p:oleObj name="Equation" r:id="rId4" imgW="23622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3872" y="1912049"/>
                        <a:ext cx="5394420" cy="197225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981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FD5FBA-5D25-E549-B0F4-A73FC6776EC6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grpSp>
        <p:nvGrpSpPr>
          <p:cNvPr id="82946" name="Group 20"/>
          <p:cNvGrpSpPr>
            <a:grpSpLocks/>
          </p:cNvGrpSpPr>
          <p:nvPr/>
        </p:nvGrpSpPr>
        <p:grpSpPr bwMode="auto">
          <a:xfrm>
            <a:off x="1003300" y="4513263"/>
            <a:ext cx="2112963" cy="1903412"/>
            <a:chOff x="1086" y="2937"/>
            <a:chExt cx="1331" cy="1199"/>
          </a:xfrm>
        </p:grpSpPr>
        <p:sp>
          <p:nvSpPr>
            <p:cNvPr id="82969" name="Freeform 18"/>
            <p:cNvSpPr>
              <a:spLocks/>
            </p:cNvSpPr>
            <p:nvPr/>
          </p:nvSpPr>
          <p:spPr bwMode="auto">
            <a:xfrm>
              <a:off x="1105" y="2945"/>
              <a:ext cx="1312" cy="1191"/>
            </a:xfrm>
            <a:custGeom>
              <a:avLst/>
              <a:gdLst>
                <a:gd name="T0" fmla="*/ 0 w 1312"/>
                <a:gd name="T1" fmla="*/ 1191 h 1191"/>
                <a:gd name="T2" fmla="*/ 311 w 1312"/>
                <a:gd name="T3" fmla="*/ 577 h 1191"/>
                <a:gd name="T4" fmla="*/ 755 w 1312"/>
                <a:gd name="T5" fmla="*/ 189 h 1191"/>
                <a:gd name="T6" fmla="*/ 1312 w 1312"/>
                <a:gd name="T7" fmla="*/ 0 h 11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12"/>
                <a:gd name="T13" fmla="*/ 0 h 1191"/>
                <a:gd name="T14" fmla="*/ 1312 w 1312"/>
                <a:gd name="T15" fmla="*/ 1191 h 11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12" h="1191">
                  <a:moveTo>
                    <a:pt x="0" y="1191"/>
                  </a:moveTo>
                  <a:cubicBezTo>
                    <a:pt x="50" y="1089"/>
                    <a:pt x="185" y="744"/>
                    <a:pt x="311" y="577"/>
                  </a:cubicBezTo>
                  <a:cubicBezTo>
                    <a:pt x="437" y="410"/>
                    <a:pt x="588" y="285"/>
                    <a:pt x="755" y="189"/>
                  </a:cubicBezTo>
                  <a:cubicBezTo>
                    <a:pt x="922" y="93"/>
                    <a:pt x="1126" y="32"/>
                    <a:pt x="1312" y="0"/>
                  </a:cubicBezTo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2970" name="Freeform 19"/>
            <p:cNvSpPr>
              <a:spLocks/>
            </p:cNvSpPr>
            <p:nvPr/>
          </p:nvSpPr>
          <p:spPr bwMode="auto">
            <a:xfrm>
              <a:off x="1086" y="2937"/>
              <a:ext cx="1312" cy="1199"/>
            </a:xfrm>
            <a:custGeom>
              <a:avLst/>
              <a:gdLst>
                <a:gd name="T0" fmla="*/ 0 w 1312"/>
                <a:gd name="T1" fmla="*/ 1199 h 1199"/>
                <a:gd name="T2" fmla="*/ 1312 w 1312"/>
                <a:gd name="T3" fmla="*/ 1199 h 1199"/>
                <a:gd name="T4" fmla="*/ 1312 w 1312"/>
                <a:gd name="T5" fmla="*/ 0 h 1199"/>
                <a:gd name="T6" fmla="*/ 0 w 1312"/>
                <a:gd name="T7" fmla="*/ 1199 h 11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12"/>
                <a:gd name="T13" fmla="*/ 0 h 1199"/>
                <a:gd name="T14" fmla="*/ 1312 w 1312"/>
                <a:gd name="T15" fmla="*/ 1199 h 11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12" h="1199">
                  <a:moveTo>
                    <a:pt x="0" y="1199"/>
                  </a:moveTo>
                  <a:lnTo>
                    <a:pt x="1312" y="1199"/>
                  </a:lnTo>
                  <a:lnTo>
                    <a:pt x="1312" y="0"/>
                  </a:lnTo>
                  <a:lnTo>
                    <a:pt x="0" y="1199"/>
                  </a:ln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4300"/>
            <a:ext cx="8205788" cy="1143000"/>
          </a:xfrm>
        </p:spPr>
        <p:txBody>
          <a:bodyPr/>
          <a:lstStyle/>
          <a:p>
            <a:r>
              <a:rPr lang="en-US" altLang="en-US" sz="2400">
                <a:ea typeface="ＭＳ Ｐゴシック" charset="-128"/>
              </a:rPr>
              <a:t>A Two-Slide Summary of Constrained </a:t>
            </a:r>
            <a:br>
              <a:rPr lang="en-US" altLang="en-US" sz="2400">
                <a:ea typeface="ＭＳ Ｐゴシック" charset="-128"/>
              </a:rPr>
            </a:br>
            <a:r>
              <a:rPr lang="en-US" altLang="en-US" sz="2400">
                <a:ea typeface="ＭＳ Ｐゴシック" charset="-128"/>
              </a:rPr>
              <a:t>Convex Optimization Theory</a:t>
            </a:r>
          </a:p>
        </p:txBody>
      </p:sp>
      <p:graphicFrame>
        <p:nvGraphicFramePr>
          <p:cNvPr id="82948" name="Object 2"/>
          <p:cNvGraphicFramePr>
            <a:graphicFrameLocks noChangeAspect="1"/>
          </p:cNvGraphicFramePr>
          <p:nvPr/>
        </p:nvGraphicFramePr>
        <p:xfrm>
          <a:off x="2578100" y="1589088"/>
          <a:ext cx="3373438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02" name="Equation" r:id="rId4" imgW="1282700" imgH="673100" progId="Equation.3">
                  <p:embed/>
                </p:oleObj>
              </mc:Choice>
              <mc:Fallback>
                <p:oleObj name="Equation" r:id="rId4" imgW="1282700" imgH="673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1589088"/>
                        <a:ext cx="3373438" cy="17716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9" name="Line 5"/>
          <p:cNvSpPr>
            <a:spLocks noChangeShapeType="1"/>
          </p:cNvSpPr>
          <p:nvPr/>
        </p:nvSpPr>
        <p:spPr bwMode="auto">
          <a:xfrm>
            <a:off x="320675" y="5946775"/>
            <a:ext cx="3476625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2950" name="Line 6"/>
          <p:cNvSpPr>
            <a:spLocks noChangeShapeType="1"/>
          </p:cNvSpPr>
          <p:nvPr/>
        </p:nvSpPr>
        <p:spPr bwMode="auto">
          <a:xfrm flipV="1">
            <a:off x="2119313" y="4029075"/>
            <a:ext cx="0" cy="233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2951" name="Text Box 8"/>
          <p:cNvSpPr txBox="1">
            <a:spLocks noChangeArrowheads="1"/>
          </p:cNvSpPr>
          <p:nvPr/>
        </p:nvSpPr>
        <p:spPr bwMode="auto">
          <a:xfrm>
            <a:off x="3438525" y="5622925"/>
            <a:ext cx="6080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g(x)</a:t>
            </a:r>
          </a:p>
        </p:txBody>
      </p:sp>
      <p:sp>
        <p:nvSpPr>
          <p:cNvPr id="82952" name="Text Box 9"/>
          <p:cNvSpPr txBox="1">
            <a:spLocks noChangeArrowheads="1"/>
          </p:cNvSpPr>
          <p:nvPr/>
        </p:nvSpPr>
        <p:spPr bwMode="auto">
          <a:xfrm>
            <a:off x="1323975" y="3856038"/>
            <a:ext cx="60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f(x)</a:t>
            </a:r>
          </a:p>
        </p:txBody>
      </p:sp>
      <p:sp>
        <p:nvSpPr>
          <p:cNvPr id="82953" name="Text Box 10"/>
          <p:cNvSpPr txBox="1">
            <a:spLocks noChangeArrowheads="1"/>
          </p:cNvSpPr>
          <p:nvPr/>
        </p:nvSpPr>
        <p:spPr bwMode="auto">
          <a:xfrm>
            <a:off x="6608763" y="1835150"/>
            <a:ext cx="1981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f(x) concave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g(x) linear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 is a convex set</a:t>
            </a:r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855663" y="4130675"/>
            <a:ext cx="2684462" cy="2532063"/>
            <a:chOff x="302" y="2385"/>
            <a:chExt cx="1691" cy="1595"/>
          </a:xfrm>
        </p:grpSpPr>
        <p:sp>
          <p:nvSpPr>
            <p:cNvPr id="82967" name="Line 12"/>
            <p:cNvSpPr>
              <a:spLocks noChangeShapeType="1"/>
            </p:cNvSpPr>
            <p:nvPr/>
          </p:nvSpPr>
          <p:spPr bwMode="auto">
            <a:xfrm flipV="1">
              <a:off x="302" y="2592"/>
              <a:ext cx="1505" cy="1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2968" name="Text Box 15"/>
            <p:cNvSpPr txBox="1">
              <a:spLocks noChangeArrowheads="1"/>
            </p:cNvSpPr>
            <p:nvPr/>
          </p:nvSpPr>
          <p:spPr bwMode="auto">
            <a:xfrm>
              <a:off x="1776" y="2385"/>
              <a:ext cx="21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q</a:t>
              </a:r>
              <a:endParaRPr lang="en-US" altLang="en-US" sz="2400" baseline="-25000">
                <a:solidFill>
                  <a:srgbClr val="000000"/>
                </a:solidFill>
              </a:endParaRPr>
            </a:p>
          </p:txBody>
        </p:sp>
      </p:grpSp>
      <p:sp>
        <p:nvSpPr>
          <p:cNvPr id="82955" name="Freeform 21"/>
          <p:cNvSpPr>
            <a:spLocks/>
          </p:cNvSpPr>
          <p:nvPr/>
        </p:nvSpPr>
        <p:spPr bwMode="auto">
          <a:xfrm>
            <a:off x="179388" y="3971925"/>
            <a:ext cx="749300" cy="960438"/>
          </a:xfrm>
          <a:custGeom>
            <a:avLst/>
            <a:gdLst>
              <a:gd name="T0" fmla="*/ 0 w 472"/>
              <a:gd name="T1" fmla="*/ 2147483646 h 605"/>
              <a:gd name="T2" fmla="*/ 2147483646 w 472"/>
              <a:gd name="T3" fmla="*/ 2147483646 h 605"/>
              <a:gd name="T4" fmla="*/ 2147483646 w 472"/>
              <a:gd name="T5" fmla="*/ 2147483646 h 605"/>
              <a:gd name="T6" fmla="*/ 2147483646 w 472"/>
              <a:gd name="T7" fmla="*/ 0 h 605"/>
              <a:gd name="T8" fmla="*/ 0 w 472"/>
              <a:gd name="T9" fmla="*/ 2147483646 h 6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2"/>
              <a:gd name="T16" fmla="*/ 0 h 605"/>
              <a:gd name="T17" fmla="*/ 472 w 472"/>
              <a:gd name="T18" fmla="*/ 605 h 6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2" h="605">
                <a:moveTo>
                  <a:pt x="0" y="19"/>
                </a:moveTo>
                <a:lnTo>
                  <a:pt x="95" y="605"/>
                </a:lnTo>
                <a:lnTo>
                  <a:pt x="369" y="472"/>
                </a:lnTo>
                <a:lnTo>
                  <a:pt x="472" y="0"/>
                </a:lnTo>
                <a:lnTo>
                  <a:pt x="0" y="19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2956" name="Text Box 24"/>
          <p:cNvSpPr txBox="1">
            <a:spLocks noChangeArrowheads="1"/>
          </p:cNvSpPr>
          <p:nvPr/>
        </p:nvSpPr>
        <p:spPr bwMode="auto">
          <a:xfrm>
            <a:off x="179388" y="3948113"/>
            <a:ext cx="342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641051" name="Text Box 27"/>
          <p:cNvSpPr txBox="1">
            <a:spLocks noChangeArrowheads="1"/>
          </p:cNvSpPr>
          <p:nvPr/>
        </p:nvSpPr>
        <p:spPr bwMode="auto">
          <a:xfrm>
            <a:off x="4248150" y="3746500"/>
            <a:ext cx="4895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000" dirty="0">
                <a:solidFill>
                  <a:srgbClr val="000000"/>
                </a:solidFill>
              </a:rPr>
              <a:t>Map each x in S, to [g(x), f(x)]</a:t>
            </a:r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4283075" y="5119688"/>
            <a:ext cx="48958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000" dirty="0">
                <a:solidFill>
                  <a:srgbClr val="000000"/>
                </a:solidFill>
              </a:rPr>
              <a:t>For each slope q (&gt;=0), computes </a:t>
            </a:r>
            <a:br>
              <a:rPr lang="en-US" altLang="en-US" sz="2000" dirty="0">
                <a:solidFill>
                  <a:srgbClr val="000000"/>
                </a:solidFill>
              </a:rPr>
            </a:br>
            <a:r>
              <a:rPr lang="en-US" altLang="en-US" sz="2000" dirty="0">
                <a:solidFill>
                  <a:srgbClr val="000000"/>
                </a:solidFill>
              </a:rPr>
              <a:t>f(x) – q g(x) of all mapped [f(x), g(x)]</a:t>
            </a:r>
          </a:p>
        </p:txBody>
      </p:sp>
      <p:sp>
        <p:nvSpPr>
          <p:cNvPr id="82959" name="Oval 1"/>
          <p:cNvSpPr>
            <a:spLocks noChangeArrowheads="1"/>
          </p:cNvSpPr>
          <p:nvPr/>
        </p:nvSpPr>
        <p:spPr bwMode="auto">
          <a:xfrm>
            <a:off x="579438" y="4265613"/>
            <a:ext cx="141287" cy="1555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2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8467662"/>
              </p:ext>
            </p:extLst>
          </p:nvPr>
        </p:nvGraphicFramePr>
        <p:xfrm>
          <a:off x="4402137" y="5883275"/>
          <a:ext cx="430847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03" name="Equation" r:id="rId6" imgW="1638300" imgH="279400" progId="Equation.3">
                  <p:embed/>
                </p:oleObj>
              </mc:Choice>
              <mc:Fallback>
                <p:oleObj name="Equation" r:id="rId6" imgW="16383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2137" y="5883275"/>
                        <a:ext cx="430847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26"/>
          <p:cNvGrpSpPr>
            <a:grpSpLocks/>
          </p:cNvGrpSpPr>
          <p:nvPr/>
        </p:nvGrpSpPr>
        <p:grpSpPr bwMode="auto">
          <a:xfrm>
            <a:off x="1008063" y="3343275"/>
            <a:ext cx="2684462" cy="2509838"/>
            <a:chOff x="302" y="2385"/>
            <a:chExt cx="1691" cy="1581"/>
          </a:xfrm>
        </p:grpSpPr>
        <p:sp>
          <p:nvSpPr>
            <p:cNvPr id="82965" name="Line 12"/>
            <p:cNvSpPr>
              <a:spLocks noChangeShapeType="1"/>
            </p:cNvSpPr>
            <p:nvPr/>
          </p:nvSpPr>
          <p:spPr bwMode="auto">
            <a:xfrm flipV="1">
              <a:off x="302" y="2571"/>
              <a:ext cx="1508" cy="13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2966" name="Text Box 15"/>
            <p:cNvSpPr txBox="1">
              <a:spLocks noChangeArrowheads="1"/>
            </p:cNvSpPr>
            <p:nvPr/>
          </p:nvSpPr>
          <p:spPr bwMode="auto">
            <a:xfrm>
              <a:off x="1776" y="2385"/>
              <a:ext cx="21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q</a:t>
              </a:r>
              <a:endParaRPr lang="en-US" altLang="en-US" sz="2400" baseline="-25000">
                <a:solidFill>
                  <a:srgbClr val="000000"/>
                </a:solidFill>
              </a:endParaRPr>
            </a:p>
          </p:txBody>
        </p:sp>
      </p:grp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1830388" y="5592763"/>
            <a:ext cx="141287" cy="1571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641047" name="Freeform 23"/>
          <p:cNvSpPr>
            <a:spLocks/>
          </p:cNvSpPr>
          <p:nvPr/>
        </p:nvSpPr>
        <p:spPr bwMode="auto">
          <a:xfrm rot="719157">
            <a:off x="525463" y="4527550"/>
            <a:ext cx="1543050" cy="1030288"/>
          </a:xfrm>
          <a:custGeom>
            <a:avLst/>
            <a:gdLst>
              <a:gd name="T0" fmla="*/ 0 w 802"/>
              <a:gd name="T1" fmla="*/ 0 h 387"/>
              <a:gd name="T2" fmla="*/ 2147483646 w 802"/>
              <a:gd name="T3" fmla="*/ 2147483646 h 387"/>
              <a:gd name="T4" fmla="*/ 2147483646 w 802"/>
              <a:gd name="T5" fmla="*/ 2147483646 h 387"/>
              <a:gd name="T6" fmla="*/ 0 60000 65536"/>
              <a:gd name="T7" fmla="*/ 0 60000 65536"/>
              <a:gd name="T8" fmla="*/ 0 60000 65536"/>
              <a:gd name="T9" fmla="*/ 0 w 802"/>
              <a:gd name="T10" fmla="*/ 0 h 387"/>
              <a:gd name="T11" fmla="*/ 802 w 802"/>
              <a:gd name="T12" fmla="*/ 387 h 3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02" h="387">
                <a:moveTo>
                  <a:pt x="0" y="0"/>
                </a:moveTo>
                <a:cubicBezTo>
                  <a:pt x="211" y="95"/>
                  <a:pt x="423" y="191"/>
                  <a:pt x="557" y="255"/>
                </a:cubicBezTo>
                <a:cubicBezTo>
                  <a:pt x="691" y="319"/>
                  <a:pt x="761" y="365"/>
                  <a:pt x="802" y="38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82964" name="Object 2"/>
          <p:cNvGraphicFramePr>
            <a:graphicFrameLocks noChangeAspect="1"/>
          </p:cNvGraphicFramePr>
          <p:nvPr/>
        </p:nvGraphicFramePr>
        <p:xfrm>
          <a:off x="6186488" y="104775"/>
          <a:ext cx="2749550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04" name="Equation" r:id="rId8" imgW="1409088" imgH="774364" progId="Equation.3">
                  <p:embed/>
                </p:oleObj>
              </mc:Choice>
              <mc:Fallback>
                <p:oleObj name="Equation" r:id="rId8" imgW="1409088" imgH="7743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6488" y="104775"/>
                        <a:ext cx="2749550" cy="11191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4249290" y="4192588"/>
            <a:ext cx="4895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000" dirty="0">
                <a:solidFill>
                  <a:srgbClr val="000000"/>
                </a:solidFill>
              </a:rPr>
              <a:t>Top contour of map is concave</a:t>
            </a: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4248150" y="4673600"/>
            <a:ext cx="48958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000" dirty="0">
                <a:solidFill>
                  <a:srgbClr val="000000"/>
                </a:solidFill>
              </a:rPr>
              <a:t>Easy to read solution from contour</a:t>
            </a:r>
          </a:p>
        </p:txBody>
      </p:sp>
    </p:spTree>
    <p:extLst>
      <p:ext uri="{BB962C8B-B14F-4D97-AF65-F5344CB8AC3E}">
        <p14:creationId xmlns:p14="http://schemas.microsoft.com/office/powerpoint/2010/main" val="97781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51" grpId="0"/>
      <p:bldP spid="25" grpId="0"/>
      <p:bldP spid="33" grpId="0" animBg="1"/>
      <p:bldP spid="641047" grpId="0" animBg="1"/>
      <p:bldP spid="29" grpId="0"/>
      <p:bldP spid="3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284CFF-6004-7D4E-9667-90A764896657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grpSp>
        <p:nvGrpSpPr>
          <p:cNvPr id="84994" name="Group 20"/>
          <p:cNvGrpSpPr>
            <a:grpSpLocks/>
          </p:cNvGrpSpPr>
          <p:nvPr/>
        </p:nvGrpSpPr>
        <p:grpSpPr bwMode="auto">
          <a:xfrm>
            <a:off x="1003300" y="4513263"/>
            <a:ext cx="2112963" cy="1903412"/>
            <a:chOff x="1086" y="2937"/>
            <a:chExt cx="1331" cy="1199"/>
          </a:xfrm>
        </p:grpSpPr>
        <p:sp>
          <p:nvSpPr>
            <p:cNvPr id="85018" name="Freeform 18"/>
            <p:cNvSpPr>
              <a:spLocks/>
            </p:cNvSpPr>
            <p:nvPr/>
          </p:nvSpPr>
          <p:spPr bwMode="auto">
            <a:xfrm>
              <a:off x="1105" y="2945"/>
              <a:ext cx="1312" cy="1191"/>
            </a:xfrm>
            <a:custGeom>
              <a:avLst/>
              <a:gdLst>
                <a:gd name="T0" fmla="*/ 0 w 1312"/>
                <a:gd name="T1" fmla="*/ 1191 h 1191"/>
                <a:gd name="T2" fmla="*/ 311 w 1312"/>
                <a:gd name="T3" fmla="*/ 577 h 1191"/>
                <a:gd name="T4" fmla="*/ 755 w 1312"/>
                <a:gd name="T5" fmla="*/ 189 h 1191"/>
                <a:gd name="T6" fmla="*/ 1312 w 1312"/>
                <a:gd name="T7" fmla="*/ 0 h 11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12"/>
                <a:gd name="T13" fmla="*/ 0 h 1191"/>
                <a:gd name="T14" fmla="*/ 1312 w 1312"/>
                <a:gd name="T15" fmla="*/ 1191 h 11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12" h="1191">
                  <a:moveTo>
                    <a:pt x="0" y="1191"/>
                  </a:moveTo>
                  <a:cubicBezTo>
                    <a:pt x="50" y="1089"/>
                    <a:pt x="185" y="744"/>
                    <a:pt x="311" y="577"/>
                  </a:cubicBezTo>
                  <a:cubicBezTo>
                    <a:pt x="437" y="410"/>
                    <a:pt x="588" y="285"/>
                    <a:pt x="755" y="189"/>
                  </a:cubicBezTo>
                  <a:cubicBezTo>
                    <a:pt x="922" y="93"/>
                    <a:pt x="1126" y="32"/>
                    <a:pt x="1312" y="0"/>
                  </a:cubicBezTo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5019" name="Freeform 19"/>
            <p:cNvSpPr>
              <a:spLocks/>
            </p:cNvSpPr>
            <p:nvPr/>
          </p:nvSpPr>
          <p:spPr bwMode="auto">
            <a:xfrm>
              <a:off x="1086" y="2937"/>
              <a:ext cx="1312" cy="1199"/>
            </a:xfrm>
            <a:custGeom>
              <a:avLst/>
              <a:gdLst>
                <a:gd name="T0" fmla="*/ 0 w 1312"/>
                <a:gd name="T1" fmla="*/ 1199 h 1199"/>
                <a:gd name="T2" fmla="*/ 1312 w 1312"/>
                <a:gd name="T3" fmla="*/ 1199 h 1199"/>
                <a:gd name="T4" fmla="*/ 1312 w 1312"/>
                <a:gd name="T5" fmla="*/ 0 h 1199"/>
                <a:gd name="T6" fmla="*/ 0 w 1312"/>
                <a:gd name="T7" fmla="*/ 1199 h 11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12"/>
                <a:gd name="T13" fmla="*/ 0 h 1199"/>
                <a:gd name="T14" fmla="*/ 1312 w 1312"/>
                <a:gd name="T15" fmla="*/ 1199 h 11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12" h="1199">
                  <a:moveTo>
                    <a:pt x="0" y="1199"/>
                  </a:moveTo>
                  <a:lnTo>
                    <a:pt x="1312" y="1199"/>
                  </a:lnTo>
                  <a:lnTo>
                    <a:pt x="1312" y="0"/>
                  </a:lnTo>
                  <a:lnTo>
                    <a:pt x="0" y="1199"/>
                  </a:ln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4300"/>
            <a:ext cx="8205788" cy="1143000"/>
          </a:xfrm>
        </p:spPr>
        <p:txBody>
          <a:bodyPr/>
          <a:lstStyle/>
          <a:p>
            <a:r>
              <a:rPr lang="en-US" altLang="en-US" sz="3600">
                <a:ea typeface="ＭＳ Ｐゴシック" charset="-128"/>
              </a:rPr>
              <a:t>A Two-Slide Summary of Constrained </a:t>
            </a:r>
            <a:br>
              <a:rPr lang="en-US" altLang="en-US" sz="3600">
                <a:ea typeface="ＭＳ Ｐゴシック" charset="-128"/>
              </a:rPr>
            </a:br>
            <a:r>
              <a:rPr lang="en-US" altLang="en-US" sz="3600">
                <a:ea typeface="ＭＳ Ｐゴシック" charset="-128"/>
              </a:rPr>
              <a:t>Convex Optimization Theory</a:t>
            </a:r>
          </a:p>
        </p:txBody>
      </p:sp>
      <p:graphicFrame>
        <p:nvGraphicFramePr>
          <p:cNvPr id="84996" name="Object 2"/>
          <p:cNvGraphicFramePr>
            <a:graphicFrameLocks noChangeAspect="1"/>
          </p:cNvGraphicFramePr>
          <p:nvPr/>
        </p:nvGraphicFramePr>
        <p:xfrm>
          <a:off x="2578100" y="1589088"/>
          <a:ext cx="3373438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54" name="Equation" r:id="rId4" imgW="1282700" imgH="673100" progId="Equation.3">
                  <p:embed/>
                </p:oleObj>
              </mc:Choice>
              <mc:Fallback>
                <p:oleObj name="Equation" r:id="rId4" imgW="1282700" imgH="673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1589088"/>
                        <a:ext cx="3373438" cy="17716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7" name="Line 5"/>
          <p:cNvSpPr>
            <a:spLocks noChangeShapeType="1"/>
          </p:cNvSpPr>
          <p:nvPr/>
        </p:nvSpPr>
        <p:spPr bwMode="auto">
          <a:xfrm>
            <a:off x="320675" y="5946775"/>
            <a:ext cx="3476625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4998" name="Line 6"/>
          <p:cNvSpPr>
            <a:spLocks noChangeShapeType="1"/>
          </p:cNvSpPr>
          <p:nvPr/>
        </p:nvSpPr>
        <p:spPr bwMode="auto">
          <a:xfrm flipV="1">
            <a:off x="2119313" y="4029075"/>
            <a:ext cx="0" cy="233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4999" name="Text Box 8"/>
          <p:cNvSpPr txBox="1">
            <a:spLocks noChangeArrowheads="1"/>
          </p:cNvSpPr>
          <p:nvPr/>
        </p:nvSpPr>
        <p:spPr bwMode="auto">
          <a:xfrm>
            <a:off x="3438525" y="5622925"/>
            <a:ext cx="6080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g(x)</a:t>
            </a:r>
          </a:p>
        </p:txBody>
      </p:sp>
      <p:sp>
        <p:nvSpPr>
          <p:cNvPr id="85000" name="Text Box 9"/>
          <p:cNvSpPr txBox="1">
            <a:spLocks noChangeArrowheads="1"/>
          </p:cNvSpPr>
          <p:nvPr/>
        </p:nvSpPr>
        <p:spPr bwMode="auto">
          <a:xfrm>
            <a:off x="1323975" y="3856038"/>
            <a:ext cx="60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f(x)</a:t>
            </a:r>
          </a:p>
        </p:txBody>
      </p:sp>
      <p:sp>
        <p:nvSpPr>
          <p:cNvPr id="85001" name="Text Box 10"/>
          <p:cNvSpPr txBox="1">
            <a:spLocks noChangeArrowheads="1"/>
          </p:cNvSpPr>
          <p:nvPr/>
        </p:nvSpPr>
        <p:spPr bwMode="auto">
          <a:xfrm>
            <a:off x="6608763" y="1835150"/>
            <a:ext cx="1981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f(x) concave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g(x) linear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 is a convex set</a:t>
            </a:r>
          </a:p>
        </p:txBody>
      </p:sp>
      <p:graphicFrame>
        <p:nvGraphicFramePr>
          <p:cNvPr id="85002" name="Object 3"/>
          <p:cNvGraphicFramePr>
            <a:graphicFrameLocks noChangeAspect="1"/>
          </p:cNvGraphicFramePr>
          <p:nvPr/>
        </p:nvGraphicFramePr>
        <p:xfrm>
          <a:off x="4298950" y="3546475"/>
          <a:ext cx="430847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55" name="Equation" r:id="rId6" imgW="1638300" imgH="279400" progId="Equation.3">
                  <p:embed/>
                </p:oleObj>
              </mc:Choice>
              <mc:Fallback>
                <p:oleObj name="Equation" r:id="rId6" imgW="16383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950" y="3546475"/>
                        <a:ext cx="430847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793750" y="3768725"/>
            <a:ext cx="1809750" cy="2690813"/>
            <a:chOff x="500" y="2374"/>
            <a:chExt cx="1140" cy="1695"/>
          </a:xfrm>
        </p:grpSpPr>
        <p:sp>
          <p:nvSpPr>
            <p:cNvPr id="85016" name="Line 13"/>
            <p:cNvSpPr>
              <a:spLocks noChangeShapeType="1"/>
            </p:cNvSpPr>
            <p:nvPr/>
          </p:nvSpPr>
          <p:spPr bwMode="auto">
            <a:xfrm flipV="1">
              <a:off x="500" y="2596"/>
              <a:ext cx="1039" cy="14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5017" name="Text Box 14"/>
            <p:cNvSpPr txBox="1">
              <a:spLocks noChangeArrowheads="1"/>
            </p:cNvSpPr>
            <p:nvPr/>
          </p:nvSpPr>
          <p:spPr bwMode="auto">
            <a:xfrm>
              <a:off x="1406" y="2374"/>
              <a:ext cx="2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q</a:t>
              </a:r>
              <a:r>
                <a:rPr lang="en-US" altLang="en-US" sz="2400" baseline="-25000">
                  <a:solidFill>
                    <a:srgbClr val="000000"/>
                  </a:solidFill>
                </a:rPr>
                <a:t>1</a:t>
              </a: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479425" y="3786188"/>
            <a:ext cx="2736850" cy="2462212"/>
            <a:chOff x="302" y="2385"/>
            <a:chExt cx="1724" cy="1551"/>
          </a:xfrm>
        </p:grpSpPr>
        <p:sp>
          <p:nvSpPr>
            <p:cNvPr id="85014" name="Line 12"/>
            <p:cNvSpPr>
              <a:spLocks noChangeShapeType="1"/>
            </p:cNvSpPr>
            <p:nvPr/>
          </p:nvSpPr>
          <p:spPr bwMode="auto">
            <a:xfrm flipV="1">
              <a:off x="302" y="2586"/>
              <a:ext cx="1586" cy="1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5015" name="Text Box 15"/>
            <p:cNvSpPr txBox="1">
              <a:spLocks noChangeArrowheads="1"/>
            </p:cNvSpPr>
            <p:nvPr/>
          </p:nvSpPr>
          <p:spPr bwMode="auto">
            <a:xfrm>
              <a:off x="1776" y="2385"/>
              <a:ext cx="25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q</a:t>
              </a:r>
              <a:r>
                <a:rPr lang="en-US" altLang="en-US" sz="2400" baseline="-25000">
                  <a:solidFill>
                    <a:srgbClr val="000000"/>
                  </a:solidFill>
                </a:rPr>
                <a:t>2</a:t>
              </a:r>
            </a:p>
          </p:txBody>
        </p:sp>
      </p:grpSp>
      <p:sp>
        <p:nvSpPr>
          <p:cNvPr id="85005" name="Freeform 21"/>
          <p:cNvSpPr>
            <a:spLocks/>
          </p:cNvSpPr>
          <p:nvPr/>
        </p:nvSpPr>
        <p:spPr bwMode="auto">
          <a:xfrm>
            <a:off x="179388" y="3971925"/>
            <a:ext cx="749300" cy="960438"/>
          </a:xfrm>
          <a:custGeom>
            <a:avLst/>
            <a:gdLst>
              <a:gd name="T0" fmla="*/ 0 w 472"/>
              <a:gd name="T1" fmla="*/ 2147483646 h 605"/>
              <a:gd name="T2" fmla="*/ 2147483646 w 472"/>
              <a:gd name="T3" fmla="*/ 2147483646 h 605"/>
              <a:gd name="T4" fmla="*/ 2147483646 w 472"/>
              <a:gd name="T5" fmla="*/ 2147483646 h 605"/>
              <a:gd name="T6" fmla="*/ 2147483646 w 472"/>
              <a:gd name="T7" fmla="*/ 0 h 605"/>
              <a:gd name="T8" fmla="*/ 0 w 472"/>
              <a:gd name="T9" fmla="*/ 2147483646 h 6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2"/>
              <a:gd name="T16" fmla="*/ 0 h 605"/>
              <a:gd name="T17" fmla="*/ 472 w 472"/>
              <a:gd name="T18" fmla="*/ 605 h 6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2" h="605">
                <a:moveTo>
                  <a:pt x="0" y="19"/>
                </a:moveTo>
                <a:lnTo>
                  <a:pt x="95" y="605"/>
                </a:lnTo>
                <a:lnTo>
                  <a:pt x="369" y="472"/>
                </a:lnTo>
                <a:lnTo>
                  <a:pt x="472" y="0"/>
                </a:lnTo>
                <a:lnTo>
                  <a:pt x="0" y="19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5006" name="Freeform 23"/>
          <p:cNvSpPr>
            <a:spLocks/>
          </p:cNvSpPr>
          <p:nvPr/>
        </p:nvSpPr>
        <p:spPr bwMode="auto">
          <a:xfrm rot="719157">
            <a:off x="569913" y="4497388"/>
            <a:ext cx="1747837" cy="461962"/>
          </a:xfrm>
          <a:custGeom>
            <a:avLst/>
            <a:gdLst>
              <a:gd name="T0" fmla="*/ 0 w 802"/>
              <a:gd name="T1" fmla="*/ 0 h 387"/>
              <a:gd name="T2" fmla="*/ 2147483646 w 802"/>
              <a:gd name="T3" fmla="*/ 2147483646 h 387"/>
              <a:gd name="T4" fmla="*/ 2147483646 w 802"/>
              <a:gd name="T5" fmla="*/ 2147483646 h 387"/>
              <a:gd name="T6" fmla="*/ 0 60000 65536"/>
              <a:gd name="T7" fmla="*/ 0 60000 65536"/>
              <a:gd name="T8" fmla="*/ 0 60000 65536"/>
              <a:gd name="T9" fmla="*/ 0 w 802"/>
              <a:gd name="T10" fmla="*/ 0 h 387"/>
              <a:gd name="T11" fmla="*/ 802 w 802"/>
              <a:gd name="T12" fmla="*/ 387 h 3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02" h="387">
                <a:moveTo>
                  <a:pt x="0" y="0"/>
                </a:moveTo>
                <a:cubicBezTo>
                  <a:pt x="211" y="95"/>
                  <a:pt x="423" y="191"/>
                  <a:pt x="557" y="255"/>
                </a:cubicBezTo>
                <a:cubicBezTo>
                  <a:pt x="691" y="319"/>
                  <a:pt x="761" y="365"/>
                  <a:pt x="802" y="38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5007" name="Text Box 24"/>
          <p:cNvSpPr txBox="1">
            <a:spLocks noChangeArrowheads="1"/>
          </p:cNvSpPr>
          <p:nvPr/>
        </p:nvSpPr>
        <p:spPr bwMode="auto">
          <a:xfrm>
            <a:off x="179388" y="3948113"/>
            <a:ext cx="342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641051" name="Text Box 27"/>
          <p:cNvSpPr txBox="1">
            <a:spLocks noChangeArrowheads="1"/>
          </p:cNvSpPr>
          <p:nvPr/>
        </p:nvSpPr>
        <p:spPr bwMode="auto">
          <a:xfrm>
            <a:off x="4248150" y="4373563"/>
            <a:ext cx="48958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000">
                <a:solidFill>
                  <a:srgbClr val="000000"/>
                </a:solidFill>
              </a:rPr>
              <a:t>D(q) is called the dual;</a:t>
            </a:r>
            <a:br>
              <a:rPr lang="en-US" altLang="en-US" sz="2000">
                <a:solidFill>
                  <a:srgbClr val="000000"/>
                </a:solidFill>
              </a:rPr>
            </a:br>
            <a:r>
              <a:rPr lang="en-US" altLang="en-US" sz="2000">
                <a:solidFill>
                  <a:srgbClr val="000000"/>
                </a:solidFill>
              </a:rPr>
              <a:t>q (</a:t>
            </a:r>
            <a:r>
              <a:rPr lang="en-US" altLang="en-US" sz="2000" b="1" i="1">
                <a:solidFill>
                  <a:srgbClr val="FF0000"/>
                </a:solidFill>
              </a:rPr>
              <a:t>&gt;= 0</a:t>
            </a:r>
            <a:r>
              <a:rPr lang="en-US" altLang="en-US" sz="2000">
                <a:solidFill>
                  <a:srgbClr val="000000"/>
                </a:solidFill>
              </a:rPr>
              <a:t>) are called prices in economics</a:t>
            </a:r>
          </a:p>
        </p:txBody>
      </p:sp>
      <p:sp>
        <p:nvSpPr>
          <p:cNvPr id="641052" name="Text Box 28"/>
          <p:cNvSpPr txBox="1">
            <a:spLocks noChangeArrowheads="1"/>
          </p:cNvSpPr>
          <p:nvPr/>
        </p:nvSpPr>
        <p:spPr bwMode="auto">
          <a:xfrm>
            <a:off x="4252913" y="5345113"/>
            <a:ext cx="44418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- According to optimization theory: when D(q)  achieves minimum over all q (</a:t>
            </a:r>
            <a:r>
              <a:rPr lang="en-US" altLang="en-US" sz="2000" b="1" i="1">
                <a:solidFill>
                  <a:srgbClr val="FF0000"/>
                </a:solidFill>
              </a:rPr>
              <a:t>&gt;= 0</a:t>
            </a:r>
            <a:r>
              <a:rPr lang="en-US" altLang="en-US" sz="2000">
                <a:solidFill>
                  <a:srgbClr val="000000"/>
                </a:solidFill>
              </a:rPr>
              <a:t>), then the optimization objective is achieved.</a:t>
            </a:r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4227513" y="5046663"/>
            <a:ext cx="4895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000">
                <a:solidFill>
                  <a:srgbClr val="000000"/>
                </a:solidFill>
              </a:rPr>
              <a:t>D(q) provides an upper bound on obj.</a:t>
            </a:r>
          </a:p>
        </p:txBody>
      </p:sp>
      <p:grpSp>
        <p:nvGrpSpPr>
          <p:cNvPr id="26" name="Group 26"/>
          <p:cNvGrpSpPr>
            <a:grpSpLocks/>
          </p:cNvGrpSpPr>
          <p:nvPr/>
        </p:nvGrpSpPr>
        <p:grpSpPr bwMode="auto">
          <a:xfrm>
            <a:off x="169863" y="4171950"/>
            <a:ext cx="3495675" cy="976313"/>
            <a:chOff x="554" y="3609"/>
            <a:chExt cx="2202" cy="615"/>
          </a:xfrm>
        </p:grpSpPr>
        <p:sp>
          <p:nvSpPr>
            <p:cNvPr id="85012" name="Line 12"/>
            <p:cNvSpPr>
              <a:spLocks noChangeShapeType="1"/>
            </p:cNvSpPr>
            <p:nvPr/>
          </p:nvSpPr>
          <p:spPr bwMode="auto">
            <a:xfrm flipV="1">
              <a:off x="554" y="3801"/>
              <a:ext cx="1948" cy="4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5013" name="Text Box 15"/>
            <p:cNvSpPr txBox="1">
              <a:spLocks noChangeArrowheads="1"/>
            </p:cNvSpPr>
            <p:nvPr/>
          </p:nvSpPr>
          <p:spPr bwMode="auto">
            <a:xfrm>
              <a:off x="2460" y="3609"/>
              <a:ext cx="29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q</a:t>
              </a:r>
              <a:r>
                <a:rPr lang="en-US" altLang="en-US" sz="2400" baseline="-25000">
                  <a:solidFill>
                    <a:srgbClr val="000000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957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51" grpId="0"/>
      <p:bldP spid="641052" grpId="0"/>
      <p:bldP spid="2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072C5D-4FC0-1649-8506-811A7C41AE02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476250" y="369888"/>
            <a:ext cx="8202613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u="sng" dirty="0">
                <a:solidFill>
                  <a:srgbClr val="3333CC"/>
                </a:solidFill>
              </a:rPr>
              <a:t>Dual of the Primal</a:t>
            </a:r>
          </a:p>
        </p:txBody>
      </p:sp>
      <p:sp>
        <p:nvSpPr>
          <p:cNvPr id="87043" name="Rectangle 3" descr="Rectangle: Click to edit Master text styles&#13;&#10;Second level&#13;&#10;Third level&#13;&#10;Fourth level&#13;&#10;Fifth level"/>
          <p:cNvSpPr>
            <a:spLocks noChangeArrowheads="1"/>
          </p:cNvSpPr>
          <p:nvPr/>
        </p:nvSpPr>
        <p:spPr bwMode="auto">
          <a:xfrm>
            <a:off x="471488" y="1441450"/>
            <a:ext cx="8245475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buClr>
                <a:srgbClr val="3333CC"/>
              </a:buClr>
            </a:pPr>
            <a:endParaRPr lang="en-GB" altLang="en-US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endParaRPr lang="en-GB" altLang="en-US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  <a:buFont typeface="ZapfDingbats" charset="0"/>
              <a:buNone/>
            </a:pPr>
            <a:endParaRPr lang="en-GB" altLang="en-US">
              <a:solidFill>
                <a:srgbClr val="000000"/>
              </a:solidFill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1019175" y="4725988"/>
          <a:ext cx="7215188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80" name="Equation" r:id="rId4" imgW="2743200" imgH="482600" progId="Equation.3">
                  <p:embed/>
                </p:oleObj>
              </mc:Choice>
              <mc:Fallback>
                <p:oleObj name="Equation" r:id="rId4" imgW="27432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4725988"/>
                        <a:ext cx="7215188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7046" name="Group 7"/>
          <p:cNvGrpSpPr>
            <a:grpSpLocks/>
          </p:cNvGrpSpPr>
          <p:nvPr/>
        </p:nvGrpSpPr>
        <p:grpSpPr bwMode="auto">
          <a:xfrm>
            <a:off x="4149725" y="95250"/>
            <a:ext cx="4521200" cy="1135063"/>
            <a:chOff x="1281113" y="4897438"/>
            <a:chExt cx="6492875" cy="1840614"/>
          </a:xfrm>
        </p:grpSpPr>
        <p:sp>
          <p:nvSpPr>
            <p:cNvPr id="87047" name="Line 14"/>
            <p:cNvSpPr>
              <a:spLocks noChangeShapeType="1"/>
            </p:cNvSpPr>
            <p:nvPr/>
          </p:nvSpPr>
          <p:spPr bwMode="auto">
            <a:xfrm>
              <a:off x="4686300" y="5732463"/>
              <a:ext cx="161925" cy="122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7048" name="Line 15"/>
            <p:cNvSpPr>
              <a:spLocks noChangeShapeType="1"/>
            </p:cNvSpPr>
            <p:nvPr/>
          </p:nvSpPr>
          <p:spPr bwMode="auto">
            <a:xfrm flipH="1">
              <a:off x="5092700" y="5756275"/>
              <a:ext cx="161925" cy="123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7049" name="Line 16"/>
            <p:cNvSpPr>
              <a:spLocks noChangeShapeType="1"/>
            </p:cNvSpPr>
            <p:nvPr/>
          </p:nvSpPr>
          <p:spPr bwMode="auto">
            <a:xfrm>
              <a:off x="1730375" y="5172075"/>
              <a:ext cx="450850" cy="392113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7050" name="Line 17"/>
            <p:cNvSpPr>
              <a:spLocks noChangeShapeType="1"/>
            </p:cNvSpPr>
            <p:nvPr/>
          </p:nvSpPr>
          <p:spPr bwMode="auto">
            <a:xfrm>
              <a:off x="2170113" y="5548313"/>
              <a:ext cx="516096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7051" name="Line 18"/>
            <p:cNvSpPr>
              <a:spLocks noChangeShapeType="1"/>
            </p:cNvSpPr>
            <p:nvPr/>
          </p:nvSpPr>
          <p:spPr bwMode="auto">
            <a:xfrm flipH="1">
              <a:off x="7323138" y="5173663"/>
              <a:ext cx="450850" cy="390525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7052" name="Line 19"/>
            <p:cNvSpPr>
              <a:spLocks noChangeShapeType="1"/>
            </p:cNvSpPr>
            <p:nvPr/>
          </p:nvSpPr>
          <p:spPr bwMode="auto">
            <a:xfrm>
              <a:off x="2181225" y="5724525"/>
              <a:ext cx="2493963" cy="0"/>
            </a:xfrm>
            <a:prstGeom prst="line">
              <a:avLst/>
            </a:prstGeom>
            <a:noFill/>
            <a:ln w="28575">
              <a:solidFill>
                <a:srgbClr val="33CC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7053" name="Line 20"/>
            <p:cNvSpPr>
              <a:spLocks noChangeShapeType="1"/>
            </p:cNvSpPr>
            <p:nvPr/>
          </p:nvSpPr>
          <p:spPr bwMode="auto">
            <a:xfrm flipH="1">
              <a:off x="1720850" y="5734050"/>
              <a:ext cx="450850" cy="392113"/>
            </a:xfrm>
            <a:prstGeom prst="line">
              <a:avLst/>
            </a:prstGeom>
            <a:noFill/>
            <a:ln w="28575">
              <a:solidFill>
                <a:srgbClr val="33CC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7054" name="Line 21"/>
            <p:cNvSpPr>
              <a:spLocks noChangeShapeType="1"/>
            </p:cNvSpPr>
            <p:nvPr/>
          </p:nvSpPr>
          <p:spPr bwMode="auto">
            <a:xfrm>
              <a:off x="4826000" y="5864225"/>
              <a:ext cx="0" cy="436563"/>
            </a:xfrm>
            <a:prstGeom prst="line">
              <a:avLst/>
            </a:prstGeom>
            <a:noFill/>
            <a:ln w="28575">
              <a:solidFill>
                <a:srgbClr val="33CCCC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7055" name="Line 22"/>
            <p:cNvSpPr>
              <a:spLocks noChangeShapeType="1"/>
            </p:cNvSpPr>
            <p:nvPr/>
          </p:nvSpPr>
          <p:spPr bwMode="auto">
            <a:xfrm>
              <a:off x="5116513" y="5873750"/>
              <a:ext cx="0" cy="43656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7056" name="Line 23"/>
            <p:cNvSpPr>
              <a:spLocks noChangeShapeType="1"/>
            </p:cNvSpPr>
            <p:nvPr/>
          </p:nvSpPr>
          <p:spPr bwMode="auto">
            <a:xfrm flipV="1">
              <a:off x="5256213" y="5756275"/>
              <a:ext cx="2085975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7057" name="Line 24"/>
            <p:cNvSpPr>
              <a:spLocks noChangeShapeType="1"/>
            </p:cNvSpPr>
            <p:nvPr/>
          </p:nvSpPr>
          <p:spPr bwMode="auto">
            <a:xfrm flipH="1" flipV="1">
              <a:off x="7348538" y="5749924"/>
              <a:ext cx="423862" cy="3986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7058" name="Rectangle 18"/>
            <p:cNvSpPr>
              <a:spLocks noChangeArrowheads="1"/>
            </p:cNvSpPr>
            <p:nvPr/>
          </p:nvSpPr>
          <p:spPr bwMode="auto">
            <a:xfrm>
              <a:off x="1281113" y="4897438"/>
              <a:ext cx="594984" cy="400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000" i="1" baseline="-25000">
                  <a:solidFill>
                    <a:srgbClr val="000000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87059" name="Rectangle 19"/>
            <p:cNvSpPr>
              <a:spLocks noChangeArrowheads="1"/>
            </p:cNvSpPr>
            <p:nvPr/>
          </p:nvSpPr>
          <p:spPr bwMode="auto">
            <a:xfrm>
              <a:off x="1328737" y="6127750"/>
              <a:ext cx="594655" cy="400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000" i="1" baseline="-25000">
                  <a:solidFill>
                    <a:srgbClr val="000000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87060" name="Rectangle 20"/>
            <p:cNvSpPr>
              <a:spLocks noChangeArrowheads="1"/>
            </p:cNvSpPr>
            <p:nvPr/>
          </p:nvSpPr>
          <p:spPr bwMode="auto">
            <a:xfrm>
              <a:off x="4968875" y="6337300"/>
              <a:ext cx="690946" cy="400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000" i="1" baseline="-25000">
                  <a:solidFill>
                    <a:srgbClr val="000000"/>
                  </a:solidFill>
                  <a:latin typeface="Times New Roman" charset="0"/>
                </a:rPr>
                <a:t>3</a:t>
              </a:r>
            </a:p>
          </p:txBody>
        </p:sp>
        <p:sp>
          <p:nvSpPr>
            <p:cNvPr id="87061" name="Rectangle 21"/>
            <p:cNvSpPr>
              <a:spLocks noChangeArrowheads="1"/>
            </p:cNvSpPr>
            <p:nvPr/>
          </p:nvSpPr>
          <p:spPr bwMode="auto">
            <a:xfrm>
              <a:off x="3197225" y="5830885"/>
              <a:ext cx="828674" cy="748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87062" name="Rectangle 22"/>
            <p:cNvSpPr>
              <a:spLocks noChangeArrowheads="1"/>
            </p:cNvSpPr>
            <p:nvPr/>
          </p:nvSpPr>
          <p:spPr bwMode="auto">
            <a:xfrm>
              <a:off x="5870574" y="5843589"/>
              <a:ext cx="879474" cy="748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aphicFrame>
        <p:nvGraphicFramePr>
          <p:cNvPr id="2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7195546"/>
              </p:ext>
            </p:extLst>
          </p:nvPr>
        </p:nvGraphicFramePr>
        <p:xfrm>
          <a:off x="2023872" y="1912049"/>
          <a:ext cx="5394420" cy="1972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81" name="Equation" r:id="rId6" imgW="2362200" imgH="863600" progId="Equation.3">
                  <p:embed/>
                </p:oleObj>
              </mc:Choice>
              <mc:Fallback>
                <p:oleObj name="Equation" r:id="rId6" imgW="23622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3872" y="1912049"/>
                        <a:ext cx="5394420" cy="197225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146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D8848C-4433-F94F-94D7-7FC73DF228C1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200">
                <a:solidFill>
                  <a:srgbClr val="3333CC"/>
                </a:solidFill>
              </a:rPr>
              <a:t>Dual of the Primal</a:t>
            </a:r>
            <a:endParaRPr lang="en-US" altLang="en-US" sz="3200" dirty="0">
              <a:ea typeface="ＭＳ Ｐゴシック" charset="-128"/>
            </a:endParaRPr>
          </a:p>
        </p:txBody>
      </p:sp>
      <p:graphicFrame>
        <p:nvGraphicFramePr>
          <p:cNvPr id="8909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588187"/>
              </p:ext>
            </p:extLst>
          </p:nvPr>
        </p:nvGraphicFramePr>
        <p:xfrm>
          <a:off x="854967" y="1883170"/>
          <a:ext cx="7215188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74" name="Equation" r:id="rId4" imgW="2743200" imgH="482600" progId="Equation.3">
                  <p:embed/>
                </p:oleObj>
              </mc:Choice>
              <mc:Fallback>
                <p:oleObj name="Equation" r:id="rId4" imgW="27432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967" y="1883170"/>
                        <a:ext cx="7215188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6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242652"/>
              </p:ext>
            </p:extLst>
          </p:nvPr>
        </p:nvGraphicFramePr>
        <p:xfrm>
          <a:off x="1707455" y="3140470"/>
          <a:ext cx="6446837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75" name="Equation" r:id="rId6" imgW="2451100" imgH="457200" progId="Equation.3">
                  <p:embed/>
                </p:oleObj>
              </mc:Choice>
              <mc:Fallback>
                <p:oleObj name="Equation" r:id="rId6" imgW="2451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7455" y="3140470"/>
                        <a:ext cx="6446837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6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413977"/>
              </p:ext>
            </p:extLst>
          </p:nvPr>
        </p:nvGraphicFramePr>
        <p:xfrm>
          <a:off x="1756667" y="4399358"/>
          <a:ext cx="6380163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76" name="Equation" r:id="rId8" imgW="2425700" imgH="457200" progId="Equation.3">
                  <p:embed/>
                </p:oleObj>
              </mc:Choice>
              <mc:Fallback>
                <p:oleObj name="Equation" r:id="rId8" imgW="24257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6667" y="4399358"/>
                        <a:ext cx="6380163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095" name="Group 7"/>
          <p:cNvGrpSpPr>
            <a:grpSpLocks/>
          </p:cNvGrpSpPr>
          <p:nvPr/>
        </p:nvGrpSpPr>
        <p:grpSpPr bwMode="auto">
          <a:xfrm>
            <a:off x="4149725" y="77788"/>
            <a:ext cx="4521200" cy="1135062"/>
            <a:chOff x="1281113" y="4897438"/>
            <a:chExt cx="6492875" cy="1840614"/>
          </a:xfrm>
        </p:grpSpPr>
        <p:sp>
          <p:nvSpPr>
            <p:cNvPr id="89096" name="Line 14"/>
            <p:cNvSpPr>
              <a:spLocks noChangeShapeType="1"/>
            </p:cNvSpPr>
            <p:nvPr/>
          </p:nvSpPr>
          <p:spPr bwMode="auto">
            <a:xfrm>
              <a:off x="4686300" y="5732463"/>
              <a:ext cx="161925" cy="122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097" name="Line 15"/>
            <p:cNvSpPr>
              <a:spLocks noChangeShapeType="1"/>
            </p:cNvSpPr>
            <p:nvPr/>
          </p:nvSpPr>
          <p:spPr bwMode="auto">
            <a:xfrm flipH="1">
              <a:off x="5092700" y="5756275"/>
              <a:ext cx="161925" cy="123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098" name="Line 16"/>
            <p:cNvSpPr>
              <a:spLocks noChangeShapeType="1"/>
            </p:cNvSpPr>
            <p:nvPr/>
          </p:nvSpPr>
          <p:spPr bwMode="auto">
            <a:xfrm>
              <a:off x="1730375" y="5172075"/>
              <a:ext cx="450850" cy="392113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099" name="Line 17"/>
            <p:cNvSpPr>
              <a:spLocks noChangeShapeType="1"/>
            </p:cNvSpPr>
            <p:nvPr/>
          </p:nvSpPr>
          <p:spPr bwMode="auto">
            <a:xfrm>
              <a:off x="2170113" y="5548313"/>
              <a:ext cx="516096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100" name="Line 18"/>
            <p:cNvSpPr>
              <a:spLocks noChangeShapeType="1"/>
            </p:cNvSpPr>
            <p:nvPr/>
          </p:nvSpPr>
          <p:spPr bwMode="auto">
            <a:xfrm flipH="1">
              <a:off x="7323138" y="5173663"/>
              <a:ext cx="450850" cy="390525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101" name="Line 19"/>
            <p:cNvSpPr>
              <a:spLocks noChangeShapeType="1"/>
            </p:cNvSpPr>
            <p:nvPr/>
          </p:nvSpPr>
          <p:spPr bwMode="auto">
            <a:xfrm>
              <a:off x="2181225" y="5724525"/>
              <a:ext cx="2493963" cy="0"/>
            </a:xfrm>
            <a:prstGeom prst="line">
              <a:avLst/>
            </a:prstGeom>
            <a:noFill/>
            <a:ln w="28575">
              <a:solidFill>
                <a:srgbClr val="33CC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102" name="Line 20"/>
            <p:cNvSpPr>
              <a:spLocks noChangeShapeType="1"/>
            </p:cNvSpPr>
            <p:nvPr/>
          </p:nvSpPr>
          <p:spPr bwMode="auto">
            <a:xfrm flipH="1">
              <a:off x="1720850" y="5734050"/>
              <a:ext cx="450850" cy="392113"/>
            </a:xfrm>
            <a:prstGeom prst="line">
              <a:avLst/>
            </a:prstGeom>
            <a:noFill/>
            <a:ln w="28575">
              <a:solidFill>
                <a:srgbClr val="33CC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103" name="Line 21"/>
            <p:cNvSpPr>
              <a:spLocks noChangeShapeType="1"/>
            </p:cNvSpPr>
            <p:nvPr/>
          </p:nvSpPr>
          <p:spPr bwMode="auto">
            <a:xfrm>
              <a:off x="4826000" y="5864225"/>
              <a:ext cx="0" cy="436563"/>
            </a:xfrm>
            <a:prstGeom prst="line">
              <a:avLst/>
            </a:prstGeom>
            <a:noFill/>
            <a:ln w="28575">
              <a:solidFill>
                <a:srgbClr val="33CCCC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104" name="Line 22"/>
            <p:cNvSpPr>
              <a:spLocks noChangeShapeType="1"/>
            </p:cNvSpPr>
            <p:nvPr/>
          </p:nvSpPr>
          <p:spPr bwMode="auto">
            <a:xfrm>
              <a:off x="5116513" y="5873750"/>
              <a:ext cx="0" cy="43656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105" name="Line 23"/>
            <p:cNvSpPr>
              <a:spLocks noChangeShapeType="1"/>
            </p:cNvSpPr>
            <p:nvPr/>
          </p:nvSpPr>
          <p:spPr bwMode="auto">
            <a:xfrm flipV="1">
              <a:off x="5256213" y="5756275"/>
              <a:ext cx="2085975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106" name="Line 24"/>
            <p:cNvSpPr>
              <a:spLocks noChangeShapeType="1"/>
            </p:cNvSpPr>
            <p:nvPr/>
          </p:nvSpPr>
          <p:spPr bwMode="auto">
            <a:xfrm flipH="1" flipV="1">
              <a:off x="7348538" y="5749924"/>
              <a:ext cx="423862" cy="3986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107" name="Rectangle 18"/>
            <p:cNvSpPr>
              <a:spLocks noChangeArrowheads="1"/>
            </p:cNvSpPr>
            <p:nvPr/>
          </p:nvSpPr>
          <p:spPr bwMode="auto">
            <a:xfrm>
              <a:off x="1281113" y="4897438"/>
              <a:ext cx="594984" cy="400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000" i="1" baseline="-25000">
                  <a:solidFill>
                    <a:srgbClr val="000000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89108" name="Rectangle 19"/>
            <p:cNvSpPr>
              <a:spLocks noChangeArrowheads="1"/>
            </p:cNvSpPr>
            <p:nvPr/>
          </p:nvSpPr>
          <p:spPr bwMode="auto">
            <a:xfrm>
              <a:off x="1328737" y="6127750"/>
              <a:ext cx="594655" cy="400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000" i="1" baseline="-25000">
                  <a:solidFill>
                    <a:srgbClr val="000000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89109" name="Rectangle 20"/>
            <p:cNvSpPr>
              <a:spLocks noChangeArrowheads="1"/>
            </p:cNvSpPr>
            <p:nvPr/>
          </p:nvSpPr>
          <p:spPr bwMode="auto">
            <a:xfrm>
              <a:off x="4968875" y="6337300"/>
              <a:ext cx="690946" cy="400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000" i="1" baseline="-25000">
                  <a:solidFill>
                    <a:srgbClr val="000000"/>
                  </a:solidFill>
                  <a:latin typeface="Times New Roman" charset="0"/>
                </a:rPr>
                <a:t>3</a:t>
              </a:r>
            </a:p>
          </p:txBody>
        </p:sp>
        <p:sp>
          <p:nvSpPr>
            <p:cNvPr id="89110" name="Rectangle 21"/>
            <p:cNvSpPr>
              <a:spLocks noChangeArrowheads="1"/>
            </p:cNvSpPr>
            <p:nvPr/>
          </p:nvSpPr>
          <p:spPr bwMode="auto">
            <a:xfrm>
              <a:off x="3197225" y="5830885"/>
              <a:ext cx="828674" cy="748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89111" name="Rectangle 22"/>
            <p:cNvSpPr>
              <a:spLocks noChangeArrowheads="1"/>
            </p:cNvSpPr>
            <p:nvPr/>
          </p:nvSpPr>
          <p:spPr bwMode="auto">
            <a:xfrm>
              <a:off x="5870574" y="5843589"/>
              <a:ext cx="879474" cy="748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433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107EF0-A835-AB4B-9D8A-AA18BBBBDC64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Distributed</a:t>
            </a:r>
            <a:r>
              <a:rPr lang="en-US" altLang="en-US" sz="2800">
                <a:ea typeface="ＭＳ Ｐゴシック" charset="-128"/>
              </a:rPr>
              <a:t> Optimization</a:t>
            </a:r>
            <a:r>
              <a:rPr lang="en-US" altLang="zh-CN" sz="2800">
                <a:ea typeface="宋体" charset="-122"/>
              </a:rPr>
              <a:t>: User Problem</a:t>
            </a:r>
            <a:endParaRPr lang="en-US" altLang="en-US" sz="2800">
              <a:ea typeface="ＭＳ Ｐゴシック" charset="-128"/>
            </a:endParaRPr>
          </a:p>
        </p:txBody>
      </p:sp>
      <p:sp>
        <p:nvSpPr>
          <p:cNvPr id="91139" name="Rectangle 3" descr="Rectangle: Click to edit Master text styles&#13;&#10;Second level&#13;&#10;Third level&#13;&#10;Fourth level&#13;&#10;Fifth level"/>
          <p:cNvSpPr>
            <a:spLocks noChangeArrowheads="1"/>
          </p:cNvSpPr>
          <p:nvPr/>
        </p:nvSpPr>
        <p:spPr bwMode="auto">
          <a:xfrm>
            <a:off x="536575" y="1657350"/>
            <a:ext cx="77724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GB" altLang="en-US" dirty="0">
                <a:solidFill>
                  <a:srgbClr val="000000"/>
                </a:solidFill>
              </a:rPr>
              <a:t>Given </a:t>
            </a:r>
            <a:r>
              <a:rPr lang="en-GB" altLang="zh-CN" dirty="0">
                <a:solidFill>
                  <a:srgbClr val="000000"/>
                </a:solidFill>
                <a:ea typeface="宋体" charset="-122"/>
                <a:sym typeface="Symbol" charset="2"/>
              </a:rPr>
              <a:t>p</a:t>
            </a:r>
            <a:r>
              <a:rPr lang="en-GB" altLang="zh-CN" baseline="-25000" dirty="0">
                <a:solidFill>
                  <a:srgbClr val="000000"/>
                </a:solidFill>
                <a:ea typeface="宋体" charset="-122"/>
              </a:rPr>
              <a:t>f </a:t>
            </a:r>
            <a:r>
              <a:rPr lang="en-GB" altLang="zh-CN" dirty="0">
                <a:solidFill>
                  <a:srgbClr val="000000"/>
                </a:solidFill>
                <a:ea typeface="宋体" charset="-122"/>
              </a:rPr>
              <a:t>(</a:t>
            </a:r>
            <a:r>
              <a:rPr lang="en-GB" altLang="en-US" dirty="0">
                <a:solidFill>
                  <a:srgbClr val="000000"/>
                </a:solidFill>
                <a:ea typeface="宋体" charset="-122"/>
              </a:rPr>
              <a:t>=sum of dual </a:t>
            </a:r>
            <a:r>
              <a:rPr lang="en-GB" altLang="en-US" dirty="0" err="1">
                <a:solidFill>
                  <a:srgbClr val="000000"/>
                </a:solidFill>
                <a:ea typeface="宋体" charset="-122"/>
              </a:rPr>
              <a:t>var</a:t>
            </a:r>
            <a:r>
              <a:rPr lang="en-GB" altLang="en-US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ea typeface="宋体" charset="-122"/>
              </a:rPr>
              <a:t>q</a:t>
            </a:r>
            <a:r>
              <a:rPr lang="en-GB" altLang="en-US" baseline="-25000" dirty="0" err="1">
                <a:solidFill>
                  <a:srgbClr val="000000"/>
                </a:solidFill>
                <a:ea typeface="宋体" charset="-122"/>
              </a:rPr>
              <a:t>l</a:t>
            </a:r>
            <a:r>
              <a:rPr lang="en-GB" altLang="en-US" baseline="-25000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GB" altLang="en-US" dirty="0">
                <a:solidFill>
                  <a:srgbClr val="000000"/>
                </a:solidFill>
                <a:ea typeface="宋体" charset="-122"/>
              </a:rPr>
              <a:t>along the path) </a:t>
            </a:r>
            <a:r>
              <a:rPr lang="en-GB" altLang="zh-CN" dirty="0">
                <a:solidFill>
                  <a:srgbClr val="000000"/>
                </a:solidFill>
                <a:ea typeface="宋体" charset="-122"/>
              </a:rPr>
              <a:t>flow</a:t>
            </a:r>
            <a:r>
              <a:rPr lang="en-GB" altLang="en-US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GB" altLang="zh-CN" dirty="0">
                <a:solidFill>
                  <a:srgbClr val="000000"/>
                </a:solidFill>
                <a:ea typeface="宋体" charset="-122"/>
              </a:rPr>
              <a:t>f</a:t>
            </a:r>
            <a:r>
              <a:rPr lang="en-GB" altLang="en-US" dirty="0">
                <a:solidFill>
                  <a:srgbClr val="000000"/>
                </a:solidFill>
                <a:ea typeface="宋体" charset="-122"/>
              </a:rPr>
              <a:t> chooses </a:t>
            </a:r>
            <a:r>
              <a:rPr lang="en-GB" altLang="zh-CN" dirty="0">
                <a:solidFill>
                  <a:srgbClr val="000000"/>
                </a:solidFill>
                <a:ea typeface="宋体" charset="-122"/>
              </a:rPr>
              <a:t>rate </a:t>
            </a:r>
            <a:r>
              <a:rPr lang="en-GB" altLang="en-US" dirty="0" err="1">
                <a:solidFill>
                  <a:srgbClr val="000000"/>
                </a:solidFill>
                <a:ea typeface="宋体" charset="-122"/>
              </a:rPr>
              <a:t>x</a:t>
            </a:r>
            <a:r>
              <a:rPr lang="en-GB" altLang="zh-CN" baseline="-25000" dirty="0" err="1">
                <a:solidFill>
                  <a:srgbClr val="000000"/>
                </a:solidFill>
                <a:ea typeface="宋体" charset="-122"/>
              </a:rPr>
              <a:t>f</a:t>
            </a:r>
            <a:r>
              <a:rPr lang="en-GB" altLang="zh-CN" dirty="0">
                <a:solidFill>
                  <a:srgbClr val="000000"/>
                </a:solidFill>
                <a:ea typeface="宋体" charset="-122"/>
              </a:rPr>
              <a:t> to maximize:</a:t>
            </a:r>
          </a:p>
          <a:p>
            <a:pPr>
              <a:buClr>
                <a:srgbClr val="3333CC"/>
              </a:buClr>
            </a:pPr>
            <a:endParaRPr lang="en-GB" altLang="zh-CN" dirty="0">
              <a:solidFill>
                <a:srgbClr val="000000"/>
              </a:solidFill>
              <a:ea typeface="宋体" charset="-122"/>
            </a:endParaRPr>
          </a:p>
          <a:p>
            <a:pPr>
              <a:buClr>
                <a:srgbClr val="3333CC"/>
              </a:buClr>
            </a:pPr>
            <a:endParaRPr lang="en-GB" altLang="zh-CN" dirty="0">
              <a:solidFill>
                <a:srgbClr val="000000"/>
              </a:solidFill>
              <a:ea typeface="宋体" charset="-122"/>
            </a:endParaRPr>
          </a:p>
          <a:p>
            <a:pPr>
              <a:buClr>
                <a:srgbClr val="3333CC"/>
              </a:buClr>
            </a:pPr>
            <a:endParaRPr lang="en-GB" altLang="zh-CN" dirty="0">
              <a:solidFill>
                <a:srgbClr val="000000"/>
              </a:solidFill>
              <a:ea typeface="宋体" charset="-122"/>
            </a:endParaRPr>
          </a:p>
          <a:p>
            <a:pPr>
              <a:buClr>
                <a:srgbClr val="3333CC"/>
              </a:buClr>
            </a:pPr>
            <a:endParaRPr lang="en-US" altLang="en-US" dirty="0">
              <a:solidFill>
                <a:srgbClr val="000000"/>
              </a:solidFill>
              <a:ea typeface="宋体" charset="-122"/>
            </a:endParaRP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  <a:ea typeface="宋体" charset="-122"/>
              </a:rPr>
              <a:t>Using the price signals, the optimization problem of each user is independent of each other!</a:t>
            </a:r>
          </a:p>
        </p:txBody>
      </p:sp>
      <p:graphicFrame>
        <p:nvGraphicFramePr>
          <p:cNvPr id="9114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43051"/>
              </p:ext>
            </p:extLst>
          </p:nvPr>
        </p:nvGraphicFramePr>
        <p:xfrm>
          <a:off x="2258219" y="2892771"/>
          <a:ext cx="4322762" cy="153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57" name="Equation" r:id="rId4" imgW="1358310" imgH="482391" progId="Equation.3">
                  <p:embed/>
                </p:oleObj>
              </mc:Choice>
              <mc:Fallback>
                <p:oleObj name="Equation" r:id="rId4" imgW="1358310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219" y="2892771"/>
                        <a:ext cx="4322762" cy="153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8155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03B255-2E28-784B-A14D-9BDD0B5F6B6A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Distributed</a:t>
            </a:r>
            <a:r>
              <a:rPr lang="en-US" altLang="en-US" sz="2800">
                <a:ea typeface="ＭＳ Ｐゴシック" charset="-128"/>
              </a:rPr>
              <a:t> Optimization</a:t>
            </a:r>
            <a:r>
              <a:rPr lang="en-US" altLang="zh-CN" sz="2800">
                <a:ea typeface="宋体" charset="-122"/>
              </a:rPr>
              <a:t>: </a:t>
            </a:r>
            <a:br>
              <a:rPr lang="en-US" altLang="zh-CN" sz="2800">
                <a:ea typeface="宋体" charset="-122"/>
              </a:rPr>
            </a:br>
            <a:r>
              <a:rPr lang="en-US" altLang="zh-CN" sz="2800">
                <a:ea typeface="宋体" charset="-122"/>
              </a:rPr>
              <a:t>User Problem</a:t>
            </a:r>
            <a:endParaRPr lang="en-US" altLang="en-US" sz="2800">
              <a:ea typeface="ＭＳ Ｐゴシック" charset="-128"/>
            </a:endParaRPr>
          </a:p>
        </p:txBody>
      </p:sp>
      <p:sp>
        <p:nvSpPr>
          <p:cNvPr id="93187" name="Rectangle 3" descr="Rectangle: Click to edit Master text styles&#13;&#10;Second level&#13;&#10;Third level&#13;&#10;Fourth level&#13;&#10;Fifth level"/>
          <p:cNvSpPr>
            <a:spLocks noChangeArrowheads="1"/>
          </p:cNvSpPr>
          <p:nvPr/>
        </p:nvSpPr>
        <p:spPr bwMode="auto">
          <a:xfrm>
            <a:off x="536575" y="165735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ZapfDingbats" charset="0"/>
              <a:buNone/>
            </a:pPr>
            <a:endParaRPr lang="en-US" altLang="en-US" sz="5400" baseline="-25000">
              <a:solidFill>
                <a:srgbClr val="000000"/>
              </a:solidFill>
            </a:endParaRPr>
          </a:p>
        </p:txBody>
      </p:sp>
      <p:graphicFrame>
        <p:nvGraphicFramePr>
          <p:cNvPr id="93188" name="Object 2"/>
          <p:cNvGraphicFramePr>
            <a:graphicFrameLocks noChangeAspect="1"/>
          </p:cNvGraphicFramePr>
          <p:nvPr/>
        </p:nvGraphicFramePr>
        <p:xfrm>
          <a:off x="6149975" y="71438"/>
          <a:ext cx="2798763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19" name="Equation" r:id="rId4" imgW="1358900" imgH="508000" progId="Equation.3">
                  <p:embed/>
                </p:oleObj>
              </mc:Choice>
              <mc:Fallback>
                <p:oleObj name="Equation" r:id="rId4" imgW="13589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9975" y="71438"/>
                        <a:ext cx="2798763" cy="10461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2760663" y="5080000"/>
          <a:ext cx="335280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20" name="Equation" r:id="rId6" imgW="1054100" imgH="241300" progId="Equation.3">
                  <p:embed/>
                </p:oleObj>
              </mc:Choice>
              <mc:Fallback>
                <p:oleObj name="Equation" r:id="rId6" imgW="1054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0663" y="5080000"/>
                        <a:ext cx="3352800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1" name="Text Box 6"/>
          <p:cNvSpPr txBox="1">
            <a:spLocks noChangeArrowheads="1"/>
          </p:cNvSpPr>
          <p:nvPr/>
        </p:nvSpPr>
        <p:spPr bwMode="auto">
          <a:xfrm>
            <a:off x="566738" y="4198938"/>
            <a:ext cx="64309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At equilibrium (i.e., at optimal), x</a:t>
            </a:r>
            <a:r>
              <a:rPr lang="en-US" altLang="zh-CN" sz="2400" baseline="-25000">
                <a:solidFill>
                  <a:srgbClr val="000000"/>
                </a:solidFill>
                <a:ea typeface="宋体" charset="-122"/>
              </a:rPr>
              <a:t>f</a:t>
            </a: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 satisfies:</a:t>
            </a:r>
            <a:endParaRPr lang="en-US" altLang="en-US" sz="2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496888" y="1666875"/>
            <a:ext cx="5281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How should flow f adjust x</a:t>
            </a:r>
            <a:r>
              <a:rPr lang="en-US" altLang="zh-CN" sz="2400" baseline="-25000">
                <a:solidFill>
                  <a:srgbClr val="000000"/>
                </a:solidFill>
                <a:ea typeface="宋体" charset="-122"/>
              </a:rPr>
              <a:t>f</a:t>
            </a: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 locally?</a:t>
            </a:r>
            <a:endParaRPr lang="en-US" altLang="en-US" sz="2400">
              <a:solidFill>
                <a:srgbClr val="000000"/>
              </a:solidFill>
              <a:ea typeface="宋体" charset="-122"/>
            </a:endParaRP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2455863" y="2428875"/>
          <a:ext cx="387985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21" name="Equation" r:id="rId8" imgW="1218671" imgH="241195" progId="Equation.3">
                  <p:embed/>
                </p:oleObj>
              </mc:Choice>
              <mc:Fallback>
                <p:oleObj name="Equation" r:id="rId8" imgW="1218671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863" y="2428875"/>
                        <a:ext cx="3879850" cy="7683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478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42F5E1-9318-154A-A573-322DB60FFFB8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333374" y="150813"/>
            <a:ext cx="8378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u="sng" dirty="0">
                <a:solidFill>
                  <a:srgbClr val="3333CC"/>
                </a:solidFill>
              </a:rPr>
              <a:t>Recap: TCP/Reno Throughput Modeling</a:t>
            </a:r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334963" y="1314450"/>
            <a:ext cx="8077200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>
                <a:srgbClr val="3333CC"/>
              </a:buClr>
            </a:pPr>
            <a:endParaRPr lang="en-US" altLang="en-US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</a:pPr>
            <a:endParaRPr lang="en-US" altLang="en-US">
              <a:solidFill>
                <a:srgbClr val="000000"/>
              </a:solidFill>
            </a:endParaRPr>
          </a:p>
        </p:txBody>
      </p:sp>
      <p:graphicFrame>
        <p:nvGraphicFramePr>
          <p:cNvPr id="113668" name="Object 2"/>
          <p:cNvGraphicFramePr>
            <a:graphicFrameLocks noChangeAspect="1"/>
          </p:cNvGraphicFramePr>
          <p:nvPr/>
        </p:nvGraphicFramePr>
        <p:xfrm>
          <a:off x="1673225" y="1831975"/>
          <a:ext cx="489585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25" name="Equation" r:id="rId4" imgW="2286000" imgH="482600" progId="Equation.3">
                  <p:embed/>
                </p:oleObj>
              </mc:Choice>
              <mc:Fallback>
                <p:oleObj name="Equation" r:id="rId4" imgW="22860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1831975"/>
                        <a:ext cx="4895850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9" name="Object 3"/>
          <p:cNvGraphicFramePr>
            <a:graphicFrameLocks noChangeAspect="1"/>
          </p:cNvGraphicFramePr>
          <p:nvPr/>
        </p:nvGraphicFramePr>
        <p:xfrm>
          <a:off x="1674813" y="3227388"/>
          <a:ext cx="533558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26" name="Equation" r:id="rId6" imgW="2273300" imgH="228600" progId="Equation.3">
                  <p:embed/>
                </p:oleObj>
              </mc:Choice>
              <mc:Fallback>
                <p:oleObj name="Equation" r:id="rId6" imgW="2273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3227388"/>
                        <a:ext cx="5335587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927100" y="3817938"/>
            <a:ext cx="6907213" cy="744537"/>
            <a:chOff x="927100" y="3817938"/>
            <a:chExt cx="6907213" cy="744537"/>
          </a:xfrm>
        </p:grpSpPr>
        <p:sp>
          <p:nvSpPr>
            <p:cNvPr id="113670" name="Rectangle 6"/>
            <p:cNvSpPr>
              <a:spLocks noChangeArrowheads="1"/>
            </p:cNvSpPr>
            <p:nvPr/>
          </p:nvSpPr>
          <p:spPr bwMode="auto">
            <a:xfrm>
              <a:off x="927100" y="3937000"/>
              <a:ext cx="5270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charset="0"/>
                </a:rPr>
                <a:t>=&gt;</a:t>
              </a:r>
            </a:p>
          </p:txBody>
        </p:sp>
        <p:graphicFrame>
          <p:nvGraphicFramePr>
            <p:cNvPr id="113671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1662113" y="3817938"/>
            <a:ext cx="6172200" cy="744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127" name="Equation" r:id="rId8" imgW="2628900" imgH="317500" progId="Equation.3">
                    <p:embed/>
                  </p:oleObj>
                </mc:Choice>
                <mc:Fallback>
                  <p:oleObj name="Equation" r:id="rId8" imgW="2628900" imgH="317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2113" y="3817938"/>
                          <a:ext cx="6172200" cy="744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"/>
          <p:cNvGrpSpPr/>
          <p:nvPr/>
        </p:nvGrpSpPr>
        <p:grpSpPr>
          <a:xfrm>
            <a:off x="925513" y="4972050"/>
            <a:ext cx="6045200" cy="625475"/>
            <a:chOff x="925513" y="4972050"/>
            <a:chExt cx="6045200" cy="625475"/>
          </a:xfrm>
        </p:grpSpPr>
        <p:graphicFrame>
          <p:nvGraphicFramePr>
            <p:cNvPr id="113672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1692275" y="4972050"/>
            <a:ext cx="5278438" cy="625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128" name="Equation" r:id="rId10" imgW="2247900" imgH="266700" progId="Equation.3">
                    <p:embed/>
                  </p:oleObj>
                </mc:Choice>
                <mc:Fallback>
                  <p:oleObj name="Equation" r:id="rId10" imgW="2247900" imgH="266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2275" y="4972050"/>
                          <a:ext cx="5278438" cy="625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673" name="Rectangle 9"/>
            <p:cNvSpPr>
              <a:spLocks noChangeArrowheads="1"/>
            </p:cNvSpPr>
            <p:nvPr/>
          </p:nvSpPr>
          <p:spPr bwMode="auto">
            <a:xfrm>
              <a:off x="925513" y="5008563"/>
              <a:ext cx="5270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charset="0"/>
                </a:rPr>
                <a:t>=&gt;</a:t>
              </a:r>
            </a:p>
          </p:txBody>
        </p:sp>
      </p:grpSp>
      <p:sp>
        <p:nvSpPr>
          <p:cNvPr id="4" name="Frame 3"/>
          <p:cNvSpPr/>
          <p:nvPr/>
        </p:nvSpPr>
        <p:spPr bwMode="auto">
          <a:xfrm>
            <a:off x="1529593" y="4797287"/>
            <a:ext cx="5666339" cy="954157"/>
          </a:xfrm>
          <a:prstGeom prst="fram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9038" y="6032122"/>
            <a:ext cx="68694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This is called the TCP throughput </a:t>
            </a:r>
            <a:r>
              <a:rPr lang="en-US" dirty="0" err="1"/>
              <a:t>sqrt</a:t>
            </a:r>
            <a:r>
              <a:rPr lang="en-US" dirty="0"/>
              <a:t> of loss rate law.</a:t>
            </a:r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0ED3C23E-0776-D74B-B7D3-D0842DB21335}"/>
              </a:ext>
            </a:extLst>
          </p:cNvPr>
          <p:cNvSpPr txBox="1">
            <a:spLocks/>
          </p:cNvSpPr>
          <p:nvPr/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C3A951-8924-2142-ACC4-DE41A2DA2F01}" type="slidenum">
              <a:rPr lang="en-US" altLang="en-US" sz="1400" smtClean="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842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898D5B-08C6-994A-82C2-EA86D1B8E5D1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51825" cy="1143000"/>
          </a:xfrm>
        </p:spPr>
        <p:txBody>
          <a:bodyPr/>
          <a:lstStyle/>
          <a:p>
            <a:r>
              <a:rPr lang="en-US" altLang="zh-CN" sz="3600" dirty="0">
                <a:ea typeface="宋体" charset="-122"/>
              </a:rPr>
              <a:t>Interpreting Congestion Measure</a:t>
            </a:r>
            <a:endParaRPr lang="en-US" altLang="en-US" sz="3600" dirty="0">
              <a:ea typeface="ＭＳ Ｐゴシック" charset="-128"/>
            </a:endParaRPr>
          </a:p>
        </p:txBody>
      </p:sp>
      <p:grpSp>
        <p:nvGrpSpPr>
          <p:cNvPr id="95235" name="Group 32"/>
          <p:cNvGrpSpPr>
            <a:grpSpLocks/>
          </p:cNvGrpSpPr>
          <p:nvPr/>
        </p:nvGrpSpPr>
        <p:grpSpPr bwMode="auto">
          <a:xfrm>
            <a:off x="722313" y="3132138"/>
            <a:ext cx="8020050" cy="2239962"/>
            <a:chOff x="722313" y="3132138"/>
            <a:chExt cx="8020050" cy="2239962"/>
          </a:xfrm>
        </p:grpSpPr>
        <p:grpSp>
          <p:nvGrpSpPr>
            <p:cNvPr id="95238" name="Group 4"/>
            <p:cNvGrpSpPr>
              <a:grpSpLocks/>
            </p:cNvGrpSpPr>
            <p:nvPr/>
          </p:nvGrpSpPr>
          <p:grpSpPr bwMode="auto">
            <a:xfrm>
              <a:off x="722313" y="3132138"/>
              <a:ext cx="8020050" cy="1468437"/>
              <a:chOff x="247" y="1669"/>
              <a:chExt cx="5052" cy="925"/>
            </a:xfrm>
          </p:grpSpPr>
          <p:grpSp>
            <p:nvGrpSpPr>
              <p:cNvPr id="95254" name="Group 5"/>
              <p:cNvGrpSpPr>
                <a:grpSpLocks/>
              </p:cNvGrpSpPr>
              <p:nvPr/>
            </p:nvGrpSpPr>
            <p:grpSpPr bwMode="auto">
              <a:xfrm>
                <a:off x="247" y="1669"/>
                <a:ext cx="5052" cy="925"/>
                <a:chOff x="247" y="1557"/>
                <a:chExt cx="5052" cy="925"/>
              </a:xfrm>
            </p:grpSpPr>
            <p:sp>
              <p:nvSpPr>
                <p:cNvPr id="95256" name="Oval 6"/>
                <p:cNvSpPr>
                  <a:spLocks noChangeArrowheads="1"/>
                </p:cNvSpPr>
                <p:nvPr/>
              </p:nvSpPr>
              <p:spPr bwMode="auto">
                <a:xfrm>
                  <a:off x="1847" y="1604"/>
                  <a:ext cx="2020" cy="878"/>
                </a:xfrm>
                <a:prstGeom prst="ellipse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charset="0"/>
                    <a:buChar char="r"/>
                    <a:defRPr sz="28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charset="0"/>
                    <a:buChar char="m"/>
                    <a:defRPr sz="24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5257" name="Rectangle 7"/>
                <p:cNvSpPr>
                  <a:spLocks noChangeArrowheads="1"/>
                </p:cNvSpPr>
                <p:nvPr/>
              </p:nvSpPr>
              <p:spPr bwMode="auto">
                <a:xfrm>
                  <a:off x="247" y="1623"/>
                  <a:ext cx="1417" cy="16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charset="0"/>
                    <a:buChar char="r"/>
                    <a:defRPr sz="28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charset="0"/>
                    <a:buChar char="m"/>
                    <a:defRPr sz="24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5258" name="Line 8"/>
                <p:cNvSpPr>
                  <a:spLocks noChangeShapeType="1"/>
                </p:cNvSpPr>
                <p:nvPr/>
              </p:nvSpPr>
              <p:spPr bwMode="auto">
                <a:xfrm>
                  <a:off x="1664" y="1705"/>
                  <a:ext cx="292" cy="11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95259" name="Group 9"/>
                <p:cNvGrpSpPr>
                  <a:grpSpLocks/>
                </p:cNvGrpSpPr>
                <p:nvPr/>
              </p:nvGrpSpPr>
              <p:grpSpPr bwMode="auto">
                <a:xfrm>
                  <a:off x="3593" y="1557"/>
                  <a:ext cx="1706" cy="180"/>
                  <a:chOff x="3729" y="2277"/>
                  <a:chExt cx="1706" cy="180"/>
                </a:xfrm>
              </p:grpSpPr>
              <p:sp>
                <p:nvSpPr>
                  <p:cNvPr id="95263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4018" y="2277"/>
                    <a:ext cx="1417" cy="16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ZapfDingbats" charset="0"/>
                      <a:buChar char="r"/>
                      <a:defRPr sz="28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ZapfDingbats" charset="0"/>
                      <a:buChar char="m"/>
                      <a:defRPr sz="24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95264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29" y="2347"/>
                    <a:ext cx="292" cy="11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miter lim="800000"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95260" name="Rectangle 12"/>
                <p:cNvSpPr>
                  <a:spLocks noChangeArrowheads="1"/>
                </p:cNvSpPr>
                <p:nvPr/>
              </p:nvSpPr>
              <p:spPr bwMode="auto">
                <a:xfrm>
                  <a:off x="252" y="2249"/>
                  <a:ext cx="1417" cy="16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charset="0"/>
                    <a:buChar char="r"/>
                    <a:defRPr sz="28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charset="0"/>
                    <a:buChar char="m"/>
                    <a:defRPr sz="24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5261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669" y="2240"/>
                  <a:ext cx="274" cy="91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526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0" y="1864"/>
                  <a:ext cx="11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charset="0"/>
                    <a:buChar char="r"/>
                    <a:defRPr sz="28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charset="0"/>
                    <a:buChar char="m"/>
                    <a:defRPr sz="24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buClrTx/>
                    <a:buSzTx/>
                    <a:buFontTx/>
                    <a:buNone/>
                  </a:pPr>
                  <a:endParaRPr kumimoji="1" lang="en-US" altLang="en-US" sz="2400" i="1">
                    <a:solidFill>
                      <a:srgbClr val="000000"/>
                    </a:solidFill>
                    <a:latin typeface="Times New Roman" charset="0"/>
                  </a:endParaRPr>
                </a:p>
              </p:txBody>
            </p:sp>
          </p:grpSp>
          <p:sp>
            <p:nvSpPr>
              <p:cNvPr id="95255" name="Text Box 15"/>
              <p:cNvSpPr txBox="1">
                <a:spLocks noChangeArrowheads="1"/>
              </p:cNvSpPr>
              <p:nvPr/>
            </p:nvSpPr>
            <p:spPr bwMode="auto">
              <a:xfrm>
                <a:off x="598" y="232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buClrTx/>
                  <a:buSzTx/>
                  <a:buFontTx/>
                  <a:buNone/>
                </a:pPr>
                <a:endParaRPr kumimoji="1" lang="en-US" altLang="en-US" sz="2400">
                  <a:solidFill>
                    <a:srgbClr val="000000"/>
                  </a:solidFill>
                  <a:latin typeface="Tahoma" charset="0"/>
                </a:endParaRPr>
              </a:p>
            </p:txBody>
          </p:sp>
        </p:grpSp>
        <p:sp>
          <p:nvSpPr>
            <p:cNvPr id="95239" name="Text Box 16"/>
            <p:cNvSpPr txBox="1">
              <a:spLocks noChangeArrowheads="1"/>
            </p:cNvSpPr>
            <p:nvPr/>
          </p:nvSpPr>
          <p:spPr bwMode="auto">
            <a:xfrm>
              <a:off x="1368425" y="4549775"/>
              <a:ext cx="6635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kumimoji="1" lang="en-US" altLang="en-US" sz="2400" i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kumimoji="1" lang="en-US" altLang="zh-CN" sz="2400" i="1" baseline="-25000">
                  <a:solidFill>
                    <a:srgbClr val="000000"/>
                  </a:solidFill>
                  <a:latin typeface="Times New Roman" charset="0"/>
                  <a:ea typeface="宋体" charset="-122"/>
                </a:rPr>
                <a:t>f</a:t>
              </a:r>
              <a:r>
                <a:rPr kumimoji="1" lang="en-US" altLang="en-US" sz="2400" i="1">
                  <a:solidFill>
                    <a:srgbClr val="000000"/>
                  </a:solidFill>
                  <a:latin typeface="Times New Roman" charset="0"/>
                  <a:ea typeface="宋体" charset="-122"/>
                </a:rPr>
                <a:t>(t)</a:t>
              </a:r>
            </a:p>
          </p:txBody>
        </p:sp>
        <p:sp>
          <p:nvSpPr>
            <p:cNvPr id="95240" name="Text Box 17"/>
            <p:cNvSpPr txBox="1">
              <a:spLocks noChangeArrowheads="1"/>
            </p:cNvSpPr>
            <p:nvPr/>
          </p:nvSpPr>
          <p:spPr bwMode="auto">
            <a:xfrm>
              <a:off x="4454525" y="3368675"/>
              <a:ext cx="6858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kumimoji="1" lang="en-US" altLang="en-US" sz="2400" i="1">
                  <a:solidFill>
                    <a:srgbClr val="000000"/>
                  </a:solidFill>
                  <a:latin typeface="Times New Roman" charset="0"/>
                </a:rPr>
                <a:t>q</a:t>
              </a:r>
              <a:r>
                <a:rPr kumimoji="1" lang="en-US" altLang="en-US" sz="2400" i="1" baseline="-25000">
                  <a:solidFill>
                    <a:srgbClr val="000000"/>
                  </a:solidFill>
                  <a:latin typeface="Times New Roman" charset="0"/>
                </a:rPr>
                <a:t>l</a:t>
              </a:r>
              <a:r>
                <a:rPr kumimoji="1" lang="en-US" altLang="en-US" sz="2400" i="1">
                  <a:solidFill>
                    <a:srgbClr val="000000"/>
                  </a:solidFill>
                  <a:latin typeface="Times New Roman" charset="0"/>
                </a:rPr>
                <a:t>(t)</a:t>
              </a:r>
            </a:p>
          </p:txBody>
        </p:sp>
        <p:sp>
          <p:nvSpPr>
            <p:cNvPr id="95241" name="Rectangle 18"/>
            <p:cNvSpPr>
              <a:spLocks noChangeArrowheads="1"/>
            </p:cNvSpPr>
            <p:nvPr/>
          </p:nvSpPr>
          <p:spPr bwMode="auto">
            <a:xfrm>
              <a:off x="4406900" y="3810000"/>
              <a:ext cx="558800" cy="2667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5242" name="Oval 19"/>
            <p:cNvSpPr>
              <a:spLocks noChangeArrowheads="1"/>
            </p:cNvSpPr>
            <p:nvPr/>
          </p:nvSpPr>
          <p:spPr bwMode="auto">
            <a:xfrm>
              <a:off x="4978400" y="3822700"/>
              <a:ext cx="190500" cy="2667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buClrTx/>
                <a:buSzTx/>
                <a:buFontTx/>
                <a:buChar char="•"/>
              </a:pPr>
              <a:endParaRPr kumimoji="1" lang="en-US" altLang="en-US" sz="2400" b="1">
                <a:solidFill>
                  <a:srgbClr val="000000"/>
                </a:solidFill>
                <a:latin typeface="Tahoma" charset="0"/>
              </a:endParaRPr>
            </a:p>
          </p:txBody>
        </p:sp>
        <p:sp>
          <p:nvSpPr>
            <p:cNvPr id="95243" name="Rectangle 20"/>
            <p:cNvSpPr>
              <a:spLocks noChangeArrowheads="1"/>
            </p:cNvSpPr>
            <p:nvPr/>
          </p:nvSpPr>
          <p:spPr bwMode="auto">
            <a:xfrm>
              <a:off x="4610100" y="3810000"/>
              <a:ext cx="355600" cy="26670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95244" name="Group 21"/>
            <p:cNvGrpSpPr>
              <a:grpSpLocks/>
            </p:cNvGrpSpPr>
            <p:nvPr/>
          </p:nvGrpSpPr>
          <p:grpSpPr bwMode="auto">
            <a:xfrm>
              <a:off x="1612900" y="4152900"/>
              <a:ext cx="4314825" cy="1219200"/>
              <a:chOff x="944" y="2312"/>
              <a:chExt cx="1992" cy="768"/>
            </a:xfrm>
          </p:grpSpPr>
          <p:sp>
            <p:nvSpPr>
              <p:cNvPr id="95251" name="Line 22"/>
              <p:cNvSpPr>
                <a:spLocks noChangeShapeType="1"/>
              </p:cNvSpPr>
              <p:nvPr/>
            </p:nvSpPr>
            <p:spPr bwMode="auto">
              <a:xfrm>
                <a:off x="2936" y="2312"/>
                <a:ext cx="0" cy="768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5252" name="Line 23"/>
              <p:cNvSpPr>
                <a:spLocks noChangeShapeType="1"/>
              </p:cNvSpPr>
              <p:nvPr/>
            </p:nvSpPr>
            <p:spPr bwMode="auto">
              <a:xfrm flipH="1">
                <a:off x="944" y="3080"/>
                <a:ext cx="1992" cy="0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5253" name="Line 24"/>
              <p:cNvSpPr>
                <a:spLocks noChangeShapeType="1"/>
              </p:cNvSpPr>
              <p:nvPr/>
            </p:nvSpPr>
            <p:spPr bwMode="auto">
              <a:xfrm flipV="1">
                <a:off x="944" y="2856"/>
                <a:ext cx="0" cy="224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5245" name="Rectangle 18"/>
            <p:cNvSpPr>
              <a:spLocks noChangeArrowheads="1"/>
            </p:cNvSpPr>
            <p:nvPr/>
          </p:nvSpPr>
          <p:spPr bwMode="auto">
            <a:xfrm>
              <a:off x="5441950" y="3805238"/>
              <a:ext cx="558800" cy="2667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5246" name="Oval 19"/>
            <p:cNvSpPr>
              <a:spLocks noChangeArrowheads="1"/>
            </p:cNvSpPr>
            <p:nvPr/>
          </p:nvSpPr>
          <p:spPr bwMode="auto">
            <a:xfrm>
              <a:off x="6013450" y="3817938"/>
              <a:ext cx="190500" cy="2667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buClrTx/>
                <a:buSzTx/>
                <a:buFontTx/>
                <a:buChar char="•"/>
              </a:pPr>
              <a:endParaRPr kumimoji="1" lang="en-US" altLang="en-US" sz="2400" b="1">
                <a:solidFill>
                  <a:srgbClr val="000000"/>
                </a:solidFill>
                <a:latin typeface="Tahoma" charset="0"/>
              </a:endParaRPr>
            </a:p>
          </p:txBody>
        </p:sp>
        <p:sp>
          <p:nvSpPr>
            <p:cNvPr id="95247" name="Rectangle 20"/>
            <p:cNvSpPr>
              <a:spLocks noChangeArrowheads="1"/>
            </p:cNvSpPr>
            <p:nvPr/>
          </p:nvSpPr>
          <p:spPr bwMode="auto">
            <a:xfrm>
              <a:off x="5645150" y="3805238"/>
              <a:ext cx="355600" cy="26670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cxnSp>
          <p:nvCxnSpPr>
            <p:cNvPr id="95248" name="Straight Arrow Connector 30"/>
            <p:cNvCxnSpPr>
              <a:cxnSpLocks noChangeShapeType="1"/>
              <a:stCxn id="95261" idx="1"/>
              <a:endCxn id="95241" idx="1"/>
            </p:cNvCxnSpPr>
            <p:nvPr/>
          </p:nvCxnSpPr>
          <p:spPr bwMode="auto">
            <a:xfrm rot="5400000" flipH="1" flipV="1">
              <a:off x="3774282" y="3583781"/>
              <a:ext cx="273050" cy="9921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49" name="Straight Arrow Connector 32"/>
            <p:cNvCxnSpPr>
              <a:cxnSpLocks noChangeShapeType="1"/>
              <a:stCxn id="95242" idx="6"/>
              <a:endCxn id="95245" idx="1"/>
            </p:cNvCxnSpPr>
            <p:nvPr/>
          </p:nvCxnSpPr>
          <p:spPr bwMode="auto">
            <a:xfrm flipV="1">
              <a:off x="5168900" y="3938588"/>
              <a:ext cx="273050" cy="17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5250" name="Text Box 17"/>
            <p:cNvSpPr txBox="1">
              <a:spLocks noChangeArrowheads="1"/>
            </p:cNvSpPr>
            <p:nvPr/>
          </p:nvSpPr>
          <p:spPr bwMode="auto">
            <a:xfrm>
              <a:off x="5489575" y="3379788"/>
              <a:ext cx="731838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kumimoji="1" lang="en-US" altLang="en-US" sz="2400" i="1">
                  <a:solidFill>
                    <a:srgbClr val="000000"/>
                  </a:solidFill>
                  <a:latin typeface="Times New Roman" charset="0"/>
                </a:rPr>
                <a:t>q</a:t>
              </a:r>
              <a:r>
                <a:rPr kumimoji="1" lang="en-US" altLang="en-US" sz="2400" i="1" baseline="-25000">
                  <a:solidFill>
                    <a:srgbClr val="000000"/>
                  </a:solidFill>
                  <a:latin typeface="Times New Roman" charset="0"/>
                </a:rPr>
                <a:t>2</a:t>
              </a:r>
              <a:r>
                <a:rPr kumimoji="1" lang="en-US" altLang="en-US" sz="2400" i="1">
                  <a:solidFill>
                    <a:srgbClr val="000000"/>
                  </a:solidFill>
                  <a:latin typeface="Times New Roman" charset="0"/>
                </a:rPr>
                <a:t>(t)</a:t>
              </a:r>
            </a:p>
          </p:txBody>
        </p:sp>
      </p:grpSp>
      <p:graphicFrame>
        <p:nvGraphicFramePr>
          <p:cNvPr id="95236" name="Object 3"/>
          <p:cNvGraphicFramePr>
            <a:graphicFrameLocks noChangeAspect="1"/>
          </p:cNvGraphicFramePr>
          <p:nvPr/>
        </p:nvGraphicFramePr>
        <p:xfrm>
          <a:off x="1020763" y="5702300"/>
          <a:ext cx="2303462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74" name="Equation" r:id="rId4" imgW="723586" imgH="342751" progId="Equation.3">
                  <p:embed/>
                </p:oleObj>
              </mc:Choice>
              <mc:Fallback>
                <p:oleObj name="Equation" r:id="rId4" imgW="723586" imgH="3427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5702300"/>
                        <a:ext cx="2303462" cy="1092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7" name="Object 26"/>
          <p:cNvGraphicFramePr>
            <a:graphicFrameLocks noChangeAspect="1"/>
          </p:cNvGraphicFramePr>
          <p:nvPr/>
        </p:nvGraphicFramePr>
        <p:xfrm>
          <a:off x="3965575" y="5832475"/>
          <a:ext cx="387985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75" name="Equation" r:id="rId6" imgW="1218671" imgH="241195" progId="Equation.3">
                  <p:embed/>
                </p:oleObj>
              </mc:Choice>
              <mc:Fallback>
                <p:oleObj name="Equation" r:id="rId6" imgW="1218671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5575" y="5832475"/>
                        <a:ext cx="3879850" cy="7683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03344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A586DC-3C44-AC4F-9C6D-77F53815A0CB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1450"/>
            <a:ext cx="7772400" cy="1143000"/>
          </a:xfrm>
        </p:spPr>
        <p:txBody>
          <a:bodyPr/>
          <a:lstStyle/>
          <a:p>
            <a:r>
              <a:rPr lang="en-US" altLang="zh-CN" sz="2800">
                <a:ea typeface="宋体" charset="-122"/>
              </a:rPr>
              <a:t>Distributed</a:t>
            </a:r>
            <a:r>
              <a:rPr lang="en-US" altLang="en-US" sz="2800">
                <a:ea typeface="ＭＳ Ｐゴシック" charset="-128"/>
              </a:rPr>
              <a:t> Optimization</a:t>
            </a:r>
            <a:r>
              <a:rPr lang="en-US" altLang="zh-CN" sz="2800">
                <a:ea typeface="宋体" charset="-122"/>
              </a:rPr>
              <a:t>: </a:t>
            </a:r>
            <a:br>
              <a:rPr lang="en-US" altLang="zh-CN" sz="2800">
                <a:ea typeface="宋体" charset="-122"/>
              </a:rPr>
            </a:br>
            <a:r>
              <a:rPr lang="en-US" altLang="zh-CN" sz="2800">
                <a:ea typeface="宋体" charset="-122"/>
              </a:rPr>
              <a:t>Network Problem</a:t>
            </a:r>
            <a:endParaRPr lang="en-US" altLang="en-US" sz="2800">
              <a:ea typeface="宋体" charset="-122"/>
            </a:endParaRP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04950"/>
            <a:ext cx="7772400" cy="464820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zh-CN">
                <a:ea typeface="宋体" charset="-122"/>
              </a:rPr>
              <a:t>The network (i.e., link l) adjusts the link signals q</a:t>
            </a:r>
            <a:r>
              <a:rPr lang="en-US" altLang="zh-CN" baseline="-25000">
                <a:ea typeface="宋体" charset="-122"/>
              </a:rPr>
              <a:t>l</a:t>
            </a:r>
            <a:r>
              <a:rPr lang="en-US" altLang="zh-CN">
                <a:ea typeface="宋体" charset="-122"/>
              </a:rPr>
              <a:t> (assume after all flows have picked their optimal rates given congestion signal)</a:t>
            </a:r>
          </a:p>
        </p:txBody>
      </p:sp>
      <p:graphicFrame>
        <p:nvGraphicFramePr>
          <p:cNvPr id="97284" name="Object 3"/>
          <p:cNvGraphicFramePr>
            <a:graphicFrameLocks noChangeAspect="1"/>
          </p:cNvGraphicFramePr>
          <p:nvPr/>
        </p:nvGraphicFramePr>
        <p:xfrm>
          <a:off x="4624388" y="598488"/>
          <a:ext cx="4519612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98" name="Equation" r:id="rId4" imgW="2768600" imgH="457200" progId="Equation.3">
                  <p:embed/>
                </p:oleObj>
              </mc:Choice>
              <mc:Fallback>
                <p:oleObj name="Equation" r:id="rId4" imgW="2768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4388" y="598488"/>
                        <a:ext cx="4519612" cy="7477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8"/>
          <p:cNvGraphicFramePr>
            <a:graphicFrameLocks noChangeAspect="1"/>
          </p:cNvGraphicFramePr>
          <p:nvPr/>
        </p:nvGraphicFramePr>
        <p:xfrm>
          <a:off x="1906588" y="3702050"/>
          <a:ext cx="53784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99" name="Equation" r:id="rId6" imgW="2019300" imgH="355600" progId="Equation.3">
                  <p:embed/>
                </p:oleObj>
              </mc:Choice>
              <mc:Fallback>
                <p:oleObj name="Equation" r:id="rId6" imgW="20193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3702050"/>
                        <a:ext cx="5378450" cy="9493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133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DE9244-E023-7849-BA74-07C0CDE6C27F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5138" y="120650"/>
            <a:ext cx="7772400" cy="1143000"/>
          </a:xfrm>
        </p:spPr>
        <p:txBody>
          <a:bodyPr/>
          <a:lstStyle/>
          <a:p>
            <a:r>
              <a:rPr lang="en-US" altLang="zh-CN" sz="2800">
                <a:ea typeface="宋体" charset="-122"/>
              </a:rPr>
              <a:t>Distributed</a:t>
            </a:r>
            <a:r>
              <a:rPr lang="en-US" altLang="en-US" sz="2800">
                <a:ea typeface="ＭＳ Ｐゴシック" charset="-128"/>
              </a:rPr>
              <a:t> Optimization</a:t>
            </a:r>
            <a:r>
              <a:rPr lang="en-US" altLang="zh-CN" sz="2800">
                <a:ea typeface="宋体" charset="-122"/>
              </a:rPr>
              <a:t>: </a:t>
            </a:r>
            <a:br>
              <a:rPr lang="en-US" altLang="zh-CN" sz="2800">
                <a:ea typeface="宋体" charset="-122"/>
              </a:rPr>
            </a:br>
            <a:r>
              <a:rPr lang="en-US" altLang="zh-CN" sz="2800">
                <a:ea typeface="宋体" charset="-122"/>
              </a:rPr>
              <a:t>Network Problem</a:t>
            </a:r>
            <a:endParaRPr lang="en-US" altLang="en-US" sz="2800">
              <a:ea typeface="宋体" charset="-122"/>
            </a:endParaRP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2192338" y="3921125"/>
          <a:ext cx="3640137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860" name="Equation" r:id="rId4" imgW="1384300" imgH="431800" progId="Equation.3">
                  <p:embed/>
                </p:oleObj>
              </mc:Choice>
              <mc:Fallback>
                <p:oleObj name="Equation" r:id="rId4" imgW="1384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2338" y="3921125"/>
                        <a:ext cx="3640137" cy="11366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2774950" y="2638425"/>
          <a:ext cx="25463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861" name="Equation" r:id="rId6" imgW="799753" imgH="266584" progId="Equation.3">
                  <p:embed/>
                </p:oleObj>
              </mc:Choice>
              <mc:Fallback>
                <p:oleObj name="Equation" r:id="rId6" imgW="799753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0" y="2638425"/>
                        <a:ext cx="2546350" cy="8477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3" name="Text Box 7"/>
          <p:cNvSpPr txBox="1">
            <a:spLocks noChangeArrowheads="1"/>
          </p:cNvSpPr>
          <p:nvPr/>
        </p:nvSpPr>
        <p:spPr bwMode="auto">
          <a:xfrm>
            <a:off x="598488" y="1824038"/>
            <a:ext cx="49704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how should link </a:t>
            </a:r>
            <a:r>
              <a:rPr lang="en-US" altLang="zh-CN" sz="2400">
                <a:solidFill>
                  <a:srgbClr val="000000"/>
                </a:solidFill>
                <a:latin typeface="Calibri" charset="0"/>
                <a:ea typeface="宋体" charset="-122"/>
              </a:rPr>
              <a:t>l</a:t>
            </a: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 adjust q</a:t>
            </a:r>
            <a:r>
              <a:rPr lang="en-US" altLang="zh-CN" sz="2400" baseline="-25000">
                <a:solidFill>
                  <a:srgbClr val="000000"/>
                </a:solidFill>
                <a:ea typeface="宋体" charset="-122"/>
              </a:rPr>
              <a:t>l</a:t>
            </a: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 locally?</a:t>
            </a:r>
            <a:endParaRPr lang="en-US" altLang="en-US" sz="2400">
              <a:solidFill>
                <a:srgbClr val="000000"/>
              </a:solidFill>
              <a:ea typeface="宋体" charset="-122"/>
            </a:endParaRPr>
          </a:p>
        </p:txBody>
      </p:sp>
      <p:graphicFrame>
        <p:nvGraphicFramePr>
          <p:cNvPr id="99334" name="Object 5"/>
          <p:cNvGraphicFramePr>
            <a:graphicFrameLocks noChangeAspect="1"/>
          </p:cNvGraphicFramePr>
          <p:nvPr/>
        </p:nvGraphicFramePr>
        <p:xfrm>
          <a:off x="4930775" y="242888"/>
          <a:ext cx="41783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862" name="Equation" r:id="rId8" imgW="2044700" imgH="393700" progId="Equation.3">
                  <p:embed/>
                </p:oleObj>
              </mc:Choice>
              <mc:Fallback>
                <p:oleObj name="Equation" r:id="rId8" imgW="2044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0775" y="242888"/>
                        <a:ext cx="4178300" cy="8064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1" name="Object 7"/>
          <p:cNvGraphicFramePr>
            <a:graphicFrameLocks noChangeAspect="1"/>
          </p:cNvGraphicFramePr>
          <p:nvPr/>
        </p:nvGraphicFramePr>
        <p:xfrm>
          <a:off x="2698750" y="5537200"/>
          <a:ext cx="2805113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863" name="Equation" r:id="rId10" imgW="1066337" imgH="355446" progId="Equation.3">
                  <p:embed/>
                </p:oleObj>
              </mc:Choice>
              <mc:Fallback>
                <p:oleObj name="Equation" r:id="rId10" imgW="1066337" imgH="3554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5537200"/>
                        <a:ext cx="2805113" cy="9350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695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1846D4-C160-9148-BD09-6471EBF78D15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609600" y="347663"/>
            <a:ext cx="77724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4000" u="sng" dirty="0">
                <a:solidFill>
                  <a:srgbClr val="3333CC"/>
                </a:solidFill>
              </a:rPr>
              <a:t>System Architecture</a:t>
            </a:r>
            <a:endParaRPr lang="en-US" altLang="en-US" sz="4000" u="sng" dirty="0">
              <a:solidFill>
                <a:srgbClr val="3333CC"/>
              </a:solidFill>
            </a:endParaRPr>
          </a:p>
        </p:txBody>
      </p:sp>
      <p:sp>
        <p:nvSpPr>
          <p:cNvPr id="101379" name="Rectangle 3" descr="Rectangle: Click to edit Master text styles&#13;&#10;Second level&#13;&#10;Third level&#13;&#10;Fourth level&#13;&#10;Fifth level"/>
          <p:cNvSpPr>
            <a:spLocks noChangeArrowheads="1"/>
          </p:cNvSpPr>
          <p:nvPr/>
        </p:nvSpPr>
        <p:spPr bwMode="auto">
          <a:xfrm>
            <a:off x="671513" y="15113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GB" altLang="en-US" dirty="0">
                <a:solidFill>
                  <a:srgbClr val="000000"/>
                </a:solidFill>
              </a:rPr>
              <a:t>SYSTEM(U):</a:t>
            </a:r>
          </a:p>
          <a:p>
            <a:pPr>
              <a:buClr>
                <a:srgbClr val="3333CC"/>
              </a:buClr>
            </a:pPr>
            <a:endParaRPr lang="en-GB" altLang="en-US" dirty="0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</a:pPr>
            <a:endParaRPr lang="en-GB" altLang="en-US" dirty="0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</a:pPr>
            <a:endParaRPr lang="en-GB" altLang="en-US" dirty="0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GB" altLang="en-US" dirty="0" err="1">
                <a:solidFill>
                  <a:srgbClr val="000000"/>
                </a:solidFill>
              </a:rPr>
              <a:t>USER</a:t>
            </a:r>
            <a:r>
              <a:rPr lang="en-GB" altLang="zh-CN" baseline="-25000" dirty="0" err="1">
                <a:solidFill>
                  <a:srgbClr val="000000"/>
                </a:solidFill>
                <a:ea typeface="宋体" charset="-122"/>
              </a:rPr>
              <a:t>f</a:t>
            </a:r>
            <a:r>
              <a:rPr lang="en-GB" altLang="zh-CN" dirty="0">
                <a:solidFill>
                  <a:srgbClr val="000000"/>
                </a:solidFill>
                <a:ea typeface="宋体" charset="-122"/>
              </a:rPr>
              <a:t>:</a:t>
            </a:r>
            <a:endParaRPr lang="en-GB" altLang="en-US" dirty="0">
              <a:solidFill>
                <a:srgbClr val="000000"/>
              </a:solidFill>
              <a:ea typeface="宋体" charset="-122"/>
            </a:endParaRPr>
          </a:p>
          <a:p>
            <a:pPr>
              <a:buClr>
                <a:srgbClr val="3333CC"/>
              </a:buClr>
              <a:buFont typeface="ZapfDingbats" charset="0"/>
              <a:buNone/>
            </a:pPr>
            <a:endParaRPr lang="en-GB" altLang="en-US" dirty="0">
              <a:solidFill>
                <a:srgbClr val="000000"/>
              </a:solidFill>
              <a:ea typeface="宋体" charset="-122"/>
            </a:endParaRPr>
          </a:p>
          <a:p>
            <a:pPr>
              <a:buClr>
                <a:srgbClr val="3333CC"/>
              </a:buClr>
              <a:buFont typeface="ZapfDingbats" charset="0"/>
              <a:buNone/>
            </a:pPr>
            <a:endParaRPr lang="en-GB" altLang="en-US" dirty="0">
              <a:solidFill>
                <a:srgbClr val="000000"/>
              </a:solidFill>
              <a:ea typeface="宋体" charset="-122"/>
            </a:endParaRP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GB" altLang="en-US" dirty="0">
                <a:solidFill>
                  <a:srgbClr val="000000"/>
                </a:solidFill>
                <a:ea typeface="宋体" charset="-122"/>
              </a:rPr>
              <a:t>NETWORK:</a:t>
            </a:r>
            <a:endParaRPr lang="en-US" altLang="en-US" dirty="0">
              <a:solidFill>
                <a:srgbClr val="000000"/>
              </a:solidFill>
              <a:ea typeface="宋体" charset="-122"/>
            </a:endParaRPr>
          </a:p>
        </p:txBody>
      </p:sp>
      <p:graphicFrame>
        <p:nvGraphicFramePr>
          <p:cNvPr id="10138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425845"/>
              </p:ext>
            </p:extLst>
          </p:nvPr>
        </p:nvGraphicFramePr>
        <p:xfrm>
          <a:off x="3568700" y="1455738"/>
          <a:ext cx="4914900" cy="1797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3" name="Equation" r:id="rId4" imgW="2362200" imgH="863600" progId="Equation.3">
                  <p:embed/>
                </p:oleObj>
              </mc:Choice>
              <mc:Fallback>
                <p:oleObj name="Equation" r:id="rId4" imgW="23622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1455738"/>
                        <a:ext cx="4914900" cy="1797541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1" name="Object 5"/>
          <p:cNvGraphicFramePr>
            <a:graphicFrameLocks noChangeAspect="1"/>
          </p:cNvGraphicFramePr>
          <p:nvPr/>
        </p:nvGraphicFramePr>
        <p:xfrm>
          <a:off x="3846513" y="3508375"/>
          <a:ext cx="4322762" cy="153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4" name="Equation" r:id="rId6" imgW="1358310" imgH="482391" progId="Equation.3">
                  <p:embed/>
                </p:oleObj>
              </mc:Choice>
              <mc:Fallback>
                <p:oleObj name="Equation" r:id="rId6" imgW="1358310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6513" y="3508375"/>
                        <a:ext cx="4322762" cy="153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776890"/>
              </p:ext>
            </p:extLst>
          </p:nvPr>
        </p:nvGraphicFramePr>
        <p:xfrm>
          <a:off x="3568700" y="5672139"/>
          <a:ext cx="4914900" cy="867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5" name="Equation" r:id="rId8" imgW="2019300" imgH="355600" progId="Equation.3">
                  <p:embed/>
                </p:oleObj>
              </mc:Choice>
              <mc:Fallback>
                <p:oleObj name="Equation" r:id="rId8" imgW="20193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5672139"/>
                        <a:ext cx="4914900" cy="86750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3" name="Rectangle 11"/>
          <p:cNvSpPr>
            <a:spLocks noChangeArrowheads="1"/>
          </p:cNvSpPr>
          <p:nvPr/>
        </p:nvSpPr>
        <p:spPr bwMode="auto">
          <a:xfrm>
            <a:off x="3568700" y="3468688"/>
            <a:ext cx="4914900" cy="168640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9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232515"/>
              </p:ext>
            </p:extLst>
          </p:nvPr>
        </p:nvGraphicFramePr>
        <p:xfrm>
          <a:off x="671513" y="4139753"/>
          <a:ext cx="2602431" cy="51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6" name="Equation" r:id="rId10" imgW="1218671" imgH="241195" progId="Equation.3">
                  <p:embed/>
                </p:oleObj>
              </mc:Choice>
              <mc:Fallback>
                <p:oleObj name="Equation" r:id="rId10" imgW="1218671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4139753"/>
                        <a:ext cx="2602431" cy="5153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14784"/>
              </p:ext>
            </p:extLst>
          </p:nvPr>
        </p:nvGraphicFramePr>
        <p:xfrm>
          <a:off x="699553" y="5691920"/>
          <a:ext cx="25463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7" name="Equation" r:id="rId12" imgW="799753" imgH="266584" progId="Equation.3">
                  <p:embed/>
                </p:oleObj>
              </mc:Choice>
              <mc:Fallback>
                <p:oleObj name="Equation" r:id="rId12" imgW="799753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553" y="5691920"/>
                        <a:ext cx="2546350" cy="8477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/>
          <p:cNvCxnSpPr/>
          <p:nvPr/>
        </p:nvCxnSpPr>
        <p:spPr bwMode="auto">
          <a:xfrm>
            <a:off x="0" y="3346043"/>
            <a:ext cx="91440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635063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D3FDE3-A962-5A42-B72E-FB5406E1CCF5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77154" name="Rectangle 2"/>
          <p:cNvSpPr>
            <a:spLocks noChangeArrowheads="1"/>
          </p:cNvSpPr>
          <p:nvPr/>
        </p:nvSpPr>
        <p:spPr bwMode="auto">
          <a:xfrm>
            <a:off x="534988" y="368300"/>
            <a:ext cx="77724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4000" u="sng">
                <a:solidFill>
                  <a:srgbClr val="3333CC"/>
                </a:solidFill>
              </a:rPr>
              <a:t>Decomposition Theorem</a:t>
            </a:r>
            <a:endParaRPr lang="en-US" altLang="en-US" sz="4000" u="sng">
              <a:solidFill>
                <a:srgbClr val="3333CC"/>
              </a:solidFill>
            </a:endParaRPr>
          </a:p>
        </p:txBody>
      </p:sp>
      <p:sp>
        <p:nvSpPr>
          <p:cNvPr id="177155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49275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990600" indent="-53340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GB" altLang="en-US" sz="3200" dirty="0">
                <a:solidFill>
                  <a:srgbClr val="000000"/>
                </a:solidFill>
              </a:rPr>
              <a:t>There exist vectors </a:t>
            </a:r>
            <a:r>
              <a:rPr lang="en-GB" altLang="en-US" sz="3200" b="1" dirty="0">
                <a:solidFill>
                  <a:srgbClr val="000000"/>
                </a:solidFill>
                <a:sym typeface="Symbol" charset="2"/>
              </a:rPr>
              <a:t>p</a:t>
            </a:r>
            <a:r>
              <a:rPr lang="en-GB" altLang="en-US" sz="3200" dirty="0">
                <a:solidFill>
                  <a:srgbClr val="000000"/>
                </a:solidFill>
              </a:rPr>
              <a:t> , </a:t>
            </a:r>
            <a:r>
              <a:rPr lang="en-GB" altLang="en-US" sz="3200" b="1" dirty="0">
                <a:solidFill>
                  <a:srgbClr val="000000"/>
                </a:solidFill>
              </a:rPr>
              <a:t>w</a:t>
            </a:r>
            <a:r>
              <a:rPr lang="en-GB" altLang="en-US" sz="3200" dirty="0">
                <a:solidFill>
                  <a:srgbClr val="000000"/>
                </a:solidFill>
              </a:rPr>
              <a:t> and </a:t>
            </a:r>
            <a:r>
              <a:rPr lang="en-GB" altLang="en-US" sz="3200" b="1" dirty="0">
                <a:solidFill>
                  <a:srgbClr val="000000"/>
                </a:solidFill>
              </a:rPr>
              <a:t>x</a:t>
            </a:r>
            <a:r>
              <a:rPr lang="en-GB" altLang="en-US" sz="3200" dirty="0">
                <a:solidFill>
                  <a:srgbClr val="000000"/>
                </a:solidFill>
              </a:rPr>
              <a:t> such that</a:t>
            </a:r>
          </a:p>
          <a:p>
            <a:pPr lvl="1">
              <a:buClrTx/>
              <a:buFontTx/>
              <a:buAutoNum type="arabicPeriod"/>
            </a:pPr>
            <a:r>
              <a:rPr lang="en-GB" altLang="en-US" sz="2800" dirty="0" err="1">
                <a:solidFill>
                  <a:srgbClr val="000000"/>
                </a:solidFill>
              </a:rPr>
              <a:t>w</a:t>
            </a:r>
            <a:r>
              <a:rPr lang="en-GB" altLang="zh-CN" sz="3200" baseline="-25000" dirty="0" err="1">
                <a:solidFill>
                  <a:srgbClr val="000000"/>
                </a:solidFill>
                <a:ea typeface="宋体" charset="-122"/>
              </a:rPr>
              <a:t>f</a:t>
            </a:r>
            <a:r>
              <a:rPr lang="en-GB" altLang="en-US" sz="2800" dirty="0">
                <a:solidFill>
                  <a:srgbClr val="000000"/>
                </a:solidFill>
              </a:rPr>
              <a:t> = </a:t>
            </a:r>
            <a:r>
              <a:rPr lang="en-GB" altLang="en-US" sz="2800" dirty="0" err="1">
                <a:solidFill>
                  <a:srgbClr val="000000"/>
                </a:solidFill>
              </a:rPr>
              <a:t>p</a:t>
            </a:r>
            <a:r>
              <a:rPr lang="en-GB" altLang="zh-CN" sz="2800" baseline="-25000" dirty="0" err="1">
                <a:solidFill>
                  <a:srgbClr val="000000"/>
                </a:solidFill>
                <a:ea typeface="宋体" charset="-122"/>
              </a:rPr>
              <a:t>f</a:t>
            </a:r>
            <a:r>
              <a:rPr lang="en-GB" altLang="en-US" sz="2800" dirty="0" err="1">
                <a:solidFill>
                  <a:srgbClr val="000000"/>
                </a:solidFill>
              </a:rPr>
              <a:t>x</a:t>
            </a:r>
            <a:r>
              <a:rPr lang="en-GB" altLang="zh-CN" sz="3200" baseline="-25000" dirty="0" err="1">
                <a:solidFill>
                  <a:srgbClr val="000000"/>
                </a:solidFill>
                <a:ea typeface="宋体" charset="-122"/>
              </a:rPr>
              <a:t>f</a:t>
            </a:r>
            <a:r>
              <a:rPr lang="en-GB" altLang="en-US" sz="2800" dirty="0">
                <a:solidFill>
                  <a:srgbClr val="000000"/>
                </a:solidFill>
              </a:rPr>
              <a:t> for </a:t>
            </a:r>
            <a:r>
              <a:rPr lang="en-GB" altLang="zh-CN" sz="2800" dirty="0">
                <a:solidFill>
                  <a:srgbClr val="000000"/>
                </a:solidFill>
                <a:ea typeface="宋体" charset="-122"/>
              </a:rPr>
              <a:t>f</a:t>
            </a:r>
            <a:r>
              <a:rPr lang="en-GB" altLang="en-US" sz="2800" dirty="0">
                <a:solidFill>
                  <a:srgbClr val="000000"/>
                </a:solidFill>
              </a:rPr>
              <a:t> </a:t>
            </a:r>
            <a:r>
              <a:rPr lang="en-GB" altLang="en-US" sz="2800" dirty="0">
                <a:solidFill>
                  <a:srgbClr val="000000"/>
                </a:solidFill>
                <a:sym typeface="Symbol" charset="2"/>
              </a:rPr>
              <a:t></a:t>
            </a:r>
            <a:r>
              <a:rPr lang="en-GB" altLang="en-US" sz="2800" dirty="0">
                <a:solidFill>
                  <a:srgbClr val="000000"/>
                </a:solidFill>
              </a:rPr>
              <a:t> </a:t>
            </a:r>
            <a:r>
              <a:rPr lang="en-GB" altLang="zh-CN" sz="2800" dirty="0">
                <a:solidFill>
                  <a:srgbClr val="000000"/>
                </a:solidFill>
                <a:ea typeface="宋体" charset="-122"/>
              </a:rPr>
              <a:t>F</a:t>
            </a:r>
            <a:endParaRPr lang="en-GB" altLang="en-US" sz="2800" dirty="0">
              <a:solidFill>
                <a:srgbClr val="000000"/>
              </a:solidFill>
            </a:endParaRPr>
          </a:p>
          <a:p>
            <a:pPr lvl="1">
              <a:buClrTx/>
              <a:buFontTx/>
              <a:buAutoNum type="arabicPeriod"/>
            </a:pPr>
            <a:r>
              <a:rPr lang="en-GB" altLang="en-US" sz="2800" dirty="0" err="1">
                <a:solidFill>
                  <a:srgbClr val="000000"/>
                </a:solidFill>
              </a:rPr>
              <a:t>w</a:t>
            </a:r>
            <a:r>
              <a:rPr lang="en-GB" altLang="zh-CN" sz="3200" baseline="-25000" dirty="0" err="1">
                <a:solidFill>
                  <a:srgbClr val="000000"/>
                </a:solidFill>
                <a:ea typeface="宋体" charset="-122"/>
              </a:rPr>
              <a:t>f</a:t>
            </a:r>
            <a:r>
              <a:rPr lang="en-GB" altLang="en-US" sz="2800" dirty="0">
                <a:solidFill>
                  <a:srgbClr val="000000"/>
                </a:solidFill>
              </a:rPr>
              <a:t> solves </a:t>
            </a:r>
            <a:r>
              <a:rPr lang="en-GB" altLang="en-US" sz="2800" dirty="0" err="1">
                <a:solidFill>
                  <a:srgbClr val="000000"/>
                </a:solidFill>
              </a:rPr>
              <a:t>USER</a:t>
            </a:r>
            <a:r>
              <a:rPr lang="en-GB" altLang="zh-CN" sz="3200" baseline="-25000" dirty="0" err="1">
                <a:solidFill>
                  <a:srgbClr val="000000"/>
                </a:solidFill>
                <a:ea typeface="宋体" charset="-122"/>
              </a:rPr>
              <a:t>f</a:t>
            </a:r>
            <a:r>
              <a:rPr lang="en-GB" altLang="en-US" sz="2800" dirty="0">
                <a:solidFill>
                  <a:srgbClr val="000000"/>
                </a:solidFill>
              </a:rPr>
              <a:t>(</a:t>
            </a:r>
            <a:r>
              <a:rPr lang="en-GB" altLang="en-US" sz="2800" dirty="0" err="1">
                <a:solidFill>
                  <a:srgbClr val="000000"/>
                </a:solidFill>
              </a:rPr>
              <a:t>U</a:t>
            </a:r>
            <a:r>
              <a:rPr lang="en-GB" altLang="zh-CN" sz="3200" baseline="-25000" dirty="0" err="1">
                <a:solidFill>
                  <a:srgbClr val="000000"/>
                </a:solidFill>
                <a:ea typeface="宋体" charset="-122"/>
              </a:rPr>
              <a:t>f</a:t>
            </a:r>
            <a:r>
              <a:rPr lang="en-GB" altLang="en-US" sz="2800" dirty="0">
                <a:solidFill>
                  <a:srgbClr val="000000"/>
                </a:solidFill>
              </a:rPr>
              <a:t>; </a:t>
            </a:r>
            <a:r>
              <a:rPr lang="en-GB" altLang="en-US" sz="2800" dirty="0">
                <a:solidFill>
                  <a:srgbClr val="000000"/>
                </a:solidFill>
                <a:sym typeface="Symbol" charset="2"/>
              </a:rPr>
              <a:t>p</a:t>
            </a:r>
            <a:r>
              <a:rPr lang="en-GB" altLang="zh-CN" sz="3200" baseline="-25000" dirty="0">
                <a:solidFill>
                  <a:srgbClr val="000000"/>
                </a:solidFill>
                <a:ea typeface="宋体" charset="-122"/>
              </a:rPr>
              <a:t>f</a:t>
            </a:r>
            <a:r>
              <a:rPr lang="en-GB" altLang="en-US" sz="2800" dirty="0">
                <a:solidFill>
                  <a:srgbClr val="000000"/>
                </a:solidFill>
              </a:rPr>
              <a:t>)</a:t>
            </a:r>
          </a:p>
          <a:p>
            <a:pPr lvl="1">
              <a:buClrTx/>
              <a:buFontTx/>
              <a:buAutoNum type="arabicPeriod"/>
            </a:pPr>
            <a:r>
              <a:rPr lang="en-GB" altLang="en-US" sz="2800" dirty="0">
                <a:solidFill>
                  <a:srgbClr val="000000"/>
                </a:solidFill>
              </a:rPr>
              <a:t>x solves NETWORK(w)</a:t>
            </a:r>
          </a:p>
          <a:p>
            <a:pPr lvl="1">
              <a:buClrTx/>
              <a:buFontTx/>
              <a:buAutoNum type="arabicPeriod"/>
            </a:pPr>
            <a:endParaRPr lang="en-GB" altLang="en-US" sz="2800" dirty="0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GB" altLang="en-US" sz="3200" dirty="0">
                <a:solidFill>
                  <a:srgbClr val="000000"/>
                </a:solidFill>
                <a:ea typeface="宋体" charset="-122"/>
              </a:rPr>
              <a:t>The vector x then also solves SYSTEM(U).</a:t>
            </a:r>
          </a:p>
          <a:p>
            <a:pPr>
              <a:buClr>
                <a:srgbClr val="3333CC"/>
              </a:buClr>
              <a:buFont typeface="ZapfDingbats" charset="0"/>
              <a:buNone/>
            </a:pPr>
            <a:endParaRPr lang="en-GB" altLang="en-US" sz="3200" dirty="0">
              <a:solidFill>
                <a:srgbClr val="00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50863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u="sng">
                <a:solidFill>
                  <a:srgbClr val="3333CC"/>
                </a:solidFill>
                <a:ea typeface="宋体" charset="-122"/>
              </a:rPr>
              <a:t>Outline</a:t>
            </a:r>
            <a:endParaRPr lang="en-US" altLang="en-US" sz="4000" u="sng">
              <a:solidFill>
                <a:srgbClr val="3333CC"/>
              </a:solidFill>
            </a:endParaRPr>
          </a:p>
        </p:txBody>
      </p:sp>
      <p:sp>
        <p:nvSpPr>
          <p:cNvPr id="78850" name="Rectangle 5"/>
          <p:cNvSpPr>
            <a:spLocks noChangeArrowheads="1"/>
          </p:cNvSpPr>
          <p:nvPr/>
        </p:nvSpPr>
        <p:spPr bwMode="auto">
          <a:xfrm>
            <a:off x="533400" y="1371600"/>
            <a:ext cx="8077200" cy="5317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Admin and recap</a:t>
            </a:r>
          </a:p>
          <a:p>
            <a:pPr>
              <a:buFont typeface="Wingdings" charset="2"/>
              <a:buChar char="q"/>
            </a:pPr>
            <a:r>
              <a:rPr lang="en-US" altLang="zh-CN" dirty="0">
                <a:ea typeface="宋体" charset="-122"/>
              </a:rPr>
              <a:t>Transport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what is congestion (cost of congestion)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basic congestion control alg.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TCP/Reno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 Cubic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TCP/Vegas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en-US" sz="2200" dirty="0">
                <a:ea typeface="宋体" charset="-122"/>
              </a:rPr>
              <a:t>network wide resource allocation</a:t>
            </a: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r>
              <a:rPr lang="en-US" altLang="en-US" sz="1800" dirty="0">
                <a:ea typeface="宋体" charset="-122"/>
              </a:rPr>
              <a:t>general framework</a:t>
            </a: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r>
              <a:rPr lang="en-US" altLang="en-US" sz="1800" dirty="0">
                <a:ea typeface="宋体" charset="-122"/>
              </a:rPr>
              <a:t>objective function: an example axiom derivation of network-wide objective function</a:t>
            </a: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r>
              <a:rPr lang="en-US" altLang="en-US" sz="1800" dirty="0">
                <a:ea typeface="宋体" charset="-122"/>
              </a:rPr>
              <a:t>algorithm: a general distributed algorithm framework</a:t>
            </a: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r>
              <a:rPr lang="en-US" altLang="en-US" sz="1800" dirty="0">
                <a:solidFill>
                  <a:srgbClr val="FF0000"/>
                </a:solidFill>
                <a:ea typeface="宋体" charset="-122"/>
              </a:rPr>
              <a:t>application: </a:t>
            </a:r>
            <a:r>
              <a:rPr lang="en-US" altLang="en-US" sz="1800" dirty="0">
                <a:solidFill>
                  <a:srgbClr val="FF0000"/>
                </a:solidFill>
              </a:rPr>
              <a:t>TCP/Reno and TCP/Vegas revisited</a:t>
            </a:r>
            <a:endParaRPr lang="en-US" altLang="en-US" sz="2400" dirty="0">
              <a:solidFill>
                <a:srgbClr val="FF0000"/>
              </a:solidFill>
              <a:ea typeface="宋体" charset="-122"/>
            </a:endParaRP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endParaRPr lang="en-US" altLang="en-US" sz="1800" dirty="0">
              <a:ea typeface="宋体" charset="-122"/>
            </a:endParaRP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endParaRPr lang="en-US" altLang="en-US" sz="1800" dirty="0">
              <a:ea typeface="宋体" charset="-122"/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3298D7B8-F29F-A149-9053-4B88AF48C5A0}"/>
              </a:ext>
            </a:extLst>
          </p:cNvPr>
          <p:cNvSpPr txBox="1">
            <a:spLocks/>
          </p:cNvSpPr>
          <p:nvPr/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C3A951-8924-2142-ACC4-DE41A2DA2F01}" type="slidenum">
              <a:rPr lang="en-US" altLang="en-US" sz="1400" smtClean="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92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86800" y="6515100"/>
            <a:ext cx="4572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C3A951-8924-2142-ACC4-DE41A2DA2F01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34146" name="Rectangle 6"/>
          <p:cNvSpPr>
            <a:spLocks noChangeArrowheads="1"/>
          </p:cNvSpPr>
          <p:nvPr/>
        </p:nvSpPr>
        <p:spPr bwMode="auto">
          <a:xfrm>
            <a:off x="333375" y="150813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 dirty="0">
                <a:solidFill>
                  <a:srgbClr val="3333CC"/>
                </a:solidFill>
              </a:rPr>
              <a:t>TCP/Reno 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193235" y="1744731"/>
                <a:ext cx="3139001" cy="433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𝑊</m:t>
                      </m:r>
                      <m:r>
                        <a:rPr lang="en-US" b="0" i="1" baseline="-250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𝑝𝑘𝑡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e>
                      </m:d>
                      <m:box>
                        <m:boxPr>
                          <m:ctrlPr>
                            <a:rPr lang="mr-IN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mr-IN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−</m:t>
                          </m:r>
                        </m:e>
                      </m:box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box>
                        <m:boxPr>
                          <m:ctrlPr>
                            <a:rPr lang="mr-I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mr-IN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235" y="1744731"/>
                <a:ext cx="3139001" cy="433388"/>
              </a:xfrm>
              <a:prstGeom prst="rect">
                <a:avLst/>
              </a:prstGeom>
              <a:blipFill rotWithShape="0">
                <a:blip r:embed="rId4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193234" y="2636009"/>
                <a:ext cx="6405151" cy="4125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𝑊</m:t>
                    </m:r>
                    <m:r>
                      <a:rPr lang="en-US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𝑅𝑇𝑇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𝑊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𝑝𝑘𝑡</m:t>
                        </m:r>
                      </m:sub>
                    </m:sSub>
                    <m:r>
                      <a:rPr lang="en-US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𝑊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1−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−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𝑝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box>
                      <m:boxPr>
                        <m:ctrlPr>
                          <a:rPr lang="mr-I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mr-IN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𝑊</m:t>
                            </m:r>
                            <m:r>
                              <a:rPr lang="en-US" b="0" i="1" baseline="30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m:rPr>
                        <m:nor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 smtClean="0">
                        <a:ea typeface="Cambria Math" charset="0"/>
                        <a:cs typeface="Cambria Math" charset="0"/>
                      </a:rPr>
                      <m:t>≅</m:t>
                    </m:r>
                  </m:oMath>
                </a14:m>
                <a:r>
                  <a:rPr lang="en-US" dirty="0"/>
                  <a:t> 1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−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𝑝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box>
                      <m:boxPr>
                        <m:ctrlPr>
                          <a:rPr lang="mr-I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mr-IN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𝑊</m:t>
                            </m:r>
                            <m:r>
                              <a:rPr lang="en-US" i="1" baseline="3000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234" y="2636009"/>
                <a:ext cx="6405151" cy="412549"/>
              </a:xfrm>
              <a:prstGeom prst="rect">
                <a:avLst/>
              </a:prstGeom>
              <a:blipFill>
                <a:blip r:embed="rId5"/>
                <a:stretch>
                  <a:fillRect l="-1584" t="-21212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184844" y="3769143"/>
                <a:ext cx="3864776" cy="422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= </m:t>
                    </m:r>
                    <m:box>
                      <m:boxPr>
                        <m:ctrlPr>
                          <a:rPr lang="mr-IN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mr-IN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𝑅𝑇𝑇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𝑅𝑇𝑇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mr-IN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mr-IN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𝑅𝑇𝑇</m:t>
                            </m:r>
                          </m:den>
                        </m:f>
                      </m:e>
                    </m:box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−</m:t>
                    </m:r>
                    <m:box>
                      <m:boxPr>
                        <m:ctrlPr>
                          <a:rPr lang="mr-I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mr-IN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𝑅𝑇𝑇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𝑝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b="0" i="1" baseline="30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844" y="3769143"/>
                <a:ext cx="3864776" cy="422936"/>
              </a:xfrm>
              <a:prstGeom prst="rect">
                <a:avLst/>
              </a:prstGeom>
              <a:blipFill>
                <a:blip r:embed="rId6"/>
                <a:stretch>
                  <a:fillRect l="-2623" t="-17647" b="-3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2216125"/>
              </p:ext>
            </p:extLst>
          </p:nvPr>
        </p:nvGraphicFramePr>
        <p:xfrm>
          <a:off x="5976577" y="206938"/>
          <a:ext cx="2602431" cy="51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48" name="Equation" r:id="rId7" imgW="1218671" imgH="241195" progId="Equation.3">
                  <p:embed/>
                </p:oleObj>
              </mc:Choice>
              <mc:Fallback>
                <p:oleObj name="Equation" r:id="rId7" imgW="1218671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577" y="206938"/>
                        <a:ext cx="2602431" cy="5153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762735" y="4639582"/>
                <a:ext cx="2292872" cy="414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=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mr-I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mr-IN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𝑅𝑇𝑇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i="1" baseline="30000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  <m:box>
                      <m:boxPr>
                        <m:ctrlPr>
                          <a:rPr lang="mr-IN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f>
                          <m:fPr>
                            <m:ctrlPr>
                              <a:rPr lang="mr-IN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  <m:r>
                              <a:rPr lang="en-US" b="0" i="1" baseline="30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𝑅𝑇𝑇</m:t>
                            </m:r>
                            <m:r>
                              <a:rPr lang="en-US" b="0" i="1" baseline="30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−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𝑝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735" y="4639582"/>
                <a:ext cx="2292872" cy="414472"/>
              </a:xfrm>
              <a:prstGeom prst="rect">
                <a:avLst/>
              </a:prstGeom>
              <a:blipFill rotWithShape="0">
                <a:blip r:embed="rId9"/>
                <a:stretch>
                  <a:fillRect l="-7979" t="-123529" r="-7447" b="-1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71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A9BC55-5C6E-E149-8432-277E84968CF1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351939" y="2225675"/>
            <a:ext cx="2738438" cy="1738312"/>
            <a:chOff x="1633" y="2673"/>
            <a:chExt cx="1725" cy="1095"/>
          </a:xfrm>
        </p:grpSpPr>
        <p:sp>
          <p:nvSpPr>
            <p:cNvPr id="105481" name="Rectangle 3"/>
            <p:cNvSpPr>
              <a:spLocks noChangeArrowheads="1"/>
            </p:cNvSpPr>
            <p:nvPr/>
          </p:nvSpPr>
          <p:spPr bwMode="auto">
            <a:xfrm>
              <a:off x="1633" y="2673"/>
              <a:ext cx="905" cy="39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05482" name="Line 4"/>
            <p:cNvSpPr>
              <a:spLocks noChangeShapeType="1"/>
            </p:cNvSpPr>
            <p:nvPr/>
          </p:nvSpPr>
          <p:spPr bwMode="auto">
            <a:xfrm flipH="1" flipV="1">
              <a:off x="2386" y="3099"/>
              <a:ext cx="191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105483" name="Object 4"/>
            <p:cNvGraphicFramePr>
              <a:graphicFrameLocks noChangeAspect="1"/>
            </p:cNvGraphicFramePr>
            <p:nvPr/>
          </p:nvGraphicFramePr>
          <p:xfrm>
            <a:off x="2079" y="3389"/>
            <a:ext cx="1279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259" name="Equation" r:id="rId4" imgW="812447" imgH="241195" progId="Equation.3">
                    <p:embed/>
                  </p:oleObj>
                </mc:Choice>
                <mc:Fallback>
                  <p:oleObj name="Equation" r:id="rId4" imgW="812447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9" y="3389"/>
                          <a:ext cx="1279" cy="3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5475" name="Rectangle 6"/>
          <p:cNvSpPr>
            <a:spLocks noChangeArrowheads="1"/>
          </p:cNvSpPr>
          <p:nvPr/>
        </p:nvSpPr>
        <p:spPr bwMode="auto">
          <a:xfrm>
            <a:off x="333375" y="150813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>
                <a:solidFill>
                  <a:srgbClr val="3333CC"/>
                </a:solidFill>
              </a:rPr>
              <a:t>TCP/Reno Dynamics</a:t>
            </a:r>
          </a:p>
        </p:txBody>
      </p:sp>
      <p:sp>
        <p:nvSpPr>
          <p:cNvPr id="105476" name="Rectangle 7"/>
          <p:cNvSpPr>
            <a:spLocks noChangeArrowheads="1"/>
          </p:cNvSpPr>
          <p:nvPr/>
        </p:nvSpPr>
        <p:spPr bwMode="auto">
          <a:xfrm>
            <a:off x="334963" y="1314450"/>
            <a:ext cx="8077200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</a:pPr>
            <a:endParaRPr lang="en-US" altLang="en-US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</a:pPr>
            <a:endParaRPr lang="en-US" altLang="en-US">
              <a:solidFill>
                <a:srgbClr val="000000"/>
              </a:solidFill>
            </a:endParaRPr>
          </a:p>
        </p:txBody>
      </p:sp>
      <p:graphicFrame>
        <p:nvGraphicFramePr>
          <p:cNvPr id="18435" name="Object 6"/>
          <p:cNvGraphicFramePr>
            <a:graphicFrameLocks noChangeAspect="1"/>
          </p:cNvGraphicFramePr>
          <p:nvPr/>
        </p:nvGraphicFramePr>
        <p:xfrm>
          <a:off x="603250" y="4757738"/>
          <a:ext cx="3819525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60" name="Equation" r:id="rId6" imgW="1485255" imgH="545863" progId="Equation.3">
                  <p:embed/>
                </p:oleObj>
              </mc:Choice>
              <mc:Fallback>
                <p:oleObj name="Equation" r:id="rId6" imgW="1485255" imgH="5458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4757738"/>
                        <a:ext cx="3819525" cy="140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9" name="Object 14"/>
          <p:cNvGraphicFramePr>
            <a:graphicFrameLocks noChangeAspect="1"/>
          </p:cNvGraphicFramePr>
          <p:nvPr/>
        </p:nvGraphicFramePr>
        <p:xfrm>
          <a:off x="5130800" y="254000"/>
          <a:ext cx="3878263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61" name="Equation" r:id="rId8" imgW="1218671" imgH="241195" progId="Equation.3">
                  <p:embed/>
                </p:oleObj>
              </mc:Choice>
              <mc:Fallback>
                <p:oleObj name="Equation" r:id="rId8" imgW="1218671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254000"/>
                        <a:ext cx="3878263" cy="7683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4787900" y="4995863"/>
          <a:ext cx="3756025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62" name="Equation" r:id="rId10" imgW="1459866" imgH="444307" progId="Equation.3">
                  <p:embed/>
                </p:oleObj>
              </mc:Choice>
              <mc:Fallback>
                <p:oleObj name="Equation" r:id="rId10" imgW="1459866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995863"/>
                        <a:ext cx="3756025" cy="114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050528" y="2309746"/>
                <a:ext cx="2715743" cy="414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mr-I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mr-IN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𝑅𝑇𝑇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i="1" baseline="30000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  <m:box>
                      <m:boxPr>
                        <m:ctrlPr>
                          <a:rPr lang="mr-IN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f>
                          <m:fPr>
                            <m:ctrlPr>
                              <a:rPr lang="mr-IN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  <m:r>
                              <a:rPr lang="en-US" b="0" i="1" baseline="30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𝑅𝑇𝑇</m:t>
                            </m:r>
                            <m:r>
                              <a:rPr lang="en-US" b="0" i="1" baseline="30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−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𝑝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528" y="2309746"/>
                <a:ext cx="2715743" cy="414472"/>
              </a:xfrm>
              <a:prstGeom prst="rect">
                <a:avLst/>
              </a:prstGeom>
              <a:blipFill rotWithShape="0">
                <a:blip r:embed="rId12"/>
                <a:stretch>
                  <a:fillRect l="-3812" t="-123529" r="-6054" b="-148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12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C3A951-8924-2142-ACC4-DE41A2DA2F01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34146" name="Rectangle 6"/>
          <p:cNvSpPr>
            <a:spLocks noChangeArrowheads="1"/>
          </p:cNvSpPr>
          <p:nvPr/>
        </p:nvSpPr>
        <p:spPr bwMode="auto">
          <a:xfrm>
            <a:off x="333375" y="150813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>
                <a:solidFill>
                  <a:srgbClr val="3333CC"/>
                </a:solidFill>
              </a:rPr>
              <a:t>TCP/Vegas Dynamics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324100" y="1516063"/>
          <a:ext cx="42640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" name="Equation" r:id="rId4" imgW="1815312" imgH="215806" progId="Equation.3">
                  <p:embed/>
                </p:oleObj>
              </mc:Choice>
              <mc:Fallback>
                <p:oleObj name="Equation" r:id="rId4" imgW="1815312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1516063"/>
                        <a:ext cx="42640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86050" y="2307768"/>
                <a:ext cx="4771243" cy="4922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= </m:t>
                    </m:r>
                    <m:box>
                      <m:boxPr>
                        <m:ctrlPr>
                          <a:rPr lang="mr-IN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mr-IN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∆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𝑊𝑅𝑇𝑇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𝑅𝑇𝑇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−(</m:t>
                    </m:r>
                    <m:box>
                      <m:boxPr>
                        <m:ctrlPr>
                          <a:rPr lang="mr-IN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mr-IN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𝑅𝑇𝑇</m:t>
                            </m:r>
                          </m:den>
                        </m:f>
                      </m:e>
                    </m:box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−</m:t>
                    </m:r>
                    <m:box>
                      <m:boxPr>
                        <m:ctrlPr>
                          <a:rPr lang="mr-I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mr-IN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𝑅𝑇𝑇</m:t>
                            </m:r>
                          </m:den>
                        </m:f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𝑅𝑇𝑇</m:t>
                        </m:r>
                        <m:r>
                          <a:rPr lang="en-US" b="0" i="1" baseline="-2500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𝑚𝑖𝑛</m:t>
                        </m:r>
                      </m:e>
                    </m:box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𝑅𝑇𝑇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050" y="2307768"/>
                <a:ext cx="4771243" cy="492251"/>
              </a:xfrm>
              <a:prstGeom prst="rect">
                <a:avLst/>
              </a:prstGeom>
              <a:blipFill rotWithShape="0">
                <a:blip r:embed="rId6"/>
                <a:stretch>
                  <a:fillRect t="-11250" r="-3065" b="-2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43400" y="3021686"/>
                <a:ext cx="3565271" cy="6299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box>
                        <m:boxPr>
                          <m:ctrlPr>
                            <a:rPr lang="mr-I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mr-IN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𝑅𝑇𝑇</m:t>
                              </m:r>
                            </m:den>
                          </m:f>
                        </m:e>
                      </m:box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 </m:t>
                      </m:r>
                      <m:box>
                        <m:boxPr>
                          <m:ctrlPr>
                            <a:rPr lang="mr-I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mr-IN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𝑅𝑇𝑇</m:t>
                              </m:r>
                            </m:den>
                          </m:f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𝑅𝑇𝑇</m:t>
                          </m:r>
                          <m:r>
                            <a:rPr lang="en-US" i="1" baseline="-2500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𝑚𝑖𝑛</m:t>
                          </m:r>
                        </m:e>
                      </m:box>
                      <m: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𝑅𝑇𝑇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021686"/>
                <a:ext cx="3565271" cy="62998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343400" y="3792947"/>
                <a:ext cx="3308085" cy="6299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 </m:t>
                      </m:r>
                      <m:box>
                        <m:boxPr>
                          <m:ctrlPr>
                            <a:rPr lang="mr-I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mr-IN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𝑅𝑇𝑇</m:t>
                              </m:r>
                            </m:den>
                          </m:f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𝑅𝑇𝑇</m:t>
                          </m:r>
                          <m:r>
                            <a:rPr lang="en-US" i="1" baseline="-2500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𝑚𝑖𝑛</m:t>
                          </m:r>
                        </m:e>
                      </m:box>
                      <m: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𝑅𝑇𝑇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792947"/>
                <a:ext cx="3308085" cy="62998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343400" y="4607733"/>
                <a:ext cx="3611117" cy="494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𝑅𝑇𝑇</m:t>
                        </m:r>
                      </m:den>
                    </m:f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𝑅𝑇𝑇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RTT</m:t>
                    </m:r>
                    <m:r>
                      <m:rPr>
                        <m:sty m:val="p"/>
                      </m:rPr>
                      <a:rPr lang="en-US" b="0" i="0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min</m:t>
                    </m:r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4607733"/>
                <a:ext cx="3611117" cy="494238"/>
              </a:xfrm>
              <a:prstGeom prst="rect">
                <a:avLst/>
              </a:prstGeom>
              <a:blipFill rotWithShape="0">
                <a:blip r:embed="rId9"/>
                <a:stretch>
                  <a:fillRect t="-11111" r="-4223" b="-19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343400" y="5446712"/>
                <a:ext cx="3612720" cy="494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𝑅𝑇𝑇</m:t>
                        </m:r>
                      </m:den>
                    </m:f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den>
                    </m:f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𝑅𝑇𝑇</m:t>
                    </m:r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RTTmin</m:t>
                    </m:r>
                  </m:oMath>
                </a14:m>
                <a:r>
                  <a:rPr lang="en-US" dirty="0"/>
                  <a:t>))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5446712"/>
                <a:ext cx="3612720" cy="494238"/>
              </a:xfrm>
              <a:prstGeom prst="rect">
                <a:avLst/>
              </a:prstGeom>
              <a:blipFill rotWithShape="0">
                <a:blip r:embed="rId10"/>
                <a:stretch>
                  <a:fillRect t="-9756" r="-4392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Object 14"/>
          <p:cNvGraphicFramePr>
            <a:graphicFrameLocks noChangeAspect="1"/>
          </p:cNvGraphicFramePr>
          <p:nvPr/>
        </p:nvGraphicFramePr>
        <p:xfrm>
          <a:off x="5226050" y="222250"/>
          <a:ext cx="3878263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" name="Equation" r:id="rId11" imgW="1218671" imgH="241195" progId="Equation.3">
                  <p:embed/>
                </p:oleObj>
              </mc:Choice>
              <mc:Fallback>
                <p:oleObj name="Equation" r:id="rId11" imgW="1218671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6050" y="222250"/>
                        <a:ext cx="3878263" cy="7683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99AD3A10-E560-5649-AB6A-27064AD049A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3375" y="5702300"/>
            <a:ext cx="31623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0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68DA67-80D1-244B-8BFF-02331BC98884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513414" y="2013226"/>
            <a:ext cx="2671762" cy="2398713"/>
            <a:chOff x="3049697" y="1994009"/>
            <a:chExt cx="2671762" cy="2399206"/>
          </a:xfrm>
        </p:grpSpPr>
        <p:sp>
          <p:nvSpPr>
            <p:cNvPr id="107529" name="Rectangle 3"/>
            <p:cNvSpPr>
              <a:spLocks noChangeArrowheads="1"/>
            </p:cNvSpPr>
            <p:nvPr/>
          </p:nvSpPr>
          <p:spPr bwMode="auto">
            <a:xfrm>
              <a:off x="3049697" y="1994009"/>
              <a:ext cx="2671762" cy="4619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530" name="Line 4"/>
            <p:cNvSpPr>
              <a:spLocks noChangeShapeType="1"/>
            </p:cNvSpPr>
            <p:nvPr/>
          </p:nvSpPr>
          <p:spPr bwMode="auto">
            <a:xfrm flipV="1">
              <a:off x="4209393" y="2475186"/>
              <a:ext cx="567559" cy="1308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107531" name="Object 6"/>
            <p:cNvGraphicFramePr>
              <a:graphicFrameLocks noChangeAspect="1"/>
            </p:cNvGraphicFramePr>
            <p:nvPr/>
          </p:nvGraphicFramePr>
          <p:xfrm>
            <a:off x="3212334" y="3791553"/>
            <a:ext cx="2030413" cy="601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952" name="Equation" r:id="rId4" imgW="812447" imgH="241195" progId="Equation.3">
                    <p:embed/>
                  </p:oleObj>
                </mc:Choice>
                <mc:Fallback>
                  <p:oleObj name="Equation" r:id="rId4" imgW="812447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2334" y="3791553"/>
                          <a:ext cx="2030413" cy="601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7523" name="Rectangle 6"/>
          <p:cNvSpPr>
            <a:spLocks noChangeArrowheads="1"/>
          </p:cNvSpPr>
          <p:nvPr/>
        </p:nvSpPr>
        <p:spPr bwMode="auto">
          <a:xfrm>
            <a:off x="333375" y="150813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>
                <a:solidFill>
                  <a:srgbClr val="3333CC"/>
                </a:solidFill>
              </a:rPr>
              <a:t>TCP/Vegas Dynamics</a:t>
            </a:r>
          </a:p>
        </p:txBody>
      </p:sp>
      <p:sp>
        <p:nvSpPr>
          <p:cNvPr id="107524" name="Rectangle 7"/>
          <p:cNvSpPr>
            <a:spLocks noChangeArrowheads="1"/>
          </p:cNvSpPr>
          <p:nvPr/>
        </p:nvSpPr>
        <p:spPr bwMode="auto">
          <a:xfrm>
            <a:off x="334963" y="1314450"/>
            <a:ext cx="8077200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</a:pPr>
            <a:endParaRPr lang="en-US" altLang="en-US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</a:pPr>
            <a:endParaRPr lang="en-US" altLang="en-US">
              <a:solidFill>
                <a:srgbClr val="000000"/>
              </a:solidFill>
            </a:endParaRPr>
          </a:p>
        </p:txBody>
      </p:sp>
      <p:graphicFrame>
        <p:nvGraphicFramePr>
          <p:cNvPr id="20484" name="Object 6"/>
          <p:cNvGraphicFramePr>
            <a:graphicFrameLocks noChangeAspect="1"/>
          </p:cNvGraphicFramePr>
          <p:nvPr/>
        </p:nvGraphicFramePr>
        <p:xfrm>
          <a:off x="825500" y="5160963"/>
          <a:ext cx="2384425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53" name="Equation" r:id="rId6" imgW="926698" imgH="253890" progId="Equation.3">
                  <p:embed/>
                </p:oleObj>
              </mc:Choice>
              <mc:Fallback>
                <p:oleObj name="Equation" r:id="rId6" imgW="926698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5160963"/>
                        <a:ext cx="2384425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29" name="Object 4"/>
          <p:cNvGraphicFramePr>
            <a:graphicFrameLocks noChangeAspect="1"/>
          </p:cNvGraphicFramePr>
          <p:nvPr/>
        </p:nvGraphicFramePr>
        <p:xfrm>
          <a:off x="3897313" y="5203825"/>
          <a:ext cx="3622675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54" name="Equation" r:id="rId8" imgW="1409088" imgH="253890" progId="Equation.3">
                  <p:embed/>
                </p:oleObj>
              </mc:Choice>
              <mc:Fallback>
                <p:oleObj name="Equation" r:id="rId8" imgW="1409088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7313" y="5203825"/>
                        <a:ext cx="3622675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8" name="Object 14"/>
          <p:cNvGraphicFramePr>
            <a:graphicFrameLocks noChangeAspect="1"/>
          </p:cNvGraphicFramePr>
          <p:nvPr/>
        </p:nvGraphicFramePr>
        <p:xfrm>
          <a:off x="5226050" y="222250"/>
          <a:ext cx="3878263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55" name="Equation" r:id="rId10" imgW="1218671" imgH="241195" progId="Equation.3">
                  <p:embed/>
                </p:oleObj>
              </mc:Choice>
              <mc:Fallback>
                <p:oleObj name="Equation" r:id="rId10" imgW="1218671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6050" y="222250"/>
                        <a:ext cx="3878263" cy="7683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36304" y="1993900"/>
                <a:ext cx="4053738" cy="494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𝑅𝑇𝑇</m:t>
                        </m:r>
                      </m:den>
                    </m:f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den>
                    </m:f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𝑅𝑇𝑇</m:t>
                    </m:r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RTTmin</m:t>
                    </m:r>
                  </m:oMath>
                </a14:m>
                <a:r>
                  <a:rPr lang="en-US" dirty="0"/>
                  <a:t>))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304" y="1993900"/>
                <a:ext cx="4053738" cy="494238"/>
              </a:xfrm>
              <a:prstGeom prst="rect">
                <a:avLst/>
              </a:prstGeom>
              <a:blipFill rotWithShape="0">
                <a:blip r:embed="rId12"/>
                <a:stretch>
                  <a:fillRect t="-9877" r="-3609" b="-20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764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683625" y="6515100"/>
            <a:ext cx="419100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0D5E95-F803-C44D-9903-174FA4612041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333375" y="150813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u="sng" dirty="0">
                <a:solidFill>
                  <a:srgbClr val="3333CC"/>
                </a:solidFill>
              </a:rPr>
              <a:t>Recap: TCP/Reno</a:t>
            </a:r>
            <a:r>
              <a:rPr lang="en-US" altLang="zh-CN" u="sng" dirty="0">
                <a:solidFill>
                  <a:srgbClr val="3333CC"/>
                </a:solidFill>
                <a:ea typeface="宋体" charset="-122"/>
              </a:rPr>
              <a:t> </a:t>
            </a:r>
            <a:r>
              <a:rPr lang="en-US" altLang="en-US" u="sng" dirty="0">
                <a:solidFill>
                  <a:srgbClr val="3333CC"/>
                </a:solidFill>
              </a:rPr>
              <a:t>Throughput Modeling</a:t>
            </a:r>
          </a:p>
        </p:txBody>
      </p:sp>
      <p:sp>
        <p:nvSpPr>
          <p:cNvPr id="109572" name="Line 4"/>
          <p:cNvSpPr>
            <a:spLocks noChangeShapeType="1"/>
          </p:cNvSpPr>
          <p:nvPr/>
        </p:nvSpPr>
        <p:spPr bwMode="auto">
          <a:xfrm>
            <a:off x="1295400" y="1663256"/>
            <a:ext cx="0" cy="228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3" name="Line 5"/>
          <p:cNvSpPr>
            <a:spLocks noChangeShapeType="1"/>
          </p:cNvSpPr>
          <p:nvPr/>
        </p:nvSpPr>
        <p:spPr bwMode="auto">
          <a:xfrm>
            <a:off x="1295400" y="3949256"/>
            <a:ext cx="708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8394700" y="3793681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Time</a:t>
            </a:r>
          </a:p>
        </p:txBody>
      </p:sp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441325" y="1587056"/>
            <a:ext cx="657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cwnd</a:t>
            </a:r>
          </a:p>
        </p:txBody>
      </p:sp>
      <p:sp>
        <p:nvSpPr>
          <p:cNvPr id="109576" name="Line 8"/>
          <p:cNvSpPr>
            <a:spLocks noChangeShapeType="1"/>
          </p:cNvSpPr>
          <p:nvPr/>
        </p:nvSpPr>
        <p:spPr bwMode="auto">
          <a:xfrm flipV="1">
            <a:off x="1489075" y="2577656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7" name="Line 9"/>
          <p:cNvSpPr>
            <a:spLocks noChangeShapeType="1"/>
          </p:cNvSpPr>
          <p:nvPr/>
        </p:nvSpPr>
        <p:spPr bwMode="auto">
          <a:xfrm>
            <a:off x="2643188" y="2588768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8" name="Rectangle 10"/>
          <p:cNvSpPr>
            <a:spLocks noChangeArrowheads="1"/>
          </p:cNvSpPr>
          <p:nvPr/>
        </p:nvSpPr>
        <p:spPr bwMode="auto">
          <a:xfrm>
            <a:off x="1617663" y="3995293"/>
            <a:ext cx="1041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congestion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avoidance</a:t>
            </a:r>
          </a:p>
        </p:txBody>
      </p:sp>
      <p:sp>
        <p:nvSpPr>
          <p:cNvPr id="109579" name="Line 11"/>
          <p:cNvSpPr>
            <a:spLocks noChangeShapeType="1"/>
          </p:cNvSpPr>
          <p:nvPr/>
        </p:nvSpPr>
        <p:spPr bwMode="auto">
          <a:xfrm flipV="1">
            <a:off x="2247900" y="3265043"/>
            <a:ext cx="374650" cy="11113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80" name="Rectangle 12"/>
          <p:cNvSpPr>
            <a:spLocks noChangeArrowheads="1"/>
          </p:cNvSpPr>
          <p:nvPr/>
        </p:nvSpPr>
        <p:spPr bwMode="auto">
          <a:xfrm>
            <a:off x="2466975" y="2199831"/>
            <a:ext cx="420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TD</a:t>
            </a:r>
          </a:p>
        </p:txBody>
      </p:sp>
      <p:sp>
        <p:nvSpPr>
          <p:cNvPr id="109581" name="Text Box 13"/>
          <p:cNvSpPr txBox="1">
            <a:spLocks noChangeArrowheads="1"/>
          </p:cNvSpPr>
          <p:nvPr/>
        </p:nvSpPr>
        <p:spPr bwMode="auto">
          <a:xfrm>
            <a:off x="2032000" y="3007868"/>
            <a:ext cx="6746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ssthresh</a:t>
            </a:r>
          </a:p>
        </p:txBody>
      </p:sp>
      <p:sp>
        <p:nvSpPr>
          <p:cNvPr id="109582" name="Line 14"/>
          <p:cNvSpPr>
            <a:spLocks noChangeShapeType="1"/>
          </p:cNvSpPr>
          <p:nvPr/>
        </p:nvSpPr>
        <p:spPr bwMode="auto">
          <a:xfrm flipV="1">
            <a:off x="2657475" y="2591943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3" name="Line 15"/>
          <p:cNvSpPr>
            <a:spLocks noChangeShapeType="1"/>
          </p:cNvSpPr>
          <p:nvPr/>
        </p:nvSpPr>
        <p:spPr bwMode="auto">
          <a:xfrm>
            <a:off x="3800475" y="2604643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4" name="Line 16"/>
          <p:cNvSpPr>
            <a:spLocks noChangeShapeType="1"/>
          </p:cNvSpPr>
          <p:nvPr/>
        </p:nvSpPr>
        <p:spPr bwMode="auto">
          <a:xfrm flipV="1">
            <a:off x="3816350" y="2569718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5" name="Line 17"/>
          <p:cNvSpPr>
            <a:spLocks noChangeShapeType="1"/>
          </p:cNvSpPr>
          <p:nvPr/>
        </p:nvSpPr>
        <p:spPr bwMode="auto">
          <a:xfrm>
            <a:off x="4962525" y="2585593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22" name="Text Box 18"/>
          <p:cNvSpPr txBox="1">
            <a:spLocks noChangeArrowheads="1"/>
          </p:cNvSpPr>
          <p:nvPr/>
        </p:nvSpPr>
        <p:spPr bwMode="auto">
          <a:xfrm>
            <a:off x="625475" y="4689031"/>
            <a:ext cx="73869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Total packets sent per cycle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 = (W/2 + W)/2 * W/2 =</a:t>
            </a:r>
            <a:r>
              <a:rPr lang="en-US" altLang="en-US" sz="2000" dirty="0">
                <a:solidFill>
                  <a:srgbClr val="000000"/>
                </a:solidFill>
              </a:rPr>
              <a:t> 3W</a:t>
            </a:r>
            <a:r>
              <a:rPr lang="en-US" altLang="en-US" sz="2000" baseline="30000" dirty="0">
                <a:solidFill>
                  <a:srgbClr val="000000"/>
                </a:solidFill>
              </a:rPr>
              <a:t>2</a:t>
            </a:r>
            <a:r>
              <a:rPr lang="en-US" altLang="en-US" sz="2000" dirty="0">
                <a:solidFill>
                  <a:srgbClr val="000000"/>
                </a:solidFill>
              </a:rPr>
              <a:t>/8</a:t>
            </a:r>
          </a:p>
        </p:txBody>
      </p:sp>
      <p:sp>
        <p:nvSpPr>
          <p:cNvPr id="109588" name="Line 20"/>
          <p:cNvSpPr>
            <a:spLocks noChangeShapeType="1"/>
          </p:cNvSpPr>
          <p:nvPr/>
        </p:nvSpPr>
        <p:spPr bwMode="auto">
          <a:xfrm flipV="1">
            <a:off x="4968875" y="2576068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25" name="Text Box 21"/>
          <p:cNvSpPr txBox="1">
            <a:spLocks noChangeArrowheads="1"/>
          </p:cNvSpPr>
          <p:nvPr/>
        </p:nvSpPr>
        <p:spPr bwMode="auto">
          <a:xfrm>
            <a:off x="3203575" y="3392043"/>
            <a:ext cx="679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W/2</a:t>
            </a:r>
          </a:p>
        </p:txBody>
      </p:sp>
      <p:sp>
        <p:nvSpPr>
          <p:cNvPr id="354326" name="Text Box 22"/>
          <p:cNvSpPr txBox="1">
            <a:spLocks noChangeArrowheads="1"/>
          </p:cNvSpPr>
          <p:nvPr/>
        </p:nvSpPr>
        <p:spPr bwMode="auto">
          <a:xfrm>
            <a:off x="4819650" y="2158556"/>
            <a:ext cx="422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109591" name="Freeform 24"/>
          <p:cNvSpPr>
            <a:spLocks/>
          </p:cNvSpPr>
          <p:nvPr/>
        </p:nvSpPr>
        <p:spPr bwMode="auto">
          <a:xfrm>
            <a:off x="3800475" y="2577656"/>
            <a:ext cx="1157288" cy="1376362"/>
          </a:xfrm>
          <a:custGeom>
            <a:avLst/>
            <a:gdLst>
              <a:gd name="T0" fmla="*/ 0 w 729"/>
              <a:gd name="T1" fmla="*/ 2147483646 h 867"/>
              <a:gd name="T2" fmla="*/ 0 w 729"/>
              <a:gd name="T3" fmla="*/ 2147483646 h 867"/>
              <a:gd name="T4" fmla="*/ 2147483646 w 729"/>
              <a:gd name="T5" fmla="*/ 2147483646 h 867"/>
              <a:gd name="T6" fmla="*/ 2147483646 w 729"/>
              <a:gd name="T7" fmla="*/ 0 h 867"/>
              <a:gd name="T8" fmla="*/ 0 w 729"/>
              <a:gd name="T9" fmla="*/ 2147483646 h 8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9"/>
              <a:gd name="T16" fmla="*/ 0 h 867"/>
              <a:gd name="T17" fmla="*/ 729 w 729"/>
              <a:gd name="T18" fmla="*/ 867 h 8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9" h="867">
                <a:moveTo>
                  <a:pt x="0" y="437"/>
                </a:moveTo>
                <a:lnTo>
                  <a:pt x="0" y="867"/>
                </a:lnTo>
                <a:lnTo>
                  <a:pt x="729" y="867"/>
                </a:lnTo>
                <a:lnTo>
                  <a:pt x="729" y="0"/>
                </a:lnTo>
                <a:lnTo>
                  <a:pt x="0" y="437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678238" y="1826768"/>
            <a:ext cx="1341437" cy="958850"/>
            <a:chOff x="2317" y="1504"/>
            <a:chExt cx="845" cy="604"/>
          </a:xfrm>
        </p:grpSpPr>
        <p:graphicFrame>
          <p:nvGraphicFramePr>
            <p:cNvPr id="109599" name="Object 5"/>
            <p:cNvGraphicFramePr>
              <a:graphicFrameLocks noChangeAspect="1"/>
            </p:cNvGraphicFramePr>
            <p:nvPr/>
          </p:nvGraphicFramePr>
          <p:xfrm>
            <a:off x="2317" y="1504"/>
            <a:ext cx="845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149" name="Equation" r:id="rId4" imgW="685800" imgH="254000" progId="Equation.3">
                    <p:embed/>
                  </p:oleObj>
                </mc:Choice>
                <mc:Fallback>
                  <p:oleObj name="Equation" r:id="rId4" imgW="6858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7" y="1504"/>
                          <a:ext cx="845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600" name="Line 25"/>
            <p:cNvSpPr>
              <a:spLocks noChangeShapeType="1"/>
            </p:cNvSpPr>
            <p:nvPr/>
          </p:nvSpPr>
          <p:spPr bwMode="auto">
            <a:xfrm flipH="1">
              <a:off x="2797" y="1824"/>
              <a:ext cx="27" cy="2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9594" name="Line 27"/>
          <p:cNvSpPr>
            <a:spLocks noChangeShapeType="1"/>
          </p:cNvSpPr>
          <p:nvPr/>
        </p:nvSpPr>
        <p:spPr bwMode="auto">
          <a:xfrm flipV="1">
            <a:off x="1279525" y="2966593"/>
            <a:ext cx="633412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54333" name="Object 3"/>
          <p:cNvGraphicFramePr>
            <a:graphicFrameLocks noChangeAspect="1"/>
          </p:cNvGraphicFramePr>
          <p:nvPr>
            <p:extLst/>
          </p:nvPr>
        </p:nvGraphicFramePr>
        <p:xfrm>
          <a:off x="3883025" y="6058598"/>
          <a:ext cx="47434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50" name="Equation" r:id="rId6" imgW="2019300" imgH="266700" progId="Equation.3">
                  <p:embed/>
                </p:oleObj>
              </mc:Choice>
              <mc:Fallback>
                <p:oleObj name="Equation" r:id="rId6" imgW="20193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3025" y="6058598"/>
                        <a:ext cx="474345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6994525" y="2064893"/>
            <a:ext cx="1068388" cy="911225"/>
            <a:chOff x="6994525" y="2625725"/>
            <a:chExt cx="1068388" cy="911225"/>
          </a:xfrm>
        </p:grpSpPr>
        <p:graphicFrame>
          <p:nvGraphicFramePr>
            <p:cNvPr id="109597" name="Object 4"/>
            <p:cNvGraphicFramePr>
              <a:graphicFrameLocks noChangeAspect="1"/>
            </p:cNvGraphicFramePr>
            <p:nvPr/>
          </p:nvGraphicFramePr>
          <p:xfrm>
            <a:off x="6994525" y="2625725"/>
            <a:ext cx="1068388" cy="446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151" name="Equation" r:id="rId8" imgW="545863" imgH="228501" progId="Equation.3">
                    <p:embed/>
                  </p:oleObj>
                </mc:Choice>
                <mc:Fallback>
                  <p:oleObj name="Equation" r:id="rId8" imgW="545863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94525" y="2625725"/>
                          <a:ext cx="1068388" cy="446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598" name="Line 34"/>
            <p:cNvSpPr>
              <a:spLocks noChangeShapeType="1"/>
            </p:cNvSpPr>
            <p:nvPr/>
          </p:nvSpPr>
          <p:spPr bwMode="auto">
            <a:xfrm flipH="1">
              <a:off x="7240588" y="3087688"/>
              <a:ext cx="74612" cy="449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626877" y="5065299"/>
            <a:ext cx="3278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Assume one loss per cycle</a:t>
            </a: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3883025" y="5068079"/>
            <a:ext cx="32656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=&gt; p = 1/(</a:t>
            </a:r>
            <a:r>
              <a:rPr lang="en-US" altLang="en-US" sz="1800" dirty="0">
                <a:solidFill>
                  <a:srgbClr val="000000"/>
                </a:solidFill>
              </a:rPr>
              <a:t>3W</a:t>
            </a:r>
            <a:r>
              <a:rPr lang="en-US" altLang="en-US" sz="2000" baseline="30000" dirty="0">
                <a:solidFill>
                  <a:srgbClr val="000000"/>
                </a:solidFill>
              </a:rPr>
              <a:t>2</a:t>
            </a:r>
            <a:r>
              <a:rPr lang="en-US" altLang="en-US" sz="1800" dirty="0">
                <a:solidFill>
                  <a:srgbClr val="000000"/>
                </a:solidFill>
              </a:rPr>
              <a:t>/8) = 8/(3W</a:t>
            </a:r>
            <a:r>
              <a:rPr lang="en-US" altLang="en-US" sz="2000" baseline="30000" dirty="0">
                <a:solidFill>
                  <a:srgbClr val="000000"/>
                </a:solidFill>
              </a:rPr>
              <a:t>2</a:t>
            </a:r>
            <a:r>
              <a:rPr lang="en-US" altLang="en-US" sz="2000" dirty="0">
                <a:solidFill>
                  <a:srgbClr val="000000"/>
                </a:solidFill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36125" y="5569355"/>
            <a:ext cx="2032173" cy="478584"/>
            <a:chOff x="3836125" y="5569355"/>
            <a:chExt cx="2032173" cy="478584"/>
          </a:xfrm>
        </p:grpSpPr>
        <p:graphicFrame>
          <p:nvGraphicFramePr>
            <p:cNvPr id="354330" name="Object 2"/>
            <p:cNvGraphicFramePr>
              <a:graphicFrameLocks noChangeAspect="1"/>
            </p:cNvGraphicFramePr>
            <p:nvPr>
              <p:extLst/>
            </p:nvPr>
          </p:nvGraphicFramePr>
          <p:xfrm>
            <a:off x="4439548" y="5571689"/>
            <a:ext cx="1428750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152" name="Equation" r:id="rId10" imgW="876300" imgH="292100" progId="Equation.3">
                    <p:embed/>
                  </p:oleObj>
                </mc:Choice>
                <mc:Fallback>
                  <p:oleObj name="Equation" r:id="rId10" imgW="876300" imgH="292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9548" y="5571689"/>
                          <a:ext cx="1428750" cy="476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Rectangle 3"/>
            <p:cNvSpPr/>
            <p:nvPr/>
          </p:nvSpPr>
          <p:spPr>
            <a:xfrm>
              <a:off x="3836125" y="5569355"/>
              <a:ext cx="53091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</a:rPr>
                <a:t>=&gt;</a:t>
              </a:r>
              <a:endParaRPr lang="en-US"/>
            </a:p>
          </p:txBody>
        </p:sp>
      </p:grpSp>
      <p:sp>
        <p:nvSpPr>
          <p:cNvPr id="38" name="Frame 37"/>
          <p:cNvSpPr/>
          <p:nvPr/>
        </p:nvSpPr>
        <p:spPr bwMode="auto">
          <a:xfrm>
            <a:off x="7641430" y="5855419"/>
            <a:ext cx="1084057" cy="954157"/>
          </a:xfrm>
          <a:prstGeom prst="fram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1680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F79F02-5AC0-FA4F-A9CF-D5E0D02CCF6E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charset="-122"/>
              </a:rPr>
              <a:t>Summary: TCP/Vegas and TCP/Reno</a:t>
            </a:r>
            <a:endParaRPr lang="en-US" altLang="en-US" sz="3200">
              <a:ea typeface="ＭＳ Ｐゴシック" charset="-128"/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9575"/>
            <a:ext cx="3897313" cy="48561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latin typeface="Times New Roman" charset="0"/>
                <a:ea typeface="ＭＳ Ｐゴシック" charset="-128"/>
              </a:rPr>
              <a:t>Pricing signal is queueing delay </a:t>
            </a:r>
            <a:r>
              <a:rPr lang="en-US" altLang="zh-CN" dirty="0" err="1">
                <a:latin typeface="Times New Roman" charset="0"/>
                <a:ea typeface="ＭＳ Ｐゴシック" charset="-128"/>
              </a:rPr>
              <a:t>T</a:t>
            </a:r>
            <a:r>
              <a:rPr lang="en-US" altLang="zh-CN" baseline="-25000" dirty="0" err="1">
                <a:latin typeface="Times New Roman" charset="0"/>
                <a:ea typeface="ＭＳ Ｐゴシック" charset="-128"/>
              </a:rPr>
              <a:t>queueing</a:t>
            </a:r>
            <a:endParaRPr lang="en-US" altLang="en-US" baseline="-25000" dirty="0">
              <a:latin typeface="Times New Roman" charset="0"/>
              <a:ea typeface="ＭＳ Ｐゴシック" charset="-128"/>
            </a:endParaRPr>
          </a:p>
        </p:txBody>
      </p:sp>
      <p:grpSp>
        <p:nvGrpSpPr>
          <p:cNvPr id="109572" name="Group 10"/>
          <p:cNvGrpSpPr>
            <a:grpSpLocks/>
          </p:cNvGrpSpPr>
          <p:nvPr/>
        </p:nvGrpSpPr>
        <p:grpSpPr bwMode="auto">
          <a:xfrm>
            <a:off x="769938" y="3081338"/>
            <a:ext cx="3338512" cy="3381375"/>
            <a:chOff x="1470" y="1320"/>
            <a:chExt cx="2282" cy="2573"/>
          </a:xfrm>
        </p:grpSpPr>
        <p:graphicFrame>
          <p:nvGraphicFramePr>
            <p:cNvPr id="109581" name="Object 8"/>
            <p:cNvGraphicFramePr>
              <a:graphicFrameLocks noChangeAspect="1"/>
            </p:cNvGraphicFramePr>
            <p:nvPr/>
          </p:nvGraphicFramePr>
          <p:xfrm>
            <a:off x="2844" y="2092"/>
            <a:ext cx="7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508" name="Equation" r:id="rId4" imgW="114151" imgH="215619" progId="Equation.3">
                    <p:embed/>
                  </p:oleObj>
                </mc:Choice>
                <mc:Fallback>
                  <p:oleObj name="Equation" r:id="rId4" imgW="114151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4" y="2092"/>
                          <a:ext cx="7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582" name="Object 9"/>
            <p:cNvGraphicFramePr>
              <a:graphicFrameLocks noChangeAspect="1"/>
            </p:cNvGraphicFramePr>
            <p:nvPr/>
          </p:nvGraphicFramePr>
          <p:xfrm>
            <a:off x="1745" y="1320"/>
            <a:ext cx="1527" cy="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509" name="Equation" r:id="rId6" imgW="672808" imgH="266584" progId="Equation.3">
                    <p:embed/>
                  </p:oleObj>
                </mc:Choice>
                <mc:Fallback>
                  <p:oleObj name="Equation" r:id="rId6" imgW="672808" imgH="2665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5" y="1320"/>
                          <a:ext cx="1527" cy="6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583" name="Object 10"/>
            <p:cNvGraphicFramePr>
              <a:graphicFrameLocks noChangeAspect="1"/>
            </p:cNvGraphicFramePr>
            <p:nvPr/>
          </p:nvGraphicFramePr>
          <p:xfrm>
            <a:off x="2592" y="2092"/>
            <a:ext cx="57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510" name="Equation" r:id="rId8" imgW="114151" imgH="215619" progId="Equation.3">
                    <p:embed/>
                  </p:oleObj>
                </mc:Choice>
                <mc:Fallback>
                  <p:oleObj name="Equation" r:id="rId8" imgW="114151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092"/>
                          <a:ext cx="57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584" name="Object 11"/>
            <p:cNvGraphicFramePr>
              <a:graphicFrameLocks noChangeAspect="1"/>
            </p:cNvGraphicFramePr>
            <p:nvPr/>
          </p:nvGraphicFramePr>
          <p:xfrm>
            <a:off x="1747" y="1981"/>
            <a:ext cx="1707" cy="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511" name="Equation" r:id="rId9" imgW="1054100" imgH="254000" progId="Equation.3">
                    <p:embed/>
                  </p:oleObj>
                </mc:Choice>
                <mc:Fallback>
                  <p:oleObj name="Equation" r:id="rId9" imgW="10541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7" y="1981"/>
                          <a:ext cx="1707" cy="4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585" name="Object 12"/>
            <p:cNvGraphicFramePr>
              <a:graphicFrameLocks noChangeAspect="1"/>
            </p:cNvGraphicFramePr>
            <p:nvPr/>
          </p:nvGraphicFramePr>
          <p:xfrm>
            <a:off x="1784" y="2519"/>
            <a:ext cx="1645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512" name="Equation" r:id="rId11" imgW="1015559" imgH="444307" progId="Equation.3">
                    <p:embed/>
                  </p:oleObj>
                </mc:Choice>
                <mc:Fallback>
                  <p:oleObj name="Equation" r:id="rId11" imgW="1015559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4" y="2519"/>
                          <a:ext cx="1645" cy="7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586" name="Object 13"/>
            <p:cNvGraphicFramePr>
              <a:graphicFrameLocks noChangeAspect="1"/>
            </p:cNvGraphicFramePr>
            <p:nvPr/>
          </p:nvGraphicFramePr>
          <p:xfrm>
            <a:off x="1470" y="3482"/>
            <a:ext cx="2282" cy="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513" name="Equation" r:id="rId13" imgW="1409088" imgH="253890" progId="Equation.3">
                    <p:embed/>
                  </p:oleObj>
                </mc:Choice>
                <mc:Fallback>
                  <p:oleObj name="Equation" r:id="rId13" imgW="1409088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0" y="3482"/>
                          <a:ext cx="2282" cy="4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9573" name="Group 11"/>
          <p:cNvGrpSpPr>
            <a:grpSpLocks/>
          </p:cNvGrpSpPr>
          <p:nvPr/>
        </p:nvGrpSpPr>
        <p:grpSpPr bwMode="auto">
          <a:xfrm>
            <a:off x="4979988" y="3094038"/>
            <a:ext cx="3249612" cy="2517775"/>
            <a:chOff x="1404" y="1450"/>
            <a:chExt cx="2406" cy="1871"/>
          </a:xfrm>
        </p:grpSpPr>
        <p:graphicFrame>
          <p:nvGraphicFramePr>
            <p:cNvPr id="109576" name="Object 2"/>
            <p:cNvGraphicFramePr>
              <a:graphicFrameLocks noChangeAspect="1"/>
            </p:cNvGraphicFramePr>
            <p:nvPr/>
          </p:nvGraphicFramePr>
          <p:xfrm>
            <a:off x="2844" y="2092"/>
            <a:ext cx="7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514" name="Equation" r:id="rId15" imgW="114151" imgH="215619" progId="Equation.3">
                    <p:embed/>
                  </p:oleObj>
                </mc:Choice>
                <mc:Fallback>
                  <p:oleObj name="Equation" r:id="rId15" imgW="114151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4" y="2092"/>
                          <a:ext cx="7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577" name="Object 3"/>
            <p:cNvGraphicFramePr>
              <a:graphicFrameLocks noChangeAspect="1"/>
            </p:cNvGraphicFramePr>
            <p:nvPr/>
          </p:nvGraphicFramePr>
          <p:xfrm>
            <a:off x="2592" y="2092"/>
            <a:ext cx="57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515" name="Equation" r:id="rId16" imgW="114151" imgH="215619" progId="Equation.3">
                    <p:embed/>
                  </p:oleObj>
                </mc:Choice>
                <mc:Fallback>
                  <p:oleObj name="Equation" r:id="rId16" imgW="114151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092"/>
                          <a:ext cx="57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578" name="Object 4"/>
            <p:cNvGraphicFramePr>
              <a:graphicFrameLocks noChangeAspect="1"/>
            </p:cNvGraphicFramePr>
            <p:nvPr/>
          </p:nvGraphicFramePr>
          <p:xfrm>
            <a:off x="2012" y="2072"/>
            <a:ext cx="1214" cy="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516" name="Equation" r:id="rId17" imgW="748975" imgH="253890" progId="Equation.3">
                    <p:embed/>
                  </p:oleObj>
                </mc:Choice>
                <mc:Fallback>
                  <p:oleObj name="Equation" r:id="rId17" imgW="748975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2" y="2072"/>
                          <a:ext cx="1214" cy="4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579" name="Object 5"/>
            <p:cNvGraphicFramePr>
              <a:graphicFrameLocks noChangeAspect="1"/>
            </p:cNvGraphicFramePr>
            <p:nvPr/>
          </p:nvGraphicFramePr>
          <p:xfrm>
            <a:off x="1404" y="2437"/>
            <a:ext cx="2406" cy="8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517" name="Equation" r:id="rId19" imgW="1485255" imgH="545863" progId="Equation.3">
                    <p:embed/>
                  </p:oleObj>
                </mc:Choice>
                <mc:Fallback>
                  <p:oleObj name="Equation" r:id="rId19" imgW="1485255" imgH="54586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4" y="2437"/>
                          <a:ext cx="2406" cy="8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580" name="Object 6"/>
            <p:cNvGraphicFramePr>
              <a:graphicFrameLocks noChangeAspect="1"/>
            </p:cNvGraphicFramePr>
            <p:nvPr/>
          </p:nvGraphicFramePr>
          <p:xfrm>
            <a:off x="1880" y="1450"/>
            <a:ext cx="1344" cy="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518" name="Equation" r:id="rId21" imgW="685502" imgH="266584" progId="Equation.3">
                    <p:embed/>
                  </p:oleObj>
                </mc:Choice>
                <mc:Fallback>
                  <p:oleObj name="Equation" r:id="rId21" imgW="685502" imgH="2665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0" y="1450"/>
                          <a:ext cx="1344" cy="5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9574" name="Rectangle 18"/>
          <p:cNvSpPr>
            <a:spLocks noChangeArrowheads="1"/>
          </p:cNvSpPr>
          <p:nvPr/>
        </p:nvSpPr>
        <p:spPr bwMode="auto">
          <a:xfrm>
            <a:off x="4291013" y="1614488"/>
            <a:ext cx="4537075" cy="485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latin typeface="Times New Roman" charset="0"/>
                <a:ea typeface="宋体" charset="-122"/>
              </a:rPr>
              <a:t>Pricing signal is loss rate p</a:t>
            </a:r>
            <a:endParaRPr lang="en-US" altLang="en-US" dirty="0">
              <a:solidFill>
                <a:srgbClr val="000000"/>
              </a:solidFill>
              <a:latin typeface="Times New Roman" charset="0"/>
              <a:ea typeface="宋体" charset="-122"/>
            </a:endParaRPr>
          </a:p>
        </p:txBody>
      </p:sp>
      <p:graphicFrame>
        <p:nvGraphicFramePr>
          <p:cNvPr id="109575" name="Object 7"/>
          <p:cNvGraphicFramePr>
            <a:graphicFrameLocks noChangeAspect="1"/>
          </p:cNvGraphicFramePr>
          <p:nvPr/>
        </p:nvGraphicFramePr>
        <p:xfrm>
          <a:off x="4789488" y="5684838"/>
          <a:ext cx="3756025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519" name="Equation" r:id="rId23" imgW="1459866" imgH="444307" progId="Equation.3">
                  <p:embed/>
                </p:oleObj>
              </mc:Choice>
              <mc:Fallback>
                <p:oleObj name="Equation" r:id="rId23" imgW="1459866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488" y="5684838"/>
                        <a:ext cx="3756025" cy="114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0845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Assume that you are given a set of flows deployed at a given network topology.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What is a simple way to predict TCP rate allocation?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F1A97A-257B-4348-A98D-E03345656797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280" y="3562987"/>
            <a:ext cx="5120640" cy="295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681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818AA8F7-5B48-6A42-9734-82ACA8DDA1B0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87363" y="274638"/>
            <a:ext cx="8251825" cy="868362"/>
          </a:xfrm>
        </p:spPr>
        <p:txBody>
          <a:bodyPr/>
          <a:lstStyle/>
          <a:p>
            <a:r>
              <a:rPr lang="en-US" altLang="zh-CN" sz="2800">
                <a:ea typeface="宋体" charset="-122"/>
              </a:rPr>
              <a:t>Summary: Resource Allocation Frameworks</a:t>
            </a:r>
            <a:endParaRPr lang="en-US" altLang="en-US" sz="2800">
              <a:ea typeface="ＭＳ Ｐゴシック" charset="-128"/>
            </a:endParaRP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06538"/>
            <a:ext cx="8301038" cy="5064125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>
                <a:ea typeface="ＭＳ Ｐゴシック" charset="-128"/>
              </a:rPr>
              <a:t>Forward (design) engineering: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charset="-128"/>
              </a:rPr>
              <a:t>how to determine </a:t>
            </a:r>
            <a:br>
              <a:rPr lang="en-US" altLang="en-US" dirty="0">
                <a:ea typeface="ＭＳ Ｐゴシック" charset="-128"/>
              </a:rPr>
            </a:br>
            <a:r>
              <a:rPr lang="en-US" altLang="en-US" dirty="0">
                <a:ea typeface="ＭＳ Ｐゴシック" charset="-128"/>
              </a:rPr>
              <a:t>objective functions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charset="-128"/>
              </a:rPr>
              <a:t>given objective, how </a:t>
            </a:r>
            <a:br>
              <a:rPr lang="en-US" altLang="en-US" dirty="0">
                <a:ea typeface="ＭＳ Ｐゴシック" charset="-128"/>
              </a:rPr>
            </a:br>
            <a:r>
              <a:rPr lang="en-US" altLang="en-US" dirty="0">
                <a:ea typeface="ＭＳ Ｐゴシック" charset="-128"/>
              </a:rPr>
              <a:t>to design </a:t>
            </a:r>
            <a:br>
              <a:rPr lang="en-US" altLang="en-US" dirty="0">
                <a:ea typeface="ＭＳ Ｐゴシック" charset="-128"/>
              </a:rPr>
            </a:br>
            <a:r>
              <a:rPr lang="en-US" altLang="en-US" dirty="0">
                <a:ea typeface="ＭＳ Ｐゴシック" charset="-128"/>
              </a:rPr>
              <a:t>effective </a:t>
            </a:r>
            <a:r>
              <a:rPr lang="en-US" altLang="en-US" dirty="0" err="1">
                <a:ea typeface="ＭＳ Ｐゴシック" charset="-128"/>
              </a:rPr>
              <a:t>alg</a:t>
            </a:r>
            <a:endParaRPr lang="en-US" altLang="en-US" sz="28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dirty="0">
                <a:ea typeface="ＭＳ Ｐゴシック" charset="-128"/>
              </a:rPr>
              <a:t>Reverse (understand) engineering: 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>
                <a:ea typeface="ＭＳ Ｐゴシック" charset="-128"/>
              </a:rPr>
              <a:t>understand current protocols (what are the objectives of TCP/Reno, TCP/Vegas?)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>
                <a:ea typeface="ＭＳ Ｐゴシック" charset="-128"/>
              </a:rPr>
              <a:t>Additional pointers: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000" dirty="0">
                <a:ea typeface="ＭＳ Ｐゴシック" charset="-128"/>
              </a:rPr>
              <a:t>http://</a:t>
            </a:r>
            <a:r>
              <a:rPr lang="en-US" altLang="en-US" sz="2000" dirty="0" err="1">
                <a:ea typeface="ＭＳ Ｐゴシック" charset="-128"/>
              </a:rPr>
              <a:t>www.statslab.cam.ac.uk</a:t>
            </a:r>
            <a:r>
              <a:rPr lang="en-US" altLang="en-US" sz="2000" dirty="0">
                <a:ea typeface="ＭＳ Ｐゴシック" charset="-128"/>
              </a:rPr>
              <a:t>/~frank/pf/</a:t>
            </a:r>
            <a:endParaRPr lang="en-US" altLang="zh-CN" sz="2000" dirty="0">
              <a:ea typeface="宋体" charset="-122"/>
            </a:endParaRPr>
          </a:p>
        </p:txBody>
      </p:sp>
      <p:graphicFrame>
        <p:nvGraphicFramePr>
          <p:cNvPr id="111620" name="Object 2"/>
          <p:cNvGraphicFramePr>
            <a:graphicFrameLocks noChangeAspect="1"/>
          </p:cNvGraphicFramePr>
          <p:nvPr/>
        </p:nvGraphicFramePr>
        <p:xfrm>
          <a:off x="5214938" y="2370138"/>
          <a:ext cx="3033712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73" name="Equation" r:id="rId4" imgW="1409088" imgH="774364" progId="Equation.3">
                  <p:embed/>
                </p:oleObj>
              </mc:Choice>
              <mc:Fallback>
                <p:oleObj name="Equation" r:id="rId4" imgW="1409088" imgH="7743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38" y="2370138"/>
                        <a:ext cx="3033712" cy="16668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9872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683625" y="6515100"/>
            <a:ext cx="419100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0D5E95-F803-C44D-9903-174FA4612041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333375" y="150813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u="sng" dirty="0">
                <a:solidFill>
                  <a:srgbClr val="3333CC"/>
                </a:solidFill>
              </a:rPr>
              <a:t>Recap: Generic AIMD and TCP Friendliness</a:t>
            </a:r>
          </a:p>
        </p:txBody>
      </p:sp>
      <p:sp>
        <p:nvSpPr>
          <p:cNvPr id="109572" name="Line 4"/>
          <p:cNvSpPr>
            <a:spLocks noChangeShapeType="1"/>
          </p:cNvSpPr>
          <p:nvPr/>
        </p:nvSpPr>
        <p:spPr bwMode="auto">
          <a:xfrm>
            <a:off x="1268896" y="1331951"/>
            <a:ext cx="0" cy="228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3" name="Line 5"/>
          <p:cNvSpPr>
            <a:spLocks noChangeShapeType="1"/>
          </p:cNvSpPr>
          <p:nvPr/>
        </p:nvSpPr>
        <p:spPr bwMode="auto">
          <a:xfrm>
            <a:off x="1268896" y="3617951"/>
            <a:ext cx="708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8368196" y="3462376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Time</a:t>
            </a:r>
          </a:p>
        </p:txBody>
      </p:sp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414821" y="1255751"/>
            <a:ext cx="657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cwnd</a:t>
            </a:r>
          </a:p>
        </p:txBody>
      </p:sp>
      <p:sp>
        <p:nvSpPr>
          <p:cNvPr id="109576" name="Line 8"/>
          <p:cNvSpPr>
            <a:spLocks noChangeShapeType="1"/>
          </p:cNvSpPr>
          <p:nvPr/>
        </p:nvSpPr>
        <p:spPr bwMode="auto">
          <a:xfrm flipV="1">
            <a:off x="1462571" y="2246351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7" name="Line 9"/>
          <p:cNvSpPr>
            <a:spLocks noChangeShapeType="1"/>
          </p:cNvSpPr>
          <p:nvPr/>
        </p:nvSpPr>
        <p:spPr bwMode="auto">
          <a:xfrm>
            <a:off x="2616684" y="2257463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8" name="Rectangle 10"/>
          <p:cNvSpPr>
            <a:spLocks noChangeArrowheads="1"/>
          </p:cNvSpPr>
          <p:nvPr/>
        </p:nvSpPr>
        <p:spPr bwMode="auto">
          <a:xfrm>
            <a:off x="1591159" y="3663988"/>
            <a:ext cx="1041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congestion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avoidance</a:t>
            </a:r>
          </a:p>
        </p:txBody>
      </p:sp>
      <p:sp>
        <p:nvSpPr>
          <p:cNvPr id="109579" name="Line 11"/>
          <p:cNvSpPr>
            <a:spLocks noChangeShapeType="1"/>
          </p:cNvSpPr>
          <p:nvPr/>
        </p:nvSpPr>
        <p:spPr bwMode="auto">
          <a:xfrm flipV="1">
            <a:off x="2221396" y="2933738"/>
            <a:ext cx="374650" cy="11113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80" name="Rectangle 12"/>
          <p:cNvSpPr>
            <a:spLocks noChangeArrowheads="1"/>
          </p:cNvSpPr>
          <p:nvPr/>
        </p:nvSpPr>
        <p:spPr bwMode="auto">
          <a:xfrm>
            <a:off x="2440471" y="1868526"/>
            <a:ext cx="420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TD</a:t>
            </a:r>
          </a:p>
        </p:txBody>
      </p:sp>
      <p:sp>
        <p:nvSpPr>
          <p:cNvPr id="109581" name="Text Box 13"/>
          <p:cNvSpPr txBox="1">
            <a:spLocks noChangeArrowheads="1"/>
          </p:cNvSpPr>
          <p:nvPr/>
        </p:nvSpPr>
        <p:spPr bwMode="auto">
          <a:xfrm>
            <a:off x="2005496" y="2676563"/>
            <a:ext cx="6746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ssthresh</a:t>
            </a:r>
          </a:p>
        </p:txBody>
      </p:sp>
      <p:sp>
        <p:nvSpPr>
          <p:cNvPr id="109582" name="Line 14"/>
          <p:cNvSpPr>
            <a:spLocks noChangeShapeType="1"/>
          </p:cNvSpPr>
          <p:nvPr/>
        </p:nvSpPr>
        <p:spPr bwMode="auto">
          <a:xfrm flipV="1">
            <a:off x="2630971" y="2260638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3" name="Line 15"/>
          <p:cNvSpPr>
            <a:spLocks noChangeShapeType="1"/>
          </p:cNvSpPr>
          <p:nvPr/>
        </p:nvSpPr>
        <p:spPr bwMode="auto">
          <a:xfrm>
            <a:off x="3773971" y="2273338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4" name="Line 16"/>
          <p:cNvSpPr>
            <a:spLocks noChangeShapeType="1"/>
          </p:cNvSpPr>
          <p:nvPr/>
        </p:nvSpPr>
        <p:spPr bwMode="auto">
          <a:xfrm flipV="1">
            <a:off x="3789846" y="2238413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5" name="Line 17"/>
          <p:cNvSpPr>
            <a:spLocks noChangeShapeType="1"/>
          </p:cNvSpPr>
          <p:nvPr/>
        </p:nvSpPr>
        <p:spPr bwMode="auto">
          <a:xfrm>
            <a:off x="4936021" y="2254288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22" name="Text Box 18"/>
          <p:cNvSpPr txBox="1">
            <a:spLocks noChangeArrowheads="1"/>
          </p:cNvSpPr>
          <p:nvPr/>
        </p:nvSpPr>
        <p:spPr bwMode="auto">
          <a:xfrm>
            <a:off x="585719" y="4145692"/>
            <a:ext cx="37882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Total packets sent per cycle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 =</a:t>
            </a:r>
            <a:endParaRPr lang="en-US" altLang="en-US" sz="2000" dirty="0">
              <a:solidFill>
                <a:srgbClr val="000000"/>
              </a:solidFill>
            </a:endParaRPr>
          </a:p>
        </p:txBody>
      </p:sp>
      <p:sp>
        <p:nvSpPr>
          <p:cNvPr id="109588" name="Line 20"/>
          <p:cNvSpPr>
            <a:spLocks noChangeShapeType="1"/>
          </p:cNvSpPr>
          <p:nvPr/>
        </p:nvSpPr>
        <p:spPr bwMode="auto">
          <a:xfrm flipV="1">
            <a:off x="4942371" y="2244763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25" name="Text Box 21"/>
          <p:cNvSpPr txBox="1">
            <a:spLocks noChangeArrowheads="1"/>
          </p:cNvSpPr>
          <p:nvPr/>
        </p:nvSpPr>
        <p:spPr bwMode="auto">
          <a:xfrm>
            <a:off x="3177071" y="3060738"/>
            <a:ext cx="5597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βW</a:t>
            </a:r>
          </a:p>
        </p:txBody>
      </p:sp>
      <p:sp>
        <p:nvSpPr>
          <p:cNvPr id="354326" name="Text Box 22"/>
          <p:cNvSpPr txBox="1">
            <a:spLocks noChangeArrowheads="1"/>
          </p:cNvSpPr>
          <p:nvPr/>
        </p:nvSpPr>
        <p:spPr bwMode="auto">
          <a:xfrm>
            <a:off x="4793146" y="1827251"/>
            <a:ext cx="422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109591" name="Freeform 24"/>
          <p:cNvSpPr>
            <a:spLocks/>
          </p:cNvSpPr>
          <p:nvPr/>
        </p:nvSpPr>
        <p:spPr bwMode="auto">
          <a:xfrm>
            <a:off x="3773971" y="2246351"/>
            <a:ext cx="1157288" cy="1376362"/>
          </a:xfrm>
          <a:custGeom>
            <a:avLst/>
            <a:gdLst>
              <a:gd name="T0" fmla="*/ 0 w 729"/>
              <a:gd name="T1" fmla="*/ 2147483646 h 867"/>
              <a:gd name="T2" fmla="*/ 0 w 729"/>
              <a:gd name="T3" fmla="*/ 2147483646 h 867"/>
              <a:gd name="T4" fmla="*/ 2147483646 w 729"/>
              <a:gd name="T5" fmla="*/ 2147483646 h 867"/>
              <a:gd name="T6" fmla="*/ 2147483646 w 729"/>
              <a:gd name="T7" fmla="*/ 0 h 867"/>
              <a:gd name="T8" fmla="*/ 0 w 729"/>
              <a:gd name="T9" fmla="*/ 2147483646 h 8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9"/>
              <a:gd name="T16" fmla="*/ 0 h 867"/>
              <a:gd name="T17" fmla="*/ 729 w 729"/>
              <a:gd name="T18" fmla="*/ 867 h 8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9" h="867">
                <a:moveTo>
                  <a:pt x="0" y="437"/>
                </a:moveTo>
                <a:lnTo>
                  <a:pt x="0" y="867"/>
                </a:lnTo>
                <a:lnTo>
                  <a:pt x="729" y="867"/>
                </a:lnTo>
                <a:lnTo>
                  <a:pt x="729" y="0"/>
                </a:lnTo>
                <a:lnTo>
                  <a:pt x="0" y="437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9594" name="Line 27"/>
          <p:cNvSpPr>
            <a:spLocks noChangeShapeType="1"/>
          </p:cNvSpPr>
          <p:nvPr/>
        </p:nvSpPr>
        <p:spPr bwMode="auto">
          <a:xfrm flipV="1">
            <a:off x="1253021" y="2635288"/>
            <a:ext cx="633412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568913" y="4705130"/>
            <a:ext cx="3278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Assume one loss per cycle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333427" y="4054073"/>
                <a:ext cx="1026948" cy="5632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mr-IN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mr-I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mr-I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427" y="4054073"/>
                <a:ext cx="1026948" cy="5632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5202169" y="4064099"/>
                <a:ext cx="1125565" cy="5659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mr-IN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mr-I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(1−</m:t>
                              </m:r>
                              <m:r>
                                <a:rPr lang="mr-I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169" y="4064099"/>
                <a:ext cx="1125565" cy="56598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341175" y="4086063"/>
                <a:ext cx="1890261" cy="5175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=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mr-IN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 </m:t>
                        </m:r>
                        <m:f>
                          <m:fPr>
                            <m:ctrlPr>
                              <a:rPr lang="mr-IN" altLang="zh-C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(1−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)(1+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den>
                        </m:f>
                      </m:e>
                    </m:box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0000"/>
                        </a:solidFill>
                        <a:latin typeface="Cambria Math" charset="0"/>
                        <a:ea typeface="宋体" charset="-122"/>
                      </a:rPr>
                      <m:t>w</m:t>
                    </m:r>
                    <m:r>
                      <a:rPr lang="en-US" altLang="zh-CN" b="0" i="0" baseline="30000" smtClean="0">
                        <a:solidFill>
                          <a:srgbClr val="000000"/>
                        </a:solidFill>
                        <a:latin typeface="Cambria Math" charset="0"/>
                        <a:ea typeface="宋体" charset="-122"/>
                      </a:rPr>
                      <m:t>2</m:t>
                    </m:r>
                  </m:oMath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175" y="4086063"/>
                <a:ext cx="1890261" cy="517578"/>
              </a:xfrm>
              <a:prstGeom prst="rect">
                <a:avLst/>
              </a:prstGeom>
              <a:blipFill rotWithShape="0">
                <a:blip r:embed="rId5"/>
                <a:stretch>
                  <a:fillRect l="-4839" t="-7059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3760719" y="4656832"/>
                <a:ext cx="2125299" cy="5537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p =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mr-IN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 </m:t>
                        </m:r>
                        <m:f>
                          <m:fPr>
                            <m:ctrlPr>
                              <a:rPr lang="mr-IN" altLang="zh-C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2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(1−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)(1+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w</m:t>
                            </m:r>
                            <m:r>
                              <a:rPr lang="en-US" altLang="zh-CN" baseline="3000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719" y="4656832"/>
                <a:ext cx="2125299" cy="553735"/>
              </a:xfrm>
              <a:prstGeom prst="rect">
                <a:avLst/>
              </a:prstGeom>
              <a:blipFill rotWithShape="0">
                <a:blip r:embed="rId6"/>
                <a:stretch>
                  <a:fillRect l="-4585" t="-47253" b="-59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3465108" y="5468509"/>
                <a:ext cx="1478644" cy="5254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tput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mr-IN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mr-IN" altLang="zh-C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𝑊</m:t>
                            </m:r>
                            <m:r>
                              <a:rPr lang="en-US" altLang="zh-CN" b="0" i="1" baseline="-25000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𝑆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𝑅𝑇𝑇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108" y="5468509"/>
                <a:ext cx="1478644" cy="525400"/>
              </a:xfrm>
              <a:prstGeom prst="rect">
                <a:avLst/>
              </a:prstGeom>
              <a:blipFill rotWithShape="0">
                <a:blip r:embed="rId7"/>
                <a:stretch>
                  <a:fillRect l="-6173" t="-8140" b="-15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5915973" y="4511756"/>
                <a:ext cx="2658736" cy="843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2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宋体" charset="-122"/>
                                  </a:rPr>
                                  <m:t>1−</m:t>
                                </m:r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1+</m:t>
                                </m:r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p</m:t>
                            </m:r>
                          </m:den>
                        </m:f>
                      </m:e>
                    </m:rad>
                    <m:box>
                      <m:boxPr>
                        <m:ctrlPr>
                          <a:rPr lang="mr-IN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 </m:t>
                        </m:r>
                      </m:e>
                    </m:box>
                  </m:oMath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973" y="4511756"/>
                <a:ext cx="2658736" cy="843885"/>
              </a:xfrm>
              <a:prstGeom prst="rect">
                <a:avLst/>
              </a:prstGeom>
              <a:blipFill rotWithShape="0">
                <a:blip r:embed="rId8"/>
                <a:stretch>
                  <a:fillRect l="-3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974987" y="5490583"/>
                <a:ext cx="1611344" cy="5156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mr-IN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mr-IN" altLang="zh-C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𝑆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𝑅𝑇𝑇</m:t>
                            </m:r>
                          </m:den>
                        </m:f>
                        <m:f>
                          <m:fPr>
                            <m:ctrlPr>
                              <a:rPr lang="mr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(1+</m:t>
                            </m:r>
                            <m:r>
                              <a:rPr lang="mr-I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987" y="5490583"/>
                <a:ext cx="1611344" cy="515654"/>
              </a:xfrm>
              <a:prstGeom prst="rect">
                <a:avLst/>
              </a:prstGeom>
              <a:blipFill rotWithShape="0">
                <a:blip r:embed="rId9"/>
                <a:stretch>
                  <a:fillRect l="-5682" t="-7143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6589608" y="5348221"/>
                <a:ext cx="2315856" cy="843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𝑆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𝑅𝑇𝑇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1+</m:t>
                                </m:r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宋体" charset="-122"/>
                                  </a:rPr>
                                  <m:t>1−</m:t>
                                </m:r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p</m:t>
                            </m:r>
                          </m:den>
                        </m:f>
                      </m:e>
                    </m:rad>
                    <m:box>
                      <m:boxPr>
                        <m:ctrlPr>
                          <a:rPr lang="mr-IN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 </m:t>
                        </m:r>
                      </m:e>
                    </m:box>
                  </m:oMath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608" y="5348221"/>
                <a:ext cx="2315856" cy="843885"/>
              </a:xfrm>
              <a:prstGeom prst="rect">
                <a:avLst/>
              </a:prstGeom>
              <a:blipFill rotWithShape="0">
                <a:blip r:embed="rId10"/>
                <a:stretch>
                  <a:fillRect l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 Box 18"/>
          <p:cNvSpPr txBox="1">
            <a:spLocks noChangeArrowheads="1"/>
          </p:cNvSpPr>
          <p:nvPr/>
        </p:nvSpPr>
        <p:spPr bwMode="auto">
          <a:xfrm>
            <a:off x="1253021" y="6216652"/>
            <a:ext cx="19848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TCP friendly =&gt;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3286639" y="6134849"/>
                <a:ext cx="2315856" cy="5959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=3 </m:t>
                      </m:r>
                      <m:box>
                        <m:boxPr>
                          <m:ctrlPr>
                            <a:rPr lang="mr-IN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mr-IN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639" y="6134849"/>
                <a:ext cx="2315856" cy="5959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080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ea typeface="굴림" pitchFamily="34" charset="-127"/>
              </a:rPr>
              <a:t>Recap: TCP Cubic</a:t>
            </a:r>
            <a:endParaRPr lang="ko-KR" altLang="en-US" sz="3200" dirty="0">
              <a:ea typeface="굴림" pitchFamily="34" charset="-127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2476F173-8AD9-46C6-925F-F20E170E4D57}" type="slidenum">
              <a:rPr lang="zh-CN" altLang="en-US"/>
              <a:pPr/>
              <a:t>7</a:t>
            </a:fld>
            <a:endParaRPr lang="en-US" altLang="zh-CN" dirty="0"/>
          </a:p>
        </p:txBody>
      </p:sp>
      <p:pic>
        <p:nvPicPr>
          <p:cNvPr id="3778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388166"/>
            <a:ext cx="7086600" cy="36576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</p:pic>
      <p:pic>
        <p:nvPicPr>
          <p:cNvPr id="37786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5350566"/>
            <a:ext cx="3457575" cy="4191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</p:pic>
      <p:pic>
        <p:nvPicPr>
          <p:cNvPr id="377865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80000" y="5336279"/>
            <a:ext cx="1914525" cy="447675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</p:pic>
      <p:sp>
        <p:nvSpPr>
          <p:cNvPr id="377867" name="Rectangle 11"/>
          <p:cNvSpPr>
            <a:spLocks noChangeArrowheads="1"/>
          </p:cNvSpPr>
          <p:nvPr/>
        </p:nvSpPr>
        <p:spPr bwMode="auto">
          <a:xfrm>
            <a:off x="647700" y="6011356"/>
            <a:ext cx="7543800" cy="67151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sz="1800" dirty="0"/>
              <a:t>where </a:t>
            </a:r>
            <a:r>
              <a:rPr lang="en-US" altLang="ko-KR" sz="1800" b="1" i="1" dirty="0"/>
              <a:t>C </a:t>
            </a:r>
            <a:r>
              <a:rPr lang="en-US" altLang="ko-KR" sz="1800" dirty="0"/>
              <a:t>is a scaling factor, </a:t>
            </a:r>
            <a:r>
              <a:rPr lang="en-US" altLang="ko-KR" sz="1800" b="1" i="1" dirty="0"/>
              <a:t>t</a:t>
            </a:r>
            <a:r>
              <a:rPr lang="en-US" altLang="ko-KR" sz="1800" i="1" dirty="0"/>
              <a:t> </a:t>
            </a:r>
            <a:r>
              <a:rPr lang="en-US" altLang="ko-KR" sz="1800" dirty="0"/>
              <a:t>is the elapsed time from the last window reduction, and </a:t>
            </a:r>
            <a:r>
              <a:rPr lang="en-US" altLang="ko-KR" sz="1800" b="1" i="1" dirty="0"/>
              <a:t>β</a:t>
            </a:r>
            <a:r>
              <a:rPr lang="en-US" altLang="ko-KR" sz="1800" i="1" dirty="0"/>
              <a:t> </a:t>
            </a:r>
            <a:r>
              <a:rPr lang="en-US" altLang="ko-KR" sz="1800" dirty="0"/>
              <a:t>is a constant multiplication decrease factor</a:t>
            </a:r>
          </a:p>
        </p:txBody>
      </p:sp>
      <p:sp>
        <p:nvSpPr>
          <p:cNvPr id="377868" name="Oval 12"/>
          <p:cNvSpPr>
            <a:spLocks noChangeArrowheads="1"/>
          </p:cNvSpPr>
          <p:nvPr/>
        </p:nvSpPr>
        <p:spPr bwMode="auto">
          <a:xfrm>
            <a:off x="2971800" y="3140766"/>
            <a:ext cx="3200400" cy="3810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7869" name="Oval 13"/>
          <p:cNvSpPr>
            <a:spLocks noChangeArrowheads="1"/>
          </p:cNvSpPr>
          <p:nvPr/>
        </p:nvSpPr>
        <p:spPr bwMode="auto">
          <a:xfrm rot="-25647964">
            <a:off x="704850" y="4264716"/>
            <a:ext cx="1257300" cy="381000"/>
          </a:xfrm>
          <a:prstGeom prst="ellipse">
            <a:avLst/>
          </a:prstGeom>
          <a:noFill/>
          <a:ln w="28575" algn="ctr">
            <a:solidFill>
              <a:srgbClr val="00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7870" name="Oval 14"/>
          <p:cNvSpPr>
            <a:spLocks noChangeArrowheads="1"/>
          </p:cNvSpPr>
          <p:nvPr/>
        </p:nvSpPr>
        <p:spPr bwMode="auto">
          <a:xfrm rot="-25647964">
            <a:off x="7029450" y="2054916"/>
            <a:ext cx="1257300" cy="381000"/>
          </a:xfrm>
          <a:prstGeom prst="ellipse">
            <a:avLst/>
          </a:prstGeom>
          <a:noFill/>
          <a:ln w="28575" algn="ctr">
            <a:solidFill>
              <a:srgbClr val="00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7871" name="Text Box 15"/>
          <p:cNvSpPr txBox="1">
            <a:spLocks noChangeArrowheads="1"/>
          </p:cNvSpPr>
          <p:nvPr/>
        </p:nvSpPr>
        <p:spPr bwMode="auto">
          <a:xfrm>
            <a:off x="1524000" y="4436166"/>
            <a:ext cx="2053767" cy="461665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33CC"/>
                </a:solidFill>
                <a:latin typeface="Times New Roman" pitchFamily="18" charset="0"/>
              </a:rPr>
              <a:t>concave region</a:t>
            </a:r>
          </a:p>
        </p:txBody>
      </p:sp>
      <p:sp>
        <p:nvSpPr>
          <p:cNvPr id="377872" name="Text Box 16"/>
          <p:cNvSpPr txBox="1">
            <a:spLocks noChangeArrowheads="1"/>
          </p:cNvSpPr>
          <p:nvPr/>
        </p:nvSpPr>
        <p:spPr bwMode="auto">
          <a:xfrm>
            <a:off x="6037262" y="1878703"/>
            <a:ext cx="1072730" cy="830997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33CC"/>
                </a:solidFill>
                <a:latin typeface="Times New Roman" pitchFamily="18" charset="0"/>
              </a:rPr>
              <a:t>convex</a:t>
            </a:r>
            <a:br>
              <a:rPr lang="en-US" altLang="ko-KR" dirty="0">
                <a:solidFill>
                  <a:srgbClr val="0033CC"/>
                </a:solidFill>
                <a:latin typeface="Times New Roman" pitchFamily="18" charset="0"/>
              </a:rPr>
            </a:br>
            <a:r>
              <a:rPr lang="en-US" altLang="ko-KR" dirty="0">
                <a:solidFill>
                  <a:srgbClr val="0033CC"/>
                </a:solidFill>
                <a:latin typeface="Times New Roman" pitchFamily="18" charset="0"/>
              </a:rPr>
              <a:t>region</a:t>
            </a:r>
          </a:p>
        </p:txBody>
      </p:sp>
      <p:sp>
        <p:nvSpPr>
          <p:cNvPr id="377873" name="Text Box 17"/>
          <p:cNvSpPr txBox="1">
            <a:spLocks noChangeArrowheads="1"/>
          </p:cNvSpPr>
          <p:nvPr/>
        </p:nvSpPr>
        <p:spPr bwMode="auto">
          <a:xfrm>
            <a:off x="3390900" y="3521766"/>
            <a:ext cx="1181100" cy="36671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imes New Roman" pitchFamily="18" charset="0"/>
              </a:rPr>
              <a:t>slow down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773108" y="123358"/>
            <a:ext cx="4136112" cy="1070554"/>
            <a:chOff x="4773108" y="123358"/>
            <a:chExt cx="4136112" cy="1070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4773109" y="639914"/>
                  <a:ext cx="4136111" cy="5539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000000"/>
                      </a:solidFill>
                      <a:ea typeface="Cambria Math" charset="0"/>
                      <a:cs typeface="Cambria Math" charset="0"/>
                    </a:rPr>
                    <a:t>W</a:t>
                  </a:r>
                  <a:r>
                    <a:rPr lang="en-US" altLang="zh-CN" baseline="-25000" dirty="0" err="1">
                      <a:solidFill>
                        <a:srgbClr val="000000"/>
                      </a:solidFill>
                      <a:ea typeface="Cambria Math" charset="0"/>
                      <a:cs typeface="Cambria Math" charset="0"/>
                    </a:rPr>
                    <a:t>tcp</a:t>
                  </a:r>
                  <a:r>
                    <a:rPr lang="en-US" altLang="zh-CN" baseline="-25000" dirty="0">
                      <a:solidFill>
                        <a:srgbClr val="000000"/>
                      </a:solidFill>
                      <a:ea typeface="Cambria Math" charset="0"/>
                      <a:cs typeface="Cambria Math" charset="0"/>
                    </a:rPr>
                    <a:t>(t)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𝑊𝑚𝑎𝑥</m:t>
                      </m:r>
                      <m:r>
                        <a:rPr lang="en-US" altLang="zh-CN" b="0" i="1" baseline="-25000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𝛽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′+3 </m:t>
                      </m:r>
                      <m:box>
                        <m:boxPr>
                          <m:ctrlPr>
                            <a:rPr lang="mr-IN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mr-IN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′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′</m:t>
                              </m:r>
                            </m:den>
                          </m:f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 </m:t>
                          </m:r>
                          <m:f>
                            <m:fPr>
                              <m:ctrlPr>
                                <a:rPr lang="mr-IN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𝑅𝑇𝑇</m:t>
                              </m:r>
                            </m:den>
                          </m:f>
                        </m:e>
                      </m:box>
                    </m:oMath>
                  </a14:m>
                  <a:endParaRPr lang="en-US" baseline="300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3109" y="639914"/>
                  <a:ext cx="4136111" cy="55399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360" t="-6593" b="-98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4773108" y="123358"/>
                  <a:ext cx="4136111" cy="45313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=1 −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oMath>
                    </m:oMathPara>
                  </a14:m>
                  <a:endParaRPr lang="en-US" baseline="300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3108" y="123358"/>
                  <a:ext cx="4136111" cy="45313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102667" b="-134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4106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u="sng">
                <a:solidFill>
                  <a:srgbClr val="3333CC"/>
                </a:solidFill>
                <a:ea typeface="宋体" charset="-122"/>
              </a:rPr>
              <a:t>Outline</a:t>
            </a:r>
            <a:endParaRPr lang="en-US" altLang="en-US" sz="4000" u="sng">
              <a:solidFill>
                <a:srgbClr val="3333CC"/>
              </a:solidFill>
            </a:endParaRPr>
          </a:p>
        </p:txBody>
      </p:sp>
      <p:sp>
        <p:nvSpPr>
          <p:cNvPr id="78850" name="Rectangle 5"/>
          <p:cNvSpPr>
            <a:spLocks noChangeArrowheads="1"/>
          </p:cNvSpPr>
          <p:nvPr/>
        </p:nvSpPr>
        <p:spPr bwMode="auto">
          <a:xfrm>
            <a:off x="533400" y="1371600"/>
            <a:ext cx="8077200" cy="5317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Admin and recap</a:t>
            </a:r>
          </a:p>
          <a:p>
            <a:pPr>
              <a:buFont typeface="Wingdings" charset="2"/>
              <a:buChar char="q"/>
            </a:pPr>
            <a:r>
              <a:rPr lang="en-US" altLang="zh-CN" dirty="0">
                <a:ea typeface="宋体" charset="-122"/>
              </a:rPr>
              <a:t>Transport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what is congestion (cost of congestion)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basic congestion control alg.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TCP/Reno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 Cubic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TCP/Vegas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en-US" sz="2200" dirty="0">
                <a:ea typeface="宋体" charset="-122"/>
              </a:rPr>
              <a:t>network wide resource allocation</a:t>
            </a:r>
          </a:p>
          <a:p>
            <a:pPr lvl="2">
              <a:buClr>
                <a:srgbClr val="2D2DB9"/>
              </a:buClr>
              <a:buFont typeface="Courier New" charset="0"/>
              <a:buChar char="o"/>
            </a:pPr>
            <a:r>
              <a:rPr lang="en-US" altLang="en-US" sz="1800" dirty="0">
                <a:ea typeface="宋体" charset="-122"/>
              </a:rPr>
              <a:t>general framework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A97C03C9-9B09-CF4C-81A0-8F9834D117C8}"/>
              </a:ext>
            </a:extLst>
          </p:cNvPr>
          <p:cNvSpPr txBox="1">
            <a:spLocks/>
          </p:cNvSpPr>
          <p:nvPr/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C3A951-8924-2142-ACC4-DE41A2DA2F01}" type="slidenum">
              <a:rPr lang="en-US" altLang="en-US" sz="1400" smtClean="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909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8747B0-4471-1442-B338-CEE9478C62F4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6434" name="Rectangle 2"/>
          <p:cNvSpPr>
            <a:spLocks noChangeArrowheads="1"/>
          </p:cNvSpPr>
          <p:nvPr/>
        </p:nvSpPr>
        <p:spPr bwMode="auto">
          <a:xfrm>
            <a:off x="455613" y="284163"/>
            <a:ext cx="7772400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u="sng">
                <a:solidFill>
                  <a:srgbClr val="3333CC"/>
                </a:solidFill>
              </a:rPr>
              <a:t>Motivation</a:t>
            </a:r>
          </a:p>
        </p:txBody>
      </p:sp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511175" y="15113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3200" dirty="0">
                <a:solidFill>
                  <a:srgbClr val="000000"/>
                </a:solidFill>
              </a:rPr>
              <a:t>So far our discussion is implicitly on a network with a single bottleneck link; this simplifies design and analysis:</a:t>
            </a: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sz="2800" dirty="0">
                <a:solidFill>
                  <a:srgbClr val="000000"/>
                </a:solidFill>
              </a:rPr>
              <a:t>efficiency</a:t>
            </a:r>
            <a:r>
              <a:rPr lang="en-US" altLang="zh-CN" sz="2800" dirty="0">
                <a:solidFill>
                  <a:srgbClr val="000000"/>
                </a:solidFill>
                <a:ea typeface="宋体" charset="-122"/>
              </a:rPr>
              <a:t>/optimality</a:t>
            </a:r>
            <a:r>
              <a:rPr lang="en-US" altLang="en-US" sz="2800" dirty="0">
                <a:solidFill>
                  <a:srgbClr val="000000"/>
                </a:solidFill>
              </a:rPr>
              <a:t> (high utilization)</a:t>
            </a:r>
          </a:p>
          <a:p>
            <a:pPr lvl="2"/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fully utilize the bandwidth of the link</a:t>
            </a:r>
          </a:p>
          <a:p>
            <a:pPr lvl="2"/>
            <a:endParaRPr lang="en-US" altLang="en-US" sz="2400" dirty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sz="2800" dirty="0">
                <a:solidFill>
                  <a:srgbClr val="000000"/>
                </a:solidFill>
              </a:rPr>
              <a:t>fairness (resource sharing)</a:t>
            </a:r>
          </a:p>
          <a:p>
            <a:pPr lvl="2"/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each flow receives an </a:t>
            </a:r>
            <a:r>
              <a:rPr lang="en-US" altLang="zh-CN" sz="2400" b="1" i="1" dirty="0">
                <a:solidFill>
                  <a:srgbClr val="FF0000"/>
                </a:solidFill>
                <a:ea typeface="宋体" charset="-122"/>
              </a:rPr>
              <a:t>equal</a:t>
            </a:r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 share of the link’s bandwidth</a:t>
            </a:r>
          </a:p>
        </p:txBody>
      </p:sp>
    </p:spTree>
    <p:extLst>
      <p:ext uri="{BB962C8B-B14F-4D97-AF65-F5344CB8AC3E}">
        <p14:creationId xmlns:p14="http://schemas.microsoft.com/office/powerpoint/2010/main" val="38020452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7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9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0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8964</TotalTime>
  <Words>2309</Words>
  <Application>Microsoft Macintosh PowerPoint</Application>
  <PresentationFormat>On-screen Show (4:3)</PresentationFormat>
  <Paragraphs>559</Paragraphs>
  <Slides>52</Slides>
  <Notes>49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72" baseType="lpstr">
      <vt:lpstr>굴림</vt:lpstr>
      <vt:lpstr>ＭＳ Ｐゴシック</vt:lpstr>
      <vt:lpstr>宋体</vt:lpstr>
      <vt:lpstr>ZapfDingbats</vt:lpstr>
      <vt:lpstr>Arial</vt:lpstr>
      <vt:lpstr>Calibri</vt:lpstr>
      <vt:lpstr>Cambria Math</vt:lpstr>
      <vt:lpstr>Comic Sans MS</vt:lpstr>
      <vt:lpstr>Courier New</vt:lpstr>
      <vt:lpstr>Symbol</vt:lpstr>
      <vt:lpstr>Tahoma</vt:lpstr>
      <vt:lpstr>Times New Roman</vt:lpstr>
      <vt:lpstr>Wingdings</vt:lpstr>
      <vt:lpstr>Default Design</vt:lpstr>
      <vt:lpstr>7_Default Design</vt:lpstr>
      <vt:lpstr>9_Default Design</vt:lpstr>
      <vt:lpstr>10_Default Design</vt:lpstr>
      <vt:lpstr>11_Default Design</vt:lpstr>
      <vt:lpstr>1_Default Design</vt:lpstr>
      <vt:lpstr>Equation</vt:lpstr>
      <vt:lpstr>Network Transport Layer: Network Resource Allocation Framework</vt:lpstr>
      <vt:lpstr>Admin.</vt:lpstr>
      <vt:lpstr>PowerPoint Presentation</vt:lpstr>
      <vt:lpstr>PowerPoint Presentation</vt:lpstr>
      <vt:lpstr>PowerPoint Presentation</vt:lpstr>
      <vt:lpstr>PowerPoint Presentation</vt:lpstr>
      <vt:lpstr>Recap: TCP Cubic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Summary: Allocations</vt:lpstr>
      <vt:lpstr>Questions</vt:lpstr>
      <vt:lpstr>PowerPoint Presentation</vt:lpstr>
      <vt:lpstr>Network Bandwidth Allocation  Using Nash Bargain Solution (NBS)</vt:lpstr>
      <vt:lpstr>Network Bandwidth Allocation: Feasible Region</vt:lpstr>
      <vt:lpstr>Nash Bargain Solution (NBS)</vt:lpstr>
      <vt:lpstr>Nash Bargain Solution (NBS)</vt:lpstr>
      <vt:lpstr>Nash Bargain Solution (NBS)</vt:lpstr>
      <vt:lpstr>Nash Bargain Solution</vt:lpstr>
      <vt:lpstr>Nash Bargain Solution</vt:lpstr>
      <vt:lpstr>Nash Bargain Solution</vt:lpstr>
      <vt:lpstr>PowerPoint Presentation</vt:lpstr>
      <vt:lpstr>Questions to Think</vt:lpstr>
      <vt:lpstr>PowerPoint Presentation</vt:lpstr>
      <vt:lpstr>PowerPoint Presentation</vt:lpstr>
      <vt:lpstr>A Two-Slide Summary of Constrained  Convex Optimization Theory</vt:lpstr>
      <vt:lpstr>A Two-Slide Summary of Constrained  Convex Optimization Theory</vt:lpstr>
      <vt:lpstr>PowerPoint Presentation</vt:lpstr>
      <vt:lpstr>Dual of the Primal</vt:lpstr>
      <vt:lpstr>Distributed Optimization: User Problem</vt:lpstr>
      <vt:lpstr>Distributed Optimization:  User Problem</vt:lpstr>
      <vt:lpstr>Interpreting Congestion Measure</vt:lpstr>
      <vt:lpstr>Distributed Optimization:  Network Problem</vt:lpstr>
      <vt:lpstr>Distributed Optimization:  Network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Summary: TCP/Vegas and TCP/Reno</vt:lpstr>
      <vt:lpstr>Discussion</vt:lpstr>
      <vt:lpstr>Summary: Resource Allocation Frameworks</vt:lpstr>
    </vt:vector>
  </TitlesOfParts>
  <Company>Yale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Overview</dc:title>
  <dc:creator>Yang Richard Yang</dc:creator>
  <cp:lastModifiedBy>Microsoft Office User</cp:lastModifiedBy>
  <cp:revision>352</cp:revision>
  <cp:lastPrinted>2017-11-13T17:35:28Z</cp:lastPrinted>
  <dcterms:created xsi:type="dcterms:W3CDTF">1999-10-08T19:08:27Z</dcterms:created>
  <dcterms:modified xsi:type="dcterms:W3CDTF">2021-11-25T07:44:52Z</dcterms:modified>
</cp:coreProperties>
</file>