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21" r:id="rId2"/>
    <p:sldId id="298" r:id="rId3"/>
    <p:sldId id="916" r:id="rId4"/>
    <p:sldId id="708" r:id="rId5"/>
    <p:sldId id="881" r:id="rId6"/>
    <p:sldId id="902" r:id="rId7"/>
    <p:sldId id="882" r:id="rId8"/>
    <p:sldId id="952" r:id="rId9"/>
    <p:sldId id="938" r:id="rId10"/>
    <p:sldId id="939" r:id="rId11"/>
    <p:sldId id="940" r:id="rId12"/>
    <p:sldId id="941" r:id="rId13"/>
    <p:sldId id="942" r:id="rId14"/>
    <p:sldId id="943" r:id="rId15"/>
    <p:sldId id="893" r:id="rId16"/>
    <p:sldId id="944" r:id="rId17"/>
    <p:sldId id="895" r:id="rId18"/>
    <p:sldId id="945" r:id="rId19"/>
    <p:sldId id="946" r:id="rId20"/>
    <p:sldId id="947" r:id="rId21"/>
    <p:sldId id="948" r:id="rId22"/>
    <p:sldId id="949" r:id="rId23"/>
    <p:sldId id="950" r:id="rId24"/>
    <p:sldId id="951" r:id="rId25"/>
    <p:sldId id="900" r:id="rId26"/>
    <p:sldId id="884" r:id="rId27"/>
    <p:sldId id="885" r:id="rId28"/>
    <p:sldId id="886" r:id="rId29"/>
    <p:sldId id="887" r:id="rId30"/>
    <p:sldId id="904" r:id="rId31"/>
    <p:sldId id="910" r:id="rId32"/>
    <p:sldId id="888" r:id="rId33"/>
    <p:sldId id="889" r:id="rId34"/>
    <p:sldId id="913" r:id="rId35"/>
    <p:sldId id="936" r:id="rId36"/>
    <p:sldId id="890" r:id="rId37"/>
    <p:sldId id="894" r:id="rId38"/>
    <p:sldId id="891" r:id="rId39"/>
    <p:sldId id="892" r:id="rId40"/>
    <p:sldId id="901" r:id="rId41"/>
    <p:sldId id="896" r:id="rId42"/>
    <p:sldId id="937" r:id="rId4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2"/>
    <p:restoredTop sz="94894"/>
  </p:normalViewPr>
  <p:slideViewPr>
    <p:cSldViewPr snapToGrid="0">
      <p:cViewPr varScale="1">
        <p:scale>
          <a:sx n="133" d="100"/>
          <a:sy n="133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9B65C853-4C1B-CB4C-9133-6D0E12EB64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7D4FD987-E55B-7341-AA77-38CF43E8B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66A0F8-050B-094D-BE6D-9A2639B3377B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37076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01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9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2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8597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352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5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5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0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08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5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EC3104-E7EA-0640-BEB2-773EA089F5B9}" type="slidenum">
              <a:rPr lang="en-US" altLang="x-none" sz="1200"/>
              <a:pPr/>
              <a:t>25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779C09-EB82-F14F-8167-39B89DC19410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2F41B-39FD-D642-B897-3709ADB7930F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33FC07-EB27-1840-B527-F27B2BB6AFA9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FCB8C7-40A7-924C-9AEC-558436CE9AE4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600C97-3259-AB41-8750-D3DBEE328538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54443F-14EE-9544-9DA7-99817604029C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16F28C-3FC2-9C43-A887-9B01890E43E5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5163D1-3F58-414E-A869-63AE766D6EBB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58ED61-2A89-7645-8056-338B818DA869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BA87F3-EF29-0C46-BA24-572544516D87}" type="slidenum">
              <a:rPr lang="en-US" altLang="x-none" sz="1200"/>
              <a:pPr/>
              <a:t>40</a:t>
            </a:fld>
            <a:endParaRPr lang="en-US" altLang="x-none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D4BF3F-7A3A-BC47-97CB-8C11715B5A5D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D1FE67-A3DD-4F48-A845-7F2F0A473C49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32ED389-1D6E-7E49-A3BA-0B8A18E3EABC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8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7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2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73513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8D23-F2F3-A249-B664-3BDB8F7EC6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6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B7DA5-2D09-2A48-9E64-0F2B433CEB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31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DEA4-2189-D845-891C-627E64418D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A58B-E6AC-5C4D-8014-CAF2E63C5E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5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86685-B00D-E549-9151-54606E2E95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057B-46B1-BE4B-9474-B57F716CC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B6E8-5127-974A-9153-6AB2B18390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1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DE59-ED7F-544F-8195-F64E96481F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9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D3D9C-7B51-B047-8A2C-5D61997F22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88E9-D9A7-C144-B220-2C1599083C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EF8F6-D4D4-204A-AC29-EE67BB5531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D13917-9D7C-BA4F-B0ED-A05CE683F14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2.akamai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23464" cy="1470025"/>
          </a:xfrm>
        </p:spPr>
        <p:txBody>
          <a:bodyPr/>
          <a:lstStyle/>
          <a:p>
            <a:pPr algn="ctr"/>
            <a:r>
              <a:rPr lang="en-US" altLang="x-none" sz="2800" dirty="0">
                <a:ea typeface="ＭＳ Ｐゴシック" charset="-128"/>
              </a:rPr>
              <a:t>Network Applications: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HTTP/</a:t>
            </a:r>
            <a:r>
              <a:rPr lang="en-US" altLang="zh-CN" sz="2800" dirty="0">
                <a:ea typeface="ＭＳ Ｐゴシック" charset="-128"/>
              </a:rPr>
              <a:t>1.0/</a:t>
            </a:r>
            <a:r>
              <a:rPr lang="en-US" altLang="x-none" sz="2800" dirty="0">
                <a:ea typeface="ＭＳ Ｐゴシック" charset="-128"/>
              </a:rPr>
              <a:t>1.1/2; 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High-Performance Server Design (Per Thread)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09D3B-ABB6-4F4C-BF57-62C9FA6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8995D-132A-BE45-B9CF-1628E6EE30E3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0081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To enable </a:t>
            </a:r>
            <a:r>
              <a:rPr lang="en-US" altLang="zh-CN" dirty="0" err="1">
                <a:ea typeface="宋体" charset="-122"/>
              </a:rPr>
              <a:t>ssi</a:t>
            </a:r>
            <a:r>
              <a:rPr lang="en-US" altLang="zh-CN" dirty="0">
                <a:ea typeface="宋体" charset="-122"/>
              </a:rPr>
              <a:t>, need configuration to tell the web server (see </a:t>
            </a:r>
            <a:r>
              <a:rPr lang="en-US" altLang="zh-CN" dirty="0" err="1">
                <a:ea typeface="宋体" charset="-122"/>
              </a:rPr>
              <a:t>conf</a:t>
            </a:r>
            <a:r>
              <a:rPr lang="en-US" altLang="zh-CN" dirty="0">
                <a:ea typeface="宋体" charset="-122"/>
              </a:rPr>
              <a:t>/apache-</a:t>
            </a:r>
            <a:r>
              <a:rPr lang="en-US" altLang="zh-CN" dirty="0" err="1">
                <a:ea typeface="宋体" charset="-122"/>
              </a:rPr>
              <a:t>htaccess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 dirty="0">
                <a:ea typeface="宋体" charset="-122"/>
              </a:rPr>
              <a:t> (Server Side Includes example)</a:t>
            </a:r>
          </a:p>
        </p:txBody>
      </p:sp>
    </p:spTree>
    <p:extLst>
      <p:ext uri="{BB962C8B-B14F-4D97-AF65-F5344CB8AC3E}">
        <p14:creationId xmlns:p14="http://schemas.microsoft.com/office/powerpoint/2010/main" val="199504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Two issues</a:t>
            </a:r>
          </a:p>
          <a:p>
            <a:endParaRPr lang="en-US" altLang="zh-CN" sz="32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Output: Redirect external program output to socket</a:t>
            </a:r>
          </a:p>
        </p:txBody>
      </p:sp>
    </p:spTree>
    <p:extLst>
      <p:ext uri="{BB962C8B-B14F-4D97-AF65-F5344CB8AC3E}">
        <p14:creationId xmlns:p14="http://schemas.microsoft.com/office/powerpoint/2010/main" val="4043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Starts the executable as a child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 dirty="0">
                <a:latin typeface="Courier New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httpd.apache.org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/docs/2.2/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env.html</a:t>
            </a:r>
            <a:endParaRPr lang="en-US" altLang="x-none" dirty="0">
              <a:latin typeface="Courier New" charset="0"/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CGI standard: http://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/rfc3875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Redirects input/output of the child process to the socket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9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search?q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 HTTP/1.0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setup environment variables, in particular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$QUERY_STRING=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q=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start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 dirty="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15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>
                <a:ea typeface="宋体" charset="-122"/>
              </a:rPr>
              <a:t>http://172.28.229.215/BasicWebServer/cgi/price.cgi?appl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  <p:extLst>
      <p:ext uri="{BB962C8B-B14F-4D97-AF65-F5344CB8AC3E}">
        <p14:creationId xmlns:p14="http://schemas.microsoft.com/office/powerpoint/2010/main" val="7639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ajax.html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http://172.28.229.215/BasicWebServer/cgi/ajax.html</a:t>
            </a:r>
          </a:p>
        </p:txBody>
      </p:sp>
    </p:spTree>
    <p:extLst>
      <p:ext uri="{BB962C8B-B14F-4D97-AF65-F5344CB8AC3E}">
        <p14:creationId xmlns:p14="http://schemas.microsoft.com/office/powerpoint/2010/main" val="65043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features are missing in HTTP that we have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175063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8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Dynamic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Goal: no explicit application level session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client in response </a:t>
            </a:r>
            <a:r>
              <a:rPr lang="en-US" altLang="ja-JP" sz="2000" dirty="0" err="1">
                <a:ea typeface="ＭＳ Ｐゴシック" charset="-128"/>
              </a:rPr>
              <a:t>msg</a:t>
            </a:r>
            <a:endParaRPr lang="en-US" altLang="ja-JP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en-US" altLang="x-none" sz="2000" dirty="0">
                <a:ea typeface="ＭＳ Ｐゴシック" charset="-128"/>
              </a:rPr>
              <a:t>lient presents cookie in later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matches presented-cookie with server-stored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21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 dirty="0">
                <a:ea typeface="ＭＳ Ｐゴシック" charset="-128"/>
              </a:rPr>
              <a:t> control access to server documents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 dirty="0">
                <a:ea typeface="ＭＳ Ｐゴシック" charset="-128"/>
              </a:rPr>
              <a:t> client must present authorization in each request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authorization: typically name,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 dirty="0">
                <a:ea typeface="ＭＳ Ｐゴシック" charset="-128"/>
              </a:rPr>
              <a:t> header line in request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 dirty="0">
                <a:ea typeface="ＭＳ Ｐゴシック" charset="-128"/>
              </a:rPr>
              <a:t>header line in response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Amazon S3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docs.aws.amazon.com</a:t>
            </a:r>
            <a:r>
              <a:rPr lang="en-US" altLang="x-none" dirty="0">
                <a:ea typeface="ＭＳ Ｐゴシック" charset="-128"/>
              </a:rPr>
              <a:t>/AmazonS3/latest/API/</a:t>
            </a:r>
            <a:r>
              <a:rPr lang="en-US" altLang="x-none" dirty="0" err="1">
                <a:ea typeface="ＭＳ Ｐゴシック" charset="-128"/>
              </a:rPr>
              <a:t>APIRest.html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2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E41C75-7C0F-B549-B56D-14657FA30611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HTTP “acceleration”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Substantial Efforts to Speedup Basic HTTP/1.0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1D8351-ACB8-0346-948F-9724DD0416AF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25023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Browser Cache and Conditional GET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3886200" cy="43053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Goal:</a:t>
            </a:r>
            <a:r>
              <a:rPr lang="en-US" altLang="x-none" sz="2000" dirty="0">
                <a:ea typeface="ＭＳ Ｐゴシック" charset="-128"/>
              </a:rPr>
              <a:t>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t send object if client has up-to-date stored (cached) version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client: specify date of cached copy in http request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If-modified-since: &lt;date&gt;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server: response contains no object if cached copy up-to-date: 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HTTP/1.0 304 Not Modified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14850" y="2114550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21200" y="2098675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502150" y="2974975"/>
            <a:ext cx="2643188" cy="855663"/>
            <a:chOff x="2698" y="2036"/>
            <a:chExt cx="1665" cy="539"/>
          </a:xfrm>
        </p:grpSpPr>
        <p:sp>
          <p:nvSpPr>
            <p:cNvPr id="44052" name="Rectangle 11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44053" name="Text Box 12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http response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HTTP/1.0 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304 Not Modified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not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4581525" y="4467225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4587875" y="4451350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4667250" y="5383213"/>
            <a:ext cx="2505075" cy="1042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4568825" y="5327650"/>
            <a:ext cx="26431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response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HTTP/1.1 200 OK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&lt;data&gt;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8B6D0A-EACE-1F46-945B-E7013338CCBB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Web Caches (Proxy)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00075" y="1428750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satisfy client request without involving origin server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6538" y="2187431"/>
            <a:ext cx="5374698" cy="4387994"/>
            <a:chOff x="1746538" y="2187431"/>
            <a:chExt cx="4570413" cy="3914775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162579"/>
                </p:ext>
              </p:extLst>
            </p:nvPr>
          </p:nvGraphicFramePr>
          <p:xfrm>
            <a:off x="1806863" y="3011343"/>
            <a:ext cx="5159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863" y="3011343"/>
                          <a:ext cx="5159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46538" y="3424093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223633"/>
                </p:ext>
              </p:extLst>
            </p:nvPr>
          </p:nvGraphicFramePr>
          <p:xfrm>
            <a:off x="1871951" y="4881418"/>
            <a:ext cx="515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951" y="4881418"/>
                          <a:ext cx="515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627726" y="2830368"/>
              <a:ext cx="9556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Proxy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853151" y="3611418"/>
              <a:ext cx="346075" cy="742950"/>
              <a:chOff x="4180" y="783"/>
              <a:chExt cx="150" cy="307"/>
            </a:xfrm>
          </p:grpSpPr>
          <p:sp>
            <p:nvSpPr>
              <p:cNvPr id="46127" name="AutoShape 1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Rectangle 1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Rectangle 1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AutoShape 1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1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Rectangle 1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4" name="Rectangle 1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0" name="Line 18"/>
            <p:cNvSpPr>
              <a:spLocks noChangeShapeType="1"/>
            </p:cNvSpPr>
            <p:nvPr/>
          </p:nvSpPr>
          <p:spPr bwMode="auto">
            <a:xfrm>
              <a:off x="2368838" y="3200256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H="1" flipV="1">
              <a:off x="2406938" y="3339956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 flipV="1">
              <a:off x="2362488" y="4151168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1"/>
            <p:cNvSpPr>
              <a:spLocks noChangeShapeType="1"/>
            </p:cNvSpPr>
            <p:nvPr/>
          </p:nvSpPr>
          <p:spPr bwMode="auto">
            <a:xfrm flipH="1">
              <a:off x="2413288" y="4238481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1902113" y="5340206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 rot="1422049">
              <a:off x="2451388" y="3251056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 rot="19907361">
              <a:off x="2229138" y="4255943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 rot="1411598">
              <a:off x="2267238" y="3617768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 rot="19862217">
              <a:off x="2435513" y="4575031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27"/>
            <p:cNvGrpSpPr>
              <a:grpSpLocks/>
            </p:cNvGrpSpPr>
            <p:nvPr/>
          </p:nvGrpSpPr>
          <p:grpSpPr bwMode="auto">
            <a:xfrm>
              <a:off x="5777201" y="2820843"/>
              <a:ext cx="346075" cy="742950"/>
              <a:chOff x="4180" y="783"/>
              <a:chExt cx="150" cy="307"/>
            </a:xfrm>
          </p:grpSpPr>
          <p:sp>
            <p:nvSpPr>
              <p:cNvPr id="46119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0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00" name="Group 36"/>
            <p:cNvGrpSpPr>
              <a:grpSpLocks/>
            </p:cNvGrpSpPr>
            <p:nvPr/>
          </p:nvGrpSpPr>
          <p:grpSpPr bwMode="auto">
            <a:xfrm>
              <a:off x="5777201" y="4725843"/>
              <a:ext cx="346075" cy="742950"/>
              <a:chOff x="4180" y="783"/>
              <a:chExt cx="150" cy="307"/>
            </a:xfrm>
          </p:grpSpPr>
          <p:sp>
            <p:nvSpPr>
              <p:cNvPr id="46111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5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8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1" name="Line 45"/>
            <p:cNvSpPr>
              <a:spLocks noChangeShapeType="1"/>
            </p:cNvSpPr>
            <p:nvPr/>
          </p:nvSpPr>
          <p:spPr bwMode="auto">
            <a:xfrm flipV="1">
              <a:off x="4296063" y="3151043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6"/>
            <p:cNvSpPr>
              <a:spLocks noChangeShapeType="1"/>
            </p:cNvSpPr>
            <p:nvPr/>
          </p:nvSpPr>
          <p:spPr bwMode="auto">
            <a:xfrm flipH="1">
              <a:off x="4346863" y="3238356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47"/>
            <p:cNvSpPr txBox="1">
              <a:spLocks noChangeArrowheads="1"/>
            </p:cNvSpPr>
            <p:nvPr/>
          </p:nvSpPr>
          <p:spPr bwMode="auto">
            <a:xfrm rot="19907361">
              <a:off x="4162713" y="3255818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4" name="Text Box 48"/>
            <p:cNvSpPr txBox="1">
              <a:spLocks noChangeArrowheads="1"/>
            </p:cNvSpPr>
            <p:nvPr/>
          </p:nvSpPr>
          <p:spPr bwMode="auto">
            <a:xfrm rot="19862217">
              <a:off x="4369088" y="3574906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254788" y="4314681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0"/>
            <p:cNvSpPr>
              <a:spLocks noChangeShapeType="1"/>
            </p:cNvSpPr>
            <p:nvPr/>
          </p:nvSpPr>
          <p:spPr bwMode="auto">
            <a:xfrm flipH="1" flipV="1">
              <a:off x="4292888" y="4454381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51"/>
            <p:cNvSpPr txBox="1">
              <a:spLocks noChangeArrowheads="1"/>
            </p:cNvSpPr>
            <p:nvPr/>
          </p:nvSpPr>
          <p:spPr bwMode="auto">
            <a:xfrm rot="1422049">
              <a:off x="4337338" y="4365481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8" name="Text Box 52"/>
            <p:cNvSpPr txBox="1">
              <a:spLocks noChangeArrowheads="1"/>
            </p:cNvSpPr>
            <p:nvPr/>
          </p:nvSpPr>
          <p:spPr bwMode="auto">
            <a:xfrm rot="1411598">
              <a:off x="4153188" y="4732193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9" name="Text Box 53"/>
            <p:cNvSpPr txBox="1">
              <a:spLocks noChangeArrowheads="1"/>
            </p:cNvSpPr>
            <p:nvPr/>
          </p:nvSpPr>
          <p:spPr bwMode="auto">
            <a:xfrm>
              <a:off x="5488276" y="552118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10" name="Text Box 54"/>
            <p:cNvSpPr txBox="1">
              <a:spLocks noChangeArrowheads="1"/>
            </p:cNvSpPr>
            <p:nvPr/>
          </p:nvSpPr>
          <p:spPr bwMode="auto">
            <a:xfrm>
              <a:off x="5516851" y="218743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Two Types of Proxies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3188"/>
            <a:ext cx="708818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-77499" y="3470702"/>
            <a:ext cx="1745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x-none" sz="2000" dirty="0"/>
              <a:t>Typically </a:t>
            </a:r>
            <a:br>
              <a:rPr lang="en-US" altLang="x-none" sz="2000" dirty="0"/>
            </a:br>
            <a:r>
              <a:rPr lang="en-US" altLang="x-none" sz="2000" dirty="0"/>
              <a:t>in the same network as</a:t>
            </a:r>
            <a:br>
              <a:rPr lang="en-US" altLang="x-none" sz="2000" dirty="0"/>
            </a:br>
            <a:r>
              <a:rPr lang="en-US" altLang="x-none" sz="2000" dirty="0"/>
              <a:t>the client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065820" y="3829340"/>
            <a:ext cx="2244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x-none" sz="1600"/>
              <a:t>Typically in the same network as the server</a:t>
            </a:r>
            <a:endParaRPr lang="en-US" altLang="x-non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HTTP server assignment (part 1) to be posted later today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P</a:t>
            </a:r>
            <a:r>
              <a:rPr lang="en-US" dirty="0"/>
              <a:t>lagiarism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encouraged,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others'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classmates,</a:t>
            </a:r>
            <a:r>
              <a:rPr lang="zh-CN" altLang="en-US" dirty="0"/>
              <a:t> </a:t>
            </a:r>
            <a:r>
              <a:rPr lang="en-US" altLang="zh-CN" dirty="0"/>
              <a:t>friends,</a:t>
            </a:r>
            <a:r>
              <a:rPr lang="zh-CN" altLang="en-US" dirty="0"/>
              <a:t> </a:t>
            </a:r>
            <a:r>
              <a:rPr lang="en-US" altLang="zh-CN" dirty="0" err="1"/>
              <a:t>Stackoverflow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CSDN)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solution,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2A58B-E6AC-5C4D-8014-CAF2E63C5E3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C25A3D-0C9A-FF42-A781-4777F2A0B701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Benefits of Forward Proxy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Assume:</a:t>
            </a:r>
            <a:r>
              <a:rPr lang="en-US" altLang="x-none" sz="2400" dirty="0">
                <a:ea typeface="ＭＳ Ｐゴシック" charset="-128"/>
              </a:rPr>
              <a:t> cache is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 (e.g., in same network)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smaller response time: cache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closer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decrease traffic to distant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link out of institutional/local ISP network often is bottleneck  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5028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5027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5026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5025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5024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origin</a:t>
            </a:r>
          </a:p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servers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5023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3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4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41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4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9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public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 Internet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19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9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1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2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5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50226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7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0228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9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0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1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2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5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206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50213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4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18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23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19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2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7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network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0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10 Mbps LAN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1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1.5 Mbps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access link</a:t>
            </a:r>
            <a:endParaRPr lang="en-US" altLang="x-none" dirty="0">
              <a:solidFill>
                <a:srgbClr val="3333CC"/>
              </a:solidFill>
            </a:endParaRPr>
          </a:p>
        </p:txBody>
      </p:sp>
      <p:sp>
        <p:nvSpPr>
          <p:cNvPr id="50212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cache</a:t>
            </a:r>
            <a:endParaRPr lang="en-US" altLang="x-none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56820C-97E9-1945-8E98-AE5AD8AAE9BF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No Free Lunch: </a:t>
            </a:r>
            <a:r>
              <a:rPr lang="en-US" altLang="zh-CN" sz="2800">
                <a:ea typeface="ＭＳ Ｐゴシック" charset="-128"/>
              </a:rPr>
              <a:t>Problems of </a:t>
            </a:r>
            <a:r>
              <a:rPr lang="en-US" altLang="x-none" sz="2800">
                <a:ea typeface="ＭＳ Ｐゴシック" charset="-128"/>
              </a:rPr>
              <a:t>Web Caching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major issue of web caching is how to maintain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ull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Web caches periodically pull the web server to see if a document is modified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ush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w</a:t>
            </a:r>
            <a:r>
              <a:rPr lang="en-US" altLang="x-none" dirty="0">
                <a:ea typeface="ＭＳ Ｐゴシック" charset="-128"/>
              </a:rPr>
              <a:t>henever a server gives a copy of a web page to a web cache, they sign a lease with an expiration time; if the web page is modified before the lease, the server notifies the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C7FCA2-C709-AF40-8B3D-68392155874D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377291" cy="8382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HTTP/1.1: Persistent (</a:t>
            </a:r>
            <a:r>
              <a:rPr lang="en-US" altLang="x-none" sz="2800" dirty="0" err="1">
                <a:ea typeface="ＭＳ Ｐゴシック" charset="-128"/>
              </a:rPr>
              <a:t>keepalive</a:t>
            </a:r>
            <a:r>
              <a:rPr lang="en-US" altLang="x-none" sz="2800" dirty="0">
                <a:ea typeface="ＭＳ Ｐゴシック" charset="-128"/>
              </a:rPr>
              <a:t>/pipelining) HTTP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6425" y="1482725"/>
            <a:ext cx="7632700" cy="51228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 HTTP/1.0 allows a single request outstanding, while HTTP/1.1 allows request pipelining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</a:t>
            </a:r>
            <a:r>
              <a:rPr lang="en-US" altLang="x-none" dirty="0">
                <a:ea typeface="ＭＳ Ｐゴシック" charset="-128"/>
              </a:rPr>
              <a:t>n same TCP connection: server parses request, responds, parses new request,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</a:rPr>
              <a:t>lient sends requests for all referenced objects as soon as it receives base HTML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Benefit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 F</a:t>
            </a:r>
            <a:r>
              <a:rPr lang="en-US" altLang="x-none" dirty="0">
                <a:ea typeface="ＭＳ Ｐゴシック" charset="-128"/>
              </a:rPr>
              <a:t>ewer RTTs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See Joshua </a:t>
            </a:r>
            <a:r>
              <a:rPr lang="en-US" altLang="x-none" dirty="0" err="1">
                <a:ea typeface="ＭＳ Ｐゴシック" charset="-128"/>
              </a:rPr>
              <a:t>Graessley</a:t>
            </a:r>
            <a:r>
              <a:rPr lang="en-US" altLang="x-none" dirty="0">
                <a:ea typeface="ＭＳ Ｐゴシック" charset="-128"/>
              </a:rPr>
              <a:t> WWDC 2012 talk: 3x within iTunes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33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HTTP/1.0, Keep-Alive, Pipelining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HTTP/2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23416"/>
            <a:ext cx="826312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export SSLKEYLOGFILE=/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keylog.txt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Chrome, e.g.</a:t>
            </a:r>
            <a:r>
              <a:rPr lang="en-US" altLang="zh-CN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Mac:</a:t>
            </a:r>
            <a:r>
              <a:rPr lang="zh-CN" altLang="en-US" dirty="0"/>
              <a:t> </a:t>
            </a:r>
            <a:r>
              <a:rPr lang="en-US" dirty="0"/>
              <a:t>/Applications/Google </a:t>
            </a:r>
            <a:r>
              <a:rPr lang="en-US" dirty="0" err="1"/>
              <a:t>Chrome.app</a:t>
            </a:r>
            <a:r>
              <a:rPr lang="en-US" dirty="0"/>
              <a:t>/Contents/MacOS/Google Chrome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Ubuntu: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Visit HTTP/2 pages, such as </a:t>
            </a:r>
            <a:r>
              <a:rPr lang="en-US" altLang="zh-CN" dirty="0">
                <a:ea typeface="ＭＳ Ｐゴシック" charset="-128"/>
                <a:hlinkClick r:id="rId2"/>
              </a:rPr>
              <a:t>https://http2.akamai.com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Wireshark: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Mac: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Wireshark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preferences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Ubuntu: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edit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perferences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059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532980-6C7A-F649-A32A-BDC1C5F74736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HTTP/2 Design: Multi-Streams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50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88067" y="639603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tools.ietf.org</a:t>
            </a:r>
            <a:r>
              <a:rPr lang="en-US" altLang="x-none" dirty="0"/>
              <a:t>/html/rfc7540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350" y="5795963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latin typeface="Comic Sans MS" charset="0"/>
              </a:rPr>
              <a:t>HTTP/2 Binary Framing</a:t>
            </a:r>
            <a:endParaRPr lang="en-US" altLang="x-none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45E-F716-5B48-988B-9F640CD4C199}"/>
              </a:ext>
            </a:extLst>
          </p:cNvPr>
          <p:cNvSpPr/>
          <p:nvPr/>
        </p:nvSpPr>
        <p:spPr>
          <a:xfrm>
            <a:off x="89384" y="6411004"/>
            <a:ext cx="2821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hpbn.co</a:t>
            </a:r>
            <a:r>
              <a:rPr lang="en-US" dirty="0"/>
              <a:t>/http2/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4CFECC-9AC3-A847-ACDD-BF21368124C1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Header Compression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687311-802A-004A-B7A5-A32E1F0A53F5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Stream Dependency and Weights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FAD659-18B2-C749-AE69-4D749556652A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Server Push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Multiple </a:t>
            </a:r>
            <a:r>
              <a:rPr lang="en-US" altLang="x-none" dirty="0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Two approaches: PORT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ea typeface="ＭＳ Ｐゴシック" charset="-128"/>
              </a:rPr>
              <a:t>GridFTP</a:t>
            </a:r>
            <a:r>
              <a:rPr lang="en-US" altLang="x-none" dirty="0">
                <a:ea typeface="ＭＳ Ｐゴシック" charset="-128"/>
              </a:rPr>
              <a:t>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6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813029-1609-DF46-B47B-932562575612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41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42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9395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66412A-E539-DE43-B890-E15EBE3CF17B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37138" cy="39554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 use of HTTP for Web applications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Example: RESTful API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RESTful design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www.ics.uci.edu</a:t>
            </a:r>
            <a:r>
              <a:rPr lang="en-US" altLang="zh-CN" dirty="0">
                <a:ea typeface="ＭＳ Ｐゴシック" charset="-128"/>
              </a:rPr>
              <a:t>/~fielding/pubs/dissertation/</a:t>
            </a:r>
            <a:r>
              <a:rPr lang="en-US" altLang="zh-CN" dirty="0" err="1">
                <a:ea typeface="ＭＳ Ｐゴシック" charset="-128"/>
              </a:rPr>
              <a:t>rest_arch_style.htm</a:t>
            </a:r>
            <a:endParaRPr lang="en-US" altLang="zh-CN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docs.oracle.com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en-US" altLang="zh-CN" dirty="0" err="1">
                <a:ea typeface="ＭＳ Ｐゴシック" charset="-128"/>
              </a:rPr>
              <a:t>javaee</a:t>
            </a:r>
            <a:r>
              <a:rPr lang="en-US" altLang="zh-CN" dirty="0">
                <a:ea typeface="ＭＳ Ｐゴシック" charset="-128"/>
              </a:rPr>
              <a:t>/6/tutorial/doc/</a:t>
            </a:r>
            <a:r>
              <a:rPr lang="en-US" altLang="zh-CN" dirty="0" err="1">
                <a:ea typeface="ＭＳ Ｐゴシック" charset="-128"/>
              </a:rPr>
              <a:t>giepu.html</a:t>
            </a:r>
            <a:endParaRPr lang="en-US" altLang="zh-CN" dirty="0">
              <a:ea typeface="ＭＳ Ｐゴシック" charset="-128"/>
            </a:endParaRPr>
          </a:p>
        </p:txBody>
      </p:sp>
      <p:grpSp>
        <p:nvGrpSpPr>
          <p:cNvPr id="33796" name="Group 32"/>
          <p:cNvGrpSpPr>
            <a:grpSpLocks/>
          </p:cNvGrpSpPr>
          <p:nvPr/>
        </p:nvGrpSpPr>
        <p:grpSpPr bwMode="auto">
          <a:xfrm>
            <a:off x="6081712" y="1838759"/>
            <a:ext cx="2493963" cy="3113087"/>
            <a:chOff x="2514600" y="1967359"/>
            <a:chExt cx="3124200" cy="3747641"/>
          </a:xfrm>
        </p:grpSpPr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3808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33810" name="Text Box 17"/>
              <p:cNvSpPr txBox="1">
                <a:spLocks noChangeArrowheads="1"/>
              </p:cNvSpPr>
              <p:nvPr/>
            </p:nvSpPr>
            <p:spPr bwMode="auto">
              <a:xfrm>
                <a:off x="285528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33811" name="Text Box 19"/>
              <p:cNvSpPr txBox="1">
                <a:spLocks noChangeArrowheads="1"/>
              </p:cNvSpPr>
              <p:nvPr/>
            </p:nvSpPr>
            <p:spPr bwMode="auto">
              <a:xfrm>
                <a:off x="4015947" y="2008908"/>
                <a:ext cx="117812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9FB47B-7492-DA4E-993E-7211956BF619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546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C-S app serving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Web pages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message format</a:t>
            </a:r>
          </a:p>
          <a:p>
            <a:pPr lvl="2">
              <a:lnSpc>
                <a:spcPct val="80000"/>
              </a:lnSpc>
            </a:pPr>
            <a:r>
              <a:rPr lang="en-US" altLang="x-none" sz="2400" dirty="0">
                <a:ea typeface="ＭＳ Ｐゴシック" charset="-128"/>
              </a:rPr>
              <a:t>request/response line,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header lines, entity body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ea typeface="ＭＳ Ｐゴシック" charset="-128"/>
              </a:rPr>
              <a:t>simple methods, rich headers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ea typeface="ＭＳ Ｐゴシック" charset="-128"/>
              </a:rPr>
              <a:t> message flow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stateless server, thus states such as c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ookie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and 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authentication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are needed in each message</a:t>
            </a:r>
          </a:p>
        </p:txBody>
      </p:sp>
      <p:pic>
        <p:nvPicPr>
          <p:cNvPr id="31748" name="Picture 5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"/>
          <a:stretch>
            <a:fillRect/>
          </a:stretch>
        </p:blipFill>
        <p:spPr bwMode="auto">
          <a:xfrm>
            <a:off x="5030788" y="1592263"/>
            <a:ext cx="4113212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8963" cy="1143000"/>
          </a:xfrm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Recap: Basic HTTP/1.0 Server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3584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r>
                <a:rPr lang="en-US" altLang="zh-CN" sz="2000" dirty="0">
                  <a:solidFill>
                    <a:srgbClr val="000000"/>
                  </a:solidFill>
                </a:rPr>
                <a:t> = accept()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9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35856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Read from file/</a:t>
              </a:r>
              <a:br>
                <a:rPr lang="en-US" altLang="zh-CN" sz="2000" dirty="0">
                  <a:solidFill>
                    <a:srgbClr val="000000"/>
                  </a:solidFill>
                </a:rPr>
              </a:br>
              <a:r>
                <a:rPr lang="en-US" altLang="zh-CN" sz="2000" dirty="0">
                  <a:solidFill>
                    <a:srgbClr val="000000"/>
                  </a:solidFill>
                </a:rPr>
                <a:t>write to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7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35854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close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5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5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grpSp>
        <p:nvGrpSpPr>
          <p:cNvPr id="35847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35852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Map URL to file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848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35850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35851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9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Dynamic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content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Embed code into pages (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server side include</a:t>
            </a:r>
            <a:r>
              <a:rPr lang="en-US" altLang="zh-CN" sz="2800" dirty="0">
                <a:ea typeface="宋体" charset="0"/>
                <a:cs typeface="宋体" charset="0"/>
              </a:rPr>
              <a:t>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ea typeface="宋体" charset="0"/>
                <a:cs typeface="宋体" charset="0"/>
              </a:rPr>
              <a:t>Invoke external programs (http server is agnostic to the external program execution)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E.g.,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Gateway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Interface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)</a:t>
            </a:r>
            <a:endParaRPr lang="en-US" sz="16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>
              <a:latin typeface="Courier New" charset="0"/>
              <a:cs typeface="Courier New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855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12091</TotalTime>
  <Words>2287</Words>
  <Application>Microsoft Macintosh PowerPoint</Application>
  <PresentationFormat>On-screen Show (4:3)</PresentationFormat>
  <Paragraphs>465</Paragraphs>
  <Slides>42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宋体</vt:lpstr>
      <vt:lpstr>ZapfDingbats</vt:lpstr>
      <vt:lpstr>Arial</vt:lpstr>
      <vt:lpstr>Comic Sans MS</vt:lpstr>
      <vt:lpstr>Courier New</vt:lpstr>
      <vt:lpstr>Tahoma</vt:lpstr>
      <vt:lpstr>Times New Roman</vt:lpstr>
      <vt:lpstr>Wingdings</vt:lpstr>
      <vt:lpstr>Default Design</vt:lpstr>
      <vt:lpstr>Clip</vt:lpstr>
      <vt:lpstr>Network Applications: HTTP/1.0/1.1/2;  High-Performance Server Design (Per Thread)</vt:lpstr>
      <vt:lpstr>Outline</vt:lpstr>
      <vt:lpstr>Admin</vt:lpstr>
      <vt:lpstr>Recap: FTP</vt:lpstr>
      <vt:lpstr>Recap: HTTP</vt:lpstr>
      <vt:lpstr>Recap: HTTP</vt:lpstr>
      <vt:lpstr>Recap: Basic HTTP/1.0 Server</vt:lpstr>
      <vt:lpstr>Outline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Presentation</vt:lpstr>
      <vt:lpstr>Protocol Flow of Basic HTTP/1.0</vt:lpstr>
      <vt:lpstr>Outline</vt:lpstr>
      <vt:lpstr>Substantial Efforts to Speedup Basic HTTP/1.0</vt:lpstr>
      <vt:lpstr>Browser Cache and Conditional GET</vt:lpstr>
      <vt:lpstr>Web Caches (Proxy)</vt:lpstr>
      <vt:lpstr>Two Types of Proxies</vt:lpstr>
      <vt:lpstr>Benefits of Forward Proxy</vt:lpstr>
      <vt:lpstr>No Free Lunch: Problems of Web Caching</vt:lpstr>
      <vt:lpstr>HTTP/1.1: Persistent (keepalive/pipelining) HTTP</vt:lpstr>
      <vt:lpstr>HTTP/1.0, Keep-Alive, Pipelining</vt:lpstr>
      <vt:lpstr>HTTP/2 Basic Idea:  Remove Head-of-Line Blocking in HTTP/1.1</vt:lpstr>
      <vt:lpstr>Observing HTTP/2</vt:lpstr>
      <vt:lpstr>HTTP/2 Design: Multi-Streams</vt:lpstr>
      <vt:lpstr>HTTP/2 Header Compression</vt:lpstr>
      <vt:lpstr>HTTP/2 Stream Dependency and Weights</vt:lpstr>
      <vt:lpstr>HTTP/2 Server Push</vt:lpstr>
      <vt:lpstr>Outline</vt:lpstr>
      <vt:lpstr>WebServer Implementation</vt:lpstr>
      <vt:lpstr>Demo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504</cp:revision>
  <cp:lastPrinted>2017-10-02T19:01:45Z</cp:lastPrinted>
  <dcterms:created xsi:type="dcterms:W3CDTF">1999-10-08T19:08:27Z</dcterms:created>
  <dcterms:modified xsi:type="dcterms:W3CDTF">2021-10-20T02:17:35Z</dcterms:modified>
</cp:coreProperties>
</file>