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73" r:id="rId2"/>
    <p:sldMasterId id="2147483686" r:id="rId3"/>
    <p:sldMasterId id="2147484405" r:id="rId4"/>
    <p:sldMasterId id="2147484418" r:id="rId5"/>
  </p:sldMasterIdLst>
  <p:notesMasterIdLst>
    <p:notesMasterId r:id="rId99"/>
  </p:notesMasterIdLst>
  <p:handoutMasterIdLst>
    <p:handoutMasterId r:id="rId100"/>
  </p:handoutMasterIdLst>
  <p:sldIdLst>
    <p:sldId id="321" r:id="rId6"/>
    <p:sldId id="298" r:id="rId7"/>
    <p:sldId id="511" r:id="rId8"/>
    <p:sldId id="429" r:id="rId9"/>
    <p:sldId id="472" r:id="rId10"/>
    <p:sldId id="468" r:id="rId11"/>
    <p:sldId id="476" r:id="rId12"/>
    <p:sldId id="585" r:id="rId13"/>
    <p:sldId id="449" r:id="rId14"/>
    <p:sldId id="453" r:id="rId15"/>
    <p:sldId id="454" r:id="rId16"/>
    <p:sldId id="455" r:id="rId17"/>
    <p:sldId id="457" r:id="rId18"/>
    <p:sldId id="471" r:id="rId19"/>
    <p:sldId id="438" r:id="rId20"/>
    <p:sldId id="340" r:id="rId21"/>
    <p:sldId id="575" r:id="rId22"/>
    <p:sldId id="576" r:id="rId23"/>
    <p:sldId id="436" r:id="rId24"/>
    <p:sldId id="437" r:id="rId25"/>
    <p:sldId id="368" r:id="rId26"/>
    <p:sldId id="365" r:id="rId27"/>
    <p:sldId id="586" r:id="rId28"/>
    <p:sldId id="578" r:id="rId29"/>
    <p:sldId id="380" r:id="rId30"/>
    <p:sldId id="381" r:id="rId31"/>
    <p:sldId id="475" r:id="rId32"/>
    <p:sldId id="479" r:id="rId33"/>
    <p:sldId id="319" r:id="rId34"/>
    <p:sldId id="440" r:id="rId35"/>
    <p:sldId id="320" r:id="rId36"/>
    <p:sldId id="328" r:id="rId37"/>
    <p:sldId id="579" r:id="rId38"/>
    <p:sldId id="580" r:id="rId39"/>
    <p:sldId id="581" r:id="rId40"/>
    <p:sldId id="582" r:id="rId41"/>
    <p:sldId id="583" r:id="rId42"/>
    <p:sldId id="467" r:id="rId43"/>
    <p:sldId id="584" r:id="rId44"/>
    <p:sldId id="478" r:id="rId45"/>
    <p:sldId id="406" r:id="rId46"/>
    <p:sldId id="394" r:id="rId47"/>
    <p:sldId id="395" r:id="rId48"/>
    <p:sldId id="396" r:id="rId49"/>
    <p:sldId id="397" r:id="rId50"/>
    <p:sldId id="398" r:id="rId51"/>
    <p:sldId id="490" r:id="rId52"/>
    <p:sldId id="399" r:id="rId53"/>
    <p:sldId id="400" r:id="rId54"/>
    <p:sldId id="403" r:id="rId55"/>
    <p:sldId id="564" r:id="rId56"/>
    <p:sldId id="565" r:id="rId57"/>
    <p:sldId id="567" r:id="rId58"/>
    <p:sldId id="492" r:id="rId59"/>
    <p:sldId id="401" r:id="rId60"/>
    <p:sldId id="493" r:id="rId61"/>
    <p:sldId id="434" r:id="rId62"/>
    <p:sldId id="435" r:id="rId63"/>
    <p:sldId id="299" r:id="rId64"/>
    <p:sldId id="530" r:id="rId65"/>
    <p:sldId id="407" r:id="rId66"/>
    <p:sldId id="563" r:id="rId67"/>
    <p:sldId id="258" r:id="rId68"/>
    <p:sldId id="566" r:id="rId69"/>
    <p:sldId id="257" r:id="rId70"/>
    <p:sldId id="456" r:id="rId71"/>
    <p:sldId id="568" r:id="rId72"/>
    <p:sldId id="458" r:id="rId73"/>
    <p:sldId id="459" r:id="rId74"/>
    <p:sldId id="569" r:id="rId75"/>
    <p:sldId id="518" r:id="rId76"/>
    <p:sldId id="573" r:id="rId77"/>
    <p:sldId id="460" r:id="rId78"/>
    <p:sldId id="461" r:id="rId79"/>
    <p:sldId id="462" r:id="rId80"/>
    <p:sldId id="463" r:id="rId81"/>
    <p:sldId id="574" r:id="rId82"/>
    <p:sldId id="464" r:id="rId83"/>
    <p:sldId id="512" r:id="rId84"/>
    <p:sldId id="466" r:id="rId85"/>
    <p:sldId id="587" r:id="rId86"/>
    <p:sldId id="514" r:id="rId87"/>
    <p:sldId id="517" r:id="rId88"/>
    <p:sldId id="329" r:id="rId89"/>
    <p:sldId id="348" r:id="rId90"/>
    <p:sldId id="305" r:id="rId91"/>
    <p:sldId id="306" r:id="rId92"/>
    <p:sldId id="312" r:id="rId93"/>
    <p:sldId id="307" r:id="rId94"/>
    <p:sldId id="313" r:id="rId95"/>
    <p:sldId id="308" r:id="rId96"/>
    <p:sldId id="314" r:id="rId97"/>
    <p:sldId id="309" r:id="rId9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2"/>
    <p:restoredTop sz="93649"/>
  </p:normalViewPr>
  <p:slideViewPr>
    <p:cSldViewPr snapToGrid="0">
      <p:cViewPr varScale="1">
        <p:scale>
          <a:sx n="131" d="100"/>
          <a:sy n="131" d="100"/>
        </p:scale>
        <p:origin x="640" y="19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97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39.wmf"/><Relationship Id="rId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39.wmf"/><Relationship Id="rId4"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39.wmf"/><Relationship Id="rId4"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image" Target="../media/image4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8.emf"/><Relationship Id="rId1" Type="http://schemas.openxmlformats.org/officeDocument/2006/relationships/image" Target="../media/image17.emf"/><Relationship Id="rId4"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8294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5200">
              <a:defRPr sz="1200">
                <a:ea typeface="ＭＳ Ｐゴシック" charset="0"/>
                <a:cs typeface="+mn-cs"/>
              </a:defRPr>
            </a:lvl1pPr>
          </a:lstStyle>
          <a:p>
            <a:pPr>
              <a:defRPr/>
            </a:pPr>
            <a:endParaRPr lang="en-US"/>
          </a:p>
        </p:txBody>
      </p:sp>
      <p:sp>
        <p:nvSpPr>
          <p:cNvPr id="8294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8294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5200">
              <a:defRPr sz="1200"/>
            </a:lvl1pPr>
          </a:lstStyle>
          <a:p>
            <a:fld id="{9885607C-008D-C244-8051-84DBC787D305}"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5200">
              <a:defRPr sz="1200">
                <a:ea typeface="ＭＳ Ｐゴシック" charset="0"/>
                <a:cs typeface="+mn-cs"/>
              </a:defRPr>
            </a:lvl1pPr>
          </a:lstStyle>
          <a:p>
            <a:pPr>
              <a:defRPr/>
            </a:pPr>
            <a:endParaRPr lang="en-US"/>
          </a:p>
        </p:txBody>
      </p:sp>
      <p:sp>
        <p:nvSpPr>
          <p:cNvPr id="79876" name="Rectangle 4"/>
          <p:cNvSpPr>
            <a:spLocks noGrp="1" noRot="1" noChangeAspect="1" noChangeArrowheads="1" noTextEdit="1"/>
          </p:cNvSpPr>
          <p:nvPr>
            <p:ph type="sldImg" idx="2"/>
          </p:nvPr>
        </p:nvSpPr>
        <p:spPr bwMode="auto">
          <a:xfrm>
            <a:off x="1257300" y="719138"/>
            <a:ext cx="4802188"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5200">
              <a:defRPr sz="1200"/>
            </a:lvl1pPr>
          </a:lstStyle>
          <a:p>
            <a:fld id="{B4EE582B-E964-F14C-A8FA-84B5165A7DF8}"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247ACB1-FA04-C34B-ACB3-7D2CA6A10D85}" type="slidenum">
              <a:rPr lang="en-US" altLang="x-none" sz="1200"/>
              <a:pPr/>
              <a:t>1</a:t>
            </a:fld>
            <a:endParaRPr lang="en-US" altLang="x-none" sz="120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51203"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69136E8-F8E5-E544-AB88-32B9BA2C89B9}" type="slidenum">
              <a:rPr lang="en-US" altLang="x-none" sz="1200">
                <a:latin typeface="Comic Sans MS" charset="0"/>
              </a:rPr>
              <a:pPr algn="r"/>
              <a:t>10</a:t>
            </a:fld>
            <a:endParaRPr lang="en-US" altLang="x-none" sz="1200">
              <a:latin typeface="Comic Sans MS" charset="0"/>
            </a:endParaRPr>
          </a:p>
        </p:txBody>
      </p:sp>
    </p:spTree>
    <p:extLst>
      <p:ext uri="{BB962C8B-B14F-4D97-AF65-F5344CB8AC3E}">
        <p14:creationId xmlns:p14="http://schemas.microsoft.com/office/powerpoint/2010/main" val="3028909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55299"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876361D-5BEC-A54F-A20A-17D52F9BD903}" type="slidenum">
              <a:rPr lang="en-US" altLang="x-none" sz="1200">
                <a:latin typeface="Comic Sans MS" charset="0"/>
              </a:rPr>
              <a:pPr algn="r"/>
              <a:t>11</a:t>
            </a:fld>
            <a:endParaRPr lang="en-US" altLang="x-none" sz="1200">
              <a:latin typeface="Comic Sans MS" charset="0"/>
            </a:endParaRPr>
          </a:p>
        </p:txBody>
      </p:sp>
    </p:spTree>
    <p:extLst>
      <p:ext uri="{BB962C8B-B14F-4D97-AF65-F5344CB8AC3E}">
        <p14:creationId xmlns:p14="http://schemas.microsoft.com/office/powerpoint/2010/main" val="3025079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26026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6D0A3B2-B717-DB42-80B0-D6947FA15699}" type="slidenum">
              <a:rPr lang="en-US" altLang="x-none" sz="1200">
                <a:latin typeface="Comic Sans MS" charset="0"/>
              </a:rPr>
              <a:pPr algn="r"/>
              <a:t>13</a:t>
            </a:fld>
            <a:endParaRPr lang="en-US" altLang="x-none" sz="1200">
              <a:latin typeface="Comic Sans MS"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77900" y="4562475"/>
            <a:ext cx="535940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982764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691658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7A13A4C-C76C-E54D-922A-823245CB8152}" type="slidenum">
              <a:rPr lang="en-US" altLang="x-none" sz="1200">
                <a:latin typeface="Comic Sans MS" charset="0"/>
              </a:rPr>
              <a:pPr algn="r"/>
              <a:t>15</a:t>
            </a:fld>
            <a:endParaRPr lang="en-US" altLang="x-none" sz="1200">
              <a:latin typeface="Comic Sans MS"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5918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4F605230-DB40-CB42-BB43-0D944164FA8A}" type="slidenum">
              <a:rPr lang="en-US" altLang="x-none" sz="1200">
                <a:latin typeface="Comic Sans MS" charset="0"/>
              </a:rPr>
              <a:pPr algn="r"/>
              <a:t>16</a:t>
            </a:fld>
            <a:endParaRPr lang="en-US" altLang="x-none" sz="1200">
              <a:latin typeface="Comic Sans MS"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4598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D2FD087-21B8-4346-8277-CB854F0F5C08}" type="slidenum">
              <a:rPr lang="en-US" altLang="x-none" sz="1200">
                <a:latin typeface="Comic Sans MS" charset="0"/>
              </a:rPr>
              <a:pPr algn="r"/>
              <a:t>17</a:t>
            </a:fld>
            <a:endParaRPr lang="en-US" altLang="x-none" sz="1200">
              <a:latin typeface="Comic Sans MS"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50487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62E58-C85F-E543-A796-C8782BA191A0}" type="slidenum">
              <a:rPr lang="en-US" altLang="x-none" sz="1200">
                <a:latin typeface="Comic Sans MS" charset="0"/>
              </a:rPr>
              <a:pPr algn="r"/>
              <a:t>18</a:t>
            </a:fld>
            <a:endParaRPr lang="en-US" altLang="x-none" sz="1200">
              <a:latin typeface="Comic Sans MS"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20829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C4E1BF5-EEA4-0447-A17B-637B4720C30D}" type="slidenum">
              <a:rPr lang="en-US" altLang="x-none" sz="1200">
                <a:latin typeface="Comic Sans MS" charset="0"/>
              </a:rPr>
              <a:pPr algn="r"/>
              <a:t>19</a:t>
            </a:fld>
            <a:endParaRPr lang="en-US" altLang="x-none" sz="1200">
              <a:latin typeface="Comic Sans MS"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51589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9E4BA122-E74B-5043-A7EA-7357BCA3A0F0}" type="slidenum">
              <a:rPr lang="en-US" altLang="x-none" sz="1200"/>
              <a:pPr/>
              <a:t>2</a:t>
            </a:fld>
            <a:endParaRPr lang="en-US" altLang="x-none" sz="12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AC2F94-3553-8641-BD91-AA8A51D2D990}" type="slidenum">
              <a:rPr lang="en-US" altLang="x-none" sz="1200">
                <a:latin typeface="Comic Sans MS" charset="0"/>
              </a:rPr>
              <a:pPr algn="r"/>
              <a:t>20</a:t>
            </a:fld>
            <a:endParaRPr lang="en-US" altLang="x-none" sz="1200">
              <a:latin typeface="Comic Sans MS"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4473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81811892-8FE8-B246-BDEA-D16631782AB3}" type="slidenum">
              <a:rPr lang="en-US" altLang="x-none" sz="1200">
                <a:latin typeface="Comic Sans MS" charset="0"/>
              </a:rPr>
              <a:pPr algn="r"/>
              <a:t>21</a:t>
            </a:fld>
            <a:endParaRPr lang="en-US" altLang="x-none" sz="1200">
              <a:latin typeface="Comic Sans MS"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509343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22</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351798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23</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212987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CE33F-A22E-FE4F-B3D5-5527645A8649}" type="slidenum">
              <a:rPr lang="en-US" altLang="x-none" sz="1200">
                <a:latin typeface="Comic Sans MS" charset="0"/>
              </a:rPr>
              <a:pPr algn="r"/>
              <a:t>24</a:t>
            </a:fld>
            <a:endParaRPr lang="en-US" altLang="x-none" sz="1200">
              <a:latin typeface="Comic Sans MS"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357361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7A3858-470E-7E4C-ABA7-AB93F5B79506}" type="slidenum">
              <a:rPr lang="en-US" altLang="x-none" sz="1200">
                <a:latin typeface="Comic Sans MS" charset="0"/>
              </a:rPr>
              <a:pPr algn="r"/>
              <a:t>25</a:t>
            </a:fld>
            <a:endParaRPr lang="en-US" altLang="x-none" sz="1200">
              <a:latin typeface="Comic Sans MS"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25623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28F5E7A-F533-4640-9B83-F6095C9096F3}" type="slidenum">
              <a:rPr lang="en-US" altLang="x-none" sz="1200">
                <a:latin typeface="Comic Sans MS" charset="0"/>
              </a:rPr>
              <a:pPr algn="r"/>
              <a:t>26</a:t>
            </a:fld>
            <a:endParaRPr lang="en-US" altLang="x-none" sz="1200">
              <a:latin typeface="Comic Sans MS"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56850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12CE01F-B72B-3148-8D60-317F73D99F67}" type="slidenum">
              <a:rPr lang="en-US" altLang="x-none" sz="1200">
                <a:latin typeface="Comic Sans MS" charset="0"/>
              </a:rPr>
              <a:pPr algn="r"/>
              <a:t>27</a:t>
            </a:fld>
            <a:endParaRPr lang="en-US" altLang="x-none" sz="1200">
              <a:latin typeface="Comic Sans MS"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44553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E33A6B5-1A4D-614F-9443-6042647E4698}" type="slidenum">
              <a:rPr lang="en-US" altLang="x-none" sz="1200">
                <a:latin typeface="Comic Sans MS" charset="0"/>
              </a:rPr>
              <a:pPr algn="r"/>
              <a:t>29</a:t>
            </a:fld>
            <a:endParaRPr lang="en-US" altLang="x-none" sz="1200">
              <a:latin typeface="Comic Sans MS"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36331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B50C2F0-E51A-334D-916F-8382B59A6EA0}" type="slidenum">
              <a:rPr lang="en-US" altLang="x-none" sz="1200">
                <a:latin typeface="Comic Sans MS" charset="0"/>
              </a:rPr>
              <a:pPr algn="r"/>
              <a:t>30</a:t>
            </a:fld>
            <a:endParaRPr lang="en-US" altLang="x-none" sz="1200">
              <a:latin typeface="Comic Sans MS"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2234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64C3C8F-967C-AF48-8FB1-3C2EBCD5F50F}" type="slidenum">
              <a:rPr lang="en-US" altLang="x-none" sz="1200"/>
              <a:pPr/>
              <a:t>3</a:t>
            </a:fld>
            <a:endParaRPr lang="en-US" altLang="x-none" sz="120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2575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25CDB3D-7879-034F-814C-8AD519AF6C49}" type="slidenum">
              <a:rPr lang="en-US" altLang="x-none" sz="1200">
                <a:latin typeface="Comic Sans MS" charset="0"/>
              </a:rPr>
              <a:pPr algn="r"/>
              <a:t>31</a:t>
            </a:fld>
            <a:endParaRPr lang="en-US" altLang="x-none" sz="1200">
              <a:latin typeface="Comic Sans MS"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5998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153662-EBA3-604D-ABA3-0D8E2556633F}" type="slidenum">
              <a:rPr lang="en-US" altLang="x-none" sz="1200">
                <a:latin typeface="Comic Sans MS" charset="0"/>
              </a:rPr>
              <a:pPr algn="r"/>
              <a:t>32</a:t>
            </a:fld>
            <a:endParaRPr lang="en-US" altLang="x-none" sz="1200">
              <a:latin typeface="Comic Sans MS"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86676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9F2E003-D97F-D747-86BB-ACFE8E5CDA7F}" type="slidenum">
              <a:rPr lang="en-US" altLang="x-none" sz="1200">
                <a:latin typeface="Comic Sans MS" charset="0"/>
              </a:rPr>
              <a:pPr algn="r"/>
              <a:t>33</a:t>
            </a:fld>
            <a:endParaRPr lang="en-US" altLang="x-none" sz="1200">
              <a:latin typeface="Comic Sans MS"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31661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5C8248C-3981-DE46-9349-6D2DB4491FD2}" type="slidenum">
              <a:rPr lang="en-US" altLang="x-none" sz="1200">
                <a:solidFill>
                  <a:srgbClr val="000000"/>
                </a:solidFill>
                <a:latin typeface="Comic Sans MS" charset="0"/>
              </a:rPr>
              <a:pPr algn="r"/>
              <a:t>34</a:t>
            </a:fld>
            <a:endParaRPr lang="en-US" altLang="x-none" sz="1200">
              <a:solidFill>
                <a:srgbClr val="000000"/>
              </a:solidFill>
              <a:latin typeface="Comic Sans MS" charset="0"/>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First point: L1 may first ack and then crash; then the function fails; if L2 crash; the application crashes also-&gt;fate sharing</a:t>
            </a:r>
          </a:p>
        </p:txBody>
      </p:sp>
    </p:spTree>
    <p:extLst>
      <p:ext uri="{BB962C8B-B14F-4D97-AF65-F5344CB8AC3E}">
        <p14:creationId xmlns:p14="http://schemas.microsoft.com/office/powerpoint/2010/main" val="3356114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1F0856E-CF46-5741-A4F5-1200379625B5}" type="slidenum">
              <a:rPr lang="en-US" altLang="x-none" sz="1200">
                <a:solidFill>
                  <a:srgbClr val="000000"/>
                </a:solidFill>
                <a:latin typeface="Comic Sans MS" charset="0"/>
              </a:rPr>
              <a:pPr algn="r"/>
              <a:t>35</a:t>
            </a:fld>
            <a:endParaRPr lang="en-US" altLang="x-none" sz="1200">
              <a:solidFill>
                <a:srgbClr val="000000"/>
              </a:solidFill>
              <a:latin typeface="Comic Sans MS"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 to A: San francisco to Yale router</a:t>
            </a:r>
          </a:p>
          <a:p>
            <a:r>
              <a:rPr lang="en-US" altLang="x-none">
                <a:latin typeface="Times New Roman" charset="0"/>
                <a:ea typeface="ＭＳ Ｐゴシック" charset="-128"/>
              </a:rPr>
              <a:t>A to R: Yale router to a wireless laptop (e.g., 10% success rate)</a:t>
            </a:r>
          </a:p>
        </p:txBody>
      </p:sp>
    </p:spTree>
    <p:extLst>
      <p:ext uri="{BB962C8B-B14F-4D97-AF65-F5344CB8AC3E}">
        <p14:creationId xmlns:p14="http://schemas.microsoft.com/office/powerpoint/2010/main" val="742282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800D9FC-003D-1046-9D64-3B60953266AF}" type="slidenum">
              <a:rPr lang="en-US" altLang="x-none" sz="1200">
                <a:solidFill>
                  <a:srgbClr val="000000"/>
                </a:solidFill>
                <a:latin typeface="Comic Sans MS" charset="0"/>
              </a:rPr>
              <a:pPr algn="r"/>
              <a:t>36</a:t>
            </a:fld>
            <a:endParaRPr lang="en-US" altLang="x-none" sz="1200">
              <a:solidFill>
                <a:srgbClr val="000000"/>
              </a:solidFill>
              <a:latin typeface="Comic Sans MS"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Issue: does not reduce complexity/cost</a:t>
            </a:r>
          </a:p>
          <a:p>
            <a:r>
              <a:rPr lang="en-US" altLang="x-none">
                <a:latin typeface="Times New Roman" charset="0"/>
                <a:ea typeface="ＭＳ Ｐゴシック" charset="-128"/>
              </a:rPr>
              <a:t>upper layer needs to be developed for all interfaces</a:t>
            </a:r>
          </a:p>
        </p:txBody>
      </p:sp>
    </p:spTree>
    <p:extLst>
      <p:ext uri="{BB962C8B-B14F-4D97-AF65-F5344CB8AC3E}">
        <p14:creationId xmlns:p14="http://schemas.microsoft.com/office/powerpoint/2010/main" val="2024598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D7B6431-6EEF-C84E-AA91-CFBA29D3096D}" type="slidenum">
              <a:rPr lang="en-US" altLang="x-none" sz="1200">
                <a:solidFill>
                  <a:srgbClr val="000000"/>
                </a:solidFill>
                <a:latin typeface="Comic Sans MS" charset="0"/>
              </a:rPr>
              <a:pPr algn="r"/>
              <a:t>37</a:t>
            </a:fld>
            <a:endParaRPr lang="en-US" altLang="x-none" sz="1200">
              <a:solidFill>
                <a:srgbClr val="000000"/>
              </a:solidFill>
              <a:latin typeface="Comic Sans MS"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83677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anchor="t"/>
          <a:lstStyle/>
          <a:p>
            <a:pPr eaLnBrk="1" hangingPunct="1">
              <a:spcBef>
                <a:spcPct val="0"/>
              </a:spcBef>
            </a:pPr>
            <a:endParaRPr lang="x-none" altLang="x-none">
              <a:latin typeface="Calibri" charset="0"/>
              <a:ea typeface="ＭＳ Ｐゴシック" charset="-128"/>
            </a:endParaRPr>
          </a:p>
        </p:txBody>
      </p:sp>
      <p:sp>
        <p:nvSpPr>
          <p:cNvPr id="135171"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EF9EB237-CDF2-F54A-87AB-E55154EBE615}" type="slidenum">
              <a:rPr lang="en-US" altLang="x-none" sz="1200">
                <a:solidFill>
                  <a:srgbClr val="000000"/>
                </a:solidFill>
                <a:latin typeface="Calibri" charset="0"/>
              </a:rPr>
              <a:pPr algn="r" eaLnBrk="1" hangingPunct="1"/>
              <a:t>38</a:t>
            </a:fld>
            <a:endParaRPr lang="en-US" altLang="x-none" sz="1200">
              <a:solidFill>
                <a:srgbClr val="000000"/>
              </a:solidFill>
              <a:latin typeface="Calibri" charset="0"/>
            </a:endParaRPr>
          </a:p>
        </p:txBody>
      </p:sp>
    </p:spTree>
    <p:extLst>
      <p:ext uri="{BB962C8B-B14F-4D97-AF65-F5344CB8AC3E}">
        <p14:creationId xmlns:p14="http://schemas.microsoft.com/office/powerpoint/2010/main" val="2694817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7B783BA-BD91-A541-9AE7-A1C992A11408}" type="slidenum">
              <a:rPr lang="en-US" altLang="x-none" sz="1200">
                <a:solidFill>
                  <a:srgbClr val="000000"/>
                </a:solidFill>
                <a:latin typeface="Comic Sans MS" charset="0"/>
              </a:rPr>
              <a:pPr algn="r"/>
              <a:t>39</a:t>
            </a:fld>
            <a:endParaRPr lang="en-US" altLang="x-none" sz="1200">
              <a:solidFill>
                <a:srgbClr val="000000"/>
              </a:solidFill>
              <a:latin typeface="Comic Sans MS" charset="0"/>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43142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720321B8-4D8A-1748-BB71-ABF5507EC3C3}" type="slidenum">
              <a:rPr lang="en-US" altLang="x-none" sz="1200"/>
              <a:pPr/>
              <a:t>41</a:t>
            </a:fld>
            <a:endParaRPr lang="en-US" altLang="x-none" sz="12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263437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A27237D-E9F1-D942-A587-5B72BE34A112}" type="slidenum">
              <a:rPr lang="en-US" altLang="x-none" sz="1200">
                <a:solidFill>
                  <a:srgbClr val="000000"/>
                </a:solidFill>
              </a:rPr>
              <a:pPr/>
              <a:t>42</a:t>
            </a:fld>
            <a:endParaRPr lang="en-US" altLang="x-none" sz="1200">
              <a:solidFill>
                <a:srgbClr val="000000"/>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8E6E729-92B3-B344-944F-CF956F7840FD}" type="slidenum">
              <a:rPr lang="en-US" altLang="x-none" sz="1200">
                <a:solidFill>
                  <a:srgbClr val="000000"/>
                </a:solidFill>
              </a:rPr>
              <a:pPr/>
              <a:t>43</a:t>
            </a:fld>
            <a:endParaRPr lang="en-US" altLang="x-none" sz="12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BC0EF7D-CD20-234A-B268-23E773503519}" type="slidenum">
              <a:rPr lang="en-US" altLang="x-none" sz="1200">
                <a:solidFill>
                  <a:srgbClr val="000000"/>
                </a:solidFill>
              </a:rPr>
              <a:pPr/>
              <a:t>44</a:t>
            </a:fld>
            <a:endParaRPr lang="en-US" altLang="x-none" sz="12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DCE6766-9101-064B-990C-99C300AE4A75}" type="slidenum">
              <a:rPr lang="en-US" altLang="x-none" sz="1200">
                <a:solidFill>
                  <a:srgbClr val="000000"/>
                </a:solidFill>
              </a:rPr>
              <a:pPr/>
              <a:t>45</a:t>
            </a:fld>
            <a:endParaRPr lang="en-US" altLang="x-none" sz="12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How about move the line to on top of TCP/UDP?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ADE71EF-4BE8-8949-9CF8-4B1EB6757C03}" type="slidenum">
              <a:rPr lang="en-US" altLang="x-none" sz="1200">
                <a:solidFill>
                  <a:srgbClr val="000000"/>
                </a:solidFill>
              </a:rPr>
              <a:pPr/>
              <a:t>46</a:t>
            </a:fld>
            <a:endParaRPr lang="en-US" altLang="x-none" sz="12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5E9F984-E675-5141-A040-732729740032}" type="slidenum">
              <a:rPr lang="en-US" altLang="x-none" sz="1200">
                <a:solidFill>
                  <a:srgbClr val="000000"/>
                </a:solidFill>
              </a:rPr>
              <a:pPr/>
              <a:t>47</a:t>
            </a:fld>
            <a:endParaRPr lang="en-US" altLang="x-none" sz="1200">
              <a:solidFill>
                <a:srgbClr val="000000"/>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77B4964-7EEA-8C4E-AF82-331E291D6DEB}" type="slidenum">
              <a:rPr lang="en-US" altLang="x-none" sz="1200">
                <a:solidFill>
                  <a:srgbClr val="000000"/>
                </a:solidFill>
              </a:rPr>
              <a:pPr/>
              <a:t>48</a:t>
            </a:fld>
            <a:endParaRPr lang="en-US" altLang="x-none" sz="1200">
              <a:solidFill>
                <a:srgbClr val="000000"/>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86CAD35-7E55-8042-BE96-E93104DF5DCC}" type="slidenum">
              <a:rPr lang="en-US" altLang="x-none" sz="1200">
                <a:solidFill>
                  <a:srgbClr val="000000"/>
                </a:solidFill>
              </a:rPr>
              <a:pPr/>
              <a:t>49</a:t>
            </a:fld>
            <a:endParaRPr lang="en-US" altLang="x-none" sz="12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A76C28F0-06F8-A94C-8AA1-FF21202B6546}" type="slidenum">
              <a:rPr lang="en-US" altLang="x-none" sz="1200">
                <a:solidFill>
                  <a:srgbClr val="000000"/>
                </a:solidFill>
              </a:rPr>
              <a:pPr/>
              <a:t>50</a:t>
            </a:fld>
            <a:endParaRPr lang="en-US" altLang="x-none" sz="1200">
              <a:solidFill>
                <a:srgbClr val="000000"/>
              </a:solidFill>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84640389-2EC6-6F42-B5EC-C992C43B1BF2}" type="slidenum">
              <a:rPr lang="en-US" altLang="x-none" sz="1200"/>
              <a:pPr/>
              <a:t>51</a:t>
            </a:fld>
            <a:endParaRPr lang="en-US" altLang="x-none" sz="1200"/>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http://www.techrepublic.com/blog/security/list-open-ports-and-listening-services/</a:t>
            </a:r>
          </a:p>
          <a:p>
            <a:r>
              <a:rPr lang="en-US" altLang="x-none">
                <a:latin typeface="Times New Roman" charset="0"/>
                <a:ea typeface="ＭＳ Ｐゴシック" charset="-128"/>
              </a:rPr>
              <a:t>lsof –i -n</a:t>
            </a:r>
          </a:p>
        </p:txBody>
      </p:sp>
    </p:spTree>
    <p:extLst>
      <p:ext uri="{BB962C8B-B14F-4D97-AF65-F5344CB8AC3E}">
        <p14:creationId xmlns:p14="http://schemas.microsoft.com/office/powerpoint/2010/main" val="1198937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3013855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BB1395AF-04DB-9F48-A01C-E884F5BAC162}" type="slidenum">
              <a:rPr lang="en-US" altLang="x-none" sz="1200">
                <a:solidFill>
                  <a:srgbClr val="000000"/>
                </a:solidFill>
              </a:rPr>
              <a:pPr/>
              <a:t>52</a:t>
            </a:fld>
            <a:endParaRPr lang="en-US" altLang="x-none" sz="1200">
              <a:solidFill>
                <a:srgbClr val="000000"/>
              </a:solidFill>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812870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8A998809-03CD-2642-9F90-C09C8BED2FA4}" type="slidenum">
              <a:rPr lang="en-US" altLang="x-none" sz="1200"/>
              <a:pPr/>
              <a:t>53</a:t>
            </a:fld>
            <a:endParaRPr lang="en-US" altLang="x-none" sz="12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264363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B3225252-BEBE-E947-867B-77209C9D8467}" type="slidenum">
              <a:rPr lang="en-US" altLang="x-none" sz="1200">
                <a:solidFill>
                  <a:srgbClr val="000000"/>
                </a:solidFill>
              </a:rPr>
              <a:pPr/>
              <a:t>54</a:t>
            </a:fld>
            <a:endParaRPr lang="en-US" altLang="x-none" sz="12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BB12356-4323-8743-BCB9-6290A20B7A7C}" type="slidenum">
              <a:rPr lang="en-US" altLang="x-none" sz="1200">
                <a:solidFill>
                  <a:srgbClr val="000000"/>
                </a:solidFill>
              </a:rPr>
              <a:pPr/>
              <a:t>55</a:t>
            </a:fld>
            <a:endParaRPr lang="en-US" altLang="x-none" sz="1200">
              <a:solidFill>
                <a:srgbClr val="000000"/>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2DDFF83B-8DDD-954D-A35B-0C479439A1BA}" type="slidenum">
              <a:rPr lang="en-US" altLang="x-none" sz="1200">
                <a:solidFill>
                  <a:srgbClr val="000000"/>
                </a:solidFill>
              </a:rPr>
              <a:pPr/>
              <a:t>56</a:t>
            </a:fld>
            <a:endParaRPr lang="en-US" altLang="x-none" sz="1200">
              <a:solidFill>
                <a:srgbClr val="000000"/>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DA1632D-FD47-8142-9BE7-766A5D3E42E2}" type="slidenum">
              <a:rPr lang="en-US" altLang="x-none" sz="1200"/>
              <a:pPr/>
              <a:t>57</a:t>
            </a:fld>
            <a:endParaRPr lang="en-US" altLang="x-none" sz="12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BB9A62B-4BA1-F74F-83ED-EC8A69AE9F20}" type="slidenum">
              <a:rPr lang="en-US" altLang="x-none" sz="1200"/>
              <a:pPr/>
              <a:t>58</a:t>
            </a:fld>
            <a:endParaRPr lang="en-US" altLang="x-none" sz="1200"/>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758A1AE-845A-A644-B192-823361EBE49E}" type="slidenum">
              <a:rPr lang="en-US" altLang="x-none" sz="1200"/>
              <a:pPr/>
              <a:t>59</a:t>
            </a:fld>
            <a:endParaRPr lang="en-US" altLang="x-none" sz="120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
        <p:nvSpPr>
          <p:cNvPr id="69636"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D5C24F2C-EA2A-E048-AE47-E29CE0365BBF}" type="slidenum">
              <a:rPr lang="en-US" altLang="x-none" sz="1200">
                <a:solidFill>
                  <a:srgbClr val="000000"/>
                </a:solidFill>
              </a:rPr>
              <a:pPr/>
              <a:t>60</a:t>
            </a:fld>
            <a:endParaRPr lang="en-US" altLang="x-none" sz="1200">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2709BAF-8284-674E-948B-76938275CA9E}" type="slidenum">
              <a:rPr lang="en-US" altLang="x-none" sz="1200"/>
              <a:pPr/>
              <a:t>61</a:t>
            </a:fld>
            <a:endParaRPr lang="en-US" altLang="x-none" sz="1200"/>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anchor="t"/>
          <a:lstStyle/>
          <a:p>
            <a:endParaRPr lang="x-none" altLang="x-none">
              <a:latin typeface="Calibri" charset="0"/>
              <a:ea typeface="ＭＳ Ｐゴシック" charset="-128"/>
            </a:endParaRPr>
          </a:p>
        </p:txBody>
      </p:sp>
      <p:sp>
        <p:nvSpPr>
          <p:cNvPr id="40963"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236BE5C1-4D86-DE42-AD83-B55B7EAE9CC1}" type="slidenum">
              <a:rPr lang="en-US" altLang="x-none" sz="1200">
                <a:latin typeface="Calibri" charset="0"/>
              </a:rPr>
              <a:pPr algn="r" eaLnBrk="1" hangingPunct="1"/>
              <a:t>6</a:t>
            </a:fld>
            <a:endParaRPr lang="en-US" altLang="x-none" sz="1200">
              <a:latin typeface="Calibri" charset="0"/>
            </a:endParaRPr>
          </a:p>
        </p:txBody>
      </p:sp>
    </p:spTree>
    <p:extLst>
      <p:ext uri="{BB962C8B-B14F-4D97-AF65-F5344CB8AC3E}">
        <p14:creationId xmlns:p14="http://schemas.microsoft.com/office/powerpoint/2010/main" val="5737513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998FF7B-9CB1-4D4C-A531-EAB0EED69C42}" type="slidenum">
              <a:rPr lang="en-US" altLang="x-none" sz="1200"/>
              <a:pPr/>
              <a:t>62</a:t>
            </a:fld>
            <a:endParaRPr lang="en-US" altLang="x-none" sz="12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7671028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9983254D-EBCE-264A-B9C2-D52F0BD3FBEB}" type="slidenum">
              <a:rPr lang="en-US" altLang="x-none" sz="1200"/>
              <a:pPr/>
              <a:t>63</a:t>
            </a:fld>
            <a:endParaRPr lang="en-US" altLang="x-none" sz="120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5935440F-3C1D-784C-9547-25A22964DADF}" type="slidenum">
              <a:rPr lang="en-US" altLang="x-none" sz="1200"/>
              <a:pPr/>
              <a:t>64</a:t>
            </a:fld>
            <a:endParaRPr lang="en-US" altLang="x-none" sz="120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266783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74D28DA-A85A-114C-835D-C9C395B98C01}" type="slidenum">
              <a:rPr lang="en-US" altLang="x-none" sz="1200"/>
              <a:pPr/>
              <a:t>65</a:t>
            </a:fld>
            <a:endParaRPr lang="en-US" altLang="x-none" sz="120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F3FE78AE-2CA1-804F-BA43-743532715472}" type="slidenum">
              <a:rPr lang="en-US" altLang="x-none" sz="1200">
                <a:solidFill>
                  <a:srgbClr val="000000"/>
                </a:solidFill>
              </a:rPr>
              <a:pPr/>
              <a:t>66</a:t>
            </a:fld>
            <a:endParaRPr lang="en-US" altLang="x-none" sz="12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9E4BA122-E74B-5043-A7EA-7357BCA3A0F0}" type="slidenum">
              <a:rPr lang="en-US" altLang="x-none" sz="1200"/>
              <a:pPr/>
              <a:t>67</a:t>
            </a:fld>
            <a:endParaRPr lang="en-US" altLang="x-none" sz="12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31099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E230A0C-7883-7342-9292-03A44B933D26}" type="slidenum">
              <a:rPr lang="en-US" altLang="x-none" sz="1200">
                <a:solidFill>
                  <a:srgbClr val="000000"/>
                </a:solidFill>
              </a:rPr>
              <a:pPr/>
              <a:t>68</a:t>
            </a:fld>
            <a:endParaRPr lang="en-US" altLang="x-none" sz="1200">
              <a:solidFill>
                <a:srgbClr val="000000"/>
              </a:solidFill>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21E56F62-2F06-CB4E-A6A7-F9CD66D686BD}" type="slidenum">
              <a:rPr lang="en-US" altLang="x-none" sz="1200">
                <a:solidFill>
                  <a:srgbClr val="000000"/>
                </a:solidFill>
              </a:rPr>
              <a:pPr/>
              <a:t>69</a:t>
            </a:fld>
            <a:endParaRPr lang="en-US" altLang="x-none" sz="1200">
              <a:solidFill>
                <a:srgbClr val="000000"/>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E230A0C-7883-7342-9292-03A44B933D26}" type="slidenum">
              <a:rPr lang="en-US" altLang="x-none" sz="1200">
                <a:solidFill>
                  <a:srgbClr val="000000"/>
                </a:solidFill>
              </a:rPr>
              <a:pPr/>
              <a:t>70</a:t>
            </a:fld>
            <a:endParaRPr lang="en-US" altLang="x-none" sz="1200">
              <a:solidFill>
                <a:srgbClr val="000000"/>
              </a:solidFill>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8916762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C6B77D04-B309-694A-AACE-92BC1869AF83}" type="slidenum">
              <a:rPr lang="en-US" altLang="x-none" sz="1200">
                <a:solidFill>
                  <a:srgbClr val="000000"/>
                </a:solidFill>
              </a:rPr>
              <a:pPr/>
              <a:t>71</a:t>
            </a:fld>
            <a:endParaRPr lang="en-US" altLang="x-none" sz="1200">
              <a:solidFill>
                <a:srgbClr val="000000"/>
              </a:solidFill>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43011"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CD70495-96CC-5D4B-BA78-0145BFF43C0B}" type="slidenum">
              <a:rPr lang="en-US" altLang="x-none" sz="1200">
                <a:latin typeface="Comic Sans MS" charset="0"/>
              </a:rPr>
              <a:pPr algn="r"/>
              <a:t>7</a:t>
            </a:fld>
            <a:endParaRPr lang="en-US" altLang="x-none" sz="1200">
              <a:latin typeface="Comic Sans MS" charset="0"/>
            </a:endParaRPr>
          </a:p>
        </p:txBody>
      </p:sp>
    </p:spTree>
    <p:extLst>
      <p:ext uri="{BB962C8B-B14F-4D97-AF65-F5344CB8AC3E}">
        <p14:creationId xmlns:p14="http://schemas.microsoft.com/office/powerpoint/2010/main" val="19659845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21E56F62-2F06-CB4E-A6A7-F9CD66D686BD}" type="slidenum">
              <a:rPr lang="en-US" altLang="x-none" sz="1200">
                <a:solidFill>
                  <a:srgbClr val="000000"/>
                </a:solidFill>
              </a:rPr>
              <a:pPr/>
              <a:t>72</a:t>
            </a:fld>
            <a:endParaRPr lang="en-US" altLang="x-none" sz="1200">
              <a:solidFill>
                <a:srgbClr val="000000"/>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39801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BD273E00-F5DE-2B43-BB82-AAB53E037E46}" type="slidenum">
              <a:rPr lang="en-US" altLang="x-none" sz="1200">
                <a:solidFill>
                  <a:srgbClr val="000000"/>
                </a:solidFill>
              </a:rPr>
              <a:pPr/>
              <a:t>73</a:t>
            </a:fld>
            <a:endParaRPr lang="en-US" altLang="x-none" sz="1200">
              <a:solidFill>
                <a:srgbClr val="000000"/>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AF1F42D7-5001-7643-B737-DC09145B48B0}" type="slidenum">
              <a:rPr lang="en-US" altLang="x-none" sz="1200">
                <a:solidFill>
                  <a:srgbClr val="000000"/>
                </a:solidFill>
              </a:rPr>
              <a:pPr/>
              <a:t>74</a:t>
            </a:fld>
            <a:endParaRPr lang="en-US" altLang="x-none" sz="1200">
              <a:solidFill>
                <a:srgbClr val="000000"/>
              </a:solidFill>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728598F5-DE57-B34E-A811-92A4E1AA9766}" type="slidenum">
              <a:rPr lang="en-US" altLang="x-none" sz="1200">
                <a:solidFill>
                  <a:srgbClr val="000000"/>
                </a:solidFill>
              </a:rPr>
              <a:pPr/>
              <a:t>75</a:t>
            </a:fld>
            <a:endParaRPr lang="en-US" altLang="x-none" sz="1200">
              <a:solidFill>
                <a:srgbClr val="000000"/>
              </a:solidFill>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9A69EB8-B60D-1949-9645-C0B696785B03}" type="slidenum">
              <a:rPr lang="en-US" altLang="x-none" sz="1200">
                <a:solidFill>
                  <a:srgbClr val="000000"/>
                </a:solidFill>
              </a:rPr>
              <a:pPr/>
              <a:t>76</a:t>
            </a:fld>
            <a:endParaRPr lang="en-US" altLang="x-none" sz="1200">
              <a:solidFill>
                <a:srgbClr val="000000"/>
              </a:solidFill>
            </a:endParaRPr>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http://www.electrictoolbox.com/article/networking/pop3-commands/</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3D14271-6207-734F-9407-3FF3837DBA65}" type="slidenum">
              <a:rPr lang="en-US" altLang="x-none" sz="1200">
                <a:solidFill>
                  <a:srgbClr val="000000"/>
                </a:solidFill>
              </a:rPr>
              <a:pPr/>
              <a:t>78</a:t>
            </a:fld>
            <a:endParaRPr lang="en-US" altLang="x-none" sz="1200">
              <a:solidFill>
                <a:srgbClr val="000000"/>
              </a:solidFill>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2568C580-7D3B-BB49-A9E7-2C25B362C7D3}" type="slidenum">
              <a:rPr lang="en-US" altLang="x-none" sz="1200">
                <a:solidFill>
                  <a:srgbClr val="000000"/>
                </a:solidFill>
              </a:rPr>
              <a:pPr/>
              <a:t>79</a:t>
            </a:fld>
            <a:endParaRPr lang="en-US" altLang="x-none" sz="1200">
              <a:solidFill>
                <a:srgbClr val="000000"/>
              </a:solidFill>
            </a:endParaRPr>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https://support.google.com/mail/answer/1366858?hl=en</a:t>
            </a:r>
          </a:p>
          <a:p>
            <a:r>
              <a:rPr lang="en-US" altLang="x-none">
                <a:latin typeface="Times New Roman" charset="0"/>
                <a:ea typeface="ＭＳ Ｐゴシック" charset="-128"/>
              </a:rPr>
              <a:t>http://www.securelist.com/en/analysis/204792282/Spam_in_January_2013</a:t>
            </a:r>
          </a:p>
          <a:p>
            <a:r>
              <a:rPr lang="en-US" altLang="x-none">
                <a:latin typeface="Times New Roman" charset="0"/>
                <a:ea typeface="ＭＳ Ｐゴシック" charset="-128"/>
              </a:rPr>
              <a:t>https://www.trustwave.com/support/labs/spam_statistics.asp</a:t>
            </a:r>
          </a:p>
          <a:p>
            <a:r>
              <a:rPr lang="en-US" altLang="x-none">
                <a:latin typeface="Times New Roman" charset="0"/>
                <a:ea typeface="ＭＳ Ｐゴシック" charset="-128"/>
              </a:rPr>
              <a:t>http://en.wikipedia.org/wiki/Bayesian_spam_filtering</a:t>
            </a:r>
          </a:p>
          <a:p>
            <a:r>
              <a:rPr lang="en-US" altLang="x-none">
                <a:latin typeface="Times New Roman" charset="0"/>
                <a:ea typeface="ＭＳ Ｐゴシック" charset="-128"/>
              </a:rPr>
              <a:t>http://www.pcworld.com/article/252206/google_explains_gmails_spam_filtering_process.html</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5B5BCDE4-F72E-DD48-B093-4FA8A35F7CBE}" type="slidenum">
              <a:rPr lang="en-US" altLang="x-none" sz="1200">
                <a:solidFill>
                  <a:srgbClr val="000000"/>
                </a:solidFill>
              </a:rPr>
              <a:pPr/>
              <a:t>80</a:t>
            </a:fld>
            <a:endParaRPr lang="en-US" altLang="x-none" sz="1200">
              <a:solidFill>
                <a:srgbClr val="000000"/>
              </a:solidFill>
            </a:endParaRP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5B5BCDE4-F72E-DD48-B093-4FA8A35F7CBE}" type="slidenum">
              <a:rPr lang="en-US" altLang="x-none" sz="1200">
                <a:solidFill>
                  <a:srgbClr val="000000"/>
                </a:solidFill>
              </a:rPr>
              <a:pPr/>
              <a:t>81</a:t>
            </a:fld>
            <a:endParaRPr lang="en-US" altLang="x-none" sz="1200">
              <a:solidFill>
                <a:srgbClr val="000000"/>
              </a:solidFill>
            </a:endParaRP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192339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890CBFD4-764D-664E-83F4-9544A0251142}" type="slidenum">
              <a:rPr lang="en-US" altLang="x-none" sz="1200">
                <a:solidFill>
                  <a:srgbClr val="000000"/>
                </a:solidFill>
              </a:rPr>
              <a:pPr/>
              <a:t>82</a:t>
            </a:fld>
            <a:endParaRPr lang="en-US" altLang="x-none" sz="1200">
              <a:solidFill>
                <a:srgbClr val="000000"/>
              </a:solidFill>
            </a:endParaRPr>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https://support.google.com/mail/answer/1366858?hl=en</a:t>
            </a:r>
          </a:p>
          <a:p>
            <a:r>
              <a:rPr lang="en-US" altLang="x-none">
                <a:latin typeface="Times New Roman" charset="0"/>
                <a:ea typeface="ＭＳ Ｐゴシック" charset="-128"/>
              </a:rPr>
              <a:t>http://support.simpledns.com/KB/a62/configuring-dns-records-for-domainkeys-dkim.aspx</a:t>
            </a:r>
          </a:p>
          <a:p>
            <a:r>
              <a:rPr lang="en-US" altLang="x-none">
                <a:latin typeface="Times New Roman" charset="0"/>
                <a:ea typeface="ＭＳ Ｐゴシック" charset="-128"/>
              </a:rPr>
              <a:t>http://www.slideshare.net/kka7/what-you-need-to-know-about-email-authentication</a:t>
            </a:r>
          </a:p>
          <a:p>
            <a:endParaRPr lang="en-US" altLang="x-none">
              <a:latin typeface="Times New Roman" charset="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86019"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70DF84DF-1630-A440-8B7C-919DC975DB82}" type="slidenum">
              <a:rPr lang="en-US" altLang="x-none"/>
              <a:pPr/>
              <a:t>8</a:t>
            </a:fld>
            <a:endParaRPr lang="en-US" altLang="x-none"/>
          </a:p>
        </p:txBody>
      </p:sp>
    </p:spTree>
    <p:extLst>
      <p:ext uri="{BB962C8B-B14F-4D97-AF65-F5344CB8AC3E}">
        <p14:creationId xmlns:p14="http://schemas.microsoft.com/office/powerpoint/2010/main" val="25265060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70FE9E18-4936-BE4E-9B00-8FF00AD8C90F}" type="slidenum">
              <a:rPr lang="en-US" altLang="x-none" sz="1200">
                <a:solidFill>
                  <a:srgbClr val="000000"/>
                </a:solidFill>
              </a:rPr>
              <a:pPr/>
              <a:t>83</a:t>
            </a:fld>
            <a:endParaRPr lang="en-US" altLang="x-none" sz="1200">
              <a:solidFill>
                <a:srgbClr val="000000"/>
              </a:solidFill>
            </a:endParaRPr>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https://support.google.com/mail/answer/1366858?hl=en</a:t>
            </a:r>
          </a:p>
          <a:p>
            <a:r>
              <a:rPr lang="en-US" altLang="x-none">
                <a:latin typeface="Times New Roman" charset="0"/>
                <a:ea typeface="ＭＳ Ｐゴシック" charset="-128"/>
              </a:rPr>
              <a:t>http://support.simpledns.com/KB/a62/configuring-dns-records-for-domainkeys-dkim.aspx</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EFB79DC-44BF-7F4E-A864-2AAD021682DF}" type="slidenum">
              <a:rPr lang="en-US" altLang="x-none" sz="1200">
                <a:latin typeface="Comic Sans MS" charset="0"/>
              </a:rPr>
              <a:pPr algn="r"/>
              <a:t>84</a:t>
            </a:fld>
            <a:endParaRPr lang="en-US" altLang="x-none" sz="1200">
              <a:latin typeface="Comic Sans MS" charset="0"/>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9819308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66071B6-5454-794A-B828-581E6F73A60F}" type="slidenum">
              <a:rPr lang="en-US" altLang="x-none" sz="1200">
                <a:latin typeface="Comic Sans MS" charset="0"/>
              </a:rPr>
              <a:pPr algn="r"/>
              <a:t>85</a:t>
            </a:fld>
            <a:endParaRPr lang="en-US" altLang="x-none" sz="1200">
              <a:latin typeface="Comic Sans MS"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2573195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554FBC-DBE6-0547-B691-AB47B86F7F6A}" type="slidenum">
              <a:rPr lang="en-US" altLang="x-none" sz="1200">
                <a:latin typeface="Comic Sans MS" charset="0"/>
              </a:rPr>
              <a:pPr algn="r"/>
              <a:t>86</a:t>
            </a:fld>
            <a:endParaRPr lang="en-US" altLang="x-none" sz="1200">
              <a:latin typeface="Comic Sans MS" charset="0"/>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1810580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96D7007-99D5-2640-9625-0DA44A15D52C}" type="slidenum">
              <a:rPr lang="en-US" altLang="x-none" sz="1200">
                <a:latin typeface="Comic Sans MS" charset="0"/>
              </a:rPr>
              <a:pPr algn="r"/>
              <a:t>87</a:t>
            </a:fld>
            <a:endParaRPr lang="en-US" altLang="x-none" sz="1200">
              <a:latin typeface="Comic Sans MS"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54401696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93DA9E5-E9AA-AF47-BB7F-370FB53A200C}" type="slidenum">
              <a:rPr lang="en-US" altLang="x-none" sz="1200">
                <a:latin typeface="Comic Sans MS" charset="0"/>
              </a:rPr>
              <a:pPr algn="r"/>
              <a:t>88</a:t>
            </a:fld>
            <a:endParaRPr lang="en-US" altLang="x-none" sz="1200">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634786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B6B7450-C6CE-A143-90C1-EFE7346991B3}" type="slidenum">
              <a:rPr lang="en-US" altLang="x-none" sz="1200">
                <a:latin typeface="Comic Sans MS" charset="0"/>
              </a:rPr>
              <a:pPr algn="r"/>
              <a:t>89</a:t>
            </a:fld>
            <a:endParaRPr lang="en-US" altLang="x-none" sz="1200">
              <a:latin typeface="Comic Sans MS" charset="0"/>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9535589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31B4360E-BCD4-BF4F-8439-575FCE4AEA61}" type="slidenum">
              <a:rPr lang="en-US" altLang="x-none" sz="1200">
                <a:latin typeface="Comic Sans MS" charset="0"/>
              </a:rPr>
              <a:pPr algn="r"/>
              <a:t>90</a:t>
            </a:fld>
            <a:endParaRPr lang="en-US" altLang="x-none" sz="1200">
              <a:latin typeface="Comic Sans MS" charset="0"/>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4118796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5C1FD1D-64B5-D94A-B6EB-F9D92325020D}" type="slidenum">
              <a:rPr lang="en-US" altLang="x-none" sz="1200">
                <a:latin typeface="Comic Sans MS" charset="0"/>
              </a:rPr>
              <a:pPr algn="r"/>
              <a:t>91</a:t>
            </a:fld>
            <a:endParaRPr lang="en-US" altLang="x-none" sz="1200">
              <a:latin typeface="Comic Sans MS"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37646180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9DAE7F1-B00F-5C4F-B43F-E07726EBAC8B}" type="slidenum">
              <a:rPr lang="en-US" altLang="x-none" sz="1200">
                <a:latin typeface="Comic Sans MS" charset="0"/>
              </a:rPr>
              <a:pPr algn="r"/>
              <a:t>92</a:t>
            </a:fld>
            <a:endParaRPr lang="en-US" altLang="x-none" sz="1200">
              <a:latin typeface="Comic Sans MS"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72100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47107"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81C2F7A-951B-1A4A-8953-99437DC6A2CF}" type="slidenum">
              <a:rPr lang="en-US" altLang="x-none" sz="1200">
                <a:latin typeface="Comic Sans MS" charset="0"/>
              </a:rPr>
              <a:pPr algn="r"/>
              <a:t>9</a:t>
            </a:fld>
            <a:endParaRPr lang="en-US" altLang="x-none" sz="1200">
              <a:latin typeface="Comic Sans MS" charset="0"/>
            </a:endParaRPr>
          </a:p>
        </p:txBody>
      </p:sp>
    </p:spTree>
    <p:extLst>
      <p:ext uri="{BB962C8B-B14F-4D97-AF65-F5344CB8AC3E}">
        <p14:creationId xmlns:p14="http://schemas.microsoft.com/office/powerpoint/2010/main" val="117635237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3E16913-6C41-324B-9DCD-403B246EA167}" type="slidenum">
              <a:rPr lang="en-US" altLang="x-none" sz="1200">
                <a:latin typeface="Comic Sans MS" charset="0"/>
              </a:rPr>
              <a:pPr algn="r"/>
              <a:t>93</a:t>
            </a:fld>
            <a:endParaRPr lang="en-US" altLang="x-none" sz="1200">
              <a:latin typeface="Comic Sans MS"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924200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BC09F863-A855-8742-8DAE-7B25A3BF1513}" type="slidenum">
              <a:rPr lang="en-US" altLang="x-none"/>
              <a:pPr/>
              <a:t>‹#›</a:t>
            </a:fld>
            <a:endParaRPr lang="en-US" altLang="x-none"/>
          </a:p>
        </p:txBody>
      </p:sp>
    </p:spTree>
    <p:extLst>
      <p:ext uri="{BB962C8B-B14F-4D97-AF65-F5344CB8AC3E}">
        <p14:creationId xmlns:p14="http://schemas.microsoft.com/office/powerpoint/2010/main" val="127390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AB8503C-6D14-6248-9EDB-D61AB99D19A5}" type="slidenum">
              <a:rPr lang="en-US" altLang="x-none"/>
              <a:pPr/>
              <a:t>‹#›</a:t>
            </a:fld>
            <a:endParaRPr lang="en-US" altLang="x-none"/>
          </a:p>
        </p:txBody>
      </p:sp>
    </p:spTree>
    <p:extLst>
      <p:ext uri="{BB962C8B-B14F-4D97-AF65-F5344CB8AC3E}">
        <p14:creationId xmlns:p14="http://schemas.microsoft.com/office/powerpoint/2010/main" val="72099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E8CF02BB-5B77-4849-92A7-99A626590E54}" type="slidenum">
              <a:rPr lang="en-US" altLang="x-none"/>
              <a:pPr/>
              <a:t>‹#›</a:t>
            </a:fld>
            <a:endParaRPr lang="en-US" altLang="x-none"/>
          </a:p>
        </p:txBody>
      </p:sp>
    </p:spTree>
    <p:extLst>
      <p:ext uri="{BB962C8B-B14F-4D97-AF65-F5344CB8AC3E}">
        <p14:creationId xmlns:p14="http://schemas.microsoft.com/office/powerpoint/2010/main" val="163896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034062A6-64F9-454C-A366-5CE18E82DCCD}" type="slidenum">
              <a:rPr lang="en-US" altLang="x-none"/>
              <a:pPr/>
              <a:t>‹#›</a:t>
            </a:fld>
            <a:endParaRPr lang="en-US" altLang="x-none"/>
          </a:p>
        </p:txBody>
      </p:sp>
    </p:spTree>
    <p:extLst>
      <p:ext uri="{BB962C8B-B14F-4D97-AF65-F5344CB8AC3E}">
        <p14:creationId xmlns:p14="http://schemas.microsoft.com/office/powerpoint/2010/main" val="1179230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588A7881-341A-4E42-AFD1-787751ECFEC7}" type="slidenum">
              <a:rPr lang="en-US" altLang="x-none"/>
              <a:pPr/>
              <a:t>‹#›</a:t>
            </a:fld>
            <a:endParaRPr lang="en-US" altLang="x-none"/>
          </a:p>
        </p:txBody>
      </p:sp>
    </p:spTree>
    <p:extLst>
      <p:ext uri="{BB962C8B-B14F-4D97-AF65-F5344CB8AC3E}">
        <p14:creationId xmlns:p14="http://schemas.microsoft.com/office/powerpoint/2010/main" val="206216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D935A151-6E89-4541-872B-57C0E78A35B4}" type="slidenum">
              <a:rPr lang="en-US" altLang="x-none"/>
              <a:pPr/>
              <a:t>‹#›</a:t>
            </a:fld>
            <a:endParaRPr lang="en-US" altLang="x-none"/>
          </a:p>
        </p:txBody>
      </p:sp>
    </p:spTree>
    <p:extLst>
      <p:ext uri="{BB962C8B-B14F-4D97-AF65-F5344CB8AC3E}">
        <p14:creationId xmlns:p14="http://schemas.microsoft.com/office/powerpoint/2010/main" val="1997072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56A97173-536A-DB40-BB3A-EB75EFF7E021}" type="slidenum">
              <a:rPr lang="en-US" altLang="x-none"/>
              <a:pPr/>
              <a:t>‹#›</a:t>
            </a:fld>
            <a:endParaRPr lang="en-US" altLang="x-none"/>
          </a:p>
        </p:txBody>
      </p:sp>
    </p:spTree>
    <p:extLst>
      <p:ext uri="{BB962C8B-B14F-4D97-AF65-F5344CB8AC3E}">
        <p14:creationId xmlns:p14="http://schemas.microsoft.com/office/powerpoint/2010/main" val="1767252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fld id="{1D5B67CD-4994-E844-83FE-5B135C28C2B4}" type="slidenum">
              <a:rPr lang="en-US" altLang="x-none"/>
              <a:pPr/>
              <a:t>‹#›</a:t>
            </a:fld>
            <a:endParaRPr lang="en-US" altLang="x-none"/>
          </a:p>
        </p:txBody>
      </p:sp>
    </p:spTree>
    <p:extLst>
      <p:ext uri="{BB962C8B-B14F-4D97-AF65-F5344CB8AC3E}">
        <p14:creationId xmlns:p14="http://schemas.microsoft.com/office/powerpoint/2010/main" val="36249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fld id="{6685554B-808F-DC4D-BE73-CDCD43B407B6}" type="slidenum">
              <a:rPr lang="en-US" altLang="x-none"/>
              <a:pPr/>
              <a:t>‹#›</a:t>
            </a:fld>
            <a:endParaRPr lang="en-US" altLang="x-none"/>
          </a:p>
        </p:txBody>
      </p:sp>
    </p:spTree>
    <p:extLst>
      <p:ext uri="{BB962C8B-B14F-4D97-AF65-F5344CB8AC3E}">
        <p14:creationId xmlns:p14="http://schemas.microsoft.com/office/powerpoint/2010/main" val="62493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fld id="{F662CFE4-B54C-3942-9BFF-155D077AEC7B}" type="slidenum">
              <a:rPr lang="en-US" altLang="x-none"/>
              <a:pPr/>
              <a:t>‹#›</a:t>
            </a:fld>
            <a:endParaRPr lang="en-US" altLang="x-none"/>
          </a:p>
        </p:txBody>
      </p:sp>
    </p:spTree>
    <p:extLst>
      <p:ext uri="{BB962C8B-B14F-4D97-AF65-F5344CB8AC3E}">
        <p14:creationId xmlns:p14="http://schemas.microsoft.com/office/powerpoint/2010/main" val="204498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5646BB32-D699-7343-B541-2F0DE64E0D0D}" type="slidenum">
              <a:rPr lang="en-US" altLang="x-none"/>
              <a:pPr/>
              <a:t>‹#›</a:t>
            </a:fld>
            <a:endParaRPr lang="en-US" altLang="x-none"/>
          </a:p>
        </p:txBody>
      </p:sp>
    </p:spTree>
    <p:extLst>
      <p:ext uri="{BB962C8B-B14F-4D97-AF65-F5344CB8AC3E}">
        <p14:creationId xmlns:p14="http://schemas.microsoft.com/office/powerpoint/2010/main" val="103995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08B93810-1130-5E43-8ADB-DEFA6B14AF28}" type="slidenum">
              <a:rPr lang="en-US" altLang="x-none"/>
              <a:pPr/>
              <a:t>‹#›</a:t>
            </a:fld>
            <a:endParaRPr lang="en-US" altLang="x-none"/>
          </a:p>
        </p:txBody>
      </p:sp>
    </p:spTree>
    <p:extLst>
      <p:ext uri="{BB962C8B-B14F-4D97-AF65-F5344CB8AC3E}">
        <p14:creationId xmlns:p14="http://schemas.microsoft.com/office/powerpoint/2010/main" val="3058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68302710-B184-8749-B3BC-3916EB6C53EC}" type="slidenum">
              <a:rPr lang="en-US" altLang="x-none"/>
              <a:pPr/>
              <a:t>‹#›</a:t>
            </a:fld>
            <a:endParaRPr lang="en-US" altLang="x-none"/>
          </a:p>
        </p:txBody>
      </p:sp>
    </p:spTree>
    <p:extLst>
      <p:ext uri="{BB962C8B-B14F-4D97-AF65-F5344CB8AC3E}">
        <p14:creationId xmlns:p14="http://schemas.microsoft.com/office/powerpoint/2010/main" val="73978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74433F74-3C28-5945-9924-12C75DF67D04}" type="slidenum">
              <a:rPr lang="en-US" altLang="x-none"/>
              <a:pPr/>
              <a:t>‹#›</a:t>
            </a:fld>
            <a:endParaRPr lang="en-US" altLang="x-none"/>
          </a:p>
        </p:txBody>
      </p:sp>
    </p:spTree>
    <p:extLst>
      <p:ext uri="{BB962C8B-B14F-4D97-AF65-F5344CB8AC3E}">
        <p14:creationId xmlns:p14="http://schemas.microsoft.com/office/powerpoint/2010/main" val="2106412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84EAE21-6D04-AA4D-AA39-1E81A35E071D}" type="slidenum">
              <a:rPr lang="en-US" altLang="x-none"/>
              <a:pPr/>
              <a:t>‹#›</a:t>
            </a:fld>
            <a:endParaRPr lang="en-US" altLang="x-none"/>
          </a:p>
        </p:txBody>
      </p:sp>
    </p:spTree>
    <p:extLst>
      <p:ext uri="{BB962C8B-B14F-4D97-AF65-F5344CB8AC3E}">
        <p14:creationId xmlns:p14="http://schemas.microsoft.com/office/powerpoint/2010/main" val="1204966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a:lvl1pPr>
          </a:lstStyle>
          <a:p>
            <a:fld id="{F382BFD2-54F4-2F4E-813A-01070FD5AEF3}" type="slidenum">
              <a:rPr lang="en-US" altLang="x-none"/>
              <a:pPr/>
              <a:t>‹#›</a:t>
            </a:fld>
            <a:endParaRPr lang="en-US" altLang="x-none"/>
          </a:p>
        </p:txBody>
      </p:sp>
    </p:spTree>
    <p:extLst>
      <p:ext uri="{BB962C8B-B14F-4D97-AF65-F5344CB8AC3E}">
        <p14:creationId xmlns:p14="http://schemas.microsoft.com/office/powerpoint/2010/main" val="1400900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C0DD34F-7378-3743-BEDC-49375A4EE721}" type="slidenum">
              <a:rPr lang="en-US" altLang="x-none"/>
              <a:pPr/>
              <a:t>‹#›</a:t>
            </a:fld>
            <a:endParaRPr lang="en-US" altLang="x-none"/>
          </a:p>
        </p:txBody>
      </p:sp>
    </p:spTree>
    <p:extLst>
      <p:ext uri="{BB962C8B-B14F-4D97-AF65-F5344CB8AC3E}">
        <p14:creationId xmlns:p14="http://schemas.microsoft.com/office/powerpoint/2010/main" val="11040650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5ED5EE2-AE45-6A4F-AEE8-2884EC576729}" type="slidenum">
              <a:rPr lang="en-US" altLang="x-none"/>
              <a:pPr/>
              <a:t>‹#›</a:t>
            </a:fld>
            <a:endParaRPr lang="en-US" altLang="x-none"/>
          </a:p>
        </p:txBody>
      </p:sp>
    </p:spTree>
    <p:extLst>
      <p:ext uri="{BB962C8B-B14F-4D97-AF65-F5344CB8AC3E}">
        <p14:creationId xmlns:p14="http://schemas.microsoft.com/office/powerpoint/2010/main" val="17633247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D5A4C1F-5EA4-9143-BBE9-5C98453E612F}" type="slidenum">
              <a:rPr lang="en-US" altLang="x-none"/>
              <a:pPr/>
              <a:t>‹#›</a:t>
            </a:fld>
            <a:endParaRPr lang="en-US" altLang="x-none"/>
          </a:p>
        </p:txBody>
      </p:sp>
    </p:spTree>
    <p:extLst>
      <p:ext uri="{BB962C8B-B14F-4D97-AF65-F5344CB8AC3E}">
        <p14:creationId xmlns:p14="http://schemas.microsoft.com/office/powerpoint/2010/main" val="9252152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479DDE65-E5CB-A141-B243-7DB6B090CB1B}" type="slidenum">
              <a:rPr lang="en-US" altLang="x-none"/>
              <a:pPr/>
              <a:t>‹#›</a:t>
            </a:fld>
            <a:endParaRPr lang="en-US" altLang="x-none"/>
          </a:p>
        </p:txBody>
      </p:sp>
    </p:spTree>
    <p:extLst>
      <p:ext uri="{BB962C8B-B14F-4D97-AF65-F5344CB8AC3E}">
        <p14:creationId xmlns:p14="http://schemas.microsoft.com/office/powerpoint/2010/main" val="1635515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fld id="{50D2F808-28C5-8140-BDA4-3F90F9B58862}" type="slidenum">
              <a:rPr lang="en-US" altLang="x-none"/>
              <a:pPr/>
              <a:t>‹#›</a:t>
            </a:fld>
            <a:endParaRPr lang="en-US" altLang="x-none"/>
          </a:p>
        </p:txBody>
      </p:sp>
    </p:spTree>
    <p:extLst>
      <p:ext uri="{BB962C8B-B14F-4D97-AF65-F5344CB8AC3E}">
        <p14:creationId xmlns:p14="http://schemas.microsoft.com/office/powerpoint/2010/main" val="32589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fld id="{6CC56A71-5ACA-034D-ADB6-F5ECAF79CFC6}" type="slidenum">
              <a:rPr lang="en-US" altLang="x-none"/>
              <a:pPr/>
              <a:t>‹#›</a:t>
            </a:fld>
            <a:endParaRPr lang="en-US" altLang="x-none"/>
          </a:p>
        </p:txBody>
      </p:sp>
    </p:spTree>
    <p:extLst>
      <p:ext uri="{BB962C8B-B14F-4D97-AF65-F5344CB8AC3E}">
        <p14:creationId xmlns:p14="http://schemas.microsoft.com/office/powerpoint/2010/main" val="11507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474641B-1708-8A40-B0C4-91744D515CF3}" type="slidenum">
              <a:rPr lang="en-US" altLang="x-none"/>
              <a:pPr/>
              <a:t>‹#›</a:t>
            </a:fld>
            <a:endParaRPr lang="en-US" altLang="x-none"/>
          </a:p>
        </p:txBody>
      </p:sp>
    </p:spTree>
    <p:extLst>
      <p:ext uri="{BB962C8B-B14F-4D97-AF65-F5344CB8AC3E}">
        <p14:creationId xmlns:p14="http://schemas.microsoft.com/office/powerpoint/2010/main" val="7631499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fld id="{6DE7729D-5BEB-2C4D-A0C9-7E962BC7ED6A}" type="slidenum">
              <a:rPr lang="en-US" altLang="x-none"/>
              <a:pPr/>
              <a:t>‹#›</a:t>
            </a:fld>
            <a:endParaRPr lang="en-US" altLang="x-none"/>
          </a:p>
        </p:txBody>
      </p:sp>
    </p:spTree>
    <p:extLst>
      <p:ext uri="{BB962C8B-B14F-4D97-AF65-F5344CB8AC3E}">
        <p14:creationId xmlns:p14="http://schemas.microsoft.com/office/powerpoint/2010/main" val="1364697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B71E7696-89B1-0C44-8C9B-EA35441C565C}" type="slidenum">
              <a:rPr lang="en-US" altLang="x-none"/>
              <a:pPr/>
              <a:t>‹#›</a:t>
            </a:fld>
            <a:endParaRPr lang="en-US" altLang="x-none"/>
          </a:p>
        </p:txBody>
      </p:sp>
    </p:spTree>
    <p:extLst>
      <p:ext uri="{BB962C8B-B14F-4D97-AF65-F5344CB8AC3E}">
        <p14:creationId xmlns:p14="http://schemas.microsoft.com/office/powerpoint/2010/main" val="1337969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F91967EE-1AB4-A740-8762-8378148B702F}" type="slidenum">
              <a:rPr lang="en-US" altLang="x-none"/>
              <a:pPr/>
              <a:t>‹#›</a:t>
            </a:fld>
            <a:endParaRPr lang="en-US" altLang="x-none"/>
          </a:p>
        </p:txBody>
      </p:sp>
    </p:spTree>
    <p:extLst>
      <p:ext uri="{BB962C8B-B14F-4D97-AF65-F5344CB8AC3E}">
        <p14:creationId xmlns:p14="http://schemas.microsoft.com/office/powerpoint/2010/main" val="9502699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D98AFF93-B266-3942-861A-873F7A00CD4B}" type="slidenum">
              <a:rPr lang="en-US" altLang="x-none"/>
              <a:pPr/>
              <a:t>‹#›</a:t>
            </a:fld>
            <a:endParaRPr lang="en-US" altLang="x-none"/>
          </a:p>
        </p:txBody>
      </p:sp>
    </p:spTree>
    <p:extLst>
      <p:ext uri="{BB962C8B-B14F-4D97-AF65-F5344CB8AC3E}">
        <p14:creationId xmlns:p14="http://schemas.microsoft.com/office/powerpoint/2010/main" val="351889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A4132A3D-94AF-BD43-AABB-3F730822F8CD}" type="slidenum">
              <a:rPr lang="en-US" altLang="x-none"/>
              <a:pPr/>
              <a:t>‹#›</a:t>
            </a:fld>
            <a:endParaRPr lang="en-US" altLang="x-none"/>
          </a:p>
        </p:txBody>
      </p:sp>
    </p:spTree>
    <p:extLst>
      <p:ext uri="{BB962C8B-B14F-4D97-AF65-F5344CB8AC3E}">
        <p14:creationId xmlns:p14="http://schemas.microsoft.com/office/powerpoint/2010/main" val="387450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a:lvl1pPr>
          </a:lstStyle>
          <a:p>
            <a:fld id="{77819F20-9DB0-F44D-83FB-AFD5BF944162}" type="slidenum">
              <a:rPr lang="en-US" altLang="x-none"/>
              <a:pPr/>
              <a:t>‹#›</a:t>
            </a:fld>
            <a:endParaRPr lang="en-US" altLang="x-none"/>
          </a:p>
        </p:txBody>
      </p:sp>
    </p:spTree>
    <p:extLst>
      <p:ext uri="{BB962C8B-B14F-4D97-AF65-F5344CB8AC3E}">
        <p14:creationId xmlns:p14="http://schemas.microsoft.com/office/powerpoint/2010/main" val="20750949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vl1pPr>
          </a:lstStyle>
          <a:p>
            <a:fld id="{B895DFF3-3505-9B45-8BC7-32A6935E34D1}" type="slidenum">
              <a:rPr lang="en-US" altLang="x-none"/>
              <a:pPr/>
              <a:t>‹#›</a:t>
            </a:fld>
            <a:endParaRPr lang="en-US" altLang="x-none"/>
          </a:p>
        </p:txBody>
      </p:sp>
    </p:spTree>
    <p:extLst>
      <p:ext uri="{BB962C8B-B14F-4D97-AF65-F5344CB8AC3E}">
        <p14:creationId xmlns:p14="http://schemas.microsoft.com/office/powerpoint/2010/main" val="9862965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vl1pPr>
          </a:lstStyle>
          <a:p>
            <a:fld id="{96073002-B62F-5C4A-980C-79B33A285513}" type="slidenum">
              <a:rPr lang="en-US" altLang="x-none"/>
              <a:pPr/>
              <a:t>‹#›</a:t>
            </a:fld>
            <a:endParaRPr lang="en-US" altLang="x-none"/>
          </a:p>
        </p:txBody>
      </p:sp>
    </p:spTree>
    <p:extLst>
      <p:ext uri="{BB962C8B-B14F-4D97-AF65-F5344CB8AC3E}">
        <p14:creationId xmlns:p14="http://schemas.microsoft.com/office/powerpoint/2010/main" val="2594749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vl1pPr>
          </a:lstStyle>
          <a:p>
            <a:fld id="{96C7D906-5746-0843-BFD3-49EF99E1EFF2}" type="slidenum">
              <a:rPr lang="en-US" altLang="x-none"/>
              <a:pPr/>
              <a:t>‹#›</a:t>
            </a:fld>
            <a:endParaRPr lang="en-US" altLang="x-none"/>
          </a:p>
        </p:txBody>
      </p:sp>
    </p:spTree>
    <p:extLst>
      <p:ext uri="{BB962C8B-B14F-4D97-AF65-F5344CB8AC3E}">
        <p14:creationId xmlns:p14="http://schemas.microsoft.com/office/powerpoint/2010/main" val="16028913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fld id="{E8E47A07-CBE4-8048-B74B-82FD924435CC}" type="slidenum">
              <a:rPr lang="en-US" altLang="x-none"/>
              <a:pPr/>
              <a:t>‹#›</a:t>
            </a:fld>
            <a:endParaRPr lang="en-US" altLang="x-none"/>
          </a:p>
        </p:txBody>
      </p:sp>
    </p:spTree>
    <p:extLst>
      <p:ext uri="{BB962C8B-B14F-4D97-AF65-F5344CB8AC3E}">
        <p14:creationId xmlns:p14="http://schemas.microsoft.com/office/powerpoint/2010/main" val="175939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2A957E17-C0FC-8F48-A864-69B900C83F5B}" type="slidenum">
              <a:rPr lang="en-US" altLang="x-none"/>
              <a:pPr/>
              <a:t>‹#›</a:t>
            </a:fld>
            <a:endParaRPr lang="en-US" altLang="x-none"/>
          </a:p>
        </p:txBody>
      </p:sp>
    </p:spTree>
    <p:extLst>
      <p:ext uri="{BB962C8B-B14F-4D97-AF65-F5344CB8AC3E}">
        <p14:creationId xmlns:p14="http://schemas.microsoft.com/office/powerpoint/2010/main" val="14884495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8" name="Rectangle 6"/>
          <p:cNvSpPr>
            <a:spLocks noGrp="1" noChangeArrowheads="1"/>
          </p:cNvSpPr>
          <p:nvPr>
            <p:ph type="sldNum" sz="quarter" idx="11"/>
          </p:nvPr>
        </p:nvSpPr>
        <p:spPr/>
        <p:txBody>
          <a:bodyPr/>
          <a:lstStyle>
            <a:lvl1pPr>
              <a:defRPr/>
            </a:lvl1pPr>
          </a:lstStyle>
          <a:p>
            <a:fld id="{ABBB9755-B87F-6A42-B88A-98CD358B867D}" type="slidenum">
              <a:rPr lang="en-US" altLang="x-none"/>
              <a:pPr/>
              <a:t>‹#›</a:t>
            </a:fld>
            <a:endParaRPr lang="en-US" altLang="x-none"/>
          </a:p>
        </p:txBody>
      </p:sp>
    </p:spTree>
    <p:extLst>
      <p:ext uri="{BB962C8B-B14F-4D97-AF65-F5344CB8AC3E}">
        <p14:creationId xmlns:p14="http://schemas.microsoft.com/office/powerpoint/2010/main" val="14663877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4" name="Rectangle 6"/>
          <p:cNvSpPr>
            <a:spLocks noGrp="1" noChangeArrowheads="1"/>
          </p:cNvSpPr>
          <p:nvPr>
            <p:ph type="sldNum" sz="quarter" idx="11"/>
          </p:nvPr>
        </p:nvSpPr>
        <p:spPr/>
        <p:txBody>
          <a:bodyPr/>
          <a:lstStyle>
            <a:lvl1pPr>
              <a:defRPr/>
            </a:lvl1pPr>
          </a:lstStyle>
          <a:p>
            <a:fld id="{2658407E-3769-8C45-BDCD-486BF504EF3A}" type="slidenum">
              <a:rPr lang="en-US" altLang="x-none"/>
              <a:pPr/>
              <a:t>‹#›</a:t>
            </a:fld>
            <a:endParaRPr lang="en-US" altLang="x-none"/>
          </a:p>
        </p:txBody>
      </p:sp>
    </p:spTree>
    <p:extLst>
      <p:ext uri="{BB962C8B-B14F-4D97-AF65-F5344CB8AC3E}">
        <p14:creationId xmlns:p14="http://schemas.microsoft.com/office/powerpoint/2010/main" val="10560770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3" name="Rectangle 6"/>
          <p:cNvSpPr>
            <a:spLocks noGrp="1" noChangeArrowheads="1"/>
          </p:cNvSpPr>
          <p:nvPr>
            <p:ph type="sldNum" sz="quarter" idx="11"/>
          </p:nvPr>
        </p:nvSpPr>
        <p:spPr/>
        <p:txBody>
          <a:bodyPr/>
          <a:lstStyle>
            <a:lvl1pPr>
              <a:defRPr/>
            </a:lvl1pPr>
          </a:lstStyle>
          <a:p>
            <a:fld id="{F5217C8E-C197-D443-A95B-2A38E81CD1CF}" type="slidenum">
              <a:rPr lang="en-US" altLang="x-none"/>
              <a:pPr/>
              <a:t>‹#›</a:t>
            </a:fld>
            <a:endParaRPr lang="en-US" altLang="x-none"/>
          </a:p>
        </p:txBody>
      </p:sp>
    </p:spTree>
    <p:extLst>
      <p:ext uri="{BB962C8B-B14F-4D97-AF65-F5344CB8AC3E}">
        <p14:creationId xmlns:p14="http://schemas.microsoft.com/office/powerpoint/2010/main" val="534939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fld id="{41AB43B9-91CB-3F4C-B8CE-AA8F2DEB6736}" type="slidenum">
              <a:rPr lang="en-US" altLang="x-none"/>
              <a:pPr/>
              <a:t>‹#›</a:t>
            </a:fld>
            <a:endParaRPr lang="en-US" altLang="x-none"/>
          </a:p>
        </p:txBody>
      </p:sp>
    </p:spTree>
    <p:extLst>
      <p:ext uri="{BB962C8B-B14F-4D97-AF65-F5344CB8AC3E}">
        <p14:creationId xmlns:p14="http://schemas.microsoft.com/office/powerpoint/2010/main" val="13603024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fld id="{1D9A8DDE-FF2B-AD4F-A66C-A2630CD79F5F}" type="slidenum">
              <a:rPr lang="en-US" altLang="x-none"/>
              <a:pPr/>
              <a:t>‹#›</a:t>
            </a:fld>
            <a:endParaRPr lang="en-US" altLang="x-none"/>
          </a:p>
        </p:txBody>
      </p:sp>
    </p:spTree>
    <p:extLst>
      <p:ext uri="{BB962C8B-B14F-4D97-AF65-F5344CB8AC3E}">
        <p14:creationId xmlns:p14="http://schemas.microsoft.com/office/powerpoint/2010/main" val="4916148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vl1pPr>
          </a:lstStyle>
          <a:p>
            <a:fld id="{256DDBF9-B4AB-A741-BB9F-2457A81BC6D3}" type="slidenum">
              <a:rPr lang="en-US" altLang="x-none"/>
              <a:pPr/>
              <a:t>‹#›</a:t>
            </a:fld>
            <a:endParaRPr lang="en-US" altLang="x-none"/>
          </a:p>
        </p:txBody>
      </p:sp>
    </p:spTree>
    <p:extLst>
      <p:ext uri="{BB962C8B-B14F-4D97-AF65-F5344CB8AC3E}">
        <p14:creationId xmlns:p14="http://schemas.microsoft.com/office/powerpoint/2010/main" val="12015805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vl1pPr>
          </a:lstStyle>
          <a:p>
            <a:fld id="{1DCCDAF9-3E6C-B846-B55C-773AF1129B74}" type="slidenum">
              <a:rPr lang="en-US" altLang="x-none"/>
              <a:pPr/>
              <a:t>‹#›</a:t>
            </a:fld>
            <a:endParaRPr lang="en-US" altLang="x-none"/>
          </a:p>
        </p:txBody>
      </p:sp>
    </p:spTree>
    <p:extLst>
      <p:ext uri="{BB962C8B-B14F-4D97-AF65-F5344CB8AC3E}">
        <p14:creationId xmlns:p14="http://schemas.microsoft.com/office/powerpoint/2010/main" val="272807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fld id="{E20E5E5D-82D3-E843-9303-9F93BC713CE4}" type="slidenum">
              <a:rPr lang="en-US" altLang="x-none"/>
              <a:pPr/>
              <a:t>‹#›</a:t>
            </a:fld>
            <a:endParaRPr lang="en-US" altLang="x-none"/>
          </a:p>
        </p:txBody>
      </p:sp>
    </p:spTree>
    <p:extLst>
      <p:ext uri="{BB962C8B-B14F-4D97-AF65-F5344CB8AC3E}">
        <p14:creationId xmlns:p14="http://schemas.microsoft.com/office/powerpoint/2010/main" val="10931450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D35F63B8-92BA-3942-832C-70FBD206CE7A}" type="slidenum">
              <a:rPr lang="en-US" altLang="x-none"/>
              <a:pPr/>
              <a:t>‹#›</a:t>
            </a:fld>
            <a:endParaRPr lang="en-US" altLang="x-none"/>
          </a:p>
        </p:txBody>
      </p:sp>
    </p:spTree>
    <p:extLst>
      <p:ext uri="{BB962C8B-B14F-4D97-AF65-F5344CB8AC3E}">
        <p14:creationId xmlns:p14="http://schemas.microsoft.com/office/powerpoint/2010/main" val="7666082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AFD31F6E-6A24-9F4A-BD42-58F239F73028}" type="slidenum">
              <a:rPr lang="en-US" altLang="x-none"/>
              <a:pPr/>
              <a:t>‹#›</a:t>
            </a:fld>
            <a:endParaRPr lang="en-US" altLang="x-none"/>
          </a:p>
        </p:txBody>
      </p:sp>
    </p:spTree>
    <p:extLst>
      <p:ext uri="{BB962C8B-B14F-4D97-AF65-F5344CB8AC3E}">
        <p14:creationId xmlns:p14="http://schemas.microsoft.com/office/powerpoint/2010/main" val="162982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fld id="{28E2BCC6-4D46-144A-825B-7C6F34A5886B}" type="slidenum">
              <a:rPr lang="en-US" altLang="x-none"/>
              <a:pPr/>
              <a:t>‹#›</a:t>
            </a:fld>
            <a:endParaRPr lang="en-US" altLang="x-none"/>
          </a:p>
        </p:txBody>
      </p:sp>
    </p:spTree>
    <p:extLst>
      <p:ext uri="{BB962C8B-B14F-4D97-AF65-F5344CB8AC3E}">
        <p14:creationId xmlns:p14="http://schemas.microsoft.com/office/powerpoint/2010/main" val="3352720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5D4F4A58-1C0A-7547-A3DA-533275DB1CAD}" type="slidenum">
              <a:rPr lang="en-US" altLang="x-none"/>
              <a:pPr/>
              <a:t>‹#›</a:t>
            </a:fld>
            <a:endParaRPr lang="en-US" altLang="x-none"/>
          </a:p>
        </p:txBody>
      </p:sp>
    </p:spTree>
    <p:extLst>
      <p:ext uri="{BB962C8B-B14F-4D97-AF65-F5344CB8AC3E}">
        <p14:creationId xmlns:p14="http://schemas.microsoft.com/office/powerpoint/2010/main" val="12431084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atin typeface="Comic Sans MS" charset="0"/>
              </a:defRPr>
            </a:lvl1pPr>
          </a:lstStyle>
          <a:p>
            <a:fld id="{718200E6-4CED-3D4B-AAC7-42A621ACFA33}" type="slidenum">
              <a:rPr lang="en-US" altLang="x-none"/>
              <a:pPr/>
              <a:t>‹#›</a:t>
            </a:fld>
            <a:endParaRPr lang="en-US" altLang="x-none"/>
          </a:p>
        </p:txBody>
      </p:sp>
    </p:spTree>
    <p:extLst>
      <p:ext uri="{BB962C8B-B14F-4D97-AF65-F5344CB8AC3E}">
        <p14:creationId xmlns:p14="http://schemas.microsoft.com/office/powerpoint/2010/main" val="550149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8" name="Rectangle 6"/>
          <p:cNvSpPr>
            <a:spLocks noGrp="1" noChangeArrowheads="1"/>
          </p:cNvSpPr>
          <p:nvPr>
            <p:ph type="sldNum" sz="quarter" idx="11"/>
          </p:nvPr>
        </p:nvSpPr>
        <p:spPr/>
        <p:txBody>
          <a:bodyPr/>
          <a:lstStyle>
            <a:lvl1pPr>
              <a:defRPr>
                <a:latin typeface="Comic Sans MS" charset="0"/>
              </a:defRPr>
            </a:lvl1pPr>
          </a:lstStyle>
          <a:p>
            <a:fld id="{1CD1871C-A6BD-924F-A514-84099394B735}" type="slidenum">
              <a:rPr lang="en-US" altLang="x-none"/>
              <a:pPr/>
              <a:t>‹#›</a:t>
            </a:fld>
            <a:endParaRPr lang="en-US" altLang="x-none"/>
          </a:p>
        </p:txBody>
      </p:sp>
    </p:spTree>
    <p:extLst>
      <p:ext uri="{BB962C8B-B14F-4D97-AF65-F5344CB8AC3E}">
        <p14:creationId xmlns:p14="http://schemas.microsoft.com/office/powerpoint/2010/main" val="12184813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4" name="Rectangle 6"/>
          <p:cNvSpPr>
            <a:spLocks noGrp="1" noChangeArrowheads="1"/>
          </p:cNvSpPr>
          <p:nvPr>
            <p:ph type="sldNum" sz="quarter" idx="11"/>
          </p:nvPr>
        </p:nvSpPr>
        <p:spPr/>
        <p:txBody>
          <a:bodyPr/>
          <a:lstStyle>
            <a:lvl1pPr>
              <a:defRPr>
                <a:latin typeface="Comic Sans MS" charset="0"/>
              </a:defRPr>
            </a:lvl1pPr>
          </a:lstStyle>
          <a:p>
            <a:fld id="{CACD2CED-F821-B441-B755-D6381BEA4637}" type="slidenum">
              <a:rPr lang="en-US" altLang="x-none"/>
              <a:pPr/>
              <a:t>‹#›</a:t>
            </a:fld>
            <a:endParaRPr lang="en-US" altLang="x-none"/>
          </a:p>
        </p:txBody>
      </p:sp>
    </p:spTree>
    <p:extLst>
      <p:ext uri="{BB962C8B-B14F-4D97-AF65-F5344CB8AC3E}">
        <p14:creationId xmlns:p14="http://schemas.microsoft.com/office/powerpoint/2010/main" val="6114370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3" name="Rectangle 6"/>
          <p:cNvSpPr>
            <a:spLocks noGrp="1" noChangeArrowheads="1"/>
          </p:cNvSpPr>
          <p:nvPr>
            <p:ph type="sldNum" sz="quarter" idx="11"/>
          </p:nvPr>
        </p:nvSpPr>
        <p:spPr/>
        <p:txBody>
          <a:bodyPr/>
          <a:lstStyle>
            <a:lvl1pPr>
              <a:defRPr>
                <a:latin typeface="Comic Sans MS" charset="0"/>
              </a:defRPr>
            </a:lvl1pPr>
          </a:lstStyle>
          <a:p>
            <a:fld id="{C9AB2150-56BB-2341-B093-FCE660E87CAA}" type="slidenum">
              <a:rPr lang="en-US" altLang="x-none"/>
              <a:pPr/>
              <a:t>‹#›</a:t>
            </a:fld>
            <a:endParaRPr lang="en-US" altLang="x-none"/>
          </a:p>
        </p:txBody>
      </p:sp>
    </p:spTree>
    <p:extLst>
      <p:ext uri="{BB962C8B-B14F-4D97-AF65-F5344CB8AC3E}">
        <p14:creationId xmlns:p14="http://schemas.microsoft.com/office/powerpoint/2010/main" val="7128618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atin typeface="Comic Sans MS" charset="0"/>
              </a:defRPr>
            </a:lvl1pPr>
          </a:lstStyle>
          <a:p>
            <a:fld id="{11189F39-C440-6140-BDEA-9AAE4EEDD84C}" type="slidenum">
              <a:rPr lang="en-US" altLang="x-none"/>
              <a:pPr/>
              <a:t>‹#›</a:t>
            </a:fld>
            <a:endParaRPr lang="en-US" altLang="x-none"/>
          </a:p>
        </p:txBody>
      </p:sp>
    </p:spTree>
    <p:extLst>
      <p:ext uri="{BB962C8B-B14F-4D97-AF65-F5344CB8AC3E}">
        <p14:creationId xmlns:p14="http://schemas.microsoft.com/office/powerpoint/2010/main" val="2585858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atin typeface="Comic Sans MS" charset="0"/>
              </a:defRPr>
            </a:lvl1pPr>
          </a:lstStyle>
          <a:p>
            <a:fld id="{B44A6D77-7268-5E4E-BF0B-807F31A110E2}" type="slidenum">
              <a:rPr lang="en-US" altLang="x-none"/>
              <a:pPr/>
              <a:t>‹#›</a:t>
            </a:fld>
            <a:endParaRPr lang="en-US" altLang="x-none"/>
          </a:p>
        </p:txBody>
      </p:sp>
    </p:spTree>
    <p:extLst>
      <p:ext uri="{BB962C8B-B14F-4D97-AF65-F5344CB8AC3E}">
        <p14:creationId xmlns:p14="http://schemas.microsoft.com/office/powerpoint/2010/main" val="16928790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F452ED77-521A-034E-8DAF-D189B7167C37}" type="slidenum">
              <a:rPr lang="en-US" altLang="x-none"/>
              <a:pPr/>
              <a:t>‹#›</a:t>
            </a:fld>
            <a:endParaRPr lang="en-US" altLang="x-none"/>
          </a:p>
        </p:txBody>
      </p:sp>
    </p:spTree>
    <p:extLst>
      <p:ext uri="{BB962C8B-B14F-4D97-AF65-F5344CB8AC3E}">
        <p14:creationId xmlns:p14="http://schemas.microsoft.com/office/powerpoint/2010/main" val="2070853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D4B671D6-CADF-3C49-B503-D382B111E6B1}" type="slidenum">
              <a:rPr lang="en-US" altLang="x-none"/>
              <a:pPr/>
              <a:t>‹#›</a:t>
            </a:fld>
            <a:endParaRPr lang="en-US" altLang="x-none"/>
          </a:p>
        </p:txBody>
      </p:sp>
    </p:spTree>
    <p:extLst>
      <p:ext uri="{BB962C8B-B14F-4D97-AF65-F5344CB8AC3E}">
        <p14:creationId xmlns:p14="http://schemas.microsoft.com/office/powerpoint/2010/main" val="155971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fld id="{7FC9CD9F-E37E-034A-A7A2-B5D6B17D2396}" type="slidenum">
              <a:rPr lang="en-US" altLang="x-none"/>
              <a:pPr/>
              <a:t>‹#›</a:t>
            </a:fld>
            <a:endParaRPr lang="en-US" altLang="x-none"/>
          </a:p>
        </p:txBody>
      </p:sp>
    </p:spTree>
    <p:extLst>
      <p:ext uri="{BB962C8B-B14F-4D97-AF65-F5344CB8AC3E}">
        <p14:creationId xmlns:p14="http://schemas.microsoft.com/office/powerpoint/2010/main" val="206746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fld id="{C23E3422-A835-7B40-BE1E-7DB3D8C135D1}" type="slidenum">
              <a:rPr lang="en-US" altLang="x-none"/>
              <a:pPr/>
              <a:t>‹#›</a:t>
            </a:fld>
            <a:endParaRPr lang="en-US" altLang="x-none"/>
          </a:p>
        </p:txBody>
      </p:sp>
    </p:spTree>
    <p:extLst>
      <p:ext uri="{BB962C8B-B14F-4D97-AF65-F5344CB8AC3E}">
        <p14:creationId xmlns:p14="http://schemas.microsoft.com/office/powerpoint/2010/main" val="167207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FD2EBDDB-225F-694E-9A74-27220B96295B}" type="slidenum">
              <a:rPr lang="en-US" altLang="x-none"/>
              <a:pPr/>
              <a:t>‹#›</a:t>
            </a:fld>
            <a:endParaRPr lang="en-US" altLang="x-none"/>
          </a:p>
        </p:txBody>
      </p:sp>
    </p:spTree>
    <p:extLst>
      <p:ext uri="{BB962C8B-B14F-4D97-AF65-F5344CB8AC3E}">
        <p14:creationId xmlns:p14="http://schemas.microsoft.com/office/powerpoint/2010/main" val="58745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C9EAF36C-B4F2-C54D-BB6A-799EB8EAFB60}" type="slidenum">
              <a:rPr lang="en-US" altLang="x-none"/>
              <a:pPr/>
              <a:t>‹#›</a:t>
            </a:fld>
            <a:endParaRPr lang="en-US" altLang="x-none"/>
          </a:p>
        </p:txBody>
      </p:sp>
    </p:spTree>
    <p:extLst>
      <p:ext uri="{BB962C8B-B14F-4D97-AF65-F5344CB8AC3E}">
        <p14:creationId xmlns:p14="http://schemas.microsoft.com/office/powerpoint/2010/main" val="134076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833D284-E86C-DE4C-A320-DAF6882E4661}" type="slidenum">
              <a:rPr lang="en-US" altLang="x-none"/>
              <a:pPr/>
              <a:t>‹#›</a:t>
            </a:fld>
            <a:endParaRPr lang="en-US" altLang="x-none"/>
          </a:p>
        </p:txBody>
      </p:sp>
      <p:sp>
        <p:nvSpPr>
          <p:cNvPr id="2"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Tree>
  </p:cSld>
  <p:clrMap bg1="lt1" tx1="dk1" bg2="lt2" tx2="dk2" accent1="accent1" accent2="accent2" accent3="accent3" accent4="accent4" accent5="accent5" accent6="accent6" hlink="hlink" folHlink="folHlink"/>
  <p:sldLayoutIdLst>
    <p:sldLayoutId id="2147486293" r:id="rId1"/>
    <p:sldLayoutId id="2147486294" r:id="rId2"/>
    <p:sldLayoutId id="2147486295" r:id="rId3"/>
    <p:sldLayoutId id="2147486296" r:id="rId4"/>
    <p:sldLayoutId id="2147486297" r:id="rId5"/>
    <p:sldLayoutId id="2147486298" r:id="rId6"/>
    <p:sldLayoutId id="2147486299" r:id="rId7"/>
    <p:sldLayoutId id="2147486300" r:id="rId8"/>
    <p:sldLayoutId id="2147486301" r:id="rId9"/>
    <p:sldLayoutId id="2147486302" r:id="rId10"/>
    <p:sldLayoutId id="2147486303"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266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266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2400">
                <a:solidFill>
                  <a:schemeClr val="tx1"/>
                </a:solidFill>
                <a:latin typeface="Times New Roman" charset="0"/>
                <a:ea typeface="ＭＳ Ｐゴシック" charset="0"/>
              </a:defRPr>
            </a:lvl1pPr>
            <a:lvl2pPr marL="742950" indent="-285750" defTabSz="912813">
              <a:defRPr sz="2400">
                <a:solidFill>
                  <a:schemeClr val="tx1"/>
                </a:solidFill>
                <a:latin typeface="Times New Roman" charset="0"/>
                <a:ea typeface="ＭＳ Ｐゴシック" charset="0"/>
              </a:defRPr>
            </a:lvl2pPr>
            <a:lvl3pPr marL="1143000" indent="-228600" defTabSz="912813">
              <a:defRPr sz="2400">
                <a:solidFill>
                  <a:schemeClr val="tx1"/>
                </a:solidFill>
                <a:latin typeface="Times New Roman" charset="0"/>
                <a:ea typeface="ＭＳ Ｐゴシック" charset="0"/>
              </a:defRPr>
            </a:lvl3pPr>
            <a:lvl4pPr marL="1600200" indent="-228600" defTabSz="912813">
              <a:defRPr sz="2400">
                <a:solidFill>
                  <a:schemeClr val="tx1"/>
                </a:solidFill>
                <a:latin typeface="Times New Roman" charset="0"/>
                <a:ea typeface="ＭＳ Ｐゴシック" charset="0"/>
              </a:defRPr>
            </a:lvl4pPr>
            <a:lvl5pPr marL="2057400" indent="-228600" defTabSz="912813">
              <a:defRPr sz="24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endParaRPr lang="en-US" sz="500">
              <a:solidFill>
                <a:srgbClr val="000000"/>
              </a:solidFill>
            </a:endParaRPr>
          </a:p>
        </p:txBody>
      </p:sp>
      <p:sp>
        <p:nvSpPr>
          <p:cNvPr id="26630"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a:solidFill>
                  <a:srgbClr val="000000"/>
                </a:solidFill>
                <a:latin typeface="Tahoma" charset="0"/>
              </a:defRPr>
            </a:lvl1pPr>
          </a:lstStyle>
          <a:p>
            <a:fld id="{3CCC8BF8-9DA7-594F-8698-96494B30D63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6315" r:id="rId1"/>
    <p:sldLayoutId id="2147486316" r:id="rId2"/>
    <p:sldLayoutId id="2147486317" r:id="rId3"/>
    <p:sldLayoutId id="2147486318" r:id="rId4"/>
    <p:sldLayoutId id="2147486319" r:id="rId5"/>
    <p:sldLayoutId id="2147486320" r:id="rId6"/>
    <p:sldLayoutId id="2147486321" r:id="rId7"/>
    <p:sldLayoutId id="2147486322" r:id="rId8"/>
    <p:sldLayoutId id="2147486323" r:id="rId9"/>
    <p:sldLayoutId id="2147486324" r:id="rId10"/>
    <p:sldLayoutId id="2147486325" r:id="rId11"/>
    <p:sldLayoutId id="2147486338"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39939"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39940"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2400">
                <a:solidFill>
                  <a:schemeClr val="tx1"/>
                </a:solidFill>
                <a:latin typeface="Times New Roman" charset="0"/>
                <a:ea typeface="ＭＳ Ｐゴシック" charset="0"/>
              </a:defRPr>
            </a:lvl1pPr>
            <a:lvl2pPr marL="742950" indent="-285750" defTabSz="912813">
              <a:defRPr sz="2400">
                <a:solidFill>
                  <a:schemeClr val="tx1"/>
                </a:solidFill>
                <a:latin typeface="Times New Roman" charset="0"/>
                <a:ea typeface="ＭＳ Ｐゴシック" charset="0"/>
              </a:defRPr>
            </a:lvl2pPr>
            <a:lvl3pPr marL="1143000" indent="-228600" defTabSz="912813">
              <a:defRPr sz="2400">
                <a:solidFill>
                  <a:schemeClr val="tx1"/>
                </a:solidFill>
                <a:latin typeface="Times New Roman" charset="0"/>
                <a:ea typeface="ＭＳ Ｐゴシック" charset="0"/>
              </a:defRPr>
            </a:lvl3pPr>
            <a:lvl4pPr marL="1600200" indent="-228600" defTabSz="912813">
              <a:defRPr sz="2400">
                <a:solidFill>
                  <a:schemeClr val="tx1"/>
                </a:solidFill>
                <a:latin typeface="Times New Roman" charset="0"/>
                <a:ea typeface="ＭＳ Ｐゴシック" charset="0"/>
              </a:defRPr>
            </a:lvl4pPr>
            <a:lvl5pPr marL="2057400" indent="-228600" defTabSz="912813">
              <a:defRPr sz="24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endParaRPr lang="en-US" sz="500">
              <a:solidFill>
                <a:srgbClr val="000000"/>
              </a:solidFill>
            </a:endParaRPr>
          </a:p>
        </p:txBody>
      </p:sp>
      <p:sp>
        <p:nvSpPr>
          <p:cNvPr id="39942"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a:solidFill>
                  <a:srgbClr val="000000"/>
                </a:solidFill>
                <a:latin typeface="Tahoma" charset="0"/>
              </a:defRPr>
            </a:lvl1pPr>
          </a:lstStyle>
          <a:p>
            <a:fld id="{8BFDBB04-7B8F-2247-9B59-A8FA38C0904E}"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6326" r:id="rId1"/>
    <p:sldLayoutId id="2147486327" r:id="rId2"/>
    <p:sldLayoutId id="2147486328" r:id="rId3"/>
    <p:sldLayoutId id="2147486329" r:id="rId4"/>
    <p:sldLayoutId id="2147486330" r:id="rId5"/>
    <p:sldLayoutId id="2147486331" r:id="rId6"/>
    <p:sldLayoutId id="2147486332" r:id="rId7"/>
    <p:sldLayoutId id="2147486333" r:id="rId8"/>
    <p:sldLayoutId id="2147486334" r:id="rId9"/>
    <p:sldLayoutId id="2147486335" r:id="rId10"/>
    <p:sldLayoutId id="2147486336" r:id="rId11"/>
    <p:sldLayoutId id="2147486339"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53251"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000000"/>
                </a:solidFill>
                <a:latin typeface="Times New Roman" charset="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610600" y="64643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fld id="{1B82A3A8-F9A8-DD44-876B-40A0DBF1EE1B}" type="slidenum">
              <a:rPr lang="en-US" altLang="x-none"/>
              <a:pPr/>
              <a:t>‹#›</a:t>
            </a:fld>
            <a:endParaRPr lang="en-US" altLang="x-none"/>
          </a:p>
        </p:txBody>
      </p:sp>
      <p:sp>
        <p:nvSpPr>
          <p:cNvPr id="53254" name="Rectangle 7"/>
          <p:cNvSpPr>
            <a:spLocks noChangeArrowheads="1"/>
          </p:cNvSpPr>
          <p:nvPr userDrawn="1"/>
        </p:nvSpPr>
        <p:spPr bwMode="auto">
          <a:xfrm>
            <a:off x="0" y="12795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1800">
              <a:solidFill>
                <a:srgbClr val="000000"/>
              </a:solidFill>
              <a:latin typeface="Comic Sans MS" charset="0"/>
            </a:endParaRPr>
          </a:p>
        </p:txBody>
      </p:sp>
    </p:spTree>
  </p:cSld>
  <p:clrMap bg1="lt1" tx1="dk1" bg2="lt2" tx2="dk2" accent1="accent1" accent2="accent2" accent3="accent3" accent4="accent4" accent5="accent5" accent6="accent6" hlink="hlink" folHlink="folHlink"/>
  <p:sldLayoutIdLst>
    <p:sldLayoutId id="2147486340" r:id="rId1"/>
    <p:sldLayoutId id="2147486341" r:id="rId2"/>
    <p:sldLayoutId id="2147486342" r:id="rId3"/>
    <p:sldLayoutId id="2147486343" r:id="rId4"/>
    <p:sldLayoutId id="2147486344" r:id="rId5"/>
    <p:sldLayoutId id="2147486345" r:id="rId6"/>
    <p:sldLayoutId id="2147486346" r:id="rId7"/>
    <p:sldLayoutId id="2147486347" r:id="rId8"/>
    <p:sldLayoutId id="2147486348" r:id="rId9"/>
    <p:sldLayoutId id="2147486349" r:id="rId10"/>
    <p:sldLayoutId id="2147486350" r:id="rId11"/>
    <p:sldLayoutId id="2147486351"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66563"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000000"/>
                </a:solidFill>
                <a:latin typeface="Times New Roman" charset="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fld id="{9E450D6C-AEF6-E143-82D4-98ECC4F06405}" type="slidenum">
              <a:rPr lang="en-US" altLang="x-none"/>
              <a:pPr/>
              <a:t>‹#›</a:t>
            </a:fld>
            <a:endParaRPr lang="en-US" altLang="x-none"/>
          </a:p>
        </p:txBody>
      </p:sp>
      <p:sp>
        <p:nvSpPr>
          <p:cNvPr id="66566"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solidFill>
                <a:srgbClr val="000000"/>
              </a:solidFill>
            </a:endParaRPr>
          </a:p>
        </p:txBody>
      </p:sp>
    </p:spTree>
  </p:cSld>
  <p:clrMap bg1="lt1" tx1="dk1" bg2="lt2" tx2="dk2" accent1="accent1" accent2="accent2" accent3="accent3" accent4="accent4" accent5="accent5" accent6="accent6" hlink="hlink" folHlink="folHlink"/>
  <p:sldLayoutIdLst>
    <p:sldLayoutId id="2147486352" r:id="rId1"/>
    <p:sldLayoutId id="2147486353" r:id="rId2"/>
    <p:sldLayoutId id="2147486354" r:id="rId3"/>
    <p:sldLayoutId id="2147486355" r:id="rId4"/>
    <p:sldLayoutId id="2147486356" r:id="rId5"/>
    <p:sldLayoutId id="2147486357" r:id="rId6"/>
    <p:sldLayoutId id="2147486358" r:id="rId7"/>
    <p:sldLayoutId id="2147486359" r:id="rId8"/>
    <p:sldLayoutId id="2147486360" r:id="rId9"/>
    <p:sldLayoutId id="2147486361" r:id="rId10"/>
    <p:sldLayoutId id="2147486362"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png"/><Relationship Id="rId3" Type="http://schemas.openxmlformats.org/officeDocument/2006/relationships/notesSlide" Target="../notesSlides/notesSlide10.xml"/><Relationship Id="rId7" Type="http://schemas.openxmlformats.org/officeDocument/2006/relationships/image" Target="../media/image7.wmf"/><Relationship Id="rId12"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43.png"/><Relationship Id="rId3" Type="http://schemas.openxmlformats.org/officeDocument/2006/relationships/notesSlide" Target="../notesSlides/notesSlide11.xml"/><Relationship Id="rId7" Type="http://schemas.openxmlformats.org/officeDocument/2006/relationships/image" Target="../media/image13.wmf"/><Relationship Id="rId12"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oleObject" Target="../embeddings/oleObject13.bin"/><Relationship Id="rId5" Type="http://schemas.openxmlformats.org/officeDocument/2006/relationships/image" Target="../media/image12.wmf"/><Relationship Id="rId10" Type="http://schemas.openxmlformats.org/officeDocument/2006/relationships/image" Target="../media/image16.png"/><Relationship Id="rId4" Type="http://schemas.openxmlformats.org/officeDocument/2006/relationships/oleObject" Target="../embeddings/oleObject10.bin"/><Relationship Id="rId9" Type="http://schemas.openxmlformats.org/officeDocument/2006/relationships/image" Target="../media/image14.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2.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15.emf"/><Relationship Id="rId5" Type="http://schemas.openxmlformats.org/officeDocument/2006/relationships/image" Target="../media/image17.emf"/><Relationship Id="rId10" Type="http://schemas.openxmlformats.org/officeDocument/2006/relationships/oleObject" Target="../embeddings/oleObject13.bin"/><Relationship Id="rId4" Type="http://schemas.openxmlformats.org/officeDocument/2006/relationships/oleObject" Target="../embeddings/oleObject14.bin"/><Relationship Id="rId9"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55.png"/><Relationship Id="rId3" Type="http://schemas.openxmlformats.org/officeDocument/2006/relationships/notesSlide" Target="../notesSlides/notesSlide13.xml"/><Relationship Id="rId7" Type="http://schemas.openxmlformats.org/officeDocument/2006/relationships/image" Target="../media/image21.png"/><Relationship Id="rId12"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1.png"/><Relationship Id="rId11" Type="http://schemas.openxmlformats.org/officeDocument/2006/relationships/image" Target="../media/image22.png"/><Relationship Id="rId5" Type="http://schemas.openxmlformats.org/officeDocument/2006/relationships/image" Target="../media/image19.emf"/><Relationship Id="rId10" Type="http://schemas.openxmlformats.org/officeDocument/2006/relationships/image" Target="../media/image20.emf"/><Relationship Id="rId4" Type="http://schemas.openxmlformats.org/officeDocument/2006/relationships/oleObject" Target="../embeddings/oleObject17.bin"/><Relationship Id="rId9"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4.png"/><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6.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image" Target="../media/image25.wmf"/><Relationship Id="rId4" Type="http://schemas.openxmlformats.org/officeDocument/2006/relationships/oleObject" Target="../embeddings/oleObject22.bin"/><Relationship Id="rId9"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5.xml"/><Relationship Id="rId1" Type="http://schemas.openxmlformats.org/officeDocument/2006/relationships/vmlDrawing" Target="../drawings/vmlDrawing10.vml"/><Relationship Id="rId5" Type="http://schemas.openxmlformats.org/officeDocument/2006/relationships/image" Target="../media/image31.png"/><Relationship Id="rId4" Type="http://schemas.openxmlformats.org/officeDocument/2006/relationships/oleObject" Target="../embeddings/oleObject26.bin"/></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oleObject" Target="../embeddings/oleObject34.bin"/><Relationship Id="rId18" Type="http://schemas.openxmlformats.org/officeDocument/2006/relationships/image" Target="../media/image38.wmf"/><Relationship Id="rId3" Type="http://schemas.openxmlformats.org/officeDocument/2006/relationships/notesSlide" Target="../notesSlides/notesSlide61.xml"/><Relationship Id="rId21" Type="http://schemas.openxmlformats.org/officeDocument/2006/relationships/oleObject" Target="../embeddings/oleObject39.bin"/><Relationship Id="rId7" Type="http://schemas.openxmlformats.org/officeDocument/2006/relationships/image" Target="../media/image26.wmf"/><Relationship Id="rId12" Type="http://schemas.openxmlformats.org/officeDocument/2006/relationships/oleObject" Target="../embeddings/oleObject33.bin"/><Relationship Id="rId17" Type="http://schemas.openxmlformats.org/officeDocument/2006/relationships/oleObject" Target="../embeddings/oleObject37.bin"/><Relationship Id="rId2" Type="http://schemas.openxmlformats.org/officeDocument/2006/relationships/slideLayout" Target="../slideLayouts/slideLayout4.xml"/><Relationship Id="rId16" Type="http://schemas.openxmlformats.org/officeDocument/2006/relationships/oleObject" Target="../embeddings/oleObject36.bin"/><Relationship Id="rId20" Type="http://schemas.openxmlformats.org/officeDocument/2006/relationships/image" Target="../media/image39.wmf"/><Relationship Id="rId1" Type="http://schemas.openxmlformats.org/officeDocument/2006/relationships/vmlDrawing" Target="../drawings/vmlDrawing11.vml"/><Relationship Id="rId6" Type="http://schemas.openxmlformats.org/officeDocument/2006/relationships/oleObject" Target="../embeddings/oleObject28.bin"/><Relationship Id="rId11" Type="http://schemas.openxmlformats.org/officeDocument/2006/relationships/oleObject" Target="../embeddings/oleObject32.bin"/><Relationship Id="rId5" Type="http://schemas.openxmlformats.org/officeDocument/2006/relationships/image" Target="../media/image25.wmf"/><Relationship Id="rId15" Type="http://schemas.openxmlformats.org/officeDocument/2006/relationships/image" Target="../media/image37.wmf"/><Relationship Id="rId23" Type="http://schemas.openxmlformats.org/officeDocument/2006/relationships/oleObject" Target="../embeddings/oleObject41.bin"/><Relationship Id="rId10" Type="http://schemas.openxmlformats.org/officeDocument/2006/relationships/oleObject" Target="../embeddings/oleObject31.bin"/><Relationship Id="rId19" Type="http://schemas.openxmlformats.org/officeDocument/2006/relationships/oleObject" Target="../embeddings/oleObject38.bin"/><Relationship Id="rId4" Type="http://schemas.openxmlformats.org/officeDocument/2006/relationships/oleObject" Target="../embeddings/oleObject27.bin"/><Relationship Id="rId9" Type="http://schemas.openxmlformats.org/officeDocument/2006/relationships/oleObject" Target="../embeddings/oleObject30.bin"/><Relationship Id="rId14" Type="http://schemas.openxmlformats.org/officeDocument/2006/relationships/oleObject" Target="../embeddings/oleObject35.bin"/><Relationship Id="rId22" Type="http://schemas.openxmlformats.org/officeDocument/2006/relationships/oleObject" Target="../embeddings/oleObject40.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oleObject" Target="../embeddings/oleObject49.bin"/><Relationship Id="rId18" Type="http://schemas.openxmlformats.org/officeDocument/2006/relationships/image" Target="../media/image38.wmf"/><Relationship Id="rId3" Type="http://schemas.openxmlformats.org/officeDocument/2006/relationships/notesSlide" Target="../notesSlides/notesSlide63.xml"/><Relationship Id="rId21" Type="http://schemas.openxmlformats.org/officeDocument/2006/relationships/oleObject" Target="../embeddings/oleObject54.bin"/><Relationship Id="rId7" Type="http://schemas.openxmlformats.org/officeDocument/2006/relationships/image" Target="../media/image26.wmf"/><Relationship Id="rId12" Type="http://schemas.openxmlformats.org/officeDocument/2006/relationships/oleObject" Target="../embeddings/oleObject48.bin"/><Relationship Id="rId17" Type="http://schemas.openxmlformats.org/officeDocument/2006/relationships/oleObject" Target="../embeddings/oleObject52.bin"/><Relationship Id="rId2" Type="http://schemas.openxmlformats.org/officeDocument/2006/relationships/slideLayout" Target="../slideLayouts/slideLayout4.xml"/><Relationship Id="rId16" Type="http://schemas.openxmlformats.org/officeDocument/2006/relationships/oleObject" Target="../embeddings/oleObject51.bin"/><Relationship Id="rId20" Type="http://schemas.openxmlformats.org/officeDocument/2006/relationships/image" Target="../media/image39.wmf"/><Relationship Id="rId1" Type="http://schemas.openxmlformats.org/officeDocument/2006/relationships/vmlDrawing" Target="../drawings/vmlDrawing12.vml"/><Relationship Id="rId6" Type="http://schemas.openxmlformats.org/officeDocument/2006/relationships/oleObject" Target="../embeddings/oleObject43.bin"/><Relationship Id="rId11" Type="http://schemas.openxmlformats.org/officeDocument/2006/relationships/oleObject" Target="../embeddings/oleObject47.bin"/><Relationship Id="rId5" Type="http://schemas.openxmlformats.org/officeDocument/2006/relationships/image" Target="../media/image25.wmf"/><Relationship Id="rId15" Type="http://schemas.openxmlformats.org/officeDocument/2006/relationships/image" Target="../media/image37.wmf"/><Relationship Id="rId23" Type="http://schemas.openxmlformats.org/officeDocument/2006/relationships/oleObject" Target="../embeddings/oleObject56.bin"/><Relationship Id="rId10" Type="http://schemas.openxmlformats.org/officeDocument/2006/relationships/oleObject" Target="../embeddings/oleObject46.bin"/><Relationship Id="rId19" Type="http://schemas.openxmlformats.org/officeDocument/2006/relationships/oleObject" Target="../embeddings/oleObject53.bin"/><Relationship Id="rId4" Type="http://schemas.openxmlformats.org/officeDocument/2006/relationships/oleObject" Target="../embeddings/oleObject42.bin"/><Relationship Id="rId9" Type="http://schemas.openxmlformats.org/officeDocument/2006/relationships/oleObject" Target="../embeddings/oleObject45.bin"/><Relationship Id="rId14" Type="http://schemas.openxmlformats.org/officeDocument/2006/relationships/oleObject" Target="../embeddings/oleObject50.bin"/><Relationship Id="rId22" Type="http://schemas.openxmlformats.org/officeDocument/2006/relationships/oleObject" Target="../embeddings/oleObject55.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oleObject" Target="../embeddings/oleObject64.bin"/><Relationship Id="rId18" Type="http://schemas.openxmlformats.org/officeDocument/2006/relationships/image" Target="../media/image38.wmf"/><Relationship Id="rId3" Type="http://schemas.openxmlformats.org/officeDocument/2006/relationships/notesSlide" Target="../notesSlides/notesSlide64.xml"/><Relationship Id="rId21" Type="http://schemas.openxmlformats.org/officeDocument/2006/relationships/oleObject" Target="../embeddings/oleObject69.bin"/><Relationship Id="rId7" Type="http://schemas.openxmlformats.org/officeDocument/2006/relationships/image" Target="../media/image26.wmf"/><Relationship Id="rId12" Type="http://schemas.openxmlformats.org/officeDocument/2006/relationships/oleObject" Target="../embeddings/oleObject63.bin"/><Relationship Id="rId17" Type="http://schemas.openxmlformats.org/officeDocument/2006/relationships/oleObject" Target="../embeddings/oleObject67.bin"/><Relationship Id="rId2" Type="http://schemas.openxmlformats.org/officeDocument/2006/relationships/slideLayout" Target="../slideLayouts/slideLayout39.xml"/><Relationship Id="rId16" Type="http://schemas.openxmlformats.org/officeDocument/2006/relationships/oleObject" Target="../embeddings/oleObject66.bin"/><Relationship Id="rId20" Type="http://schemas.openxmlformats.org/officeDocument/2006/relationships/image" Target="../media/image39.wmf"/><Relationship Id="rId1" Type="http://schemas.openxmlformats.org/officeDocument/2006/relationships/vmlDrawing" Target="../drawings/vmlDrawing13.vml"/><Relationship Id="rId6" Type="http://schemas.openxmlformats.org/officeDocument/2006/relationships/oleObject" Target="../embeddings/oleObject58.bin"/><Relationship Id="rId11" Type="http://schemas.openxmlformats.org/officeDocument/2006/relationships/oleObject" Target="../embeddings/oleObject62.bin"/><Relationship Id="rId5" Type="http://schemas.openxmlformats.org/officeDocument/2006/relationships/image" Target="../media/image25.wmf"/><Relationship Id="rId15" Type="http://schemas.openxmlformats.org/officeDocument/2006/relationships/image" Target="../media/image37.wmf"/><Relationship Id="rId23" Type="http://schemas.openxmlformats.org/officeDocument/2006/relationships/oleObject" Target="../embeddings/oleObject71.bin"/><Relationship Id="rId10" Type="http://schemas.openxmlformats.org/officeDocument/2006/relationships/oleObject" Target="../embeddings/oleObject61.bin"/><Relationship Id="rId19" Type="http://schemas.openxmlformats.org/officeDocument/2006/relationships/oleObject" Target="../embeddings/oleObject68.bin"/><Relationship Id="rId4" Type="http://schemas.openxmlformats.org/officeDocument/2006/relationships/oleObject" Target="../embeddings/oleObject57.bin"/><Relationship Id="rId9" Type="http://schemas.openxmlformats.org/officeDocument/2006/relationships/oleObject" Target="../embeddings/oleObject60.bin"/><Relationship Id="rId14" Type="http://schemas.openxmlformats.org/officeDocument/2006/relationships/oleObject" Target="../embeddings/oleObject65.bin"/><Relationship Id="rId22" Type="http://schemas.openxmlformats.org/officeDocument/2006/relationships/oleObject" Target="../embeddings/oleObject70.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notesSlide" Target="../notesSlides/notesSlide68.xml"/><Relationship Id="rId7" Type="http://schemas.openxmlformats.org/officeDocument/2006/relationships/oleObject" Target="../embeddings/oleObject74.bin"/><Relationship Id="rId2" Type="http://schemas.openxmlformats.org/officeDocument/2006/relationships/slideLayout" Target="../slideLayouts/slideLayout51.xml"/><Relationship Id="rId1" Type="http://schemas.openxmlformats.org/officeDocument/2006/relationships/vmlDrawing" Target="../drawings/vmlDrawing14.vml"/><Relationship Id="rId6" Type="http://schemas.openxmlformats.org/officeDocument/2006/relationships/oleObject" Target="../embeddings/oleObject73.bin"/><Relationship Id="rId5" Type="http://schemas.openxmlformats.org/officeDocument/2006/relationships/image" Target="../media/image25.wmf"/><Relationship Id="rId10" Type="http://schemas.openxmlformats.org/officeDocument/2006/relationships/oleObject" Target="../embeddings/oleObject77.bin"/><Relationship Id="rId4" Type="http://schemas.openxmlformats.org/officeDocument/2006/relationships/oleObject" Target="../embeddings/oleObject72.bin"/><Relationship Id="rId9" Type="http://schemas.openxmlformats.org/officeDocument/2006/relationships/oleObject" Target="../embeddings/oleObject76.bin"/></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9.xml"/><Relationship Id="rId1" Type="http://schemas.openxmlformats.org/officeDocument/2006/relationships/slideLayout" Target="../slideLayouts/slideLayout4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7" Type="http://schemas.openxmlformats.org/officeDocument/2006/relationships/image" Target="../media/image42.png"/><Relationship Id="rId2" Type="http://schemas.openxmlformats.org/officeDocument/2006/relationships/slideLayout" Target="../slideLayouts/slideLayout51.xml"/><Relationship Id="rId1" Type="http://schemas.openxmlformats.org/officeDocument/2006/relationships/vmlDrawing" Target="../drawings/vmlDrawing15.vml"/><Relationship Id="rId6" Type="http://schemas.openxmlformats.org/officeDocument/2006/relationships/oleObject" Target="../embeddings/oleObject79.bin"/><Relationship Id="rId5" Type="http://schemas.openxmlformats.org/officeDocument/2006/relationships/image" Target="../media/image41.png"/><Relationship Id="rId4" Type="http://schemas.openxmlformats.org/officeDocument/2006/relationships/oleObject" Target="../embeddings/oleObject78.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notesSlide" Target="../notesSlides/notesSlide75.xml"/><Relationship Id="rId7" Type="http://schemas.openxmlformats.org/officeDocument/2006/relationships/oleObject" Target="../embeddings/oleObject82.bin"/><Relationship Id="rId2" Type="http://schemas.openxmlformats.org/officeDocument/2006/relationships/slideLayout" Target="../slideLayouts/slideLayout51.xml"/><Relationship Id="rId1" Type="http://schemas.openxmlformats.org/officeDocument/2006/relationships/vmlDrawing" Target="../drawings/vmlDrawing16.vml"/><Relationship Id="rId6" Type="http://schemas.openxmlformats.org/officeDocument/2006/relationships/oleObject" Target="../embeddings/oleObject81.bin"/><Relationship Id="rId5" Type="http://schemas.openxmlformats.org/officeDocument/2006/relationships/image" Target="../media/image25.wmf"/><Relationship Id="rId10" Type="http://schemas.openxmlformats.org/officeDocument/2006/relationships/oleObject" Target="../embeddings/oleObject85.bin"/><Relationship Id="rId4" Type="http://schemas.openxmlformats.org/officeDocument/2006/relationships/oleObject" Target="../embeddings/oleObject80.bin"/><Relationship Id="rId9" Type="http://schemas.openxmlformats.org/officeDocument/2006/relationships/oleObject" Target="../embeddings/oleObject84.bin"/></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6.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7.xml"/><Relationship Id="rId1" Type="http://schemas.openxmlformats.org/officeDocument/2006/relationships/slideLayout" Target="../slideLayouts/slideLayout49.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8.xml"/><Relationship Id="rId1" Type="http://schemas.openxmlformats.org/officeDocument/2006/relationships/slideLayout" Target="../slideLayouts/slideLayout4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9.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ctrTitle"/>
          </p:nvPr>
        </p:nvSpPr>
        <p:spPr>
          <a:xfrm>
            <a:off x="641350" y="1697038"/>
            <a:ext cx="7772400" cy="1470025"/>
          </a:xfrm>
        </p:spPr>
        <p:txBody>
          <a:bodyPr/>
          <a:lstStyle/>
          <a:p>
            <a:pPr algn="ctr"/>
            <a:r>
              <a:rPr lang="en-US" altLang="x-none" sz="3600" dirty="0">
                <a:ea typeface="ＭＳ Ｐゴシック" charset="-128"/>
              </a:rPr>
              <a:t>Layered Network Architecture; Network Applications: </a:t>
            </a:r>
            <a:br>
              <a:rPr lang="en-US" altLang="x-none" sz="3600" dirty="0">
                <a:ea typeface="ＭＳ Ｐゴシック" charset="-128"/>
              </a:rPr>
            </a:br>
            <a:r>
              <a:rPr lang="en-US" altLang="x-none" sz="3600" dirty="0">
                <a:ea typeface="ＭＳ Ｐゴシック" charset="-128"/>
              </a:rPr>
              <a:t>Overview, </a:t>
            </a:r>
            <a:r>
              <a:rPr lang="en-US" altLang="x-none" sz="3600" dirty="0" err="1">
                <a:ea typeface="ＭＳ Ｐゴシック" charset="-128"/>
              </a:rPr>
              <a:t>EMail</a:t>
            </a:r>
            <a:endParaRPr lang="en-US" altLang="x-none" sz="3600" dirty="0">
              <a:ea typeface="ＭＳ Ｐゴシック" charset="-128"/>
            </a:endParaRPr>
          </a:p>
        </p:txBody>
      </p:sp>
      <p:sp>
        <p:nvSpPr>
          <p:cNvPr id="80898" name="Rectangle 5"/>
          <p:cNvSpPr>
            <a:spLocks noGrp="1" noChangeArrowheads="1"/>
          </p:cNvSpPr>
          <p:nvPr>
            <p:ph type="subTitle" idx="1"/>
          </p:nvPr>
        </p:nvSpPr>
        <p:spPr>
          <a:xfrm>
            <a:off x="1022350" y="3321355"/>
            <a:ext cx="7010400" cy="1752600"/>
          </a:xfrm>
        </p:spPr>
        <p:txBody>
          <a:bodyPr/>
          <a:lstStyle/>
          <a:p>
            <a:r>
              <a:rPr lang="en-US" altLang="zh-CN" sz="2400" dirty="0">
                <a:ea typeface="ＭＳ Ｐゴシック" charset="-128"/>
              </a:rPr>
              <a:t>Qiao</a:t>
            </a:r>
            <a:r>
              <a:rPr lang="zh-CN" altLang="en-US" sz="2400" dirty="0">
                <a:ea typeface="ＭＳ Ｐゴシック" charset="-128"/>
              </a:rPr>
              <a:t> </a:t>
            </a:r>
            <a:r>
              <a:rPr lang="en-US" altLang="zh-CN" sz="2400" dirty="0">
                <a:ea typeface="ＭＳ Ｐゴシック" charset="-128"/>
              </a:rPr>
              <a:t>Xiang</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https://</a:t>
            </a:r>
            <a:r>
              <a:rPr lang="en-US" altLang="x-none" sz="2400" dirty="0" err="1">
                <a:ea typeface="ＭＳ Ｐゴシック" charset="-128"/>
              </a:rPr>
              <a:t>qiaoxiang.me</a:t>
            </a:r>
            <a:r>
              <a:rPr lang="en-US" altLang="x-none" sz="2400" dirty="0">
                <a:ea typeface="ＭＳ Ｐゴシック" charset="-128"/>
              </a:rPr>
              <a:t>/courses/cnns-xmuf21/</a:t>
            </a:r>
            <a:r>
              <a:rPr lang="en-US" altLang="x-none" sz="2400" dirty="0" err="1">
                <a:ea typeface="ＭＳ Ｐゴシック" charset="-128"/>
              </a:rPr>
              <a:t>index.shtml</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9/</a:t>
            </a:r>
            <a:r>
              <a:rPr lang="en-US" altLang="zh-CN" sz="2400" dirty="0">
                <a:ea typeface="宋体" charset="-122"/>
              </a:rPr>
              <a:t>28</a:t>
            </a:r>
            <a:r>
              <a:rPr lang="en-US" altLang="x-none" sz="2400" dirty="0">
                <a:ea typeface="ＭＳ Ｐゴシック" charset="-128"/>
              </a:rPr>
              <a:t>/20</a:t>
            </a:r>
            <a:r>
              <a:rPr lang="en-US" altLang="zh-CN" sz="2400" dirty="0">
                <a:ea typeface="ＭＳ Ｐゴシック" charset="-128"/>
              </a:rPr>
              <a:t>21</a:t>
            </a:r>
            <a:endParaRPr lang="en-US" altLang="x-none" sz="2400" dirty="0">
              <a:ea typeface="ＭＳ Ｐゴシック" charset="-128"/>
            </a:endParaRPr>
          </a:p>
        </p:txBody>
      </p:sp>
      <p:sp>
        <p:nvSpPr>
          <p:cNvPr id="4" name="TextBox 3">
            <a:extLst>
              <a:ext uri="{FF2B5EF4-FFF2-40B4-BE49-F238E27FC236}">
                <a16:creationId xmlns:a16="http://schemas.microsoft.com/office/drawing/2014/main" id="{B4428796-2881-7644-9368-E93AFB10AA0F}"/>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x-none" sz="3200" dirty="0">
                <a:ea typeface="ＭＳ Ｐゴシック" charset="-128"/>
              </a:rPr>
              <a:t>Recap: Queueing Theory </a:t>
            </a:r>
            <a:br>
              <a:rPr lang="en-US" altLang="x-none" sz="3200" dirty="0">
                <a:ea typeface="ＭＳ Ｐゴシック" charset="-128"/>
              </a:rPr>
            </a:br>
            <a:r>
              <a:rPr lang="en-US" altLang="x-none" sz="3200" dirty="0">
                <a:ea typeface="ＭＳ Ｐゴシック" charset="-128"/>
              </a:rPr>
              <a:t>Analysis of Packet Switching</a:t>
            </a:r>
          </a:p>
        </p:txBody>
      </p:sp>
      <p:sp>
        <p:nvSpPr>
          <p:cNvPr id="50178"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3EF80D1-F3E8-1B48-89F3-7CFFD7DD1493}" type="slidenum">
              <a:rPr lang="en-US" altLang="x-none" sz="1200">
                <a:latin typeface="Tahoma" charset="0"/>
              </a:rPr>
              <a:pPr>
                <a:spcBef>
                  <a:spcPct val="0"/>
                </a:spcBef>
                <a:buClrTx/>
                <a:buSzTx/>
                <a:buFontTx/>
                <a:buNone/>
              </a:pPr>
              <a:t>10</a:t>
            </a:fld>
            <a:endParaRPr lang="en-US" altLang="x-none" sz="1200">
              <a:latin typeface="Tahoma" charset="0"/>
            </a:endParaRPr>
          </a:p>
        </p:txBody>
      </p:sp>
      <p:grpSp>
        <p:nvGrpSpPr>
          <p:cNvPr id="50179" name="Group 6"/>
          <p:cNvGrpSpPr>
            <a:grpSpLocks/>
          </p:cNvGrpSpPr>
          <p:nvPr/>
        </p:nvGrpSpPr>
        <p:grpSpPr bwMode="auto">
          <a:xfrm>
            <a:off x="609600" y="2079625"/>
            <a:ext cx="914400" cy="838200"/>
            <a:chOff x="1143000" y="2971800"/>
            <a:chExt cx="914400" cy="838200"/>
          </a:xfrm>
        </p:grpSpPr>
        <p:sp>
          <p:nvSpPr>
            <p:cNvPr id="502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50180" name="Group 7"/>
          <p:cNvGrpSpPr>
            <a:grpSpLocks/>
          </p:cNvGrpSpPr>
          <p:nvPr/>
        </p:nvGrpSpPr>
        <p:grpSpPr bwMode="auto">
          <a:xfrm>
            <a:off x="2057400" y="2079625"/>
            <a:ext cx="914400" cy="838200"/>
            <a:chOff x="1143000" y="2971800"/>
            <a:chExt cx="914400" cy="838200"/>
          </a:xfrm>
        </p:grpSpPr>
        <p:sp>
          <p:nvSpPr>
            <p:cNvPr id="502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50181" name="Group 10"/>
          <p:cNvGrpSpPr>
            <a:grpSpLocks/>
          </p:cNvGrpSpPr>
          <p:nvPr/>
        </p:nvGrpSpPr>
        <p:grpSpPr bwMode="auto">
          <a:xfrm>
            <a:off x="4038600" y="2079625"/>
            <a:ext cx="914400" cy="838200"/>
            <a:chOff x="1143000" y="2971800"/>
            <a:chExt cx="914400" cy="838200"/>
          </a:xfrm>
        </p:grpSpPr>
        <p:sp>
          <p:nvSpPr>
            <p:cNvPr id="502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50182" name="Group 13"/>
          <p:cNvGrpSpPr>
            <a:grpSpLocks/>
          </p:cNvGrpSpPr>
          <p:nvPr/>
        </p:nvGrpSpPr>
        <p:grpSpPr bwMode="auto">
          <a:xfrm>
            <a:off x="7391400" y="2057400"/>
            <a:ext cx="914400" cy="838200"/>
            <a:chOff x="1143000" y="2971800"/>
            <a:chExt cx="914400" cy="838200"/>
          </a:xfrm>
        </p:grpSpPr>
        <p:sp>
          <p:nvSpPr>
            <p:cNvPr id="502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50183" name="Rectangle 16"/>
          <p:cNvSpPr>
            <a:spLocks noChangeArrowheads="1"/>
          </p:cNvSpPr>
          <p:nvPr/>
        </p:nvSpPr>
        <p:spPr bwMode="auto">
          <a:xfrm>
            <a:off x="1263650" y="1447800"/>
            <a:ext cx="4043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3333CC"/>
                </a:solidFill>
                <a:latin typeface="Times New Roman" charset="0"/>
              </a:rPr>
              <a:t>system state: #packets in queue</a:t>
            </a:r>
            <a:endParaRPr lang="en-US" altLang="x-none" sz="100">
              <a:latin typeface="Times New Roman" charset="0"/>
            </a:endParaRPr>
          </a:p>
        </p:txBody>
      </p:sp>
      <p:graphicFrame>
        <p:nvGraphicFramePr>
          <p:cNvPr id="56328" name="Object 2"/>
          <p:cNvGraphicFramePr>
            <a:graphicFrameLocks noChangeAspect="1"/>
          </p:cNvGraphicFramePr>
          <p:nvPr/>
        </p:nvGraphicFramePr>
        <p:xfrm>
          <a:off x="1828800" y="4724400"/>
          <a:ext cx="1566863" cy="461963"/>
        </p:xfrm>
        <a:graphic>
          <a:graphicData uri="http://schemas.openxmlformats.org/presentationml/2006/ole">
            <mc:AlternateContent xmlns:mc="http://schemas.openxmlformats.org/markup-compatibility/2006">
              <mc:Choice xmlns:v="urn:schemas-microsoft-com:vml" Requires="v">
                <p:oleObj spid="_x0000_s365933" name="Equation" r:id="rId4" imgW="774364" imgH="228501" progId="Equation.3">
                  <p:embed/>
                </p:oleObj>
              </mc:Choice>
              <mc:Fallback>
                <p:oleObj name="Equation" r:id="rId4" imgW="774364" imgH="228501" progId="Equation.3">
                  <p:embed/>
                  <p:pic>
                    <p:nvPicPr>
                      <p:cNvPr id="5632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724400"/>
                        <a:ext cx="1566863"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0185" name="Rectangle 18"/>
          <p:cNvSpPr>
            <a:spLocks noChangeArrowheads="1"/>
          </p:cNvSpPr>
          <p:nvPr/>
        </p:nvSpPr>
        <p:spPr bwMode="auto">
          <a:xfrm>
            <a:off x="533400" y="3810000"/>
            <a:ext cx="7543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3333CC"/>
                </a:solidFill>
              </a:rPr>
              <a:t>at equilibrium (time reversibility) in one unit time:  </a:t>
            </a:r>
            <a:br>
              <a:rPr lang="en-US" altLang="x-none" sz="2400">
                <a:solidFill>
                  <a:srgbClr val="3333CC"/>
                </a:solidFill>
              </a:rPr>
            </a:br>
            <a:r>
              <a:rPr lang="en-US" altLang="x-none" sz="2400">
                <a:solidFill>
                  <a:srgbClr val="3333CC"/>
                </a:solidFill>
              </a:rPr>
              <a:t>    #(transitions k </a:t>
            </a:r>
            <a:r>
              <a:rPr lang="en-US" altLang="x-none">
                <a:solidFill>
                  <a:srgbClr val="0033CC"/>
                </a:solidFill>
                <a:sym typeface="Symbol" charset="2"/>
              </a:rPr>
              <a:t></a:t>
            </a:r>
            <a:r>
              <a:rPr lang="en-US" altLang="x-none" sz="2400">
                <a:solidFill>
                  <a:srgbClr val="3333CC"/>
                </a:solidFill>
              </a:rPr>
              <a:t> k+1)  = #(transitions k+1 </a:t>
            </a:r>
            <a:r>
              <a:rPr lang="en-US" altLang="x-none">
                <a:solidFill>
                  <a:srgbClr val="0033CC"/>
                </a:solidFill>
                <a:sym typeface="Symbol" charset="2"/>
              </a:rPr>
              <a:t></a:t>
            </a:r>
            <a:r>
              <a:rPr lang="en-US" altLang="x-none" sz="2400">
                <a:solidFill>
                  <a:srgbClr val="3333CC"/>
                </a:solidFill>
              </a:rPr>
              <a:t> k)</a:t>
            </a:r>
            <a:endParaRPr lang="en-US" altLang="x-none" sz="100">
              <a:solidFill>
                <a:srgbClr val="000000"/>
              </a:solidFill>
            </a:endParaRPr>
          </a:p>
        </p:txBody>
      </p:sp>
      <p:sp>
        <p:nvSpPr>
          <p:cNvPr id="50186"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50187"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50188"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50189"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190"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50191"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50192"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7" name="Rectangle 31"/>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cxnSp>
        <p:nvCxnSpPr>
          <p:cNvPr id="50194"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9" name="Rectangle 34"/>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graphicFrame>
        <p:nvGraphicFramePr>
          <p:cNvPr id="56340" name="Object 3"/>
          <p:cNvGraphicFramePr>
            <a:graphicFrameLocks noChangeAspect="1"/>
          </p:cNvGraphicFramePr>
          <p:nvPr/>
        </p:nvGraphicFramePr>
        <p:xfrm>
          <a:off x="1828800" y="5562600"/>
          <a:ext cx="3800475" cy="539750"/>
        </p:xfrm>
        <a:graphic>
          <a:graphicData uri="http://schemas.openxmlformats.org/presentationml/2006/ole">
            <mc:AlternateContent xmlns:mc="http://schemas.openxmlformats.org/markup-compatibility/2006">
              <mc:Choice xmlns:v="urn:schemas-microsoft-com:vml" Requires="v">
                <p:oleObj spid="_x0000_s365934" name="Equation" r:id="rId6" imgW="1879600" imgH="266700" progId="Equation.3">
                  <p:embed/>
                </p:oleObj>
              </mc:Choice>
              <mc:Fallback>
                <p:oleObj name="Equation" r:id="rId6" imgW="1879600" imgH="266700" progId="Equation.3">
                  <p:embed/>
                  <p:pic>
                    <p:nvPicPr>
                      <p:cNvPr id="5634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5562600"/>
                        <a:ext cx="3800475"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6341" name="Object 4"/>
          <p:cNvGraphicFramePr>
            <a:graphicFrameLocks noChangeAspect="1"/>
          </p:cNvGraphicFramePr>
          <p:nvPr/>
        </p:nvGraphicFramePr>
        <p:xfrm>
          <a:off x="6337300" y="5638800"/>
          <a:ext cx="1308100" cy="461963"/>
        </p:xfrm>
        <a:graphic>
          <a:graphicData uri="http://schemas.openxmlformats.org/presentationml/2006/ole">
            <mc:AlternateContent xmlns:mc="http://schemas.openxmlformats.org/markup-compatibility/2006">
              <mc:Choice xmlns:v="urn:schemas-microsoft-com:vml" Requires="v">
                <p:oleObj spid="_x0000_s365935" name="Equation" r:id="rId8" imgW="647700" imgH="228600" progId="Equation.3">
                  <p:embed/>
                </p:oleObj>
              </mc:Choice>
              <mc:Fallback>
                <p:oleObj name="Equation" r:id="rId8" imgW="647700" imgH="228600" progId="Equation.3">
                  <p:embed/>
                  <p:pic>
                    <p:nvPicPr>
                      <p:cNvPr id="5634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7300" y="5638800"/>
                        <a:ext cx="1308100"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50198" name="Straight Connector 35"/>
          <p:cNvCxnSpPr>
            <a:cxnSpLocks noChangeShapeType="1"/>
          </p:cNvCxnSpPr>
          <p:nvPr/>
        </p:nvCxnSpPr>
        <p:spPr bwMode="auto">
          <a:xfrm>
            <a:off x="84582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199" name="Straight Connector 36"/>
          <p:cNvCxnSpPr>
            <a:cxnSpLocks noChangeShapeType="1"/>
          </p:cNvCxnSpPr>
          <p:nvPr/>
        </p:nvCxnSpPr>
        <p:spPr bwMode="auto">
          <a:xfrm>
            <a:off x="67818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200" name="Straight Connector 37"/>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56345" name="Object 5"/>
          <p:cNvGraphicFramePr>
            <a:graphicFrameLocks noChangeAspect="1"/>
          </p:cNvGraphicFramePr>
          <p:nvPr/>
        </p:nvGraphicFramePr>
        <p:xfrm>
          <a:off x="1828800" y="6248400"/>
          <a:ext cx="795338" cy="488950"/>
        </p:xfrm>
        <a:graphic>
          <a:graphicData uri="http://schemas.openxmlformats.org/presentationml/2006/ole">
            <mc:AlternateContent xmlns:mc="http://schemas.openxmlformats.org/markup-compatibility/2006">
              <mc:Choice xmlns:v="urn:schemas-microsoft-com:vml" Requires="v">
                <p:oleObj spid="_x0000_s365936" name="Equation" r:id="rId10" imgW="393529" imgH="241195" progId="Equation.3">
                  <p:embed/>
                </p:oleObj>
              </mc:Choice>
              <mc:Fallback>
                <p:oleObj name="Equation" r:id="rId10" imgW="393529" imgH="241195" progId="Equation.3">
                  <p:embed/>
                  <p:pic>
                    <p:nvPicPr>
                      <p:cNvPr id="5634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6248400"/>
                        <a:ext cx="795338" cy="488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020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0"/>
            <a:ext cx="2587625"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4512B42C-5A77-0745-BA51-DF8054F07392}"/>
                  </a:ext>
                </a:extLst>
              </p:cNvPr>
              <p:cNvSpPr txBox="1"/>
              <p:nvPr/>
            </p:nvSpPr>
            <p:spPr>
              <a:xfrm>
                <a:off x="4888915" y="4720249"/>
                <a:ext cx="1534972" cy="635880"/>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sz="1800" i="1" smtClean="0">
                              <a:latin typeface="Cambria Math" panose="02040503050406030204" pitchFamily="18" charset="0"/>
                            </a:rPr>
                          </m:ctrlPr>
                        </m:naryPr>
                        <m:sub>
                          <m:r>
                            <m:rPr>
                              <m:sty m:val="p"/>
                              <m:brk m:alnAt="25"/>
                            </m:rPr>
                            <a:rPr lang="en-US" sz="1800" i="1">
                              <a:latin typeface="Cambria Math" panose="02040503050406030204" pitchFamily="18" charset="0"/>
                            </a:rPr>
                            <m:t>k</m:t>
                          </m:r>
                          <m:r>
                            <a:rPr lang="en-US" altLang="zh-CN" sz="1800" b="0" i="1" smtClean="0">
                              <a:latin typeface="Cambria Math" panose="02040503050406030204" pitchFamily="18" charset="0"/>
                            </a:rPr>
                            <m:t>=0</m:t>
                          </m:r>
                        </m:sub>
                        <m:sup>
                          <m:r>
                            <a:rPr lang="en-US" sz="1800" i="1" smtClean="0">
                              <a:latin typeface="Cambria Math" panose="02040503050406030204" pitchFamily="18" charset="0"/>
                              <a:ea typeface="Cambria Math" panose="02040503050406030204" pitchFamily="18" charset="0"/>
                            </a:rPr>
                            <m:t>∞</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𝑘</m:t>
                              </m:r>
                            </m:sub>
                          </m:sSub>
                        </m:e>
                      </m:nary>
                      <m:r>
                        <a:rPr lang="en-US" altLang="zh-CN" sz="1800" b="0" i="1" smtClean="0">
                          <a:latin typeface="Cambria Math" panose="02040503050406030204" pitchFamily="18" charset="0"/>
                        </a:rPr>
                        <m:t>=1</m:t>
                      </m:r>
                    </m:oMath>
                  </m:oMathPara>
                </a14:m>
                <a:endParaRPr lang="en-US" sz="1800" dirty="0"/>
              </a:p>
            </p:txBody>
          </p:sp>
        </mc:Choice>
        <mc:Fallback>
          <p:sp>
            <p:nvSpPr>
              <p:cNvPr id="36" name="TextBox 35">
                <a:extLst>
                  <a:ext uri="{FF2B5EF4-FFF2-40B4-BE49-F238E27FC236}">
                    <a16:creationId xmlns:a16="http://schemas.microsoft.com/office/drawing/2014/main" id="{4512B42C-5A77-0745-BA51-DF8054F07392}"/>
                  </a:ext>
                </a:extLst>
              </p:cNvPr>
              <p:cNvSpPr txBox="1">
                <a:spLocks noRot="1" noChangeAspect="1" noMove="1" noResize="1" noEditPoints="1" noAdjustHandles="1" noChangeArrowheads="1" noChangeShapeType="1" noTextEdit="1"/>
              </p:cNvSpPr>
              <p:nvPr/>
            </p:nvSpPr>
            <p:spPr>
              <a:xfrm>
                <a:off x="4888915" y="4720249"/>
                <a:ext cx="1534972" cy="635880"/>
              </a:xfrm>
              <a:prstGeom prst="rect">
                <a:avLst/>
              </a:prstGeom>
              <a:blipFill>
                <a:blip r:embed="rId13"/>
                <a:stretch>
                  <a:fillRect l="-48780" t="-150980" b="-21568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68530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zh-CN" sz="3600" dirty="0">
                <a:ea typeface="ＭＳ Ｐゴシック" charset="-128"/>
              </a:rPr>
              <a:t>Recap:</a:t>
            </a:r>
            <a:r>
              <a:rPr lang="zh-CN" altLang="en-US" sz="3600" dirty="0">
                <a:ea typeface="ＭＳ Ｐゴシック" charset="-128"/>
              </a:rPr>
              <a:t> </a:t>
            </a:r>
            <a:r>
              <a:rPr lang="en-US" altLang="x-none" sz="3600" dirty="0">
                <a:ea typeface="ＭＳ Ｐゴシック" charset="-128"/>
              </a:rPr>
              <a:t>Analysis of </a:t>
            </a:r>
            <a:br>
              <a:rPr lang="en-US" altLang="x-none" sz="3600" dirty="0">
                <a:ea typeface="ＭＳ Ｐゴシック" charset="-128"/>
              </a:rPr>
            </a:br>
            <a:r>
              <a:rPr lang="en-US" altLang="x-none" sz="3600" dirty="0">
                <a:ea typeface="ＭＳ Ｐゴシック" charset="-128"/>
              </a:rPr>
              <a:t>Delay</a:t>
            </a:r>
          </a:p>
        </p:txBody>
      </p:sp>
      <p:sp>
        <p:nvSpPr>
          <p:cNvPr id="54274" name="Content Placeholder 2"/>
          <p:cNvSpPr>
            <a:spLocks noGrp="1"/>
          </p:cNvSpPr>
          <p:nvPr>
            <p:ph idx="1"/>
          </p:nvPr>
        </p:nvSpPr>
        <p:spPr>
          <a:xfrm>
            <a:off x="404812" y="3756025"/>
            <a:ext cx="7772400" cy="2493821"/>
          </a:xfrm>
        </p:spPr>
        <p:txBody>
          <a:bodyPr/>
          <a:lstStyle/>
          <a:p>
            <a:pPr>
              <a:buFont typeface="Wingdings" pitchFamily="2" charset="2"/>
              <a:buChar char="q"/>
            </a:pPr>
            <a:r>
              <a:rPr lang="en-US" altLang="x-none" dirty="0">
                <a:ea typeface="ＭＳ Ｐゴシック" charset="-128"/>
              </a:rPr>
              <a:t>Average queueing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Transmission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Queueing + transmission: </a:t>
            </a:r>
          </a:p>
        </p:txBody>
      </p:sp>
      <p:sp>
        <p:nvSpPr>
          <p:cNvPr id="54275"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20FDE36-501C-DF47-9562-0495311164E7}" type="slidenum">
              <a:rPr lang="en-US" altLang="x-none" sz="1200">
                <a:latin typeface="Tahoma" charset="0"/>
              </a:rPr>
              <a:pPr>
                <a:spcBef>
                  <a:spcPct val="0"/>
                </a:spcBef>
                <a:buClrTx/>
                <a:buSzTx/>
                <a:buFontTx/>
                <a:buNone/>
              </a:pPr>
              <a:t>11</a:t>
            </a:fld>
            <a:endParaRPr lang="en-US" altLang="x-none" sz="1200" dirty="0">
              <a:latin typeface="Tahoma" charset="0"/>
            </a:endParaRPr>
          </a:p>
        </p:txBody>
      </p:sp>
      <p:grpSp>
        <p:nvGrpSpPr>
          <p:cNvPr id="54276" name="Group 6"/>
          <p:cNvGrpSpPr>
            <a:grpSpLocks/>
          </p:cNvGrpSpPr>
          <p:nvPr/>
        </p:nvGrpSpPr>
        <p:grpSpPr bwMode="auto">
          <a:xfrm>
            <a:off x="609600" y="2079625"/>
            <a:ext cx="914400" cy="838200"/>
            <a:chOff x="1143000" y="2971800"/>
            <a:chExt cx="914400" cy="838200"/>
          </a:xfrm>
        </p:grpSpPr>
        <p:sp>
          <p:nvSpPr>
            <p:cNvPr id="54295" name="Oval 5"/>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6" name="Rectangle 6"/>
            <p:cNvSpPr>
              <a:spLocks noChangeArrowheads="1"/>
            </p:cNvSpPr>
            <p:nvPr/>
          </p:nvSpPr>
          <p:spPr bwMode="auto">
            <a:xfrm>
              <a:off x="1322965"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0</a:t>
              </a:r>
              <a:endParaRPr lang="en-US" altLang="x-none" sz="500">
                <a:latin typeface="Times New Roman" charset="0"/>
              </a:endParaRPr>
            </a:p>
          </p:txBody>
        </p:sp>
      </p:grpSp>
      <p:grpSp>
        <p:nvGrpSpPr>
          <p:cNvPr id="54277" name="Group 7"/>
          <p:cNvGrpSpPr>
            <a:grpSpLocks/>
          </p:cNvGrpSpPr>
          <p:nvPr/>
        </p:nvGrpSpPr>
        <p:grpSpPr bwMode="auto">
          <a:xfrm>
            <a:off x="2057400" y="2079625"/>
            <a:ext cx="914400" cy="838200"/>
            <a:chOff x="1143000" y="2971800"/>
            <a:chExt cx="914400" cy="838200"/>
          </a:xfrm>
        </p:grpSpPr>
        <p:sp>
          <p:nvSpPr>
            <p:cNvPr id="54293"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4" name="Rectangle 9"/>
            <p:cNvSpPr>
              <a:spLocks noChangeArrowheads="1"/>
            </p:cNvSpPr>
            <p:nvPr/>
          </p:nvSpPr>
          <p:spPr bwMode="auto">
            <a:xfrm>
              <a:off x="1282866" y="3025775"/>
              <a:ext cx="440994"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1</a:t>
              </a:r>
              <a:endParaRPr lang="en-US" altLang="x-none" sz="500">
                <a:latin typeface="Times New Roman" charset="0"/>
              </a:endParaRPr>
            </a:p>
          </p:txBody>
        </p:sp>
      </p:grpSp>
      <p:grpSp>
        <p:nvGrpSpPr>
          <p:cNvPr id="54278" name="Group 10"/>
          <p:cNvGrpSpPr>
            <a:grpSpLocks/>
          </p:cNvGrpSpPr>
          <p:nvPr/>
        </p:nvGrpSpPr>
        <p:grpSpPr bwMode="auto">
          <a:xfrm>
            <a:off x="4038600" y="2079625"/>
            <a:ext cx="914400" cy="838200"/>
            <a:chOff x="1143000" y="2971800"/>
            <a:chExt cx="914400" cy="838200"/>
          </a:xfrm>
        </p:grpSpPr>
        <p:sp>
          <p:nvSpPr>
            <p:cNvPr id="54291"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2" name="Rectangle 12"/>
            <p:cNvSpPr>
              <a:spLocks noChangeArrowheads="1"/>
            </p:cNvSpPr>
            <p:nvPr/>
          </p:nvSpPr>
          <p:spPr bwMode="auto">
            <a:xfrm>
              <a:off x="1305502"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a:t>
              </a:r>
              <a:endParaRPr lang="en-US" altLang="x-none" sz="500">
                <a:latin typeface="Times New Roman" charset="0"/>
              </a:endParaRPr>
            </a:p>
          </p:txBody>
        </p:sp>
      </p:grpSp>
      <p:sp>
        <p:nvSpPr>
          <p:cNvPr id="54279" name="Oval 16"/>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80" name="Rectangle 17"/>
          <p:cNvSpPr>
            <a:spLocks noChangeArrowheads="1"/>
          </p:cNvSpPr>
          <p:nvPr/>
        </p:nvSpPr>
        <p:spPr bwMode="auto">
          <a:xfrm>
            <a:off x="5713413" y="2111375"/>
            <a:ext cx="9858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k+1</a:t>
            </a:r>
            <a:endParaRPr lang="en-US" altLang="x-none" sz="500">
              <a:latin typeface="Times New Roman" charset="0"/>
            </a:endParaRPr>
          </a:p>
        </p:txBody>
      </p:sp>
      <p:cxnSp>
        <p:nvCxnSpPr>
          <p:cNvPr id="54281" name="Curved Connector 18"/>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4282" name="Straight Arrow Connector 19"/>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4283" name="Rectangle 20"/>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cxnSp>
        <p:nvCxnSpPr>
          <p:cNvPr id="54284" name="Straight Connector 22"/>
          <p:cNvCxnSpPr>
            <a:cxnSpLocks noChangeShapeType="1"/>
          </p:cNvCxnSpPr>
          <p:nvPr/>
        </p:nvCxnSpPr>
        <p:spPr bwMode="auto">
          <a:xfrm>
            <a:off x="7010400" y="2438400"/>
            <a:ext cx="18288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4285" name="Straight Connector 23"/>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54286" name="Rectangle 24"/>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graphicFrame>
        <p:nvGraphicFramePr>
          <p:cNvPr id="54287" name="Object 2"/>
          <p:cNvGraphicFramePr>
            <a:graphicFrameLocks noChangeAspect="1"/>
          </p:cNvGraphicFramePr>
          <p:nvPr/>
        </p:nvGraphicFramePr>
        <p:xfrm>
          <a:off x="681038" y="3048000"/>
          <a:ext cx="690562" cy="411163"/>
        </p:xfrm>
        <a:graphic>
          <a:graphicData uri="http://schemas.openxmlformats.org/presentationml/2006/ole">
            <mc:AlternateContent xmlns:mc="http://schemas.openxmlformats.org/markup-compatibility/2006">
              <mc:Choice xmlns:v="urn:schemas-microsoft-com:vml" Requires="v">
                <p:oleObj spid="_x0000_s367957" name="Equation" r:id="rId4" imgW="342751" imgH="203112" progId="Equation.3">
                  <p:embed/>
                </p:oleObj>
              </mc:Choice>
              <mc:Fallback>
                <p:oleObj name="Equation" r:id="rId4" imgW="342751" imgH="203112" progId="Equation.3">
                  <p:embed/>
                  <p:pic>
                    <p:nvPicPr>
                      <p:cNvPr id="5428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3048000"/>
                        <a:ext cx="690562"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8" name="Object 3"/>
          <p:cNvGraphicFramePr>
            <a:graphicFrameLocks noChangeAspect="1"/>
          </p:cNvGraphicFramePr>
          <p:nvPr/>
        </p:nvGraphicFramePr>
        <p:xfrm>
          <a:off x="1835150" y="3048000"/>
          <a:ext cx="1125538" cy="411163"/>
        </p:xfrm>
        <a:graphic>
          <a:graphicData uri="http://schemas.openxmlformats.org/presentationml/2006/ole">
            <mc:AlternateContent xmlns:mc="http://schemas.openxmlformats.org/markup-compatibility/2006">
              <mc:Choice xmlns:v="urn:schemas-microsoft-com:vml" Requires="v">
                <p:oleObj spid="_x0000_s367958" name="Equation" r:id="rId6" imgW="558558" imgH="203112" progId="Equation.3">
                  <p:embed/>
                </p:oleObj>
              </mc:Choice>
              <mc:Fallback>
                <p:oleObj name="Equation" r:id="rId6" imgW="558558" imgH="203112" progId="Equation.3">
                  <p:embed/>
                  <p:pic>
                    <p:nvPicPr>
                      <p:cNvPr id="5428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3048000"/>
                        <a:ext cx="1125538"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9" name="Object 4"/>
          <p:cNvGraphicFramePr>
            <a:graphicFrameLocks noChangeAspect="1"/>
          </p:cNvGraphicFramePr>
          <p:nvPr/>
        </p:nvGraphicFramePr>
        <p:xfrm>
          <a:off x="3954463" y="3022600"/>
          <a:ext cx="1227137" cy="461963"/>
        </p:xfrm>
        <a:graphic>
          <a:graphicData uri="http://schemas.openxmlformats.org/presentationml/2006/ole">
            <mc:AlternateContent xmlns:mc="http://schemas.openxmlformats.org/markup-compatibility/2006">
              <mc:Choice xmlns:v="urn:schemas-microsoft-com:vml" Requires="v">
                <p:oleObj spid="_x0000_s367959" name="Equation" r:id="rId8" imgW="609600" imgH="228600" progId="Equation.3">
                  <p:embed/>
                </p:oleObj>
              </mc:Choice>
              <mc:Fallback>
                <p:oleObj name="Equation" r:id="rId8" imgW="609600" imgH="228600" progId="Equation.3">
                  <p:embed/>
                  <p:pic>
                    <p:nvPicPr>
                      <p:cNvPr id="5428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4463" y="3022600"/>
                        <a:ext cx="1227137"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4290" name="Picture 9" descr="0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 name="Object 5">
            <a:extLst>
              <a:ext uri="{FF2B5EF4-FFF2-40B4-BE49-F238E27FC236}">
                <a16:creationId xmlns:a16="http://schemas.microsoft.com/office/drawing/2014/main" id="{75F50AE6-54E6-0A41-94E8-73E30EE6BFBC}"/>
              </a:ext>
            </a:extLst>
          </p:cNvPr>
          <p:cNvGraphicFramePr>
            <a:graphicFrameLocks noChangeAspect="1"/>
          </p:cNvGraphicFramePr>
          <p:nvPr>
            <p:extLst/>
          </p:nvPr>
        </p:nvGraphicFramePr>
        <p:xfrm>
          <a:off x="4291012" y="4978400"/>
          <a:ext cx="1171575" cy="755650"/>
        </p:xfrm>
        <a:graphic>
          <a:graphicData uri="http://schemas.openxmlformats.org/presentationml/2006/ole">
            <mc:AlternateContent xmlns:mc="http://schemas.openxmlformats.org/markup-compatibility/2006">
              <mc:Choice xmlns:v="urn:schemas-microsoft-com:vml" Requires="v">
                <p:oleObj spid="_x0000_s367960" name="Equation" r:id="rId11" imgW="355600" imgH="228600" progId="Equation.3">
                  <p:embed/>
                </p:oleObj>
              </mc:Choice>
              <mc:Fallback>
                <p:oleObj name="Equation" r:id="rId11" imgW="355600" imgH="228600" progId="Equation.3">
                  <p:embed/>
                  <p:pic>
                    <p:nvPicPr>
                      <p:cNvPr id="26" name="Object 5">
                        <a:extLst>
                          <a:ext uri="{FF2B5EF4-FFF2-40B4-BE49-F238E27FC236}">
                            <a16:creationId xmlns:a16="http://schemas.microsoft.com/office/drawing/2014/main" id="{75F50AE6-54E6-0A41-94E8-73E30EE6BF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1012" y="4978400"/>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01F95DC-4D10-294D-8A8D-1C8F361F4C5C}"/>
                  </a:ext>
                </a:extLst>
              </p:cNvPr>
              <p:cNvSpPr txBox="1"/>
              <p:nvPr/>
            </p:nvSpPr>
            <p:spPr>
              <a:xfrm>
                <a:off x="2823638" y="4179886"/>
                <a:ext cx="4262962" cy="563424"/>
              </a:xfrm>
              <a:prstGeom prst="rect">
                <a:avLst/>
              </a:prstGeom>
              <a:noFill/>
            </p:spPr>
            <p:txBody>
              <a:bodyPr wrap="none" rtlCol="0">
                <a:spAutoFit/>
              </a:bodyPr>
              <a:lstStyle/>
              <a:p>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𝑘</m:t>
                            </m:r>
                          </m:sub>
                        </m:sSub>
                      </m:e>
                    </m:nary>
                    <m:r>
                      <a:rPr lang="en-US"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den>
                    </m:f>
                    <m:r>
                      <a:rPr lang="en-US" altLang="zh-CN" sz="2000" b="0" i="1" smtClean="0">
                        <a:latin typeface="Cambria Math" panose="02040503050406030204" pitchFamily="18" charset="0"/>
                        <a:ea typeface="Cambria Math" panose="02040503050406030204" pitchFamily="18" charset="0"/>
                      </a:rPr>
                      <m:t>=</m:t>
                    </m:r>
                    <m:nary>
                      <m:naryPr>
                        <m:chr m:val="∑"/>
                        <m:limLoc m:val="subSup"/>
                        <m:ctrlPr>
                          <a:rPr lang="en-US" altLang="zh-CN" sz="2000" b="0" i="1" smtClean="0">
                            <a:latin typeface="Cambria Math" panose="02040503050406030204" pitchFamily="18" charset="0"/>
                            <a:ea typeface="Cambria Math" panose="02040503050406030204" pitchFamily="18" charset="0"/>
                          </a:rPr>
                        </m:ctrlPr>
                      </m:naryPr>
                      <m:sub>
                        <m:r>
                          <m:rPr>
                            <m:brk m:alnAt="25"/>
                          </m:rP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m:t>
                        </m:r>
                      </m:sup>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𝜌</m:t>
                            </m:r>
                          </m:e>
                          <m:sup>
                            <m:r>
                              <a:rPr lang="en-US" altLang="zh-CN" sz="2000" b="0" i="1" smtClean="0">
                                <a:latin typeface="Cambria Math" panose="02040503050406030204" pitchFamily="18" charset="0"/>
                                <a:ea typeface="Cambria Math" panose="02040503050406030204" pitchFamily="18" charset="0"/>
                              </a:rPr>
                              <m:t>𝑘</m:t>
                            </m:r>
                          </m:sup>
                        </m:sSup>
                      </m:e>
                    </m:nary>
                    <m:r>
                      <a:rPr lang="en-US" altLang="zh-CN" sz="2000" b="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𝜌</m:t>
                    </m:r>
                    <m:r>
                      <a:rPr lang="en-US" altLang="zh-CN" sz="2000" b="0" i="1" smtClean="0">
                        <a:latin typeface="Cambria Math" panose="02040503050406030204" pitchFamily="18" charset="0"/>
                        <a:ea typeface="Cambria Math" panose="02040503050406030204" pitchFamily="18" charset="0"/>
                      </a:rPr>
                      <m:t>)</m:t>
                    </m:r>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𝑘</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𝜇</m:t>
                        </m:r>
                      </m:den>
                    </m:f>
                  </m:oMath>
                </a14:m>
                <a:endParaRPr lang="en-US" sz="2000" dirty="0"/>
              </a:p>
            </p:txBody>
          </p:sp>
        </mc:Choice>
        <mc:Fallback xmlns="">
          <p:sp>
            <p:nvSpPr>
              <p:cNvPr id="2" name="TextBox 1">
                <a:extLst>
                  <a:ext uri="{FF2B5EF4-FFF2-40B4-BE49-F238E27FC236}">
                    <a16:creationId xmlns:a16="http://schemas.microsoft.com/office/drawing/2014/main" id="{701F95DC-4D10-294D-8A8D-1C8F361F4C5C}"/>
                  </a:ext>
                </a:extLst>
              </p:cNvPr>
              <p:cNvSpPr txBox="1">
                <a:spLocks noRot="1" noChangeAspect="1" noMove="1" noResize="1" noEditPoints="1" noAdjustHandles="1" noChangeArrowheads="1" noChangeShapeType="1" noTextEdit="1"/>
              </p:cNvSpPr>
              <p:nvPr/>
            </p:nvSpPr>
            <p:spPr>
              <a:xfrm>
                <a:off x="2823638" y="4179886"/>
                <a:ext cx="4262962" cy="563424"/>
              </a:xfrm>
              <a:prstGeom prst="rect">
                <a:avLst/>
              </a:prstGeom>
              <a:blipFill>
                <a:blip r:embed="rId13"/>
                <a:stretch>
                  <a:fillRect l="-8309" t="-71111" b="-111111"/>
                </a:stretch>
              </a:blipFill>
            </p:spPr>
            <p:txBody>
              <a:bodyPr/>
              <a:lstStyle/>
              <a:p>
                <a:r>
                  <a:rPr lang="en-US">
                    <a:noFill/>
                  </a:rPr>
                  <a:t> </a:t>
                </a:r>
              </a:p>
            </p:txBody>
          </p:sp>
        </mc:Fallback>
      </mc:AlternateContent>
    </p:spTree>
    <p:extLst>
      <p:ext uri="{BB962C8B-B14F-4D97-AF65-F5344CB8AC3E}">
        <p14:creationId xmlns:p14="http://schemas.microsoft.com/office/powerpoint/2010/main" val="220529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B3364E0-6AB1-4743-A21F-7BF7A572B81A}" type="slidenum">
              <a:rPr lang="en-US" altLang="x-none" sz="1200">
                <a:latin typeface="Tahoma" charset="0"/>
              </a:rPr>
              <a:pPr>
                <a:spcBef>
                  <a:spcPct val="0"/>
                </a:spcBef>
                <a:buClrTx/>
                <a:buSzTx/>
                <a:buFontTx/>
                <a:buNone/>
              </a:pPr>
              <a:t>12</a:t>
            </a:fld>
            <a:endParaRPr lang="en-US" altLang="x-none" sz="1200">
              <a:latin typeface="Tahoma" charset="0"/>
            </a:endParaRPr>
          </a:p>
        </p:txBody>
      </p:sp>
      <p:sp>
        <p:nvSpPr>
          <p:cNvPr id="56322" name="Rectangle 3"/>
          <p:cNvSpPr>
            <a:spLocks noChangeArrowheads="1"/>
          </p:cNvSpPr>
          <p:nvPr/>
        </p:nvSpPr>
        <p:spPr bwMode="auto">
          <a:xfrm>
            <a:off x="476250" y="26670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400" u="sng" dirty="0">
                <a:solidFill>
                  <a:schemeClr val="accent2"/>
                </a:solidFill>
              </a:rPr>
              <a:t>Recap: Analysis of Delay</a:t>
            </a:r>
            <a:endParaRPr lang="en-US" altLang="x-none" sz="3600" u="sng" dirty="0">
              <a:solidFill>
                <a:schemeClr val="accent2"/>
              </a:solidFill>
              <a:ea typeface="宋体" charset="-122"/>
            </a:endParaRPr>
          </a:p>
        </p:txBody>
      </p:sp>
      <p:grpSp>
        <p:nvGrpSpPr>
          <p:cNvPr id="2" name="Group 17"/>
          <p:cNvGrpSpPr>
            <a:grpSpLocks/>
          </p:cNvGrpSpPr>
          <p:nvPr/>
        </p:nvGrpSpPr>
        <p:grpSpPr bwMode="auto">
          <a:xfrm>
            <a:off x="1447800" y="2743200"/>
            <a:ext cx="6162675" cy="1293813"/>
            <a:chOff x="676" y="2884"/>
            <a:chExt cx="4032" cy="864"/>
          </a:xfrm>
        </p:grpSpPr>
        <p:graphicFrame>
          <p:nvGraphicFramePr>
            <p:cNvPr id="56330" name="Object 5"/>
            <p:cNvGraphicFramePr>
              <a:graphicFrameLocks noChangeAspect="1"/>
            </p:cNvGraphicFramePr>
            <p:nvPr/>
          </p:nvGraphicFramePr>
          <p:xfrm>
            <a:off x="926" y="2975"/>
            <a:ext cx="3501" cy="687"/>
          </p:xfrm>
          <a:graphic>
            <a:graphicData uri="http://schemas.openxmlformats.org/presentationml/2006/ole">
              <mc:AlternateContent xmlns:mc="http://schemas.openxmlformats.org/markup-compatibility/2006">
                <mc:Choice xmlns:v="urn:schemas-microsoft-com:vml" Requires="v">
                  <p:oleObj spid="_x0000_s368977" name="Equation" r:id="rId4" imgW="2197100" imgH="431800" progId="Equation.3">
                    <p:embed/>
                  </p:oleObj>
                </mc:Choice>
                <mc:Fallback>
                  <p:oleObj name="Equation" r:id="rId4" imgW="2197100" imgH="431800" progId="Equation.3">
                    <p:embed/>
                    <p:pic>
                      <p:nvPicPr>
                        <p:cNvPr id="5633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 y="2975"/>
                          <a:ext cx="3501" cy="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6331" name="Rectangle 15"/>
            <p:cNvSpPr>
              <a:spLocks noChangeArrowheads="1"/>
            </p:cNvSpPr>
            <p:nvPr/>
          </p:nvSpPr>
          <p:spPr bwMode="auto">
            <a:xfrm>
              <a:off x="676" y="2884"/>
              <a:ext cx="4032"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3" name="Group 13"/>
          <p:cNvGrpSpPr>
            <a:grpSpLocks/>
          </p:cNvGrpSpPr>
          <p:nvPr/>
        </p:nvGrpSpPr>
        <p:grpSpPr bwMode="auto">
          <a:xfrm>
            <a:off x="1147763" y="4721225"/>
            <a:ext cx="6467475" cy="1293813"/>
            <a:chOff x="1147756" y="5254419"/>
            <a:chExt cx="6468017" cy="1293006"/>
          </a:xfrm>
        </p:grpSpPr>
        <p:sp>
          <p:nvSpPr>
            <p:cNvPr id="56328" name="Rectangle 15"/>
            <p:cNvSpPr>
              <a:spLocks noChangeArrowheads="1"/>
            </p:cNvSpPr>
            <p:nvPr/>
          </p:nvSpPr>
          <p:spPr bwMode="auto">
            <a:xfrm>
              <a:off x="1147756" y="5254419"/>
              <a:ext cx="6468017" cy="129300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aphicFrame>
          <p:nvGraphicFramePr>
            <p:cNvPr id="56329" name="Object 4"/>
            <p:cNvGraphicFramePr>
              <a:graphicFrameLocks noChangeAspect="1"/>
            </p:cNvGraphicFramePr>
            <p:nvPr/>
          </p:nvGraphicFramePr>
          <p:xfrm>
            <a:off x="1500211" y="5392446"/>
            <a:ext cx="5801211" cy="1028058"/>
          </p:xfrm>
          <a:graphic>
            <a:graphicData uri="http://schemas.openxmlformats.org/presentationml/2006/ole">
              <mc:AlternateContent xmlns:mc="http://schemas.openxmlformats.org/markup-compatibility/2006">
                <mc:Choice xmlns:v="urn:schemas-microsoft-com:vml" Requires="v">
                  <p:oleObj spid="_x0000_s368978" name="Equation" r:id="rId6" imgW="2336800" imgH="431800" progId="Equation.3">
                    <p:embed/>
                  </p:oleObj>
                </mc:Choice>
                <mc:Fallback>
                  <p:oleObj name="Equation" r:id="rId6" imgW="2336800" imgH="431800" progId="Equation.3">
                    <p:embed/>
                    <p:pic>
                      <p:nvPicPr>
                        <p:cNvPr id="56329"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211" y="5392446"/>
                          <a:ext cx="5801211" cy="1028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56325" name="Rectangle 4"/>
          <p:cNvSpPr>
            <a:spLocks noChangeArrowheads="1"/>
          </p:cNvSpPr>
          <p:nvPr/>
        </p:nvSpPr>
        <p:spPr bwMode="auto">
          <a:xfrm>
            <a:off x="0" y="6091238"/>
            <a:ext cx="707866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1800" dirty="0">
                <a:solidFill>
                  <a:srgbClr val="000000"/>
                </a:solidFill>
                <a:latin typeface="Times New Roman" charset="0"/>
                <a:ea typeface="宋体" charset="-122"/>
              </a:rPr>
              <a:t>For a demo of M/M/1, see: </a:t>
            </a:r>
            <a:br>
              <a:rPr lang="en-US" altLang="zh-CN" sz="1800" dirty="0">
                <a:solidFill>
                  <a:srgbClr val="000000"/>
                </a:solidFill>
                <a:latin typeface="Times New Roman" charset="0"/>
                <a:ea typeface="宋体" charset="-122"/>
              </a:rPr>
            </a:br>
            <a:r>
              <a:rPr lang="en-US" altLang="x-none" sz="1800" dirty="0">
                <a:solidFill>
                  <a:srgbClr val="000000"/>
                </a:solidFill>
                <a:latin typeface="Times New Roman" charset="0"/>
                <a:ea typeface="宋体" charset="-122"/>
              </a:rPr>
              <a:t>http://</a:t>
            </a:r>
            <a:r>
              <a:rPr lang="en-US" altLang="x-none" sz="1800" dirty="0" err="1">
                <a:solidFill>
                  <a:srgbClr val="000000"/>
                </a:solidFill>
                <a:latin typeface="Times New Roman" charset="0"/>
                <a:ea typeface="宋体" charset="-122"/>
              </a:rPr>
              <a:t>www.dcs.ed.ac.uk</a:t>
            </a:r>
            <a:r>
              <a:rPr lang="en-US" altLang="x-none" sz="1800" dirty="0">
                <a:solidFill>
                  <a:srgbClr val="000000"/>
                </a:solidFill>
                <a:latin typeface="Times New Roman" charset="0"/>
                <a:ea typeface="宋体" charset="-122"/>
              </a:rPr>
              <a:t>/home/</a:t>
            </a:r>
            <a:r>
              <a:rPr lang="en-US" altLang="x-none" sz="1800" dirty="0" err="1">
                <a:solidFill>
                  <a:srgbClr val="000000"/>
                </a:solidFill>
                <a:latin typeface="Times New Roman" charset="0"/>
                <a:ea typeface="宋体" charset="-122"/>
              </a:rPr>
              <a:t>jeh</a:t>
            </a:r>
            <a:r>
              <a:rPr lang="en-US" altLang="x-none" sz="1800" dirty="0">
                <a:solidFill>
                  <a:srgbClr val="000000"/>
                </a:solidFill>
                <a:latin typeface="Times New Roman" charset="0"/>
                <a:ea typeface="宋体" charset="-122"/>
              </a:rPr>
              <a:t>/</a:t>
            </a:r>
            <a:r>
              <a:rPr lang="en-US" altLang="x-none" sz="1800" dirty="0" err="1">
                <a:solidFill>
                  <a:srgbClr val="000000"/>
                </a:solidFill>
                <a:latin typeface="Times New Roman" charset="0"/>
                <a:ea typeface="宋体" charset="-122"/>
              </a:rPr>
              <a:t>Simjava</a:t>
            </a:r>
            <a:r>
              <a:rPr lang="en-US" altLang="x-none" sz="1800" dirty="0">
                <a:solidFill>
                  <a:srgbClr val="000000"/>
                </a:solidFill>
                <a:latin typeface="Times New Roman" charset="0"/>
                <a:ea typeface="宋体" charset="-122"/>
              </a:rPr>
              <a:t>/queueing/mm1_q/mm1_q.html</a:t>
            </a:r>
          </a:p>
        </p:txBody>
      </p:sp>
      <p:graphicFrame>
        <p:nvGraphicFramePr>
          <p:cNvPr id="16" name="Object 5"/>
          <p:cNvGraphicFramePr>
            <a:graphicFrameLocks noChangeAspect="1"/>
          </p:cNvGraphicFramePr>
          <p:nvPr/>
        </p:nvGraphicFramePr>
        <p:xfrm>
          <a:off x="1447800" y="1447800"/>
          <a:ext cx="1295400" cy="796925"/>
        </p:xfrm>
        <a:graphic>
          <a:graphicData uri="http://schemas.openxmlformats.org/presentationml/2006/ole">
            <mc:AlternateContent xmlns:mc="http://schemas.openxmlformats.org/markup-compatibility/2006">
              <mc:Choice xmlns:v="urn:schemas-microsoft-com:vml" Requires="v">
                <p:oleObj spid="_x0000_s368979" name="Equation" r:id="rId8" imgW="393529" imgH="241195" progId="Equation.3">
                  <p:embed/>
                </p:oleObj>
              </mc:Choice>
              <mc:Fallback>
                <p:oleObj name="Equation" r:id="rId8" imgW="393529" imgH="241195" progId="Equation.3">
                  <p:embed/>
                  <p:pic>
                    <p:nvPicPr>
                      <p:cNvPr id="16"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1447800"/>
                        <a:ext cx="1295400" cy="796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
          <p:cNvGraphicFramePr>
            <a:graphicFrameLocks noChangeAspect="1"/>
          </p:cNvGraphicFramePr>
          <p:nvPr/>
        </p:nvGraphicFramePr>
        <p:xfrm>
          <a:off x="4557713" y="1544638"/>
          <a:ext cx="1171575" cy="755650"/>
        </p:xfrm>
        <a:graphic>
          <a:graphicData uri="http://schemas.openxmlformats.org/presentationml/2006/ole">
            <mc:AlternateContent xmlns:mc="http://schemas.openxmlformats.org/markup-compatibility/2006">
              <mc:Choice xmlns:v="urn:schemas-microsoft-com:vml" Requires="v">
                <p:oleObj spid="_x0000_s368980" name="Equation" r:id="rId10" imgW="355600" imgH="228600" progId="Equation.3">
                  <p:embed/>
                </p:oleObj>
              </mc:Choice>
              <mc:Fallback>
                <p:oleObj name="Equation" r:id="rId10" imgW="355600" imgH="228600" progId="Equation.3">
                  <p:embed/>
                  <p:pic>
                    <p:nvPicPr>
                      <p:cNvPr id="1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7713" y="1544638"/>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012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0"/>
          <p:cNvGraphicFramePr>
            <a:graphicFrameLocks noChangeAspect="1"/>
          </p:cNvGraphicFramePr>
          <p:nvPr>
            <p:extLst/>
          </p:nvPr>
        </p:nvGraphicFramePr>
        <p:xfrm>
          <a:off x="7315200" y="5570538"/>
          <a:ext cx="1339850" cy="806450"/>
        </p:xfrm>
        <a:graphic>
          <a:graphicData uri="http://schemas.openxmlformats.org/presentationml/2006/ole">
            <mc:AlternateContent xmlns:mc="http://schemas.openxmlformats.org/markup-compatibility/2006">
              <mc:Choice xmlns:v="urn:schemas-microsoft-com:vml" Requires="v">
                <p:oleObj spid="_x0000_s369833" name="Equation" r:id="rId4" imgW="571500" imgH="431800" progId="Equation.3">
                  <p:embed/>
                </p:oleObj>
              </mc:Choice>
              <mc:Fallback>
                <p:oleObj name="Equation" r:id="rId4" imgW="571500" imgH="431800" progId="Equation.3">
                  <p:embed/>
                  <p:pic>
                    <p:nvPicPr>
                      <p:cNvPr id="1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5570538"/>
                        <a:ext cx="1339850" cy="806450"/>
                      </a:xfrm>
                      <a:prstGeom prst="rect">
                        <a:avLst/>
                      </a:prstGeom>
                      <a:noFill/>
                      <a:ln>
                        <a:solidFill>
                          <a:srgbClr val="FF0000"/>
                        </a:solidFill>
                      </a:ln>
                      <a:effectLst/>
                      <a:extLst/>
                    </p:spPr>
                  </p:pic>
                </p:oleObj>
              </mc:Fallback>
            </mc:AlternateContent>
          </a:graphicData>
        </a:graphic>
      </p:graphicFrame>
      <p:sp>
        <p:nvSpPr>
          <p:cNvPr id="60418" name="Rectangle 2"/>
          <p:cNvSpPr>
            <a:spLocks noGrp="1" noChangeArrowheads="1"/>
          </p:cNvSpPr>
          <p:nvPr>
            <p:ph type="title"/>
          </p:nvPr>
        </p:nvSpPr>
        <p:spPr>
          <a:xfrm>
            <a:off x="533400" y="228600"/>
            <a:ext cx="6549231" cy="1143000"/>
          </a:xfrm>
        </p:spPr>
        <p:txBody>
          <a:bodyPr/>
          <a:lstStyle/>
          <a:p>
            <a:r>
              <a:rPr lang="en-US" altLang="zh-CN" sz="3600" dirty="0">
                <a:ea typeface="宋体" charset="-122"/>
              </a:rPr>
              <a:t>Recap:</a:t>
            </a:r>
            <a:r>
              <a:rPr lang="zh-CN" altLang="en-US" sz="3600" dirty="0">
                <a:ea typeface="宋体" charset="-122"/>
              </a:rPr>
              <a:t> </a:t>
            </a:r>
            <a:r>
              <a:rPr lang="en-US" altLang="zh-CN" sz="3600" dirty="0">
                <a:ea typeface="宋体" charset="-122"/>
              </a:rPr>
              <a:t>Statistical Multiplexing</a:t>
            </a:r>
            <a:endParaRPr lang="en-US" altLang="x-none" sz="3600" dirty="0">
              <a:ea typeface="ＭＳ Ｐゴシック" charset="-128"/>
            </a:endParaRPr>
          </a:p>
        </p:txBody>
      </p:sp>
      <p:sp>
        <p:nvSpPr>
          <p:cNvPr id="60419" name="Rectangle 3"/>
          <p:cNvSpPr>
            <a:spLocks noGrp="1" noChangeArrowheads="1"/>
          </p:cNvSpPr>
          <p:nvPr>
            <p:ph idx="1"/>
          </p:nvPr>
        </p:nvSpPr>
        <p:spPr>
          <a:xfrm>
            <a:off x="533400" y="4162692"/>
            <a:ext cx="4165838" cy="2017612"/>
          </a:xfrm>
        </p:spPr>
        <p:txBody>
          <a:bodyPr/>
          <a:lstStyle/>
          <a:p>
            <a:pPr>
              <a:buFont typeface="Wingdings" pitchFamily="2" charset="2"/>
              <a:buChar char="q"/>
            </a:pPr>
            <a:r>
              <a:rPr lang="en-US" altLang="zh-CN" sz="2000" dirty="0">
                <a:ea typeface="宋体" charset="-122"/>
              </a:rPr>
              <a:t>no reservation: all arrivals into the single link, the queueing delay + transmission delay:</a:t>
            </a:r>
            <a:br>
              <a:rPr lang="en-US" altLang="zh-CN" sz="2000" dirty="0">
                <a:ea typeface="宋体" charset="-122"/>
              </a:rPr>
            </a:br>
            <a:endParaRPr lang="en-US" altLang="x-none" sz="2000" dirty="0">
              <a:ea typeface="ＭＳ Ｐゴシック" charset="-128"/>
            </a:endParaRPr>
          </a:p>
        </p:txBody>
      </p:sp>
      <p:sp>
        <p:nvSpPr>
          <p:cNvPr id="6041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fld id="{53B56C61-E90C-2449-925A-791D7E2CC791}" type="slidenum">
              <a:rPr lang="en-US" altLang="x-none" sz="1200">
                <a:latin typeface="Tahoma" charset="0"/>
              </a:rPr>
              <a:pPr algn="ctr">
                <a:spcBef>
                  <a:spcPct val="0"/>
                </a:spcBef>
                <a:buClrTx/>
                <a:buSzTx/>
                <a:buFontTx/>
                <a:buNone/>
              </a:pPr>
              <a:t>13</a:t>
            </a:fld>
            <a:endParaRPr lang="en-US" altLang="x-none" sz="1200">
              <a:latin typeface="Tahoma" charset="0"/>
            </a:endParaRPr>
          </a:p>
        </p:txBody>
      </p:sp>
      <mc:AlternateContent xmlns:mc="http://schemas.openxmlformats.org/markup-compatibility/2006" xmlns:a14="http://schemas.microsoft.com/office/drawing/2010/main">
        <mc:Choice Requires="a14">
          <p:sp>
            <p:nvSpPr>
              <p:cNvPr id="60420" name="Rectangle 7"/>
              <p:cNvSpPr>
                <a:spLocks noChangeArrowheads="1"/>
              </p:cNvSpPr>
              <p:nvPr/>
            </p:nvSpPr>
            <p:spPr bwMode="auto">
              <a:xfrm>
                <a:off x="4800600" y="4168775"/>
                <a:ext cx="3808413" cy="16779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393" tIns="45700" rIns="91393" bIns="45700"/>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zh-CN" sz="2000" dirty="0">
                    <a:ea typeface="宋体" charset="-122"/>
                  </a:rPr>
                  <a:t>reservation: each flow uses its own reserved (sub)link with rate </a:t>
                </a:r>
                <a14:m>
                  <m:oMath xmlns:m="http://schemas.openxmlformats.org/officeDocument/2006/math">
                    <m:r>
                      <a:rPr lang="en-US" sz="2000" i="1" dirty="0">
                        <a:latin typeface="Cambria Math" panose="02040503050406030204" pitchFamily="18" charset="0"/>
                        <a:ea typeface="Cambria Math" panose="02040503050406030204" pitchFamily="18" charset="0"/>
                      </a:rPr>
                      <m:t>𝜇</m:t>
                    </m:r>
                    <m:r>
                      <a:rPr lang="en-US" sz="2000" i="1" dirty="0">
                        <a:latin typeface="Cambria Math" panose="02040503050406030204" pitchFamily="18" charset="0"/>
                        <a:ea typeface="Cambria Math" panose="02040503050406030204" pitchFamily="18" charset="0"/>
                      </a:rPr>
                      <m:t> </m:t>
                    </m:r>
                  </m:oMath>
                </a14:m>
                <a:r>
                  <a:rPr lang="en-US" altLang="zh-CN" sz="2000" dirty="0">
                    <a:ea typeface="宋体" charset="-122"/>
                  </a:rPr>
                  <a:t>/n, the queueing delay + transmission delay:</a:t>
                </a:r>
                <a:endParaRPr lang="en-US" altLang="x-none" sz="2000" dirty="0">
                  <a:ea typeface="宋体" charset="-122"/>
                </a:endParaRPr>
              </a:p>
            </p:txBody>
          </p:sp>
        </mc:Choice>
        <mc:Fallback xmlns="">
          <p:sp>
            <p:nvSpPr>
              <p:cNvPr id="60420" name="Rectangle 7"/>
              <p:cNvSpPr>
                <a:spLocks noRot="1" noChangeAspect="1" noMove="1" noResize="1" noEditPoints="1" noAdjustHandles="1" noChangeArrowheads="1" noChangeShapeType="1" noTextEdit="1"/>
              </p:cNvSpPr>
              <p:nvPr/>
            </p:nvSpPr>
            <p:spPr bwMode="auto">
              <a:xfrm>
                <a:off x="4800600" y="4168775"/>
                <a:ext cx="3808413" cy="1677988"/>
              </a:xfrm>
              <a:prstGeom prst="rect">
                <a:avLst/>
              </a:prstGeom>
              <a:blipFill>
                <a:blip r:embed="rId6"/>
                <a:stretch>
                  <a:fillRect l="-664" t="-1504" r="-33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368" name="Text Box 8"/>
              <p:cNvSpPr txBox="1">
                <a:spLocks noChangeArrowheads="1"/>
              </p:cNvSpPr>
              <p:nvPr/>
            </p:nvSpPr>
            <p:spPr bwMode="auto">
              <a:xfrm>
                <a:off x="685800" y="1524000"/>
                <a:ext cx="7848600" cy="2554388"/>
              </a:xfrm>
              <a:prstGeom prst="rect">
                <a:avLst/>
              </a:prstGeom>
              <a:noFill/>
              <a:ln w="12700">
                <a:noFill/>
                <a:miter lim="800000"/>
                <a:headEnd/>
                <a:tailEnd/>
              </a:ln>
            </p:spPr>
            <p:txBody>
              <a:bodyPr lIns="91285" tIns="45642" rIns="91285" bIns="45642">
                <a:spAutoFit/>
              </a:bodyPr>
              <a:lstStyle/>
              <a:p>
                <a:pPr algn="l" defTabSz="911352">
                  <a:defRPr/>
                </a:pPr>
                <a:r>
                  <a:rPr lang="en-US" sz="2000" dirty="0">
                    <a:latin typeface="+mn-lt"/>
                    <a:ea typeface="+mn-ea"/>
                  </a:rPr>
                  <a:t>A simple model to compare bandwidth efficiency of</a:t>
                </a:r>
              </a:p>
              <a:p>
                <a:pPr algn="l" defTabSz="911352">
                  <a:defRPr/>
                </a:pPr>
                <a:r>
                  <a:rPr lang="en-US" sz="2000" dirty="0">
                    <a:latin typeface="+mn-lt"/>
                    <a:ea typeface="+mn-ea"/>
                  </a:rPr>
                  <a:t> - reservation/dedication (aka circuit-switching) vs</a:t>
                </a:r>
              </a:p>
              <a:p>
                <a:pPr algn="l" defTabSz="911352">
                  <a:defRPr/>
                </a:pPr>
                <a:r>
                  <a:rPr lang="en-US" sz="2000" dirty="0">
                    <a:latin typeface="+mn-lt"/>
                    <a:ea typeface="+mn-ea"/>
                  </a:rPr>
                  <a:t> - no reservation (aka packet switching)</a:t>
                </a:r>
                <a:br>
                  <a:rPr lang="en-US" sz="2000" dirty="0">
                    <a:latin typeface="+mn-lt"/>
                    <a:ea typeface="+mn-ea"/>
                  </a:rPr>
                </a:br>
                <a:r>
                  <a:rPr lang="en-US" sz="2000" dirty="0">
                    <a:latin typeface="+mn-lt"/>
                    <a:ea typeface="+mn-ea"/>
                  </a:rPr>
                  <a:t>setup</a:t>
                </a:r>
              </a:p>
              <a:p>
                <a:pPr algn="l" defTabSz="911352">
                  <a:defRPr/>
                </a:pPr>
                <a:r>
                  <a:rPr lang="en-US" sz="2000" dirty="0">
                    <a:latin typeface="+mn-lt"/>
                    <a:ea typeface="+mn-ea"/>
                  </a:rPr>
                  <a:t> - a single bottleneck link </a:t>
                </a:r>
                <a:r>
                  <a:rPr lang="en-US" altLang="zh-CN" sz="2000" dirty="0">
                    <a:latin typeface="+mn-lt"/>
                    <a:ea typeface="+mn-ea"/>
                  </a:rPr>
                  <a:t>with</a:t>
                </a:r>
                <a:r>
                  <a:rPr lang="en-US" sz="2000" dirty="0">
                    <a:latin typeface="+mn-lt"/>
                    <a:ea typeface="+mn-ea"/>
                  </a:rPr>
                  <a:t> </a:t>
                </a:r>
              </a:p>
              <a:p>
                <a:pPr algn="l" defTabSz="911352">
                  <a:defRPr/>
                </a:pPr>
                <a:r>
                  <a:rPr lang="zh-CN" altLang="en-US" sz="2000" dirty="0">
                    <a:latin typeface="+mn-lt"/>
                    <a:ea typeface="+mn-ea"/>
                  </a:rPr>
                  <a:t>    </a:t>
                </a:r>
                <a:r>
                  <a:rPr lang="en-US" altLang="zh-CN" sz="2000" dirty="0">
                    <a:latin typeface="+mn-lt"/>
                    <a:ea typeface="+mn-ea"/>
                  </a:rPr>
                  <a:t>service</a:t>
                </a:r>
                <a:r>
                  <a:rPr lang="zh-CN" altLang="en-US" sz="2000" dirty="0">
                    <a:latin typeface="+mn-lt"/>
                    <a:ea typeface="+mn-ea"/>
                  </a:rPr>
                  <a:t> </a:t>
                </a:r>
                <a:r>
                  <a:rPr lang="en-US" altLang="zh-CN" sz="2000" dirty="0">
                    <a:latin typeface="+mn-lt"/>
                    <a:ea typeface="+mn-ea"/>
                  </a:rPr>
                  <a:t>rate</a:t>
                </a:r>
                <a:r>
                  <a:rPr lang="zh-CN" altLang="en-US" sz="2000" dirty="0">
                    <a:latin typeface="+mn-lt"/>
                    <a:ea typeface="+mn-ea"/>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𝜇</m:t>
                    </m:r>
                  </m:oMath>
                </a14:m>
                <a:endParaRPr lang="en-US" sz="2000" dirty="0">
                  <a:latin typeface="+mn-lt"/>
                  <a:ea typeface="+mn-ea"/>
                </a:endParaRPr>
              </a:p>
              <a:p>
                <a:pPr algn="l" defTabSz="911352">
                  <a:defRPr/>
                </a:pPr>
                <a:r>
                  <a:rPr lang="en-US" sz="2000" dirty="0">
                    <a:latin typeface="+mn-lt"/>
                    <a:ea typeface="+mn-ea"/>
                  </a:rPr>
                  <a:t> - </a:t>
                </a:r>
                <a14:m>
                  <m:oMath xmlns:m="http://schemas.openxmlformats.org/officeDocument/2006/math">
                    <m:r>
                      <a:rPr lang="en-US" sz="2000" i="1" dirty="0" smtClean="0">
                        <a:latin typeface="Cambria Math" panose="02040503050406030204" pitchFamily="18" charset="0"/>
                        <a:ea typeface="+mn-ea"/>
                      </a:rPr>
                      <m:t>𝑛</m:t>
                    </m:r>
                  </m:oMath>
                </a14:m>
                <a:r>
                  <a:rPr lang="en-US" sz="2000" dirty="0">
                    <a:latin typeface="+mn-lt"/>
                    <a:ea typeface="+mn-ea"/>
                  </a:rPr>
                  <a:t> flows; each flow has an </a:t>
                </a:r>
                <a:br>
                  <a:rPr lang="en-US" sz="2000" dirty="0">
                    <a:latin typeface="+mn-lt"/>
                    <a:ea typeface="+mn-ea"/>
                  </a:rPr>
                </a:br>
                <a:r>
                  <a:rPr lang="en-US" sz="2000" dirty="0">
                    <a:latin typeface="+mn-lt"/>
                    <a:ea typeface="+mn-ea"/>
                  </a:rPr>
                  <a:t>   arrival rate of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𝜆</m:t>
                    </m:r>
                    <m:r>
                      <a:rPr lang="en-US" sz="2000" i="1" dirty="0" smtClean="0">
                        <a:latin typeface="Cambria Math" panose="02040503050406030204" pitchFamily="18" charset="0"/>
                        <a:ea typeface="+mn-ea"/>
                      </a:rPr>
                      <m:t>/</m:t>
                    </m:r>
                    <m:r>
                      <a:rPr lang="en-US" sz="2000" i="1" dirty="0" smtClean="0">
                        <a:latin typeface="Cambria Math" panose="02040503050406030204" pitchFamily="18" charset="0"/>
                        <a:ea typeface="+mn-ea"/>
                      </a:rPr>
                      <m:t>𝑛</m:t>
                    </m:r>
                  </m:oMath>
                </a14:m>
                <a:endParaRPr lang="en-US" sz="2000" dirty="0">
                  <a:latin typeface="+mn-lt"/>
                  <a:ea typeface="+mn-ea"/>
                </a:endParaRPr>
              </a:p>
            </p:txBody>
          </p:sp>
        </mc:Choice>
        <mc:Fallback>
          <p:sp>
            <p:nvSpPr>
              <p:cNvPr id="15368" name="Text Box 8"/>
              <p:cNvSpPr txBox="1">
                <a:spLocks noRot="1" noChangeAspect="1" noMove="1" noResize="1" noEditPoints="1" noAdjustHandles="1" noChangeArrowheads="1" noChangeShapeType="1" noTextEdit="1"/>
              </p:cNvSpPr>
              <p:nvPr/>
            </p:nvSpPr>
            <p:spPr bwMode="auto">
              <a:xfrm>
                <a:off x="685800" y="1524000"/>
                <a:ext cx="7848600" cy="2554388"/>
              </a:xfrm>
              <a:prstGeom prst="rect">
                <a:avLst/>
              </a:prstGeom>
              <a:blipFill>
                <a:blip r:embed="rId7"/>
                <a:stretch>
                  <a:fillRect l="-808" t="-1493" b="-2985"/>
                </a:stretch>
              </a:blipFill>
              <a:ln w="12700">
                <a:noFill/>
                <a:miter lim="800000"/>
                <a:headEnd/>
                <a:tailEnd/>
              </a:ln>
            </p:spPr>
            <p:txBody>
              <a:bodyPr/>
              <a:lstStyle/>
              <a:p>
                <a:r>
                  <a:rPr lang="en-US">
                    <a:noFill/>
                  </a:rPr>
                  <a:t> </a:t>
                </a:r>
              </a:p>
            </p:txBody>
          </p:sp>
        </mc:Fallback>
      </mc:AlternateContent>
      <p:pic>
        <p:nvPicPr>
          <p:cNvPr id="60422" name="Picture 9" descr="0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259080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0554" name="Object 10"/>
          <p:cNvGraphicFramePr>
            <a:graphicFrameLocks noChangeAspect="1"/>
          </p:cNvGraphicFramePr>
          <p:nvPr>
            <p:extLst/>
          </p:nvPr>
        </p:nvGraphicFramePr>
        <p:xfrm>
          <a:off x="1674813" y="5530850"/>
          <a:ext cx="1042987" cy="806450"/>
        </p:xfrm>
        <a:graphic>
          <a:graphicData uri="http://schemas.openxmlformats.org/presentationml/2006/ole">
            <mc:AlternateContent xmlns:mc="http://schemas.openxmlformats.org/markup-compatibility/2006">
              <mc:Choice xmlns:v="urn:schemas-microsoft-com:vml" Requires="v">
                <p:oleObj spid="_x0000_s369834" name="Equation" r:id="rId9" imgW="444500" imgH="431800" progId="Equation.3">
                  <p:embed/>
                </p:oleObj>
              </mc:Choice>
              <mc:Fallback>
                <p:oleObj name="Equation" r:id="rId9" imgW="444500" imgH="431800" progId="Equation.3">
                  <p:embed/>
                  <p:pic>
                    <p:nvPicPr>
                      <p:cNvPr id="62055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4813" y="5530850"/>
                        <a:ext cx="1042987" cy="806450"/>
                      </a:xfrm>
                      <a:prstGeom prst="rect">
                        <a:avLst/>
                      </a:prstGeom>
                      <a:noFill/>
                      <a:ln>
                        <a:solidFill>
                          <a:srgbClr val="FF0000"/>
                        </a:solidFill>
                      </a:ln>
                      <a:effectLst/>
                      <a:extLst/>
                    </p:spPr>
                  </p:pic>
                </p:oleObj>
              </mc:Fallback>
            </mc:AlternateContent>
          </a:graphicData>
        </a:graphic>
      </p:graphicFrame>
      <p:sp>
        <p:nvSpPr>
          <p:cNvPr id="15370" name="Oval 9"/>
          <p:cNvSpPr>
            <a:spLocks noChangeArrowheads="1"/>
          </p:cNvSpPr>
          <p:nvPr/>
        </p:nvSpPr>
        <p:spPr bwMode="auto">
          <a:xfrm>
            <a:off x="7312025" y="5799138"/>
            <a:ext cx="304800" cy="381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pic>
        <p:nvPicPr>
          <p:cNvPr id="60426" name="Picture 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0"/>
            <a:ext cx="27130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87BCF6-09B4-6F49-9E3E-150DDEFCFF7F}"/>
                  </a:ext>
                </a:extLst>
              </p:cNvPr>
              <p:cNvSpPr txBox="1"/>
              <p:nvPr/>
            </p:nvSpPr>
            <p:spPr>
              <a:xfrm>
                <a:off x="5373060" y="5521327"/>
                <a:ext cx="1709571" cy="7286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𝜆</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𝜌</m:t>
                      </m:r>
                    </m:oMath>
                  </m:oMathPara>
                </a14:m>
                <a:endParaRPr lang="en-US" sz="2000" dirty="0"/>
              </a:p>
            </p:txBody>
          </p:sp>
        </mc:Choice>
        <mc:Fallback xmlns="">
          <p:sp>
            <p:nvSpPr>
              <p:cNvPr id="2" name="TextBox 1">
                <a:extLst>
                  <a:ext uri="{FF2B5EF4-FFF2-40B4-BE49-F238E27FC236}">
                    <a16:creationId xmlns:a16="http://schemas.microsoft.com/office/drawing/2014/main" id="{2987BCF6-09B4-6F49-9E3E-150DDEFCFF7F}"/>
                  </a:ext>
                </a:extLst>
              </p:cNvPr>
              <p:cNvSpPr txBox="1">
                <a:spLocks noRot="1" noChangeAspect="1" noMove="1" noResize="1" noEditPoints="1" noAdjustHandles="1" noChangeArrowheads="1" noChangeShapeType="1" noTextEdit="1"/>
              </p:cNvSpPr>
              <p:nvPr/>
            </p:nvSpPr>
            <p:spPr>
              <a:xfrm>
                <a:off x="5373060" y="5521327"/>
                <a:ext cx="1709571" cy="728661"/>
              </a:xfrm>
              <a:prstGeom prst="rect">
                <a:avLst/>
              </a:prstGeom>
              <a:blipFill>
                <a:blip r:embed="rId12"/>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B34D40D-11BF-F24C-9EF3-9573ED7ADE73}"/>
                  </a:ext>
                </a:extLst>
              </p:cNvPr>
              <p:cNvSpPr txBox="1"/>
              <p:nvPr/>
            </p:nvSpPr>
            <p:spPr>
              <a:xfrm>
                <a:off x="5344259" y="6173933"/>
                <a:ext cx="1839734" cy="722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𝑆</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𝑛𝑆</m:t>
                      </m:r>
                    </m:oMath>
                  </m:oMathPara>
                </a14:m>
                <a:endParaRPr lang="en-US" sz="2000" dirty="0"/>
              </a:p>
            </p:txBody>
          </p:sp>
        </mc:Choice>
        <mc:Fallback xmlns="">
          <p:sp>
            <p:nvSpPr>
              <p:cNvPr id="13" name="TextBox 12">
                <a:extLst>
                  <a:ext uri="{FF2B5EF4-FFF2-40B4-BE49-F238E27FC236}">
                    <a16:creationId xmlns:a16="http://schemas.microsoft.com/office/drawing/2014/main" id="{7B34D40D-11BF-F24C-9EF3-9573ED7ADE73}"/>
                  </a:ext>
                </a:extLst>
              </p:cNvPr>
              <p:cNvSpPr txBox="1">
                <a:spLocks noRot="1" noChangeAspect="1" noMove="1" noResize="1" noEditPoints="1" noAdjustHandles="1" noChangeArrowheads="1" noChangeShapeType="1" noTextEdit="1"/>
              </p:cNvSpPr>
              <p:nvPr/>
            </p:nvSpPr>
            <p:spPr>
              <a:xfrm>
                <a:off x="5344259" y="6173933"/>
                <a:ext cx="1839734" cy="722377"/>
              </a:xfrm>
              <a:prstGeom prst="rect">
                <a:avLst/>
              </a:prstGeom>
              <a:blipFill>
                <a:blip r:embed="rId13"/>
                <a:stretch>
                  <a:fillRect b="-862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DEB7CF9-A1DF-1B42-86AC-312899DF02FD}"/>
              </a:ext>
            </a:extLst>
          </p:cNvPr>
          <p:cNvSpPr txBox="1"/>
          <p:nvPr/>
        </p:nvSpPr>
        <p:spPr>
          <a:xfrm>
            <a:off x="4231691" y="5401261"/>
            <a:ext cx="1669047" cy="338554"/>
          </a:xfrm>
          <a:prstGeom prst="rect">
            <a:avLst/>
          </a:prstGeom>
          <a:noFill/>
        </p:spPr>
        <p:txBody>
          <a:bodyPr wrap="none" rtlCol="0">
            <a:spAutoFit/>
          </a:bodyPr>
          <a:lstStyle/>
          <a:p>
            <a:r>
              <a:rPr lang="en-US" altLang="zh-CN" sz="1600" dirty="0">
                <a:latin typeface="+mn-lt"/>
              </a:rPr>
              <a:t>For</a:t>
            </a:r>
            <a:r>
              <a:rPr lang="zh-CN" altLang="en-US" sz="1600" dirty="0">
                <a:latin typeface="+mn-lt"/>
              </a:rPr>
              <a:t> </a:t>
            </a:r>
            <a:r>
              <a:rPr lang="en-US" altLang="zh-CN" sz="1600" dirty="0">
                <a:latin typeface="+mn-lt"/>
              </a:rPr>
              <a:t>each</a:t>
            </a:r>
            <a:r>
              <a:rPr lang="zh-CN" altLang="en-US" sz="1600" dirty="0">
                <a:latin typeface="+mn-lt"/>
              </a:rPr>
              <a:t> </a:t>
            </a:r>
            <a:r>
              <a:rPr lang="en-US" altLang="zh-CN" sz="1600" dirty="0">
                <a:latin typeface="+mn-lt"/>
              </a:rPr>
              <a:t>flow</a:t>
            </a:r>
            <a:r>
              <a:rPr lang="zh-CN" altLang="en-US" sz="1600" dirty="0">
                <a:latin typeface="+mn-lt"/>
              </a:rPr>
              <a:t> </a:t>
            </a:r>
            <a:r>
              <a:rPr lang="en-US" altLang="zh-CN" sz="1600" dirty="0" err="1">
                <a:latin typeface="+mn-lt"/>
              </a:rPr>
              <a:t>i</a:t>
            </a:r>
            <a:r>
              <a:rPr lang="en-US" altLang="zh-CN" sz="1600" dirty="0">
                <a:latin typeface="+mn-lt"/>
              </a:rPr>
              <a:t>:</a:t>
            </a:r>
            <a:endParaRPr lang="en-US" sz="1600" dirty="0">
              <a:latin typeface="+mn-lt"/>
            </a:endParaRPr>
          </a:p>
        </p:txBody>
      </p:sp>
      <p:sp>
        <p:nvSpPr>
          <p:cNvPr id="5" name="Right Arrow 4">
            <a:extLst>
              <a:ext uri="{FF2B5EF4-FFF2-40B4-BE49-F238E27FC236}">
                <a16:creationId xmlns:a16="http://schemas.microsoft.com/office/drawing/2014/main" id="{834296AB-DAD7-3B44-9DDA-F054BA3937FE}"/>
              </a:ext>
            </a:extLst>
          </p:cNvPr>
          <p:cNvSpPr/>
          <p:nvPr/>
        </p:nvSpPr>
        <p:spPr bwMode="auto">
          <a:xfrm>
            <a:off x="6977715" y="5872802"/>
            <a:ext cx="267434" cy="484632"/>
          </a:xfrm>
          <a:prstGeom prst="rightArrow">
            <a:avLst/>
          </a:prstGeom>
          <a:solidFill>
            <a:schemeClr val="accent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3186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x-none" sz="3600">
                <a:ea typeface="ＭＳ Ｐゴシック" charset="-128"/>
              </a:rPr>
              <a:t>Summary of Progress</a:t>
            </a:r>
          </a:p>
        </p:txBody>
      </p:sp>
      <p:sp>
        <p:nvSpPr>
          <p:cNvPr id="87043"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We have seen the hardware infrastructure, the basic communication scheme, a next key question is how to develop the software system.</a:t>
            </a:r>
          </a:p>
        </p:txBody>
      </p:sp>
      <p:sp>
        <p:nvSpPr>
          <p:cNvPr id="8704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FF78573-E469-414B-BA3D-CEAD6AF01B70}" type="slidenum">
              <a:rPr lang="en-US" altLang="x-none" sz="1200">
                <a:latin typeface="Tahoma" charset="0"/>
              </a:rPr>
              <a:pPr>
                <a:spcBef>
                  <a:spcPct val="0"/>
                </a:spcBef>
                <a:buClrTx/>
                <a:buSzTx/>
                <a:buFontTx/>
                <a:buNone/>
              </a:pPr>
              <a:t>14</a:t>
            </a:fld>
            <a:endParaRPr lang="en-US" altLang="x-none" sz="1200">
              <a:latin typeface="Tahoma" charset="0"/>
            </a:endParaRPr>
          </a:p>
        </p:txBody>
      </p:sp>
    </p:spTree>
    <p:extLst>
      <p:ext uri="{BB962C8B-B14F-4D97-AF65-F5344CB8AC3E}">
        <p14:creationId xmlns:p14="http://schemas.microsoft.com/office/powerpoint/2010/main" val="121780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89941DF-E16E-5F4B-92D8-3DBC9168B165}" type="slidenum">
              <a:rPr lang="en-US" altLang="x-none" sz="1200">
                <a:latin typeface="Tahoma" charset="0"/>
              </a:rPr>
              <a:pPr>
                <a:spcBef>
                  <a:spcPct val="0"/>
                </a:spcBef>
                <a:buClrTx/>
                <a:buSzTx/>
                <a:buFontTx/>
                <a:buNone/>
              </a:pPr>
              <a:t>15</a:t>
            </a:fld>
            <a:endParaRPr lang="en-US" altLang="x-none" sz="1200">
              <a:latin typeface="Tahoma" charset="0"/>
            </a:endParaRPr>
          </a:p>
        </p:txBody>
      </p:sp>
      <p:sp>
        <p:nvSpPr>
          <p:cNvPr id="8909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
        <p:nvSpPr>
          <p:cNvPr id="89091"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zh-CN" dirty="0">
                <a:ea typeface="宋体" charset="-122"/>
              </a:rPr>
              <a:t>Admin. and r</a:t>
            </a:r>
            <a:r>
              <a:rPr lang="en-US" altLang="x-none" dirty="0">
                <a:ea typeface="宋体" charset="-122"/>
              </a:rPr>
              <a:t>ecap</a:t>
            </a:r>
          </a:p>
          <a:p>
            <a:pPr algn="l">
              <a:buClr>
                <a:srgbClr val="0033CC"/>
              </a:buClr>
              <a:buFont typeface="Wingdings" charset="2"/>
              <a:buChar char="q"/>
            </a:pPr>
            <a:r>
              <a:rPr lang="en-US" altLang="x-none" dirty="0">
                <a:ea typeface="宋体" charset="-122"/>
              </a:rPr>
              <a:t>Layered network architecture</a:t>
            </a:r>
          </a:p>
          <a:p>
            <a:pPr lvl="1" algn="l">
              <a:buClr>
                <a:srgbClr val="C00000"/>
              </a:buClr>
              <a:buSzPct val="85000"/>
              <a:buFont typeface="Wingdings" charset="2"/>
              <a:buChar char="Ø"/>
            </a:pPr>
            <a:r>
              <a:rPr lang="en-US" altLang="x-none" sz="2800" i="1" dirty="0">
                <a:solidFill>
                  <a:srgbClr val="C00000"/>
                </a:solidFill>
              </a:rPr>
              <a:t>what is layering?</a:t>
            </a:r>
          </a:p>
          <a:p>
            <a:pPr lvl="1" algn="l">
              <a:buSzPct val="85000"/>
              <a:buFont typeface="Wingdings" charset="2"/>
              <a:buChar char="q"/>
            </a:pPr>
            <a:r>
              <a:rPr lang="en-US" altLang="x-none" sz="2800" dirty="0"/>
              <a:t>why </a:t>
            </a:r>
            <a:r>
              <a:rPr lang="en-US" altLang="zh-CN" sz="2800" dirty="0">
                <a:ea typeface="宋体" charset="-122"/>
              </a:rPr>
              <a:t>l</a:t>
            </a:r>
            <a:r>
              <a:rPr lang="en-US" altLang="x-none" sz="2800" dirty="0"/>
              <a:t>ayering?</a:t>
            </a:r>
          </a:p>
          <a:p>
            <a:pPr lvl="1" algn="l">
              <a:buClr>
                <a:srgbClr val="0033CC"/>
              </a:buClr>
              <a:buSzPct val="85000"/>
              <a:buFont typeface="Wingdings" charset="2"/>
              <a:buChar char="q"/>
            </a:pPr>
            <a:r>
              <a:rPr lang="en-US" altLang="x-none" sz="2800" dirty="0"/>
              <a:t>how to determine the layers?</a:t>
            </a:r>
          </a:p>
          <a:p>
            <a:pPr lvl="1" algn="l">
              <a:buClr>
                <a:srgbClr val="0033CC"/>
              </a:buClr>
              <a:buSzPct val="85000"/>
              <a:buFont typeface="Wingdings" charset="2"/>
              <a:buChar char="q"/>
            </a:pPr>
            <a:r>
              <a:rPr lang="en-US" altLang="x-none" sz="2800" dirty="0"/>
              <a:t>ISO/OSI layering and Internet layering</a:t>
            </a:r>
          </a:p>
        </p:txBody>
      </p:sp>
    </p:spTree>
    <p:extLst>
      <p:ext uri="{BB962C8B-B14F-4D97-AF65-F5344CB8AC3E}">
        <p14:creationId xmlns:p14="http://schemas.microsoft.com/office/powerpoint/2010/main" val="282726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A technique to organize a networked system into a </a:t>
            </a:r>
            <a:r>
              <a:rPr lang="en-US" altLang="x-none" dirty="0">
                <a:solidFill>
                  <a:srgbClr val="FF0000"/>
                </a:solidFill>
              </a:rPr>
              <a:t>succession</a:t>
            </a:r>
            <a:r>
              <a:rPr lang="en-US" altLang="x-none" dirty="0"/>
              <a:t> of logically distinct entities, such that the service provided by one entity is </a:t>
            </a:r>
            <a:r>
              <a:rPr lang="en-US" altLang="x-none" dirty="0">
                <a:solidFill>
                  <a:srgbClr val="FF0000"/>
                </a:solidFill>
              </a:rPr>
              <a:t>solely</a:t>
            </a:r>
            <a:r>
              <a:rPr lang="en-US" altLang="x-none" dirty="0"/>
              <a:t> based on the service provided by the previous (lower level) entity.</a:t>
            </a:r>
          </a:p>
        </p:txBody>
      </p:sp>
      <p:sp>
        <p:nvSpPr>
          <p:cNvPr id="9113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064867-AFF1-574C-B2FD-E152DF7BADF3}" type="slidenum">
              <a:rPr lang="en-US" altLang="x-none" sz="1200">
                <a:latin typeface="Tahoma" charset="0"/>
              </a:rPr>
              <a:pPr>
                <a:spcBef>
                  <a:spcPct val="0"/>
                </a:spcBef>
                <a:buClrTx/>
                <a:buSzTx/>
                <a:buFontTx/>
                <a:buNone/>
              </a:pPr>
              <a:t>16</a:t>
            </a:fld>
            <a:endParaRPr lang="en-US" altLang="x-none" sz="1200">
              <a:latin typeface="Tahoma" charset="0"/>
            </a:endParaRPr>
          </a:p>
        </p:txBody>
      </p:sp>
      <p:sp>
        <p:nvSpPr>
          <p:cNvPr id="9113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What is Layering?</a:t>
            </a:r>
          </a:p>
        </p:txBody>
      </p:sp>
      <p:sp>
        <p:nvSpPr>
          <p:cNvPr id="91140"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1"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42"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3"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44"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5"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46"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7"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48"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9"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50"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1"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52"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3"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54"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5"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56"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7"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58"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9"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0"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1"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62"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3"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64"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5"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6"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7"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91168" name="AutoShape 32"/>
          <p:cNvCxnSpPr>
            <a:cxnSpLocks noChangeShapeType="1"/>
            <a:stCxn id="91148" idx="3"/>
            <a:endCxn id="91164" idx="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69" name="AutoShape 33"/>
          <p:cNvCxnSpPr>
            <a:cxnSpLocks noChangeShapeType="1"/>
            <a:stCxn id="91146" idx="3"/>
            <a:endCxn id="91162" idx="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0" name="AutoShape 34"/>
          <p:cNvCxnSpPr>
            <a:cxnSpLocks noChangeShapeType="1"/>
            <a:stCxn id="91144" idx="3"/>
            <a:endCxn id="91160" idx="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1" name="AutoShape 35"/>
          <p:cNvCxnSpPr>
            <a:cxnSpLocks noChangeShapeType="1"/>
            <a:stCxn id="91164" idx="3"/>
            <a:endCxn id="91158" idx="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2" name="AutoShape 36"/>
          <p:cNvCxnSpPr>
            <a:cxnSpLocks noChangeShapeType="1"/>
            <a:stCxn id="91162" idx="3"/>
            <a:endCxn id="91156" idx="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3" name="AutoShape 37"/>
          <p:cNvCxnSpPr>
            <a:cxnSpLocks noChangeShapeType="1"/>
            <a:stCxn id="91160" idx="3"/>
            <a:endCxn id="91154" idx="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4" name="AutoShape 38"/>
          <p:cNvCxnSpPr>
            <a:cxnSpLocks noChangeShapeType="1"/>
            <a:stCxn id="91142" idx="3"/>
            <a:endCxn id="91152" idx="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5" name="AutoShape 39"/>
          <p:cNvCxnSpPr>
            <a:cxnSpLocks noChangeShapeType="1"/>
            <a:stCxn id="91140" idx="3"/>
            <a:endCxn id="91150" idx="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80783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B862D25-618E-5B4A-A554-55B1A8E22DD9}" type="slidenum">
              <a:rPr lang="en-US" altLang="x-none" sz="1200">
                <a:latin typeface="Tahoma" charset="0"/>
              </a:rPr>
              <a:pPr>
                <a:spcBef>
                  <a:spcPct val="0"/>
                </a:spcBef>
                <a:buClrTx/>
                <a:buSzTx/>
                <a:buFontTx/>
                <a:buNone/>
              </a:pPr>
              <a:t>17</a:t>
            </a:fld>
            <a:endParaRPr lang="en-US" altLang="x-none" sz="1200">
              <a:latin typeface="Tahoma" charset="0"/>
            </a:endParaRPr>
          </a:p>
        </p:txBody>
      </p:sp>
      <p:sp>
        <p:nvSpPr>
          <p:cNvPr id="93186"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
        <p:nvSpPr>
          <p:cNvPr id="93187"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x-none" dirty="0"/>
              <a:t>Admin. and recap</a:t>
            </a:r>
          </a:p>
          <a:p>
            <a:pPr algn="l">
              <a:buClr>
                <a:srgbClr val="0033CC"/>
              </a:buClr>
              <a:buFont typeface="Wingdings" charset="2"/>
              <a:buChar char="q"/>
            </a:pPr>
            <a:r>
              <a:rPr lang="en-US" altLang="x-none" dirty="0"/>
              <a:t>Layered network architecture</a:t>
            </a:r>
          </a:p>
          <a:p>
            <a:pPr lvl="1" algn="l">
              <a:buSzPct val="85000"/>
              <a:buFont typeface="Wingdings" charset="2"/>
              <a:buChar char="q"/>
            </a:pPr>
            <a:r>
              <a:rPr lang="en-US" altLang="x-none" sz="2800" dirty="0"/>
              <a:t>what is layering?</a:t>
            </a:r>
          </a:p>
          <a:p>
            <a:pPr lvl="1" algn="l">
              <a:buClr>
                <a:srgbClr val="C00000"/>
              </a:buClr>
              <a:buSzPct val="85000"/>
              <a:buFont typeface="Wingdings" charset="2"/>
              <a:buChar char="Ø"/>
            </a:pPr>
            <a:r>
              <a:rPr lang="en-US" altLang="x-none" sz="2800" i="1" dirty="0">
                <a:solidFill>
                  <a:srgbClr val="C00000"/>
                </a:solidFill>
              </a:rPr>
              <a:t>why </a:t>
            </a:r>
            <a:r>
              <a:rPr lang="en-US" altLang="zh-CN" sz="2800" i="1" dirty="0">
                <a:solidFill>
                  <a:srgbClr val="C00000"/>
                </a:solidFill>
                <a:ea typeface="宋体" charset="-122"/>
              </a:rPr>
              <a:t>l</a:t>
            </a:r>
            <a:r>
              <a:rPr lang="en-US" altLang="x-none" sz="2800" i="1" dirty="0">
                <a:solidFill>
                  <a:srgbClr val="C00000"/>
                </a:solidFill>
              </a:rPr>
              <a:t>ayering?</a:t>
            </a:r>
          </a:p>
        </p:txBody>
      </p:sp>
    </p:spTree>
    <p:extLst>
      <p:ext uri="{BB962C8B-B14F-4D97-AF65-F5344CB8AC3E}">
        <p14:creationId xmlns:p14="http://schemas.microsoft.com/office/powerpoint/2010/main" val="1412406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Why Layering?</a:t>
            </a:r>
          </a:p>
        </p:txBody>
      </p:sp>
      <p:sp>
        <p:nvSpPr>
          <p:cNvPr id="9523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912523C-E089-A54F-BF04-705AC9DCB5B9}" type="slidenum">
              <a:rPr lang="en-US" altLang="x-none" sz="1200">
                <a:latin typeface="Tahoma" charset="0"/>
              </a:rPr>
              <a:pPr>
                <a:spcBef>
                  <a:spcPct val="0"/>
                </a:spcBef>
                <a:buClrTx/>
                <a:buSzTx/>
                <a:buFontTx/>
                <a:buNone/>
              </a:pPr>
              <a:t>18</a:t>
            </a:fld>
            <a:endParaRPr lang="en-US" altLang="x-none" sz="1200">
              <a:latin typeface="Tahoma" charset="0"/>
            </a:endParaRPr>
          </a:p>
        </p:txBody>
      </p:sp>
      <p:sp>
        <p:nvSpPr>
          <p:cNvPr id="95235" name="Rectangle 5"/>
          <p:cNvSpPr>
            <a:spLocks noChangeArrowheads="1"/>
          </p:cNvSpPr>
          <p:nvPr/>
        </p:nvSpPr>
        <p:spPr bwMode="auto">
          <a:xfrm>
            <a:off x="4495800" y="1676400"/>
            <a:ext cx="42545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000" dirty="0"/>
              <a:t>Dealing with complex systems:</a:t>
            </a:r>
            <a:br>
              <a:rPr lang="en-US" altLang="x-none" sz="2000" dirty="0"/>
            </a:br>
            <a:r>
              <a:rPr lang="en-US" altLang="x-none" sz="1800" dirty="0"/>
              <a:t>explicit structure allows identification of the relationship among a complex system’</a:t>
            </a:r>
            <a:r>
              <a:rPr lang="en-US" altLang="ja-JP" sz="1800" dirty="0"/>
              <a:t>s pieces</a:t>
            </a:r>
            <a:endParaRPr lang="en-US" altLang="ja-JP" sz="2000" dirty="0"/>
          </a:p>
          <a:p>
            <a:pPr lvl="1">
              <a:buFont typeface="Courier New" panose="02070309020205020404" pitchFamily="49" charset="0"/>
              <a:buChar char="o"/>
            </a:pPr>
            <a:r>
              <a:rPr lang="en-US" altLang="x-none" sz="1800" dirty="0"/>
              <a:t>layered </a:t>
            </a:r>
            <a:r>
              <a:rPr lang="en-US" altLang="x-none" sz="1800" dirty="0">
                <a:solidFill>
                  <a:schemeClr val="accent2"/>
                </a:solidFill>
              </a:rPr>
              <a:t>reference model</a:t>
            </a:r>
            <a:r>
              <a:rPr lang="en-US" altLang="x-none" sz="1800" dirty="0"/>
              <a:t> for discussion</a:t>
            </a:r>
          </a:p>
          <a:p>
            <a:pPr lvl="1"/>
            <a:endParaRPr lang="en-US" altLang="x-none" sz="1800" dirty="0"/>
          </a:p>
        </p:txBody>
      </p:sp>
      <p:sp>
        <p:nvSpPr>
          <p:cNvPr id="95236" name="Rectangle 5"/>
          <p:cNvSpPr>
            <a:spLocks noChangeArrowheads="1"/>
          </p:cNvSpPr>
          <p:nvPr/>
        </p:nvSpPr>
        <p:spPr bwMode="auto">
          <a:xfrm>
            <a:off x="609600" y="1676400"/>
            <a:ext cx="3581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u="sng" dirty="0">
                <a:solidFill>
                  <a:srgbClr val="FF0000"/>
                </a:solidFill>
              </a:rPr>
              <a:t>Networks are complex ! </a:t>
            </a:r>
          </a:p>
          <a:p>
            <a:pPr>
              <a:buFont typeface="Wingdings" pitchFamily="2" charset="2"/>
              <a:buChar char="q"/>
            </a:pPr>
            <a:r>
              <a:rPr lang="en-US" altLang="x-none" sz="2400" dirty="0"/>
              <a:t>many </a:t>
            </a:r>
            <a:r>
              <a:rPr lang="ja-JP" altLang="en-US" sz="2400" dirty="0"/>
              <a:t>“</a:t>
            </a:r>
            <a:r>
              <a:rPr lang="en-US" altLang="ja-JP" sz="2400" dirty="0"/>
              <a:t>pieces</a:t>
            </a:r>
            <a:r>
              <a:rPr lang="ja-JP" altLang="en-US" sz="2400" dirty="0"/>
              <a:t>”</a:t>
            </a:r>
            <a:r>
              <a:rPr lang="en-US" altLang="ja-JP" sz="2400" dirty="0"/>
              <a:t>:</a:t>
            </a:r>
          </a:p>
          <a:p>
            <a:pPr lvl="1">
              <a:buFont typeface="Courier New" panose="02070309020205020404" pitchFamily="49" charset="0"/>
              <a:buChar char="o"/>
            </a:pPr>
            <a:r>
              <a:rPr lang="en-US" altLang="x-none" dirty="0"/>
              <a:t>hardware</a:t>
            </a:r>
          </a:p>
          <a:p>
            <a:pPr lvl="2"/>
            <a:r>
              <a:rPr lang="en-US" altLang="x-none" dirty="0"/>
              <a:t>hosts</a:t>
            </a:r>
          </a:p>
          <a:p>
            <a:pPr lvl="2"/>
            <a:r>
              <a:rPr lang="en-US" altLang="x-none" dirty="0"/>
              <a:t>routers</a:t>
            </a:r>
          </a:p>
          <a:p>
            <a:pPr lvl="2"/>
            <a:r>
              <a:rPr lang="en-US" altLang="x-none" dirty="0"/>
              <a:t>links of various media</a:t>
            </a:r>
          </a:p>
          <a:p>
            <a:pPr lvl="2"/>
            <a:endParaRPr lang="en-US" altLang="x-none" dirty="0"/>
          </a:p>
          <a:p>
            <a:pPr lvl="1">
              <a:buFont typeface="Courier New" panose="02070309020205020404" pitchFamily="49" charset="0"/>
              <a:buChar char="o"/>
            </a:pPr>
            <a:r>
              <a:rPr lang="en-US" altLang="x-none" dirty="0"/>
              <a:t>software</a:t>
            </a:r>
          </a:p>
          <a:p>
            <a:pPr lvl="2"/>
            <a:r>
              <a:rPr lang="en-US" altLang="x-none" dirty="0"/>
              <a:t>applications</a:t>
            </a:r>
          </a:p>
          <a:p>
            <a:pPr lvl="2"/>
            <a:r>
              <a:rPr lang="en-US" altLang="x-none" dirty="0"/>
              <a:t>infrastructure</a:t>
            </a:r>
          </a:p>
        </p:txBody>
      </p:sp>
      <p:sp>
        <p:nvSpPr>
          <p:cNvPr id="95237" name="Rectangle 5"/>
          <p:cNvSpPr>
            <a:spLocks noChangeArrowheads="1"/>
          </p:cNvSpPr>
          <p:nvPr/>
        </p:nvSpPr>
        <p:spPr bwMode="auto">
          <a:xfrm>
            <a:off x="4495800" y="3886200"/>
            <a:ext cx="42672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x-none" sz="1800" dirty="0">
                <a:solidFill>
                  <a:srgbClr val="FF0000"/>
                </a:solidFill>
              </a:rPr>
              <a:t>Modularization</a:t>
            </a:r>
            <a:r>
              <a:rPr lang="en-US" altLang="x-none" sz="1800" dirty="0"/>
              <a:t> eases maintenance, updating of system:</a:t>
            </a:r>
          </a:p>
          <a:p>
            <a:pPr lvl="1">
              <a:buFont typeface="Courier New" panose="02070309020205020404" pitchFamily="49" charset="0"/>
              <a:buChar char="o"/>
            </a:pPr>
            <a:r>
              <a:rPr lang="en-US" altLang="x-none" sz="1800" dirty="0"/>
              <a:t>change of implementation of a layer</a:t>
            </a:r>
            <a:r>
              <a:rPr lang="en-US" altLang="en-US" sz="1800" dirty="0"/>
              <a:t>’</a:t>
            </a:r>
            <a:r>
              <a:rPr lang="en-US" altLang="ja-JP" sz="1800" dirty="0"/>
              <a:t>s service transparent to rest of system</a:t>
            </a:r>
            <a:r>
              <a:rPr lang="en-US" altLang="zh-CN" sz="1800" dirty="0">
                <a:ea typeface="宋体" charset="-122"/>
              </a:rPr>
              <a:t>, </a:t>
            </a:r>
            <a:r>
              <a:rPr lang="en-US" altLang="ja-JP" sz="1800" dirty="0"/>
              <a:t>e.g., change</a:t>
            </a:r>
            <a:r>
              <a:rPr lang="en-US" altLang="zh-CN" sz="1800" dirty="0">
                <a:ea typeface="宋体" charset="-122"/>
              </a:rPr>
              <a:t>s</a:t>
            </a:r>
            <a:r>
              <a:rPr lang="en-US" altLang="ja-JP" sz="1800" dirty="0"/>
              <a:t> in routing protocol doesn’t affect rest of system</a:t>
            </a:r>
            <a:endParaRPr lang="en-US" altLang="x-none" sz="1800" dirty="0"/>
          </a:p>
        </p:txBody>
      </p:sp>
    </p:spTree>
    <p:extLst>
      <p:ext uri="{BB962C8B-B14F-4D97-AF65-F5344CB8AC3E}">
        <p14:creationId xmlns:p14="http://schemas.microsoft.com/office/powerpoint/2010/main" val="2285526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x-none">
                <a:ea typeface="ＭＳ Ｐゴシック" charset="-128"/>
              </a:rPr>
              <a:t>An Example: No Layering</a:t>
            </a:r>
          </a:p>
        </p:txBody>
      </p:sp>
      <p:sp>
        <p:nvSpPr>
          <p:cNvPr id="328707" name="Rectangle 3"/>
          <p:cNvSpPr>
            <a:spLocks noGrp="1" noChangeArrowheads="1"/>
          </p:cNvSpPr>
          <p:nvPr>
            <p:ph idx="1"/>
          </p:nvPr>
        </p:nvSpPr>
        <p:spPr>
          <a:xfrm>
            <a:off x="533400" y="4038598"/>
            <a:ext cx="7772400" cy="2209801"/>
          </a:xfrm>
        </p:spPr>
        <p:txBody>
          <a:bodyPr/>
          <a:lstStyle/>
          <a:p>
            <a:pPr>
              <a:buFont typeface="Wingdings" pitchFamily="2" charset="2"/>
              <a:buChar char="q"/>
            </a:pPr>
            <a:r>
              <a:rPr lang="en-US" altLang="x-none" dirty="0">
                <a:ea typeface="ＭＳ Ｐゴシック" charset="-128"/>
              </a:rPr>
              <a:t>No layering: each new application has to be </a:t>
            </a:r>
            <a:r>
              <a:rPr lang="en-US" altLang="x-none" dirty="0">
                <a:solidFill>
                  <a:srgbClr val="FF0000"/>
                </a:solidFill>
                <a:ea typeface="ＭＳ Ｐゴシック" charset="-128"/>
              </a:rPr>
              <a:t>re-</a:t>
            </a:r>
            <a:r>
              <a:rPr lang="en-US" altLang="x-none" dirty="0">
                <a:ea typeface="ＭＳ Ｐゴシック" charset="-128"/>
              </a:rPr>
              <a:t>implemented for every network technology</a:t>
            </a:r>
            <a:r>
              <a:rPr lang="en-US" altLang="zh-CN" dirty="0">
                <a:ea typeface="宋体" charset="-122"/>
              </a:rPr>
              <a:t> </a:t>
            </a:r>
            <a:r>
              <a:rPr lang="en-US" altLang="x-none" dirty="0">
                <a:ea typeface="ＭＳ Ｐゴシック" charset="-128"/>
              </a:rPr>
              <a:t>!</a:t>
            </a:r>
          </a:p>
        </p:txBody>
      </p:sp>
      <p:sp>
        <p:nvSpPr>
          <p:cNvPr id="9728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9073CB-6BD6-4F4F-8DB1-3E71E82C045C}" type="slidenum">
              <a:rPr lang="en-US" altLang="x-none" sz="1200">
                <a:latin typeface="Tahoma" charset="0"/>
              </a:rPr>
              <a:pPr>
                <a:spcBef>
                  <a:spcPct val="0"/>
                </a:spcBef>
                <a:buClrTx/>
                <a:buSzTx/>
                <a:buFontTx/>
                <a:buNone/>
              </a:pPr>
              <a:t>19</a:t>
            </a:fld>
            <a:endParaRPr lang="en-US" altLang="x-none" sz="1200">
              <a:latin typeface="Tahoma" charset="0"/>
            </a:endParaRPr>
          </a:p>
        </p:txBody>
      </p:sp>
      <p:sp>
        <p:nvSpPr>
          <p:cNvPr id="97284" name="Rectangle 4"/>
          <p:cNvSpPr>
            <a:spLocks noChangeArrowheads="1"/>
          </p:cNvSpPr>
          <p:nvPr/>
        </p:nvSpPr>
        <p:spPr bwMode="auto">
          <a:xfrm>
            <a:off x="2819400" y="205740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5" name="Rectangle 5"/>
          <p:cNvSpPr>
            <a:spLocks noChangeArrowheads="1"/>
          </p:cNvSpPr>
          <p:nvPr/>
        </p:nvSpPr>
        <p:spPr bwMode="auto">
          <a:xfrm>
            <a:off x="4495800" y="20574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6" name="Text Box 6"/>
          <p:cNvSpPr txBox="1">
            <a:spLocks noChangeArrowheads="1"/>
          </p:cNvSpPr>
          <p:nvPr/>
        </p:nvSpPr>
        <p:spPr bwMode="auto">
          <a:xfrm>
            <a:off x="2808288" y="21336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7287" name="Text Box 7"/>
          <p:cNvSpPr txBox="1">
            <a:spLocks noChangeArrowheads="1"/>
          </p:cNvSpPr>
          <p:nvPr/>
        </p:nvSpPr>
        <p:spPr bwMode="auto">
          <a:xfrm>
            <a:off x="4516438" y="2057400"/>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38"/>
          <p:cNvGrpSpPr>
            <a:grpSpLocks/>
          </p:cNvGrpSpPr>
          <p:nvPr/>
        </p:nvGrpSpPr>
        <p:grpSpPr bwMode="auto">
          <a:xfrm>
            <a:off x="5891213" y="3048000"/>
            <a:ext cx="1227137" cy="762000"/>
            <a:chOff x="3423" y="2400"/>
            <a:chExt cx="773" cy="480"/>
          </a:xfrm>
        </p:grpSpPr>
        <p:sp>
          <p:nvSpPr>
            <p:cNvPr id="97310" name="Rectangle 12"/>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11" name="Text Box 11"/>
            <p:cNvSpPr txBox="1">
              <a:spLocks noChangeArrowheads="1"/>
            </p:cNvSpPr>
            <p:nvPr/>
          </p:nvSpPr>
          <p:spPr bwMode="auto">
            <a:xfrm>
              <a:off x="3423"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7289" name="Rectangle 13"/>
          <p:cNvSpPr>
            <a:spLocks noChangeArrowheads="1"/>
          </p:cNvSpPr>
          <p:nvPr/>
        </p:nvSpPr>
        <p:spPr bwMode="auto">
          <a:xfrm>
            <a:off x="3276600" y="3048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0" name="Text Box 14"/>
          <p:cNvSpPr txBox="1">
            <a:spLocks noChangeArrowheads="1"/>
          </p:cNvSpPr>
          <p:nvPr/>
        </p:nvSpPr>
        <p:spPr bwMode="auto">
          <a:xfrm>
            <a:off x="3336925" y="3059113"/>
            <a:ext cx="1082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7291" name="Rectangle 15"/>
          <p:cNvSpPr>
            <a:spLocks noChangeArrowheads="1"/>
          </p:cNvSpPr>
          <p:nvPr/>
        </p:nvSpPr>
        <p:spPr bwMode="auto">
          <a:xfrm>
            <a:off x="4724400" y="3048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2" name="Text Box 16"/>
          <p:cNvSpPr txBox="1">
            <a:spLocks noChangeArrowheads="1"/>
          </p:cNvSpPr>
          <p:nvPr/>
        </p:nvSpPr>
        <p:spPr bwMode="auto">
          <a:xfrm>
            <a:off x="4784725" y="3059113"/>
            <a:ext cx="854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7293" name="Line 17"/>
          <p:cNvSpPr>
            <a:spLocks noChangeShapeType="1"/>
          </p:cNvSpPr>
          <p:nvPr/>
        </p:nvSpPr>
        <p:spPr bwMode="auto">
          <a:xfrm>
            <a:off x="2438400" y="2819400"/>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4" name="Text Box 18"/>
          <p:cNvSpPr txBox="1">
            <a:spLocks noChangeArrowheads="1"/>
          </p:cNvSpPr>
          <p:nvPr/>
        </p:nvSpPr>
        <p:spPr bwMode="auto">
          <a:xfrm>
            <a:off x="871538" y="214471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dirty="0">
                <a:latin typeface="Arial" charset="0"/>
              </a:rPr>
              <a:t>Application</a:t>
            </a:r>
          </a:p>
        </p:txBody>
      </p:sp>
      <p:sp>
        <p:nvSpPr>
          <p:cNvPr id="97295" name="Text Box 19"/>
          <p:cNvSpPr txBox="1">
            <a:spLocks noChangeArrowheads="1"/>
          </p:cNvSpPr>
          <p:nvPr/>
        </p:nvSpPr>
        <p:spPr bwMode="auto">
          <a:xfrm>
            <a:off x="898525" y="3124200"/>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cxnSp>
        <p:nvCxnSpPr>
          <p:cNvPr id="97296" name="AutoShape 20"/>
          <p:cNvCxnSpPr>
            <a:cxnSpLocks noChangeShapeType="1"/>
            <a:stCxn id="97286" idx="2"/>
            <a:endCxn id="97290" idx="0"/>
          </p:cNvCxnSpPr>
          <p:nvPr/>
        </p:nvCxnSpPr>
        <p:spPr bwMode="auto">
          <a:xfrm>
            <a:off x="3309938" y="2530475"/>
            <a:ext cx="568325" cy="52863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7" name="AutoShape 21"/>
          <p:cNvCxnSpPr>
            <a:cxnSpLocks noChangeShapeType="1"/>
            <a:stCxn id="97286" idx="2"/>
            <a:endCxn id="97291" idx="0"/>
          </p:cNvCxnSpPr>
          <p:nvPr/>
        </p:nvCxnSpPr>
        <p:spPr bwMode="auto">
          <a:xfrm>
            <a:off x="3309938" y="2530475"/>
            <a:ext cx="1909762" cy="5080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8" name="AutoShape 22"/>
          <p:cNvCxnSpPr>
            <a:cxnSpLocks noChangeShapeType="1"/>
            <a:stCxn id="97285" idx="2"/>
            <a:endCxn id="97289" idx="0"/>
          </p:cNvCxnSpPr>
          <p:nvPr/>
        </p:nvCxnSpPr>
        <p:spPr bwMode="auto">
          <a:xfrm flipH="1">
            <a:off x="3848100" y="2524125"/>
            <a:ext cx="9906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9" name="AutoShape 23"/>
          <p:cNvCxnSpPr>
            <a:cxnSpLocks noChangeShapeType="1"/>
            <a:stCxn id="97285" idx="2"/>
            <a:endCxn id="97291" idx="0"/>
          </p:cNvCxnSpPr>
          <p:nvPr/>
        </p:nvCxnSpPr>
        <p:spPr bwMode="auto">
          <a:xfrm>
            <a:off x="4838700" y="2524125"/>
            <a:ext cx="3810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 name="Group 39"/>
          <p:cNvGrpSpPr>
            <a:grpSpLocks/>
          </p:cNvGrpSpPr>
          <p:nvPr/>
        </p:nvGrpSpPr>
        <p:grpSpPr bwMode="auto">
          <a:xfrm>
            <a:off x="5943600" y="2057400"/>
            <a:ext cx="849313" cy="457200"/>
            <a:chOff x="3456" y="1776"/>
            <a:chExt cx="535" cy="288"/>
          </a:xfrm>
        </p:grpSpPr>
        <p:sp>
          <p:nvSpPr>
            <p:cNvPr id="97308" name="Rectangle 29"/>
            <p:cNvSpPr>
              <a:spLocks noChangeArrowheads="1"/>
            </p:cNvSpPr>
            <p:nvPr/>
          </p:nvSpPr>
          <p:spPr bwMode="auto">
            <a:xfrm>
              <a:off x="3463" y="1776"/>
              <a:ext cx="528" cy="288"/>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09" name="Text Box 30"/>
            <p:cNvSpPr txBox="1">
              <a:spLocks noChangeArrowheads="1"/>
            </p:cNvSpPr>
            <p:nvPr/>
          </p:nvSpPr>
          <p:spPr bwMode="auto">
            <a:xfrm>
              <a:off x="3456" y="1814"/>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HTTP</a:t>
              </a:r>
            </a:p>
          </p:txBody>
        </p:sp>
      </p:grpSp>
      <p:grpSp>
        <p:nvGrpSpPr>
          <p:cNvPr id="4" name="Group 47"/>
          <p:cNvGrpSpPr>
            <a:grpSpLocks/>
          </p:cNvGrpSpPr>
          <p:nvPr/>
        </p:nvGrpSpPr>
        <p:grpSpPr bwMode="auto">
          <a:xfrm>
            <a:off x="3848100" y="2514600"/>
            <a:ext cx="2525713" cy="523875"/>
            <a:chOff x="2424" y="1584"/>
            <a:chExt cx="1591" cy="330"/>
          </a:xfrm>
        </p:grpSpPr>
        <p:cxnSp>
          <p:nvCxnSpPr>
            <p:cNvPr id="97306" name="AutoShape 41"/>
            <p:cNvCxnSpPr>
              <a:cxnSpLocks noChangeShapeType="1"/>
            </p:cNvCxnSpPr>
            <p:nvPr/>
          </p:nvCxnSpPr>
          <p:spPr bwMode="auto">
            <a:xfrm flipH="1">
              <a:off x="2424" y="1584"/>
              <a:ext cx="1548" cy="33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7307" name="AutoShape 42"/>
            <p:cNvCxnSpPr>
              <a:cxnSpLocks noChangeShapeType="1"/>
            </p:cNvCxnSpPr>
            <p:nvPr/>
          </p:nvCxnSpPr>
          <p:spPr bwMode="auto">
            <a:xfrm flipH="1">
              <a:off x="3288" y="1590"/>
              <a:ext cx="727" cy="32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5" name="Group 46"/>
          <p:cNvGrpSpPr>
            <a:grpSpLocks/>
          </p:cNvGrpSpPr>
          <p:nvPr/>
        </p:nvGrpSpPr>
        <p:grpSpPr bwMode="auto">
          <a:xfrm>
            <a:off x="3462338" y="2514600"/>
            <a:ext cx="3090862" cy="544513"/>
            <a:chOff x="2181" y="1584"/>
            <a:chExt cx="1947" cy="343"/>
          </a:xfrm>
        </p:grpSpPr>
        <p:cxnSp>
          <p:nvCxnSpPr>
            <p:cNvPr id="97303" name="AutoShape 43"/>
            <p:cNvCxnSpPr>
              <a:cxnSpLocks noChangeShapeType="1"/>
              <a:stCxn id="97285" idx="2"/>
              <a:endCxn id="97310" idx="0"/>
            </p:cNvCxnSpPr>
            <p:nvPr/>
          </p:nvCxnSpPr>
          <p:spPr bwMode="auto">
            <a:xfrm>
              <a:off x="3048" y="1590"/>
              <a:ext cx="1032"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7304" name="AutoShape 44"/>
            <p:cNvCxnSpPr>
              <a:cxnSpLocks noChangeShapeType="1"/>
              <a:endCxn id="97311" idx="0"/>
            </p:cNvCxnSpPr>
            <p:nvPr/>
          </p:nvCxnSpPr>
          <p:spPr bwMode="auto">
            <a:xfrm>
              <a:off x="2181" y="1584"/>
              <a:ext cx="1917" cy="343"/>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7305" name="Line 45"/>
            <p:cNvSpPr>
              <a:spLocks noChangeShapeType="1"/>
            </p:cNvSpPr>
            <p:nvPr/>
          </p:nvSpPr>
          <p:spPr bwMode="auto">
            <a:xfrm>
              <a:off x="4128" y="1584"/>
              <a:ext cx="0" cy="336"/>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462267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8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118CBA0F-AE1D-C04B-8649-7E71B36DC8A8}" type="slidenum">
              <a:rPr lang="en-US" altLang="x-none" sz="1400"/>
              <a:pPr/>
              <a:t>2</a:t>
            </a:fld>
            <a:endParaRPr lang="en-US" altLang="x-none" sz="1400"/>
          </a:p>
        </p:txBody>
      </p:sp>
      <p:sp>
        <p:nvSpPr>
          <p:cNvPr id="82946" name="Rectangle 2"/>
          <p:cNvSpPr>
            <a:spLocks noGrp="1" noChangeArrowheads="1"/>
          </p:cNvSpPr>
          <p:nvPr>
            <p:ph type="title"/>
          </p:nvPr>
        </p:nvSpPr>
        <p:spPr/>
        <p:txBody>
          <a:bodyPr/>
          <a:lstStyle/>
          <a:p>
            <a:r>
              <a:rPr lang="en-US" altLang="x-none">
                <a:ea typeface="ＭＳ Ｐゴシック" charset="-128"/>
              </a:rPr>
              <a:t>Outline</a:t>
            </a:r>
          </a:p>
        </p:txBody>
      </p:sp>
      <p:sp>
        <p:nvSpPr>
          <p:cNvPr id="82947" name="Rectangle 3"/>
          <p:cNvSpPr>
            <a:spLocks noGrp="1" noChangeArrowheads="1"/>
          </p:cNvSpPr>
          <p:nvPr>
            <p:ph type="body" idx="1"/>
          </p:nvPr>
        </p:nvSpPr>
        <p:spPr/>
        <p:txBody>
          <a:bodyPr/>
          <a:lstStyle/>
          <a:p>
            <a:pPr>
              <a:buClr>
                <a:srgbClr val="C00000"/>
              </a:buClr>
              <a:buFont typeface="Wingdings" charset="2"/>
              <a:buChar char="Ø"/>
            </a:pPr>
            <a:r>
              <a:rPr lang="en-US" altLang="x-none" dirty="0">
                <a:solidFill>
                  <a:srgbClr val="C00000"/>
                </a:solidFill>
                <a:ea typeface="ＭＳ Ｐゴシック" charset="-128"/>
              </a:rPr>
              <a:t>Admin</a:t>
            </a:r>
            <a:r>
              <a:rPr lang="en-US" altLang="zh-CN" dirty="0">
                <a:solidFill>
                  <a:srgbClr val="C00000"/>
                </a:solidFill>
                <a:ea typeface="ＭＳ Ｐゴシック" charset="-128"/>
              </a:rPr>
              <a:t>.</a:t>
            </a:r>
            <a:r>
              <a:rPr lang="en-US" altLang="x-none" dirty="0">
                <a:solidFill>
                  <a:srgbClr val="C00000"/>
                </a:solidFill>
                <a:ea typeface="ＭＳ Ｐゴシック" charset="-128"/>
              </a:rPr>
              <a:t> and recap</a:t>
            </a:r>
          </a:p>
          <a:p>
            <a:pPr>
              <a:buFont typeface="Wingdings" pitchFamily="2" charset="2"/>
              <a:buChar char="q"/>
            </a:pPr>
            <a:r>
              <a:rPr lang="en-US" altLang="x-none" dirty="0">
                <a:ea typeface="宋体" charset="-122"/>
              </a:rPr>
              <a:t>Layered network architecture</a:t>
            </a:r>
            <a:endParaRPr lang="en-US" altLang="zh-CN" dirty="0">
              <a:ea typeface="宋体" charset="-122"/>
            </a:endParaRPr>
          </a:p>
          <a:p>
            <a:pPr>
              <a:buFont typeface="Wingdings" pitchFamily="2" charset="2"/>
              <a:buChar char="q"/>
            </a:pPr>
            <a:r>
              <a:rPr lang="en-US" altLang="zh-CN" dirty="0">
                <a:ea typeface="宋体" charset="-122"/>
              </a:rPr>
              <a:t>Application layer o</a:t>
            </a:r>
            <a:r>
              <a:rPr lang="en-US" altLang="x-none" dirty="0">
                <a:ea typeface="ＭＳ Ｐゴシック" charset="-128"/>
              </a:rPr>
              <a:t>verview</a:t>
            </a:r>
          </a:p>
          <a:p>
            <a:pPr>
              <a:buFont typeface="Wingdings" pitchFamily="2" charset="2"/>
              <a:buChar char="q"/>
            </a:pPr>
            <a:r>
              <a:rPr lang="en-US" altLang="x-none" dirty="0">
                <a:ea typeface="ＭＳ Ｐゴシック" charset="-128"/>
              </a:rPr>
              <a:t>Network applications</a:t>
            </a:r>
          </a:p>
          <a:p>
            <a:pPr lvl="1">
              <a:buFont typeface="Courier New" panose="02070309020205020404" pitchFamily="49" charset="0"/>
              <a:buChar char="o"/>
            </a:pPr>
            <a:r>
              <a:rPr lang="en-US" altLang="x-none" dirty="0">
                <a:ea typeface="ＭＳ Ｐゴシック" charset="-128"/>
              </a:rPr>
              <a:t>Email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x-none" sz="3600">
                <a:ea typeface="ＭＳ Ｐゴシック" charset="-128"/>
              </a:rPr>
              <a:t>An Example: Benefit of Layering</a:t>
            </a:r>
          </a:p>
        </p:txBody>
      </p:sp>
      <p:sp>
        <p:nvSpPr>
          <p:cNvPr id="99331" name="Rectangle 3"/>
          <p:cNvSpPr>
            <a:spLocks noGrp="1" noChangeArrowheads="1"/>
          </p:cNvSpPr>
          <p:nvPr>
            <p:ph idx="1"/>
          </p:nvPr>
        </p:nvSpPr>
        <p:spPr>
          <a:xfrm>
            <a:off x="533400" y="1371600"/>
            <a:ext cx="7772400" cy="4876800"/>
          </a:xfrm>
        </p:spPr>
        <p:txBody>
          <a:bodyPr/>
          <a:lstStyle/>
          <a:p>
            <a:pPr>
              <a:buFont typeface="Wingdings" pitchFamily="2" charset="2"/>
              <a:buChar char="q"/>
            </a:pPr>
            <a:r>
              <a:rPr lang="en-US" altLang="zh-CN" dirty="0">
                <a:ea typeface="宋体" charset="-122"/>
              </a:rPr>
              <a:t>I</a:t>
            </a:r>
            <a:r>
              <a:rPr lang="en-US" altLang="x-none" dirty="0">
                <a:ea typeface="ＭＳ Ｐゴシック" charset="-128"/>
              </a:rPr>
              <a:t>ntroduc</a:t>
            </a:r>
            <a:r>
              <a:rPr lang="en-US" altLang="zh-CN" dirty="0">
                <a:ea typeface="宋体" charset="-122"/>
              </a:rPr>
              <a:t>ing</a:t>
            </a:r>
            <a:r>
              <a:rPr lang="en-US" altLang="x-none" dirty="0">
                <a:ea typeface="ＭＳ Ｐゴシック" charset="-128"/>
              </a:rPr>
              <a:t> an intermediate layer provides a </a:t>
            </a:r>
            <a:r>
              <a:rPr lang="en-US" altLang="x-none" dirty="0">
                <a:solidFill>
                  <a:srgbClr val="FF0000"/>
                </a:solidFill>
                <a:ea typeface="ＭＳ Ｐゴシック" charset="-128"/>
              </a:rPr>
              <a:t>common</a:t>
            </a:r>
            <a:r>
              <a:rPr lang="en-US" altLang="x-none" dirty="0">
                <a:ea typeface="ＭＳ Ｐゴシック" charset="-128"/>
              </a:rPr>
              <a:t> </a:t>
            </a:r>
            <a:r>
              <a:rPr lang="en-US" altLang="x-none" dirty="0">
                <a:solidFill>
                  <a:srgbClr val="FF0000"/>
                </a:solidFill>
                <a:ea typeface="ＭＳ Ｐゴシック" charset="-128"/>
              </a:rPr>
              <a:t>abstraction</a:t>
            </a:r>
            <a:r>
              <a:rPr lang="en-US" altLang="x-none" dirty="0">
                <a:ea typeface="ＭＳ Ｐゴシック" charset="-128"/>
              </a:rPr>
              <a:t> for network technologies</a:t>
            </a:r>
          </a:p>
        </p:txBody>
      </p:sp>
      <p:sp>
        <p:nvSpPr>
          <p:cNvPr id="9932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1AA6B77-78D0-AF4B-BA76-8DE0C24B5E38}" type="slidenum">
              <a:rPr lang="en-US" altLang="x-none" sz="1200">
                <a:latin typeface="Tahoma" charset="0"/>
              </a:rPr>
              <a:pPr>
                <a:spcBef>
                  <a:spcPct val="0"/>
                </a:spcBef>
                <a:buClrTx/>
                <a:buSzTx/>
                <a:buFontTx/>
                <a:buNone/>
              </a:pPr>
              <a:t>20</a:t>
            </a:fld>
            <a:endParaRPr lang="en-US" altLang="x-none" sz="1200">
              <a:latin typeface="Tahoma" charset="0"/>
            </a:endParaRPr>
          </a:p>
        </p:txBody>
      </p:sp>
      <p:sp>
        <p:nvSpPr>
          <p:cNvPr id="331780" name="Rectangle 4"/>
          <p:cNvSpPr>
            <a:spLocks noChangeArrowheads="1"/>
          </p:cNvSpPr>
          <p:nvPr/>
        </p:nvSpPr>
        <p:spPr bwMode="auto">
          <a:xfrm>
            <a:off x="5715000" y="2667000"/>
            <a:ext cx="8382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Times New Roman" charset="0"/>
              </a:rPr>
              <a:t>HTTP</a:t>
            </a:r>
          </a:p>
        </p:txBody>
      </p:sp>
      <p:sp>
        <p:nvSpPr>
          <p:cNvPr id="99333" name="Rectangle 5"/>
          <p:cNvSpPr>
            <a:spLocks noChangeArrowheads="1"/>
          </p:cNvSpPr>
          <p:nvPr/>
        </p:nvSpPr>
        <p:spPr bwMode="auto">
          <a:xfrm>
            <a:off x="2743200" y="271145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4" name="Rectangle 6"/>
          <p:cNvSpPr>
            <a:spLocks noChangeArrowheads="1"/>
          </p:cNvSpPr>
          <p:nvPr/>
        </p:nvSpPr>
        <p:spPr bwMode="auto">
          <a:xfrm>
            <a:off x="4191000" y="26670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5" name="Text Box 7"/>
          <p:cNvSpPr txBox="1">
            <a:spLocks noChangeArrowheads="1"/>
          </p:cNvSpPr>
          <p:nvPr/>
        </p:nvSpPr>
        <p:spPr bwMode="auto">
          <a:xfrm>
            <a:off x="2732088" y="27432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9336" name="Text Box 8"/>
          <p:cNvSpPr txBox="1">
            <a:spLocks noChangeArrowheads="1"/>
          </p:cNvSpPr>
          <p:nvPr/>
        </p:nvSpPr>
        <p:spPr bwMode="auto">
          <a:xfrm>
            <a:off x="4191000" y="2743200"/>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10"/>
          <p:cNvGrpSpPr>
            <a:grpSpLocks/>
          </p:cNvGrpSpPr>
          <p:nvPr/>
        </p:nvGrpSpPr>
        <p:grpSpPr bwMode="auto">
          <a:xfrm>
            <a:off x="5811838" y="5334000"/>
            <a:ext cx="1227137" cy="762000"/>
            <a:chOff x="3421" y="2400"/>
            <a:chExt cx="773" cy="480"/>
          </a:xfrm>
        </p:grpSpPr>
        <p:sp>
          <p:nvSpPr>
            <p:cNvPr id="99354" name="Rectangle 11"/>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55" name="Text Box 12"/>
            <p:cNvSpPr txBox="1">
              <a:spLocks noChangeArrowheads="1"/>
            </p:cNvSpPr>
            <p:nvPr/>
          </p:nvSpPr>
          <p:spPr bwMode="auto">
            <a:xfrm>
              <a:off x="3421"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9338" name="Rectangle 13"/>
          <p:cNvSpPr>
            <a:spLocks noChangeArrowheads="1"/>
          </p:cNvSpPr>
          <p:nvPr/>
        </p:nvSpPr>
        <p:spPr bwMode="auto">
          <a:xfrm>
            <a:off x="3200400" y="5334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9" name="Text Box 14"/>
          <p:cNvSpPr txBox="1">
            <a:spLocks noChangeArrowheads="1"/>
          </p:cNvSpPr>
          <p:nvPr/>
        </p:nvSpPr>
        <p:spPr bwMode="auto">
          <a:xfrm>
            <a:off x="3152775" y="5334000"/>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9340" name="Rectangle 15"/>
          <p:cNvSpPr>
            <a:spLocks noChangeArrowheads="1"/>
          </p:cNvSpPr>
          <p:nvPr/>
        </p:nvSpPr>
        <p:spPr bwMode="auto">
          <a:xfrm>
            <a:off x="4648200" y="5334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1" name="Text Box 16"/>
          <p:cNvSpPr txBox="1">
            <a:spLocks noChangeArrowheads="1"/>
          </p:cNvSpPr>
          <p:nvPr/>
        </p:nvSpPr>
        <p:spPr bwMode="auto">
          <a:xfrm>
            <a:off x="4648200" y="5334000"/>
            <a:ext cx="99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9342" name="Line 17"/>
          <p:cNvSpPr>
            <a:spLocks noChangeShapeType="1"/>
          </p:cNvSpPr>
          <p:nvPr/>
        </p:nvSpPr>
        <p:spPr bwMode="auto">
          <a:xfrm>
            <a:off x="2362200" y="34893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3" name="Text Box 18"/>
          <p:cNvSpPr txBox="1">
            <a:spLocks noChangeArrowheads="1"/>
          </p:cNvSpPr>
          <p:nvPr/>
        </p:nvSpPr>
        <p:spPr bwMode="auto">
          <a:xfrm>
            <a:off x="795338" y="279876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9344" name="Text Box 19"/>
          <p:cNvSpPr txBox="1">
            <a:spLocks noChangeArrowheads="1"/>
          </p:cNvSpPr>
          <p:nvPr/>
        </p:nvSpPr>
        <p:spPr bwMode="auto">
          <a:xfrm>
            <a:off x="822325" y="4556125"/>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sp>
        <p:nvSpPr>
          <p:cNvPr id="99345" name="Rectangle 37"/>
          <p:cNvSpPr>
            <a:spLocks noChangeArrowheads="1"/>
          </p:cNvSpPr>
          <p:nvPr/>
        </p:nvSpPr>
        <p:spPr bwMode="auto">
          <a:xfrm>
            <a:off x="3886200" y="3733800"/>
            <a:ext cx="1447800" cy="2286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6" name="Line 38"/>
          <p:cNvSpPr>
            <a:spLocks noChangeShapeType="1"/>
          </p:cNvSpPr>
          <p:nvPr/>
        </p:nvSpPr>
        <p:spPr bwMode="auto">
          <a:xfrm>
            <a:off x="2362200" y="41751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7" name="Text Box 39"/>
          <p:cNvSpPr txBox="1">
            <a:spLocks noChangeArrowheads="1"/>
          </p:cNvSpPr>
          <p:nvPr/>
        </p:nvSpPr>
        <p:spPr bwMode="auto">
          <a:xfrm>
            <a:off x="838200" y="3505200"/>
            <a:ext cx="1439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a:p>
            <a:pPr>
              <a:spcBef>
                <a:spcPct val="0"/>
              </a:spcBef>
              <a:buClrTx/>
              <a:buSzTx/>
              <a:buFontTx/>
              <a:buNone/>
            </a:pPr>
            <a:r>
              <a:rPr lang="en-US" altLang="x-none" sz="2000" b="1">
                <a:latin typeface="Arial" charset="0"/>
              </a:rPr>
              <a:t>&amp; Network</a:t>
            </a:r>
          </a:p>
        </p:txBody>
      </p:sp>
      <p:cxnSp>
        <p:nvCxnSpPr>
          <p:cNvPr id="99348" name="AutoShape 41"/>
          <p:cNvCxnSpPr>
            <a:cxnSpLocks noChangeShapeType="1"/>
            <a:stCxn id="99333" idx="2"/>
            <a:endCxn id="99345" idx="0"/>
          </p:cNvCxnSpPr>
          <p:nvPr/>
        </p:nvCxnSpPr>
        <p:spPr bwMode="auto">
          <a:xfrm>
            <a:off x="3200400" y="3178175"/>
            <a:ext cx="14097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49" name="AutoShape 42"/>
          <p:cNvCxnSpPr>
            <a:cxnSpLocks noChangeShapeType="1"/>
            <a:stCxn id="99334" idx="2"/>
            <a:endCxn id="99345" idx="0"/>
          </p:cNvCxnSpPr>
          <p:nvPr/>
        </p:nvCxnSpPr>
        <p:spPr bwMode="auto">
          <a:xfrm>
            <a:off x="4533900" y="3133725"/>
            <a:ext cx="76200" cy="587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19" name="AutoShape 43"/>
          <p:cNvCxnSpPr>
            <a:cxnSpLocks noChangeShapeType="1"/>
            <a:stCxn id="331780" idx="2"/>
            <a:endCxn id="99345" idx="0"/>
          </p:cNvCxnSpPr>
          <p:nvPr/>
        </p:nvCxnSpPr>
        <p:spPr bwMode="auto">
          <a:xfrm flipH="1">
            <a:off x="4610100" y="3133725"/>
            <a:ext cx="1524000" cy="587375"/>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9351" name="AutoShape 44"/>
          <p:cNvCxnSpPr>
            <a:cxnSpLocks noChangeShapeType="1"/>
            <a:stCxn id="99345" idx="2"/>
            <a:endCxn id="99338" idx="0"/>
          </p:cNvCxnSpPr>
          <p:nvPr/>
        </p:nvCxnSpPr>
        <p:spPr bwMode="auto">
          <a:xfrm flipH="1">
            <a:off x="3771900" y="3975100"/>
            <a:ext cx="8382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52" name="AutoShape 45"/>
          <p:cNvCxnSpPr>
            <a:cxnSpLocks noChangeShapeType="1"/>
            <a:stCxn id="99345" idx="2"/>
            <a:endCxn id="99340" idx="0"/>
          </p:cNvCxnSpPr>
          <p:nvPr/>
        </p:nvCxnSpPr>
        <p:spPr bwMode="auto">
          <a:xfrm>
            <a:off x="4610100" y="3975100"/>
            <a:ext cx="5334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23" name="AutoShape 47"/>
          <p:cNvCxnSpPr>
            <a:cxnSpLocks noChangeShapeType="1"/>
            <a:stCxn id="99345" idx="2"/>
            <a:endCxn id="99354" idx="0"/>
          </p:cNvCxnSpPr>
          <p:nvPr/>
        </p:nvCxnSpPr>
        <p:spPr bwMode="auto">
          <a:xfrm>
            <a:off x="4610100" y="3975100"/>
            <a:ext cx="1790700" cy="1349375"/>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21077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1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4AE18E8-1EDC-4546-9624-B24A2F634629}" type="slidenum">
              <a:rPr lang="en-US" altLang="x-none" sz="1200">
                <a:latin typeface="Tahoma" charset="0"/>
              </a:rPr>
              <a:pPr>
                <a:spcBef>
                  <a:spcPct val="0"/>
                </a:spcBef>
                <a:buClrTx/>
                <a:buSzTx/>
                <a:buFontTx/>
                <a:buNone/>
              </a:pPr>
              <a:t>21</a:t>
            </a:fld>
            <a:endParaRPr lang="en-US" altLang="x-none" sz="1200">
              <a:latin typeface="Tahoma" charset="0"/>
            </a:endParaRPr>
          </a:p>
        </p:txBody>
      </p:sp>
      <p:sp>
        <p:nvSpPr>
          <p:cNvPr id="10137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ISO/OSI Concepts</a:t>
            </a:r>
          </a:p>
        </p:txBody>
      </p:sp>
      <p:sp>
        <p:nvSpPr>
          <p:cNvPr id="496645" name="Rectangle 5"/>
          <p:cNvSpPr>
            <a:spLocks noChangeArrowheads="1"/>
          </p:cNvSpPr>
          <p:nvPr/>
        </p:nvSpPr>
        <p:spPr bwMode="auto">
          <a:xfrm>
            <a:off x="533400" y="14478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ISO – International Standard Organization</a:t>
            </a:r>
          </a:p>
          <a:p>
            <a:pPr algn="l">
              <a:buFont typeface="Wingdings" pitchFamily="2" charset="2"/>
              <a:buChar char="q"/>
            </a:pPr>
            <a:r>
              <a:rPr lang="en-US" altLang="x-none" dirty="0"/>
              <a:t>OSI – Open System Interconnection</a:t>
            </a:r>
          </a:p>
          <a:p>
            <a:pPr algn="l">
              <a:buFont typeface="Wingdings" pitchFamily="2" charset="2"/>
              <a:buChar char="q"/>
            </a:pPr>
            <a:endParaRPr lang="en-US" altLang="x-none" dirty="0"/>
          </a:p>
          <a:p>
            <a:pPr algn="l">
              <a:buFont typeface="Wingdings" pitchFamily="2" charset="2"/>
              <a:buChar char="q"/>
            </a:pPr>
            <a:r>
              <a:rPr lang="en-US" altLang="x-none" dirty="0"/>
              <a:t>Service – says </a:t>
            </a:r>
            <a:r>
              <a:rPr lang="en-US" altLang="x-none" dirty="0">
                <a:solidFill>
                  <a:srgbClr val="FF0000"/>
                </a:solidFill>
              </a:rPr>
              <a:t>what </a:t>
            </a:r>
            <a:r>
              <a:rPr lang="en-US" altLang="x-none" dirty="0"/>
              <a:t>a layer does</a:t>
            </a:r>
          </a:p>
          <a:p>
            <a:pPr algn="l">
              <a:buFont typeface="Wingdings" pitchFamily="2" charset="2"/>
              <a:buChar char="q"/>
            </a:pPr>
            <a:r>
              <a:rPr lang="en-US" altLang="x-none" dirty="0"/>
              <a:t>Interface – says </a:t>
            </a:r>
            <a:r>
              <a:rPr lang="en-US" altLang="x-none" dirty="0">
                <a:solidFill>
                  <a:srgbClr val="FF0000"/>
                </a:solidFill>
              </a:rPr>
              <a:t>how</a:t>
            </a:r>
            <a:r>
              <a:rPr lang="en-US" altLang="x-none" dirty="0"/>
              <a:t> to </a:t>
            </a:r>
            <a:r>
              <a:rPr lang="en-US" altLang="x-none" dirty="0">
                <a:solidFill>
                  <a:srgbClr val="FF0000"/>
                </a:solidFill>
              </a:rPr>
              <a:t>access</a:t>
            </a:r>
            <a:r>
              <a:rPr lang="en-US" altLang="x-none" dirty="0"/>
              <a:t> the service </a:t>
            </a:r>
          </a:p>
          <a:p>
            <a:pPr algn="l">
              <a:buFont typeface="Wingdings" pitchFamily="2" charset="2"/>
              <a:buChar char="q"/>
            </a:pPr>
            <a:r>
              <a:rPr lang="en-US" altLang="x-none" dirty="0"/>
              <a:t>Protocol – specifies </a:t>
            </a:r>
            <a:r>
              <a:rPr lang="en-US" altLang="x-none" dirty="0">
                <a:solidFill>
                  <a:srgbClr val="FF0000"/>
                </a:solidFill>
              </a:rPr>
              <a:t>how</a:t>
            </a:r>
            <a:r>
              <a:rPr lang="en-US" altLang="x-none" dirty="0"/>
              <a:t> the service is </a:t>
            </a:r>
            <a:r>
              <a:rPr lang="en-US" altLang="x-none" dirty="0">
                <a:solidFill>
                  <a:srgbClr val="FF0000"/>
                </a:solidFill>
              </a:rPr>
              <a:t>implemented</a:t>
            </a:r>
          </a:p>
          <a:p>
            <a:pPr lvl="1" algn="l">
              <a:buFont typeface="Courier New" panose="02070309020205020404" pitchFamily="49" charset="0"/>
              <a:buChar char="o"/>
            </a:pPr>
            <a:r>
              <a:rPr lang="en-US" altLang="x-none" dirty="0"/>
              <a:t>a set of rules and formats that govern the communications between two or more </a:t>
            </a:r>
            <a:r>
              <a:rPr lang="en-US" altLang="x-none" dirty="0">
                <a:solidFill>
                  <a:srgbClr val="FF0000"/>
                </a:solidFill>
              </a:rPr>
              <a:t>peers</a:t>
            </a:r>
            <a:r>
              <a:rPr lang="en-US" altLang="x-none" dirty="0"/>
              <a:t> </a:t>
            </a:r>
          </a:p>
        </p:txBody>
      </p:sp>
    </p:spTree>
    <p:extLst>
      <p:ext uri="{BB962C8B-B14F-4D97-AF65-F5344CB8AC3E}">
        <p14:creationId xmlns:p14="http://schemas.microsoft.com/office/powerpoint/2010/main" val="4236316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664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664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66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66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r>
              <a:rPr lang="en-US" altLang="x-none">
                <a:ea typeface="ＭＳ Ｐゴシック" charset="-128"/>
              </a:rPr>
              <a:t>An Example of Layering</a:t>
            </a:r>
          </a:p>
        </p:txBody>
      </p:sp>
      <p:sp>
        <p:nvSpPr>
          <p:cNvPr id="1034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22</a:t>
            </a:fld>
            <a:endParaRPr lang="en-US" altLang="x-none" sz="1200">
              <a:latin typeface="Tahoma" charset="0"/>
            </a:endParaRPr>
          </a:p>
        </p:txBody>
      </p:sp>
      <p:pic>
        <p:nvPicPr>
          <p:cNvPr id="103427"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1600200"/>
            <a:ext cx="8153400" cy="4876800"/>
          </a:xfrm>
        </p:spPr>
      </p:pic>
      <p:sp>
        <p:nvSpPr>
          <p:cNvPr id="103428" name="Rectangle 4"/>
          <p:cNvSpPr>
            <a:spLocks noChangeArrowheads="1"/>
          </p:cNvSpPr>
          <p:nvPr/>
        </p:nvSpPr>
        <p:spPr bwMode="auto">
          <a:xfrm>
            <a:off x="3917005" y="17526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29" name="Rectangle 5"/>
          <p:cNvSpPr>
            <a:spLocks noChangeArrowheads="1"/>
          </p:cNvSpPr>
          <p:nvPr/>
        </p:nvSpPr>
        <p:spPr bwMode="auto">
          <a:xfrm>
            <a:off x="3917005" y="25908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0" name="Rectangle 6"/>
          <p:cNvSpPr>
            <a:spLocks noChangeArrowheads="1"/>
          </p:cNvSpPr>
          <p:nvPr/>
        </p:nvSpPr>
        <p:spPr bwMode="auto">
          <a:xfrm>
            <a:off x="3917005" y="33909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1" name="Rectangle 7"/>
          <p:cNvSpPr>
            <a:spLocks noChangeArrowheads="1"/>
          </p:cNvSpPr>
          <p:nvPr/>
        </p:nvSpPr>
        <p:spPr bwMode="auto">
          <a:xfrm>
            <a:off x="3917005" y="41910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2" name="Rectangle 8"/>
          <p:cNvSpPr>
            <a:spLocks noChangeArrowheads="1"/>
          </p:cNvSpPr>
          <p:nvPr/>
        </p:nvSpPr>
        <p:spPr bwMode="auto">
          <a:xfrm>
            <a:off x="3917005" y="50292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3" name="Rectangle 9"/>
          <p:cNvSpPr>
            <a:spLocks noChangeArrowheads="1"/>
          </p:cNvSpPr>
          <p:nvPr/>
        </p:nvSpPr>
        <p:spPr bwMode="auto">
          <a:xfrm>
            <a:off x="-1" y="2362200"/>
            <a:ext cx="2305455"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4" name="Rectangle 10"/>
          <p:cNvSpPr>
            <a:spLocks noChangeArrowheads="1"/>
          </p:cNvSpPr>
          <p:nvPr/>
        </p:nvSpPr>
        <p:spPr bwMode="auto">
          <a:xfrm>
            <a:off x="0" y="3200400"/>
            <a:ext cx="2305455"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5" name="Rectangle 11"/>
          <p:cNvSpPr>
            <a:spLocks noChangeArrowheads="1"/>
          </p:cNvSpPr>
          <p:nvPr/>
        </p:nvSpPr>
        <p:spPr bwMode="auto">
          <a:xfrm>
            <a:off x="0" y="4038600"/>
            <a:ext cx="2305454"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6" name="Rectangle 12"/>
          <p:cNvSpPr>
            <a:spLocks noChangeArrowheads="1"/>
          </p:cNvSpPr>
          <p:nvPr/>
        </p:nvSpPr>
        <p:spPr bwMode="auto">
          <a:xfrm>
            <a:off x="19455" y="48387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Tree>
    <p:extLst>
      <p:ext uri="{BB962C8B-B14F-4D97-AF65-F5344CB8AC3E}">
        <p14:creationId xmlns:p14="http://schemas.microsoft.com/office/powerpoint/2010/main" val="3878248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r>
              <a:rPr lang="en-US" altLang="x-none">
                <a:ea typeface="ＭＳ Ｐゴシック" charset="-128"/>
              </a:rPr>
              <a:t>An Example of Layering</a:t>
            </a:r>
          </a:p>
        </p:txBody>
      </p:sp>
      <p:sp>
        <p:nvSpPr>
          <p:cNvPr id="1034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23</a:t>
            </a:fld>
            <a:endParaRPr lang="en-US" altLang="x-none" sz="1200">
              <a:latin typeface="Tahoma" charset="0"/>
            </a:endParaRPr>
          </a:p>
        </p:txBody>
      </p:sp>
      <p:pic>
        <p:nvPicPr>
          <p:cNvPr id="103427"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1600200"/>
            <a:ext cx="8153400" cy="4876800"/>
          </a:xfrm>
        </p:spPr>
      </p:pic>
    </p:spTree>
    <p:extLst>
      <p:ext uri="{BB962C8B-B14F-4D97-AF65-F5344CB8AC3E}">
        <p14:creationId xmlns:p14="http://schemas.microsoft.com/office/powerpoint/2010/main" val="1771228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x-none" sz="3200">
                <a:ea typeface="ＭＳ Ｐゴシック" charset="-128"/>
              </a:rPr>
              <a:t>Layering </a:t>
            </a:r>
            <a:r>
              <a:rPr lang="en-US" altLang="x-none" sz="3200">
                <a:latin typeface="Times New Roman" charset="0"/>
                <a:ea typeface="ＭＳ Ｐゴシック" charset="-128"/>
              </a:rPr>
              <a:t>-&gt;</a:t>
            </a:r>
            <a:r>
              <a:rPr lang="en-US" altLang="x-none" sz="3200">
                <a:ea typeface="ＭＳ Ｐゴシック" charset="-128"/>
              </a:rPr>
              <a:t> </a:t>
            </a:r>
            <a:r>
              <a:rPr lang="en-US" altLang="x-none" sz="3200" i="1">
                <a:solidFill>
                  <a:srgbClr val="FF0000"/>
                </a:solidFill>
                <a:ea typeface="ＭＳ Ｐゴシック" charset="-128"/>
              </a:rPr>
              <a:t>Logical </a:t>
            </a:r>
            <a:r>
              <a:rPr lang="en-US" altLang="x-none" sz="3200">
                <a:solidFill>
                  <a:srgbClr val="FF0000"/>
                </a:solidFill>
                <a:ea typeface="ＭＳ Ｐゴシック" charset="-128"/>
              </a:rPr>
              <a:t>Communication</a:t>
            </a:r>
          </a:p>
        </p:txBody>
      </p:sp>
      <p:sp>
        <p:nvSpPr>
          <p:cNvPr id="10752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5D927CE-F6A0-CA4C-918F-9CD2C8EE8E2C}" type="slidenum">
              <a:rPr lang="en-US" altLang="x-none" sz="1200">
                <a:latin typeface="Tahoma" charset="0"/>
              </a:rPr>
              <a:pPr>
                <a:spcBef>
                  <a:spcPct val="0"/>
                </a:spcBef>
                <a:buClrTx/>
                <a:buSzTx/>
                <a:buFontTx/>
                <a:buNone/>
              </a:pPr>
              <a:t>24</a:t>
            </a:fld>
            <a:endParaRPr lang="en-US" altLang="x-none" sz="1200">
              <a:latin typeface="Tahoma" charset="0"/>
            </a:endParaRPr>
          </a:p>
        </p:txBody>
      </p:sp>
      <p:graphicFrame>
        <p:nvGraphicFramePr>
          <p:cNvPr id="107523" name="Object 4"/>
          <p:cNvGraphicFramePr>
            <a:graphicFrameLocks noChangeAspect="1"/>
          </p:cNvGraphicFramePr>
          <p:nvPr/>
        </p:nvGraphicFramePr>
        <p:xfrm>
          <a:off x="3657600" y="1676400"/>
          <a:ext cx="4665663" cy="4876800"/>
        </p:xfrm>
        <a:graphic>
          <a:graphicData uri="http://schemas.openxmlformats.org/presentationml/2006/ole">
            <mc:AlternateContent xmlns:mc="http://schemas.openxmlformats.org/markup-compatibility/2006">
              <mc:Choice xmlns:v="urn:schemas-microsoft-com:vml" Requires="v">
                <p:oleObj spid="_x0000_s359527" name="Photo Editor Photo" r:id="rId4" imgW="7478169" imgH="7819048" progId="MSPhotoEd.3">
                  <p:embed/>
                </p:oleObj>
              </mc:Choice>
              <mc:Fallback>
                <p:oleObj name="Photo Editor Photo" r:id="rId4" imgW="7478169" imgH="7819048" progId="MSPhotoEd.3">
                  <p:embed/>
                  <p:pic>
                    <p:nvPicPr>
                      <p:cNvPr id="10752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676400"/>
                        <a:ext cx="46656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4" name="Rectangle 5"/>
          <p:cNvSpPr>
            <a:spLocks noChangeArrowheads="1"/>
          </p:cNvSpPr>
          <p:nvPr/>
        </p:nvSpPr>
        <p:spPr bwMode="auto">
          <a:xfrm>
            <a:off x="533400" y="1752600"/>
            <a:ext cx="28130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solidFill>
                  <a:srgbClr val="FF0000"/>
                </a:solidFill>
              </a:rPr>
              <a:t>E.g.: </a:t>
            </a:r>
            <a:r>
              <a:rPr lang="en-US" altLang="zh-CN" sz="2400" dirty="0">
                <a:solidFill>
                  <a:srgbClr val="FF0000"/>
                </a:solidFill>
                <a:ea typeface="宋体" charset="-122"/>
              </a:rPr>
              <a:t>application</a:t>
            </a:r>
            <a:endParaRPr lang="en-US" altLang="x-none" sz="2400" dirty="0">
              <a:ea typeface="宋体" charset="-122"/>
            </a:endParaRPr>
          </a:p>
          <a:p>
            <a:pPr algn="l">
              <a:buFont typeface="Wingdings" pitchFamily="2" charset="2"/>
              <a:buChar char="q"/>
            </a:pPr>
            <a:r>
              <a:rPr lang="en-US" altLang="x-none" sz="2000" dirty="0">
                <a:ea typeface="宋体" charset="-122"/>
              </a:rPr>
              <a:t>provide services to users </a:t>
            </a:r>
          </a:p>
          <a:p>
            <a:pPr algn="l">
              <a:buFont typeface="Wingdings" pitchFamily="2" charset="2"/>
              <a:buChar char="q"/>
            </a:pPr>
            <a:endParaRPr lang="en-US" altLang="zh-CN" sz="2000" dirty="0">
              <a:ea typeface="宋体" charset="-122"/>
            </a:endParaRPr>
          </a:p>
          <a:p>
            <a:pPr algn="l">
              <a:buFont typeface="Wingdings" pitchFamily="2" charset="2"/>
              <a:buChar char="q"/>
            </a:pPr>
            <a:r>
              <a:rPr lang="en-US" altLang="zh-CN" sz="2000" dirty="0">
                <a:ea typeface="宋体" charset="-122"/>
              </a:rPr>
              <a:t>application protocol:</a:t>
            </a:r>
          </a:p>
          <a:p>
            <a:pPr lvl="1" algn="l">
              <a:buFont typeface="Courier New" panose="02070309020205020404" pitchFamily="49" charset="0"/>
              <a:buChar char="o"/>
            </a:pPr>
            <a:r>
              <a:rPr lang="en-US" altLang="zh-CN" sz="1800" dirty="0">
                <a:ea typeface="宋体" charset="-122"/>
              </a:rPr>
              <a:t>s</a:t>
            </a:r>
            <a:r>
              <a:rPr lang="en-US" altLang="x-none" sz="1800" dirty="0"/>
              <a:t>end</a:t>
            </a:r>
            <a:r>
              <a:rPr lang="en-US" altLang="zh-CN" sz="1800" dirty="0">
                <a:ea typeface="宋体" charset="-122"/>
              </a:rPr>
              <a:t> messages </a:t>
            </a:r>
            <a:r>
              <a:rPr lang="en-US" altLang="x-none" sz="1800" dirty="0"/>
              <a:t>to peer</a:t>
            </a:r>
            <a:endParaRPr lang="en-US" altLang="zh-CN" sz="1800" dirty="0">
              <a:ea typeface="宋体" charset="-122"/>
            </a:endParaRPr>
          </a:p>
          <a:p>
            <a:pPr lvl="1" algn="l">
              <a:buFont typeface="Courier New" panose="02070309020205020404" pitchFamily="49" charset="0"/>
              <a:buChar char="o"/>
            </a:pPr>
            <a:r>
              <a:rPr lang="en-US" altLang="zh-CN" sz="1800" dirty="0">
                <a:ea typeface="宋体" charset="-122"/>
              </a:rPr>
              <a:t>for example, HELO, MAIL FROM, RCPT TO are messages between two SMTP peers</a:t>
            </a:r>
            <a:endParaRPr lang="en-US" altLang="x-none" sz="1800" dirty="0"/>
          </a:p>
        </p:txBody>
      </p:sp>
    </p:spTree>
    <p:extLst>
      <p:ext uri="{BB962C8B-B14F-4D97-AF65-F5344CB8AC3E}">
        <p14:creationId xmlns:p14="http://schemas.microsoft.com/office/powerpoint/2010/main" val="3429396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726AB15-2A6C-BC44-87D0-203AF74E141C}" type="slidenum">
              <a:rPr lang="en-US" altLang="x-none" sz="1200">
                <a:latin typeface="Tahoma" charset="0"/>
              </a:rPr>
              <a:pPr>
                <a:spcBef>
                  <a:spcPct val="0"/>
                </a:spcBef>
                <a:buClrTx/>
                <a:buSzTx/>
                <a:buFontTx/>
                <a:buNone/>
              </a:pPr>
              <a:t>25</a:t>
            </a:fld>
            <a:endParaRPr lang="en-US" altLang="x-none" sz="1200">
              <a:latin typeface="Tahoma" charset="0"/>
            </a:endParaRPr>
          </a:p>
        </p:txBody>
      </p:sp>
      <p:sp>
        <p:nvSpPr>
          <p:cNvPr id="109570" name="Rectangle 4"/>
          <p:cNvSpPr>
            <a:spLocks noChangeArrowheads="1"/>
          </p:cNvSpPr>
          <p:nvPr/>
        </p:nvSpPr>
        <p:spPr bwMode="auto">
          <a:xfrm>
            <a:off x="304800" y="13335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Layering: </a:t>
            </a:r>
            <a:r>
              <a:rPr lang="en-US" altLang="x-none" sz="3200" b="1" i="1" u="sng" dirty="0">
                <a:solidFill>
                  <a:schemeClr val="accent2"/>
                </a:solidFill>
              </a:rPr>
              <a:t>Logical</a:t>
            </a:r>
            <a:r>
              <a:rPr lang="en-US" altLang="x-none" sz="3200" i="1" u="sng" dirty="0">
                <a:solidFill>
                  <a:schemeClr val="accent2"/>
                </a:solidFill>
              </a:rPr>
              <a:t> </a:t>
            </a:r>
            <a:r>
              <a:rPr lang="en-US" altLang="x-none" sz="3200" u="sng" dirty="0">
                <a:solidFill>
                  <a:schemeClr val="accent2"/>
                </a:solidFill>
              </a:rPr>
              <a:t>Communication </a:t>
            </a:r>
            <a:endParaRPr lang="en-US" altLang="x-none" sz="4000" u="sng" dirty="0">
              <a:solidFill>
                <a:schemeClr val="accent2"/>
              </a:solidFill>
            </a:endParaRPr>
          </a:p>
        </p:txBody>
      </p:sp>
      <p:sp>
        <p:nvSpPr>
          <p:cNvPr id="109571" name="Freeform 5"/>
          <p:cNvSpPr>
            <a:spLocks/>
          </p:cNvSpPr>
          <p:nvPr/>
        </p:nvSpPr>
        <p:spPr bwMode="auto">
          <a:xfrm>
            <a:off x="3001963" y="1601788"/>
            <a:ext cx="5943600" cy="4451350"/>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9572" name="Object 6"/>
          <p:cNvGraphicFramePr>
            <a:graphicFrameLocks noChangeAspect="1"/>
          </p:cNvGraphicFramePr>
          <p:nvPr/>
        </p:nvGraphicFramePr>
        <p:xfrm>
          <a:off x="3362325" y="1952625"/>
          <a:ext cx="1323975" cy="892175"/>
        </p:xfrm>
        <a:graphic>
          <a:graphicData uri="http://schemas.openxmlformats.org/presentationml/2006/ole">
            <mc:AlternateContent xmlns:mc="http://schemas.openxmlformats.org/markup-compatibility/2006">
              <mc:Choice xmlns:v="urn:schemas-microsoft-com:vml" Requires="v">
                <p:oleObj spid="_x0000_s360653" name="ClipArt" r:id="rId4" imgW="1307079" imgH="1083682" progId="MS_ClipArt_Gallery.2">
                  <p:embed/>
                </p:oleObj>
              </mc:Choice>
              <mc:Fallback>
                <p:oleObj name="ClipArt" r:id="rId4" imgW="1307079" imgH="1083682" progId="MS_ClipArt_Gallery.2">
                  <p:embed/>
                  <p:pic>
                    <p:nvPicPr>
                      <p:cNvPr id="10957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1952625"/>
                        <a:ext cx="13239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3" name="Line 7"/>
          <p:cNvSpPr>
            <a:spLocks noChangeShapeType="1"/>
          </p:cNvSpPr>
          <p:nvPr/>
        </p:nvSpPr>
        <p:spPr bwMode="auto">
          <a:xfrm flipV="1">
            <a:off x="4654550" y="2628900"/>
            <a:ext cx="363538"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9574" name="Object 8"/>
          <p:cNvGraphicFramePr>
            <a:graphicFrameLocks noChangeAspect="1"/>
          </p:cNvGraphicFramePr>
          <p:nvPr/>
        </p:nvGraphicFramePr>
        <p:xfrm>
          <a:off x="3362325" y="3619500"/>
          <a:ext cx="1323975" cy="893763"/>
        </p:xfrm>
        <a:graphic>
          <a:graphicData uri="http://schemas.openxmlformats.org/presentationml/2006/ole">
            <mc:AlternateContent xmlns:mc="http://schemas.openxmlformats.org/markup-compatibility/2006">
              <mc:Choice xmlns:v="urn:schemas-microsoft-com:vml" Requires="v">
                <p:oleObj spid="_x0000_s360654" name="ClipArt" r:id="rId6" imgW="1307079" imgH="1083682" progId="MS_ClipArt_Gallery.2">
                  <p:embed/>
                </p:oleObj>
              </mc:Choice>
              <mc:Fallback>
                <p:oleObj name="ClipArt" r:id="rId6" imgW="1307079" imgH="1083682" progId="MS_ClipArt_Gallery.2">
                  <p:embed/>
                  <p:pic>
                    <p:nvPicPr>
                      <p:cNvPr id="10957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3619500"/>
                        <a:ext cx="1323975"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5" name="Line 9"/>
          <p:cNvSpPr>
            <a:spLocks noChangeShapeType="1"/>
          </p:cNvSpPr>
          <p:nvPr/>
        </p:nvSpPr>
        <p:spPr bwMode="auto">
          <a:xfrm flipV="1">
            <a:off x="4654550" y="4297363"/>
            <a:ext cx="363538"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76" name="Group 10"/>
          <p:cNvGrpSpPr>
            <a:grpSpLocks/>
          </p:cNvGrpSpPr>
          <p:nvPr/>
        </p:nvGrpSpPr>
        <p:grpSpPr bwMode="auto">
          <a:xfrm>
            <a:off x="5062538" y="2995613"/>
            <a:ext cx="165100" cy="600075"/>
            <a:chOff x="3842" y="406"/>
            <a:chExt cx="51" cy="167"/>
          </a:xfrm>
        </p:grpSpPr>
        <p:sp>
          <p:nvSpPr>
            <p:cNvPr id="109680" name="Oval 1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1" name="Oval 1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2" name="Oval 1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7" name="Group 14"/>
          <p:cNvGrpSpPr>
            <a:grpSpLocks/>
          </p:cNvGrpSpPr>
          <p:nvPr/>
        </p:nvGrpSpPr>
        <p:grpSpPr bwMode="auto">
          <a:xfrm>
            <a:off x="6056313" y="4433888"/>
            <a:ext cx="666750" cy="1106487"/>
            <a:chOff x="4180" y="783"/>
            <a:chExt cx="150" cy="307"/>
          </a:xfrm>
        </p:grpSpPr>
        <p:sp>
          <p:nvSpPr>
            <p:cNvPr id="109672" name="AutoShape 1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3" name="Rectangle 1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4"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5"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6" name="Line 1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7" name="Line 2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8"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9" name="Rectangle 2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8" name="Group 23"/>
          <p:cNvGrpSpPr>
            <a:grpSpLocks/>
          </p:cNvGrpSpPr>
          <p:nvPr/>
        </p:nvGrpSpPr>
        <p:grpSpPr bwMode="auto">
          <a:xfrm rot="-5400000">
            <a:off x="7066756" y="4606132"/>
            <a:ext cx="227013" cy="742950"/>
            <a:chOff x="3842" y="406"/>
            <a:chExt cx="51" cy="167"/>
          </a:xfrm>
        </p:grpSpPr>
        <p:sp>
          <p:nvSpPr>
            <p:cNvPr id="109669" name="Oval 2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0" name="Oval 2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1" name="Oval 2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09579" name="Line 27"/>
          <p:cNvSpPr>
            <a:spLocks noChangeShapeType="1"/>
          </p:cNvSpPr>
          <p:nvPr/>
        </p:nvSpPr>
        <p:spPr bwMode="auto">
          <a:xfrm>
            <a:off x="6489700" y="4175125"/>
            <a:ext cx="157797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0" name="Line 28"/>
          <p:cNvSpPr>
            <a:spLocks noChangeShapeType="1"/>
          </p:cNvSpPr>
          <p:nvPr/>
        </p:nvSpPr>
        <p:spPr bwMode="auto">
          <a:xfrm>
            <a:off x="6500813" y="4165600"/>
            <a:ext cx="4762"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1" name="Line 29"/>
          <p:cNvSpPr>
            <a:spLocks noChangeShapeType="1"/>
          </p:cNvSpPr>
          <p:nvPr/>
        </p:nvSpPr>
        <p:spPr bwMode="auto">
          <a:xfrm>
            <a:off x="8078788" y="4160838"/>
            <a:ext cx="3175"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2" name="Line 30"/>
          <p:cNvSpPr>
            <a:spLocks noChangeShapeType="1"/>
          </p:cNvSpPr>
          <p:nvPr/>
        </p:nvSpPr>
        <p:spPr bwMode="auto">
          <a:xfrm>
            <a:off x="5535613" y="2662238"/>
            <a:ext cx="919162" cy="742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3" name="Line 31"/>
          <p:cNvSpPr>
            <a:spLocks noChangeShapeType="1"/>
          </p:cNvSpPr>
          <p:nvPr/>
        </p:nvSpPr>
        <p:spPr bwMode="auto">
          <a:xfrm flipV="1">
            <a:off x="5575300" y="3463925"/>
            <a:ext cx="879475" cy="923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4" name="Line 32"/>
          <p:cNvSpPr>
            <a:spLocks noChangeShapeType="1"/>
          </p:cNvSpPr>
          <p:nvPr/>
        </p:nvSpPr>
        <p:spPr bwMode="auto">
          <a:xfrm flipV="1">
            <a:off x="7253288" y="3703638"/>
            <a:ext cx="4762"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85" name="Group 33"/>
          <p:cNvGrpSpPr>
            <a:grpSpLocks/>
          </p:cNvGrpSpPr>
          <p:nvPr/>
        </p:nvGrpSpPr>
        <p:grpSpPr bwMode="auto">
          <a:xfrm>
            <a:off x="7662863" y="4397375"/>
            <a:ext cx="666750" cy="1108075"/>
            <a:chOff x="4180" y="783"/>
            <a:chExt cx="150" cy="307"/>
          </a:xfrm>
        </p:grpSpPr>
        <p:sp>
          <p:nvSpPr>
            <p:cNvPr id="109661" name="AutoShape 3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2" name="Rectangle 3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3"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4"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5" name="Line 3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6" name="Line 3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7"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8" name="Rectangle 4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86" name="Group 42"/>
          <p:cNvGrpSpPr>
            <a:grpSpLocks/>
          </p:cNvGrpSpPr>
          <p:nvPr/>
        </p:nvGrpSpPr>
        <p:grpSpPr bwMode="auto">
          <a:xfrm>
            <a:off x="6408738" y="3076575"/>
            <a:ext cx="1598612" cy="654050"/>
            <a:chOff x="3600" y="219"/>
            <a:chExt cx="360" cy="175"/>
          </a:xfrm>
        </p:grpSpPr>
        <p:sp>
          <p:nvSpPr>
            <p:cNvPr id="109648" name="Oval 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9" name="Line 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0" name="Line 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1" name="Rectangle 4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09652" name="Oval 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09653" name="Group 48"/>
            <p:cNvGrpSpPr>
              <a:grpSpLocks/>
            </p:cNvGrpSpPr>
            <p:nvPr/>
          </p:nvGrpSpPr>
          <p:grpSpPr bwMode="auto">
            <a:xfrm>
              <a:off x="3686" y="244"/>
              <a:ext cx="177" cy="66"/>
              <a:chOff x="2848" y="848"/>
              <a:chExt cx="140" cy="98"/>
            </a:xfrm>
          </p:grpSpPr>
          <p:sp>
            <p:nvSpPr>
              <p:cNvPr id="109658"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9"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0"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54" name="Group 52"/>
            <p:cNvGrpSpPr>
              <a:grpSpLocks/>
            </p:cNvGrpSpPr>
            <p:nvPr/>
          </p:nvGrpSpPr>
          <p:grpSpPr bwMode="auto">
            <a:xfrm flipV="1">
              <a:off x="3686" y="243"/>
              <a:ext cx="177" cy="66"/>
              <a:chOff x="2848" y="848"/>
              <a:chExt cx="140" cy="98"/>
            </a:xfrm>
          </p:grpSpPr>
          <p:sp>
            <p:nvSpPr>
              <p:cNvPr id="109655" name="Line 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6" name="Line 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7" name="Line 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9587" name="Group 56"/>
          <p:cNvGrpSpPr>
            <a:grpSpLocks/>
          </p:cNvGrpSpPr>
          <p:nvPr/>
        </p:nvGrpSpPr>
        <p:grpSpPr bwMode="auto">
          <a:xfrm>
            <a:off x="3302000" y="1362075"/>
            <a:ext cx="5514975" cy="4471988"/>
            <a:chOff x="1291" y="897"/>
            <a:chExt cx="3496" cy="2847"/>
          </a:xfrm>
        </p:grpSpPr>
        <p:grpSp>
          <p:nvGrpSpPr>
            <p:cNvPr id="109610" name="Group 57"/>
            <p:cNvGrpSpPr>
              <a:grpSpLocks/>
            </p:cNvGrpSpPr>
            <p:nvPr/>
          </p:nvGrpSpPr>
          <p:grpSpPr bwMode="auto">
            <a:xfrm>
              <a:off x="1341" y="897"/>
              <a:ext cx="849" cy="965"/>
              <a:chOff x="186" y="1425"/>
              <a:chExt cx="849" cy="965"/>
            </a:xfrm>
          </p:grpSpPr>
          <p:sp>
            <p:nvSpPr>
              <p:cNvPr id="109641" name="Rectangle 5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2" name="Rectangle 5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3" name="Text Box 60"/>
              <p:cNvSpPr txBox="1">
                <a:spLocks noChangeArrowheads="1"/>
              </p:cNvSpPr>
              <p:nvPr/>
            </p:nvSpPr>
            <p:spPr bwMode="auto">
              <a:xfrm>
                <a:off x="186" y="1457"/>
                <a:ext cx="836"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44" name="Line 6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5" name="Line 6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6" name="Line 6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7" name="Line 6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1" name="Group 65"/>
            <p:cNvGrpSpPr>
              <a:grpSpLocks/>
            </p:cNvGrpSpPr>
            <p:nvPr/>
          </p:nvGrpSpPr>
          <p:grpSpPr bwMode="auto">
            <a:xfrm>
              <a:off x="1291" y="1985"/>
              <a:ext cx="850" cy="967"/>
              <a:chOff x="185" y="1425"/>
              <a:chExt cx="850" cy="967"/>
            </a:xfrm>
          </p:grpSpPr>
          <p:sp>
            <p:nvSpPr>
              <p:cNvPr id="109634" name="Rectangle 6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5" name="Rectangle 6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6" name="Text Box 68"/>
              <p:cNvSpPr txBox="1">
                <a:spLocks noChangeArrowheads="1"/>
              </p:cNvSpPr>
              <p:nvPr/>
            </p:nvSpPr>
            <p:spPr bwMode="auto">
              <a:xfrm>
                <a:off x="185" y="1459"/>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7" name="Line 6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8" name="Line 7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9" name="Line 7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0" name="Line 7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2" name="Group 73"/>
            <p:cNvGrpSpPr>
              <a:grpSpLocks/>
            </p:cNvGrpSpPr>
            <p:nvPr/>
          </p:nvGrpSpPr>
          <p:grpSpPr bwMode="auto">
            <a:xfrm>
              <a:off x="2814" y="2781"/>
              <a:ext cx="850" cy="963"/>
              <a:chOff x="185" y="1425"/>
              <a:chExt cx="850" cy="963"/>
            </a:xfrm>
          </p:grpSpPr>
          <p:sp>
            <p:nvSpPr>
              <p:cNvPr id="109627" name="Rectangle 74"/>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8" name="Rectangle 75"/>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9" name="Text Box 76"/>
              <p:cNvSpPr txBox="1">
                <a:spLocks noChangeArrowheads="1"/>
              </p:cNvSpPr>
              <p:nvPr/>
            </p:nvSpPr>
            <p:spPr bwMode="auto">
              <a:xfrm>
                <a:off x="185" y="1455"/>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0" name="Line 77"/>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1" name="Line 78"/>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2" name="Line 79"/>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3" name="Line 80"/>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3" name="Group 81"/>
            <p:cNvGrpSpPr>
              <a:grpSpLocks/>
            </p:cNvGrpSpPr>
            <p:nvPr/>
          </p:nvGrpSpPr>
          <p:grpSpPr bwMode="auto">
            <a:xfrm>
              <a:off x="3937" y="2777"/>
              <a:ext cx="850" cy="965"/>
              <a:chOff x="185" y="1425"/>
              <a:chExt cx="850" cy="965"/>
            </a:xfrm>
          </p:grpSpPr>
          <p:sp>
            <p:nvSpPr>
              <p:cNvPr id="109620" name="Rectangle 8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1" name="Rectangle 8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2" name="Text Box 84"/>
              <p:cNvSpPr txBox="1">
                <a:spLocks noChangeArrowheads="1"/>
              </p:cNvSpPr>
              <p:nvPr/>
            </p:nvSpPr>
            <p:spPr bwMode="auto">
              <a:xfrm>
                <a:off x="185" y="1457"/>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23" name="Line 8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4" name="Line 8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5" name="Line 8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6" name="Line 8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4" name="Group 89"/>
            <p:cNvGrpSpPr>
              <a:grpSpLocks/>
            </p:cNvGrpSpPr>
            <p:nvPr/>
          </p:nvGrpSpPr>
          <p:grpSpPr bwMode="auto">
            <a:xfrm>
              <a:off x="3341" y="1815"/>
              <a:ext cx="832" cy="615"/>
              <a:chOff x="4369" y="791"/>
              <a:chExt cx="832" cy="615"/>
            </a:xfrm>
          </p:grpSpPr>
          <p:sp>
            <p:nvSpPr>
              <p:cNvPr id="109615" name="Rectangle 90"/>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6" name="Rectangle 91"/>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7" name="Text Box 92"/>
              <p:cNvSpPr txBox="1">
                <a:spLocks noChangeArrowheads="1"/>
              </p:cNvSpPr>
              <p:nvPr/>
            </p:nvSpPr>
            <p:spPr bwMode="auto">
              <a:xfrm>
                <a:off x="4437" y="823"/>
                <a:ext cx="664"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18" name="Line 93"/>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19" name="Line 94"/>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88" name="Freeform 95"/>
          <p:cNvSpPr>
            <a:spLocks/>
          </p:cNvSpPr>
          <p:nvPr/>
        </p:nvSpPr>
        <p:spPr bwMode="auto">
          <a:xfrm>
            <a:off x="3829050" y="1514475"/>
            <a:ext cx="3724275" cy="3162300"/>
          </a:xfrm>
          <a:custGeom>
            <a:avLst/>
            <a:gdLst>
              <a:gd name="T0" fmla="*/ 2147483646 w 2346"/>
              <a:gd name="T1" fmla="*/ 0 h 1992"/>
              <a:gd name="T2" fmla="*/ 0 w 2346"/>
              <a:gd name="T3" fmla="*/ 2147483646 h 1992"/>
              <a:gd name="T4" fmla="*/ 2147483646 w 2346"/>
              <a:gd name="T5" fmla="*/ 2147483646 h 1992"/>
              <a:gd name="T6" fmla="*/ 2147483646 w 2346"/>
              <a:gd name="T7" fmla="*/ 2147483646 h 1992"/>
              <a:gd name="T8" fmla="*/ 0 60000 65536"/>
              <a:gd name="T9" fmla="*/ 0 60000 65536"/>
              <a:gd name="T10" fmla="*/ 0 60000 65536"/>
              <a:gd name="T11" fmla="*/ 0 60000 65536"/>
              <a:gd name="T12" fmla="*/ 0 w 2346"/>
              <a:gd name="T13" fmla="*/ 0 h 1992"/>
              <a:gd name="T14" fmla="*/ 2346 w 2346"/>
              <a:gd name="T15" fmla="*/ 1992 h 1992"/>
            </a:gdLst>
            <a:ahLst/>
            <a:cxnLst>
              <a:cxn ang="T8">
                <a:pos x="T0" y="T1"/>
              </a:cxn>
              <a:cxn ang="T9">
                <a:pos x="T2" y="T3"/>
              </a:cxn>
              <a:cxn ang="T10">
                <a:pos x="T4" y="T5"/>
              </a:cxn>
              <a:cxn ang="T11">
                <a:pos x="T6" y="T7"/>
              </a:cxn>
            </a:cxnLst>
            <a:rect l="T12" t="T13" r="T14" b="T15"/>
            <a:pathLst>
              <a:path w="2346" h="1992">
                <a:moveTo>
                  <a:pt x="12" y="0"/>
                </a:moveTo>
                <a:lnTo>
                  <a:pt x="0" y="288"/>
                </a:lnTo>
                <a:lnTo>
                  <a:pt x="2112" y="1812"/>
                </a:lnTo>
                <a:lnTo>
                  <a:pt x="2346" y="199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589" name="Group 96"/>
          <p:cNvGrpSpPr>
            <a:grpSpLocks/>
          </p:cNvGrpSpPr>
          <p:nvPr/>
        </p:nvGrpSpPr>
        <p:grpSpPr bwMode="auto">
          <a:xfrm>
            <a:off x="7966075" y="4046538"/>
            <a:ext cx="700088" cy="382587"/>
            <a:chOff x="4712" y="2088"/>
            <a:chExt cx="444" cy="244"/>
          </a:xfrm>
        </p:grpSpPr>
        <p:sp>
          <p:nvSpPr>
            <p:cNvPr id="109608" name="Rectangle 97"/>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9" name="Text Box 98"/>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09590" name="Group 99"/>
          <p:cNvGrpSpPr>
            <a:grpSpLocks/>
          </p:cNvGrpSpPr>
          <p:nvPr/>
        </p:nvGrpSpPr>
        <p:grpSpPr bwMode="auto">
          <a:xfrm>
            <a:off x="3451225" y="1114425"/>
            <a:ext cx="701675" cy="382588"/>
            <a:chOff x="4712" y="2088"/>
            <a:chExt cx="444" cy="244"/>
          </a:xfrm>
        </p:grpSpPr>
        <p:sp>
          <p:nvSpPr>
            <p:cNvPr id="109606" name="Rectangle 100"/>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7" name="Text Box 101"/>
            <p:cNvSpPr txBox="1">
              <a:spLocks noChangeArrowheads="1"/>
            </p:cNvSpPr>
            <p:nvPr/>
          </p:nvSpPr>
          <p:spPr bwMode="auto">
            <a:xfrm>
              <a:off x="4726" y="2098"/>
              <a:ext cx="41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1" name="Rectangle 102"/>
          <p:cNvSpPr>
            <a:spLocks noChangeArrowheads="1"/>
          </p:cNvSpPr>
          <p:nvPr/>
        </p:nvSpPr>
        <p:spPr bwMode="auto">
          <a:xfrm>
            <a:off x="254000" y="2235200"/>
            <a:ext cx="281305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solidFill>
                  <a:srgbClr val="FF0000"/>
                </a:solidFill>
              </a:rPr>
              <a:t>E.g.: transport</a:t>
            </a:r>
            <a:endParaRPr lang="en-US" altLang="x-none" sz="2400" dirty="0"/>
          </a:p>
          <a:p>
            <a:pPr algn="l">
              <a:buFont typeface="Wingdings" pitchFamily="2" charset="2"/>
              <a:buChar char="q"/>
            </a:pPr>
            <a:r>
              <a:rPr lang="en-US" altLang="x-none" sz="2000" dirty="0"/>
              <a:t>Trans. </a:t>
            </a:r>
            <a:r>
              <a:rPr lang="en-US" altLang="zh-CN" sz="2000" dirty="0" err="1">
                <a:ea typeface="宋体" charset="-122"/>
              </a:rPr>
              <a:t>msg</a:t>
            </a:r>
            <a:r>
              <a:rPr lang="en-US" altLang="x-none" sz="2000" dirty="0">
                <a:ea typeface="宋体" charset="-122"/>
              </a:rPr>
              <a:t> for app</a:t>
            </a:r>
          </a:p>
          <a:p>
            <a:pPr algn="l">
              <a:buFont typeface="Wingdings" pitchFamily="2" charset="2"/>
              <a:buChar char="q"/>
            </a:pPr>
            <a:endParaRPr lang="en-US" altLang="x-none" sz="2000" dirty="0">
              <a:ea typeface="宋体" charset="-122"/>
            </a:endParaRPr>
          </a:p>
          <a:p>
            <a:pPr algn="l">
              <a:buFont typeface="Wingdings" pitchFamily="2" charset="2"/>
              <a:buChar char="q"/>
            </a:pPr>
            <a:r>
              <a:rPr lang="en-US" altLang="x-none" sz="2000" dirty="0">
                <a:ea typeface="宋体" charset="-122"/>
              </a:rPr>
              <a:t>Transport protocol</a:t>
            </a:r>
          </a:p>
          <a:p>
            <a:pPr lvl="1" algn="l">
              <a:buFont typeface="Courier New" panose="02070309020205020404" pitchFamily="49" charset="0"/>
              <a:buChar char="o"/>
            </a:pPr>
            <a:r>
              <a:rPr lang="en-US" altLang="x-none" sz="1800" dirty="0"/>
              <a:t>add </a:t>
            </a:r>
            <a:r>
              <a:rPr lang="en-US" altLang="zh-CN" sz="1800" dirty="0">
                <a:ea typeface="宋体" charset="-122"/>
              </a:rPr>
              <a:t>control</a:t>
            </a:r>
            <a:r>
              <a:rPr lang="en-US" altLang="x-none" sz="1800" dirty="0"/>
              <a:t> info to form </a:t>
            </a:r>
            <a:r>
              <a:rPr lang="ja-JP" altLang="en-US" sz="1800"/>
              <a:t>“</a:t>
            </a:r>
            <a:r>
              <a:rPr lang="en-US" altLang="zh-CN" sz="1800" dirty="0"/>
              <a:t>segment</a:t>
            </a:r>
            <a:r>
              <a:rPr lang="ja-JP" altLang="en-US" sz="1800"/>
              <a:t>”</a:t>
            </a:r>
            <a:endParaRPr lang="en-US" altLang="ja-JP" sz="1800" dirty="0"/>
          </a:p>
          <a:p>
            <a:pPr lvl="1" algn="l">
              <a:buFont typeface="Courier New" panose="02070309020205020404" pitchFamily="49" charset="0"/>
              <a:buChar char="o"/>
            </a:pPr>
            <a:r>
              <a:rPr lang="en-US" altLang="x-none" sz="1800" dirty="0"/>
              <a:t>send </a:t>
            </a:r>
            <a:r>
              <a:rPr lang="en-US" altLang="zh-CN" sz="1800" dirty="0"/>
              <a:t>segment</a:t>
            </a:r>
            <a:r>
              <a:rPr lang="en-US" altLang="x-none" sz="1800" dirty="0"/>
              <a:t> to peer</a:t>
            </a:r>
          </a:p>
          <a:p>
            <a:pPr lvl="1" algn="l">
              <a:buFont typeface="Courier New" panose="02070309020205020404" pitchFamily="49" charset="0"/>
              <a:buChar char="o"/>
            </a:pPr>
            <a:r>
              <a:rPr lang="en-US" altLang="x-none" sz="1800" dirty="0"/>
              <a:t>wait for peer to </a:t>
            </a:r>
            <a:r>
              <a:rPr lang="en-US" altLang="x-none" sz="1800" dirty="0" err="1"/>
              <a:t>ack</a:t>
            </a:r>
            <a:r>
              <a:rPr lang="en-US" altLang="x-none" sz="1800" dirty="0"/>
              <a:t> receipt</a:t>
            </a:r>
            <a:r>
              <a:rPr lang="en-US" altLang="zh-CN" sz="1800" dirty="0">
                <a:ea typeface="宋体" charset="-122"/>
              </a:rPr>
              <a:t>; if no </a:t>
            </a:r>
            <a:r>
              <a:rPr lang="en-US" altLang="zh-CN" sz="1800" dirty="0" err="1">
                <a:ea typeface="宋体" charset="-122"/>
              </a:rPr>
              <a:t>ack</a:t>
            </a:r>
            <a:r>
              <a:rPr lang="en-US" altLang="zh-CN" sz="1800" dirty="0">
                <a:ea typeface="宋体" charset="-122"/>
              </a:rPr>
              <a:t>, retransmit</a:t>
            </a:r>
            <a:endParaRPr lang="en-US" altLang="x-none" sz="1800" dirty="0"/>
          </a:p>
        </p:txBody>
      </p:sp>
      <p:grpSp>
        <p:nvGrpSpPr>
          <p:cNvPr id="109592" name="Group 103"/>
          <p:cNvGrpSpPr>
            <a:grpSpLocks/>
          </p:cNvGrpSpPr>
          <p:nvPr/>
        </p:nvGrpSpPr>
        <p:grpSpPr bwMode="auto">
          <a:xfrm>
            <a:off x="5308600" y="3408363"/>
            <a:ext cx="700088" cy="382587"/>
            <a:chOff x="4712" y="2088"/>
            <a:chExt cx="444" cy="244"/>
          </a:xfrm>
        </p:grpSpPr>
        <p:sp>
          <p:nvSpPr>
            <p:cNvPr id="109604" name="Rectangle 10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5" name="Text Box 105"/>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3" name="Line 106"/>
          <p:cNvSpPr>
            <a:spLocks noChangeShapeType="1"/>
          </p:cNvSpPr>
          <p:nvPr/>
        </p:nvSpPr>
        <p:spPr bwMode="auto">
          <a:xfrm>
            <a:off x="6019800" y="3752850"/>
            <a:ext cx="285750" cy="2190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4" name="Line 107"/>
          <p:cNvSpPr>
            <a:spLocks noChangeShapeType="1"/>
          </p:cNvSpPr>
          <p:nvPr/>
        </p:nvSpPr>
        <p:spPr bwMode="auto">
          <a:xfrm flipH="1" flipV="1">
            <a:off x="5448300" y="2790825"/>
            <a:ext cx="200025" cy="161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5" name="Rectangle 108"/>
          <p:cNvSpPr>
            <a:spLocks noChangeArrowheads="1"/>
          </p:cNvSpPr>
          <p:nvPr/>
        </p:nvSpPr>
        <p:spPr bwMode="auto">
          <a:xfrm>
            <a:off x="7524750" y="471487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6" name="Rectangle 109"/>
          <p:cNvSpPr>
            <a:spLocks noChangeArrowheads="1"/>
          </p:cNvSpPr>
          <p:nvPr/>
        </p:nvSpPr>
        <p:spPr bwMode="auto">
          <a:xfrm>
            <a:off x="3438525" y="176212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7" name="Freeform 110"/>
          <p:cNvSpPr>
            <a:spLocks/>
          </p:cNvSpPr>
          <p:nvPr/>
        </p:nvSpPr>
        <p:spPr bwMode="auto">
          <a:xfrm>
            <a:off x="8439150" y="4419600"/>
            <a:ext cx="9525" cy="361950"/>
          </a:xfrm>
          <a:custGeom>
            <a:avLst/>
            <a:gdLst>
              <a:gd name="T0" fmla="*/ 2147483646 w 6"/>
              <a:gd name="T1" fmla="*/ 2147483646 h 228"/>
              <a:gd name="T2" fmla="*/ 0 w 6"/>
              <a:gd name="T3" fmla="*/ 0 h 228"/>
              <a:gd name="T4" fmla="*/ 0 60000 65536"/>
              <a:gd name="T5" fmla="*/ 0 60000 65536"/>
              <a:gd name="T6" fmla="*/ 0 w 6"/>
              <a:gd name="T7" fmla="*/ 0 h 228"/>
              <a:gd name="T8" fmla="*/ 6 w 6"/>
              <a:gd name="T9" fmla="*/ 228 h 228"/>
            </a:gdLst>
            <a:ahLst/>
            <a:cxnLst>
              <a:cxn ang="T4">
                <a:pos x="T0" y="T1"/>
              </a:cxn>
              <a:cxn ang="T5">
                <a:pos x="T2" y="T3"/>
              </a:cxn>
            </a:cxnLst>
            <a:rect l="T6" t="T7" r="T8" b="T9"/>
            <a:pathLst>
              <a:path w="6" h="228">
                <a:moveTo>
                  <a:pt x="6" y="228"/>
                </a:moveTo>
                <a:lnTo>
                  <a:pt x="0"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9598" name="Freeform 111"/>
          <p:cNvSpPr>
            <a:spLocks/>
          </p:cNvSpPr>
          <p:nvPr/>
        </p:nvSpPr>
        <p:spPr bwMode="auto">
          <a:xfrm>
            <a:off x="4824413" y="2206625"/>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99" name="Freeform 112"/>
          <p:cNvSpPr>
            <a:spLocks/>
          </p:cNvSpPr>
          <p:nvPr/>
        </p:nvSpPr>
        <p:spPr bwMode="auto">
          <a:xfrm>
            <a:off x="4495800" y="2047875"/>
            <a:ext cx="3822700" cy="2892425"/>
          </a:xfrm>
          <a:custGeom>
            <a:avLst/>
            <a:gdLst>
              <a:gd name="T0" fmla="*/ 0 w 2408"/>
              <a:gd name="T1" fmla="*/ 0 h 1822"/>
              <a:gd name="T2" fmla="*/ 2147483646 w 2408"/>
              <a:gd name="T3" fmla="*/ 2147483646 h 1822"/>
              <a:gd name="T4" fmla="*/ 2147483646 w 2408"/>
              <a:gd name="T5" fmla="*/ 2147483646 h 1822"/>
              <a:gd name="T6" fmla="*/ 0 60000 65536"/>
              <a:gd name="T7" fmla="*/ 0 60000 65536"/>
              <a:gd name="T8" fmla="*/ 0 60000 65536"/>
              <a:gd name="T9" fmla="*/ 0 w 2408"/>
              <a:gd name="T10" fmla="*/ 0 h 1822"/>
              <a:gd name="T11" fmla="*/ 2408 w 2408"/>
              <a:gd name="T12" fmla="*/ 1822 h 1822"/>
            </a:gdLst>
            <a:ahLst/>
            <a:cxnLst>
              <a:cxn ang="T6">
                <a:pos x="T0" y="T1"/>
              </a:cxn>
              <a:cxn ang="T7">
                <a:pos x="T2" y="T3"/>
              </a:cxn>
              <a:cxn ang="T8">
                <a:pos x="T4" y="T5"/>
              </a:cxn>
            </a:cxnLst>
            <a:rect l="T9" t="T10" r="T11" b="T12"/>
            <a:pathLst>
              <a:path w="2408" h="1822">
                <a:moveTo>
                  <a:pt x="0" y="0"/>
                </a:moveTo>
                <a:lnTo>
                  <a:pt x="6" y="126"/>
                </a:lnTo>
                <a:lnTo>
                  <a:pt x="2408" y="1822"/>
                </a:ln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600" name="Group 113"/>
          <p:cNvGrpSpPr>
            <a:grpSpLocks/>
          </p:cNvGrpSpPr>
          <p:nvPr/>
        </p:nvGrpSpPr>
        <p:grpSpPr bwMode="auto">
          <a:xfrm>
            <a:off x="5670550" y="2836863"/>
            <a:ext cx="700088" cy="382587"/>
            <a:chOff x="4712" y="2088"/>
            <a:chExt cx="444" cy="244"/>
          </a:xfrm>
        </p:grpSpPr>
        <p:sp>
          <p:nvSpPr>
            <p:cNvPr id="109602" name="Rectangle 11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3" name="Text Box 115"/>
            <p:cNvSpPr txBox="1">
              <a:spLocks noChangeArrowheads="1"/>
            </p:cNvSpPr>
            <p:nvPr/>
          </p:nvSpPr>
          <p:spPr bwMode="auto">
            <a:xfrm>
              <a:off x="4726" y="2098"/>
              <a:ext cx="34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ack</a:t>
              </a:r>
              <a:endParaRPr lang="en-US" altLang="x-none" sz="2400">
                <a:latin typeface="Times New Roman" charset="0"/>
              </a:endParaRPr>
            </a:p>
          </p:txBody>
        </p:sp>
      </p:grpSp>
      <p:sp>
        <p:nvSpPr>
          <p:cNvPr id="109601" name="Freeform 116"/>
          <p:cNvSpPr>
            <a:spLocks/>
          </p:cNvSpPr>
          <p:nvPr/>
        </p:nvSpPr>
        <p:spPr bwMode="auto">
          <a:xfrm>
            <a:off x="4843463" y="3911600"/>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58229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623A7FE-334D-3341-B8B3-2D501A69B9D5}" type="slidenum">
              <a:rPr lang="en-US" altLang="x-none" sz="1200">
                <a:latin typeface="Tahoma" charset="0"/>
              </a:rPr>
              <a:pPr>
                <a:spcBef>
                  <a:spcPct val="0"/>
                </a:spcBef>
                <a:buClrTx/>
                <a:buSzTx/>
                <a:buFontTx/>
                <a:buNone/>
              </a:pPr>
              <a:t>26</a:t>
            </a:fld>
            <a:endParaRPr lang="en-US" altLang="x-none" sz="1200">
              <a:latin typeface="Tahoma" charset="0"/>
            </a:endParaRPr>
          </a:p>
        </p:txBody>
      </p:sp>
      <p:sp>
        <p:nvSpPr>
          <p:cNvPr id="111618" name="Rectangle 4"/>
          <p:cNvSpPr>
            <a:spLocks noChangeArrowheads="1"/>
          </p:cNvSpPr>
          <p:nvPr/>
        </p:nvSpPr>
        <p:spPr bwMode="auto">
          <a:xfrm>
            <a:off x="304800" y="2286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Layering: </a:t>
            </a:r>
            <a:r>
              <a:rPr lang="en-US" altLang="x-none" sz="3200" b="1" i="1" u="sng" dirty="0">
                <a:solidFill>
                  <a:schemeClr val="accent2"/>
                </a:solidFill>
              </a:rPr>
              <a:t>Physical</a:t>
            </a:r>
            <a:r>
              <a:rPr lang="en-US" altLang="x-none" sz="3200" u="sng" dirty="0">
                <a:solidFill>
                  <a:schemeClr val="accent2"/>
                </a:solidFill>
              </a:rPr>
              <a:t> Communication </a:t>
            </a:r>
            <a:endParaRPr lang="en-US" altLang="x-none" sz="4000" u="sng" dirty="0">
              <a:solidFill>
                <a:schemeClr val="accent2"/>
              </a:solidFill>
            </a:endParaRPr>
          </a:p>
        </p:txBody>
      </p:sp>
      <p:grpSp>
        <p:nvGrpSpPr>
          <p:cNvPr id="111619" name="Group 5"/>
          <p:cNvGrpSpPr>
            <a:grpSpLocks/>
          </p:cNvGrpSpPr>
          <p:nvPr/>
        </p:nvGrpSpPr>
        <p:grpSpPr bwMode="auto">
          <a:xfrm>
            <a:off x="1731963" y="1670050"/>
            <a:ext cx="5981700" cy="4497388"/>
            <a:chOff x="1091" y="1052"/>
            <a:chExt cx="3768" cy="2833"/>
          </a:xfrm>
        </p:grpSpPr>
        <p:sp>
          <p:nvSpPr>
            <p:cNvPr id="111672" name="Freeform 6"/>
            <p:cNvSpPr>
              <a:spLocks/>
            </p:cNvSpPr>
            <p:nvPr/>
          </p:nvSpPr>
          <p:spPr bwMode="auto">
            <a:xfrm>
              <a:off x="1091" y="1052"/>
              <a:ext cx="3768" cy="2833"/>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11673" name="Group 7"/>
            <p:cNvGrpSpPr>
              <a:grpSpLocks/>
            </p:cNvGrpSpPr>
            <p:nvPr/>
          </p:nvGrpSpPr>
          <p:grpSpPr bwMode="auto">
            <a:xfrm>
              <a:off x="1319" y="1275"/>
              <a:ext cx="1480" cy="568"/>
              <a:chOff x="3552" y="246"/>
              <a:chExt cx="527" cy="248"/>
            </a:xfrm>
          </p:grpSpPr>
          <p:graphicFrame>
            <p:nvGraphicFramePr>
              <p:cNvPr id="111724"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61881" name="ClipArt" r:id="rId4" imgW="1307079" imgH="1083682" progId="MS_ClipArt_Gallery.2">
                      <p:embed/>
                    </p:oleObj>
                  </mc:Choice>
                  <mc:Fallback>
                    <p:oleObj name="ClipArt" r:id="rId4" imgW="1307079" imgH="1083682" progId="MS_ClipArt_Gallery.2">
                      <p:embed/>
                      <p:pic>
                        <p:nvPicPr>
                          <p:cNvPr id="11172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5"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61882" name="ClipArt" r:id="rId6" imgW="682368" imgH="480541" progId="MS_ClipArt_Gallery.2">
                      <p:embed/>
                    </p:oleObj>
                  </mc:Choice>
                  <mc:Fallback>
                    <p:oleObj name="ClipArt" r:id="rId6" imgW="682368" imgH="480541" progId="MS_ClipArt_Gallery.2">
                      <p:embed/>
                      <p:pic>
                        <p:nvPicPr>
                          <p:cNvPr id="11172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6"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4" name="Group 11"/>
            <p:cNvGrpSpPr>
              <a:grpSpLocks/>
            </p:cNvGrpSpPr>
            <p:nvPr/>
          </p:nvGrpSpPr>
          <p:grpSpPr bwMode="auto">
            <a:xfrm>
              <a:off x="1319" y="2336"/>
              <a:ext cx="1480" cy="569"/>
              <a:chOff x="3552" y="246"/>
              <a:chExt cx="527" cy="248"/>
            </a:xfrm>
          </p:grpSpPr>
          <p:graphicFrame>
            <p:nvGraphicFramePr>
              <p:cNvPr id="111721"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61883" name="ClipArt" r:id="rId8" imgW="1307079" imgH="1083682" progId="MS_ClipArt_Gallery.2">
                      <p:embed/>
                    </p:oleObj>
                  </mc:Choice>
                  <mc:Fallback>
                    <p:oleObj name="ClipArt" r:id="rId8" imgW="1307079" imgH="1083682" progId="MS_ClipArt_Gallery.2">
                      <p:embed/>
                      <p:pic>
                        <p:nvPicPr>
                          <p:cNvPr id="111721"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2"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61884" name="ClipArt" r:id="rId9" imgW="682368" imgH="480541" progId="MS_ClipArt_Gallery.2">
                      <p:embed/>
                    </p:oleObj>
                  </mc:Choice>
                  <mc:Fallback>
                    <p:oleObj name="ClipArt" r:id="rId9" imgW="682368" imgH="480541" progId="MS_ClipArt_Gallery.2">
                      <p:embed/>
                      <p:pic>
                        <p:nvPicPr>
                          <p:cNvPr id="111722"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3"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5" name="Group 15"/>
            <p:cNvGrpSpPr>
              <a:grpSpLocks/>
            </p:cNvGrpSpPr>
            <p:nvPr/>
          </p:nvGrpSpPr>
          <p:grpSpPr bwMode="auto">
            <a:xfrm>
              <a:off x="2397" y="1939"/>
              <a:ext cx="105" cy="382"/>
              <a:chOff x="3842" y="406"/>
              <a:chExt cx="51" cy="167"/>
            </a:xfrm>
          </p:grpSpPr>
          <p:sp>
            <p:nvSpPr>
              <p:cNvPr id="111718"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9"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20"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6" name="Group 19"/>
            <p:cNvGrpSpPr>
              <a:grpSpLocks/>
            </p:cNvGrpSpPr>
            <p:nvPr/>
          </p:nvGrpSpPr>
          <p:grpSpPr bwMode="auto">
            <a:xfrm>
              <a:off x="3027" y="2854"/>
              <a:ext cx="423" cy="705"/>
              <a:chOff x="4180" y="783"/>
              <a:chExt cx="150" cy="307"/>
            </a:xfrm>
          </p:grpSpPr>
          <p:sp>
            <p:nvSpPr>
              <p:cNvPr id="111710"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1"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2"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3"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4"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5"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6"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7"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7" name="Group 28"/>
            <p:cNvGrpSpPr>
              <a:grpSpLocks/>
            </p:cNvGrpSpPr>
            <p:nvPr/>
          </p:nvGrpSpPr>
          <p:grpSpPr bwMode="auto">
            <a:xfrm rot="-5400000">
              <a:off x="3667" y="2965"/>
              <a:ext cx="145" cy="471"/>
              <a:chOff x="3842" y="406"/>
              <a:chExt cx="51" cy="167"/>
            </a:xfrm>
          </p:grpSpPr>
          <p:sp>
            <p:nvSpPr>
              <p:cNvPr id="111707"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8"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9"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11678" name="Line 32"/>
            <p:cNvSpPr>
              <a:spLocks noChangeShapeType="1"/>
            </p:cNvSpPr>
            <p:nvPr/>
          </p:nvSpPr>
          <p:spPr bwMode="auto">
            <a:xfrm>
              <a:off x="3302" y="2690"/>
              <a:ext cx="10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9" name="Line 33"/>
            <p:cNvSpPr>
              <a:spLocks noChangeShapeType="1"/>
            </p:cNvSpPr>
            <p:nvPr/>
          </p:nvSpPr>
          <p:spPr bwMode="auto">
            <a:xfrm>
              <a:off x="3309" y="2684"/>
              <a:ext cx="3"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0" name="Line 34"/>
            <p:cNvSpPr>
              <a:spLocks noChangeShapeType="1"/>
            </p:cNvSpPr>
            <p:nvPr/>
          </p:nvSpPr>
          <p:spPr bwMode="auto">
            <a:xfrm>
              <a:off x="4309" y="2681"/>
              <a:ext cx="3" cy="1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1" name="Line 35"/>
            <p:cNvSpPr>
              <a:spLocks noChangeShapeType="1"/>
            </p:cNvSpPr>
            <p:nvPr/>
          </p:nvSpPr>
          <p:spPr bwMode="auto">
            <a:xfrm>
              <a:off x="2697" y="1727"/>
              <a:ext cx="583" cy="4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2" name="Line 36"/>
            <p:cNvSpPr>
              <a:spLocks noChangeShapeType="1"/>
            </p:cNvSpPr>
            <p:nvPr/>
          </p:nvSpPr>
          <p:spPr bwMode="auto">
            <a:xfrm flipV="1">
              <a:off x="2722" y="2237"/>
              <a:ext cx="558" cy="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3" name="Line 37"/>
            <p:cNvSpPr>
              <a:spLocks noChangeShapeType="1"/>
            </p:cNvSpPr>
            <p:nvPr/>
          </p:nvSpPr>
          <p:spPr bwMode="auto">
            <a:xfrm flipV="1">
              <a:off x="3786" y="2390"/>
              <a:ext cx="3"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1684" name="Group 38"/>
            <p:cNvGrpSpPr>
              <a:grpSpLocks/>
            </p:cNvGrpSpPr>
            <p:nvPr/>
          </p:nvGrpSpPr>
          <p:grpSpPr bwMode="auto">
            <a:xfrm>
              <a:off x="4046" y="2831"/>
              <a:ext cx="423" cy="705"/>
              <a:chOff x="4180" y="783"/>
              <a:chExt cx="150" cy="307"/>
            </a:xfrm>
          </p:grpSpPr>
          <p:sp>
            <p:nvSpPr>
              <p:cNvPr id="111699"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0"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1"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2"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3"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4"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5"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6"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85" name="Group 47"/>
            <p:cNvGrpSpPr>
              <a:grpSpLocks/>
            </p:cNvGrpSpPr>
            <p:nvPr/>
          </p:nvGrpSpPr>
          <p:grpSpPr bwMode="auto">
            <a:xfrm>
              <a:off x="3251" y="1991"/>
              <a:ext cx="1013" cy="416"/>
              <a:chOff x="3600" y="219"/>
              <a:chExt cx="360" cy="175"/>
            </a:xfrm>
          </p:grpSpPr>
          <p:sp>
            <p:nvSpPr>
              <p:cNvPr id="111686" name="Oval 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87" name="Line 4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8" name="Line 5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9" name="Rectangle 5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11690" name="Oval 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11691" name="Group 53"/>
              <p:cNvGrpSpPr>
                <a:grpSpLocks/>
              </p:cNvGrpSpPr>
              <p:nvPr/>
            </p:nvGrpSpPr>
            <p:grpSpPr bwMode="auto">
              <a:xfrm>
                <a:off x="3686" y="244"/>
                <a:ext cx="177" cy="66"/>
                <a:chOff x="2848" y="848"/>
                <a:chExt cx="140" cy="98"/>
              </a:xfrm>
            </p:grpSpPr>
            <p:sp>
              <p:nvSpPr>
                <p:cNvPr id="111696"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7"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8"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92" name="Group 57"/>
              <p:cNvGrpSpPr>
                <a:grpSpLocks/>
              </p:cNvGrpSpPr>
              <p:nvPr/>
            </p:nvGrpSpPr>
            <p:grpSpPr bwMode="auto">
              <a:xfrm flipV="1">
                <a:off x="3686" y="243"/>
                <a:ext cx="177" cy="66"/>
                <a:chOff x="2848" y="848"/>
                <a:chExt cx="140" cy="98"/>
              </a:xfrm>
            </p:grpSpPr>
            <p:sp>
              <p:nvSpPr>
                <p:cNvPr id="111693" name="Line 5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4" name="Line 5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5" name="Line 6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111620" name="Group 61"/>
          <p:cNvGrpSpPr>
            <a:grpSpLocks/>
          </p:cNvGrpSpPr>
          <p:nvPr/>
        </p:nvGrpSpPr>
        <p:grpSpPr bwMode="auto">
          <a:xfrm>
            <a:off x="2116138" y="1427163"/>
            <a:ext cx="1344612" cy="1512887"/>
            <a:chOff x="188" y="1425"/>
            <a:chExt cx="847" cy="953"/>
          </a:xfrm>
        </p:grpSpPr>
        <p:sp>
          <p:nvSpPr>
            <p:cNvPr id="111665" name="Rectangle 6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6" name="Rectangle 6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7" name="Text Box 64"/>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8" name="Line 6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9" name="Line 6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0" name="Line 6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1" name="Line 6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1" name="Group 69"/>
          <p:cNvGrpSpPr>
            <a:grpSpLocks/>
          </p:cNvGrpSpPr>
          <p:nvPr/>
        </p:nvGrpSpPr>
        <p:grpSpPr bwMode="auto">
          <a:xfrm>
            <a:off x="2038350" y="3154363"/>
            <a:ext cx="1344613" cy="1512887"/>
            <a:chOff x="188" y="1425"/>
            <a:chExt cx="847" cy="953"/>
          </a:xfrm>
        </p:grpSpPr>
        <p:sp>
          <p:nvSpPr>
            <p:cNvPr id="111658" name="Rectangle 70"/>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9" name="Rectangle 71"/>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0" name="Text Box 72"/>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1" name="Line 73"/>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2" name="Line 74"/>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3" name="Line 75"/>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4" name="Line 76"/>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2" name="Group 77"/>
          <p:cNvGrpSpPr>
            <a:grpSpLocks/>
          </p:cNvGrpSpPr>
          <p:nvPr/>
        </p:nvGrpSpPr>
        <p:grpSpPr bwMode="auto">
          <a:xfrm>
            <a:off x="4456113" y="4418013"/>
            <a:ext cx="1344612" cy="1512887"/>
            <a:chOff x="188" y="1425"/>
            <a:chExt cx="847" cy="953"/>
          </a:xfrm>
        </p:grpSpPr>
        <p:sp>
          <p:nvSpPr>
            <p:cNvPr id="111651" name="Rectangle 7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2" name="Rectangle 7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3" name="Text Box 80"/>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54" name="Line 8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5" name="Line 8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6" name="Line 8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7" name="Line 8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3" name="Group 85"/>
          <p:cNvGrpSpPr>
            <a:grpSpLocks/>
          </p:cNvGrpSpPr>
          <p:nvPr/>
        </p:nvGrpSpPr>
        <p:grpSpPr bwMode="auto">
          <a:xfrm>
            <a:off x="6238875" y="4411663"/>
            <a:ext cx="1344613" cy="1512887"/>
            <a:chOff x="188" y="1425"/>
            <a:chExt cx="847" cy="953"/>
          </a:xfrm>
        </p:grpSpPr>
        <p:sp>
          <p:nvSpPr>
            <p:cNvPr id="111644" name="Rectangle 8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5" name="Rectangle 8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6" name="Text Box 88"/>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7" name="Line 8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8" name="Line 9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9" name="Line 9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0" name="Line 9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4" name="Group 93"/>
          <p:cNvGrpSpPr>
            <a:grpSpLocks/>
          </p:cNvGrpSpPr>
          <p:nvPr/>
        </p:nvGrpSpPr>
        <p:grpSpPr bwMode="auto">
          <a:xfrm>
            <a:off x="5287963" y="2884488"/>
            <a:ext cx="1320800" cy="963612"/>
            <a:chOff x="4369" y="791"/>
            <a:chExt cx="832" cy="607"/>
          </a:xfrm>
        </p:grpSpPr>
        <p:sp>
          <p:nvSpPr>
            <p:cNvPr id="111639" name="Rectangle 94"/>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0" name="Rectangle 95"/>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1" name="Text Box 96"/>
            <p:cNvSpPr txBox="1">
              <a:spLocks noChangeArrowheads="1"/>
            </p:cNvSpPr>
            <p:nvPr/>
          </p:nvSpPr>
          <p:spPr bwMode="auto">
            <a:xfrm>
              <a:off x="4439" y="821"/>
              <a:ext cx="6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2" name="Line 97"/>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3" name="Line 98"/>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1075" name="Line 99"/>
          <p:cNvSpPr>
            <a:spLocks noChangeShapeType="1"/>
          </p:cNvSpPr>
          <p:nvPr/>
        </p:nvSpPr>
        <p:spPr bwMode="auto">
          <a:xfrm>
            <a:off x="2940050" y="1638300"/>
            <a:ext cx="6350" cy="1028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76" name="Line 100"/>
          <p:cNvSpPr>
            <a:spLocks noChangeShapeType="1"/>
          </p:cNvSpPr>
          <p:nvPr/>
        </p:nvSpPr>
        <p:spPr bwMode="auto">
          <a:xfrm>
            <a:off x="6165850" y="3048000"/>
            <a:ext cx="6350" cy="2730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7" name="Line 101"/>
          <p:cNvSpPr>
            <a:spLocks noChangeShapeType="1"/>
          </p:cNvSpPr>
          <p:nvPr/>
        </p:nvSpPr>
        <p:spPr bwMode="auto">
          <a:xfrm flipV="1">
            <a:off x="5549900" y="3016250"/>
            <a:ext cx="0" cy="615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8" name="Line 102"/>
          <p:cNvSpPr>
            <a:spLocks noChangeShapeType="1"/>
          </p:cNvSpPr>
          <p:nvPr/>
        </p:nvSpPr>
        <p:spPr bwMode="auto">
          <a:xfrm>
            <a:off x="5543550" y="3035300"/>
            <a:ext cx="625475"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9" name="Line 103"/>
          <p:cNvSpPr>
            <a:spLocks noChangeShapeType="1"/>
          </p:cNvSpPr>
          <p:nvPr/>
        </p:nvSpPr>
        <p:spPr bwMode="auto">
          <a:xfrm>
            <a:off x="6165850" y="5765800"/>
            <a:ext cx="787400" cy="95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0" name="Line 104"/>
          <p:cNvSpPr>
            <a:spLocks noChangeShapeType="1"/>
          </p:cNvSpPr>
          <p:nvPr/>
        </p:nvSpPr>
        <p:spPr bwMode="auto">
          <a:xfrm flipV="1">
            <a:off x="6953250" y="4606925"/>
            <a:ext cx="12700" cy="1168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81" name="Line 105"/>
          <p:cNvSpPr>
            <a:spLocks noChangeShapeType="1"/>
          </p:cNvSpPr>
          <p:nvPr/>
        </p:nvSpPr>
        <p:spPr bwMode="auto">
          <a:xfrm flipV="1">
            <a:off x="2971800" y="2682875"/>
            <a:ext cx="1403350" cy="285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2" name="Line 106"/>
          <p:cNvSpPr>
            <a:spLocks noChangeShapeType="1"/>
          </p:cNvSpPr>
          <p:nvPr/>
        </p:nvSpPr>
        <p:spPr bwMode="auto">
          <a:xfrm>
            <a:off x="4346575" y="2698750"/>
            <a:ext cx="1212850" cy="965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 name="Group 107"/>
          <p:cNvGrpSpPr>
            <a:grpSpLocks/>
          </p:cNvGrpSpPr>
          <p:nvPr/>
        </p:nvGrpSpPr>
        <p:grpSpPr bwMode="auto">
          <a:xfrm>
            <a:off x="6661150" y="4178300"/>
            <a:ext cx="704850" cy="382588"/>
            <a:chOff x="4712" y="2088"/>
            <a:chExt cx="444" cy="241"/>
          </a:xfrm>
        </p:grpSpPr>
        <p:sp>
          <p:nvSpPr>
            <p:cNvPr id="111637" name="Rectangle 108"/>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8" name="Text Box 109"/>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8" name="Group 110"/>
          <p:cNvGrpSpPr>
            <a:grpSpLocks/>
          </p:cNvGrpSpPr>
          <p:nvPr/>
        </p:nvGrpSpPr>
        <p:grpSpPr bwMode="auto">
          <a:xfrm>
            <a:off x="2609850" y="1257300"/>
            <a:ext cx="704850" cy="382588"/>
            <a:chOff x="4712" y="2088"/>
            <a:chExt cx="444" cy="241"/>
          </a:xfrm>
        </p:grpSpPr>
        <p:sp>
          <p:nvSpPr>
            <p:cNvPr id="111635" name="Rectangle 111"/>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6" name="Text Box 112"/>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Tree>
    <p:extLst>
      <p:ext uri="{BB962C8B-B14F-4D97-AF65-F5344CB8AC3E}">
        <p14:creationId xmlns:p14="http://schemas.microsoft.com/office/powerpoint/2010/main" val="2522938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nodeType="afterGroup">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511075"/>
                                        </p:tgtEl>
                                        <p:attrNameLst>
                                          <p:attrName>style.visibility</p:attrName>
                                        </p:attrNameLst>
                                      </p:cBhvr>
                                      <p:to>
                                        <p:strVal val="visible"/>
                                      </p:to>
                                    </p:set>
                                    <p:anim calcmode="lin" valueType="num">
                                      <p:cBhvr>
                                        <p:cTn id="11" dur="2000" fill="hold"/>
                                        <p:tgtEl>
                                          <p:spTgt spid="511075"/>
                                        </p:tgtEl>
                                        <p:attrNameLst>
                                          <p:attrName>ppt_x</p:attrName>
                                        </p:attrNameLst>
                                      </p:cBhvr>
                                      <p:tavLst>
                                        <p:tav tm="0">
                                          <p:val>
                                            <p:strVal val="#ppt_x"/>
                                          </p:val>
                                        </p:tav>
                                        <p:tav tm="100000">
                                          <p:val>
                                            <p:strVal val="#ppt_x"/>
                                          </p:val>
                                        </p:tav>
                                      </p:tavLst>
                                    </p:anim>
                                    <p:anim calcmode="lin" valueType="num">
                                      <p:cBhvr>
                                        <p:cTn id="12" dur="2000" fill="hold"/>
                                        <p:tgtEl>
                                          <p:spTgt spid="511075"/>
                                        </p:tgtEl>
                                        <p:attrNameLst>
                                          <p:attrName>ppt_y</p:attrName>
                                        </p:attrNameLst>
                                      </p:cBhvr>
                                      <p:tavLst>
                                        <p:tav tm="0">
                                          <p:val>
                                            <p:strVal val="#ppt_y-#ppt_h/2"/>
                                          </p:val>
                                        </p:tav>
                                        <p:tav tm="100000">
                                          <p:val>
                                            <p:strVal val="#ppt_y"/>
                                          </p:val>
                                        </p:tav>
                                      </p:tavLst>
                                    </p:anim>
                                    <p:anim calcmode="lin" valueType="num">
                                      <p:cBhvr>
                                        <p:cTn id="13" dur="2000" fill="hold"/>
                                        <p:tgtEl>
                                          <p:spTgt spid="511075"/>
                                        </p:tgtEl>
                                        <p:attrNameLst>
                                          <p:attrName>ppt_w</p:attrName>
                                        </p:attrNameLst>
                                      </p:cBhvr>
                                      <p:tavLst>
                                        <p:tav tm="0">
                                          <p:val>
                                            <p:strVal val="#ppt_w"/>
                                          </p:val>
                                        </p:tav>
                                        <p:tav tm="100000">
                                          <p:val>
                                            <p:strVal val="#ppt_w"/>
                                          </p:val>
                                        </p:tav>
                                      </p:tavLst>
                                    </p:anim>
                                    <p:anim calcmode="lin" valueType="num">
                                      <p:cBhvr>
                                        <p:cTn id="14" dur="2000" fill="hold"/>
                                        <p:tgtEl>
                                          <p:spTgt spid="511075"/>
                                        </p:tgtEl>
                                        <p:attrNameLst>
                                          <p:attrName>ppt_h</p:attrName>
                                        </p:attrNameLst>
                                      </p:cBhvr>
                                      <p:tavLst>
                                        <p:tav tm="0">
                                          <p:val>
                                            <p:fltVal val="0"/>
                                          </p:val>
                                        </p:tav>
                                        <p:tav tm="100000">
                                          <p:val>
                                            <p:strVal val="#ppt_h"/>
                                          </p:val>
                                        </p:tav>
                                      </p:tavLst>
                                    </p:anim>
                                  </p:childTnLst>
                                </p:cTn>
                              </p:par>
                            </p:childTnLst>
                          </p:cTn>
                        </p:par>
                        <p:par>
                          <p:cTn id="15" fill="hold" nodeType="afterGroup">
                            <p:stCondLst>
                              <p:cond delay="2500"/>
                            </p:stCondLst>
                            <p:childTnLst>
                              <p:par>
                                <p:cTn id="16" presetID="17" presetClass="entr" presetSubtype="8" fill="hold" grpId="0" nodeType="afterEffect">
                                  <p:stCondLst>
                                    <p:cond delay="0"/>
                                  </p:stCondLst>
                                  <p:childTnLst>
                                    <p:set>
                                      <p:cBhvr>
                                        <p:cTn id="17" dur="1" fill="hold">
                                          <p:stCondLst>
                                            <p:cond delay="0"/>
                                          </p:stCondLst>
                                        </p:cTn>
                                        <p:tgtEl>
                                          <p:spTgt spid="511081"/>
                                        </p:tgtEl>
                                        <p:attrNameLst>
                                          <p:attrName>style.visibility</p:attrName>
                                        </p:attrNameLst>
                                      </p:cBhvr>
                                      <p:to>
                                        <p:strVal val="visible"/>
                                      </p:to>
                                    </p:set>
                                    <p:anim calcmode="lin" valueType="num">
                                      <p:cBhvr>
                                        <p:cTn id="18" dur="2000" fill="hold"/>
                                        <p:tgtEl>
                                          <p:spTgt spid="511081"/>
                                        </p:tgtEl>
                                        <p:attrNameLst>
                                          <p:attrName>ppt_x</p:attrName>
                                        </p:attrNameLst>
                                      </p:cBhvr>
                                      <p:tavLst>
                                        <p:tav tm="0">
                                          <p:val>
                                            <p:strVal val="#ppt_x-#ppt_w/2"/>
                                          </p:val>
                                        </p:tav>
                                        <p:tav tm="100000">
                                          <p:val>
                                            <p:strVal val="#ppt_x"/>
                                          </p:val>
                                        </p:tav>
                                      </p:tavLst>
                                    </p:anim>
                                    <p:anim calcmode="lin" valueType="num">
                                      <p:cBhvr>
                                        <p:cTn id="19" dur="2000" fill="hold"/>
                                        <p:tgtEl>
                                          <p:spTgt spid="511081"/>
                                        </p:tgtEl>
                                        <p:attrNameLst>
                                          <p:attrName>ppt_y</p:attrName>
                                        </p:attrNameLst>
                                      </p:cBhvr>
                                      <p:tavLst>
                                        <p:tav tm="0">
                                          <p:val>
                                            <p:strVal val="#ppt_y"/>
                                          </p:val>
                                        </p:tav>
                                        <p:tav tm="100000">
                                          <p:val>
                                            <p:strVal val="#ppt_y"/>
                                          </p:val>
                                        </p:tav>
                                      </p:tavLst>
                                    </p:anim>
                                    <p:anim calcmode="lin" valueType="num">
                                      <p:cBhvr>
                                        <p:cTn id="20" dur="2000" fill="hold"/>
                                        <p:tgtEl>
                                          <p:spTgt spid="511081"/>
                                        </p:tgtEl>
                                        <p:attrNameLst>
                                          <p:attrName>ppt_w</p:attrName>
                                        </p:attrNameLst>
                                      </p:cBhvr>
                                      <p:tavLst>
                                        <p:tav tm="0">
                                          <p:val>
                                            <p:fltVal val="0"/>
                                          </p:val>
                                        </p:tav>
                                        <p:tav tm="100000">
                                          <p:val>
                                            <p:strVal val="#ppt_w"/>
                                          </p:val>
                                        </p:tav>
                                      </p:tavLst>
                                    </p:anim>
                                    <p:anim calcmode="lin" valueType="num">
                                      <p:cBhvr>
                                        <p:cTn id="21" dur="2000" fill="hold"/>
                                        <p:tgtEl>
                                          <p:spTgt spid="511081"/>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4500"/>
                            </p:stCondLst>
                            <p:childTnLst>
                              <p:par>
                                <p:cTn id="23" presetID="18" presetClass="entr" presetSubtype="6" fill="hold" grpId="0" nodeType="afterEffect">
                                  <p:stCondLst>
                                    <p:cond delay="0"/>
                                  </p:stCondLst>
                                  <p:childTnLst>
                                    <p:set>
                                      <p:cBhvr>
                                        <p:cTn id="24" dur="1" fill="hold">
                                          <p:stCondLst>
                                            <p:cond delay="0"/>
                                          </p:stCondLst>
                                        </p:cTn>
                                        <p:tgtEl>
                                          <p:spTgt spid="511082"/>
                                        </p:tgtEl>
                                        <p:attrNameLst>
                                          <p:attrName>style.visibility</p:attrName>
                                        </p:attrNameLst>
                                      </p:cBhvr>
                                      <p:to>
                                        <p:strVal val="visible"/>
                                      </p:to>
                                    </p:set>
                                    <p:animEffect transition="in" filter="strips(downRight)">
                                      <p:cBhvr>
                                        <p:cTn id="25" dur="2000"/>
                                        <p:tgtEl>
                                          <p:spTgt spid="511082"/>
                                        </p:tgtEl>
                                      </p:cBhvr>
                                    </p:animEffect>
                                  </p:childTnLst>
                                </p:cTn>
                              </p:par>
                            </p:childTnLst>
                          </p:cTn>
                        </p:par>
                        <p:par>
                          <p:cTn id="26" fill="hold" nodeType="afterGroup">
                            <p:stCondLst>
                              <p:cond delay="6500"/>
                            </p:stCondLst>
                            <p:childTnLst>
                              <p:par>
                                <p:cTn id="27" presetID="17" presetClass="entr" presetSubtype="4" fill="hold" grpId="0" nodeType="afterEffect">
                                  <p:stCondLst>
                                    <p:cond delay="0"/>
                                  </p:stCondLst>
                                  <p:childTnLst>
                                    <p:set>
                                      <p:cBhvr>
                                        <p:cTn id="28" dur="1" fill="hold">
                                          <p:stCondLst>
                                            <p:cond delay="0"/>
                                          </p:stCondLst>
                                        </p:cTn>
                                        <p:tgtEl>
                                          <p:spTgt spid="511077"/>
                                        </p:tgtEl>
                                        <p:attrNameLst>
                                          <p:attrName>style.visibility</p:attrName>
                                        </p:attrNameLst>
                                      </p:cBhvr>
                                      <p:to>
                                        <p:strVal val="visible"/>
                                      </p:to>
                                    </p:set>
                                    <p:anim calcmode="lin" valueType="num">
                                      <p:cBhvr>
                                        <p:cTn id="29" dur="2000" fill="hold"/>
                                        <p:tgtEl>
                                          <p:spTgt spid="511077"/>
                                        </p:tgtEl>
                                        <p:attrNameLst>
                                          <p:attrName>ppt_x</p:attrName>
                                        </p:attrNameLst>
                                      </p:cBhvr>
                                      <p:tavLst>
                                        <p:tav tm="0">
                                          <p:val>
                                            <p:strVal val="#ppt_x"/>
                                          </p:val>
                                        </p:tav>
                                        <p:tav tm="100000">
                                          <p:val>
                                            <p:strVal val="#ppt_x"/>
                                          </p:val>
                                        </p:tav>
                                      </p:tavLst>
                                    </p:anim>
                                    <p:anim calcmode="lin" valueType="num">
                                      <p:cBhvr>
                                        <p:cTn id="30" dur="2000" fill="hold"/>
                                        <p:tgtEl>
                                          <p:spTgt spid="511077"/>
                                        </p:tgtEl>
                                        <p:attrNameLst>
                                          <p:attrName>ppt_y</p:attrName>
                                        </p:attrNameLst>
                                      </p:cBhvr>
                                      <p:tavLst>
                                        <p:tav tm="0">
                                          <p:val>
                                            <p:strVal val="#ppt_y+#ppt_h/2"/>
                                          </p:val>
                                        </p:tav>
                                        <p:tav tm="100000">
                                          <p:val>
                                            <p:strVal val="#ppt_y"/>
                                          </p:val>
                                        </p:tav>
                                      </p:tavLst>
                                    </p:anim>
                                    <p:anim calcmode="lin" valueType="num">
                                      <p:cBhvr>
                                        <p:cTn id="31" dur="2000" fill="hold"/>
                                        <p:tgtEl>
                                          <p:spTgt spid="511077"/>
                                        </p:tgtEl>
                                        <p:attrNameLst>
                                          <p:attrName>ppt_w</p:attrName>
                                        </p:attrNameLst>
                                      </p:cBhvr>
                                      <p:tavLst>
                                        <p:tav tm="0">
                                          <p:val>
                                            <p:strVal val="#ppt_w"/>
                                          </p:val>
                                        </p:tav>
                                        <p:tav tm="100000">
                                          <p:val>
                                            <p:strVal val="#ppt_w"/>
                                          </p:val>
                                        </p:tav>
                                      </p:tavLst>
                                    </p:anim>
                                    <p:anim calcmode="lin" valueType="num">
                                      <p:cBhvr>
                                        <p:cTn id="32" dur="2000" fill="hold"/>
                                        <p:tgtEl>
                                          <p:spTgt spid="511077"/>
                                        </p:tgtEl>
                                        <p:attrNameLst>
                                          <p:attrName>ppt_h</p:attrName>
                                        </p:attrNameLst>
                                      </p:cBhvr>
                                      <p:tavLst>
                                        <p:tav tm="0">
                                          <p:val>
                                            <p:fltVal val="0"/>
                                          </p:val>
                                        </p:tav>
                                        <p:tav tm="100000">
                                          <p:val>
                                            <p:strVal val="#ppt_h"/>
                                          </p:val>
                                        </p:tav>
                                      </p:tavLst>
                                    </p:anim>
                                  </p:childTnLst>
                                </p:cTn>
                              </p:par>
                            </p:childTnLst>
                          </p:cTn>
                        </p:par>
                        <p:par>
                          <p:cTn id="33" fill="hold" nodeType="afterGroup">
                            <p:stCondLst>
                              <p:cond delay="8500"/>
                            </p:stCondLst>
                            <p:childTnLst>
                              <p:par>
                                <p:cTn id="34" presetID="17" presetClass="entr" presetSubtype="8" fill="hold" grpId="0" nodeType="afterEffect">
                                  <p:stCondLst>
                                    <p:cond delay="0"/>
                                  </p:stCondLst>
                                  <p:childTnLst>
                                    <p:set>
                                      <p:cBhvr>
                                        <p:cTn id="35" dur="1" fill="hold">
                                          <p:stCondLst>
                                            <p:cond delay="0"/>
                                          </p:stCondLst>
                                        </p:cTn>
                                        <p:tgtEl>
                                          <p:spTgt spid="511078"/>
                                        </p:tgtEl>
                                        <p:attrNameLst>
                                          <p:attrName>style.visibility</p:attrName>
                                        </p:attrNameLst>
                                      </p:cBhvr>
                                      <p:to>
                                        <p:strVal val="visible"/>
                                      </p:to>
                                    </p:set>
                                    <p:anim calcmode="lin" valueType="num">
                                      <p:cBhvr>
                                        <p:cTn id="36" dur="2000" fill="hold"/>
                                        <p:tgtEl>
                                          <p:spTgt spid="511078"/>
                                        </p:tgtEl>
                                        <p:attrNameLst>
                                          <p:attrName>ppt_x</p:attrName>
                                        </p:attrNameLst>
                                      </p:cBhvr>
                                      <p:tavLst>
                                        <p:tav tm="0">
                                          <p:val>
                                            <p:strVal val="#ppt_x-#ppt_w/2"/>
                                          </p:val>
                                        </p:tav>
                                        <p:tav tm="100000">
                                          <p:val>
                                            <p:strVal val="#ppt_x"/>
                                          </p:val>
                                        </p:tav>
                                      </p:tavLst>
                                    </p:anim>
                                    <p:anim calcmode="lin" valueType="num">
                                      <p:cBhvr>
                                        <p:cTn id="37" dur="2000" fill="hold"/>
                                        <p:tgtEl>
                                          <p:spTgt spid="511078"/>
                                        </p:tgtEl>
                                        <p:attrNameLst>
                                          <p:attrName>ppt_y</p:attrName>
                                        </p:attrNameLst>
                                      </p:cBhvr>
                                      <p:tavLst>
                                        <p:tav tm="0">
                                          <p:val>
                                            <p:strVal val="#ppt_y"/>
                                          </p:val>
                                        </p:tav>
                                        <p:tav tm="100000">
                                          <p:val>
                                            <p:strVal val="#ppt_y"/>
                                          </p:val>
                                        </p:tav>
                                      </p:tavLst>
                                    </p:anim>
                                    <p:anim calcmode="lin" valueType="num">
                                      <p:cBhvr>
                                        <p:cTn id="38" dur="2000" fill="hold"/>
                                        <p:tgtEl>
                                          <p:spTgt spid="511078"/>
                                        </p:tgtEl>
                                        <p:attrNameLst>
                                          <p:attrName>ppt_w</p:attrName>
                                        </p:attrNameLst>
                                      </p:cBhvr>
                                      <p:tavLst>
                                        <p:tav tm="0">
                                          <p:val>
                                            <p:fltVal val="0"/>
                                          </p:val>
                                        </p:tav>
                                        <p:tav tm="100000">
                                          <p:val>
                                            <p:strVal val="#ppt_w"/>
                                          </p:val>
                                        </p:tav>
                                      </p:tavLst>
                                    </p:anim>
                                    <p:anim calcmode="lin" valueType="num">
                                      <p:cBhvr>
                                        <p:cTn id="39" dur="2000" fill="hold"/>
                                        <p:tgtEl>
                                          <p:spTgt spid="511078"/>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0500"/>
                            </p:stCondLst>
                            <p:childTnLst>
                              <p:par>
                                <p:cTn id="41" presetID="17" presetClass="entr" presetSubtype="1" fill="hold" grpId="0" nodeType="afterEffect">
                                  <p:stCondLst>
                                    <p:cond delay="0"/>
                                  </p:stCondLst>
                                  <p:childTnLst>
                                    <p:set>
                                      <p:cBhvr>
                                        <p:cTn id="42" dur="1" fill="hold">
                                          <p:stCondLst>
                                            <p:cond delay="0"/>
                                          </p:stCondLst>
                                        </p:cTn>
                                        <p:tgtEl>
                                          <p:spTgt spid="511076"/>
                                        </p:tgtEl>
                                        <p:attrNameLst>
                                          <p:attrName>style.visibility</p:attrName>
                                        </p:attrNameLst>
                                      </p:cBhvr>
                                      <p:to>
                                        <p:strVal val="visible"/>
                                      </p:to>
                                    </p:set>
                                    <p:anim calcmode="lin" valueType="num">
                                      <p:cBhvr>
                                        <p:cTn id="43" dur="2000" fill="hold"/>
                                        <p:tgtEl>
                                          <p:spTgt spid="511076"/>
                                        </p:tgtEl>
                                        <p:attrNameLst>
                                          <p:attrName>ppt_x</p:attrName>
                                        </p:attrNameLst>
                                      </p:cBhvr>
                                      <p:tavLst>
                                        <p:tav tm="0">
                                          <p:val>
                                            <p:strVal val="#ppt_x"/>
                                          </p:val>
                                        </p:tav>
                                        <p:tav tm="100000">
                                          <p:val>
                                            <p:strVal val="#ppt_x"/>
                                          </p:val>
                                        </p:tav>
                                      </p:tavLst>
                                    </p:anim>
                                    <p:anim calcmode="lin" valueType="num">
                                      <p:cBhvr>
                                        <p:cTn id="44" dur="2000" fill="hold"/>
                                        <p:tgtEl>
                                          <p:spTgt spid="511076"/>
                                        </p:tgtEl>
                                        <p:attrNameLst>
                                          <p:attrName>ppt_y</p:attrName>
                                        </p:attrNameLst>
                                      </p:cBhvr>
                                      <p:tavLst>
                                        <p:tav tm="0">
                                          <p:val>
                                            <p:strVal val="#ppt_y-#ppt_h/2"/>
                                          </p:val>
                                        </p:tav>
                                        <p:tav tm="100000">
                                          <p:val>
                                            <p:strVal val="#ppt_y"/>
                                          </p:val>
                                        </p:tav>
                                      </p:tavLst>
                                    </p:anim>
                                    <p:anim calcmode="lin" valueType="num">
                                      <p:cBhvr>
                                        <p:cTn id="45" dur="2000" fill="hold"/>
                                        <p:tgtEl>
                                          <p:spTgt spid="511076"/>
                                        </p:tgtEl>
                                        <p:attrNameLst>
                                          <p:attrName>ppt_w</p:attrName>
                                        </p:attrNameLst>
                                      </p:cBhvr>
                                      <p:tavLst>
                                        <p:tav tm="0">
                                          <p:val>
                                            <p:strVal val="#ppt_w"/>
                                          </p:val>
                                        </p:tav>
                                        <p:tav tm="100000">
                                          <p:val>
                                            <p:strVal val="#ppt_w"/>
                                          </p:val>
                                        </p:tav>
                                      </p:tavLst>
                                    </p:anim>
                                    <p:anim calcmode="lin" valueType="num">
                                      <p:cBhvr>
                                        <p:cTn id="46" dur="2000" fill="hold"/>
                                        <p:tgtEl>
                                          <p:spTgt spid="511076"/>
                                        </p:tgtEl>
                                        <p:attrNameLst>
                                          <p:attrName>ppt_h</p:attrName>
                                        </p:attrNameLst>
                                      </p:cBhvr>
                                      <p:tavLst>
                                        <p:tav tm="0">
                                          <p:val>
                                            <p:fltVal val="0"/>
                                          </p:val>
                                        </p:tav>
                                        <p:tav tm="100000">
                                          <p:val>
                                            <p:strVal val="#ppt_h"/>
                                          </p:val>
                                        </p:tav>
                                      </p:tavLst>
                                    </p:anim>
                                  </p:childTnLst>
                                </p:cTn>
                              </p:par>
                            </p:childTnLst>
                          </p:cTn>
                        </p:par>
                        <p:par>
                          <p:cTn id="47" fill="hold" nodeType="afterGroup">
                            <p:stCondLst>
                              <p:cond delay="12500"/>
                            </p:stCondLst>
                            <p:childTnLst>
                              <p:par>
                                <p:cTn id="48" presetID="17" presetClass="entr" presetSubtype="8" fill="hold" grpId="0" nodeType="afterEffect">
                                  <p:stCondLst>
                                    <p:cond delay="0"/>
                                  </p:stCondLst>
                                  <p:childTnLst>
                                    <p:set>
                                      <p:cBhvr>
                                        <p:cTn id="49" dur="1" fill="hold">
                                          <p:stCondLst>
                                            <p:cond delay="0"/>
                                          </p:stCondLst>
                                        </p:cTn>
                                        <p:tgtEl>
                                          <p:spTgt spid="511079"/>
                                        </p:tgtEl>
                                        <p:attrNameLst>
                                          <p:attrName>style.visibility</p:attrName>
                                        </p:attrNameLst>
                                      </p:cBhvr>
                                      <p:to>
                                        <p:strVal val="visible"/>
                                      </p:to>
                                    </p:set>
                                    <p:anim calcmode="lin" valueType="num">
                                      <p:cBhvr>
                                        <p:cTn id="50" dur="2000" fill="hold"/>
                                        <p:tgtEl>
                                          <p:spTgt spid="511079"/>
                                        </p:tgtEl>
                                        <p:attrNameLst>
                                          <p:attrName>ppt_x</p:attrName>
                                        </p:attrNameLst>
                                      </p:cBhvr>
                                      <p:tavLst>
                                        <p:tav tm="0">
                                          <p:val>
                                            <p:strVal val="#ppt_x-#ppt_w/2"/>
                                          </p:val>
                                        </p:tav>
                                        <p:tav tm="100000">
                                          <p:val>
                                            <p:strVal val="#ppt_x"/>
                                          </p:val>
                                        </p:tav>
                                      </p:tavLst>
                                    </p:anim>
                                    <p:anim calcmode="lin" valueType="num">
                                      <p:cBhvr>
                                        <p:cTn id="51" dur="2000" fill="hold"/>
                                        <p:tgtEl>
                                          <p:spTgt spid="511079"/>
                                        </p:tgtEl>
                                        <p:attrNameLst>
                                          <p:attrName>ppt_y</p:attrName>
                                        </p:attrNameLst>
                                      </p:cBhvr>
                                      <p:tavLst>
                                        <p:tav tm="0">
                                          <p:val>
                                            <p:strVal val="#ppt_y"/>
                                          </p:val>
                                        </p:tav>
                                        <p:tav tm="100000">
                                          <p:val>
                                            <p:strVal val="#ppt_y"/>
                                          </p:val>
                                        </p:tav>
                                      </p:tavLst>
                                    </p:anim>
                                    <p:anim calcmode="lin" valueType="num">
                                      <p:cBhvr>
                                        <p:cTn id="52" dur="2000" fill="hold"/>
                                        <p:tgtEl>
                                          <p:spTgt spid="511079"/>
                                        </p:tgtEl>
                                        <p:attrNameLst>
                                          <p:attrName>ppt_w</p:attrName>
                                        </p:attrNameLst>
                                      </p:cBhvr>
                                      <p:tavLst>
                                        <p:tav tm="0">
                                          <p:val>
                                            <p:fltVal val="0"/>
                                          </p:val>
                                        </p:tav>
                                        <p:tav tm="100000">
                                          <p:val>
                                            <p:strVal val="#ppt_w"/>
                                          </p:val>
                                        </p:tav>
                                      </p:tavLst>
                                    </p:anim>
                                    <p:anim calcmode="lin" valueType="num">
                                      <p:cBhvr>
                                        <p:cTn id="53" dur="2000" fill="hold"/>
                                        <p:tgtEl>
                                          <p:spTgt spid="511079"/>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14500"/>
                            </p:stCondLst>
                            <p:childTnLst>
                              <p:par>
                                <p:cTn id="55" presetID="17" presetClass="entr" presetSubtype="4" fill="hold" grpId="0" nodeType="afterEffect">
                                  <p:stCondLst>
                                    <p:cond delay="0"/>
                                  </p:stCondLst>
                                  <p:childTnLst>
                                    <p:set>
                                      <p:cBhvr>
                                        <p:cTn id="56" dur="1" fill="hold">
                                          <p:stCondLst>
                                            <p:cond delay="0"/>
                                          </p:stCondLst>
                                        </p:cTn>
                                        <p:tgtEl>
                                          <p:spTgt spid="511080"/>
                                        </p:tgtEl>
                                        <p:attrNameLst>
                                          <p:attrName>style.visibility</p:attrName>
                                        </p:attrNameLst>
                                      </p:cBhvr>
                                      <p:to>
                                        <p:strVal val="visible"/>
                                      </p:to>
                                    </p:set>
                                    <p:anim calcmode="lin" valueType="num">
                                      <p:cBhvr>
                                        <p:cTn id="57" dur="2000" fill="hold"/>
                                        <p:tgtEl>
                                          <p:spTgt spid="511080"/>
                                        </p:tgtEl>
                                        <p:attrNameLst>
                                          <p:attrName>ppt_x</p:attrName>
                                        </p:attrNameLst>
                                      </p:cBhvr>
                                      <p:tavLst>
                                        <p:tav tm="0">
                                          <p:val>
                                            <p:strVal val="#ppt_x"/>
                                          </p:val>
                                        </p:tav>
                                        <p:tav tm="100000">
                                          <p:val>
                                            <p:strVal val="#ppt_x"/>
                                          </p:val>
                                        </p:tav>
                                      </p:tavLst>
                                    </p:anim>
                                    <p:anim calcmode="lin" valueType="num">
                                      <p:cBhvr>
                                        <p:cTn id="58" dur="2000" fill="hold"/>
                                        <p:tgtEl>
                                          <p:spTgt spid="511080"/>
                                        </p:tgtEl>
                                        <p:attrNameLst>
                                          <p:attrName>ppt_y</p:attrName>
                                        </p:attrNameLst>
                                      </p:cBhvr>
                                      <p:tavLst>
                                        <p:tav tm="0">
                                          <p:val>
                                            <p:strVal val="#ppt_y+#ppt_h/2"/>
                                          </p:val>
                                        </p:tav>
                                        <p:tav tm="100000">
                                          <p:val>
                                            <p:strVal val="#ppt_y"/>
                                          </p:val>
                                        </p:tav>
                                      </p:tavLst>
                                    </p:anim>
                                    <p:anim calcmode="lin" valueType="num">
                                      <p:cBhvr>
                                        <p:cTn id="59" dur="2000" fill="hold"/>
                                        <p:tgtEl>
                                          <p:spTgt spid="511080"/>
                                        </p:tgtEl>
                                        <p:attrNameLst>
                                          <p:attrName>ppt_w</p:attrName>
                                        </p:attrNameLst>
                                      </p:cBhvr>
                                      <p:tavLst>
                                        <p:tav tm="0">
                                          <p:val>
                                            <p:strVal val="#ppt_w"/>
                                          </p:val>
                                        </p:tav>
                                        <p:tav tm="100000">
                                          <p:val>
                                            <p:strVal val="#ppt_w"/>
                                          </p:val>
                                        </p:tav>
                                      </p:tavLst>
                                    </p:anim>
                                    <p:anim calcmode="lin" valueType="num">
                                      <p:cBhvr>
                                        <p:cTn id="60" dur="2000" fill="hold"/>
                                        <p:tgtEl>
                                          <p:spTgt spid="511080"/>
                                        </p:tgtEl>
                                        <p:attrNameLst>
                                          <p:attrName>ppt_h</p:attrName>
                                        </p:attrNameLst>
                                      </p:cBhvr>
                                      <p:tavLst>
                                        <p:tav tm="0">
                                          <p:val>
                                            <p:fltVal val="0"/>
                                          </p:val>
                                        </p:tav>
                                        <p:tav tm="100000">
                                          <p:val>
                                            <p:strVal val="#ppt_h"/>
                                          </p:val>
                                        </p:tav>
                                      </p:tavLst>
                                    </p:anim>
                                  </p:childTnLst>
                                </p:cTn>
                              </p:par>
                            </p:childTnLst>
                          </p:cTn>
                        </p:par>
                        <p:par>
                          <p:cTn id="61" fill="hold" nodeType="afterGroup">
                            <p:stCondLst>
                              <p:cond delay="16500"/>
                            </p:stCondLst>
                            <p:childTnLst>
                              <p:par>
                                <p:cTn id="62" presetID="9"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75" grpId="0" animBg="1"/>
      <p:bldP spid="511076" grpId="0" animBg="1"/>
      <p:bldP spid="511077" grpId="0" animBg="1"/>
      <p:bldP spid="511078" grpId="0" animBg="1"/>
      <p:bldP spid="511079" grpId="0" animBg="1"/>
      <p:bldP spid="511080" grpId="0" animBg="1"/>
      <p:bldP spid="511081" grpId="0" animBg="1"/>
      <p:bldP spid="51108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751AEAF-EE3D-2042-A9B4-4359B29F9A20}" type="slidenum">
              <a:rPr lang="en-US" altLang="x-none" sz="1200">
                <a:latin typeface="Tahoma" charset="0"/>
              </a:rPr>
              <a:pPr>
                <a:spcBef>
                  <a:spcPct val="0"/>
                </a:spcBef>
                <a:buClrTx/>
                <a:buSzTx/>
                <a:buFontTx/>
                <a:buNone/>
              </a:pPr>
              <a:t>27</a:t>
            </a:fld>
            <a:endParaRPr lang="en-US" altLang="x-none" sz="1200">
              <a:latin typeface="Tahoma" charset="0"/>
            </a:endParaRPr>
          </a:p>
        </p:txBody>
      </p:sp>
      <p:sp>
        <p:nvSpPr>
          <p:cNvPr id="113666" name="Rectangle 4"/>
          <p:cNvSpPr>
            <a:spLocks noChangeArrowheads="1"/>
          </p:cNvSpPr>
          <p:nvPr/>
        </p:nvSpPr>
        <p:spPr bwMode="auto">
          <a:xfrm>
            <a:off x="546100" y="279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600" u="sng" dirty="0">
                <a:solidFill>
                  <a:schemeClr val="accent2"/>
                </a:solidFill>
              </a:rPr>
              <a:t>Protocol Layering and Meta Data</a:t>
            </a:r>
            <a:endParaRPr lang="en-US" altLang="x-none" sz="4000" u="sng" dirty="0">
              <a:solidFill>
                <a:schemeClr val="accent2"/>
              </a:solidFill>
            </a:endParaRPr>
          </a:p>
        </p:txBody>
      </p:sp>
      <p:sp>
        <p:nvSpPr>
          <p:cNvPr id="113667" name="Rectangle 5"/>
          <p:cNvSpPr>
            <a:spLocks noChangeArrowheads="1"/>
          </p:cNvSpPr>
          <p:nvPr/>
        </p:nvSpPr>
        <p:spPr bwMode="auto">
          <a:xfrm>
            <a:off x="533400" y="1371600"/>
            <a:ext cx="84582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t>Each layer takes data from above</a:t>
            </a:r>
          </a:p>
          <a:p>
            <a:pPr algn="l">
              <a:buFont typeface="Wingdings" pitchFamily="2" charset="2"/>
              <a:buChar char="q"/>
            </a:pPr>
            <a:r>
              <a:rPr lang="en-US" altLang="x-none" sz="2400" dirty="0"/>
              <a:t>adds header (meta) information to its peer to</a:t>
            </a:r>
            <a:br>
              <a:rPr lang="en-US" altLang="x-none" sz="2400" dirty="0"/>
            </a:br>
            <a:r>
              <a:rPr lang="en-US" altLang="x-none" sz="2400" dirty="0"/>
              <a:t>create new data unit</a:t>
            </a:r>
          </a:p>
          <a:p>
            <a:pPr algn="l">
              <a:buFont typeface="Wingdings" pitchFamily="2" charset="2"/>
              <a:buChar char="q"/>
            </a:pPr>
            <a:r>
              <a:rPr lang="en-US" altLang="x-none" sz="2400" dirty="0"/>
              <a:t>passes new data unit to layer below</a:t>
            </a:r>
          </a:p>
        </p:txBody>
      </p:sp>
      <p:pic>
        <p:nvPicPr>
          <p:cNvPr id="3" name="Picture 2">
            <a:extLst>
              <a:ext uri="{FF2B5EF4-FFF2-40B4-BE49-F238E27FC236}">
                <a16:creationId xmlns:a16="http://schemas.microsoft.com/office/drawing/2014/main" id="{294BDD81-2A33-7D4D-B8FE-7CE76E673A00}"/>
              </a:ext>
            </a:extLst>
          </p:cNvPr>
          <p:cNvPicPr>
            <a:picLocks noChangeAspect="1"/>
          </p:cNvPicPr>
          <p:nvPr/>
        </p:nvPicPr>
        <p:blipFill>
          <a:blip r:embed="rId3"/>
          <a:stretch>
            <a:fillRect/>
          </a:stretch>
        </p:blipFill>
        <p:spPr>
          <a:xfrm>
            <a:off x="1828800" y="3133830"/>
            <a:ext cx="5791200" cy="3463859"/>
          </a:xfrm>
          <a:prstGeom prst="rect">
            <a:avLst/>
          </a:prstGeom>
        </p:spPr>
      </p:pic>
    </p:spTree>
    <p:extLst>
      <p:ext uri="{BB962C8B-B14F-4D97-AF65-F5344CB8AC3E}">
        <p14:creationId xmlns:p14="http://schemas.microsoft.com/office/powerpoint/2010/main" val="1490110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Packet as a Stack in a Layered Architecture</a:t>
            </a:r>
          </a:p>
        </p:txBody>
      </p:sp>
      <p:sp>
        <p:nvSpPr>
          <p:cNvPr id="2" name="Slide Number Placeholder 1"/>
          <p:cNvSpPr>
            <a:spLocks noGrp="1"/>
          </p:cNvSpPr>
          <p:nvPr>
            <p:ph type="sldNum" sz="quarter" idx="4294967295"/>
          </p:nvPr>
        </p:nvSpPr>
        <p:spPr/>
        <p:txBody>
          <a:bodyPr/>
          <a:lstStyle/>
          <a:p>
            <a:pPr>
              <a:defRPr/>
            </a:pPr>
            <a:fld id="{3AE42049-0041-694B-AAE7-BBF2FB23E03E}" type="slidenum">
              <a:rPr lang="en-US" altLang="x-none" smtClean="0"/>
              <a:pPr>
                <a:defRPr/>
              </a:pPr>
              <a:t>28</a:t>
            </a:fld>
            <a:endParaRPr lang="en-US" altLang="x-none"/>
          </a:p>
        </p:txBody>
      </p:sp>
      <p:sp>
        <p:nvSpPr>
          <p:cNvPr id="5"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6"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7"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11"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13"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4"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15"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6"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17"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8"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19"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0"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1"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2"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3"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4"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25"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6"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7"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8"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9"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0"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31"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2"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33" name="AutoShape 32"/>
          <p:cNvCxnSpPr>
            <a:cxnSpLocks noChangeShapeType="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4" name="AutoShape 33"/>
          <p:cNvCxnSpPr>
            <a:cxnSpLocks noChangeShapeType="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5" name="AutoShape 34"/>
          <p:cNvCxnSpPr>
            <a:cxnSpLocks noChangeShapeType="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6" name="AutoShape 35"/>
          <p:cNvCxnSpPr>
            <a:cxnSpLocks noChangeShapeType="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7" name="AutoShape 36"/>
          <p:cNvCxnSpPr>
            <a:cxnSpLocks noChangeShapeType="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8" name="AutoShape 37"/>
          <p:cNvCxnSpPr>
            <a:cxnSpLocks noChangeShapeType="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9" name="AutoShape 38"/>
          <p:cNvCxnSpPr>
            <a:cxnSpLocks noChangeShapeType="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40" name="AutoShape 39"/>
          <p:cNvCxnSpPr>
            <a:cxnSpLocks noChangeShapeType="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5940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C0BDE2-DC01-8C44-8F16-7164EBEB54F4}" type="slidenum">
              <a:rPr lang="en-US" altLang="x-none" sz="1200">
                <a:latin typeface="Tahoma" charset="0"/>
              </a:rPr>
              <a:pPr>
                <a:spcBef>
                  <a:spcPct val="0"/>
                </a:spcBef>
                <a:buClrTx/>
                <a:buSzTx/>
                <a:buFontTx/>
                <a:buNone/>
              </a:pPr>
              <a:t>29</a:t>
            </a:fld>
            <a:endParaRPr lang="en-US" altLang="x-none" sz="1200">
              <a:latin typeface="Tahoma" charset="0"/>
            </a:endParaRPr>
          </a:p>
        </p:txBody>
      </p:sp>
      <p:sp>
        <p:nvSpPr>
          <p:cNvPr id="115714" name="Rectangle 7"/>
          <p:cNvSpPr>
            <a:spLocks noChangeArrowheads="1"/>
          </p:cNvSpPr>
          <p:nvPr/>
        </p:nvSpPr>
        <p:spPr bwMode="auto">
          <a:xfrm>
            <a:off x="304800" y="2438400"/>
            <a:ext cx="8305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buFont typeface="ZapfDingbats" charset="0"/>
              <a:buNone/>
            </a:pPr>
            <a:r>
              <a:rPr lang="en-US" altLang="x-none" sz="4000"/>
              <a:t>Key design issue: </a:t>
            </a:r>
          </a:p>
          <a:p>
            <a:pPr algn="ctr">
              <a:buFont typeface="ZapfDingbats" charset="0"/>
              <a:buNone/>
            </a:pPr>
            <a:r>
              <a:rPr lang="en-US" altLang="x-none" sz="4000">
                <a:solidFill>
                  <a:schemeClr val="accent2"/>
                </a:solidFill>
              </a:rPr>
              <a:t>How do you </a:t>
            </a:r>
            <a:r>
              <a:rPr lang="en-US" altLang="x-none" sz="4400" i="1">
                <a:solidFill>
                  <a:schemeClr val="accent2"/>
                </a:solidFill>
              </a:rPr>
              <a:t>divide</a:t>
            </a:r>
            <a:r>
              <a:rPr lang="en-US" altLang="x-none" sz="4000">
                <a:solidFill>
                  <a:schemeClr val="accent2"/>
                </a:solidFill>
              </a:rPr>
              <a:t> functionalit</a:t>
            </a:r>
            <a:r>
              <a:rPr lang="en-US" altLang="zh-CN" sz="4000">
                <a:solidFill>
                  <a:schemeClr val="accent2"/>
                </a:solidFill>
                <a:ea typeface="宋体" charset="-122"/>
              </a:rPr>
              <a:t>ies</a:t>
            </a:r>
            <a:r>
              <a:rPr lang="en-US" altLang="x-none" sz="4000">
                <a:solidFill>
                  <a:schemeClr val="accent2"/>
                </a:solidFill>
                <a:ea typeface="宋体" charset="-122"/>
              </a:rPr>
              <a:t> among the layers?</a:t>
            </a:r>
          </a:p>
        </p:txBody>
      </p:sp>
    </p:spTree>
    <p:extLst>
      <p:ext uri="{BB962C8B-B14F-4D97-AF65-F5344CB8AC3E}">
        <p14:creationId xmlns:p14="http://schemas.microsoft.com/office/powerpoint/2010/main" val="74539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4"/>
          <p:cNvSpPr>
            <a:spLocks noGrp="1"/>
          </p:cNvSpPr>
          <p:nvPr>
            <p:ph type="sldNum" sz="quarter" idx="11"/>
          </p:nvPr>
        </p:nvSpPr>
        <p:spPr>
          <a:xfrm>
            <a:off x="5137150" y="636905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70304686-9EB6-9846-B532-665CA8CAED70}" type="slidenum">
              <a:rPr lang="en-US" altLang="x-none" sz="1200">
                <a:solidFill>
                  <a:srgbClr val="000000"/>
                </a:solidFill>
                <a:latin typeface="Tahoma" charset="0"/>
              </a:rPr>
              <a:pPr/>
              <a:t>3</a:t>
            </a:fld>
            <a:endParaRPr lang="en-US" altLang="x-none" sz="1200">
              <a:solidFill>
                <a:srgbClr val="000000"/>
              </a:solidFill>
              <a:latin typeface="Tahoma" charset="0"/>
            </a:endParaRPr>
          </a:p>
        </p:txBody>
      </p:sp>
      <p:sp>
        <p:nvSpPr>
          <p:cNvPr id="84994" name="Rectangle 2"/>
          <p:cNvSpPr>
            <a:spLocks noGrp="1" noChangeArrowheads="1"/>
          </p:cNvSpPr>
          <p:nvPr>
            <p:ph type="title"/>
          </p:nvPr>
        </p:nvSpPr>
        <p:spPr/>
        <p:txBody>
          <a:bodyPr/>
          <a:lstStyle/>
          <a:p>
            <a:r>
              <a:rPr lang="en-US" altLang="x-none">
                <a:ea typeface="ＭＳ Ｐゴシック" charset="-128"/>
              </a:rPr>
              <a:t>Admin</a:t>
            </a:r>
          </a:p>
        </p:txBody>
      </p:sp>
      <p:sp>
        <p:nvSpPr>
          <p:cNvPr id="84995"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Questions on Assignment One</a:t>
            </a:r>
          </a:p>
        </p:txBody>
      </p:sp>
    </p:spTree>
    <p:extLst>
      <p:ext uri="{BB962C8B-B14F-4D97-AF65-F5344CB8AC3E}">
        <p14:creationId xmlns:p14="http://schemas.microsoft.com/office/powerpoint/2010/main" val="2388759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x-none" dirty="0"/>
              <a:t>Ad</a:t>
            </a:r>
            <a:r>
              <a:rPr lang="en-US" altLang="zh-CN" dirty="0"/>
              <a:t>min.</a:t>
            </a:r>
            <a:r>
              <a:rPr lang="zh-CN" altLang="en-US" dirty="0"/>
              <a:t> </a:t>
            </a:r>
            <a:r>
              <a:rPr lang="en-US" altLang="zh-CN" dirty="0"/>
              <a:t>and</a:t>
            </a:r>
            <a:r>
              <a:rPr lang="zh-CN" altLang="en-US" dirty="0"/>
              <a:t> </a:t>
            </a:r>
            <a:r>
              <a:rPr lang="en-US" altLang="zh-CN" dirty="0"/>
              <a:t>recap</a:t>
            </a:r>
            <a:endParaRPr lang="en-US" altLang="x-none" dirty="0"/>
          </a:p>
          <a:p>
            <a:pPr algn="l">
              <a:buClr>
                <a:srgbClr val="0033CC"/>
              </a:buClr>
              <a:buFont typeface="Wingdings" charset="2"/>
              <a:buChar char="q"/>
            </a:pPr>
            <a:r>
              <a:rPr lang="en-US" altLang="x-none" dirty="0"/>
              <a:t>Layered network architecture</a:t>
            </a:r>
          </a:p>
          <a:p>
            <a:pPr lvl="1" algn="l">
              <a:buSzPct val="85000"/>
              <a:buFont typeface="Wingdings" charset="2"/>
              <a:buChar char="q"/>
            </a:pPr>
            <a:r>
              <a:rPr lang="en-US" altLang="x-none" sz="2800" dirty="0"/>
              <a:t>what is layering?</a:t>
            </a:r>
          </a:p>
          <a:p>
            <a:pPr lvl="1" algn="l">
              <a:buSzPct val="85000"/>
              <a:buFont typeface="Wingdings" charset="2"/>
              <a:buChar char="q"/>
            </a:pPr>
            <a:r>
              <a:rPr lang="en-US" altLang="x-none" sz="2800" dirty="0"/>
              <a:t>why layering?</a:t>
            </a:r>
          </a:p>
          <a:p>
            <a:pPr lvl="1" algn="l">
              <a:buClr>
                <a:srgbClr val="C00000"/>
              </a:buClr>
              <a:buSzPct val="85000"/>
              <a:buFont typeface="Wingdings" charset="2"/>
              <a:buChar char="Ø"/>
            </a:pPr>
            <a:r>
              <a:rPr lang="en-US" altLang="x-none" sz="2800" i="1" dirty="0">
                <a:solidFill>
                  <a:srgbClr val="C00000"/>
                </a:solidFill>
              </a:rPr>
              <a:t>how to determine the layers?</a:t>
            </a:r>
          </a:p>
        </p:txBody>
      </p:sp>
      <p:sp>
        <p:nvSpPr>
          <p:cNvPr id="11776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6EA141E-4664-CD4D-9BA1-E47EA4676C63}" type="slidenum">
              <a:rPr lang="en-US" altLang="x-none" sz="1200">
                <a:latin typeface="Tahoma" charset="0"/>
              </a:rPr>
              <a:pPr>
                <a:spcBef>
                  <a:spcPct val="0"/>
                </a:spcBef>
                <a:buClrTx/>
                <a:buSzTx/>
                <a:buFontTx/>
                <a:buNone/>
              </a:pPr>
              <a:t>30</a:t>
            </a:fld>
            <a:endParaRPr lang="en-US" altLang="x-none" sz="1200">
              <a:latin typeface="Tahoma" charset="0"/>
            </a:endParaRPr>
          </a:p>
        </p:txBody>
      </p:sp>
      <p:sp>
        <p:nvSpPr>
          <p:cNvPr id="117762"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Tree>
    <p:extLst>
      <p:ext uri="{BB962C8B-B14F-4D97-AF65-F5344CB8AC3E}">
        <p14:creationId xmlns:p14="http://schemas.microsoft.com/office/powerpoint/2010/main" val="1587539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56DFFE3-1455-3C45-94C6-402DEC86D622}" type="slidenum">
              <a:rPr lang="en-US" altLang="x-none" sz="1200">
                <a:latin typeface="Tahoma" charset="0"/>
              </a:rPr>
              <a:pPr>
                <a:spcBef>
                  <a:spcPct val="0"/>
                </a:spcBef>
                <a:buClrTx/>
                <a:buSzTx/>
                <a:buFontTx/>
                <a:buNone/>
              </a:pPr>
              <a:t>31</a:t>
            </a:fld>
            <a:endParaRPr lang="en-US" altLang="x-none" sz="1200">
              <a:latin typeface="Tahoma" charset="0"/>
            </a:endParaRPr>
          </a:p>
        </p:txBody>
      </p:sp>
      <p:sp>
        <p:nvSpPr>
          <p:cNvPr id="119810" name="Rectangle 4"/>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The End-to-End Arguments</a:t>
            </a:r>
          </a:p>
        </p:txBody>
      </p:sp>
      <p:sp>
        <p:nvSpPr>
          <p:cNvPr id="119811" name="Rectangle 5"/>
          <p:cNvSpPr>
            <a:spLocks noChangeArrowheads="1"/>
          </p:cNvSpPr>
          <p:nvPr/>
        </p:nvSpPr>
        <p:spPr bwMode="auto">
          <a:xfrm>
            <a:off x="6858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i="1" dirty="0"/>
              <a:t>The function in question can completely and correctly be implemented only with the knowledge and help of the application standing at the endpoints of the communication systems. Therefore, providing that questioned function as a feature of the communications systems itself is not possible.</a:t>
            </a:r>
          </a:p>
          <a:p>
            <a:pPr algn="l">
              <a:buFont typeface="ZapfDingbats" charset="0"/>
              <a:buNone/>
            </a:pPr>
            <a:r>
              <a:rPr lang="en-US" altLang="x-none" dirty="0"/>
              <a:t>                       </a:t>
            </a:r>
            <a:r>
              <a:rPr lang="en-US" altLang="x-none" sz="1800" dirty="0"/>
              <a:t>J. </a:t>
            </a:r>
            <a:r>
              <a:rPr lang="en-US" altLang="x-none" sz="1800" dirty="0" err="1"/>
              <a:t>Saltzer</a:t>
            </a:r>
            <a:r>
              <a:rPr lang="en-US" altLang="x-none" sz="1800" dirty="0"/>
              <a:t>, D. Reed, and D. Clark, 1984 </a:t>
            </a:r>
          </a:p>
        </p:txBody>
      </p:sp>
    </p:spTree>
    <p:extLst>
      <p:ext uri="{BB962C8B-B14F-4D97-AF65-F5344CB8AC3E}">
        <p14:creationId xmlns:p14="http://schemas.microsoft.com/office/powerpoint/2010/main" val="1586434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BD94E3F-7730-F145-A8AB-ED923AAF88E3}" type="slidenum">
              <a:rPr lang="en-US" altLang="x-none" sz="1200">
                <a:latin typeface="Tahoma" charset="0"/>
              </a:rPr>
              <a:pPr>
                <a:spcBef>
                  <a:spcPct val="0"/>
                </a:spcBef>
                <a:buClrTx/>
                <a:buSzTx/>
                <a:buFontTx/>
                <a:buNone/>
              </a:pPr>
              <a:t>32</a:t>
            </a:fld>
            <a:endParaRPr lang="en-US" altLang="x-none" sz="1200">
              <a:latin typeface="Tahoma" charset="0"/>
            </a:endParaRPr>
          </a:p>
        </p:txBody>
      </p:sp>
      <p:sp>
        <p:nvSpPr>
          <p:cNvPr id="121858" name="Rectangle 2"/>
          <p:cNvSpPr>
            <a:spLocks noChangeArrowheads="1"/>
          </p:cNvSpPr>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u="sng" dirty="0">
                <a:solidFill>
                  <a:schemeClr val="accent2"/>
                </a:solidFill>
              </a:rPr>
              <a:t>What does the End-to-End Arguments Mean?</a:t>
            </a:r>
          </a:p>
        </p:txBody>
      </p:sp>
      <p:sp>
        <p:nvSpPr>
          <p:cNvPr id="121859" name="Rectangle 3"/>
          <p:cNvSpPr>
            <a:spLocks noChangeArrowheads="1"/>
          </p:cNvSpPr>
          <p:nvPr/>
        </p:nvSpPr>
        <p:spPr bwMode="auto">
          <a:xfrm>
            <a:off x="685800" y="14478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The application knows the requirements best, place functionalit</a:t>
            </a:r>
            <a:r>
              <a:rPr lang="en-US" altLang="zh-CN" dirty="0">
                <a:ea typeface="宋体" charset="-122"/>
              </a:rPr>
              <a:t>ies</a:t>
            </a:r>
            <a:r>
              <a:rPr lang="en-US" altLang="x-none" dirty="0">
                <a:ea typeface="宋体" charset="-122"/>
              </a:rPr>
              <a:t> as high in the layer as possible</a:t>
            </a:r>
          </a:p>
          <a:p>
            <a:pPr algn="l">
              <a:buFont typeface="Wingdings" pitchFamily="2" charset="2"/>
              <a:buChar char="q"/>
            </a:pPr>
            <a:endParaRPr lang="en-US" altLang="zh-CN" dirty="0">
              <a:ea typeface="宋体" charset="-122"/>
            </a:endParaRPr>
          </a:p>
          <a:p>
            <a:pPr algn="l">
              <a:buFont typeface="Wingdings" pitchFamily="2" charset="2"/>
              <a:buChar char="q"/>
            </a:pPr>
            <a:r>
              <a:rPr lang="en-US" altLang="x-none" dirty="0">
                <a:ea typeface="宋体" charset="-122"/>
              </a:rPr>
              <a:t>Think twice before implementing a functionality at a lower layer, even when you believe it will be useful to an application</a:t>
            </a:r>
            <a:endParaRPr lang="en-US" altLang="zh-CN" dirty="0">
              <a:ea typeface="宋体" charset="-122"/>
            </a:endParaRPr>
          </a:p>
        </p:txBody>
      </p:sp>
    </p:spTree>
    <p:extLst>
      <p:ext uri="{BB962C8B-B14F-4D97-AF65-F5344CB8AC3E}">
        <p14:creationId xmlns:p14="http://schemas.microsoft.com/office/powerpoint/2010/main" val="1467318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A6F9533-2C08-4C41-8406-B93C6552289C}" type="slidenum">
              <a:rPr lang="en-US" altLang="x-none" sz="1200">
                <a:latin typeface="Tahoma" charset="0"/>
              </a:rPr>
              <a:pPr>
                <a:spcBef>
                  <a:spcPct val="0"/>
                </a:spcBef>
                <a:buClrTx/>
                <a:buSzTx/>
                <a:buFontTx/>
                <a:buNone/>
              </a:pPr>
              <a:t>33</a:t>
            </a:fld>
            <a:endParaRPr lang="en-US" altLang="x-none" sz="1200">
              <a:latin typeface="Tahoma" charset="0"/>
            </a:endParaRPr>
          </a:p>
        </p:txBody>
      </p:sp>
      <p:sp>
        <p:nvSpPr>
          <p:cNvPr id="123906" name="Oval 4"/>
          <p:cNvSpPr>
            <a:spLocks noChangeArrowheads="1"/>
          </p:cNvSpPr>
          <p:nvPr/>
        </p:nvSpPr>
        <p:spPr bwMode="auto">
          <a:xfrm>
            <a:off x="16764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07" name="Rectangle 5"/>
          <p:cNvSpPr>
            <a:spLocks noChangeArrowheads="1"/>
          </p:cNvSpPr>
          <p:nvPr/>
        </p:nvSpPr>
        <p:spPr bwMode="auto">
          <a:xfrm>
            <a:off x="5334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Example: </a:t>
            </a:r>
            <a:r>
              <a:rPr lang="en-US" altLang="zh-CN" sz="3200" u="sng" dirty="0">
                <a:solidFill>
                  <a:schemeClr val="accent2"/>
                </a:solidFill>
                <a:ea typeface="宋体" charset="-122"/>
              </a:rPr>
              <a:t>Where to Provide </a:t>
            </a:r>
            <a:r>
              <a:rPr lang="en-US" altLang="x-none" sz="3200" u="sng" dirty="0">
                <a:solidFill>
                  <a:schemeClr val="accent2"/>
                </a:solidFill>
                <a:ea typeface="宋体" charset="-122"/>
              </a:rPr>
              <a:t>Reliability</a:t>
            </a:r>
            <a:r>
              <a:rPr lang="en-US" altLang="zh-CN" sz="3200" u="sng" dirty="0">
                <a:solidFill>
                  <a:schemeClr val="accent2"/>
                </a:solidFill>
                <a:ea typeface="宋体" charset="-122"/>
              </a:rPr>
              <a:t> ?</a:t>
            </a:r>
            <a:endParaRPr lang="en-US" altLang="x-none" sz="3200" u="sng" dirty="0">
              <a:solidFill>
                <a:schemeClr val="accent2"/>
              </a:solidFill>
              <a:ea typeface="宋体" charset="-122"/>
            </a:endParaRPr>
          </a:p>
        </p:txBody>
      </p:sp>
      <p:sp>
        <p:nvSpPr>
          <p:cNvPr id="435206" name="Rectangle 6"/>
          <p:cNvSpPr>
            <a:spLocks noChangeArrowheads="1"/>
          </p:cNvSpPr>
          <p:nvPr/>
        </p:nvSpPr>
        <p:spPr bwMode="auto">
          <a:xfrm>
            <a:off x="609600" y="41148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Solution 1: the network (lower layer L1) provides reliability, i.e., each hop provides reliability</a:t>
            </a:r>
          </a:p>
          <a:p>
            <a:pPr algn="l">
              <a:buFont typeface="Wingdings" pitchFamily="2" charset="2"/>
              <a:buChar char="q"/>
            </a:pPr>
            <a:r>
              <a:rPr lang="en-US" altLang="x-none" dirty="0"/>
              <a:t>Solution 2: the end host (higher layer L2) provides reliability, i.e., end-to-end check and retry</a:t>
            </a:r>
          </a:p>
        </p:txBody>
      </p:sp>
      <p:sp>
        <p:nvSpPr>
          <p:cNvPr id="123909" name="Oval 7"/>
          <p:cNvSpPr>
            <a:spLocks noChangeArrowheads="1"/>
          </p:cNvSpPr>
          <p:nvPr/>
        </p:nvSpPr>
        <p:spPr bwMode="auto">
          <a:xfrm>
            <a:off x="6858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0" name="Rectangle 8"/>
          <p:cNvSpPr>
            <a:spLocks noChangeArrowheads="1"/>
          </p:cNvSpPr>
          <p:nvPr/>
        </p:nvSpPr>
        <p:spPr bwMode="auto">
          <a:xfrm>
            <a:off x="6858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1" name="Oval 9"/>
          <p:cNvSpPr>
            <a:spLocks noChangeArrowheads="1"/>
          </p:cNvSpPr>
          <p:nvPr/>
        </p:nvSpPr>
        <p:spPr bwMode="auto">
          <a:xfrm>
            <a:off x="6858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2" name="Oval 10"/>
          <p:cNvSpPr>
            <a:spLocks noChangeArrowheads="1"/>
          </p:cNvSpPr>
          <p:nvPr/>
        </p:nvSpPr>
        <p:spPr bwMode="auto">
          <a:xfrm>
            <a:off x="77724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3" name="Rectangle 11"/>
          <p:cNvSpPr>
            <a:spLocks noChangeArrowheads="1"/>
          </p:cNvSpPr>
          <p:nvPr/>
        </p:nvSpPr>
        <p:spPr bwMode="auto">
          <a:xfrm>
            <a:off x="77724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4" name="Oval 12"/>
          <p:cNvSpPr>
            <a:spLocks noChangeArrowheads="1"/>
          </p:cNvSpPr>
          <p:nvPr/>
        </p:nvSpPr>
        <p:spPr bwMode="auto">
          <a:xfrm>
            <a:off x="77724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5" name="Rectangle 13"/>
          <p:cNvSpPr>
            <a:spLocks noChangeArrowheads="1"/>
          </p:cNvSpPr>
          <p:nvPr/>
        </p:nvSpPr>
        <p:spPr bwMode="auto">
          <a:xfrm>
            <a:off x="16002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6" name="Oval 14"/>
          <p:cNvSpPr>
            <a:spLocks noChangeArrowheads="1"/>
          </p:cNvSpPr>
          <p:nvPr/>
        </p:nvSpPr>
        <p:spPr bwMode="auto">
          <a:xfrm>
            <a:off x="18288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17" name="Text Box 15"/>
          <p:cNvSpPr txBox="1">
            <a:spLocks noChangeArrowheads="1"/>
          </p:cNvSpPr>
          <p:nvPr/>
        </p:nvSpPr>
        <p:spPr bwMode="auto">
          <a:xfrm>
            <a:off x="1981200" y="2144713"/>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18" name="Oval 16"/>
          <p:cNvSpPr>
            <a:spLocks noChangeArrowheads="1"/>
          </p:cNvSpPr>
          <p:nvPr/>
        </p:nvSpPr>
        <p:spPr bwMode="auto">
          <a:xfrm>
            <a:off x="64008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9" name="Rectangle 17"/>
          <p:cNvSpPr>
            <a:spLocks noChangeArrowheads="1"/>
          </p:cNvSpPr>
          <p:nvPr/>
        </p:nvSpPr>
        <p:spPr bwMode="auto">
          <a:xfrm>
            <a:off x="6324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20" name="Oval 18"/>
          <p:cNvSpPr>
            <a:spLocks noChangeArrowheads="1"/>
          </p:cNvSpPr>
          <p:nvPr/>
        </p:nvSpPr>
        <p:spPr bwMode="auto">
          <a:xfrm>
            <a:off x="64770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21" name="Line 20"/>
          <p:cNvSpPr>
            <a:spLocks noChangeShapeType="1"/>
          </p:cNvSpPr>
          <p:nvPr/>
        </p:nvSpPr>
        <p:spPr bwMode="auto">
          <a:xfrm>
            <a:off x="48006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2" name="Line 21"/>
          <p:cNvSpPr>
            <a:spLocks noChangeShapeType="1"/>
          </p:cNvSpPr>
          <p:nvPr/>
        </p:nvSpPr>
        <p:spPr bwMode="auto">
          <a:xfrm>
            <a:off x="2286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3" name="Line 22"/>
          <p:cNvSpPr>
            <a:spLocks noChangeShapeType="1"/>
          </p:cNvSpPr>
          <p:nvPr/>
        </p:nvSpPr>
        <p:spPr bwMode="auto">
          <a:xfrm>
            <a:off x="6934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24" name="Line 24"/>
          <p:cNvSpPr>
            <a:spLocks noChangeShapeType="1"/>
          </p:cNvSpPr>
          <p:nvPr/>
        </p:nvSpPr>
        <p:spPr bwMode="auto">
          <a:xfrm>
            <a:off x="2438400" y="2590800"/>
            <a:ext cx="7620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5226" name="Line 26"/>
          <p:cNvSpPr>
            <a:spLocks noChangeShapeType="1"/>
          </p:cNvSpPr>
          <p:nvPr/>
        </p:nvSpPr>
        <p:spPr bwMode="auto">
          <a:xfrm flipV="1">
            <a:off x="6705600" y="2514600"/>
            <a:ext cx="762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26" name="Text Box 28"/>
          <p:cNvSpPr txBox="1">
            <a:spLocks noChangeArrowheads="1"/>
          </p:cNvSpPr>
          <p:nvPr/>
        </p:nvSpPr>
        <p:spPr bwMode="auto">
          <a:xfrm>
            <a:off x="2057400" y="15240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S</a:t>
            </a:r>
            <a:endParaRPr lang="en-US" altLang="x-none" sz="2000" b="1">
              <a:latin typeface="Arial" charset="0"/>
              <a:ea typeface="宋体" charset="-122"/>
            </a:endParaRPr>
          </a:p>
        </p:txBody>
      </p:sp>
      <p:sp>
        <p:nvSpPr>
          <p:cNvPr id="123927" name="Text Box 29"/>
          <p:cNvSpPr txBox="1">
            <a:spLocks noChangeArrowheads="1"/>
          </p:cNvSpPr>
          <p:nvPr/>
        </p:nvSpPr>
        <p:spPr bwMode="auto">
          <a:xfrm>
            <a:off x="6386513" y="15081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R</a:t>
            </a:r>
            <a:endParaRPr lang="en-US" altLang="x-none" sz="2000" b="1">
              <a:latin typeface="Arial" charset="0"/>
              <a:ea typeface="宋体" charset="-122"/>
            </a:endParaRPr>
          </a:p>
        </p:txBody>
      </p:sp>
      <p:sp>
        <p:nvSpPr>
          <p:cNvPr id="435230" name="Freeform 30"/>
          <p:cNvSpPr>
            <a:spLocks/>
          </p:cNvSpPr>
          <p:nvPr/>
        </p:nvSpPr>
        <p:spPr bwMode="auto">
          <a:xfrm>
            <a:off x="25908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29" name="Rectangle 35"/>
          <p:cNvSpPr>
            <a:spLocks noChangeArrowheads="1"/>
          </p:cNvSpPr>
          <p:nvPr/>
        </p:nvSpPr>
        <p:spPr bwMode="auto">
          <a:xfrm>
            <a:off x="4038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30" name="Oval 36"/>
          <p:cNvSpPr>
            <a:spLocks noChangeArrowheads="1"/>
          </p:cNvSpPr>
          <p:nvPr/>
        </p:nvSpPr>
        <p:spPr bwMode="auto">
          <a:xfrm>
            <a:off x="4191000" y="26670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31" name="Text Box 39"/>
          <p:cNvSpPr txBox="1">
            <a:spLocks noChangeArrowheads="1"/>
          </p:cNvSpPr>
          <p:nvPr/>
        </p:nvSpPr>
        <p:spPr bwMode="auto">
          <a:xfrm>
            <a:off x="6681788" y="2133600"/>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32" name="Text Box 40"/>
          <p:cNvSpPr txBox="1">
            <a:spLocks noChangeArrowheads="1"/>
          </p:cNvSpPr>
          <p:nvPr/>
        </p:nvSpPr>
        <p:spPr bwMode="auto">
          <a:xfrm>
            <a:off x="4111625" y="1524000"/>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A</a:t>
            </a:r>
            <a:endParaRPr lang="en-US" altLang="x-none" sz="2000" b="1">
              <a:latin typeface="Arial" charset="0"/>
              <a:ea typeface="宋体" charset="-122"/>
            </a:endParaRPr>
          </a:p>
        </p:txBody>
      </p:sp>
      <p:sp>
        <p:nvSpPr>
          <p:cNvPr id="123933" name="Line 41"/>
          <p:cNvSpPr>
            <a:spLocks noChangeShapeType="1"/>
          </p:cNvSpPr>
          <p:nvPr/>
        </p:nvSpPr>
        <p:spPr bwMode="auto">
          <a:xfrm>
            <a:off x="19812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4" name="Line 42"/>
          <p:cNvSpPr>
            <a:spLocks noChangeShapeType="1"/>
          </p:cNvSpPr>
          <p:nvPr/>
        </p:nvSpPr>
        <p:spPr bwMode="auto">
          <a:xfrm>
            <a:off x="4267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5" name="Line 43"/>
          <p:cNvSpPr>
            <a:spLocks noChangeShapeType="1"/>
          </p:cNvSpPr>
          <p:nvPr/>
        </p:nvSpPr>
        <p:spPr bwMode="auto">
          <a:xfrm>
            <a:off x="4953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44" name="Freeform 44"/>
          <p:cNvSpPr>
            <a:spLocks/>
          </p:cNvSpPr>
          <p:nvPr/>
        </p:nvSpPr>
        <p:spPr bwMode="auto">
          <a:xfrm>
            <a:off x="51054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823351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52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5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6" grpId="0"/>
      <p:bldP spid="435224" grpId="0" animBg="1"/>
      <p:bldP spid="435226" grpId="0" animBg="1"/>
      <p:bldP spid="435230" grpId="0" animBg="1"/>
      <p:bldP spid="4352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2C19361-F5AF-1C45-9C73-DA955DF5537D}" type="slidenum">
              <a:rPr lang="en-US" altLang="x-none" sz="1200">
                <a:latin typeface="Tahoma" charset="0"/>
              </a:rPr>
              <a:pPr>
                <a:spcBef>
                  <a:spcPct val="0"/>
                </a:spcBef>
                <a:buClrTx/>
                <a:buSzTx/>
                <a:buFontTx/>
                <a:buNone/>
              </a:pPr>
              <a:t>34</a:t>
            </a:fld>
            <a:endParaRPr lang="en-US" altLang="x-none" sz="1200">
              <a:latin typeface="Tahoma" charset="0"/>
            </a:endParaRPr>
          </a:p>
        </p:txBody>
      </p:sp>
      <p:sp>
        <p:nvSpPr>
          <p:cNvPr id="125954" name="Rectangle 4"/>
          <p:cNvSpPr>
            <a:spLocks noChangeArrowheads="1"/>
          </p:cNvSpPr>
          <p:nvPr/>
        </p:nvSpPr>
        <p:spPr bwMode="auto">
          <a:xfrm>
            <a:off x="533400" y="1524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3200" u="sng" dirty="0">
                <a:solidFill>
                  <a:srgbClr val="3333CC"/>
                </a:solidFill>
                <a:ea typeface="宋体" charset="-122"/>
              </a:rPr>
              <a:t>What are Reasons for Implementing Reliability at Higher Layer ?</a:t>
            </a:r>
            <a:endParaRPr lang="en-US" altLang="x-none" sz="3200" u="sng" dirty="0">
              <a:solidFill>
                <a:srgbClr val="3333CC"/>
              </a:solidFill>
              <a:ea typeface="宋体" charset="-122"/>
            </a:endParaRPr>
          </a:p>
        </p:txBody>
      </p:sp>
      <p:sp>
        <p:nvSpPr>
          <p:cNvPr id="436229" name="Rectangle 5"/>
          <p:cNvSpPr>
            <a:spLocks noChangeArrowheads="1"/>
          </p:cNvSpPr>
          <p:nvPr/>
        </p:nvSpPr>
        <p:spPr bwMode="auto">
          <a:xfrm>
            <a:off x="533400" y="13716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zh-CN" sz="2000" dirty="0">
                <a:solidFill>
                  <a:srgbClr val="000000"/>
                </a:solidFill>
                <a:ea typeface="宋体" charset="-122"/>
              </a:rPr>
              <a:t>The lower layer cannot completely provide the functionality</a:t>
            </a:r>
          </a:p>
          <a:p>
            <a:pPr lvl="1" algn="l">
              <a:buClr>
                <a:srgbClr val="3333CC"/>
              </a:buClr>
              <a:buFont typeface="Courier New" panose="02070309020205020404" pitchFamily="49" charset="0"/>
              <a:buChar char="o"/>
            </a:pPr>
            <a:r>
              <a:rPr lang="en-US" altLang="zh-CN" sz="1800" dirty="0">
                <a:solidFill>
                  <a:srgbClr val="000000"/>
                </a:solidFill>
                <a:ea typeface="宋体" charset="-122"/>
              </a:rPr>
              <a:t>t</a:t>
            </a:r>
            <a:r>
              <a:rPr lang="en-US" altLang="x-none" sz="1800" dirty="0">
                <a:solidFill>
                  <a:srgbClr val="000000"/>
                </a:solidFill>
              </a:rPr>
              <a:t>he receiver has to do the check anyway</a:t>
            </a:r>
            <a:r>
              <a:rPr lang="en-US" altLang="zh-CN" sz="1800" dirty="0">
                <a:solidFill>
                  <a:srgbClr val="000000"/>
                </a:solidFill>
                <a:ea typeface="宋体" charset="-122"/>
              </a:rPr>
              <a:t> </a:t>
            </a:r>
            <a:r>
              <a:rPr lang="en-US" altLang="x-none" sz="1800" dirty="0">
                <a:solidFill>
                  <a:srgbClr val="000000"/>
                </a:solidFill>
              </a:rPr>
              <a:t>!</a:t>
            </a:r>
            <a:endParaRPr lang="en-US" altLang="zh-CN" sz="1800" dirty="0">
              <a:solidFill>
                <a:srgbClr val="000000"/>
              </a:solidFill>
              <a:ea typeface="宋体" charset="-122"/>
            </a:endParaRPr>
          </a:p>
          <a:p>
            <a:pPr algn="l">
              <a:buClr>
                <a:srgbClr val="3333CC"/>
              </a:buClr>
              <a:buFont typeface="Wingdings" pitchFamily="2" charset="2"/>
              <a:buChar char="q"/>
            </a:pPr>
            <a:r>
              <a:rPr lang="en-US" altLang="zh-CN" sz="2000" dirty="0">
                <a:solidFill>
                  <a:srgbClr val="000000"/>
                </a:solidFill>
                <a:ea typeface="宋体" charset="-122"/>
              </a:rPr>
              <a:t>Implementing it at lower layer increases complexity, cost and overhead at lower layer</a:t>
            </a:r>
          </a:p>
          <a:p>
            <a:pPr lvl="1" algn="l">
              <a:buClr>
                <a:srgbClr val="3333CC"/>
              </a:buClr>
              <a:buFont typeface="Courier New" panose="02070309020205020404" pitchFamily="49" charset="0"/>
              <a:buChar char="o"/>
            </a:pPr>
            <a:r>
              <a:rPr lang="en-US" altLang="zh-CN" sz="1800" dirty="0">
                <a:solidFill>
                  <a:srgbClr val="000000"/>
                </a:solidFill>
                <a:ea typeface="宋体" charset="-122"/>
              </a:rPr>
              <a:t>shared by all upper layer applications </a:t>
            </a:r>
            <a:r>
              <a:rPr lang="en-US" altLang="zh-CN" sz="1800" dirty="0">
                <a:solidFill>
                  <a:srgbClr val="000000"/>
                </a:solidFill>
                <a:ea typeface="宋体" charset="-122"/>
                <a:sym typeface="Wingdings" charset="2"/>
              </a:rPr>
              <a:t> everyone pays for it, even if you do not need it</a:t>
            </a:r>
            <a:endParaRPr lang="en-US" altLang="x-none" sz="1800" dirty="0">
              <a:solidFill>
                <a:srgbClr val="000000"/>
              </a:solidFill>
            </a:endParaRPr>
          </a:p>
          <a:p>
            <a:pPr algn="l">
              <a:buClr>
                <a:srgbClr val="3333CC"/>
              </a:buClr>
              <a:buFont typeface="Wingdings" pitchFamily="2" charset="2"/>
              <a:buChar char="q"/>
            </a:pPr>
            <a:r>
              <a:rPr lang="en-US" altLang="x-none" sz="2000" dirty="0">
                <a:solidFill>
                  <a:srgbClr val="000000"/>
                </a:solidFill>
                <a:ea typeface="宋体" charset="-122"/>
              </a:rPr>
              <a:t>The </a:t>
            </a:r>
            <a:r>
              <a:rPr lang="en-US" altLang="zh-CN" sz="2000" dirty="0">
                <a:solidFill>
                  <a:srgbClr val="000000"/>
                </a:solidFill>
                <a:ea typeface="宋体" charset="-122"/>
              </a:rPr>
              <a:t>upper layer</a:t>
            </a:r>
            <a:endParaRPr lang="en-US" altLang="x-none" sz="2000" dirty="0">
              <a:solidFill>
                <a:srgbClr val="000000"/>
              </a:solidFill>
              <a:ea typeface="宋体" charset="-122"/>
            </a:endParaRPr>
          </a:p>
          <a:p>
            <a:pPr lvl="1" algn="l">
              <a:buClr>
                <a:srgbClr val="3333CC"/>
              </a:buClr>
              <a:buFont typeface="Courier New" panose="02070309020205020404" pitchFamily="49" charset="0"/>
              <a:buChar char="o"/>
            </a:pPr>
            <a:r>
              <a:rPr lang="en-US" altLang="x-none" sz="1800" dirty="0">
                <a:solidFill>
                  <a:srgbClr val="000000"/>
                </a:solidFill>
              </a:rPr>
              <a:t>knows the requirements b</a:t>
            </a:r>
            <a:r>
              <a:rPr lang="en-US" altLang="zh-CN" sz="1800" dirty="0">
                <a:solidFill>
                  <a:srgbClr val="000000"/>
                </a:solidFill>
                <a:ea typeface="宋体" charset="-122"/>
              </a:rPr>
              <a:t>etter and thus may choose a better approach to implement it</a:t>
            </a:r>
          </a:p>
          <a:p>
            <a:pPr algn="l">
              <a:buClr>
                <a:srgbClr val="3333CC"/>
              </a:buClr>
            </a:pPr>
            <a:endParaRPr lang="en-US" altLang="x-none" sz="2000" dirty="0">
              <a:solidFill>
                <a:srgbClr val="000000"/>
              </a:solidFill>
              <a:ea typeface="宋体" charset="-122"/>
            </a:endParaRPr>
          </a:p>
          <a:p>
            <a:pPr algn="l">
              <a:buClr>
                <a:srgbClr val="3333CC"/>
              </a:buClr>
            </a:pPr>
            <a:endParaRPr lang="en-US" altLang="x-none" sz="2000" dirty="0">
              <a:solidFill>
                <a:srgbClr val="000000"/>
              </a:solidFill>
              <a:ea typeface="宋体" charset="-122"/>
            </a:endParaRPr>
          </a:p>
        </p:txBody>
      </p:sp>
      <p:sp>
        <p:nvSpPr>
          <p:cNvPr id="125956"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7" name="Oval 38"/>
          <p:cNvSpPr>
            <a:spLocks noChangeArrowheads="1"/>
          </p:cNvSpPr>
          <p:nvPr/>
        </p:nvSpPr>
        <p:spPr bwMode="auto">
          <a:xfrm>
            <a:off x="2497138" y="5945188"/>
            <a:ext cx="474662"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8" name="Rectangle 39"/>
          <p:cNvSpPr>
            <a:spLocks noChangeArrowheads="1"/>
          </p:cNvSpPr>
          <p:nvPr/>
        </p:nvSpPr>
        <p:spPr bwMode="auto">
          <a:xfrm>
            <a:off x="2497138" y="5772150"/>
            <a:ext cx="474662" cy="230188"/>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9" name="Oval 40"/>
          <p:cNvSpPr>
            <a:spLocks noChangeArrowheads="1"/>
          </p:cNvSpPr>
          <p:nvPr/>
        </p:nvSpPr>
        <p:spPr bwMode="auto">
          <a:xfrm>
            <a:off x="2497138" y="5715000"/>
            <a:ext cx="474662"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0" name="Oval 41"/>
          <p:cNvSpPr>
            <a:spLocks noChangeArrowheads="1"/>
          </p:cNvSpPr>
          <p:nvPr/>
        </p:nvSpPr>
        <p:spPr bwMode="auto">
          <a:xfrm>
            <a:off x="7772400" y="5943600"/>
            <a:ext cx="474663"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1" name="Rectangle 42"/>
          <p:cNvSpPr>
            <a:spLocks noChangeArrowheads="1"/>
          </p:cNvSpPr>
          <p:nvPr/>
        </p:nvSpPr>
        <p:spPr bwMode="auto">
          <a:xfrm>
            <a:off x="7772400" y="5789613"/>
            <a:ext cx="474663" cy="230187"/>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2" name="Oval 43"/>
          <p:cNvSpPr>
            <a:spLocks noChangeArrowheads="1"/>
          </p:cNvSpPr>
          <p:nvPr/>
        </p:nvSpPr>
        <p:spPr bwMode="auto">
          <a:xfrm>
            <a:off x="7772400" y="5732463"/>
            <a:ext cx="474663"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3"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4"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5"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66"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7"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8"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9"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0"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1"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2"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3"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5975"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5976"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977"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78"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79"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80"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5981"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2"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3"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4"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480431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622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622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622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622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62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A307107-B895-C84F-8E6F-CF2BA3417BAE}" type="slidenum">
              <a:rPr lang="en-US" altLang="x-none" sz="1200">
                <a:latin typeface="Tahoma" charset="0"/>
              </a:rPr>
              <a:pPr>
                <a:spcBef>
                  <a:spcPct val="0"/>
                </a:spcBef>
                <a:buClrTx/>
                <a:buSzTx/>
                <a:buFontTx/>
                <a:buNone/>
              </a:pPr>
              <a:t>35</a:t>
            </a:fld>
            <a:endParaRPr lang="en-US" altLang="x-none" sz="1200">
              <a:latin typeface="Tahoma" charset="0"/>
            </a:endParaRPr>
          </a:p>
        </p:txBody>
      </p:sp>
      <p:sp>
        <p:nvSpPr>
          <p:cNvPr id="128002" name="Rectangle 2"/>
          <p:cNvSpPr>
            <a:spLocks noChangeArrowheads="1"/>
          </p:cNvSpPr>
          <p:nvPr/>
        </p:nvSpPr>
        <p:spPr bwMode="auto">
          <a:xfrm>
            <a:off x="5334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3600" u="sng" dirty="0">
                <a:solidFill>
                  <a:srgbClr val="3333CC"/>
                </a:solidFill>
                <a:ea typeface="宋体" charset="-122"/>
              </a:rPr>
              <a:t>Are There Reasons Implementing </a:t>
            </a:r>
            <a:br>
              <a:rPr lang="en-US" altLang="zh-CN" sz="3600" u="sng" dirty="0">
                <a:solidFill>
                  <a:srgbClr val="3333CC"/>
                </a:solidFill>
                <a:ea typeface="宋体" charset="-122"/>
              </a:rPr>
            </a:br>
            <a:r>
              <a:rPr lang="en-US" altLang="zh-CN" sz="3600" u="sng" dirty="0">
                <a:solidFill>
                  <a:srgbClr val="3333CC"/>
                </a:solidFill>
                <a:ea typeface="宋体" charset="-122"/>
              </a:rPr>
              <a:t>Reliability at Lower Layer ?</a:t>
            </a:r>
            <a:endParaRPr lang="en-US" altLang="x-none" sz="3600" u="sng" dirty="0">
              <a:solidFill>
                <a:srgbClr val="3333CC"/>
              </a:solidFill>
              <a:ea typeface="宋体" charset="-122"/>
            </a:endParaRPr>
          </a:p>
        </p:txBody>
      </p:sp>
      <p:sp>
        <p:nvSpPr>
          <p:cNvPr id="547843" name="Rectangle 3"/>
          <p:cNvSpPr>
            <a:spLocks noChangeArrowheads="1"/>
          </p:cNvSpPr>
          <p:nvPr/>
        </p:nvSpPr>
        <p:spPr bwMode="auto">
          <a:xfrm>
            <a:off x="5334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zh-CN" dirty="0">
                <a:solidFill>
                  <a:srgbClr val="000000"/>
                </a:solidFill>
                <a:ea typeface="宋体" charset="-122"/>
              </a:rPr>
              <a:t>Improve performance, e.g., if </a:t>
            </a:r>
            <a:r>
              <a:rPr lang="en-US" altLang="x-none" dirty="0">
                <a:solidFill>
                  <a:srgbClr val="000000"/>
                </a:solidFill>
                <a:ea typeface="宋体" charset="-122"/>
              </a:rPr>
              <a:t>high cost/delay/… </a:t>
            </a:r>
            <a:r>
              <a:rPr lang="en-US" altLang="zh-CN" dirty="0">
                <a:solidFill>
                  <a:srgbClr val="000000"/>
                </a:solidFill>
                <a:ea typeface="宋体" charset="-122"/>
              </a:rPr>
              <a:t>on a local link</a:t>
            </a:r>
          </a:p>
          <a:p>
            <a:pPr lvl="1" algn="l">
              <a:buClr>
                <a:srgbClr val="3333CC"/>
              </a:buClr>
              <a:buFont typeface="Courier New" panose="02070309020205020404" pitchFamily="49" charset="0"/>
              <a:buChar char="o"/>
            </a:pPr>
            <a:r>
              <a:rPr lang="en-US" altLang="zh-CN" dirty="0">
                <a:solidFill>
                  <a:srgbClr val="000000"/>
                </a:solidFill>
                <a:ea typeface="宋体" charset="-122"/>
              </a:rPr>
              <a:t>improves efficiency</a:t>
            </a:r>
            <a:endParaRPr lang="en-US" altLang="x-none" dirty="0">
              <a:solidFill>
                <a:srgbClr val="000000"/>
              </a:solidFill>
            </a:endParaRPr>
          </a:p>
          <a:p>
            <a:pPr lvl="1" algn="l">
              <a:buClr>
                <a:srgbClr val="3333CC"/>
              </a:buClr>
              <a:buFont typeface="Courier New" panose="02070309020205020404" pitchFamily="49" charset="0"/>
              <a:buChar char="o"/>
            </a:pPr>
            <a:r>
              <a:rPr lang="en-US" altLang="zh-CN" dirty="0">
                <a:solidFill>
                  <a:srgbClr val="000000"/>
                </a:solidFill>
                <a:ea typeface="宋体" charset="-122"/>
              </a:rPr>
              <a:t>reduces delay</a:t>
            </a:r>
          </a:p>
          <a:p>
            <a:pPr algn="l">
              <a:buClr>
                <a:srgbClr val="3333CC"/>
              </a:buClr>
              <a:buFont typeface="Wingdings" pitchFamily="2" charset="2"/>
              <a:buChar char="q"/>
            </a:pPr>
            <a:r>
              <a:rPr lang="en-US" altLang="zh-CN" dirty="0">
                <a:solidFill>
                  <a:srgbClr val="000000"/>
                </a:solidFill>
                <a:ea typeface="宋体" charset="-122"/>
              </a:rPr>
              <a:t>Share common code, e.g., reliability is required by multiple applications</a:t>
            </a:r>
            <a:endParaRPr lang="en-US" altLang="x-none" dirty="0">
              <a:solidFill>
                <a:srgbClr val="000000"/>
              </a:solidFill>
              <a:ea typeface="宋体" charset="-122"/>
            </a:endParaRPr>
          </a:p>
          <a:p>
            <a:pPr algn="l">
              <a:buClr>
                <a:srgbClr val="3333CC"/>
              </a:buClr>
            </a:pPr>
            <a:endParaRPr lang="en-US" altLang="x-none" dirty="0">
              <a:solidFill>
                <a:srgbClr val="000000"/>
              </a:solidFill>
              <a:ea typeface="宋体" charset="-122"/>
            </a:endParaRPr>
          </a:p>
        </p:txBody>
      </p:sp>
      <p:grpSp>
        <p:nvGrpSpPr>
          <p:cNvPr id="128004" name="Group 35"/>
          <p:cNvGrpSpPr>
            <a:grpSpLocks/>
          </p:cNvGrpSpPr>
          <p:nvPr/>
        </p:nvGrpSpPr>
        <p:grpSpPr bwMode="auto">
          <a:xfrm>
            <a:off x="2438400" y="5089525"/>
            <a:ext cx="5867400" cy="1768475"/>
            <a:chOff x="1536" y="3206"/>
            <a:chExt cx="3696" cy="1114"/>
          </a:xfrm>
        </p:grpSpPr>
        <p:sp>
          <p:nvSpPr>
            <p:cNvPr id="128005" name="Oval 36"/>
            <p:cNvSpPr>
              <a:spLocks noChangeArrowheads="1"/>
            </p:cNvSpPr>
            <p:nvPr/>
          </p:nvSpPr>
          <p:spPr bwMode="auto">
            <a:xfrm>
              <a:off x="1947" y="3488"/>
              <a:ext cx="522"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6" name="Oval 37"/>
            <p:cNvSpPr>
              <a:spLocks noChangeArrowheads="1"/>
            </p:cNvSpPr>
            <p:nvPr/>
          </p:nvSpPr>
          <p:spPr bwMode="auto">
            <a:xfrm>
              <a:off x="1536"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7" name="Rectangle 38"/>
            <p:cNvSpPr>
              <a:spLocks noChangeArrowheads="1"/>
            </p:cNvSpPr>
            <p:nvPr/>
          </p:nvSpPr>
          <p:spPr bwMode="auto">
            <a:xfrm>
              <a:off x="1536"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8" name="Oval 39"/>
            <p:cNvSpPr>
              <a:spLocks noChangeArrowheads="1"/>
            </p:cNvSpPr>
            <p:nvPr/>
          </p:nvSpPr>
          <p:spPr bwMode="auto">
            <a:xfrm>
              <a:off x="1536"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9" name="Oval 40"/>
            <p:cNvSpPr>
              <a:spLocks noChangeArrowheads="1"/>
            </p:cNvSpPr>
            <p:nvPr/>
          </p:nvSpPr>
          <p:spPr bwMode="auto">
            <a:xfrm>
              <a:off x="4933"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0" name="Rectangle 41"/>
            <p:cNvSpPr>
              <a:spLocks noChangeArrowheads="1"/>
            </p:cNvSpPr>
            <p:nvPr/>
          </p:nvSpPr>
          <p:spPr bwMode="auto">
            <a:xfrm>
              <a:off x="4933"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1" name="Oval 42"/>
            <p:cNvSpPr>
              <a:spLocks noChangeArrowheads="1"/>
            </p:cNvSpPr>
            <p:nvPr/>
          </p:nvSpPr>
          <p:spPr bwMode="auto">
            <a:xfrm>
              <a:off x="4933"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2" name="Rectangle 43"/>
            <p:cNvSpPr>
              <a:spLocks noChangeArrowheads="1"/>
            </p:cNvSpPr>
            <p:nvPr/>
          </p:nvSpPr>
          <p:spPr bwMode="auto">
            <a:xfrm>
              <a:off x="1909" y="3452"/>
              <a:ext cx="598"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3" name="Oval 44"/>
            <p:cNvSpPr>
              <a:spLocks noChangeArrowheads="1"/>
            </p:cNvSpPr>
            <p:nvPr/>
          </p:nvSpPr>
          <p:spPr bwMode="auto">
            <a:xfrm>
              <a:off x="2021"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4" name="Text Box 45"/>
            <p:cNvSpPr txBox="1">
              <a:spLocks noChangeArrowheads="1"/>
            </p:cNvSpPr>
            <p:nvPr/>
          </p:nvSpPr>
          <p:spPr bwMode="auto">
            <a:xfrm>
              <a:off x="2096" y="356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15" name="Oval 46"/>
            <p:cNvSpPr>
              <a:spLocks noChangeArrowheads="1"/>
            </p:cNvSpPr>
            <p:nvPr/>
          </p:nvSpPr>
          <p:spPr bwMode="auto">
            <a:xfrm>
              <a:off x="4261" y="3488"/>
              <a:ext cx="523"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6" name="Rectangle 47"/>
            <p:cNvSpPr>
              <a:spLocks noChangeArrowheads="1"/>
            </p:cNvSpPr>
            <p:nvPr/>
          </p:nvSpPr>
          <p:spPr bwMode="auto">
            <a:xfrm>
              <a:off x="422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7" name="Oval 48"/>
            <p:cNvSpPr>
              <a:spLocks noChangeArrowheads="1"/>
            </p:cNvSpPr>
            <p:nvPr/>
          </p:nvSpPr>
          <p:spPr bwMode="auto">
            <a:xfrm>
              <a:off x="4299"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8" name="Line 49"/>
            <p:cNvSpPr>
              <a:spLocks noChangeShapeType="1"/>
            </p:cNvSpPr>
            <p:nvPr/>
          </p:nvSpPr>
          <p:spPr bwMode="auto">
            <a:xfrm>
              <a:off x="3477"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19" name="Line 50"/>
            <p:cNvSpPr>
              <a:spLocks noChangeShapeType="1"/>
            </p:cNvSpPr>
            <p:nvPr/>
          </p:nvSpPr>
          <p:spPr bwMode="auto">
            <a:xfrm>
              <a:off x="2245"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0" name="Line 51"/>
            <p:cNvSpPr>
              <a:spLocks noChangeShapeType="1"/>
            </p:cNvSpPr>
            <p:nvPr/>
          </p:nvSpPr>
          <p:spPr bwMode="auto">
            <a:xfrm>
              <a:off x="4523"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1" name="Freeform 52"/>
            <p:cNvSpPr>
              <a:spLocks/>
            </p:cNvSpPr>
            <p:nvPr/>
          </p:nvSpPr>
          <p:spPr bwMode="auto">
            <a:xfrm>
              <a:off x="1834" y="3741"/>
              <a:ext cx="300" cy="360"/>
            </a:xfrm>
            <a:custGeom>
              <a:avLst/>
              <a:gdLst>
                <a:gd name="T0" fmla="*/ 0 w 384"/>
                <a:gd name="T1" fmla="*/ 2 h 480"/>
                <a:gd name="T2" fmla="*/ 2 w 384"/>
                <a:gd name="T3" fmla="*/ 2 h 480"/>
                <a:gd name="T4" fmla="*/ 2 w 384"/>
                <a:gd name="T5" fmla="*/ 2 h 480"/>
                <a:gd name="T6" fmla="*/ 2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lnTo>
                    <a:pt x="336" y="384"/>
                  </a:lnTo>
                  <a:lnTo>
                    <a:pt x="384" y="288"/>
                  </a:lnTo>
                  <a:lnTo>
                    <a:pt x="384"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2" name="Line 53"/>
            <p:cNvSpPr>
              <a:spLocks noChangeShapeType="1"/>
            </p:cNvSpPr>
            <p:nvPr/>
          </p:nvSpPr>
          <p:spPr bwMode="auto">
            <a:xfrm>
              <a:off x="2320" y="3778"/>
              <a:ext cx="37" cy="21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3" name="Line 54"/>
            <p:cNvSpPr>
              <a:spLocks noChangeShapeType="1"/>
            </p:cNvSpPr>
            <p:nvPr/>
          </p:nvSpPr>
          <p:spPr bwMode="auto">
            <a:xfrm flipV="1">
              <a:off x="4411" y="3742"/>
              <a:ext cx="37" cy="18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4" name="Freeform 55"/>
            <p:cNvSpPr>
              <a:spLocks/>
            </p:cNvSpPr>
            <p:nvPr/>
          </p:nvSpPr>
          <p:spPr bwMode="auto">
            <a:xfrm>
              <a:off x="4597" y="3778"/>
              <a:ext cx="336" cy="325"/>
            </a:xfrm>
            <a:custGeom>
              <a:avLst/>
              <a:gdLst>
                <a:gd name="T0" fmla="*/ 0 w 432"/>
                <a:gd name="T1" fmla="*/ 0 h 432"/>
                <a:gd name="T2" fmla="*/ 2 w 432"/>
                <a:gd name="T3" fmla="*/ 2 h 432"/>
                <a:gd name="T4" fmla="*/ 2 w 432"/>
                <a:gd name="T5" fmla="*/ 2 h 432"/>
                <a:gd name="T6" fmla="*/ 2 w 432"/>
                <a:gd name="T7" fmla="*/ 2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0"/>
                  </a:moveTo>
                  <a:lnTo>
                    <a:pt x="48" y="288"/>
                  </a:lnTo>
                  <a:lnTo>
                    <a:pt x="240" y="384"/>
                  </a:lnTo>
                  <a:lnTo>
                    <a:pt x="432" y="43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5" name="Text Box 56"/>
            <p:cNvSpPr txBox="1">
              <a:spLocks noChangeArrowheads="1"/>
            </p:cNvSpPr>
            <p:nvPr/>
          </p:nvSpPr>
          <p:spPr bwMode="auto">
            <a:xfrm>
              <a:off x="2113" y="3206"/>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8026" name="Text Box 57"/>
            <p:cNvSpPr txBox="1">
              <a:spLocks noChangeArrowheads="1"/>
            </p:cNvSpPr>
            <p:nvPr/>
          </p:nvSpPr>
          <p:spPr bwMode="auto">
            <a:xfrm>
              <a:off x="4176"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8027" name="Freeform 58"/>
            <p:cNvSpPr>
              <a:spLocks/>
            </p:cNvSpPr>
            <p:nvPr/>
          </p:nvSpPr>
          <p:spPr bwMode="auto">
            <a:xfrm>
              <a:off x="2395"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8" name="Rectangle 59"/>
            <p:cNvSpPr>
              <a:spLocks noChangeArrowheads="1"/>
            </p:cNvSpPr>
            <p:nvPr/>
          </p:nvSpPr>
          <p:spPr bwMode="auto">
            <a:xfrm>
              <a:off x="310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29" name="Oval 60"/>
            <p:cNvSpPr>
              <a:spLocks noChangeArrowheads="1"/>
            </p:cNvSpPr>
            <p:nvPr/>
          </p:nvSpPr>
          <p:spPr bwMode="auto">
            <a:xfrm>
              <a:off x="3179" y="3814"/>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30" name="Text Box 61"/>
            <p:cNvSpPr txBox="1">
              <a:spLocks noChangeArrowheads="1"/>
            </p:cNvSpPr>
            <p:nvPr/>
          </p:nvSpPr>
          <p:spPr bwMode="auto">
            <a:xfrm>
              <a:off x="4399" y="3561"/>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31" name="Text Box 62"/>
            <p:cNvSpPr txBox="1">
              <a:spLocks noChangeArrowheads="1"/>
            </p:cNvSpPr>
            <p:nvPr/>
          </p:nvSpPr>
          <p:spPr bwMode="auto">
            <a:xfrm>
              <a:off x="3052"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8032" name="Line 63"/>
            <p:cNvSpPr>
              <a:spLocks noChangeShapeType="1"/>
            </p:cNvSpPr>
            <p:nvPr/>
          </p:nvSpPr>
          <p:spPr bwMode="auto">
            <a:xfrm>
              <a:off x="2096"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3" name="Line 64"/>
            <p:cNvSpPr>
              <a:spLocks noChangeShapeType="1"/>
            </p:cNvSpPr>
            <p:nvPr/>
          </p:nvSpPr>
          <p:spPr bwMode="auto">
            <a:xfrm>
              <a:off x="3216"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4" name="Line 65"/>
            <p:cNvSpPr>
              <a:spLocks noChangeShapeType="1"/>
            </p:cNvSpPr>
            <p:nvPr/>
          </p:nvSpPr>
          <p:spPr bwMode="auto">
            <a:xfrm>
              <a:off x="3552"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5" name="Freeform 66"/>
            <p:cNvSpPr>
              <a:spLocks/>
            </p:cNvSpPr>
            <p:nvPr/>
          </p:nvSpPr>
          <p:spPr bwMode="auto">
            <a:xfrm>
              <a:off x="3627"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3565030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33400" y="238327"/>
            <a:ext cx="7772400" cy="1143000"/>
          </a:xfrm>
        </p:spPr>
        <p:txBody>
          <a:bodyPr/>
          <a:lstStyle/>
          <a:p>
            <a:r>
              <a:rPr lang="en-US" altLang="x-none" sz="3600">
                <a:ea typeface="ＭＳ Ｐゴシック" charset="-128"/>
              </a:rPr>
              <a:t>Summary: End-to-End Arguments</a:t>
            </a:r>
          </a:p>
        </p:txBody>
      </p:sp>
      <p:sp>
        <p:nvSpPr>
          <p:cNvPr id="130051"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If a higher layer can do it, don</a:t>
            </a:r>
            <a:r>
              <a:rPr lang="ja-JP" altLang="en-US">
                <a:ea typeface="ＭＳ Ｐゴシック" charset="-128"/>
              </a:rPr>
              <a:t>’</a:t>
            </a:r>
            <a:r>
              <a:rPr lang="en-US" altLang="ja-JP" dirty="0">
                <a:ea typeface="ＭＳ Ｐゴシック" charset="-128"/>
              </a:rPr>
              <a:t>t do it at a lower layer -- the higher the layer, the more it knows about the best what it needs</a:t>
            </a:r>
          </a:p>
          <a:p>
            <a:pPr>
              <a:buFont typeface="Wingdings" pitchFamily="2" charset="2"/>
              <a:buChar char="q"/>
            </a:pPr>
            <a:r>
              <a:rPr lang="en-US" altLang="x-none" dirty="0">
                <a:ea typeface="ＭＳ Ｐゴシック" charset="-128"/>
              </a:rPr>
              <a:t>Add functionality in lower layers </a:t>
            </a:r>
            <a:r>
              <a:rPr lang="en-US" altLang="x-none" dirty="0" err="1">
                <a:ea typeface="ＭＳ Ｐゴシック" charset="-128"/>
              </a:rPr>
              <a:t>iff</a:t>
            </a:r>
            <a:r>
              <a:rPr lang="en-US" altLang="x-none" dirty="0">
                <a:ea typeface="ＭＳ Ｐゴシック" charset="-128"/>
              </a:rPr>
              <a:t> it </a:t>
            </a:r>
          </a:p>
          <a:p>
            <a:pPr lvl="2">
              <a:buFontTx/>
              <a:buNone/>
            </a:pPr>
            <a:r>
              <a:rPr lang="en-US" altLang="x-none" dirty="0">
                <a:ea typeface="ＭＳ Ｐゴシック" charset="-128"/>
              </a:rPr>
              <a:t>(1) is used by and improves performance of a large number of (current and potential future) applications,</a:t>
            </a:r>
          </a:p>
          <a:p>
            <a:pPr lvl="2">
              <a:buFontTx/>
              <a:buNone/>
            </a:pPr>
            <a:r>
              <a:rPr lang="en-US" altLang="x-none" dirty="0">
                <a:ea typeface="ＭＳ Ｐゴシック" charset="-128"/>
              </a:rPr>
              <a:t>(2) does not hurt (too much) other applications</a:t>
            </a:r>
            <a:r>
              <a:rPr lang="en-US" altLang="zh-CN" dirty="0">
                <a:ea typeface="宋体" charset="-122"/>
              </a:rPr>
              <a:t>, and </a:t>
            </a:r>
          </a:p>
          <a:p>
            <a:pPr lvl="2">
              <a:buFontTx/>
              <a:buNone/>
            </a:pPr>
            <a:r>
              <a:rPr lang="en-US" altLang="zh-CN" dirty="0">
                <a:ea typeface="宋体" charset="-122"/>
              </a:rPr>
              <a:t>(3) does not increase (too much) complexity/overhead</a:t>
            </a:r>
          </a:p>
          <a:p>
            <a:pPr>
              <a:buFont typeface="Wingdings" pitchFamily="2" charset="2"/>
              <a:buChar char="q"/>
            </a:pPr>
            <a:r>
              <a:rPr lang="en-US" altLang="x-none" dirty="0">
                <a:ea typeface="宋体" charset="-122"/>
              </a:rPr>
              <a:t>Practical tradeoff, e.g.,</a:t>
            </a:r>
          </a:p>
          <a:p>
            <a:pPr lvl="1">
              <a:buFont typeface="Courier New" panose="02070309020205020404" pitchFamily="49" charset="0"/>
              <a:buChar char="o"/>
            </a:pPr>
            <a:r>
              <a:rPr lang="en-US" altLang="x-none" dirty="0">
                <a:ea typeface="宋体" charset="-122"/>
              </a:rPr>
              <a:t>allow multiple interfaces at a lower layer (one provides the function; one does not)</a:t>
            </a:r>
          </a:p>
        </p:txBody>
      </p:sp>
      <p:sp>
        <p:nvSpPr>
          <p:cNvPr id="13004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9BA0022-1326-A847-838D-45BEB945BB29}" type="slidenum">
              <a:rPr lang="en-US" altLang="x-none" sz="1200">
                <a:latin typeface="Tahoma" charset="0"/>
              </a:rPr>
              <a:pPr>
                <a:spcBef>
                  <a:spcPct val="0"/>
                </a:spcBef>
                <a:buClrTx/>
                <a:buSzTx/>
                <a:buFontTx/>
                <a:buNone/>
              </a:pPr>
              <a:t>36</a:t>
            </a:fld>
            <a:endParaRPr lang="en-US" altLang="x-none" sz="1200">
              <a:latin typeface="Tahoma" charset="0"/>
            </a:endParaRPr>
          </a:p>
        </p:txBody>
      </p:sp>
    </p:spTree>
    <p:extLst>
      <p:ext uri="{BB962C8B-B14F-4D97-AF65-F5344CB8AC3E}">
        <p14:creationId xmlns:p14="http://schemas.microsoft.com/office/powerpoint/2010/main" val="2186711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5"/>
          <p:cNvSpPr>
            <a:spLocks noChangeArrowheads="1"/>
          </p:cNvSpPr>
          <p:nvPr/>
        </p:nvSpPr>
        <p:spPr bwMode="auto">
          <a:xfrm>
            <a:off x="533400" y="13716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x-none" sz="2400" dirty="0">
                <a:solidFill>
                  <a:srgbClr val="000000"/>
                </a:solidFill>
              </a:rPr>
              <a:t>We used reliability as an example</a:t>
            </a:r>
          </a:p>
          <a:p>
            <a:pPr algn="l">
              <a:buClr>
                <a:srgbClr val="3333CC"/>
              </a:buClr>
              <a:buFont typeface="Wingdings" pitchFamily="2" charset="2"/>
              <a:buChar char="q"/>
            </a:pPr>
            <a:endParaRPr lang="en-US" altLang="x-none" sz="2400" dirty="0">
              <a:solidFill>
                <a:srgbClr val="000000"/>
              </a:solidFill>
            </a:endParaRPr>
          </a:p>
          <a:p>
            <a:pPr algn="l">
              <a:buClr>
                <a:srgbClr val="3333CC"/>
              </a:buClr>
              <a:buFont typeface="Wingdings" pitchFamily="2" charset="2"/>
              <a:buChar char="q"/>
            </a:pPr>
            <a:r>
              <a:rPr lang="en-US" altLang="x-none" sz="2400" dirty="0">
                <a:solidFill>
                  <a:srgbClr val="000000"/>
                </a:solidFill>
              </a:rPr>
              <a:t>Assume two layers (L1: network; L2: end-to-end). Where may you implement the following functions?</a:t>
            </a:r>
          </a:p>
          <a:p>
            <a:pPr lvl="1" algn="l">
              <a:buClr>
                <a:srgbClr val="3333CC"/>
              </a:buClr>
              <a:buSzPct val="85000"/>
              <a:buFont typeface="Courier New" panose="02070309020205020404" pitchFamily="49" charset="0"/>
              <a:buChar char="o"/>
            </a:pPr>
            <a:r>
              <a:rPr lang="en-US" altLang="x-none" dirty="0">
                <a:solidFill>
                  <a:srgbClr val="000000"/>
                </a:solidFill>
              </a:rPr>
              <a:t>security (privacy of traffic)</a:t>
            </a:r>
          </a:p>
          <a:p>
            <a:pPr lvl="1" algn="l">
              <a:buClr>
                <a:srgbClr val="3333CC"/>
              </a:buClr>
              <a:buSzPct val="85000"/>
              <a:buFont typeface="Courier New" panose="02070309020205020404" pitchFamily="49" charset="0"/>
              <a:buChar char="o"/>
            </a:pPr>
            <a:r>
              <a:rPr lang="en-US" altLang="x-none" dirty="0">
                <a:solidFill>
                  <a:srgbClr val="000000"/>
                </a:solidFill>
              </a:rPr>
              <a:t>quality of service (e.g., delay/bandwidth guarantee)</a:t>
            </a:r>
          </a:p>
          <a:p>
            <a:pPr lvl="1" algn="l">
              <a:buClr>
                <a:srgbClr val="3333CC"/>
              </a:buClr>
              <a:buSzPct val="85000"/>
              <a:buFont typeface="Courier New" panose="02070309020205020404" pitchFamily="49" charset="0"/>
              <a:buChar char="o"/>
            </a:pPr>
            <a:r>
              <a:rPr lang="en-US" altLang="x-none" dirty="0">
                <a:solidFill>
                  <a:srgbClr val="000000"/>
                </a:solidFill>
              </a:rPr>
              <a:t>congestion control (e.g., not to overwhelm network links or receiver) </a:t>
            </a:r>
          </a:p>
          <a:p>
            <a:pPr lvl="1" algn="l">
              <a:buClr>
                <a:srgbClr val="3333CC"/>
              </a:buClr>
              <a:buSzPct val="85000"/>
              <a:buFont typeface="ZapfDingbats" charset="0"/>
              <a:buChar char="r"/>
            </a:pPr>
            <a:endParaRPr lang="en-US" altLang="x-none" dirty="0">
              <a:solidFill>
                <a:srgbClr val="000000"/>
              </a:solidFill>
            </a:endParaRPr>
          </a:p>
          <a:p>
            <a:pPr lvl="1" algn="l">
              <a:buClr>
                <a:srgbClr val="3333CC"/>
              </a:buClr>
              <a:buSzPct val="85000"/>
              <a:buFont typeface="ZapfDingbats" charset="0"/>
              <a:buChar char="r"/>
            </a:pPr>
            <a:endParaRPr lang="en-US" altLang="x-none" dirty="0">
              <a:solidFill>
                <a:srgbClr val="000000"/>
              </a:solidFill>
            </a:endParaRPr>
          </a:p>
          <a:p>
            <a:pPr lvl="1" algn="l">
              <a:buClr>
                <a:srgbClr val="3333CC"/>
              </a:buClr>
            </a:pPr>
            <a:endParaRPr lang="en-US" altLang="x-none" dirty="0">
              <a:solidFill>
                <a:srgbClr val="000000"/>
              </a:solidFill>
            </a:endParaRPr>
          </a:p>
        </p:txBody>
      </p:sp>
      <p:sp>
        <p:nvSpPr>
          <p:cNvPr id="13209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0F09AC4-6EFE-F040-A3F6-000947CB4D13}" type="slidenum">
              <a:rPr lang="en-US" altLang="x-none" sz="1200">
                <a:latin typeface="Tahoma" charset="0"/>
              </a:rPr>
              <a:pPr>
                <a:spcBef>
                  <a:spcPct val="0"/>
                </a:spcBef>
                <a:buClrTx/>
                <a:buSzTx/>
                <a:buFontTx/>
                <a:buNone/>
              </a:pPr>
              <a:t>37</a:t>
            </a:fld>
            <a:endParaRPr lang="en-US" altLang="x-none" sz="1200">
              <a:latin typeface="Tahoma" charset="0"/>
            </a:endParaRPr>
          </a:p>
        </p:txBody>
      </p:sp>
      <p:sp>
        <p:nvSpPr>
          <p:cNvPr id="13209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rgbClr val="3333CC"/>
                </a:solidFill>
              </a:rPr>
              <a:t>Examples</a:t>
            </a:r>
          </a:p>
        </p:txBody>
      </p:sp>
      <p:sp>
        <p:nvSpPr>
          <p:cNvPr id="132100"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1"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2"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3"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04"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5"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6"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7"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8"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9"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10"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1"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2"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32113"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32114"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2115"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16"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17"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18"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32119"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0"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1"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2"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371328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x-none">
                <a:ea typeface="ＭＳ Ｐゴシック" charset="-128"/>
              </a:rPr>
              <a:t>Example</a:t>
            </a:r>
          </a:p>
        </p:txBody>
      </p:sp>
      <p:sp>
        <p:nvSpPr>
          <p:cNvPr id="134146" name="Content Placeholder 3"/>
          <p:cNvSpPr>
            <a:spLocks noGrp="1"/>
          </p:cNvSpPr>
          <p:nvPr>
            <p:ph idx="1"/>
          </p:nvPr>
        </p:nvSpPr>
        <p:spPr/>
        <p:txBody>
          <a:bodyPr/>
          <a:lstStyle/>
          <a:p>
            <a:pPr>
              <a:buFont typeface="Wingdings" pitchFamily="2" charset="2"/>
              <a:buChar char="q"/>
            </a:pPr>
            <a:r>
              <a:rPr lang="en-US" altLang="x-none" dirty="0">
                <a:ea typeface="ＭＳ Ｐゴシック" charset="-128"/>
              </a:rPr>
              <a:t>Consider the presence service in a social networking system: shows which contacts are online (e.g., skype)</a:t>
            </a:r>
          </a:p>
          <a:p>
            <a:pPr lvl="1">
              <a:buFont typeface="Courier New" panose="02070309020205020404" pitchFamily="49" charset="0"/>
              <a:buChar char="o"/>
            </a:pPr>
            <a:r>
              <a:rPr lang="en-US" altLang="x-none" dirty="0">
                <a:ea typeface="ＭＳ Ｐゴシック" charset="-128"/>
              </a:rPr>
              <a:t>implementing by end user’</a:t>
            </a:r>
            <a:r>
              <a:rPr lang="en-US" altLang="ja-JP" dirty="0">
                <a:ea typeface="ＭＳ Ｐゴシック" charset="-128"/>
              </a:rPr>
              <a:t>s host app or through a third party service?</a:t>
            </a:r>
            <a:endParaRPr lang="en-US" altLang="x-none" dirty="0">
              <a:ea typeface="ＭＳ Ｐゴシック" charset="-128"/>
            </a:endParaRPr>
          </a:p>
        </p:txBody>
      </p:sp>
      <p:sp>
        <p:nvSpPr>
          <p:cNvPr id="134147"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ClrTx/>
              <a:buSzTx/>
              <a:buFontTx/>
              <a:buNone/>
            </a:pPr>
            <a:fld id="{4FDB941E-CD56-AD43-96BA-64CA64D69C58}" type="slidenum">
              <a:rPr lang="en-US" altLang="x-none" sz="1200">
                <a:solidFill>
                  <a:srgbClr val="000000"/>
                </a:solidFill>
                <a:latin typeface="Tahoma" charset="0"/>
              </a:rPr>
              <a:pPr eaLnBrk="1" hangingPunct="1">
                <a:spcBef>
                  <a:spcPct val="0"/>
                </a:spcBef>
                <a:buClrTx/>
                <a:buSzTx/>
                <a:buFontTx/>
                <a:buNone/>
              </a:pPr>
              <a:t>38</a:t>
            </a:fld>
            <a:endParaRPr lang="en-US" altLang="x-none" sz="1200">
              <a:solidFill>
                <a:srgbClr val="000000"/>
              </a:solidFill>
              <a:latin typeface="Tahoma" charset="0"/>
            </a:endParaRPr>
          </a:p>
        </p:txBody>
      </p:sp>
      <p:sp>
        <p:nvSpPr>
          <p:cNvPr id="134148" name="Oval 37"/>
          <p:cNvSpPr>
            <a:spLocks noChangeArrowheads="1"/>
          </p:cNvSpPr>
          <p:nvPr/>
        </p:nvSpPr>
        <p:spPr bwMode="auto">
          <a:xfrm>
            <a:off x="1947863" y="4324350"/>
            <a:ext cx="1331912"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49" name="Rectangle 44"/>
          <p:cNvSpPr>
            <a:spLocks noChangeArrowheads="1"/>
          </p:cNvSpPr>
          <p:nvPr/>
        </p:nvSpPr>
        <p:spPr bwMode="auto">
          <a:xfrm>
            <a:off x="1887538" y="4267200"/>
            <a:ext cx="1527175"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0" name="Text Box 46"/>
          <p:cNvSpPr txBox="1">
            <a:spLocks noChangeArrowheads="1"/>
          </p:cNvSpPr>
          <p:nvPr/>
        </p:nvSpPr>
        <p:spPr bwMode="auto">
          <a:xfrm>
            <a:off x="2184400" y="4448175"/>
            <a:ext cx="773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4151" name="Oval 47"/>
          <p:cNvSpPr>
            <a:spLocks noChangeArrowheads="1"/>
          </p:cNvSpPr>
          <p:nvPr/>
        </p:nvSpPr>
        <p:spPr bwMode="auto">
          <a:xfrm>
            <a:off x="5621338" y="4324350"/>
            <a:ext cx="1335087"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2" name="Rectangle 48"/>
          <p:cNvSpPr>
            <a:spLocks noChangeArrowheads="1"/>
          </p:cNvSpPr>
          <p:nvPr/>
        </p:nvSpPr>
        <p:spPr bwMode="auto">
          <a:xfrm>
            <a:off x="5562600" y="4267200"/>
            <a:ext cx="1524000"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3" name="Oval 49"/>
          <p:cNvSpPr>
            <a:spLocks noChangeArrowheads="1"/>
          </p:cNvSpPr>
          <p:nvPr/>
        </p:nvSpPr>
        <p:spPr bwMode="auto">
          <a:xfrm>
            <a:off x="3962400" y="5181600"/>
            <a:ext cx="1143000" cy="58896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4154" name="Text Box 57"/>
          <p:cNvSpPr txBox="1">
            <a:spLocks noChangeArrowheads="1"/>
          </p:cNvSpPr>
          <p:nvPr/>
        </p:nvSpPr>
        <p:spPr bwMode="auto">
          <a:xfrm>
            <a:off x="1779588" y="4181475"/>
            <a:ext cx="56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ea typeface="宋体" charset="-122"/>
              </a:rPr>
              <a:t>A</a:t>
            </a:r>
          </a:p>
        </p:txBody>
      </p:sp>
      <p:sp>
        <p:nvSpPr>
          <p:cNvPr id="134155" name="Text Box 58"/>
          <p:cNvSpPr txBox="1">
            <a:spLocks noChangeArrowheads="1"/>
          </p:cNvSpPr>
          <p:nvPr/>
        </p:nvSpPr>
        <p:spPr bwMode="auto">
          <a:xfrm>
            <a:off x="5149850" y="4181475"/>
            <a:ext cx="115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B</a:t>
            </a:r>
            <a:endParaRPr lang="en-US" altLang="x-none" sz="2000" b="1">
              <a:solidFill>
                <a:srgbClr val="000000"/>
              </a:solidFill>
              <a:latin typeface="Arial" charset="0"/>
              <a:ea typeface="宋体" charset="-122"/>
            </a:endParaRPr>
          </a:p>
        </p:txBody>
      </p:sp>
      <p:sp>
        <p:nvSpPr>
          <p:cNvPr id="134156" name="Text Box 62"/>
          <p:cNvSpPr txBox="1">
            <a:spLocks noChangeArrowheads="1"/>
          </p:cNvSpPr>
          <p:nvPr/>
        </p:nvSpPr>
        <p:spPr bwMode="auto">
          <a:xfrm>
            <a:off x="5840413" y="4440238"/>
            <a:ext cx="773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28" name="Line 54"/>
          <p:cNvSpPr>
            <a:spLocks noChangeShapeType="1"/>
          </p:cNvSpPr>
          <p:nvPr/>
        </p:nvSpPr>
        <p:spPr bwMode="auto">
          <a:xfrm>
            <a:off x="3200400" y="4800600"/>
            <a:ext cx="838200" cy="5334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29" name="Line 54"/>
          <p:cNvSpPr>
            <a:spLocks noChangeShapeType="1"/>
          </p:cNvSpPr>
          <p:nvPr/>
        </p:nvSpPr>
        <p:spPr bwMode="auto">
          <a:xfrm flipH="1">
            <a:off x="5029200" y="4876800"/>
            <a:ext cx="762000" cy="4572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134159" name="Line 54"/>
          <p:cNvSpPr>
            <a:spLocks noChangeShapeType="1"/>
          </p:cNvSpPr>
          <p:nvPr/>
        </p:nvSpPr>
        <p:spPr bwMode="auto">
          <a:xfrm>
            <a:off x="3276600" y="4648200"/>
            <a:ext cx="2362200" cy="0"/>
          </a:xfrm>
          <a:prstGeom prst="line">
            <a:avLst/>
          </a:prstGeom>
          <a:noFill/>
          <a:ln w="38100">
            <a:solidFill>
              <a:srgbClr val="660066"/>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851781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x-none">
                <a:ea typeface="ＭＳ Ｐゴシック" charset="-128"/>
              </a:rPr>
              <a:t>Challenges</a:t>
            </a:r>
          </a:p>
        </p:txBody>
      </p:sp>
      <p:sp>
        <p:nvSpPr>
          <p:cNvPr id="136195" name="Rectangle 3"/>
          <p:cNvSpPr>
            <a:spLocks noGrp="1" noChangeArrowheads="1"/>
          </p:cNvSpPr>
          <p:nvPr>
            <p:ph idx="1"/>
          </p:nvPr>
        </p:nvSpPr>
        <p:spPr/>
        <p:txBody>
          <a:bodyPr/>
          <a:lstStyle/>
          <a:p>
            <a:pPr>
              <a:lnSpc>
                <a:spcPct val="80000"/>
              </a:lnSpc>
              <a:buFont typeface="Wingdings" pitchFamily="2" charset="2"/>
              <a:buChar char="q"/>
            </a:pPr>
            <a:r>
              <a:rPr lang="en-US" altLang="x-none" dirty="0">
                <a:ea typeface="ＭＳ Ｐゴシック" charset="-128"/>
              </a:rPr>
              <a:t>Challenges to build a good (networking) system: find the right balance between:</a:t>
            </a:r>
          </a:p>
        </p:txBody>
      </p:sp>
      <p:sp>
        <p:nvSpPr>
          <p:cNvPr id="13619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E2A6828-7DBC-7D40-9558-B865CE401AED}" type="slidenum">
              <a:rPr lang="en-US" altLang="x-none" sz="1200">
                <a:latin typeface="Tahoma" charset="0"/>
              </a:rPr>
              <a:pPr>
                <a:spcBef>
                  <a:spcPct val="0"/>
                </a:spcBef>
                <a:buClrTx/>
                <a:buSzTx/>
                <a:buFontTx/>
                <a:buNone/>
              </a:pPr>
              <a:t>39</a:t>
            </a:fld>
            <a:endParaRPr lang="en-US" altLang="x-none" sz="1200">
              <a:latin typeface="Tahoma" charset="0"/>
            </a:endParaRPr>
          </a:p>
        </p:txBody>
      </p:sp>
      <p:sp>
        <p:nvSpPr>
          <p:cNvPr id="136196" name="Text Box 4"/>
          <p:cNvSpPr txBox="1">
            <a:spLocks noChangeArrowheads="1"/>
          </p:cNvSpPr>
          <p:nvPr/>
        </p:nvSpPr>
        <p:spPr bwMode="auto">
          <a:xfrm>
            <a:off x="5294313" y="3492500"/>
            <a:ext cx="30035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reuse, interoperability,</a:t>
            </a:r>
            <a:br>
              <a:rPr lang="en-US" altLang="x-none" sz="2000">
                <a:solidFill>
                  <a:srgbClr val="000000"/>
                </a:solidFill>
                <a:latin typeface="Arial" charset="0"/>
              </a:rPr>
            </a:br>
            <a:r>
              <a:rPr lang="en-US" altLang="x-none" sz="2000">
                <a:solidFill>
                  <a:srgbClr val="000000"/>
                </a:solidFill>
                <a:latin typeface="Arial" charset="0"/>
              </a:rPr>
              <a:t>implementation effort</a:t>
            </a:r>
          </a:p>
          <a:p>
            <a:pPr algn="ctr">
              <a:spcBef>
                <a:spcPct val="0"/>
              </a:spcBef>
              <a:buClrTx/>
              <a:buSzTx/>
              <a:buFontTx/>
              <a:buNone/>
            </a:pPr>
            <a:r>
              <a:rPr lang="en-US" altLang="x-none" sz="2000">
                <a:solidFill>
                  <a:srgbClr val="000000"/>
                </a:solidFill>
                <a:latin typeface="Arial" charset="0"/>
              </a:rPr>
              <a:t>(apply layering concepts)</a:t>
            </a:r>
          </a:p>
        </p:txBody>
      </p:sp>
      <p:sp>
        <p:nvSpPr>
          <p:cNvPr id="136197" name="Text Box 5"/>
          <p:cNvSpPr txBox="1">
            <a:spLocks noChangeArrowheads="1"/>
          </p:cNvSpPr>
          <p:nvPr/>
        </p:nvSpPr>
        <p:spPr bwMode="auto">
          <a:xfrm>
            <a:off x="2590800" y="3035300"/>
            <a:ext cx="267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end-to-end arguments</a:t>
            </a:r>
          </a:p>
        </p:txBody>
      </p:sp>
      <p:sp>
        <p:nvSpPr>
          <p:cNvPr id="136198" name="Line 8"/>
          <p:cNvSpPr>
            <a:spLocks noChangeShapeType="1"/>
          </p:cNvSpPr>
          <p:nvPr/>
        </p:nvSpPr>
        <p:spPr bwMode="auto">
          <a:xfrm>
            <a:off x="2819400" y="3886200"/>
            <a:ext cx="2133600" cy="0"/>
          </a:xfrm>
          <a:prstGeom prst="line">
            <a:avLst/>
          </a:prstGeom>
          <a:noFill/>
          <a:ln w="57150">
            <a:solidFill>
              <a:schemeClr val="accent1"/>
            </a:solidFill>
            <a:round/>
            <a:headEnd type="stealth" w="lg" len="lg"/>
            <a:tailEnd type="stealth" w="lg" len="lg"/>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136199" name="Text Box 9"/>
          <p:cNvSpPr txBox="1">
            <a:spLocks noChangeArrowheads="1"/>
          </p:cNvSpPr>
          <p:nvPr/>
        </p:nvSpPr>
        <p:spPr bwMode="auto">
          <a:xfrm>
            <a:off x="1066800" y="3657600"/>
            <a:ext cx="1604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performance</a:t>
            </a:r>
          </a:p>
        </p:txBody>
      </p:sp>
      <p:sp>
        <p:nvSpPr>
          <p:cNvPr id="136200" name="Rectangle 10"/>
          <p:cNvSpPr>
            <a:spLocks noChangeArrowheads="1"/>
          </p:cNvSpPr>
          <p:nvPr/>
        </p:nvSpPr>
        <p:spPr bwMode="auto">
          <a:xfrm>
            <a:off x="990600" y="5257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lvl1pPr marL="285750" indent="-28575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80000"/>
              </a:lnSpc>
              <a:spcBef>
                <a:spcPct val="30000"/>
              </a:spcBef>
              <a:buClr>
                <a:srgbClr val="000000"/>
              </a:buClr>
              <a:buSzPct val="75000"/>
              <a:buFont typeface="Wingdings" charset="2"/>
              <a:buNone/>
            </a:pPr>
            <a:r>
              <a:rPr lang="en-US" altLang="x-none">
                <a:solidFill>
                  <a:srgbClr val="000000"/>
                </a:solidFill>
                <a:latin typeface="Arial" charset="0"/>
              </a:rPr>
              <a:t>No universal answer: the answer depends on the goals and assumptions!</a:t>
            </a:r>
          </a:p>
        </p:txBody>
      </p:sp>
      <p:pic>
        <p:nvPicPr>
          <p:cNvPr id="136201" name="Picture 12" descr="yin-y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600" y="0"/>
            <a:ext cx="127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60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8BA19F5D-8DC4-D14F-A233-689B91B597BD}" type="slidenum">
              <a:rPr lang="en-US" altLang="x-none" sz="1400"/>
              <a:pPr/>
              <a:t>4</a:t>
            </a:fld>
            <a:endParaRPr lang="en-US" altLang="x-none" sz="1400"/>
          </a:p>
        </p:txBody>
      </p:sp>
      <p:sp>
        <p:nvSpPr>
          <p:cNvPr id="87042" name="Rectangle 5"/>
          <p:cNvSpPr>
            <a:spLocks noChangeArrowheads="1"/>
          </p:cNvSpPr>
          <p:nvPr/>
        </p:nvSpPr>
        <p:spPr bwMode="auto">
          <a:xfrm>
            <a:off x="387350" y="234950"/>
            <a:ext cx="7772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a:solidFill>
                  <a:schemeClr val="accent2"/>
                </a:solidFill>
                <a:latin typeface="Comic Sans MS" charset="0"/>
              </a:rPr>
              <a:t>Recap: Summary of the Taxonomy </a:t>
            </a:r>
            <a:br>
              <a:rPr lang="en-US" altLang="x-none" sz="3200" u="sng">
                <a:solidFill>
                  <a:schemeClr val="accent2"/>
                </a:solidFill>
                <a:latin typeface="Comic Sans MS" charset="0"/>
              </a:rPr>
            </a:br>
            <a:r>
              <a:rPr lang="en-US" altLang="x-none" sz="3200" u="sng">
                <a:solidFill>
                  <a:schemeClr val="accent2"/>
                </a:solidFill>
                <a:latin typeface="Comic Sans MS" charset="0"/>
              </a:rPr>
              <a:t>of Communication Networks</a:t>
            </a:r>
            <a:endParaRPr lang="en-US" altLang="zh-TW" sz="3200" i="1" u="sng">
              <a:solidFill>
                <a:srgbClr val="FE00FE"/>
              </a:solidFill>
              <a:latin typeface="Comic Sans MS" charset="0"/>
              <a:ea typeface="新細明體" charset="-120"/>
            </a:endParaRPr>
          </a:p>
        </p:txBody>
      </p:sp>
      <p:grpSp>
        <p:nvGrpSpPr>
          <p:cNvPr id="87043" name="Group 23"/>
          <p:cNvGrpSpPr>
            <a:grpSpLocks/>
          </p:cNvGrpSpPr>
          <p:nvPr/>
        </p:nvGrpSpPr>
        <p:grpSpPr bwMode="auto">
          <a:xfrm>
            <a:off x="809625" y="1665288"/>
            <a:ext cx="6519863" cy="4614862"/>
            <a:chOff x="1428" y="937"/>
            <a:chExt cx="4113" cy="2913"/>
          </a:xfrm>
        </p:grpSpPr>
        <p:sp>
          <p:nvSpPr>
            <p:cNvPr id="87044" name="Text Box 11"/>
            <p:cNvSpPr txBox="1">
              <a:spLocks noChangeArrowheads="1"/>
            </p:cNvSpPr>
            <p:nvPr/>
          </p:nvSpPr>
          <p:spPr bwMode="auto">
            <a:xfrm>
              <a:off x="3580" y="2639"/>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circuit-switched</a:t>
              </a:r>
              <a:br>
                <a:rPr lang="en-US" altLang="x-none" sz="1800"/>
              </a:br>
              <a:r>
                <a:rPr lang="en-US" altLang="x-none" sz="1800"/>
                <a:t>network</a:t>
              </a:r>
              <a:endParaRPr lang="en-US" altLang="x-none" sz="2800" i="1">
                <a:solidFill>
                  <a:srgbClr val="000000"/>
                </a:solidFill>
              </a:endParaRPr>
            </a:p>
          </p:txBody>
        </p:sp>
        <p:grpSp>
          <p:nvGrpSpPr>
            <p:cNvPr id="87045" name="Group 21"/>
            <p:cNvGrpSpPr>
              <a:grpSpLocks/>
            </p:cNvGrpSpPr>
            <p:nvPr/>
          </p:nvGrpSpPr>
          <p:grpSpPr bwMode="auto">
            <a:xfrm>
              <a:off x="1428" y="937"/>
              <a:ext cx="4113" cy="2913"/>
              <a:chOff x="1428" y="1173"/>
              <a:chExt cx="4113" cy="2913"/>
            </a:xfrm>
          </p:grpSpPr>
          <p:sp>
            <p:nvSpPr>
              <p:cNvPr id="87046" name="Text Box 6"/>
              <p:cNvSpPr txBox="1">
                <a:spLocks noChangeArrowheads="1"/>
              </p:cNvSpPr>
              <p:nvPr/>
            </p:nvSpPr>
            <p:spPr bwMode="auto">
              <a:xfrm>
                <a:off x="3601" y="1173"/>
                <a:ext cx="103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communication network</a:t>
                </a:r>
                <a:endParaRPr lang="en-US" altLang="x-none" sz="2800" i="1">
                  <a:solidFill>
                    <a:srgbClr val="000000"/>
                  </a:solidFill>
                </a:endParaRPr>
              </a:p>
            </p:txBody>
          </p:sp>
          <p:sp>
            <p:nvSpPr>
              <p:cNvPr id="87047" name="Text Box 7"/>
              <p:cNvSpPr txBox="1">
                <a:spLocks noChangeArrowheads="1"/>
              </p:cNvSpPr>
              <p:nvPr/>
            </p:nvSpPr>
            <p:spPr bwMode="auto">
              <a:xfrm>
                <a:off x="3075" y="2142"/>
                <a:ext cx="79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switched</a:t>
                </a:r>
                <a:br>
                  <a:rPr lang="en-US" altLang="x-none" sz="1800"/>
                </a:br>
                <a:r>
                  <a:rPr lang="en-US" altLang="x-none" sz="1800"/>
                  <a:t>network</a:t>
                </a:r>
                <a:endParaRPr lang="en-US" altLang="x-none" sz="2800" i="1">
                  <a:solidFill>
                    <a:srgbClr val="000000"/>
                  </a:solidFill>
                </a:endParaRPr>
              </a:p>
            </p:txBody>
          </p:sp>
          <p:sp>
            <p:nvSpPr>
              <p:cNvPr id="87048" name="Text Box 8"/>
              <p:cNvSpPr txBox="1">
                <a:spLocks noChangeArrowheads="1"/>
              </p:cNvSpPr>
              <p:nvPr/>
            </p:nvSpPr>
            <p:spPr bwMode="auto">
              <a:xfrm>
                <a:off x="4511" y="2134"/>
                <a:ext cx="103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broadcast</a:t>
                </a:r>
                <a:br>
                  <a:rPr lang="en-US" altLang="x-none" sz="1800"/>
                </a:br>
                <a:r>
                  <a:rPr lang="en-US" altLang="x-none" sz="1800"/>
                  <a:t>communication</a:t>
                </a:r>
                <a:endParaRPr lang="en-US" altLang="x-none" sz="2800" i="1">
                  <a:solidFill>
                    <a:srgbClr val="000000"/>
                  </a:solidFill>
                </a:endParaRPr>
              </a:p>
            </p:txBody>
          </p:sp>
          <p:sp>
            <p:nvSpPr>
              <p:cNvPr id="87049" name="Line 9"/>
              <p:cNvSpPr>
                <a:spLocks noChangeShapeType="1"/>
              </p:cNvSpPr>
              <p:nvPr/>
            </p:nvSpPr>
            <p:spPr bwMode="auto">
              <a:xfrm flipH="1">
                <a:off x="3434" y="1566"/>
                <a:ext cx="473" cy="56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0" name="Line 10"/>
              <p:cNvSpPr>
                <a:spLocks noChangeShapeType="1"/>
              </p:cNvSpPr>
              <p:nvPr/>
            </p:nvSpPr>
            <p:spPr bwMode="auto">
              <a:xfrm>
                <a:off x="4370" y="1556"/>
                <a:ext cx="594" cy="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1" name="Text Box 12"/>
              <p:cNvSpPr txBox="1">
                <a:spLocks noChangeArrowheads="1"/>
              </p:cNvSpPr>
              <p:nvPr/>
            </p:nvSpPr>
            <p:spPr bwMode="auto">
              <a:xfrm>
                <a:off x="2305" y="2884"/>
                <a:ext cx="116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packet-switched</a:t>
                </a:r>
                <a:br>
                  <a:rPr lang="en-US" altLang="x-none" sz="1800"/>
                </a:br>
                <a:r>
                  <a:rPr lang="en-US" altLang="x-none" sz="1800"/>
                  <a:t> network</a:t>
                </a:r>
                <a:endParaRPr lang="en-US" altLang="x-none" sz="2800" i="1">
                  <a:solidFill>
                    <a:srgbClr val="000000"/>
                  </a:solidFill>
                </a:endParaRPr>
              </a:p>
            </p:txBody>
          </p:sp>
          <p:sp>
            <p:nvSpPr>
              <p:cNvPr id="87052" name="Line 13"/>
              <p:cNvSpPr>
                <a:spLocks noChangeShapeType="1"/>
              </p:cNvSpPr>
              <p:nvPr/>
            </p:nvSpPr>
            <p:spPr bwMode="auto">
              <a:xfrm flipH="1">
                <a:off x="2840" y="2513"/>
                <a:ext cx="383" cy="44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3" name="Line 14"/>
              <p:cNvSpPr>
                <a:spLocks noChangeShapeType="1"/>
              </p:cNvSpPr>
              <p:nvPr/>
            </p:nvSpPr>
            <p:spPr bwMode="auto">
              <a:xfrm>
                <a:off x="3752" y="2509"/>
                <a:ext cx="417" cy="44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4" name="Text Box 15"/>
              <p:cNvSpPr txBox="1">
                <a:spLocks noChangeArrowheads="1"/>
              </p:cNvSpPr>
              <p:nvPr/>
            </p:nvSpPr>
            <p:spPr bwMode="auto">
              <a:xfrm>
                <a:off x="1428" y="3678"/>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datagram</a:t>
                </a:r>
                <a:br>
                  <a:rPr lang="en-US" altLang="x-none" sz="1800"/>
                </a:br>
                <a:r>
                  <a:rPr lang="en-US" altLang="x-none" sz="1800"/>
                  <a:t> network</a:t>
                </a:r>
                <a:endParaRPr lang="en-US" altLang="x-none" sz="2800" i="1">
                  <a:solidFill>
                    <a:srgbClr val="000000"/>
                  </a:solidFill>
                </a:endParaRPr>
              </a:p>
            </p:txBody>
          </p:sp>
          <p:sp>
            <p:nvSpPr>
              <p:cNvPr id="87055" name="Line 17"/>
              <p:cNvSpPr>
                <a:spLocks noChangeShapeType="1"/>
              </p:cNvSpPr>
              <p:nvPr/>
            </p:nvSpPr>
            <p:spPr bwMode="auto">
              <a:xfrm flipH="1">
                <a:off x="2202" y="3243"/>
                <a:ext cx="489" cy="47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6" name="Text Box 19"/>
              <p:cNvSpPr txBox="1">
                <a:spLocks noChangeArrowheads="1"/>
              </p:cNvSpPr>
              <p:nvPr/>
            </p:nvSpPr>
            <p:spPr bwMode="auto">
              <a:xfrm>
                <a:off x="2882" y="3648"/>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virtual circuit network</a:t>
                </a:r>
                <a:endParaRPr lang="en-US" altLang="x-none" sz="2800">
                  <a:solidFill>
                    <a:srgbClr val="000000"/>
                  </a:solidFill>
                </a:endParaRPr>
              </a:p>
            </p:txBody>
          </p:sp>
          <p:sp>
            <p:nvSpPr>
              <p:cNvPr id="87057" name="Line 20"/>
              <p:cNvSpPr>
                <a:spLocks noChangeShapeType="1"/>
              </p:cNvSpPr>
              <p:nvPr/>
            </p:nvSpPr>
            <p:spPr bwMode="auto">
              <a:xfrm>
                <a:off x="3081" y="3255"/>
                <a:ext cx="458" cy="4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grpSp>
      </p:grpSp>
    </p:spTree>
    <p:extLst>
      <p:ext uri="{BB962C8B-B14F-4D97-AF65-F5344CB8AC3E}">
        <p14:creationId xmlns:p14="http://schemas.microsoft.com/office/powerpoint/2010/main" val="3422545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Limitations of </a:t>
            </a:r>
            <a:r>
              <a:rPr lang="en-US"/>
              <a:t>Layered Architecture</a:t>
            </a:r>
          </a:p>
        </p:txBody>
      </p:sp>
      <p:sp>
        <p:nvSpPr>
          <p:cNvPr id="4" name="Slide Number Placeholder 3"/>
          <p:cNvSpPr>
            <a:spLocks noGrp="1"/>
          </p:cNvSpPr>
          <p:nvPr>
            <p:ph type="sldNum" sz="quarter" idx="4294967295"/>
          </p:nvPr>
        </p:nvSpPr>
        <p:spPr/>
        <p:txBody>
          <a:bodyPr/>
          <a:lstStyle/>
          <a:p>
            <a:pPr>
              <a:defRPr/>
            </a:pPr>
            <a:fld id="{1975D657-9558-0F49-AFEE-B5906D87F257}" type="slidenum">
              <a:rPr lang="en-US" altLang="x-none" smtClean="0"/>
              <a:pPr>
                <a:defRPr/>
              </a:pPr>
              <a:t>40</a:t>
            </a:fld>
            <a:endParaRPr lang="en-US" altLang="x-none"/>
          </a:p>
        </p:txBody>
      </p:sp>
    </p:spTree>
    <p:extLst>
      <p:ext uri="{BB962C8B-B14F-4D97-AF65-F5344CB8AC3E}">
        <p14:creationId xmlns:p14="http://schemas.microsoft.com/office/powerpoint/2010/main" val="869348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4"/>
          <p:cNvSpPr>
            <a:spLocks noGrp="1"/>
          </p:cNvSpPr>
          <p:nvPr>
            <p:ph type="sldNum" sz="quarter" idx="12"/>
          </p:nvPr>
        </p:nvSpPr>
        <p:spPr>
          <a:xfrm>
            <a:off x="5137150" y="636905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2815930-ABDC-E54C-A9B6-86C11191193E}" type="slidenum">
              <a:rPr lang="en-US" altLang="x-none" sz="1200">
                <a:solidFill>
                  <a:srgbClr val="000000"/>
                </a:solidFill>
                <a:latin typeface="Tahoma" charset="0"/>
              </a:rPr>
              <a:pPr/>
              <a:t>41</a:t>
            </a:fld>
            <a:endParaRPr lang="en-US" altLang="x-none" sz="1200">
              <a:solidFill>
                <a:srgbClr val="000000"/>
              </a:solidFill>
              <a:latin typeface="Tahoma" charset="0"/>
            </a:endParaRPr>
          </a:p>
        </p:txBody>
      </p:sp>
      <p:sp>
        <p:nvSpPr>
          <p:cNvPr id="93186" name="Rectangle 2"/>
          <p:cNvSpPr>
            <a:spLocks noGrp="1" noChangeArrowheads="1"/>
          </p:cNvSpPr>
          <p:nvPr>
            <p:ph type="title"/>
          </p:nvPr>
        </p:nvSpPr>
        <p:spPr/>
        <p:txBody>
          <a:bodyPr/>
          <a:lstStyle/>
          <a:p>
            <a:r>
              <a:rPr lang="en-US" altLang="x-none">
                <a:ea typeface="ＭＳ Ｐゴシック" charset="-128"/>
              </a:rPr>
              <a:t>Outline</a:t>
            </a:r>
          </a:p>
        </p:txBody>
      </p:sp>
      <p:sp>
        <p:nvSpPr>
          <p:cNvPr id="93187"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Ad</a:t>
            </a:r>
            <a:r>
              <a:rPr lang="en-US" altLang="zh-CN" dirty="0">
                <a:ea typeface="ＭＳ Ｐゴシック" charset="-128"/>
              </a:rPr>
              <a:t>min.</a:t>
            </a:r>
            <a:r>
              <a:rPr lang="zh-CN" altLang="en-US" dirty="0">
                <a:ea typeface="ＭＳ Ｐゴシック" charset="-128"/>
              </a:rPr>
              <a:t> </a:t>
            </a:r>
            <a:r>
              <a:rPr lang="en-US" altLang="zh-CN" dirty="0">
                <a:ea typeface="ＭＳ Ｐゴシック" charset="-128"/>
              </a:rPr>
              <a:t>and</a:t>
            </a:r>
            <a:r>
              <a:rPr lang="zh-CN" altLang="en-US" dirty="0">
                <a:ea typeface="ＭＳ Ｐゴシック" charset="-128"/>
              </a:rPr>
              <a:t> </a:t>
            </a:r>
            <a:r>
              <a:rPr lang="en-US" altLang="zh-CN" dirty="0">
                <a:ea typeface="ＭＳ Ｐゴシック" charset="-128"/>
              </a:rPr>
              <a:t>r</a:t>
            </a:r>
            <a:r>
              <a:rPr lang="en-US" altLang="x-none" dirty="0">
                <a:ea typeface="ＭＳ Ｐゴシック" charset="-128"/>
              </a:rPr>
              <a:t>ecap</a:t>
            </a:r>
          </a:p>
          <a:p>
            <a:pPr>
              <a:buClr>
                <a:srgbClr val="0033CC"/>
              </a:buClr>
              <a:buFont typeface="Wingdings" charset="2"/>
              <a:buChar char="q"/>
            </a:pPr>
            <a:r>
              <a:rPr lang="en-US" altLang="x-none" dirty="0">
                <a:ea typeface="宋体" charset="-122"/>
              </a:rPr>
              <a:t>Layered network architecture</a:t>
            </a:r>
          </a:p>
          <a:p>
            <a:pPr lvl="1">
              <a:buSzPct val="85000"/>
              <a:buFont typeface="Wingdings" pitchFamily="2" charset="2"/>
              <a:buChar char="q"/>
            </a:pPr>
            <a:r>
              <a:rPr lang="en-US" altLang="x-none" sz="2800" i="1" dirty="0"/>
              <a:t>what is layering?</a:t>
            </a:r>
          </a:p>
          <a:p>
            <a:pPr lvl="1">
              <a:buSzPct val="85000"/>
              <a:buFont typeface="Wingdings" charset="2"/>
              <a:buChar char="q"/>
            </a:pPr>
            <a:r>
              <a:rPr lang="en-US" altLang="x-none" sz="2800" dirty="0"/>
              <a:t>why </a:t>
            </a:r>
            <a:r>
              <a:rPr lang="en-US" altLang="zh-CN" sz="2800" dirty="0">
                <a:ea typeface="宋体" charset="-122"/>
              </a:rPr>
              <a:t>l</a:t>
            </a:r>
            <a:r>
              <a:rPr lang="en-US" altLang="x-none" sz="2800" dirty="0"/>
              <a:t>ayering?</a:t>
            </a:r>
          </a:p>
          <a:p>
            <a:pPr lvl="1">
              <a:buClr>
                <a:srgbClr val="0033CC"/>
              </a:buClr>
              <a:buSzPct val="85000"/>
              <a:buFont typeface="Wingdings" charset="2"/>
              <a:buChar char="q"/>
            </a:pPr>
            <a:r>
              <a:rPr lang="en-US" altLang="x-none" sz="2800" dirty="0"/>
              <a:t>how to determine the layers?</a:t>
            </a:r>
          </a:p>
          <a:p>
            <a:pPr lvl="1">
              <a:buClr>
                <a:srgbClr val="C00000"/>
              </a:buClr>
              <a:buSzPct val="85000"/>
              <a:buFont typeface="Wingdings" pitchFamily="2" charset="2"/>
              <a:buChar char="Ø"/>
            </a:pPr>
            <a:r>
              <a:rPr lang="en-US" altLang="x-none" sz="2800" i="1" dirty="0">
                <a:solidFill>
                  <a:srgbClr val="C00000"/>
                </a:solidFill>
              </a:rPr>
              <a:t>ISO/OSI layering and Internet layering</a:t>
            </a:r>
            <a:endParaRPr lang="en-US" altLang="x-none" i="1" dirty="0">
              <a:solidFill>
                <a:srgbClr val="C00000"/>
              </a:solidFill>
              <a:ea typeface="ＭＳ Ｐゴシック"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C6059EFC-89EB-B848-847C-5291CBB143C7}" type="slidenum">
              <a:rPr lang="en-US" altLang="x-none" sz="1200">
                <a:solidFill>
                  <a:srgbClr val="000000"/>
                </a:solidFill>
                <a:latin typeface="Tahoma" charset="0"/>
              </a:rPr>
              <a:pPr/>
              <a:t>42</a:t>
            </a:fld>
            <a:endParaRPr lang="en-US" altLang="x-none" sz="1200">
              <a:solidFill>
                <a:srgbClr val="000000"/>
              </a:solidFill>
              <a:latin typeface="Tahoma" charset="0"/>
            </a:endParaRPr>
          </a:p>
        </p:txBody>
      </p:sp>
      <p:sp>
        <p:nvSpPr>
          <p:cNvPr id="95234" name="Rectangle 4"/>
          <p:cNvSpPr>
            <a:spLocks noChangeArrowheads="1"/>
          </p:cNvSpPr>
          <p:nvPr/>
        </p:nvSpPr>
        <p:spPr bwMode="auto">
          <a:xfrm>
            <a:off x="1066800" y="2971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35" name="Rectangle 5"/>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a:solidFill>
                  <a:srgbClr val="3333CC"/>
                </a:solidFill>
                <a:latin typeface="Comic Sans MS" charset="0"/>
              </a:rPr>
              <a:t>ISO/OSI Reference Model</a:t>
            </a:r>
          </a:p>
        </p:txBody>
      </p:sp>
      <p:sp>
        <p:nvSpPr>
          <p:cNvPr id="95236" name="Rectangle 6"/>
          <p:cNvSpPr>
            <a:spLocks noChangeArrowheads="1"/>
          </p:cNvSpPr>
          <p:nvPr/>
        </p:nvSpPr>
        <p:spPr bwMode="auto">
          <a:xfrm>
            <a:off x="533400" y="1447800"/>
            <a:ext cx="7772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Seven layers</a:t>
            </a:r>
          </a:p>
          <a:p>
            <a:pPr marL="800100" lvl="1" indent="-342900" algn="l">
              <a:spcBef>
                <a:spcPct val="20000"/>
              </a:spcBef>
              <a:buClr>
                <a:srgbClr val="3333CC"/>
              </a:buClr>
              <a:buSzPct val="75000"/>
              <a:buFont typeface="Courier New" panose="02070309020205020404" pitchFamily="49" charset="0"/>
              <a:buChar char="o"/>
            </a:pPr>
            <a:r>
              <a:rPr lang="en-US" altLang="x-none" dirty="0">
                <a:solidFill>
                  <a:srgbClr val="000000"/>
                </a:solidFill>
                <a:latin typeface="Comic Sans MS" charset="0"/>
              </a:rPr>
              <a:t>highest four layers are implemented in host</a:t>
            </a:r>
          </a:p>
        </p:txBody>
      </p:sp>
      <p:sp>
        <p:nvSpPr>
          <p:cNvPr id="95237" name="Text Box 7"/>
          <p:cNvSpPr txBox="1">
            <a:spLocks noChangeArrowheads="1"/>
          </p:cNvSpPr>
          <p:nvPr/>
        </p:nvSpPr>
        <p:spPr bwMode="auto">
          <a:xfrm>
            <a:off x="1143000" y="2971800"/>
            <a:ext cx="156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5238" name="Rectangle 8"/>
          <p:cNvSpPr>
            <a:spLocks noChangeArrowheads="1"/>
          </p:cNvSpPr>
          <p:nvPr/>
        </p:nvSpPr>
        <p:spPr bwMode="auto">
          <a:xfrm>
            <a:off x="1066800" y="3352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39" name="Text Box 9"/>
          <p:cNvSpPr txBox="1">
            <a:spLocks noChangeArrowheads="1"/>
          </p:cNvSpPr>
          <p:nvPr/>
        </p:nvSpPr>
        <p:spPr bwMode="auto">
          <a:xfrm>
            <a:off x="1096963" y="3336925"/>
            <a:ext cx="172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Presentation</a:t>
            </a:r>
          </a:p>
        </p:txBody>
      </p:sp>
      <p:sp>
        <p:nvSpPr>
          <p:cNvPr id="95240" name="Rectangle 10"/>
          <p:cNvSpPr>
            <a:spLocks noChangeArrowheads="1"/>
          </p:cNvSpPr>
          <p:nvPr/>
        </p:nvSpPr>
        <p:spPr bwMode="auto">
          <a:xfrm>
            <a:off x="1066800" y="3733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1" name="Text Box 11"/>
          <p:cNvSpPr txBox="1">
            <a:spLocks noChangeArrowheads="1"/>
          </p:cNvSpPr>
          <p:nvPr/>
        </p:nvSpPr>
        <p:spPr bwMode="auto">
          <a:xfrm>
            <a:off x="1325563" y="3717925"/>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Session</a:t>
            </a:r>
          </a:p>
        </p:txBody>
      </p:sp>
      <p:sp>
        <p:nvSpPr>
          <p:cNvPr id="95242" name="Rectangle 12"/>
          <p:cNvSpPr>
            <a:spLocks noChangeArrowheads="1"/>
          </p:cNvSpPr>
          <p:nvPr/>
        </p:nvSpPr>
        <p:spPr bwMode="auto">
          <a:xfrm>
            <a:off x="1066800" y="4114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3" name="Text Box 13"/>
          <p:cNvSpPr txBox="1">
            <a:spLocks noChangeArrowheads="1"/>
          </p:cNvSpPr>
          <p:nvPr/>
        </p:nvSpPr>
        <p:spPr bwMode="auto">
          <a:xfrm>
            <a:off x="1247775" y="40989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5244" name="Rectangle 14"/>
          <p:cNvSpPr>
            <a:spLocks noChangeArrowheads="1"/>
          </p:cNvSpPr>
          <p:nvPr/>
        </p:nvSpPr>
        <p:spPr bwMode="auto">
          <a:xfrm>
            <a:off x="1066800" y="4495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5" name="Text Box 15"/>
          <p:cNvSpPr txBox="1">
            <a:spLocks noChangeArrowheads="1"/>
          </p:cNvSpPr>
          <p:nvPr/>
        </p:nvSpPr>
        <p:spPr bwMode="auto">
          <a:xfrm>
            <a:off x="1247775" y="44799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46" name="Rectangle 16"/>
          <p:cNvSpPr>
            <a:spLocks noChangeArrowheads="1"/>
          </p:cNvSpPr>
          <p:nvPr/>
        </p:nvSpPr>
        <p:spPr bwMode="auto">
          <a:xfrm>
            <a:off x="1066800" y="4876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7" name="Text Box 17"/>
          <p:cNvSpPr txBox="1">
            <a:spLocks noChangeArrowheads="1"/>
          </p:cNvSpPr>
          <p:nvPr/>
        </p:nvSpPr>
        <p:spPr bwMode="auto">
          <a:xfrm>
            <a:off x="1247775"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48" name="Rectangle 18"/>
          <p:cNvSpPr>
            <a:spLocks noChangeArrowheads="1"/>
          </p:cNvSpPr>
          <p:nvPr/>
        </p:nvSpPr>
        <p:spPr bwMode="auto">
          <a:xfrm>
            <a:off x="1066800" y="5257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9" name="Text Box 19"/>
          <p:cNvSpPr txBox="1">
            <a:spLocks noChangeArrowheads="1"/>
          </p:cNvSpPr>
          <p:nvPr/>
        </p:nvSpPr>
        <p:spPr bwMode="auto">
          <a:xfrm>
            <a:off x="1220788" y="52419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50" name="Rectangle 20"/>
          <p:cNvSpPr>
            <a:spLocks noChangeArrowheads="1"/>
          </p:cNvSpPr>
          <p:nvPr/>
        </p:nvSpPr>
        <p:spPr bwMode="auto">
          <a:xfrm>
            <a:off x="6477000" y="2971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1" name="Text Box 21"/>
          <p:cNvSpPr txBox="1">
            <a:spLocks noChangeArrowheads="1"/>
          </p:cNvSpPr>
          <p:nvPr/>
        </p:nvSpPr>
        <p:spPr bwMode="auto">
          <a:xfrm>
            <a:off x="6510338" y="2971800"/>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5252" name="Rectangle 22"/>
          <p:cNvSpPr>
            <a:spLocks noChangeArrowheads="1"/>
          </p:cNvSpPr>
          <p:nvPr/>
        </p:nvSpPr>
        <p:spPr bwMode="auto">
          <a:xfrm>
            <a:off x="6477000" y="3352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3" name="Text Box 23"/>
          <p:cNvSpPr txBox="1">
            <a:spLocks noChangeArrowheads="1"/>
          </p:cNvSpPr>
          <p:nvPr/>
        </p:nvSpPr>
        <p:spPr bwMode="auto">
          <a:xfrm>
            <a:off x="6507163" y="3336925"/>
            <a:ext cx="172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Presentation</a:t>
            </a:r>
          </a:p>
        </p:txBody>
      </p:sp>
      <p:sp>
        <p:nvSpPr>
          <p:cNvPr id="95254" name="Rectangle 24"/>
          <p:cNvSpPr>
            <a:spLocks noChangeArrowheads="1"/>
          </p:cNvSpPr>
          <p:nvPr/>
        </p:nvSpPr>
        <p:spPr bwMode="auto">
          <a:xfrm>
            <a:off x="6477000" y="3733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5" name="Text Box 25"/>
          <p:cNvSpPr txBox="1">
            <a:spLocks noChangeArrowheads="1"/>
          </p:cNvSpPr>
          <p:nvPr/>
        </p:nvSpPr>
        <p:spPr bwMode="auto">
          <a:xfrm>
            <a:off x="6735763" y="3717925"/>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Session</a:t>
            </a:r>
          </a:p>
        </p:txBody>
      </p:sp>
      <p:sp>
        <p:nvSpPr>
          <p:cNvPr id="95256" name="Rectangle 26"/>
          <p:cNvSpPr>
            <a:spLocks noChangeArrowheads="1"/>
          </p:cNvSpPr>
          <p:nvPr/>
        </p:nvSpPr>
        <p:spPr bwMode="auto">
          <a:xfrm>
            <a:off x="6477000" y="4114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7" name="Text Box 27"/>
          <p:cNvSpPr txBox="1">
            <a:spLocks noChangeArrowheads="1"/>
          </p:cNvSpPr>
          <p:nvPr/>
        </p:nvSpPr>
        <p:spPr bwMode="auto">
          <a:xfrm>
            <a:off x="6657975" y="40989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5258" name="Rectangle 28"/>
          <p:cNvSpPr>
            <a:spLocks noChangeArrowheads="1"/>
          </p:cNvSpPr>
          <p:nvPr/>
        </p:nvSpPr>
        <p:spPr bwMode="auto">
          <a:xfrm>
            <a:off x="6477000" y="4495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9" name="Text Box 29"/>
          <p:cNvSpPr txBox="1">
            <a:spLocks noChangeArrowheads="1"/>
          </p:cNvSpPr>
          <p:nvPr/>
        </p:nvSpPr>
        <p:spPr bwMode="auto">
          <a:xfrm>
            <a:off x="6657975" y="44799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60" name="Rectangle 30"/>
          <p:cNvSpPr>
            <a:spLocks noChangeArrowheads="1"/>
          </p:cNvSpPr>
          <p:nvPr/>
        </p:nvSpPr>
        <p:spPr bwMode="auto">
          <a:xfrm>
            <a:off x="6477000" y="4876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1" name="Text Box 31"/>
          <p:cNvSpPr txBox="1">
            <a:spLocks noChangeArrowheads="1"/>
          </p:cNvSpPr>
          <p:nvPr/>
        </p:nvSpPr>
        <p:spPr bwMode="auto">
          <a:xfrm>
            <a:off x="6657975"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62" name="Rectangle 32"/>
          <p:cNvSpPr>
            <a:spLocks noChangeArrowheads="1"/>
          </p:cNvSpPr>
          <p:nvPr/>
        </p:nvSpPr>
        <p:spPr bwMode="auto">
          <a:xfrm>
            <a:off x="6477000" y="5257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3" name="Text Box 33"/>
          <p:cNvSpPr txBox="1">
            <a:spLocks noChangeArrowheads="1"/>
          </p:cNvSpPr>
          <p:nvPr/>
        </p:nvSpPr>
        <p:spPr bwMode="auto">
          <a:xfrm>
            <a:off x="6630988" y="52419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64" name="Rectangle 34"/>
          <p:cNvSpPr>
            <a:spLocks noChangeArrowheads="1"/>
          </p:cNvSpPr>
          <p:nvPr/>
        </p:nvSpPr>
        <p:spPr bwMode="auto">
          <a:xfrm>
            <a:off x="3706813" y="4495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5" name="Text Box 35"/>
          <p:cNvSpPr txBox="1">
            <a:spLocks noChangeArrowheads="1"/>
          </p:cNvSpPr>
          <p:nvPr/>
        </p:nvSpPr>
        <p:spPr bwMode="auto">
          <a:xfrm>
            <a:off x="3887788" y="44799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66" name="Rectangle 36"/>
          <p:cNvSpPr>
            <a:spLocks noChangeArrowheads="1"/>
          </p:cNvSpPr>
          <p:nvPr/>
        </p:nvSpPr>
        <p:spPr bwMode="auto">
          <a:xfrm>
            <a:off x="3706813" y="4876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7" name="Text Box 37"/>
          <p:cNvSpPr txBox="1">
            <a:spLocks noChangeArrowheads="1"/>
          </p:cNvSpPr>
          <p:nvPr/>
        </p:nvSpPr>
        <p:spPr bwMode="auto">
          <a:xfrm>
            <a:off x="3887788"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68" name="Rectangle 38"/>
          <p:cNvSpPr>
            <a:spLocks noChangeArrowheads="1"/>
          </p:cNvSpPr>
          <p:nvPr/>
        </p:nvSpPr>
        <p:spPr bwMode="auto">
          <a:xfrm>
            <a:off x="3706813" y="5257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9" name="Text Box 39"/>
          <p:cNvSpPr txBox="1">
            <a:spLocks noChangeArrowheads="1"/>
          </p:cNvSpPr>
          <p:nvPr/>
        </p:nvSpPr>
        <p:spPr bwMode="auto">
          <a:xfrm>
            <a:off x="3860800" y="52419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70" name="Rectangle 40"/>
          <p:cNvSpPr>
            <a:spLocks noChangeArrowheads="1"/>
          </p:cNvSpPr>
          <p:nvPr/>
        </p:nvSpPr>
        <p:spPr bwMode="auto">
          <a:xfrm>
            <a:off x="838200" y="5638800"/>
            <a:ext cx="7543800" cy="381000"/>
          </a:xfrm>
          <a:prstGeom prst="rect">
            <a:avLst/>
          </a:prstGeom>
          <a:solidFill>
            <a:srgbClr val="EAEAEA"/>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71" name="Text Box 41"/>
          <p:cNvSpPr txBox="1">
            <a:spLocks noChangeArrowheads="1"/>
          </p:cNvSpPr>
          <p:nvPr/>
        </p:nvSpPr>
        <p:spPr bwMode="auto">
          <a:xfrm>
            <a:off x="3505200" y="56229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 medium</a:t>
            </a:r>
          </a:p>
        </p:txBody>
      </p:sp>
      <p:cxnSp>
        <p:nvCxnSpPr>
          <p:cNvPr id="95272" name="AutoShape 42"/>
          <p:cNvCxnSpPr>
            <a:cxnSpLocks noChangeShapeType="1"/>
            <a:stCxn id="95248" idx="3"/>
            <a:endCxn id="95268" idx="1"/>
          </p:cNvCxnSpPr>
          <p:nvPr/>
        </p:nvCxnSpPr>
        <p:spPr bwMode="auto">
          <a:xfrm>
            <a:off x="2782888" y="5448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3" name="AutoShape 43"/>
          <p:cNvCxnSpPr>
            <a:cxnSpLocks noChangeShapeType="1"/>
            <a:stCxn id="95246" idx="3"/>
            <a:endCxn id="95266" idx="1"/>
          </p:cNvCxnSpPr>
          <p:nvPr/>
        </p:nvCxnSpPr>
        <p:spPr bwMode="auto">
          <a:xfrm>
            <a:off x="2782888" y="5067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4" name="AutoShape 44"/>
          <p:cNvCxnSpPr>
            <a:cxnSpLocks noChangeShapeType="1"/>
            <a:stCxn id="95244" idx="3"/>
            <a:endCxn id="95264" idx="1"/>
          </p:cNvCxnSpPr>
          <p:nvPr/>
        </p:nvCxnSpPr>
        <p:spPr bwMode="auto">
          <a:xfrm>
            <a:off x="2782888" y="4686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5" name="AutoShape 45"/>
          <p:cNvCxnSpPr>
            <a:cxnSpLocks noChangeShapeType="1"/>
            <a:stCxn id="95268" idx="3"/>
            <a:endCxn id="95262" idx="1"/>
          </p:cNvCxnSpPr>
          <p:nvPr/>
        </p:nvCxnSpPr>
        <p:spPr bwMode="auto">
          <a:xfrm>
            <a:off x="5422900" y="5448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6" name="AutoShape 46"/>
          <p:cNvCxnSpPr>
            <a:cxnSpLocks noChangeShapeType="1"/>
            <a:stCxn id="95266" idx="3"/>
            <a:endCxn id="95260" idx="1"/>
          </p:cNvCxnSpPr>
          <p:nvPr/>
        </p:nvCxnSpPr>
        <p:spPr bwMode="auto">
          <a:xfrm>
            <a:off x="5422900" y="5067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7" name="AutoShape 47"/>
          <p:cNvCxnSpPr>
            <a:cxnSpLocks noChangeShapeType="1"/>
            <a:stCxn id="95264" idx="3"/>
            <a:endCxn id="95258" idx="1"/>
          </p:cNvCxnSpPr>
          <p:nvPr/>
        </p:nvCxnSpPr>
        <p:spPr bwMode="auto">
          <a:xfrm>
            <a:off x="5422900" y="4686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8" name="AutoShape 48"/>
          <p:cNvCxnSpPr>
            <a:cxnSpLocks noChangeShapeType="1"/>
            <a:stCxn id="95242" idx="3"/>
            <a:endCxn id="95256" idx="1"/>
          </p:cNvCxnSpPr>
          <p:nvPr/>
        </p:nvCxnSpPr>
        <p:spPr bwMode="auto">
          <a:xfrm>
            <a:off x="2782888" y="43053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9" name="AutoShape 49"/>
          <p:cNvCxnSpPr>
            <a:cxnSpLocks noChangeShapeType="1"/>
            <a:stCxn id="95240" idx="3"/>
            <a:endCxn id="95254" idx="1"/>
          </p:cNvCxnSpPr>
          <p:nvPr/>
        </p:nvCxnSpPr>
        <p:spPr bwMode="auto">
          <a:xfrm>
            <a:off x="2782888" y="39243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80" name="AutoShape 50"/>
          <p:cNvCxnSpPr>
            <a:cxnSpLocks noChangeShapeType="1"/>
            <a:stCxn id="95234" idx="3"/>
            <a:endCxn id="95251" idx="1"/>
          </p:cNvCxnSpPr>
          <p:nvPr/>
        </p:nvCxnSpPr>
        <p:spPr bwMode="auto">
          <a:xfrm>
            <a:off x="2782888" y="3162300"/>
            <a:ext cx="3727450" cy="7938"/>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81" name="AutoShape 51"/>
          <p:cNvCxnSpPr>
            <a:cxnSpLocks noChangeShapeType="1"/>
          </p:cNvCxnSpPr>
          <p:nvPr/>
        </p:nvCxnSpPr>
        <p:spPr bwMode="auto">
          <a:xfrm>
            <a:off x="2781300" y="3554413"/>
            <a:ext cx="3687763"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A7DE50C8-3076-9B47-8C35-334CF0DD5986}" type="slidenum">
              <a:rPr lang="en-US" altLang="x-none" sz="1200">
                <a:solidFill>
                  <a:srgbClr val="000000"/>
                </a:solidFill>
                <a:latin typeface="Tahoma" charset="0"/>
              </a:rPr>
              <a:pPr/>
              <a:t>43</a:t>
            </a:fld>
            <a:endParaRPr lang="en-US" altLang="x-none" sz="1200">
              <a:solidFill>
                <a:srgbClr val="000000"/>
              </a:solidFill>
              <a:latin typeface="Tahoma" charset="0"/>
            </a:endParaRPr>
          </a:p>
        </p:txBody>
      </p:sp>
      <p:sp>
        <p:nvSpPr>
          <p:cNvPr id="97282"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a:solidFill>
                  <a:srgbClr val="3333CC"/>
                </a:solidFill>
                <a:latin typeface="Comic Sans MS" charset="0"/>
              </a:rPr>
              <a:t>Internet Layering</a:t>
            </a:r>
          </a:p>
        </p:txBody>
      </p:sp>
      <p:sp>
        <p:nvSpPr>
          <p:cNvPr id="97283" name="Rectangle 3"/>
          <p:cNvSpPr>
            <a:spLocks noChangeArrowheads="1"/>
          </p:cNvSpPr>
          <p:nvPr/>
        </p:nvSpPr>
        <p:spPr bwMode="auto">
          <a:xfrm>
            <a:off x="533400" y="1600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Five layers</a:t>
            </a:r>
          </a:p>
          <a:p>
            <a:pPr marL="800100" lvl="1" indent="-342900" algn="l">
              <a:spcBef>
                <a:spcPct val="20000"/>
              </a:spcBef>
              <a:buClr>
                <a:srgbClr val="3333CC"/>
              </a:buClr>
              <a:buSzPct val="75000"/>
              <a:buFont typeface="Courier New" panose="02070309020205020404" pitchFamily="49" charset="0"/>
              <a:buChar char="o"/>
            </a:pPr>
            <a:r>
              <a:rPr lang="en-US" altLang="x-none" dirty="0">
                <a:solidFill>
                  <a:srgbClr val="000000"/>
                </a:solidFill>
                <a:latin typeface="Comic Sans MS" charset="0"/>
              </a:rPr>
              <a:t>highest two layers are implemented in host</a:t>
            </a:r>
          </a:p>
        </p:txBody>
      </p:sp>
      <p:sp>
        <p:nvSpPr>
          <p:cNvPr id="97284" name="Rectangle 4"/>
          <p:cNvSpPr>
            <a:spLocks noChangeArrowheads="1"/>
          </p:cNvSpPr>
          <p:nvPr/>
        </p:nvSpPr>
        <p:spPr bwMode="auto">
          <a:xfrm>
            <a:off x="1066800" y="3124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5" name="Text Box 5"/>
          <p:cNvSpPr txBox="1">
            <a:spLocks noChangeArrowheads="1"/>
          </p:cNvSpPr>
          <p:nvPr/>
        </p:nvSpPr>
        <p:spPr bwMode="auto">
          <a:xfrm>
            <a:off x="1100138" y="31083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7286" name="Rectangle 6"/>
          <p:cNvSpPr>
            <a:spLocks noChangeArrowheads="1"/>
          </p:cNvSpPr>
          <p:nvPr/>
        </p:nvSpPr>
        <p:spPr bwMode="auto">
          <a:xfrm>
            <a:off x="1066800" y="3505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7" name="Text Box 7"/>
          <p:cNvSpPr txBox="1">
            <a:spLocks noChangeArrowheads="1"/>
          </p:cNvSpPr>
          <p:nvPr/>
        </p:nvSpPr>
        <p:spPr bwMode="auto">
          <a:xfrm>
            <a:off x="1247775" y="34893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7288" name="Rectangle 8"/>
          <p:cNvSpPr>
            <a:spLocks noChangeArrowheads="1"/>
          </p:cNvSpPr>
          <p:nvPr/>
        </p:nvSpPr>
        <p:spPr bwMode="auto">
          <a:xfrm>
            <a:off x="1066800" y="3886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9" name="Text Box 9"/>
          <p:cNvSpPr txBox="1">
            <a:spLocks noChangeArrowheads="1"/>
          </p:cNvSpPr>
          <p:nvPr/>
        </p:nvSpPr>
        <p:spPr bwMode="auto">
          <a:xfrm>
            <a:off x="1247775" y="38703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290" name="Rectangle 10"/>
          <p:cNvSpPr>
            <a:spLocks noChangeArrowheads="1"/>
          </p:cNvSpPr>
          <p:nvPr/>
        </p:nvSpPr>
        <p:spPr bwMode="auto">
          <a:xfrm>
            <a:off x="1066800" y="4267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1" name="Text Box 11"/>
          <p:cNvSpPr txBox="1">
            <a:spLocks noChangeArrowheads="1"/>
          </p:cNvSpPr>
          <p:nvPr/>
        </p:nvSpPr>
        <p:spPr bwMode="auto">
          <a:xfrm>
            <a:off x="1247775"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292" name="Rectangle 12"/>
          <p:cNvSpPr>
            <a:spLocks noChangeArrowheads="1"/>
          </p:cNvSpPr>
          <p:nvPr/>
        </p:nvSpPr>
        <p:spPr bwMode="auto">
          <a:xfrm>
            <a:off x="1066800" y="4648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3" name="Text Box 13"/>
          <p:cNvSpPr txBox="1">
            <a:spLocks noChangeArrowheads="1"/>
          </p:cNvSpPr>
          <p:nvPr/>
        </p:nvSpPr>
        <p:spPr bwMode="auto">
          <a:xfrm>
            <a:off x="1220788" y="46323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294" name="Rectangle 14"/>
          <p:cNvSpPr>
            <a:spLocks noChangeArrowheads="1"/>
          </p:cNvSpPr>
          <p:nvPr/>
        </p:nvSpPr>
        <p:spPr bwMode="auto">
          <a:xfrm>
            <a:off x="6477000" y="3124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5" name="Text Box 15"/>
          <p:cNvSpPr txBox="1">
            <a:spLocks noChangeArrowheads="1"/>
          </p:cNvSpPr>
          <p:nvPr/>
        </p:nvSpPr>
        <p:spPr bwMode="auto">
          <a:xfrm>
            <a:off x="6510338" y="31083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7296" name="Rectangle 16"/>
          <p:cNvSpPr>
            <a:spLocks noChangeArrowheads="1"/>
          </p:cNvSpPr>
          <p:nvPr/>
        </p:nvSpPr>
        <p:spPr bwMode="auto">
          <a:xfrm>
            <a:off x="6477000" y="3505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7" name="Text Box 17"/>
          <p:cNvSpPr txBox="1">
            <a:spLocks noChangeArrowheads="1"/>
          </p:cNvSpPr>
          <p:nvPr/>
        </p:nvSpPr>
        <p:spPr bwMode="auto">
          <a:xfrm>
            <a:off x="6657975" y="34893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7298" name="Rectangle 18"/>
          <p:cNvSpPr>
            <a:spLocks noChangeArrowheads="1"/>
          </p:cNvSpPr>
          <p:nvPr/>
        </p:nvSpPr>
        <p:spPr bwMode="auto">
          <a:xfrm>
            <a:off x="6477000" y="3886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9" name="Text Box 19"/>
          <p:cNvSpPr txBox="1">
            <a:spLocks noChangeArrowheads="1"/>
          </p:cNvSpPr>
          <p:nvPr/>
        </p:nvSpPr>
        <p:spPr bwMode="auto">
          <a:xfrm>
            <a:off x="6657975" y="38703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300" name="Rectangle 20"/>
          <p:cNvSpPr>
            <a:spLocks noChangeArrowheads="1"/>
          </p:cNvSpPr>
          <p:nvPr/>
        </p:nvSpPr>
        <p:spPr bwMode="auto">
          <a:xfrm>
            <a:off x="6477000" y="4267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1" name="Text Box 21"/>
          <p:cNvSpPr txBox="1">
            <a:spLocks noChangeArrowheads="1"/>
          </p:cNvSpPr>
          <p:nvPr/>
        </p:nvSpPr>
        <p:spPr bwMode="auto">
          <a:xfrm>
            <a:off x="6657975"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302" name="Rectangle 22"/>
          <p:cNvSpPr>
            <a:spLocks noChangeArrowheads="1"/>
          </p:cNvSpPr>
          <p:nvPr/>
        </p:nvSpPr>
        <p:spPr bwMode="auto">
          <a:xfrm>
            <a:off x="6477000" y="4648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3" name="Text Box 23"/>
          <p:cNvSpPr txBox="1">
            <a:spLocks noChangeArrowheads="1"/>
          </p:cNvSpPr>
          <p:nvPr/>
        </p:nvSpPr>
        <p:spPr bwMode="auto">
          <a:xfrm>
            <a:off x="6630988" y="46323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304" name="Rectangle 24"/>
          <p:cNvSpPr>
            <a:spLocks noChangeArrowheads="1"/>
          </p:cNvSpPr>
          <p:nvPr/>
        </p:nvSpPr>
        <p:spPr bwMode="auto">
          <a:xfrm>
            <a:off x="3706813" y="3886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5" name="Text Box 25"/>
          <p:cNvSpPr txBox="1">
            <a:spLocks noChangeArrowheads="1"/>
          </p:cNvSpPr>
          <p:nvPr/>
        </p:nvSpPr>
        <p:spPr bwMode="auto">
          <a:xfrm>
            <a:off x="3887788" y="38703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306" name="Rectangle 26"/>
          <p:cNvSpPr>
            <a:spLocks noChangeArrowheads="1"/>
          </p:cNvSpPr>
          <p:nvPr/>
        </p:nvSpPr>
        <p:spPr bwMode="auto">
          <a:xfrm>
            <a:off x="3706813" y="4267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7" name="Text Box 27"/>
          <p:cNvSpPr txBox="1">
            <a:spLocks noChangeArrowheads="1"/>
          </p:cNvSpPr>
          <p:nvPr/>
        </p:nvSpPr>
        <p:spPr bwMode="auto">
          <a:xfrm>
            <a:off x="3887788"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308" name="Rectangle 28"/>
          <p:cNvSpPr>
            <a:spLocks noChangeArrowheads="1"/>
          </p:cNvSpPr>
          <p:nvPr/>
        </p:nvSpPr>
        <p:spPr bwMode="auto">
          <a:xfrm>
            <a:off x="3706813" y="4648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9" name="Text Box 29"/>
          <p:cNvSpPr txBox="1">
            <a:spLocks noChangeArrowheads="1"/>
          </p:cNvSpPr>
          <p:nvPr/>
        </p:nvSpPr>
        <p:spPr bwMode="auto">
          <a:xfrm>
            <a:off x="3860800" y="46323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310" name="Rectangle 30"/>
          <p:cNvSpPr>
            <a:spLocks noChangeArrowheads="1"/>
          </p:cNvSpPr>
          <p:nvPr/>
        </p:nvSpPr>
        <p:spPr bwMode="auto">
          <a:xfrm>
            <a:off x="838200" y="5029200"/>
            <a:ext cx="7543800" cy="381000"/>
          </a:xfrm>
          <a:prstGeom prst="rect">
            <a:avLst/>
          </a:prstGeom>
          <a:solidFill>
            <a:srgbClr val="EAEAEA"/>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11" name="Text Box 31"/>
          <p:cNvSpPr txBox="1">
            <a:spLocks noChangeArrowheads="1"/>
          </p:cNvSpPr>
          <p:nvPr/>
        </p:nvSpPr>
        <p:spPr bwMode="auto">
          <a:xfrm>
            <a:off x="3505200" y="50133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 medium</a:t>
            </a:r>
          </a:p>
        </p:txBody>
      </p:sp>
      <p:cxnSp>
        <p:nvCxnSpPr>
          <p:cNvPr id="97312" name="AutoShape 32"/>
          <p:cNvCxnSpPr>
            <a:cxnSpLocks noChangeShapeType="1"/>
            <a:stCxn id="97292" idx="3"/>
            <a:endCxn id="97308" idx="1"/>
          </p:cNvCxnSpPr>
          <p:nvPr/>
        </p:nvCxnSpPr>
        <p:spPr bwMode="auto">
          <a:xfrm>
            <a:off x="2782888" y="4838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3" name="AutoShape 33"/>
          <p:cNvCxnSpPr>
            <a:cxnSpLocks noChangeShapeType="1"/>
            <a:stCxn id="97290" idx="3"/>
            <a:endCxn id="97306" idx="1"/>
          </p:cNvCxnSpPr>
          <p:nvPr/>
        </p:nvCxnSpPr>
        <p:spPr bwMode="auto">
          <a:xfrm>
            <a:off x="2782888" y="4457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4" name="AutoShape 34"/>
          <p:cNvCxnSpPr>
            <a:cxnSpLocks noChangeShapeType="1"/>
            <a:stCxn id="97288" idx="3"/>
            <a:endCxn id="97304" idx="1"/>
          </p:cNvCxnSpPr>
          <p:nvPr/>
        </p:nvCxnSpPr>
        <p:spPr bwMode="auto">
          <a:xfrm>
            <a:off x="2782888" y="4076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5" name="AutoShape 35"/>
          <p:cNvCxnSpPr>
            <a:cxnSpLocks noChangeShapeType="1"/>
            <a:stCxn id="97308" idx="3"/>
            <a:endCxn id="97302" idx="1"/>
          </p:cNvCxnSpPr>
          <p:nvPr/>
        </p:nvCxnSpPr>
        <p:spPr bwMode="auto">
          <a:xfrm>
            <a:off x="5422900" y="4838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6" name="AutoShape 36"/>
          <p:cNvCxnSpPr>
            <a:cxnSpLocks noChangeShapeType="1"/>
            <a:stCxn id="97306" idx="3"/>
            <a:endCxn id="97300" idx="1"/>
          </p:cNvCxnSpPr>
          <p:nvPr/>
        </p:nvCxnSpPr>
        <p:spPr bwMode="auto">
          <a:xfrm>
            <a:off x="5422900" y="4457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7" name="AutoShape 37"/>
          <p:cNvCxnSpPr>
            <a:cxnSpLocks noChangeShapeType="1"/>
            <a:stCxn id="97304" idx="3"/>
            <a:endCxn id="97298" idx="1"/>
          </p:cNvCxnSpPr>
          <p:nvPr/>
        </p:nvCxnSpPr>
        <p:spPr bwMode="auto">
          <a:xfrm>
            <a:off x="5422900" y="4076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8" name="AutoShape 38"/>
          <p:cNvCxnSpPr>
            <a:cxnSpLocks noChangeShapeType="1"/>
            <a:stCxn id="97286" idx="3"/>
            <a:endCxn id="97296" idx="1"/>
          </p:cNvCxnSpPr>
          <p:nvPr/>
        </p:nvCxnSpPr>
        <p:spPr bwMode="auto">
          <a:xfrm>
            <a:off x="2782888" y="36957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9" name="AutoShape 39"/>
          <p:cNvCxnSpPr>
            <a:cxnSpLocks noChangeShapeType="1"/>
            <a:stCxn id="97284" idx="3"/>
            <a:endCxn id="97294" idx="1"/>
          </p:cNvCxnSpPr>
          <p:nvPr/>
        </p:nvCxnSpPr>
        <p:spPr bwMode="auto">
          <a:xfrm>
            <a:off x="2782888" y="33147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6ED043CA-8760-5540-A3FB-2D8E707792F9}" type="slidenum">
              <a:rPr lang="en-US" altLang="x-none" sz="1200">
                <a:solidFill>
                  <a:srgbClr val="000000"/>
                </a:solidFill>
                <a:latin typeface="Tahoma" charset="0"/>
              </a:rPr>
              <a:pPr/>
              <a:t>44</a:t>
            </a:fld>
            <a:endParaRPr lang="en-US" altLang="x-none" sz="1200">
              <a:solidFill>
                <a:srgbClr val="000000"/>
              </a:solidFill>
              <a:latin typeface="Tahoma" charset="0"/>
            </a:endParaRPr>
          </a:p>
        </p:txBody>
      </p:sp>
      <p:sp>
        <p:nvSpPr>
          <p:cNvPr id="99330" name="Rectangle 4"/>
          <p:cNvSpPr>
            <a:spLocks noChangeArrowheads="1"/>
          </p:cNvSpPr>
          <p:nvPr/>
        </p:nvSpPr>
        <p:spPr bwMode="auto">
          <a:xfrm>
            <a:off x="6578600" y="2103438"/>
            <a:ext cx="1892300" cy="3530600"/>
          </a:xfrm>
          <a:prstGeom prst="rect">
            <a:avLst/>
          </a:prstGeom>
          <a:solidFill>
            <a:schemeClr val="accent2"/>
          </a:solidFill>
          <a:ln w="38100">
            <a:solidFill>
              <a:schemeClr val="accent2"/>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9331" name="Rectangle 5"/>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600" u="sng">
                <a:solidFill>
                  <a:srgbClr val="3333CC"/>
                </a:solidFill>
                <a:latin typeface="Comic Sans MS" charset="0"/>
              </a:rPr>
              <a:t>Internet Protocol Layers</a:t>
            </a:r>
          </a:p>
        </p:txBody>
      </p:sp>
      <p:sp>
        <p:nvSpPr>
          <p:cNvPr id="99332" name="Rectangle 6"/>
          <p:cNvSpPr>
            <a:spLocks noChangeArrowheads="1"/>
          </p:cNvSpPr>
          <p:nvPr/>
        </p:nvSpPr>
        <p:spPr bwMode="auto">
          <a:xfrm>
            <a:off x="571500" y="1422400"/>
            <a:ext cx="57150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rgbClr val="3333CC"/>
              </a:buClr>
              <a:buSzPct val="85000"/>
              <a:buFont typeface="Wingdings" pitchFamily="2" charset="2"/>
              <a:buChar char="q"/>
            </a:pPr>
            <a:r>
              <a:rPr lang="en-US" altLang="x-none" sz="2000" dirty="0">
                <a:solidFill>
                  <a:srgbClr val="FF0000"/>
                </a:solidFill>
                <a:latin typeface="Comic Sans MS" charset="0"/>
              </a:rPr>
              <a:t>Five layers</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Application:</a:t>
            </a:r>
            <a:r>
              <a:rPr lang="en-US" altLang="x-none" sz="1800" dirty="0">
                <a:solidFill>
                  <a:srgbClr val="000000"/>
                </a:solidFill>
                <a:latin typeface="Comic Sans MS" charset="0"/>
              </a:rPr>
              <a:t> applications</a:t>
            </a:r>
          </a:p>
          <a:p>
            <a:pPr lvl="2" algn="l">
              <a:spcBef>
                <a:spcPct val="20000"/>
              </a:spcBef>
              <a:buFontTx/>
              <a:buChar char="•"/>
            </a:pPr>
            <a:r>
              <a:rPr lang="en-US" altLang="x-none" sz="2000" dirty="0">
                <a:solidFill>
                  <a:srgbClr val="000000"/>
                </a:solidFill>
                <a:latin typeface="Comic Sans MS" charset="0"/>
              </a:rPr>
              <a:t>ftp, </a:t>
            </a:r>
            <a:r>
              <a:rPr lang="en-US" altLang="x-none" sz="2000" dirty="0" err="1">
                <a:solidFill>
                  <a:srgbClr val="000000"/>
                </a:solidFill>
                <a:latin typeface="Comic Sans MS" charset="0"/>
              </a:rPr>
              <a:t>smtp</a:t>
            </a:r>
            <a:r>
              <a:rPr lang="en-US" altLang="x-none" sz="2000" dirty="0">
                <a:solidFill>
                  <a:srgbClr val="000000"/>
                </a:solidFill>
                <a:latin typeface="Comic Sans MS" charset="0"/>
              </a:rPr>
              <a:t>, http</a:t>
            </a:r>
            <a:r>
              <a:rPr lang="en-US" altLang="zh-CN" sz="2000" dirty="0">
                <a:solidFill>
                  <a:srgbClr val="000000"/>
                </a:solidFill>
                <a:latin typeface="Comic Sans MS" charset="0"/>
                <a:ea typeface="宋体" charset="-122"/>
              </a:rPr>
              <a:t>, p2p, IP telephony, …</a:t>
            </a:r>
            <a:endParaRPr lang="en-US" altLang="x-none" sz="2000" dirty="0">
              <a:solidFill>
                <a:srgbClr val="000000"/>
              </a:solidFill>
              <a:latin typeface="Comic Sans MS" charset="0"/>
            </a:endParaRP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Transport:</a:t>
            </a:r>
            <a:r>
              <a:rPr lang="en-US" altLang="x-none" sz="1800" dirty="0">
                <a:solidFill>
                  <a:srgbClr val="000000"/>
                </a:solidFill>
                <a:latin typeface="Comic Sans MS" charset="0"/>
              </a:rPr>
              <a:t> host-host data transfer</a:t>
            </a:r>
          </a:p>
          <a:p>
            <a:pPr lvl="2" algn="l">
              <a:spcBef>
                <a:spcPct val="20000"/>
              </a:spcBef>
              <a:buFontTx/>
              <a:buChar char="•"/>
            </a:pPr>
            <a:r>
              <a:rPr lang="en-US" altLang="x-none" sz="2000" dirty="0" err="1">
                <a:solidFill>
                  <a:srgbClr val="000000"/>
                </a:solidFill>
                <a:latin typeface="Comic Sans MS" charset="0"/>
              </a:rPr>
              <a:t>tcp</a:t>
            </a:r>
            <a:r>
              <a:rPr lang="en-US" altLang="x-none" sz="2000" dirty="0">
                <a:solidFill>
                  <a:srgbClr val="000000"/>
                </a:solidFill>
                <a:latin typeface="Comic Sans MS" charset="0"/>
              </a:rPr>
              <a:t> (reliable), </a:t>
            </a:r>
            <a:r>
              <a:rPr lang="en-US" altLang="x-none" sz="2000" dirty="0" err="1">
                <a:solidFill>
                  <a:srgbClr val="000000"/>
                </a:solidFill>
                <a:latin typeface="Comic Sans MS" charset="0"/>
              </a:rPr>
              <a:t>udp</a:t>
            </a:r>
            <a:r>
              <a:rPr lang="en-US" altLang="x-none" sz="2000" dirty="0">
                <a:solidFill>
                  <a:srgbClr val="000000"/>
                </a:solidFill>
                <a:latin typeface="Comic Sans MS" charset="0"/>
              </a:rPr>
              <a:t> (not reliable)</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Network:</a:t>
            </a:r>
            <a:r>
              <a:rPr lang="en-US" altLang="x-none" sz="1800" dirty="0">
                <a:solidFill>
                  <a:srgbClr val="000000"/>
                </a:solidFill>
                <a:latin typeface="Comic Sans MS" charset="0"/>
              </a:rPr>
              <a:t> routing of datagram from source to destination</a:t>
            </a:r>
          </a:p>
          <a:p>
            <a:pPr lvl="2" algn="l">
              <a:spcBef>
                <a:spcPct val="20000"/>
              </a:spcBef>
              <a:buFontTx/>
              <a:buChar char="•"/>
            </a:pPr>
            <a:r>
              <a:rPr lang="en-US" altLang="x-none" sz="2000" dirty="0">
                <a:solidFill>
                  <a:srgbClr val="000000"/>
                </a:solidFill>
                <a:latin typeface="Comic Sans MS" charset="0"/>
              </a:rPr>
              <a:t>ipv4, ipv6</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Link:</a:t>
            </a:r>
            <a:r>
              <a:rPr lang="en-US" altLang="x-none" sz="1800" dirty="0">
                <a:solidFill>
                  <a:srgbClr val="000000"/>
                </a:solidFill>
                <a:latin typeface="Comic Sans MS" charset="0"/>
              </a:rPr>
              <a:t> data transfer between neighboring  network elements</a:t>
            </a:r>
          </a:p>
          <a:p>
            <a:pPr lvl="2" algn="l">
              <a:spcBef>
                <a:spcPct val="20000"/>
              </a:spcBef>
              <a:buFontTx/>
              <a:buChar char="•"/>
            </a:pPr>
            <a:r>
              <a:rPr lang="en-US" altLang="x-none" sz="2000" dirty="0" err="1">
                <a:solidFill>
                  <a:srgbClr val="000000"/>
                </a:solidFill>
                <a:latin typeface="Comic Sans MS" charset="0"/>
              </a:rPr>
              <a:t>ethernet</a:t>
            </a:r>
            <a:r>
              <a:rPr lang="en-US" altLang="zh-CN" sz="2000" dirty="0">
                <a:solidFill>
                  <a:srgbClr val="000000"/>
                </a:solidFill>
                <a:latin typeface="Comic Sans MS" charset="0"/>
                <a:ea typeface="宋体" charset="-122"/>
              </a:rPr>
              <a:t>, 802.11, cable, DSL, …</a:t>
            </a:r>
            <a:endParaRPr lang="en-US" altLang="x-none" sz="2000" dirty="0">
              <a:solidFill>
                <a:srgbClr val="000000"/>
              </a:solidFill>
              <a:latin typeface="Comic Sans MS" charset="0"/>
            </a:endParaRP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Physical:</a:t>
            </a:r>
            <a:r>
              <a:rPr lang="en-US" altLang="x-none" sz="1800" dirty="0">
                <a:solidFill>
                  <a:srgbClr val="000000"/>
                </a:solidFill>
                <a:latin typeface="Comic Sans MS" charset="0"/>
              </a:rPr>
              <a:t> bits </a:t>
            </a:r>
            <a:r>
              <a:rPr lang="ja-JP" altLang="en-US" sz="1800" dirty="0">
                <a:solidFill>
                  <a:srgbClr val="000000"/>
                </a:solidFill>
                <a:latin typeface="Comic Sans MS" charset="0"/>
              </a:rPr>
              <a:t>“</a:t>
            </a:r>
            <a:r>
              <a:rPr lang="en-US" altLang="ja-JP" sz="1800" dirty="0">
                <a:solidFill>
                  <a:srgbClr val="000000"/>
                </a:solidFill>
                <a:latin typeface="Comic Sans MS" charset="0"/>
              </a:rPr>
              <a:t>on the wire</a:t>
            </a:r>
            <a:r>
              <a:rPr lang="ja-JP" altLang="en-US" sz="1800" dirty="0">
                <a:solidFill>
                  <a:srgbClr val="000000"/>
                </a:solidFill>
                <a:latin typeface="Comic Sans MS" charset="0"/>
              </a:rPr>
              <a:t>”</a:t>
            </a:r>
            <a:endParaRPr lang="en-US" altLang="ja-JP" sz="1800" dirty="0">
              <a:solidFill>
                <a:srgbClr val="000000"/>
              </a:solidFill>
              <a:latin typeface="Comic Sans MS" charset="0"/>
            </a:endParaRPr>
          </a:p>
          <a:p>
            <a:pPr lvl="2" algn="l">
              <a:spcBef>
                <a:spcPct val="20000"/>
              </a:spcBef>
              <a:buFontTx/>
              <a:buChar char="•"/>
            </a:pPr>
            <a:r>
              <a:rPr lang="en-US" altLang="x-none" sz="2000" dirty="0">
                <a:solidFill>
                  <a:srgbClr val="000000"/>
                </a:solidFill>
                <a:latin typeface="Comic Sans MS" charset="0"/>
              </a:rPr>
              <a:t>cable, wireless, optical fiber</a:t>
            </a:r>
          </a:p>
        </p:txBody>
      </p:sp>
      <p:grpSp>
        <p:nvGrpSpPr>
          <p:cNvPr id="99333" name="Group 7"/>
          <p:cNvGrpSpPr>
            <a:grpSpLocks/>
          </p:cNvGrpSpPr>
          <p:nvPr/>
        </p:nvGrpSpPr>
        <p:grpSpPr bwMode="auto">
          <a:xfrm>
            <a:off x="6508750" y="2217738"/>
            <a:ext cx="1898650" cy="3530600"/>
            <a:chOff x="3076" y="888"/>
            <a:chExt cx="1196" cy="2224"/>
          </a:xfrm>
        </p:grpSpPr>
        <p:sp>
          <p:nvSpPr>
            <p:cNvPr id="99334" name="Rectangle 8"/>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9335" name="Text Box 9"/>
            <p:cNvSpPr txBox="1">
              <a:spLocks noChangeArrowheads="1"/>
            </p:cNvSpPr>
            <p:nvPr/>
          </p:nvSpPr>
          <p:spPr bwMode="auto">
            <a:xfrm>
              <a:off x="3150" y="949"/>
              <a:ext cx="1070" cy="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latin typeface="Comic Sans MS" charset="0"/>
                </a:rPr>
                <a:t>application</a:t>
              </a:r>
            </a:p>
            <a:p>
              <a:endParaRPr lang="en-US" altLang="x-none">
                <a:solidFill>
                  <a:srgbClr val="000000"/>
                </a:solidFill>
                <a:latin typeface="Comic Sans MS" charset="0"/>
              </a:endParaRPr>
            </a:p>
            <a:p>
              <a:r>
                <a:rPr lang="en-US" altLang="x-none">
                  <a:solidFill>
                    <a:srgbClr val="000000"/>
                  </a:solidFill>
                  <a:latin typeface="Comic Sans MS" charset="0"/>
                </a:rPr>
                <a:t>transport</a:t>
              </a:r>
            </a:p>
            <a:p>
              <a:endParaRPr lang="en-US" altLang="x-none">
                <a:solidFill>
                  <a:srgbClr val="000000"/>
                </a:solidFill>
                <a:latin typeface="Comic Sans MS" charset="0"/>
              </a:endParaRPr>
            </a:p>
            <a:p>
              <a:r>
                <a:rPr lang="en-US" altLang="x-none">
                  <a:solidFill>
                    <a:srgbClr val="000000"/>
                  </a:solidFill>
                  <a:latin typeface="Comic Sans MS" charset="0"/>
                </a:rPr>
                <a:t>network</a:t>
              </a:r>
            </a:p>
            <a:p>
              <a:endParaRPr lang="en-US" altLang="x-none">
                <a:solidFill>
                  <a:srgbClr val="000000"/>
                </a:solidFill>
                <a:latin typeface="Comic Sans MS" charset="0"/>
              </a:endParaRPr>
            </a:p>
            <a:p>
              <a:r>
                <a:rPr lang="en-US" altLang="x-none">
                  <a:solidFill>
                    <a:srgbClr val="000000"/>
                  </a:solidFill>
                  <a:latin typeface="Comic Sans MS" charset="0"/>
                </a:rPr>
                <a:t>link</a:t>
              </a:r>
            </a:p>
            <a:p>
              <a:endParaRPr lang="en-US" altLang="x-none">
                <a:solidFill>
                  <a:srgbClr val="000000"/>
                </a:solidFill>
                <a:latin typeface="Comic Sans MS" charset="0"/>
              </a:endParaRPr>
            </a:p>
            <a:p>
              <a:r>
                <a:rPr lang="en-US" altLang="x-none">
                  <a:solidFill>
                    <a:srgbClr val="000000"/>
                  </a:solidFill>
                  <a:latin typeface="Comic Sans MS" charset="0"/>
                </a:rPr>
                <a:t>physical</a:t>
              </a:r>
            </a:p>
          </p:txBody>
        </p:sp>
        <p:sp>
          <p:nvSpPr>
            <p:cNvPr id="99336" name="Line 10"/>
            <p:cNvSpPr>
              <a:spLocks noChangeShapeType="1"/>
            </p:cNvSpPr>
            <p:nvPr/>
          </p:nvSpPr>
          <p:spPr bwMode="auto">
            <a:xfrm>
              <a:off x="3076" y="132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7" name="Line 11"/>
            <p:cNvSpPr>
              <a:spLocks noChangeShapeType="1"/>
            </p:cNvSpPr>
            <p:nvPr/>
          </p:nvSpPr>
          <p:spPr bwMode="auto">
            <a:xfrm>
              <a:off x="3076" y="1768"/>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8" name="Line 12"/>
            <p:cNvSpPr>
              <a:spLocks noChangeShapeType="1"/>
            </p:cNvSpPr>
            <p:nvPr/>
          </p:nvSpPr>
          <p:spPr bwMode="auto">
            <a:xfrm>
              <a:off x="3076" y="2216"/>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9" name="Line 13"/>
            <p:cNvSpPr>
              <a:spLocks noChangeShapeType="1"/>
            </p:cNvSpPr>
            <p:nvPr/>
          </p:nvSpPr>
          <p:spPr bwMode="auto">
            <a:xfrm>
              <a:off x="3076" y="266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93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33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933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33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3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33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D0E54F85-E63F-954B-8D3B-D285F99479C1}" type="slidenum">
              <a:rPr lang="en-US" altLang="x-none" sz="1200">
                <a:solidFill>
                  <a:srgbClr val="000000"/>
                </a:solidFill>
                <a:latin typeface="Tahoma" charset="0"/>
              </a:rPr>
              <a:pPr/>
              <a:t>45</a:t>
            </a:fld>
            <a:endParaRPr lang="en-US" altLang="x-none" sz="1200">
              <a:solidFill>
                <a:srgbClr val="000000"/>
              </a:solidFill>
              <a:latin typeface="Tahoma" charset="0"/>
            </a:endParaRPr>
          </a:p>
        </p:txBody>
      </p:sp>
      <p:sp>
        <p:nvSpPr>
          <p:cNvPr id="101378" name="Rectangle 5"/>
          <p:cNvSpPr>
            <a:spLocks noChangeArrowheads="1"/>
          </p:cNvSpPr>
          <p:nvPr/>
        </p:nvSpPr>
        <p:spPr bwMode="auto">
          <a:xfrm>
            <a:off x="533400" y="3810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800" u="sng">
                <a:solidFill>
                  <a:srgbClr val="3333CC"/>
                </a:solidFill>
                <a:latin typeface="Comic Sans MS" charset="0"/>
              </a:rPr>
              <a:t>The Hourglass Architecture of the Internet</a:t>
            </a:r>
          </a:p>
        </p:txBody>
      </p:sp>
      <p:cxnSp>
        <p:nvCxnSpPr>
          <p:cNvPr id="24" name="Straight Connector 23"/>
          <p:cNvCxnSpPr>
            <a:cxnSpLocks noChangeShapeType="1"/>
          </p:cNvCxnSpPr>
          <p:nvPr/>
        </p:nvCxnSpPr>
        <p:spPr bwMode="auto">
          <a:xfrm>
            <a:off x="1635125" y="3435350"/>
            <a:ext cx="6884988"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6891338" y="3530600"/>
            <a:ext cx="18399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network</a:t>
            </a:r>
          </a:p>
          <a:p>
            <a:r>
              <a:rPr lang="en-US" altLang="x-none">
                <a:solidFill>
                  <a:srgbClr val="000000"/>
                </a:solidFill>
              </a:rPr>
              <a:t>infrastructure</a:t>
            </a:r>
            <a:endParaRPr lang="en-US" altLang="x-none"/>
          </a:p>
        </p:txBody>
      </p:sp>
      <p:sp>
        <p:nvSpPr>
          <p:cNvPr id="26" name="Rectangle 25"/>
          <p:cNvSpPr>
            <a:spLocks noChangeArrowheads="1"/>
          </p:cNvSpPr>
          <p:nvPr/>
        </p:nvSpPr>
        <p:spPr bwMode="auto">
          <a:xfrm>
            <a:off x="7113588" y="2686050"/>
            <a:ext cx="1338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end users</a:t>
            </a:r>
            <a:endParaRPr lang="en-US" altLang="x-none"/>
          </a:p>
        </p:txBody>
      </p:sp>
      <p:grpSp>
        <p:nvGrpSpPr>
          <p:cNvPr id="101382" name="Group 32"/>
          <p:cNvGrpSpPr>
            <a:grpSpLocks/>
          </p:cNvGrpSpPr>
          <p:nvPr/>
        </p:nvGrpSpPr>
        <p:grpSpPr bwMode="auto">
          <a:xfrm>
            <a:off x="2514600" y="1966913"/>
            <a:ext cx="3124200" cy="3748087"/>
            <a:chOff x="2514600" y="1967359"/>
            <a:chExt cx="3124200" cy="3747641"/>
          </a:xfrm>
        </p:grpSpPr>
        <p:sp>
          <p:nvSpPr>
            <p:cNvPr id="101383"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384"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385"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6"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7" name="Text Box 10"/>
            <p:cNvSpPr txBox="1">
              <a:spLocks noChangeArrowheads="1"/>
            </p:cNvSpPr>
            <p:nvPr/>
          </p:nvSpPr>
          <p:spPr bwMode="auto">
            <a:xfrm>
              <a:off x="3733060" y="3470275"/>
              <a:ext cx="612668" cy="4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dirty="0">
                  <a:solidFill>
                    <a:srgbClr val="000000"/>
                  </a:solidFill>
                </a:rPr>
                <a:t>IP4</a:t>
              </a:r>
            </a:p>
          </p:txBody>
        </p:sp>
        <p:sp>
          <p:nvSpPr>
            <p:cNvPr id="101388" name="Text Box 11"/>
            <p:cNvSpPr txBox="1">
              <a:spLocks noChangeArrowheads="1"/>
            </p:cNvSpPr>
            <p:nvPr/>
          </p:nvSpPr>
          <p:spPr bwMode="auto">
            <a:xfrm>
              <a:off x="2673925" y="5334005"/>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Ethernet</a:t>
              </a:r>
            </a:p>
          </p:txBody>
        </p:sp>
        <p:sp>
          <p:nvSpPr>
            <p:cNvPr id="101389" name="Text Box 12"/>
            <p:cNvSpPr txBox="1">
              <a:spLocks noChangeArrowheads="1"/>
            </p:cNvSpPr>
            <p:nvPr/>
          </p:nvSpPr>
          <p:spPr bwMode="auto">
            <a:xfrm>
              <a:off x="4342815" y="5334005"/>
              <a:ext cx="11528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Cable/DSL</a:t>
              </a:r>
            </a:p>
          </p:txBody>
        </p:sp>
        <p:sp>
          <p:nvSpPr>
            <p:cNvPr id="101390" name="Text Box 13"/>
            <p:cNvSpPr txBox="1">
              <a:spLocks noChangeArrowheads="1"/>
            </p:cNvSpPr>
            <p:nvPr/>
          </p:nvSpPr>
          <p:spPr bwMode="auto">
            <a:xfrm>
              <a:off x="3546760" y="5334005"/>
              <a:ext cx="931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Wireless</a:t>
              </a:r>
            </a:p>
          </p:txBody>
        </p:sp>
        <p:sp>
          <p:nvSpPr>
            <p:cNvPr id="101391" name="Text Box 14"/>
            <p:cNvSpPr txBox="1">
              <a:spLocks noChangeArrowheads="1"/>
            </p:cNvSpPr>
            <p:nvPr/>
          </p:nvSpPr>
          <p:spPr bwMode="auto">
            <a:xfrm>
              <a:off x="3390900" y="278765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TCP</a:t>
              </a:r>
            </a:p>
          </p:txBody>
        </p:sp>
        <p:sp>
          <p:nvSpPr>
            <p:cNvPr id="101392" name="Text Box 15"/>
            <p:cNvSpPr txBox="1">
              <a:spLocks noChangeArrowheads="1"/>
            </p:cNvSpPr>
            <p:nvPr/>
          </p:nvSpPr>
          <p:spPr bwMode="auto">
            <a:xfrm>
              <a:off x="4186238" y="2819400"/>
              <a:ext cx="600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UDP</a:t>
              </a:r>
            </a:p>
          </p:txBody>
        </p:sp>
        <p:sp>
          <p:nvSpPr>
            <p:cNvPr id="101393"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94"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95"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396" name="Group 31"/>
            <p:cNvGrpSpPr>
              <a:grpSpLocks/>
            </p:cNvGrpSpPr>
            <p:nvPr/>
          </p:nvGrpSpPr>
          <p:grpSpPr bwMode="auto">
            <a:xfrm>
              <a:off x="2604654" y="1967359"/>
              <a:ext cx="2971800" cy="378102"/>
              <a:chOff x="2604654" y="1967359"/>
              <a:chExt cx="2971800" cy="378102"/>
            </a:xfrm>
          </p:grpSpPr>
          <p:sp>
            <p:nvSpPr>
              <p:cNvPr id="101397"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01398"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01399"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01400"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0140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3"/>
          <p:cNvSpPr>
            <a:spLocks noGrp="1"/>
          </p:cNvSpPr>
          <p:nvPr>
            <p:ph type="sldNum" sz="quarter" idx="12"/>
          </p:nvPr>
        </p:nvSpPr>
        <p:spPr>
          <a:xfrm>
            <a:off x="6961188"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473687E-065B-EF4E-A621-A16CCE4733D2}" type="slidenum">
              <a:rPr lang="en-US" altLang="x-none" sz="1200">
                <a:solidFill>
                  <a:srgbClr val="000000"/>
                </a:solidFill>
                <a:latin typeface="Tahoma" charset="0"/>
              </a:rPr>
              <a:pPr/>
              <a:t>46</a:t>
            </a:fld>
            <a:endParaRPr lang="en-US" altLang="x-none" sz="1200">
              <a:solidFill>
                <a:srgbClr val="000000"/>
              </a:solidFill>
              <a:latin typeface="Tahoma" charset="0"/>
            </a:endParaRPr>
          </a:p>
        </p:txBody>
      </p:sp>
      <p:sp>
        <p:nvSpPr>
          <p:cNvPr id="103426" name="Rectangle 4"/>
          <p:cNvSpPr>
            <a:spLocks noChangeArrowheads="1"/>
          </p:cNvSpPr>
          <p:nvPr/>
        </p:nvSpPr>
        <p:spPr bwMode="auto">
          <a:xfrm>
            <a:off x="457200" y="2286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zh-CN" sz="2800" u="sng">
                <a:solidFill>
                  <a:srgbClr val="3333CC"/>
                </a:solidFill>
                <a:latin typeface="Comic Sans MS" charset="0"/>
                <a:ea typeface="宋体" charset="-122"/>
              </a:rPr>
              <a:t>Link</a:t>
            </a:r>
            <a:r>
              <a:rPr lang="en-US" altLang="x-none" sz="2800" u="sng">
                <a:solidFill>
                  <a:srgbClr val="3333CC"/>
                </a:solidFill>
                <a:latin typeface="Comic Sans MS" charset="0"/>
              </a:rPr>
              <a:t> Layer (</a:t>
            </a:r>
            <a:r>
              <a:rPr lang="en-US" altLang="zh-CN" sz="2800" u="sng">
                <a:solidFill>
                  <a:srgbClr val="3333CC"/>
                </a:solidFill>
                <a:latin typeface="Comic Sans MS" charset="0"/>
                <a:ea typeface="宋体" charset="-122"/>
              </a:rPr>
              <a:t>Ethernet)</a:t>
            </a:r>
            <a:endParaRPr lang="en-US" altLang="x-none" sz="3600" u="sng">
              <a:solidFill>
                <a:srgbClr val="3333CC"/>
              </a:solidFill>
              <a:latin typeface="Comic Sans MS" charset="0"/>
            </a:endParaRPr>
          </a:p>
        </p:txBody>
      </p:sp>
      <p:sp>
        <p:nvSpPr>
          <p:cNvPr id="31750" name="Rectangle 5"/>
          <p:cNvSpPr>
            <a:spLocks noChangeArrowheads="1"/>
          </p:cNvSpPr>
          <p:nvPr/>
        </p:nvSpPr>
        <p:spPr bwMode="auto">
          <a:xfrm>
            <a:off x="533400" y="1600200"/>
            <a:ext cx="5179289"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rgbClr val="3333CC"/>
              </a:buClr>
              <a:buSzPct val="85000"/>
              <a:buFont typeface="Wingdings" pitchFamily="2" charset="2"/>
              <a:buChar char="q"/>
              <a:defRPr/>
            </a:pPr>
            <a:r>
              <a:rPr lang="en-US" altLang="zh-CN" dirty="0">
                <a:latin typeface="Comic Sans MS" charset="0"/>
                <a:ea typeface="宋体" charset="0"/>
                <a:cs typeface="宋体" charset="0"/>
              </a:rPr>
              <a:t>Services (to network layer)</a:t>
            </a:r>
          </a:p>
          <a:p>
            <a:pPr marL="914400" lvl="1" indent="-457200" algn="l">
              <a:spcBef>
                <a:spcPct val="20000"/>
              </a:spcBef>
              <a:buClr>
                <a:srgbClr val="3333CC"/>
              </a:buClr>
              <a:buSzPct val="85000"/>
              <a:buFont typeface="Courier New"/>
              <a:buChar char="o"/>
              <a:defRPr/>
            </a:pPr>
            <a:r>
              <a:rPr lang="en-US" dirty="0">
                <a:solidFill>
                  <a:srgbClr val="3333CC"/>
                </a:solidFill>
                <a:latin typeface="Comic Sans MS" charset="0"/>
                <a:ea typeface="ＭＳ Ｐゴシック" charset="0"/>
                <a:cs typeface="ＭＳ Ｐゴシック" charset="0"/>
              </a:rPr>
              <a:t>multiplexing</a:t>
            </a:r>
            <a:r>
              <a:rPr lang="en-US" altLang="zh-CN" dirty="0">
                <a:solidFill>
                  <a:srgbClr val="3333CC"/>
                </a:solidFill>
                <a:latin typeface="Comic Sans MS" charset="0"/>
                <a:ea typeface="宋体" charset="0"/>
                <a:cs typeface="宋体" charset="0"/>
              </a:rPr>
              <a:t>/</a:t>
            </a:r>
            <a:r>
              <a:rPr lang="en-US" dirty="0" err="1">
                <a:solidFill>
                  <a:srgbClr val="3333CC"/>
                </a:solidFill>
                <a:latin typeface="Comic Sans MS" charset="0"/>
                <a:ea typeface="ＭＳ Ｐゴシック" charset="0"/>
                <a:cs typeface="ＭＳ Ｐゴシック" charset="0"/>
              </a:rPr>
              <a:t>demultiplexing</a:t>
            </a:r>
            <a:endParaRPr lang="en-US" dirty="0">
              <a:solidFill>
                <a:srgbClr val="3333CC"/>
              </a:solidFill>
              <a:latin typeface="Comic Sans MS" charset="0"/>
              <a:ea typeface="ＭＳ Ｐゴシック" charset="0"/>
              <a:cs typeface="ＭＳ Ｐゴシック" charset="0"/>
            </a:endParaRPr>
          </a:p>
          <a:p>
            <a:pPr lvl="2" algn="l">
              <a:spcBef>
                <a:spcPct val="20000"/>
              </a:spcBef>
              <a:buClr>
                <a:srgbClr val="3333CC"/>
              </a:buClr>
              <a:buSzPct val="85000"/>
              <a:defRPr/>
            </a:pPr>
            <a:r>
              <a:rPr lang="en-US" altLang="zh-CN" sz="2000" dirty="0">
                <a:solidFill>
                  <a:srgbClr val="3333CC"/>
                </a:solidFill>
                <a:latin typeface="Comic Sans MS" charset="0"/>
                <a:ea typeface="宋体" charset="0"/>
                <a:cs typeface="宋体" charset="0"/>
              </a:rPr>
              <a:t>- </a:t>
            </a:r>
            <a:r>
              <a:rPr lang="en-US" altLang="zh-CN" sz="2000" dirty="0">
                <a:solidFill>
                  <a:srgbClr val="000000"/>
                </a:solidFill>
                <a:latin typeface="Comic Sans MS" charset="0"/>
                <a:ea typeface="宋体" charset="0"/>
                <a:cs typeface="宋体" charset="0"/>
              </a:rPr>
              <a:t>from/to </a:t>
            </a:r>
            <a:r>
              <a:rPr lang="en-US" sz="2000" dirty="0">
                <a:solidFill>
                  <a:srgbClr val="000000"/>
                </a:solidFill>
                <a:latin typeface="Comic Sans MS" charset="0"/>
                <a:ea typeface="ＭＳ Ｐゴシック" charset="0"/>
                <a:cs typeface="ＭＳ Ｐゴシック" charset="0"/>
              </a:rPr>
              <a:t>the </a:t>
            </a:r>
            <a:r>
              <a:rPr lang="en-US" altLang="zh-CN" sz="2000" dirty="0">
                <a:solidFill>
                  <a:srgbClr val="000000"/>
                </a:solidFill>
                <a:latin typeface="Comic Sans MS" charset="0"/>
                <a:ea typeface="宋体" charset="0"/>
                <a:cs typeface="宋体" charset="0"/>
              </a:rPr>
              <a:t>network layer</a:t>
            </a:r>
            <a:endParaRPr lang="en-US" altLang="zh-CN" dirty="0">
              <a:solidFill>
                <a:srgbClr val="3333CC"/>
              </a:solidFill>
              <a:latin typeface="Comic Sans MS" charset="0"/>
              <a:ea typeface="宋体" charset="0"/>
              <a:cs typeface="宋体" charset="0"/>
            </a:endParaRPr>
          </a:p>
          <a:p>
            <a:pPr marL="914400" lvl="1" indent="-457200" algn="l">
              <a:spcBef>
                <a:spcPct val="20000"/>
              </a:spcBef>
              <a:buClr>
                <a:srgbClr val="3333CC"/>
              </a:buClr>
              <a:buSzPct val="85000"/>
              <a:buFont typeface="Courier New"/>
              <a:buChar char="o"/>
              <a:defRPr/>
            </a:pPr>
            <a:r>
              <a:rPr lang="en-US" altLang="zh-CN" dirty="0">
                <a:solidFill>
                  <a:srgbClr val="3333CC"/>
                </a:solidFill>
                <a:latin typeface="Comic Sans MS" charset="0"/>
                <a:ea typeface="宋体" charset="0"/>
                <a:cs typeface="宋体" charset="0"/>
              </a:rPr>
              <a:t>error detection</a:t>
            </a:r>
          </a:p>
          <a:p>
            <a:pPr marL="914400" lvl="1" indent="-457200" algn="l">
              <a:spcBef>
                <a:spcPct val="20000"/>
              </a:spcBef>
              <a:buClr>
                <a:srgbClr val="3333CC"/>
              </a:buClr>
              <a:buSzPct val="85000"/>
              <a:buFont typeface="Courier New"/>
              <a:buChar char="o"/>
              <a:defRPr/>
            </a:pPr>
            <a:r>
              <a:rPr lang="en-US" altLang="zh-CN" dirty="0">
                <a:solidFill>
                  <a:srgbClr val="3333CC"/>
                </a:solidFill>
                <a:latin typeface="Comic Sans MS" charset="0"/>
                <a:ea typeface="宋体" charset="0"/>
                <a:cs typeface="宋体" charset="0"/>
              </a:rPr>
              <a:t>multiple access control</a:t>
            </a:r>
            <a:endParaRPr lang="en-US" dirty="0">
              <a:solidFill>
                <a:srgbClr val="3333CC"/>
              </a:solidFill>
              <a:latin typeface="Comic Sans MS" charset="0"/>
              <a:ea typeface="ＭＳ Ｐゴシック" charset="0"/>
              <a:cs typeface="ＭＳ Ｐゴシック" charset="0"/>
            </a:endParaRPr>
          </a:p>
          <a:p>
            <a:pPr marL="1257300" lvl="2" indent="-342900" algn="l">
              <a:spcBef>
                <a:spcPct val="20000"/>
              </a:spcBef>
              <a:buClr>
                <a:srgbClr val="3333CC"/>
              </a:buClr>
              <a:buSzPct val="75000"/>
              <a:buFontTx/>
              <a:buChar char="-"/>
              <a:defRPr/>
            </a:pPr>
            <a:r>
              <a:rPr lang="en-US" altLang="zh-CN" sz="2000" dirty="0">
                <a:solidFill>
                  <a:srgbClr val="000000"/>
                </a:solidFill>
                <a:latin typeface="Comic Sans MS" charset="0"/>
                <a:ea typeface="宋体" charset="0"/>
                <a:cs typeface="宋体" charset="0"/>
              </a:rPr>
              <a:t>arbitrate access to shared medium</a:t>
            </a:r>
            <a:endParaRPr lang="en-US" altLang="zh-CN" dirty="0">
              <a:solidFill>
                <a:srgbClr val="3333CC"/>
              </a:solidFill>
              <a:latin typeface="Comic Sans MS" charset="0"/>
              <a:ea typeface="宋体" charset="0"/>
              <a:cs typeface="宋体" charset="0"/>
            </a:endParaRPr>
          </a:p>
          <a:p>
            <a:pPr marL="914400" lvl="1" indent="-457200" algn="l">
              <a:spcBef>
                <a:spcPct val="20000"/>
              </a:spcBef>
              <a:buClr>
                <a:srgbClr val="3333CC"/>
              </a:buClr>
              <a:buSzPct val="85000"/>
              <a:buFont typeface="Courier New"/>
              <a:buChar char="o"/>
              <a:defRPr/>
            </a:pPr>
            <a:endParaRPr lang="en-US" dirty="0">
              <a:solidFill>
                <a:srgbClr val="000000"/>
              </a:solidFill>
              <a:latin typeface="Comic Sans MS" charset="0"/>
              <a:ea typeface="ＭＳ Ｐゴシック" charset="0"/>
              <a:cs typeface="ＭＳ Ｐゴシック" charset="0"/>
            </a:endParaRPr>
          </a:p>
          <a:p>
            <a:pPr marL="342900" indent="-342900" algn="l">
              <a:spcBef>
                <a:spcPct val="20000"/>
              </a:spcBef>
              <a:buClr>
                <a:srgbClr val="3333CC"/>
              </a:buClr>
              <a:buSzPct val="85000"/>
              <a:buFont typeface="Wingdings" pitchFamily="2" charset="2"/>
              <a:buChar char="q"/>
              <a:defRPr/>
            </a:pPr>
            <a:r>
              <a:rPr lang="en-US" dirty="0">
                <a:solidFill>
                  <a:srgbClr val="000000"/>
                </a:solidFill>
                <a:latin typeface="Comic Sans MS" charset="0"/>
                <a:ea typeface="ＭＳ Ｐゴシック" charset="0"/>
                <a:cs typeface="ＭＳ Ｐゴシック" charset="0"/>
              </a:rPr>
              <a:t>Interface</a:t>
            </a:r>
          </a:p>
          <a:p>
            <a:pPr marL="800100" lvl="1" indent="-342900" algn="l">
              <a:spcBef>
                <a:spcPct val="20000"/>
              </a:spcBef>
              <a:buClr>
                <a:srgbClr val="3333CC"/>
              </a:buClr>
              <a:buSzPct val="85000"/>
              <a:buFont typeface="Courier New"/>
              <a:buChar char="o"/>
              <a:defRPr/>
            </a:pPr>
            <a:r>
              <a:rPr lang="en-US" dirty="0">
                <a:solidFill>
                  <a:srgbClr val="000000"/>
                </a:solidFill>
                <a:latin typeface="Comic Sans MS" charset="0"/>
                <a:ea typeface="ＭＳ Ｐゴシック" charset="0"/>
                <a:cs typeface="ＭＳ Ｐゴシック" charset="0"/>
              </a:rPr>
              <a:t>send frames to a directly reachable peer</a:t>
            </a:r>
          </a:p>
          <a:p>
            <a:pPr marL="800100" lvl="1" indent="-342900" algn="l">
              <a:spcBef>
                <a:spcPct val="20000"/>
              </a:spcBef>
              <a:buClr>
                <a:srgbClr val="3333CC"/>
              </a:buClr>
              <a:buSzPct val="85000"/>
              <a:buFont typeface="ZapfDingbats" charset="0"/>
              <a:buChar char="r"/>
              <a:defRPr/>
            </a:pPr>
            <a:endParaRPr lang="en-US" dirty="0">
              <a:solidFill>
                <a:srgbClr val="000000"/>
              </a:solidFill>
              <a:latin typeface="Comic Sans MS" charset="0"/>
              <a:ea typeface="ＭＳ Ｐゴシック" charset="0"/>
              <a:cs typeface="ＭＳ Ｐゴシック" charset="0"/>
            </a:endParaRPr>
          </a:p>
        </p:txBody>
      </p:sp>
      <p:grpSp>
        <p:nvGrpSpPr>
          <p:cNvPr id="103428" name="Group 1"/>
          <p:cNvGrpSpPr>
            <a:grpSpLocks/>
          </p:cNvGrpSpPr>
          <p:nvPr/>
        </p:nvGrpSpPr>
        <p:grpSpPr bwMode="auto">
          <a:xfrm>
            <a:off x="5715000" y="1644650"/>
            <a:ext cx="3140075" cy="3590925"/>
            <a:chOff x="5715000" y="1645258"/>
            <a:chExt cx="3139784" cy="3781999"/>
          </a:xfrm>
        </p:grpSpPr>
        <p:sp>
          <p:nvSpPr>
            <p:cNvPr id="103429" name="Freeform 31"/>
            <p:cNvSpPr>
              <a:spLocks/>
            </p:cNvSpPr>
            <p:nvPr/>
          </p:nvSpPr>
          <p:spPr bwMode="auto">
            <a:xfrm>
              <a:off x="7210425" y="3696308"/>
              <a:ext cx="1603375" cy="1708150"/>
            </a:xfrm>
            <a:custGeom>
              <a:avLst/>
              <a:gdLst>
                <a:gd name="T0" fmla="*/ 0 w 1010"/>
                <a:gd name="T1" fmla="*/ 0 h 1076"/>
                <a:gd name="T2" fmla="*/ 2147483647 w 1010"/>
                <a:gd name="T3" fmla="*/ 2147483647 h 1076"/>
                <a:gd name="T4" fmla="*/ 0 w 1010"/>
                <a:gd name="T5" fmla="*/ 2147483647 h 1076"/>
                <a:gd name="T6" fmla="*/ 2147483647 w 1010"/>
                <a:gd name="T7" fmla="*/ 2147483647 h 1076"/>
                <a:gd name="T8" fmla="*/ 2147483647 w 1010"/>
                <a:gd name="T9" fmla="*/ 2147483647 h 1076"/>
                <a:gd name="T10" fmla="*/ 2147483647 w 1010"/>
                <a:gd name="T11" fmla="*/ 2147483647 h 1076"/>
                <a:gd name="T12" fmla="*/ 2147483647 w 1010"/>
                <a:gd name="T13" fmla="*/ 2147483647 h 1076"/>
                <a:gd name="T14" fmla="*/ 0 60000 65536"/>
                <a:gd name="T15" fmla="*/ 0 60000 65536"/>
                <a:gd name="T16" fmla="*/ 0 60000 65536"/>
                <a:gd name="T17" fmla="*/ 0 60000 65536"/>
                <a:gd name="T18" fmla="*/ 0 60000 65536"/>
                <a:gd name="T19" fmla="*/ 0 60000 65536"/>
                <a:gd name="T20" fmla="*/ 0 60000 65536"/>
                <a:gd name="T21" fmla="*/ 0 w 1010"/>
                <a:gd name="T22" fmla="*/ 0 h 1076"/>
                <a:gd name="T23" fmla="*/ 1010 w 1010"/>
                <a:gd name="T24" fmla="*/ 1076 h 10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0" h="1076">
                  <a:moveTo>
                    <a:pt x="0" y="0"/>
                  </a:moveTo>
                  <a:lnTo>
                    <a:pt x="9" y="557"/>
                  </a:lnTo>
                  <a:lnTo>
                    <a:pt x="0" y="1067"/>
                  </a:lnTo>
                  <a:lnTo>
                    <a:pt x="566" y="1076"/>
                  </a:lnTo>
                  <a:lnTo>
                    <a:pt x="1010" y="1076"/>
                  </a:lnTo>
                  <a:lnTo>
                    <a:pt x="614" y="557"/>
                  </a:lnTo>
                  <a:lnTo>
                    <a:pt x="359" y="9"/>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3430" name="Freeform 27"/>
            <p:cNvSpPr>
              <a:spLocks/>
            </p:cNvSpPr>
            <p:nvPr/>
          </p:nvSpPr>
          <p:spPr bwMode="auto">
            <a:xfrm>
              <a:off x="5715000" y="3729645"/>
              <a:ext cx="1524000" cy="1673225"/>
            </a:xfrm>
            <a:custGeom>
              <a:avLst/>
              <a:gdLst>
                <a:gd name="T0" fmla="*/ 2147483647 w 960"/>
                <a:gd name="T1" fmla="*/ 0 h 1054"/>
                <a:gd name="T2" fmla="*/ 2147483647 w 960"/>
                <a:gd name="T3" fmla="*/ 2147483647 h 1054"/>
                <a:gd name="T4" fmla="*/ 0 w 960"/>
                <a:gd name="T5" fmla="*/ 2147483647 h 1054"/>
                <a:gd name="T6" fmla="*/ 2147483647 w 960"/>
                <a:gd name="T7" fmla="*/ 2147483647 h 1054"/>
                <a:gd name="T8" fmla="*/ 2147483647 w 960"/>
                <a:gd name="T9" fmla="*/ 2147483647 h 1054"/>
                <a:gd name="T10" fmla="*/ 2147483647 w 960"/>
                <a:gd name="T11" fmla="*/ 2147483647 h 1054"/>
                <a:gd name="T12" fmla="*/ 2147483647 w 960"/>
                <a:gd name="T13" fmla="*/ 2147483647 h 1054"/>
                <a:gd name="T14" fmla="*/ 0 60000 65536"/>
                <a:gd name="T15" fmla="*/ 0 60000 65536"/>
                <a:gd name="T16" fmla="*/ 0 60000 65536"/>
                <a:gd name="T17" fmla="*/ 0 60000 65536"/>
                <a:gd name="T18" fmla="*/ 0 60000 65536"/>
                <a:gd name="T19" fmla="*/ 0 60000 65536"/>
                <a:gd name="T20" fmla="*/ 0 60000 65536"/>
                <a:gd name="T21" fmla="*/ 0 w 960"/>
                <a:gd name="T22" fmla="*/ 0 h 1054"/>
                <a:gd name="T23" fmla="*/ 960 w 960"/>
                <a:gd name="T24" fmla="*/ 1054 h 10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054">
                  <a:moveTo>
                    <a:pt x="597" y="0"/>
                  </a:moveTo>
                  <a:lnTo>
                    <a:pt x="359" y="512"/>
                  </a:lnTo>
                  <a:lnTo>
                    <a:pt x="0" y="1054"/>
                  </a:lnTo>
                  <a:lnTo>
                    <a:pt x="948" y="1050"/>
                  </a:lnTo>
                  <a:lnTo>
                    <a:pt x="948" y="1031"/>
                  </a:lnTo>
                  <a:lnTo>
                    <a:pt x="960" y="562"/>
                  </a:lnTo>
                  <a:lnTo>
                    <a:pt x="960" y="17"/>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3431" name="Freeform 7"/>
            <p:cNvSpPr>
              <a:spLocks/>
            </p:cNvSpPr>
            <p:nvPr/>
          </p:nvSpPr>
          <p:spPr bwMode="auto">
            <a:xfrm>
              <a:off x="5715000" y="1672245"/>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2" name="Freeform 8"/>
            <p:cNvSpPr>
              <a:spLocks/>
            </p:cNvSpPr>
            <p:nvPr/>
          </p:nvSpPr>
          <p:spPr bwMode="auto">
            <a:xfrm>
              <a:off x="7759700" y="1672245"/>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3" name="Line 9"/>
            <p:cNvSpPr>
              <a:spLocks noChangeShapeType="1"/>
            </p:cNvSpPr>
            <p:nvPr/>
          </p:nvSpPr>
          <p:spPr bwMode="auto">
            <a:xfrm>
              <a:off x="6705600" y="312004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4" name="Line 10"/>
            <p:cNvSpPr>
              <a:spLocks noChangeShapeType="1"/>
            </p:cNvSpPr>
            <p:nvPr/>
          </p:nvSpPr>
          <p:spPr bwMode="auto">
            <a:xfrm>
              <a:off x="6629400" y="372964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5" name="Text Box 11"/>
            <p:cNvSpPr txBox="1">
              <a:spLocks noChangeArrowheads="1"/>
            </p:cNvSpPr>
            <p:nvPr/>
          </p:nvSpPr>
          <p:spPr bwMode="auto">
            <a:xfrm>
              <a:off x="6813987" y="3161320"/>
              <a:ext cx="851615" cy="48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IP4/6</a:t>
              </a:r>
            </a:p>
          </p:txBody>
        </p:sp>
        <p:sp>
          <p:nvSpPr>
            <p:cNvPr id="103436" name="Text Box 12"/>
            <p:cNvSpPr txBox="1">
              <a:spLocks noChangeArrowheads="1"/>
            </p:cNvSpPr>
            <p:nvPr/>
          </p:nvSpPr>
          <p:spPr bwMode="auto">
            <a:xfrm>
              <a:off x="6013450" y="4955195"/>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Ethernet</a:t>
              </a:r>
            </a:p>
          </p:txBody>
        </p:sp>
        <p:sp>
          <p:nvSpPr>
            <p:cNvPr id="103437" name="Text Box 13"/>
            <p:cNvSpPr txBox="1">
              <a:spLocks noChangeArrowheads="1"/>
            </p:cNvSpPr>
            <p:nvPr/>
          </p:nvSpPr>
          <p:spPr bwMode="auto">
            <a:xfrm>
              <a:off x="7585075" y="4942495"/>
              <a:ext cx="1108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Cable/DSL</a:t>
              </a:r>
            </a:p>
          </p:txBody>
        </p:sp>
        <p:sp>
          <p:nvSpPr>
            <p:cNvPr id="103438" name="Text Box 14"/>
            <p:cNvSpPr txBox="1">
              <a:spLocks noChangeArrowheads="1"/>
            </p:cNvSpPr>
            <p:nvPr/>
          </p:nvSpPr>
          <p:spPr bwMode="auto">
            <a:xfrm>
              <a:off x="6802438" y="4955195"/>
              <a:ext cx="898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Wireless</a:t>
              </a:r>
            </a:p>
          </p:txBody>
        </p:sp>
        <p:sp>
          <p:nvSpPr>
            <p:cNvPr id="103439" name="Text Box 15"/>
            <p:cNvSpPr txBox="1">
              <a:spLocks noChangeArrowheads="1"/>
            </p:cNvSpPr>
            <p:nvPr/>
          </p:nvSpPr>
          <p:spPr bwMode="auto">
            <a:xfrm>
              <a:off x="6607175" y="2478695"/>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TCP</a:t>
              </a:r>
            </a:p>
          </p:txBody>
        </p:sp>
        <p:sp>
          <p:nvSpPr>
            <p:cNvPr id="103440" name="Text Box 16"/>
            <p:cNvSpPr txBox="1">
              <a:spLocks noChangeArrowheads="1"/>
            </p:cNvSpPr>
            <p:nvPr/>
          </p:nvSpPr>
          <p:spPr bwMode="auto">
            <a:xfrm>
              <a:off x="7391400" y="2510445"/>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UDP</a:t>
              </a:r>
            </a:p>
          </p:txBody>
        </p:sp>
        <p:sp>
          <p:nvSpPr>
            <p:cNvPr id="103441" name="Line 22"/>
            <p:cNvSpPr>
              <a:spLocks noChangeShapeType="1"/>
            </p:cNvSpPr>
            <p:nvPr/>
          </p:nvSpPr>
          <p:spPr bwMode="auto">
            <a:xfrm>
              <a:off x="5715000" y="5406045"/>
              <a:ext cx="3139784" cy="2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2" name="Line 24"/>
            <p:cNvSpPr>
              <a:spLocks noChangeShapeType="1"/>
            </p:cNvSpPr>
            <p:nvPr/>
          </p:nvSpPr>
          <p:spPr bwMode="auto">
            <a:xfrm>
              <a:off x="6248400" y="2281845"/>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3" name="Line 25"/>
            <p:cNvSpPr>
              <a:spLocks noChangeShapeType="1"/>
            </p:cNvSpPr>
            <p:nvPr/>
          </p:nvSpPr>
          <p:spPr bwMode="auto">
            <a:xfrm>
              <a:off x="7239000" y="2281845"/>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444" name="Group 28"/>
            <p:cNvGrpSpPr>
              <a:grpSpLocks/>
            </p:cNvGrpSpPr>
            <p:nvPr/>
          </p:nvGrpSpPr>
          <p:grpSpPr bwMode="auto">
            <a:xfrm>
              <a:off x="5776913" y="1645258"/>
              <a:ext cx="2971800" cy="377825"/>
              <a:chOff x="2604654" y="1967359"/>
              <a:chExt cx="2971800" cy="378102"/>
            </a:xfrm>
          </p:grpSpPr>
          <p:sp>
            <p:nvSpPr>
              <p:cNvPr id="103445"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03446"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03447"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03448"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03449"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F6EF0C2-EECD-0542-B3E3-ACD73F308B84}" type="slidenum">
              <a:rPr lang="en-US" altLang="x-none" sz="1200">
                <a:solidFill>
                  <a:srgbClr val="000000"/>
                </a:solidFill>
                <a:latin typeface="Tahoma" charset="0"/>
              </a:rPr>
              <a:pPr/>
              <a:t>47</a:t>
            </a:fld>
            <a:endParaRPr lang="en-US" altLang="x-none" sz="1200">
              <a:solidFill>
                <a:srgbClr val="000000"/>
              </a:solidFill>
              <a:latin typeface="Tahoma" charset="0"/>
            </a:endParaRPr>
          </a:p>
        </p:txBody>
      </p:sp>
      <p:sp>
        <p:nvSpPr>
          <p:cNvPr id="105474" name="Rectangle 4"/>
          <p:cNvSpPr>
            <a:spLocks noChangeArrowheads="1"/>
          </p:cNvSpPr>
          <p:nvPr/>
        </p:nvSpPr>
        <p:spPr bwMode="auto">
          <a:xfrm>
            <a:off x="457200" y="2286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zh-CN" sz="2800" u="sng">
                <a:solidFill>
                  <a:srgbClr val="3333CC"/>
                </a:solidFill>
                <a:latin typeface="Comic Sans MS" charset="0"/>
                <a:ea typeface="宋体" charset="-122"/>
              </a:rPr>
              <a:t>Link Layer: Protocol Header (Ethernet)</a:t>
            </a:r>
            <a:endParaRPr lang="en-US" altLang="x-none" sz="3600" u="sng">
              <a:solidFill>
                <a:srgbClr val="3333CC"/>
              </a:solidFill>
              <a:latin typeface="Comic Sans MS" charset="0"/>
            </a:endParaRPr>
          </a:p>
        </p:txBody>
      </p:sp>
      <p:pic>
        <p:nvPicPr>
          <p:cNvPr id="531484"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63" y="3132138"/>
            <a:ext cx="579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5476" name="Group 1"/>
          <p:cNvGrpSpPr>
            <a:grpSpLocks/>
          </p:cNvGrpSpPr>
          <p:nvPr/>
        </p:nvGrpSpPr>
        <p:grpSpPr bwMode="auto">
          <a:xfrm>
            <a:off x="217488" y="1819275"/>
            <a:ext cx="2217737" cy="3173413"/>
            <a:chOff x="5715000" y="1801813"/>
            <a:chExt cx="3124200" cy="3760787"/>
          </a:xfrm>
        </p:grpSpPr>
        <p:sp>
          <p:nvSpPr>
            <p:cNvPr id="105511" name="Freeform 31"/>
            <p:cNvSpPr>
              <a:spLocks/>
            </p:cNvSpPr>
            <p:nvPr/>
          </p:nvSpPr>
          <p:spPr bwMode="auto">
            <a:xfrm>
              <a:off x="7210425" y="3852863"/>
              <a:ext cx="1603375" cy="1708150"/>
            </a:xfrm>
            <a:custGeom>
              <a:avLst/>
              <a:gdLst>
                <a:gd name="T0" fmla="*/ 0 w 1010"/>
                <a:gd name="T1" fmla="*/ 0 h 1076"/>
                <a:gd name="T2" fmla="*/ 2147483647 w 1010"/>
                <a:gd name="T3" fmla="*/ 2147483647 h 1076"/>
                <a:gd name="T4" fmla="*/ 0 w 1010"/>
                <a:gd name="T5" fmla="*/ 2147483647 h 1076"/>
                <a:gd name="T6" fmla="*/ 2147483647 w 1010"/>
                <a:gd name="T7" fmla="*/ 2147483647 h 1076"/>
                <a:gd name="T8" fmla="*/ 2147483647 w 1010"/>
                <a:gd name="T9" fmla="*/ 2147483647 h 1076"/>
                <a:gd name="T10" fmla="*/ 2147483647 w 1010"/>
                <a:gd name="T11" fmla="*/ 2147483647 h 1076"/>
                <a:gd name="T12" fmla="*/ 2147483647 w 1010"/>
                <a:gd name="T13" fmla="*/ 2147483647 h 1076"/>
                <a:gd name="T14" fmla="*/ 0 60000 65536"/>
                <a:gd name="T15" fmla="*/ 0 60000 65536"/>
                <a:gd name="T16" fmla="*/ 0 60000 65536"/>
                <a:gd name="T17" fmla="*/ 0 60000 65536"/>
                <a:gd name="T18" fmla="*/ 0 60000 65536"/>
                <a:gd name="T19" fmla="*/ 0 60000 65536"/>
                <a:gd name="T20" fmla="*/ 0 60000 65536"/>
                <a:gd name="T21" fmla="*/ 0 w 1010"/>
                <a:gd name="T22" fmla="*/ 0 h 1076"/>
                <a:gd name="T23" fmla="*/ 1010 w 1010"/>
                <a:gd name="T24" fmla="*/ 1076 h 10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0" h="1076">
                  <a:moveTo>
                    <a:pt x="0" y="0"/>
                  </a:moveTo>
                  <a:lnTo>
                    <a:pt x="9" y="557"/>
                  </a:lnTo>
                  <a:lnTo>
                    <a:pt x="0" y="1067"/>
                  </a:lnTo>
                  <a:lnTo>
                    <a:pt x="566" y="1076"/>
                  </a:lnTo>
                  <a:lnTo>
                    <a:pt x="1010" y="1076"/>
                  </a:lnTo>
                  <a:lnTo>
                    <a:pt x="614" y="557"/>
                  </a:lnTo>
                  <a:lnTo>
                    <a:pt x="359" y="9"/>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512" name="Freeform 27"/>
            <p:cNvSpPr>
              <a:spLocks/>
            </p:cNvSpPr>
            <p:nvPr/>
          </p:nvSpPr>
          <p:spPr bwMode="auto">
            <a:xfrm>
              <a:off x="5715000" y="3886200"/>
              <a:ext cx="1524000" cy="1673225"/>
            </a:xfrm>
            <a:custGeom>
              <a:avLst/>
              <a:gdLst>
                <a:gd name="T0" fmla="*/ 2147483647 w 960"/>
                <a:gd name="T1" fmla="*/ 0 h 1054"/>
                <a:gd name="T2" fmla="*/ 2147483647 w 960"/>
                <a:gd name="T3" fmla="*/ 2147483647 h 1054"/>
                <a:gd name="T4" fmla="*/ 0 w 960"/>
                <a:gd name="T5" fmla="*/ 2147483647 h 1054"/>
                <a:gd name="T6" fmla="*/ 2147483647 w 960"/>
                <a:gd name="T7" fmla="*/ 2147483647 h 1054"/>
                <a:gd name="T8" fmla="*/ 2147483647 w 960"/>
                <a:gd name="T9" fmla="*/ 2147483647 h 1054"/>
                <a:gd name="T10" fmla="*/ 2147483647 w 960"/>
                <a:gd name="T11" fmla="*/ 2147483647 h 1054"/>
                <a:gd name="T12" fmla="*/ 2147483647 w 960"/>
                <a:gd name="T13" fmla="*/ 2147483647 h 1054"/>
                <a:gd name="T14" fmla="*/ 0 60000 65536"/>
                <a:gd name="T15" fmla="*/ 0 60000 65536"/>
                <a:gd name="T16" fmla="*/ 0 60000 65536"/>
                <a:gd name="T17" fmla="*/ 0 60000 65536"/>
                <a:gd name="T18" fmla="*/ 0 60000 65536"/>
                <a:gd name="T19" fmla="*/ 0 60000 65536"/>
                <a:gd name="T20" fmla="*/ 0 60000 65536"/>
                <a:gd name="T21" fmla="*/ 0 w 960"/>
                <a:gd name="T22" fmla="*/ 0 h 1054"/>
                <a:gd name="T23" fmla="*/ 960 w 960"/>
                <a:gd name="T24" fmla="*/ 1054 h 10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054">
                  <a:moveTo>
                    <a:pt x="597" y="0"/>
                  </a:moveTo>
                  <a:lnTo>
                    <a:pt x="359" y="512"/>
                  </a:lnTo>
                  <a:lnTo>
                    <a:pt x="0" y="1054"/>
                  </a:lnTo>
                  <a:lnTo>
                    <a:pt x="948" y="1050"/>
                  </a:lnTo>
                  <a:lnTo>
                    <a:pt x="948" y="1031"/>
                  </a:lnTo>
                  <a:lnTo>
                    <a:pt x="960" y="562"/>
                  </a:lnTo>
                  <a:lnTo>
                    <a:pt x="960" y="17"/>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513" name="Freeform 7"/>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514" name="Freeform 8"/>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515" name="Line 9"/>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16" name="Line 10"/>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17" name="Text Box 11"/>
            <p:cNvSpPr txBox="1">
              <a:spLocks noChangeArrowheads="1"/>
            </p:cNvSpPr>
            <p:nvPr/>
          </p:nvSpPr>
          <p:spPr bwMode="auto">
            <a:xfrm>
              <a:off x="6757391" y="3317877"/>
              <a:ext cx="964810" cy="43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IP4/6</a:t>
              </a:r>
            </a:p>
          </p:txBody>
        </p:sp>
        <p:sp>
          <p:nvSpPr>
            <p:cNvPr id="105518" name="Text Box 12"/>
            <p:cNvSpPr txBox="1">
              <a:spLocks noChangeArrowheads="1"/>
            </p:cNvSpPr>
            <p:nvPr/>
          </p:nvSpPr>
          <p:spPr bwMode="auto">
            <a:xfrm>
              <a:off x="5950398" y="5111750"/>
              <a:ext cx="1000819"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05519" name="Text Box 13"/>
            <p:cNvSpPr txBox="1">
              <a:spLocks noChangeArrowheads="1"/>
            </p:cNvSpPr>
            <p:nvPr/>
          </p:nvSpPr>
          <p:spPr bwMode="auto">
            <a:xfrm>
              <a:off x="7521279" y="5099050"/>
              <a:ext cx="1235668"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Cable/DSL</a:t>
              </a:r>
            </a:p>
          </p:txBody>
        </p:sp>
        <p:sp>
          <p:nvSpPr>
            <p:cNvPr id="105520" name="Text Box 14"/>
            <p:cNvSpPr txBox="1">
              <a:spLocks noChangeArrowheads="1"/>
            </p:cNvSpPr>
            <p:nvPr/>
          </p:nvSpPr>
          <p:spPr bwMode="auto">
            <a:xfrm>
              <a:off x="6737725" y="5111750"/>
              <a:ext cx="1027952"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05521" name="Text Box 15"/>
            <p:cNvSpPr txBox="1">
              <a:spLocks noChangeArrowheads="1"/>
            </p:cNvSpPr>
            <p:nvPr/>
          </p:nvSpPr>
          <p:spPr bwMode="auto">
            <a:xfrm>
              <a:off x="6560151" y="2635250"/>
              <a:ext cx="649674"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TCP</a:t>
              </a:r>
            </a:p>
          </p:txBody>
        </p:sp>
        <p:sp>
          <p:nvSpPr>
            <p:cNvPr id="105522" name="Text Box 16"/>
            <p:cNvSpPr txBox="1">
              <a:spLocks noChangeArrowheads="1"/>
            </p:cNvSpPr>
            <p:nvPr/>
          </p:nvSpPr>
          <p:spPr bwMode="auto">
            <a:xfrm>
              <a:off x="7342997" y="2667000"/>
              <a:ext cx="685770"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UDP</a:t>
              </a:r>
            </a:p>
          </p:txBody>
        </p:sp>
        <p:sp>
          <p:nvSpPr>
            <p:cNvPr id="105523" name="Line 22"/>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24" name="Line 24"/>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25" name="Line 25"/>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5526" name="Group 28"/>
            <p:cNvGrpSpPr>
              <a:grpSpLocks/>
            </p:cNvGrpSpPr>
            <p:nvPr/>
          </p:nvGrpSpPr>
          <p:grpSpPr bwMode="auto">
            <a:xfrm>
              <a:off x="5776913" y="1801813"/>
              <a:ext cx="2971800" cy="369816"/>
              <a:chOff x="2604654" y="1967359"/>
              <a:chExt cx="2971800" cy="370087"/>
            </a:xfrm>
          </p:grpSpPr>
          <p:sp>
            <p:nvSpPr>
              <p:cNvPr id="105527" name="Text Box 16"/>
              <p:cNvSpPr txBox="1">
                <a:spLocks noChangeArrowheads="1"/>
              </p:cNvSpPr>
              <p:nvPr/>
            </p:nvSpPr>
            <p:spPr bwMode="auto">
              <a:xfrm>
                <a:off x="4592342" y="2008911"/>
                <a:ext cx="838232"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05528" name="Text Box 17"/>
              <p:cNvSpPr txBox="1">
                <a:spLocks noChangeArrowheads="1"/>
              </p:cNvSpPr>
              <p:nvPr/>
            </p:nvSpPr>
            <p:spPr bwMode="auto">
              <a:xfrm>
                <a:off x="2785844" y="1995054"/>
                <a:ext cx="820166"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05529" name="Text Box 18"/>
              <p:cNvSpPr txBox="1">
                <a:spLocks noChangeArrowheads="1"/>
              </p:cNvSpPr>
              <p:nvPr/>
            </p:nvSpPr>
            <p:spPr bwMode="auto">
              <a:xfrm>
                <a:off x="4145563" y="2008910"/>
                <a:ext cx="657614"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05530" name="Text Box 19"/>
              <p:cNvSpPr txBox="1">
                <a:spLocks noChangeArrowheads="1"/>
              </p:cNvSpPr>
              <p:nvPr/>
            </p:nvSpPr>
            <p:spPr bwMode="auto">
              <a:xfrm>
                <a:off x="3422151" y="2008908"/>
                <a:ext cx="910493"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0553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5477" name="Group 27"/>
          <p:cNvGrpSpPr>
            <a:grpSpLocks/>
          </p:cNvGrpSpPr>
          <p:nvPr/>
        </p:nvGrpSpPr>
        <p:grpSpPr bwMode="auto">
          <a:xfrm>
            <a:off x="6926263" y="1831975"/>
            <a:ext cx="2217737" cy="3173413"/>
            <a:chOff x="5715000" y="1801813"/>
            <a:chExt cx="3124200" cy="3760787"/>
          </a:xfrm>
        </p:grpSpPr>
        <p:sp>
          <p:nvSpPr>
            <p:cNvPr id="105490" name="Freeform 31"/>
            <p:cNvSpPr>
              <a:spLocks/>
            </p:cNvSpPr>
            <p:nvPr/>
          </p:nvSpPr>
          <p:spPr bwMode="auto">
            <a:xfrm>
              <a:off x="7210425" y="3852863"/>
              <a:ext cx="1603375" cy="1708150"/>
            </a:xfrm>
            <a:custGeom>
              <a:avLst/>
              <a:gdLst>
                <a:gd name="T0" fmla="*/ 0 w 1010"/>
                <a:gd name="T1" fmla="*/ 0 h 1076"/>
                <a:gd name="T2" fmla="*/ 2147483647 w 1010"/>
                <a:gd name="T3" fmla="*/ 2147483647 h 1076"/>
                <a:gd name="T4" fmla="*/ 0 w 1010"/>
                <a:gd name="T5" fmla="*/ 2147483647 h 1076"/>
                <a:gd name="T6" fmla="*/ 2147483647 w 1010"/>
                <a:gd name="T7" fmla="*/ 2147483647 h 1076"/>
                <a:gd name="T8" fmla="*/ 2147483647 w 1010"/>
                <a:gd name="T9" fmla="*/ 2147483647 h 1076"/>
                <a:gd name="T10" fmla="*/ 2147483647 w 1010"/>
                <a:gd name="T11" fmla="*/ 2147483647 h 1076"/>
                <a:gd name="T12" fmla="*/ 2147483647 w 1010"/>
                <a:gd name="T13" fmla="*/ 2147483647 h 1076"/>
                <a:gd name="T14" fmla="*/ 0 60000 65536"/>
                <a:gd name="T15" fmla="*/ 0 60000 65536"/>
                <a:gd name="T16" fmla="*/ 0 60000 65536"/>
                <a:gd name="T17" fmla="*/ 0 60000 65536"/>
                <a:gd name="T18" fmla="*/ 0 60000 65536"/>
                <a:gd name="T19" fmla="*/ 0 60000 65536"/>
                <a:gd name="T20" fmla="*/ 0 60000 65536"/>
                <a:gd name="T21" fmla="*/ 0 w 1010"/>
                <a:gd name="T22" fmla="*/ 0 h 1076"/>
                <a:gd name="T23" fmla="*/ 1010 w 1010"/>
                <a:gd name="T24" fmla="*/ 1076 h 10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0" h="1076">
                  <a:moveTo>
                    <a:pt x="0" y="0"/>
                  </a:moveTo>
                  <a:lnTo>
                    <a:pt x="9" y="557"/>
                  </a:lnTo>
                  <a:lnTo>
                    <a:pt x="0" y="1067"/>
                  </a:lnTo>
                  <a:lnTo>
                    <a:pt x="566" y="1076"/>
                  </a:lnTo>
                  <a:lnTo>
                    <a:pt x="1010" y="1076"/>
                  </a:lnTo>
                  <a:lnTo>
                    <a:pt x="614" y="557"/>
                  </a:lnTo>
                  <a:lnTo>
                    <a:pt x="359" y="9"/>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491" name="Freeform 27"/>
            <p:cNvSpPr>
              <a:spLocks/>
            </p:cNvSpPr>
            <p:nvPr/>
          </p:nvSpPr>
          <p:spPr bwMode="auto">
            <a:xfrm>
              <a:off x="5715000" y="3886200"/>
              <a:ext cx="1524000" cy="1673225"/>
            </a:xfrm>
            <a:custGeom>
              <a:avLst/>
              <a:gdLst>
                <a:gd name="T0" fmla="*/ 2147483647 w 960"/>
                <a:gd name="T1" fmla="*/ 0 h 1054"/>
                <a:gd name="T2" fmla="*/ 2147483647 w 960"/>
                <a:gd name="T3" fmla="*/ 2147483647 h 1054"/>
                <a:gd name="T4" fmla="*/ 0 w 960"/>
                <a:gd name="T5" fmla="*/ 2147483647 h 1054"/>
                <a:gd name="T6" fmla="*/ 2147483647 w 960"/>
                <a:gd name="T7" fmla="*/ 2147483647 h 1054"/>
                <a:gd name="T8" fmla="*/ 2147483647 w 960"/>
                <a:gd name="T9" fmla="*/ 2147483647 h 1054"/>
                <a:gd name="T10" fmla="*/ 2147483647 w 960"/>
                <a:gd name="T11" fmla="*/ 2147483647 h 1054"/>
                <a:gd name="T12" fmla="*/ 2147483647 w 960"/>
                <a:gd name="T13" fmla="*/ 2147483647 h 1054"/>
                <a:gd name="T14" fmla="*/ 0 60000 65536"/>
                <a:gd name="T15" fmla="*/ 0 60000 65536"/>
                <a:gd name="T16" fmla="*/ 0 60000 65536"/>
                <a:gd name="T17" fmla="*/ 0 60000 65536"/>
                <a:gd name="T18" fmla="*/ 0 60000 65536"/>
                <a:gd name="T19" fmla="*/ 0 60000 65536"/>
                <a:gd name="T20" fmla="*/ 0 60000 65536"/>
                <a:gd name="T21" fmla="*/ 0 w 960"/>
                <a:gd name="T22" fmla="*/ 0 h 1054"/>
                <a:gd name="T23" fmla="*/ 960 w 960"/>
                <a:gd name="T24" fmla="*/ 1054 h 10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054">
                  <a:moveTo>
                    <a:pt x="597" y="0"/>
                  </a:moveTo>
                  <a:lnTo>
                    <a:pt x="359" y="512"/>
                  </a:lnTo>
                  <a:lnTo>
                    <a:pt x="0" y="1054"/>
                  </a:lnTo>
                  <a:lnTo>
                    <a:pt x="948" y="1050"/>
                  </a:lnTo>
                  <a:lnTo>
                    <a:pt x="948" y="1031"/>
                  </a:lnTo>
                  <a:lnTo>
                    <a:pt x="960" y="562"/>
                  </a:lnTo>
                  <a:lnTo>
                    <a:pt x="960" y="17"/>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492" name="Freeform 7"/>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493" name="Freeform 8"/>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494" name="Line 9"/>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5" name="Line 10"/>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6" name="Text Box 11"/>
            <p:cNvSpPr txBox="1">
              <a:spLocks noChangeArrowheads="1"/>
            </p:cNvSpPr>
            <p:nvPr/>
          </p:nvSpPr>
          <p:spPr bwMode="auto">
            <a:xfrm>
              <a:off x="6757391" y="3317877"/>
              <a:ext cx="964810" cy="43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IP4/6</a:t>
              </a:r>
            </a:p>
          </p:txBody>
        </p:sp>
        <p:sp>
          <p:nvSpPr>
            <p:cNvPr id="105497" name="Text Box 12"/>
            <p:cNvSpPr txBox="1">
              <a:spLocks noChangeArrowheads="1"/>
            </p:cNvSpPr>
            <p:nvPr/>
          </p:nvSpPr>
          <p:spPr bwMode="auto">
            <a:xfrm>
              <a:off x="5950398" y="5111750"/>
              <a:ext cx="1000819"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05498" name="Text Box 13"/>
            <p:cNvSpPr txBox="1">
              <a:spLocks noChangeArrowheads="1"/>
            </p:cNvSpPr>
            <p:nvPr/>
          </p:nvSpPr>
          <p:spPr bwMode="auto">
            <a:xfrm>
              <a:off x="7521279" y="5099050"/>
              <a:ext cx="1235668"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Cable/DSL</a:t>
              </a:r>
            </a:p>
          </p:txBody>
        </p:sp>
        <p:sp>
          <p:nvSpPr>
            <p:cNvPr id="105499" name="Text Box 14"/>
            <p:cNvSpPr txBox="1">
              <a:spLocks noChangeArrowheads="1"/>
            </p:cNvSpPr>
            <p:nvPr/>
          </p:nvSpPr>
          <p:spPr bwMode="auto">
            <a:xfrm>
              <a:off x="6737725" y="5111750"/>
              <a:ext cx="1027952"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05500" name="Text Box 15"/>
            <p:cNvSpPr txBox="1">
              <a:spLocks noChangeArrowheads="1"/>
            </p:cNvSpPr>
            <p:nvPr/>
          </p:nvSpPr>
          <p:spPr bwMode="auto">
            <a:xfrm>
              <a:off x="6560151" y="2635250"/>
              <a:ext cx="649674"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TCP</a:t>
              </a:r>
            </a:p>
          </p:txBody>
        </p:sp>
        <p:sp>
          <p:nvSpPr>
            <p:cNvPr id="105501" name="Text Box 16"/>
            <p:cNvSpPr txBox="1">
              <a:spLocks noChangeArrowheads="1"/>
            </p:cNvSpPr>
            <p:nvPr/>
          </p:nvSpPr>
          <p:spPr bwMode="auto">
            <a:xfrm>
              <a:off x="7342997" y="2667000"/>
              <a:ext cx="685770"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UDP</a:t>
              </a:r>
            </a:p>
          </p:txBody>
        </p:sp>
        <p:sp>
          <p:nvSpPr>
            <p:cNvPr id="105502" name="Line 22"/>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3" name="Line 24"/>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4" name="Line 25"/>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5505" name="Group 28"/>
            <p:cNvGrpSpPr>
              <a:grpSpLocks/>
            </p:cNvGrpSpPr>
            <p:nvPr/>
          </p:nvGrpSpPr>
          <p:grpSpPr bwMode="auto">
            <a:xfrm>
              <a:off x="5776913" y="1801813"/>
              <a:ext cx="2971800" cy="369816"/>
              <a:chOff x="2604654" y="1967359"/>
              <a:chExt cx="2971800" cy="370087"/>
            </a:xfrm>
          </p:grpSpPr>
          <p:sp>
            <p:nvSpPr>
              <p:cNvPr id="105506" name="Text Box 16"/>
              <p:cNvSpPr txBox="1">
                <a:spLocks noChangeArrowheads="1"/>
              </p:cNvSpPr>
              <p:nvPr/>
            </p:nvSpPr>
            <p:spPr bwMode="auto">
              <a:xfrm>
                <a:off x="4592342" y="2008911"/>
                <a:ext cx="838232"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05507" name="Text Box 17"/>
              <p:cNvSpPr txBox="1">
                <a:spLocks noChangeArrowheads="1"/>
              </p:cNvSpPr>
              <p:nvPr/>
            </p:nvSpPr>
            <p:spPr bwMode="auto">
              <a:xfrm>
                <a:off x="2785844" y="1995054"/>
                <a:ext cx="820166"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05508" name="Text Box 18"/>
              <p:cNvSpPr txBox="1">
                <a:spLocks noChangeArrowheads="1"/>
              </p:cNvSpPr>
              <p:nvPr/>
            </p:nvSpPr>
            <p:spPr bwMode="auto">
              <a:xfrm>
                <a:off x="4145563" y="2008910"/>
                <a:ext cx="657614"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05509" name="Text Box 19"/>
              <p:cNvSpPr txBox="1">
                <a:spLocks noChangeArrowheads="1"/>
              </p:cNvSpPr>
              <p:nvPr/>
            </p:nvSpPr>
            <p:spPr bwMode="auto">
              <a:xfrm>
                <a:off x="3422151" y="2008908"/>
                <a:ext cx="910493"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05510"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05478" name="Straight Arrow Connector 3"/>
          <p:cNvCxnSpPr>
            <a:cxnSpLocks noChangeShapeType="1"/>
          </p:cNvCxnSpPr>
          <p:nvPr/>
        </p:nvCxnSpPr>
        <p:spPr bwMode="auto">
          <a:xfrm>
            <a:off x="2139950" y="4348163"/>
            <a:ext cx="5114925"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05479" name="Oval 4"/>
          <p:cNvSpPr>
            <a:spLocks noChangeArrowheads="1"/>
          </p:cNvSpPr>
          <p:nvPr/>
        </p:nvSpPr>
        <p:spPr bwMode="auto">
          <a:xfrm>
            <a:off x="163513" y="5181600"/>
            <a:ext cx="776287" cy="576263"/>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IP4</a:t>
            </a:r>
          </a:p>
        </p:txBody>
      </p:sp>
      <p:sp>
        <p:nvSpPr>
          <p:cNvPr id="105480" name="Oval 14"/>
          <p:cNvSpPr>
            <a:spLocks noChangeArrowheads="1"/>
          </p:cNvSpPr>
          <p:nvPr/>
        </p:nvSpPr>
        <p:spPr bwMode="auto">
          <a:xfrm>
            <a:off x="1130300" y="6140450"/>
            <a:ext cx="690563" cy="492125"/>
          </a:xfrm>
          <a:prstGeom prst="ellipse">
            <a:avLst/>
          </a:prstGeom>
          <a:solidFill>
            <a:srgbClr val="CCFFFF"/>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b="1">
                <a:latin typeface="Arial" charset="0"/>
              </a:rPr>
              <a:t>link</a:t>
            </a:r>
          </a:p>
        </p:txBody>
      </p:sp>
      <p:sp>
        <p:nvSpPr>
          <p:cNvPr id="105481" name="Line 24"/>
          <p:cNvSpPr>
            <a:spLocks noChangeShapeType="1"/>
          </p:cNvSpPr>
          <p:nvPr/>
        </p:nvSpPr>
        <p:spPr bwMode="auto">
          <a:xfrm>
            <a:off x="747713" y="5727700"/>
            <a:ext cx="522287" cy="4651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2" name="Oval 4"/>
          <p:cNvSpPr>
            <a:spLocks noChangeArrowheads="1"/>
          </p:cNvSpPr>
          <p:nvPr/>
        </p:nvSpPr>
        <p:spPr bwMode="auto">
          <a:xfrm>
            <a:off x="1636713" y="5178425"/>
            <a:ext cx="777875" cy="574675"/>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IP6</a:t>
            </a:r>
          </a:p>
        </p:txBody>
      </p:sp>
      <p:sp>
        <p:nvSpPr>
          <p:cNvPr id="105483" name="Line 24"/>
          <p:cNvSpPr>
            <a:spLocks noChangeShapeType="1"/>
          </p:cNvSpPr>
          <p:nvPr/>
        </p:nvSpPr>
        <p:spPr bwMode="auto">
          <a:xfrm flipH="1">
            <a:off x="1565275" y="5740400"/>
            <a:ext cx="400050" cy="4175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4" name="Oval 4"/>
          <p:cNvSpPr>
            <a:spLocks noChangeArrowheads="1"/>
          </p:cNvSpPr>
          <p:nvPr/>
        </p:nvSpPr>
        <p:spPr bwMode="auto">
          <a:xfrm>
            <a:off x="6892925" y="5160963"/>
            <a:ext cx="776288" cy="574675"/>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IP4</a:t>
            </a:r>
          </a:p>
        </p:txBody>
      </p:sp>
      <p:sp>
        <p:nvSpPr>
          <p:cNvPr id="105485" name="Oval 14"/>
          <p:cNvSpPr>
            <a:spLocks noChangeArrowheads="1"/>
          </p:cNvSpPr>
          <p:nvPr/>
        </p:nvSpPr>
        <p:spPr bwMode="auto">
          <a:xfrm>
            <a:off x="7861300" y="6118225"/>
            <a:ext cx="690563" cy="492125"/>
          </a:xfrm>
          <a:prstGeom prst="ellipse">
            <a:avLst/>
          </a:prstGeom>
          <a:solidFill>
            <a:srgbClr val="CCFFFF"/>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b="1">
                <a:latin typeface="Arial" charset="0"/>
              </a:rPr>
              <a:t>link</a:t>
            </a:r>
          </a:p>
        </p:txBody>
      </p:sp>
      <p:sp>
        <p:nvSpPr>
          <p:cNvPr id="105486" name="Line 24"/>
          <p:cNvSpPr>
            <a:spLocks noChangeShapeType="1"/>
          </p:cNvSpPr>
          <p:nvPr/>
        </p:nvSpPr>
        <p:spPr bwMode="auto">
          <a:xfrm>
            <a:off x="7478713" y="5705475"/>
            <a:ext cx="520700" cy="4651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7" name="Oval 4"/>
          <p:cNvSpPr>
            <a:spLocks noChangeArrowheads="1"/>
          </p:cNvSpPr>
          <p:nvPr/>
        </p:nvSpPr>
        <p:spPr bwMode="auto">
          <a:xfrm>
            <a:off x="8367713" y="5156200"/>
            <a:ext cx="776287" cy="576263"/>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IP6</a:t>
            </a:r>
          </a:p>
        </p:txBody>
      </p:sp>
      <p:sp>
        <p:nvSpPr>
          <p:cNvPr id="105488" name="Line 24"/>
          <p:cNvSpPr>
            <a:spLocks noChangeShapeType="1"/>
          </p:cNvSpPr>
          <p:nvPr/>
        </p:nvSpPr>
        <p:spPr bwMode="auto">
          <a:xfrm flipH="1">
            <a:off x="8296275" y="5718175"/>
            <a:ext cx="400050" cy="4175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105489" name="Straight Arrow Connector 3"/>
          <p:cNvCxnSpPr>
            <a:cxnSpLocks noChangeShapeType="1"/>
          </p:cNvCxnSpPr>
          <p:nvPr/>
        </p:nvCxnSpPr>
        <p:spPr bwMode="auto">
          <a:xfrm flipV="1">
            <a:off x="1857375" y="6365875"/>
            <a:ext cx="5935663" cy="12700"/>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1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C858389-6C2B-C14B-9C68-6C42593A88E3}" type="slidenum">
              <a:rPr lang="en-US" altLang="x-none" sz="1200">
                <a:solidFill>
                  <a:srgbClr val="000000"/>
                </a:solidFill>
                <a:latin typeface="Tahoma" charset="0"/>
              </a:rPr>
              <a:pPr/>
              <a:t>48</a:t>
            </a:fld>
            <a:endParaRPr lang="en-US" altLang="x-none" sz="1200">
              <a:solidFill>
                <a:srgbClr val="000000"/>
              </a:solidFill>
              <a:latin typeface="Tahoma" charset="0"/>
            </a:endParaRPr>
          </a:p>
        </p:txBody>
      </p:sp>
      <p:sp>
        <p:nvSpPr>
          <p:cNvPr id="107522" name="Freeform 2"/>
          <p:cNvSpPr>
            <a:spLocks/>
          </p:cNvSpPr>
          <p:nvPr/>
        </p:nvSpPr>
        <p:spPr bwMode="auto">
          <a:xfrm>
            <a:off x="6669088" y="3276600"/>
            <a:ext cx="1179512" cy="609600"/>
          </a:xfrm>
          <a:custGeom>
            <a:avLst/>
            <a:gdLst>
              <a:gd name="T0" fmla="*/ 0 w 743"/>
              <a:gd name="T1" fmla="*/ 0 h 384"/>
              <a:gd name="T2" fmla="*/ 2147483647 w 743"/>
              <a:gd name="T3" fmla="*/ 2147483647 h 384"/>
              <a:gd name="T4" fmla="*/ 0 w 743"/>
              <a:gd name="T5" fmla="*/ 2147483647 h 384"/>
              <a:gd name="T6" fmla="*/ 2147483647 w 743"/>
              <a:gd name="T7" fmla="*/ 2147483647 h 384"/>
              <a:gd name="T8" fmla="*/ 2147483647 w 743"/>
              <a:gd name="T9" fmla="*/ 2147483647 h 384"/>
              <a:gd name="T10" fmla="*/ 2147483647 w 743"/>
              <a:gd name="T11" fmla="*/ 2147483647 h 384"/>
              <a:gd name="T12" fmla="*/ 0 60000 65536"/>
              <a:gd name="T13" fmla="*/ 0 60000 65536"/>
              <a:gd name="T14" fmla="*/ 0 60000 65536"/>
              <a:gd name="T15" fmla="*/ 0 60000 65536"/>
              <a:gd name="T16" fmla="*/ 0 60000 65536"/>
              <a:gd name="T17" fmla="*/ 0 60000 65536"/>
              <a:gd name="T18" fmla="*/ 0 w 743"/>
              <a:gd name="T19" fmla="*/ 0 h 384"/>
              <a:gd name="T20" fmla="*/ 743 w 743"/>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43" h="384">
                <a:moveTo>
                  <a:pt x="0" y="0"/>
                </a:moveTo>
                <a:lnTo>
                  <a:pt x="23" y="194"/>
                </a:lnTo>
                <a:lnTo>
                  <a:pt x="0" y="384"/>
                </a:lnTo>
                <a:lnTo>
                  <a:pt x="713" y="384"/>
                </a:lnTo>
                <a:lnTo>
                  <a:pt x="695" y="194"/>
                </a:lnTo>
                <a:lnTo>
                  <a:pt x="743" y="2"/>
                </a:lnTo>
              </a:path>
            </a:pathLst>
          </a:custGeom>
          <a:solidFill>
            <a:schemeClr val="accent1"/>
          </a:solidFill>
          <a:ln w="12700">
            <a:solidFill>
              <a:schemeClr val="tx1"/>
            </a:solidFill>
            <a:round/>
            <a:headEnd/>
            <a:tailEnd/>
          </a:ln>
        </p:spPr>
        <p:txBody>
          <a:bodyPr/>
          <a:lstStyle/>
          <a:p>
            <a:endParaRPr lang="en-US"/>
          </a:p>
        </p:txBody>
      </p:sp>
      <p:sp>
        <p:nvSpPr>
          <p:cNvPr id="107523" name="Rectangle 3"/>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800" u="sng">
                <a:solidFill>
                  <a:srgbClr val="3333CC"/>
                </a:solidFill>
                <a:latin typeface="Comic Sans MS" charset="0"/>
              </a:rPr>
              <a:t>Network Layer: IP</a:t>
            </a:r>
            <a:endParaRPr lang="en-US" altLang="x-none" sz="3600" u="sng">
              <a:solidFill>
                <a:srgbClr val="3333CC"/>
              </a:solidFill>
              <a:latin typeface="Comic Sans MS" charset="0"/>
            </a:endParaRPr>
          </a:p>
        </p:txBody>
      </p:sp>
      <p:sp>
        <p:nvSpPr>
          <p:cNvPr id="32773" name="Rectangle 4"/>
          <p:cNvSpPr>
            <a:spLocks noChangeArrowheads="1"/>
          </p:cNvSpPr>
          <p:nvPr/>
        </p:nvSpPr>
        <p:spPr bwMode="auto">
          <a:xfrm>
            <a:off x="550863" y="1477963"/>
            <a:ext cx="5410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800100" indent="-342900">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rgbClr val="3333CC"/>
              </a:buClr>
              <a:buSzPct val="85000"/>
              <a:buFont typeface="Wingdings" pitchFamily="2" charset="2"/>
              <a:buChar char="q"/>
            </a:pPr>
            <a:r>
              <a:rPr lang="en-US" altLang="x-none" sz="2000" dirty="0">
                <a:latin typeface="Comic Sans MS" charset="0"/>
              </a:rPr>
              <a:t>Services (to transport layer)</a:t>
            </a: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multiplexing</a:t>
            </a:r>
            <a:r>
              <a:rPr lang="en-US" altLang="zh-CN" sz="2000" dirty="0">
                <a:solidFill>
                  <a:srgbClr val="3333CC"/>
                </a:solidFill>
                <a:latin typeface="Comic Sans MS" charset="0"/>
                <a:ea typeface="宋体" charset="-122"/>
              </a:rPr>
              <a:t>/</a:t>
            </a:r>
            <a:r>
              <a:rPr lang="en-US" altLang="x-none" sz="2000" dirty="0" err="1">
                <a:solidFill>
                  <a:srgbClr val="3333CC"/>
                </a:solidFill>
                <a:latin typeface="Comic Sans MS" charset="0"/>
              </a:rPr>
              <a:t>demultiplexing</a:t>
            </a:r>
            <a:r>
              <a:rPr lang="en-US" altLang="x-none" sz="2000" dirty="0">
                <a:solidFill>
                  <a:srgbClr val="3333CC"/>
                </a:solidFill>
                <a:latin typeface="Comic Sans MS" charset="0"/>
              </a:rPr>
              <a:t> </a:t>
            </a:r>
            <a:r>
              <a:rPr lang="en-US" altLang="x-none" sz="1800" dirty="0">
                <a:solidFill>
                  <a:srgbClr val="000000"/>
                </a:solidFill>
                <a:latin typeface="Comic Sans MS" charset="0"/>
                <a:ea typeface="宋体" charset="-122"/>
              </a:rPr>
              <a:t>from/to</a:t>
            </a:r>
            <a:r>
              <a:rPr lang="en-US" altLang="x-none" sz="1800" dirty="0">
                <a:solidFill>
                  <a:srgbClr val="000000"/>
                </a:solidFill>
                <a:latin typeface="Comic Sans MS" charset="0"/>
              </a:rPr>
              <a:t> the </a:t>
            </a:r>
            <a:r>
              <a:rPr lang="en-US" altLang="zh-CN" sz="1800" dirty="0">
                <a:solidFill>
                  <a:srgbClr val="000000"/>
                </a:solidFill>
                <a:latin typeface="Comic Sans MS" charset="0"/>
                <a:ea typeface="宋体" charset="-122"/>
              </a:rPr>
              <a:t>transport</a:t>
            </a:r>
            <a:endParaRPr lang="en-US" altLang="x-none" sz="18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fragmentation and </a:t>
            </a:r>
            <a:r>
              <a:rPr lang="en-US" altLang="zh-CN" sz="2000" dirty="0">
                <a:solidFill>
                  <a:srgbClr val="3333CC"/>
                </a:solidFill>
                <a:latin typeface="Comic Sans MS" charset="0"/>
                <a:ea typeface="宋体" charset="-122"/>
              </a:rPr>
              <a:t>r</a:t>
            </a:r>
            <a:r>
              <a:rPr lang="en-US" altLang="x-none" sz="2000" dirty="0">
                <a:solidFill>
                  <a:srgbClr val="3333CC"/>
                </a:solidFill>
                <a:latin typeface="Comic Sans MS" charset="0"/>
              </a:rPr>
              <a:t>eassembling: </a:t>
            </a:r>
            <a:r>
              <a:rPr lang="en-US" altLang="zh-CN" sz="1800" dirty="0">
                <a:solidFill>
                  <a:srgbClr val="000000"/>
                </a:solidFill>
                <a:latin typeface="Comic Sans MS" charset="0"/>
                <a:ea typeface="宋体" charset="-122"/>
              </a:rPr>
              <a:t>p</a:t>
            </a:r>
            <a:r>
              <a:rPr lang="en-US" altLang="x-none" sz="1800" dirty="0">
                <a:solidFill>
                  <a:srgbClr val="000000"/>
                </a:solidFill>
                <a:latin typeface="Comic Sans MS" charset="0"/>
              </a:rPr>
              <a:t>artition a fragment into smaller packet</a:t>
            </a:r>
            <a:r>
              <a:rPr lang="en-US" altLang="zh-CN" sz="1800" dirty="0">
                <a:solidFill>
                  <a:srgbClr val="000000"/>
                </a:solidFill>
                <a:latin typeface="Comic Sans MS" charset="0"/>
                <a:ea typeface="宋体" charset="-122"/>
              </a:rPr>
              <a:t>s</a:t>
            </a:r>
          </a:p>
          <a:p>
            <a:pPr lvl="2" algn="l">
              <a:spcBef>
                <a:spcPct val="20000"/>
              </a:spcBef>
              <a:buClr>
                <a:srgbClr val="3333CC"/>
              </a:buClr>
              <a:buSzPct val="75000"/>
            </a:pPr>
            <a:r>
              <a:rPr lang="en-US" altLang="zh-CN" sz="1800" dirty="0">
                <a:solidFill>
                  <a:srgbClr val="000000"/>
                </a:solidFill>
                <a:latin typeface="Comic Sans MS" charset="0"/>
                <a:ea typeface="宋体" charset="-122"/>
              </a:rPr>
              <a:t>- removed in IPv6</a:t>
            </a:r>
            <a:endParaRPr lang="en-US" altLang="x-none" sz="18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zh-CN" sz="2000" dirty="0">
                <a:solidFill>
                  <a:srgbClr val="3333CC"/>
                </a:solidFill>
                <a:latin typeface="Comic Sans MS" charset="0"/>
                <a:ea typeface="宋体" charset="-122"/>
              </a:rPr>
              <a:t>error detection</a:t>
            </a: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routing: </a:t>
            </a:r>
            <a:r>
              <a:rPr lang="en-US" altLang="zh-CN" sz="2000" dirty="0">
                <a:solidFill>
                  <a:srgbClr val="000000"/>
                </a:solidFill>
                <a:latin typeface="Comic Sans MS" charset="0"/>
                <a:ea typeface="宋体" charset="-122"/>
              </a:rPr>
              <a:t>b</a:t>
            </a:r>
            <a:r>
              <a:rPr lang="en-US" altLang="x-none" sz="2000" dirty="0">
                <a:solidFill>
                  <a:srgbClr val="000000"/>
                </a:solidFill>
                <a:latin typeface="Comic Sans MS" charset="0"/>
              </a:rPr>
              <a:t>est-effort to send packets from source to destination</a:t>
            </a:r>
            <a:endParaRPr lang="en-US" altLang="zh-CN" sz="2000" dirty="0">
              <a:solidFill>
                <a:srgbClr val="3333CC"/>
              </a:solidFill>
              <a:latin typeface="Comic Sans MS" charset="0"/>
              <a:ea typeface="宋体" charset="-122"/>
            </a:endParaRP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ea typeface="宋体" charset="-122"/>
              </a:rPr>
              <a:t>certain </a:t>
            </a:r>
            <a:r>
              <a:rPr lang="en-US" altLang="x-none" sz="2000" dirty="0" err="1">
                <a:solidFill>
                  <a:srgbClr val="3333CC"/>
                </a:solidFill>
                <a:latin typeface="Comic Sans MS" charset="0"/>
                <a:ea typeface="宋体" charset="-122"/>
              </a:rPr>
              <a:t>QoS</a:t>
            </a:r>
            <a:r>
              <a:rPr lang="en-US" altLang="x-none" sz="2000" dirty="0">
                <a:solidFill>
                  <a:srgbClr val="3333CC"/>
                </a:solidFill>
                <a:latin typeface="Comic Sans MS" charset="0"/>
                <a:ea typeface="宋体" charset="-122"/>
              </a:rPr>
              <a:t>/</a:t>
            </a:r>
            <a:r>
              <a:rPr lang="en-US" altLang="x-none" sz="2000" dirty="0" err="1">
                <a:solidFill>
                  <a:srgbClr val="3333CC"/>
                </a:solidFill>
                <a:latin typeface="Comic Sans MS" charset="0"/>
                <a:ea typeface="宋体" charset="-122"/>
              </a:rPr>
              <a:t>CoS</a:t>
            </a:r>
            <a:endParaRPr lang="en-US" altLang="x-none" sz="20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does not provide </a:t>
            </a:r>
            <a:r>
              <a:rPr lang="en-US" altLang="zh-CN" sz="1800" dirty="0">
                <a:solidFill>
                  <a:srgbClr val="000000"/>
                </a:solidFill>
                <a:latin typeface="Comic Sans MS" charset="0"/>
                <a:ea typeface="宋体" charset="-122"/>
              </a:rPr>
              <a:t>r</a:t>
            </a:r>
            <a:r>
              <a:rPr lang="en-US" altLang="x-none" sz="1800" dirty="0">
                <a:solidFill>
                  <a:srgbClr val="000000"/>
                </a:solidFill>
                <a:latin typeface="Comic Sans MS" charset="0"/>
              </a:rPr>
              <a:t>eliability or reservation</a:t>
            </a:r>
          </a:p>
          <a:p>
            <a:pPr algn="l">
              <a:spcBef>
                <a:spcPct val="20000"/>
              </a:spcBef>
              <a:buClr>
                <a:srgbClr val="3333CC"/>
              </a:buClr>
              <a:buSzPct val="85000"/>
              <a:buFont typeface="Wingdings" charset="2"/>
              <a:buChar char="q"/>
            </a:pPr>
            <a:r>
              <a:rPr lang="en-US" altLang="x-none" sz="1800" dirty="0">
                <a:solidFill>
                  <a:srgbClr val="000000"/>
                </a:solidFill>
                <a:latin typeface="Comic Sans MS" charset="0"/>
              </a:rPr>
              <a:t>Interface: </a:t>
            </a:r>
          </a:p>
          <a:p>
            <a:pPr lvl="1" algn="l">
              <a:spcBef>
                <a:spcPct val="20000"/>
              </a:spcBef>
              <a:buClr>
                <a:srgbClr val="3333CC"/>
              </a:buClr>
              <a:buSzPct val="85000"/>
              <a:buFont typeface="Courier New" charset="0"/>
              <a:buChar char="o"/>
            </a:pPr>
            <a:r>
              <a:rPr lang="en-US" altLang="x-none" sz="1800" dirty="0">
                <a:solidFill>
                  <a:srgbClr val="000000"/>
                </a:solidFill>
                <a:latin typeface="Comic Sans MS" charset="0"/>
              </a:rPr>
              <a:t>send a packet to a (transport-layer) peer at a specified global destination, with certain </a:t>
            </a:r>
            <a:r>
              <a:rPr lang="en-US" altLang="x-none" sz="1800" dirty="0" err="1">
                <a:solidFill>
                  <a:srgbClr val="000000"/>
                </a:solidFill>
                <a:latin typeface="Comic Sans MS" charset="0"/>
              </a:rPr>
              <a:t>QoS</a:t>
            </a:r>
            <a:r>
              <a:rPr lang="en-US" altLang="x-none" sz="1800" dirty="0">
                <a:solidFill>
                  <a:srgbClr val="000000"/>
                </a:solidFill>
                <a:latin typeface="Comic Sans MS" charset="0"/>
              </a:rPr>
              <a:t>/</a:t>
            </a:r>
            <a:r>
              <a:rPr lang="en-US" altLang="x-none" sz="1800" dirty="0" err="1">
                <a:solidFill>
                  <a:srgbClr val="000000"/>
                </a:solidFill>
                <a:latin typeface="Comic Sans MS" charset="0"/>
              </a:rPr>
              <a:t>CoS</a:t>
            </a:r>
            <a:endParaRPr lang="en-US" altLang="x-none" sz="1800" dirty="0">
              <a:solidFill>
                <a:srgbClr val="000000"/>
              </a:solidFill>
              <a:latin typeface="Comic Sans MS" charset="0"/>
            </a:endParaRPr>
          </a:p>
        </p:txBody>
      </p:sp>
      <p:sp>
        <p:nvSpPr>
          <p:cNvPr id="107525" name="Freeform 5"/>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526" name="Freeform 6"/>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527" name="Line 7"/>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28" name="Line 8"/>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29" name="Text Box 9"/>
          <p:cNvSpPr txBox="1">
            <a:spLocks noChangeArrowheads="1"/>
          </p:cNvSpPr>
          <p:nvPr/>
        </p:nvSpPr>
        <p:spPr bwMode="auto">
          <a:xfrm>
            <a:off x="7011988" y="3317875"/>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FF0000"/>
                </a:solidFill>
              </a:rPr>
              <a:t>IP</a:t>
            </a:r>
          </a:p>
        </p:txBody>
      </p:sp>
      <p:sp>
        <p:nvSpPr>
          <p:cNvPr id="107530" name="Text Box 10"/>
          <p:cNvSpPr txBox="1">
            <a:spLocks noChangeArrowheads="1"/>
          </p:cNvSpPr>
          <p:nvPr/>
        </p:nvSpPr>
        <p:spPr bwMode="auto">
          <a:xfrm>
            <a:off x="5943600" y="5111750"/>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Ethernet</a:t>
            </a:r>
          </a:p>
        </p:txBody>
      </p:sp>
      <p:sp>
        <p:nvSpPr>
          <p:cNvPr id="107531" name="Text Box 11"/>
          <p:cNvSpPr txBox="1">
            <a:spLocks noChangeArrowheads="1"/>
          </p:cNvSpPr>
          <p:nvPr/>
        </p:nvSpPr>
        <p:spPr bwMode="auto">
          <a:xfrm>
            <a:off x="7543800" y="5111750"/>
            <a:ext cx="11080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Cable/DSL</a:t>
            </a:r>
          </a:p>
        </p:txBody>
      </p:sp>
      <p:sp>
        <p:nvSpPr>
          <p:cNvPr id="107532" name="Text Box 12"/>
          <p:cNvSpPr txBox="1">
            <a:spLocks noChangeArrowheads="1"/>
          </p:cNvSpPr>
          <p:nvPr/>
        </p:nvSpPr>
        <p:spPr bwMode="auto">
          <a:xfrm>
            <a:off x="6705600" y="5111750"/>
            <a:ext cx="898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Wireless</a:t>
            </a:r>
          </a:p>
        </p:txBody>
      </p:sp>
      <p:sp>
        <p:nvSpPr>
          <p:cNvPr id="107533" name="Text Box 13"/>
          <p:cNvSpPr txBox="1">
            <a:spLocks noChangeArrowheads="1"/>
          </p:cNvSpPr>
          <p:nvPr/>
        </p:nvSpPr>
        <p:spPr bwMode="auto">
          <a:xfrm>
            <a:off x="6607175" y="2635250"/>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TCP</a:t>
            </a:r>
          </a:p>
        </p:txBody>
      </p:sp>
      <p:sp>
        <p:nvSpPr>
          <p:cNvPr id="107534" name="Text Box 14"/>
          <p:cNvSpPr txBox="1">
            <a:spLocks noChangeArrowheads="1"/>
          </p:cNvSpPr>
          <p:nvPr/>
        </p:nvSpPr>
        <p:spPr bwMode="auto">
          <a:xfrm>
            <a:off x="7391400" y="26670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UDP</a:t>
            </a:r>
          </a:p>
        </p:txBody>
      </p:sp>
      <p:sp>
        <p:nvSpPr>
          <p:cNvPr id="107535" name="Line 20"/>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6" name="Line 21"/>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7" name="Line 22"/>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7538" name="Straight Connector 24"/>
          <p:cNvCxnSpPr>
            <a:cxnSpLocks noChangeShapeType="1"/>
          </p:cNvCxnSpPr>
          <p:nvPr/>
        </p:nvCxnSpPr>
        <p:spPr bwMode="auto">
          <a:xfrm rot="5400000">
            <a:off x="6740525" y="2292350"/>
            <a:ext cx="319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7539" name="Text Box 14"/>
          <p:cNvSpPr txBox="1">
            <a:spLocks noChangeArrowheads="1"/>
          </p:cNvSpPr>
          <p:nvPr/>
        </p:nvSpPr>
        <p:spPr bwMode="auto">
          <a:xfrm>
            <a:off x="6272213" y="2095500"/>
            <a:ext cx="549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SSL</a:t>
            </a:r>
          </a:p>
        </p:txBody>
      </p:sp>
      <p:grpSp>
        <p:nvGrpSpPr>
          <p:cNvPr id="107540" name="Group 26"/>
          <p:cNvGrpSpPr>
            <a:grpSpLocks/>
          </p:cNvGrpSpPr>
          <p:nvPr/>
        </p:nvGrpSpPr>
        <p:grpSpPr bwMode="auto">
          <a:xfrm>
            <a:off x="5805488" y="1801813"/>
            <a:ext cx="2971800" cy="377825"/>
            <a:chOff x="2604654" y="1967359"/>
            <a:chExt cx="2971800" cy="378102"/>
          </a:xfrm>
        </p:grpSpPr>
        <p:sp>
          <p:nvSpPr>
            <p:cNvPr id="107541"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07542"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07543"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07544"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07545"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7546" name="Straight Connector 32"/>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69" name="Group 28"/>
          <p:cNvGrpSpPr>
            <a:grpSpLocks/>
          </p:cNvGrpSpPr>
          <p:nvPr/>
        </p:nvGrpSpPr>
        <p:grpSpPr bwMode="auto">
          <a:xfrm>
            <a:off x="6926263" y="4354513"/>
            <a:ext cx="2217737" cy="2503487"/>
            <a:chOff x="5715000" y="1801815"/>
            <a:chExt cx="3124200" cy="3760785"/>
          </a:xfrm>
        </p:grpSpPr>
        <p:sp>
          <p:nvSpPr>
            <p:cNvPr id="109598" name="Freeform 2"/>
            <p:cNvSpPr>
              <a:spLocks/>
            </p:cNvSpPr>
            <p:nvPr/>
          </p:nvSpPr>
          <p:spPr bwMode="auto">
            <a:xfrm>
              <a:off x="6669088" y="3276600"/>
              <a:ext cx="1179512" cy="609600"/>
            </a:xfrm>
            <a:custGeom>
              <a:avLst/>
              <a:gdLst>
                <a:gd name="T0" fmla="*/ 0 w 743"/>
                <a:gd name="T1" fmla="*/ 0 h 384"/>
                <a:gd name="T2" fmla="*/ 2147483647 w 743"/>
                <a:gd name="T3" fmla="*/ 2147483647 h 384"/>
                <a:gd name="T4" fmla="*/ 0 w 743"/>
                <a:gd name="T5" fmla="*/ 2147483647 h 384"/>
                <a:gd name="T6" fmla="*/ 2147483647 w 743"/>
                <a:gd name="T7" fmla="*/ 2147483647 h 384"/>
                <a:gd name="T8" fmla="*/ 2147483647 w 743"/>
                <a:gd name="T9" fmla="*/ 2147483647 h 384"/>
                <a:gd name="T10" fmla="*/ 2147483647 w 743"/>
                <a:gd name="T11" fmla="*/ 2147483647 h 384"/>
                <a:gd name="T12" fmla="*/ 0 60000 65536"/>
                <a:gd name="T13" fmla="*/ 0 60000 65536"/>
                <a:gd name="T14" fmla="*/ 0 60000 65536"/>
                <a:gd name="T15" fmla="*/ 0 60000 65536"/>
                <a:gd name="T16" fmla="*/ 0 60000 65536"/>
                <a:gd name="T17" fmla="*/ 0 60000 65536"/>
                <a:gd name="T18" fmla="*/ 0 w 743"/>
                <a:gd name="T19" fmla="*/ 0 h 384"/>
                <a:gd name="T20" fmla="*/ 743 w 743"/>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43" h="384">
                  <a:moveTo>
                    <a:pt x="0" y="0"/>
                  </a:moveTo>
                  <a:lnTo>
                    <a:pt x="23" y="194"/>
                  </a:lnTo>
                  <a:lnTo>
                    <a:pt x="0" y="384"/>
                  </a:lnTo>
                  <a:lnTo>
                    <a:pt x="713" y="384"/>
                  </a:lnTo>
                  <a:lnTo>
                    <a:pt x="695" y="194"/>
                  </a:lnTo>
                  <a:lnTo>
                    <a:pt x="743" y="2"/>
                  </a:lnTo>
                </a:path>
              </a:pathLst>
            </a:custGeom>
            <a:solidFill>
              <a:schemeClr val="accent1"/>
            </a:solidFill>
            <a:ln w="12700">
              <a:solidFill>
                <a:schemeClr val="tx1"/>
              </a:solidFill>
              <a:round/>
              <a:headEnd/>
              <a:tailEnd/>
            </a:ln>
          </p:spPr>
          <p:txBody>
            <a:bodyPr/>
            <a:lstStyle/>
            <a:p>
              <a:endParaRPr lang="en-US"/>
            </a:p>
          </p:txBody>
        </p:sp>
        <p:sp>
          <p:nvSpPr>
            <p:cNvPr id="109599" name="Freeform 30"/>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600" name="Freeform 31"/>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601" name="Line 7"/>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02" name="Line 8"/>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03" name="Text Box 9"/>
            <p:cNvSpPr txBox="1">
              <a:spLocks noChangeArrowheads="1"/>
            </p:cNvSpPr>
            <p:nvPr/>
          </p:nvSpPr>
          <p:spPr bwMode="auto">
            <a:xfrm>
              <a:off x="6986583" y="3317874"/>
              <a:ext cx="506421" cy="50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FF0000"/>
                  </a:solidFill>
                </a:rPr>
                <a:t>IP</a:t>
              </a:r>
            </a:p>
          </p:txBody>
        </p:sp>
        <p:sp>
          <p:nvSpPr>
            <p:cNvPr id="109604" name="Text Box 10"/>
            <p:cNvSpPr txBox="1">
              <a:spLocks noChangeArrowheads="1"/>
            </p:cNvSpPr>
            <p:nvPr/>
          </p:nvSpPr>
          <p:spPr bwMode="auto">
            <a:xfrm>
              <a:off x="5907645" y="5111750"/>
              <a:ext cx="94662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Ethernet</a:t>
              </a:r>
            </a:p>
          </p:txBody>
        </p:sp>
        <p:sp>
          <p:nvSpPr>
            <p:cNvPr id="109605" name="Text Box 11"/>
            <p:cNvSpPr txBox="1">
              <a:spLocks noChangeArrowheads="1"/>
            </p:cNvSpPr>
            <p:nvPr/>
          </p:nvSpPr>
          <p:spPr bwMode="auto">
            <a:xfrm>
              <a:off x="7524386" y="5111749"/>
              <a:ext cx="114690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Cable/DSL</a:t>
              </a:r>
            </a:p>
          </p:txBody>
        </p:sp>
        <p:sp>
          <p:nvSpPr>
            <p:cNvPr id="109606" name="Text Box 12"/>
            <p:cNvSpPr txBox="1">
              <a:spLocks noChangeArrowheads="1"/>
            </p:cNvSpPr>
            <p:nvPr/>
          </p:nvSpPr>
          <p:spPr bwMode="auto">
            <a:xfrm>
              <a:off x="6672127" y="5111749"/>
              <a:ext cx="96547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Wireless</a:t>
              </a:r>
            </a:p>
          </p:txBody>
        </p:sp>
        <p:sp>
          <p:nvSpPr>
            <p:cNvPr id="109607" name="Text Box 13"/>
            <p:cNvSpPr txBox="1">
              <a:spLocks noChangeArrowheads="1"/>
            </p:cNvSpPr>
            <p:nvPr/>
          </p:nvSpPr>
          <p:spPr bwMode="auto">
            <a:xfrm>
              <a:off x="6574265" y="2635249"/>
              <a:ext cx="62144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TCP</a:t>
              </a:r>
            </a:p>
          </p:txBody>
        </p:sp>
        <p:sp>
          <p:nvSpPr>
            <p:cNvPr id="109608" name="Text Box 14"/>
            <p:cNvSpPr txBox="1">
              <a:spLocks noChangeArrowheads="1"/>
            </p:cNvSpPr>
            <p:nvPr/>
          </p:nvSpPr>
          <p:spPr bwMode="auto">
            <a:xfrm>
              <a:off x="7357092" y="2667000"/>
              <a:ext cx="65757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UDP</a:t>
              </a:r>
            </a:p>
          </p:txBody>
        </p:sp>
        <p:sp>
          <p:nvSpPr>
            <p:cNvPr id="109609" name="Line 20"/>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10" name="Line 21"/>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11" name="Line 22"/>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612" name="Straight Connector 24"/>
            <p:cNvCxnSpPr>
              <a:cxnSpLocks noChangeShapeType="1"/>
            </p:cNvCxnSpPr>
            <p:nvPr/>
          </p:nvCxnSpPr>
          <p:spPr bwMode="auto">
            <a:xfrm rot="5400000">
              <a:off x="6740525" y="2292350"/>
              <a:ext cx="319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613" name="Text Box 14"/>
            <p:cNvSpPr txBox="1">
              <a:spLocks noChangeArrowheads="1"/>
            </p:cNvSpPr>
            <p:nvPr/>
          </p:nvSpPr>
          <p:spPr bwMode="auto">
            <a:xfrm>
              <a:off x="6245159" y="2095503"/>
              <a:ext cx="603381"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SSL</a:t>
              </a:r>
            </a:p>
          </p:txBody>
        </p:sp>
        <p:grpSp>
          <p:nvGrpSpPr>
            <p:cNvPr id="109614" name="Group 26"/>
            <p:cNvGrpSpPr>
              <a:grpSpLocks/>
            </p:cNvGrpSpPr>
            <p:nvPr/>
          </p:nvGrpSpPr>
          <p:grpSpPr bwMode="auto">
            <a:xfrm>
              <a:off x="5805488" y="1801815"/>
              <a:ext cx="2971800" cy="434438"/>
              <a:chOff x="2604654" y="1967359"/>
              <a:chExt cx="2971800" cy="434756"/>
            </a:xfrm>
          </p:grpSpPr>
          <p:sp>
            <p:nvSpPr>
              <p:cNvPr id="109615" name="Text Box 16"/>
              <p:cNvSpPr txBox="1">
                <a:spLocks noChangeArrowheads="1"/>
              </p:cNvSpPr>
              <p:nvPr/>
            </p:nvSpPr>
            <p:spPr bwMode="auto">
              <a:xfrm>
                <a:off x="4619440" y="2008911"/>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Telnet</a:t>
                </a:r>
              </a:p>
            </p:txBody>
          </p:sp>
          <p:sp>
            <p:nvSpPr>
              <p:cNvPr id="109616" name="Text Box 17"/>
              <p:cNvSpPr txBox="1">
                <a:spLocks noChangeArrowheads="1"/>
              </p:cNvSpPr>
              <p:nvPr/>
            </p:nvSpPr>
            <p:spPr bwMode="auto">
              <a:xfrm>
                <a:off x="2803909" y="1995054"/>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Email</a:t>
                </a:r>
              </a:p>
            </p:txBody>
          </p:sp>
          <p:sp>
            <p:nvSpPr>
              <p:cNvPr id="109617" name="Text Box 18"/>
              <p:cNvSpPr txBox="1">
                <a:spLocks noChangeArrowheads="1"/>
              </p:cNvSpPr>
              <p:nvPr/>
            </p:nvSpPr>
            <p:spPr bwMode="auto">
              <a:xfrm>
                <a:off x="4154614" y="2008910"/>
                <a:ext cx="63951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FTP</a:t>
                </a:r>
              </a:p>
            </p:txBody>
          </p:sp>
          <p:sp>
            <p:nvSpPr>
              <p:cNvPr id="109618" name="Text Box 19"/>
              <p:cNvSpPr txBox="1">
                <a:spLocks noChangeArrowheads="1"/>
              </p:cNvSpPr>
              <p:nvPr/>
            </p:nvSpPr>
            <p:spPr bwMode="auto">
              <a:xfrm>
                <a:off x="3440216" y="2008908"/>
                <a:ext cx="87436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WWW</a:t>
                </a:r>
              </a:p>
            </p:txBody>
          </p:sp>
          <p:sp>
            <p:nvSpPr>
              <p:cNvPr id="109619"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620" name="Straight Connector 32"/>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grpSp>
        <p:nvGrpSpPr>
          <p:cNvPr id="109570" name="Group 1"/>
          <p:cNvGrpSpPr>
            <a:grpSpLocks/>
          </p:cNvGrpSpPr>
          <p:nvPr/>
        </p:nvGrpSpPr>
        <p:grpSpPr bwMode="auto">
          <a:xfrm>
            <a:off x="0" y="4354513"/>
            <a:ext cx="2217738" cy="2503487"/>
            <a:chOff x="5715000" y="1801815"/>
            <a:chExt cx="3124200" cy="3760785"/>
          </a:xfrm>
        </p:grpSpPr>
        <p:sp>
          <p:nvSpPr>
            <p:cNvPr id="109575" name="Freeform 2"/>
            <p:cNvSpPr>
              <a:spLocks/>
            </p:cNvSpPr>
            <p:nvPr/>
          </p:nvSpPr>
          <p:spPr bwMode="auto">
            <a:xfrm>
              <a:off x="6669088" y="3276600"/>
              <a:ext cx="1179512" cy="609600"/>
            </a:xfrm>
            <a:custGeom>
              <a:avLst/>
              <a:gdLst>
                <a:gd name="T0" fmla="*/ 0 w 743"/>
                <a:gd name="T1" fmla="*/ 0 h 384"/>
                <a:gd name="T2" fmla="*/ 2147483647 w 743"/>
                <a:gd name="T3" fmla="*/ 2147483647 h 384"/>
                <a:gd name="T4" fmla="*/ 0 w 743"/>
                <a:gd name="T5" fmla="*/ 2147483647 h 384"/>
                <a:gd name="T6" fmla="*/ 2147483647 w 743"/>
                <a:gd name="T7" fmla="*/ 2147483647 h 384"/>
                <a:gd name="T8" fmla="*/ 2147483647 w 743"/>
                <a:gd name="T9" fmla="*/ 2147483647 h 384"/>
                <a:gd name="T10" fmla="*/ 2147483647 w 743"/>
                <a:gd name="T11" fmla="*/ 2147483647 h 384"/>
                <a:gd name="T12" fmla="*/ 0 60000 65536"/>
                <a:gd name="T13" fmla="*/ 0 60000 65536"/>
                <a:gd name="T14" fmla="*/ 0 60000 65536"/>
                <a:gd name="T15" fmla="*/ 0 60000 65536"/>
                <a:gd name="T16" fmla="*/ 0 60000 65536"/>
                <a:gd name="T17" fmla="*/ 0 60000 65536"/>
                <a:gd name="T18" fmla="*/ 0 w 743"/>
                <a:gd name="T19" fmla="*/ 0 h 384"/>
                <a:gd name="T20" fmla="*/ 743 w 743"/>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43" h="384">
                  <a:moveTo>
                    <a:pt x="0" y="0"/>
                  </a:moveTo>
                  <a:lnTo>
                    <a:pt x="23" y="194"/>
                  </a:lnTo>
                  <a:lnTo>
                    <a:pt x="0" y="384"/>
                  </a:lnTo>
                  <a:lnTo>
                    <a:pt x="713" y="384"/>
                  </a:lnTo>
                  <a:lnTo>
                    <a:pt x="695" y="194"/>
                  </a:lnTo>
                  <a:lnTo>
                    <a:pt x="743" y="2"/>
                  </a:lnTo>
                </a:path>
              </a:pathLst>
            </a:custGeom>
            <a:solidFill>
              <a:schemeClr val="accent1"/>
            </a:solidFill>
            <a:ln w="12700">
              <a:solidFill>
                <a:schemeClr val="tx1"/>
              </a:solidFill>
              <a:round/>
              <a:headEnd/>
              <a:tailEnd/>
            </a:ln>
          </p:spPr>
          <p:txBody>
            <a:bodyPr/>
            <a:lstStyle/>
            <a:p>
              <a:endParaRPr lang="en-US"/>
            </a:p>
          </p:txBody>
        </p:sp>
        <p:sp>
          <p:nvSpPr>
            <p:cNvPr id="109576" name="Freeform 5"/>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577" name="Freeform 6"/>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578" name="Line 7"/>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9" name="Line 8"/>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0" name="Text Box 9"/>
            <p:cNvSpPr txBox="1">
              <a:spLocks noChangeArrowheads="1"/>
            </p:cNvSpPr>
            <p:nvPr/>
          </p:nvSpPr>
          <p:spPr bwMode="auto">
            <a:xfrm>
              <a:off x="6986583" y="3317874"/>
              <a:ext cx="506421" cy="50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FF0000"/>
                  </a:solidFill>
                </a:rPr>
                <a:t>IP</a:t>
              </a:r>
            </a:p>
          </p:txBody>
        </p:sp>
        <p:sp>
          <p:nvSpPr>
            <p:cNvPr id="109581" name="Text Box 10"/>
            <p:cNvSpPr txBox="1">
              <a:spLocks noChangeArrowheads="1"/>
            </p:cNvSpPr>
            <p:nvPr/>
          </p:nvSpPr>
          <p:spPr bwMode="auto">
            <a:xfrm>
              <a:off x="5907645" y="5111750"/>
              <a:ext cx="94662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Ethernet</a:t>
              </a:r>
            </a:p>
          </p:txBody>
        </p:sp>
        <p:sp>
          <p:nvSpPr>
            <p:cNvPr id="109582" name="Text Box 11"/>
            <p:cNvSpPr txBox="1">
              <a:spLocks noChangeArrowheads="1"/>
            </p:cNvSpPr>
            <p:nvPr/>
          </p:nvSpPr>
          <p:spPr bwMode="auto">
            <a:xfrm>
              <a:off x="7524386" y="5111749"/>
              <a:ext cx="114690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Cable/DSL</a:t>
              </a:r>
            </a:p>
          </p:txBody>
        </p:sp>
        <p:sp>
          <p:nvSpPr>
            <p:cNvPr id="109583" name="Text Box 12"/>
            <p:cNvSpPr txBox="1">
              <a:spLocks noChangeArrowheads="1"/>
            </p:cNvSpPr>
            <p:nvPr/>
          </p:nvSpPr>
          <p:spPr bwMode="auto">
            <a:xfrm>
              <a:off x="6672127" y="5111749"/>
              <a:ext cx="96547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Wireless</a:t>
              </a:r>
            </a:p>
          </p:txBody>
        </p:sp>
        <p:sp>
          <p:nvSpPr>
            <p:cNvPr id="109584" name="Text Box 13"/>
            <p:cNvSpPr txBox="1">
              <a:spLocks noChangeArrowheads="1"/>
            </p:cNvSpPr>
            <p:nvPr/>
          </p:nvSpPr>
          <p:spPr bwMode="auto">
            <a:xfrm>
              <a:off x="6574265" y="2635249"/>
              <a:ext cx="62144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TCP</a:t>
              </a:r>
            </a:p>
          </p:txBody>
        </p:sp>
        <p:sp>
          <p:nvSpPr>
            <p:cNvPr id="109585" name="Text Box 14"/>
            <p:cNvSpPr txBox="1">
              <a:spLocks noChangeArrowheads="1"/>
            </p:cNvSpPr>
            <p:nvPr/>
          </p:nvSpPr>
          <p:spPr bwMode="auto">
            <a:xfrm>
              <a:off x="7357092" y="2667000"/>
              <a:ext cx="65757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UDP</a:t>
              </a:r>
            </a:p>
          </p:txBody>
        </p:sp>
        <p:sp>
          <p:nvSpPr>
            <p:cNvPr id="109586" name="Line 20"/>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7" name="Line 21"/>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8" name="Line 22"/>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589" name="Straight Connector 24"/>
            <p:cNvCxnSpPr>
              <a:cxnSpLocks noChangeShapeType="1"/>
            </p:cNvCxnSpPr>
            <p:nvPr/>
          </p:nvCxnSpPr>
          <p:spPr bwMode="auto">
            <a:xfrm rot="5400000">
              <a:off x="6740525" y="2292350"/>
              <a:ext cx="319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590" name="Text Box 14"/>
            <p:cNvSpPr txBox="1">
              <a:spLocks noChangeArrowheads="1"/>
            </p:cNvSpPr>
            <p:nvPr/>
          </p:nvSpPr>
          <p:spPr bwMode="auto">
            <a:xfrm>
              <a:off x="6245159" y="2095503"/>
              <a:ext cx="603381"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SSL</a:t>
              </a:r>
            </a:p>
          </p:txBody>
        </p:sp>
        <p:grpSp>
          <p:nvGrpSpPr>
            <p:cNvPr id="109591" name="Group 26"/>
            <p:cNvGrpSpPr>
              <a:grpSpLocks/>
            </p:cNvGrpSpPr>
            <p:nvPr/>
          </p:nvGrpSpPr>
          <p:grpSpPr bwMode="auto">
            <a:xfrm>
              <a:off x="5805488" y="1801815"/>
              <a:ext cx="2971800" cy="434438"/>
              <a:chOff x="2604654" y="1967359"/>
              <a:chExt cx="2971800" cy="434756"/>
            </a:xfrm>
          </p:grpSpPr>
          <p:sp>
            <p:nvSpPr>
              <p:cNvPr id="109592" name="Text Box 16"/>
              <p:cNvSpPr txBox="1">
                <a:spLocks noChangeArrowheads="1"/>
              </p:cNvSpPr>
              <p:nvPr/>
            </p:nvSpPr>
            <p:spPr bwMode="auto">
              <a:xfrm>
                <a:off x="4619440" y="2008911"/>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Telnet</a:t>
                </a:r>
              </a:p>
            </p:txBody>
          </p:sp>
          <p:sp>
            <p:nvSpPr>
              <p:cNvPr id="109593" name="Text Box 17"/>
              <p:cNvSpPr txBox="1">
                <a:spLocks noChangeArrowheads="1"/>
              </p:cNvSpPr>
              <p:nvPr/>
            </p:nvSpPr>
            <p:spPr bwMode="auto">
              <a:xfrm>
                <a:off x="2803909" y="1995054"/>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Email</a:t>
                </a:r>
              </a:p>
            </p:txBody>
          </p:sp>
          <p:sp>
            <p:nvSpPr>
              <p:cNvPr id="109594" name="Text Box 18"/>
              <p:cNvSpPr txBox="1">
                <a:spLocks noChangeArrowheads="1"/>
              </p:cNvSpPr>
              <p:nvPr/>
            </p:nvSpPr>
            <p:spPr bwMode="auto">
              <a:xfrm>
                <a:off x="4154614" y="2008910"/>
                <a:ext cx="63951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FTP</a:t>
                </a:r>
              </a:p>
            </p:txBody>
          </p:sp>
          <p:sp>
            <p:nvSpPr>
              <p:cNvPr id="109595" name="Text Box 19"/>
              <p:cNvSpPr txBox="1">
                <a:spLocks noChangeArrowheads="1"/>
              </p:cNvSpPr>
              <p:nvPr/>
            </p:nvSpPr>
            <p:spPr bwMode="auto">
              <a:xfrm>
                <a:off x="3440216" y="2008908"/>
                <a:ext cx="87436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WWW</a:t>
                </a:r>
              </a:p>
            </p:txBody>
          </p:sp>
          <p:sp>
            <p:nvSpPr>
              <p:cNvPr id="109596"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597" name="Straight Connector 32"/>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sp>
        <p:nvSpPr>
          <p:cNvPr id="1095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BAEF45C-B777-A34A-B5DC-E3E14D97E85A}" type="slidenum">
              <a:rPr lang="en-US" altLang="x-none" sz="1200">
                <a:solidFill>
                  <a:srgbClr val="000000"/>
                </a:solidFill>
                <a:latin typeface="Tahoma" charset="0"/>
              </a:rPr>
              <a:pPr/>
              <a:t>49</a:t>
            </a:fld>
            <a:endParaRPr lang="en-US" altLang="x-none" sz="1200">
              <a:solidFill>
                <a:srgbClr val="000000"/>
              </a:solidFill>
              <a:latin typeface="Tahoma" charset="0"/>
            </a:endParaRPr>
          </a:p>
        </p:txBody>
      </p:sp>
      <p:sp>
        <p:nvSpPr>
          <p:cNvPr id="109572"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a:solidFill>
                  <a:srgbClr val="3333CC"/>
                </a:solidFill>
                <a:latin typeface="Comic Sans MS" charset="0"/>
              </a:rPr>
              <a:t>Network Layer: IP</a:t>
            </a:r>
            <a:r>
              <a:rPr lang="en-US" altLang="zh-CN" sz="4000" u="sng">
                <a:solidFill>
                  <a:srgbClr val="3333CC"/>
                </a:solidFill>
                <a:latin typeface="Comic Sans MS" charset="0"/>
                <a:ea typeface="宋体" charset="-122"/>
              </a:rPr>
              <a:t>v4</a:t>
            </a:r>
            <a:r>
              <a:rPr lang="en-US" altLang="x-none" sz="4000" u="sng">
                <a:solidFill>
                  <a:srgbClr val="3333CC"/>
                </a:solidFill>
                <a:latin typeface="Comic Sans MS" charset="0"/>
              </a:rPr>
              <a:t> </a:t>
            </a:r>
            <a:r>
              <a:rPr lang="en-US" altLang="zh-CN" sz="4000" u="sng">
                <a:solidFill>
                  <a:srgbClr val="3333CC"/>
                </a:solidFill>
                <a:latin typeface="Comic Sans MS" charset="0"/>
                <a:ea typeface="宋体" charset="-122"/>
              </a:rPr>
              <a:t>Header</a:t>
            </a:r>
            <a:endParaRPr lang="en-US" altLang="x-none" sz="4000" u="sng">
              <a:solidFill>
                <a:srgbClr val="3333CC"/>
              </a:solidFill>
              <a:latin typeface="Comic Sans MS" charset="0"/>
            </a:endParaRPr>
          </a:p>
        </p:txBody>
      </p:sp>
      <p:pic>
        <p:nvPicPr>
          <p:cNvPr id="12083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376363"/>
            <a:ext cx="815340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109574" name="Straight Arrow Connector 52"/>
          <p:cNvCxnSpPr>
            <a:cxnSpLocks noChangeShapeType="1"/>
          </p:cNvCxnSpPr>
          <p:nvPr/>
        </p:nvCxnSpPr>
        <p:spPr bwMode="auto">
          <a:xfrm>
            <a:off x="1495425" y="5548313"/>
            <a:ext cx="6124575"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3"/>
          <p:cNvSpPr>
            <a:spLocks noGrp="1"/>
          </p:cNvSpPr>
          <p:nvPr>
            <p:ph type="title"/>
          </p:nvPr>
        </p:nvSpPr>
        <p:spPr/>
        <p:txBody>
          <a:bodyPr/>
          <a:lstStyle/>
          <a:p>
            <a:r>
              <a:rPr lang="en-US" altLang="x-none" sz="2800" dirty="0">
                <a:ea typeface="ＭＳ Ｐゴシック" charset="-128"/>
              </a:rPr>
              <a:t>Recap: Circuit Switching vs. Packet Switching</a:t>
            </a:r>
          </a:p>
        </p:txBody>
      </p:sp>
      <p:sp>
        <p:nvSpPr>
          <p:cNvPr id="37890"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1200" dirty="0">
                <a:latin typeface="Tahoma" charset="0"/>
              </a:rPr>
              <a:t>5</a:t>
            </a:r>
            <a:endParaRPr lang="en-US" altLang="x-none" sz="1200" dirty="0">
              <a:latin typeface="Tahoma" charset="0"/>
            </a:endParaRPr>
          </a:p>
        </p:txBody>
      </p:sp>
      <p:graphicFrame>
        <p:nvGraphicFramePr>
          <p:cNvPr id="3" name="Table 2"/>
          <p:cNvGraphicFramePr>
            <a:graphicFrameLocks noGrp="1"/>
          </p:cNvGraphicFramePr>
          <p:nvPr/>
        </p:nvGraphicFramePr>
        <p:xfrm>
          <a:off x="690563" y="1617663"/>
          <a:ext cx="7686675" cy="4294187"/>
        </p:xfrm>
        <a:graphic>
          <a:graphicData uri="http://schemas.openxmlformats.org/drawingml/2006/table">
            <a:tbl>
              <a:tblPr/>
              <a:tblGrid>
                <a:gridCol w="2206625">
                  <a:extLst>
                    <a:ext uri="{9D8B030D-6E8A-4147-A177-3AD203B41FA5}">
                      <a16:colId xmlns:a16="http://schemas.microsoft.com/office/drawing/2014/main" val="20000"/>
                    </a:ext>
                  </a:extLst>
                </a:gridCol>
                <a:gridCol w="2474912">
                  <a:extLst>
                    <a:ext uri="{9D8B030D-6E8A-4147-A177-3AD203B41FA5}">
                      <a16:colId xmlns:a16="http://schemas.microsoft.com/office/drawing/2014/main" val="20001"/>
                    </a:ext>
                  </a:extLst>
                </a:gridCol>
                <a:gridCol w="3005138">
                  <a:extLst>
                    <a:ext uri="{9D8B030D-6E8A-4147-A177-3AD203B41FA5}">
                      <a16:colId xmlns:a16="http://schemas.microsoft.com/office/drawing/2014/main" val="20002"/>
                    </a:ext>
                  </a:extLst>
                </a:gridCol>
              </a:tblGrid>
              <a:tr h="82284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a:ln>
                          <a:noFill/>
                        </a:ln>
                        <a:solidFill>
                          <a:srgbClr val="FFFFFF"/>
                        </a:solidFill>
                        <a:effectLst/>
                        <a:latin typeface="Comic Sans MS" charset="0"/>
                        <a:ea typeface="ＭＳ Ｐゴシック" charset="-128"/>
                      </a:endParaRP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circuit switching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packet </a:t>
                      </a:r>
                      <a:br>
                        <a:rPr kumimoji="0" lang="en-US" altLang="x-none" sz="2400" b="1" i="0" u="none" strike="noStrike" cap="none" normalizeH="0" baseline="0">
                          <a:ln>
                            <a:noFill/>
                          </a:ln>
                          <a:solidFill>
                            <a:srgbClr val="FFFFFF"/>
                          </a:solidFill>
                          <a:effectLst/>
                          <a:latin typeface="Comic Sans MS" charset="0"/>
                          <a:ea typeface="ＭＳ Ｐゴシック" charset="-128"/>
                        </a:rPr>
                      </a:br>
                      <a:r>
                        <a:rPr kumimoji="0" lang="en-US" altLang="x-none" sz="2400" b="1" i="0" u="none" strike="noStrike" cap="none" normalizeH="0" baseline="0">
                          <a:ln>
                            <a:noFill/>
                          </a:ln>
                          <a:solidFill>
                            <a:srgbClr val="FFFFFF"/>
                          </a:solidFill>
                          <a:effectLst/>
                          <a:latin typeface="Comic Sans MS" charset="0"/>
                          <a:ea typeface="ＭＳ Ｐゴシック" charset="-128"/>
                        </a:rPr>
                        <a:t>switching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991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usage</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a single partition bandwidth</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whole link bandwidth</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63991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reservation/setup</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need reservation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(setup delay)</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reservation</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2"/>
                  </a:ext>
                </a:extLst>
              </a:tr>
              <a:tr h="639950">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contention</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busy signal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(session loss)</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congestion (long delay and packet losses)</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425483">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charging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time</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packet</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4"/>
                  </a:ext>
                </a:extLst>
              </a:tr>
              <a:tr h="36560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header</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per-pkt header</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header</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extLst>
                  <a:ext uri="{0D108BD9-81ED-4DB2-BD59-A6C34878D82A}">
                    <a16:rowId xmlns:a16="http://schemas.microsoft.com/office/drawing/2014/main" val="10005"/>
                  </a:ext>
                </a:extLst>
              </a:tr>
              <a:tr h="760473">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 path processing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per packet processing</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5484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121B150-4A6B-734F-B660-51D8B37AA72F}" type="slidenum">
              <a:rPr lang="en-US" altLang="x-none" sz="1200">
                <a:solidFill>
                  <a:srgbClr val="000000"/>
                </a:solidFill>
                <a:latin typeface="Tahoma" charset="0"/>
              </a:rPr>
              <a:pPr/>
              <a:t>50</a:t>
            </a:fld>
            <a:endParaRPr lang="en-US" altLang="x-none" sz="1200">
              <a:solidFill>
                <a:srgbClr val="000000"/>
              </a:solidFill>
              <a:latin typeface="Tahoma" charset="0"/>
            </a:endParaRPr>
          </a:p>
        </p:txBody>
      </p:sp>
      <p:sp>
        <p:nvSpPr>
          <p:cNvPr id="111618"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dirty="0">
                <a:solidFill>
                  <a:srgbClr val="3333CC"/>
                </a:solidFill>
                <a:latin typeface="Comic Sans MS" charset="0"/>
              </a:rPr>
              <a:t>Transport Layer: UDP </a:t>
            </a:r>
            <a:endParaRPr lang="en-US" altLang="x-none" sz="4000" u="sng" dirty="0">
              <a:solidFill>
                <a:srgbClr val="3333CC"/>
              </a:solidFill>
              <a:latin typeface="Comic Sans MS" charset="0"/>
            </a:endParaRPr>
          </a:p>
        </p:txBody>
      </p:sp>
      <p:sp>
        <p:nvSpPr>
          <p:cNvPr id="111619" name="Rectangle 3"/>
          <p:cNvSpPr>
            <a:spLocks noChangeArrowheads="1"/>
          </p:cNvSpPr>
          <p:nvPr/>
        </p:nvSpPr>
        <p:spPr bwMode="auto">
          <a:xfrm>
            <a:off x="593725" y="1562100"/>
            <a:ext cx="53736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zh-CN" sz="2800" dirty="0">
                <a:solidFill>
                  <a:srgbClr val="000000"/>
                </a:solidFill>
                <a:latin typeface="Comic Sans MS" charset="0"/>
                <a:ea typeface="宋体" charset="-122"/>
              </a:rPr>
              <a:t>A c</a:t>
            </a:r>
            <a:r>
              <a:rPr lang="en-US" altLang="x-none" sz="2800" dirty="0">
                <a:solidFill>
                  <a:srgbClr val="000000"/>
                </a:solidFill>
                <a:latin typeface="Comic Sans MS" charset="0"/>
              </a:rPr>
              <a:t>onnectionless service</a:t>
            </a:r>
          </a:p>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Does not provide: connection setup, reliability, flow control, congestion control, timing, or bandwidth guarantee </a:t>
            </a:r>
            <a:endParaRPr lang="en-US" altLang="zh-CN" sz="2800" dirty="0">
              <a:solidFill>
                <a:srgbClr val="000000"/>
              </a:solidFill>
              <a:latin typeface="Comic Sans MS" charset="0"/>
              <a:ea typeface="宋体" charset="-122"/>
            </a:endParaRPr>
          </a:p>
          <a:p>
            <a:pPr marL="914400" lvl="1" indent="-457200" algn="l">
              <a:spcBef>
                <a:spcPct val="20000"/>
              </a:spcBef>
              <a:buClr>
                <a:srgbClr val="3333CC"/>
              </a:buClr>
              <a:buSzPct val="75000"/>
              <a:buFont typeface="Courier New" panose="02070309020205020404" pitchFamily="49" charset="0"/>
              <a:buChar char="o"/>
            </a:pPr>
            <a:r>
              <a:rPr lang="en-US" altLang="zh-CN" sz="2800" dirty="0">
                <a:solidFill>
                  <a:srgbClr val="000000"/>
                </a:solidFill>
                <a:latin typeface="Comic Sans MS" charset="0"/>
                <a:ea typeface="宋体" charset="-122"/>
              </a:rPr>
              <a:t>w</a:t>
            </a:r>
            <a:r>
              <a:rPr lang="en-US" altLang="x-none" sz="2800" dirty="0">
                <a:solidFill>
                  <a:srgbClr val="000000"/>
                </a:solidFill>
                <a:latin typeface="Comic Sans MS" charset="0"/>
              </a:rPr>
              <a:t>hy is there a UDP?</a:t>
            </a:r>
          </a:p>
        </p:txBody>
      </p:sp>
      <p:grpSp>
        <p:nvGrpSpPr>
          <p:cNvPr id="111620" name="Group 1"/>
          <p:cNvGrpSpPr>
            <a:grpSpLocks/>
          </p:cNvGrpSpPr>
          <p:nvPr/>
        </p:nvGrpSpPr>
        <p:grpSpPr bwMode="auto">
          <a:xfrm>
            <a:off x="6119813" y="1762125"/>
            <a:ext cx="2693987" cy="3367088"/>
            <a:chOff x="6328238" y="1623178"/>
            <a:chExt cx="2693987" cy="3367087"/>
          </a:xfrm>
        </p:grpSpPr>
        <p:sp>
          <p:nvSpPr>
            <p:cNvPr id="111621" name="Freeform 22"/>
            <p:cNvSpPr>
              <a:spLocks/>
            </p:cNvSpPr>
            <p:nvPr/>
          </p:nvSpPr>
          <p:spPr bwMode="auto">
            <a:xfrm flipH="1">
              <a:off x="7641836" y="2249519"/>
              <a:ext cx="899813" cy="725036"/>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a:p>
            <a:p>
              <a:endParaRPr lang="en-US" altLang="x-none"/>
            </a:p>
          </p:txBody>
        </p:sp>
        <p:grpSp>
          <p:nvGrpSpPr>
            <p:cNvPr id="111622" name="Group 5"/>
            <p:cNvGrpSpPr>
              <a:grpSpLocks/>
            </p:cNvGrpSpPr>
            <p:nvPr/>
          </p:nvGrpSpPr>
          <p:grpSpPr bwMode="auto">
            <a:xfrm>
              <a:off x="6328238" y="1623178"/>
              <a:ext cx="2693987" cy="3367087"/>
              <a:chOff x="2514600" y="1967359"/>
              <a:chExt cx="3124200" cy="3747641"/>
            </a:xfrm>
          </p:grpSpPr>
          <p:sp>
            <p:nvSpPr>
              <p:cNvPr id="111623"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24"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25"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6"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7" name="Text Box 10"/>
              <p:cNvSpPr txBox="1">
                <a:spLocks noChangeArrowheads="1"/>
              </p:cNvSpPr>
              <p:nvPr/>
            </p:nvSpPr>
            <p:spPr bwMode="auto">
              <a:xfrm>
                <a:off x="3811588" y="3470275"/>
                <a:ext cx="478006" cy="44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rPr>
                  <a:t>IP</a:t>
                </a:r>
              </a:p>
            </p:txBody>
          </p:sp>
          <p:sp>
            <p:nvSpPr>
              <p:cNvPr id="111628" name="Text Box 11"/>
              <p:cNvSpPr txBox="1">
                <a:spLocks noChangeArrowheads="1"/>
              </p:cNvSpPr>
              <p:nvPr/>
            </p:nvSpPr>
            <p:spPr bwMode="auto">
              <a:xfrm>
                <a:off x="2673925" y="5334004"/>
                <a:ext cx="100024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Ethernet</a:t>
                </a:r>
              </a:p>
            </p:txBody>
          </p:sp>
          <p:sp>
            <p:nvSpPr>
              <p:cNvPr id="111629" name="Text Box 12"/>
              <p:cNvSpPr txBox="1">
                <a:spLocks noChangeArrowheads="1"/>
              </p:cNvSpPr>
              <p:nvPr/>
            </p:nvSpPr>
            <p:spPr bwMode="auto">
              <a:xfrm>
                <a:off x="4342815" y="5334004"/>
                <a:ext cx="119724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Cable/DSL</a:t>
                </a:r>
              </a:p>
            </p:txBody>
          </p:sp>
          <p:sp>
            <p:nvSpPr>
              <p:cNvPr id="111630" name="Text Box 13"/>
              <p:cNvSpPr txBox="1">
                <a:spLocks noChangeArrowheads="1"/>
              </p:cNvSpPr>
              <p:nvPr/>
            </p:nvSpPr>
            <p:spPr bwMode="auto">
              <a:xfrm>
                <a:off x="3546760" y="5334004"/>
                <a:ext cx="972217"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Wireless</a:t>
                </a:r>
              </a:p>
            </p:txBody>
          </p:sp>
          <p:sp>
            <p:nvSpPr>
              <p:cNvPr id="111631" name="Text Box 14"/>
              <p:cNvSpPr txBox="1">
                <a:spLocks noChangeArrowheads="1"/>
              </p:cNvSpPr>
              <p:nvPr/>
            </p:nvSpPr>
            <p:spPr bwMode="auto">
              <a:xfrm>
                <a:off x="3390900" y="2787650"/>
                <a:ext cx="630402"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TCP</a:t>
                </a:r>
              </a:p>
            </p:txBody>
          </p:sp>
          <p:sp>
            <p:nvSpPr>
              <p:cNvPr id="111632" name="Text Box 15"/>
              <p:cNvSpPr txBox="1">
                <a:spLocks noChangeArrowheads="1"/>
              </p:cNvSpPr>
              <p:nvPr/>
            </p:nvSpPr>
            <p:spPr bwMode="auto">
              <a:xfrm>
                <a:off x="4186238" y="2819400"/>
                <a:ext cx="64155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UDP</a:t>
                </a:r>
              </a:p>
            </p:txBody>
          </p:sp>
          <p:sp>
            <p:nvSpPr>
              <p:cNvPr id="111633"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4"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5"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1636" name="Group 31"/>
              <p:cNvGrpSpPr>
                <a:grpSpLocks/>
              </p:cNvGrpSpPr>
              <p:nvPr/>
            </p:nvGrpSpPr>
            <p:grpSpPr bwMode="auto">
              <a:xfrm>
                <a:off x="2604654" y="1967359"/>
                <a:ext cx="2971800" cy="384160"/>
                <a:chOff x="2604654" y="1967359"/>
                <a:chExt cx="2971800" cy="384160"/>
              </a:xfrm>
            </p:grpSpPr>
            <p:sp>
              <p:nvSpPr>
                <p:cNvPr id="111637" name="Text Box 16"/>
                <p:cNvSpPr txBox="1">
                  <a:spLocks noChangeArrowheads="1"/>
                </p:cNvSpPr>
                <p:nvPr/>
              </p:nvSpPr>
              <p:spPr bwMode="auto">
                <a:xfrm>
                  <a:off x="4642363" y="2008911"/>
                  <a:ext cx="761835"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Telnet</a:t>
                  </a:r>
                </a:p>
              </p:txBody>
            </p:sp>
            <p:sp>
              <p:nvSpPr>
                <p:cNvPr id="111638" name="Text Box 17"/>
                <p:cNvSpPr txBox="1">
                  <a:spLocks noChangeArrowheads="1"/>
                </p:cNvSpPr>
                <p:nvPr/>
              </p:nvSpPr>
              <p:spPr bwMode="auto">
                <a:xfrm>
                  <a:off x="2843502" y="1995054"/>
                  <a:ext cx="745629"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Email</a:t>
                  </a:r>
                </a:p>
              </p:txBody>
            </p:sp>
            <p:sp>
              <p:nvSpPr>
                <p:cNvPr id="111639" name="Text Box 18"/>
                <p:cNvSpPr txBox="1">
                  <a:spLocks noChangeArrowheads="1"/>
                </p:cNvSpPr>
                <p:nvPr/>
              </p:nvSpPr>
              <p:spPr bwMode="auto">
                <a:xfrm>
                  <a:off x="4190999" y="2008910"/>
                  <a:ext cx="606241"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FTP</a:t>
                  </a:r>
                </a:p>
              </p:txBody>
            </p:sp>
            <p:sp>
              <p:nvSpPr>
                <p:cNvPr id="111640" name="Text Box 19"/>
                <p:cNvSpPr txBox="1">
                  <a:spLocks noChangeArrowheads="1"/>
                </p:cNvSpPr>
                <p:nvPr/>
              </p:nvSpPr>
              <p:spPr bwMode="auto">
                <a:xfrm>
                  <a:off x="3480521" y="2008908"/>
                  <a:ext cx="83855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WWW</a:t>
                  </a:r>
                </a:p>
              </p:txBody>
            </p:sp>
            <p:sp>
              <p:nvSpPr>
                <p:cNvPr id="11164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5"/>
          <p:cNvSpPr>
            <a:spLocks noGrp="1"/>
          </p:cNvSpPr>
          <p:nvPr>
            <p:ph type="sldNum" sz="quarter" idx="11"/>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9058142C-40B0-4942-AF9F-EA4856145FAC}" type="slidenum">
              <a:rPr lang="en-US" altLang="x-none" sz="1400"/>
              <a:pPr algn="r"/>
              <a:t>51</a:t>
            </a:fld>
            <a:endParaRPr lang="en-US" altLang="x-none" sz="1400" dirty="0"/>
          </a:p>
        </p:txBody>
      </p:sp>
      <p:sp>
        <p:nvSpPr>
          <p:cNvPr id="132098" name="Rectangle 2"/>
          <p:cNvSpPr>
            <a:spLocks noGrp="1" noChangeArrowheads="1"/>
          </p:cNvSpPr>
          <p:nvPr>
            <p:ph type="title"/>
          </p:nvPr>
        </p:nvSpPr>
        <p:spPr/>
        <p:txBody>
          <a:bodyPr/>
          <a:lstStyle/>
          <a:p>
            <a:r>
              <a:rPr lang="en-US" altLang="x-none" sz="3200" dirty="0">
                <a:ea typeface="ＭＳ Ｐゴシック" charset="-128"/>
              </a:rPr>
              <a:t>Transport Services and APIs</a:t>
            </a:r>
            <a:endParaRPr lang="en-US" altLang="x-none" dirty="0">
              <a:ea typeface="ＭＳ Ｐゴシック" charset="-128"/>
            </a:endParaRPr>
          </a:p>
        </p:txBody>
      </p:sp>
      <p:sp>
        <p:nvSpPr>
          <p:cNvPr id="132099" name="Rectangle 3"/>
          <p:cNvSpPr>
            <a:spLocks noGrp="1" noChangeArrowheads="1"/>
          </p:cNvSpPr>
          <p:nvPr>
            <p:ph type="body" sz="half" idx="1"/>
          </p:nvPr>
        </p:nvSpPr>
        <p:spPr>
          <a:xfrm>
            <a:off x="533400" y="1600200"/>
            <a:ext cx="7959725" cy="4648200"/>
          </a:xfrm>
        </p:spPr>
        <p:txBody>
          <a:bodyPr/>
          <a:lstStyle/>
          <a:p>
            <a:pPr>
              <a:lnSpc>
                <a:spcPct val="80000"/>
              </a:lnSpc>
              <a:buFont typeface="Wingdings" pitchFamily="2" charset="2"/>
              <a:buChar char="q"/>
            </a:pPr>
            <a:r>
              <a:rPr lang="en-US" altLang="zh-CN" sz="2400" dirty="0">
                <a:ea typeface="宋体" charset="-122"/>
              </a:rPr>
              <a:t>Multiple services and APIs proposed in history</a:t>
            </a:r>
          </a:p>
          <a:p>
            <a:pPr lvl="1">
              <a:lnSpc>
                <a:spcPct val="80000"/>
              </a:lnSpc>
              <a:buFont typeface="Courier New" panose="02070309020205020404" pitchFamily="49" charset="0"/>
              <a:buChar char="o"/>
            </a:pPr>
            <a:r>
              <a:rPr lang="en-US" altLang="zh-CN" sz="1800" dirty="0">
                <a:ea typeface="宋体" charset="-122"/>
              </a:rPr>
              <a:t>XTI (X/Open Transport Interface), a slight modification of the Transport Layer Interface (TLI) developed by AT&amp;T.</a:t>
            </a:r>
          </a:p>
          <a:p>
            <a:pPr>
              <a:lnSpc>
                <a:spcPct val="80000"/>
              </a:lnSpc>
            </a:pPr>
            <a:endParaRPr lang="en-US" altLang="zh-CN" sz="2400" dirty="0">
              <a:ea typeface="宋体" charset="-122"/>
            </a:endParaRPr>
          </a:p>
          <a:p>
            <a:pPr>
              <a:lnSpc>
                <a:spcPct val="80000"/>
              </a:lnSpc>
              <a:buFont typeface="Wingdings" pitchFamily="2" charset="2"/>
              <a:buChar char="q"/>
            </a:pPr>
            <a:r>
              <a:rPr lang="en-US" altLang="zh-CN" sz="2400" dirty="0">
                <a:ea typeface="宋体" charset="-122"/>
              </a:rPr>
              <a:t>Commonly used transport-layer service model and API: S</a:t>
            </a:r>
            <a:r>
              <a:rPr lang="en-US" altLang="x-none" sz="2400" dirty="0">
                <a:ea typeface="ＭＳ Ｐゴシック" charset="-128"/>
              </a:rPr>
              <a:t>ocket</a:t>
            </a:r>
          </a:p>
          <a:p>
            <a:pPr lvl="1">
              <a:lnSpc>
                <a:spcPct val="80000"/>
              </a:lnSpc>
              <a:buFont typeface="Courier New" panose="02070309020205020404" pitchFamily="49" charset="0"/>
              <a:buChar char="o"/>
            </a:pPr>
            <a:r>
              <a:rPr lang="en-US" altLang="zh-CN" sz="2000" dirty="0">
                <a:ea typeface="宋体" charset="-122"/>
              </a:rPr>
              <a:t>sometimes called "Berkeley sockets" acknowledging their heritage from Berkeley Unix</a:t>
            </a:r>
          </a:p>
          <a:p>
            <a:pPr lvl="1">
              <a:lnSpc>
                <a:spcPct val="80000"/>
              </a:lnSpc>
              <a:buFont typeface="Courier New" panose="02070309020205020404" pitchFamily="49" charset="0"/>
              <a:buChar char="o"/>
            </a:pPr>
            <a:r>
              <a:rPr lang="en-US" altLang="x-none" sz="2000" dirty="0">
                <a:ea typeface="ＭＳ Ｐゴシック" charset="-128"/>
              </a:rPr>
              <a:t>a socket has </a:t>
            </a:r>
            <a:r>
              <a:rPr lang="en-US" altLang="zh-CN" sz="2000" dirty="0">
                <a:solidFill>
                  <a:schemeClr val="accent2"/>
                </a:solidFill>
                <a:ea typeface="宋体" charset="-122"/>
              </a:rPr>
              <a:t>a transport-layer local </a:t>
            </a:r>
            <a:r>
              <a:rPr lang="en-US" altLang="zh-CN" sz="2000" dirty="0">
                <a:solidFill>
                  <a:srgbClr val="FF0000"/>
                </a:solidFill>
                <a:ea typeface="宋体" charset="-122"/>
              </a:rPr>
              <a:t>port number</a:t>
            </a:r>
            <a:endParaRPr lang="en-US" altLang="zh-CN" sz="2000" dirty="0">
              <a:solidFill>
                <a:schemeClr val="accent2"/>
              </a:solidFill>
              <a:ea typeface="宋体" charset="-122"/>
            </a:endParaRPr>
          </a:p>
          <a:p>
            <a:pPr lvl="2">
              <a:lnSpc>
                <a:spcPct val="80000"/>
              </a:lnSpc>
            </a:pPr>
            <a:r>
              <a:rPr lang="en-US" altLang="zh-CN" dirty="0">
                <a:ea typeface="宋体" charset="-122"/>
              </a:rPr>
              <a:t>e.g., email (SMTP) port number 25, web port number 80</a:t>
            </a:r>
            <a:endParaRPr lang="en-US" altLang="x-none" sz="1800" dirty="0">
              <a:ea typeface="ＭＳ Ｐゴシック" charset="-128"/>
            </a:endParaRPr>
          </a:p>
          <a:p>
            <a:pPr lvl="1">
              <a:lnSpc>
                <a:spcPct val="80000"/>
              </a:lnSpc>
              <a:buFont typeface="Courier New" panose="02070309020205020404" pitchFamily="49" charset="0"/>
              <a:buChar char="o"/>
            </a:pPr>
            <a:r>
              <a:rPr lang="en-US" altLang="x-none" sz="2000" dirty="0">
                <a:ea typeface="ＭＳ Ｐゴシック" charset="-128"/>
              </a:rPr>
              <a:t>Application can send data into socket, read data out of socket</a:t>
            </a:r>
          </a:p>
          <a:p>
            <a:pPr lvl="1">
              <a:lnSpc>
                <a:spcPct val="80000"/>
              </a:lnSpc>
              <a:buFont typeface="Courier New" panose="02070309020205020404" pitchFamily="49" charset="0"/>
              <a:buChar char="o"/>
            </a:pPr>
            <a:r>
              <a:rPr lang="en-US" altLang="x-none" sz="2000" dirty="0">
                <a:ea typeface="ＭＳ Ｐゴシック" charset="-128"/>
              </a:rPr>
              <a:t>an application process binds to a socket (-a all; -u </a:t>
            </a:r>
            <a:r>
              <a:rPr lang="en-US" altLang="x-none" sz="2000" dirty="0" err="1">
                <a:ea typeface="ＭＳ Ｐゴシック" charset="-128"/>
              </a:rPr>
              <a:t>udp</a:t>
            </a:r>
            <a:r>
              <a:rPr lang="en-US" altLang="x-none" sz="2000" dirty="0">
                <a:ea typeface="ＭＳ Ｐゴシック" charset="-128"/>
              </a:rPr>
              <a:t>; -n number)</a:t>
            </a:r>
          </a:p>
          <a:p>
            <a:pPr lvl="2">
              <a:lnSpc>
                <a:spcPct val="80000"/>
              </a:lnSpc>
            </a:pPr>
            <a:r>
              <a:rPr lang="en-US" altLang="x-none" sz="1600" dirty="0">
                <a:ea typeface="ＭＳ Ｐゴシック" charset="-128"/>
              </a:rPr>
              <a:t>%</a:t>
            </a:r>
            <a:r>
              <a:rPr lang="en-US" altLang="x-none" sz="1600" dirty="0" err="1">
                <a:ea typeface="ＭＳ Ｐゴシック" charset="-128"/>
              </a:rPr>
              <a:t>netstat</a:t>
            </a:r>
            <a:r>
              <a:rPr lang="en-US" altLang="x-none" sz="1600" dirty="0">
                <a:ea typeface="ＭＳ Ｐゴシック" charset="-128"/>
              </a:rPr>
              <a:t> -</a:t>
            </a:r>
            <a:r>
              <a:rPr lang="en-US" altLang="x-none" sz="1600" dirty="0" err="1">
                <a:ea typeface="ＭＳ Ｐゴシック" charset="-128"/>
              </a:rPr>
              <a:t>aun</a:t>
            </a:r>
            <a:endParaRPr lang="en-US" altLang="x-none" sz="1600" dirty="0">
              <a:ea typeface="ＭＳ Ｐゴシック" charset="-128"/>
            </a:endParaRPr>
          </a:p>
        </p:txBody>
      </p:sp>
    </p:spTree>
    <p:extLst>
      <p:ext uri="{BB962C8B-B14F-4D97-AF65-F5344CB8AC3E}">
        <p14:creationId xmlns:p14="http://schemas.microsoft.com/office/powerpoint/2010/main" val="1565548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4"/>
          <p:cNvSpPr>
            <a:spLocks noGrp="1"/>
          </p:cNvSpPr>
          <p:nvPr>
            <p:ph type="sldNum" sz="quarter" idx="11"/>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F3C33252-4909-654F-82BA-365E459F439A}" type="slidenum">
              <a:rPr lang="en-US" altLang="x-none" sz="1400">
                <a:solidFill>
                  <a:srgbClr val="000000"/>
                </a:solidFill>
              </a:rPr>
              <a:pPr algn="r"/>
              <a:t>52</a:t>
            </a:fld>
            <a:endParaRPr lang="en-US" altLang="x-none" sz="1400" dirty="0">
              <a:solidFill>
                <a:srgbClr val="000000"/>
              </a:solidFill>
            </a:endParaRPr>
          </a:p>
        </p:txBody>
      </p:sp>
      <p:sp>
        <p:nvSpPr>
          <p:cNvPr id="134146" name="Rectangle 2"/>
          <p:cNvSpPr>
            <a:spLocks noGrp="1" noChangeArrowheads="1"/>
          </p:cNvSpPr>
          <p:nvPr>
            <p:ph type="title"/>
          </p:nvPr>
        </p:nvSpPr>
        <p:spPr/>
        <p:txBody>
          <a:bodyPr/>
          <a:lstStyle/>
          <a:p>
            <a:r>
              <a:rPr lang="en-US" altLang="zh-CN" dirty="0">
                <a:ea typeface="宋体" charset="-122"/>
              </a:rPr>
              <a:t>Socket Service Model and API</a:t>
            </a:r>
            <a:endParaRPr lang="en-US" altLang="x-none" dirty="0">
              <a:ea typeface="ＭＳ Ｐゴシック" charset="-128"/>
            </a:endParaRPr>
          </a:p>
        </p:txBody>
      </p:sp>
      <p:grpSp>
        <p:nvGrpSpPr>
          <p:cNvPr id="134147" name="Group 1"/>
          <p:cNvGrpSpPr>
            <a:grpSpLocks/>
          </p:cNvGrpSpPr>
          <p:nvPr/>
        </p:nvGrpSpPr>
        <p:grpSpPr bwMode="auto">
          <a:xfrm>
            <a:off x="290513" y="1914525"/>
            <a:ext cx="8651875" cy="4033838"/>
            <a:chOff x="341978" y="1514813"/>
            <a:chExt cx="8652252" cy="4034209"/>
          </a:xfrm>
        </p:grpSpPr>
        <p:graphicFrame>
          <p:nvGraphicFramePr>
            <p:cNvPr id="134150" name="Object 2"/>
            <p:cNvGraphicFramePr>
              <a:graphicFrameLocks noChangeAspect="1"/>
            </p:cNvGraphicFramePr>
            <p:nvPr/>
          </p:nvGraphicFramePr>
          <p:xfrm>
            <a:off x="341978" y="1514813"/>
            <a:ext cx="8652252" cy="4034209"/>
          </p:xfrm>
          <a:graphic>
            <a:graphicData uri="http://schemas.openxmlformats.org/presentationml/2006/ole">
              <mc:AlternateContent xmlns:mc="http://schemas.openxmlformats.org/markup-compatibility/2006">
                <mc:Choice xmlns:v="urn:schemas-microsoft-com:vml" Requires="v">
                  <p:oleObj spid="_x0000_s352371" name="Photo Editor Photo" r:id="rId4" imgW="13460704" imgH="6276190" progId="MSPhotoEd.3">
                    <p:embed/>
                  </p:oleObj>
                </mc:Choice>
                <mc:Fallback>
                  <p:oleObj name="Photo Editor Photo" r:id="rId4" imgW="13460704" imgH="627619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78" y="1514813"/>
                          <a:ext cx="8652252" cy="403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Rectangle 5"/>
            <p:cNvSpPr>
              <a:spLocks noChangeArrowheads="1"/>
            </p:cNvSpPr>
            <p:nvPr/>
          </p:nvSpPr>
          <p:spPr bwMode="auto">
            <a:xfrm>
              <a:off x="2088304" y="4432906"/>
              <a:ext cx="1079547" cy="64140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defRPr/>
              </a:pPr>
              <a:r>
                <a:rPr lang="en-US" altLang="zh-CN" sz="1800" dirty="0">
                  <a:solidFill>
                    <a:srgbClr val="000000"/>
                  </a:solidFill>
                  <a:latin typeface="Comic Sans MS" charset="0"/>
                  <a:ea typeface="宋体" charset="0"/>
                  <a:cs typeface="宋体" charset="0"/>
                </a:rPr>
                <a:t>buffers,</a:t>
              </a:r>
            </a:p>
            <a:p>
              <a:pPr>
                <a:defRPr/>
              </a:pPr>
              <a:r>
                <a:rPr lang="en-US" altLang="zh-CN" sz="1800" dirty="0">
                  <a:solidFill>
                    <a:srgbClr val="000000"/>
                  </a:solidFill>
                  <a:latin typeface="Comic Sans MS" charset="0"/>
                  <a:ea typeface="宋体" charset="0"/>
                  <a:cs typeface="宋体" charset="0"/>
                </a:rPr>
                <a:t>states</a:t>
              </a:r>
              <a:endParaRPr lang="en-US" sz="1800" dirty="0">
                <a:solidFill>
                  <a:srgbClr val="000000"/>
                </a:solidFill>
                <a:latin typeface="Comic Sans MS" charset="0"/>
                <a:ea typeface="ＭＳ Ｐゴシック" charset="0"/>
              </a:endParaRPr>
            </a:p>
          </p:txBody>
        </p:sp>
        <p:sp>
          <p:nvSpPr>
            <p:cNvPr id="11270" name="Rectangle 7"/>
            <p:cNvSpPr>
              <a:spLocks noChangeArrowheads="1"/>
            </p:cNvSpPr>
            <p:nvPr/>
          </p:nvSpPr>
          <p:spPr bwMode="auto">
            <a:xfrm>
              <a:off x="6215984" y="4439257"/>
              <a:ext cx="1079547" cy="64140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defRPr/>
              </a:pPr>
              <a:r>
                <a:rPr lang="en-US" altLang="zh-CN" sz="1800">
                  <a:solidFill>
                    <a:srgbClr val="000000"/>
                  </a:solidFill>
                  <a:latin typeface="Comic Sans MS" charset="0"/>
                  <a:ea typeface="宋体" charset="0"/>
                  <a:cs typeface="宋体" charset="0"/>
                </a:rPr>
                <a:t>buffers,</a:t>
              </a:r>
            </a:p>
            <a:p>
              <a:pPr>
                <a:defRPr/>
              </a:pPr>
              <a:r>
                <a:rPr lang="en-US" altLang="zh-CN" sz="1800">
                  <a:solidFill>
                    <a:srgbClr val="000000"/>
                  </a:solidFill>
                  <a:latin typeface="Comic Sans MS" charset="0"/>
                  <a:ea typeface="宋体" charset="0"/>
                  <a:cs typeface="宋体" charset="0"/>
                </a:rPr>
                <a:t>states</a:t>
              </a:r>
              <a:endParaRPr lang="en-US" sz="1800">
                <a:solidFill>
                  <a:srgbClr val="000000"/>
                </a:solidFill>
                <a:latin typeface="Comic Sans MS" charset="0"/>
                <a:ea typeface="ＭＳ Ｐゴシック" charset="0"/>
              </a:endParaRPr>
            </a:p>
          </p:txBody>
        </p:sp>
      </p:grpSp>
      <p:cxnSp>
        <p:nvCxnSpPr>
          <p:cNvPr id="134148" name="Straight Arrow Connector 7"/>
          <p:cNvCxnSpPr>
            <a:cxnSpLocks noChangeShapeType="1"/>
          </p:cNvCxnSpPr>
          <p:nvPr/>
        </p:nvCxnSpPr>
        <p:spPr bwMode="auto">
          <a:xfrm>
            <a:off x="2957513" y="4210050"/>
            <a:ext cx="3252787" cy="0"/>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34149" name="Rectangle 3"/>
          <p:cNvSpPr>
            <a:spLocks noChangeArrowheads="1"/>
          </p:cNvSpPr>
          <p:nvPr/>
        </p:nvSpPr>
        <p:spPr bwMode="auto">
          <a:xfrm>
            <a:off x="3956050" y="3459163"/>
            <a:ext cx="1335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zh-CN" sz="2000">
                <a:solidFill>
                  <a:srgbClr val="000000"/>
                </a:solidFill>
                <a:latin typeface="Comic Sans MS" charset="0"/>
                <a:ea typeface="宋体" charset="-122"/>
              </a:rPr>
              <a:t>transport</a:t>
            </a:r>
          </a:p>
          <a:p>
            <a:r>
              <a:rPr lang="en-US" altLang="x-none" sz="2000">
                <a:solidFill>
                  <a:srgbClr val="000000"/>
                </a:solidFill>
                <a:latin typeface="Comic Sans MS" charset="0"/>
                <a:ea typeface="宋体" charset="-122"/>
              </a:rPr>
              <a:t>protocol</a:t>
            </a:r>
            <a:endParaRPr lang="en-US" altLang="x-none" sz="2000"/>
          </a:p>
        </p:txBody>
      </p:sp>
    </p:spTree>
    <p:extLst>
      <p:ext uri="{BB962C8B-B14F-4D97-AF65-F5344CB8AC3E}">
        <p14:creationId xmlns:p14="http://schemas.microsoft.com/office/powerpoint/2010/main" val="704326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x-none">
                <a:ea typeface="ＭＳ Ｐゴシック" charset="-128"/>
              </a:rPr>
              <a:t>Multiplexing/Demultiplexing</a:t>
            </a:r>
          </a:p>
        </p:txBody>
      </p:sp>
      <p:sp>
        <p:nvSpPr>
          <p:cNvPr id="52225" name="Slide Number Placeholder 4"/>
          <p:cNvSpPr>
            <a:spLocks noGrp="1"/>
          </p:cNvSpPr>
          <p:nvPr>
            <p:ph type="sldNum" sz="quarter" idx="4294967295"/>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69D3D413-656F-4E49-8366-8761CA500E71}" type="slidenum">
              <a:rPr lang="en-US" altLang="x-none" sz="1400"/>
              <a:pPr/>
              <a:t>53</a:t>
            </a:fld>
            <a:endParaRPr lang="en-US" altLang="x-none" sz="1400" dirty="0"/>
          </a:p>
        </p:txBody>
      </p:sp>
      <p:pic>
        <p:nvPicPr>
          <p:cNvPr id="5222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717675"/>
            <a:ext cx="914400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9553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41448AA2-0524-AC4B-ADF3-EE41D0F384BF}" type="slidenum">
              <a:rPr lang="en-US" altLang="x-none" sz="1200">
                <a:solidFill>
                  <a:srgbClr val="000000"/>
                </a:solidFill>
                <a:latin typeface="Tahoma" charset="0"/>
              </a:rPr>
              <a:pPr/>
              <a:t>54</a:t>
            </a:fld>
            <a:endParaRPr lang="en-US" altLang="x-none" sz="1200">
              <a:solidFill>
                <a:srgbClr val="000000"/>
              </a:solidFill>
              <a:latin typeface="Tahoma" charset="0"/>
            </a:endParaRPr>
          </a:p>
        </p:txBody>
      </p:sp>
      <p:sp>
        <p:nvSpPr>
          <p:cNvPr id="113666"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a:solidFill>
                  <a:srgbClr val="3333CC"/>
                </a:solidFill>
                <a:latin typeface="Comic Sans MS" charset="0"/>
              </a:rPr>
              <a:t>Transport Layer: UDP Header</a:t>
            </a:r>
            <a:endParaRPr lang="en-US" altLang="x-none" sz="4000" u="sng">
              <a:solidFill>
                <a:srgbClr val="3333CC"/>
              </a:solidFill>
              <a:latin typeface="Comic Sans MS" charset="0"/>
            </a:endParaRPr>
          </a:p>
        </p:txBody>
      </p:sp>
      <p:grpSp>
        <p:nvGrpSpPr>
          <p:cNvPr id="113667" name="Group 1"/>
          <p:cNvGrpSpPr>
            <a:grpSpLocks/>
          </p:cNvGrpSpPr>
          <p:nvPr/>
        </p:nvGrpSpPr>
        <p:grpSpPr bwMode="auto">
          <a:xfrm>
            <a:off x="-38100" y="3879850"/>
            <a:ext cx="2368550" cy="2955925"/>
            <a:chOff x="6328238" y="1623178"/>
            <a:chExt cx="2693987" cy="3367087"/>
          </a:xfrm>
        </p:grpSpPr>
        <p:sp>
          <p:nvSpPr>
            <p:cNvPr id="113691" name="Freeform 22"/>
            <p:cNvSpPr>
              <a:spLocks/>
            </p:cNvSpPr>
            <p:nvPr/>
          </p:nvSpPr>
          <p:spPr bwMode="auto">
            <a:xfrm flipH="1">
              <a:off x="7641836" y="2249519"/>
              <a:ext cx="899813" cy="725036"/>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2000"/>
            </a:p>
            <a:p>
              <a:endParaRPr lang="en-US" altLang="x-none" sz="2000"/>
            </a:p>
          </p:txBody>
        </p:sp>
        <p:grpSp>
          <p:nvGrpSpPr>
            <p:cNvPr id="113692" name="Group 5"/>
            <p:cNvGrpSpPr>
              <a:grpSpLocks/>
            </p:cNvGrpSpPr>
            <p:nvPr/>
          </p:nvGrpSpPr>
          <p:grpSpPr bwMode="auto">
            <a:xfrm>
              <a:off x="6328238" y="1623178"/>
              <a:ext cx="2693987" cy="3367087"/>
              <a:chOff x="2514600" y="1967359"/>
              <a:chExt cx="3124200" cy="3747641"/>
            </a:xfrm>
          </p:grpSpPr>
          <p:sp>
            <p:nvSpPr>
              <p:cNvPr id="113693"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94"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95"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96"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97" name="Text Box 10"/>
              <p:cNvSpPr txBox="1">
                <a:spLocks noChangeArrowheads="1"/>
              </p:cNvSpPr>
              <p:nvPr/>
            </p:nvSpPr>
            <p:spPr bwMode="auto">
              <a:xfrm>
                <a:off x="3759438" y="3470275"/>
                <a:ext cx="582306" cy="4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3698" name="Text Box 11"/>
              <p:cNvSpPr txBox="1">
                <a:spLocks noChangeArrowheads="1"/>
              </p:cNvSpPr>
              <p:nvPr/>
            </p:nvSpPr>
            <p:spPr bwMode="auto">
              <a:xfrm>
                <a:off x="2602062" y="5334004"/>
                <a:ext cx="114397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Ethernet</a:t>
                </a:r>
              </a:p>
            </p:txBody>
          </p:sp>
          <p:sp>
            <p:nvSpPr>
              <p:cNvPr id="113699" name="Text Box 12"/>
              <p:cNvSpPr txBox="1">
                <a:spLocks noChangeArrowheads="1"/>
              </p:cNvSpPr>
              <p:nvPr/>
            </p:nvSpPr>
            <p:spPr bwMode="auto">
              <a:xfrm>
                <a:off x="4267037" y="5334004"/>
                <a:ext cx="134880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Cable/DSL</a:t>
                </a:r>
              </a:p>
            </p:txBody>
          </p:sp>
          <p:sp>
            <p:nvSpPr>
              <p:cNvPr id="113700" name="Text Box 13"/>
              <p:cNvSpPr txBox="1">
                <a:spLocks noChangeArrowheads="1"/>
              </p:cNvSpPr>
              <p:nvPr/>
            </p:nvSpPr>
            <p:spPr bwMode="auto">
              <a:xfrm>
                <a:off x="3477832" y="5334004"/>
                <a:ext cx="11100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Wireless</a:t>
                </a:r>
              </a:p>
            </p:txBody>
          </p:sp>
          <p:sp>
            <p:nvSpPr>
              <p:cNvPr id="113701" name="Text Box 14"/>
              <p:cNvSpPr txBox="1">
                <a:spLocks noChangeArrowheads="1"/>
              </p:cNvSpPr>
              <p:nvPr/>
            </p:nvSpPr>
            <p:spPr bwMode="auto">
              <a:xfrm>
                <a:off x="3338329" y="2787650"/>
                <a:ext cx="735546"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TCP</a:t>
                </a:r>
              </a:p>
            </p:txBody>
          </p:sp>
          <p:sp>
            <p:nvSpPr>
              <p:cNvPr id="113702" name="Text Box 15"/>
              <p:cNvSpPr txBox="1">
                <a:spLocks noChangeArrowheads="1"/>
              </p:cNvSpPr>
              <p:nvPr/>
            </p:nvSpPr>
            <p:spPr bwMode="auto">
              <a:xfrm>
                <a:off x="4139241" y="2819400"/>
                <a:ext cx="735546"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UDP</a:t>
                </a:r>
              </a:p>
            </p:txBody>
          </p:sp>
          <p:sp>
            <p:nvSpPr>
              <p:cNvPr id="113703"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04"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05"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3706" name="Group 31"/>
              <p:cNvGrpSpPr>
                <a:grpSpLocks/>
              </p:cNvGrpSpPr>
              <p:nvPr/>
            </p:nvGrpSpPr>
            <p:grpSpPr bwMode="auto">
              <a:xfrm>
                <a:off x="2604654" y="1967359"/>
                <a:ext cx="2971800" cy="377408"/>
                <a:chOff x="2604654" y="1967359"/>
                <a:chExt cx="2971800" cy="377408"/>
              </a:xfrm>
            </p:grpSpPr>
            <p:sp>
              <p:nvSpPr>
                <p:cNvPr id="113707" name="Text Box 16"/>
                <p:cNvSpPr txBox="1">
                  <a:spLocks noChangeArrowheads="1"/>
                </p:cNvSpPr>
                <p:nvPr/>
              </p:nvSpPr>
              <p:spPr bwMode="auto">
                <a:xfrm>
                  <a:off x="4578889" y="2008911"/>
                  <a:ext cx="888785"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3708" name="Text Box 17"/>
                <p:cNvSpPr txBox="1">
                  <a:spLocks noChangeArrowheads="1"/>
                </p:cNvSpPr>
                <p:nvPr/>
              </p:nvSpPr>
              <p:spPr bwMode="auto">
                <a:xfrm>
                  <a:off x="2781501" y="1995055"/>
                  <a:ext cx="86963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3709" name="Text Box 18"/>
                <p:cNvSpPr txBox="1">
                  <a:spLocks noChangeArrowheads="1"/>
                </p:cNvSpPr>
                <p:nvPr/>
              </p:nvSpPr>
              <p:spPr bwMode="auto">
                <a:xfrm>
                  <a:off x="4145483" y="2008910"/>
                  <a:ext cx="6972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3710" name="Text Box 19"/>
                <p:cNvSpPr txBox="1">
                  <a:spLocks noChangeArrowheads="1"/>
                </p:cNvSpPr>
                <p:nvPr/>
              </p:nvSpPr>
              <p:spPr bwMode="auto">
                <a:xfrm>
                  <a:off x="3417096" y="2008908"/>
                  <a:ext cx="965404" cy="33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371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113668" name="Group 2"/>
          <p:cNvGrpSpPr>
            <a:grpSpLocks/>
          </p:cNvGrpSpPr>
          <p:nvPr/>
        </p:nvGrpSpPr>
        <p:grpSpPr bwMode="auto">
          <a:xfrm>
            <a:off x="6767513" y="4021138"/>
            <a:ext cx="2376487" cy="2836862"/>
            <a:chOff x="5257799" y="1981200"/>
            <a:chExt cx="3162073" cy="3741772"/>
          </a:xfrm>
        </p:grpSpPr>
        <p:sp>
          <p:nvSpPr>
            <p:cNvPr id="113671" name="Freeform 22"/>
            <p:cNvSpPr>
              <a:spLocks/>
            </p:cNvSpPr>
            <p:nvPr/>
          </p:nvSpPr>
          <p:spPr bwMode="auto">
            <a:xfrm>
              <a:off x="5867400" y="2667000"/>
              <a:ext cx="914400" cy="762000"/>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1800"/>
            </a:p>
            <a:p>
              <a:endParaRPr lang="en-US" altLang="x-none" sz="1800"/>
            </a:p>
          </p:txBody>
        </p:sp>
        <p:sp>
          <p:nvSpPr>
            <p:cNvPr id="113672" name="Freeform 4"/>
            <p:cNvSpPr>
              <a:spLocks/>
            </p:cNvSpPr>
            <p:nvPr/>
          </p:nvSpPr>
          <p:spPr bwMode="auto">
            <a:xfrm>
              <a:off x="52578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73" name="Freeform 5"/>
            <p:cNvSpPr>
              <a:spLocks/>
            </p:cNvSpPr>
            <p:nvPr/>
          </p:nvSpPr>
          <p:spPr bwMode="auto">
            <a:xfrm>
              <a:off x="73025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74" name="Line 6"/>
            <p:cNvSpPr>
              <a:spLocks noChangeShapeType="1"/>
            </p:cNvSpPr>
            <p:nvPr/>
          </p:nvSpPr>
          <p:spPr bwMode="auto">
            <a:xfrm>
              <a:off x="62484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5" name="Line 7"/>
            <p:cNvSpPr>
              <a:spLocks noChangeShapeType="1"/>
            </p:cNvSpPr>
            <p:nvPr/>
          </p:nvSpPr>
          <p:spPr bwMode="auto">
            <a:xfrm>
              <a:off x="61722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6" name="Text Box 8"/>
            <p:cNvSpPr txBox="1">
              <a:spLocks noChangeArrowheads="1"/>
            </p:cNvSpPr>
            <p:nvPr/>
          </p:nvSpPr>
          <p:spPr bwMode="auto">
            <a:xfrm>
              <a:off x="6523267" y="3470276"/>
              <a:ext cx="518655" cy="4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3677" name="Text Box 9"/>
            <p:cNvSpPr txBox="1">
              <a:spLocks noChangeArrowheads="1"/>
            </p:cNvSpPr>
            <p:nvPr/>
          </p:nvSpPr>
          <p:spPr bwMode="auto">
            <a:xfrm>
              <a:off x="5603565" y="5029201"/>
              <a:ext cx="94518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13678" name="Text Box 10"/>
            <p:cNvSpPr txBox="1">
              <a:spLocks noChangeArrowheads="1"/>
            </p:cNvSpPr>
            <p:nvPr/>
          </p:nvSpPr>
          <p:spPr bwMode="auto">
            <a:xfrm>
              <a:off x="7205902" y="5029201"/>
              <a:ext cx="72342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FDDI</a:t>
              </a:r>
            </a:p>
          </p:txBody>
        </p:sp>
        <p:sp>
          <p:nvSpPr>
            <p:cNvPr id="113679" name="Text Box 11"/>
            <p:cNvSpPr txBox="1">
              <a:spLocks noChangeArrowheads="1"/>
            </p:cNvSpPr>
            <p:nvPr/>
          </p:nvSpPr>
          <p:spPr bwMode="auto">
            <a:xfrm>
              <a:off x="6364659" y="5029201"/>
              <a:ext cx="97080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13680" name="Text Box 12"/>
            <p:cNvSpPr txBox="1">
              <a:spLocks noChangeArrowheads="1"/>
            </p:cNvSpPr>
            <p:nvPr/>
          </p:nvSpPr>
          <p:spPr bwMode="auto">
            <a:xfrm>
              <a:off x="6103965" y="2787649"/>
              <a:ext cx="64764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t>UDP</a:t>
              </a:r>
            </a:p>
          </p:txBody>
        </p:sp>
        <p:sp>
          <p:nvSpPr>
            <p:cNvPr id="113681" name="Text Box 13"/>
            <p:cNvSpPr txBox="1">
              <a:spLocks noChangeArrowheads="1"/>
            </p:cNvSpPr>
            <p:nvPr/>
          </p:nvSpPr>
          <p:spPr bwMode="auto">
            <a:xfrm>
              <a:off x="6921903" y="2819400"/>
              <a:ext cx="613558"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TCP</a:t>
              </a:r>
            </a:p>
          </p:txBody>
        </p:sp>
        <p:sp>
          <p:nvSpPr>
            <p:cNvPr id="113682" name="Line 19"/>
            <p:cNvSpPr>
              <a:spLocks noChangeShapeType="1"/>
            </p:cNvSpPr>
            <p:nvPr/>
          </p:nvSpPr>
          <p:spPr bwMode="auto">
            <a:xfrm>
              <a:off x="5257799" y="5714999"/>
              <a:ext cx="3162073" cy="79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3" name="Line 20"/>
            <p:cNvSpPr>
              <a:spLocks noChangeShapeType="1"/>
            </p:cNvSpPr>
            <p:nvPr/>
          </p:nvSpPr>
          <p:spPr bwMode="auto">
            <a:xfrm>
              <a:off x="58674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4" name="Line 21"/>
            <p:cNvSpPr>
              <a:spLocks noChangeShapeType="1"/>
            </p:cNvSpPr>
            <p:nvPr/>
          </p:nvSpPr>
          <p:spPr bwMode="auto">
            <a:xfrm>
              <a:off x="67818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3685" name="Group 26"/>
            <p:cNvGrpSpPr>
              <a:grpSpLocks/>
            </p:cNvGrpSpPr>
            <p:nvPr/>
          </p:nvGrpSpPr>
          <p:grpSpPr bwMode="auto">
            <a:xfrm>
              <a:off x="5348288" y="1995489"/>
              <a:ext cx="2971800" cy="406831"/>
              <a:chOff x="2604654" y="1967359"/>
              <a:chExt cx="2971800" cy="407129"/>
            </a:xfrm>
          </p:grpSpPr>
          <p:sp>
            <p:nvSpPr>
              <p:cNvPr id="113686" name="Text Box 16"/>
              <p:cNvSpPr txBox="1">
                <a:spLocks noChangeArrowheads="1"/>
              </p:cNvSpPr>
              <p:nvPr/>
            </p:nvSpPr>
            <p:spPr bwMode="auto">
              <a:xfrm>
                <a:off x="4615642" y="2008911"/>
                <a:ext cx="791633"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3687" name="Text Box 17"/>
              <p:cNvSpPr txBox="1">
                <a:spLocks noChangeArrowheads="1"/>
              </p:cNvSpPr>
              <p:nvPr/>
            </p:nvSpPr>
            <p:spPr bwMode="auto">
              <a:xfrm>
                <a:off x="2808641" y="1995055"/>
                <a:ext cx="774572"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3688" name="Text Box 18"/>
              <p:cNvSpPr txBox="1">
                <a:spLocks noChangeArrowheads="1"/>
              </p:cNvSpPr>
              <p:nvPr/>
            </p:nvSpPr>
            <p:spPr bwMode="auto">
              <a:xfrm>
                <a:off x="4163840" y="2008910"/>
                <a:ext cx="621056"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3689" name="Text Box 19"/>
              <p:cNvSpPr txBox="1">
                <a:spLocks noChangeArrowheads="1"/>
              </p:cNvSpPr>
              <p:nvPr/>
            </p:nvSpPr>
            <p:spPr bwMode="auto">
              <a:xfrm>
                <a:off x="3447458" y="2008908"/>
                <a:ext cx="859877" cy="36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3690"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13669" name="Straight Arrow Connector 47"/>
          <p:cNvCxnSpPr>
            <a:cxnSpLocks noChangeShapeType="1"/>
          </p:cNvCxnSpPr>
          <p:nvPr/>
        </p:nvCxnSpPr>
        <p:spPr bwMode="auto">
          <a:xfrm>
            <a:off x="1704975" y="4818063"/>
            <a:ext cx="5602288"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pic>
        <p:nvPicPr>
          <p:cNvPr id="5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1452563"/>
            <a:ext cx="7467600"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BCFE4A6F-F62F-3F4C-A740-D12854DAC688}" type="slidenum">
              <a:rPr lang="en-US" altLang="x-none" sz="1200">
                <a:solidFill>
                  <a:srgbClr val="000000"/>
                </a:solidFill>
                <a:latin typeface="Tahoma" charset="0"/>
              </a:rPr>
              <a:pPr/>
              <a:t>55</a:t>
            </a:fld>
            <a:endParaRPr lang="en-US" altLang="x-none" sz="1200">
              <a:solidFill>
                <a:srgbClr val="000000"/>
              </a:solidFill>
              <a:latin typeface="Tahoma" charset="0"/>
            </a:endParaRPr>
          </a:p>
        </p:txBody>
      </p:sp>
      <p:sp>
        <p:nvSpPr>
          <p:cNvPr id="115714" name="Freeform 22"/>
          <p:cNvSpPr>
            <a:spLocks/>
          </p:cNvSpPr>
          <p:nvPr/>
        </p:nvSpPr>
        <p:spPr bwMode="auto">
          <a:xfrm>
            <a:off x="5867400" y="2667000"/>
            <a:ext cx="914400" cy="762000"/>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a:p>
          <a:p>
            <a:endParaRPr lang="en-US" altLang="x-none"/>
          </a:p>
        </p:txBody>
      </p:sp>
      <p:sp>
        <p:nvSpPr>
          <p:cNvPr id="115715"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800" u="sng">
                <a:solidFill>
                  <a:srgbClr val="3333CC"/>
                </a:solidFill>
                <a:latin typeface="Comic Sans MS" charset="0"/>
              </a:rPr>
              <a:t>Transport Layer: TCP</a:t>
            </a:r>
            <a:endParaRPr lang="en-US" altLang="x-none" sz="3600" u="sng">
              <a:solidFill>
                <a:srgbClr val="3333CC"/>
              </a:solidFill>
              <a:latin typeface="Comic Sans MS" charset="0"/>
            </a:endParaRPr>
          </a:p>
        </p:txBody>
      </p:sp>
      <p:sp>
        <p:nvSpPr>
          <p:cNvPr id="35845" name="Rectangle 3"/>
          <p:cNvSpPr>
            <a:spLocks noChangeArrowheads="1"/>
          </p:cNvSpPr>
          <p:nvPr/>
        </p:nvSpPr>
        <p:spPr bwMode="auto">
          <a:xfrm>
            <a:off x="533400" y="1408113"/>
            <a:ext cx="4800600" cy="528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800100" indent="-342900">
              <a:defRPr sz="2400">
                <a:solidFill>
                  <a:schemeClr val="tx1"/>
                </a:solidFill>
                <a:latin typeface="Times New Roman" charset="0"/>
                <a:ea typeface="ＭＳ Ｐゴシック" charset="-128"/>
              </a:defRPr>
            </a:lvl2pPr>
            <a:lvl3pPr marL="1257300" indent="-3429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rgbClr val="3333CC"/>
              </a:buClr>
              <a:buSzPct val="85000"/>
              <a:buFont typeface="Wingdings" pitchFamily="2" charset="2"/>
              <a:buChar char="q"/>
            </a:pPr>
            <a:r>
              <a:rPr lang="en-US" altLang="x-none" sz="1600" dirty="0">
                <a:latin typeface="Comic Sans MS" charset="0"/>
              </a:rPr>
              <a:t>Services</a:t>
            </a: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multiplexing/demultiplexing</a:t>
            </a:r>
            <a:endParaRPr lang="en-US" altLang="x-none" sz="1600" dirty="0">
              <a:solidFill>
                <a:srgbClr val="000000"/>
              </a:solidFill>
              <a:latin typeface="Comic Sans MS" charset="0"/>
            </a:endParaRP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reliable transport </a:t>
            </a:r>
          </a:p>
          <a:p>
            <a:pPr lvl="2" algn="l">
              <a:spcBef>
                <a:spcPct val="20000"/>
              </a:spcBef>
              <a:buClr>
                <a:srgbClr val="3333CC"/>
              </a:buClr>
              <a:buSzPct val="85000"/>
              <a:buFont typeface="Courier New" charset="0"/>
              <a:buChar char="o"/>
            </a:pPr>
            <a:r>
              <a:rPr lang="en-US" altLang="x-none" sz="1800" dirty="0">
                <a:solidFill>
                  <a:srgbClr val="000000"/>
                </a:solidFill>
                <a:latin typeface="Comic Sans MS" charset="0"/>
              </a:rPr>
              <a:t>between sending and receiving processes</a:t>
            </a:r>
            <a:endParaRPr lang="en-US" altLang="zh-CN" sz="1800" dirty="0">
              <a:solidFill>
                <a:srgbClr val="000000"/>
              </a:solidFill>
              <a:latin typeface="Comic Sans MS" charset="0"/>
              <a:ea typeface="宋体" charset="-122"/>
            </a:endParaRPr>
          </a:p>
          <a:p>
            <a:pPr lvl="2" algn="l">
              <a:spcBef>
                <a:spcPct val="20000"/>
              </a:spcBef>
              <a:buClr>
                <a:srgbClr val="3333CC"/>
              </a:buClr>
              <a:buSzPct val="75000"/>
              <a:buFont typeface="Courier New" charset="0"/>
              <a:buChar char="o"/>
            </a:pPr>
            <a:r>
              <a:rPr lang="en-US" altLang="x-none" sz="1800" dirty="0">
                <a:solidFill>
                  <a:srgbClr val="000000"/>
                </a:solidFill>
                <a:latin typeface="Comic Sans MS" charset="0"/>
              </a:rPr>
              <a:t>setup required between </a:t>
            </a:r>
            <a:r>
              <a:rPr lang="en-US" altLang="zh-CN" sz="1800" dirty="0">
                <a:solidFill>
                  <a:srgbClr val="000000"/>
                </a:solidFill>
                <a:latin typeface="Comic Sans MS" charset="0"/>
                <a:ea typeface="宋体" charset="-122"/>
              </a:rPr>
              <a:t>sender and receiver: a</a:t>
            </a:r>
            <a:r>
              <a:rPr lang="en-US" altLang="x-none" sz="1800" dirty="0">
                <a:solidFill>
                  <a:srgbClr val="000000"/>
                </a:solidFill>
                <a:latin typeface="Comic Sans MS" charset="0"/>
              </a:rPr>
              <a:t> </a:t>
            </a:r>
            <a:r>
              <a:rPr lang="en-US" altLang="zh-CN" sz="1800" dirty="0">
                <a:solidFill>
                  <a:srgbClr val="FF0000"/>
                </a:solidFill>
                <a:latin typeface="Comic Sans MS" charset="0"/>
                <a:ea typeface="宋体" charset="-122"/>
              </a:rPr>
              <a:t>c</a:t>
            </a:r>
            <a:r>
              <a:rPr lang="en-US" altLang="x-none" sz="1800" dirty="0">
                <a:solidFill>
                  <a:srgbClr val="FF0000"/>
                </a:solidFill>
                <a:latin typeface="Comic Sans MS" charset="0"/>
              </a:rPr>
              <a:t>onnection-oriented </a:t>
            </a:r>
            <a:r>
              <a:rPr lang="en-US" altLang="zh-CN" sz="1800" dirty="0">
                <a:solidFill>
                  <a:srgbClr val="FF0000"/>
                </a:solidFill>
                <a:latin typeface="Comic Sans MS" charset="0"/>
                <a:ea typeface="宋体" charset="-122"/>
              </a:rPr>
              <a:t>service</a:t>
            </a:r>
            <a:endParaRPr lang="en-US" altLang="x-none" sz="1800" dirty="0">
              <a:solidFill>
                <a:srgbClr val="FF0000"/>
              </a:solidFill>
              <a:latin typeface="Comic Sans MS" charset="0"/>
            </a:endParaRP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flow control: </a:t>
            </a:r>
            <a:r>
              <a:rPr lang="en-US" altLang="x-none" sz="1800" dirty="0">
                <a:solidFill>
                  <a:srgbClr val="000000"/>
                </a:solidFill>
                <a:latin typeface="Comic Sans MS" charset="0"/>
              </a:rPr>
              <a:t>sender won</a:t>
            </a:r>
            <a:r>
              <a:rPr lang="ja-JP" altLang="en-US" sz="1800">
                <a:solidFill>
                  <a:srgbClr val="000000"/>
                </a:solidFill>
                <a:latin typeface="Comic Sans MS" charset="0"/>
              </a:rPr>
              <a:t>’</a:t>
            </a:r>
            <a:r>
              <a:rPr lang="en-US" altLang="ja-JP" sz="1800" dirty="0">
                <a:solidFill>
                  <a:srgbClr val="000000"/>
                </a:solidFill>
                <a:latin typeface="Comic Sans MS" charset="0"/>
              </a:rPr>
              <a:t>t overwhelm receiver</a:t>
            </a: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congestion control: </a:t>
            </a:r>
            <a:r>
              <a:rPr lang="en-US" altLang="x-none" sz="1800" dirty="0">
                <a:solidFill>
                  <a:srgbClr val="000000"/>
                </a:solidFill>
                <a:latin typeface="Comic Sans MS" charset="0"/>
              </a:rPr>
              <a:t>throttle sender when network overloaded</a:t>
            </a:r>
          </a:p>
          <a:p>
            <a:pPr lvl="1" algn="l">
              <a:spcBef>
                <a:spcPct val="20000"/>
              </a:spcBef>
              <a:buClr>
                <a:srgbClr val="3333CC"/>
              </a:buClr>
              <a:buSzPct val="85000"/>
              <a:buFont typeface="Courier New" charset="0"/>
              <a:buChar char="o"/>
            </a:pPr>
            <a:r>
              <a:rPr lang="en-US" altLang="zh-CN" sz="1600" dirty="0">
                <a:solidFill>
                  <a:srgbClr val="3333CC"/>
                </a:solidFill>
                <a:latin typeface="Comic Sans MS" charset="0"/>
                <a:ea typeface="宋体" charset="-122"/>
              </a:rPr>
              <a:t>error detection</a:t>
            </a:r>
            <a:endParaRPr lang="en-US" altLang="x-none" sz="16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does not provide </a:t>
            </a:r>
            <a:r>
              <a:rPr lang="en-US" altLang="x-none" sz="1800" dirty="0">
                <a:solidFill>
                  <a:srgbClr val="000000"/>
                </a:solidFill>
                <a:latin typeface="Comic Sans MS" charset="0"/>
              </a:rPr>
              <a:t>timing, minimum bandwidth guarantees</a:t>
            </a:r>
          </a:p>
          <a:p>
            <a:pPr algn="l">
              <a:spcBef>
                <a:spcPct val="20000"/>
              </a:spcBef>
              <a:buClr>
                <a:srgbClr val="3333CC"/>
              </a:buClr>
              <a:buSzPct val="85000"/>
              <a:buFont typeface="Wingdings" charset="2"/>
              <a:buChar char="q"/>
            </a:pPr>
            <a:r>
              <a:rPr lang="en-US" altLang="x-none" sz="1800" dirty="0">
                <a:solidFill>
                  <a:srgbClr val="000000"/>
                </a:solidFill>
                <a:latin typeface="Comic Sans MS" charset="0"/>
              </a:rPr>
              <a:t>Interface: </a:t>
            </a:r>
          </a:p>
          <a:p>
            <a:pPr lvl="1" algn="l">
              <a:spcBef>
                <a:spcPct val="20000"/>
              </a:spcBef>
              <a:buClr>
                <a:srgbClr val="3333CC"/>
              </a:buClr>
              <a:buSzPct val="85000"/>
              <a:buFont typeface="Courier New" charset="0"/>
              <a:buChar char="o"/>
            </a:pPr>
            <a:r>
              <a:rPr lang="en-US" altLang="x-none" sz="1800" dirty="0">
                <a:solidFill>
                  <a:srgbClr val="000000"/>
                </a:solidFill>
                <a:latin typeface="Comic Sans MS" charset="0"/>
              </a:rPr>
              <a:t>send a packet to a (app-layer) peer</a:t>
            </a:r>
          </a:p>
        </p:txBody>
      </p:sp>
      <p:sp>
        <p:nvSpPr>
          <p:cNvPr id="115717" name="Freeform 4"/>
          <p:cNvSpPr>
            <a:spLocks/>
          </p:cNvSpPr>
          <p:nvPr/>
        </p:nvSpPr>
        <p:spPr bwMode="auto">
          <a:xfrm>
            <a:off x="52578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18" name="Freeform 5"/>
          <p:cNvSpPr>
            <a:spLocks/>
          </p:cNvSpPr>
          <p:nvPr/>
        </p:nvSpPr>
        <p:spPr bwMode="auto">
          <a:xfrm>
            <a:off x="73025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19" name="Line 6"/>
          <p:cNvSpPr>
            <a:spLocks noChangeShapeType="1"/>
          </p:cNvSpPr>
          <p:nvPr/>
        </p:nvSpPr>
        <p:spPr bwMode="auto">
          <a:xfrm>
            <a:off x="62484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0" name="Line 7"/>
          <p:cNvSpPr>
            <a:spLocks noChangeShapeType="1"/>
          </p:cNvSpPr>
          <p:nvPr/>
        </p:nvSpPr>
        <p:spPr bwMode="auto">
          <a:xfrm>
            <a:off x="61722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1" name="Text Box 8"/>
          <p:cNvSpPr txBox="1">
            <a:spLocks noChangeArrowheads="1"/>
          </p:cNvSpPr>
          <p:nvPr/>
        </p:nvSpPr>
        <p:spPr bwMode="auto">
          <a:xfrm>
            <a:off x="6554788" y="3470275"/>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IP</a:t>
            </a:r>
          </a:p>
        </p:txBody>
      </p:sp>
      <p:sp>
        <p:nvSpPr>
          <p:cNvPr id="115722" name="Text Box 9"/>
          <p:cNvSpPr txBox="1">
            <a:spLocks noChangeArrowheads="1"/>
          </p:cNvSpPr>
          <p:nvPr/>
        </p:nvSpPr>
        <p:spPr bwMode="auto">
          <a:xfrm>
            <a:off x="5638800" y="5029200"/>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Ethernet</a:t>
            </a:r>
          </a:p>
        </p:txBody>
      </p:sp>
      <p:sp>
        <p:nvSpPr>
          <p:cNvPr id="115723" name="Text Box 10"/>
          <p:cNvSpPr txBox="1">
            <a:spLocks noChangeArrowheads="1"/>
          </p:cNvSpPr>
          <p:nvPr/>
        </p:nvSpPr>
        <p:spPr bwMode="auto">
          <a:xfrm>
            <a:off x="7239000" y="5029200"/>
            <a:ext cx="657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FDDI</a:t>
            </a:r>
          </a:p>
        </p:txBody>
      </p:sp>
      <p:sp>
        <p:nvSpPr>
          <p:cNvPr id="115724" name="Text Box 11"/>
          <p:cNvSpPr txBox="1">
            <a:spLocks noChangeArrowheads="1"/>
          </p:cNvSpPr>
          <p:nvPr/>
        </p:nvSpPr>
        <p:spPr bwMode="auto">
          <a:xfrm>
            <a:off x="6400800" y="5029200"/>
            <a:ext cx="898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Wireless</a:t>
            </a:r>
          </a:p>
        </p:txBody>
      </p:sp>
      <p:sp>
        <p:nvSpPr>
          <p:cNvPr id="115725" name="Text Box 12"/>
          <p:cNvSpPr txBox="1">
            <a:spLocks noChangeArrowheads="1"/>
          </p:cNvSpPr>
          <p:nvPr/>
        </p:nvSpPr>
        <p:spPr bwMode="auto">
          <a:xfrm>
            <a:off x="6149975" y="2787650"/>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FF0000"/>
                </a:solidFill>
              </a:rPr>
              <a:t>TCP</a:t>
            </a:r>
          </a:p>
        </p:txBody>
      </p:sp>
      <p:sp>
        <p:nvSpPr>
          <p:cNvPr id="115726" name="Text Box 13"/>
          <p:cNvSpPr txBox="1">
            <a:spLocks noChangeArrowheads="1"/>
          </p:cNvSpPr>
          <p:nvPr/>
        </p:nvSpPr>
        <p:spPr bwMode="auto">
          <a:xfrm>
            <a:off x="6934200" y="28194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UDP</a:t>
            </a:r>
          </a:p>
        </p:txBody>
      </p:sp>
      <p:sp>
        <p:nvSpPr>
          <p:cNvPr id="115727" name="Line 19"/>
          <p:cNvSpPr>
            <a:spLocks noChangeShapeType="1"/>
          </p:cNvSpPr>
          <p:nvPr/>
        </p:nvSpPr>
        <p:spPr bwMode="auto">
          <a:xfrm>
            <a:off x="52578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8" name="Line 20"/>
          <p:cNvSpPr>
            <a:spLocks noChangeShapeType="1"/>
          </p:cNvSpPr>
          <p:nvPr/>
        </p:nvSpPr>
        <p:spPr bwMode="auto">
          <a:xfrm>
            <a:off x="58674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9" name="Line 21"/>
          <p:cNvSpPr>
            <a:spLocks noChangeShapeType="1"/>
          </p:cNvSpPr>
          <p:nvPr/>
        </p:nvSpPr>
        <p:spPr bwMode="auto">
          <a:xfrm>
            <a:off x="67818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5730" name="Group 26"/>
          <p:cNvGrpSpPr>
            <a:grpSpLocks/>
          </p:cNvGrpSpPr>
          <p:nvPr/>
        </p:nvGrpSpPr>
        <p:grpSpPr bwMode="auto">
          <a:xfrm>
            <a:off x="5348288" y="1995488"/>
            <a:ext cx="2971800" cy="377825"/>
            <a:chOff x="2604654" y="1967359"/>
            <a:chExt cx="2971800" cy="378102"/>
          </a:xfrm>
        </p:grpSpPr>
        <p:sp>
          <p:nvSpPr>
            <p:cNvPr id="115731"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15732"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15733"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15734"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15735"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5">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584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6018FB6D-5311-0F4A-B466-08C94C78207F}" type="slidenum">
              <a:rPr lang="en-US" altLang="x-none" sz="1200">
                <a:solidFill>
                  <a:srgbClr val="000000"/>
                </a:solidFill>
                <a:latin typeface="Tahoma" charset="0"/>
              </a:rPr>
              <a:pPr/>
              <a:t>56</a:t>
            </a:fld>
            <a:endParaRPr lang="en-US" altLang="x-none" sz="1200">
              <a:solidFill>
                <a:srgbClr val="000000"/>
              </a:solidFill>
              <a:latin typeface="Tahoma" charset="0"/>
            </a:endParaRPr>
          </a:p>
        </p:txBody>
      </p:sp>
      <p:sp>
        <p:nvSpPr>
          <p:cNvPr id="117762"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a:solidFill>
                  <a:srgbClr val="3333CC"/>
                </a:solidFill>
                <a:latin typeface="Comic Sans MS" charset="0"/>
              </a:rPr>
              <a:t>Transport Layer: TCP Header</a:t>
            </a:r>
            <a:endParaRPr lang="en-US" altLang="x-none" sz="4000" u="sng">
              <a:solidFill>
                <a:srgbClr val="3333CC"/>
              </a:solidFill>
              <a:latin typeface="Comic Sans MS" charset="0"/>
            </a:endParaRPr>
          </a:p>
        </p:txBody>
      </p:sp>
      <p:grpSp>
        <p:nvGrpSpPr>
          <p:cNvPr id="117763" name="Group 1"/>
          <p:cNvGrpSpPr>
            <a:grpSpLocks/>
          </p:cNvGrpSpPr>
          <p:nvPr/>
        </p:nvGrpSpPr>
        <p:grpSpPr bwMode="auto">
          <a:xfrm>
            <a:off x="-38100" y="4645025"/>
            <a:ext cx="2368550" cy="2190750"/>
            <a:chOff x="6328238" y="1623178"/>
            <a:chExt cx="2693987" cy="3367087"/>
          </a:xfrm>
        </p:grpSpPr>
        <p:sp>
          <p:nvSpPr>
            <p:cNvPr id="117788" name="Freeform 22"/>
            <p:cNvSpPr>
              <a:spLocks/>
            </p:cNvSpPr>
            <p:nvPr/>
          </p:nvSpPr>
          <p:spPr bwMode="auto">
            <a:xfrm flipH="1">
              <a:off x="7641836" y="2249519"/>
              <a:ext cx="899813" cy="725036"/>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2000"/>
            </a:p>
            <a:p>
              <a:endParaRPr lang="en-US" altLang="x-none" sz="2000"/>
            </a:p>
          </p:txBody>
        </p:sp>
        <p:grpSp>
          <p:nvGrpSpPr>
            <p:cNvPr id="117789" name="Group 5"/>
            <p:cNvGrpSpPr>
              <a:grpSpLocks/>
            </p:cNvGrpSpPr>
            <p:nvPr/>
          </p:nvGrpSpPr>
          <p:grpSpPr bwMode="auto">
            <a:xfrm>
              <a:off x="6328238" y="1623178"/>
              <a:ext cx="2693987" cy="3367087"/>
              <a:chOff x="2514600" y="1967359"/>
              <a:chExt cx="3124200" cy="3747641"/>
            </a:xfrm>
          </p:grpSpPr>
          <p:sp>
            <p:nvSpPr>
              <p:cNvPr id="117790"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91"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92"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93"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94" name="Text Box 10"/>
              <p:cNvSpPr txBox="1">
                <a:spLocks noChangeArrowheads="1"/>
              </p:cNvSpPr>
              <p:nvPr/>
            </p:nvSpPr>
            <p:spPr bwMode="auto">
              <a:xfrm>
                <a:off x="3759438" y="3470275"/>
                <a:ext cx="582306" cy="4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7795" name="Text Box 11"/>
              <p:cNvSpPr txBox="1">
                <a:spLocks noChangeArrowheads="1"/>
              </p:cNvSpPr>
              <p:nvPr/>
            </p:nvSpPr>
            <p:spPr bwMode="auto">
              <a:xfrm>
                <a:off x="2602062" y="5334004"/>
                <a:ext cx="114397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Ethernet</a:t>
                </a:r>
              </a:p>
            </p:txBody>
          </p:sp>
          <p:sp>
            <p:nvSpPr>
              <p:cNvPr id="117796" name="Text Box 12"/>
              <p:cNvSpPr txBox="1">
                <a:spLocks noChangeArrowheads="1"/>
              </p:cNvSpPr>
              <p:nvPr/>
            </p:nvSpPr>
            <p:spPr bwMode="auto">
              <a:xfrm>
                <a:off x="4267037" y="5334004"/>
                <a:ext cx="134880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Cable/DSL</a:t>
                </a:r>
              </a:p>
            </p:txBody>
          </p:sp>
          <p:sp>
            <p:nvSpPr>
              <p:cNvPr id="117797" name="Text Box 13"/>
              <p:cNvSpPr txBox="1">
                <a:spLocks noChangeArrowheads="1"/>
              </p:cNvSpPr>
              <p:nvPr/>
            </p:nvSpPr>
            <p:spPr bwMode="auto">
              <a:xfrm>
                <a:off x="3477832" y="5334004"/>
                <a:ext cx="11100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Wireless</a:t>
                </a:r>
              </a:p>
            </p:txBody>
          </p:sp>
          <p:sp>
            <p:nvSpPr>
              <p:cNvPr id="117798" name="Text Box 14"/>
              <p:cNvSpPr txBox="1">
                <a:spLocks noChangeArrowheads="1"/>
              </p:cNvSpPr>
              <p:nvPr/>
            </p:nvSpPr>
            <p:spPr bwMode="auto">
              <a:xfrm>
                <a:off x="3381523" y="2787650"/>
                <a:ext cx="649161" cy="35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UDP</a:t>
                </a:r>
              </a:p>
            </p:txBody>
          </p:sp>
          <p:sp>
            <p:nvSpPr>
              <p:cNvPr id="117799" name="Text Box 15"/>
              <p:cNvSpPr txBox="1">
                <a:spLocks noChangeArrowheads="1"/>
              </p:cNvSpPr>
              <p:nvPr/>
            </p:nvSpPr>
            <p:spPr bwMode="auto">
              <a:xfrm>
                <a:off x="4182434" y="2819400"/>
                <a:ext cx="649161" cy="35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TCP</a:t>
                </a:r>
              </a:p>
            </p:txBody>
          </p:sp>
          <p:sp>
            <p:nvSpPr>
              <p:cNvPr id="117800"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801"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802"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7803" name="Group 31"/>
              <p:cNvGrpSpPr>
                <a:grpSpLocks/>
              </p:cNvGrpSpPr>
              <p:nvPr/>
            </p:nvGrpSpPr>
            <p:grpSpPr bwMode="auto">
              <a:xfrm>
                <a:off x="2604654" y="1967359"/>
                <a:ext cx="2971800" cy="377408"/>
                <a:chOff x="2604654" y="1967359"/>
                <a:chExt cx="2971800" cy="377408"/>
              </a:xfrm>
            </p:grpSpPr>
            <p:sp>
              <p:nvSpPr>
                <p:cNvPr id="117804" name="Text Box 16"/>
                <p:cNvSpPr txBox="1">
                  <a:spLocks noChangeArrowheads="1"/>
                </p:cNvSpPr>
                <p:nvPr/>
              </p:nvSpPr>
              <p:spPr bwMode="auto">
                <a:xfrm>
                  <a:off x="4578889" y="2008911"/>
                  <a:ext cx="888785"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7805" name="Text Box 17"/>
                <p:cNvSpPr txBox="1">
                  <a:spLocks noChangeArrowheads="1"/>
                </p:cNvSpPr>
                <p:nvPr/>
              </p:nvSpPr>
              <p:spPr bwMode="auto">
                <a:xfrm>
                  <a:off x="2781501" y="1995055"/>
                  <a:ext cx="86963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7806" name="Text Box 18"/>
                <p:cNvSpPr txBox="1">
                  <a:spLocks noChangeArrowheads="1"/>
                </p:cNvSpPr>
                <p:nvPr/>
              </p:nvSpPr>
              <p:spPr bwMode="auto">
                <a:xfrm>
                  <a:off x="4145483" y="2008910"/>
                  <a:ext cx="6972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7807" name="Text Box 19"/>
                <p:cNvSpPr txBox="1">
                  <a:spLocks noChangeArrowheads="1"/>
                </p:cNvSpPr>
                <p:nvPr/>
              </p:nvSpPr>
              <p:spPr bwMode="auto">
                <a:xfrm>
                  <a:off x="3417096" y="2008908"/>
                  <a:ext cx="965404" cy="33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7808"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117764" name="Group 2"/>
          <p:cNvGrpSpPr>
            <a:grpSpLocks/>
          </p:cNvGrpSpPr>
          <p:nvPr/>
        </p:nvGrpSpPr>
        <p:grpSpPr bwMode="auto">
          <a:xfrm>
            <a:off x="6767513" y="4765675"/>
            <a:ext cx="2376487" cy="2092325"/>
            <a:chOff x="5257799" y="1981200"/>
            <a:chExt cx="3162073" cy="3741772"/>
          </a:xfrm>
        </p:grpSpPr>
        <p:sp>
          <p:nvSpPr>
            <p:cNvPr id="117768" name="Freeform 22"/>
            <p:cNvSpPr>
              <a:spLocks/>
            </p:cNvSpPr>
            <p:nvPr/>
          </p:nvSpPr>
          <p:spPr bwMode="auto">
            <a:xfrm>
              <a:off x="5867400" y="2667000"/>
              <a:ext cx="914400" cy="762000"/>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1800"/>
            </a:p>
            <a:p>
              <a:endParaRPr lang="en-US" altLang="x-none" sz="1800"/>
            </a:p>
          </p:txBody>
        </p:sp>
        <p:sp>
          <p:nvSpPr>
            <p:cNvPr id="117769" name="Freeform 4"/>
            <p:cNvSpPr>
              <a:spLocks/>
            </p:cNvSpPr>
            <p:nvPr/>
          </p:nvSpPr>
          <p:spPr bwMode="auto">
            <a:xfrm>
              <a:off x="52578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70" name="Freeform 5"/>
            <p:cNvSpPr>
              <a:spLocks/>
            </p:cNvSpPr>
            <p:nvPr/>
          </p:nvSpPr>
          <p:spPr bwMode="auto">
            <a:xfrm>
              <a:off x="73025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71" name="Line 6"/>
            <p:cNvSpPr>
              <a:spLocks noChangeShapeType="1"/>
            </p:cNvSpPr>
            <p:nvPr/>
          </p:nvSpPr>
          <p:spPr bwMode="auto">
            <a:xfrm>
              <a:off x="62484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2" name="Line 7"/>
            <p:cNvSpPr>
              <a:spLocks noChangeShapeType="1"/>
            </p:cNvSpPr>
            <p:nvPr/>
          </p:nvSpPr>
          <p:spPr bwMode="auto">
            <a:xfrm>
              <a:off x="61722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3" name="Text Box 8"/>
            <p:cNvSpPr txBox="1">
              <a:spLocks noChangeArrowheads="1"/>
            </p:cNvSpPr>
            <p:nvPr/>
          </p:nvSpPr>
          <p:spPr bwMode="auto">
            <a:xfrm>
              <a:off x="6523267" y="3470276"/>
              <a:ext cx="518655" cy="4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7774" name="Text Box 9"/>
            <p:cNvSpPr txBox="1">
              <a:spLocks noChangeArrowheads="1"/>
            </p:cNvSpPr>
            <p:nvPr/>
          </p:nvSpPr>
          <p:spPr bwMode="auto">
            <a:xfrm>
              <a:off x="5603565" y="5029201"/>
              <a:ext cx="94518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17775" name="Text Box 10"/>
            <p:cNvSpPr txBox="1">
              <a:spLocks noChangeArrowheads="1"/>
            </p:cNvSpPr>
            <p:nvPr/>
          </p:nvSpPr>
          <p:spPr bwMode="auto">
            <a:xfrm>
              <a:off x="7205902" y="5029201"/>
              <a:ext cx="72342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FDDI</a:t>
              </a:r>
            </a:p>
          </p:txBody>
        </p:sp>
        <p:sp>
          <p:nvSpPr>
            <p:cNvPr id="117776" name="Text Box 11"/>
            <p:cNvSpPr txBox="1">
              <a:spLocks noChangeArrowheads="1"/>
            </p:cNvSpPr>
            <p:nvPr/>
          </p:nvSpPr>
          <p:spPr bwMode="auto">
            <a:xfrm>
              <a:off x="6364659" y="5029201"/>
              <a:ext cx="97080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17777" name="Text Box 12"/>
            <p:cNvSpPr txBox="1">
              <a:spLocks noChangeArrowheads="1"/>
            </p:cNvSpPr>
            <p:nvPr/>
          </p:nvSpPr>
          <p:spPr bwMode="auto">
            <a:xfrm>
              <a:off x="6121010" y="2787649"/>
              <a:ext cx="613558"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t>TCP</a:t>
              </a:r>
            </a:p>
          </p:txBody>
        </p:sp>
        <p:sp>
          <p:nvSpPr>
            <p:cNvPr id="117778" name="Text Box 13"/>
            <p:cNvSpPr txBox="1">
              <a:spLocks noChangeArrowheads="1"/>
            </p:cNvSpPr>
            <p:nvPr/>
          </p:nvSpPr>
          <p:spPr bwMode="auto">
            <a:xfrm>
              <a:off x="6904859" y="2819400"/>
              <a:ext cx="64764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UDP</a:t>
              </a:r>
            </a:p>
          </p:txBody>
        </p:sp>
        <p:sp>
          <p:nvSpPr>
            <p:cNvPr id="117779" name="Line 19"/>
            <p:cNvSpPr>
              <a:spLocks noChangeShapeType="1"/>
            </p:cNvSpPr>
            <p:nvPr/>
          </p:nvSpPr>
          <p:spPr bwMode="auto">
            <a:xfrm>
              <a:off x="5257799" y="5714999"/>
              <a:ext cx="3162073" cy="79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80" name="Line 20"/>
            <p:cNvSpPr>
              <a:spLocks noChangeShapeType="1"/>
            </p:cNvSpPr>
            <p:nvPr/>
          </p:nvSpPr>
          <p:spPr bwMode="auto">
            <a:xfrm>
              <a:off x="58674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81" name="Line 21"/>
            <p:cNvSpPr>
              <a:spLocks noChangeShapeType="1"/>
            </p:cNvSpPr>
            <p:nvPr/>
          </p:nvSpPr>
          <p:spPr bwMode="auto">
            <a:xfrm>
              <a:off x="67818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7782" name="Group 26"/>
            <p:cNvGrpSpPr>
              <a:grpSpLocks/>
            </p:cNvGrpSpPr>
            <p:nvPr/>
          </p:nvGrpSpPr>
          <p:grpSpPr bwMode="auto">
            <a:xfrm>
              <a:off x="5348288" y="1995489"/>
              <a:ext cx="2971800" cy="406831"/>
              <a:chOff x="2604654" y="1967359"/>
              <a:chExt cx="2971800" cy="407129"/>
            </a:xfrm>
          </p:grpSpPr>
          <p:sp>
            <p:nvSpPr>
              <p:cNvPr id="117783" name="Text Box 16"/>
              <p:cNvSpPr txBox="1">
                <a:spLocks noChangeArrowheads="1"/>
              </p:cNvSpPr>
              <p:nvPr/>
            </p:nvSpPr>
            <p:spPr bwMode="auto">
              <a:xfrm>
                <a:off x="4615642" y="2008911"/>
                <a:ext cx="791633"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7784" name="Text Box 17"/>
              <p:cNvSpPr txBox="1">
                <a:spLocks noChangeArrowheads="1"/>
              </p:cNvSpPr>
              <p:nvPr/>
            </p:nvSpPr>
            <p:spPr bwMode="auto">
              <a:xfrm>
                <a:off x="2808641" y="1995055"/>
                <a:ext cx="774572"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7785" name="Text Box 18"/>
              <p:cNvSpPr txBox="1">
                <a:spLocks noChangeArrowheads="1"/>
              </p:cNvSpPr>
              <p:nvPr/>
            </p:nvSpPr>
            <p:spPr bwMode="auto">
              <a:xfrm>
                <a:off x="4163840" y="2008910"/>
                <a:ext cx="621056"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7786" name="Text Box 19"/>
              <p:cNvSpPr txBox="1">
                <a:spLocks noChangeArrowheads="1"/>
              </p:cNvSpPr>
              <p:nvPr/>
            </p:nvSpPr>
            <p:spPr bwMode="auto">
              <a:xfrm>
                <a:off x="3447458" y="2008908"/>
                <a:ext cx="859877" cy="36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7787"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17765" name="Straight Arrow Connector 47"/>
          <p:cNvCxnSpPr>
            <a:cxnSpLocks noChangeShapeType="1"/>
          </p:cNvCxnSpPr>
          <p:nvPr/>
        </p:nvCxnSpPr>
        <p:spPr bwMode="auto">
          <a:xfrm>
            <a:off x="1722438" y="5218113"/>
            <a:ext cx="5600700"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pic>
        <p:nvPicPr>
          <p:cNvPr id="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1081088"/>
            <a:ext cx="6870700"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7" name="TextBox 1"/>
          <p:cNvSpPr txBox="1">
            <a:spLocks noChangeArrowheads="1"/>
          </p:cNvSpPr>
          <p:nvPr/>
        </p:nvSpPr>
        <p:spPr bwMode="auto">
          <a:xfrm>
            <a:off x="10560050" y="48625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US" altLang="x-none" sz="3600">
                <a:ea typeface="ＭＳ Ｐゴシック" charset="-128"/>
              </a:rPr>
              <a:t>Secure Socket Layer Architecture</a:t>
            </a:r>
          </a:p>
        </p:txBody>
      </p:sp>
      <p:pic>
        <p:nvPicPr>
          <p:cNvPr id="119810"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
        <p:nvSpPr>
          <p:cNvPr id="656388" name="Rectangle 4"/>
          <p:cNvSpPr>
            <a:spLocks noChangeArrowheads="1"/>
          </p:cNvSpPr>
          <p:nvPr/>
        </p:nvSpPr>
        <p:spPr bwMode="auto">
          <a:xfrm>
            <a:off x="6213475" y="1774825"/>
            <a:ext cx="927100" cy="1108075"/>
          </a:xfrm>
          <a:prstGeom prst="rect">
            <a:avLst/>
          </a:prstGeom>
          <a:solidFill>
            <a:schemeClr val="accent6">
              <a:lumMod val="60000"/>
              <a:lumOff val="40000"/>
            </a:schemeClr>
          </a:solidFill>
          <a:ln w="9525">
            <a:solidFill>
              <a:schemeClr val="tx1"/>
            </a:solidFill>
            <a:miter lim="800000"/>
            <a:headEnd/>
            <a:tailEnd/>
          </a:ln>
          <a:effectLst/>
        </p:spPr>
        <p:txBody>
          <a:bodyPr wrap="none" anchor="ctr"/>
          <a:lstStyle/>
          <a:p>
            <a:pPr>
              <a:defRPr/>
            </a:pPr>
            <a:r>
              <a:rPr lang="en-US">
                <a:latin typeface="Times New Roman" pitchFamily="18" charset="0"/>
                <a:ea typeface="+mn-ea"/>
              </a:rPr>
              <a:t>HTTP</a:t>
            </a:r>
          </a:p>
        </p:txBody>
      </p:sp>
      <p:sp>
        <p:nvSpPr>
          <p:cNvPr id="656389" name="Rectangle 5"/>
          <p:cNvSpPr>
            <a:spLocks noChangeArrowheads="1"/>
          </p:cNvSpPr>
          <p:nvPr/>
        </p:nvSpPr>
        <p:spPr bwMode="auto">
          <a:xfrm>
            <a:off x="7151688" y="1785938"/>
            <a:ext cx="952500" cy="1108075"/>
          </a:xfrm>
          <a:prstGeom prst="rect">
            <a:avLst/>
          </a:prstGeom>
          <a:solidFill>
            <a:schemeClr val="accent6">
              <a:lumMod val="60000"/>
              <a:lumOff val="40000"/>
            </a:schemeClr>
          </a:solidFill>
          <a:ln w="9525">
            <a:solidFill>
              <a:schemeClr val="tx1"/>
            </a:solidFill>
            <a:miter lim="800000"/>
            <a:headEnd/>
            <a:tailEnd/>
          </a:ln>
          <a:effectLst/>
        </p:spPr>
        <p:txBody>
          <a:bodyPr wrap="none" anchor="ctr"/>
          <a:lstStyle/>
          <a:p>
            <a:pPr>
              <a:defRPr/>
            </a:pPr>
            <a:r>
              <a:rPr lang="en-US" dirty="0">
                <a:latin typeface="Times New Roman" pitchFamily="18" charset="0"/>
                <a:ea typeface="+mn-ea"/>
              </a:rPr>
              <a:t>POP3</a:t>
            </a:r>
          </a:p>
        </p:txBody>
      </p:sp>
      <p:sp>
        <p:nvSpPr>
          <p:cNvPr id="2" name="Slide Number Placeholder 1">
            <a:extLst>
              <a:ext uri="{FF2B5EF4-FFF2-40B4-BE49-F238E27FC236}">
                <a16:creationId xmlns:a16="http://schemas.microsoft.com/office/drawing/2014/main" id="{391CEF8B-8EAC-2846-B56E-F283A9099EE7}"/>
              </a:ext>
            </a:extLst>
          </p:cNvPr>
          <p:cNvSpPr>
            <a:spLocks noGrp="1"/>
          </p:cNvSpPr>
          <p:nvPr>
            <p:ph type="sldNum" sz="quarter" idx="11"/>
          </p:nvPr>
        </p:nvSpPr>
        <p:spPr/>
        <p:txBody>
          <a:bodyPr/>
          <a:lstStyle/>
          <a:p>
            <a:fld id="{08B93810-1130-5E43-8ADB-DEFA6B14AF28}" type="slidenum">
              <a:rPr lang="en-US" altLang="x-none" smtClean="0"/>
              <a:pPr/>
              <a:t>57</a:t>
            </a:fld>
            <a:endParaRPr lang="en-US" altLang="x-none"/>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533400" y="228600"/>
            <a:ext cx="8321675" cy="1143000"/>
          </a:xfrm>
        </p:spPr>
        <p:txBody>
          <a:bodyPr/>
          <a:lstStyle/>
          <a:p>
            <a:r>
              <a:rPr lang="en-US" altLang="x-none">
                <a:ea typeface="ＭＳ Ｐゴシック" charset="-128"/>
              </a:rPr>
              <a:t>SSL Record-Layer Packet Format</a:t>
            </a:r>
          </a:p>
        </p:txBody>
      </p:sp>
      <p:pic>
        <p:nvPicPr>
          <p:cNvPr id="121858"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44525" y="1793875"/>
            <a:ext cx="7772400" cy="4648200"/>
          </a:xfrm>
        </p:spPr>
      </p:pic>
      <p:sp>
        <p:nvSpPr>
          <p:cNvPr id="121859" name="Text Box 5"/>
          <p:cNvSpPr txBox="1">
            <a:spLocks noChangeArrowheads="1"/>
          </p:cNvSpPr>
          <p:nvPr/>
        </p:nvSpPr>
        <p:spPr bwMode="auto">
          <a:xfrm>
            <a:off x="150813" y="1604963"/>
            <a:ext cx="1708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a:t>20: change_cipher</a:t>
            </a:r>
          </a:p>
          <a:p>
            <a:r>
              <a:rPr lang="en-US" altLang="x-none" sz="1400"/>
              <a:t>21: alert</a:t>
            </a:r>
          </a:p>
          <a:p>
            <a:r>
              <a:rPr lang="en-US" altLang="x-none" sz="1400"/>
              <a:t>22: handshake</a:t>
            </a:r>
          </a:p>
          <a:p>
            <a:r>
              <a:rPr lang="en-US" altLang="x-none" sz="1400"/>
              <a:t>23: application</a:t>
            </a:r>
          </a:p>
        </p:txBody>
      </p:sp>
      <p:sp>
        <p:nvSpPr>
          <p:cNvPr id="121860" name="Line 6"/>
          <p:cNvSpPr>
            <a:spLocks noChangeShapeType="1"/>
          </p:cNvSpPr>
          <p:nvPr/>
        </p:nvSpPr>
        <p:spPr bwMode="auto">
          <a:xfrm>
            <a:off x="1446213" y="1993900"/>
            <a:ext cx="231775" cy="158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 name="Slide Number Placeholder 1">
            <a:extLst>
              <a:ext uri="{FF2B5EF4-FFF2-40B4-BE49-F238E27FC236}">
                <a16:creationId xmlns:a16="http://schemas.microsoft.com/office/drawing/2014/main" id="{FAA38A0A-0358-9940-8898-0B0B7973052F}"/>
              </a:ext>
            </a:extLst>
          </p:cNvPr>
          <p:cNvSpPr>
            <a:spLocks noGrp="1"/>
          </p:cNvSpPr>
          <p:nvPr>
            <p:ph type="sldNum" sz="quarter" idx="11"/>
          </p:nvPr>
        </p:nvSpPr>
        <p:spPr/>
        <p:txBody>
          <a:bodyPr/>
          <a:lstStyle/>
          <a:p>
            <a:fld id="{08B93810-1130-5E43-8ADB-DEFA6B14AF28}" type="slidenum">
              <a:rPr lang="en-US" altLang="x-none" smtClean="0"/>
              <a:pPr/>
              <a:t>58</a:t>
            </a:fld>
            <a:endParaRPr lang="en-US" altLang="x-none"/>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0E4A9E90-B6A9-554E-B15B-7A87D8A210D2}" type="slidenum">
              <a:rPr lang="en-US" altLang="x-none" sz="1400"/>
              <a:pPr/>
              <a:t>59</a:t>
            </a:fld>
            <a:endParaRPr lang="en-US" altLang="x-none" sz="1400"/>
          </a:p>
        </p:txBody>
      </p:sp>
      <p:sp>
        <p:nvSpPr>
          <p:cNvPr id="123906" name="Rectangle 2"/>
          <p:cNvSpPr>
            <a:spLocks noGrp="1" noChangeArrowheads="1"/>
          </p:cNvSpPr>
          <p:nvPr>
            <p:ph type="title"/>
          </p:nvPr>
        </p:nvSpPr>
        <p:spPr>
          <a:xfrm>
            <a:off x="533400" y="177800"/>
            <a:ext cx="8193088" cy="1143000"/>
          </a:xfrm>
        </p:spPr>
        <p:txBody>
          <a:bodyPr/>
          <a:lstStyle/>
          <a:p>
            <a:r>
              <a:rPr lang="en-US" altLang="zh-CN" sz="3600">
                <a:ea typeface="宋体" charset="-122"/>
              </a:rPr>
              <a:t>Summary: The Big Picture </a:t>
            </a:r>
            <a:br>
              <a:rPr lang="en-US" altLang="zh-CN" sz="3600">
                <a:ea typeface="宋体" charset="-122"/>
              </a:rPr>
            </a:br>
            <a:r>
              <a:rPr lang="en-US" altLang="zh-CN" sz="3600">
                <a:ea typeface="宋体" charset="-122"/>
              </a:rPr>
              <a:t>of the Internet</a:t>
            </a:r>
            <a:endParaRPr lang="en-US" altLang="x-none" sz="3600">
              <a:ea typeface="ＭＳ Ｐゴシック" charset="-128"/>
            </a:endParaRPr>
          </a:p>
        </p:txBody>
      </p:sp>
      <p:sp>
        <p:nvSpPr>
          <p:cNvPr id="123907" name="Rectangle 3"/>
          <p:cNvSpPr>
            <a:spLocks noGrp="1" noChangeArrowheads="1"/>
          </p:cNvSpPr>
          <p:nvPr>
            <p:ph type="body" idx="1"/>
          </p:nvPr>
        </p:nvSpPr>
        <p:spPr>
          <a:xfrm>
            <a:off x="533400" y="1430338"/>
            <a:ext cx="8137525" cy="5065712"/>
          </a:xfrm>
        </p:spPr>
        <p:txBody>
          <a:bodyPr/>
          <a:lstStyle/>
          <a:p>
            <a:pPr>
              <a:buFont typeface="Wingdings" pitchFamily="2" charset="2"/>
              <a:buChar char="q"/>
            </a:pPr>
            <a:r>
              <a:rPr lang="en-US" altLang="zh-CN" sz="2400" dirty="0">
                <a:ea typeface="宋体" charset="-122"/>
              </a:rPr>
              <a:t>Hosts and routers: </a:t>
            </a:r>
          </a:p>
          <a:p>
            <a:pPr lvl="1">
              <a:buFont typeface="Courier New" panose="02070309020205020404" pitchFamily="49" charset="0"/>
              <a:buChar char="o"/>
            </a:pPr>
            <a:r>
              <a:rPr lang="en-US" altLang="zh-CN" sz="2000" dirty="0">
                <a:ea typeface="宋体" charset="-122"/>
              </a:rPr>
              <a:t>~ 1 </a:t>
            </a:r>
            <a:r>
              <a:rPr lang="en-US" altLang="zh-CN" sz="2000" dirty="0" err="1">
                <a:ea typeface="宋体" charset="-122"/>
              </a:rPr>
              <a:t>bil</a:t>
            </a:r>
            <a:r>
              <a:rPr lang="en-US" altLang="zh-CN" sz="2000" dirty="0">
                <a:ea typeface="宋体" charset="-122"/>
              </a:rPr>
              <a:t>. hosts</a:t>
            </a:r>
          </a:p>
          <a:p>
            <a:pPr lvl="1">
              <a:buFont typeface="Courier New" panose="02070309020205020404" pitchFamily="49" charset="0"/>
              <a:buChar char="o"/>
            </a:pPr>
            <a:r>
              <a:rPr lang="en-US" altLang="zh-CN" sz="2000" dirty="0">
                <a:ea typeface="宋体" charset="-122"/>
              </a:rPr>
              <a:t>autonomous systems organized </a:t>
            </a:r>
            <a:br>
              <a:rPr lang="en-US" altLang="zh-CN" sz="2000" dirty="0">
                <a:ea typeface="宋体" charset="-122"/>
              </a:rPr>
            </a:br>
            <a:r>
              <a:rPr lang="en-US" altLang="x-none" sz="2000" dirty="0">
                <a:ea typeface="ＭＳ Ｐゴシック" charset="-128"/>
              </a:rPr>
              <a:t>roughly hierarchical</a:t>
            </a:r>
            <a:endParaRPr lang="en-US" altLang="zh-CN" sz="2000" dirty="0">
              <a:ea typeface="宋体" charset="-122"/>
            </a:endParaRPr>
          </a:p>
          <a:p>
            <a:pPr lvl="1">
              <a:buFont typeface="Courier New" panose="02070309020205020404" pitchFamily="49" charset="0"/>
              <a:buChar char="o"/>
            </a:pPr>
            <a:r>
              <a:rPr lang="en-US" altLang="zh-CN" sz="2000" dirty="0">
                <a:ea typeface="宋体" charset="-122"/>
              </a:rPr>
              <a:t>backbone links at 100 </a:t>
            </a:r>
            <a:r>
              <a:rPr lang="en-US" altLang="zh-CN" sz="2000" dirty="0" err="1">
                <a:ea typeface="宋体" charset="-122"/>
              </a:rPr>
              <a:t>Gbps</a:t>
            </a:r>
            <a:r>
              <a:rPr lang="en-US" altLang="zh-CN" sz="2000" dirty="0">
                <a:ea typeface="宋体" charset="-122"/>
              </a:rPr>
              <a:t> </a:t>
            </a:r>
          </a:p>
          <a:p>
            <a:pPr lvl="1">
              <a:buFont typeface="Courier New" panose="02070309020205020404" pitchFamily="49" charset="0"/>
              <a:buChar char="o"/>
            </a:pPr>
            <a:endParaRPr lang="en-US" altLang="x-none" sz="2000" dirty="0">
              <a:ea typeface="ＭＳ Ｐゴシック" charset="-128"/>
            </a:endParaRPr>
          </a:p>
          <a:p>
            <a:pPr>
              <a:buFont typeface="Wingdings" pitchFamily="2" charset="2"/>
              <a:buChar char="q"/>
            </a:pPr>
            <a:r>
              <a:rPr lang="en-US" altLang="zh-CN" sz="2400" dirty="0">
                <a:ea typeface="宋体" charset="-122"/>
              </a:rPr>
              <a:t>Software:</a:t>
            </a:r>
          </a:p>
          <a:p>
            <a:pPr lvl="1">
              <a:buFont typeface="Courier New" panose="02070309020205020404" pitchFamily="49" charset="0"/>
              <a:buChar char="o"/>
            </a:pPr>
            <a:r>
              <a:rPr lang="en-US" altLang="x-none" sz="2000" dirty="0">
                <a:ea typeface="ＭＳ Ｐゴシック" charset="-128"/>
              </a:rPr>
              <a:t>datagram switching with virtual</a:t>
            </a:r>
            <a:br>
              <a:rPr lang="en-US" altLang="x-none" sz="2000" dirty="0">
                <a:ea typeface="ＭＳ Ｐゴシック" charset="-128"/>
              </a:rPr>
            </a:br>
            <a:r>
              <a:rPr lang="en-US" altLang="x-none" sz="2000" dirty="0">
                <a:ea typeface="ＭＳ Ｐゴシック" charset="-128"/>
              </a:rPr>
              <a:t>circuit support at backbone</a:t>
            </a:r>
          </a:p>
          <a:p>
            <a:pPr lvl="1">
              <a:buFont typeface="Courier New" panose="02070309020205020404" pitchFamily="49" charset="0"/>
              <a:buChar char="o"/>
            </a:pPr>
            <a:r>
              <a:rPr lang="en-US" altLang="zh-CN" sz="2000" dirty="0">
                <a:ea typeface="宋体" charset="-122"/>
              </a:rPr>
              <a:t>l</a:t>
            </a:r>
            <a:r>
              <a:rPr lang="en-US" altLang="x-none" sz="2000" dirty="0">
                <a:ea typeface="ＭＳ Ｐゴシック" charset="-128"/>
              </a:rPr>
              <a:t>ayered network architecture</a:t>
            </a:r>
          </a:p>
          <a:p>
            <a:pPr lvl="2">
              <a:buFont typeface="Courier New" panose="02070309020205020404" pitchFamily="49" charset="0"/>
              <a:buChar char="o"/>
            </a:pPr>
            <a:r>
              <a:rPr lang="en-US" altLang="zh-CN" sz="1800" dirty="0">
                <a:ea typeface="宋体" charset="-122"/>
              </a:rPr>
              <a:t>u</a:t>
            </a:r>
            <a:r>
              <a:rPr lang="en-US" altLang="x-none" sz="1800" dirty="0">
                <a:ea typeface="ＭＳ Ｐゴシック" charset="-128"/>
              </a:rPr>
              <a:t>se end-to-end arguments </a:t>
            </a:r>
            <a:br>
              <a:rPr lang="en-US" altLang="x-none" sz="1800" dirty="0">
                <a:ea typeface="ＭＳ Ｐゴシック" charset="-128"/>
              </a:rPr>
            </a:br>
            <a:r>
              <a:rPr lang="en-US" altLang="x-none" sz="1800" dirty="0">
                <a:ea typeface="ＭＳ Ｐゴシック" charset="-128"/>
              </a:rPr>
              <a:t>to determine the services</a:t>
            </a:r>
            <a:br>
              <a:rPr lang="en-US" altLang="x-none" sz="1800" dirty="0">
                <a:ea typeface="ＭＳ Ｐゴシック" charset="-128"/>
              </a:rPr>
            </a:br>
            <a:r>
              <a:rPr lang="en-US" altLang="x-none" sz="1800" dirty="0">
                <a:ea typeface="ＭＳ Ｐゴシック" charset="-128"/>
              </a:rPr>
              <a:t>provided by each layer</a:t>
            </a:r>
          </a:p>
          <a:p>
            <a:pPr lvl="1">
              <a:buFont typeface="Courier New" panose="02070309020205020404" pitchFamily="49" charset="0"/>
              <a:buChar char="o"/>
            </a:pPr>
            <a:r>
              <a:rPr lang="en-US" altLang="zh-CN" sz="2000" dirty="0">
                <a:ea typeface="宋体" charset="-122"/>
              </a:rPr>
              <a:t>t</a:t>
            </a:r>
            <a:r>
              <a:rPr lang="en-US" altLang="x-none" sz="2000" dirty="0">
                <a:ea typeface="ＭＳ Ｐゴシック" charset="-128"/>
              </a:rPr>
              <a:t>he hourglass architecture </a:t>
            </a:r>
            <a:br>
              <a:rPr lang="en-US" altLang="x-none" sz="2000" dirty="0">
                <a:ea typeface="ＭＳ Ｐゴシック" charset="-128"/>
              </a:rPr>
            </a:br>
            <a:r>
              <a:rPr lang="en-US" altLang="x-none" sz="2000" dirty="0">
                <a:ea typeface="ＭＳ Ｐゴシック" charset="-128"/>
              </a:rPr>
              <a:t>of the Internet</a:t>
            </a:r>
          </a:p>
        </p:txBody>
      </p:sp>
      <p:sp>
        <p:nvSpPr>
          <p:cNvPr id="123908" name="Freeform 6"/>
          <p:cNvSpPr>
            <a:spLocks/>
          </p:cNvSpPr>
          <p:nvPr/>
        </p:nvSpPr>
        <p:spPr bwMode="auto">
          <a:xfrm>
            <a:off x="5645150" y="2022475"/>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909" name="Freeform 7"/>
          <p:cNvSpPr>
            <a:spLocks/>
          </p:cNvSpPr>
          <p:nvPr/>
        </p:nvSpPr>
        <p:spPr bwMode="auto">
          <a:xfrm>
            <a:off x="7689850" y="2022475"/>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910" name="Line 8"/>
          <p:cNvSpPr>
            <a:spLocks noChangeShapeType="1"/>
          </p:cNvSpPr>
          <p:nvPr/>
        </p:nvSpPr>
        <p:spPr bwMode="auto">
          <a:xfrm>
            <a:off x="6635750" y="347027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1" name="Line 9"/>
          <p:cNvSpPr>
            <a:spLocks noChangeShapeType="1"/>
          </p:cNvSpPr>
          <p:nvPr/>
        </p:nvSpPr>
        <p:spPr bwMode="auto">
          <a:xfrm>
            <a:off x="6559550" y="407987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2" name="Text Box 10"/>
          <p:cNvSpPr txBox="1">
            <a:spLocks noChangeArrowheads="1"/>
          </p:cNvSpPr>
          <p:nvPr/>
        </p:nvSpPr>
        <p:spPr bwMode="auto">
          <a:xfrm>
            <a:off x="6743700" y="351155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IP4/6</a:t>
            </a:r>
          </a:p>
        </p:txBody>
      </p:sp>
      <p:sp>
        <p:nvSpPr>
          <p:cNvPr id="123913" name="Text Box 11"/>
          <p:cNvSpPr txBox="1">
            <a:spLocks noChangeArrowheads="1"/>
          </p:cNvSpPr>
          <p:nvPr/>
        </p:nvSpPr>
        <p:spPr bwMode="auto">
          <a:xfrm>
            <a:off x="5805488" y="5375275"/>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Ethernet</a:t>
            </a:r>
          </a:p>
        </p:txBody>
      </p:sp>
      <p:sp>
        <p:nvSpPr>
          <p:cNvPr id="123914" name="Text Box 12"/>
          <p:cNvSpPr txBox="1">
            <a:spLocks noChangeArrowheads="1"/>
          </p:cNvSpPr>
          <p:nvPr/>
        </p:nvSpPr>
        <p:spPr bwMode="auto">
          <a:xfrm>
            <a:off x="7473950" y="5375275"/>
            <a:ext cx="1152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Cable/DSL</a:t>
            </a:r>
          </a:p>
        </p:txBody>
      </p:sp>
      <p:sp>
        <p:nvSpPr>
          <p:cNvPr id="123915" name="Text Box 13"/>
          <p:cNvSpPr txBox="1">
            <a:spLocks noChangeArrowheads="1"/>
          </p:cNvSpPr>
          <p:nvPr/>
        </p:nvSpPr>
        <p:spPr bwMode="auto">
          <a:xfrm>
            <a:off x="6678613" y="5375275"/>
            <a:ext cx="931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Wireless</a:t>
            </a:r>
          </a:p>
        </p:txBody>
      </p:sp>
      <p:sp>
        <p:nvSpPr>
          <p:cNvPr id="123916" name="Text Box 14"/>
          <p:cNvSpPr txBox="1">
            <a:spLocks noChangeArrowheads="1"/>
          </p:cNvSpPr>
          <p:nvPr/>
        </p:nvSpPr>
        <p:spPr bwMode="auto">
          <a:xfrm>
            <a:off x="6521450" y="2828925"/>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TCP</a:t>
            </a:r>
          </a:p>
        </p:txBody>
      </p:sp>
      <p:sp>
        <p:nvSpPr>
          <p:cNvPr id="123917" name="Text Box 15"/>
          <p:cNvSpPr txBox="1">
            <a:spLocks noChangeArrowheads="1"/>
          </p:cNvSpPr>
          <p:nvPr/>
        </p:nvSpPr>
        <p:spPr bwMode="auto">
          <a:xfrm>
            <a:off x="7316788" y="2860675"/>
            <a:ext cx="600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UDP</a:t>
            </a:r>
          </a:p>
        </p:txBody>
      </p:sp>
      <p:sp>
        <p:nvSpPr>
          <p:cNvPr id="123918" name="Line 21"/>
          <p:cNvSpPr>
            <a:spLocks noChangeShapeType="1"/>
          </p:cNvSpPr>
          <p:nvPr/>
        </p:nvSpPr>
        <p:spPr bwMode="auto">
          <a:xfrm>
            <a:off x="5645150" y="5756275"/>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9" name="Line 23"/>
          <p:cNvSpPr>
            <a:spLocks noChangeShapeType="1"/>
          </p:cNvSpPr>
          <p:nvPr/>
        </p:nvSpPr>
        <p:spPr bwMode="auto">
          <a:xfrm>
            <a:off x="6254750" y="2708275"/>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0" name="Line 24"/>
          <p:cNvSpPr>
            <a:spLocks noChangeShapeType="1"/>
          </p:cNvSpPr>
          <p:nvPr/>
        </p:nvSpPr>
        <p:spPr bwMode="auto">
          <a:xfrm>
            <a:off x="7169150" y="2708275"/>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921" name="Group 40"/>
          <p:cNvGrpSpPr>
            <a:grpSpLocks/>
          </p:cNvGrpSpPr>
          <p:nvPr/>
        </p:nvGrpSpPr>
        <p:grpSpPr bwMode="auto">
          <a:xfrm>
            <a:off x="5735638" y="2036763"/>
            <a:ext cx="2971800" cy="377825"/>
            <a:chOff x="2604654" y="1967359"/>
            <a:chExt cx="2971800" cy="378102"/>
          </a:xfrm>
        </p:grpSpPr>
        <p:sp>
          <p:nvSpPr>
            <p:cNvPr id="123924"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23925"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23926"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23927"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23928"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23929" name="Straight Connector 46"/>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cxnSp>
        <p:nvCxnSpPr>
          <p:cNvPr id="123922" name="Straight Connector 47"/>
          <p:cNvCxnSpPr>
            <a:cxnSpLocks noChangeShapeType="1"/>
          </p:cNvCxnSpPr>
          <p:nvPr/>
        </p:nvCxnSpPr>
        <p:spPr bwMode="auto">
          <a:xfrm rot="5400000">
            <a:off x="6671469" y="2542381"/>
            <a:ext cx="3175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23923" name="Text Box 14"/>
          <p:cNvSpPr txBox="1">
            <a:spLocks noChangeArrowheads="1"/>
          </p:cNvSpPr>
          <p:nvPr/>
        </p:nvSpPr>
        <p:spPr bwMode="auto">
          <a:xfrm>
            <a:off x="6203950" y="2344738"/>
            <a:ext cx="547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SSL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x-none">
                <a:ea typeface="ＭＳ Ｐゴシック" charset="-128"/>
              </a:rPr>
              <a:t>Recap: Queueing Theory</a:t>
            </a:r>
          </a:p>
        </p:txBody>
      </p:sp>
      <p:sp>
        <p:nvSpPr>
          <p:cNvPr id="3993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sym typeface="Symbol" charset="2"/>
              </a:rPr>
              <a:t>Model </a:t>
            </a:r>
            <a:r>
              <a:rPr lang="en-US" altLang="x-none" dirty="0">
                <a:solidFill>
                  <a:srgbClr val="FF0000"/>
                </a:solidFill>
                <a:ea typeface="ＭＳ Ｐゴシック" charset="-128"/>
                <a:sym typeface="Symbol" charset="2"/>
              </a:rPr>
              <a:t>system state </a:t>
            </a:r>
          </a:p>
          <a:p>
            <a:pPr>
              <a:buFont typeface="Wingdings" pitchFamily="2" charset="2"/>
              <a:buChar char="q"/>
            </a:pPr>
            <a:r>
              <a:rPr lang="en-US" altLang="x-none" dirty="0">
                <a:ea typeface="ＭＳ Ｐゴシック" charset="-128"/>
                <a:sym typeface="Symbol" charset="2"/>
              </a:rPr>
              <a:t>Introduce </a:t>
            </a:r>
            <a:r>
              <a:rPr lang="en-US" altLang="x-none" dirty="0">
                <a:solidFill>
                  <a:srgbClr val="FF0000"/>
                </a:solidFill>
                <a:ea typeface="ＭＳ Ｐゴシック" charset="-128"/>
                <a:sym typeface="Symbol" charset="2"/>
              </a:rPr>
              <a:t>state transition </a:t>
            </a:r>
            <a:r>
              <a:rPr lang="en-US" altLang="x-none" dirty="0">
                <a:ea typeface="ＭＳ Ｐゴシック" charset="-128"/>
                <a:sym typeface="Symbol" charset="2"/>
              </a:rPr>
              <a:t>diagram</a:t>
            </a:r>
          </a:p>
          <a:p>
            <a:pPr>
              <a:buFont typeface="Wingdings" pitchFamily="2" charset="2"/>
              <a:buChar char="q"/>
            </a:pPr>
            <a:r>
              <a:rPr lang="en-US" altLang="x-none" dirty="0">
                <a:ea typeface="ＭＳ Ｐゴシック" charset="-128"/>
                <a:sym typeface="Symbol" charset="2"/>
              </a:rPr>
              <a:t>Focus on </a:t>
            </a:r>
            <a:r>
              <a:rPr lang="en-US" altLang="x-none" dirty="0">
                <a:solidFill>
                  <a:srgbClr val="FF0000"/>
                </a:solidFill>
                <a:ea typeface="ＭＳ Ｐゴシック" charset="-128"/>
                <a:sym typeface="Symbol" charset="2"/>
              </a:rPr>
              <a:t>equilibrium</a:t>
            </a:r>
            <a:r>
              <a:rPr lang="en-US" altLang="x-none" dirty="0">
                <a:ea typeface="ＭＳ Ｐゴシック" charset="-128"/>
                <a:sym typeface="Symbol" charset="2"/>
              </a:rPr>
              <a:t>: state trend neither growing nor shrinking</a:t>
            </a:r>
          </a:p>
        </p:txBody>
      </p:sp>
      <p:sp>
        <p:nvSpPr>
          <p:cNvPr id="39939" name="Slide Number Placeholder 3"/>
          <p:cNvSpPr>
            <a:spLocks noGrp="1"/>
          </p:cNvSpPr>
          <p:nvPr>
            <p:ph type="sldNum" sz="quarter" idx="4294967295"/>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055A5B-BD83-A84D-9D4B-8306F5FAE498}" type="slidenum">
              <a:rPr lang="en-US" altLang="x-none" sz="1200">
                <a:solidFill>
                  <a:srgbClr val="000000"/>
                </a:solidFill>
              </a:rPr>
              <a:pPr>
                <a:spcBef>
                  <a:spcPct val="0"/>
                </a:spcBef>
                <a:buClrTx/>
                <a:buSzTx/>
                <a:buFontTx/>
                <a:buNone/>
              </a:pPr>
              <a:t>6</a:t>
            </a:fld>
            <a:endParaRPr lang="en-US" altLang="x-none" sz="1200">
              <a:solidFill>
                <a:srgbClr val="000000"/>
              </a:solidFill>
            </a:endParaRPr>
          </a:p>
        </p:txBody>
      </p:sp>
    </p:spTree>
    <p:extLst>
      <p:ext uri="{BB962C8B-B14F-4D97-AF65-F5344CB8AC3E}">
        <p14:creationId xmlns:p14="http://schemas.microsoft.com/office/powerpoint/2010/main" val="2468389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B0675102-CCC8-324F-A4F1-45CC1B1967EB}" type="slidenum">
              <a:rPr lang="en-US" altLang="x-none" sz="1400">
                <a:solidFill>
                  <a:srgbClr val="000000"/>
                </a:solidFill>
                <a:latin typeface="Comic Sans MS" charset="0"/>
              </a:rPr>
              <a:pPr/>
              <a:t>60</a:t>
            </a:fld>
            <a:endParaRPr lang="en-US" altLang="x-none" sz="1400">
              <a:solidFill>
                <a:srgbClr val="000000"/>
              </a:solidFill>
              <a:latin typeface="Comic Sans MS" charset="0"/>
            </a:endParaRPr>
          </a:p>
        </p:txBody>
      </p:sp>
      <p:pic>
        <p:nvPicPr>
          <p:cNvPr id="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3" y="5956300"/>
            <a:ext cx="579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5955" name="TextBox 2"/>
          <p:cNvSpPr txBox="1">
            <a:spLocks noChangeArrowheads="1"/>
          </p:cNvSpPr>
          <p:nvPr/>
        </p:nvSpPr>
        <p:spPr bwMode="auto">
          <a:xfrm>
            <a:off x="10109200" y="38608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5788" y="3181350"/>
            <a:ext cx="58642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68388"/>
            <a:ext cx="4857750"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1075" y="446088"/>
            <a:ext cx="4352925"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Rectangle 4"/>
          <p:cNvSpPr>
            <a:spLocks noChangeArrowheads="1"/>
          </p:cNvSpPr>
          <p:nvPr/>
        </p:nvSpPr>
        <p:spPr bwMode="auto">
          <a:xfrm>
            <a:off x="225425" y="223838"/>
            <a:ext cx="2644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latin typeface="Comic Sans MS" charset="0"/>
              </a:rPr>
              <a:t>Protocol Formats</a:t>
            </a:r>
            <a:endParaRPr lang="en-US"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956051C8-8151-9346-80BB-2F55948007E4}" type="slidenum">
              <a:rPr lang="en-US" altLang="x-none" sz="1400"/>
              <a:pPr/>
              <a:t>61</a:t>
            </a:fld>
            <a:endParaRPr lang="en-US" altLang="x-none" sz="1400"/>
          </a:p>
        </p:txBody>
      </p:sp>
      <p:sp>
        <p:nvSpPr>
          <p:cNvPr id="128002" name="Rectangle 2"/>
          <p:cNvSpPr>
            <a:spLocks noGrp="1" noChangeArrowheads="1"/>
          </p:cNvSpPr>
          <p:nvPr>
            <p:ph type="title"/>
          </p:nvPr>
        </p:nvSpPr>
        <p:spPr/>
        <p:txBody>
          <a:bodyPr/>
          <a:lstStyle/>
          <a:p>
            <a:r>
              <a:rPr lang="en-US" altLang="x-none">
                <a:ea typeface="ＭＳ Ｐゴシック" charset="-128"/>
              </a:rPr>
              <a:t>Outline</a:t>
            </a:r>
          </a:p>
        </p:txBody>
      </p:sp>
      <p:sp>
        <p:nvSpPr>
          <p:cNvPr id="128003"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Ad</a:t>
            </a:r>
            <a:r>
              <a:rPr lang="en-US" altLang="zh-CN" dirty="0">
                <a:ea typeface="ＭＳ Ｐゴシック" charset="-128"/>
              </a:rPr>
              <a:t>min.</a:t>
            </a:r>
            <a:r>
              <a:rPr lang="zh-CN" altLang="en-US" dirty="0">
                <a:ea typeface="ＭＳ Ｐゴシック" charset="-128"/>
              </a:rPr>
              <a:t> </a:t>
            </a:r>
            <a:r>
              <a:rPr lang="en-US" altLang="zh-CN" dirty="0">
                <a:ea typeface="ＭＳ Ｐゴシック" charset="-128"/>
              </a:rPr>
              <a:t>and</a:t>
            </a:r>
            <a:r>
              <a:rPr lang="zh-CN" altLang="en-US" dirty="0">
                <a:ea typeface="ＭＳ Ｐゴシック" charset="-128"/>
              </a:rPr>
              <a:t> </a:t>
            </a:r>
            <a:r>
              <a:rPr lang="en-US" altLang="zh-CN" dirty="0">
                <a:ea typeface="ＭＳ Ｐゴシック" charset="-128"/>
              </a:rPr>
              <a:t>r</a:t>
            </a:r>
            <a:r>
              <a:rPr lang="en-US" altLang="x-none" dirty="0">
                <a:ea typeface="ＭＳ Ｐゴシック" charset="-128"/>
              </a:rPr>
              <a:t>ecap</a:t>
            </a:r>
          </a:p>
          <a:p>
            <a:pPr>
              <a:buClr>
                <a:srgbClr val="0033CC"/>
              </a:buClr>
              <a:buFont typeface="Wingdings" charset="2"/>
              <a:buChar char="q"/>
            </a:pPr>
            <a:r>
              <a:rPr lang="en-US" altLang="x-none" dirty="0">
                <a:ea typeface="宋体" charset="-122"/>
              </a:rPr>
              <a:t>Layered network architecture</a:t>
            </a:r>
          </a:p>
          <a:p>
            <a:pPr>
              <a:buClr>
                <a:srgbClr val="C00000"/>
              </a:buClr>
              <a:buFont typeface="Wingdings" charset="2"/>
              <a:buChar char="Ø"/>
            </a:pPr>
            <a:r>
              <a:rPr lang="en-US" altLang="zh-CN" i="1" dirty="0">
                <a:solidFill>
                  <a:srgbClr val="C00000"/>
                </a:solidFill>
                <a:ea typeface="宋体" charset="-122"/>
              </a:rPr>
              <a:t>Application layer o</a:t>
            </a:r>
            <a:r>
              <a:rPr lang="en-US" altLang="x-none" i="1" dirty="0">
                <a:solidFill>
                  <a:srgbClr val="C00000"/>
                </a:solidFill>
                <a:ea typeface="ＭＳ Ｐゴシック" charset="-128"/>
              </a:rPr>
              <a:t>verview</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31FF6417-7D3F-BC43-869E-DA205F89467F}" type="slidenum">
              <a:rPr lang="en-US" altLang="x-none" sz="1400"/>
              <a:pPr/>
              <a:t>62</a:t>
            </a:fld>
            <a:endParaRPr lang="en-US" altLang="x-none" sz="1400" dirty="0"/>
          </a:p>
        </p:txBody>
      </p:sp>
      <p:sp>
        <p:nvSpPr>
          <p:cNvPr id="130050" name="Rectangle 2"/>
          <p:cNvSpPr>
            <a:spLocks noGrp="1" noChangeArrowheads="1"/>
          </p:cNvSpPr>
          <p:nvPr>
            <p:ph type="title"/>
          </p:nvPr>
        </p:nvSpPr>
        <p:spPr/>
        <p:txBody>
          <a:bodyPr/>
          <a:lstStyle/>
          <a:p>
            <a:r>
              <a:rPr lang="en-US" altLang="x-none">
                <a:ea typeface="ＭＳ Ｐゴシック" charset="-128"/>
              </a:rPr>
              <a:t>Application Layer</a:t>
            </a:r>
            <a:r>
              <a:rPr lang="en-US" altLang="zh-CN">
                <a:ea typeface="宋体" charset="-122"/>
              </a:rPr>
              <a:t>: </a:t>
            </a:r>
            <a:r>
              <a:rPr lang="en-US" altLang="x-none">
                <a:ea typeface="ＭＳ Ｐゴシック" charset="-128"/>
              </a:rPr>
              <a:t>Goals</a:t>
            </a:r>
          </a:p>
        </p:txBody>
      </p:sp>
      <p:sp>
        <p:nvSpPr>
          <p:cNvPr id="130051" name="Rectangle 3"/>
          <p:cNvSpPr>
            <a:spLocks noGrp="1" noChangeArrowheads="1"/>
          </p:cNvSpPr>
          <p:nvPr>
            <p:ph type="body" sz="half" idx="1"/>
          </p:nvPr>
        </p:nvSpPr>
        <p:spPr>
          <a:xfrm>
            <a:off x="533400" y="1457325"/>
            <a:ext cx="7704138" cy="4648200"/>
          </a:xfrm>
        </p:spPr>
        <p:txBody>
          <a:bodyPr/>
          <a:lstStyle/>
          <a:p>
            <a:pPr>
              <a:lnSpc>
                <a:spcPct val="90000"/>
              </a:lnSpc>
              <a:buFont typeface="Wingdings" pitchFamily="2" charset="2"/>
              <a:buChar char="q"/>
            </a:pPr>
            <a:r>
              <a:rPr lang="en-US" altLang="x-none" dirty="0">
                <a:ea typeface="ＭＳ Ｐゴシック" charset="-128"/>
              </a:rPr>
              <a:t>Conceptual + implementation aspects of network application protocols</a:t>
            </a:r>
          </a:p>
          <a:p>
            <a:pPr lvl="1">
              <a:lnSpc>
                <a:spcPct val="90000"/>
              </a:lnSpc>
              <a:buFont typeface="Courier New" panose="02070309020205020404" pitchFamily="49" charset="0"/>
              <a:buChar char="o"/>
            </a:pPr>
            <a:r>
              <a:rPr lang="en-US" altLang="x-none" dirty="0">
                <a:ea typeface="ＭＳ Ｐゴシック" charset="-128"/>
              </a:rPr>
              <a:t>client server paradigm</a:t>
            </a:r>
            <a:endParaRPr lang="en-US" altLang="zh-CN" dirty="0">
              <a:ea typeface="宋体" charset="-122"/>
            </a:endParaRPr>
          </a:p>
          <a:p>
            <a:pPr lvl="1">
              <a:lnSpc>
                <a:spcPct val="90000"/>
              </a:lnSpc>
              <a:buFont typeface="Courier New" panose="02070309020205020404" pitchFamily="49" charset="0"/>
              <a:buChar char="o"/>
            </a:pPr>
            <a:r>
              <a:rPr lang="en-US" altLang="x-none" dirty="0">
                <a:ea typeface="ＭＳ Ｐゴシック" charset="-128"/>
              </a:rPr>
              <a:t>peer to peer paradigm</a:t>
            </a:r>
          </a:p>
          <a:p>
            <a:pPr lvl="1">
              <a:lnSpc>
                <a:spcPct val="90000"/>
              </a:lnSpc>
              <a:buFont typeface="Courier New" panose="02070309020205020404" pitchFamily="49" charset="0"/>
              <a:buChar char="o"/>
            </a:pPr>
            <a:r>
              <a:rPr lang="en-US" altLang="x-none" dirty="0">
                <a:ea typeface="ＭＳ Ｐゴシック" charset="-128"/>
              </a:rPr>
              <a:t>network app. programming</a:t>
            </a:r>
          </a:p>
          <a:p>
            <a:pPr lvl="1">
              <a:lnSpc>
                <a:spcPct val="90000"/>
              </a:lnSpc>
            </a:pPr>
            <a:endParaRPr lang="en-US" altLang="x-none" dirty="0">
              <a:ea typeface="ＭＳ Ｐゴシック" charset="-128"/>
            </a:endParaRPr>
          </a:p>
          <a:p>
            <a:pPr>
              <a:lnSpc>
                <a:spcPct val="90000"/>
              </a:lnSpc>
              <a:buFont typeface="Wingdings" pitchFamily="2" charset="2"/>
              <a:buChar char="q"/>
            </a:pPr>
            <a:r>
              <a:rPr lang="en-US" altLang="zh-CN" dirty="0">
                <a:ea typeface="宋体" charset="-122"/>
              </a:rPr>
              <a:t>L</a:t>
            </a:r>
            <a:r>
              <a:rPr lang="en-US" altLang="x-none" dirty="0">
                <a:ea typeface="ＭＳ Ｐゴシック" charset="-128"/>
              </a:rPr>
              <a:t>earn about applications by examining common applications</a:t>
            </a:r>
            <a:endParaRPr lang="en-US" altLang="zh-CN" dirty="0">
              <a:ea typeface="宋体" charset="-122"/>
            </a:endParaRPr>
          </a:p>
          <a:p>
            <a:pPr lvl="1">
              <a:lnSpc>
                <a:spcPct val="90000"/>
              </a:lnSpc>
              <a:buFont typeface="Courier New" panose="02070309020205020404" pitchFamily="49" charset="0"/>
              <a:buChar char="o"/>
            </a:pPr>
            <a:r>
              <a:rPr lang="en-US" altLang="x-none" dirty="0" err="1">
                <a:ea typeface="ＭＳ Ｐゴシック" charset="-128"/>
              </a:rPr>
              <a:t>smtp</a:t>
            </a:r>
            <a:r>
              <a:rPr lang="en-US" altLang="x-none" dirty="0">
                <a:ea typeface="ＭＳ Ｐゴシック" charset="-128"/>
              </a:rPr>
              <a:t>/pop </a:t>
            </a:r>
          </a:p>
          <a:p>
            <a:pPr lvl="1">
              <a:lnSpc>
                <a:spcPct val="90000"/>
              </a:lnSpc>
              <a:buFont typeface="Courier New" panose="02070309020205020404" pitchFamily="49" charset="0"/>
              <a:buChar char="o"/>
            </a:pPr>
            <a:r>
              <a:rPr lang="en-US" altLang="zh-CN" dirty="0" err="1">
                <a:ea typeface="宋体" charset="-122"/>
              </a:rPr>
              <a:t>d</a:t>
            </a:r>
            <a:r>
              <a:rPr lang="en-US" altLang="x-none" dirty="0" err="1">
                <a:ea typeface="ＭＳ Ｐゴシック" charset="-128"/>
              </a:rPr>
              <a:t>ns</a:t>
            </a:r>
            <a:endParaRPr lang="en-US" altLang="x-none" dirty="0">
              <a:ea typeface="ＭＳ Ｐゴシック" charset="-128"/>
            </a:endParaRPr>
          </a:p>
          <a:p>
            <a:pPr lvl="1">
              <a:lnSpc>
                <a:spcPct val="90000"/>
              </a:lnSpc>
              <a:buFont typeface="Courier New" panose="02070309020205020404" pitchFamily="49" charset="0"/>
              <a:buChar char="o"/>
            </a:pPr>
            <a:r>
              <a:rPr lang="en-US" altLang="x-none" dirty="0">
                <a:ea typeface="ＭＳ Ｐゴシック" charset="-128"/>
              </a:rPr>
              <a:t>http (1, 1.1, /2)</a:t>
            </a:r>
          </a:p>
          <a:p>
            <a:pPr lvl="1">
              <a:lnSpc>
                <a:spcPct val="90000"/>
              </a:lnSpc>
              <a:buFont typeface="Courier New" panose="02070309020205020404" pitchFamily="49" charset="0"/>
              <a:buChar char="o"/>
            </a:pPr>
            <a:r>
              <a:rPr lang="en-US" altLang="x-none" dirty="0">
                <a:ea typeface="ＭＳ Ｐゴシック" charset="-128"/>
              </a:rPr>
              <a:t>content distribution</a:t>
            </a:r>
          </a:p>
          <a:p>
            <a:pPr lvl="1">
              <a:lnSpc>
                <a:spcPct val="90000"/>
              </a:lnSpc>
              <a:buFont typeface="Courier New" panose="02070309020205020404" pitchFamily="49" charset="0"/>
              <a:buChar char="o"/>
            </a:pPr>
            <a:r>
              <a:rPr lang="en-US" altLang="zh-CN" dirty="0">
                <a:ea typeface="ＭＳ Ｐゴシック" charset="-128"/>
              </a:rPr>
              <a:t>peer-to-peer</a:t>
            </a:r>
            <a:endParaRPr lang="en-US" altLang="zh-CN" dirty="0">
              <a:ea typeface="宋体" charset="-122"/>
            </a:endParaRPr>
          </a:p>
        </p:txBody>
      </p:sp>
    </p:spTree>
    <p:extLst>
      <p:ext uri="{BB962C8B-B14F-4D97-AF65-F5344CB8AC3E}">
        <p14:creationId xmlns:p14="http://schemas.microsoft.com/office/powerpoint/2010/main" val="17539196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ACB195DE-7BCE-6048-A8E4-042E3378DFB7}" type="slidenum">
              <a:rPr lang="en-US" altLang="x-none" sz="1400"/>
              <a:pPr/>
              <a:t>63</a:t>
            </a:fld>
            <a:endParaRPr lang="en-US" altLang="x-none" sz="1400"/>
          </a:p>
        </p:txBody>
      </p:sp>
      <p:sp>
        <p:nvSpPr>
          <p:cNvPr id="138242" name="Rectangle 2"/>
          <p:cNvSpPr>
            <a:spLocks noGrp="1" noChangeArrowheads="1"/>
          </p:cNvSpPr>
          <p:nvPr>
            <p:ph type="title"/>
          </p:nvPr>
        </p:nvSpPr>
        <p:spPr>
          <a:xfrm>
            <a:off x="304800" y="228600"/>
            <a:ext cx="8624888" cy="1143000"/>
          </a:xfrm>
        </p:spPr>
        <p:txBody>
          <a:bodyPr/>
          <a:lstStyle/>
          <a:p>
            <a:r>
              <a:rPr lang="en-US" altLang="x-none" sz="2400">
                <a:ea typeface="ＭＳ Ｐゴシック" charset="-128"/>
              </a:rPr>
              <a:t>Network Applications vs. Application-layer Protocols</a:t>
            </a:r>
            <a:endParaRPr lang="en-US" altLang="x-none" sz="3600">
              <a:ea typeface="ＭＳ Ｐゴシック" charset="-128"/>
            </a:endParaRPr>
          </a:p>
        </p:txBody>
      </p:sp>
      <p:sp>
        <p:nvSpPr>
          <p:cNvPr id="138243" name="Rectangle 3"/>
          <p:cNvSpPr>
            <a:spLocks noGrp="1" noChangeArrowheads="1"/>
          </p:cNvSpPr>
          <p:nvPr>
            <p:ph type="body" sz="half" idx="1"/>
          </p:nvPr>
        </p:nvSpPr>
        <p:spPr>
          <a:xfrm>
            <a:off x="438150" y="1400175"/>
            <a:ext cx="4191000" cy="5114925"/>
          </a:xfrm>
        </p:spPr>
        <p:txBody>
          <a:bodyPr/>
          <a:lstStyle/>
          <a:p>
            <a:pPr>
              <a:lnSpc>
                <a:spcPct val="90000"/>
              </a:lnSpc>
              <a:buFont typeface="ZapfDingbats" charset="0"/>
              <a:buNone/>
            </a:pPr>
            <a:r>
              <a:rPr lang="en-US" altLang="x-none" sz="1600" dirty="0">
                <a:solidFill>
                  <a:srgbClr val="FF0000"/>
                </a:solidFill>
                <a:ea typeface="ＭＳ Ｐゴシック" charset="-128"/>
              </a:rPr>
              <a:t>Network application: communicating, distributed processes</a:t>
            </a:r>
            <a:endParaRPr lang="en-US" altLang="x-none" sz="1800" dirty="0">
              <a:ea typeface="ＭＳ Ｐゴシック" charset="-128"/>
            </a:endParaRPr>
          </a:p>
          <a:p>
            <a:pPr lvl="1">
              <a:lnSpc>
                <a:spcPct val="90000"/>
              </a:lnSpc>
              <a:buFont typeface="Courier New" panose="02070309020205020404" pitchFamily="49" charset="0"/>
              <a:buChar char="o"/>
            </a:pPr>
            <a:r>
              <a:rPr lang="en-US" altLang="x-none" sz="1600" dirty="0">
                <a:ea typeface="ＭＳ Ｐゴシック" charset="-128"/>
              </a:rPr>
              <a:t>a </a:t>
            </a:r>
            <a:r>
              <a:rPr lang="en-US" altLang="x-none" sz="1600" dirty="0">
                <a:solidFill>
                  <a:schemeClr val="accent2"/>
                </a:solidFill>
                <a:ea typeface="ＭＳ Ｐゴシック" charset="-128"/>
              </a:rPr>
              <a:t>process</a:t>
            </a:r>
            <a:r>
              <a:rPr lang="en-US" altLang="x-none" sz="1600" dirty="0">
                <a:ea typeface="ＭＳ Ｐゴシック" charset="-128"/>
              </a:rPr>
              <a:t> is a program that is running within a host</a:t>
            </a:r>
          </a:p>
          <a:p>
            <a:pPr lvl="2">
              <a:lnSpc>
                <a:spcPct val="90000"/>
              </a:lnSpc>
            </a:pPr>
            <a:r>
              <a:rPr lang="en-US" altLang="x-none" sz="1400" dirty="0">
                <a:ea typeface="ＭＳ Ｐゴシック" charset="-128"/>
              </a:rPr>
              <a:t>a </a:t>
            </a:r>
            <a:r>
              <a:rPr lang="en-US" altLang="x-none" sz="1400" dirty="0">
                <a:solidFill>
                  <a:schemeClr val="accent2"/>
                </a:solidFill>
                <a:ea typeface="ＭＳ Ｐゴシック" charset="-128"/>
              </a:rPr>
              <a:t>user agent</a:t>
            </a:r>
            <a:r>
              <a:rPr lang="en-US" altLang="x-none" sz="1400" dirty="0">
                <a:ea typeface="ＭＳ Ｐゴシック" charset="-128"/>
              </a:rPr>
              <a:t> is a process serving as an interface to the user</a:t>
            </a:r>
          </a:p>
          <a:p>
            <a:pPr lvl="3">
              <a:lnSpc>
                <a:spcPct val="90000"/>
              </a:lnSpc>
            </a:pPr>
            <a:r>
              <a:rPr lang="en-US" altLang="x-none" sz="1400" dirty="0">
                <a:latin typeface="Times New Roman" charset="0"/>
                <a:ea typeface="ＭＳ Ｐゴシック" charset="-128"/>
              </a:rPr>
              <a:t>web: browser</a:t>
            </a:r>
          </a:p>
          <a:p>
            <a:pPr lvl="3">
              <a:lnSpc>
                <a:spcPct val="90000"/>
              </a:lnSpc>
            </a:pPr>
            <a:r>
              <a:rPr lang="en-US" altLang="x-none" sz="1400" dirty="0">
                <a:latin typeface="Times New Roman" charset="0"/>
                <a:ea typeface="ＭＳ Ｐゴシック" charset="-128"/>
              </a:rPr>
              <a:t>streaming audio/video: media player</a:t>
            </a:r>
          </a:p>
          <a:p>
            <a:pPr lvl="1">
              <a:lnSpc>
                <a:spcPct val="90000"/>
              </a:lnSpc>
              <a:buFont typeface="Courier New" panose="02070309020205020404" pitchFamily="49" charset="0"/>
              <a:buChar char="o"/>
            </a:pPr>
            <a:r>
              <a:rPr lang="en-US" altLang="x-none" sz="1600" dirty="0">
                <a:ea typeface="ＭＳ Ｐゴシック" charset="-128"/>
              </a:rPr>
              <a:t>processes communicate by an </a:t>
            </a:r>
            <a:r>
              <a:rPr lang="en-US" altLang="x-none" sz="1600" dirty="0">
                <a:solidFill>
                  <a:schemeClr val="accent2"/>
                </a:solidFill>
                <a:ea typeface="ＭＳ Ｐゴシック" charset="-128"/>
              </a:rPr>
              <a:t>application-layer protocol</a:t>
            </a:r>
            <a:endParaRPr lang="en-US" altLang="x-none" sz="1600" dirty="0">
              <a:ea typeface="ＭＳ Ｐゴシック" charset="-128"/>
            </a:endParaRPr>
          </a:p>
          <a:p>
            <a:pPr lvl="2">
              <a:lnSpc>
                <a:spcPct val="90000"/>
              </a:lnSpc>
            </a:pPr>
            <a:r>
              <a:rPr lang="en-US" altLang="x-none" sz="1200" dirty="0">
                <a:ea typeface="ＭＳ Ｐゴシック" charset="-128"/>
              </a:rPr>
              <a:t>e.g., email, Web</a:t>
            </a:r>
          </a:p>
          <a:p>
            <a:pPr>
              <a:lnSpc>
                <a:spcPct val="90000"/>
              </a:lnSpc>
              <a:buFont typeface="ZapfDingbats" charset="0"/>
              <a:buNone/>
            </a:pPr>
            <a:r>
              <a:rPr lang="en-US" altLang="x-none" sz="1600" dirty="0">
                <a:solidFill>
                  <a:srgbClr val="FF0000"/>
                </a:solidFill>
                <a:ea typeface="ＭＳ Ｐゴシック" charset="-128"/>
              </a:rPr>
              <a:t>Application-layer protocols</a:t>
            </a:r>
            <a:endParaRPr lang="en-US" altLang="x-none" sz="1800" dirty="0">
              <a:solidFill>
                <a:srgbClr val="FF0000"/>
              </a:solidFill>
              <a:ea typeface="ＭＳ Ｐゴシック" charset="-128"/>
            </a:endParaRPr>
          </a:p>
          <a:p>
            <a:pPr lvl="1">
              <a:lnSpc>
                <a:spcPct val="90000"/>
              </a:lnSpc>
              <a:buFont typeface="Courier New" panose="02070309020205020404" pitchFamily="49" charset="0"/>
              <a:buChar char="o"/>
            </a:pPr>
            <a:r>
              <a:rPr lang="en-US" altLang="x-none" sz="1600" dirty="0">
                <a:ea typeface="ＭＳ Ｐゴシック" charset="-128"/>
              </a:rPr>
              <a:t>one </a:t>
            </a:r>
            <a:r>
              <a:rPr lang="ja-JP" altLang="en-US" sz="1600">
                <a:ea typeface="ＭＳ Ｐゴシック" charset="-128"/>
              </a:rPr>
              <a:t>“</a:t>
            </a:r>
            <a:r>
              <a:rPr lang="en-US" altLang="ja-JP" sz="1600" dirty="0">
                <a:ea typeface="ＭＳ Ｐゴシック" charset="-128"/>
              </a:rPr>
              <a:t>piece</a:t>
            </a:r>
            <a:r>
              <a:rPr lang="ja-JP" altLang="en-US" sz="1600">
                <a:ea typeface="ＭＳ Ｐゴシック" charset="-128"/>
              </a:rPr>
              <a:t>”</a:t>
            </a:r>
            <a:r>
              <a:rPr lang="en-US" altLang="ja-JP" sz="1600" dirty="0">
                <a:ea typeface="ＭＳ Ｐゴシック" charset="-128"/>
              </a:rPr>
              <a:t> of an app</a:t>
            </a:r>
          </a:p>
          <a:p>
            <a:pPr lvl="1">
              <a:lnSpc>
                <a:spcPct val="90000"/>
              </a:lnSpc>
              <a:buFont typeface="Courier New" panose="02070309020205020404" pitchFamily="49" charset="0"/>
              <a:buChar char="o"/>
            </a:pPr>
            <a:r>
              <a:rPr lang="en-US" altLang="x-none" sz="1600" dirty="0">
                <a:ea typeface="ＭＳ Ｐゴシック" charset="-128"/>
              </a:rPr>
              <a:t>define messages exchanged by apps and actions taken</a:t>
            </a:r>
          </a:p>
          <a:p>
            <a:pPr lvl="1">
              <a:lnSpc>
                <a:spcPct val="90000"/>
              </a:lnSpc>
              <a:buFont typeface="Courier New" panose="02070309020205020404" pitchFamily="49" charset="0"/>
              <a:buChar char="o"/>
            </a:pPr>
            <a:r>
              <a:rPr lang="en-US" altLang="x-none" sz="1600" dirty="0">
                <a:ea typeface="ＭＳ Ｐゴシック" charset="-128"/>
              </a:rPr>
              <a:t>implementing services by using the service provided by </a:t>
            </a:r>
            <a:r>
              <a:rPr lang="en-US" altLang="zh-CN" sz="1600" dirty="0">
                <a:ea typeface="宋体" charset="-122"/>
              </a:rPr>
              <a:t>the </a:t>
            </a:r>
            <a:r>
              <a:rPr lang="en-US" altLang="x-none" sz="1600" dirty="0">
                <a:ea typeface="ＭＳ Ｐゴシック" charset="-128"/>
              </a:rPr>
              <a:t>lower layer</a:t>
            </a:r>
            <a:r>
              <a:rPr lang="en-US" altLang="zh-CN" sz="1600" dirty="0">
                <a:ea typeface="宋体" charset="-122"/>
              </a:rPr>
              <a:t>, i.e., the transport layer</a:t>
            </a:r>
            <a:endParaRPr lang="en-US" altLang="x-none" sz="1600" dirty="0">
              <a:ea typeface="ＭＳ Ｐゴシック" charset="-128"/>
            </a:endParaRPr>
          </a:p>
        </p:txBody>
      </p:sp>
      <p:grpSp>
        <p:nvGrpSpPr>
          <p:cNvPr id="138244" name="Group 4"/>
          <p:cNvGrpSpPr>
            <a:grpSpLocks/>
          </p:cNvGrpSpPr>
          <p:nvPr/>
        </p:nvGrpSpPr>
        <p:grpSpPr bwMode="auto">
          <a:xfrm>
            <a:off x="4908550" y="1876425"/>
            <a:ext cx="3678238" cy="3670300"/>
            <a:chOff x="3092" y="1182"/>
            <a:chExt cx="2317" cy="2312"/>
          </a:xfrm>
        </p:grpSpPr>
        <p:sp>
          <p:nvSpPr>
            <p:cNvPr id="138263" name="Freeform 5"/>
            <p:cNvSpPr>
              <a:spLocks/>
            </p:cNvSpPr>
            <p:nvPr/>
          </p:nvSpPr>
          <p:spPr bwMode="auto">
            <a:xfrm>
              <a:off x="4276" y="1272"/>
              <a:ext cx="1133" cy="1055"/>
            </a:xfrm>
            <a:custGeom>
              <a:avLst/>
              <a:gdLst>
                <a:gd name="T0" fmla="*/ 4 w 1292"/>
                <a:gd name="T1" fmla="*/ 3 h 1255"/>
                <a:gd name="T2" fmla="*/ 4 w 1292"/>
                <a:gd name="T3" fmla="*/ 3 h 1255"/>
                <a:gd name="T4" fmla="*/ 4 w 1292"/>
                <a:gd name="T5" fmla="*/ 3 h 1255"/>
                <a:gd name="T6" fmla="*/ 4 w 1292"/>
                <a:gd name="T7" fmla="*/ 3 h 1255"/>
                <a:gd name="T8" fmla="*/ 4 w 1292"/>
                <a:gd name="T9" fmla="*/ 3 h 1255"/>
                <a:gd name="T10" fmla="*/ 10 w 1292"/>
                <a:gd name="T11" fmla="*/ 4 h 1255"/>
                <a:gd name="T12" fmla="*/ 15 w 1292"/>
                <a:gd name="T13" fmla="*/ 5 h 1255"/>
                <a:gd name="T14" fmla="*/ 18 w 1292"/>
                <a:gd name="T15" fmla="*/ 4 h 1255"/>
                <a:gd name="T16" fmla="*/ 19 w 1292"/>
                <a:gd name="T17" fmla="*/ 3 h 1255"/>
                <a:gd name="T18" fmla="*/ 18 w 1292"/>
                <a:gd name="T19" fmla="*/ 3 h 1255"/>
                <a:gd name="T20" fmla="*/ 11 w 1292"/>
                <a:gd name="T21" fmla="*/ 3 h 1255"/>
                <a:gd name="T22" fmla="*/ 4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8264" name="Freeform 6"/>
            <p:cNvSpPr>
              <a:spLocks/>
            </p:cNvSpPr>
            <p:nvPr/>
          </p:nvSpPr>
          <p:spPr bwMode="auto">
            <a:xfrm>
              <a:off x="3092" y="1182"/>
              <a:ext cx="1176" cy="1001"/>
            </a:xfrm>
            <a:custGeom>
              <a:avLst/>
              <a:gdLst>
                <a:gd name="T0" fmla="*/ 9 w 1340"/>
                <a:gd name="T1" fmla="*/ 3 h 1191"/>
                <a:gd name="T2" fmla="*/ 4 w 1340"/>
                <a:gd name="T3" fmla="*/ 3 h 1191"/>
                <a:gd name="T4" fmla="*/ 4 w 1340"/>
                <a:gd name="T5" fmla="*/ 3 h 1191"/>
                <a:gd name="T6" fmla="*/ 4 w 1340"/>
                <a:gd name="T7" fmla="*/ 3 h 1191"/>
                <a:gd name="T8" fmla="*/ 4 w 1340"/>
                <a:gd name="T9" fmla="*/ 3 h 1191"/>
                <a:gd name="T10" fmla="*/ 9 w 1340"/>
                <a:gd name="T11" fmla="*/ 3 h 1191"/>
                <a:gd name="T12" fmla="*/ 10 w 1340"/>
                <a:gd name="T13" fmla="*/ 4 h 1191"/>
                <a:gd name="T14" fmla="*/ 19 w 1340"/>
                <a:gd name="T15" fmla="*/ 4 h 1191"/>
                <a:gd name="T16" fmla="*/ 19 w 1340"/>
                <a:gd name="T17" fmla="*/ 3 h 1191"/>
                <a:gd name="T18" fmla="*/ 19 w 1340"/>
                <a:gd name="T19" fmla="*/ 3 h 1191"/>
                <a:gd name="T20" fmla="*/ 11 w 1340"/>
                <a:gd name="T21" fmla="*/ 3 h 1191"/>
                <a:gd name="T22" fmla="*/ 9 w 1340"/>
                <a:gd name="T23" fmla="*/ 3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8265" name="Freeform 7"/>
            <p:cNvSpPr>
              <a:spLocks/>
            </p:cNvSpPr>
            <p:nvPr/>
          </p:nvSpPr>
          <p:spPr bwMode="auto">
            <a:xfrm>
              <a:off x="3324" y="2096"/>
              <a:ext cx="1874" cy="1398"/>
            </a:xfrm>
            <a:custGeom>
              <a:avLst/>
              <a:gdLst>
                <a:gd name="T0" fmla="*/ 4 w 2135"/>
                <a:gd name="T1" fmla="*/ 3 h 1662"/>
                <a:gd name="T2" fmla="*/ 4 w 2135"/>
                <a:gd name="T3" fmla="*/ 3 h 1662"/>
                <a:gd name="T4" fmla="*/ 10 w 2135"/>
                <a:gd name="T5" fmla="*/ 3 h 1662"/>
                <a:gd name="T6" fmla="*/ 19 w 2135"/>
                <a:gd name="T7" fmla="*/ 3 h 1662"/>
                <a:gd name="T8" fmla="*/ 32 w 2135"/>
                <a:gd name="T9" fmla="*/ 3 h 1662"/>
                <a:gd name="T10" fmla="*/ 32 w 2135"/>
                <a:gd name="T11" fmla="*/ 5 h 1662"/>
                <a:gd name="T12" fmla="*/ 25 w 2135"/>
                <a:gd name="T13" fmla="*/ 6 h 1662"/>
                <a:gd name="T14" fmla="*/ 13 w 2135"/>
                <a:gd name="T15" fmla="*/ 6 h 1662"/>
                <a:gd name="T16" fmla="*/ 8 w 2135"/>
                <a:gd name="T17" fmla="*/ 5 h 1662"/>
                <a:gd name="T18" fmla="*/ 4 w 2135"/>
                <a:gd name="T19" fmla="*/ 4 h 1662"/>
                <a:gd name="T20" fmla="*/ 4 w 2135"/>
                <a:gd name="T21" fmla="*/ 3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38266" name="Group 8"/>
            <p:cNvGrpSpPr>
              <a:grpSpLocks/>
            </p:cNvGrpSpPr>
            <p:nvPr/>
          </p:nvGrpSpPr>
          <p:grpSpPr bwMode="auto">
            <a:xfrm>
              <a:off x="3166" y="1267"/>
              <a:ext cx="462" cy="201"/>
              <a:chOff x="3552" y="246"/>
              <a:chExt cx="527" cy="248"/>
            </a:xfrm>
          </p:grpSpPr>
          <p:graphicFrame>
            <p:nvGraphicFramePr>
              <p:cNvPr id="138480"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71680" name="Clip" r:id="rId4" imgW="1307079" imgH="1083682" progId="MS_ClipArt_Gallery.2">
                      <p:embed/>
                    </p:oleObj>
                  </mc:Choice>
                  <mc:Fallback>
                    <p:oleObj name="Clip" r:id="rId4"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481"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71681" name="Clip" r:id="rId6" imgW="682368" imgH="480541" progId="MS_ClipArt_Gallery.2">
                      <p:embed/>
                    </p:oleObj>
                  </mc:Choice>
                  <mc:Fallback>
                    <p:oleObj name="Clip" r:id="rId6" imgW="682368" imgH="480541" progId="MS_ClipArt_Gallery.2">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482" name="Line 11"/>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267" name="Group 12"/>
            <p:cNvGrpSpPr>
              <a:grpSpLocks/>
            </p:cNvGrpSpPr>
            <p:nvPr/>
          </p:nvGrpSpPr>
          <p:grpSpPr bwMode="auto">
            <a:xfrm>
              <a:off x="3166" y="1642"/>
              <a:ext cx="462" cy="201"/>
              <a:chOff x="3552" y="246"/>
              <a:chExt cx="527" cy="248"/>
            </a:xfrm>
          </p:grpSpPr>
          <p:graphicFrame>
            <p:nvGraphicFramePr>
              <p:cNvPr id="138477"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71682" name="Clip" r:id="rId8" imgW="1307079" imgH="1083682" progId="MS_ClipArt_Gallery.2">
                      <p:embed/>
                    </p:oleObj>
                  </mc:Choice>
                  <mc:Fallback>
                    <p:oleObj name="Clip" r:id="rId8" imgW="1307079" imgH="1083682" progId="MS_ClipArt_Gallery.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478"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71683" name="Clip" r:id="rId9" imgW="682368" imgH="480541" progId="MS_ClipArt_Gallery.2">
                      <p:embed/>
                    </p:oleObj>
                  </mc:Choice>
                  <mc:Fallback>
                    <p:oleObj name="Clip" r:id="rId9" imgW="682368" imgH="480541" progId="MS_ClipArt_Gallery.2">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479" name="Line 15"/>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268" name="Group 16"/>
            <p:cNvGrpSpPr>
              <a:grpSpLocks/>
            </p:cNvGrpSpPr>
            <p:nvPr/>
          </p:nvGrpSpPr>
          <p:grpSpPr bwMode="auto">
            <a:xfrm>
              <a:off x="3403" y="1508"/>
              <a:ext cx="44" cy="135"/>
              <a:chOff x="3842" y="406"/>
              <a:chExt cx="51" cy="167"/>
            </a:xfrm>
          </p:grpSpPr>
          <p:sp>
            <p:nvSpPr>
              <p:cNvPr id="138474" name="Oval 17"/>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75" name="Oval 18"/>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76" name="Oval 19"/>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38269" name="Group 20"/>
            <p:cNvGrpSpPr>
              <a:grpSpLocks/>
            </p:cNvGrpSpPr>
            <p:nvPr/>
          </p:nvGrpSpPr>
          <p:grpSpPr bwMode="auto">
            <a:xfrm>
              <a:off x="3699" y="1825"/>
              <a:ext cx="132" cy="249"/>
              <a:chOff x="4180" y="783"/>
              <a:chExt cx="150" cy="307"/>
            </a:xfrm>
          </p:grpSpPr>
          <p:sp>
            <p:nvSpPr>
              <p:cNvPr id="138466" name="AutoShape 2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67" name="Rectangle 2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68"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69"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70" name="Line 2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71" name="Line 2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72"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73" name="Rectangle 2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38270" name="Group 29"/>
            <p:cNvGrpSpPr>
              <a:grpSpLocks/>
            </p:cNvGrpSpPr>
            <p:nvPr/>
          </p:nvGrpSpPr>
          <p:grpSpPr bwMode="auto">
            <a:xfrm rot="-5400000">
              <a:off x="3896" y="1874"/>
              <a:ext cx="51" cy="147"/>
              <a:chOff x="3842" y="406"/>
              <a:chExt cx="51" cy="167"/>
            </a:xfrm>
          </p:grpSpPr>
          <p:sp>
            <p:nvSpPr>
              <p:cNvPr id="138463" name="Oval 30"/>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64" name="Oval 31"/>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65" name="Oval 32"/>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38271" name="Line 33"/>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72" name="Line 34"/>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73" name="Line 35"/>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74" name="Line 36"/>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75" name="Line 37"/>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76" name="Line 38"/>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8277" name="Group 39"/>
            <p:cNvGrpSpPr>
              <a:grpSpLocks/>
            </p:cNvGrpSpPr>
            <p:nvPr/>
          </p:nvGrpSpPr>
          <p:grpSpPr bwMode="auto">
            <a:xfrm>
              <a:off x="4011" y="1811"/>
              <a:ext cx="132" cy="249"/>
              <a:chOff x="4180" y="783"/>
              <a:chExt cx="150" cy="307"/>
            </a:xfrm>
          </p:grpSpPr>
          <p:sp>
            <p:nvSpPr>
              <p:cNvPr id="138455" name="AutoShape 4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56" name="Rectangle 4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57"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58"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59" name="Line 4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60" name="Line 4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61"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62" name="Rectangle 4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38278" name="Group 48"/>
            <p:cNvGrpSpPr>
              <a:grpSpLocks/>
            </p:cNvGrpSpPr>
            <p:nvPr/>
          </p:nvGrpSpPr>
          <p:grpSpPr bwMode="auto">
            <a:xfrm>
              <a:off x="3408" y="2201"/>
              <a:ext cx="302" cy="583"/>
              <a:chOff x="3314" y="1248"/>
              <a:chExt cx="344" cy="694"/>
            </a:xfrm>
          </p:grpSpPr>
          <p:graphicFrame>
            <p:nvGraphicFramePr>
              <p:cNvPr id="138446"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371684" name="Clip" r:id="rId10" imgW="1307079" imgH="1083682" progId="MS_ClipArt_Gallery.2">
                      <p:embed/>
                    </p:oleObj>
                  </mc:Choice>
                  <mc:Fallback>
                    <p:oleObj name="Clip" r:id="rId10" imgW="1307079" imgH="1083682" progId="MS_ClipArt_Gallery.2">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447" name="Line 50"/>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8448"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371685" name="Clip" r:id="rId11" imgW="1307079" imgH="1083682" progId="MS_ClipArt_Gallery.2">
                      <p:embed/>
                    </p:oleObj>
                  </mc:Choice>
                  <mc:Fallback>
                    <p:oleObj name="Clip" r:id="rId11" imgW="1307079" imgH="1083682"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449" name="Line 52"/>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8450" name="Group 53"/>
              <p:cNvGrpSpPr>
                <a:grpSpLocks/>
              </p:cNvGrpSpPr>
              <p:nvPr/>
            </p:nvGrpSpPr>
            <p:grpSpPr bwMode="auto">
              <a:xfrm>
                <a:off x="3404" y="1504"/>
                <a:ext cx="51" cy="167"/>
                <a:chOff x="3842" y="406"/>
                <a:chExt cx="51" cy="167"/>
              </a:xfrm>
            </p:grpSpPr>
            <p:sp>
              <p:nvSpPr>
                <p:cNvPr id="138452" name="Oval 5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53" name="Oval 5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54" name="Oval 5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38451" name="Line 57"/>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38279" name="Object 58"/>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371686" name="Clip" r:id="rId12" imgW="1307079" imgH="1083682" progId="MS_ClipArt_Gallery.2">
                    <p:embed/>
                  </p:oleObj>
                </mc:Choice>
                <mc:Fallback>
                  <p:oleObj name="Clip" r:id="rId12" imgW="1307079" imgH="1083682"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280" name="Object 59"/>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371687" name="Clip" r:id="rId13" imgW="1307079" imgH="1083682" progId="MS_ClipArt_Gallery.2">
                    <p:embed/>
                  </p:oleObj>
                </mc:Choice>
                <mc:Fallback>
                  <p:oleObj name="Clip" r:id="rId13" imgW="1307079" imgH="1083682" progId="MS_ClipArt_Gallery.2">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81" name="Oval 60"/>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82" name="Oval 61"/>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83" name="Oval 62"/>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84" name="Line 63"/>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85" name="Line 64"/>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86" name="Line 65"/>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87" name="Line 66"/>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88" name="Line 67"/>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89" name="Line 68"/>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8290" name="Object 69"/>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371688" name="Clip" r:id="rId14" imgW="983255" imgH="1207724" progId="MS_ClipArt_Gallery.2">
                    <p:embed/>
                  </p:oleObj>
                </mc:Choice>
                <mc:Fallback>
                  <p:oleObj name="Clip" r:id="rId14" imgW="983255" imgH="1207724" progId="MS_ClipArt_Gallery.2">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291" name="Object 70"/>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371689" name="Clip" r:id="rId16" imgW="983255" imgH="1207724" progId="MS_ClipArt_Gallery.2">
                    <p:embed/>
                  </p:oleObj>
                </mc:Choice>
                <mc:Fallback>
                  <p:oleObj name="Clip" r:id="rId16" imgW="983255" imgH="1207724" progId="MS_ClipArt_Gallery.2">
                    <p:embed/>
                    <p:pic>
                      <p:nvPicPr>
                        <p:cNvPr id="0"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92" name="Freeform 71"/>
            <p:cNvSpPr>
              <a:spLocks/>
            </p:cNvSpPr>
            <p:nvPr/>
          </p:nvSpPr>
          <p:spPr bwMode="auto">
            <a:xfrm>
              <a:off x="3911" y="2218"/>
              <a:ext cx="853" cy="192"/>
            </a:xfrm>
            <a:custGeom>
              <a:avLst/>
              <a:gdLst>
                <a:gd name="T0" fmla="*/ 0 w 972"/>
                <a:gd name="T1" fmla="*/ 3 h 228"/>
                <a:gd name="T2" fmla="*/ 7 w 972"/>
                <a:gd name="T3" fmla="*/ 3 h 228"/>
                <a:gd name="T4" fmla="*/ 15 w 972"/>
                <a:gd name="T5" fmla="*/ 3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38293" name="Group 72"/>
            <p:cNvGrpSpPr>
              <a:grpSpLocks/>
            </p:cNvGrpSpPr>
            <p:nvPr/>
          </p:nvGrpSpPr>
          <p:grpSpPr bwMode="auto">
            <a:xfrm>
              <a:off x="4079" y="3114"/>
              <a:ext cx="256" cy="269"/>
              <a:chOff x="2870" y="1518"/>
              <a:chExt cx="292" cy="320"/>
            </a:xfrm>
          </p:grpSpPr>
          <p:graphicFrame>
            <p:nvGraphicFramePr>
              <p:cNvPr id="138444"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71690" name="Clip" r:id="rId17" imgW="826793" imgH="840481" progId="MS_ClipArt_Gallery.2">
                      <p:embed/>
                    </p:oleObj>
                  </mc:Choice>
                  <mc:Fallback>
                    <p:oleObj name="Clip" r:id="rId17" imgW="826793" imgH="840481" progId="MS_ClipArt_Gallery.2">
                      <p:embed/>
                      <p:pic>
                        <p:nvPicPr>
                          <p:cNvPr id="0" name="Object 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445"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71691" name="Clip" r:id="rId19" imgW="1268227" imgH="1200237" progId="MS_ClipArt_Gallery.2">
                      <p:embed/>
                    </p:oleObj>
                  </mc:Choice>
                  <mc:Fallback>
                    <p:oleObj name="Clip" r:id="rId19" imgW="1268227" imgH="1200237" progId="MS_ClipArt_Gallery.2">
                      <p:embed/>
                      <p:pic>
                        <p:nvPicPr>
                          <p:cNvPr id="0" name="Object 7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38294" name="Group 75"/>
            <p:cNvGrpSpPr>
              <a:grpSpLocks/>
            </p:cNvGrpSpPr>
            <p:nvPr/>
          </p:nvGrpSpPr>
          <p:grpSpPr bwMode="auto">
            <a:xfrm>
              <a:off x="4569" y="3134"/>
              <a:ext cx="256" cy="269"/>
              <a:chOff x="2870" y="1518"/>
              <a:chExt cx="292" cy="320"/>
            </a:xfrm>
          </p:grpSpPr>
          <p:graphicFrame>
            <p:nvGraphicFramePr>
              <p:cNvPr id="138442" name="Object 7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71692" name="Clip" r:id="rId21" imgW="826793" imgH="840481" progId="MS_ClipArt_Gallery.2">
                      <p:embed/>
                    </p:oleObj>
                  </mc:Choice>
                  <mc:Fallback>
                    <p:oleObj name="Clip" r:id="rId21" imgW="826793" imgH="840481" progId="MS_ClipArt_Gallery.2">
                      <p:embed/>
                      <p:pic>
                        <p:nvPicPr>
                          <p:cNvPr id="0" name="Object 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443" name="Object 7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71693" name="Clip" r:id="rId22" imgW="1268227" imgH="1200237" progId="MS_ClipArt_Gallery.2">
                      <p:embed/>
                    </p:oleObj>
                  </mc:Choice>
                  <mc:Fallback>
                    <p:oleObj name="Clip" r:id="rId22" imgW="1268227" imgH="1200237" progId="MS_ClipArt_Gallery.2">
                      <p:embed/>
                      <p:pic>
                        <p:nvPicPr>
                          <p:cNvPr id="0" name="Object 7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38295" name="Group 78"/>
            <p:cNvGrpSpPr>
              <a:grpSpLocks/>
            </p:cNvGrpSpPr>
            <p:nvPr/>
          </p:nvGrpSpPr>
          <p:grpSpPr bwMode="auto">
            <a:xfrm>
              <a:off x="4308" y="2955"/>
              <a:ext cx="239" cy="237"/>
              <a:chOff x="4733" y="2082"/>
              <a:chExt cx="272" cy="282"/>
            </a:xfrm>
          </p:grpSpPr>
          <p:graphicFrame>
            <p:nvGraphicFramePr>
              <p:cNvPr id="138440" name="Object 79"/>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371694" name="Clip" r:id="rId23" imgW="826793" imgH="840481" progId="MS_ClipArt_Gallery.2">
                      <p:embed/>
                    </p:oleObj>
                  </mc:Choice>
                  <mc:Fallback>
                    <p:oleObj name="Clip" r:id="rId23" imgW="826793" imgH="840481" progId="MS_ClipArt_Gallery.2">
                      <p:embed/>
                      <p:pic>
                        <p:nvPicPr>
                          <p:cNvPr id="0" name="Object 7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441" name="Rectangle 80"/>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38296" name="Line 81"/>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8297" name="Group 82"/>
            <p:cNvGrpSpPr>
              <a:grpSpLocks/>
            </p:cNvGrpSpPr>
            <p:nvPr/>
          </p:nvGrpSpPr>
          <p:grpSpPr bwMode="auto">
            <a:xfrm>
              <a:off x="4955" y="2531"/>
              <a:ext cx="131" cy="258"/>
              <a:chOff x="4180" y="783"/>
              <a:chExt cx="150" cy="307"/>
            </a:xfrm>
          </p:grpSpPr>
          <p:sp>
            <p:nvSpPr>
              <p:cNvPr id="138432" name="AutoShape 83"/>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33" name="Rectangle 84"/>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34" name="Rectangle 8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35" name="AutoShape 8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36" name="Line 87"/>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37" name="Line 88"/>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38" name="Rectangle 8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39" name="Rectangle 90"/>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38298" name="Group 91"/>
            <p:cNvGrpSpPr>
              <a:grpSpLocks/>
            </p:cNvGrpSpPr>
            <p:nvPr/>
          </p:nvGrpSpPr>
          <p:grpSpPr bwMode="auto">
            <a:xfrm>
              <a:off x="4947" y="2811"/>
              <a:ext cx="131" cy="258"/>
              <a:chOff x="4180" y="783"/>
              <a:chExt cx="150" cy="307"/>
            </a:xfrm>
          </p:grpSpPr>
          <p:sp>
            <p:nvSpPr>
              <p:cNvPr id="138424" name="AutoShape 9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25" name="Rectangle 9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26" name="Rectangle 9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27" name="AutoShape 9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28" name="Line 9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29" name="Line 9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30" name="Rectangle 9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31" name="Rectangle 9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38299" name="Line 100"/>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0" name="Line 101"/>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1" name="Line 102"/>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2" name="Line 103"/>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3" name="Line 104"/>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4" name="Line 105"/>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5" name="Line 106"/>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6" name="Line 107"/>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7" name="Line 108"/>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8" name="Line 109"/>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9" name="Line 110"/>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10" name="Line 111"/>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8311" name="Group 112"/>
            <p:cNvGrpSpPr>
              <a:grpSpLocks/>
            </p:cNvGrpSpPr>
            <p:nvPr/>
          </p:nvGrpSpPr>
          <p:grpSpPr bwMode="auto">
            <a:xfrm>
              <a:off x="3769" y="1520"/>
              <a:ext cx="316" cy="147"/>
              <a:chOff x="3600" y="219"/>
              <a:chExt cx="360" cy="175"/>
            </a:xfrm>
          </p:grpSpPr>
          <p:sp>
            <p:nvSpPr>
              <p:cNvPr id="138411" name="Oval 11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12" name="Line 11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13" name="Line 11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14" name="Rectangle 11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15" name="Oval 11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416" name="Group 118"/>
              <p:cNvGrpSpPr>
                <a:grpSpLocks/>
              </p:cNvGrpSpPr>
              <p:nvPr/>
            </p:nvGrpSpPr>
            <p:grpSpPr bwMode="auto">
              <a:xfrm>
                <a:off x="3686" y="244"/>
                <a:ext cx="177" cy="66"/>
                <a:chOff x="2848" y="848"/>
                <a:chExt cx="140" cy="98"/>
              </a:xfrm>
            </p:grpSpPr>
            <p:sp>
              <p:nvSpPr>
                <p:cNvPr id="138421" name="Line 1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22" name="Line 1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23" name="Line 1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417" name="Group 122"/>
              <p:cNvGrpSpPr>
                <a:grpSpLocks/>
              </p:cNvGrpSpPr>
              <p:nvPr/>
            </p:nvGrpSpPr>
            <p:grpSpPr bwMode="auto">
              <a:xfrm flipV="1">
                <a:off x="3686" y="243"/>
                <a:ext cx="177" cy="66"/>
                <a:chOff x="2848" y="848"/>
                <a:chExt cx="140" cy="98"/>
              </a:xfrm>
            </p:grpSpPr>
            <p:sp>
              <p:nvSpPr>
                <p:cNvPr id="138418" name="Line 12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19" name="Line 12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20" name="Line 12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2" name="Group 126"/>
            <p:cNvGrpSpPr>
              <a:grpSpLocks/>
            </p:cNvGrpSpPr>
            <p:nvPr/>
          </p:nvGrpSpPr>
          <p:grpSpPr bwMode="auto">
            <a:xfrm>
              <a:off x="4369" y="1376"/>
              <a:ext cx="316" cy="147"/>
              <a:chOff x="3600" y="219"/>
              <a:chExt cx="360" cy="175"/>
            </a:xfrm>
          </p:grpSpPr>
          <p:sp>
            <p:nvSpPr>
              <p:cNvPr id="138398" name="Oval 12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99" name="Line 12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00" name="Line 12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01" name="Rectangle 13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02" name="Oval 13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403" name="Group 132"/>
              <p:cNvGrpSpPr>
                <a:grpSpLocks/>
              </p:cNvGrpSpPr>
              <p:nvPr/>
            </p:nvGrpSpPr>
            <p:grpSpPr bwMode="auto">
              <a:xfrm>
                <a:off x="3686" y="244"/>
                <a:ext cx="177" cy="66"/>
                <a:chOff x="2848" y="848"/>
                <a:chExt cx="140" cy="98"/>
              </a:xfrm>
            </p:grpSpPr>
            <p:sp>
              <p:nvSpPr>
                <p:cNvPr id="138408" name="Line 1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09" name="Line 1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10" name="Line 1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404" name="Group 136"/>
              <p:cNvGrpSpPr>
                <a:grpSpLocks/>
              </p:cNvGrpSpPr>
              <p:nvPr/>
            </p:nvGrpSpPr>
            <p:grpSpPr bwMode="auto">
              <a:xfrm flipV="1">
                <a:off x="3686" y="243"/>
                <a:ext cx="177" cy="66"/>
                <a:chOff x="2848" y="848"/>
                <a:chExt cx="140" cy="98"/>
              </a:xfrm>
            </p:grpSpPr>
            <p:sp>
              <p:nvSpPr>
                <p:cNvPr id="138405" name="Line 1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06" name="Line 1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07" name="Line 1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3" name="Group 140"/>
            <p:cNvGrpSpPr>
              <a:grpSpLocks/>
            </p:cNvGrpSpPr>
            <p:nvPr/>
          </p:nvGrpSpPr>
          <p:grpSpPr bwMode="auto">
            <a:xfrm>
              <a:off x="4380" y="1790"/>
              <a:ext cx="316" cy="147"/>
              <a:chOff x="3600" y="219"/>
              <a:chExt cx="360" cy="175"/>
            </a:xfrm>
          </p:grpSpPr>
          <p:sp>
            <p:nvSpPr>
              <p:cNvPr id="138385" name="Oval 14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86" name="Line 14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87" name="Line 14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88" name="Rectangle 14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89" name="Oval 14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390" name="Group 146"/>
              <p:cNvGrpSpPr>
                <a:grpSpLocks/>
              </p:cNvGrpSpPr>
              <p:nvPr/>
            </p:nvGrpSpPr>
            <p:grpSpPr bwMode="auto">
              <a:xfrm>
                <a:off x="3686" y="244"/>
                <a:ext cx="177" cy="66"/>
                <a:chOff x="2848" y="848"/>
                <a:chExt cx="140" cy="98"/>
              </a:xfrm>
            </p:grpSpPr>
            <p:sp>
              <p:nvSpPr>
                <p:cNvPr id="138395" name="Line 1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96" name="Line 1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97" name="Line 1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391" name="Group 150"/>
              <p:cNvGrpSpPr>
                <a:grpSpLocks/>
              </p:cNvGrpSpPr>
              <p:nvPr/>
            </p:nvGrpSpPr>
            <p:grpSpPr bwMode="auto">
              <a:xfrm flipV="1">
                <a:off x="3686" y="243"/>
                <a:ext cx="177" cy="66"/>
                <a:chOff x="2848" y="848"/>
                <a:chExt cx="140" cy="98"/>
              </a:xfrm>
            </p:grpSpPr>
            <p:sp>
              <p:nvSpPr>
                <p:cNvPr id="138392" name="Line 1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93" name="Line 1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94" name="Line 1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4" name="Group 154"/>
            <p:cNvGrpSpPr>
              <a:grpSpLocks/>
            </p:cNvGrpSpPr>
            <p:nvPr/>
          </p:nvGrpSpPr>
          <p:grpSpPr bwMode="auto">
            <a:xfrm>
              <a:off x="4991" y="1507"/>
              <a:ext cx="315" cy="147"/>
              <a:chOff x="3600" y="219"/>
              <a:chExt cx="360" cy="175"/>
            </a:xfrm>
          </p:grpSpPr>
          <p:sp>
            <p:nvSpPr>
              <p:cNvPr id="138372" name="Oval 15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73" name="Line 15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74" name="Line 15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75" name="Rectangle 15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76" name="Oval 15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377" name="Group 160"/>
              <p:cNvGrpSpPr>
                <a:grpSpLocks/>
              </p:cNvGrpSpPr>
              <p:nvPr/>
            </p:nvGrpSpPr>
            <p:grpSpPr bwMode="auto">
              <a:xfrm>
                <a:off x="3686" y="244"/>
                <a:ext cx="177" cy="66"/>
                <a:chOff x="2848" y="848"/>
                <a:chExt cx="140" cy="98"/>
              </a:xfrm>
            </p:grpSpPr>
            <p:sp>
              <p:nvSpPr>
                <p:cNvPr id="138382" name="Line 16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83" name="Line 16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84" name="Line 16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378" name="Group 164"/>
              <p:cNvGrpSpPr>
                <a:grpSpLocks/>
              </p:cNvGrpSpPr>
              <p:nvPr/>
            </p:nvGrpSpPr>
            <p:grpSpPr bwMode="auto">
              <a:xfrm flipV="1">
                <a:off x="3686" y="243"/>
                <a:ext cx="177" cy="66"/>
                <a:chOff x="2848" y="848"/>
                <a:chExt cx="140" cy="98"/>
              </a:xfrm>
            </p:grpSpPr>
            <p:sp>
              <p:nvSpPr>
                <p:cNvPr id="138379" name="Line 1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80" name="Line 1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81" name="Line 1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5" name="Group 168"/>
            <p:cNvGrpSpPr>
              <a:grpSpLocks/>
            </p:cNvGrpSpPr>
            <p:nvPr/>
          </p:nvGrpSpPr>
          <p:grpSpPr bwMode="auto">
            <a:xfrm>
              <a:off x="4869" y="2072"/>
              <a:ext cx="316" cy="147"/>
              <a:chOff x="3600" y="219"/>
              <a:chExt cx="360" cy="175"/>
            </a:xfrm>
          </p:grpSpPr>
          <p:sp>
            <p:nvSpPr>
              <p:cNvPr id="138359" name="Oval 16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60" name="Line 17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61" name="Line 17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62" name="Rectangle 17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63" name="Oval 17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364" name="Group 174"/>
              <p:cNvGrpSpPr>
                <a:grpSpLocks/>
              </p:cNvGrpSpPr>
              <p:nvPr/>
            </p:nvGrpSpPr>
            <p:grpSpPr bwMode="auto">
              <a:xfrm>
                <a:off x="3686" y="244"/>
                <a:ext cx="177" cy="66"/>
                <a:chOff x="2848" y="848"/>
                <a:chExt cx="140" cy="98"/>
              </a:xfrm>
            </p:grpSpPr>
            <p:sp>
              <p:nvSpPr>
                <p:cNvPr id="138369" name="Line 17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70" name="Line 17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71" name="Line 17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365" name="Group 178"/>
              <p:cNvGrpSpPr>
                <a:grpSpLocks/>
              </p:cNvGrpSpPr>
              <p:nvPr/>
            </p:nvGrpSpPr>
            <p:grpSpPr bwMode="auto">
              <a:xfrm flipV="1">
                <a:off x="3686" y="243"/>
                <a:ext cx="177" cy="66"/>
                <a:chOff x="2848" y="848"/>
                <a:chExt cx="140" cy="98"/>
              </a:xfrm>
            </p:grpSpPr>
            <p:sp>
              <p:nvSpPr>
                <p:cNvPr id="138366" name="Line 17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67" name="Line 18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68" name="Line 18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6" name="Group 182"/>
            <p:cNvGrpSpPr>
              <a:grpSpLocks/>
            </p:cNvGrpSpPr>
            <p:nvPr/>
          </p:nvGrpSpPr>
          <p:grpSpPr bwMode="auto">
            <a:xfrm>
              <a:off x="4659" y="2440"/>
              <a:ext cx="316" cy="148"/>
              <a:chOff x="3600" y="219"/>
              <a:chExt cx="360" cy="175"/>
            </a:xfrm>
          </p:grpSpPr>
          <p:sp>
            <p:nvSpPr>
              <p:cNvPr id="138346" name="Oval 18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47" name="Line 18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48" name="Line 18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49" name="Rectangle 18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50" name="Oval 18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351" name="Group 188"/>
              <p:cNvGrpSpPr>
                <a:grpSpLocks/>
              </p:cNvGrpSpPr>
              <p:nvPr/>
            </p:nvGrpSpPr>
            <p:grpSpPr bwMode="auto">
              <a:xfrm>
                <a:off x="3686" y="244"/>
                <a:ext cx="177" cy="66"/>
                <a:chOff x="2848" y="848"/>
                <a:chExt cx="140" cy="98"/>
              </a:xfrm>
            </p:grpSpPr>
            <p:sp>
              <p:nvSpPr>
                <p:cNvPr id="138356" name="Line 18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57" name="Line 19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58" name="Line 19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352" name="Group 192"/>
              <p:cNvGrpSpPr>
                <a:grpSpLocks/>
              </p:cNvGrpSpPr>
              <p:nvPr/>
            </p:nvGrpSpPr>
            <p:grpSpPr bwMode="auto">
              <a:xfrm flipV="1">
                <a:off x="3686" y="243"/>
                <a:ext cx="177" cy="66"/>
                <a:chOff x="2848" y="848"/>
                <a:chExt cx="140" cy="98"/>
              </a:xfrm>
            </p:grpSpPr>
            <p:sp>
              <p:nvSpPr>
                <p:cNvPr id="138353" name="Line 1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54" name="Line 19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55" name="Line 19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7" name="Group 196"/>
            <p:cNvGrpSpPr>
              <a:grpSpLocks/>
            </p:cNvGrpSpPr>
            <p:nvPr/>
          </p:nvGrpSpPr>
          <p:grpSpPr bwMode="auto">
            <a:xfrm>
              <a:off x="4275" y="2748"/>
              <a:ext cx="315" cy="147"/>
              <a:chOff x="3600" y="219"/>
              <a:chExt cx="360" cy="175"/>
            </a:xfrm>
          </p:grpSpPr>
          <p:sp>
            <p:nvSpPr>
              <p:cNvPr id="138333" name="Oval 19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34" name="Line 19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35" name="Line 19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36" name="Rectangle 20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37" name="Oval 20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338" name="Group 202"/>
              <p:cNvGrpSpPr>
                <a:grpSpLocks/>
              </p:cNvGrpSpPr>
              <p:nvPr/>
            </p:nvGrpSpPr>
            <p:grpSpPr bwMode="auto">
              <a:xfrm>
                <a:off x="3686" y="244"/>
                <a:ext cx="177" cy="66"/>
                <a:chOff x="2848" y="848"/>
                <a:chExt cx="140" cy="98"/>
              </a:xfrm>
            </p:grpSpPr>
            <p:sp>
              <p:nvSpPr>
                <p:cNvPr id="138343" name="Line 20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44" name="Line 20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45" name="Line 20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339" name="Group 206"/>
              <p:cNvGrpSpPr>
                <a:grpSpLocks/>
              </p:cNvGrpSpPr>
              <p:nvPr/>
            </p:nvGrpSpPr>
            <p:grpSpPr bwMode="auto">
              <a:xfrm flipV="1">
                <a:off x="3686" y="243"/>
                <a:ext cx="177" cy="66"/>
                <a:chOff x="2848" y="848"/>
                <a:chExt cx="140" cy="98"/>
              </a:xfrm>
            </p:grpSpPr>
            <p:sp>
              <p:nvSpPr>
                <p:cNvPr id="138340" name="Line 20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41" name="Line 20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42" name="Line 20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8" name="Group 210"/>
            <p:cNvGrpSpPr>
              <a:grpSpLocks/>
            </p:cNvGrpSpPr>
            <p:nvPr/>
          </p:nvGrpSpPr>
          <p:grpSpPr bwMode="auto">
            <a:xfrm>
              <a:off x="3769" y="2511"/>
              <a:ext cx="316" cy="147"/>
              <a:chOff x="3600" y="219"/>
              <a:chExt cx="360" cy="175"/>
            </a:xfrm>
          </p:grpSpPr>
          <p:sp>
            <p:nvSpPr>
              <p:cNvPr id="138320" name="Oval 2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21" name="Line 21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22" name="Line 21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23" name="Rectangle 21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24" name="Oval 2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325" name="Group 216"/>
              <p:cNvGrpSpPr>
                <a:grpSpLocks/>
              </p:cNvGrpSpPr>
              <p:nvPr/>
            </p:nvGrpSpPr>
            <p:grpSpPr bwMode="auto">
              <a:xfrm>
                <a:off x="3686" y="244"/>
                <a:ext cx="177" cy="66"/>
                <a:chOff x="2848" y="848"/>
                <a:chExt cx="140" cy="98"/>
              </a:xfrm>
            </p:grpSpPr>
            <p:sp>
              <p:nvSpPr>
                <p:cNvPr id="138330" name="Line 2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31" name="Line 2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32" name="Line 2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326" name="Group 220"/>
              <p:cNvGrpSpPr>
                <a:grpSpLocks/>
              </p:cNvGrpSpPr>
              <p:nvPr/>
            </p:nvGrpSpPr>
            <p:grpSpPr bwMode="auto">
              <a:xfrm flipV="1">
                <a:off x="3686" y="243"/>
                <a:ext cx="177" cy="66"/>
                <a:chOff x="2848" y="848"/>
                <a:chExt cx="140" cy="98"/>
              </a:xfrm>
            </p:grpSpPr>
            <p:sp>
              <p:nvSpPr>
                <p:cNvPr id="138327" name="Line 2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28" name="Line 2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29" name="Line 2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38319" name="Line 224"/>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245" name="Group 252"/>
          <p:cNvGrpSpPr>
            <a:grpSpLocks/>
          </p:cNvGrpSpPr>
          <p:nvPr/>
        </p:nvGrpSpPr>
        <p:grpSpPr bwMode="auto">
          <a:xfrm>
            <a:off x="4740275" y="1500188"/>
            <a:ext cx="3738563" cy="3725862"/>
            <a:chOff x="2986" y="945"/>
            <a:chExt cx="2355" cy="2347"/>
          </a:xfrm>
        </p:grpSpPr>
        <p:grpSp>
          <p:nvGrpSpPr>
            <p:cNvPr id="138246" name="Group 226"/>
            <p:cNvGrpSpPr>
              <a:grpSpLocks/>
            </p:cNvGrpSpPr>
            <p:nvPr/>
          </p:nvGrpSpPr>
          <p:grpSpPr bwMode="auto">
            <a:xfrm>
              <a:off x="2986" y="945"/>
              <a:ext cx="513" cy="541"/>
              <a:chOff x="2938" y="2925"/>
              <a:chExt cx="513" cy="541"/>
            </a:xfrm>
          </p:grpSpPr>
          <p:sp>
            <p:nvSpPr>
              <p:cNvPr id="138256" name="Rectangle 227"/>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57" name="Rectangle 228"/>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58" name="Rectangle 229"/>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59" name="Text Box 230"/>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000">
                    <a:solidFill>
                      <a:schemeClr val="bg1"/>
                    </a:solidFill>
                    <a:latin typeface="Comic Sans MS" charset="0"/>
                  </a:rPr>
                  <a:t>application</a:t>
                </a:r>
                <a:endParaRPr lang="en-US" altLang="x-none" sz="1000">
                  <a:latin typeface="Comic Sans MS" charset="0"/>
                </a:endParaRPr>
              </a:p>
              <a:p>
                <a:r>
                  <a:rPr lang="en-US" altLang="x-none" sz="1000">
                    <a:latin typeface="Comic Sans MS" charset="0"/>
                  </a:rPr>
                  <a:t>transport</a:t>
                </a:r>
              </a:p>
              <a:p>
                <a:r>
                  <a:rPr lang="en-US" altLang="x-none" sz="1000">
                    <a:latin typeface="Comic Sans MS" charset="0"/>
                  </a:rPr>
                  <a:t>network</a:t>
                </a:r>
              </a:p>
              <a:p>
                <a:r>
                  <a:rPr lang="en-US" altLang="x-none" sz="1000">
                    <a:latin typeface="Comic Sans MS" charset="0"/>
                  </a:rPr>
                  <a:t>data link</a:t>
                </a:r>
              </a:p>
              <a:p>
                <a:r>
                  <a:rPr lang="en-US" altLang="x-none" sz="1000">
                    <a:latin typeface="Comic Sans MS" charset="0"/>
                  </a:rPr>
                  <a:t>physical</a:t>
                </a:r>
                <a:endParaRPr lang="en-US" altLang="x-none"/>
              </a:p>
            </p:txBody>
          </p:sp>
          <p:sp>
            <p:nvSpPr>
              <p:cNvPr id="138260" name="Line 231"/>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1" name="Line 232"/>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2" name="Line 233"/>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247" name="Group 234"/>
            <p:cNvGrpSpPr>
              <a:grpSpLocks/>
            </p:cNvGrpSpPr>
            <p:nvPr/>
          </p:nvGrpSpPr>
          <p:grpSpPr bwMode="auto">
            <a:xfrm>
              <a:off x="4828" y="2751"/>
              <a:ext cx="513" cy="541"/>
              <a:chOff x="2938" y="2925"/>
              <a:chExt cx="513" cy="541"/>
            </a:xfrm>
          </p:grpSpPr>
          <p:sp>
            <p:nvSpPr>
              <p:cNvPr id="138249" name="Rectangle 235"/>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50" name="Rectangle 236"/>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51" name="Rectangle 237"/>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52" name="Text Box 238"/>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000">
                    <a:solidFill>
                      <a:schemeClr val="bg1"/>
                    </a:solidFill>
                    <a:latin typeface="Comic Sans MS" charset="0"/>
                  </a:rPr>
                  <a:t>application</a:t>
                </a:r>
                <a:endParaRPr lang="en-US" altLang="x-none" sz="1000">
                  <a:latin typeface="Comic Sans MS" charset="0"/>
                </a:endParaRPr>
              </a:p>
              <a:p>
                <a:r>
                  <a:rPr lang="en-US" altLang="x-none" sz="1000">
                    <a:latin typeface="Comic Sans MS" charset="0"/>
                  </a:rPr>
                  <a:t>transport</a:t>
                </a:r>
              </a:p>
              <a:p>
                <a:r>
                  <a:rPr lang="en-US" altLang="x-none" sz="1000">
                    <a:latin typeface="Comic Sans MS" charset="0"/>
                  </a:rPr>
                  <a:t>network</a:t>
                </a:r>
              </a:p>
              <a:p>
                <a:r>
                  <a:rPr lang="en-US" altLang="x-none" sz="1000">
                    <a:latin typeface="Comic Sans MS" charset="0"/>
                  </a:rPr>
                  <a:t>data link</a:t>
                </a:r>
              </a:p>
              <a:p>
                <a:r>
                  <a:rPr lang="en-US" altLang="x-none" sz="1000">
                    <a:latin typeface="Comic Sans MS" charset="0"/>
                  </a:rPr>
                  <a:t>physical</a:t>
                </a:r>
                <a:endParaRPr lang="en-US" altLang="x-none"/>
              </a:p>
            </p:txBody>
          </p:sp>
          <p:sp>
            <p:nvSpPr>
              <p:cNvPr id="138253" name="Line 239"/>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4" name="Line 240"/>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5" name="Line 241"/>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8248" name="Line 250"/>
            <p:cNvSpPr>
              <a:spLocks noChangeShapeType="1"/>
            </p:cNvSpPr>
            <p:nvPr/>
          </p:nvSpPr>
          <p:spPr bwMode="auto">
            <a:xfrm>
              <a:off x="3480" y="1020"/>
              <a:ext cx="1380" cy="1794"/>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sz="2800" dirty="0">
                <a:ea typeface="宋体" charset="-122"/>
              </a:rPr>
              <a:t>App. and Trans.: App.</a:t>
            </a:r>
            <a:r>
              <a:rPr lang="en-US" altLang="x-none" sz="2800" dirty="0">
                <a:ea typeface="ＭＳ Ｐゴシック" charset="-128"/>
              </a:rPr>
              <a:t> Protocols and </a:t>
            </a:r>
            <a:r>
              <a:rPr lang="en-US" altLang="zh-CN" sz="2800" dirty="0">
                <a:ea typeface="宋体" charset="-122"/>
              </a:rPr>
              <a:t>their </a:t>
            </a:r>
            <a:r>
              <a:rPr lang="en-US" altLang="x-none" sz="2800" dirty="0">
                <a:ea typeface="ＭＳ Ｐゴシック" charset="-128"/>
              </a:rPr>
              <a:t>Transport Protocols</a:t>
            </a:r>
          </a:p>
        </p:txBody>
      </p:sp>
      <p:sp>
        <p:nvSpPr>
          <p:cNvPr id="1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zh-CN" sz="1400" dirty="0"/>
              <a:t>64</a:t>
            </a:r>
            <a:endParaRPr lang="en-US" altLang="x-none" sz="1400" dirty="0"/>
          </a:p>
        </p:txBody>
      </p:sp>
      <p:sp>
        <p:nvSpPr>
          <p:cNvPr id="136195" name="Text Box 3"/>
          <p:cNvSpPr txBox="1">
            <a:spLocks noChangeArrowheads="1"/>
          </p:cNvSpPr>
          <p:nvPr/>
        </p:nvSpPr>
        <p:spPr bwMode="auto">
          <a:xfrm>
            <a:off x="315913" y="2901950"/>
            <a:ext cx="28067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2000" b="1">
                <a:latin typeface="Arial" charset="0"/>
              </a:rPr>
              <a:t>Application</a:t>
            </a:r>
            <a:endParaRPr lang="en-US" altLang="x-none" sz="2000">
              <a:latin typeface="Arial" charset="0"/>
            </a:endParaRPr>
          </a:p>
          <a:p>
            <a:pPr algn="r"/>
            <a:endParaRPr lang="en-US" altLang="x-none" sz="2000">
              <a:latin typeface="Arial" charset="0"/>
            </a:endParaRPr>
          </a:p>
          <a:p>
            <a:pPr algn="r"/>
            <a:r>
              <a:rPr lang="en-US" altLang="x-none" sz="2000">
                <a:latin typeface="Arial" charset="0"/>
              </a:rPr>
              <a:t>e-mail</a:t>
            </a:r>
          </a:p>
          <a:p>
            <a:pPr algn="r"/>
            <a:r>
              <a:rPr lang="en-US" altLang="x-none" sz="2000">
                <a:latin typeface="Arial" charset="0"/>
              </a:rPr>
              <a:t>remote terminal access</a:t>
            </a:r>
          </a:p>
          <a:p>
            <a:pPr algn="r"/>
            <a:r>
              <a:rPr lang="en-US" altLang="x-none" sz="2000">
                <a:latin typeface="Arial" charset="0"/>
              </a:rPr>
              <a:t>Web </a:t>
            </a:r>
          </a:p>
          <a:p>
            <a:pPr algn="r"/>
            <a:r>
              <a:rPr lang="en-US" altLang="x-none" sz="2000">
                <a:latin typeface="Arial" charset="0"/>
              </a:rPr>
              <a:t>file transfer</a:t>
            </a:r>
          </a:p>
          <a:p>
            <a:pPr algn="r"/>
            <a:r>
              <a:rPr lang="en-US" altLang="x-none" sz="2000">
                <a:latin typeface="Arial" charset="0"/>
              </a:rPr>
              <a:t>Internet telephony</a:t>
            </a:r>
          </a:p>
          <a:p>
            <a:pPr algn="r"/>
            <a:endParaRPr lang="en-US" altLang="x-none" sz="2000">
              <a:latin typeface="Arial" charset="0"/>
            </a:endParaRPr>
          </a:p>
          <a:p>
            <a:pPr algn="r"/>
            <a:r>
              <a:rPr lang="en-US" altLang="x-none" sz="2000">
                <a:latin typeface="Arial" charset="0"/>
              </a:rPr>
              <a:t>remote file server</a:t>
            </a:r>
          </a:p>
          <a:p>
            <a:pPr algn="r"/>
            <a:r>
              <a:rPr lang="en-US" altLang="x-none" sz="2000">
                <a:latin typeface="Arial" charset="0"/>
              </a:rPr>
              <a:t>streaming multimedia</a:t>
            </a:r>
          </a:p>
          <a:p>
            <a:pPr algn="r"/>
            <a:endParaRPr lang="en-US" altLang="x-none" sz="2000"/>
          </a:p>
        </p:txBody>
      </p:sp>
      <p:sp>
        <p:nvSpPr>
          <p:cNvPr id="136196" name="Text Box 4"/>
          <p:cNvSpPr txBox="1">
            <a:spLocks noChangeArrowheads="1"/>
          </p:cNvSpPr>
          <p:nvPr/>
        </p:nvSpPr>
        <p:spPr bwMode="auto">
          <a:xfrm>
            <a:off x="3498850" y="2630488"/>
            <a:ext cx="2032000"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b="1">
                <a:latin typeface="Arial" charset="0"/>
              </a:rPr>
              <a:t>Application</a:t>
            </a:r>
          </a:p>
          <a:p>
            <a:r>
              <a:rPr lang="en-US" altLang="x-none" sz="2000" b="1">
                <a:latin typeface="Arial" charset="0"/>
              </a:rPr>
              <a:t>layer protocol</a:t>
            </a:r>
            <a:endParaRPr lang="en-US" altLang="x-none" sz="2000">
              <a:latin typeface="Arial" charset="0"/>
            </a:endParaRPr>
          </a:p>
          <a:p>
            <a:endParaRPr lang="en-US" altLang="x-none" sz="1800">
              <a:latin typeface="Arial" charset="0"/>
            </a:endParaRPr>
          </a:p>
          <a:p>
            <a:r>
              <a:rPr lang="en-US" altLang="x-none" sz="2000">
                <a:latin typeface="Arial" charset="0"/>
              </a:rPr>
              <a:t>smtp [RFC 821]</a:t>
            </a:r>
          </a:p>
          <a:p>
            <a:r>
              <a:rPr lang="en-US" altLang="x-none" sz="2000">
                <a:latin typeface="Arial" charset="0"/>
              </a:rPr>
              <a:t>telnet [RFC 854]</a:t>
            </a:r>
          </a:p>
          <a:p>
            <a:r>
              <a:rPr lang="en-US" altLang="x-none" sz="2000">
                <a:latin typeface="Arial" charset="0"/>
              </a:rPr>
              <a:t>http [RFC 2068]</a:t>
            </a:r>
          </a:p>
          <a:p>
            <a:r>
              <a:rPr lang="en-US" altLang="x-none" sz="2000">
                <a:latin typeface="Arial" charset="0"/>
              </a:rPr>
              <a:t>ftp [RFC 959]</a:t>
            </a:r>
          </a:p>
          <a:p>
            <a:r>
              <a:rPr lang="en-US" altLang="x-none" sz="2000">
                <a:latin typeface="Arial" charset="0"/>
              </a:rPr>
              <a:t>proprietary</a:t>
            </a:r>
          </a:p>
          <a:p>
            <a:r>
              <a:rPr lang="en-US" altLang="x-none" sz="2000">
                <a:latin typeface="Arial" charset="0"/>
              </a:rPr>
              <a:t>(e.g., Vocaltec)</a:t>
            </a:r>
          </a:p>
          <a:p>
            <a:r>
              <a:rPr lang="en-US" altLang="x-none" sz="2000">
                <a:latin typeface="Arial" charset="0"/>
              </a:rPr>
              <a:t>NF</a:t>
            </a:r>
            <a:r>
              <a:rPr lang="en-US" altLang="zh-CN" sz="2000">
                <a:latin typeface="Arial" charset="0"/>
                <a:ea typeface="宋体" charset="-122"/>
              </a:rPr>
              <a:t>S</a:t>
            </a:r>
            <a:endParaRPr lang="en-US" altLang="x-none" sz="2000">
              <a:latin typeface="Arial" charset="0"/>
            </a:endParaRPr>
          </a:p>
          <a:p>
            <a:r>
              <a:rPr lang="en-US" altLang="x-none" sz="2000">
                <a:latin typeface="Arial" charset="0"/>
              </a:rPr>
              <a:t>proprietary</a:t>
            </a:r>
          </a:p>
        </p:txBody>
      </p:sp>
      <p:sp>
        <p:nvSpPr>
          <p:cNvPr id="54277" name="Text Box 5"/>
          <p:cNvSpPr txBox="1">
            <a:spLocks noChangeArrowheads="1"/>
          </p:cNvSpPr>
          <p:nvPr/>
        </p:nvSpPr>
        <p:spPr bwMode="auto">
          <a:xfrm>
            <a:off x="6130925" y="2592388"/>
            <a:ext cx="2624138"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dirty="0">
                <a:latin typeface="Arial" charset="0"/>
              </a:rPr>
              <a:t>Underlying</a:t>
            </a:r>
          </a:p>
          <a:p>
            <a:pPr algn="l"/>
            <a:r>
              <a:rPr lang="en-US" altLang="x-none" sz="2000" b="1" dirty="0">
                <a:latin typeface="Arial" charset="0"/>
              </a:rPr>
              <a:t>transport protocol</a:t>
            </a:r>
            <a:endParaRPr lang="en-US" altLang="x-none" sz="2000" dirty="0">
              <a:latin typeface="Arial" charset="0"/>
            </a:endParaRPr>
          </a:p>
          <a:p>
            <a:pPr algn="l"/>
            <a:endParaRPr lang="en-US" altLang="x-none" sz="2000" dirty="0">
              <a:latin typeface="Arial" charset="0"/>
            </a:endParaRPr>
          </a:p>
          <a:p>
            <a:pPr algn="l"/>
            <a:r>
              <a:rPr lang="en-US" altLang="x-none" sz="2000" dirty="0">
                <a:latin typeface="Arial" charset="0"/>
              </a:rPr>
              <a:t>TCP/SSL</a:t>
            </a:r>
          </a:p>
          <a:p>
            <a:pPr algn="l"/>
            <a:r>
              <a:rPr lang="en-US" altLang="x-none" sz="2000" dirty="0">
                <a:latin typeface="Arial" charset="0"/>
              </a:rPr>
              <a:t>TCP</a:t>
            </a:r>
          </a:p>
          <a:p>
            <a:pPr algn="l"/>
            <a:r>
              <a:rPr lang="en-US" altLang="x-none" sz="2000" dirty="0">
                <a:latin typeface="Arial" charset="0"/>
              </a:rPr>
              <a:t>TCP/SSL</a:t>
            </a:r>
          </a:p>
          <a:p>
            <a:pPr algn="l"/>
            <a:r>
              <a:rPr lang="en-US" altLang="x-none" sz="2000" dirty="0">
                <a:latin typeface="Arial" charset="0"/>
              </a:rPr>
              <a:t>TCP</a:t>
            </a:r>
          </a:p>
          <a:p>
            <a:pPr algn="l"/>
            <a:r>
              <a:rPr lang="en-US" altLang="zh-CN" sz="2000" dirty="0">
                <a:latin typeface="Arial" charset="0"/>
                <a:ea typeface="宋体" charset="-122"/>
              </a:rPr>
              <a:t>typically</a:t>
            </a:r>
            <a:r>
              <a:rPr lang="en-US" altLang="x-none" sz="2000" dirty="0">
                <a:latin typeface="Arial" charset="0"/>
              </a:rPr>
              <a:t> UDP</a:t>
            </a:r>
          </a:p>
          <a:p>
            <a:pPr algn="l"/>
            <a:endParaRPr lang="en-US" altLang="x-none" sz="2000" dirty="0">
              <a:latin typeface="Arial" charset="0"/>
            </a:endParaRPr>
          </a:p>
          <a:p>
            <a:pPr algn="l"/>
            <a:r>
              <a:rPr lang="en-US" altLang="x-none" sz="2000" dirty="0">
                <a:latin typeface="Arial" charset="0"/>
              </a:rPr>
              <a:t>TCP or UDP</a:t>
            </a:r>
          </a:p>
          <a:p>
            <a:pPr algn="l"/>
            <a:r>
              <a:rPr lang="en-US" altLang="x-none" sz="2000" dirty="0">
                <a:latin typeface="Arial" charset="0"/>
              </a:rPr>
              <a:t>typically UDP but moving to http</a:t>
            </a:r>
          </a:p>
        </p:txBody>
      </p:sp>
      <p:sp>
        <p:nvSpPr>
          <p:cNvPr id="136198" name="Line 7"/>
          <p:cNvSpPr>
            <a:spLocks noChangeShapeType="1"/>
          </p:cNvSpPr>
          <p:nvPr/>
        </p:nvSpPr>
        <p:spPr bwMode="auto">
          <a:xfrm>
            <a:off x="1171575" y="3267075"/>
            <a:ext cx="733425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199" name="Line 8"/>
          <p:cNvSpPr>
            <a:spLocks noChangeShapeType="1"/>
          </p:cNvSpPr>
          <p:nvPr/>
        </p:nvSpPr>
        <p:spPr bwMode="auto">
          <a:xfrm flipV="1">
            <a:off x="1123950" y="3857625"/>
            <a:ext cx="7324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0" name="Line 9"/>
          <p:cNvSpPr>
            <a:spLocks noChangeShapeType="1"/>
          </p:cNvSpPr>
          <p:nvPr/>
        </p:nvSpPr>
        <p:spPr bwMode="auto">
          <a:xfrm flipV="1">
            <a:off x="1133475" y="4152900"/>
            <a:ext cx="72961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1" name="Line 10"/>
          <p:cNvSpPr>
            <a:spLocks noChangeShapeType="1"/>
          </p:cNvSpPr>
          <p:nvPr/>
        </p:nvSpPr>
        <p:spPr bwMode="auto">
          <a:xfrm flipV="1">
            <a:off x="1143000" y="4448175"/>
            <a:ext cx="7277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2" name="Line 11"/>
          <p:cNvSpPr>
            <a:spLocks noChangeShapeType="1"/>
          </p:cNvSpPr>
          <p:nvPr/>
        </p:nvSpPr>
        <p:spPr bwMode="auto">
          <a:xfrm flipV="1">
            <a:off x="1162050" y="4772025"/>
            <a:ext cx="7258050"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3" name="Line 12"/>
          <p:cNvSpPr>
            <a:spLocks noChangeShapeType="1"/>
          </p:cNvSpPr>
          <p:nvPr/>
        </p:nvSpPr>
        <p:spPr bwMode="auto">
          <a:xfrm flipV="1">
            <a:off x="1114425" y="5372100"/>
            <a:ext cx="7315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4" name="Line 13"/>
          <p:cNvSpPr>
            <a:spLocks noChangeShapeType="1"/>
          </p:cNvSpPr>
          <p:nvPr/>
        </p:nvSpPr>
        <p:spPr bwMode="auto">
          <a:xfrm flipV="1">
            <a:off x="1114425" y="5695950"/>
            <a:ext cx="7315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5" name="Line 14"/>
          <p:cNvSpPr>
            <a:spLocks noChangeShapeType="1"/>
          </p:cNvSpPr>
          <p:nvPr/>
        </p:nvSpPr>
        <p:spPr bwMode="auto">
          <a:xfrm flipV="1">
            <a:off x="962025" y="6296025"/>
            <a:ext cx="73437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6" name="Rectangle 15"/>
          <p:cNvSpPr>
            <a:spLocks noChangeArrowheads="1"/>
          </p:cNvSpPr>
          <p:nvPr/>
        </p:nvSpPr>
        <p:spPr bwMode="auto">
          <a:xfrm>
            <a:off x="658813" y="1579563"/>
            <a:ext cx="7788275"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chemeClr val="accent2"/>
              </a:buClr>
              <a:buSzPct val="85000"/>
              <a:buFont typeface="Wingdings" pitchFamily="2" charset="2"/>
              <a:buChar char="q"/>
            </a:pPr>
            <a:r>
              <a:rPr lang="en-US" altLang="zh-CN" sz="2800" dirty="0">
                <a:latin typeface="Comic Sans MS" charset="0"/>
                <a:ea typeface="宋体" charset="-122"/>
              </a:rPr>
              <a:t>An application needs to choose the transport protocol</a:t>
            </a:r>
          </a:p>
        </p:txBody>
      </p:sp>
    </p:spTree>
    <p:extLst>
      <p:ext uri="{BB962C8B-B14F-4D97-AF65-F5344CB8AC3E}">
        <p14:creationId xmlns:p14="http://schemas.microsoft.com/office/powerpoint/2010/main" val="1802465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27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277">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427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85F1215E-3B9A-7740-B426-521506270B0C}" type="slidenum">
              <a:rPr lang="en-US" altLang="x-none" sz="1400"/>
              <a:pPr/>
              <a:t>65</a:t>
            </a:fld>
            <a:endParaRPr lang="en-US" altLang="x-none" sz="1400"/>
          </a:p>
        </p:txBody>
      </p:sp>
      <p:sp>
        <p:nvSpPr>
          <p:cNvPr id="140290" name="Rectangle 293"/>
          <p:cNvSpPr>
            <a:spLocks noChangeArrowheads="1"/>
          </p:cNvSpPr>
          <p:nvPr/>
        </p:nvSpPr>
        <p:spPr bwMode="auto">
          <a:xfrm>
            <a:off x="619125" y="1247775"/>
            <a:ext cx="3638550" cy="723900"/>
          </a:xfrm>
          <a:prstGeom prst="rect">
            <a:avLst/>
          </a:prstGeom>
          <a:solidFill>
            <a:srgbClr val="FFFFFF"/>
          </a:solidFill>
          <a:ln w="19050">
            <a:solidFill>
              <a:schemeClr val="accent2"/>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291" name="Rectangle 2"/>
          <p:cNvSpPr>
            <a:spLocks noGrp="1" noChangeArrowheads="1"/>
          </p:cNvSpPr>
          <p:nvPr>
            <p:ph type="title"/>
          </p:nvPr>
        </p:nvSpPr>
        <p:spPr>
          <a:xfrm>
            <a:off x="190500" y="238125"/>
            <a:ext cx="8382000" cy="1143000"/>
          </a:xfrm>
        </p:spPr>
        <p:txBody>
          <a:bodyPr/>
          <a:lstStyle/>
          <a:p>
            <a:r>
              <a:rPr lang="en-US" altLang="x-none" sz="2800">
                <a:ea typeface="ＭＳ Ｐゴシック" charset="-128"/>
              </a:rPr>
              <a:t>Client-Server Paradigm</a:t>
            </a:r>
            <a:endParaRPr lang="en-US" altLang="x-none">
              <a:ea typeface="ＭＳ Ｐゴシック" charset="-128"/>
            </a:endParaRPr>
          </a:p>
        </p:txBody>
      </p:sp>
      <p:sp>
        <p:nvSpPr>
          <p:cNvPr id="140292" name="Rectangle 3"/>
          <p:cNvSpPr>
            <a:spLocks noGrp="1" noChangeArrowheads="1"/>
          </p:cNvSpPr>
          <p:nvPr>
            <p:ph type="body" sz="half" idx="1"/>
          </p:nvPr>
        </p:nvSpPr>
        <p:spPr>
          <a:xfrm>
            <a:off x="390525" y="1304925"/>
            <a:ext cx="4191000" cy="781050"/>
          </a:xfrm>
        </p:spPr>
        <p:txBody>
          <a:bodyPr/>
          <a:lstStyle/>
          <a:p>
            <a:pPr algn="ctr">
              <a:buFont typeface="ZapfDingbats" charset="0"/>
              <a:buNone/>
            </a:pPr>
            <a:r>
              <a:rPr lang="en-US" altLang="x-none" sz="2000">
                <a:ea typeface="ＭＳ Ｐゴシック" charset="-128"/>
              </a:rPr>
              <a:t>Typical network app has two pieces: </a:t>
            </a:r>
            <a:r>
              <a:rPr lang="en-US" altLang="x-none" sz="2000" i="1">
                <a:solidFill>
                  <a:schemeClr val="accent2"/>
                </a:solidFill>
                <a:ea typeface="ＭＳ Ｐゴシック" charset="-128"/>
              </a:rPr>
              <a:t>client</a:t>
            </a:r>
            <a:r>
              <a:rPr lang="en-US" altLang="x-none" sz="2000">
                <a:ea typeface="ＭＳ Ｐゴシック" charset="-128"/>
              </a:rPr>
              <a:t> and </a:t>
            </a:r>
            <a:r>
              <a:rPr lang="en-US" altLang="x-none" sz="2000" i="1">
                <a:solidFill>
                  <a:schemeClr val="accent2"/>
                </a:solidFill>
                <a:ea typeface="ＭＳ Ｐゴシック" charset="-128"/>
              </a:rPr>
              <a:t>server</a:t>
            </a:r>
          </a:p>
        </p:txBody>
      </p:sp>
      <p:grpSp>
        <p:nvGrpSpPr>
          <p:cNvPr id="140293" name="Group 262"/>
          <p:cNvGrpSpPr>
            <a:grpSpLocks/>
          </p:cNvGrpSpPr>
          <p:nvPr/>
        </p:nvGrpSpPr>
        <p:grpSpPr bwMode="auto">
          <a:xfrm>
            <a:off x="4899025" y="1847850"/>
            <a:ext cx="3678238" cy="3670300"/>
            <a:chOff x="3092" y="1182"/>
            <a:chExt cx="2317" cy="2312"/>
          </a:xfrm>
        </p:grpSpPr>
        <p:sp>
          <p:nvSpPr>
            <p:cNvPr id="140322" name="Freeform 7"/>
            <p:cNvSpPr>
              <a:spLocks/>
            </p:cNvSpPr>
            <p:nvPr/>
          </p:nvSpPr>
          <p:spPr bwMode="auto">
            <a:xfrm>
              <a:off x="4276" y="1272"/>
              <a:ext cx="1133" cy="1055"/>
            </a:xfrm>
            <a:custGeom>
              <a:avLst/>
              <a:gdLst>
                <a:gd name="T0" fmla="*/ 4 w 1292"/>
                <a:gd name="T1" fmla="*/ 3 h 1255"/>
                <a:gd name="T2" fmla="*/ 4 w 1292"/>
                <a:gd name="T3" fmla="*/ 3 h 1255"/>
                <a:gd name="T4" fmla="*/ 4 w 1292"/>
                <a:gd name="T5" fmla="*/ 3 h 1255"/>
                <a:gd name="T6" fmla="*/ 4 w 1292"/>
                <a:gd name="T7" fmla="*/ 3 h 1255"/>
                <a:gd name="T8" fmla="*/ 4 w 1292"/>
                <a:gd name="T9" fmla="*/ 3 h 1255"/>
                <a:gd name="T10" fmla="*/ 10 w 1292"/>
                <a:gd name="T11" fmla="*/ 4 h 1255"/>
                <a:gd name="T12" fmla="*/ 15 w 1292"/>
                <a:gd name="T13" fmla="*/ 5 h 1255"/>
                <a:gd name="T14" fmla="*/ 18 w 1292"/>
                <a:gd name="T15" fmla="*/ 4 h 1255"/>
                <a:gd name="T16" fmla="*/ 19 w 1292"/>
                <a:gd name="T17" fmla="*/ 3 h 1255"/>
                <a:gd name="T18" fmla="*/ 18 w 1292"/>
                <a:gd name="T19" fmla="*/ 3 h 1255"/>
                <a:gd name="T20" fmla="*/ 11 w 1292"/>
                <a:gd name="T21" fmla="*/ 3 h 1255"/>
                <a:gd name="T22" fmla="*/ 4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0323" name="Freeform 8"/>
            <p:cNvSpPr>
              <a:spLocks/>
            </p:cNvSpPr>
            <p:nvPr/>
          </p:nvSpPr>
          <p:spPr bwMode="auto">
            <a:xfrm>
              <a:off x="3092" y="1182"/>
              <a:ext cx="1176" cy="1001"/>
            </a:xfrm>
            <a:custGeom>
              <a:avLst/>
              <a:gdLst>
                <a:gd name="T0" fmla="*/ 9 w 1340"/>
                <a:gd name="T1" fmla="*/ 3 h 1191"/>
                <a:gd name="T2" fmla="*/ 4 w 1340"/>
                <a:gd name="T3" fmla="*/ 3 h 1191"/>
                <a:gd name="T4" fmla="*/ 4 w 1340"/>
                <a:gd name="T5" fmla="*/ 3 h 1191"/>
                <a:gd name="T6" fmla="*/ 4 w 1340"/>
                <a:gd name="T7" fmla="*/ 3 h 1191"/>
                <a:gd name="T8" fmla="*/ 4 w 1340"/>
                <a:gd name="T9" fmla="*/ 3 h 1191"/>
                <a:gd name="T10" fmla="*/ 9 w 1340"/>
                <a:gd name="T11" fmla="*/ 3 h 1191"/>
                <a:gd name="T12" fmla="*/ 10 w 1340"/>
                <a:gd name="T13" fmla="*/ 4 h 1191"/>
                <a:gd name="T14" fmla="*/ 19 w 1340"/>
                <a:gd name="T15" fmla="*/ 4 h 1191"/>
                <a:gd name="T16" fmla="*/ 19 w 1340"/>
                <a:gd name="T17" fmla="*/ 3 h 1191"/>
                <a:gd name="T18" fmla="*/ 19 w 1340"/>
                <a:gd name="T19" fmla="*/ 3 h 1191"/>
                <a:gd name="T20" fmla="*/ 11 w 1340"/>
                <a:gd name="T21" fmla="*/ 3 h 1191"/>
                <a:gd name="T22" fmla="*/ 9 w 1340"/>
                <a:gd name="T23" fmla="*/ 3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0324" name="Freeform 9"/>
            <p:cNvSpPr>
              <a:spLocks/>
            </p:cNvSpPr>
            <p:nvPr/>
          </p:nvSpPr>
          <p:spPr bwMode="auto">
            <a:xfrm>
              <a:off x="3324" y="2096"/>
              <a:ext cx="1874" cy="1398"/>
            </a:xfrm>
            <a:custGeom>
              <a:avLst/>
              <a:gdLst>
                <a:gd name="T0" fmla="*/ 4 w 2135"/>
                <a:gd name="T1" fmla="*/ 3 h 1662"/>
                <a:gd name="T2" fmla="*/ 4 w 2135"/>
                <a:gd name="T3" fmla="*/ 3 h 1662"/>
                <a:gd name="T4" fmla="*/ 10 w 2135"/>
                <a:gd name="T5" fmla="*/ 3 h 1662"/>
                <a:gd name="T6" fmla="*/ 19 w 2135"/>
                <a:gd name="T7" fmla="*/ 3 h 1662"/>
                <a:gd name="T8" fmla="*/ 32 w 2135"/>
                <a:gd name="T9" fmla="*/ 3 h 1662"/>
                <a:gd name="T10" fmla="*/ 32 w 2135"/>
                <a:gd name="T11" fmla="*/ 5 h 1662"/>
                <a:gd name="T12" fmla="*/ 25 w 2135"/>
                <a:gd name="T13" fmla="*/ 6 h 1662"/>
                <a:gd name="T14" fmla="*/ 13 w 2135"/>
                <a:gd name="T15" fmla="*/ 6 h 1662"/>
                <a:gd name="T16" fmla="*/ 8 w 2135"/>
                <a:gd name="T17" fmla="*/ 5 h 1662"/>
                <a:gd name="T18" fmla="*/ 4 w 2135"/>
                <a:gd name="T19" fmla="*/ 4 h 1662"/>
                <a:gd name="T20" fmla="*/ 4 w 2135"/>
                <a:gd name="T21" fmla="*/ 3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40325" name="Group 10"/>
            <p:cNvGrpSpPr>
              <a:grpSpLocks/>
            </p:cNvGrpSpPr>
            <p:nvPr/>
          </p:nvGrpSpPr>
          <p:grpSpPr bwMode="auto">
            <a:xfrm>
              <a:off x="3166" y="1267"/>
              <a:ext cx="462" cy="201"/>
              <a:chOff x="3552" y="246"/>
              <a:chExt cx="527" cy="248"/>
            </a:xfrm>
          </p:grpSpPr>
          <p:graphicFrame>
            <p:nvGraphicFramePr>
              <p:cNvPr id="140539"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72715" name="Clip" r:id="rId4" imgW="1307079" imgH="1083682" progId="MS_ClipArt_Gallery.2">
                      <p:embed/>
                    </p:oleObj>
                  </mc:Choice>
                  <mc:Fallback>
                    <p:oleObj name="Clip" r:id="rId4"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0540"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72716" name="Clip" r:id="rId6" imgW="682368" imgH="480541" progId="MS_ClipArt_Gallery.2">
                      <p:embed/>
                    </p:oleObj>
                  </mc:Choice>
                  <mc:Fallback>
                    <p:oleObj name="Clip" r:id="rId6" imgW="682368" imgH="480541" progId="MS_ClipArt_Gallery.2">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541" name="Line 13"/>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326" name="Group 14"/>
            <p:cNvGrpSpPr>
              <a:grpSpLocks/>
            </p:cNvGrpSpPr>
            <p:nvPr/>
          </p:nvGrpSpPr>
          <p:grpSpPr bwMode="auto">
            <a:xfrm>
              <a:off x="3166" y="1642"/>
              <a:ext cx="462" cy="201"/>
              <a:chOff x="3552" y="246"/>
              <a:chExt cx="527" cy="248"/>
            </a:xfrm>
          </p:grpSpPr>
          <p:graphicFrame>
            <p:nvGraphicFramePr>
              <p:cNvPr id="140536" name="Object 1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72717" name="Clip" r:id="rId8" imgW="1307079" imgH="1083682" progId="MS_ClipArt_Gallery.2">
                      <p:embed/>
                    </p:oleObj>
                  </mc:Choice>
                  <mc:Fallback>
                    <p:oleObj name="Clip" r:id="rId8" imgW="1307079" imgH="1083682" progId="MS_ClipArt_Gallery.2">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0537" name="Object 1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72718" name="Clip" r:id="rId9" imgW="682368" imgH="480541" progId="MS_ClipArt_Gallery.2">
                      <p:embed/>
                    </p:oleObj>
                  </mc:Choice>
                  <mc:Fallback>
                    <p:oleObj name="Clip" r:id="rId9" imgW="682368" imgH="480541" progId="MS_ClipArt_Gallery.2">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538" name="Line 17"/>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327" name="Group 18"/>
            <p:cNvGrpSpPr>
              <a:grpSpLocks/>
            </p:cNvGrpSpPr>
            <p:nvPr/>
          </p:nvGrpSpPr>
          <p:grpSpPr bwMode="auto">
            <a:xfrm>
              <a:off x="3403" y="1508"/>
              <a:ext cx="44" cy="135"/>
              <a:chOff x="3842" y="406"/>
              <a:chExt cx="51" cy="167"/>
            </a:xfrm>
          </p:grpSpPr>
          <p:sp>
            <p:nvSpPr>
              <p:cNvPr id="140533" name="Oval 1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34" name="Oval 2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35" name="Oval 2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40328" name="Group 22"/>
            <p:cNvGrpSpPr>
              <a:grpSpLocks/>
            </p:cNvGrpSpPr>
            <p:nvPr/>
          </p:nvGrpSpPr>
          <p:grpSpPr bwMode="auto">
            <a:xfrm>
              <a:off x="3699" y="1825"/>
              <a:ext cx="132" cy="249"/>
              <a:chOff x="4180" y="783"/>
              <a:chExt cx="150" cy="307"/>
            </a:xfrm>
          </p:grpSpPr>
          <p:sp>
            <p:nvSpPr>
              <p:cNvPr id="140525" name="AutoShape 23"/>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6" name="Rectangle 24"/>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7" name="Rectangle 2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8" name="AutoShape 2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9" name="Line 27"/>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530" name="Line 28"/>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531" name="Rectangle 2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32" name="Rectangle 30"/>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40329" name="Group 31"/>
            <p:cNvGrpSpPr>
              <a:grpSpLocks/>
            </p:cNvGrpSpPr>
            <p:nvPr/>
          </p:nvGrpSpPr>
          <p:grpSpPr bwMode="auto">
            <a:xfrm rot="-5400000">
              <a:off x="3896" y="1874"/>
              <a:ext cx="51" cy="147"/>
              <a:chOff x="3842" y="406"/>
              <a:chExt cx="51" cy="167"/>
            </a:xfrm>
          </p:grpSpPr>
          <p:sp>
            <p:nvSpPr>
              <p:cNvPr id="140522" name="Oval 32"/>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3" name="Oval 33"/>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4" name="Oval 34"/>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40330" name="Line 35"/>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31" name="Line 36"/>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32" name="Line 37"/>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33" name="Line 38"/>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34" name="Line 39"/>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35" name="Line 40"/>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0336" name="Group 41"/>
            <p:cNvGrpSpPr>
              <a:grpSpLocks/>
            </p:cNvGrpSpPr>
            <p:nvPr/>
          </p:nvGrpSpPr>
          <p:grpSpPr bwMode="auto">
            <a:xfrm>
              <a:off x="4011" y="1811"/>
              <a:ext cx="132" cy="249"/>
              <a:chOff x="4180" y="783"/>
              <a:chExt cx="150" cy="307"/>
            </a:xfrm>
          </p:grpSpPr>
          <p:sp>
            <p:nvSpPr>
              <p:cNvPr id="140514" name="AutoShape 4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15" name="Rectangle 4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16"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17"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18" name="Line 4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519" name="Line 4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520"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1" name="Rectangle 4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40337" name="Group 50"/>
            <p:cNvGrpSpPr>
              <a:grpSpLocks/>
            </p:cNvGrpSpPr>
            <p:nvPr/>
          </p:nvGrpSpPr>
          <p:grpSpPr bwMode="auto">
            <a:xfrm>
              <a:off x="3408" y="2201"/>
              <a:ext cx="302" cy="583"/>
              <a:chOff x="3314" y="1248"/>
              <a:chExt cx="344" cy="694"/>
            </a:xfrm>
          </p:grpSpPr>
          <p:graphicFrame>
            <p:nvGraphicFramePr>
              <p:cNvPr id="140505" name="Object 51"/>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372719" name="Clip" r:id="rId10" imgW="1307079" imgH="1083682" progId="MS_ClipArt_Gallery.2">
                      <p:embed/>
                    </p:oleObj>
                  </mc:Choice>
                  <mc:Fallback>
                    <p:oleObj name="Clip" r:id="rId10" imgW="1307079" imgH="1083682"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506" name="Line 52"/>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40507" name="Object 53"/>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372720" name="Clip" r:id="rId11" imgW="1307079" imgH="1083682" progId="MS_ClipArt_Gallery.2">
                      <p:embed/>
                    </p:oleObj>
                  </mc:Choice>
                  <mc:Fallback>
                    <p:oleObj name="Clip" r:id="rId11" imgW="1307079" imgH="1083682" progId="MS_ClipArt_Gallery.2">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508" name="Line 54"/>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0509" name="Group 55"/>
              <p:cNvGrpSpPr>
                <a:grpSpLocks/>
              </p:cNvGrpSpPr>
              <p:nvPr/>
            </p:nvGrpSpPr>
            <p:grpSpPr bwMode="auto">
              <a:xfrm>
                <a:off x="3404" y="1504"/>
                <a:ext cx="51" cy="167"/>
                <a:chOff x="3842" y="406"/>
                <a:chExt cx="51" cy="167"/>
              </a:xfrm>
            </p:grpSpPr>
            <p:sp>
              <p:nvSpPr>
                <p:cNvPr id="140511" name="Oval 5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12" name="Oval 5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13" name="Oval 5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40510" name="Line 59"/>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40338" name="Object 60"/>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372721" name="Clip" r:id="rId12" imgW="1307079" imgH="1083682" progId="MS_ClipArt_Gallery.2">
                    <p:embed/>
                  </p:oleObj>
                </mc:Choice>
                <mc:Fallback>
                  <p:oleObj name="Clip" r:id="rId12" imgW="1307079" imgH="1083682" progId="MS_ClipArt_Gallery.2">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0339" name="Object 61"/>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372722" name="Clip" r:id="rId13" imgW="1307079" imgH="1083682" progId="MS_ClipArt_Gallery.2">
                    <p:embed/>
                  </p:oleObj>
                </mc:Choice>
                <mc:Fallback>
                  <p:oleObj name="Clip" r:id="rId13" imgW="1307079" imgH="1083682" progId="MS_ClipArt_Gallery.2">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340" name="Oval 62"/>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41" name="Oval 63"/>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42" name="Oval 64"/>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43" name="Line 65"/>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44" name="Line 66"/>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45" name="Line 67"/>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46" name="Line 68"/>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47" name="Line 69"/>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48" name="Line 70"/>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40349" name="Object 71"/>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372723" name="Clip" r:id="rId14" imgW="983255" imgH="1207724" progId="MS_ClipArt_Gallery.2">
                    <p:embed/>
                  </p:oleObj>
                </mc:Choice>
                <mc:Fallback>
                  <p:oleObj name="Clip" r:id="rId14" imgW="983255" imgH="1207724" progId="MS_ClipArt_Gallery.2">
                    <p:embed/>
                    <p:pic>
                      <p:nvPicPr>
                        <p:cNvPr id="0"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0350" name="Object 72"/>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372724" name="Clip" r:id="rId16" imgW="983255" imgH="1207724" progId="MS_ClipArt_Gallery.2">
                    <p:embed/>
                  </p:oleObj>
                </mc:Choice>
                <mc:Fallback>
                  <p:oleObj name="Clip" r:id="rId16" imgW="983255" imgH="1207724" progId="MS_ClipArt_Gallery.2">
                    <p:embed/>
                    <p:pic>
                      <p:nvPicPr>
                        <p:cNvPr id="0"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351" name="Freeform 73"/>
            <p:cNvSpPr>
              <a:spLocks/>
            </p:cNvSpPr>
            <p:nvPr/>
          </p:nvSpPr>
          <p:spPr bwMode="auto">
            <a:xfrm>
              <a:off x="3911" y="2218"/>
              <a:ext cx="853" cy="192"/>
            </a:xfrm>
            <a:custGeom>
              <a:avLst/>
              <a:gdLst>
                <a:gd name="T0" fmla="*/ 0 w 972"/>
                <a:gd name="T1" fmla="*/ 3 h 228"/>
                <a:gd name="T2" fmla="*/ 7 w 972"/>
                <a:gd name="T3" fmla="*/ 3 h 228"/>
                <a:gd name="T4" fmla="*/ 15 w 972"/>
                <a:gd name="T5" fmla="*/ 3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40352" name="Group 74"/>
            <p:cNvGrpSpPr>
              <a:grpSpLocks/>
            </p:cNvGrpSpPr>
            <p:nvPr/>
          </p:nvGrpSpPr>
          <p:grpSpPr bwMode="auto">
            <a:xfrm>
              <a:off x="4079" y="3114"/>
              <a:ext cx="256" cy="269"/>
              <a:chOff x="2870" y="1518"/>
              <a:chExt cx="292" cy="320"/>
            </a:xfrm>
          </p:grpSpPr>
          <p:graphicFrame>
            <p:nvGraphicFramePr>
              <p:cNvPr id="140503"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72725" name="Clip" r:id="rId17" imgW="826793" imgH="840481" progId="MS_ClipArt_Gallery.2">
                      <p:embed/>
                    </p:oleObj>
                  </mc:Choice>
                  <mc:Fallback>
                    <p:oleObj name="Clip" r:id="rId17" imgW="826793" imgH="840481" progId="MS_ClipArt_Gallery.2">
                      <p:embed/>
                      <p:pic>
                        <p:nvPicPr>
                          <p:cNvPr id="0" name="Object 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0504"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72726" name="Clip" r:id="rId19" imgW="1268227" imgH="1200237" progId="MS_ClipArt_Gallery.2">
                      <p:embed/>
                    </p:oleObj>
                  </mc:Choice>
                  <mc:Fallback>
                    <p:oleObj name="Clip" r:id="rId19" imgW="1268227" imgH="1200237" progId="MS_ClipArt_Gallery.2">
                      <p:embed/>
                      <p:pic>
                        <p:nvPicPr>
                          <p:cNvPr id="0" name="Object 7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40353" name="Group 77"/>
            <p:cNvGrpSpPr>
              <a:grpSpLocks/>
            </p:cNvGrpSpPr>
            <p:nvPr/>
          </p:nvGrpSpPr>
          <p:grpSpPr bwMode="auto">
            <a:xfrm>
              <a:off x="4569" y="3134"/>
              <a:ext cx="256" cy="269"/>
              <a:chOff x="2870" y="1518"/>
              <a:chExt cx="292" cy="320"/>
            </a:xfrm>
          </p:grpSpPr>
          <p:graphicFrame>
            <p:nvGraphicFramePr>
              <p:cNvPr id="140501" name="Object 7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72727" name="Clip" r:id="rId21" imgW="826793" imgH="840481" progId="MS_ClipArt_Gallery.2">
                      <p:embed/>
                    </p:oleObj>
                  </mc:Choice>
                  <mc:Fallback>
                    <p:oleObj name="Clip" r:id="rId21" imgW="826793" imgH="840481" progId="MS_ClipArt_Gallery.2">
                      <p:embed/>
                      <p:pic>
                        <p:nvPicPr>
                          <p:cNvPr id="0" name="Object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0502" name="Object 7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72728" name="Clip" r:id="rId22" imgW="1268227" imgH="1200237" progId="MS_ClipArt_Gallery.2">
                      <p:embed/>
                    </p:oleObj>
                  </mc:Choice>
                  <mc:Fallback>
                    <p:oleObj name="Clip" r:id="rId22" imgW="1268227" imgH="1200237" progId="MS_ClipArt_Gallery.2">
                      <p:embed/>
                      <p:pic>
                        <p:nvPicPr>
                          <p:cNvPr id="0" name="Object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40354" name="Group 80"/>
            <p:cNvGrpSpPr>
              <a:grpSpLocks/>
            </p:cNvGrpSpPr>
            <p:nvPr/>
          </p:nvGrpSpPr>
          <p:grpSpPr bwMode="auto">
            <a:xfrm>
              <a:off x="4308" y="2955"/>
              <a:ext cx="239" cy="237"/>
              <a:chOff x="4733" y="2082"/>
              <a:chExt cx="272" cy="282"/>
            </a:xfrm>
          </p:grpSpPr>
          <p:graphicFrame>
            <p:nvGraphicFramePr>
              <p:cNvPr id="140499" name="Object 81"/>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372729" name="Clip" r:id="rId23" imgW="826793" imgH="840481" progId="MS_ClipArt_Gallery.2">
                      <p:embed/>
                    </p:oleObj>
                  </mc:Choice>
                  <mc:Fallback>
                    <p:oleObj name="Clip" r:id="rId23" imgW="826793" imgH="840481" progId="MS_ClipArt_Gallery.2">
                      <p:embed/>
                      <p:pic>
                        <p:nvPicPr>
                          <p:cNvPr id="0" name="Object 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500" name="Rectangle 82"/>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40355" name="Line 83"/>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0356" name="Group 84"/>
            <p:cNvGrpSpPr>
              <a:grpSpLocks/>
            </p:cNvGrpSpPr>
            <p:nvPr/>
          </p:nvGrpSpPr>
          <p:grpSpPr bwMode="auto">
            <a:xfrm>
              <a:off x="4955" y="2531"/>
              <a:ext cx="131" cy="258"/>
              <a:chOff x="4180" y="783"/>
              <a:chExt cx="150" cy="307"/>
            </a:xfrm>
          </p:grpSpPr>
          <p:sp>
            <p:nvSpPr>
              <p:cNvPr id="140491" name="AutoShape 8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92" name="Rectangle 8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93"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94"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95" name="Line 8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96" name="Line 9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97"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98" name="Rectangle 9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40357" name="Group 93"/>
            <p:cNvGrpSpPr>
              <a:grpSpLocks/>
            </p:cNvGrpSpPr>
            <p:nvPr/>
          </p:nvGrpSpPr>
          <p:grpSpPr bwMode="auto">
            <a:xfrm>
              <a:off x="4947" y="2811"/>
              <a:ext cx="131" cy="258"/>
              <a:chOff x="4180" y="783"/>
              <a:chExt cx="150" cy="307"/>
            </a:xfrm>
          </p:grpSpPr>
          <p:sp>
            <p:nvSpPr>
              <p:cNvPr id="140483" name="AutoShape 9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84" name="Rectangle 9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85" name="Rectangle 9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86" name="AutoShape 9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87" name="Line 9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88" name="Line 9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89" name="Rectangle 10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90" name="Rectangle 10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40358" name="Line 102"/>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59" name="Line 103"/>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0" name="Line 104"/>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1" name="Line 105"/>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2" name="Line 106"/>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3" name="Line 107"/>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4" name="Line 108"/>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5" name="Line 109"/>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6" name="Line 110"/>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7" name="Line 111"/>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8" name="Line 112"/>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9" name="Line 113"/>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0370" name="Group 144"/>
            <p:cNvGrpSpPr>
              <a:grpSpLocks/>
            </p:cNvGrpSpPr>
            <p:nvPr/>
          </p:nvGrpSpPr>
          <p:grpSpPr bwMode="auto">
            <a:xfrm>
              <a:off x="3769" y="1520"/>
              <a:ext cx="316" cy="147"/>
              <a:chOff x="3600" y="219"/>
              <a:chExt cx="360" cy="175"/>
            </a:xfrm>
          </p:grpSpPr>
          <p:sp>
            <p:nvSpPr>
              <p:cNvPr id="140470" name="Oval 14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71" name="Line 14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72" name="Line 14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73" name="Rectangle 14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74" name="Oval 1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475" name="Group 150"/>
              <p:cNvGrpSpPr>
                <a:grpSpLocks/>
              </p:cNvGrpSpPr>
              <p:nvPr/>
            </p:nvGrpSpPr>
            <p:grpSpPr bwMode="auto">
              <a:xfrm>
                <a:off x="3686" y="244"/>
                <a:ext cx="177" cy="66"/>
                <a:chOff x="2848" y="848"/>
                <a:chExt cx="140" cy="98"/>
              </a:xfrm>
            </p:grpSpPr>
            <p:sp>
              <p:nvSpPr>
                <p:cNvPr id="140480" name="Line 1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81" name="Line 1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82" name="Line 1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476" name="Group 154"/>
              <p:cNvGrpSpPr>
                <a:grpSpLocks/>
              </p:cNvGrpSpPr>
              <p:nvPr/>
            </p:nvGrpSpPr>
            <p:grpSpPr bwMode="auto">
              <a:xfrm flipV="1">
                <a:off x="3686" y="243"/>
                <a:ext cx="177" cy="66"/>
                <a:chOff x="2848" y="848"/>
                <a:chExt cx="140" cy="98"/>
              </a:xfrm>
            </p:grpSpPr>
            <p:sp>
              <p:nvSpPr>
                <p:cNvPr id="140477" name="Line 1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78" name="Line 1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79" name="Line 1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1" name="Group 158"/>
            <p:cNvGrpSpPr>
              <a:grpSpLocks/>
            </p:cNvGrpSpPr>
            <p:nvPr/>
          </p:nvGrpSpPr>
          <p:grpSpPr bwMode="auto">
            <a:xfrm>
              <a:off x="4369" y="1376"/>
              <a:ext cx="316" cy="147"/>
              <a:chOff x="3600" y="219"/>
              <a:chExt cx="360" cy="175"/>
            </a:xfrm>
          </p:grpSpPr>
          <p:sp>
            <p:nvSpPr>
              <p:cNvPr id="140457" name="Oval 1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58" name="Line 1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59" name="Line 1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60" name="Rectangle 1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61" name="Oval 1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462" name="Group 164"/>
              <p:cNvGrpSpPr>
                <a:grpSpLocks/>
              </p:cNvGrpSpPr>
              <p:nvPr/>
            </p:nvGrpSpPr>
            <p:grpSpPr bwMode="auto">
              <a:xfrm>
                <a:off x="3686" y="244"/>
                <a:ext cx="177" cy="66"/>
                <a:chOff x="2848" y="848"/>
                <a:chExt cx="140" cy="98"/>
              </a:xfrm>
            </p:grpSpPr>
            <p:sp>
              <p:nvSpPr>
                <p:cNvPr id="140467" name="Line 1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68" name="Line 1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69" name="Line 1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463" name="Group 168"/>
              <p:cNvGrpSpPr>
                <a:grpSpLocks/>
              </p:cNvGrpSpPr>
              <p:nvPr/>
            </p:nvGrpSpPr>
            <p:grpSpPr bwMode="auto">
              <a:xfrm flipV="1">
                <a:off x="3686" y="243"/>
                <a:ext cx="177" cy="66"/>
                <a:chOff x="2848" y="848"/>
                <a:chExt cx="140" cy="98"/>
              </a:xfrm>
            </p:grpSpPr>
            <p:sp>
              <p:nvSpPr>
                <p:cNvPr id="140464" name="Line 1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65" name="Line 1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66" name="Line 1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2" name="Group 172"/>
            <p:cNvGrpSpPr>
              <a:grpSpLocks/>
            </p:cNvGrpSpPr>
            <p:nvPr/>
          </p:nvGrpSpPr>
          <p:grpSpPr bwMode="auto">
            <a:xfrm>
              <a:off x="4380" y="1790"/>
              <a:ext cx="316" cy="147"/>
              <a:chOff x="3600" y="219"/>
              <a:chExt cx="360" cy="175"/>
            </a:xfrm>
          </p:grpSpPr>
          <p:sp>
            <p:nvSpPr>
              <p:cNvPr id="140444" name="Oval 17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45" name="Line 17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46" name="Line 17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47" name="Rectangle 17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48" name="Oval 17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449" name="Group 178"/>
              <p:cNvGrpSpPr>
                <a:grpSpLocks/>
              </p:cNvGrpSpPr>
              <p:nvPr/>
            </p:nvGrpSpPr>
            <p:grpSpPr bwMode="auto">
              <a:xfrm>
                <a:off x="3686" y="244"/>
                <a:ext cx="177" cy="66"/>
                <a:chOff x="2848" y="848"/>
                <a:chExt cx="140" cy="98"/>
              </a:xfrm>
            </p:grpSpPr>
            <p:sp>
              <p:nvSpPr>
                <p:cNvPr id="140454" name="Line 17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55" name="Line 18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56" name="Line 18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450" name="Group 182"/>
              <p:cNvGrpSpPr>
                <a:grpSpLocks/>
              </p:cNvGrpSpPr>
              <p:nvPr/>
            </p:nvGrpSpPr>
            <p:grpSpPr bwMode="auto">
              <a:xfrm flipV="1">
                <a:off x="3686" y="243"/>
                <a:ext cx="177" cy="66"/>
                <a:chOff x="2848" y="848"/>
                <a:chExt cx="140" cy="98"/>
              </a:xfrm>
            </p:grpSpPr>
            <p:sp>
              <p:nvSpPr>
                <p:cNvPr id="140451" name="Line 1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52" name="Line 1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53" name="Line 1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3" name="Group 186"/>
            <p:cNvGrpSpPr>
              <a:grpSpLocks/>
            </p:cNvGrpSpPr>
            <p:nvPr/>
          </p:nvGrpSpPr>
          <p:grpSpPr bwMode="auto">
            <a:xfrm>
              <a:off x="4991" y="1507"/>
              <a:ext cx="315" cy="147"/>
              <a:chOff x="3600" y="219"/>
              <a:chExt cx="360" cy="175"/>
            </a:xfrm>
          </p:grpSpPr>
          <p:sp>
            <p:nvSpPr>
              <p:cNvPr id="140431" name="Oval 18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32" name="Line 18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33" name="Line 18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34" name="Rectangle 19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35" name="Oval 19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436" name="Group 192"/>
              <p:cNvGrpSpPr>
                <a:grpSpLocks/>
              </p:cNvGrpSpPr>
              <p:nvPr/>
            </p:nvGrpSpPr>
            <p:grpSpPr bwMode="auto">
              <a:xfrm>
                <a:off x="3686" y="244"/>
                <a:ext cx="177" cy="66"/>
                <a:chOff x="2848" y="848"/>
                <a:chExt cx="140" cy="98"/>
              </a:xfrm>
            </p:grpSpPr>
            <p:sp>
              <p:nvSpPr>
                <p:cNvPr id="140441" name="Line 1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42" name="Line 19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43" name="Line 19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437" name="Group 196"/>
              <p:cNvGrpSpPr>
                <a:grpSpLocks/>
              </p:cNvGrpSpPr>
              <p:nvPr/>
            </p:nvGrpSpPr>
            <p:grpSpPr bwMode="auto">
              <a:xfrm flipV="1">
                <a:off x="3686" y="243"/>
                <a:ext cx="177" cy="66"/>
                <a:chOff x="2848" y="848"/>
                <a:chExt cx="140" cy="98"/>
              </a:xfrm>
            </p:grpSpPr>
            <p:sp>
              <p:nvSpPr>
                <p:cNvPr id="140438" name="Line 19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39" name="Line 1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40" name="Line 19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4" name="Group 200"/>
            <p:cNvGrpSpPr>
              <a:grpSpLocks/>
            </p:cNvGrpSpPr>
            <p:nvPr/>
          </p:nvGrpSpPr>
          <p:grpSpPr bwMode="auto">
            <a:xfrm>
              <a:off x="4869" y="2072"/>
              <a:ext cx="316" cy="147"/>
              <a:chOff x="3600" y="219"/>
              <a:chExt cx="360" cy="175"/>
            </a:xfrm>
          </p:grpSpPr>
          <p:sp>
            <p:nvSpPr>
              <p:cNvPr id="140418" name="Oval 20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19" name="Line 20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20" name="Line 20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21" name="Rectangle 20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22" name="Oval 20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423" name="Group 206"/>
              <p:cNvGrpSpPr>
                <a:grpSpLocks/>
              </p:cNvGrpSpPr>
              <p:nvPr/>
            </p:nvGrpSpPr>
            <p:grpSpPr bwMode="auto">
              <a:xfrm>
                <a:off x="3686" y="244"/>
                <a:ext cx="177" cy="66"/>
                <a:chOff x="2848" y="848"/>
                <a:chExt cx="140" cy="98"/>
              </a:xfrm>
            </p:grpSpPr>
            <p:sp>
              <p:nvSpPr>
                <p:cNvPr id="140428" name="Line 20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29" name="Line 20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30" name="Line 20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424" name="Group 210"/>
              <p:cNvGrpSpPr>
                <a:grpSpLocks/>
              </p:cNvGrpSpPr>
              <p:nvPr/>
            </p:nvGrpSpPr>
            <p:grpSpPr bwMode="auto">
              <a:xfrm flipV="1">
                <a:off x="3686" y="243"/>
                <a:ext cx="177" cy="66"/>
                <a:chOff x="2848" y="848"/>
                <a:chExt cx="140" cy="98"/>
              </a:xfrm>
            </p:grpSpPr>
            <p:sp>
              <p:nvSpPr>
                <p:cNvPr id="140425" name="Line 2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26" name="Line 2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27" name="Line 2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5" name="Group 214"/>
            <p:cNvGrpSpPr>
              <a:grpSpLocks/>
            </p:cNvGrpSpPr>
            <p:nvPr/>
          </p:nvGrpSpPr>
          <p:grpSpPr bwMode="auto">
            <a:xfrm>
              <a:off x="4659" y="2440"/>
              <a:ext cx="316" cy="148"/>
              <a:chOff x="3600" y="219"/>
              <a:chExt cx="360" cy="175"/>
            </a:xfrm>
          </p:grpSpPr>
          <p:sp>
            <p:nvSpPr>
              <p:cNvPr id="140405" name="Oval 21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06" name="Line 21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07" name="Line 21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08" name="Rectangle 21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09" name="Oval 21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410" name="Group 220"/>
              <p:cNvGrpSpPr>
                <a:grpSpLocks/>
              </p:cNvGrpSpPr>
              <p:nvPr/>
            </p:nvGrpSpPr>
            <p:grpSpPr bwMode="auto">
              <a:xfrm>
                <a:off x="3686" y="244"/>
                <a:ext cx="177" cy="66"/>
                <a:chOff x="2848" y="848"/>
                <a:chExt cx="140" cy="98"/>
              </a:xfrm>
            </p:grpSpPr>
            <p:sp>
              <p:nvSpPr>
                <p:cNvPr id="140415" name="Line 2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16" name="Line 2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17" name="Line 2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411" name="Group 224"/>
              <p:cNvGrpSpPr>
                <a:grpSpLocks/>
              </p:cNvGrpSpPr>
              <p:nvPr/>
            </p:nvGrpSpPr>
            <p:grpSpPr bwMode="auto">
              <a:xfrm flipV="1">
                <a:off x="3686" y="243"/>
                <a:ext cx="177" cy="66"/>
                <a:chOff x="2848" y="848"/>
                <a:chExt cx="140" cy="98"/>
              </a:xfrm>
            </p:grpSpPr>
            <p:sp>
              <p:nvSpPr>
                <p:cNvPr id="140412" name="Line 2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13" name="Line 2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14" name="Line 2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6" name="Group 228"/>
            <p:cNvGrpSpPr>
              <a:grpSpLocks/>
            </p:cNvGrpSpPr>
            <p:nvPr/>
          </p:nvGrpSpPr>
          <p:grpSpPr bwMode="auto">
            <a:xfrm>
              <a:off x="4275" y="2748"/>
              <a:ext cx="315" cy="147"/>
              <a:chOff x="3600" y="219"/>
              <a:chExt cx="360" cy="175"/>
            </a:xfrm>
          </p:grpSpPr>
          <p:sp>
            <p:nvSpPr>
              <p:cNvPr id="140392" name="Oval 22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93" name="Line 23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94" name="Line 23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95" name="Rectangle 23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96" name="Oval 23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397" name="Group 234"/>
              <p:cNvGrpSpPr>
                <a:grpSpLocks/>
              </p:cNvGrpSpPr>
              <p:nvPr/>
            </p:nvGrpSpPr>
            <p:grpSpPr bwMode="auto">
              <a:xfrm>
                <a:off x="3686" y="244"/>
                <a:ext cx="177" cy="66"/>
                <a:chOff x="2848" y="848"/>
                <a:chExt cx="140" cy="98"/>
              </a:xfrm>
            </p:grpSpPr>
            <p:sp>
              <p:nvSpPr>
                <p:cNvPr id="140402" name="Line 23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03" name="Line 23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04" name="Line 23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398" name="Group 238"/>
              <p:cNvGrpSpPr>
                <a:grpSpLocks/>
              </p:cNvGrpSpPr>
              <p:nvPr/>
            </p:nvGrpSpPr>
            <p:grpSpPr bwMode="auto">
              <a:xfrm flipV="1">
                <a:off x="3686" y="243"/>
                <a:ext cx="177" cy="66"/>
                <a:chOff x="2848" y="848"/>
                <a:chExt cx="140" cy="98"/>
              </a:xfrm>
            </p:grpSpPr>
            <p:sp>
              <p:nvSpPr>
                <p:cNvPr id="140399" name="Line 23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00" name="Line 24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01" name="Line 24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7" name="Group 242"/>
            <p:cNvGrpSpPr>
              <a:grpSpLocks/>
            </p:cNvGrpSpPr>
            <p:nvPr/>
          </p:nvGrpSpPr>
          <p:grpSpPr bwMode="auto">
            <a:xfrm>
              <a:off x="3769" y="2511"/>
              <a:ext cx="316" cy="147"/>
              <a:chOff x="3600" y="219"/>
              <a:chExt cx="360" cy="175"/>
            </a:xfrm>
          </p:grpSpPr>
          <p:sp>
            <p:nvSpPr>
              <p:cNvPr id="140379" name="Oval 2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80" name="Line 2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81" name="Line 2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82" name="Rectangle 24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83" name="Oval 2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384" name="Group 248"/>
              <p:cNvGrpSpPr>
                <a:grpSpLocks/>
              </p:cNvGrpSpPr>
              <p:nvPr/>
            </p:nvGrpSpPr>
            <p:grpSpPr bwMode="auto">
              <a:xfrm>
                <a:off x="3686" y="244"/>
                <a:ext cx="177" cy="66"/>
                <a:chOff x="2848" y="848"/>
                <a:chExt cx="140" cy="98"/>
              </a:xfrm>
            </p:grpSpPr>
            <p:sp>
              <p:nvSpPr>
                <p:cNvPr id="140389" name="Line 2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90" name="Line 2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91" name="Line 2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385" name="Group 252"/>
              <p:cNvGrpSpPr>
                <a:grpSpLocks/>
              </p:cNvGrpSpPr>
              <p:nvPr/>
            </p:nvGrpSpPr>
            <p:grpSpPr bwMode="auto">
              <a:xfrm flipV="1">
                <a:off x="3686" y="243"/>
                <a:ext cx="177" cy="66"/>
                <a:chOff x="2848" y="848"/>
                <a:chExt cx="140" cy="98"/>
              </a:xfrm>
            </p:grpSpPr>
            <p:sp>
              <p:nvSpPr>
                <p:cNvPr id="140386" name="Line 2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87" name="Line 2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88" name="Line 2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40378" name="Line 261"/>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68" name="Group 302"/>
          <p:cNvGrpSpPr>
            <a:grpSpLocks/>
          </p:cNvGrpSpPr>
          <p:nvPr/>
        </p:nvGrpSpPr>
        <p:grpSpPr bwMode="auto">
          <a:xfrm>
            <a:off x="4740275" y="1500188"/>
            <a:ext cx="3738563" cy="3725862"/>
            <a:chOff x="2986" y="945"/>
            <a:chExt cx="2355" cy="2347"/>
          </a:xfrm>
        </p:grpSpPr>
        <p:grpSp>
          <p:nvGrpSpPr>
            <p:cNvPr id="140306" name="Group 272"/>
            <p:cNvGrpSpPr>
              <a:grpSpLocks/>
            </p:cNvGrpSpPr>
            <p:nvPr/>
          </p:nvGrpSpPr>
          <p:grpSpPr bwMode="auto">
            <a:xfrm>
              <a:off x="2986" y="945"/>
              <a:ext cx="513" cy="541"/>
              <a:chOff x="2938" y="2925"/>
              <a:chExt cx="513" cy="541"/>
            </a:xfrm>
          </p:grpSpPr>
          <p:sp>
            <p:nvSpPr>
              <p:cNvPr id="140315" name="Rectangle 266"/>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16" name="Rectangle 264"/>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17" name="Rectangle 265"/>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18" name="Text Box 263"/>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000">
                    <a:solidFill>
                      <a:schemeClr val="bg1"/>
                    </a:solidFill>
                    <a:latin typeface="Comic Sans MS" charset="0"/>
                  </a:rPr>
                  <a:t>application</a:t>
                </a:r>
                <a:endParaRPr lang="en-US" altLang="x-none" sz="1000">
                  <a:latin typeface="Comic Sans MS" charset="0"/>
                </a:endParaRPr>
              </a:p>
              <a:p>
                <a:r>
                  <a:rPr lang="en-US" altLang="x-none" sz="1000">
                    <a:latin typeface="Comic Sans MS" charset="0"/>
                  </a:rPr>
                  <a:t>transport</a:t>
                </a:r>
              </a:p>
              <a:p>
                <a:r>
                  <a:rPr lang="en-US" altLang="x-none" sz="1000">
                    <a:latin typeface="Comic Sans MS" charset="0"/>
                  </a:rPr>
                  <a:t>network</a:t>
                </a:r>
              </a:p>
              <a:p>
                <a:r>
                  <a:rPr lang="en-US" altLang="x-none" sz="1000">
                    <a:latin typeface="Comic Sans MS" charset="0"/>
                  </a:rPr>
                  <a:t>data link</a:t>
                </a:r>
              </a:p>
              <a:p>
                <a:r>
                  <a:rPr lang="en-US" altLang="x-none" sz="1000">
                    <a:latin typeface="Comic Sans MS" charset="0"/>
                  </a:rPr>
                  <a:t>physical</a:t>
                </a:r>
                <a:endParaRPr lang="en-US" altLang="x-none"/>
              </a:p>
            </p:txBody>
          </p:sp>
          <p:sp>
            <p:nvSpPr>
              <p:cNvPr id="140319" name="Line 269"/>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20" name="Line 270"/>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21" name="Line 271"/>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307" name="Group 273"/>
            <p:cNvGrpSpPr>
              <a:grpSpLocks/>
            </p:cNvGrpSpPr>
            <p:nvPr/>
          </p:nvGrpSpPr>
          <p:grpSpPr bwMode="auto">
            <a:xfrm>
              <a:off x="4828" y="2751"/>
              <a:ext cx="513" cy="541"/>
              <a:chOff x="2938" y="2925"/>
              <a:chExt cx="513" cy="541"/>
            </a:xfrm>
          </p:grpSpPr>
          <p:sp>
            <p:nvSpPr>
              <p:cNvPr id="140308" name="Rectangle 274"/>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09" name="Rectangle 275"/>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10" name="Rectangle 276"/>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11" name="Text Box 277"/>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000">
                    <a:solidFill>
                      <a:schemeClr val="bg1"/>
                    </a:solidFill>
                    <a:latin typeface="Comic Sans MS" charset="0"/>
                  </a:rPr>
                  <a:t>application</a:t>
                </a:r>
                <a:endParaRPr lang="en-US" altLang="x-none" sz="1000">
                  <a:latin typeface="Comic Sans MS" charset="0"/>
                </a:endParaRPr>
              </a:p>
              <a:p>
                <a:r>
                  <a:rPr lang="en-US" altLang="x-none" sz="1000">
                    <a:latin typeface="Comic Sans MS" charset="0"/>
                  </a:rPr>
                  <a:t>transport</a:t>
                </a:r>
              </a:p>
              <a:p>
                <a:r>
                  <a:rPr lang="en-US" altLang="x-none" sz="1000">
                    <a:latin typeface="Comic Sans MS" charset="0"/>
                  </a:rPr>
                  <a:t>network</a:t>
                </a:r>
              </a:p>
              <a:p>
                <a:r>
                  <a:rPr lang="en-US" altLang="x-none" sz="1000">
                    <a:latin typeface="Comic Sans MS" charset="0"/>
                  </a:rPr>
                  <a:t>data link</a:t>
                </a:r>
              </a:p>
              <a:p>
                <a:r>
                  <a:rPr lang="en-US" altLang="x-none" sz="1000">
                    <a:latin typeface="Comic Sans MS" charset="0"/>
                  </a:rPr>
                  <a:t>physical</a:t>
                </a:r>
                <a:endParaRPr lang="en-US" altLang="x-none"/>
              </a:p>
            </p:txBody>
          </p:sp>
          <p:sp>
            <p:nvSpPr>
              <p:cNvPr id="140312" name="Line 278"/>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13" name="Line 279"/>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14" name="Line 280"/>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40295" name="Rectangle 292"/>
          <p:cNvSpPr>
            <a:spLocks noChangeArrowheads="1"/>
          </p:cNvSpPr>
          <p:nvPr/>
        </p:nvSpPr>
        <p:spPr bwMode="auto">
          <a:xfrm>
            <a:off x="571500" y="2095500"/>
            <a:ext cx="429577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chemeClr val="accent2"/>
              </a:buClr>
              <a:buSzPct val="85000"/>
              <a:buFont typeface="ZapfDingbats" charset="0"/>
              <a:buNone/>
            </a:pPr>
            <a:r>
              <a:rPr lang="en-US" altLang="x-none" sz="2000" dirty="0">
                <a:solidFill>
                  <a:srgbClr val="FF0000"/>
                </a:solidFill>
                <a:latin typeface="Comic Sans MS" charset="0"/>
              </a:rPr>
              <a:t>Client (C):</a:t>
            </a:r>
          </a:p>
          <a:p>
            <a:pPr algn="l">
              <a:spcBef>
                <a:spcPct val="20000"/>
              </a:spcBef>
              <a:buClr>
                <a:schemeClr val="accent2"/>
              </a:buClr>
              <a:buSzPct val="85000"/>
              <a:buFont typeface="Courier New" panose="02070309020205020404" pitchFamily="49" charset="0"/>
              <a:buChar char="o"/>
            </a:pPr>
            <a:r>
              <a:rPr lang="en-US" altLang="x-none" sz="2000" dirty="0">
                <a:latin typeface="Comic Sans MS" charset="0"/>
              </a:rPr>
              <a:t>initiates contact with server (</a:t>
            </a:r>
            <a:r>
              <a:rPr lang="ja-JP" altLang="en-US" sz="2000">
                <a:latin typeface="Comic Sans MS" charset="0"/>
              </a:rPr>
              <a:t>“</a:t>
            </a:r>
            <a:r>
              <a:rPr lang="en-US" altLang="ja-JP" sz="2000" dirty="0">
                <a:latin typeface="Comic Sans MS" charset="0"/>
              </a:rPr>
              <a:t>speaks first</a:t>
            </a:r>
            <a:r>
              <a:rPr lang="ja-JP" altLang="en-US" sz="2000">
                <a:latin typeface="Comic Sans MS" charset="0"/>
              </a:rPr>
              <a:t>”</a:t>
            </a:r>
            <a:r>
              <a:rPr lang="en-US" altLang="ja-JP" sz="2000" dirty="0">
                <a:latin typeface="Comic Sans MS" charset="0"/>
              </a:rPr>
              <a:t>)</a:t>
            </a:r>
          </a:p>
          <a:p>
            <a:pPr algn="l">
              <a:spcBef>
                <a:spcPct val="20000"/>
              </a:spcBef>
              <a:buClr>
                <a:schemeClr val="accent2"/>
              </a:buClr>
              <a:buSzPct val="85000"/>
              <a:buFont typeface="Courier New" panose="02070309020205020404" pitchFamily="49" charset="0"/>
              <a:buChar char="o"/>
            </a:pPr>
            <a:r>
              <a:rPr lang="en-US" altLang="x-none" sz="2000" dirty="0">
                <a:latin typeface="Comic Sans MS" charset="0"/>
              </a:rPr>
              <a:t>typically requests service from server</a:t>
            </a:r>
          </a:p>
          <a:p>
            <a:pPr algn="l">
              <a:spcBef>
                <a:spcPct val="20000"/>
              </a:spcBef>
              <a:buClr>
                <a:schemeClr val="accent2"/>
              </a:buClr>
              <a:buSzPct val="85000"/>
              <a:buFont typeface="Courier New" panose="02070309020205020404" pitchFamily="49" charset="0"/>
              <a:buChar char="o"/>
            </a:pPr>
            <a:r>
              <a:rPr lang="en-US" altLang="x-none" sz="2000" dirty="0">
                <a:latin typeface="Comic Sans MS" charset="0"/>
              </a:rPr>
              <a:t>for Web, client is implemented in browser; for e-mail, in mail reader</a:t>
            </a:r>
          </a:p>
          <a:p>
            <a:pPr algn="l">
              <a:spcBef>
                <a:spcPct val="20000"/>
              </a:spcBef>
              <a:buClr>
                <a:schemeClr val="accent2"/>
              </a:buClr>
              <a:buSzPct val="85000"/>
              <a:buFont typeface="ZapfDingbats" charset="0"/>
              <a:buNone/>
            </a:pPr>
            <a:r>
              <a:rPr lang="en-US" altLang="x-none" sz="2000" dirty="0">
                <a:solidFill>
                  <a:srgbClr val="FF0000"/>
                </a:solidFill>
                <a:latin typeface="Comic Sans MS" charset="0"/>
              </a:rPr>
              <a:t>Server (S):</a:t>
            </a:r>
          </a:p>
          <a:p>
            <a:pPr algn="l">
              <a:spcBef>
                <a:spcPct val="20000"/>
              </a:spcBef>
              <a:buClr>
                <a:schemeClr val="accent2"/>
              </a:buClr>
              <a:buSzPct val="85000"/>
              <a:buFont typeface="Courier New" panose="02070309020205020404" pitchFamily="49" charset="0"/>
              <a:buChar char="o"/>
            </a:pPr>
            <a:r>
              <a:rPr lang="en-US" altLang="x-none" sz="2000" dirty="0">
                <a:latin typeface="Comic Sans MS" charset="0"/>
              </a:rPr>
              <a:t>provides requested service to client</a:t>
            </a:r>
          </a:p>
          <a:p>
            <a:pPr algn="l">
              <a:spcBef>
                <a:spcPct val="20000"/>
              </a:spcBef>
              <a:buClr>
                <a:schemeClr val="accent2"/>
              </a:buClr>
              <a:buSzPct val="85000"/>
              <a:buFont typeface="Courier New" panose="02070309020205020404" pitchFamily="49" charset="0"/>
              <a:buChar char="o"/>
            </a:pPr>
            <a:r>
              <a:rPr lang="en-US" altLang="x-none" sz="2000" dirty="0">
                <a:latin typeface="Comic Sans MS" charset="0"/>
              </a:rPr>
              <a:t>e.g., Web server sends requested Web page; mail server delivers e-mail</a:t>
            </a:r>
            <a:endParaRPr lang="en-US" altLang="x-none" dirty="0">
              <a:latin typeface="Comic Sans MS" charset="0"/>
            </a:endParaRPr>
          </a:p>
        </p:txBody>
      </p:sp>
      <p:grpSp>
        <p:nvGrpSpPr>
          <p:cNvPr id="3171" name="Group 303"/>
          <p:cNvGrpSpPr>
            <a:grpSpLocks/>
          </p:cNvGrpSpPr>
          <p:nvPr/>
        </p:nvGrpSpPr>
        <p:grpSpPr bwMode="auto">
          <a:xfrm>
            <a:off x="5476875" y="1724025"/>
            <a:ext cx="2238375" cy="2743200"/>
            <a:chOff x="3450" y="1086"/>
            <a:chExt cx="1410" cy="1728"/>
          </a:xfrm>
        </p:grpSpPr>
        <p:sp>
          <p:nvSpPr>
            <p:cNvPr id="140302" name="Line 289"/>
            <p:cNvSpPr>
              <a:spLocks noChangeShapeType="1"/>
            </p:cNvSpPr>
            <p:nvPr/>
          </p:nvSpPr>
          <p:spPr bwMode="auto">
            <a:xfrm>
              <a:off x="3462" y="1086"/>
              <a:ext cx="1398" cy="17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40303" name="Group 296"/>
            <p:cNvGrpSpPr>
              <a:grpSpLocks/>
            </p:cNvGrpSpPr>
            <p:nvPr/>
          </p:nvGrpSpPr>
          <p:grpSpPr bwMode="auto">
            <a:xfrm>
              <a:off x="3450" y="1481"/>
              <a:ext cx="688" cy="250"/>
              <a:chOff x="4032" y="2303"/>
              <a:chExt cx="688" cy="250"/>
            </a:xfrm>
          </p:grpSpPr>
          <p:sp>
            <p:nvSpPr>
              <p:cNvPr id="140304" name="Rectangle 295"/>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05" name="Text Box 294"/>
              <p:cNvSpPr txBox="1">
                <a:spLocks noChangeArrowheads="1"/>
              </p:cNvSpPr>
              <p:nvPr/>
            </p:nvSpPr>
            <p:spPr bwMode="auto">
              <a:xfrm>
                <a:off x="4032" y="2303"/>
                <a:ext cx="6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FF0000"/>
                    </a:solidFill>
                    <a:latin typeface="Comic Sans MS" charset="0"/>
                  </a:rPr>
                  <a:t>request</a:t>
                </a:r>
                <a:endParaRPr lang="en-US" altLang="x-none"/>
              </a:p>
            </p:txBody>
          </p:sp>
        </p:grpSp>
      </p:grpSp>
      <p:grpSp>
        <p:nvGrpSpPr>
          <p:cNvPr id="3173" name="Group 305"/>
          <p:cNvGrpSpPr>
            <a:grpSpLocks/>
          </p:cNvGrpSpPr>
          <p:nvPr/>
        </p:nvGrpSpPr>
        <p:grpSpPr bwMode="auto">
          <a:xfrm>
            <a:off x="5572125" y="1609725"/>
            <a:ext cx="2914650" cy="2743200"/>
            <a:chOff x="3510" y="1014"/>
            <a:chExt cx="1836" cy="1728"/>
          </a:xfrm>
        </p:grpSpPr>
        <p:sp>
          <p:nvSpPr>
            <p:cNvPr id="140298" name="Line 297"/>
            <p:cNvSpPr>
              <a:spLocks noChangeShapeType="1"/>
            </p:cNvSpPr>
            <p:nvPr/>
          </p:nvSpPr>
          <p:spPr bwMode="auto">
            <a:xfrm>
              <a:off x="3510" y="1014"/>
              <a:ext cx="1440" cy="172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0299" name="Group 298"/>
            <p:cNvGrpSpPr>
              <a:grpSpLocks/>
            </p:cNvGrpSpPr>
            <p:nvPr/>
          </p:nvGrpSpPr>
          <p:grpSpPr bwMode="auto">
            <a:xfrm>
              <a:off x="4752" y="2387"/>
              <a:ext cx="594" cy="250"/>
              <a:chOff x="4086" y="2303"/>
              <a:chExt cx="594" cy="250"/>
            </a:xfrm>
          </p:grpSpPr>
          <p:sp>
            <p:nvSpPr>
              <p:cNvPr id="140300" name="Rectangle 299"/>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01" name="Text Box 300"/>
              <p:cNvSpPr txBox="1">
                <a:spLocks noChangeArrowheads="1"/>
              </p:cNvSpPr>
              <p:nvPr/>
            </p:nvSpPr>
            <p:spPr bwMode="auto">
              <a:xfrm>
                <a:off x="4129" y="2303"/>
                <a:ext cx="4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FF0000"/>
                    </a:solidFill>
                    <a:latin typeface="Comic Sans MS" charset="0"/>
                  </a:rPr>
                  <a:t>reply</a:t>
                </a:r>
                <a:endParaRPr lang="en-US" altLang="x-none"/>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68"/>
                                        </p:tgtEl>
                                        <p:attrNameLst>
                                          <p:attrName>style.visibility</p:attrName>
                                        </p:attrNameLst>
                                      </p:cBhvr>
                                      <p:to>
                                        <p:strVal val="visible"/>
                                      </p:to>
                                    </p:set>
                                    <p:animEffect transition="in" filter="dissolve">
                                      <p:cBhvr>
                                        <p:cTn id="7" dur="500"/>
                                        <p:tgtEl>
                                          <p:spTgt spid="3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3171"/>
                                        </p:tgtEl>
                                        <p:attrNameLst>
                                          <p:attrName>style.visibility</p:attrName>
                                        </p:attrNameLst>
                                      </p:cBhvr>
                                      <p:to>
                                        <p:strVal val="visible"/>
                                      </p:to>
                                    </p:set>
                                    <p:animEffect transition="in" filter="strips(downLeft)">
                                      <p:cBhvr>
                                        <p:cTn id="12" dur="500"/>
                                        <p:tgtEl>
                                          <p:spTgt spid="3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3173"/>
                                        </p:tgtEl>
                                        <p:attrNameLst>
                                          <p:attrName>style.visibility</p:attrName>
                                        </p:attrNameLst>
                                      </p:cBhvr>
                                      <p:to>
                                        <p:strVal val="visible"/>
                                      </p:to>
                                    </p:set>
                                    <p:animEffect transition="in" filter="strips(upRight)">
                                      <p:cBhvr>
                                        <p:cTn id="17" dur="500"/>
                                        <p:tgtEl>
                                          <p:spTgt spid="3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D831E9F4-676E-B744-A74A-7B4A6D926130}" type="slidenum">
              <a:rPr lang="en-US" altLang="x-none" sz="1400">
                <a:solidFill>
                  <a:srgbClr val="000000"/>
                </a:solidFill>
              </a:rPr>
              <a:pPr/>
              <a:t>66</a:t>
            </a:fld>
            <a:endParaRPr lang="en-US" altLang="x-none" sz="1400">
              <a:solidFill>
                <a:srgbClr val="000000"/>
              </a:solidFill>
            </a:endParaRPr>
          </a:p>
        </p:txBody>
      </p:sp>
      <p:sp>
        <p:nvSpPr>
          <p:cNvPr id="142338" name="Rectangle 2"/>
          <p:cNvSpPr>
            <a:spLocks noGrp="1" noChangeArrowheads="1"/>
          </p:cNvSpPr>
          <p:nvPr>
            <p:ph type="title"/>
          </p:nvPr>
        </p:nvSpPr>
        <p:spPr>
          <a:xfrm>
            <a:off x="277813" y="238125"/>
            <a:ext cx="8382000" cy="1143000"/>
          </a:xfrm>
        </p:spPr>
        <p:txBody>
          <a:bodyPr/>
          <a:lstStyle/>
          <a:p>
            <a:r>
              <a:rPr lang="en-US" altLang="x-none" sz="3200">
                <a:ea typeface="ＭＳ Ｐゴシック" charset="-128"/>
              </a:rPr>
              <a:t>Client-Server Paradigm: Key Questions</a:t>
            </a:r>
            <a:endParaRPr lang="en-US" altLang="x-none" sz="4400">
              <a:ea typeface="ＭＳ Ｐゴシック" charset="-128"/>
            </a:endParaRPr>
          </a:p>
        </p:txBody>
      </p:sp>
      <p:grpSp>
        <p:nvGrpSpPr>
          <p:cNvPr id="142339" name="Group 262"/>
          <p:cNvGrpSpPr>
            <a:grpSpLocks/>
          </p:cNvGrpSpPr>
          <p:nvPr/>
        </p:nvGrpSpPr>
        <p:grpSpPr bwMode="auto">
          <a:xfrm>
            <a:off x="4899025" y="1847850"/>
            <a:ext cx="3678238" cy="3670300"/>
            <a:chOff x="3092" y="1182"/>
            <a:chExt cx="2317" cy="2312"/>
          </a:xfrm>
        </p:grpSpPr>
        <p:sp>
          <p:nvSpPr>
            <p:cNvPr id="1074" name="Freeform 7"/>
            <p:cNvSpPr>
              <a:spLocks/>
            </p:cNvSpPr>
            <p:nvPr/>
          </p:nvSpPr>
          <p:spPr bwMode="auto">
            <a:xfrm>
              <a:off x="4276" y="1272"/>
              <a:ext cx="1133" cy="1055"/>
            </a:xfrm>
            <a:custGeom>
              <a:avLst/>
              <a:gdLst>
                <a:gd name="T0" fmla="*/ 39 w 1292"/>
                <a:gd name="T1" fmla="*/ 3 h 1255"/>
                <a:gd name="T2" fmla="*/ 6 w 1292"/>
                <a:gd name="T3" fmla="*/ 14 h 1255"/>
                <a:gd name="T4" fmla="*/ 4 w 1292"/>
                <a:gd name="T5" fmla="*/ 46 h 1255"/>
                <a:gd name="T6" fmla="*/ 9 w 1292"/>
                <a:gd name="T7" fmla="*/ 73 h 1255"/>
                <a:gd name="T8" fmla="*/ 39 w 1292"/>
                <a:gd name="T9" fmla="*/ 76 h 1255"/>
                <a:gd name="T10" fmla="*/ 103 w 1292"/>
                <a:gd name="T11" fmla="*/ 99 h 1255"/>
                <a:gd name="T12" fmla="*/ 158 w 1292"/>
                <a:gd name="T13" fmla="*/ 109 h 1255"/>
                <a:gd name="T14" fmla="*/ 190 w 1292"/>
                <a:gd name="T15" fmla="*/ 90 h 1255"/>
                <a:gd name="T16" fmla="*/ 203 w 1292"/>
                <a:gd name="T17" fmla="*/ 39 h 1255"/>
                <a:gd name="T18" fmla="*/ 191 w 1292"/>
                <a:gd name="T19" fmla="*/ 18 h 1255"/>
                <a:gd name="T20" fmla="*/ 118 w 1292"/>
                <a:gd name="T21" fmla="*/ 10 h 1255"/>
                <a:gd name="T22" fmla="*/ 39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75" name="Freeform 8"/>
            <p:cNvSpPr>
              <a:spLocks/>
            </p:cNvSpPr>
            <p:nvPr/>
          </p:nvSpPr>
          <p:spPr bwMode="auto">
            <a:xfrm>
              <a:off x="3092" y="1182"/>
              <a:ext cx="1176" cy="1001"/>
            </a:xfrm>
            <a:custGeom>
              <a:avLst/>
              <a:gdLst>
                <a:gd name="T0" fmla="*/ 88 w 1340"/>
                <a:gd name="T1" fmla="*/ 3 h 1191"/>
                <a:gd name="T2" fmla="*/ 13 w 1340"/>
                <a:gd name="T3" fmla="*/ 5 h 1191"/>
                <a:gd name="T4" fmla="*/ 10 w 1340"/>
                <a:gd name="T5" fmla="*/ 35 h 1191"/>
                <a:gd name="T6" fmla="*/ 4 w 1340"/>
                <a:gd name="T7" fmla="*/ 63 h 1191"/>
                <a:gd name="T8" fmla="*/ 18 w 1340"/>
                <a:gd name="T9" fmla="*/ 76 h 1191"/>
                <a:gd name="T10" fmla="*/ 87 w 1340"/>
                <a:gd name="T11" fmla="*/ 76 h 1191"/>
                <a:gd name="T12" fmla="*/ 103 w 1340"/>
                <a:gd name="T13" fmla="*/ 99 h 1191"/>
                <a:gd name="T14" fmla="*/ 198 w 1340"/>
                <a:gd name="T15" fmla="*/ 95 h 1191"/>
                <a:gd name="T16" fmla="*/ 205 w 1340"/>
                <a:gd name="T17" fmla="*/ 50 h 1191"/>
                <a:gd name="T18" fmla="*/ 193 w 1340"/>
                <a:gd name="T19" fmla="*/ 30 h 1191"/>
                <a:gd name="T20" fmla="*/ 123 w 1340"/>
                <a:gd name="T21" fmla="*/ 25 h 1191"/>
                <a:gd name="T22" fmla="*/ 88 w 1340"/>
                <a:gd name="T23" fmla="*/ 3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76" name="Freeform 9"/>
            <p:cNvSpPr>
              <a:spLocks/>
            </p:cNvSpPr>
            <p:nvPr/>
          </p:nvSpPr>
          <p:spPr bwMode="auto">
            <a:xfrm>
              <a:off x="3324" y="2096"/>
              <a:ext cx="1874" cy="1398"/>
            </a:xfrm>
            <a:custGeom>
              <a:avLst/>
              <a:gdLst>
                <a:gd name="T0" fmla="*/ 4 w 2135"/>
                <a:gd name="T1" fmla="*/ 57 h 1662"/>
                <a:gd name="T2" fmla="*/ 17 w 2135"/>
                <a:gd name="T3" fmla="*/ 7 h 1662"/>
                <a:gd name="T4" fmla="*/ 105 w 2135"/>
                <a:gd name="T5" fmla="*/ 17 h 1662"/>
                <a:gd name="T6" fmla="*/ 195 w 2135"/>
                <a:gd name="T7" fmla="*/ 8 h 1662"/>
                <a:gd name="T8" fmla="*/ 323 w 2135"/>
                <a:gd name="T9" fmla="*/ 36 h 1662"/>
                <a:gd name="T10" fmla="*/ 324 w 2135"/>
                <a:gd name="T11" fmla="*/ 102 h 1662"/>
                <a:gd name="T12" fmla="*/ 255 w 2135"/>
                <a:gd name="T13" fmla="*/ 141 h 1662"/>
                <a:gd name="T14" fmla="*/ 131 w 2135"/>
                <a:gd name="T15" fmla="*/ 135 h 1662"/>
                <a:gd name="T16" fmla="*/ 80 w 2135"/>
                <a:gd name="T17" fmla="*/ 113 h 1662"/>
                <a:gd name="T18" fmla="*/ 30 w 2135"/>
                <a:gd name="T19" fmla="*/ 95 h 1662"/>
                <a:gd name="T20" fmla="*/ 4 w 2135"/>
                <a:gd name="T21" fmla="*/ 5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371" name="Group 10"/>
            <p:cNvGrpSpPr>
              <a:grpSpLocks/>
            </p:cNvGrpSpPr>
            <p:nvPr/>
          </p:nvGrpSpPr>
          <p:grpSpPr bwMode="auto">
            <a:xfrm>
              <a:off x="3166" y="1267"/>
              <a:ext cx="462" cy="201"/>
              <a:chOff x="3552" y="246"/>
              <a:chExt cx="527" cy="248"/>
            </a:xfrm>
          </p:grpSpPr>
          <p:graphicFrame>
            <p:nvGraphicFramePr>
              <p:cNvPr id="142585"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73737" name="Clip" r:id="rId4" imgW="1307079" imgH="1083682" progId="MS_ClipArt_Gallery.2">
                      <p:embed/>
                    </p:oleObj>
                  </mc:Choice>
                  <mc:Fallback>
                    <p:oleObj name="Clip" r:id="rId4"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2586"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73738" name="Clip" r:id="rId6" imgW="682368" imgH="480541" progId="MS_ClipArt_Gallery.2">
                      <p:embed/>
                    </p:oleObj>
                  </mc:Choice>
                  <mc:Fallback>
                    <p:oleObj name="Clip" r:id="rId6" imgW="682368" imgH="480541" progId="MS_ClipArt_Gallery.2">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78" name="Line 13"/>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72" name="Group 14"/>
            <p:cNvGrpSpPr>
              <a:grpSpLocks/>
            </p:cNvGrpSpPr>
            <p:nvPr/>
          </p:nvGrpSpPr>
          <p:grpSpPr bwMode="auto">
            <a:xfrm>
              <a:off x="3166" y="1642"/>
              <a:ext cx="462" cy="201"/>
              <a:chOff x="3552" y="246"/>
              <a:chExt cx="527" cy="248"/>
            </a:xfrm>
          </p:grpSpPr>
          <p:graphicFrame>
            <p:nvGraphicFramePr>
              <p:cNvPr id="142582" name="Object 1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73739" name="Clip" r:id="rId8" imgW="1307079" imgH="1083682" progId="MS_ClipArt_Gallery.2">
                      <p:embed/>
                    </p:oleObj>
                  </mc:Choice>
                  <mc:Fallback>
                    <p:oleObj name="Clip" r:id="rId8" imgW="1307079" imgH="1083682" progId="MS_ClipArt_Gallery.2">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2583" name="Object 1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73740" name="Clip" r:id="rId9" imgW="682368" imgH="480541" progId="MS_ClipArt_Gallery.2">
                      <p:embed/>
                    </p:oleObj>
                  </mc:Choice>
                  <mc:Fallback>
                    <p:oleObj name="Clip" r:id="rId9" imgW="682368" imgH="480541" progId="MS_ClipArt_Gallery.2">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77" name="Line 17"/>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73" name="Group 18"/>
            <p:cNvGrpSpPr>
              <a:grpSpLocks/>
            </p:cNvGrpSpPr>
            <p:nvPr/>
          </p:nvGrpSpPr>
          <p:grpSpPr bwMode="auto">
            <a:xfrm>
              <a:off x="3403" y="1508"/>
              <a:ext cx="44" cy="135"/>
              <a:chOff x="3842" y="406"/>
              <a:chExt cx="51" cy="167"/>
            </a:xfrm>
          </p:grpSpPr>
          <p:sp>
            <p:nvSpPr>
              <p:cNvPr id="1274" name="Oval 19"/>
              <p:cNvSpPr>
                <a:spLocks noChangeArrowheads="1"/>
              </p:cNvSpPr>
              <p:nvPr/>
            </p:nvSpPr>
            <p:spPr bwMode="auto">
              <a:xfrm>
                <a:off x="3842" y="406"/>
                <a:ext cx="48" cy="4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75" name="Oval 20"/>
              <p:cNvSpPr>
                <a:spLocks noChangeArrowheads="1"/>
              </p:cNvSpPr>
              <p:nvPr/>
            </p:nvSpPr>
            <p:spPr bwMode="auto">
              <a:xfrm>
                <a:off x="3844" y="467"/>
                <a:ext cx="45" cy="46"/>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76" name="Oval 21"/>
              <p:cNvSpPr>
                <a:spLocks noChangeArrowheads="1"/>
              </p:cNvSpPr>
              <p:nvPr/>
            </p:nvSpPr>
            <p:spPr bwMode="auto">
              <a:xfrm>
                <a:off x="3845" y="526"/>
                <a:ext cx="48" cy="4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74" name="Group 22"/>
            <p:cNvGrpSpPr>
              <a:grpSpLocks/>
            </p:cNvGrpSpPr>
            <p:nvPr/>
          </p:nvGrpSpPr>
          <p:grpSpPr bwMode="auto">
            <a:xfrm>
              <a:off x="3699" y="1825"/>
              <a:ext cx="132" cy="249"/>
              <a:chOff x="4180" y="783"/>
              <a:chExt cx="150" cy="307"/>
            </a:xfrm>
          </p:grpSpPr>
          <p:sp>
            <p:nvSpPr>
              <p:cNvPr id="1266" name="AutoShape 23"/>
              <p:cNvSpPr>
                <a:spLocks noChangeArrowheads="1"/>
              </p:cNvSpPr>
              <p:nvPr/>
            </p:nvSpPr>
            <p:spPr bwMode="auto">
              <a:xfrm>
                <a:off x="4180" y="1018"/>
                <a:ext cx="150" cy="72"/>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67" name="Rectangle 24"/>
              <p:cNvSpPr>
                <a:spLocks noChangeArrowheads="1"/>
              </p:cNvSpPr>
              <p:nvPr/>
            </p:nvSpPr>
            <p:spPr bwMode="auto">
              <a:xfrm>
                <a:off x="4256" y="785"/>
                <a:ext cx="69" cy="233"/>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68" name="Rectangle 25"/>
              <p:cNvSpPr>
                <a:spLocks noChangeArrowheads="1"/>
              </p:cNvSpPr>
              <p:nvPr/>
            </p:nvSpPr>
            <p:spPr bwMode="auto">
              <a:xfrm>
                <a:off x="4181" y="852"/>
                <a:ext cx="94" cy="235"/>
              </a:xfrm>
              <a:prstGeom prst="rect">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69" name="AutoShape 26"/>
              <p:cNvSpPr>
                <a:spLocks noChangeArrowheads="1"/>
              </p:cNvSpPr>
              <p:nvPr/>
            </p:nvSpPr>
            <p:spPr bwMode="auto">
              <a:xfrm>
                <a:off x="4180" y="783"/>
                <a:ext cx="150" cy="72"/>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70" name="Line 27"/>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71" name="Line 28"/>
              <p:cNvSpPr>
                <a:spLocks noChangeShapeType="1"/>
              </p:cNvSpPr>
              <p:nvPr/>
            </p:nvSpPr>
            <p:spPr bwMode="auto">
              <a:xfrm flipH="1">
                <a:off x="4275" y="1018"/>
                <a:ext cx="55"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72" name="Rectangle 29"/>
              <p:cNvSpPr>
                <a:spLocks noChangeArrowheads="1"/>
              </p:cNvSpPr>
              <p:nvPr/>
            </p:nvSpPr>
            <p:spPr bwMode="auto">
              <a:xfrm>
                <a:off x="4192" y="883"/>
                <a:ext cx="64" cy="136"/>
              </a:xfrm>
              <a:prstGeom prst="rect">
                <a:avLst/>
              </a:prstGeom>
              <a:solidFill>
                <a:schemeClr val="accent2"/>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73" name="Rectangle 30"/>
              <p:cNvSpPr>
                <a:spLocks noChangeArrowheads="1"/>
              </p:cNvSpPr>
              <p:nvPr/>
            </p:nvSpPr>
            <p:spPr bwMode="auto">
              <a:xfrm>
                <a:off x="4202" y="924"/>
                <a:ext cx="49"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75" name="Group 31"/>
            <p:cNvGrpSpPr>
              <a:grpSpLocks/>
            </p:cNvGrpSpPr>
            <p:nvPr/>
          </p:nvGrpSpPr>
          <p:grpSpPr bwMode="auto">
            <a:xfrm rot="-5400000">
              <a:off x="3896" y="1874"/>
              <a:ext cx="51" cy="147"/>
              <a:chOff x="3842" y="406"/>
              <a:chExt cx="51" cy="167"/>
            </a:xfrm>
          </p:grpSpPr>
          <p:sp>
            <p:nvSpPr>
              <p:cNvPr id="1263" name="Oval 32"/>
              <p:cNvSpPr>
                <a:spLocks noChangeArrowheads="1"/>
              </p:cNvSpPr>
              <p:nvPr/>
            </p:nvSpPr>
            <p:spPr bwMode="auto">
              <a:xfrm>
                <a:off x="3861" y="384"/>
                <a:ext cx="47" cy="50"/>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64" name="Oval 33"/>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65" name="Oval 34"/>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sp>
          <p:nvSpPr>
            <p:cNvPr id="1082" name="Line 35"/>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83" name="Line 36"/>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84" name="Line 37"/>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85" name="Line 38"/>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86" name="Line 39"/>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87" name="Line 40"/>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382" name="Group 41"/>
            <p:cNvGrpSpPr>
              <a:grpSpLocks/>
            </p:cNvGrpSpPr>
            <p:nvPr/>
          </p:nvGrpSpPr>
          <p:grpSpPr bwMode="auto">
            <a:xfrm>
              <a:off x="4011" y="1811"/>
              <a:ext cx="132" cy="249"/>
              <a:chOff x="4180" y="783"/>
              <a:chExt cx="150" cy="307"/>
            </a:xfrm>
          </p:grpSpPr>
          <p:sp>
            <p:nvSpPr>
              <p:cNvPr id="1255" name="AutoShape 42"/>
              <p:cNvSpPr>
                <a:spLocks noChangeArrowheads="1"/>
              </p:cNvSpPr>
              <p:nvPr/>
            </p:nvSpPr>
            <p:spPr bwMode="auto">
              <a:xfrm>
                <a:off x="4180" y="1018"/>
                <a:ext cx="150" cy="72"/>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56" name="Rectangle 43"/>
              <p:cNvSpPr>
                <a:spLocks noChangeArrowheads="1"/>
              </p:cNvSpPr>
              <p:nvPr/>
            </p:nvSpPr>
            <p:spPr bwMode="auto">
              <a:xfrm>
                <a:off x="4256" y="785"/>
                <a:ext cx="69" cy="233"/>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57" name="Rectangle 44"/>
              <p:cNvSpPr>
                <a:spLocks noChangeArrowheads="1"/>
              </p:cNvSpPr>
              <p:nvPr/>
            </p:nvSpPr>
            <p:spPr bwMode="auto">
              <a:xfrm>
                <a:off x="4181" y="852"/>
                <a:ext cx="94" cy="235"/>
              </a:xfrm>
              <a:prstGeom prst="rect">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58" name="AutoShape 45"/>
              <p:cNvSpPr>
                <a:spLocks noChangeArrowheads="1"/>
              </p:cNvSpPr>
              <p:nvPr/>
            </p:nvSpPr>
            <p:spPr bwMode="auto">
              <a:xfrm>
                <a:off x="4180" y="783"/>
                <a:ext cx="150" cy="72"/>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59" name="Line 4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60" name="Line 47"/>
              <p:cNvSpPr>
                <a:spLocks noChangeShapeType="1"/>
              </p:cNvSpPr>
              <p:nvPr/>
            </p:nvSpPr>
            <p:spPr bwMode="auto">
              <a:xfrm flipH="1">
                <a:off x="4275" y="1018"/>
                <a:ext cx="55"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61" name="Rectangle 48"/>
              <p:cNvSpPr>
                <a:spLocks noChangeArrowheads="1"/>
              </p:cNvSpPr>
              <p:nvPr/>
            </p:nvSpPr>
            <p:spPr bwMode="auto">
              <a:xfrm>
                <a:off x="4192" y="883"/>
                <a:ext cx="64" cy="136"/>
              </a:xfrm>
              <a:prstGeom prst="rect">
                <a:avLst/>
              </a:prstGeom>
              <a:solidFill>
                <a:schemeClr val="accent2"/>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62" name="Rectangle 49"/>
              <p:cNvSpPr>
                <a:spLocks noChangeArrowheads="1"/>
              </p:cNvSpPr>
              <p:nvPr/>
            </p:nvSpPr>
            <p:spPr bwMode="auto">
              <a:xfrm>
                <a:off x="4202" y="924"/>
                <a:ext cx="49"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83" name="Group 50"/>
            <p:cNvGrpSpPr>
              <a:grpSpLocks/>
            </p:cNvGrpSpPr>
            <p:nvPr/>
          </p:nvGrpSpPr>
          <p:grpSpPr bwMode="auto">
            <a:xfrm>
              <a:off x="3408" y="2201"/>
              <a:ext cx="302" cy="583"/>
              <a:chOff x="3314" y="1248"/>
              <a:chExt cx="344" cy="694"/>
            </a:xfrm>
          </p:grpSpPr>
          <p:graphicFrame>
            <p:nvGraphicFramePr>
              <p:cNvPr id="142551" name="Object 51"/>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373741" name="Clip" r:id="rId10" imgW="1307079" imgH="1083682" progId="MS_ClipArt_Gallery.2">
                      <p:embed/>
                    </p:oleObj>
                  </mc:Choice>
                  <mc:Fallback>
                    <p:oleObj name="Clip" r:id="rId10" imgW="1307079" imgH="1083682"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48" name="Line 52"/>
              <p:cNvSpPr>
                <a:spLocks noChangeShapeType="1"/>
              </p:cNvSpPr>
              <p:nvPr/>
            </p:nvSpPr>
            <p:spPr bwMode="auto">
              <a:xfrm flipV="1">
                <a:off x="3606" y="1433"/>
                <a:ext cx="52" cy="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aphicFrame>
            <p:nvGraphicFramePr>
              <p:cNvPr id="142553" name="Object 53"/>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373742" name="Clip" r:id="rId11" imgW="1307079" imgH="1083682" progId="MS_ClipArt_Gallery.2">
                      <p:embed/>
                    </p:oleObj>
                  </mc:Choice>
                  <mc:Fallback>
                    <p:oleObj name="Clip" r:id="rId11" imgW="1307079" imgH="1083682" progId="MS_ClipArt_Gallery.2">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49" name="Line 54"/>
              <p:cNvSpPr>
                <a:spLocks noChangeShapeType="1"/>
              </p:cNvSpPr>
              <p:nvPr/>
            </p:nvSpPr>
            <p:spPr bwMode="auto">
              <a:xfrm flipV="1">
                <a:off x="3606" y="1882"/>
                <a:ext cx="52"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555" name="Group 55"/>
              <p:cNvGrpSpPr>
                <a:grpSpLocks/>
              </p:cNvGrpSpPr>
              <p:nvPr/>
            </p:nvGrpSpPr>
            <p:grpSpPr bwMode="auto">
              <a:xfrm>
                <a:off x="3404" y="1504"/>
                <a:ext cx="51" cy="167"/>
                <a:chOff x="3842" y="406"/>
                <a:chExt cx="51" cy="167"/>
              </a:xfrm>
            </p:grpSpPr>
            <p:sp>
              <p:nvSpPr>
                <p:cNvPr id="1252" name="Oval 56"/>
                <p:cNvSpPr>
                  <a:spLocks noChangeArrowheads="1"/>
                </p:cNvSpPr>
                <p:nvPr/>
              </p:nvSpPr>
              <p:spPr bwMode="auto">
                <a:xfrm>
                  <a:off x="3842" y="406"/>
                  <a:ext cx="47" cy="46"/>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53" name="Oval 57"/>
                <p:cNvSpPr>
                  <a:spLocks noChangeArrowheads="1"/>
                </p:cNvSpPr>
                <p:nvPr/>
              </p:nvSpPr>
              <p:spPr bwMode="auto">
                <a:xfrm>
                  <a:off x="3844" y="464"/>
                  <a:ext cx="47" cy="49"/>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54" name="Oval 58"/>
                <p:cNvSpPr>
                  <a:spLocks noChangeArrowheads="1"/>
                </p:cNvSpPr>
                <p:nvPr/>
              </p:nvSpPr>
              <p:spPr bwMode="auto">
                <a:xfrm>
                  <a:off x="3847" y="526"/>
                  <a:ext cx="51" cy="43"/>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sp>
            <p:nvSpPr>
              <p:cNvPr id="1251" name="Line 59"/>
              <p:cNvSpPr>
                <a:spLocks noChangeShapeType="1"/>
              </p:cNvSpPr>
              <p:nvPr/>
            </p:nvSpPr>
            <p:spPr bwMode="auto">
              <a:xfrm>
                <a:off x="3653" y="1431"/>
                <a:ext cx="0" cy="4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aphicFrame>
          <p:nvGraphicFramePr>
            <p:cNvPr id="142384" name="Object 60"/>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373743" name="Clip" r:id="rId12" imgW="1307079" imgH="1083682" progId="MS_ClipArt_Gallery.2">
                    <p:embed/>
                  </p:oleObj>
                </mc:Choice>
                <mc:Fallback>
                  <p:oleObj name="Clip" r:id="rId12" imgW="1307079" imgH="1083682" progId="MS_ClipArt_Gallery.2">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2385" name="Object 61"/>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373744" name="Clip" r:id="rId13" imgW="1307079" imgH="1083682" progId="MS_ClipArt_Gallery.2">
                    <p:embed/>
                  </p:oleObj>
                </mc:Choice>
                <mc:Fallback>
                  <p:oleObj name="Clip" r:id="rId13" imgW="1307079" imgH="1083682" progId="MS_ClipArt_Gallery.2">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0" name="Oval 62"/>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1" name="Oval 63"/>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2" name="Oval 64"/>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3" name="Line 65"/>
            <p:cNvSpPr>
              <a:spLocks noChangeShapeType="1"/>
            </p:cNvSpPr>
            <p:nvPr/>
          </p:nvSpPr>
          <p:spPr bwMode="auto">
            <a:xfrm rot="-5400000">
              <a:off x="4097" y="2840"/>
              <a:ext cx="38" cy="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4" name="Line 66"/>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5" name="Line 67"/>
            <p:cNvSpPr>
              <a:spLocks noChangeShapeType="1"/>
            </p:cNvSpPr>
            <p:nvPr/>
          </p:nvSpPr>
          <p:spPr bwMode="auto">
            <a:xfrm rot="16200000" flipV="1">
              <a:off x="3921" y="2621"/>
              <a:ext cx="0" cy="39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6" name="Line 68"/>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7" name="Line 69"/>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8" name="Line 70"/>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aphicFrame>
          <p:nvGraphicFramePr>
            <p:cNvPr id="142395" name="Object 71"/>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373745" name="Clip" r:id="rId14" imgW="983255" imgH="1207724" progId="MS_ClipArt_Gallery.2">
                    <p:embed/>
                  </p:oleObj>
                </mc:Choice>
                <mc:Fallback>
                  <p:oleObj name="Clip" r:id="rId14" imgW="983255" imgH="1207724" progId="MS_ClipArt_Gallery.2">
                    <p:embed/>
                    <p:pic>
                      <p:nvPicPr>
                        <p:cNvPr id="0"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2396" name="Object 72"/>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373746" name="Clip" r:id="rId16" imgW="983255" imgH="1207724" progId="MS_ClipArt_Gallery.2">
                    <p:embed/>
                  </p:oleObj>
                </mc:Choice>
                <mc:Fallback>
                  <p:oleObj name="Clip" r:id="rId16" imgW="983255" imgH="1207724" progId="MS_ClipArt_Gallery.2">
                    <p:embed/>
                    <p:pic>
                      <p:nvPicPr>
                        <p:cNvPr id="0"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9" name="Freeform 73"/>
            <p:cNvSpPr>
              <a:spLocks/>
            </p:cNvSpPr>
            <p:nvPr/>
          </p:nvSpPr>
          <p:spPr bwMode="auto">
            <a:xfrm>
              <a:off x="3911" y="2218"/>
              <a:ext cx="853" cy="192"/>
            </a:xfrm>
            <a:custGeom>
              <a:avLst/>
              <a:gdLst>
                <a:gd name="T0" fmla="*/ 0 w 972"/>
                <a:gd name="T1" fmla="*/ 20 h 228"/>
                <a:gd name="T2" fmla="*/ 69 w 972"/>
                <a:gd name="T3" fmla="*/ 3 h 228"/>
                <a:gd name="T4" fmla="*/ 156 w 972"/>
                <a:gd name="T5" fmla="*/ 15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398" name="Group 74"/>
            <p:cNvGrpSpPr>
              <a:grpSpLocks/>
            </p:cNvGrpSpPr>
            <p:nvPr/>
          </p:nvGrpSpPr>
          <p:grpSpPr bwMode="auto">
            <a:xfrm>
              <a:off x="4079" y="3114"/>
              <a:ext cx="256" cy="269"/>
              <a:chOff x="2870" y="1518"/>
              <a:chExt cx="292" cy="320"/>
            </a:xfrm>
          </p:grpSpPr>
          <p:graphicFrame>
            <p:nvGraphicFramePr>
              <p:cNvPr id="142549"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73747" name="Clip" r:id="rId17" imgW="826793" imgH="840481" progId="MS_ClipArt_Gallery.2">
                      <p:embed/>
                    </p:oleObj>
                  </mc:Choice>
                  <mc:Fallback>
                    <p:oleObj name="Clip" r:id="rId17" imgW="826793" imgH="840481" progId="MS_ClipArt_Gallery.2">
                      <p:embed/>
                      <p:pic>
                        <p:nvPicPr>
                          <p:cNvPr id="0" name="Object 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2550"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73748" name="Clip" r:id="rId19" imgW="1268227" imgH="1200237" progId="MS_ClipArt_Gallery.2">
                      <p:embed/>
                    </p:oleObj>
                  </mc:Choice>
                  <mc:Fallback>
                    <p:oleObj name="Clip" r:id="rId19" imgW="1268227" imgH="1200237" progId="MS_ClipArt_Gallery.2">
                      <p:embed/>
                      <p:pic>
                        <p:nvPicPr>
                          <p:cNvPr id="0" name="Object 7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42399" name="Group 77"/>
            <p:cNvGrpSpPr>
              <a:grpSpLocks/>
            </p:cNvGrpSpPr>
            <p:nvPr/>
          </p:nvGrpSpPr>
          <p:grpSpPr bwMode="auto">
            <a:xfrm>
              <a:off x="4569" y="3134"/>
              <a:ext cx="256" cy="269"/>
              <a:chOff x="2870" y="1518"/>
              <a:chExt cx="292" cy="320"/>
            </a:xfrm>
          </p:grpSpPr>
          <p:graphicFrame>
            <p:nvGraphicFramePr>
              <p:cNvPr id="142547" name="Object 7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73749" name="Clip" r:id="rId21" imgW="826793" imgH="840481" progId="MS_ClipArt_Gallery.2">
                      <p:embed/>
                    </p:oleObj>
                  </mc:Choice>
                  <mc:Fallback>
                    <p:oleObj name="Clip" r:id="rId21" imgW="826793" imgH="840481" progId="MS_ClipArt_Gallery.2">
                      <p:embed/>
                      <p:pic>
                        <p:nvPicPr>
                          <p:cNvPr id="0" name="Object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2548" name="Object 7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73750" name="Clip" r:id="rId22" imgW="1268227" imgH="1200237" progId="MS_ClipArt_Gallery.2">
                      <p:embed/>
                    </p:oleObj>
                  </mc:Choice>
                  <mc:Fallback>
                    <p:oleObj name="Clip" r:id="rId22" imgW="1268227" imgH="1200237" progId="MS_ClipArt_Gallery.2">
                      <p:embed/>
                      <p:pic>
                        <p:nvPicPr>
                          <p:cNvPr id="0" name="Object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42400" name="Group 80"/>
            <p:cNvGrpSpPr>
              <a:grpSpLocks/>
            </p:cNvGrpSpPr>
            <p:nvPr/>
          </p:nvGrpSpPr>
          <p:grpSpPr bwMode="auto">
            <a:xfrm>
              <a:off x="4308" y="2955"/>
              <a:ext cx="239" cy="237"/>
              <a:chOff x="4733" y="2082"/>
              <a:chExt cx="272" cy="282"/>
            </a:xfrm>
          </p:grpSpPr>
          <p:graphicFrame>
            <p:nvGraphicFramePr>
              <p:cNvPr id="142545" name="Object 81"/>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373751" name="Clip" r:id="rId23" imgW="826793" imgH="840481" progId="MS_ClipArt_Gallery.2">
                      <p:embed/>
                    </p:oleObj>
                  </mc:Choice>
                  <mc:Fallback>
                    <p:oleObj name="Clip" r:id="rId23" imgW="826793" imgH="840481" progId="MS_ClipArt_Gallery.2">
                      <p:embed/>
                      <p:pic>
                        <p:nvPicPr>
                          <p:cNvPr id="0" name="Object 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47" name="Rectangle 82"/>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sp>
          <p:nvSpPr>
            <p:cNvPr id="1103" name="Line 83"/>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02" name="Group 84"/>
            <p:cNvGrpSpPr>
              <a:grpSpLocks/>
            </p:cNvGrpSpPr>
            <p:nvPr/>
          </p:nvGrpSpPr>
          <p:grpSpPr bwMode="auto">
            <a:xfrm>
              <a:off x="4955" y="2531"/>
              <a:ext cx="131" cy="258"/>
              <a:chOff x="4180" y="783"/>
              <a:chExt cx="150" cy="307"/>
            </a:xfrm>
          </p:grpSpPr>
          <p:sp>
            <p:nvSpPr>
              <p:cNvPr id="1239" name="AutoShape 8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40" name="Rectangle 86"/>
              <p:cNvSpPr>
                <a:spLocks noChangeArrowheads="1"/>
              </p:cNvSpPr>
              <p:nvPr/>
            </p:nvSpPr>
            <p:spPr bwMode="auto">
              <a:xfrm>
                <a:off x="4256" y="785"/>
                <a:ext cx="71"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41"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42"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43" name="Line 8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44" name="Line 9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45"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46" name="Rectangle 92"/>
              <p:cNvSpPr>
                <a:spLocks noChangeArrowheads="1"/>
              </p:cNvSpPr>
              <p:nvPr/>
            </p:nvSpPr>
            <p:spPr bwMode="auto">
              <a:xfrm>
                <a:off x="4202" y="923"/>
                <a:ext cx="48" cy="4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03" name="Group 93"/>
            <p:cNvGrpSpPr>
              <a:grpSpLocks/>
            </p:cNvGrpSpPr>
            <p:nvPr/>
          </p:nvGrpSpPr>
          <p:grpSpPr bwMode="auto">
            <a:xfrm>
              <a:off x="4947" y="2811"/>
              <a:ext cx="131" cy="258"/>
              <a:chOff x="4180" y="783"/>
              <a:chExt cx="150" cy="307"/>
            </a:xfrm>
          </p:grpSpPr>
          <p:sp>
            <p:nvSpPr>
              <p:cNvPr id="1231" name="AutoShape 9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32" name="Rectangle 95"/>
              <p:cNvSpPr>
                <a:spLocks noChangeArrowheads="1"/>
              </p:cNvSpPr>
              <p:nvPr/>
            </p:nvSpPr>
            <p:spPr bwMode="auto">
              <a:xfrm>
                <a:off x="4256" y="785"/>
                <a:ext cx="71"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33" name="Rectangle 9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34" name="AutoShape 9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35" name="Line 9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36" name="Line 9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37" name="Rectangle 10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38" name="Rectangle 101"/>
              <p:cNvSpPr>
                <a:spLocks noChangeArrowheads="1"/>
              </p:cNvSpPr>
              <p:nvPr/>
            </p:nvSpPr>
            <p:spPr bwMode="auto">
              <a:xfrm>
                <a:off x="4202" y="923"/>
                <a:ext cx="48" cy="4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sp>
          <p:nvSpPr>
            <p:cNvPr id="1106" name="Line 102"/>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07" name="Line 103"/>
            <p:cNvSpPr>
              <a:spLocks noChangeShapeType="1"/>
            </p:cNvSpPr>
            <p:nvPr/>
          </p:nvSpPr>
          <p:spPr bwMode="auto">
            <a:xfrm rot="-5400000">
              <a:off x="4934" y="2925"/>
              <a:ext cx="0" cy="6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08" name="Line 104"/>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09" name="Line 105"/>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0" name="Line 106"/>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1" name="Line 107"/>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2" name="Line 108"/>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3" name="Line 109"/>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4" name="Line 110"/>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5" name="Line 111"/>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6" name="Line 112"/>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7" name="Line 113"/>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16" name="Group 144"/>
            <p:cNvGrpSpPr>
              <a:grpSpLocks/>
            </p:cNvGrpSpPr>
            <p:nvPr/>
          </p:nvGrpSpPr>
          <p:grpSpPr bwMode="auto">
            <a:xfrm>
              <a:off x="3769" y="1520"/>
              <a:ext cx="316" cy="147"/>
              <a:chOff x="3600" y="219"/>
              <a:chExt cx="360" cy="175"/>
            </a:xfrm>
          </p:grpSpPr>
          <p:sp>
            <p:nvSpPr>
              <p:cNvPr id="1218" name="Oval 14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19" name="Line 14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20" name="Line 14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21" name="Rectangle 148"/>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22" name="Oval 1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521" name="Group 150"/>
              <p:cNvGrpSpPr>
                <a:grpSpLocks/>
              </p:cNvGrpSpPr>
              <p:nvPr/>
            </p:nvGrpSpPr>
            <p:grpSpPr bwMode="auto">
              <a:xfrm>
                <a:off x="3686" y="244"/>
                <a:ext cx="177" cy="66"/>
                <a:chOff x="2848" y="848"/>
                <a:chExt cx="140" cy="98"/>
              </a:xfrm>
            </p:grpSpPr>
            <p:sp>
              <p:nvSpPr>
                <p:cNvPr id="1228" name="Line 1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29" name="Line 152"/>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30" name="Line 153"/>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522" name="Group 154"/>
              <p:cNvGrpSpPr>
                <a:grpSpLocks/>
              </p:cNvGrpSpPr>
              <p:nvPr/>
            </p:nvGrpSpPr>
            <p:grpSpPr bwMode="auto">
              <a:xfrm flipV="1">
                <a:off x="3686" y="243"/>
                <a:ext cx="177" cy="66"/>
                <a:chOff x="2848" y="848"/>
                <a:chExt cx="140" cy="98"/>
              </a:xfrm>
            </p:grpSpPr>
            <p:sp>
              <p:nvSpPr>
                <p:cNvPr id="1225" name="Line 155"/>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26" name="Line 1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27" name="Line 157"/>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17" name="Group 158"/>
            <p:cNvGrpSpPr>
              <a:grpSpLocks/>
            </p:cNvGrpSpPr>
            <p:nvPr/>
          </p:nvGrpSpPr>
          <p:grpSpPr bwMode="auto">
            <a:xfrm>
              <a:off x="4369" y="1376"/>
              <a:ext cx="316" cy="147"/>
              <a:chOff x="3600" y="219"/>
              <a:chExt cx="360" cy="175"/>
            </a:xfrm>
          </p:grpSpPr>
          <p:sp>
            <p:nvSpPr>
              <p:cNvPr id="1205" name="Oval 159"/>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06" name="Line 1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7" name="Line 1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8" name="Rectangle 162"/>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9" name="Oval 1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508" name="Group 164"/>
              <p:cNvGrpSpPr>
                <a:grpSpLocks/>
              </p:cNvGrpSpPr>
              <p:nvPr/>
            </p:nvGrpSpPr>
            <p:grpSpPr bwMode="auto">
              <a:xfrm>
                <a:off x="3686" y="244"/>
                <a:ext cx="177" cy="66"/>
                <a:chOff x="2848" y="848"/>
                <a:chExt cx="140" cy="98"/>
              </a:xfrm>
            </p:grpSpPr>
            <p:sp>
              <p:nvSpPr>
                <p:cNvPr id="1215" name="Line 1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16" name="Line 166"/>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17" name="Line 167"/>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509" name="Group 168"/>
              <p:cNvGrpSpPr>
                <a:grpSpLocks/>
              </p:cNvGrpSpPr>
              <p:nvPr/>
            </p:nvGrpSpPr>
            <p:grpSpPr bwMode="auto">
              <a:xfrm flipV="1">
                <a:off x="3686" y="243"/>
                <a:ext cx="177" cy="66"/>
                <a:chOff x="2848" y="848"/>
                <a:chExt cx="140" cy="98"/>
              </a:xfrm>
            </p:grpSpPr>
            <p:sp>
              <p:nvSpPr>
                <p:cNvPr id="1212" name="Line 169"/>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13" name="Line 1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14" name="Line 171"/>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18" name="Group 172"/>
            <p:cNvGrpSpPr>
              <a:grpSpLocks/>
            </p:cNvGrpSpPr>
            <p:nvPr/>
          </p:nvGrpSpPr>
          <p:grpSpPr bwMode="auto">
            <a:xfrm>
              <a:off x="4380" y="1790"/>
              <a:ext cx="316" cy="147"/>
              <a:chOff x="3600" y="219"/>
              <a:chExt cx="360" cy="175"/>
            </a:xfrm>
          </p:grpSpPr>
          <p:sp>
            <p:nvSpPr>
              <p:cNvPr id="1192" name="Oval 173"/>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193" name="Line 17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94" name="Line 17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95" name="Rectangle 176"/>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96" name="Oval 17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95" name="Group 178"/>
              <p:cNvGrpSpPr>
                <a:grpSpLocks/>
              </p:cNvGrpSpPr>
              <p:nvPr/>
            </p:nvGrpSpPr>
            <p:grpSpPr bwMode="auto">
              <a:xfrm>
                <a:off x="3686" y="244"/>
                <a:ext cx="177" cy="66"/>
                <a:chOff x="2848" y="848"/>
                <a:chExt cx="140" cy="98"/>
              </a:xfrm>
            </p:grpSpPr>
            <p:sp>
              <p:nvSpPr>
                <p:cNvPr id="1202" name="Line 17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3" name="Line 180"/>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4" name="Line 181"/>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96" name="Group 182"/>
              <p:cNvGrpSpPr>
                <a:grpSpLocks/>
              </p:cNvGrpSpPr>
              <p:nvPr/>
            </p:nvGrpSpPr>
            <p:grpSpPr bwMode="auto">
              <a:xfrm flipV="1">
                <a:off x="3686" y="243"/>
                <a:ext cx="177" cy="66"/>
                <a:chOff x="2848" y="848"/>
                <a:chExt cx="140" cy="98"/>
              </a:xfrm>
            </p:grpSpPr>
            <p:sp>
              <p:nvSpPr>
                <p:cNvPr id="1199" name="Line 183"/>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0" name="Line 1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1" name="Line 185"/>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19" name="Group 186"/>
            <p:cNvGrpSpPr>
              <a:grpSpLocks/>
            </p:cNvGrpSpPr>
            <p:nvPr/>
          </p:nvGrpSpPr>
          <p:grpSpPr bwMode="auto">
            <a:xfrm>
              <a:off x="4991" y="1507"/>
              <a:ext cx="315" cy="147"/>
              <a:chOff x="3600" y="219"/>
              <a:chExt cx="360" cy="175"/>
            </a:xfrm>
          </p:grpSpPr>
          <p:sp>
            <p:nvSpPr>
              <p:cNvPr id="1179" name="Oval 187"/>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180" name="Line 18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81" name="Line 18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82" name="Rectangle 190"/>
              <p:cNvSpPr>
                <a:spLocks noChangeArrowheads="1"/>
              </p:cNvSpPr>
              <p:nvPr/>
            </p:nvSpPr>
            <p:spPr bwMode="auto">
              <a:xfrm>
                <a:off x="3603" y="289"/>
                <a:ext cx="353" cy="58"/>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83" name="Oval 19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82" name="Group 192"/>
              <p:cNvGrpSpPr>
                <a:grpSpLocks/>
              </p:cNvGrpSpPr>
              <p:nvPr/>
            </p:nvGrpSpPr>
            <p:grpSpPr bwMode="auto">
              <a:xfrm>
                <a:off x="3686" y="244"/>
                <a:ext cx="177" cy="66"/>
                <a:chOff x="2848" y="848"/>
                <a:chExt cx="140" cy="98"/>
              </a:xfrm>
            </p:grpSpPr>
            <p:sp>
              <p:nvSpPr>
                <p:cNvPr id="1189" name="Line 1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90" name="Line 194"/>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91" name="Line 195"/>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83" name="Group 196"/>
              <p:cNvGrpSpPr>
                <a:grpSpLocks/>
              </p:cNvGrpSpPr>
              <p:nvPr/>
            </p:nvGrpSpPr>
            <p:grpSpPr bwMode="auto">
              <a:xfrm flipV="1">
                <a:off x="3686" y="243"/>
                <a:ext cx="177" cy="66"/>
                <a:chOff x="2848" y="848"/>
                <a:chExt cx="140" cy="98"/>
              </a:xfrm>
            </p:grpSpPr>
            <p:sp>
              <p:nvSpPr>
                <p:cNvPr id="1186" name="Line 197"/>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87" name="Line 1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88" name="Line 199"/>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20" name="Group 200"/>
            <p:cNvGrpSpPr>
              <a:grpSpLocks/>
            </p:cNvGrpSpPr>
            <p:nvPr/>
          </p:nvGrpSpPr>
          <p:grpSpPr bwMode="auto">
            <a:xfrm>
              <a:off x="4869" y="2072"/>
              <a:ext cx="316" cy="147"/>
              <a:chOff x="3600" y="219"/>
              <a:chExt cx="360" cy="175"/>
            </a:xfrm>
          </p:grpSpPr>
          <p:sp>
            <p:nvSpPr>
              <p:cNvPr id="1166" name="Oval 201"/>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167" name="Line 20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68" name="Line 20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69" name="Rectangle 204"/>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70" name="Oval 20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69" name="Group 206"/>
              <p:cNvGrpSpPr>
                <a:grpSpLocks/>
              </p:cNvGrpSpPr>
              <p:nvPr/>
            </p:nvGrpSpPr>
            <p:grpSpPr bwMode="auto">
              <a:xfrm>
                <a:off x="3686" y="244"/>
                <a:ext cx="177" cy="66"/>
                <a:chOff x="2848" y="848"/>
                <a:chExt cx="140" cy="98"/>
              </a:xfrm>
            </p:grpSpPr>
            <p:sp>
              <p:nvSpPr>
                <p:cNvPr id="1176" name="Line 20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77" name="Line 208"/>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78" name="Line 209"/>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70" name="Group 210"/>
              <p:cNvGrpSpPr>
                <a:grpSpLocks/>
              </p:cNvGrpSpPr>
              <p:nvPr/>
            </p:nvGrpSpPr>
            <p:grpSpPr bwMode="auto">
              <a:xfrm flipV="1">
                <a:off x="3686" y="243"/>
                <a:ext cx="177" cy="66"/>
                <a:chOff x="2848" y="848"/>
                <a:chExt cx="140" cy="98"/>
              </a:xfrm>
            </p:grpSpPr>
            <p:sp>
              <p:nvSpPr>
                <p:cNvPr id="1173" name="Line 211"/>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74" name="Line 2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75" name="Line 213"/>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21" name="Group 214"/>
            <p:cNvGrpSpPr>
              <a:grpSpLocks/>
            </p:cNvGrpSpPr>
            <p:nvPr/>
          </p:nvGrpSpPr>
          <p:grpSpPr bwMode="auto">
            <a:xfrm>
              <a:off x="4659" y="2440"/>
              <a:ext cx="316" cy="148"/>
              <a:chOff x="3600" y="219"/>
              <a:chExt cx="360" cy="175"/>
            </a:xfrm>
          </p:grpSpPr>
          <p:sp>
            <p:nvSpPr>
              <p:cNvPr id="1153" name="Oval 21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154" name="Line 21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55" name="Line 21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56" name="Rectangle 218"/>
              <p:cNvSpPr>
                <a:spLocks noChangeArrowheads="1"/>
              </p:cNvSpPr>
              <p:nvPr/>
            </p:nvSpPr>
            <p:spPr bwMode="auto">
              <a:xfrm>
                <a:off x="3603" y="289"/>
                <a:ext cx="352"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57" name="Oval 219"/>
              <p:cNvSpPr>
                <a:spLocks noChangeArrowheads="1"/>
              </p:cNvSpPr>
              <p:nvPr/>
            </p:nvSpPr>
            <p:spPr bwMode="auto">
              <a:xfrm>
                <a:off x="3600" y="219"/>
                <a:ext cx="357" cy="114"/>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56" name="Group 220"/>
              <p:cNvGrpSpPr>
                <a:grpSpLocks/>
              </p:cNvGrpSpPr>
              <p:nvPr/>
            </p:nvGrpSpPr>
            <p:grpSpPr bwMode="auto">
              <a:xfrm>
                <a:off x="3686" y="244"/>
                <a:ext cx="177" cy="66"/>
                <a:chOff x="2848" y="848"/>
                <a:chExt cx="140" cy="98"/>
              </a:xfrm>
            </p:grpSpPr>
            <p:sp>
              <p:nvSpPr>
                <p:cNvPr id="1163" name="Line 2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64" name="Line 2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65" name="Line 223"/>
                <p:cNvSpPr>
                  <a:spLocks noChangeShapeType="1"/>
                </p:cNvSpPr>
                <p:nvPr/>
              </p:nvSpPr>
              <p:spPr bwMode="auto">
                <a:xfrm>
                  <a:off x="2894" y="850"/>
                  <a:ext cx="52" cy="9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57" name="Group 224"/>
              <p:cNvGrpSpPr>
                <a:grpSpLocks/>
              </p:cNvGrpSpPr>
              <p:nvPr/>
            </p:nvGrpSpPr>
            <p:grpSpPr bwMode="auto">
              <a:xfrm flipV="1">
                <a:off x="3686" y="243"/>
                <a:ext cx="177" cy="66"/>
                <a:chOff x="2848" y="848"/>
                <a:chExt cx="140" cy="98"/>
              </a:xfrm>
            </p:grpSpPr>
            <p:sp>
              <p:nvSpPr>
                <p:cNvPr id="1160" name="Line 2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61" name="Line 226"/>
                <p:cNvSpPr>
                  <a:spLocks noChangeShapeType="1"/>
                </p:cNvSpPr>
                <p:nvPr/>
              </p:nvSpPr>
              <p:spPr bwMode="auto">
                <a:xfrm>
                  <a:off x="2944" y="948"/>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62" name="Line 227"/>
                <p:cNvSpPr>
                  <a:spLocks noChangeShapeType="1"/>
                </p:cNvSpPr>
                <p:nvPr/>
              </p:nvSpPr>
              <p:spPr bwMode="auto">
                <a:xfrm>
                  <a:off x="2894" y="850"/>
                  <a:ext cx="52" cy="9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22" name="Group 228"/>
            <p:cNvGrpSpPr>
              <a:grpSpLocks/>
            </p:cNvGrpSpPr>
            <p:nvPr/>
          </p:nvGrpSpPr>
          <p:grpSpPr bwMode="auto">
            <a:xfrm>
              <a:off x="4275" y="2748"/>
              <a:ext cx="315" cy="147"/>
              <a:chOff x="3600" y="219"/>
              <a:chExt cx="360" cy="175"/>
            </a:xfrm>
          </p:grpSpPr>
          <p:sp>
            <p:nvSpPr>
              <p:cNvPr id="1140" name="Oval 229"/>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141" name="Line 23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42" name="Line 23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43" name="Rectangle 232"/>
              <p:cNvSpPr>
                <a:spLocks noChangeArrowheads="1"/>
              </p:cNvSpPr>
              <p:nvPr/>
            </p:nvSpPr>
            <p:spPr bwMode="auto">
              <a:xfrm>
                <a:off x="3603" y="289"/>
                <a:ext cx="353" cy="58"/>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44" name="Oval 23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43" name="Group 234"/>
              <p:cNvGrpSpPr>
                <a:grpSpLocks/>
              </p:cNvGrpSpPr>
              <p:nvPr/>
            </p:nvGrpSpPr>
            <p:grpSpPr bwMode="auto">
              <a:xfrm>
                <a:off x="3686" y="244"/>
                <a:ext cx="177" cy="66"/>
                <a:chOff x="2848" y="848"/>
                <a:chExt cx="140" cy="98"/>
              </a:xfrm>
            </p:grpSpPr>
            <p:sp>
              <p:nvSpPr>
                <p:cNvPr id="1150" name="Line 23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51" name="Line 236"/>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52" name="Line 237"/>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44" name="Group 238"/>
              <p:cNvGrpSpPr>
                <a:grpSpLocks/>
              </p:cNvGrpSpPr>
              <p:nvPr/>
            </p:nvGrpSpPr>
            <p:grpSpPr bwMode="auto">
              <a:xfrm flipV="1">
                <a:off x="3686" y="243"/>
                <a:ext cx="177" cy="66"/>
                <a:chOff x="2848" y="848"/>
                <a:chExt cx="140" cy="98"/>
              </a:xfrm>
            </p:grpSpPr>
            <p:sp>
              <p:nvSpPr>
                <p:cNvPr id="1147" name="Line 239"/>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48" name="Line 24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49" name="Line 241"/>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23" name="Group 242"/>
            <p:cNvGrpSpPr>
              <a:grpSpLocks/>
            </p:cNvGrpSpPr>
            <p:nvPr/>
          </p:nvGrpSpPr>
          <p:grpSpPr bwMode="auto">
            <a:xfrm>
              <a:off x="3769" y="2511"/>
              <a:ext cx="316" cy="147"/>
              <a:chOff x="3600" y="219"/>
              <a:chExt cx="360" cy="175"/>
            </a:xfrm>
          </p:grpSpPr>
          <p:sp>
            <p:nvSpPr>
              <p:cNvPr id="1127" name="Oval 243"/>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128" name="Line 2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29" name="Line 2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30" name="Rectangle 246"/>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31" name="Oval 2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30" name="Group 248"/>
              <p:cNvGrpSpPr>
                <a:grpSpLocks/>
              </p:cNvGrpSpPr>
              <p:nvPr/>
            </p:nvGrpSpPr>
            <p:grpSpPr bwMode="auto">
              <a:xfrm>
                <a:off x="3686" y="244"/>
                <a:ext cx="177" cy="66"/>
                <a:chOff x="2848" y="848"/>
                <a:chExt cx="140" cy="98"/>
              </a:xfrm>
            </p:grpSpPr>
            <p:sp>
              <p:nvSpPr>
                <p:cNvPr id="1137" name="Line 2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38" name="Line 250"/>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39" name="Line 251"/>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31" name="Group 252"/>
              <p:cNvGrpSpPr>
                <a:grpSpLocks/>
              </p:cNvGrpSpPr>
              <p:nvPr/>
            </p:nvGrpSpPr>
            <p:grpSpPr bwMode="auto">
              <a:xfrm flipV="1">
                <a:off x="3686" y="243"/>
                <a:ext cx="177" cy="66"/>
                <a:chOff x="2848" y="848"/>
                <a:chExt cx="140" cy="98"/>
              </a:xfrm>
            </p:grpSpPr>
            <p:sp>
              <p:nvSpPr>
                <p:cNvPr id="1134" name="Line 253"/>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35" name="Line 2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36" name="Line 255"/>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sp>
          <p:nvSpPr>
            <p:cNvPr id="1126" name="Line 261"/>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40" name="Group 302"/>
          <p:cNvGrpSpPr>
            <a:grpSpLocks/>
          </p:cNvGrpSpPr>
          <p:nvPr/>
        </p:nvGrpSpPr>
        <p:grpSpPr bwMode="auto">
          <a:xfrm>
            <a:off x="4740275" y="1500188"/>
            <a:ext cx="3738563" cy="3725862"/>
            <a:chOff x="2986" y="945"/>
            <a:chExt cx="2355" cy="2347"/>
          </a:xfrm>
        </p:grpSpPr>
        <p:grpSp>
          <p:nvGrpSpPr>
            <p:cNvPr id="142352" name="Group 272"/>
            <p:cNvGrpSpPr>
              <a:grpSpLocks/>
            </p:cNvGrpSpPr>
            <p:nvPr/>
          </p:nvGrpSpPr>
          <p:grpSpPr bwMode="auto">
            <a:xfrm>
              <a:off x="2986" y="945"/>
              <a:ext cx="513" cy="541"/>
              <a:chOff x="2938" y="2925"/>
              <a:chExt cx="513" cy="541"/>
            </a:xfrm>
          </p:grpSpPr>
          <p:sp>
            <p:nvSpPr>
              <p:cNvPr id="1067" name="Rectangle 266"/>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68" name="Rectangle 264"/>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069" name="Rectangle 265"/>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70" name="Text Box 263"/>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a:solidFill>
                      <a:srgbClr val="FFFFFF"/>
                    </a:solidFill>
                  </a:rPr>
                  <a:t>application</a:t>
                </a:r>
                <a:endParaRPr lang="en-US" sz="1000">
                  <a:solidFill>
                    <a:srgbClr val="000000"/>
                  </a:solidFill>
                </a:endParaRPr>
              </a:p>
              <a:p>
                <a:pPr>
                  <a:defRPr/>
                </a:pPr>
                <a:r>
                  <a:rPr lang="en-US" sz="1000">
                    <a:solidFill>
                      <a:srgbClr val="000000"/>
                    </a:solidFill>
                  </a:rPr>
                  <a:t>transport</a:t>
                </a:r>
              </a:p>
              <a:p>
                <a:pPr>
                  <a:defRPr/>
                </a:pPr>
                <a:r>
                  <a:rPr lang="en-US" sz="1000">
                    <a:solidFill>
                      <a:srgbClr val="000000"/>
                    </a:solidFill>
                  </a:rPr>
                  <a:t>network</a:t>
                </a:r>
              </a:p>
              <a:p>
                <a:pPr>
                  <a:defRPr/>
                </a:pPr>
                <a:r>
                  <a:rPr lang="en-US" sz="1000">
                    <a:solidFill>
                      <a:srgbClr val="000000"/>
                    </a:solidFill>
                  </a:rPr>
                  <a:t>data link</a:t>
                </a:r>
              </a:p>
              <a:p>
                <a:pPr>
                  <a:defRPr/>
                </a:pPr>
                <a:r>
                  <a:rPr lang="en-US" sz="1000">
                    <a:solidFill>
                      <a:srgbClr val="000000"/>
                    </a:solidFill>
                  </a:rPr>
                  <a:t>physical</a:t>
                </a:r>
                <a:endParaRPr lang="en-US" sz="1800">
                  <a:solidFill>
                    <a:srgbClr val="000000"/>
                  </a:solidFill>
                </a:endParaRPr>
              </a:p>
            </p:txBody>
          </p:sp>
          <p:sp>
            <p:nvSpPr>
              <p:cNvPr id="1071" name="Line 269"/>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72" name="Line 270"/>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73" name="Line 271"/>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53" name="Group 273"/>
            <p:cNvGrpSpPr>
              <a:grpSpLocks/>
            </p:cNvGrpSpPr>
            <p:nvPr/>
          </p:nvGrpSpPr>
          <p:grpSpPr bwMode="auto">
            <a:xfrm>
              <a:off x="4828" y="2751"/>
              <a:ext cx="513" cy="541"/>
              <a:chOff x="2938" y="2925"/>
              <a:chExt cx="513" cy="541"/>
            </a:xfrm>
          </p:grpSpPr>
          <p:sp>
            <p:nvSpPr>
              <p:cNvPr id="1060" name="Rectangle 274"/>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61" name="Rectangle 275"/>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062" name="Rectangle 276"/>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63" name="Text Box 277"/>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a:solidFill>
                      <a:srgbClr val="FFFFFF"/>
                    </a:solidFill>
                  </a:rPr>
                  <a:t>application</a:t>
                </a:r>
                <a:endParaRPr lang="en-US" sz="1000">
                  <a:solidFill>
                    <a:srgbClr val="000000"/>
                  </a:solidFill>
                </a:endParaRPr>
              </a:p>
              <a:p>
                <a:pPr>
                  <a:defRPr/>
                </a:pPr>
                <a:r>
                  <a:rPr lang="en-US" sz="1000">
                    <a:solidFill>
                      <a:srgbClr val="000000"/>
                    </a:solidFill>
                  </a:rPr>
                  <a:t>transport</a:t>
                </a:r>
              </a:p>
              <a:p>
                <a:pPr>
                  <a:defRPr/>
                </a:pPr>
                <a:r>
                  <a:rPr lang="en-US" sz="1000">
                    <a:solidFill>
                      <a:srgbClr val="000000"/>
                    </a:solidFill>
                  </a:rPr>
                  <a:t>network</a:t>
                </a:r>
              </a:p>
              <a:p>
                <a:pPr>
                  <a:defRPr/>
                </a:pPr>
                <a:r>
                  <a:rPr lang="en-US" sz="1000">
                    <a:solidFill>
                      <a:srgbClr val="000000"/>
                    </a:solidFill>
                  </a:rPr>
                  <a:t>data link</a:t>
                </a:r>
              </a:p>
              <a:p>
                <a:pPr>
                  <a:defRPr/>
                </a:pPr>
                <a:r>
                  <a:rPr lang="en-US" sz="1000">
                    <a:solidFill>
                      <a:srgbClr val="000000"/>
                    </a:solidFill>
                  </a:rPr>
                  <a:t>physical</a:t>
                </a:r>
                <a:endParaRPr lang="en-US" sz="1800">
                  <a:solidFill>
                    <a:srgbClr val="000000"/>
                  </a:solidFill>
                </a:endParaRPr>
              </a:p>
            </p:txBody>
          </p:sp>
          <p:sp>
            <p:nvSpPr>
              <p:cNvPr id="1064" name="Line 278"/>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65" name="Line 279"/>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66" name="Line 280"/>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341" name="Group 303"/>
          <p:cNvGrpSpPr>
            <a:grpSpLocks/>
          </p:cNvGrpSpPr>
          <p:nvPr/>
        </p:nvGrpSpPr>
        <p:grpSpPr bwMode="auto">
          <a:xfrm>
            <a:off x="5476875" y="1724025"/>
            <a:ext cx="2238375" cy="2743200"/>
            <a:chOff x="3450" y="1086"/>
            <a:chExt cx="1410" cy="1728"/>
          </a:xfrm>
        </p:grpSpPr>
        <p:sp>
          <p:nvSpPr>
            <p:cNvPr id="1054" name="Line 289"/>
            <p:cNvSpPr>
              <a:spLocks noChangeShapeType="1"/>
            </p:cNvSpPr>
            <p:nvPr/>
          </p:nvSpPr>
          <p:spPr bwMode="auto">
            <a:xfrm>
              <a:off x="3462" y="1086"/>
              <a:ext cx="1398" cy="1728"/>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349" name="Group 296"/>
            <p:cNvGrpSpPr>
              <a:grpSpLocks/>
            </p:cNvGrpSpPr>
            <p:nvPr/>
          </p:nvGrpSpPr>
          <p:grpSpPr bwMode="auto">
            <a:xfrm>
              <a:off x="3450" y="1481"/>
              <a:ext cx="688" cy="250"/>
              <a:chOff x="4032" y="2303"/>
              <a:chExt cx="688" cy="250"/>
            </a:xfrm>
          </p:grpSpPr>
          <p:sp>
            <p:nvSpPr>
              <p:cNvPr id="1056" name="Rectangle 295"/>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57" name="Text Box 294"/>
              <p:cNvSpPr txBox="1">
                <a:spLocks noChangeArrowheads="1"/>
              </p:cNvSpPr>
              <p:nvPr/>
            </p:nvSpPr>
            <p:spPr bwMode="auto">
              <a:xfrm>
                <a:off x="4032" y="2303"/>
                <a:ext cx="68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solidFill>
                      <a:srgbClr val="FF0000"/>
                    </a:solidFill>
                  </a:rPr>
                  <a:t>request</a:t>
                </a:r>
                <a:endParaRPr lang="en-US" sz="1800" dirty="0">
                  <a:solidFill>
                    <a:srgbClr val="000000"/>
                  </a:solidFill>
                </a:endParaRPr>
              </a:p>
            </p:txBody>
          </p:sp>
        </p:grpSp>
      </p:grpSp>
      <p:grpSp>
        <p:nvGrpSpPr>
          <p:cNvPr id="142342" name="Group 305"/>
          <p:cNvGrpSpPr>
            <a:grpSpLocks/>
          </p:cNvGrpSpPr>
          <p:nvPr/>
        </p:nvGrpSpPr>
        <p:grpSpPr bwMode="auto">
          <a:xfrm>
            <a:off x="5572125" y="1609725"/>
            <a:ext cx="2914650" cy="2743200"/>
            <a:chOff x="3510" y="1014"/>
            <a:chExt cx="1836" cy="1728"/>
          </a:xfrm>
        </p:grpSpPr>
        <p:sp>
          <p:nvSpPr>
            <p:cNvPr id="2" name="Line 297"/>
            <p:cNvSpPr>
              <a:spLocks noChangeShapeType="1"/>
            </p:cNvSpPr>
            <p:nvPr/>
          </p:nvSpPr>
          <p:spPr bwMode="auto">
            <a:xfrm>
              <a:off x="3510" y="1014"/>
              <a:ext cx="1440" cy="1728"/>
            </a:xfrm>
            <a:prstGeom prst="line">
              <a:avLst/>
            </a:prstGeom>
            <a:noFill/>
            <a:ln w="38100">
              <a:solidFill>
                <a:srgbClr val="FF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345" name="Group 298"/>
            <p:cNvGrpSpPr>
              <a:grpSpLocks/>
            </p:cNvGrpSpPr>
            <p:nvPr/>
          </p:nvGrpSpPr>
          <p:grpSpPr bwMode="auto">
            <a:xfrm>
              <a:off x="4752" y="2387"/>
              <a:ext cx="594" cy="250"/>
              <a:chOff x="4086" y="2303"/>
              <a:chExt cx="594" cy="250"/>
            </a:xfrm>
          </p:grpSpPr>
          <p:sp>
            <p:nvSpPr>
              <p:cNvPr id="1052" name="Rectangle 299"/>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53" name="Text Box 300"/>
              <p:cNvSpPr txBox="1">
                <a:spLocks noChangeArrowheads="1"/>
              </p:cNvSpPr>
              <p:nvPr/>
            </p:nvSpPr>
            <p:spPr bwMode="auto">
              <a:xfrm>
                <a:off x="4129" y="2303"/>
                <a:ext cx="49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a:solidFill>
                      <a:srgbClr val="FF0000"/>
                    </a:solidFill>
                  </a:rPr>
                  <a:t>reply</a:t>
                </a:r>
                <a:endParaRPr lang="en-US" sz="1800">
                  <a:solidFill>
                    <a:srgbClr val="000000"/>
                  </a:solidFill>
                </a:endParaRPr>
              </a:p>
            </p:txBody>
          </p:sp>
        </p:grpSp>
      </p:grpSp>
      <p:sp>
        <p:nvSpPr>
          <p:cNvPr id="1050" name="Rectangle 306"/>
          <p:cNvSpPr>
            <a:spLocks noChangeArrowheads="1"/>
          </p:cNvSpPr>
          <p:nvPr/>
        </p:nvSpPr>
        <p:spPr bwMode="auto">
          <a:xfrm>
            <a:off x="415925" y="2600325"/>
            <a:ext cx="4246563" cy="25860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zh-CN" sz="1800" b="1" dirty="0">
                <a:solidFill>
                  <a:srgbClr val="000000"/>
                </a:solidFill>
                <a:latin typeface="Comic Sans MS" charset="0"/>
                <a:ea typeface="宋体" charset="-122"/>
              </a:rPr>
              <a:t>Key questions to ask about </a:t>
            </a:r>
            <a:br>
              <a:rPr lang="en-US" altLang="zh-CN" sz="1800" b="1" dirty="0">
                <a:solidFill>
                  <a:srgbClr val="000000"/>
                </a:solidFill>
                <a:latin typeface="Comic Sans MS" charset="0"/>
                <a:ea typeface="宋体" charset="-122"/>
              </a:rPr>
            </a:br>
            <a:r>
              <a:rPr lang="en-US" altLang="zh-CN" sz="1800" b="1" dirty="0">
                <a:solidFill>
                  <a:srgbClr val="000000"/>
                </a:solidFill>
                <a:latin typeface="Comic Sans MS" charset="0"/>
                <a:ea typeface="宋体" charset="-122"/>
              </a:rPr>
              <a:t>a C-S application</a:t>
            </a:r>
          </a:p>
          <a:p>
            <a:pPr algn="l"/>
            <a:br>
              <a:rPr lang="en-US" altLang="zh-CN" sz="1800" b="1" dirty="0">
                <a:solidFill>
                  <a:srgbClr val="000000"/>
                </a:solidFill>
                <a:latin typeface="Comic Sans MS" charset="0"/>
                <a:ea typeface="宋体" charset="-122"/>
              </a:rPr>
            </a:br>
            <a:r>
              <a:rPr lang="en-US" altLang="zh-CN" sz="1800" b="1" dirty="0">
                <a:solidFill>
                  <a:srgbClr val="000000"/>
                </a:solidFill>
                <a:latin typeface="Comic Sans MS" charset="0"/>
                <a:ea typeface="宋体" charset="-122"/>
              </a:rPr>
              <a:t>- Is the application </a:t>
            </a:r>
            <a:r>
              <a:rPr lang="en-US" altLang="zh-CN" sz="1800" b="1" dirty="0">
                <a:solidFill>
                  <a:srgbClr val="FF0000"/>
                </a:solidFill>
                <a:latin typeface="Comic Sans MS" charset="0"/>
                <a:ea typeface="宋体" charset="-122"/>
              </a:rPr>
              <a:t>extensible</a:t>
            </a:r>
            <a:r>
              <a:rPr lang="en-US" altLang="zh-CN" sz="1800" b="1" dirty="0">
                <a:solidFill>
                  <a:srgbClr val="000000"/>
                </a:solidFill>
                <a:latin typeface="Comic Sans MS" charset="0"/>
                <a:ea typeface="宋体" charset="-122"/>
              </a:rPr>
              <a:t>?</a:t>
            </a:r>
          </a:p>
          <a:p>
            <a:pPr algn="l"/>
            <a:r>
              <a:rPr lang="en-US" altLang="zh-CN" sz="1800" b="1" dirty="0">
                <a:solidFill>
                  <a:srgbClr val="000000"/>
                </a:solidFill>
                <a:latin typeface="Comic Sans MS" charset="0"/>
                <a:ea typeface="宋体" charset="-122"/>
              </a:rPr>
              <a:t>- Is the application </a:t>
            </a:r>
            <a:r>
              <a:rPr lang="en-US" altLang="zh-CN" sz="1800" b="1" dirty="0">
                <a:solidFill>
                  <a:srgbClr val="FF0000"/>
                </a:solidFill>
                <a:latin typeface="Comic Sans MS" charset="0"/>
                <a:ea typeface="宋体" charset="-122"/>
              </a:rPr>
              <a:t>scalable</a:t>
            </a:r>
            <a:r>
              <a:rPr lang="en-US" altLang="zh-CN" sz="1800" b="1" dirty="0">
                <a:solidFill>
                  <a:srgbClr val="000000"/>
                </a:solidFill>
                <a:latin typeface="Comic Sans MS" charset="0"/>
                <a:ea typeface="宋体" charset="-122"/>
              </a:rPr>
              <a:t>?</a:t>
            </a:r>
          </a:p>
          <a:p>
            <a:pPr algn="l"/>
            <a:r>
              <a:rPr lang="en-US" altLang="zh-CN" sz="1800" b="1" dirty="0">
                <a:solidFill>
                  <a:srgbClr val="000000"/>
                </a:solidFill>
                <a:latin typeface="Comic Sans MS" charset="0"/>
                <a:ea typeface="宋体" charset="-122"/>
              </a:rPr>
              <a:t>- How does the application handle server failures (being </a:t>
            </a:r>
            <a:r>
              <a:rPr lang="en-US" altLang="zh-CN" sz="1800" b="1" dirty="0">
                <a:solidFill>
                  <a:srgbClr val="FF0000"/>
                </a:solidFill>
                <a:latin typeface="Comic Sans MS" charset="0"/>
                <a:ea typeface="宋体" charset="-122"/>
              </a:rPr>
              <a:t>robust</a:t>
            </a:r>
            <a:r>
              <a:rPr lang="en-US" altLang="zh-CN" sz="1800" b="1" dirty="0">
                <a:solidFill>
                  <a:srgbClr val="000000"/>
                </a:solidFill>
                <a:latin typeface="Comic Sans MS" charset="0"/>
                <a:ea typeface="宋体" charset="-122"/>
              </a:rPr>
              <a:t>)? </a:t>
            </a:r>
          </a:p>
          <a:p>
            <a:pPr algn="l"/>
            <a:r>
              <a:rPr lang="en-US" altLang="x-none" sz="1800" b="1" dirty="0">
                <a:solidFill>
                  <a:srgbClr val="000000"/>
                </a:solidFill>
                <a:latin typeface="Comic Sans MS" charset="0"/>
                <a:ea typeface="宋体" charset="-122"/>
              </a:rPr>
              <a:t>- How does the application handle </a:t>
            </a:r>
            <a:r>
              <a:rPr lang="en-US" altLang="x-none" sz="1800" b="1" dirty="0">
                <a:solidFill>
                  <a:srgbClr val="FF0000"/>
                </a:solidFill>
                <a:latin typeface="Comic Sans MS" charset="0"/>
                <a:ea typeface="宋体" charset="-122"/>
              </a:rPr>
              <a:t>security</a:t>
            </a:r>
            <a:r>
              <a:rPr lang="en-US" altLang="x-none" sz="1800" b="1" dirty="0">
                <a:solidFill>
                  <a:srgbClr val="000000"/>
                </a:solidFill>
                <a:latin typeface="Comic Sans MS" charset="0"/>
                <a:ea typeface="宋体" charset="-122"/>
              </a:rPr>
              <a:t>?</a:t>
            </a:r>
            <a:endParaRPr lang="en-US" altLang="x-none" sz="1800" b="1" dirty="0">
              <a:solidFill>
                <a:srgbClr val="000000"/>
              </a:solidFill>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118CBA0F-AE1D-C04B-8649-7E71B36DC8A8}" type="slidenum">
              <a:rPr lang="en-US" altLang="x-none" sz="1400"/>
              <a:pPr/>
              <a:t>67</a:t>
            </a:fld>
            <a:endParaRPr lang="en-US" altLang="x-none" sz="1400"/>
          </a:p>
        </p:txBody>
      </p:sp>
      <p:sp>
        <p:nvSpPr>
          <p:cNvPr id="82946" name="Rectangle 2"/>
          <p:cNvSpPr>
            <a:spLocks noGrp="1" noChangeArrowheads="1"/>
          </p:cNvSpPr>
          <p:nvPr>
            <p:ph type="title"/>
          </p:nvPr>
        </p:nvSpPr>
        <p:spPr/>
        <p:txBody>
          <a:bodyPr/>
          <a:lstStyle/>
          <a:p>
            <a:r>
              <a:rPr lang="en-US" altLang="x-none">
                <a:ea typeface="ＭＳ Ｐゴシック" charset="-128"/>
              </a:rPr>
              <a:t>Outline</a:t>
            </a:r>
          </a:p>
        </p:txBody>
      </p:sp>
      <p:sp>
        <p:nvSpPr>
          <p:cNvPr id="82947"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Ad</a:t>
            </a:r>
            <a:r>
              <a:rPr lang="en-US" altLang="zh-CN" dirty="0">
                <a:ea typeface="ＭＳ Ｐゴシック" charset="-128"/>
              </a:rPr>
              <a:t>min.</a:t>
            </a:r>
            <a:r>
              <a:rPr lang="zh-CN" altLang="en-US" dirty="0">
                <a:ea typeface="ＭＳ Ｐゴシック" charset="-128"/>
              </a:rPr>
              <a:t> </a:t>
            </a:r>
            <a:r>
              <a:rPr lang="en-US" altLang="zh-CN" dirty="0">
                <a:ea typeface="ＭＳ Ｐゴシック" charset="-128"/>
              </a:rPr>
              <a:t>and</a:t>
            </a:r>
            <a:r>
              <a:rPr lang="zh-CN" altLang="en-US" dirty="0">
                <a:ea typeface="ＭＳ Ｐゴシック" charset="-128"/>
              </a:rPr>
              <a:t> </a:t>
            </a:r>
            <a:r>
              <a:rPr lang="en-US" altLang="zh-CN" dirty="0">
                <a:ea typeface="ＭＳ Ｐゴシック" charset="-128"/>
              </a:rPr>
              <a:t>r</a:t>
            </a:r>
            <a:r>
              <a:rPr lang="en-US" altLang="x-none" dirty="0">
                <a:ea typeface="ＭＳ Ｐゴシック" charset="-128"/>
              </a:rPr>
              <a:t>ecap</a:t>
            </a:r>
          </a:p>
          <a:p>
            <a:pPr>
              <a:buClr>
                <a:srgbClr val="0033CC"/>
              </a:buClr>
              <a:buFont typeface="Wingdings" charset="2"/>
              <a:buChar char="q"/>
            </a:pPr>
            <a:r>
              <a:rPr lang="en-US" altLang="x-none" dirty="0">
                <a:ea typeface="宋体" charset="-122"/>
              </a:rPr>
              <a:t>Layered network architecture</a:t>
            </a:r>
          </a:p>
          <a:p>
            <a:pPr>
              <a:buFont typeface="Wingdings" pitchFamily="2" charset="2"/>
              <a:buChar char="q"/>
            </a:pPr>
            <a:r>
              <a:rPr lang="en-US" altLang="zh-CN" dirty="0">
                <a:ea typeface="宋体" charset="-122"/>
              </a:rPr>
              <a:t>Application layer o</a:t>
            </a:r>
            <a:r>
              <a:rPr lang="en-US" altLang="x-none" dirty="0">
                <a:ea typeface="ＭＳ Ｐゴシック" charset="-128"/>
              </a:rPr>
              <a:t>verview</a:t>
            </a:r>
          </a:p>
          <a:p>
            <a:pPr>
              <a:buFont typeface="Wingdings" pitchFamily="2" charset="2"/>
              <a:buChar char="q"/>
            </a:pPr>
            <a:r>
              <a:rPr lang="en-US" altLang="x-none" dirty="0">
                <a:ea typeface="ＭＳ Ｐゴシック" charset="-128"/>
              </a:rPr>
              <a:t>Network applications</a:t>
            </a:r>
          </a:p>
          <a:p>
            <a:pPr lvl="1">
              <a:buClr>
                <a:srgbClr val="C00000"/>
              </a:buClr>
              <a:buFont typeface="Wingdings" charset="2"/>
              <a:buChar char="Ø"/>
            </a:pPr>
            <a:r>
              <a:rPr lang="en-US" altLang="x-none" dirty="0">
                <a:solidFill>
                  <a:srgbClr val="C00000"/>
                </a:solidFill>
                <a:ea typeface="ＭＳ Ｐゴシック" charset="-128"/>
              </a:rPr>
              <a:t>Email</a:t>
            </a:r>
          </a:p>
        </p:txBody>
      </p:sp>
    </p:spTree>
    <p:extLst>
      <p:ext uri="{BB962C8B-B14F-4D97-AF65-F5344CB8AC3E}">
        <p14:creationId xmlns:p14="http://schemas.microsoft.com/office/powerpoint/2010/main" val="568724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59BFFDED-8D36-AE41-84FB-3E9A3A9E71D2}" type="slidenum">
              <a:rPr lang="en-US" altLang="x-none" sz="1400">
                <a:solidFill>
                  <a:srgbClr val="000000"/>
                </a:solidFill>
                <a:latin typeface="Comic Sans MS" charset="0"/>
              </a:rPr>
              <a:pPr/>
              <a:t>68</a:t>
            </a:fld>
            <a:endParaRPr lang="en-US" altLang="x-none" sz="1400">
              <a:solidFill>
                <a:srgbClr val="000000"/>
              </a:solidFill>
              <a:latin typeface="Comic Sans MS" charset="0"/>
            </a:endParaRPr>
          </a:p>
        </p:txBody>
      </p:sp>
      <p:sp>
        <p:nvSpPr>
          <p:cNvPr id="144386" name="Rectangle 2"/>
          <p:cNvSpPr>
            <a:spLocks noGrp="1" noChangeArrowheads="1"/>
          </p:cNvSpPr>
          <p:nvPr>
            <p:ph type="title"/>
          </p:nvPr>
        </p:nvSpPr>
        <p:spPr/>
        <p:txBody>
          <a:bodyPr/>
          <a:lstStyle/>
          <a:p>
            <a:r>
              <a:rPr lang="en-US" altLang="x-none" sz="3600">
                <a:ea typeface="ＭＳ Ｐゴシック" charset="-128"/>
              </a:rPr>
              <a:t>Electronic Mail</a:t>
            </a:r>
            <a:endParaRPr lang="en-US" altLang="x-none">
              <a:ea typeface="ＭＳ Ｐゴシック" charset="-128"/>
            </a:endParaRPr>
          </a:p>
        </p:txBody>
      </p:sp>
      <p:sp>
        <p:nvSpPr>
          <p:cNvPr id="144406" name="Rectangle 3"/>
          <p:cNvSpPr txBox="1">
            <a:spLocks noChangeArrowheads="1"/>
          </p:cNvSpPr>
          <p:nvPr/>
        </p:nvSpPr>
        <p:spPr bwMode="auto">
          <a:xfrm>
            <a:off x="596900" y="1561383"/>
            <a:ext cx="7840518"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lnSpc>
                <a:spcPct val="90000"/>
              </a:lnSpc>
              <a:spcBef>
                <a:spcPct val="20000"/>
              </a:spcBef>
              <a:buClr>
                <a:schemeClr val="accent2"/>
              </a:buClr>
              <a:buSzPct val="85000"/>
              <a:buFont typeface="Wingdings" charset="2"/>
              <a:buChar char="q"/>
            </a:pPr>
            <a:r>
              <a:rPr lang="en-US" altLang="x-none" sz="3200" dirty="0">
                <a:latin typeface="Comic Sans MS" charset="0"/>
              </a:rPr>
              <a:t>Still active</a:t>
            </a:r>
          </a:p>
          <a:p>
            <a:pPr marL="914400" lvl="1" indent="-457200" algn="l">
              <a:lnSpc>
                <a:spcPct val="90000"/>
              </a:lnSpc>
              <a:spcBef>
                <a:spcPct val="20000"/>
              </a:spcBef>
              <a:buClr>
                <a:schemeClr val="accent2"/>
              </a:buClr>
              <a:buSzPct val="75000"/>
              <a:buFont typeface="Courier New" charset="0"/>
              <a:buChar char="o"/>
            </a:pPr>
            <a:r>
              <a:rPr lang="en-US" altLang="x-none" sz="2800" dirty="0">
                <a:latin typeface="Comic Sans MS" charset="0"/>
              </a:rPr>
              <a:t>80B emails/day</a:t>
            </a:r>
          </a:p>
          <a:p>
            <a:pPr marL="914400" lvl="1" indent="-457200" algn="l">
              <a:lnSpc>
                <a:spcPct val="90000"/>
              </a:lnSpc>
              <a:spcBef>
                <a:spcPct val="20000"/>
              </a:spcBef>
              <a:buClr>
                <a:schemeClr val="accent2"/>
              </a:buClr>
              <a:buSzPct val="75000"/>
              <a:buFont typeface="Courier New" charset="0"/>
              <a:buChar char="o"/>
            </a:pPr>
            <a:r>
              <a:rPr lang="en-US" altLang="x-none" sz="2800" dirty="0">
                <a:latin typeface="Comic Sans MS" charset="0"/>
              </a:rPr>
              <a:t>3.9B active email boxes</a:t>
            </a:r>
          </a:p>
          <a:p>
            <a:pPr marL="914400" lvl="1" indent="-457200" algn="l">
              <a:lnSpc>
                <a:spcPct val="90000"/>
              </a:lnSpc>
              <a:spcBef>
                <a:spcPct val="20000"/>
              </a:spcBef>
              <a:buClr>
                <a:schemeClr val="accent2"/>
              </a:buClr>
              <a:buSzPct val="75000"/>
              <a:buFont typeface="Courier New" charset="0"/>
              <a:buChar char="o"/>
            </a:pPr>
            <a:endParaRPr lang="en-US" altLang="x-none" sz="2800" dirty="0">
              <a:latin typeface="Comic Sans MS" charset="0"/>
            </a:endParaRPr>
          </a:p>
          <a:p>
            <a:pPr marL="457200" lvl="0" indent="-457200" algn="l">
              <a:lnSpc>
                <a:spcPct val="90000"/>
              </a:lnSpc>
              <a:spcBef>
                <a:spcPct val="20000"/>
              </a:spcBef>
              <a:buClr>
                <a:srgbClr val="3333CC"/>
              </a:buClr>
              <a:buSzPct val="85000"/>
              <a:buFont typeface="Wingdings" charset="2"/>
              <a:buChar char="q"/>
            </a:pPr>
            <a:r>
              <a:rPr lang="en-US" altLang="x-none" sz="3200" dirty="0">
                <a:solidFill>
                  <a:srgbClr val="000000"/>
                </a:solidFill>
                <a:latin typeface="Comic Sans MS" charset="0"/>
              </a:rPr>
              <a:t>A highly recommended reading: a history of Email development </a:t>
            </a:r>
          </a:p>
          <a:p>
            <a:pPr marL="857250" lvl="1" indent="-457200" algn="l">
              <a:lnSpc>
                <a:spcPct val="90000"/>
              </a:lnSpc>
              <a:spcBef>
                <a:spcPct val="20000"/>
              </a:spcBef>
              <a:buClr>
                <a:srgbClr val="3333CC"/>
              </a:buClr>
              <a:buSzPct val="85000"/>
              <a:buFont typeface="Courier New" charset="0"/>
              <a:buChar char="o"/>
            </a:pPr>
            <a:r>
              <a:rPr lang="en-US" altLang="x-none" sz="3200" dirty="0">
                <a:solidFill>
                  <a:srgbClr val="000000"/>
                </a:solidFill>
                <a:latin typeface="Comic Sans MS" charset="0"/>
              </a:rPr>
              <a:t>linked on the Schedule page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B2C4CF7-F423-F944-A67E-48FDE99538F4}" type="slidenum">
              <a:rPr lang="en-US" altLang="x-none" sz="1400">
                <a:solidFill>
                  <a:srgbClr val="000000"/>
                </a:solidFill>
                <a:latin typeface="Comic Sans MS" charset="0"/>
              </a:rPr>
              <a:pPr/>
              <a:t>69</a:t>
            </a:fld>
            <a:endParaRPr lang="en-US" altLang="x-none" sz="1400">
              <a:solidFill>
                <a:srgbClr val="000000"/>
              </a:solidFill>
              <a:latin typeface="Comic Sans MS" charset="0"/>
            </a:endParaRPr>
          </a:p>
        </p:txBody>
      </p:sp>
      <p:sp>
        <p:nvSpPr>
          <p:cNvPr id="146434" name="Rectangle 2"/>
          <p:cNvSpPr>
            <a:spLocks noGrp="1" noChangeArrowheads="1"/>
          </p:cNvSpPr>
          <p:nvPr>
            <p:ph type="title"/>
          </p:nvPr>
        </p:nvSpPr>
        <p:spPr>
          <a:xfrm>
            <a:off x="533400" y="177800"/>
            <a:ext cx="8243888" cy="1143000"/>
          </a:xfrm>
        </p:spPr>
        <p:txBody>
          <a:bodyPr/>
          <a:lstStyle/>
          <a:p>
            <a:r>
              <a:rPr lang="en-US" altLang="zh-CN" sz="3600" dirty="0">
                <a:ea typeface="宋体" charset="-122"/>
              </a:rPr>
              <a:t>Recall: SMTP</a:t>
            </a:r>
            <a:endParaRPr lang="en-US" altLang="x-none" sz="3600" dirty="0">
              <a:ea typeface="ＭＳ Ｐゴシック" charset="-128"/>
            </a:endParaRPr>
          </a:p>
        </p:txBody>
      </p:sp>
      <p:sp>
        <p:nvSpPr>
          <p:cNvPr id="3078" name="Rectangle 5"/>
          <p:cNvSpPr>
            <a:spLocks noChangeArrowheads="1"/>
          </p:cNvSpPr>
          <p:nvPr/>
        </p:nvSpPr>
        <p:spPr bwMode="auto">
          <a:xfrm>
            <a:off x="901556" y="1769485"/>
            <a:ext cx="6108844"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1200" b="1" dirty="0">
                <a:solidFill>
                  <a:srgbClr val="000000"/>
                </a:solidFill>
                <a:latin typeface="Courier New" charset="0"/>
              </a:rPr>
              <a:t>S: 220 mr1.its.yale.edu </a:t>
            </a:r>
          </a:p>
          <a:p>
            <a:pPr algn="l"/>
            <a:r>
              <a:rPr lang="en-US" altLang="x-none" sz="1200" b="1" dirty="0">
                <a:solidFill>
                  <a:srgbClr val="000000"/>
                </a:solidFill>
                <a:latin typeface="Courier New" charset="0"/>
              </a:rPr>
              <a:t>C: </a:t>
            </a:r>
            <a:r>
              <a:rPr lang="en-US" altLang="x-none" sz="1200" b="1" dirty="0">
                <a:solidFill>
                  <a:srgbClr val="3333CC"/>
                </a:solidFill>
                <a:latin typeface="Courier New" charset="0"/>
              </a:rPr>
              <a:t>HELO</a:t>
            </a:r>
            <a:r>
              <a:rPr lang="en-US" altLang="x-none" sz="1200" b="1" dirty="0">
                <a:solidFill>
                  <a:srgbClr val="000000"/>
                </a:solidFill>
                <a:latin typeface="Courier New" charset="0"/>
              </a:rPr>
              <a:t> </a:t>
            </a:r>
            <a:r>
              <a:rPr lang="en-US" altLang="x-none" sz="1200" b="1" dirty="0" err="1">
                <a:solidFill>
                  <a:srgbClr val="000000"/>
                </a:solidFill>
                <a:latin typeface="Courier New" charset="0"/>
              </a:rPr>
              <a:t>cyndra.yale.edu</a:t>
            </a:r>
            <a:r>
              <a:rPr lang="en-US" altLang="x-none" sz="1200" b="1" dirty="0">
                <a:solidFill>
                  <a:srgbClr val="000000"/>
                </a:solidFill>
                <a:latin typeface="Courier New" charset="0"/>
              </a:rPr>
              <a:t> </a:t>
            </a:r>
          </a:p>
          <a:p>
            <a:pPr algn="l"/>
            <a:r>
              <a:rPr lang="en-US" altLang="x-none" sz="1200" b="1" dirty="0">
                <a:solidFill>
                  <a:srgbClr val="000000"/>
                </a:solidFill>
                <a:latin typeface="Courier New" charset="0"/>
              </a:rPr>
              <a:t>S: 250  Hello </a:t>
            </a:r>
            <a:r>
              <a:rPr lang="en-US" altLang="x-none" sz="1200" b="1" dirty="0" err="1">
                <a:solidFill>
                  <a:srgbClr val="000000"/>
                </a:solidFill>
                <a:latin typeface="Courier New" charset="0"/>
              </a:rPr>
              <a:t>cyndra.cs.yale.edu</a:t>
            </a:r>
            <a:r>
              <a:rPr lang="en-US" altLang="x-none" sz="1200" b="1" dirty="0">
                <a:solidFill>
                  <a:srgbClr val="000000"/>
                </a:solidFill>
                <a:latin typeface="Courier New" charset="0"/>
              </a:rPr>
              <a:t>, pleased to meet you </a:t>
            </a:r>
          </a:p>
          <a:p>
            <a:pPr algn="l"/>
            <a:r>
              <a:rPr lang="en-US" altLang="x-none" sz="1200" b="1" dirty="0">
                <a:solidFill>
                  <a:srgbClr val="000000"/>
                </a:solidFill>
                <a:latin typeface="Courier New" charset="0"/>
              </a:rPr>
              <a:t>C: </a:t>
            </a:r>
            <a:r>
              <a:rPr lang="en-US" altLang="x-none" sz="1200" b="1" dirty="0">
                <a:solidFill>
                  <a:srgbClr val="3333CC"/>
                </a:solidFill>
                <a:latin typeface="Courier New" charset="0"/>
              </a:rPr>
              <a:t>MAIL FROM:</a:t>
            </a:r>
            <a:r>
              <a:rPr lang="en-US" altLang="x-none" sz="1200" b="1" dirty="0">
                <a:solidFill>
                  <a:srgbClr val="000000"/>
                </a:solidFill>
                <a:latin typeface="Courier New" charset="0"/>
              </a:rPr>
              <a:t> &lt;</a:t>
            </a:r>
            <a:r>
              <a:rPr lang="en-US" altLang="x-none" sz="1200" b="1" dirty="0" err="1">
                <a:solidFill>
                  <a:srgbClr val="000000"/>
                </a:solidFill>
                <a:latin typeface="Courier New" charset="0"/>
              </a:rPr>
              <a:t>spoof@cs.yale.edu</a:t>
            </a:r>
            <a:r>
              <a:rPr lang="en-US" altLang="x-none" sz="1200" b="1" dirty="0">
                <a:solidFill>
                  <a:srgbClr val="000000"/>
                </a:solidFill>
                <a:latin typeface="Courier New" charset="0"/>
              </a:rPr>
              <a:t>&gt; </a:t>
            </a:r>
          </a:p>
          <a:p>
            <a:pPr algn="l"/>
            <a:r>
              <a:rPr lang="en-US" altLang="x-none" sz="1200" b="1" dirty="0">
                <a:solidFill>
                  <a:srgbClr val="000000"/>
                </a:solidFill>
                <a:latin typeface="Courier New" charset="0"/>
              </a:rPr>
              <a:t>S: 250 </a:t>
            </a:r>
            <a:r>
              <a:rPr lang="en-US" altLang="x-none" sz="1200" b="1" dirty="0" err="1">
                <a:solidFill>
                  <a:srgbClr val="000000"/>
                </a:solidFill>
                <a:latin typeface="Courier New" charset="0"/>
              </a:rPr>
              <a:t>spoof@cs.yale.edu</a:t>
            </a:r>
            <a:r>
              <a:rPr lang="en-US" altLang="x-none" sz="1200" b="1" dirty="0">
                <a:solidFill>
                  <a:srgbClr val="000000"/>
                </a:solidFill>
                <a:latin typeface="Courier New" charset="0"/>
              </a:rPr>
              <a:t>... Sender ok </a:t>
            </a:r>
          </a:p>
          <a:p>
            <a:pPr algn="l"/>
            <a:r>
              <a:rPr lang="en-US" altLang="x-none" sz="1200" b="1" dirty="0">
                <a:solidFill>
                  <a:srgbClr val="000000"/>
                </a:solidFill>
                <a:latin typeface="Courier New" charset="0"/>
              </a:rPr>
              <a:t>C: </a:t>
            </a:r>
            <a:r>
              <a:rPr lang="en-US" altLang="x-none" sz="1200" b="1" dirty="0">
                <a:solidFill>
                  <a:srgbClr val="3333CC"/>
                </a:solidFill>
                <a:latin typeface="Courier New" charset="0"/>
              </a:rPr>
              <a:t>RCPT TO</a:t>
            </a:r>
            <a:r>
              <a:rPr lang="en-US" altLang="x-none" sz="1200" b="1" dirty="0">
                <a:solidFill>
                  <a:srgbClr val="000000"/>
                </a:solidFill>
                <a:latin typeface="Courier New" charset="0"/>
              </a:rPr>
              <a:t>: &lt;</a:t>
            </a:r>
            <a:r>
              <a:rPr lang="en-US" altLang="x-none" sz="1200" b="1" dirty="0" err="1">
                <a:solidFill>
                  <a:srgbClr val="000000"/>
                </a:solidFill>
                <a:latin typeface="Courier New" charset="0"/>
              </a:rPr>
              <a:t>yry@yale.edu</a:t>
            </a:r>
            <a:r>
              <a:rPr lang="en-US" altLang="x-none" sz="1200" b="1" dirty="0">
                <a:solidFill>
                  <a:srgbClr val="000000"/>
                </a:solidFill>
                <a:latin typeface="Courier New" charset="0"/>
              </a:rPr>
              <a:t>&gt; </a:t>
            </a:r>
          </a:p>
          <a:p>
            <a:pPr algn="l"/>
            <a:r>
              <a:rPr lang="en-US" altLang="x-none" sz="1200" b="1" dirty="0">
                <a:solidFill>
                  <a:srgbClr val="000000"/>
                </a:solidFill>
                <a:latin typeface="Courier New" charset="0"/>
              </a:rPr>
              <a:t>S: 250 </a:t>
            </a:r>
            <a:r>
              <a:rPr lang="en-US" altLang="x-none" sz="1200" b="1" dirty="0" err="1">
                <a:solidFill>
                  <a:srgbClr val="000000"/>
                </a:solidFill>
                <a:latin typeface="Courier New" charset="0"/>
              </a:rPr>
              <a:t>yry@yale.edu</a:t>
            </a:r>
            <a:r>
              <a:rPr lang="en-US" altLang="x-none" sz="1200" b="1" dirty="0">
                <a:solidFill>
                  <a:srgbClr val="000000"/>
                </a:solidFill>
                <a:latin typeface="Courier New" charset="0"/>
              </a:rPr>
              <a:t> ... Recipient ok </a:t>
            </a:r>
          </a:p>
          <a:p>
            <a:pPr algn="l"/>
            <a:r>
              <a:rPr lang="en-US" altLang="x-none" sz="1200" b="1" dirty="0">
                <a:solidFill>
                  <a:srgbClr val="000000"/>
                </a:solidFill>
                <a:latin typeface="Courier New" charset="0"/>
              </a:rPr>
              <a:t>C: </a:t>
            </a:r>
            <a:r>
              <a:rPr lang="en-US" altLang="x-none" sz="1200" b="1" dirty="0">
                <a:solidFill>
                  <a:srgbClr val="3333CC"/>
                </a:solidFill>
                <a:latin typeface="Courier New" charset="0"/>
              </a:rPr>
              <a:t>DATA</a:t>
            </a:r>
            <a:r>
              <a:rPr lang="en-US" altLang="x-none" sz="1200" b="1" dirty="0">
                <a:solidFill>
                  <a:srgbClr val="000000"/>
                </a:solidFill>
                <a:latin typeface="Courier New" charset="0"/>
              </a:rPr>
              <a:t> </a:t>
            </a:r>
          </a:p>
          <a:p>
            <a:pPr algn="l"/>
            <a:r>
              <a:rPr lang="en-US" altLang="x-none" sz="1200" b="1" dirty="0">
                <a:solidFill>
                  <a:srgbClr val="000000"/>
                </a:solidFill>
                <a:latin typeface="Courier New" charset="0"/>
              </a:rPr>
              <a:t>S: 354 Enter mail, end with "." on a line by itself </a:t>
            </a:r>
          </a:p>
          <a:p>
            <a:pPr algn="l"/>
            <a:r>
              <a:rPr lang="en-US" altLang="x-none" sz="1200" b="1" dirty="0">
                <a:solidFill>
                  <a:srgbClr val="000000"/>
                </a:solidFill>
                <a:latin typeface="Courier New" charset="0"/>
              </a:rPr>
              <a:t>C: Date: Wed, 23 Jan 2008 11:20:27 -0500 (EST)</a:t>
            </a:r>
          </a:p>
          <a:p>
            <a:pPr algn="l"/>
            <a:r>
              <a:rPr lang="en-US" altLang="zh-CN" sz="1200" b="1" dirty="0">
                <a:solidFill>
                  <a:srgbClr val="000000"/>
                </a:solidFill>
                <a:latin typeface="Courier New" charset="0"/>
                <a:ea typeface="宋体" charset="-122"/>
              </a:rPr>
              <a:t>C: </a:t>
            </a:r>
            <a:r>
              <a:rPr lang="en-US" altLang="x-none" sz="1200" b="1" dirty="0">
                <a:solidFill>
                  <a:srgbClr val="000000"/>
                </a:solidFill>
                <a:latin typeface="Courier New" charset="0"/>
              </a:rPr>
              <a:t>From: "Y. R. Yang" &lt;</a:t>
            </a:r>
            <a:r>
              <a:rPr lang="en-US" altLang="x-none" sz="1200" b="1" dirty="0" err="1">
                <a:solidFill>
                  <a:srgbClr val="000000"/>
                </a:solidFill>
                <a:latin typeface="Courier New" charset="0"/>
              </a:rPr>
              <a:t>yry@cs.yale.edu</a:t>
            </a:r>
            <a:r>
              <a:rPr lang="en-US" altLang="x-none" sz="1200" b="1" dirty="0">
                <a:solidFill>
                  <a:srgbClr val="000000"/>
                </a:solidFill>
                <a:latin typeface="Courier New" charset="0"/>
              </a:rPr>
              <a:t>&gt;</a:t>
            </a:r>
          </a:p>
          <a:p>
            <a:pPr algn="l"/>
            <a:r>
              <a:rPr lang="en-US" altLang="zh-CN" sz="1200" b="1" dirty="0">
                <a:solidFill>
                  <a:srgbClr val="000000"/>
                </a:solidFill>
                <a:latin typeface="Courier New" charset="0"/>
                <a:ea typeface="宋体" charset="-122"/>
              </a:rPr>
              <a:t>C: </a:t>
            </a:r>
            <a:r>
              <a:rPr lang="en-US" altLang="x-none" sz="1200" b="1" dirty="0">
                <a:solidFill>
                  <a:srgbClr val="000000"/>
                </a:solidFill>
                <a:latin typeface="Courier New" charset="0"/>
              </a:rPr>
              <a:t>To: "Y. R. Yang" &lt;</a:t>
            </a:r>
            <a:r>
              <a:rPr lang="en-US" altLang="x-none" sz="1200" b="1" dirty="0" err="1">
                <a:solidFill>
                  <a:srgbClr val="000000"/>
                </a:solidFill>
                <a:latin typeface="Courier New" charset="0"/>
              </a:rPr>
              <a:t>yry@cs.yale.edu</a:t>
            </a:r>
            <a:r>
              <a:rPr lang="en-US" altLang="x-none" sz="1200" b="1" dirty="0">
                <a:solidFill>
                  <a:srgbClr val="000000"/>
                </a:solidFill>
                <a:latin typeface="Courier New" charset="0"/>
              </a:rPr>
              <a:t>&gt;</a:t>
            </a:r>
          </a:p>
          <a:p>
            <a:pPr algn="l"/>
            <a:r>
              <a:rPr lang="en-US" altLang="zh-CN" sz="1200" b="1" dirty="0">
                <a:solidFill>
                  <a:srgbClr val="000000"/>
                </a:solidFill>
                <a:latin typeface="Courier New" charset="0"/>
                <a:ea typeface="宋体" charset="-122"/>
              </a:rPr>
              <a:t>C: </a:t>
            </a:r>
            <a:r>
              <a:rPr lang="en-US" altLang="x-none" sz="1200" b="1" dirty="0">
                <a:solidFill>
                  <a:srgbClr val="000000"/>
                </a:solidFill>
                <a:latin typeface="Courier New" charset="0"/>
              </a:rPr>
              <a:t>Subject: This is subject</a:t>
            </a:r>
          </a:p>
          <a:p>
            <a:pPr algn="l"/>
            <a:r>
              <a:rPr lang="en-US" altLang="zh-CN" sz="1200" b="1" dirty="0">
                <a:solidFill>
                  <a:srgbClr val="000000"/>
                </a:solidFill>
                <a:latin typeface="Courier New" charset="0"/>
                <a:ea typeface="宋体" charset="-122"/>
              </a:rPr>
              <a:t>C:</a:t>
            </a:r>
            <a:endParaRPr lang="en-US" altLang="x-none" sz="1200" b="1" dirty="0">
              <a:solidFill>
                <a:srgbClr val="000000"/>
              </a:solidFill>
              <a:latin typeface="Courier New" charset="0"/>
            </a:endParaRPr>
          </a:p>
          <a:p>
            <a:pPr algn="l"/>
            <a:r>
              <a:rPr lang="en-US" altLang="zh-CN" sz="1200" b="1" dirty="0">
                <a:solidFill>
                  <a:srgbClr val="000000"/>
                </a:solidFill>
                <a:latin typeface="Courier New" charset="0"/>
                <a:ea typeface="宋体" charset="-122"/>
              </a:rPr>
              <a:t>C: </a:t>
            </a:r>
            <a:r>
              <a:rPr lang="en-US" altLang="x-none" sz="1200" b="1" dirty="0">
                <a:solidFill>
                  <a:srgbClr val="000000"/>
                </a:solidFill>
                <a:latin typeface="Courier New" charset="0"/>
              </a:rPr>
              <a:t>This is the message body! </a:t>
            </a:r>
          </a:p>
          <a:p>
            <a:pPr algn="l"/>
            <a:r>
              <a:rPr lang="en-US" altLang="zh-CN" sz="1200" b="1" dirty="0">
                <a:solidFill>
                  <a:srgbClr val="000000"/>
                </a:solidFill>
                <a:latin typeface="Courier New" charset="0"/>
                <a:ea typeface="宋体" charset="-122"/>
              </a:rPr>
              <a:t>C: </a:t>
            </a:r>
            <a:r>
              <a:rPr lang="en-US" altLang="x-none" sz="1200" b="1" dirty="0">
                <a:solidFill>
                  <a:srgbClr val="000000"/>
                </a:solidFill>
                <a:latin typeface="Courier New" charset="0"/>
                <a:ea typeface="宋体" charset="-122"/>
              </a:rPr>
              <a:t>Please don</a:t>
            </a:r>
            <a:r>
              <a:rPr lang="ja-JP" altLang="en-US" sz="1200" b="1" dirty="0">
                <a:solidFill>
                  <a:srgbClr val="000000"/>
                </a:solidFill>
                <a:latin typeface="Courier New" charset="0"/>
                <a:ea typeface="宋体" charset="-122"/>
              </a:rPr>
              <a:t>’</a:t>
            </a:r>
            <a:r>
              <a:rPr lang="en-US" altLang="ja-JP" sz="1200" b="1" dirty="0">
                <a:solidFill>
                  <a:srgbClr val="000000"/>
                </a:solidFill>
                <a:latin typeface="Courier New" charset="0"/>
                <a:ea typeface="宋体" charset="-122"/>
              </a:rPr>
              <a:t>t spoof!</a:t>
            </a:r>
            <a:br>
              <a:rPr lang="en-US" altLang="ja-JP" sz="1200" b="1" dirty="0">
                <a:solidFill>
                  <a:srgbClr val="000000"/>
                </a:solidFill>
                <a:latin typeface="Courier New" charset="0"/>
                <a:ea typeface="宋体" charset="-122"/>
              </a:rPr>
            </a:br>
            <a:r>
              <a:rPr lang="en-US" altLang="ja-JP" sz="1200" b="1" dirty="0">
                <a:solidFill>
                  <a:srgbClr val="000000"/>
                </a:solidFill>
                <a:latin typeface="Courier New" charset="0"/>
                <a:ea typeface="宋体" charset="-122"/>
              </a:rPr>
              <a:t>C:</a:t>
            </a:r>
            <a:endParaRPr lang="en-US" altLang="ja-JP" sz="1200" b="1" dirty="0">
              <a:solidFill>
                <a:srgbClr val="000000"/>
              </a:solidFill>
              <a:latin typeface="Courier New" charset="0"/>
            </a:endParaRPr>
          </a:p>
          <a:p>
            <a:pPr algn="l"/>
            <a:r>
              <a:rPr lang="en-US" altLang="x-none" sz="1200" b="1" dirty="0">
                <a:solidFill>
                  <a:srgbClr val="000000"/>
                </a:solidFill>
                <a:latin typeface="Courier New" charset="0"/>
              </a:rPr>
              <a:t>C: . </a:t>
            </a:r>
          </a:p>
          <a:p>
            <a:pPr algn="l"/>
            <a:r>
              <a:rPr lang="en-US" altLang="x-none" sz="1200" b="1" dirty="0">
                <a:solidFill>
                  <a:srgbClr val="000000"/>
                </a:solidFill>
                <a:latin typeface="Courier New" charset="0"/>
              </a:rPr>
              <a:t>S: 250 Message accepted for delivery </a:t>
            </a:r>
          </a:p>
          <a:p>
            <a:pPr algn="l"/>
            <a:r>
              <a:rPr lang="en-US" altLang="x-none" sz="1200" b="1" dirty="0">
                <a:solidFill>
                  <a:srgbClr val="000000"/>
                </a:solidFill>
                <a:latin typeface="Courier New" charset="0"/>
              </a:rPr>
              <a:t>C: </a:t>
            </a:r>
            <a:r>
              <a:rPr lang="en-US" altLang="x-none" sz="1200" b="1" dirty="0">
                <a:solidFill>
                  <a:srgbClr val="3333CC"/>
                </a:solidFill>
                <a:latin typeface="Courier New" charset="0"/>
              </a:rPr>
              <a:t>QUIT</a:t>
            </a:r>
            <a:r>
              <a:rPr lang="en-US" altLang="x-none" sz="1200" b="1" dirty="0">
                <a:solidFill>
                  <a:srgbClr val="000000"/>
                </a:solidFill>
                <a:latin typeface="Courier New" charset="0"/>
              </a:rPr>
              <a:t> </a:t>
            </a:r>
          </a:p>
          <a:p>
            <a:pPr algn="l"/>
            <a:r>
              <a:rPr lang="en-US" altLang="x-none" sz="1200" b="1" dirty="0">
                <a:solidFill>
                  <a:srgbClr val="000000"/>
                </a:solidFill>
                <a:latin typeface="Courier New" charset="0"/>
              </a:rPr>
              <a:t>S: 221 mr1.its.yale.edu closing connection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x-none" dirty="0">
                <a:solidFill>
                  <a:srgbClr val="0000FF"/>
                </a:solidFill>
                <a:ea typeface="ＭＳ Ｐゴシック" charset="-128"/>
              </a:rPr>
              <a:t>Recap: Queueing Theory Analysis of Circuit-Switching</a:t>
            </a:r>
          </a:p>
        </p:txBody>
      </p:sp>
      <p:sp>
        <p:nvSpPr>
          <p:cNvPr id="4198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BF39106-80F3-1D4A-A250-427ECA6C7CE1}" type="slidenum">
              <a:rPr lang="en-US" altLang="x-none" sz="1200">
                <a:latin typeface="Tahoma" charset="0"/>
              </a:rPr>
              <a:pPr>
                <a:spcBef>
                  <a:spcPct val="0"/>
                </a:spcBef>
                <a:buClrTx/>
                <a:buSzTx/>
                <a:buFontTx/>
                <a:buNone/>
              </a:pPr>
              <a:t>7</a:t>
            </a:fld>
            <a:endParaRPr lang="en-US" altLang="x-none" sz="1200">
              <a:latin typeface="Tahoma" charset="0"/>
            </a:endParaRPr>
          </a:p>
        </p:txBody>
      </p:sp>
      <p:grpSp>
        <p:nvGrpSpPr>
          <p:cNvPr id="41987" name="Group 6"/>
          <p:cNvGrpSpPr>
            <a:grpSpLocks/>
          </p:cNvGrpSpPr>
          <p:nvPr/>
        </p:nvGrpSpPr>
        <p:grpSpPr bwMode="auto">
          <a:xfrm>
            <a:off x="609600" y="2079625"/>
            <a:ext cx="914400" cy="838200"/>
            <a:chOff x="1143000" y="2971800"/>
            <a:chExt cx="914400" cy="838200"/>
          </a:xfrm>
        </p:grpSpPr>
        <p:sp>
          <p:nvSpPr>
            <p:cNvPr id="420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41988" name="Group 7"/>
          <p:cNvGrpSpPr>
            <a:grpSpLocks/>
          </p:cNvGrpSpPr>
          <p:nvPr/>
        </p:nvGrpSpPr>
        <p:grpSpPr bwMode="auto">
          <a:xfrm>
            <a:off x="2057400" y="2079625"/>
            <a:ext cx="914400" cy="838200"/>
            <a:chOff x="1143000" y="2971800"/>
            <a:chExt cx="914400" cy="838200"/>
          </a:xfrm>
        </p:grpSpPr>
        <p:sp>
          <p:nvSpPr>
            <p:cNvPr id="420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41989" name="Group 10"/>
          <p:cNvGrpSpPr>
            <a:grpSpLocks/>
          </p:cNvGrpSpPr>
          <p:nvPr/>
        </p:nvGrpSpPr>
        <p:grpSpPr bwMode="auto">
          <a:xfrm>
            <a:off x="4038600" y="2079625"/>
            <a:ext cx="914400" cy="838200"/>
            <a:chOff x="1143000" y="2971800"/>
            <a:chExt cx="914400" cy="838200"/>
          </a:xfrm>
        </p:grpSpPr>
        <p:sp>
          <p:nvSpPr>
            <p:cNvPr id="420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41990" name="Group 13"/>
          <p:cNvGrpSpPr>
            <a:grpSpLocks/>
          </p:cNvGrpSpPr>
          <p:nvPr/>
        </p:nvGrpSpPr>
        <p:grpSpPr bwMode="auto">
          <a:xfrm>
            <a:off x="7848600" y="2079625"/>
            <a:ext cx="914400" cy="838200"/>
            <a:chOff x="1143000" y="2971800"/>
            <a:chExt cx="914400" cy="838200"/>
          </a:xfrm>
        </p:grpSpPr>
        <p:sp>
          <p:nvSpPr>
            <p:cNvPr id="420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41991" name="Rectangle 16"/>
          <p:cNvSpPr>
            <a:spLocks noChangeArrowheads="1"/>
          </p:cNvSpPr>
          <p:nvPr/>
        </p:nvSpPr>
        <p:spPr bwMode="auto">
          <a:xfrm>
            <a:off x="981075" y="1447800"/>
            <a:ext cx="364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dirty="0">
                <a:solidFill>
                  <a:srgbClr val="3333CC"/>
                </a:solidFill>
                <a:latin typeface="Times New Roman" charset="0"/>
              </a:rPr>
              <a:t>system state: # of busy lines</a:t>
            </a:r>
            <a:endParaRPr lang="en-US" altLang="x-none" sz="100" dirty="0">
              <a:latin typeface="Times New Roman" charset="0"/>
            </a:endParaRPr>
          </a:p>
        </p:txBody>
      </p:sp>
      <p:sp>
        <p:nvSpPr>
          <p:cNvPr id="41992"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41993"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41994"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41995"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1996"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41997"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41998"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9"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0" name="Straight Connector 37"/>
          <p:cNvCxnSpPr>
            <a:cxnSpLocks noChangeShapeType="1"/>
          </p:cNvCxnSpPr>
          <p:nvPr/>
        </p:nvCxnSpPr>
        <p:spPr bwMode="auto">
          <a:xfrm>
            <a:off x="32766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2001" name="Straight Connector 38"/>
          <p:cNvCxnSpPr>
            <a:cxnSpLocks noChangeShapeType="1"/>
          </p:cNvCxnSpPr>
          <p:nvPr/>
        </p:nvCxnSpPr>
        <p:spPr bwMode="auto">
          <a:xfrm>
            <a:off x="701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42002" name="Rectangle 32"/>
          <p:cNvSpPr>
            <a:spLocks noChangeArrowheads="1"/>
          </p:cNvSpPr>
          <p:nvPr/>
        </p:nvSpPr>
        <p:spPr bwMode="auto">
          <a:xfrm>
            <a:off x="8001000" y="2971800"/>
            <a:ext cx="7032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N</a:t>
            </a:r>
            <a:endParaRPr lang="en-US" altLang="x-none" sz="500"/>
          </a:p>
        </p:txBody>
      </p:sp>
    </p:spTree>
    <p:extLst>
      <p:ext uri="{BB962C8B-B14F-4D97-AF65-F5344CB8AC3E}">
        <p14:creationId xmlns:p14="http://schemas.microsoft.com/office/powerpoint/2010/main" val="261954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59BFFDED-8D36-AE41-84FB-3E9A3A9E71D2}" type="slidenum">
              <a:rPr lang="en-US" altLang="x-none" sz="1400">
                <a:solidFill>
                  <a:srgbClr val="000000"/>
                </a:solidFill>
                <a:latin typeface="Comic Sans MS" charset="0"/>
              </a:rPr>
              <a:pPr/>
              <a:t>70</a:t>
            </a:fld>
            <a:endParaRPr lang="en-US" altLang="x-none" sz="1400">
              <a:solidFill>
                <a:srgbClr val="000000"/>
              </a:solidFill>
              <a:latin typeface="Comic Sans MS" charset="0"/>
            </a:endParaRPr>
          </a:p>
        </p:txBody>
      </p:sp>
      <p:sp>
        <p:nvSpPr>
          <p:cNvPr id="144386" name="Rectangle 2"/>
          <p:cNvSpPr>
            <a:spLocks noGrp="1" noChangeArrowheads="1"/>
          </p:cNvSpPr>
          <p:nvPr>
            <p:ph type="title"/>
          </p:nvPr>
        </p:nvSpPr>
        <p:spPr/>
        <p:txBody>
          <a:bodyPr/>
          <a:lstStyle/>
          <a:p>
            <a:r>
              <a:rPr lang="en-US" altLang="x-none" sz="3600" dirty="0">
                <a:ea typeface="ＭＳ Ｐゴシック" charset="-128"/>
              </a:rPr>
              <a:t>Electronic Mail: Components</a:t>
            </a:r>
            <a:endParaRPr lang="en-US" altLang="x-none" dirty="0">
              <a:ea typeface="ＭＳ Ｐゴシック" charset="-128"/>
            </a:endParaRPr>
          </a:p>
        </p:txBody>
      </p:sp>
      <p:sp>
        <p:nvSpPr>
          <p:cNvPr id="2058" name="Rectangle 3"/>
          <p:cNvSpPr>
            <a:spLocks noGrp="1" noChangeArrowheads="1"/>
          </p:cNvSpPr>
          <p:nvPr>
            <p:ph type="body" sz="half" idx="1"/>
          </p:nvPr>
        </p:nvSpPr>
        <p:spPr>
          <a:xfrm>
            <a:off x="547688" y="1804988"/>
            <a:ext cx="3933825" cy="4623521"/>
          </a:xfrm>
        </p:spPr>
        <p:txBody>
          <a:bodyPr/>
          <a:lstStyle/>
          <a:p>
            <a:pPr>
              <a:lnSpc>
                <a:spcPct val="90000"/>
              </a:lnSpc>
              <a:buFont typeface="ZapfDingbats" charset="0"/>
              <a:buNone/>
            </a:pPr>
            <a:r>
              <a:rPr lang="en-US" altLang="x-none" dirty="0">
                <a:solidFill>
                  <a:srgbClr val="FF0000"/>
                </a:solidFill>
                <a:ea typeface="ＭＳ Ｐゴシック" charset="-128"/>
              </a:rPr>
              <a:t>Three major components:</a:t>
            </a:r>
            <a:r>
              <a:rPr lang="en-US" altLang="x-none" dirty="0">
                <a:ea typeface="ＭＳ Ｐゴシック" charset="-128"/>
              </a:rPr>
              <a:t> </a:t>
            </a:r>
          </a:p>
          <a:p>
            <a:pPr>
              <a:lnSpc>
                <a:spcPct val="90000"/>
              </a:lnSpc>
              <a:buFont typeface="Wingdings" pitchFamily="2" charset="2"/>
              <a:buChar char="q"/>
            </a:pPr>
            <a:r>
              <a:rPr lang="en-US" altLang="x-none" sz="2400" dirty="0">
                <a:ea typeface="ＭＳ Ｐゴシック" charset="-128"/>
              </a:rPr>
              <a:t>User agents </a:t>
            </a:r>
          </a:p>
          <a:p>
            <a:pPr>
              <a:lnSpc>
                <a:spcPct val="90000"/>
              </a:lnSpc>
              <a:buFont typeface="Wingdings" pitchFamily="2" charset="2"/>
              <a:buChar char="q"/>
            </a:pPr>
            <a:r>
              <a:rPr lang="en-US" altLang="x-none" sz="2400" dirty="0">
                <a:ea typeface="ＭＳ Ｐゴシック" charset="-128"/>
              </a:rPr>
              <a:t>Mail servers </a:t>
            </a:r>
          </a:p>
          <a:p>
            <a:pPr>
              <a:lnSpc>
                <a:spcPct val="90000"/>
              </a:lnSpc>
              <a:buFont typeface="Wingdings" pitchFamily="2" charset="2"/>
              <a:buChar char="q"/>
            </a:pPr>
            <a:r>
              <a:rPr lang="en-US" altLang="x-none" sz="2400" dirty="0">
                <a:ea typeface="ＭＳ Ｐゴシック" charset="-128"/>
              </a:rPr>
              <a:t>Protocols </a:t>
            </a:r>
          </a:p>
          <a:p>
            <a:pPr lvl="1">
              <a:lnSpc>
                <a:spcPct val="90000"/>
              </a:lnSpc>
              <a:buFont typeface="Courier New" panose="02070309020205020404" pitchFamily="49" charset="0"/>
              <a:buChar char="o"/>
            </a:pPr>
            <a:r>
              <a:rPr lang="en-US" altLang="x-none" sz="2000" dirty="0">
                <a:ea typeface="ＭＳ Ｐゴシック" charset="-128"/>
              </a:rPr>
              <a:t>Mail transport protocol</a:t>
            </a:r>
          </a:p>
          <a:p>
            <a:pPr lvl="2">
              <a:lnSpc>
                <a:spcPct val="90000"/>
              </a:lnSpc>
            </a:pPr>
            <a:r>
              <a:rPr lang="en-US" altLang="x-none" sz="1800" dirty="0">
                <a:solidFill>
                  <a:srgbClr val="FF0000"/>
                </a:solidFill>
                <a:ea typeface="ＭＳ Ｐゴシック" charset="-128"/>
              </a:rPr>
              <a:t>SMTP</a:t>
            </a:r>
          </a:p>
          <a:p>
            <a:pPr lvl="1">
              <a:lnSpc>
                <a:spcPct val="90000"/>
              </a:lnSpc>
              <a:buFont typeface="Courier New" panose="02070309020205020404" pitchFamily="49" charset="0"/>
              <a:buChar char="o"/>
            </a:pPr>
            <a:r>
              <a:rPr lang="en-US" altLang="x-none" sz="2000" dirty="0">
                <a:ea typeface="ＭＳ Ｐゴシック" charset="-128"/>
              </a:rPr>
              <a:t>Mail access protocols</a:t>
            </a:r>
          </a:p>
          <a:p>
            <a:pPr lvl="2">
              <a:lnSpc>
                <a:spcPct val="90000"/>
              </a:lnSpc>
            </a:pPr>
            <a:r>
              <a:rPr lang="en-US" altLang="x-none" sz="1800" dirty="0">
                <a:solidFill>
                  <a:srgbClr val="FF0000"/>
                </a:solidFill>
                <a:ea typeface="ＭＳ Ｐゴシック" charset="-128"/>
              </a:rPr>
              <a:t>POP3</a:t>
            </a:r>
            <a:r>
              <a:rPr lang="en-US" altLang="x-none" sz="1800" dirty="0">
                <a:ea typeface="ＭＳ Ｐゴシック" charset="-128"/>
              </a:rPr>
              <a:t>: Post Office Protocol [RFC 1939]</a:t>
            </a:r>
          </a:p>
          <a:p>
            <a:pPr lvl="2">
              <a:lnSpc>
                <a:spcPct val="90000"/>
              </a:lnSpc>
              <a:spcAft>
                <a:spcPct val="75000"/>
              </a:spcAft>
            </a:pPr>
            <a:r>
              <a:rPr lang="en-US" altLang="x-none" sz="1800" dirty="0">
                <a:solidFill>
                  <a:srgbClr val="FF0000"/>
                </a:solidFill>
                <a:ea typeface="ＭＳ Ｐゴシック" charset="-128"/>
              </a:rPr>
              <a:t>IMAP</a:t>
            </a:r>
            <a:r>
              <a:rPr lang="en-US" altLang="x-none" sz="1800" dirty="0">
                <a:ea typeface="ＭＳ Ｐゴシック" charset="-128"/>
              </a:rPr>
              <a:t>: Internet Mail Access Protocol [RFC 1730]</a:t>
            </a:r>
          </a:p>
        </p:txBody>
      </p:sp>
      <p:grpSp>
        <p:nvGrpSpPr>
          <p:cNvPr id="24" name="Group 141"/>
          <p:cNvGrpSpPr>
            <a:grpSpLocks/>
          </p:cNvGrpSpPr>
          <p:nvPr/>
        </p:nvGrpSpPr>
        <p:grpSpPr bwMode="auto">
          <a:xfrm>
            <a:off x="4351341" y="2373314"/>
            <a:ext cx="2732085" cy="2387601"/>
            <a:chOff x="4351341" y="2373314"/>
            <a:chExt cx="2732085" cy="2387601"/>
          </a:xfrm>
        </p:grpSpPr>
        <p:grpSp>
          <p:nvGrpSpPr>
            <p:cNvPr id="144409" name="Group 128"/>
            <p:cNvGrpSpPr>
              <a:grpSpLocks/>
            </p:cNvGrpSpPr>
            <p:nvPr/>
          </p:nvGrpSpPr>
          <p:grpSpPr bwMode="auto">
            <a:xfrm>
              <a:off x="5905501" y="2373314"/>
              <a:ext cx="1177925" cy="1970088"/>
              <a:chOff x="3798" y="1531"/>
              <a:chExt cx="742" cy="1241"/>
            </a:xfrm>
          </p:grpSpPr>
          <p:sp>
            <p:nvSpPr>
              <p:cNvPr id="2086" name="Rectangle 129"/>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087" name="Text Box 130"/>
              <p:cNvSpPr txBox="1">
                <a:spLocks noChangeArrowheads="1"/>
              </p:cNvSpPr>
              <p:nvPr/>
            </p:nvSpPr>
            <p:spPr bwMode="auto">
              <a:xfrm>
                <a:off x="3890" y="1531"/>
                <a:ext cx="65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solidFill>
                      <a:srgbClr val="FF0000"/>
                    </a:solidFill>
                  </a:rPr>
                  <a:t>SMTP</a:t>
                </a:r>
                <a:endParaRPr lang="en-US">
                  <a:solidFill>
                    <a:srgbClr val="000000"/>
                  </a:solidFill>
                  <a:latin typeface="Times New Roman" charset="0"/>
                </a:endParaRPr>
              </a:p>
            </p:txBody>
          </p:sp>
        </p:grpSp>
        <p:grpSp>
          <p:nvGrpSpPr>
            <p:cNvPr id="144410" name="Group 131"/>
            <p:cNvGrpSpPr>
              <a:grpSpLocks/>
            </p:cNvGrpSpPr>
            <p:nvPr/>
          </p:nvGrpSpPr>
          <p:grpSpPr bwMode="auto">
            <a:xfrm>
              <a:off x="5867401" y="2781302"/>
              <a:ext cx="1177925" cy="1979613"/>
              <a:chOff x="3798" y="2580"/>
              <a:chExt cx="742" cy="1247"/>
            </a:xfrm>
          </p:grpSpPr>
          <p:sp>
            <p:nvSpPr>
              <p:cNvPr id="2084" name="Rectangle 132"/>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085" name="Text Box 133"/>
              <p:cNvSpPr txBox="1">
                <a:spLocks noChangeArrowheads="1"/>
              </p:cNvSpPr>
              <p:nvPr/>
            </p:nvSpPr>
            <p:spPr bwMode="auto">
              <a:xfrm>
                <a:off x="3890" y="3539"/>
                <a:ext cx="65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solidFill>
                      <a:srgbClr val="FF0000"/>
                    </a:solidFill>
                  </a:rPr>
                  <a:t>SMTP</a:t>
                </a:r>
                <a:endParaRPr lang="en-US">
                  <a:solidFill>
                    <a:srgbClr val="000000"/>
                  </a:solidFill>
                  <a:latin typeface="Times New Roman" charset="0"/>
                </a:endParaRPr>
              </a:p>
            </p:txBody>
          </p:sp>
        </p:grpSp>
        <p:grpSp>
          <p:nvGrpSpPr>
            <p:cNvPr id="144411" name="Group 134"/>
            <p:cNvGrpSpPr>
              <a:grpSpLocks/>
            </p:cNvGrpSpPr>
            <p:nvPr/>
          </p:nvGrpSpPr>
          <p:grpSpPr bwMode="auto">
            <a:xfrm>
              <a:off x="4351341" y="3408364"/>
              <a:ext cx="1049338" cy="457200"/>
              <a:chOff x="3677" y="2525"/>
              <a:chExt cx="661" cy="288"/>
            </a:xfrm>
          </p:grpSpPr>
          <p:sp>
            <p:nvSpPr>
              <p:cNvPr id="2082" name="Rectangle 135"/>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083" name="Text Box 136"/>
              <p:cNvSpPr txBox="1">
                <a:spLocks noChangeArrowheads="1"/>
              </p:cNvSpPr>
              <p:nvPr/>
            </p:nvSpPr>
            <p:spPr bwMode="auto">
              <a:xfrm>
                <a:off x="3677" y="2525"/>
                <a:ext cx="65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solidFill>
                      <a:srgbClr val="FF0000"/>
                    </a:solidFill>
                  </a:rPr>
                  <a:t>SMTP</a:t>
                </a:r>
                <a:endParaRPr lang="en-US">
                  <a:solidFill>
                    <a:srgbClr val="000000"/>
                  </a:solidFill>
                  <a:latin typeface="Times New Roman" charset="0"/>
                </a:endParaRPr>
              </a:p>
            </p:txBody>
          </p:sp>
        </p:grpSp>
      </p:grpSp>
      <p:grpSp>
        <p:nvGrpSpPr>
          <p:cNvPr id="2" name="Group 1"/>
          <p:cNvGrpSpPr/>
          <p:nvPr/>
        </p:nvGrpSpPr>
        <p:grpSpPr>
          <a:xfrm>
            <a:off x="4873625" y="150813"/>
            <a:ext cx="4150884" cy="6069012"/>
            <a:chOff x="4873625" y="150813"/>
            <a:chExt cx="4150884" cy="6069012"/>
          </a:xfrm>
        </p:grpSpPr>
        <p:sp>
          <p:nvSpPr>
            <p:cNvPr id="2059" name="Rectangle 4"/>
            <p:cNvSpPr>
              <a:spLocks noChangeArrowheads="1"/>
            </p:cNvSpPr>
            <p:nvPr/>
          </p:nvSpPr>
          <p:spPr bwMode="auto">
            <a:xfrm>
              <a:off x="7195709" y="269875"/>
              <a:ext cx="1828800" cy="9810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grpSp>
          <p:nvGrpSpPr>
            <p:cNvPr id="144389" name="Group 5"/>
            <p:cNvGrpSpPr>
              <a:grpSpLocks/>
            </p:cNvGrpSpPr>
            <p:nvPr/>
          </p:nvGrpSpPr>
          <p:grpSpPr bwMode="auto">
            <a:xfrm>
              <a:off x="7271909" y="150813"/>
              <a:ext cx="1736725" cy="955675"/>
              <a:chOff x="4458" y="3335"/>
              <a:chExt cx="1094" cy="602"/>
            </a:xfrm>
          </p:grpSpPr>
          <p:sp>
            <p:nvSpPr>
              <p:cNvPr id="2179" name="Text Box 6"/>
              <p:cNvSpPr txBox="1">
                <a:spLocks noChangeArrowheads="1"/>
              </p:cNvSpPr>
              <p:nvPr/>
            </p:nvSpPr>
            <p:spPr bwMode="auto">
              <a:xfrm>
                <a:off x="4666" y="3725"/>
                <a:ext cx="87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 mailbox</a:t>
                </a:r>
                <a:endParaRPr lang="en-US">
                  <a:solidFill>
                    <a:srgbClr val="000000"/>
                  </a:solidFill>
                  <a:latin typeface="Times New Roman" charset="0"/>
                </a:endParaRPr>
              </a:p>
            </p:txBody>
          </p:sp>
          <p:grpSp>
            <p:nvGrpSpPr>
              <p:cNvPr id="144516" name="Group 7"/>
              <p:cNvGrpSpPr>
                <a:grpSpLocks/>
              </p:cNvGrpSpPr>
              <p:nvPr/>
            </p:nvGrpSpPr>
            <p:grpSpPr bwMode="auto">
              <a:xfrm>
                <a:off x="4458" y="3408"/>
                <a:ext cx="450" cy="120"/>
                <a:chOff x="4314" y="3444"/>
                <a:chExt cx="450" cy="120"/>
              </a:xfrm>
            </p:grpSpPr>
            <p:sp>
              <p:nvSpPr>
                <p:cNvPr id="2183" name="Rectangle 8"/>
                <p:cNvSpPr>
                  <a:spLocks noChangeArrowheads="1"/>
                </p:cNvSpPr>
                <p:nvPr/>
              </p:nvSpPr>
              <p:spPr bwMode="auto">
                <a:xfrm>
                  <a:off x="4314" y="3444"/>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84" name="Line 9"/>
                <p:cNvSpPr>
                  <a:spLocks noChangeShapeType="1"/>
                </p:cNvSpPr>
                <p:nvPr/>
              </p:nvSpPr>
              <p:spPr bwMode="auto">
                <a:xfrm>
                  <a:off x="4363" y="3472"/>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85" name="Line 10"/>
                <p:cNvSpPr>
                  <a:spLocks noChangeShapeType="1"/>
                </p:cNvSpPr>
                <p:nvPr/>
              </p:nvSpPr>
              <p:spPr bwMode="auto">
                <a:xfrm flipH="1">
                  <a:off x="4472" y="3471"/>
                  <a:ext cx="6"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86" name="Line 11"/>
                <p:cNvSpPr>
                  <a:spLocks noChangeShapeType="1"/>
                </p:cNvSpPr>
                <p:nvPr/>
              </p:nvSpPr>
              <p:spPr bwMode="auto">
                <a:xfrm>
                  <a:off x="4527" y="347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87" name="Line 12"/>
                <p:cNvSpPr>
                  <a:spLocks noChangeShapeType="1"/>
                </p:cNvSpPr>
                <p:nvPr/>
              </p:nvSpPr>
              <p:spPr bwMode="auto">
                <a:xfrm>
                  <a:off x="4584" y="3471"/>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88" name="Line 13"/>
                <p:cNvSpPr>
                  <a:spLocks noChangeShapeType="1"/>
                </p:cNvSpPr>
                <p:nvPr/>
              </p:nvSpPr>
              <p:spPr bwMode="auto">
                <a:xfrm>
                  <a:off x="4645" y="3471"/>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89" name="Line 14"/>
                <p:cNvSpPr>
                  <a:spLocks noChangeShapeType="1"/>
                </p:cNvSpPr>
                <p:nvPr/>
              </p:nvSpPr>
              <p:spPr bwMode="auto">
                <a:xfrm>
                  <a:off x="4701" y="3471"/>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90" name="Line 15"/>
                <p:cNvSpPr>
                  <a:spLocks noChangeShapeType="1"/>
                </p:cNvSpPr>
                <p:nvPr/>
              </p:nvSpPr>
              <p:spPr bwMode="auto">
                <a:xfrm>
                  <a:off x="4416" y="3472"/>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sp>
            <p:nvSpPr>
              <p:cNvPr id="2181" name="Rectangle 16"/>
              <p:cNvSpPr>
                <a:spLocks noChangeArrowheads="1"/>
              </p:cNvSpPr>
              <p:nvPr/>
            </p:nvSpPr>
            <p:spPr bwMode="auto">
              <a:xfrm>
                <a:off x="4472" y="3779"/>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82" name="Text Box 17"/>
              <p:cNvSpPr txBox="1">
                <a:spLocks noChangeArrowheads="1"/>
              </p:cNvSpPr>
              <p:nvPr/>
            </p:nvSpPr>
            <p:spPr bwMode="auto">
              <a:xfrm>
                <a:off x="4560" y="3335"/>
                <a:ext cx="992"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lgn="r">
                  <a:defRPr/>
                </a:pPr>
                <a:r>
                  <a:rPr lang="en-US" sz="1600">
                    <a:solidFill>
                      <a:srgbClr val="000000"/>
                    </a:solidFill>
                  </a:rPr>
                  <a:t>outgoing </a:t>
                </a:r>
              </a:p>
              <a:p>
                <a:pPr algn="r">
                  <a:defRPr/>
                </a:pPr>
                <a:r>
                  <a:rPr lang="en-US" sz="1600">
                    <a:solidFill>
                      <a:srgbClr val="000000"/>
                    </a:solidFill>
                  </a:rPr>
                  <a:t>message queue</a:t>
                </a:r>
                <a:endParaRPr lang="en-US">
                  <a:solidFill>
                    <a:srgbClr val="000000"/>
                  </a:solidFill>
                  <a:latin typeface="Times New Roman" charset="0"/>
                </a:endParaRPr>
              </a:p>
            </p:txBody>
          </p:sp>
        </p:grpSp>
        <p:sp>
          <p:nvSpPr>
            <p:cNvPr id="2061" name="Line 18"/>
            <p:cNvSpPr>
              <a:spLocks noChangeShapeType="1"/>
            </p:cNvSpPr>
            <p:nvPr/>
          </p:nvSpPr>
          <p:spPr bwMode="auto">
            <a:xfrm>
              <a:off x="5724525" y="2476500"/>
              <a:ext cx="1123950" cy="790575"/>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4391" name="Group 19"/>
            <p:cNvGrpSpPr>
              <a:grpSpLocks/>
            </p:cNvGrpSpPr>
            <p:nvPr/>
          </p:nvGrpSpPr>
          <p:grpSpPr bwMode="auto">
            <a:xfrm>
              <a:off x="7116763" y="2479675"/>
              <a:ext cx="355600" cy="933450"/>
              <a:chOff x="4180" y="783"/>
              <a:chExt cx="150" cy="307"/>
            </a:xfrm>
          </p:grpSpPr>
          <p:sp>
            <p:nvSpPr>
              <p:cNvPr id="2171"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172" name="Rectangle 21"/>
              <p:cNvSpPr>
                <a:spLocks noChangeArrowheads="1"/>
              </p:cNvSpPr>
              <p:nvPr/>
            </p:nvSpPr>
            <p:spPr bwMode="auto">
              <a:xfrm>
                <a:off x="4256" y="785"/>
                <a:ext cx="70"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173"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74"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75"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76"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77"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78"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grpSp>
        <p:grpSp>
          <p:nvGrpSpPr>
            <p:cNvPr id="144392" name="Group 28"/>
            <p:cNvGrpSpPr>
              <a:grpSpLocks/>
            </p:cNvGrpSpPr>
            <p:nvPr/>
          </p:nvGrpSpPr>
          <p:grpSpPr bwMode="auto">
            <a:xfrm>
              <a:off x="6873875" y="2932113"/>
              <a:ext cx="822325" cy="1049337"/>
              <a:chOff x="4288" y="2627"/>
              <a:chExt cx="518" cy="661"/>
            </a:xfrm>
          </p:grpSpPr>
          <p:sp>
            <p:nvSpPr>
              <p:cNvPr id="2156" name="Rectangle 29"/>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57" name="Text Box 30"/>
              <p:cNvSpPr txBox="1">
                <a:spLocks noChangeArrowheads="1"/>
              </p:cNvSpPr>
              <p:nvPr/>
            </p:nvSpPr>
            <p:spPr bwMode="auto">
              <a:xfrm>
                <a:off x="4288" y="2627"/>
                <a:ext cx="504"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mail</a:t>
                </a:r>
              </a:p>
              <a:p>
                <a:pPr>
                  <a:defRPr/>
                </a:pPr>
                <a:r>
                  <a:rPr lang="en-US" sz="1600">
                    <a:solidFill>
                      <a:srgbClr val="000000"/>
                    </a:solidFill>
                  </a:rPr>
                  <a:t>server</a:t>
                </a:r>
                <a:endParaRPr lang="en-US">
                  <a:solidFill>
                    <a:srgbClr val="000000"/>
                  </a:solidFill>
                  <a:latin typeface="Times New Roman" charset="0"/>
                </a:endParaRPr>
              </a:p>
            </p:txBody>
          </p:sp>
          <p:sp>
            <p:nvSpPr>
              <p:cNvPr id="2158" name="Rectangle 3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59" name="Line 32"/>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0" name="Line 33"/>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1" name="Line 34"/>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2" name="Line 35"/>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3" name="Line 36"/>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4" name="Line 37"/>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5" name="Line 38"/>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6" name="Rectangle 3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67" name="Rectangle 4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68" name="Rectangle 4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69" name="Rectangle 4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70" name="Rectangle 4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grpSp>
        <p:grpSp>
          <p:nvGrpSpPr>
            <p:cNvPr id="144393" name="Group 44"/>
            <p:cNvGrpSpPr>
              <a:grpSpLocks/>
            </p:cNvGrpSpPr>
            <p:nvPr/>
          </p:nvGrpSpPr>
          <p:grpSpPr bwMode="auto">
            <a:xfrm>
              <a:off x="7599363" y="2070100"/>
              <a:ext cx="709612" cy="703263"/>
              <a:chOff x="4337" y="290"/>
              <a:chExt cx="447" cy="443"/>
            </a:xfrm>
          </p:grpSpPr>
          <p:graphicFrame>
            <p:nvGraphicFramePr>
              <p:cNvPr id="144488" name="Object 45"/>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92"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44489" name="Group 46"/>
              <p:cNvGrpSpPr>
                <a:grpSpLocks/>
              </p:cNvGrpSpPr>
              <p:nvPr/>
            </p:nvGrpSpPr>
            <p:grpSpPr bwMode="auto">
              <a:xfrm>
                <a:off x="4337" y="367"/>
                <a:ext cx="447" cy="366"/>
                <a:chOff x="4189" y="817"/>
                <a:chExt cx="521" cy="366"/>
              </a:xfrm>
            </p:grpSpPr>
            <p:sp>
              <p:nvSpPr>
                <p:cNvPr id="2154" name="Rectangle 4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55" name="Text Box 48"/>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44394" name="Group 49"/>
            <p:cNvGrpSpPr>
              <a:grpSpLocks/>
            </p:cNvGrpSpPr>
            <p:nvPr/>
          </p:nvGrpSpPr>
          <p:grpSpPr bwMode="auto">
            <a:xfrm>
              <a:off x="7827963" y="3079750"/>
              <a:ext cx="709612" cy="703263"/>
              <a:chOff x="4337" y="290"/>
              <a:chExt cx="447" cy="443"/>
            </a:xfrm>
          </p:grpSpPr>
          <p:graphicFrame>
            <p:nvGraphicFramePr>
              <p:cNvPr id="144484" name="Object 50"/>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93"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44485" name="Group 51"/>
              <p:cNvGrpSpPr>
                <a:grpSpLocks/>
              </p:cNvGrpSpPr>
              <p:nvPr/>
            </p:nvGrpSpPr>
            <p:grpSpPr bwMode="auto">
              <a:xfrm>
                <a:off x="4337" y="367"/>
                <a:ext cx="447" cy="366"/>
                <a:chOff x="4189" y="817"/>
                <a:chExt cx="521" cy="366"/>
              </a:xfrm>
            </p:grpSpPr>
            <p:sp>
              <p:nvSpPr>
                <p:cNvPr id="2151" name="Rectangle 52"/>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52" name="Text Box 53"/>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44395" name="Group 54"/>
            <p:cNvGrpSpPr>
              <a:grpSpLocks/>
            </p:cNvGrpSpPr>
            <p:nvPr/>
          </p:nvGrpSpPr>
          <p:grpSpPr bwMode="auto">
            <a:xfrm>
              <a:off x="7599363" y="4127500"/>
              <a:ext cx="709612" cy="703263"/>
              <a:chOff x="4337" y="290"/>
              <a:chExt cx="447" cy="443"/>
            </a:xfrm>
          </p:grpSpPr>
          <p:graphicFrame>
            <p:nvGraphicFramePr>
              <p:cNvPr id="144480" name="Object 55"/>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94"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44481" name="Group 56"/>
              <p:cNvGrpSpPr>
                <a:grpSpLocks/>
              </p:cNvGrpSpPr>
              <p:nvPr/>
            </p:nvGrpSpPr>
            <p:grpSpPr bwMode="auto">
              <a:xfrm>
                <a:off x="4337" y="367"/>
                <a:ext cx="447" cy="366"/>
                <a:chOff x="4189" y="817"/>
                <a:chExt cx="521" cy="366"/>
              </a:xfrm>
            </p:grpSpPr>
            <p:sp>
              <p:nvSpPr>
                <p:cNvPr id="2148" name="Rectangle 5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49" name="Text Box 58"/>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44396" name="Group 59"/>
            <p:cNvGrpSpPr>
              <a:grpSpLocks/>
            </p:cNvGrpSpPr>
            <p:nvPr/>
          </p:nvGrpSpPr>
          <p:grpSpPr bwMode="auto">
            <a:xfrm>
              <a:off x="4873625" y="3889375"/>
              <a:ext cx="822325" cy="1501775"/>
              <a:chOff x="3484" y="2522"/>
              <a:chExt cx="518" cy="946"/>
            </a:xfrm>
          </p:grpSpPr>
          <p:grpSp>
            <p:nvGrpSpPr>
              <p:cNvPr id="144455" name="Group 60"/>
              <p:cNvGrpSpPr>
                <a:grpSpLocks/>
              </p:cNvGrpSpPr>
              <p:nvPr/>
            </p:nvGrpSpPr>
            <p:grpSpPr bwMode="auto">
              <a:xfrm>
                <a:off x="3631" y="2522"/>
                <a:ext cx="224" cy="588"/>
                <a:chOff x="4180" y="783"/>
                <a:chExt cx="150" cy="307"/>
              </a:xfrm>
            </p:grpSpPr>
            <p:sp>
              <p:nvSpPr>
                <p:cNvPr id="2139" name="AutoShape 6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140" name="Rectangle 62"/>
                <p:cNvSpPr>
                  <a:spLocks noChangeArrowheads="1"/>
                </p:cNvSpPr>
                <p:nvPr/>
              </p:nvSpPr>
              <p:spPr bwMode="auto">
                <a:xfrm>
                  <a:off x="4256" y="785"/>
                  <a:ext cx="70"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141" name="Rectangle 6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42" name="AutoShape 6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43" name="Line 6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44" name="Line 6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45" name="Rectangle 6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46" name="Rectangle 6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grpSp>
          <p:grpSp>
            <p:nvGrpSpPr>
              <p:cNvPr id="144456" name="Group 69"/>
              <p:cNvGrpSpPr>
                <a:grpSpLocks/>
              </p:cNvGrpSpPr>
              <p:nvPr/>
            </p:nvGrpSpPr>
            <p:grpSpPr bwMode="auto">
              <a:xfrm>
                <a:off x="3484" y="2807"/>
                <a:ext cx="518" cy="661"/>
                <a:chOff x="4288" y="2627"/>
                <a:chExt cx="518" cy="661"/>
              </a:xfrm>
            </p:grpSpPr>
            <p:sp>
              <p:nvSpPr>
                <p:cNvPr id="2124" name="Rectangle 70"/>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25" name="Text Box 71"/>
                <p:cNvSpPr txBox="1">
                  <a:spLocks noChangeArrowheads="1"/>
                </p:cNvSpPr>
                <p:nvPr/>
              </p:nvSpPr>
              <p:spPr bwMode="auto">
                <a:xfrm>
                  <a:off x="4288" y="2627"/>
                  <a:ext cx="504"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mail</a:t>
                  </a:r>
                </a:p>
                <a:p>
                  <a:pPr>
                    <a:defRPr/>
                  </a:pPr>
                  <a:r>
                    <a:rPr lang="en-US" sz="1600">
                      <a:solidFill>
                        <a:srgbClr val="000000"/>
                      </a:solidFill>
                    </a:rPr>
                    <a:t>server</a:t>
                  </a:r>
                  <a:endParaRPr lang="en-US">
                    <a:solidFill>
                      <a:srgbClr val="000000"/>
                    </a:solidFill>
                    <a:latin typeface="Times New Roman" charset="0"/>
                  </a:endParaRPr>
                </a:p>
              </p:txBody>
            </p:sp>
            <p:sp>
              <p:nvSpPr>
                <p:cNvPr id="2126" name="Rectangle 7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27" name="Line 73"/>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28" name="Line 74"/>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29" name="Line 75"/>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30" name="Line 76"/>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31" name="Line 77"/>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32" name="Line 78"/>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33" name="Line 79"/>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34" name="Rectangle 8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35" name="Rectangle 8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36" name="Rectangle 8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37" name="Rectangle 8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38" name="Rectangle 8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grpSp>
        </p:grpSp>
        <p:grpSp>
          <p:nvGrpSpPr>
            <p:cNvPr id="144397" name="Group 85"/>
            <p:cNvGrpSpPr>
              <a:grpSpLocks/>
            </p:cNvGrpSpPr>
            <p:nvPr/>
          </p:nvGrpSpPr>
          <p:grpSpPr bwMode="auto">
            <a:xfrm>
              <a:off x="7016750" y="5516563"/>
              <a:ext cx="709613" cy="703262"/>
              <a:chOff x="4337" y="290"/>
              <a:chExt cx="447" cy="443"/>
            </a:xfrm>
          </p:grpSpPr>
          <p:graphicFrame>
            <p:nvGraphicFramePr>
              <p:cNvPr id="144451" name="Object 86"/>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95"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44452" name="Group 87"/>
              <p:cNvGrpSpPr>
                <a:grpSpLocks/>
              </p:cNvGrpSpPr>
              <p:nvPr/>
            </p:nvGrpSpPr>
            <p:grpSpPr bwMode="auto">
              <a:xfrm>
                <a:off x="4337" y="367"/>
                <a:ext cx="447" cy="366"/>
                <a:chOff x="4189" y="817"/>
                <a:chExt cx="521" cy="366"/>
              </a:xfrm>
            </p:grpSpPr>
            <p:sp>
              <p:nvSpPr>
                <p:cNvPr id="2120" name="Rectangle 8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21" name="Text Box 89"/>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44398" name="Group 90"/>
            <p:cNvGrpSpPr>
              <a:grpSpLocks/>
            </p:cNvGrpSpPr>
            <p:nvPr/>
          </p:nvGrpSpPr>
          <p:grpSpPr bwMode="auto">
            <a:xfrm>
              <a:off x="4989513" y="5499100"/>
              <a:ext cx="709612" cy="703263"/>
              <a:chOff x="4337" y="290"/>
              <a:chExt cx="447" cy="443"/>
            </a:xfrm>
          </p:grpSpPr>
          <p:graphicFrame>
            <p:nvGraphicFramePr>
              <p:cNvPr id="144447" name="Object 91"/>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96"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44448" name="Group 92"/>
              <p:cNvGrpSpPr>
                <a:grpSpLocks/>
              </p:cNvGrpSpPr>
              <p:nvPr/>
            </p:nvGrpSpPr>
            <p:grpSpPr bwMode="auto">
              <a:xfrm>
                <a:off x="4337" y="367"/>
                <a:ext cx="447" cy="366"/>
                <a:chOff x="4189" y="817"/>
                <a:chExt cx="521" cy="366"/>
              </a:xfrm>
            </p:grpSpPr>
            <p:sp>
              <p:nvSpPr>
                <p:cNvPr id="2117" name="Rectangle 93"/>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18" name="Text Box 94"/>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44399" name="Group 95"/>
            <p:cNvGrpSpPr>
              <a:grpSpLocks/>
            </p:cNvGrpSpPr>
            <p:nvPr/>
          </p:nvGrpSpPr>
          <p:grpSpPr bwMode="auto">
            <a:xfrm>
              <a:off x="4873625" y="1631950"/>
              <a:ext cx="822325" cy="1501775"/>
              <a:chOff x="3484" y="2522"/>
              <a:chExt cx="518" cy="946"/>
            </a:xfrm>
          </p:grpSpPr>
          <p:grpSp>
            <p:nvGrpSpPr>
              <p:cNvPr id="144422" name="Group 96"/>
              <p:cNvGrpSpPr>
                <a:grpSpLocks/>
              </p:cNvGrpSpPr>
              <p:nvPr/>
            </p:nvGrpSpPr>
            <p:grpSpPr bwMode="auto">
              <a:xfrm>
                <a:off x="3631" y="2522"/>
                <a:ext cx="224" cy="588"/>
                <a:chOff x="4180" y="783"/>
                <a:chExt cx="150" cy="307"/>
              </a:xfrm>
            </p:grpSpPr>
            <p:sp>
              <p:nvSpPr>
                <p:cNvPr id="2108" name="AutoShape 9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109" name="Rectangle 98"/>
                <p:cNvSpPr>
                  <a:spLocks noChangeArrowheads="1"/>
                </p:cNvSpPr>
                <p:nvPr/>
              </p:nvSpPr>
              <p:spPr bwMode="auto">
                <a:xfrm>
                  <a:off x="4256" y="785"/>
                  <a:ext cx="70"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110" name="Rectangle 9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11" name="AutoShape 10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12" name="Line 10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13" name="Line 10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14" name="Rectangle 10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15" name="Rectangle 10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grpSp>
          <p:grpSp>
            <p:nvGrpSpPr>
              <p:cNvPr id="144423" name="Group 105"/>
              <p:cNvGrpSpPr>
                <a:grpSpLocks/>
              </p:cNvGrpSpPr>
              <p:nvPr/>
            </p:nvGrpSpPr>
            <p:grpSpPr bwMode="auto">
              <a:xfrm>
                <a:off x="3484" y="2807"/>
                <a:ext cx="518" cy="661"/>
                <a:chOff x="4288" y="2627"/>
                <a:chExt cx="518" cy="661"/>
              </a:xfrm>
            </p:grpSpPr>
            <p:sp>
              <p:nvSpPr>
                <p:cNvPr id="2093" name="Rectangle 106"/>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094" name="Text Box 107"/>
                <p:cNvSpPr txBox="1">
                  <a:spLocks noChangeArrowheads="1"/>
                </p:cNvSpPr>
                <p:nvPr/>
              </p:nvSpPr>
              <p:spPr bwMode="auto">
                <a:xfrm>
                  <a:off x="4288" y="2627"/>
                  <a:ext cx="504"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mail</a:t>
                  </a:r>
                </a:p>
                <a:p>
                  <a:pPr>
                    <a:defRPr/>
                  </a:pPr>
                  <a:r>
                    <a:rPr lang="en-US" sz="1600">
                      <a:solidFill>
                        <a:srgbClr val="000000"/>
                      </a:solidFill>
                    </a:rPr>
                    <a:t>server</a:t>
                  </a:r>
                  <a:endParaRPr lang="en-US">
                    <a:solidFill>
                      <a:srgbClr val="000000"/>
                    </a:solidFill>
                    <a:latin typeface="Times New Roman" charset="0"/>
                  </a:endParaRPr>
                </a:p>
              </p:txBody>
            </p:sp>
            <p:sp>
              <p:nvSpPr>
                <p:cNvPr id="2095" name="Rectangle 108"/>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096" name="Line 109"/>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097" name="Line 110"/>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098" name="Line 111"/>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099" name="Line 112"/>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00" name="Line 113"/>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01" name="Line 114"/>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02" name="Line 115"/>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03" name="Rectangle 116"/>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04" name="Rectangle 117"/>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05" name="Rectangle 118"/>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06" name="Rectangle 119"/>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07" name="Rectangle 120"/>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grpSp>
        </p:grpSp>
        <p:grpSp>
          <p:nvGrpSpPr>
            <p:cNvPr id="144400" name="Group 121"/>
            <p:cNvGrpSpPr>
              <a:grpSpLocks/>
            </p:cNvGrpSpPr>
            <p:nvPr/>
          </p:nvGrpSpPr>
          <p:grpSpPr bwMode="auto">
            <a:xfrm>
              <a:off x="6329363" y="1374775"/>
              <a:ext cx="709612" cy="703263"/>
              <a:chOff x="4337" y="290"/>
              <a:chExt cx="447" cy="443"/>
            </a:xfrm>
          </p:grpSpPr>
          <p:graphicFrame>
            <p:nvGraphicFramePr>
              <p:cNvPr id="144418" name="Object 122"/>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97"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44419" name="Group 123"/>
              <p:cNvGrpSpPr>
                <a:grpSpLocks/>
              </p:cNvGrpSpPr>
              <p:nvPr/>
            </p:nvGrpSpPr>
            <p:grpSpPr bwMode="auto">
              <a:xfrm>
                <a:off x="4337" y="367"/>
                <a:ext cx="447" cy="366"/>
                <a:chOff x="4189" y="817"/>
                <a:chExt cx="521" cy="366"/>
              </a:xfrm>
            </p:grpSpPr>
            <p:sp>
              <p:nvSpPr>
                <p:cNvPr id="2089" name="Rectangle 124"/>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090" name="Text Box 125"/>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sp>
          <p:nvSpPr>
            <p:cNvPr id="2072" name="Line 126"/>
            <p:cNvSpPr>
              <a:spLocks noChangeShapeType="1"/>
            </p:cNvSpPr>
            <p:nvPr/>
          </p:nvSpPr>
          <p:spPr bwMode="auto">
            <a:xfrm flipV="1">
              <a:off x="5724525" y="3676650"/>
              <a:ext cx="1123950" cy="108585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073" name="Line 127"/>
            <p:cNvSpPr>
              <a:spLocks noChangeShapeType="1"/>
            </p:cNvSpPr>
            <p:nvPr/>
          </p:nvSpPr>
          <p:spPr bwMode="auto">
            <a:xfrm flipH="1" flipV="1">
              <a:off x="4981575" y="3152775"/>
              <a:ext cx="0" cy="1247775"/>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075" name="Line 137"/>
            <p:cNvSpPr>
              <a:spLocks noChangeShapeType="1"/>
            </p:cNvSpPr>
            <p:nvPr/>
          </p:nvSpPr>
          <p:spPr bwMode="auto">
            <a:xfrm>
              <a:off x="5735638" y="5332413"/>
              <a:ext cx="1306512" cy="606425"/>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28" name="Group 138"/>
          <p:cNvGrpSpPr>
            <a:grpSpLocks/>
          </p:cNvGrpSpPr>
          <p:nvPr/>
        </p:nvGrpSpPr>
        <p:grpSpPr bwMode="auto">
          <a:xfrm>
            <a:off x="6002338" y="5243512"/>
            <a:ext cx="862013" cy="790575"/>
            <a:chOff x="3798" y="2580"/>
            <a:chExt cx="543" cy="498"/>
          </a:xfrm>
        </p:grpSpPr>
        <p:sp>
          <p:nvSpPr>
            <p:cNvPr id="2077" name="Rectangle 139"/>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078" name="Text Box 140"/>
            <p:cNvSpPr txBox="1">
              <a:spLocks noChangeArrowheads="1"/>
            </p:cNvSpPr>
            <p:nvPr/>
          </p:nvSpPr>
          <p:spPr bwMode="auto">
            <a:xfrm>
              <a:off x="3802" y="2613"/>
              <a:ext cx="539" cy="46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FF0000"/>
                  </a:solidFill>
                </a:rPr>
                <a:t>POP3 or</a:t>
              </a:r>
            </a:p>
            <a:p>
              <a:pPr>
                <a:defRPr/>
              </a:pPr>
              <a:r>
                <a:rPr lang="en-US" sz="1400" dirty="0">
                  <a:solidFill>
                    <a:srgbClr val="FF0000"/>
                  </a:solidFill>
                </a:rPr>
                <a:t>IMAP</a:t>
              </a:r>
              <a:br>
                <a:rPr lang="en-US" sz="1400" dirty="0">
                  <a:solidFill>
                    <a:srgbClr val="FF0000"/>
                  </a:solidFill>
                </a:rPr>
              </a:br>
              <a:r>
                <a:rPr lang="en-US" sz="1400" dirty="0">
                  <a:solidFill>
                    <a:srgbClr val="FF0000"/>
                  </a:solidFill>
                </a:rPr>
                <a:t>SMTP</a:t>
              </a:r>
              <a:endParaRPr lang="en-US" sz="1400" dirty="0">
                <a:solidFill>
                  <a:srgbClr val="000000"/>
                </a:solidFill>
                <a:latin typeface="Times New Roman" charset="0"/>
              </a:endParaRPr>
            </a:p>
          </p:txBody>
        </p:sp>
      </p:grpSp>
    </p:spTree>
    <p:extLst>
      <p:ext uri="{BB962C8B-B14F-4D97-AF65-F5344CB8AC3E}">
        <p14:creationId xmlns:p14="http://schemas.microsoft.com/office/powerpoint/2010/main" val="757424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5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5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5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5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5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8">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8">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58">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58">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5B9EDA78-8E1E-6B4D-8AA6-C74ADCA010DD}" type="slidenum">
              <a:rPr lang="en-US" altLang="x-none" sz="1400">
                <a:solidFill>
                  <a:srgbClr val="000000"/>
                </a:solidFill>
                <a:latin typeface="Comic Sans MS" charset="0"/>
              </a:rPr>
              <a:pPr/>
              <a:t>71</a:t>
            </a:fld>
            <a:endParaRPr lang="en-US" altLang="x-none" sz="1400">
              <a:solidFill>
                <a:srgbClr val="000000"/>
              </a:solidFill>
              <a:latin typeface="Comic Sans MS" charset="0"/>
            </a:endParaRPr>
          </a:p>
        </p:txBody>
      </p:sp>
      <p:sp>
        <p:nvSpPr>
          <p:cNvPr id="148482" name="Rectangle 2"/>
          <p:cNvSpPr>
            <a:spLocks noGrp="1" noChangeArrowheads="1"/>
          </p:cNvSpPr>
          <p:nvPr>
            <p:ph type="title"/>
          </p:nvPr>
        </p:nvSpPr>
        <p:spPr/>
        <p:txBody>
          <a:bodyPr/>
          <a:lstStyle/>
          <a:p>
            <a:r>
              <a:rPr lang="en-US" altLang="zh-CN">
                <a:ea typeface="宋体" charset="-122"/>
              </a:rPr>
              <a:t>Email Transport Architecture</a:t>
            </a:r>
            <a:endParaRPr lang="en-US" altLang="x-none">
              <a:ea typeface="ＭＳ Ｐゴシック" charset="-128"/>
            </a:endParaRPr>
          </a:p>
        </p:txBody>
      </p:sp>
      <p:pic>
        <p:nvPicPr>
          <p:cNvPr id="14848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93850"/>
            <a:ext cx="91440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4" name="Rectangle 3"/>
          <p:cNvSpPr>
            <a:spLocks noChangeArrowheads="1"/>
          </p:cNvSpPr>
          <p:nvPr/>
        </p:nvSpPr>
        <p:spPr bwMode="auto">
          <a:xfrm>
            <a:off x="134938" y="6289675"/>
            <a:ext cx="8501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1600"/>
              <a:t>http://www.maawg.org/sites/maawg/files/news/MAAWG_Email_Authentication_Paper_2008-07.pdf</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B2C4CF7-F423-F944-A67E-48FDE99538F4}" type="slidenum">
              <a:rPr lang="en-US" altLang="x-none" sz="1400">
                <a:solidFill>
                  <a:srgbClr val="000000"/>
                </a:solidFill>
                <a:latin typeface="Comic Sans MS" charset="0"/>
              </a:rPr>
              <a:pPr/>
              <a:t>72</a:t>
            </a:fld>
            <a:endParaRPr lang="en-US" altLang="x-none" sz="1400">
              <a:solidFill>
                <a:srgbClr val="000000"/>
              </a:solidFill>
              <a:latin typeface="Comic Sans MS" charset="0"/>
            </a:endParaRPr>
          </a:p>
        </p:txBody>
      </p:sp>
      <p:sp>
        <p:nvSpPr>
          <p:cNvPr id="146434" name="Rectangle 2"/>
          <p:cNvSpPr>
            <a:spLocks noGrp="1" noChangeArrowheads="1"/>
          </p:cNvSpPr>
          <p:nvPr>
            <p:ph type="title"/>
          </p:nvPr>
        </p:nvSpPr>
        <p:spPr>
          <a:xfrm>
            <a:off x="533400" y="177800"/>
            <a:ext cx="8243888" cy="1143000"/>
          </a:xfrm>
        </p:spPr>
        <p:txBody>
          <a:bodyPr/>
          <a:lstStyle/>
          <a:p>
            <a:r>
              <a:rPr lang="en-US" altLang="zh-CN" sz="3600">
                <a:ea typeface="宋体" charset="-122"/>
              </a:rPr>
              <a:t>SMTP</a:t>
            </a:r>
            <a:r>
              <a:rPr lang="en-US" altLang="zh-CN" sz="3600" dirty="0">
                <a:ea typeface="宋体" charset="-122"/>
              </a:rPr>
              <a:t>: Mail Transport </a:t>
            </a:r>
            <a:r>
              <a:rPr lang="en-US" altLang="zh-CN" sz="3600">
                <a:ea typeface="宋体" charset="-122"/>
              </a:rPr>
              <a:t>Protocol Messages (Envelop Messages)</a:t>
            </a:r>
            <a:endParaRPr lang="en-US" altLang="x-none" sz="3600" dirty="0">
              <a:ea typeface="ＭＳ Ｐゴシック" charset="-128"/>
            </a:endParaRPr>
          </a:p>
        </p:txBody>
      </p:sp>
      <p:graphicFrame>
        <p:nvGraphicFramePr>
          <p:cNvPr id="146435" name="Object 3"/>
          <p:cNvGraphicFramePr>
            <a:graphicFrameLocks noChangeAspect="1"/>
          </p:cNvGraphicFramePr>
          <p:nvPr/>
        </p:nvGraphicFramePr>
        <p:xfrm>
          <a:off x="209550" y="1509713"/>
          <a:ext cx="3790950" cy="2987675"/>
        </p:xfrm>
        <a:graphic>
          <a:graphicData uri="http://schemas.openxmlformats.org/presentationml/2006/ole">
            <mc:AlternateContent xmlns:mc="http://schemas.openxmlformats.org/markup-compatibility/2006">
              <mc:Choice xmlns:v="urn:schemas-microsoft-com:vml" Requires="v">
                <p:oleObj spid="_x0000_s356561" name="Photo Editor Photo" r:id="rId4" imgW="12142857" imgH="9573961" progId="MSPhotoEd.3">
                  <p:embed/>
                </p:oleObj>
              </mc:Choice>
              <mc:Fallback>
                <p:oleObj name="Photo Editor Photo" r:id="rId4" imgW="12142857" imgH="9573961"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550" y="1509713"/>
                        <a:ext cx="379095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46436" name="Object 4"/>
          <p:cNvGraphicFramePr>
            <a:graphicFrameLocks noChangeAspect="1"/>
          </p:cNvGraphicFramePr>
          <p:nvPr/>
        </p:nvGraphicFramePr>
        <p:xfrm>
          <a:off x="0" y="5403850"/>
          <a:ext cx="4381500" cy="855663"/>
        </p:xfrm>
        <a:graphic>
          <a:graphicData uri="http://schemas.openxmlformats.org/presentationml/2006/ole">
            <mc:AlternateContent xmlns:mc="http://schemas.openxmlformats.org/markup-compatibility/2006">
              <mc:Choice xmlns:v="urn:schemas-microsoft-com:vml" Requires="v">
                <p:oleObj spid="_x0000_s356562" name="Photo Editor Photo" r:id="rId6" imgW="13514286" imgH="2638095" progId="MSPhotoEd.3">
                  <p:embed/>
                </p:oleObj>
              </mc:Choice>
              <mc:Fallback>
                <p:oleObj name="Photo Editor Photo" r:id="rId6" imgW="13514286" imgH="2638095"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403850"/>
                        <a:ext cx="4381500"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078" name="Rectangle 5"/>
          <p:cNvSpPr>
            <a:spLocks noChangeArrowheads="1"/>
          </p:cNvSpPr>
          <p:nvPr/>
        </p:nvSpPr>
        <p:spPr bwMode="auto">
          <a:xfrm>
            <a:off x="4046538" y="1700213"/>
            <a:ext cx="5303837" cy="397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1200" b="1">
                <a:solidFill>
                  <a:srgbClr val="000000"/>
                </a:solidFill>
                <a:latin typeface="Courier New" charset="0"/>
              </a:rPr>
              <a:t>S: 220 mr1.its.yale.edu </a:t>
            </a:r>
          </a:p>
          <a:p>
            <a:pPr algn="l"/>
            <a:r>
              <a:rPr lang="en-US" altLang="x-none" sz="1200" b="1">
                <a:solidFill>
                  <a:srgbClr val="000000"/>
                </a:solidFill>
                <a:latin typeface="Courier New" charset="0"/>
              </a:rPr>
              <a:t>C: </a:t>
            </a:r>
            <a:r>
              <a:rPr lang="en-US" altLang="x-none" sz="1200" b="1">
                <a:solidFill>
                  <a:srgbClr val="3333CC"/>
                </a:solidFill>
                <a:latin typeface="Courier New" charset="0"/>
              </a:rPr>
              <a:t>HELO</a:t>
            </a:r>
            <a:r>
              <a:rPr lang="en-US" altLang="x-none" sz="1200" b="1">
                <a:solidFill>
                  <a:srgbClr val="000000"/>
                </a:solidFill>
                <a:latin typeface="Courier New" charset="0"/>
              </a:rPr>
              <a:t> cyndra.yale.edu </a:t>
            </a:r>
          </a:p>
          <a:p>
            <a:pPr algn="l"/>
            <a:r>
              <a:rPr lang="en-US" altLang="x-none" sz="1200" b="1">
                <a:solidFill>
                  <a:srgbClr val="000000"/>
                </a:solidFill>
                <a:latin typeface="Courier New" charset="0"/>
              </a:rPr>
              <a:t>S: 250  Hello cyndra.cs.yale.edu, pleased to meet you </a:t>
            </a:r>
          </a:p>
          <a:p>
            <a:pPr algn="l"/>
            <a:r>
              <a:rPr lang="en-US" altLang="x-none" sz="1200" b="1">
                <a:solidFill>
                  <a:srgbClr val="000000"/>
                </a:solidFill>
                <a:latin typeface="Courier New" charset="0"/>
              </a:rPr>
              <a:t>C: </a:t>
            </a:r>
            <a:r>
              <a:rPr lang="en-US" altLang="x-none" sz="1200" b="1">
                <a:solidFill>
                  <a:srgbClr val="3333CC"/>
                </a:solidFill>
                <a:latin typeface="Courier New" charset="0"/>
              </a:rPr>
              <a:t>MAIL FROM:</a:t>
            </a:r>
            <a:r>
              <a:rPr lang="en-US" altLang="x-none" sz="1200" b="1">
                <a:solidFill>
                  <a:srgbClr val="000000"/>
                </a:solidFill>
                <a:latin typeface="Courier New" charset="0"/>
              </a:rPr>
              <a:t> &lt;spoof@cs.yale.edu&gt; </a:t>
            </a:r>
          </a:p>
          <a:p>
            <a:pPr algn="l"/>
            <a:r>
              <a:rPr lang="en-US" altLang="x-none" sz="1200" b="1">
                <a:solidFill>
                  <a:srgbClr val="000000"/>
                </a:solidFill>
                <a:latin typeface="Courier New" charset="0"/>
              </a:rPr>
              <a:t>S: 250 spoof@cs.yale.edu... Sender ok </a:t>
            </a:r>
          </a:p>
          <a:p>
            <a:pPr algn="l"/>
            <a:r>
              <a:rPr lang="en-US" altLang="x-none" sz="1200" b="1">
                <a:solidFill>
                  <a:srgbClr val="000000"/>
                </a:solidFill>
                <a:latin typeface="Courier New" charset="0"/>
              </a:rPr>
              <a:t>C: </a:t>
            </a:r>
            <a:r>
              <a:rPr lang="en-US" altLang="x-none" sz="1200" b="1">
                <a:solidFill>
                  <a:srgbClr val="3333CC"/>
                </a:solidFill>
                <a:latin typeface="Courier New" charset="0"/>
              </a:rPr>
              <a:t>RCPT TO</a:t>
            </a:r>
            <a:r>
              <a:rPr lang="en-US" altLang="x-none" sz="1200" b="1">
                <a:solidFill>
                  <a:srgbClr val="000000"/>
                </a:solidFill>
                <a:latin typeface="Courier New" charset="0"/>
              </a:rPr>
              <a:t>: &lt;yry@yale.edu&gt; </a:t>
            </a:r>
          </a:p>
          <a:p>
            <a:pPr algn="l"/>
            <a:r>
              <a:rPr lang="en-US" altLang="x-none" sz="1200" b="1">
                <a:solidFill>
                  <a:srgbClr val="000000"/>
                </a:solidFill>
                <a:latin typeface="Courier New" charset="0"/>
              </a:rPr>
              <a:t>S: 250 yry@yale.edu ... Recipient ok </a:t>
            </a:r>
          </a:p>
          <a:p>
            <a:pPr algn="l"/>
            <a:r>
              <a:rPr lang="en-US" altLang="x-none" sz="1200" b="1">
                <a:solidFill>
                  <a:srgbClr val="000000"/>
                </a:solidFill>
                <a:latin typeface="Courier New" charset="0"/>
              </a:rPr>
              <a:t>C: </a:t>
            </a:r>
            <a:r>
              <a:rPr lang="en-US" altLang="x-none" sz="1200" b="1">
                <a:solidFill>
                  <a:srgbClr val="3333CC"/>
                </a:solidFill>
                <a:latin typeface="Courier New" charset="0"/>
              </a:rPr>
              <a:t>DATA</a:t>
            </a:r>
            <a:r>
              <a:rPr lang="en-US" altLang="x-none" sz="1200" b="1">
                <a:solidFill>
                  <a:srgbClr val="000000"/>
                </a:solidFill>
                <a:latin typeface="Courier New" charset="0"/>
              </a:rPr>
              <a:t> </a:t>
            </a:r>
          </a:p>
          <a:p>
            <a:pPr algn="l"/>
            <a:r>
              <a:rPr lang="en-US" altLang="x-none" sz="1200" b="1">
                <a:solidFill>
                  <a:srgbClr val="000000"/>
                </a:solidFill>
                <a:latin typeface="Courier New" charset="0"/>
              </a:rPr>
              <a:t>S: 354 Enter mail, end with "." on a line by itself </a:t>
            </a:r>
          </a:p>
          <a:p>
            <a:pPr algn="l"/>
            <a:r>
              <a:rPr lang="en-US" altLang="x-none" sz="1200" b="1">
                <a:solidFill>
                  <a:srgbClr val="000000"/>
                </a:solidFill>
                <a:latin typeface="Courier New" charset="0"/>
              </a:rPr>
              <a:t>C: Date: Wed, 23 Jan 2008 11:20:27 -0500 (EST)</a:t>
            </a:r>
          </a:p>
          <a:p>
            <a:pPr algn="l"/>
            <a:r>
              <a:rPr lang="en-US" altLang="zh-CN" sz="1200" b="1">
                <a:solidFill>
                  <a:srgbClr val="000000"/>
                </a:solidFill>
                <a:latin typeface="Courier New" charset="0"/>
                <a:ea typeface="宋体" charset="-122"/>
              </a:rPr>
              <a:t>C: </a:t>
            </a:r>
            <a:r>
              <a:rPr lang="en-US" altLang="x-none" sz="1200" b="1">
                <a:solidFill>
                  <a:srgbClr val="000000"/>
                </a:solidFill>
                <a:latin typeface="Courier New" charset="0"/>
              </a:rPr>
              <a:t>From: "Y. R. Yang" &lt;yry@cs.yale.edu&gt;</a:t>
            </a:r>
          </a:p>
          <a:p>
            <a:pPr algn="l"/>
            <a:r>
              <a:rPr lang="en-US" altLang="zh-CN" sz="1200" b="1">
                <a:solidFill>
                  <a:srgbClr val="000000"/>
                </a:solidFill>
                <a:latin typeface="Courier New" charset="0"/>
                <a:ea typeface="宋体" charset="-122"/>
              </a:rPr>
              <a:t>C: </a:t>
            </a:r>
            <a:r>
              <a:rPr lang="en-US" altLang="x-none" sz="1200" b="1">
                <a:solidFill>
                  <a:srgbClr val="000000"/>
                </a:solidFill>
                <a:latin typeface="Courier New" charset="0"/>
              </a:rPr>
              <a:t>To: "Y. R. Yang" &lt;yry@cs.yale.edu&gt;</a:t>
            </a:r>
          </a:p>
          <a:p>
            <a:pPr algn="l"/>
            <a:r>
              <a:rPr lang="en-US" altLang="zh-CN" sz="1200" b="1">
                <a:solidFill>
                  <a:srgbClr val="000000"/>
                </a:solidFill>
                <a:latin typeface="Courier New" charset="0"/>
                <a:ea typeface="宋体" charset="-122"/>
              </a:rPr>
              <a:t>C: </a:t>
            </a:r>
            <a:r>
              <a:rPr lang="en-US" altLang="x-none" sz="1200" b="1">
                <a:solidFill>
                  <a:srgbClr val="000000"/>
                </a:solidFill>
                <a:latin typeface="Courier New" charset="0"/>
              </a:rPr>
              <a:t>Subject: This is subject</a:t>
            </a:r>
          </a:p>
          <a:p>
            <a:pPr algn="l"/>
            <a:r>
              <a:rPr lang="en-US" altLang="zh-CN" sz="1200" b="1">
                <a:solidFill>
                  <a:srgbClr val="000000"/>
                </a:solidFill>
                <a:latin typeface="Courier New" charset="0"/>
                <a:ea typeface="宋体" charset="-122"/>
              </a:rPr>
              <a:t>C:</a:t>
            </a:r>
            <a:endParaRPr lang="en-US" altLang="x-none" sz="1200" b="1">
              <a:solidFill>
                <a:srgbClr val="000000"/>
              </a:solidFill>
              <a:latin typeface="Courier New" charset="0"/>
            </a:endParaRPr>
          </a:p>
          <a:p>
            <a:pPr algn="l"/>
            <a:r>
              <a:rPr lang="en-US" altLang="zh-CN" sz="1200" b="1">
                <a:solidFill>
                  <a:srgbClr val="000000"/>
                </a:solidFill>
                <a:latin typeface="Courier New" charset="0"/>
                <a:ea typeface="宋体" charset="-122"/>
              </a:rPr>
              <a:t>C: </a:t>
            </a:r>
            <a:r>
              <a:rPr lang="en-US" altLang="x-none" sz="1200" b="1">
                <a:solidFill>
                  <a:srgbClr val="000000"/>
                </a:solidFill>
                <a:latin typeface="Courier New" charset="0"/>
              </a:rPr>
              <a:t>This is the message body! </a:t>
            </a:r>
          </a:p>
          <a:p>
            <a:pPr algn="l"/>
            <a:r>
              <a:rPr lang="en-US" altLang="zh-CN" sz="1200" b="1">
                <a:solidFill>
                  <a:srgbClr val="000000"/>
                </a:solidFill>
                <a:latin typeface="Courier New" charset="0"/>
                <a:ea typeface="宋体" charset="-122"/>
              </a:rPr>
              <a:t>C: </a:t>
            </a:r>
            <a:r>
              <a:rPr lang="en-US" altLang="x-none" sz="1200" b="1">
                <a:solidFill>
                  <a:srgbClr val="000000"/>
                </a:solidFill>
                <a:latin typeface="Courier New" charset="0"/>
                <a:ea typeface="宋体" charset="-122"/>
              </a:rPr>
              <a:t>Please don</a:t>
            </a:r>
            <a:r>
              <a:rPr lang="ja-JP" altLang="en-US" sz="1200" b="1">
                <a:solidFill>
                  <a:srgbClr val="000000"/>
                </a:solidFill>
                <a:latin typeface="Courier New" charset="0"/>
                <a:ea typeface="宋体" charset="-122"/>
              </a:rPr>
              <a:t>’</a:t>
            </a:r>
            <a:r>
              <a:rPr lang="en-US" altLang="ja-JP" sz="1200" b="1">
                <a:solidFill>
                  <a:srgbClr val="000000"/>
                </a:solidFill>
                <a:latin typeface="Courier New" charset="0"/>
                <a:ea typeface="宋体" charset="-122"/>
              </a:rPr>
              <a:t>t spoof!</a:t>
            </a:r>
            <a:br>
              <a:rPr lang="en-US" altLang="ja-JP" sz="1200" b="1">
                <a:solidFill>
                  <a:srgbClr val="000000"/>
                </a:solidFill>
                <a:latin typeface="Courier New" charset="0"/>
                <a:ea typeface="宋体" charset="-122"/>
              </a:rPr>
            </a:br>
            <a:r>
              <a:rPr lang="en-US" altLang="ja-JP" sz="1200" b="1">
                <a:solidFill>
                  <a:srgbClr val="000000"/>
                </a:solidFill>
                <a:latin typeface="Courier New" charset="0"/>
                <a:ea typeface="宋体" charset="-122"/>
              </a:rPr>
              <a:t>C:</a:t>
            </a:r>
            <a:endParaRPr lang="en-US" altLang="ja-JP" sz="1200" b="1">
              <a:solidFill>
                <a:srgbClr val="000000"/>
              </a:solidFill>
              <a:latin typeface="Courier New" charset="0"/>
            </a:endParaRPr>
          </a:p>
          <a:p>
            <a:pPr algn="l"/>
            <a:r>
              <a:rPr lang="en-US" altLang="x-none" sz="1200" b="1">
                <a:solidFill>
                  <a:srgbClr val="000000"/>
                </a:solidFill>
                <a:latin typeface="Courier New" charset="0"/>
              </a:rPr>
              <a:t>C: . </a:t>
            </a:r>
          </a:p>
          <a:p>
            <a:pPr algn="l"/>
            <a:r>
              <a:rPr lang="en-US" altLang="x-none" sz="1200" b="1">
                <a:solidFill>
                  <a:srgbClr val="000000"/>
                </a:solidFill>
                <a:latin typeface="Courier New" charset="0"/>
              </a:rPr>
              <a:t>S: 250 Message accepted for delivery </a:t>
            </a:r>
          </a:p>
          <a:p>
            <a:pPr algn="l"/>
            <a:r>
              <a:rPr lang="en-US" altLang="x-none" sz="1200" b="1">
                <a:solidFill>
                  <a:srgbClr val="000000"/>
                </a:solidFill>
                <a:latin typeface="Courier New" charset="0"/>
              </a:rPr>
              <a:t>C: </a:t>
            </a:r>
            <a:r>
              <a:rPr lang="en-US" altLang="x-none" sz="1200" b="1">
                <a:solidFill>
                  <a:srgbClr val="3333CC"/>
                </a:solidFill>
                <a:latin typeface="Courier New" charset="0"/>
              </a:rPr>
              <a:t>QUIT</a:t>
            </a:r>
            <a:r>
              <a:rPr lang="en-US" altLang="x-none" sz="1200" b="1">
                <a:solidFill>
                  <a:srgbClr val="000000"/>
                </a:solidFill>
                <a:latin typeface="Courier New" charset="0"/>
              </a:rPr>
              <a:t> </a:t>
            </a:r>
          </a:p>
          <a:p>
            <a:pPr algn="l"/>
            <a:r>
              <a:rPr lang="en-US" altLang="x-none" sz="1200" b="1">
                <a:solidFill>
                  <a:srgbClr val="000000"/>
                </a:solidFill>
                <a:latin typeface="Courier New" charset="0"/>
              </a:rPr>
              <a:t>S: 221 mr1.its.yale.edu closing connection</a:t>
            </a:r>
          </a:p>
        </p:txBody>
      </p:sp>
      <p:sp>
        <p:nvSpPr>
          <p:cNvPr id="7" name="Rectangle 6"/>
          <p:cNvSpPr>
            <a:spLocks noChangeArrowheads="1"/>
          </p:cNvSpPr>
          <p:nvPr/>
        </p:nvSpPr>
        <p:spPr bwMode="auto">
          <a:xfrm>
            <a:off x="4364182" y="3414565"/>
            <a:ext cx="4105275" cy="13033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2" name="Rectangular Callout 1"/>
          <p:cNvSpPr/>
          <p:nvPr/>
        </p:nvSpPr>
        <p:spPr bwMode="auto">
          <a:xfrm>
            <a:off x="5762848" y="5826642"/>
            <a:ext cx="2665190" cy="825299"/>
          </a:xfrm>
          <a:prstGeom prst="wedgeRectCallout">
            <a:avLst>
              <a:gd name="adj1" fmla="val -26458"/>
              <a:gd name="adj2" fmla="val -174275"/>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Times New Roman" pitchFamily="18" charset="0"/>
              </a:rPr>
              <a:t>Email txt diff </a:t>
            </a:r>
            <a:r>
              <a:rPr lang="en-US">
                <a:latin typeface="Times New Roman" pitchFamily="18" charset="0"/>
              </a:rPr>
              <a:t>from </a:t>
            </a:r>
            <a:br>
              <a:rPr lang="en-US">
                <a:latin typeface="Times New Roman" pitchFamily="18" charset="0"/>
              </a:rPr>
            </a:br>
            <a:r>
              <a:rPr lang="en-US">
                <a:latin typeface="Times New Roman" pitchFamily="18" charset="0"/>
              </a:rPr>
              <a:t>SMTP </a:t>
            </a:r>
            <a:r>
              <a:rPr lang="en-US" dirty="0" err="1">
                <a:latin typeface="Times New Roman" pitchFamily="18" charset="0"/>
              </a:rPr>
              <a:t>protol</a:t>
            </a:r>
            <a:r>
              <a:rPr lang="en-US" dirty="0">
                <a:latin typeface="Times New Roman" pitchFamily="18" charset="0"/>
              </a:rPr>
              <a:t> </a:t>
            </a:r>
            <a:r>
              <a:rPr lang="en-US" dirty="0" err="1">
                <a:latin typeface="Times New Roman" pitchFamily="18" charset="0"/>
              </a:rPr>
              <a:t>msg</a:t>
            </a:r>
            <a:endParaRPr kumimoji="0" lang="en-US" sz="2400" b="0" i="0" u="none" strike="noStrike" cap="none" normalizeH="0" baseline="0" dirty="0">
              <a:ln>
                <a:noFill/>
              </a:ln>
              <a:solidFill>
                <a:schemeClr val="tx1"/>
              </a:solidFill>
              <a:effectLst/>
              <a:latin typeface="Times New Roman" pitchFamily="18" charset="0"/>
            </a:endParaRPr>
          </a:p>
        </p:txBody>
      </p:sp>
      <p:sp>
        <p:nvSpPr>
          <p:cNvPr id="3" name="TextBox 2"/>
          <p:cNvSpPr txBox="1"/>
          <p:nvPr/>
        </p:nvSpPr>
        <p:spPr>
          <a:xfrm>
            <a:off x="7509913" y="6188149"/>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2102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0EF66F79-7948-114A-B51A-33EACDBD862F}" type="slidenum">
              <a:rPr lang="en-US" altLang="x-none" sz="1400">
                <a:solidFill>
                  <a:srgbClr val="000000"/>
                </a:solidFill>
                <a:latin typeface="Comic Sans MS" charset="0"/>
              </a:rPr>
              <a:pPr/>
              <a:t>73</a:t>
            </a:fld>
            <a:endParaRPr lang="en-US" altLang="x-none" sz="1400">
              <a:solidFill>
                <a:srgbClr val="000000"/>
              </a:solidFill>
              <a:latin typeface="Comic Sans MS" charset="0"/>
            </a:endParaRPr>
          </a:p>
        </p:txBody>
      </p:sp>
      <p:sp>
        <p:nvSpPr>
          <p:cNvPr id="150530" name="Rectangle 2"/>
          <p:cNvSpPr>
            <a:spLocks noGrp="1" noChangeArrowheads="1"/>
          </p:cNvSpPr>
          <p:nvPr>
            <p:ph type="title"/>
          </p:nvPr>
        </p:nvSpPr>
        <p:spPr/>
        <p:txBody>
          <a:bodyPr/>
          <a:lstStyle/>
          <a:p>
            <a:r>
              <a:rPr lang="en-US" altLang="x-none" sz="3600" dirty="0">
                <a:ea typeface="ＭＳ Ｐゴシック" charset="-128"/>
              </a:rPr>
              <a:t>Mail Message Data</a:t>
            </a:r>
            <a:endParaRPr lang="en-US" altLang="x-none" dirty="0">
              <a:ea typeface="ＭＳ Ｐゴシック" charset="-128"/>
            </a:endParaRPr>
          </a:p>
        </p:txBody>
      </p:sp>
      <p:sp>
        <p:nvSpPr>
          <p:cNvPr id="150531" name="Rectangle 3"/>
          <p:cNvSpPr>
            <a:spLocks noGrp="1" noChangeArrowheads="1"/>
          </p:cNvSpPr>
          <p:nvPr>
            <p:ph type="body" sz="half" idx="1"/>
          </p:nvPr>
        </p:nvSpPr>
        <p:spPr/>
        <p:txBody>
          <a:bodyPr/>
          <a:lstStyle/>
          <a:p>
            <a:pPr>
              <a:buFont typeface="ZapfDingbats" charset="0"/>
              <a:buNone/>
            </a:pPr>
            <a:r>
              <a:rPr lang="en-US" altLang="x-none" sz="2000" dirty="0">
                <a:ea typeface="ＭＳ Ｐゴシック" charset="-128"/>
              </a:rPr>
              <a:t>SMTP: protocol for exchanging email </a:t>
            </a:r>
            <a:r>
              <a:rPr lang="en-US" altLang="x-none" sz="2000" dirty="0" err="1">
                <a:ea typeface="ＭＳ Ｐゴシック" charset="-128"/>
              </a:rPr>
              <a:t>msgs</a:t>
            </a:r>
            <a:endParaRPr lang="en-US" altLang="x-none" sz="2000" dirty="0">
              <a:ea typeface="ＭＳ Ｐゴシック" charset="-128"/>
            </a:endParaRPr>
          </a:p>
          <a:p>
            <a:pPr>
              <a:buFont typeface="ZapfDingbats" charset="0"/>
              <a:buNone/>
            </a:pPr>
            <a:r>
              <a:rPr lang="en-US" altLang="x-none" sz="2000" dirty="0">
                <a:ea typeface="ＭＳ Ｐゴシック" charset="-128"/>
              </a:rPr>
              <a:t>RFC 822: standard for text message format:</a:t>
            </a:r>
          </a:p>
          <a:p>
            <a:r>
              <a:rPr lang="en-US" altLang="x-none" sz="2000" dirty="0">
                <a:ea typeface="ＭＳ Ｐゴシック" charset="-128"/>
              </a:rPr>
              <a:t>Header lines, e.g.,</a:t>
            </a:r>
          </a:p>
          <a:p>
            <a:pPr lvl="1"/>
            <a:r>
              <a:rPr lang="en-US" altLang="x-none" sz="1800" dirty="0">
                <a:ea typeface="ＭＳ Ｐゴシック" charset="-128"/>
              </a:rPr>
              <a:t>To:</a:t>
            </a:r>
          </a:p>
          <a:p>
            <a:pPr lvl="1"/>
            <a:r>
              <a:rPr lang="en-US" altLang="x-none" sz="1800" dirty="0">
                <a:ea typeface="ＭＳ Ｐゴシック" charset="-128"/>
              </a:rPr>
              <a:t>From:</a:t>
            </a:r>
          </a:p>
          <a:p>
            <a:pPr lvl="1"/>
            <a:r>
              <a:rPr lang="en-US" altLang="x-none" sz="1800" dirty="0">
                <a:ea typeface="ＭＳ Ｐゴシック" charset="-128"/>
              </a:rPr>
              <a:t>Subject:</a:t>
            </a:r>
          </a:p>
          <a:p>
            <a:r>
              <a:rPr lang="en-US" altLang="x-none" sz="2000" dirty="0">
                <a:ea typeface="ＭＳ Ｐゴシック" charset="-128"/>
              </a:rPr>
              <a:t>Body</a:t>
            </a:r>
          </a:p>
          <a:p>
            <a:pPr lvl="1"/>
            <a:r>
              <a:rPr lang="en-US" altLang="x-none" sz="1800" dirty="0">
                <a:ea typeface="ＭＳ Ｐゴシック" charset="-128"/>
              </a:rPr>
              <a:t>the </a:t>
            </a:r>
            <a:r>
              <a:rPr lang="ja-JP" altLang="en-US" sz="1800" dirty="0">
                <a:ea typeface="ＭＳ Ｐゴシック" charset="-128"/>
              </a:rPr>
              <a:t>“</a:t>
            </a:r>
            <a:r>
              <a:rPr lang="en-US" altLang="ja-JP" sz="1800" dirty="0">
                <a:ea typeface="ＭＳ Ｐゴシック" charset="-128"/>
              </a:rPr>
              <a:t>message</a:t>
            </a:r>
            <a:r>
              <a:rPr lang="ja-JP" altLang="en-US" sz="1800" dirty="0">
                <a:ea typeface="ＭＳ Ｐゴシック" charset="-128"/>
              </a:rPr>
              <a:t>”</a:t>
            </a:r>
            <a:r>
              <a:rPr lang="en-US" altLang="ja-JP" sz="1800" dirty="0">
                <a:ea typeface="ＭＳ Ｐゴシック" charset="-128"/>
              </a:rPr>
              <a:t>, ASCII characters only</a:t>
            </a:r>
            <a:endParaRPr lang="en-US" altLang="x-none" sz="1800" dirty="0">
              <a:ea typeface="ＭＳ Ｐゴシック" charset="-128"/>
            </a:endParaRPr>
          </a:p>
        </p:txBody>
      </p:sp>
      <p:sp>
        <p:nvSpPr>
          <p:cNvPr id="31749" name="Line 7"/>
          <p:cNvSpPr>
            <a:spLocks noChangeShapeType="1"/>
          </p:cNvSpPr>
          <p:nvPr/>
        </p:nvSpPr>
        <p:spPr bwMode="auto">
          <a:xfrm flipV="1">
            <a:off x="3162300" y="2159000"/>
            <a:ext cx="1765300" cy="101600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1750" name="Line 8"/>
          <p:cNvSpPr>
            <a:spLocks noChangeShapeType="1"/>
          </p:cNvSpPr>
          <p:nvPr/>
        </p:nvSpPr>
        <p:spPr bwMode="auto">
          <a:xfrm flipV="1">
            <a:off x="1663700" y="3327400"/>
            <a:ext cx="3251200" cy="116205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1751" name="Text Box 9"/>
          <p:cNvSpPr txBox="1">
            <a:spLocks noChangeArrowheads="1"/>
          </p:cNvSpPr>
          <p:nvPr/>
        </p:nvSpPr>
        <p:spPr bwMode="auto">
          <a:xfrm>
            <a:off x="8132763" y="2112963"/>
            <a:ext cx="804862"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a:solidFill>
                  <a:srgbClr val="000000"/>
                </a:solidFill>
              </a:rPr>
              <a:t>blank</a:t>
            </a:r>
          </a:p>
          <a:p>
            <a:pPr>
              <a:defRPr/>
            </a:pPr>
            <a:r>
              <a:rPr lang="en-US" sz="2000">
                <a:solidFill>
                  <a:srgbClr val="000000"/>
                </a:solidFill>
              </a:rPr>
              <a:t>line</a:t>
            </a:r>
          </a:p>
        </p:txBody>
      </p:sp>
      <p:grpSp>
        <p:nvGrpSpPr>
          <p:cNvPr id="150535" name="Group 11"/>
          <p:cNvGrpSpPr>
            <a:grpSpLocks/>
          </p:cNvGrpSpPr>
          <p:nvPr/>
        </p:nvGrpSpPr>
        <p:grpSpPr bwMode="auto">
          <a:xfrm>
            <a:off x="4775200" y="1778000"/>
            <a:ext cx="3441700" cy="3073400"/>
            <a:chOff x="3008" y="1120"/>
            <a:chExt cx="2168" cy="1936"/>
          </a:xfrm>
        </p:grpSpPr>
        <p:sp>
          <p:nvSpPr>
            <p:cNvPr id="31753" name="Rectangle 4"/>
            <p:cNvSpPr>
              <a:spLocks noChangeArrowheads="1"/>
            </p:cNvSpPr>
            <p:nvPr/>
          </p:nvSpPr>
          <p:spPr bwMode="auto">
            <a:xfrm>
              <a:off x="3136" y="1192"/>
              <a:ext cx="1784" cy="272"/>
            </a:xfrm>
            <a:prstGeom prst="rect">
              <a:avLst/>
            </a:prstGeom>
            <a:solidFill>
              <a:schemeClr val="accent1"/>
            </a:solidFill>
            <a:ln w="9525">
              <a:solidFill>
                <a:schemeClr val="tx1"/>
              </a:solidFill>
              <a:miter lim="800000"/>
              <a:headEnd/>
              <a:tailEnd/>
            </a:ln>
          </p:spPr>
          <p:txBody>
            <a:bodyPr wrap="none" anchor="ctr"/>
            <a:lstStyle/>
            <a:p>
              <a:pPr>
                <a:defRPr/>
              </a:pPr>
              <a:r>
                <a:rPr lang="en-US">
                  <a:solidFill>
                    <a:srgbClr val="FFFFFF"/>
                  </a:solidFill>
                  <a:latin typeface="Comic Sans MS" charset="0"/>
                  <a:ea typeface="ＭＳ Ｐゴシック" charset="0"/>
                </a:rPr>
                <a:t>header</a:t>
              </a:r>
            </a:p>
          </p:txBody>
        </p:sp>
        <p:sp>
          <p:nvSpPr>
            <p:cNvPr id="31754" name="Rectangle 5"/>
            <p:cNvSpPr>
              <a:spLocks noChangeArrowheads="1"/>
            </p:cNvSpPr>
            <p:nvPr/>
          </p:nvSpPr>
          <p:spPr bwMode="auto">
            <a:xfrm>
              <a:off x="3136" y="1704"/>
              <a:ext cx="1784" cy="1096"/>
            </a:xfrm>
            <a:prstGeom prst="rect">
              <a:avLst/>
            </a:prstGeom>
            <a:solidFill>
              <a:schemeClr val="accent2"/>
            </a:solidFill>
            <a:ln w="9525">
              <a:solidFill>
                <a:schemeClr val="tx1"/>
              </a:solidFill>
              <a:miter lim="800000"/>
              <a:headEnd/>
              <a:tailEnd/>
            </a:ln>
          </p:spPr>
          <p:txBody>
            <a:bodyPr wrap="none" anchor="ctr"/>
            <a:lstStyle/>
            <a:p>
              <a:pPr>
                <a:defRPr/>
              </a:pPr>
              <a:r>
                <a:rPr lang="en-US">
                  <a:solidFill>
                    <a:srgbClr val="FFFFFF"/>
                  </a:solidFill>
                  <a:latin typeface="Comic Sans MS" charset="0"/>
                  <a:ea typeface="ＭＳ Ｐゴシック" charset="0"/>
                </a:rPr>
                <a:t>body</a:t>
              </a:r>
            </a:p>
          </p:txBody>
        </p:sp>
        <p:sp>
          <p:nvSpPr>
            <p:cNvPr id="31755" name="Rectangle 6"/>
            <p:cNvSpPr>
              <a:spLocks noChangeArrowheads="1"/>
            </p:cNvSpPr>
            <p:nvPr/>
          </p:nvSpPr>
          <p:spPr bwMode="auto">
            <a:xfrm>
              <a:off x="3008" y="1120"/>
              <a:ext cx="2040" cy="1936"/>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31756" name="Line 10"/>
            <p:cNvSpPr>
              <a:spLocks noChangeShapeType="1"/>
            </p:cNvSpPr>
            <p:nvPr/>
          </p:nvSpPr>
          <p:spPr bwMode="auto">
            <a:xfrm flipH="1">
              <a:off x="4568" y="1608"/>
              <a:ext cx="608" cy="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sp>
        <p:nvSpPr>
          <p:cNvPr id="2" name="Rectangle 1"/>
          <p:cNvSpPr/>
          <p:nvPr/>
        </p:nvSpPr>
        <p:spPr>
          <a:xfrm>
            <a:off x="533400" y="5946914"/>
            <a:ext cx="7772400" cy="400110"/>
          </a:xfrm>
          <a:prstGeom prst="rect">
            <a:avLst/>
          </a:prstGeom>
          <a:ln>
            <a:solidFill>
              <a:schemeClr val="tx1"/>
            </a:solidFill>
          </a:ln>
        </p:spPr>
        <p:txBody>
          <a:bodyPr wrap="square">
            <a:spAutoFit/>
          </a:bodyPr>
          <a:lstStyle/>
          <a:p>
            <a:pPr marL="342900" lvl="0" indent="-342900" algn="l">
              <a:spcBef>
                <a:spcPct val="20000"/>
              </a:spcBef>
              <a:buClr>
                <a:srgbClr val="3333CC"/>
              </a:buClr>
              <a:buSzPct val="85000"/>
            </a:pPr>
            <a:r>
              <a:rPr lang="en-US" altLang="x-none" sz="2000" kern="0" dirty="0">
                <a:solidFill>
                  <a:srgbClr val="000000"/>
                </a:solidFill>
                <a:latin typeface="Comic Sans MS"/>
                <a:cs typeface="ＭＳ Ｐゴシック" charset="0"/>
              </a:rPr>
              <a:t>Benefit of separating protocol and </a:t>
            </a:r>
            <a:r>
              <a:rPr lang="en-US" altLang="x-none" sz="2000" kern="0" dirty="0" err="1">
                <a:solidFill>
                  <a:srgbClr val="000000"/>
                </a:solidFill>
                <a:latin typeface="Comic Sans MS"/>
                <a:cs typeface="ＭＳ Ｐゴシック" charset="0"/>
              </a:rPr>
              <a:t>msg</a:t>
            </a:r>
            <a:r>
              <a:rPr lang="en-US" altLang="x-none" sz="2000" kern="0" dirty="0">
                <a:solidFill>
                  <a:srgbClr val="000000"/>
                </a:solidFill>
                <a:latin typeface="Comic Sans MS"/>
                <a:cs typeface="ＭＳ Ｐゴシック" charset="0"/>
              </a:rPr>
              <a:t>: easier extensibility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1480B395-7436-3A4C-A9F3-A62F6A684228}" type="slidenum">
              <a:rPr lang="en-US" altLang="x-none" sz="1400">
                <a:solidFill>
                  <a:srgbClr val="000000"/>
                </a:solidFill>
                <a:latin typeface="Comic Sans MS" charset="0"/>
              </a:rPr>
              <a:pPr/>
              <a:t>74</a:t>
            </a:fld>
            <a:endParaRPr lang="en-US" altLang="x-none" sz="1400">
              <a:solidFill>
                <a:srgbClr val="000000"/>
              </a:solidFill>
              <a:latin typeface="Comic Sans MS" charset="0"/>
            </a:endParaRPr>
          </a:p>
        </p:txBody>
      </p:sp>
      <p:sp>
        <p:nvSpPr>
          <p:cNvPr id="152578" name="Rectangle 2"/>
          <p:cNvSpPr>
            <a:spLocks noGrp="1" noChangeArrowheads="1"/>
          </p:cNvSpPr>
          <p:nvPr>
            <p:ph type="title"/>
          </p:nvPr>
        </p:nvSpPr>
        <p:spPr>
          <a:xfrm>
            <a:off x="533400" y="228600"/>
            <a:ext cx="8382000" cy="1143000"/>
          </a:xfrm>
        </p:spPr>
        <p:txBody>
          <a:bodyPr/>
          <a:lstStyle/>
          <a:p>
            <a:r>
              <a:rPr lang="en-US" altLang="x-none" sz="3200">
                <a:ea typeface="ＭＳ Ｐゴシック" charset="-128"/>
              </a:rPr>
              <a:t>Message Format: Multimedia Extensions</a:t>
            </a:r>
            <a:endParaRPr lang="en-US" altLang="x-none">
              <a:ea typeface="ＭＳ Ｐゴシック" charset="-128"/>
            </a:endParaRPr>
          </a:p>
        </p:txBody>
      </p:sp>
      <p:sp>
        <p:nvSpPr>
          <p:cNvPr id="152579" name="Rectangle 3"/>
          <p:cNvSpPr>
            <a:spLocks noGrp="1" noChangeArrowheads="1"/>
          </p:cNvSpPr>
          <p:nvPr>
            <p:ph type="body" sz="half" idx="1"/>
          </p:nvPr>
        </p:nvSpPr>
        <p:spPr>
          <a:xfrm>
            <a:off x="495300" y="1384300"/>
            <a:ext cx="8397875" cy="4648200"/>
          </a:xfrm>
        </p:spPr>
        <p:txBody>
          <a:bodyPr/>
          <a:lstStyle/>
          <a:p>
            <a:pPr>
              <a:buFont typeface="Wingdings" pitchFamily="2" charset="2"/>
              <a:buChar char="q"/>
            </a:pPr>
            <a:r>
              <a:rPr lang="en-US" altLang="x-none" sz="2000" dirty="0">
                <a:ea typeface="ＭＳ Ｐゴシック" charset="-128"/>
              </a:rPr>
              <a:t>MIME: multimedia mail extension, RFC 2045, 2056</a:t>
            </a:r>
          </a:p>
          <a:p>
            <a:pPr>
              <a:buFont typeface="Wingdings" pitchFamily="2" charset="2"/>
              <a:buChar char="q"/>
            </a:pPr>
            <a:r>
              <a:rPr lang="en-US" altLang="x-none" sz="2000" dirty="0">
                <a:ea typeface="ＭＳ Ｐゴシック" charset="-128"/>
              </a:rPr>
              <a:t>Additional lines in </a:t>
            </a:r>
            <a:r>
              <a:rPr lang="en-US" altLang="x-none" sz="2000" dirty="0" err="1">
                <a:ea typeface="ＭＳ Ｐゴシック" charset="-128"/>
              </a:rPr>
              <a:t>msg</a:t>
            </a:r>
            <a:r>
              <a:rPr lang="en-US" altLang="x-none" sz="2000" dirty="0">
                <a:ea typeface="ＭＳ Ｐゴシック" charset="-128"/>
              </a:rPr>
              <a:t> header declare MIME content type</a:t>
            </a:r>
            <a:endParaRPr lang="en-US" altLang="x-none" sz="2400" dirty="0">
              <a:ea typeface="ＭＳ Ｐゴシック" charset="-128"/>
            </a:endParaRPr>
          </a:p>
        </p:txBody>
      </p:sp>
      <p:grpSp>
        <p:nvGrpSpPr>
          <p:cNvPr id="152580" name="Group 4"/>
          <p:cNvGrpSpPr>
            <a:grpSpLocks/>
          </p:cNvGrpSpPr>
          <p:nvPr/>
        </p:nvGrpSpPr>
        <p:grpSpPr bwMode="auto">
          <a:xfrm>
            <a:off x="3943350" y="2851150"/>
            <a:ext cx="5003800" cy="3113088"/>
            <a:chOff x="1424" y="1808"/>
            <a:chExt cx="3152" cy="2152"/>
          </a:xfrm>
        </p:grpSpPr>
        <p:sp>
          <p:nvSpPr>
            <p:cNvPr id="32783" name="Text Box 5"/>
            <p:cNvSpPr txBox="1">
              <a:spLocks noChangeArrowheads="1"/>
            </p:cNvSpPr>
            <p:nvPr/>
          </p:nvSpPr>
          <p:spPr bwMode="auto">
            <a:xfrm>
              <a:off x="1440" y="1808"/>
              <a:ext cx="3136" cy="2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lgn="l">
                <a:defRPr/>
              </a:pPr>
              <a:r>
                <a:rPr lang="en-US" sz="1800" b="1">
                  <a:solidFill>
                    <a:srgbClr val="000000"/>
                  </a:solidFill>
                  <a:latin typeface="Courier New" charset="0"/>
                </a:rPr>
                <a:t>From: yry@cs.yale.edu</a:t>
              </a:r>
            </a:p>
            <a:p>
              <a:pPr algn="l">
                <a:defRPr/>
              </a:pPr>
              <a:r>
                <a:rPr lang="en-US" sz="1800" b="1">
                  <a:solidFill>
                    <a:srgbClr val="000000"/>
                  </a:solidFill>
                  <a:latin typeface="Courier New" charset="0"/>
                </a:rPr>
                <a:t>To: cs433@cs.yale.edu </a:t>
              </a:r>
            </a:p>
            <a:p>
              <a:pPr algn="l">
                <a:defRPr/>
              </a:pPr>
              <a:r>
                <a:rPr lang="en-US" sz="1800" b="1">
                  <a:solidFill>
                    <a:srgbClr val="000000"/>
                  </a:solidFill>
                  <a:latin typeface="Courier New" charset="0"/>
                </a:rPr>
                <a:t>Subject: Network map. </a:t>
              </a:r>
            </a:p>
            <a:p>
              <a:pPr algn="l">
                <a:defRPr/>
              </a:pPr>
              <a:r>
                <a:rPr lang="en-US" sz="1800" b="1">
                  <a:solidFill>
                    <a:srgbClr val="000000"/>
                  </a:solidFill>
                  <a:latin typeface="Courier New" charset="0"/>
                </a:rPr>
                <a:t>MIME-Version: 1.0 </a:t>
              </a:r>
            </a:p>
            <a:p>
              <a:pPr algn="l">
                <a:defRPr/>
              </a:pPr>
              <a:r>
                <a:rPr lang="en-US" sz="1800" b="1">
                  <a:solidFill>
                    <a:srgbClr val="000000"/>
                  </a:solidFill>
                  <a:latin typeface="Courier New" charset="0"/>
                </a:rPr>
                <a:t>Content-Type: image/jpeg </a:t>
              </a:r>
              <a:br>
                <a:rPr lang="en-US" sz="1800" b="1">
                  <a:solidFill>
                    <a:srgbClr val="000000"/>
                  </a:solidFill>
                  <a:latin typeface="Courier New" charset="0"/>
                </a:rPr>
              </a:br>
              <a:r>
                <a:rPr lang="en-US" sz="1800" b="1">
                  <a:solidFill>
                    <a:srgbClr val="000000"/>
                  </a:solidFill>
                  <a:latin typeface="Courier New" charset="0"/>
                </a:rPr>
                <a:t>Content-Transfer-Encoding: base64</a:t>
              </a:r>
              <a:br>
                <a:rPr lang="en-US" sz="1800" b="1">
                  <a:solidFill>
                    <a:srgbClr val="000000"/>
                  </a:solidFill>
                  <a:latin typeface="Courier New" charset="0"/>
                </a:rPr>
              </a:br>
              <a:endParaRPr lang="en-US" sz="1800" b="1">
                <a:solidFill>
                  <a:srgbClr val="000000"/>
                </a:solidFill>
                <a:latin typeface="Courier New" charset="0"/>
              </a:endParaRPr>
            </a:p>
            <a:p>
              <a:pPr algn="l">
                <a:defRPr/>
              </a:pPr>
              <a:r>
                <a:rPr lang="en-US" sz="1800" b="1">
                  <a:solidFill>
                    <a:srgbClr val="000000"/>
                  </a:solidFill>
                  <a:latin typeface="Courier New" charset="0"/>
                </a:rPr>
                <a:t>base64 encoded data ..... </a:t>
              </a:r>
            </a:p>
            <a:p>
              <a:pPr algn="l">
                <a:defRPr/>
              </a:pPr>
              <a:r>
                <a:rPr lang="en-US" sz="1800" b="1">
                  <a:solidFill>
                    <a:srgbClr val="000000"/>
                  </a:solidFill>
                  <a:latin typeface="Courier New" charset="0"/>
                </a:rPr>
                <a:t>......................... </a:t>
              </a:r>
            </a:p>
            <a:p>
              <a:pPr algn="l">
                <a:defRPr/>
              </a:pPr>
              <a:r>
                <a:rPr lang="en-US" sz="1800" b="1">
                  <a:solidFill>
                    <a:srgbClr val="000000"/>
                  </a:solidFill>
                  <a:latin typeface="Courier New" charset="0"/>
                </a:rPr>
                <a:t>......base64 encoded data </a:t>
              </a:r>
            </a:p>
            <a:p>
              <a:pPr algn="l">
                <a:defRPr/>
              </a:pPr>
              <a:r>
                <a:rPr lang="en-US" sz="1800" b="1">
                  <a:solidFill>
                    <a:srgbClr val="000000"/>
                  </a:solidFill>
                  <a:latin typeface="Courier New" charset="0"/>
                </a:rPr>
                <a:t> </a:t>
              </a:r>
            </a:p>
          </p:txBody>
        </p:sp>
        <p:sp>
          <p:nvSpPr>
            <p:cNvPr id="32784" name="Rectangle 6"/>
            <p:cNvSpPr>
              <a:spLocks noChangeArrowheads="1"/>
            </p:cNvSpPr>
            <p:nvPr/>
          </p:nvSpPr>
          <p:spPr bwMode="auto">
            <a:xfrm>
              <a:off x="1424" y="1808"/>
              <a:ext cx="2984" cy="202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grpSp>
      <p:sp>
        <p:nvSpPr>
          <p:cNvPr id="32774" name="Text Box 7"/>
          <p:cNvSpPr txBox="1">
            <a:spLocks noChangeArrowheads="1"/>
          </p:cNvSpPr>
          <p:nvPr/>
        </p:nvSpPr>
        <p:spPr bwMode="auto">
          <a:xfrm>
            <a:off x="0" y="3465513"/>
            <a:ext cx="282575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lgn="r">
              <a:defRPr/>
            </a:pPr>
            <a:r>
              <a:rPr lang="en-US" sz="2000">
                <a:solidFill>
                  <a:srgbClr val="000000"/>
                </a:solidFill>
              </a:rPr>
              <a:t>multimedia data</a:t>
            </a:r>
          </a:p>
          <a:p>
            <a:pPr algn="r">
              <a:defRPr/>
            </a:pPr>
            <a:r>
              <a:rPr lang="en-US" sz="2000">
                <a:solidFill>
                  <a:srgbClr val="000000"/>
                </a:solidFill>
              </a:rPr>
              <a:t>type, subtype, </a:t>
            </a:r>
          </a:p>
          <a:p>
            <a:pPr algn="r">
              <a:defRPr/>
            </a:pPr>
            <a:r>
              <a:rPr lang="en-US" sz="2000">
                <a:solidFill>
                  <a:srgbClr val="000000"/>
                </a:solidFill>
              </a:rPr>
              <a:t>parameter declaration</a:t>
            </a:r>
            <a:endParaRPr lang="en-US">
              <a:solidFill>
                <a:srgbClr val="000000"/>
              </a:solidFill>
              <a:latin typeface="Times New Roman" charset="0"/>
            </a:endParaRPr>
          </a:p>
        </p:txBody>
      </p:sp>
      <p:sp>
        <p:nvSpPr>
          <p:cNvPr id="32775" name="Text Box 8"/>
          <p:cNvSpPr txBox="1">
            <a:spLocks noChangeArrowheads="1"/>
          </p:cNvSpPr>
          <p:nvPr/>
        </p:nvSpPr>
        <p:spPr bwMode="auto">
          <a:xfrm>
            <a:off x="833438" y="4556125"/>
            <a:ext cx="19431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lgn="r">
              <a:defRPr/>
            </a:pPr>
            <a:r>
              <a:rPr lang="en-US" sz="2000">
                <a:solidFill>
                  <a:srgbClr val="000000"/>
                </a:solidFill>
              </a:rPr>
              <a:t>method used</a:t>
            </a:r>
          </a:p>
          <a:p>
            <a:pPr algn="r">
              <a:defRPr/>
            </a:pPr>
            <a:r>
              <a:rPr lang="en-US" sz="2000">
                <a:solidFill>
                  <a:srgbClr val="000000"/>
                </a:solidFill>
              </a:rPr>
              <a:t>to encode data</a:t>
            </a:r>
            <a:endParaRPr lang="en-US">
              <a:solidFill>
                <a:srgbClr val="000000"/>
              </a:solidFill>
              <a:latin typeface="Times New Roman" charset="0"/>
            </a:endParaRPr>
          </a:p>
        </p:txBody>
      </p:sp>
      <p:sp>
        <p:nvSpPr>
          <p:cNvPr id="32776" name="Text Box 9"/>
          <p:cNvSpPr txBox="1">
            <a:spLocks noChangeArrowheads="1"/>
          </p:cNvSpPr>
          <p:nvPr/>
        </p:nvSpPr>
        <p:spPr bwMode="auto">
          <a:xfrm>
            <a:off x="973138" y="3001963"/>
            <a:ext cx="18526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a:solidFill>
                  <a:srgbClr val="000000"/>
                </a:solidFill>
              </a:rPr>
              <a:t>MIME version</a:t>
            </a:r>
            <a:endParaRPr lang="en-US">
              <a:solidFill>
                <a:srgbClr val="000000"/>
              </a:solidFill>
              <a:latin typeface="Times New Roman" charset="0"/>
            </a:endParaRPr>
          </a:p>
        </p:txBody>
      </p:sp>
      <p:sp>
        <p:nvSpPr>
          <p:cNvPr id="32777" name="Text Box 10"/>
          <p:cNvSpPr txBox="1">
            <a:spLocks noChangeArrowheads="1"/>
          </p:cNvSpPr>
          <p:nvPr/>
        </p:nvSpPr>
        <p:spPr bwMode="auto">
          <a:xfrm>
            <a:off x="1106488" y="5529263"/>
            <a:ext cx="17637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a:solidFill>
                  <a:srgbClr val="000000"/>
                </a:solidFill>
              </a:rPr>
              <a:t>encoded data</a:t>
            </a:r>
            <a:endParaRPr lang="en-US">
              <a:solidFill>
                <a:srgbClr val="000000"/>
              </a:solidFill>
              <a:latin typeface="Times New Roman" charset="0"/>
            </a:endParaRPr>
          </a:p>
        </p:txBody>
      </p:sp>
      <p:sp>
        <p:nvSpPr>
          <p:cNvPr id="32778" name="Line 11"/>
          <p:cNvSpPr>
            <a:spLocks noChangeShapeType="1"/>
          </p:cNvSpPr>
          <p:nvPr/>
        </p:nvSpPr>
        <p:spPr bwMode="auto">
          <a:xfrm>
            <a:off x="2857500" y="3276600"/>
            <a:ext cx="1155700" cy="54610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2779" name="Line 12"/>
          <p:cNvSpPr>
            <a:spLocks noChangeShapeType="1"/>
          </p:cNvSpPr>
          <p:nvPr/>
        </p:nvSpPr>
        <p:spPr bwMode="auto">
          <a:xfrm>
            <a:off x="2832100" y="3911600"/>
            <a:ext cx="1181100" cy="19050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2780" name="Line 13"/>
          <p:cNvSpPr>
            <a:spLocks noChangeShapeType="1"/>
          </p:cNvSpPr>
          <p:nvPr/>
        </p:nvSpPr>
        <p:spPr bwMode="auto">
          <a:xfrm flipV="1">
            <a:off x="2806700" y="4419600"/>
            <a:ext cx="1244600" cy="35560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2781" name="Line 14"/>
          <p:cNvSpPr>
            <a:spLocks noChangeShapeType="1"/>
          </p:cNvSpPr>
          <p:nvPr/>
        </p:nvSpPr>
        <p:spPr bwMode="auto">
          <a:xfrm flipV="1">
            <a:off x="2844800" y="5168900"/>
            <a:ext cx="1003300" cy="50800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2782" name="Freeform 15"/>
          <p:cNvSpPr>
            <a:spLocks/>
          </p:cNvSpPr>
          <p:nvPr/>
        </p:nvSpPr>
        <p:spPr bwMode="auto">
          <a:xfrm>
            <a:off x="3871913" y="4810125"/>
            <a:ext cx="309562" cy="881063"/>
          </a:xfrm>
          <a:custGeom>
            <a:avLst/>
            <a:gdLst>
              <a:gd name="T0" fmla="*/ 2147483647 w 195"/>
              <a:gd name="T1" fmla="*/ 2147483647 h 555"/>
              <a:gd name="T2" fmla="*/ 0 w 195"/>
              <a:gd name="T3" fmla="*/ 0 h 555"/>
              <a:gd name="T4" fmla="*/ 0 w 195"/>
              <a:gd name="T5" fmla="*/ 2147483647 h 555"/>
              <a:gd name="T6" fmla="*/ 2147483647 w 195"/>
              <a:gd name="T7" fmla="*/ 2147483647 h 555"/>
              <a:gd name="T8" fmla="*/ 0 60000 65536"/>
              <a:gd name="T9" fmla="*/ 0 60000 65536"/>
              <a:gd name="T10" fmla="*/ 0 60000 65536"/>
              <a:gd name="T11" fmla="*/ 0 60000 65536"/>
              <a:gd name="T12" fmla="*/ 0 w 195"/>
              <a:gd name="T13" fmla="*/ 0 h 555"/>
              <a:gd name="T14" fmla="*/ 195 w 195"/>
              <a:gd name="T15" fmla="*/ 555 h 555"/>
            </a:gdLst>
            <a:ahLst/>
            <a:cxnLst>
              <a:cxn ang="T8">
                <a:pos x="T0" y="T1"/>
              </a:cxn>
              <a:cxn ang="T9">
                <a:pos x="T2" y="T3"/>
              </a:cxn>
              <a:cxn ang="T10">
                <a:pos x="T4" y="T5"/>
              </a:cxn>
              <a:cxn ang="T11">
                <a:pos x="T6" y="T7"/>
              </a:cxn>
            </a:cxnLst>
            <a:rect l="T12" t="T13" r="T14" b="T15"/>
            <a:pathLst>
              <a:path w="195" h="555">
                <a:moveTo>
                  <a:pt x="159" y="3"/>
                </a:moveTo>
                <a:lnTo>
                  <a:pt x="0" y="0"/>
                </a:lnTo>
                <a:lnTo>
                  <a:pt x="0" y="555"/>
                </a:lnTo>
                <a:lnTo>
                  <a:pt x="195" y="552"/>
                </a:lnTo>
              </a:path>
            </a:pathLst>
          </a:cu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7" name="Rectangle 16"/>
          <p:cNvSpPr/>
          <p:nvPr/>
        </p:nvSpPr>
        <p:spPr>
          <a:xfrm>
            <a:off x="533400" y="6030913"/>
            <a:ext cx="7772400" cy="707886"/>
          </a:xfrm>
          <a:prstGeom prst="rect">
            <a:avLst/>
          </a:prstGeom>
          <a:ln>
            <a:solidFill>
              <a:schemeClr val="tx1"/>
            </a:solidFill>
          </a:ln>
        </p:spPr>
        <p:txBody>
          <a:bodyPr wrap="square">
            <a:spAutoFit/>
          </a:bodyPr>
          <a:lstStyle/>
          <a:p>
            <a:pPr marL="342900" lvl="0" indent="-342900">
              <a:spcBef>
                <a:spcPct val="20000"/>
              </a:spcBef>
              <a:buClr>
                <a:srgbClr val="3333CC"/>
              </a:buClr>
              <a:buSzPct val="85000"/>
            </a:pPr>
            <a:r>
              <a:rPr lang="en-US" altLang="x-none" sz="2000" kern="0" dirty="0">
                <a:solidFill>
                  <a:srgbClr val="000000"/>
                </a:solidFill>
                <a:latin typeface="Comic Sans MS"/>
                <a:cs typeface="ＭＳ Ｐゴシック" charset="0"/>
              </a:rPr>
              <a:t>Benefit of MIME type: self describing data type, </a:t>
            </a:r>
            <a:r>
              <a:rPr lang="en-US" altLang="x-none" sz="2000" kern="0">
                <a:solidFill>
                  <a:srgbClr val="000000"/>
                </a:solidFill>
                <a:latin typeface="Comic Sans MS"/>
                <a:cs typeface="ＭＳ Ｐゴシック" charset="0"/>
              </a:rPr>
              <a:t>adding extensibility.</a:t>
            </a:r>
            <a:endParaRPr lang="en-US" altLang="x-none" sz="2000" kern="0" dirty="0">
              <a:solidFill>
                <a:srgbClr val="000000"/>
              </a:solidFill>
              <a:latin typeface="Comic Sans MS"/>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387468AD-BE0D-054C-8836-F449D508FE82}" type="slidenum">
              <a:rPr lang="en-US" altLang="x-none" sz="1400">
                <a:solidFill>
                  <a:srgbClr val="000000"/>
                </a:solidFill>
                <a:latin typeface="Comic Sans MS" charset="0"/>
              </a:rPr>
              <a:pPr/>
              <a:t>75</a:t>
            </a:fld>
            <a:endParaRPr lang="en-US" altLang="x-none" sz="1400">
              <a:solidFill>
                <a:srgbClr val="000000"/>
              </a:solidFill>
              <a:latin typeface="Comic Sans MS" charset="0"/>
            </a:endParaRPr>
          </a:p>
        </p:txBody>
      </p:sp>
      <p:sp>
        <p:nvSpPr>
          <p:cNvPr id="154626" name="Rectangle 2"/>
          <p:cNvSpPr>
            <a:spLocks noGrp="1" noChangeArrowheads="1"/>
          </p:cNvSpPr>
          <p:nvPr>
            <p:ph type="title"/>
          </p:nvPr>
        </p:nvSpPr>
        <p:spPr>
          <a:xfrm>
            <a:off x="523875" y="431800"/>
            <a:ext cx="8382000" cy="638175"/>
          </a:xfrm>
        </p:spPr>
        <p:txBody>
          <a:bodyPr/>
          <a:lstStyle/>
          <a:p>
            <a:r>
              <a:rPr lang="en-US" altLang="x-none" sz="3200">
                <a:ea typeface="ＭＳ Ｐゴシック" charset="-128"/>
              </a:rPr>
              <a:t>Multipart Type: How Attachment Works</a:t>
            </a:r>
            <a:endParaRPr lang="en-US" altLang="x-none">
              <a:ea typeface="ＭＳ Ｐゴシック" charset="-128"/>
            </a:endParaRPr>
          </a:p>
        </p:txBody>
      </p:sp>
      <p:sp>
        <p:nvSpPr>
          <p:cNvPr id="33796" name="Text Box 3"/>
          <p:cNvSpPr txBox="1">
            <a:spLocks noChangeArrowheads="1"/>
          </p:cNvSpPr>
          <p:nvPr/>
        </p:nvSpPr>
        <p:spPr bwMode="auto">
          <a:xfrm>
            <a:off x="631825" y="1425575"/>
            <a:ext cx="7346950" cy="525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lgn="l">
              <a:defRPr/>
            </a:pPr>
            <a:r>
              <a:rPr lang="en-US" sz="1600" b="1">
                <a:solidFill>
                  <a:srgbClr val="000000"/>
                </a:solidFill>
                <a:latin typeface="Courier New" charset="0"/>
              </a:rPr>
              <a:t>From: yry@cs.yale.edu</a:t>
            </a:r>
          </a:p>
          <a:p>
            <a:pPr algn="l">
              <a:defRPr/>
            </a:pPr>
            <a:r>
              <a:rPr lang="en-US" sz="1600" b="1">
                <a:solidFill>
                  <a:srgbClr val="000000"/>
                </a:solidFill>
                <a:latin typeface="Courier New" charset="0"/>
              </a:rPr>
              <a:t>To: cs433@cs.yale.edu </a:t>
            </a:r>
          </a:p>
          <a:p>
            <a:pPr algn="l">
              <a:defRPr/>
            </a:pPr>
            <a:r>
              <a:rPr lang="en-US" sz="1600" b="1">
                <a:solidFill>
                  <a:srgbClr val="000000"/>
                </a:solidFill>
                <a:latin typeface="Courier New" charset="0"/>
              </a:rPr>
              <a:t>Subject: Network map. </a:t>
            </a:r>
          </a:p>
          <a:p>
            <a:pPr algn="l">
              <a:defRPr/>
            </a:pPr>
            <a:r>
              <a:rPr lang="en-US" sz="1600" b="1">
                <a:solidFill>
                  <a:srgbClr val="000000"/>
                </a:solidFill>
                <a:latin typeface="Courier New" charset="0"/>
              </a:rPr>
              <a:t>MIME-Version: 1.0 </a:t>
            </a:r>
          </a:p>
          <a:p>
            <a:pPr algn="l">
              <a:defRPr/>
            </a:pPr>
            <a:r>
              <a:rPr lang="en-US" sz="1600" b="1">
                <a:solidFill>
                  <a:srgbClr val="FF0000"/>
                </a:solidFill>
                <a:latin typeface="Courier New" charset="0"/>
              </a:rPr>
              <a:t>Content-Type: multipart/mixed; boundary=98766789</a:t>
            </a:r>
          </a:p>
          <a:p>
            <a:pPr algn="l">
              <a:defRPr/>
            </a:pPr>
            <a:r>
              <a:rPr lang="en-US" sz="1600" b="1">
                <a:solidFill>
                  <a:srgbClr val="000000"/>
                </a:solidFill>
                <a:latin typeface="Courier New" charset="0"/>
              </a:rPr>
              <a:t> </a:t>
            </a:r>
          </a:p>
          <a:p>
            <a:pPr algn="l">
              <a:defRPr/>
            </a:pPr>
            <a:r>
              <a:rPr lang="en-US" sz="1600" b="1">
                <a:solidFill>
                  <a:srgbClr val="3333CC"/>
                </a:solidFill>
                <a:latin typeface="Courier New" charset="0"/>
              </a:rPr>
              <a:t>--98766789</a:t>
            </a:r>
          </a:p>
          <a:p>
            <a:pPr algn="l">
              <a:defRPr/>
            </a:pPr>
            <a:r>
              <a:rPr lang="en-US" sz="1600" b="1">
                <a:solidFill>
                  <a:srgbClr val="3333CC"/>
                </a:solidFill>
                <a:latin typeface="Courier New" charset="0"/>
              </a:rPr>
              <a:t>Content-Transfer-Encoding: quoted-printable</a:t>
            </a:r>
          </a:p>
          <a:p>
            <a:pPr algn="l">
              <a:defRPr/>
            </a:pPr>
            <a:r>
              <a:rPr lang="en-US" sz="1600" b="1">
                <a:solidFill>
                  <a:srgbClr val="3333CC"/>
                </a:solidFill>
                <a:latin typeface="Courier New" charset="0"/>
              </a:rPr>
              <a:t>Content-Type: text/plain</a:t>
            </a:r>
          </a:p>
          <a:p>
            <a:pPr algn="l">
              <a:defRPr/>
            </a:pPr>
            <a:endParaRPr lang="en-US" sz="1600" b="1">
              <a:solidFill>
                <a:srgbClr val="3333CC"/>
              </a:solidFill>
              <a:latin typeface="Courier New" charset="0"/>
            </a:endParaRPr>
          </a:p>
          <a:p>
            <a:pPr algn="l">
              <a:defRPr/>
            </a:pPr>
            <a:r>
              <a:rPr lang="en-US" sz="1600" b="1">
                <a:solidFill>
                  <a:srgbClr val="000000"/>
                </a:solidFill>
                <a:latin typeface="Courier New" charset="0"/>
              </a:rPr>
              <a:t>Hi, </a:t>
            </a:r>
          </a:p>
          <a:p>
            <a:pPr algn="l">
              <a:defRPr/>
            </a:pPr>
            <a:r>
              <a:rPr lang="en-US" sz="1600" b="1">
                <a:solidFill>
                  <a:srgbClr val="000000"/>
                </a:solidFill>
                <a:latin typeface="Courier New" charset="0"/>
              </a:rPr>
              <a:t>Attached is network topology map.</a:t>
            </a:r>
          </a:p>
          <a:p>
            <a:pPr algn="l">
              <a:defRPr/>
            </a:pPr>
            <a:r>
              <a:rPr lang="en-US" sz="1600" b="1">
                <a:solidFill>
                  <a:srgbClr val="3333CC"/>
                </a:solidFill>
                <a:latin typeface="Courier New" charset="0"/>
              </a:rPr>
              <a:t>--98766789</a:t>
            </a:r>
          </a:p>
          <a:p>
            <a:pPr algn="l">
              <a:defRPr/>
            </a:pPr>
            <a:r>
              <a:rPr lang="en-US" sz="1600" b="1">
                <a:solidFill>
                  <a:srgbClr val="3333CC"/>
                </a:solidFill>
                <a:latin typeface="Courier New" charset="0"/>
              </a:rPr>
              <a:t>Content-Transfer-Encoding: base64</a:t>
            </a:r>
          </a:p>
          <a:p>
            <a:pPr algn="l">
              <a:defRPr/>
            </a:pPr>
            <a:r>
              <a:rPr lang="en-US" sz="1600" b="1">
                <a:solidFill>
                  <a:srgbClr val="3333CC"/>
                </a:solidFill>
                <a:latin typeface="Courier New" charset="0"/>
              </a:rPr>
              <a:t>Content-Type: image/jpeg</a:t>
            </a:r>
          </a:p>
          <a:p>
            <a:pPr algn="l">
              <a:defRPr/>
            </a:pPr>
            <a:endParaRPr lang="en-US" sz="1600" b="1">
              <a:solidFill>
                <a:srgbClr val="000000"/>
              </a:solidFill>
              <a:latin typeface="Courier New" charset="0"/>
            </a:endParaRPr>
          </a:p>
          <a:p>
            <a:pPr algn="l">
              <a:defRPr/>
            </a:pPr>
            <a:r>
              <a:rPr lang="en-US" sz="1600" b="1">
                <a:solidFill>
                  <a:srgbClr val="000000"/>
                </a:solidFill>
                <a:latin typeface="Courier New" charset="0"/>
              </a:rPr>
              <a:t>base64 encoded data ..... </a:t>
            </a:r>
          </a:p>
          <a:p>
            <a:pPr algn="l">
              <a:defRPr/>
            </a:pPr>
            <a:r>
              <a:rPr lang="en-US" sz="1600" b="1">
                <a:solidFill>
                  <a:srgbClr val="000000"/>
                </a:solidFill>
                <a:latin typeface="Courier New" charset="0"/>
              </a:rPr>
              <a:t>......................... </a:t>
            </a:r>
          </a:p>
          <a:p>
            <a:pPr algn="l">
              <a:defRPr/>
            </a:pPr>
            <a:r>
              <a:rPr lang="en-US" sz="1600" b="1">
                <a:solidFill>
                  <a:srgbClr val="000000"/>
                </a:solidFill>
                <a:latin typeface="Courier New" charset="0"/>
              </a:rPr>
              <a:t>......base64 encoded data </a:t>
            </a:r>
          </a:p>
          <a:p>
            <a:pPr algn="l">
              <a:defRPr/>
            </a:pPr>
            <a:r>
              <a:rPr lang="en-US" sz="1600" b="1">
                <a:solidFill>
                  <a:srgbClr val="3333CC"/>
                </a:solidFill>
                <a:latin typeface="Courier New" charset="0"/>
              </a:rPr>
              <a:t>--98766789--</a:t>
            </a:r>
          </a:p>
          <a:p>
            <a:pPr algn="l">
              <a:defRPr/>
            </a:pPr>
            <a:endParaRPr lang="en-US" sz="1800" b="1">
              <a:solidFill>
                <a:srgbClr val="000000"/>
              </a:solidFill>
              <a:latin typeface="Courier New"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D9FACA5-F9A6-064E-8320-5C141E15FD65}" type="slidenum">
              <a:rPr lang="en-US" altLang="x-none" sz="1400">
                <a:solidFill>
                  <a:srgbClr val="000000"/>
                </a:solidFill>
                <a:latin typeface="Comic Sans MS" charset="0"/>
              </a:rPr>
              <a:pPr/>
              <a:t>76</a:t>
            </a:fld>
            <a:endParaRPr lang="en-US" altLang="x-none" sz="1400">
              <a:solidFill>
                <a:srgbClr val="000000"/>
              </a:solidFill>
              <a:latin typeface="Comic Sans MS" charset="0"/>
            </a:endParaRPr>
          </a:p>
        </p:txBody>
      </p:sp>
      <p:sp>
        <p:nvSpPr>
          <p:cNvPr id="158722" name="Rectangle 2"/>
          <p:cNvSpPr>
            <a:spLocks noGrp="1" noChangeArrowheads="1"/>
          </p:cNvSpPr>
          <p:nvPr>
            <p:ph type="title"/>
          </p:nvPr>
        </p:nvSpPr>
        <p:spPr/>
        <p:txBody>
          <a:bodyPr/>
          <a:lstStyle/>
          <a:p>
            <a:r>
              <a:rPr lang="en-US" altLang="x-none" sz="3600">
                <a:ea typeface="ＭＳ Ｐゴシック" charset="-128"/>
              </a:rPr>
              <a:t>POP3 Protocol: Mail Retrieval</a:t>
            </a:r>
            <a:endParaRPr lang="en-US" altLang="x-none">
              <a:ea typeface="ＭＳ Ｐゴシック" charset="-128"/>
            </a:endParaRPr>
          </a:p>
        </p:txBody>
      </p:sp>
      <p:sp>
        <p:nvSpPr>
          <p:cNvPr id="34820" name="Rectangle 3"/>
          <p:cNvSpPr>
            <a:spLocks noGrp="1" noChangeArrowheads="1"/>
          </p:cNvSpPr>
          <p:nvPr>
            <p:ph type="body" sz="half" idx="1"/>
          </p:nvPr>
        </p:nvSpPr>
        <p:spPr>
          <a:xfrm>
            <a:off x="495300" y="1438275"/>
            <a:ext cx="3971925" cy="5183188"/>
          </a:xfrm>
        </p:spPr>
        <p:txBody>
          <a:bodyPr/>
          <a:lstStyle/>
          <a:p>
            <a:pPr>
              <a:buFont typeface="ZapfDingbats" charset="0"/>
              <a:buNone/>
            </a:pPr>
            <a:r>
              <a:rPr lang="en-US" altLang="x-none" sz="2400" dirty="0">
                <a:solidFill>
                  <a:srgbClr val="FF0000"/>
                </a:solidFill>
                <a:ea typeface="ＭＳ Ｐゴシック" charset="-128"/>
              </a:rPr>
              <a:t>Authorization phase</a:t>
            </a:r>
            <a:endParaRPr lang="en-US" altLang="x-none" sz="2000" dirty="0">
              <a:ea typeface="ＭＳ Ｐゴシック" charset="-128"/>
            </a:endParaRPr>
          </a:p>
          <a:p>
            <a:pPr>
              <a:buFont typeface="Wingdings" pitchFamily="2" charset="2"/>
              <a:buChar char="q"/>
            </a:pPr>
            <a:r>
              <a:rPr lang="en-US" altLang="x-none" sz="2000" dirty="0">
                <a:ea typeface="ＭＳ Ｐゴシック" charset="-128"/>
              </a:rPr>
              <a:t>client commands: </a:t>
            </a:r>
          </a:p>
          <a:p>
            <a:pPr lvl="1">
              <a:buFont typeface="Courier New" panose="02070309020205020404" pitchFamily="49" charset="0"/>
              <a:buChar char="o"/>
            </a:pPr>
            <a:r>
              <a:rPr lang="en-US" altLang="x-none" sz="2000" b="1" dirty="0">
                <a:latin typeface="Courier New" charset="0"/>
                <a:ea typeface="ＭＳ Ｐゴシック" charset="-128"/>
              </a:rPr>
              <a:t>user:</a:t>
            </a:r>
            <a:r>
              <a:rPr lang="en-US" altLang="x-none" sz="2000" dirty="0">
                <a:ea typeface="ＭＳ Ｐゴシック" charset="-128"/>
              </a:rPr>
              <a:t> declare username</a:t>
            </a:r>
          </a:p>
          <a:p>
            <a:pPr lvl="1">
              <a:buFont typeface="Courier New" panose="02070309020205020404" pitchFamily="49" charset="0"/>
              <a:buChar char="o"/>
            </a:pPr>
            <a:r>
              <a:rPr lang="en-US" altLang="x-none" sz="2000" b="1" dirty="0">
                <a:latin typeface="Courier New" charset="0"/>
                <a:ea typeface="ＭＳ Ｐゴシック" charset="-128"/>
              </a:rPr>
              <a:t>pass:</a:t>
            </a:r>
            <a:r>
              <a:rPr lang="en-US" altLang="x-none" sz="2000" dirty="0">
                <a:ea typeface="ＭＳ Ｐゴシック" charset="-128"/>
              </a:rPr>
              <a:t> password</a:t>
            </a:r>
          </a:p>
          <a:p>
            <a:pPr>
              <a:buFont typeface="Wingdings" pitchFamily="2" charset="2"/>
              <a:buChar char="q"/>
            </a:pPr>
            <a:r>
              <a:rPr lang="en-US" altLang="x-none" sz="2000" dirty="0">
                <a:ea typeface="ＭＳ Ｐゴシック" charset="-128"/>
              </a:rPr>
              <a:t>server responses</a:t>
            </a:r>
          </a:p>
          <a:p>
            <a:pPr lvl="1">
              <a:buFont typeface="Courier New" panose="02070309020205020404" pitchFamily="49" charset="0"/>
              <a:buChar char="o"/>
            </a:pPr>
            <a:r>
              <a:rPr lang="en-US" altLang="x-none" sz="2000" b="1" dirty="0">
                <a:latin typeface="Courier New" charset="0"/>
                <a:ea typeface="ＭＳ Ｐゴシック" charset="-128"/>
              </a:rPr>
              <a:t>+OK</a:t>
            </a:r>
          </a:p>
          <a:p>
            <a:pPr lvl="1">
              <a:buFont typeface="Courier New" panose="02070309020205020404" pitchFamily="49" charset="0"/>
              <a:buChar char="o"/>
            </a:pPr>
            <a:r>
              <a:rPr lang="en-US" altLang="x-none" sz="2000" b="1" dirty="0">
                <a:latin typeface="Courier New" charset="0"/>
                <a:ea typeface="ＭＳ Ｐゴシック" charset="-128"/>
              </a:rPr>
              <a:t>-ERR</a:t>
            </a:r>
            <a:endParaRPr lang="en-US" altLang="x-none" sz="1800" dirty="0">
              <a:ea typeface="ＭＳ Ｐゴシック" charset="-128"/>
            </a:endParaRPr>
          </a:p>
          <a:p>
            <a:pPr>
              <a:buFont typeface="ZapfDingbats" charset="0"/>
              <a:buNone/>
            </a:pPr>
            <a:r>
              <a:rPr lang="en-US" altLang="x-none" sz="2400" dirty="0">
                <a:solidFill>
                  <a:srgbClr val="FF0000"/>
                </a:solidFill>
                <a:ea typeface="ＭＳ Ｐゴシック" charset="-128"/>
              </a:rPr>
              <a:t>Transaction phase, </a:t>
            </a:r>
            <a:r>
              <a:rPr lang="en-US" altLang="x-none" sz="2000" dirty="0">
                <a:solidFill>
                  <a:schemeClr val="tx2"/>
                </a:solidFill>
                <a:ea typeface="ＭＳ Ｐゴシック" charset="-128"/>
              </a:rPr>
              <a:t>client:</a:t>
            </a:r>
            <a:endParaRPr lang="en-US" altLang="x-none" sz="2000" dirty="0">
              <a:ea typeface="ＭＳ Ｐゴシック" charset="-128"/>
            </a:endParaRPr>
          </a:p>
          <a:p>
            <a:pPr>
              <a:buFont typeface="Wingdings" pitchFamily="2" charset="2"/>
              <a:buChar char="q"/>
            </a:pPr>
            <a:r>
              <a:rPr lang="en-US" altLang="x-none" sz="2000" b="1" dirty="0">
                <a:latin typeface="Courier New" charset="0"/>
                <a:ea typeface="ＭＳ Ｐゴシック" charset="-128"/>
              </a:rPr>
              <a:t>list:</a:t>
            </a:r>
            <a:r>
              <a:rPr lang="en-US" altLang="x-none" sz="2000" dirty="0">
                <a:ea typeface="ＭＳ Ｐゴシック" charset="-128"/>
              </a:rPr>
              <a:t> list message numbers</a:t>
            </a:r>
          </a:p>
          <a:p>
            <a:pPr>
              <a:buFont typeface="Wingdings" pitchFamily="2" charset="2"/>
              <a:buChar char="q"/>
            </a:pPr>
            <a:r>
              <a:rPr lang="en-US" altLang="x-none" sz="2000" b="1" dirty="0" err="1">
                <a:latin typeface="Courier New" charset="0"/>
                <a:ea typeface="ＭＳ Ｐゴシック" charset="-128"/>
              </a:rPr>
              <a:t>retr</a:t>
            </a:r>
            <a:r>
              <a:rPr lang="en-US" altLang="x-none" sz="2000" b="1" dirty="0">
                <a:latin typeface="Courier New" charset="0"/>
                <a:ea typeface="ＭＳ Ｐゴシック" charset="-128"/>
              </a:rPr>
              <a:t>:</a:t>
            </a:r>
            <a:r>
              <a:rPr lang="en-US" altLang="x-none" sz="2000" dirty="0">
                <a:ea typeface="ＭＳ Ｐゴシック" charset="-128"/>
              </a:rPr>
              <a:t> retrieve message by number</a:t>
            </a:r>
          </a:p>
          <a:p>
            <a:pPr>
              <a:buFont typeface="Wingdings" pitchFamily="2" charset="2"/>
              <a:buChar char="q"/>
            </a:pPr>
            <a:r>
              <a:rPr lang="en-US" altLang="x-none" sz="2000" b="1" dirty="0">
                <a:latin typeface="Courier New" charset="0"/>
                <a:ea typeface="ＭＳ Ｐゴシック" charset="-128"/>
              </a:rPr>
              <a:t>dele:</a:t>
            </a:r>
            <a:r>
              <a:rPr lang="en-US" altLang="x-none" sz="2000" dirty="0">
                <a:ea typeface="ＭＳ Ｐゴシック" charset="-128"/>
              </a:rPr>
              <a:t> delete</a:t>
            </a:r>
          </a:p>
          <a:p>
            <a:pPr>
              <a:buFont typeface="Wingdings" pitchFamily="2" charset="2"/>
              <a:buChar char="q"/>
            </a:pPr>
            <a:r>
              <a:rPr lang="en-US" altLang="x-none" sz="2000" b="1" dirty="0">
                <a:latin typeface="Courier New" charset="0"/>
                <a:ea typeface="ＭＳ Ｐゴシック" charset="-128"/>
              </a:rPr>
              <a:t>quit</a:t>
            </a:r>
            <a:endParaRPr lang="en-US" altLang="x-none" sz="2000" dirty="0">
              <a:ea typeface="ＭＳ Ｐゴシック" charset="-128"/>
            </a:endParaRPr>
          </a:p>
        </p:txBody>
      </p:sp>
      <p:sp>
        <p:nvSpPr>
          <p:cNvPr id="34821" name="Text Box 4"/>
          <p:cNvSpPr txBox="1">
            <a:spLocks noChangeArrowheads="1"/>
          </p:cNvSpPr>
          <p:nvPr/>
        </p:nvSpPr>
        <p:spPr bwMode="auto">
          <a:xfrm>
            <a:off x="4340225" y="3048000"/>
            <a:ext cx="3768725" cy="3575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lgn="l">
              <a:defRPr/>
            </a:pPr>
            <a:r>
              <a:rPr lang="en-US" sz="2000">
                <a:solidFill>
                  <a:srgbClr val="000000"/>
                </a:solidFill>
                <a:latin typeface="Times New Roman" charset="0"/>
              </a:rPr>
              <a:t>         </a:t>
            </a:r>
            <a:r>
              <a:rPr lang="en-US" sz="1600" b="1">
                <a:solidFill>
                  <a:srgbClr val="000000"/>
                </a:solidFill>
                <a:latin typeface="Courier New" charset="0"/>
              </a:rPr>
              <a:t>C: list </a:t>
            </a:r>
          </a:p>
          <a:p>
            <a:pPr algn="l">
              <a:defRPr/>
            </a:pPr>
            <a:r>
              <a:rPr lang="en-US" sz="1600" b="1">
                <a:solidFill>
                  <a:srgbClr val="000000"/>
                </a:solidFill>
                <a:latin typeface="Courier New" charset="0"/>
              </a:rPr>
              <a:t>     S: 1 498 </a:t>
            </a:r>
          </a:p>
          <a:p>
            <a:pPr algn="l">
              <a:defRPr/>
            </a:pPr>
            <a:r>
              <a:rPr lang="en-US" sz="1600" b="1">
                <a:solidFill>
                  <a:srgbClr val="000000"/>
                </a:solidFill>
                <a:latin typeface="Courier New" charset="0"/>
              </a:rPr>
              <a:t>     S: 2 912 </a:t>
            </a:r>
          </a:p>
          <a:p>
            <a:pPr algn="l">
              <a:defRPr/>
            </a:pPr>
            <a:r>
              <a:rPr lang="en-US" sz="1600" b="1">
                <a:solidFill>
                  <a:srgbClr val="000000"/>
                </a:solidFill>
                <a:latin typeface="Courier New" charset="0"/>
              </a:rPr>
              <a:t>     S: . </a:t>
            </a:r>
          </a:p>
          <a:p>
            <a:pPr algn="l">
              <a:defRPr/>
            </a:pPr>
            <a:r>
              <a:rPr lang="en-US" sz="1600" b="1">
                <a:solidFill>
                  <a:srgbClr val="000000"/>
                </a:solidFill>
                <a:latin typeface="Courier New" charset="0"/>
              </a:rPr>
              <a:t>     C: retr 1 </a:t>
            </a:r>
          </a:p>
          <a:p>
            <a:pPr algn="l">
              <a:defRPr/>
            </a:pPr>
            <a:r>
              <a:rPr lang="en-US" sz="1600" b="1">
                <a:solidFill>
                  <a:srgbClr val="000000"/>
                </a:solidFill>
                <a:latin typeface="Courier New" charset="0"/>
              </a:rPr>
              <a:t>     S: &lt;message 1 contents&gt;</a:t>
            </a:r>
          </a:p>
          <a:p>
            <a:pPr algn="l">
              <a:defRPr/>
            </a:pPr>
            <a:r>
              <a:rPr lang="en-US" sz="1600" b="1">
                <a:solidFill>
                  <a:srgbClr val="000000"/>
                </a:solidFill>
                <a:latin typeface="Courier New" charset="0"/>
              </a:rPr>
              <a:t>     S: . </a:t>
            </a:r>
          </a:p>
          <a:p>
            <a:pPr algn="l">
              <a:defRPr/>
            </a:pPr>
            <a:r>
              <a:rPr lang="en-US" sz="1600" b="1">
                <a:solidFill>
                  <a:srgbClr val="000000"/>
                </a:solidFill>
                <a:latin typeface="Courier New" charset="0"/>
              </a:rPr>
              <a:t>     C: dele 1 </a:t>
            </a:r>
          </a:p>
          <a:p>
            <a:pPr algn="l">
              <a:defRPr/>
            </a:pPr>
            <a:r>
              <a:rPr lang="en-US" sz="1600" b="1">
                <a:solidFill>
                  <a:srgbClr val="000000"/>
                </a:solidFill>
                <a:latin typeface="Courier New" charset="0"/>
              </a:rPr>
              <a:t>     C: retr 2 </a:t>
            </a:r>
          </a:p>
          <a:p>
            <a:pPr algn="l">
              <a:defRPr/>
            </a:pPr>
            <a:r>
              <a:rPr lang="en-US" sz="1600" b="1">
                <a:solidFill>
                  <a:srgbClr val="000000"/>
                </a:solidFill>
                <a:latin typeface="Courier New" charset="0"/>
              </a:rPr>
              <a:t>     S: &lt;message 1 contents&gt;</a:t>
            </a:r>
          </a:p>
          <a:p>
            <a:pPr algn="l">
              <a:defRPr/>
            </a:pPr>
            <a:r>
              <a:rPr lang="en-US" sz="1600" b="1">
                <a:solidFill>
                  <a:srgbClr val="000000"/>
                </a:solidFill>
                <a:latin typeface="Courier New" charset="0"/>
              </a:rPr>
              <a:t>     S: . </a:t>
            </a:r>
          </a:p>
          <a:p>
            <a:pPr algn="l">
              <a:defRPr/>
            </a:pPr>
            <a:r>
              <a:rPr lang="en-US" sz="1600" b="1">
                <a:solidFill>
                  <a:srgbClr val="000000"/>
                </a:solidFill>
                <a:latin typeface="Courier New" charset="0"/>
              </a:rPr>
              <a:t>     C: dele 2 </a:t>
            </a:r>
          </a:p>
          <a:p>
            <a:pPr algn="l">
              <a:defRPr/>
            </a:pPr>
            <a:r>
              <a:rPr lang="en-US" sz="1600" b="1">
                <a:solidFill>
                  <a:srgbClr val="000000"/>
                </a:solidFill>
                <a:latin typeface="Courier New" charset="0"/>
              </a:rPr>
              <a:t>     C: quit </a:t>
            </a:r>
          </a:p>
          <a:p>
            <a:pPr algn="l">
              <a:defRPr/>
            </a:pPr>
            <a:r>
              <a:rPr lang="en-US" sz="1600" b="1">
                <a:solidFill>
                  <a:srgbClr val="000000"/>
                </a:solidFill>
                <a:latin typeface="Courier New" charset="0"/>
              </a:rPr>
              <a:t>     S: +OK </a:t>
            </a:r>
            <a:r>
              <a:rPr lang="en-US" sz="1200" b="1">
                <a:solidFill>
                  <a:srgbClr val="000000"/>
                </a:solidFill>
                <a:latin typeface="Courier New" charset="0"/>
              </a:rPr>
              <a:t>POP3 server signing off</a:t>
            </a:r>
            <a:endParaRPr lang="en-US" sz="1600" b="1">
              <a:solidFill>
                <a:srgbClr val="000000"/>
              </a:solidFill>
              <a:latin typeface="Courier New" charset="0"/>
            </a:endParaRPr>
          </a:p>
        </p:txBody>
      </p:sp>
      <p:sp>
        <p:nvSpPr>
          <p:cNvPr id="34822" name="Text Box 5"/>
          <p:cNvSpPr txBox="1">
            <a:spLocks noChangeArrowheads="1"/>
          </p:cNvSpPr>
          <p:nvPr/>
        </p:nvSpPr>
        <p:spPr bwMode="auto">
          <a:xfrm>
            <a:off x="4989513" y="1311275"/>
            <a:ext cx="3495675" cy="155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lgn="l">
              <a:defRPr/>
            </a:pPr>
            <a:endParaRPr lang="en-US" sz="1600" b="1">
              <a:solidFill>
                <a:srgbClr val="000000"/>
              </a:solidFill>
              <a:latin typeface="Courier New" charset="0"/>
            </a:endParaRPr>
          </a:p>
          <a:p>
            <a:pPr algn="l">
              <a:defRPr/>
            </a:pPr>
            <a:r>
              <a:rPr lang="en-US" sz="1600" b="1">
                <a:solidFill>
                  <a:srgbClr val="000000"/>
                </a:solidFill>
                <a:latin typeface="Courier New" charset="0"/>
              </a:rPr>
              <a:t>S: +OK POP3 server ready </a:t>
            </a:r>
          </a:p>
          <a:p>
            <a:pPr algn="l">
              <a:defRPr/>
            </a:pPr>
            <a:r>
              <a:rPr lang="en-US" sz="1600" b="1">
                <a:solidFill>
                  <a:srgbClr val="000000"/>
                </a:solidFill>
                <a:latin typeface="Courier New" charset="0"/>
              </a:rPr>
              <a:t>C: user alice </a:t>
            </a:r>
          </a:p>
          <a:p>
            <a:pPr algn="l">
              <a:defRPr/>
            </a:pPr>
            <a:r>
              <a:rPr lang="en-US" sz="1600" b="1">
                <a:solidFill>
                  <a:srgbClr val="000000"/>
                </a:solidFill>
                <a:latin typeface="Courier New" charset="0"/>
              </a:rPr>
              <a:t>S: +OK </a:t>
            </a:r>
          </a:p>
          <a:p>
            <a:pPr algn="l">
              <a:defRPr/>
            </a:pPr>
            <a:r>
              <a:rPr lang="en-US" sz="1600" b="1">
                <a:solidFill>
                  <a:srgbClr val="000000"/>
                </a:solidFill>
                <a:latin typeface="Courier New" charset="0"/>
              </a:rPr>
              <a:t>C: pass hungry </a:t>
            </a:r>
          </a:p>
          <a:p>
            <a:pPr algn="l">
              <a:defRPr/>
            </a:pPr>
            <a:r>
              <a:rPr lang="en-US" sz="1600" b="1">
                <a:solidFill>
                  <a:srgbClr val="000000"/>
                </a:solidFill>
                <a:latin typeface="Courier New" charset="0"/>
              </a:rPr>
              <a:t>S: +OK</a:t>
            </a:r>
            <a:r>
              <a:rPr lang="en-US" sz="1200" b="1">
                <a:solidFill>
                  <a:srgbClr val="000000"/>
                </a:solidFill>
                <a:latin typeface="Courier New" charset="0"/>
              </a:rPr>
              <a:t> user successfully logged on</a:t>
            </a:r>
            <a:endParaRPr lang="en-US" sz="2000">
              <a:solidFill>
                <a:srgbClr val="000000"/>
              </a:solidFill>
              <a:latin typeface="Times New Roman" charset="0"/>
            </a:endParaRPr>
          </a:p>
        </p:txBody>
      </p:sp>
      <p:sp>
        <p:nvSpPr>
          <p:cNvPr id="34823" name="Freeform 6"/>
          <p:cNvSpPr>
            <a:spLocks/>
          </p:cNvSpPr>
          <p:nvPr/>
        </p:nvSpPr>
        <p:spPr bwMode="auto">
          <a:xfrm>
            <a:off x="4972050" y="1560513"/>
            <a:ext cx="371475" cy="1301750"/>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4824" name="Line 7"/>
          <p:cNvSpPr>
            <a:spLocks noChangeShapeType="1"/>
          </p:cNvSpPr>
          <p:nvPr/>
        </p:nvSpPr>
        <p:spPr bwMode="auto">
          <a:xfrm>
            <a:off x="3486150" y="1676400"/>
            <a:ext cx="1425575" cy="376238"/>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4825" name="Freeform 8"/>
          <p:cNvSpPr>
            <a:spLocks/>
          </p:cNvSpPr>
          <p:nvPr/>
        </p:nvSpPr>
        <p:spPr bwMode="auto">
          <a:xfrm>
            <a:off x="4962525" y="3125788"/>
            <a:ext cx="371475" cy="3411537"/>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4826" name="Line 9"/>
          <p:cNvSpPr>
            <a:spLocks noChangeShapeType="1"/>
          </p:cNvSpPr>
          <p:nvPr/>
        </p:nvSpPr>
        <p:spPr bwMode="auto">
          <a:xfrm flipV="1">
            <a:off x="3152775" y="3952875"/>
            <a:ext cx="1733550" cy="32385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4827" name="Text Box 6"/>
          <p:cNvSpPr txBox="1">
            <a:spLocks noChangeArrowheads="1"/>
          </p:cNvSpPr>
          <p:nvPr/>
        </p:nvSpPr>
        <p:spPr bwMode="auto">
          <a:xfrm>
            <a:off x="82550" y="6451600"/>
            <a:ext cx="6280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1800" b="1" dirty="0">
                <a:solidFill>
                  <a:srgbClr val="002060"/>
                </a:solidFill>
                <a:latin typeface="Courier New" charset="0"/>
              </a:rPr>
              <a:t>%</a:t>
            </a:r>
            <a:r>
              <a:rPr lang="en-US" altLang="x-none" sz="1800" b="1" dirty="0" err="1">
                <a:solidFill>
                  <a:srgbClr val="002060"/>
                </a:solidFill>
                <a:latin typeface="Courier New" charset="0"/>
              </a:rPr>
              <a:t>openssl</a:t>
            </a:r>
            <a:r>
              <a:rPr lang="en-US" altLang="x-none" sz="1800" b="1" dirty="0">
                <a:solidFill>
                  <a:srgbClr val="002060"/>
                </a:solidFill>
                <a:latin typeface="Courier New" charset="0"/>
              </a:rPr>
              <a:t> </a:t>
            </a:r>
            <a:r>
              <a:rPr lang="en-US" altLang="x-none" sz="1800" b="1" dirty="0" err="1">
                <a:solidFill>
                  <a:srgbClr val="002060"/>
                </a:solidFill>
                <a:latin typeface="Courier New" charset="0"/>
              </a:rPr>
              <a:t>s_client</a:t>
            </a:r>
            <a:r>
              <a:rPr lang="en-US" altLang="x-none" sz="1800" b="1" dirty="0">
                <a:solidFill>
                  <a:srgbClr val="002060"/>
                </a:solidFill>
                <a:latin typeface="Courier New" charset="0"/>
              </a:rPr>
              <a:t> –connect pop.gmail.com:995</a:t>
            </a:r>
            <a:endParaRPr lang="en-US" altLang="x-none" sz="2800" dirty="0">
              <a:solidFill>
                <a:srgbClr val="002060"/>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2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2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2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2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2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2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2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2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820">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20">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820">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8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8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8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8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8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8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P spid="34821" grpId="0"/>
      <p:bldP spid="34822" grpId="0"/>
      <p:bldP spid="3482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Exercise</a:t>
            </a:r>
          </a:p>
        </p:txBody>
      </p:sp>
      <p:sp>
        <p:nvSpPr>
          <p:cNvPr id="7" name="Content Placeholder 6"/>
          <p:cNvSpPr>
            <a:spLocks noGrp="1"/>
          </p:cNvSpPr>
          <p:nvPr>
            <p:ph idx="1"/>
          </p:nvPr>
        </p:nvSpPr>
        <p:spPr/>
        <p:txBody>
          <a:bodyPr/>
          <a:lstStyle/>
          <a:p>
            <a:pPr>
              <a:buFont typeface="Wingdings" pitchFamily="2" charset="2"/>
              <a:buChar char="q"/>
            </a:pPr>
            <a:r>
              <a:rPr lang="en-US" dirty="0"/>
              <a:t>Send email to yalecs433533 with attachment</a:t>
            </a:r>
          </a:p>
          <a:p>
            <a:pPr>
              <a:buFont typeface="Wingdings" pitchFamily="2" charset="2"/>
              <a:buChar char="q"/>
            </a:pPr>
            <a:r>
              <a:rPr lang="en-US" dirty="0"/>
              <a:t>Retrieve using pop</a:t>
            </a:r>
          </a:p>
        </p:txBody>
      </p:sp>
      <p:sp>
        <p:nvSpPr>
          <p:cNvPr id="5" name="Slide Number Placeholder 4"/>
          <p:cNvSpPr>
            <a:spLocks noGrp="1"/>
          </p:cNvSpPr>
          <p:nvPr>
            <p:ph type="sldNum" sz="quarter" idx="11"/>
          </p:nvPr>
        </p:nvSpPr>
        <p:spPr/>
        <p:txBody>
          <a:bodyPr/>
          <a:lstStyle/>
          <a:p>
            <a:fld id="{718200E6-4CED-3D4B-AAC7-42A621ACFA33}" type="slidenum">
              <a:rPr lang="en-US" altLang="x-none" smtClean="0"/>
              <a:pPr/>
              <a:t>77</a:t>
            </a:fld>
            <a:endParaRPr lang="en-US" altLang="x-none"/>
          </a:p>
        </p:txBody>
      </p:sp>
    </p:spTree>
    <p:extLst>
      <p:ext uri="{BB962C8B-B14F-4D97-AF65-F5344CB8AC3E}">
        <p14:creationId xmlns:p14="http://schemas.microsoft.com/office/powerpoint/2010/main" val="12544063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DA7823A4-81B8-1A45-9743-07104256B7DA}" type="slidenum">
              <a:rPr lang="en-US" altLang="x-none" sz="1400">
                <a:solidFill>
                  <a:srgbClr val="000000"/>
                </a:solidFill>
                <a:latin typeface="Comic Sans MS" charset="0"/>
              </a:rPr>
              <a:pPr/>
              <a:t>78</a:t>
            </a:fld>
            <a:endParaRPr lang="en-US" altLang="x-none" sz="1400">
              <a:solidFill>
                <a:srgbClr val="000000"/>
              </a:solidFill>
              <a:latin typeface="Comic Sans MS" charset="0"/>
            </a:endParaRPr>
          </a:p>
        </p:txBody>
      </p:sp>
      <p:sp>
        <p:nvSpPr>
          <p:cNvPr id="160770" name="Rectangle 2"/>
          <p:cNvSpPr>
            <a:spLocks noGrp="1" noChangeArrowheads="1"/>
          </p:cNvSpPr>
          <p:nvPr>
            <p:ph type="title"/>
          </p:nvPr>
        </p:nvSpPr>
        <p:spPr>
          <a:xfrm>
            <a:off x="190500" y="238125"/>
            <a:ext cx="8382000" cy="1143000"/>
          </a:xfrm>
        </p:spPr>
        <p:txBody>
          <a:bodyPr/>
          <a:lstStyle/>
          <a:p>
            <a:r>
              <a:rPr lang="en-US" altLang="x-none" sz="2800">
                <a:ea typeface="ＭＳ Ｐゴシック" charset="-128"/>
              </a:rPr>
              <a:t>Evaluation of SMTP/POP/IMAP</a:t>
            </a:r>
            <a:endParaRPr lang="en-US" altLang="x-none">
              <a:ea typeface="ＭＳ Ｐゴシック" charset="-128"/>
            </a:endParaRPr>
          </a:p>
        </p:txBody>
      </p:sp>
      <p:sp>
        <p:nvSpPr>
          <p:cNvPr id="4106" name="Rectangle 306"/>
          <p:cNvSpPr>
            <a:spLocks noChangeArrowheads="1"/>
          </p:cNvSpPr>
          <p:nvPr/>
        </p:nvSpPr>
        <p:spPr bwMode="auto">
          <a:xfrm>
            <a:off x="415925" y="2600325"/>
            <a:ext cx="3646488" cy="2032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zh-CN" sz="1800" b="1">
                <a:solidFill>
                  <a:srgbClr val="000000"/>
                </a:solidFill>
                <a:latin typeface="Comic Sans MS" charset="0"/>
                <a:ea typeface="宋体" charset="-122"/>
              </a:rPr>
              <a:t>Key questions to ask about a C-S application</a:t>
            </a:r>
          </a:p>
          <a:p>
            <a:pPr algn="l"/>
            <a:br>
              <a:rPr lang="en-US" altLang="zh-CN" sz="1800" b="1">
                <a:solidFill>
                  <a:srgbClr val="000000"/>
                </a:solidFill>
                <a:latin typeface="Comic Sans MS" charset="0"/>
                <a:ea typeface="宋体" charset="-122"/>
              </a:rPr>
            </a:br>
            <a:r>
              <a:rPr lang="en-US" altLang="zh-CN" sz="1800" b="1">
                <a:solidFill>
                  <a:srgbClr val="000000"/>
                </a:solidFill>
                <a:latin typeface="Comic Sans MS" charset="0"/>
                <a:ea typeface="宋体" charset="-122"/>
              </a:rPr>
              <a:t>- </a:t>
            </a:r>
            <a:r>
              <a:rPr lang="en-US" altLang="zh-CN" sz="1800" b="1">
                <a:solidFill>
                  <a:srgbClr val="FF0000"/>
                </a:solidFill>
                <a:latin typeface="Comic Sans MS" charset="0"/>
                <a:ea typeface="宋体" charset="-122"/>
              </a:rPr>
              <a:t>extensible</a:t>
            </a:r>
            <a:r>
              <a:rPr lang="en-US" altLang="zh-CN" sz="1800" b="1">
                <a:solidFill>
                  <a:srgbClr val="000000"/>
                </a:solidFill>
                <a:latin typeface="Comic Sans MS" charset="0"/>
                <a:ea typeface="宋体" charset="-122"/>
              </a:rPr>
              <a:t>?</a:t>
            </a:r>
          </a:p>
          <a:p>
            <a:pPr algn="l"/>
            <a:r>
              <a:rPr lang="en-US" altLang="zh-CN" sz="1800" b="1">
                <a:solidFill>
                  <a:srgbClr val="000000"/>
                </a:solidFill>
                <a:latin typeface="Comic Sans MS" charset="0"/>
                <a:ea typeface="宋体" charset="-122"/>
              </a:rPr>
              <a:t>- </a:t>
            </a:r>
            <a:r>
              <a:rPr lang="en-US" altLang="zh-CN" sz="1800" b="1">
                <a:solidFill>
                  <a:srgbClr val="FF0000"/>
                </a:solidFill>
                <a:latin typeface="Comic Sans MS" charset="0"/>
                <a:ea typeface="宋体" charset="-122"/>
              </a:rPr>
              <a:t>scalable</a:t>
            </a:r>
            <a:r>
              <a:rPr lang="en-US" altLang="zh-CN" sz="1800" b="1">
                <a:solidFill>
                  <a:srgbClr val="000000"/>
                </a:solidFill>
                <a:latin typeface="Comic Sans MS" charset="0"/>
                <a:ea typeface="宋体" charset="-122"/>
              </a:rPr>
              <a:t>?</a:t>
            </a:r>
          </a:p>
          <a:p>
            <a:pPr algn="l"/>
            <a:r>
              <a:rPr lang="en-US" altLang="zh-CN" sz="1800" b="1">
                <a:solidFill>
                  <a:srgbClr val="000000"/>
                </a:solidFill>
                <a:latin typeface="Comic Sans MS" charset="0"/>
                <a:ea typeface="宋体" charset="-122"/>
              </a:rPr>
              <a:t>- </a:t>
            </a:r>
            <a:r>
              <a:rPr lang="en-US" altLang="zh-CN" sz="1800" b="1">
                <a:solidFill>
                  <a:srgbClr val="FF0000"/>
                </a:solidFill>
                <a:latin typeface="Comic Sans MS" charset="0"/>
                <a:ea typeface="宋体" charset="-122"/>
              </a:rPr>
              <a:t>robust</a:t>
            </a:r>
            <a:r>
              <a:rPr lang="en-US" altLang="zh-CN" sz="1800" b="1">
                <a:solidFill>
                  <a:srgbClr val="000000"/>
                </a:solidFill>
                <a:latin typeface="Comic Sans MS" charset="0"/>
                <a:ea typeface="宋体" charset="-122"/>
              </a:rPr>
              <a:t>? </a:t>
            </a:r>
          </a:p>
          <a:p>
            <a:pPr algn="l"/>
            <a:r>
              <a:rPr lang="en-US" altLang="x-none" sz="1800" b="1">
                <a:solidFill>
                  <a:srgbClr val="000000"/>
                </a:solidFill>
                <a:latin typeface="Comic Sans MS" charset="0"/>
                <a:ea typeface="宋体" charset="-122"/>
              </a:rPr>
              <a:t>- </a:t>
            </a:r>
            <a:r>
              <a:rPr lang="en-US" altLang="x-none" sz="1800" b="1">
                <a:solidFill>
                  <a:srgbClr val="FF0000"/>
                </a:solidFill>
                <a:latin typeface="Comic Sans MS" charset="0"/>
                <a:ea typeface="宋体" charset="-122"/>
              </a:rPr>
              <a:t>security</a:t>
            </a:r>
            <a:r>
              <a:rPr lang="en-US" altLang="x-none" sz="1800" b="1">
                <a:solidFill>
                  <a:srgbClr val="000000"/>
                </a:solidFill>
                <a:latin typeface="Comic Sans MS" charset="0"/>
                <a:ea typeface="宋体" charset="-122"/>
              </a:rPr>
              <a:t>?</a:t>
            </a:r>
            <a:endParaRPr lang="en-US" altLang="x-none" sz="1800" b="1">
              <a:solidFill>
                <a:srgbClr val="000000"/>
              </a:solidFill>
              <a:latin typeface="Comic Sans MS" charset="0"/>
            </a:endParaRPr>
          </a:p>
        </p:txBody>
      </p:sp>
      <p:sp>
        <p:nvSpPr>
          <p:cNvPr id="4107" name="Line 18"/>
          <p:cNvSpPr>
            <a:spLocks noChangeShapeType="1"/>
          </p:cNvSpPr>
          <p:nvPr/>
        </p:nvSpPr>
        <p:spPr bwMode="auto">
          <a:xfrm>
            <a:off x="5724525" y="2476500"/>
            <a:ext cx="1123950" cy="790575"/>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60773" name="Group 19"/>
          <p:cNvGrpSpPr>
            <a:grpSpLocks/>
          </p:cNvGrpSpPr>
          <p:nvPr/>
        </p:nvGrpSpPr>
        <p:grpSpPr bwMode="auto">
          <a:xfrm>
            <a:off x="7116763" y="2479675"/>
            <a:ext cx="355600" cy="933450"/>
            <a:chOff x="4180" y="783"/>
            <a:chExt cx="150" cy="307"/>
          </a:xfrm>
        </p:grpSpPr>
        <p:sp>
          <p:nvSpPr>
            <p:cNvPr id="4217"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218" name="Rectangle 21"/>
            <p:cNvSpPr>
              <a:spLocks noChangeArrowheads="1"/>
            </p:cNvSpPr>
            <p:nvPr/>
          </p:nvSpPr>
          <p:spPr bwMode="auto">
            <a:xfrm>
              <a:off x="4256" y="785"/>
              <a:ext cx="70"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219"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20"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21"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22"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23"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24"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grpSp>
      <p:grpSp>
        <p:nvGrpSpPr>
          <p:cNvPr id="160774" name="Group 28"/>
          <p:cNvGrpSpPr>
            <a:grpSpLocks/>
          </p:cNvGrpSpPr>
          <p:nvPr/>
        </p:nvGrpSpPr>
        <p:grpSpPr bwMode="auto">
          <a:xfrm>
            <a:off x="6873875" y="2932113"/>
            <a:ext cx="822325" cy="1049337"/>
            <a:chOff x="4288" y="2627"/>
            <a:chExt cx="518" cy="661"/>
          </a:xfrm>
        </p:grpSpPr>
        <p:sp>
          <p:nvSpPr>
            <p:cNvPr id="4202" name="Rectangle 29"/>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03" name="Text Box 30"/>
            <p:cNvSpPr txBox="1">
              <a:spLocks noChangeArrowheads="1"/>
            </p:cNvSpPr>
            <p:nvPr/>
          </p:nvSpPr>
          <p:spPr bwMode="auto">
            <a:xfrm>
              <a:off x="4288" y="2627"/>
              <a:ext cx="504"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mail</a:t>
              </a:r>
            </a:p>
            <a:p>
              <a:pPr>
                <a:defRPr/>
              </a:pPr>
              <a:r>
                <a:rPr lang="en-US" sz="1600">
                  <a:solidFill>
                    <a:srgbClr val="000000"/>
                  </a:solidFill>
                </a:rPr>
                <a:t>server</a:t>
              </a:r>
              <a:endParaRPr lang="en-US">
                <a:solidFill>
                  <a:srgbClr val="000000"/>
                </a:solidFill>
                <a:latin typeface="Times New Roman" charset="0"/>
              </a:endParaRPr>
            </a:p>
          </p:txBody>
        </p:sp>
        <p:sp>
          <p:nvSpPr>
            <p:cNvPr id="4204" name="Rectangle 3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05" name="Line 32"/>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06" name="Line 33"/>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07" name="Line 34"/>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08" name="Line 35"/>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09" name="Line 36"/>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10" name="Line 37"/>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11" name="Line 38"/>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12" name="Rectangle 3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13" name="Rectangle 4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14" name="Rectangle 4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15" name="Rectangle 4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16" name="Rectangle 4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grpSp>
      <p:grpSp>
        <p:nvGrpSpPr>
          <p:cNvPr id="160775" name="Group 44"/>
          <p:cNvGrpSpPr>
            <a:grpSpLocks/>
          </p:cNvGrpSpPr>
          <p:nvPr/>
        </p:nvGrpSpPr>
        <p:grpSpPr bwMode="auto">
          <a:xfrm>
            <a:off x="7599363" y="2070100"/>
            <a:ext cx="709612" cy="703263"/>
            <a:chOff x="4337" y="290"/>
            <a:chExt cx="447" cy="443"/>
          </a:xfrm>
        </p:grpSpPr>
        <p:graphicFrame>
          <p:nvGraphicFramePr>
            <p:cNvPr id="160869" name="Object 45"/>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1607" name="Clip" r:id="rId4" imgW="1307079" imgH="1083682" progId="MS_ClipArt_Gallery.2">
                    <p:embed/>
                  </p:oleObj>
                </mc:Choice>
                <mc:Fallback>
                  <p:oleObj name="Clip" r:id="rId4" imgW="1307079" imgH="1083682" progId="MS_ClipArt_Gallery.2">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60870" name="Group 46"/>
            <p:cNvGrpSpPr>
              <a:grpSpLocks/>
            </p:cNvGrpSpPr>
            <p:nvPr/>
          </p:nvGrpSpPr>
          <p:grpSpPr bwMode="auto">
            <a:xfrm>
              <a:off x="4337" y="367"/>
              <a:ext cx="447" cy="366"/>
              <a:chOff x="4189" y="817"/>
              <a:chExt cx="521" cy="366"/>
            </a:xfrm>
          </p:grpSpPr>
          <p:sp>
            <p:nvSpPr>
              <p:cNvPr id="4200" name="Rectangle 4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01" name="Text Box 48"/>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60776" name="Group 49"/>
          <p:cNvGrpSpPr>
            <a:grpSpLocks/>
          </p:cNvGrpSpPr>
          <p:nvPr/>
        </p:nvGrpSpPr>
        <p:grpSpPr bwMode="auto">
          <a:xfrm>
            <a:off x="7827963" y="3079750"/>
            <a:ext cx="709612" cy="703263"/>
            <a:chOff x="4337" y="290"/>
            <a:chExt cx="447" cy="443"/>
          </a:xfrm>
        </p:grpSpPr>
        <p:graphicFrame>
          <p:nvGraphicFramePr>
            <p:cNvPr id="160865" name="Object 50"/>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1608" name="Clip" r:id="rId6" imgW="1307079" imgH="1083682" progId="MS_ClipArt_Gallery.2">
                    <p:embed/>
                  </p:oleObj>
                </mc:Choice>
                <mc:Fallback>
                  <p:oleObj name="Clip" r:id="rId6" imgW="1307079" imgH="1083682" progId="MS_ClipArt_Gallery.2">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60866" name="Group 51"/>
            <p:cNvGrpSpPr>
              <a:grpSpLocks/>
            </p:cNvGrpSpPr>
            <p:nvPr/>
          </p:nvGrpSpPr>
          <p:grpSpPr bwMode="auto">
            <a:xfrm>
              <a:off x="4337" y="367"/>
              <a:ext cx="447" cy="366"/>
              <a:chOff x="4189" y="817"/>
              <a:chExt cx="521" cy="366"/>
            </a:xfrm>
          </p:grpSpPr>
          <p:sp>
            <p:nvSpPr>
              <p:cNvPr id="4197" name="Rectangle 52"/>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98" name="Text Box 53"/>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60777" name="Group 54"/>
          <p:cNvGrpSpPr>
            <a:grpSpLocks/>
          </p:cNvGrpSpPr>
          <p:nvPr/>
        </p:nvGrpSpPr>
        <p:grpSpPr bwMode="auto">
          <a:xfrm>
            <a:off x="7599363" y="4127500"/>
            <a:ext cx="709612" cy="703263"/>
            <a:chOff x="4337" y="290"/>
            <a:chExt cx="447" cy="443"/>
          </a:xfrm>
        </p:grpSpPr>
        <p:graphicFrame>
          <p:nvGraphicFramePr>
            <p:cNvPr id="160861" name="Object 55"/>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1609" name="Clip" r:id="rId7" imgW="1307079" imgH="1083682" progId="MS_ClipArt_Gallery.2">
                    <p:embed/>
                  </p:oleObj>
                </mc:Choice>
                <mc:Fallback>
                  <p:oleObj name="Clip" r:id="rId7" imgW="1307079" imgH="1083682" progId="MS_ClipArt_Gallery.2">
                    <p:embed/>
                    <p:pic>
                      <p:nvPicPr>
                        <p:cNvPr id="0"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60862" name="Group 56"/>
            <p:cNvGrpSpPr>
              <a:grpSpLocks/>
            </p:cNvGrpSpPr>
            <p:nvPr/>
          </p:nvGrpSpPr>
          <p:grpSpPr bwMode="auto">
            <a:xfrm>
              <a:off x="4337" y="367"/>
              <a:ext cx="447" cy="366"/>
              <a:chOff x="4189" y="817"/>
              <a:chExt cx="521" cy="366"/>
            </a:xfrm>
          </p:grpSpPr>
          <p:sp>
            <p:nvSpPr>
              <p:cNvPr id="4194" name="Rectangle 5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95" name="Text Box 58"/>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60778" name="Group 59"/>
          <p:cNvGrpSpPr>
            <a:grpSpLocks/>
          </p:cNvGrpSpPr>
          <p:nvPr/>
        </p:nvGrpSpPr>
        <p:grpSpPr bwMode="auto">
          <a:xfrm>
            <a:off x="4873625" y="3889375"/>
            <a:ext cx="822325" cy="1501775"/>
            <a:chOff x="3484" y="2522"/>
            <a:chExt cx="518" cy="946"/>
          </a:xfrm>
        </p:grpSpPr>
        <p:grpSp>
          <p:nvGrpSpPr>
            <p:cNvPr id="160836" name="Group 60"/>
            <p:cNvGrpSpPr>
              <a:grpSpLocks/>
            </p:cNvGrpSpPr>
            <p:nvPr/>
          </p:nvGrpSpPr>
          <p:grpSpPr bwMode="auto">
            <a:xfrm>
              <a:off x="3631" y="2522"/>
              <a:ext cx="224" cy="588"/>
              <a:chOff x="4180" y="783"/>
              <a:chExt cx="150" cy="307"/>
            </a:xfrm>
          </p:grpSpPr>
          <p:sp>
            <p:nvSpPr>
              <p:cNvPr id="4185" name="AutoShape 6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86" name="Rectangle 62"/>
              <p:cNvSpPr>
                <a:spLocks noChangeArrowheads="1"/>
              </p:cNvSpPr>
              <p:nvPr/>
            </p:nvSpPr>
            <p:spPr bwMode="auto">
              <a:xfrm>
                <a:off x="4256" y="785"/>
                <a:ext cx="70"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87" name="Rectangle 6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88" name="AutoShape 6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89" name="Line 6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90" name="Line 6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91" name="Rectangle 6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92" name="Rectangle 6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grpSp>
        <p:grpSp>
          <p:nvGrpSpPr>
            <p:cNvPr id="160837" name="Group 69"/>
            <p:cNvGrpSpPr>
              <a:grpSpLocks/>
            </p:cNvGrpSpPr>
            <p:nvPr/>
          </p:nvGrpSpPr>
          <p:grpSpPr bwMode="auto">
            <a:xfrm>
              <a:off x="3484" y="2807"/>
              <a:ext cx="518" cy="661"/>
              <a:chOff x="4288" y="2627"/>
              <a:chExt cx="518" cy="661"/>
            </a:xfrm>
          </p:grpSpPr>
          <p:sp>
            <p:nvSpPr>
              <p:cNvPr id="4170" name="Rectangle 70"/>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71" name="Text Box 71"/>
              <p:cNvSpPr txBox="1">
                <a:spLocks noChangeArrowheads="1"/>
              </p:cNvSpPr>
              <p:nvPr/>
            </p:nvSpPr>
            <p:spPr bwMode="auto">
              <a:xfrm>
                <a:off x="4288" y="2627"/>
                <a:ext cx="504"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mail</a:t>
                </a:r>
              </a:p>
              <a:p>
                <a:pPr>
                  <a:defRPr/>
                </a:pPr>
                <a:r>
                  <a:rPr lang="en-US" sz="1600">
                    <a:solidFill>
                      <a:srgbClr val="000000"/>
                    </a:solidFill>
                  </a:rPr>
                  <a:t>server</a:t>
                </a:r>
                <a:endParaRPr lang="en-US">
                  <a:solidFill>
                    <a:srgbClr val="000000"/>
                  </a:solidFill>
                  <a:latin typeface="Times New Roman" charset="0"/>
                </a:endParaRPr>
              </a:p>
            </p:txBody>
          </p:sp>
          <p:sp>
            <p:nvSpPr>
              <p:cNvPr id="4172" name="Rectangle 7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73" name="Line 73"/>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74" name="Line 74"/>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75" name="Line 75"/>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76" name="Line 76"/>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77" name="Line 77"/>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78" name="Line 78"/>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79" name="Line 79"/>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80" name="Rectangle 8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81" name="Rectangle 8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82" name="Rectangle 8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83" name="Rectangle 8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84" name="Rectangle 8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grpSp>
      </p:grpSp>
      <p:grpSp>
        <p:nvGrpSpPr>
          <p:cNvPr id="160779" name="Group 85"/>
          <p:cNvGrpSpPr>
            <a:grpSpLocks/>
          </p:cNvGrpSpPr>
          <p:nvPr/>
        </p:nvGrpSpPr>
        <p:grpSpPr bwMode="auto">
          <a:xfrm>
            <a:off x="7016750" y="5516563"/>
            <a:ext cx="709613" cy="703262"/>
            <a:chOff x="4337" y="290"/>
            <a:chExt cx="447" cy="443"/>
          </a:xfrm>
        </p:grpSpPr>
        <p:graphicFrame>
          <p:nvGraphicFramePr>
            <p:cNvPr id="160832" name="Object 86"/>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1610" name="Clip" r:id="rId8" imgW="1307079" imgH="1083682" progId="MS_ClipArt_Gallery.2">
                    <p:embed/>
                  </p:oleObj>
                </mc:Choice>
                <mc:Fallback>
                  <p:oleObj name="Clip" r:id="rId8" imgW="1307079" imgH="1083682" progId="MS_ClipArt_Gallery.2">
                    <p:embed/>
                    <p:pic>
                      <p:nvPicPr>
                        <p:cNvPr id="0" name="Object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60833" name="Group 87"/>
            <p:cNvGrpSpPr>
              <a:grpSpLocks/>
            </p:cNvGrpSpPr>
            <p:nvPr/>
          </p:nvGrpSpPr>
          <p:grpSpPr bwMode="auto">
            <a:xfrm>
              <a:off x="4337" y="367"/>
              <a:ext cx="447" cy="366"/>
              <a:chOff x="4189" y="817"/>
              <a:chExt cx="521" cy="366"/>
            </a:xfrm>
          </p:grpSpPr>
          <p:sp>
            <p:nvSpPr>
              <p:cNvPr id="4166" name="Rectangle 8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67" name="Text Box 89"/>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60780" name="Group 90"/>
          <p:cNvGrpSpPr>
            <a:grpSpLocks/>
          </p:cNvGrpSpPr>
          <p:nvPr/>
        </p:nvGrpSpPr>
        <p:grpSpPr bwMode="auto">
          <a:xfrm>
            <a:off x="4989513" y="5499100"/>
            <a:ext cx="709612" cy="703263"/>
            <a:chOff x="4337" y="290"/>
            <a:chExt cx="447" cy="443"/>
          </a:xfrm>
        </p:grpSpPr>
        <p:graphicFrame>
          <p:nvGraphicFramePr>
            <p:cNvPr id="160828" name="Object 91"/>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1611" name="Clip" r:id="rId9" imgW="1307079" imgH="1083682" progId="MS_ClipArt_Gallery.2">
                    <p:embed/>
                  </p:oleObj>
                </mc:Choice>
                <mc:Fallback>
                  <p:oleObj name="Clip" r:id="rId9" imgW="1307079" imgH="1083682" progId="MS_ClipArt_Gallery.2">
                    <p:embed/>
                    <p:pic>
                      <p:nvPicPr>
                        <p:cNvPr id="0" name="Object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60829" name="Group 92"/>
            <p:cNvGrpSpPr>
              <a:grpSpLocks/>
            </p:cNvGrpSpPr>
            <p:nvPr/>
          </p:nvGrpSpPr>
          <p:grpSpPr bwMode="auto">
            <a:xfrm>
              <a:off x="4337" y="367"/>
              <a:ext cx="447" cy="366"/>
              <a:chOff x="4189" y="817"/>
              <a:chExt cx="521" cy="366"/>
            </a:xfrm>
          </p:grpSpPr>
          <p:sp>
            <p:nvSpPr>
              <p:cNvPr id="4163" name="Rectangle 93"/>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64" name="Text Box 94"/>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60781" name="Group 95"/>
          <p:cNvGrpSpPr>
            <a:grpSpLocks/>
          </p:cNvGrpSpPr>
          <p:nvPr/>
        </p:nvGrpSpPr>
        <p:grpSpPr bwMode="auto">
          <a:xfrm>
            <a:off x="4873625" y="1631950"/>
            <a:ext cx="822325" cy="1501775"/>
            <a:chOff x="3484" y="2522"/>
            <a:chExt cx="518" cy="946"/>
          </a:xfrm>
        </p:grpSpPr>
        <p:grpSp>
          <p:nvGrpSpPr>
            <p:cNvPr id="160803" name="Group 96"/>
            <p:cNvGrpSpPr>
              <a:grpSpLocks/>
            </p:cNvGrpSpPr>
            <p:nvPr/>
          </p:nvGrpSpPr>
          <p:grpSpPr bwMode="auto">
            <a:xfrm>
              <a:off x="3631" y="2522"/>
              <a:ext cx="224" cy="588"/>
              <a:chOff x="4180" y="783"/>
              <a:chExt cx="150" cy="307"/>
            </a:xfrm>
          </p:grpSpPr>
          <p:sp>
            <p:nvSpPr>
              <p:cNvPr id="4154" name="AutoShape 9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55" name="Rectangle 98"/>
              <p:cNvSpPr>
                <a:spLocks noChangeArrowheads="1"/>
              </p:cNvSpPr>
              <p:nvPr/>
            </p:nvSpPr>
            <p:spPr bwMode="auto">
              <a:xfrm>
                <a:off x="4256" y="785"/>
                <a:ext cx="70"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56" name="Rectangle 9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57" name="AutoShape 10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58" name="Line 10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59" name="Line 10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60" name="Rectangle 10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61" name="Rectangle 10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grpSp>
        <p:grpSp>
          <p:nvGrpSpPr>
            <p:cNvPr id="160804" name="Group 105"/>
            <p:cNvGrpSpPr>
              <a:grpSpLocks/>
            </p:cNvGrpSpPr>
            <p:nvPr/>
          </p:nvGrpSpPr>
          <p:grpSpPr bwMode="auto">
            <a:xfrm>
              <a:off x="3484" y="2807"/>
              <a:ext cx="518" cy="661"/>
              <a:chOff x="4288" y="2627"/>
              <a:chExt cx="518" cy="661"/>
            </a:xfrm>
          </p:grpSpPr>
          <p:sp>
            <p:nvSpPr>
              <p:cNvPr id="4139" name="Rectangle 106"/>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40" name="Text Box 107"/>
              <p:cNvSpPr txBox="1">
                <a:spLocks noChangeArrowheads="1"/>
              </p:cNvSpPr>
              <p:nvPr/>
            </p:nvSpPr>
            <p:spPr bwMode="auto">
              <a:xfrm>
                <a:off x="4288" y="2627"/>
                <a:ext cx="504"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mail</a:t>
                </a:r>
              </a:p>
              <a:p>
                <a:pPr>
                  <a:defRPr/>
                </a:pPr>
                <a:r>
                  <a:rPr lang="en-US" sz="1600">
                    <a:solidFill>
                      <a:srgbClr val="000000"/>
                    </a:solidFill>
                  </a:rPr>
                  <a:t>server</a:t>
                </a:r>
                <a:endParaRPr lang="en-US">
                  <a:solidFill>
                    <a:srgbClr val="000000"/>
                  </a:solidFill>
                  <a:latin typeface="Times New Roman" charset="0"/>
                </a:endParaRPr>
              </a:p>
            </p:txBody>
          </p:sp>
          <p:sp>
            <p:nvSpPr>
              <p:cNvPr id="4141" name="Rectangle 108"/>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42" name="Line 109"/>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3" name="Line 110"/>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4" name="Line 111"/>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5" name="Line 112"/>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6" name="Line 113"/>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7" name="Line 114"/>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8" name="Line 115"/>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9" name="Rectangle 116"/>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50" name="Rectangle 117"/>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51" name="Rectangle 118"/>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52" name="Rectangle 119"/>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53" name="Rectangle 120"/>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grpSp>
      </p:grpSp>
      <p:grpSp>
        <p:nvGrpSpPr>
          <p:cNvPr id="160782" name="Group 121"/>
          <p:cNvGrpSpPr>
            <a:grpSpLocks/>
          </p:cNvGrpSpPr>
          <p:nvPr/>
        </p:nvGrpSpPr>
        <p:grpSpPr bwMode="auto">
          <a:xfrm>
            <a:off x="6329363" y="1374775"/>
            <a:ext cx="709612" cy="703263"/>
            <a:chOff x="4337" y="290"/>
            <a:chExt cx="447" cy="443"/>
          </a:xfrm>
        </p:grpSpPr>
        <p:graphicFrame>
          <p:nvGraphicFramePr>
            <p:cNvPr id="160799" name="Object 122"/>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1612" name="Clip" r:id="rId10" imgW="1307079" imgH="1083682" progId="MS_ClipArt_Gallery.2">
                    <p:embed/>
                  </p:oleObj>
                </mc:Choice>
                <mc:Fallback>
                  <p:oleObj name="Clip" r:id="rId10" imgW="1307079" imgH="1083682" progId="MS_ClipArt_Gallery.2">
                    <p:embed/>
                    <p:pic>
                      <p:nvPicPr>
                        <p:cNvPr id="0" name="Object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60800" name="Group 123"/>
            <p:cNvGrpSpPr>
              <a:grpSpLocks/>
            </p:cNvGrpSpPr>
            <p:nvPr/>
          </p:nvGrpSpPr>
          <p:grpSpPr bwMode="auto">
            <a:xfrm>
              <a:off x="4337" y="367"/>
              <a:ext cx="447" cy="366"/>
              <a:chOff x="4189" y="817"/>
              <a:chExt cx="521" cy="366"/>
            </a:xfrm>
          </p:grpSpPr>
          <p:sp>
            <p:nvSpPr>
              <p:cNvPr id="4135" name="Rectangle 124"/>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36" name="Text Box 125"/>
              <p:cNvSpPr txBox="1">
                <a:spLocks noChangeArrowheads="1"/>
              </p:cNvSpPr>
              <p:nvPr/>
            </p:nvSpPr>
            <p:spPr bwMode="auto">
              <a:xfrm>
                <a:off x="4189" y="817"/>
                <a:ext cx="521"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sp>
        <p:nvSpPr>
          <p:cNvPr id="4118" name="Line 126"/>
          <p:cNvSpPr>
            <a:spLocks noChangeShapeType="1"/>
          </p:cNvSpPr>
          <p:nvPr/>
        </p:nvSpPr>
        <p:spPr bwMode="auto">
          <a:xfrm flipV="1">
            <a:off x="5724525" y="3676650"/>
            <a:ext cx="1123950" cy="108585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19" name="Line 127"/>
          <p:cNvSpPr>
            <a:spLocks noChangeShapeType="1"/>
          </p:cNvSpPr>
          <p:nvPr/>
        </p:nvSpPr>
        <p:spPr bwMode="auto">
          <a:xfrm flipH="1" flipV="1">
            <a:off x="4981575" y="3152775"/>
            <a:ext cx="0" cy="1247775"/>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60785" name="Group 364"/>
          <p:cNvGrpSpPr>
            <a:grpSpLocks/>
          </p:cNvGrpSpPr>
          <p:nvPr/>
        </p:nvGrpSpPr>
        <p:grpSpPr bwMode="auto">
          <a:xfrm>
            <a:off x="4459288" y="2713038"/>
            <a:ext cx="2393950" cy="1714500"/>
            <a:chOff x="4459288" y="2713038"/>
            <a:chExt cx="2393950" cy="1714500"/>
          </a:xfrm>
        </p:grpSpPr>
        <p:grpSp>
          <p:nvGrpSpPr>
            <p:cNvPr id="160790" name="Group 128"/>
            <p:cNvGrpSpPr>
              <a:grpSpLocks/>
            </p:cNvGrpSpPr>
            <p:nvPr/>
          </p:nvGrpSpPr>
          <p:grpSpPr bwMode="auto">
            <a:xfrm>
              <a:off x="5821365" y="3970340"/>
              <a:ext cx="1031875" cy="457200"/>
              <a:chOff x="3745" y="2537"/>
              <a:chExt cx="650" cy="288"/>
            </a:xfrm>
          </p:grpSpPr>
          <p:sp>
            <p:nvSpPr>
              <p:cNvPr id="4132" name="Rectangle 129"/>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33" name="Text Box 130"/>
              <p:cNvSpPr txBox="1">
                <a:spLocks noChangeArrowheads="1"/>
              </p:cNvSpPr>
              <p:nvPr/>
            </p:nvSpPr>
            <p:spPr bwMode="auto">
              <a:xfrm>
                <a:off x="3745" y="2537"/>
                <a:ext cx="65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solidFill>
                      <a:srgbClr val="FF0000"/>
                    </a:solidFill>
                  </a:rPr>
                  <a:t>SMTP</a:t>
                </a:r>
                <a:endParaRPr lang="en-US">
                  <a:solidFill>
                    <a:srgbClr val="000000"/>
                  </a:solidFill>
                  <a:latin typeface="Times New Roman" charset="0"/>
                </a:endParaRPr>
              </a:p>
            </p:txBody>
          </p:sp>
        </p:grpSp>
        <p:grpSp>
          <p:nvGrpSpPr>
            <p:cNvPr id="160791" name="Group 131"/>
            <p:cNvGrpSpPr>
              <a:grpSpLocks/>
            </p:cNvGrpSpPr>
            <p:nvPr/>
          </p:nvGrpSpPr>
          <p:grpSpPr bwMode="auto">
            <a:xfrm>
              <a:off x="5783265" y="2713040"/>
              <a:ext cx="1031875" cy="457200"/>
              <a:chOff x="3745" y="2537"/>
              <a:chExt cx="650" cy="288"/>
            </a:xfrm>
          </p:grpSpPr>
          <p:sp>
            <p:nvSpPr>
              <p:cNvPr id="4130" name="Rectangle 132"/>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31" name="Text Box 133"/>
              <p:cNvSpPr txBox="1">
                <a:spLocks noChangeArrowheads="1"/>
              </p:cNvSpPr>
              <p:nvPr/>
            </p:nvSpPr>
            <p:spPr bwMode="auto">
              <a:xfrm>
                <a:off x="3745" y="2537"/>
                <a:ext cx="65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solidFill>
                      <a:srgbClr val="FF0000"/>
                    </a:solidFill>
                  </a:rPr>
                  <a:t>SMTP</a:t>
                </a:r>
                <a:endParaRPr lang="en-US">
                  <a:solidFill>
                    <a:srgbClr val="000000"/>
                  </a:solidFill>
                  <a:latin typeface="Times New Roman" charset="0"/>
                </a:endParaRPr>
              </a:p>
            </p:txBody>
          </p:sp>
        </p:grpSp>
        <p:grpSp>
          <p:nvGrpSpPr>
            <p:cNvPr id="160792" name="Group 134"/>
            <p:cNvGrpSpPr>
              <a:grpSpLocks/>
            </p:cNvGrpSpPr>
            <p:nvPr/>
          </p:nvGrpSpPr>
          <p:grpSpPr bwMode="auto">
            <a:xfrm>
              <a:off x="4459290" y="3427415"/>
              <a:ext cx="1031875" cy="457200"/>
              <a:chOff x="3745" y="2537"/>
              <a:chExt cx="650" cy="288"/>
            </a:xfrm>
          </p:grpSpPr>
          <p:sp>
            <p:nvSpPr>
              <p:cNvPr id="4128" name="Rectangle 135"/>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29" name="Text Box 136"/>
              <p:cNvSpPr txBox="1">
                <a:spLocks noChangeArrowheads="1"/>
              </p:cNvSpPr>
              <p:nvPr/>
            </p:nvSpPr>
            <p:spPr bwMode="auto">
              <a:xfrm>
                <a:off x="3745" y="2537"/>
                <a:ext cx="65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solidFill>
                      <a:srgbClr val="FF0000"/>
                    </a:solidFill>
                  </a:rPr>
                  <a:t>SMTP</a:t>
                </a:r>
                <a:endParaRPr lang="en-US">
                  <a:solidFill>
                    <a:srgbClr val="000000"/>
                  </a:solidFill>
                  <a:latin typeface="Times New Roman" charset="0"/>
                </a:endParaRPr>
              </a:p>
            </p:txBody>
          </p:sp>
        </p:grpSp>
      </p:grpSp>
      <p:sp>
        <p:nvSpPr>
          <p:cNvPr id="4121" name="Line 137"/>
          <p:cNvSpPr>
            <a:spLocks noChangeShapeType="1"/>
          </p:cNvSpPr>
          <p:nvPr/>
        </p:nvSpPr>
        <p:spPr bwMode="auto">
          <a:xfrm>
            <a:off x="5735638" y="5332413"/>
            <a:ext cx="1306512" cy="606425"/>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60787" name="Group 138"/>
          <p:cNvGrpSpPr>
            <a:grpSpLocks/>
          </p:cNvGrpSpPr>
          <p:nvPr/>
        </p:nvGrpSpPr>
        <p:grpSpPr bwMode="auto">
          <a:xfrm>
            <a:off x="5956300" y="5295900"/>
            <a:ext cx="862013" cy="790575"/>
            <a:chOff x="3798" y="2580"/>
            <a:chExt cx="543" cy="498"/>
          </a:xfrm>
        </p:grpSpPr>
        <p:sp>
          <p:nvSpPr>
            <p:cNvPr id="4123" name="Rectangle 139"/>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24" name="Text Box 140"/>
            <p:cNvSpPr txBox="1">
              <a:spLocks noChangeArrowheads="1"/>
            </p:cNvSpPr>
            <p:nvPr/>
          </p:nvSpPr>
          <p:spPr bwMode="auto">
            <a:xfrm>
              <a:off x="3802" y="2613"/>
              <a:ext cx="539" cy="46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a:solidFill>
                    <a:srgbClr val="FF0000"/>
                  </a:solidFill>
                </a:rPr>
                <a:t>POP3 or</a:t>
              </a:r>
            </a:p>
            <a:p>
              <a:pPr>
                <a:defRPr/>
              </a:pPr>
              <a:r>
                <a:rPr lang="en-US" sz="1400">
                  <a:solidFill>
                    <a:srgbClr val="FF0000"/>
                  </a:solidFill>
                </a:rPr>
                <a:t>IMAP</a:t>
              </a:r>
              <a:br>
                <a:rPr lang="en-US" sz="1400">
                  <a:solidFill>
                    <a:srgbClr val="FF0000"/>
                  </a:solidFill>
                </a:rPr>
              </a:br>
              <a:r>
                <a:rPr lang="en-US" sz="1400">
                  <a:solidFill>
                    <a:srgbClr val="FF0000"/>
                  </a:solidFill>
                </a:rPr>
                <a:t>SMTP</a:t>
              </a:r>
              <a:endParaRPr lang="en-US" sz="1400">
                <a:solidFill>
                  <a:srgbClr val="000000"/>
                </a:solidFill>
                <a:latin typeface="Times New Roman" charset="0"/>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F7DCB12C-1B56-4448-89AD-26B0E9E95536}" type="slidenum">
              <a:rPr lang="en-US" altLang="x-none" sz="1400">
                <a:solidFill>
                  <a:srgbClr val="000000"/>
                </a:solidFill>
                <a:latin typeface="Comic Sans MS" charset="0"/>
              </a:rPr>
              <a:pPr/>
              <a:t>79</a:t>
            </a:fld>
            <a:endParaRPr lang="en-US" altLang="x-none" sz="1400">
              <a:solidFill>
                <a:srgbClr val="000000"/>
              </a:solidFill>
              <a:latin typeface="Comic Sans MS" charset="0"/>
            </a:endParaRPr>
          </a:p>
        </p:txBody>
      </p:sp>
      <p:sp>
        <p:nvSpPr>
          <p:cNvPr id="164866" name="Rectangle 2"/>
          <p:cNvSpPr>
            <a:spLocks noGrp="1" noChangeArrowheads="1"/>
          </p:cNvSpPr>
          <p:nvPr>
            <p:ph type="title"/>
          </p:nvPr>
        </p:nvSpPr>
        <p:spPr/>
        <p:txBody>
          <a:bodyPr/>
          <a:lstStyle/>
          <a:p>
            <a:r>
              <a:rPr lang="en-US" altLang="zh-CN" dirty="0">
                <a:ea typeface="宋体" charset="-122"/>
              </a:rPr>
              <a:t>Email Security: Spam</a:t>
            </a:r>
            <a:endParaRPr lang="en-US" altLang="x-none" dirty="0">
              <a:ea typeface="ＭＳ Ｐゴシック" charset="-128"/>
            </a:endParaRPr>
          </a:p>
        </p:txBody>
      </p:sp>
      <p:sp>
        <p:nvSpPr>
          <p:cNvPr id="164867" name="Rectangle 3"/>
          <p:cNvSpPr>
            <a:spLocks noGrp="1" noChangeArrowheads="1"/>
          </p:cNvSpPr>
          <p:nvPr>
            <p:ph type="body" idx="1"/>
          </p:nvPr>
        </p:nvSpPr>
        <p:spPr>
          <a:xfrm>
            <a:off x="533400" y="1379538"/>
            <a:ext cx="7772400" cy="4648200"/>
          </a:xfrm>
        </p:spPr>
        <p:txBody>
          <a:bodyPr/>
          <a:lstStyle/>
          <a:p>
            <a:pPr>
              <a:buFont typeface="Wingdings" pitchFamily="2" charset="2"/>
              <a:buChar char="q"/>
            </a:pPr>
            <a:r>
              <a:rPr lang="en-US" altLang="zh-CN" sz="2400" dirty="0">
                <a:ea typeface="宋体" charset="-122"/>
              </a:rPr>
              <a:t>Spam (Google)</a:t>
            </a:r>
          </a:p>
        </p:txBody>
      </p:sp>
      <p:pic>
        <p:nvPicPr>
          <p:cNvPr id="16486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0263" y="2216150"/>
            <a:ext cx="713422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sz="2795">
                <a:ea typeface="ＭＳ Ｐゴシック" charset="-128"/>
              </a:rPr>
              <a:t>Equilibrium = Time Reversibility [Frank Kelly]</a:t>
            </a:r>
          </a:p>
        </p:txBody>
      </p:sp>
      <p:sp>
        <p:nvSpPr>
          <p:cNvPr id="84994"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Statistically </a:t>
            </a:r>
            <a:br>
              <a:rPr lang="en-US" altLang="x-none" dirty="0">
                <a:ea typeface="ＭＳ Ｐゴシック" charset="-128"/>
              </a:rPr>
            </a:br>
            <a:r>
              <a:rPr lang="en-US" altLang="x-none" dirty="0">
                <a:ea typeface="ＭＳ Ｐゴシック" charset="-128"/>
              </a:rPr>
              <a:t>cannot distinguish</a:t>
            </a:r>
          </a:p>
        </p:txBody>
      </p:sp>
      <p:sp>
        <p:nvSpPr>
          <p:cNvPr id="849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4E629B2B-38B4-8F45-B73B-3B1392205DBE}" type="slidenum">
              <a:rPr lang="en-US" altLang="x-none" sz="1198">
                <a:latin typeface="Tahoma" charset="0"/>
              </a:rPr>
              <a:pPr/>
              <a:t>8</a:t>
            </a:fld>
            <a:endParaRPr lang="en-US" altLang="x-none" sz="1198">
              <a:latin typeface="Tahoma" charset="0"/>
            </a:endParaRPr>
          </a:p>
        </p:txBody>
      </p:sp>
      <p:cxnSp>
        <p:nvCxnSpPr>
          <p:cNvPr id="84996" name="Straight Arrow Connector 34"/>
          <p:cNvCxnSpPr>
            <a:cxnSpLocks noChangeShapeType="1"/>
          </p:cNvCxnSpPr>
          <p:nvPr/>
        </p:nvCxnSpPr>
        <p:spPr bwMode="auto">
          <a:xfrm>
            <a:off x="688230" y="6171884"/>
            <a:ext cx="8225480"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84997" name="Straight Arrow Connector 36"/>
          <p:cNvCxnSpPr>
            <a:cxnSpLocks noChangeShapeType="1"/>
          </p:cNvCxnSpPr>
          <p:nvPr/>
        </p:nvCxnSpPr>
        <p:spPr bwMode="auto">
          <a:xfrm rot="5400000" flipH="1" flipV="1">
            <a:off x="-949418" y="4532651"/>
            <a:ext cx="3276882"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sp>
        <p:nvSpPr>
          <p:cNvPr id="84998" name="Rectangle 38"/>
          <p:cNvSpPr>
            <a:spLocks noChangeArrowheads="1"/>
          </p:cNvSpPr>
          <p:nvPr/>
        </p:nvSpPr>
        <p:spPr bwMode="auto">
          <a:xfrm>
            <a:off x="7923357" y="6171884"/>
            <a:ext cx="717808"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time</a:t>
            </a:r>
            <a:endParaRPr lang="en-US" altLang="x-none" sz="499"/>
          </a:p>
        </p:txBody>
      </p:sp>
      <p:sp>
        <p:nvSpPr>
          <p:cNvPr id="84999" name="Rectangle 39"/>
          <p:cNvSpPr>
            <a:spLocks noChangeArrowheads="1"/>
          </p:cNvSpPr>
          <p:nvPr/>
        </p:nvSpPr>
        <p:spPr bwMode="auto">
          <a:xfrm>
            <a:off x="-73946" y="2742884"/>
            <a:ext cx="760591" cy="37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rPr>
              <a:t>state</a:t>
            </a:r>
            <a:endParaRPr lang="en-US" altLang="x-none" sz="499"/>
          </a:p>
        </p:txBody>
      </p:sp>
      <p:sp>
        <p:nvSpPr>
          <p:cNvPr id="85000" name="Rectangle 40"/>
          <p:cNvSpPr>
            <a:spLocks noChangeArrowheads="1"/>
          </p:cNvSpPr>
          <p:nvPr/>
        </p:nvSpPr>
        <p:spPr bwMode="auto">
          <a:xfrm>
            <a:off x="225537" y="4628517"/>
            <a:ext cx="323251"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a:t>
            </a:r>
            <a:endParaRPr lang="en-US" altLang="x-none" sz="299"/>
          </a:p>
        </p:txBody>
      </p:sp>
      <p:sp>
        <p:nvSpPr>
          <p:cNvPr id="85001" name="Rectangle 42"/>
          <p:cNvSpPr>
            <a:spLocks noChangeArrowheads="1"/>
          </p:cNvSpPr>
          <p:nvPr/>
        </p:nvSpPr>
        <p:spPr bwMode="auto">
          <a:xfrm>
            <a:off x="90849" y="3962999"/>
            <a:ext cx="560936"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k+1</a:t>
            </a:r>
            <a:endParaRPr lang="en-US" altLang="x-none" sz="299"/>
          </a:p>
        </p:txBody>
      </p:sp>
      <p:cxnSp>
        <p:nvCxnSpPr>
          <p:cNvPr id="85002" name="Straight Connector 44"/>
          <p:cNvCxnSpPr>
            <a:cxnSpLocks noChangeShapeType="1"/>
          </p:cNvCxnSpPr>
          <p:nvPr/>
        </p:nvCxnSpPr>
        <p:spPr bwMode="auto">
          <a:xfrm>
            <a:off x="688230" y="4801234"/>
            <a:ext cx="8073361" cy="158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3" name="Straight Connector 45"/>
          <p:cNvCxnSpPr>
            <a:cxnSpLocks noChangeShapeType="1"/>
          </p:cNvCxnSpPr>
          <p:nvPr/>
        </p:nvCxnSpPr>
        <p:spPr bwMode="auto">
          <a:xfrm>
            <a:off x="688230" y="4191177"/>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4" name="Straight Connector 46"/>
          <p:cNvCxnSpPr>
            <a:cxnSpLocks noChangeShapeType="1"/>
          </p:cNvCxnSpPr>
          <p:nvPr/>
        </p:nvCxnSpPr>
        <p:spPr bwMode="auto">
          <a:xfrm>
            <a:off x="688230" y="5408123"/>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5" name="Elbow Connector 48"/>
          <p:cNvCxnSpPr>
            <a:cxnSpLocks noChangeShapeType="1"/>
          </p:cNvCxnSpPr>
          <p:nvPr/>
        </p:nvCxnSpPr>
        <p:spPr bwMode="auto">
          <a:xfrm flipV="1">
            <a:off x="688231" y="4801234"/>
            <a:ext cx="1218530" cy="608473"/>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6" name="Elbow Connector 51"/>
          <p:cNvCxnSpPr>
            <a:cxnSpLocks noChangeShapeType="1"/>
          </p:cNvCxnSpPr>
          <p:nvPr/>
        </p:nvCxnSpPr>
        <p:spPr bwMode="auto">
          <a:xfrm flipV="1">
            <a:off x="2819471" y="3581118"/>
            <a:ext cx="122011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7" name="Elbow Connector 52"/>
          <p:cNvCxnSpPr>
            <a:cxnSpLocks noChangeShapeType="1"/>
          </p:cNvCxnSpPr>
          <p:nvPr/>
        </p:nvCxnSpPr>
        <p:spPr bwMode="auto">
          <a:xfrm>
            <a:off x="3809825" y="3581118"/>
            <a:ext cx="1218530"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8" name="Elbow Connector 57"/>
          <p:cNvCxnSpPr>
            <a:cxnSpLocks noChangeShapeType="1"/>
          </p:cNvCxnSpPr>
          <p:nvPr/>
        </p:nvCxnSpPr>
        <p:spPr bwMode="auto">
          <a:xfrm flipV="1">
            <a:off x="6324530" y="3581118"/>
            <a:ext cx="988769"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9" name="Elbow Connector 58"/>
          <p:cNvCxnSpPr>
            <a:cxnSpLocks noChangeShapeType="1"/>
          </p:cNvCxnSpPr>
          <p:nvPr/>
        </p:nvCxnSpPr>
        <p:spPr bwMode="auto">
          <a:xfrm>
            <a:off x="7009062" y="3581118"/>
            <a:ext cx="83823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85010" name="Group 65"/>
          <p:cNvGrpSpPr>
            <a:grpSpLocks/>
          </p:cNvGrpSpPr>
          <p:nvPr/>
        </p:nvGrpSpPr>
        <p:grpSpPr bwMode="auto">
          <a:xfrm>
            <a:off x="1676999" y="4191177"/>
            <a:ext cx="1220116" cy="611642"/>
            <a:chOff x="1676400" y="4191000"/>
            <a:chExt cx="1219200" cy="610394"/>
          </a:xfrm>
        </p:grpSpPr>
        <p:cxnSp>
          <p:nvCxnSpPr>
            <p:cNvPr id="85023" name="Elbow Connector 50"/>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4" name="Straight Arrow Connector 62"/>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1" name="Group 66"/>
          <p:cNvGrpSpPr>
            <a:grpSpLocks/>
          </p:cNvGrpSpPr>
          <p:nvPr/>
        </p:nvGrpSpPr>
        <p:grpSpPr bwMode="auto">
          <a:xfrm>
            <a:off x="5562355" y="4191177"/>
            <a:ext cx="1218530" cy="611642"/>
            <a:chOff x="1676400" y="4191000"/>
            <a:chExt cx="1219200" cy="610394"/>
          </a:xfrm>
        </p:grpSpPr>
        <p:cxnSp>
          <p:nvCxnSpPr>
            <p:cNvPr id="85021" name="Elbow Connector 67"/>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2" name="Straight Arrow Connector 68"/>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2" name="Group 72"/>
          <p:cNvGrpSpPr>
            <a:grpSpLocks/>
          </p:cNvGrpSpPr>
          <p:nvPr/>
        </p:nvGrpSpPr>
        <p:grpSpPr bwMode="auto">
          <a:xfrm>
            <a:off x="4800178" y="4191177"/>
            <a:ext cx="1218531" cy="610057"/>
            <a:chOff x="4800600" y="4191000"/>
            <a:chExt cx="1219200" cy="609600"/>
          </a:xfrm>
        </p:grpSpPr>
        <p:cxnSp>
          <p:nvCxnSpPr>
            <p:cNvPr id="85019" name="Elbow Connector 5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0" name="Straight Arrow Connector 70"/>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grpSp>
        <p:nvGrpSpPr>
          <p:cNvPr id="85013" name="Group 73"/>
          <p:cNvGrpSpPr>
            <a:grpSpLocks/>
          </p:cNvGrpSpPr>
          <p:nvPr/>
        </p:nvGrpSpPr>
        <p:grpSpPr bwMode="auto">
          <a:xfrm>
            <a:off x="7619121" y="4191177"/>
            <a:ext cx="1218530" cy="610057"/>
            <a:chOff x="4800600" y="4191000"/>
            <a:chExt cx="1219200" cy="609600"/>
          </a:xfrm>
        </p:grpSpPr>
        <p:cxnSp>
          <p:nvCxnSpPr>
            <p:cNvPr id="85017" name="Elbow Connector 7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18" name="Straight Arrow Connector 75"/>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cxnSp>
        <p:nvCxnSpPr>
          <p:cNvPr id="85014" name="Straight Connector 31"/>
          <p:cNvCxnSpPr>
            <a:cxnSpLocks noChangeShapeType="1"/>
          </p:cNvCxnSpPr>
          <p:nvPr/>
        </p:nvCxnSpPr>
        <p:spPr bwMode="auto">
          <a:xfrm rot="5400000">
            <a:off x="6893389" y="4533442"/>
            <a:ext cx="3276882" cy="31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85015" name="Object 2"/>
          <p:cNvGraphicFramePr>
            <a:graphicFrameLocks noChangeAspect="1"/>
          </p:cNvGraphicFramePr>
          <p:nvPr/>
        </p:nvGraphicFramePr>
        <p:xfrm>
          <a:off x="4343822" y="1527522"/>
          <a:ext cx="2307128" cy="461109"/>
        </p:xfrm>
        <a:graphic>
          <a:graphicData uri="http://schemas.openxmlformats.org/presentationml/2006/ole">
            <mc:AlternateContent xmlns:mc="http://schemas.openxmlformats.org/markup-compatibility/2006">
              <mc:Choice xmlns:v="urn:schemas-microsoft-com:vml" Requires="v">
                <p:oleObj spid="_x0000_s366771" name="Equation" r:id="rId4" imgW="1143000" imgH="228600" progId="Equation.3">
                  <p:embed/>
                </p:oleObj>
              </mc:Choice>
              <mc:Fallback>
                <p:oleObj name="Equation" r:id="rId4" imgW="1143000" imgH="228600" progId="Equation.3">
                  <p:embed/>
                  <p:pic>
                    <p:nvPicPr>
                      <p:cNvPr id="8501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822" y="1527522"/>
                        <a:ext cx="2307128"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5016" name="Object 33"/>
          <p:cNvGraphicFramePr>
            <a:graphicFrameLocks noChangeAspect="1"/>
          </p:cNvGraphicFramePr>
          <p:nvPr/>
        </p:nvGraphicFramePr>
        <p:xfrm>
          <a:off x="4434143" y="2212054"/>
          <a:ext cx="2229483" cy="461109"/>
        </p:xfrm>
        <a:graphic>
          <a:graphicData uri="http://schemas.openxmlformats.org/presentationml/2006/ole">
            <mc:AlternateContent xmlns:mc="http://schemas.openxmlformats.org/markup-compatibility/2006">
              <mc:Choice xmlns:v="urn:schemas-microsoft-com:vml" Requires="v">
                <p:oleObj spid="_x0000_s366772" name="Equation" r:id="rId6" imgW="1104900" imgH="228600" progId="Equation.3">
                  <p:embed/>
                </p:oleObj>
              </mc:Choice>
              <mc:Fallback>
                <p:oleObj name="Equation" r:id="rId6" imgW="1104900" imgH="228600" progId="Equation.3">
                  <p:embed/>
                  <p:pic>
                    <p:nvPicPr>
                      <p:cNvPr id="85016"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4143" y="2212054"/>
                        <a:ext cx="2229483"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36262E4A-0B18-4242-9624-86A3A5BCB931}"/>
              </a:ext>
            </a:extLst>
          </p:cNvPr>
          <p:cNvSpPr txBox="1"/>
          <p:nvPr/>
        </p:nvSpPr>
        <p:spPr>
          <a:xfrm rot="5400000">
            <a:off x="4432132" y="1897323"/>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5" name="TextBox 34">
            <a:extLst>
              <a:ext uri="{FF2B5EF4-FFF2-40B4-BE49-F238E27FC236}">
                <a16:creationId xmlns:a16="http://schemas.microsoft.com/office/drawing/2014/main" id="{FA345294-C14F-4F4D-83DD-6C5AF077AF9C}"/>
              </a:ext>
            </a:extLst>
          </p:cNvPr>
          <p:cNvSpPr txBox="1"/>
          <p:nvPr/>
        </p:nvSpPr>
        <p:spPr>
          <a:xfrm rot="8373658">
            <a:off x="5015619" y="1935754"/>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6" name="TextBox 35">
            <a:extLst>
              <a:ext uri="{FF2B5EF4-FFF2-40B4-BE49-F238E27FC236}">
                <a16:creationId xmlns:a16="http://schemas.microsoft.com/office/drawing/2014/main" id="{E06659E6-0F9B-284C-A093-CD8BB126EF5B}"/>
              </a:ext>
            </a:extLst>
          </p:cNvPr>
          <p:cNvSpPr txBox="1"/>
          <p:nvPr/>
        </p:nvSpPr>
        <p:spPr>
          <a:xfrm>
            <a:off x="5053707" y="1490980"/>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 name="Rounded Rectangle 2">
            <a:extLst>
              <a:ext uri="{FF2B5EF4-FFF2-40B4-BE49-F238E27FC236}">
                <a16:creationId xmlns:a16="http://schemas.microsoft.com/office/drawing/2014/main" id="{E9FAEEE9-138E-4F43-A3C2-3D97886DD682}"/>
              </a:ext>
            </a:extLst>
          </p:cNvPr>
          <p:cNvSpPr/>
          <p:nvPr/>
        </p:nvSpPr>
        <p:spPr bwMode="auto">
          <a:xfrm>
            <a:off x="4191000" y="1490980"/>
            <a:ext cx="2627914" cy="52322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4" name="Rounded Rectangular Callout 3">
            <a:extLst>
              <a:ext uri="{FF2B5EF4-FFF2-40B4-BE49-F238E27FC236}">
                <a16:creationId xmlns:a16="http://schemas.microsoft.com/office/drawing/2014/main" id="{430F9D8C-4096-9C45-B61D-735E7D53EA3C}"/>
              </a:ext>
            </a:extLst>
          </p:cNvPr>
          <p:cNvSpPr/>
          <p:nvPr/>
        </p:nvSpPr>
        <p:spPr bwMode="auto">
          <a:xfrm>
            <a:off x="914401" y="1599576"/>
            <a:ext cx="3157712" cy="1019927"/>
          </a:xfrm>
          <a:prstGeom prst="wedgeRoundRectCallout">
            <a:avLst>
              <a:gd name="adj1" fmla="val 72262"/>
              <a:gd name="adj2" fmla="val 284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mn-ea"/>
            </a:endParaRPr>
          </a:p>
        </p:txBody>
      </p:sp>
      <p:sp>
        <p:nvSpPr>
          <p:cNvPr id="39" name="Rounded Rectangular Callout 38">
            <a:extLst>
              <a:ext uri="{FF2B5EF4-FFF2-40B4-BE49-F238E27FC236}">
                <a16:creationId xmlns:a16="http://schemas.microsoft.com/office/drawing/2014/main" id="{56B01E1A-9F66-3940-8E96-73B233F9918A}"/>
              </a:ext>
            </a:extLst>
          </p:cNvPr>
          <p:cNvSpPr/>
          <p:nvPr/>
        </p:nvSpPr>
        <p:spPr bwMode="auto">
          <a:xfrm>
            <a:off x="5028355" y="2772861"/>
            <a:ext cx="2773803" cy="713229"/>
          </a:xfrm>
          <a:prstGeom prst="wedgeRoundRectCallout">
            <a:avLst>
              <a:gd name="adj1" fmla="val -31662"/>
              <a:gd name="adj2" fmla="val -11177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mn-ea"/>
              </a:rPr>
              <a:t>Play</a:t>
            </a:r>
            <a:r>
              <a:rPr kumimoji="0" lang="zh-CN" altLang="en-US" sz="2000" b="0" i="0" u="none" strike="noStrike" cap="none" normalizeH="0" baseline="0" dirty="0">
                <a:ln>
                  <a:noFill/>
                </a:ln>
                <a:solidFill>
                  <a:schemeClr val="tx1"/>
                </a:solidFill>
                <a:effectLst/>
                <a:latin typeface="+mn-lt"/>
                <a:ea typeface="+mn-ea"/>
              </a:rPr>
              <a:t> </a:t>
            </a:r>
            <a:r>
              <a:rPr lang="en-US" altLang="zh-CN" sz="2000" dirty="0">
                <a:latin typeface="+mn-lt"/>
                <a:ea typeface="+mn-ea"/>
              </a:rPr>
              <a:t>the</a:t>
            </a:r>
            <a:r>
              <a:rPr lang="zh-CN" altLang="en-US" sz="2000" dirty="0">
                <a:latin typeface="+mn-lt"/>
                <a:ea typeface="+mn-ea"/>
              </a:rPr>
              <a:t> </a:t>
            </a:r>
            <a:r>
              <a:rPr lang="en-US" altLang="zh-CN" sz="2000" dirty="0">
                <a:latin typeface="+mn-lt"/>
                <a:ea typeface="+mn-ea"/>
              </a:rPr>
              <a:t>sequence</a:t>
            </a:r>
            <a:r>
              <a:rPr lang="zh-CN" altLang="en-US" sz="2000" dirty="0">
                <a:latin typeface="+mn-lt"/>
                <a:ea typeface="+mn-ea"/>
              </a:rPr>
              <a:t> </a:t>
            </a:r>
            <a:r>
              <a:rPr lang="en-US" altLang="zh-CN" sz="2000" dirty="0">
                <a:latin typeface="+mn-lt"/>
                <a:ea typeface="+mn-ea"/>
              </a:rPr>
              <a:t>backwards</a:t>
            </a:r>
            <a:endParaRPr kumimoji="0" lang="en-US" sz="2000" b="0" i="0" u="none" strike="noStrike" cap="none" normalizeH="0" baseline="0" dirty="0">
              <a:ln>
                <a:noFill/>
              </a:ln>
              <a:solidFill>
                <a:schemeClr val="tx1"/>
              </a:solidFill>
              <a:effectLst/>
              <a:latin typeface="+mn-lt"/>
              <a:ea typeface="+mn-ea"/>
            </a:endParaRPr>
          </a:p>
        </p:txBody>
      </p:sp>
    </p:spTree>
    <p:extLst>
      <p:ext uri="{BB962C8B-B14F-4D97-AF65-F5344CB8AC3E}">
        <p14:creationId xmlns:p14="http://schemas.microsoft.com/office/powerpoint/2010/main" val="218030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83CDB921-6F11-354B-A8F9-A988CFA4DF83}" type="slidenum">
              <a:rPr lang="en-US" altLang="x-none" sz="1400">
                <a:solidFill>
                  <a:srgbClr val="000000"/>
                </a:solidFill>
                <a:latin typeface="Comic Sans MS" charset="0"/>
              </a:rPr>
              <a:pPr/>
              <a:t>80</a:t>
            </a:fld>
            <a:endParaRPr lang="en-US" altLang="x-none" sz="1400">
              <a:solidFill>
                <a:srgbClr val="000000"/>
              </a:solidFill>
              <a:latin typeface="Comic Sans MS" charset="0"/>
            </a:endParaRPr>
          </a:p>
        </p:txBody>
      </p:sp>
      <p:sp>
        <p:nvSpPr>
          <p:cNvPr id="166914" name="Rectangle 2"/>
          <p:cNvSpPr>
            <a:spLocks noGrp="1" noChangeArrowheads="1"/>
          </p:cNvSpPr>
          <p:nvPr>
            <p:ph type="title"/>
          </p:nvPr>
        </p:nvSpPr>
        <p:spPr/>
        <p:txBody>
          <a:bodyPr/>
          <a:lstStyle/>
          <a:p>
            <a:r>
              <a:rPr lang="en-US" altLang="zh-CN" dirty="0">
                <a:ea typeface="宋体" charset="-122"/>
              </a:rPr>
              <a:t>Email Security Issue: Spam</a:t>
            </a:r>
            <a:endParaRPr lang="en-US" altLang="x-none" dirty="0">
              <a:ea typeface="ＭＳ Ｐゴシック" charset="-128"/>
            </a:endParaRPr>
          </a:p>
        </p:txBody>
      </p:sp>
      <p:pic>
        <p:nvPicPr>
          <p:cNvPr id="2" name="Picture 1"/>
          <p:cNvPicPr>
            <a:picLocks noChangeAspect="1"/>
          </p:cNvPicPr>
          <p:nvPr/>
        </p:nvPicPr>
        <p:blipFill>
          <a:blip r:embed="rId3"/>
          <a:stretch>
            <a:fillRect/>
          </a:stretch>
        </p:blipFill>
        <p:spPr>
          <a:xfrm>
            <a:off x="661772" y="1609725"/>
            <a:ext cx="7913903" cy="4702464"/>
          </a:xfrm>
          <a:prstGeom prst="rect">
            <a:avLst/>
          </a:prstGeom>
        </p:spPr>
      </p:pic>
      <p:sp>
        <p:nvSpPr>
          <p:cNvPr id="4" name="Rectangle 3"/>
          <p:cNvSpPr/>
          <p:nvPr/>
        </p:nvSpPr>
        <p:spPr>
          <a:xfrm>
            <a:off x="304799" y="6396425"/>
            <a:ext cx="6497781" cy="307777"/>
          </a:xfrm>
          <a:prstGeom prst="rect">
            <a:avLst/>
          </a:prstGeom>
        </p:spPr>
        <p:txBody>
          <a:bodyPr wrap="square">
            <a:spAutoFit/>
          </a:bodyPr>
          <a:lstStyle/>
          <a:p>
            <a:r>
              <a:rPr lang="en-US" sz="1400" dirty="0"/>
              <a:t>Source: https://</a:t>
            </a:r>
            <a:r>
              <a:rPr lang="en-US" sz="1400" dirty="0" err="1"/>
              <a:t>www.statista.com</a:t>
            </a:r>
            <a:r>
              <a:rPr lang="en-US" sz="1400" dirty="0"/>
              <a:t>/statistics/420400/spam-email-traffic-share-annual/</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83CDB921-6F11-354B-A8F9-A988CFA4DF83}" type="slidenum">
              <a:rPr lang="en-US" altLang="x-none" sz="1400">
                <a:solidFill>
                  <a:srgbClr val="000000"/>
                </a:solidFill>
                <a:latin typeface="Comic Sans MS" charset="0"/>
              </a:rPr>
              <a:pPr/>
              <a:t>81</a:t>
            </a:fld>
            <a:endParaRPr lang="en-US" altLang="x-none" sz="1400">
              <a:solidFill>
                <a:srgbClr val="000000"/>
              </a:solidFill>
              <a:latin typeface="Comic Sans MS" charset="0"/>
            </a:endParaRPr>
          </a:p>
        </p:txBody>
      </p:sp>
      <p:sp>
        <p:nvSpPr>
          <p:cNvPr id="166914" name="Rectangle 2"/>
          <p:cNvSpPr>
            <a:spLocks noGrp="1" noChangeArrowheads="1"/>
          </p:cNvSpPr>
          <p:nvPr>
            <p:ph type="title"/>
          </p:nvPr>
        </p:nvSpPr>
        <p:spPr/>
        <p:txBody>
          <a:bodyPr/>
          <a:lstStyle/>
          <a:p>
            <a:r>
              <a:rPr lang="en-US" altLang="zh-CN" dirty="0">
                <a:ea typeface="宋体" charset="-122"/>
              </a:rPr>
              <a:t>Email Security Issue: Spam</a:t>
            </a:r>
            <a:endParaRPr lang="en-US" altLang="x-none" dirty="0">
              <a:ea typeface="ＭＳ Ｐゴシック" charset="-128"/>
            </a:endParaRPr>
          </a:p>
        </p:txBody>
      </p:sp>
      <p:sp>
        <p:nvSpPr>
          <p:cNvPr id="4" name="Rectangle 3"/>
          <p:cNvSpPr/>
          <p:nvPr/>
        </p:nvSpPr>
        <p:spPr>
          <a:xfrm>
            <a:off x="304799" y="6396425"/>
            <a:ext cx="6497781" cy="307777"/>
          </a:xfrm>
          <a:prstGeom prst="rect">
            <a:avLst/>
          </a:prstGeom>
        </p:spPr>
        <p:txBody>
          <a:bodyPr wrap="square">
            <a:spAutoFit/>
          </a:bodyPr>
          <a:lstStyle/>
          <a:p>
            <a:r>
              <a:rPr lang="en-US" sz="1400" dirty="0"/>
              <a:t>Source: https://</a:t>
            </a:r>
            <a:r>
              <a:rPr lang="en-US" sz="1400" dirty="0" err="1"/>
              <a:t>www.statista.com</a:t>
            </a:r>
            <a:r>
              <a:rPr lang="en-US" sz="1400" dirty="0"/>
              <a:t>/statistics/420391/spam-email-traffic-share/</a:t>
            </a:r>
          </a:p>
        </p:txBody>
      </p:sp>
      <p:pic>
        <p:nvPicPr>
          <p:cNvPr id="3" name="Picture 2">
            <a:extLst>
              <a:ext uri="{FF2B5EF4-FFF2-40B4-BE49-F238E27FC236}">
                <a16:creationId xmlns:a16="http://schemas.microsoft.com/office/drawing/2014/main" id="{F3ED1433-F92C-194C-A632-5561C9B5B1C6}"/>
              </a:ext>
            </a:extLst>
          </p:cNvPr>
          <p:cNvPicPr>
            <a:picLocks noChangeAspect="1"/>
          </p:cNvPicPr>
          <p:nvPr/>
        </p:nvPicPr>
        <p:blipFill>
          <a:blip r:embed="rId3"/>
          <a:stretch>
            <a:fillRect/>
          </a:stretch>
        </p:blipFill>
        <p:spPr>
          <a:xfrm>
            <a:off x="533400" y="1509224"/>
            <a:ext cx="7274669" cy="4749577"/>
          </a:xfrm>
          <a:prstGeom prst="rect">
            <a:avLst/>
          </a:prstGeom>
        </p:spPr>
      </p:pic>
    </p:spTree>
    <p:extLst>
      <p:ext uri="{BB962C8B-B14F-4D97-AF65-F5344CB8AC3E}">
        <p14:creationId xmlns:p14="http://schemas.microsoft.com/office/powerpoint/2010/main" val="39662602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0498749-7344-674D-80BB-75E4C26E8F01}" type="slidenum">
              <a:rPr lang="en-US" altLang="x-none" sz="1400">
                <a:solidFill>
                  <a:srgbClr val="000000"/>
                </a:solidFill>
                <a:latin typeface="Comic Sans MS" charset="0"/>
              </a:rPr>
              <a:pPr/>
              <a:t>82</a:t>
            </a:fld>
            <a:endParaRPr lang="en-US" altLang="x-none" sz="1400">
              <a:solidFill>
                <a:srgbClr val="000000"/>
              </a:solidFill>
              <a:latin typeface="Comic Sans MS" charset="0"/>
            </a:endParaRPr>
          </a:p>
        </p:txBody>
      </p:sp>
      <p:sp>
        <p:nvSpPr>
          <p:cNvPr id="171010" name="Rectangle 2"/>
          <p:cNvSpPr>
            <a:spLocks noGrp="1" noChangeArrowheads="1"/>
          </p:cNvSpPr>
          <p:nvPr>
            <p:ph type="title"/>
          </p:nvPr>
        </p:nvSpPr>
        <p:spPr/>
        <p:txBody>
          <a:bodyPr/>
          <a:lstStyle/>
          <a:p>
            <a:r>
              <a:rPr lang="en-US" altLang="zh-CN" sz="3200" dirty="0">
                <a:ea typeface="宋体" charset="-122"/>
              </a:rPr>
              <a:t>Discussion: How May One Handle </a:t>
            </a:r>
            <a:br>
              <a:rPr lang="en-US" altLang="zh-CN" sz="3200" dirty="0">
                <a:ea typeface="宋体" charset="-122"/>
              </a:rPr>
            </a:br>
            <a:r>
              <a:rPr lang="en-US" altLang="zh-CN" sz="3200" dirty="0">
                <a:ea typeface="宋体" charset="-122"/>
              </a:rPr>
              <a:t>Email Spams?</a:t>
            </a:r>
            <a:endParaRPr lang="en-US" altLang="x-none" sz="3200" dirty="0">
              <a:ea typeface="ＭＳ Ｐゴシック" charset="-128"/>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D0FBAB2A-340A-0B44-9ABE-26790B8CA34D}" type="slidenum">
              <a:rPr lang="en-US" altLang="x-none" sz="1400">
                <a:solidFill>
                  <a:srgbClr val="000000"/>
                </a:solidFill>
                <a:latin typeface="Comic Sans MS" charset="0"/>
              </a:rPr>
              <a:pPr/>
              <a:t>83</a:t>
            </a:fld>
            <a:endParaRPr lang="en-US" altLang="x-none" sz="1400">
              <a:solidFill>
                <a:srgbClr val="000000"/>
              </a:solidFill>
              <a:latin typeface="Comic Sans MS" charset="0"/>
            </a:endParaRPr>
          </a:p>
        </p:txBody>
      </p:sp>
      <p:sp>
        <p:nvSpPr>
          <p:cNvPr id="173058" name="Rectangle 2"/>
          <p:cNvSpPr>
            <a:spLocks noGrp="1" noChangeArrowheads="1"/>
          </p:cNvSpPr>
          <p:nvPr>
            <p:ph type="title"/>
          </p:nvPr>
        </p:nvSpPr>
        <p:spPr/>
        <p:txBody>
          <a:bodyPr/>
          <a:lstStyle/>
          <a:p>
            <a:r>
              <a:rPr lang="en-US" altLang="zh-CN" sz="3200">
                <a:ea typeface="宋体" charset="-122"/>
              </a:rPr>
              <a:t>Detection Methods Used by GMail</a:t>
            </a:r>
            <a:endParaRPr lang="en-US" altLang="x-none" sz="3200">
              <a:ea typeface="ＭＳ Ｐゴシック" charset="-128"/>
            </a:endParaRPr>
          </a:p>
        </p:txBody>
      </p:sp>
      <p:sp>
        <p:nvSpPr>
          <p:cNvPr id="166915"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Known phishing scams</a:t>
            </a:r>
          </a:p>
          <a:p>
            <a:pPr>
              <a:buFont typeface="Wingdings" pitchFamily="2" charset="2"/>
              <a:buChar char="q"/>
            </a:pPr>
            <a:r>
              <a:rPr lang="en-US" altLang="zh-CN" dirty="0">
                <a:ea typeface="宋体" charset="-122"/>
              </a:rPr>
              <a:t>Message from unconfirmed sender identity</a:t>
            </a:r>
          </a:p>
          <a:p>
            <a:pPr>
              <a:buFont typeface="Wingdings" pitchFamily="2" charset="2"/>
              <a:buChar char="q"/>
            </a:pPr>
            <a:r>
              <a:rPr lang="en-US" altLang="zh-CN" dirty="0">
                <a:ea typeface="宋体" charset="-122"/>
              </a:rPr>
              <a:t>Message you sent to Spam/similarity to suspicious messages</a:t>
            </a:r>
          </a:p>
          <a:p>
            <a:pPr>
              <a:buFont typeface="Wingdings" pitchFamily="2" charset="2"/>
              <a:buChar char="q"/>
            </a:pPr>
            <a:r>
              <a:rPr lang="en-US" altLang="zh-CN" dirty="0">
                <a:ea typeface="宋体" charset="-122"/>
              </a:rPr>
              <a:t>Administrator-set policies</a:t>
            </a:r>
          </a:p>
        </p:txBody>
      </p:sp>
      <p:sp>
        <p:nvSpPr>
          <p:cNvPr id="173060" name="Rectangle 1"/>
          <p:cNvSpPr>
            <a:spLocks noChangeArrowheads="1"/>
          </p:cNvSpPr>
          <p:nvPr/>
        </p:nvSpPr>
        <p:spPr bwMode="auto">
          <a:xfrm>
            <a:off x="388938" y="5718175"/>
            <a:ext cx="7275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https://support.google.com/mail/answer/1366858?hl=en</a:t>
            </a:r>
          </a:p>
        </p:txBody>
      </p:sp>
      <p:sp>
        <p:nvSpPr>
          <p:cNvPr id="2" name="Rectangle 1"/>
          <p:cNvSpPr/>
          <p:nvPr/>
        </p:nvSpPr>
        <p:spPr bwMode="auto">
          <a:xfrm>
            <a:off x="942109" y="2105891"/>
            <a:ext cx="7363691" cy="526473"/>
          </a:xfrm>
          <a:prstGeom prst="rect">
            <a:avLst/>
          </a:prstGeom>
          <a:noFill/>
          <a:ln w="412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P spid="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4"/>
          <p:cNvSpPr>
            <a:spLocks noGrp="1" noChangeArrowheads="1"/>
          </p:cNvSpPr>
          <p:nvPr>
            <p:ph type="ctrTitle"/>
          </p:nvPr>
        </p:nvSpPr>
        <p:spPr/>
        <p:txBody>
          <a:bodyPr/>
          <a:lstStyle/>
          <a:p>
            <a:pPr algn="ctr"/>
            <a:r>
              <a:rPr lang="en-US" altLang="x-none">
                <a:ea typeface="ＭＳ Ｐゴシック" charset="-128"/>
              </a:rPr>
              <a:t>Backup Slides</a:t>
            </a:r>
          </a:p>
        </p:txBody>
      </p:sp>
    </p:spTree>
    <p:extLst>
      <p:ext uri="{BB962C8B-B14F-4D97-AF65-F5344CB8AC3E}">
        <p14:creationId xmlns:p14="http://schemas.microsoft.com/office/powerpoint/2010/main" val="12201300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4"/>
          <p:cNvSpPr>
            <a:spLocks noGrp="1" noChangeArrowheads="1"/>
          </p:cNvSpPr>
          <p:nvPr>
            <p:ph type="ctrTitle"/>
          </p:nvPr>
        </p:nvSpPr>
        <p:spPr/>
        <p:txBody>
          <a:bodyPr/>
          <a:lstStyle/>
          <a:p>
            <a:pPr algn="ctr"/>
            <a:r>
              <a:rPr lang="en-US" altLang="x-none">
                <a:ea typeface="ＭＳ Ｐゴシック" charset="-128"/>
              </a:rPr>
              <a:t>The Design Philosophy of the DARPA Internet</a:t>
            </a:r>
          </a:p>
        </p:txBody>
      </p:sp>
    </p:spTree>
    <p:extLst>
      <p:ext uri="{BB962C8B-B14F-4D97-AF65-F5344CB8AC3E}">
        <p14:creationId xmlns:p14="http://schemas.microsoft.com/office/powerpoint/2010/main" val="915429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3E07579-1974-F545-9103-71C585316B7D}" type="slidenum">
              <a:rPr lang="en-US" altLang="x-none" sz="1200">
                <a:latin typeface="Tahoma" charset="0"/>
              </a:rPr>
              <a:pPr>
                <a:spcBef>
                  <a:spcPct val="0"/>
                </a:spcBef>
                <a:buClrTx/>
                <a:buSzTx/>
                <a:buFontTx/>
                <a:buNone/>
              </a:pPr>
              <a:t>86</a:t>
            </a:fld>
            <a:endParaRPr lang="en-US" altLang="x-none" sz="1200">
              <a:latin typeface="Tahoma" charset="0"/>
            </a:endParaRPr>
          </a:p>
        </p:txBody>
      </p:sp>
      <p:sp>
        <p:nvSpPr>
          <p:cNvPr id="142338" name="Rectangle 2"/>
          <p:cNvSpPr>
            <a:spLocks noGrp="1" noChangeArrowheads="1"/>
          </p:cNvSpPr>
          <p:nvPr>
            <p:ph type="title"/>
          </p:nvPr>
        </p:nvSpPr>
        <p:spPr/>
        <p:txBody>
          <a:bodyPr/>
          <a:lstStyle/>
          <a:p>
            <a:r>
              <a:rPr lang="en-US" altLang="x-none">
                <a:ea typeface="ＭＳ Ｐゴシック" charset="-128"/>
              </a:rPr>
              <a:t>Goals</a:t>
            </a:r>
          </a:p>
        </p:txBody>
      </p:sp>
      <p:sp>
        <p:nvSpPr>
          <p:cNvPr id="142339" name="Rectangle 3"/>
          <p:cNvSpPr>
            <a:spLocks noGrp="1" noChangeArrowheads="1"/>
          </p:cNvSpPr>
          <p:nvPr>
            <p:ph type="body" idx="1"/>
          </p:nvPr>
        </p:nvSpPr>
        <p:spPr>
          <a:xfrm>
            <a:off x="533400" y="2514600"/>
            <a:ext cx="8001000" cy="3962400"/>
          </a:xfrm>
        </p:spPr>
        <p:txBody>
          <a:bodyPr/>
          <a:lstStyle/>
          <a:p>
            <a:pPr marL="533400" indent="-533400">
              <a:buFont typeface="ZapfDingbats" charset="0"/>
              <a:buAutoNum type="arabicPeriod"/>
            </a:pPr>
            <a:r>
              <a:rPr lang="en-US" altLang="x-none" sz="3200">
                <a:ea typeface="ＭＳ Ｐゴシック" charset="-128"/>
              </a:rPr>
              <a:t>Survivability in the face of failure</a:t>
            </a:r>
          </a:p>
          <a:p>
            <a:pPr marL="533400" indent="-533400">
              <a:buFont typeface="ZapfDingbats" charset="0"/>
              <a:buAutoNum type="arabicPeriod"/>
            </a:pPr>
            <a:r>
              <a:rPr lang="en-US" altLang="x-none" sz="3200">
                <a:ea typeface="ＭＳ Ｐゴシック" charset="-128"/>
              </a:rPr>
              <a:t>Support multiple types of services</a:t>
            </a:r>
          </a:p>
          <a:p>
            <a:pPr marL="533400" indent="-533400">
              <a:buFont typeface="ZapfDingbats" charset="0"/>
              <a:buAutoNum type="arabicPeriod"/>
            </a:pPr>
            <a:r>
              <a:rPr lang="en-US" altLang="x-none" sz="3200">
                <a:ea typeface="ＭＳ Ｐゴシック" charset="-128"/>
              </a:rPr>
              <a:t>Accommodate a variety of networks</a:t>
            </a:r>
            <a:br>
              <a:rPr lang="en-US" altLang="x-none" sz="3200">
                <a:ea typeface="ＭＳ Ｐゴシック" charset="-128"/>
              </a:rPr>
            </a:br>
            <a:endParaRPr lang="en-US" altLang="x-none" sz="3200">
              <a:ea typeface="ＭＳ Ｐゴシック" charset="-128"/>
            </a:endParaRPr>
          </a:p>
          <a:p>
            <a:pPr marL="533400" indent="-533400">
              <a:buFont typeface="ZapfDingbats" charset="0"/>
              <a:buAutoNum type="arabicPeriod"/>
            </a:pPr>
            <a:r>
              <a:rPr lang="en-US" altLang="x-none" sz="2400">
                <a:ea typeface="ＭＳ Ｐゴシック" charset="-128"/>
              </a:rPr>
              <a:t>Permit distributed management of resources</a:t>
            </a:r>
          </a:p>
          <a:p>
            <a:pPr marL="533400" indent="-533400">
              <a:buFont typeface="ZapfDingbats" charset="0"/>
              <a:buAutoNum type="arabicPeriod"/>
            </a:pPr>
            <a:r>
              <a:rPr lang="en-US" altLang="x-none" sz="2400">
                <a:ea typeface="ＭＳ Ｐゴシック" charset="-128"/>
              </a:rPr>
              <a:t>Be cost effective</a:t>
            </a:r>
          </a:p>
          <a:p>
            <a:pPr marL="533400" indent="-533400">
              <a:buFont typeface="ZapfDingbats" charset="0"/>
              <a:buAutoNum type="arabicPeriod"/>
            </a:pPr>
            <a:r>
              <a:rPr lang="en-US" altLang="x-none" sz="2400">
                <a:ea typeface="ＭＳ Ｐゴシック" charset="-128"/>
              </a:rPr>
              <a:t>Permit host attachment with a low level of effort</a:t>
            </a:r>
          </a:p>
          <a:p>
            <a:pPr marL="533400" indent="-533400">
              <a:buFont typeface="ZapfDingbats" charset="0"/>
              <a:buAutoNum type="arabicPeriod"/>
            </a:pPr>
            <a:r>
              <a:rPr lang="en-US" altLang="x-none" sz="2400">
                <a:ea typeface="ＭＳ Ｐゴシック" charset="-128"/>
              </a:rPr>
              <a:t>Be accountable</a:t>
            </a:r>
          </a:p>
        </p:txBody>
      </p:sp>
      <p:sp>
        <p:nvSpPr>
          <p:cNvPr id="142340" name="Text Box 4"/>
          <p:cNvSpPr txBox="1">
            <a:spLocks noChangeArrowheads="1"/>
          </p:cNvSpPr>
          <p:nvPr/>
        </p:nvSpPr>
        <p:spPr bwMode="auto">
          <a:xfrm>
            <a:off x="533400" y="1676400"/>
            <a:ext cx="6380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FF0000"/>
              </a:buClr>
              <a:buSzPct val="105000"/>
              <a:buFont typeface="Arial" charset="0"/>
              <a:buChar char="0"/>
            </a:pPr>
            <a:r>
              <a:rPr lang="en-US" altLang="x-none" sz="3200" b="1">
                <a:solidFill>
                  <a:srgbClr val="FF0000"/>
                </a:solidFill>
              </a:rPr>
              <a:t>.  Connect different networks</a:t>
            </a:r>
            <a:endParaRPr lang="en-US" altLang="x-none" sz="2400"/>
          </a:p>
        </p:txBody>
      </p:sp>
    </p:spTree>
    <p:extLst>
      <p:ext uri="{BB962C8B-B14F-4D97-AF65-F5344CB8AC3E}">
        <p14:creationId xmlns:p14="http://schemas.microsoft.com/office/powerpoint/2010/main" val="41777002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91679C0-C8E3-7E42-8026-D6F3B36DF8BA}" type="slidenum">
              <a:rPr lang="en-US" altLang="x-none" sz="1200">
                <a:latin typeface="Tahoma" charset="0"/>
              </a:rPr>
              <a:pPr>
                <a:spcBef>
                  <a:spcPct val="0"/>
                </a:spcBef>
                <a:buClrTx/>
                <a:buSzTx/>
                <a:buFontTx/>
                <a:buNone/>
              </a:pPr>
              <a:t>87</a:t>
            </a:fld>
            <a:endParaRPr lang="en-US" altLang="x-none" sz="1200">
              <a:latin typeface="Tahoma" charset="0"/>
            </a:endParaRPr>
          </a:p>
        </p:txBody>
      </p:sp>
      <p:sp>
        <p:nvSpPr>
          <p:cNvPr id="144386" name="Rectangle 2"/>
          <p:cNvSpPr>
            <a:spLocks noGrp="1" noChangeArrowheads="1"/>
          </p:cNvSpPr>
          <p:nvPr>
            <p:ph type="title"/>
          </p:nvPr>
        </p:nvSpPr>
        <p:spPr>
          <a:xfrm>
            <a:off x="533400" y="457200"/>
            <a:ext cx="7772400" cy="762000"/>
          </a:xfrm>
        </p:spPr>
        <p:txBody>
          <a:bodyPr/>
          <a:lstStyle/>
          <a:p>
            <a:r>
              <a:rPr lang="en-US" altLang="x-none" sz="2400">
                <a:ea typeface="ＭＳ Ｐゴシック" charset="-128"/>
              </a:rPr>
              <a:t>Survivability in the Face of Failure: Questions</a:t>
            </a:r>
          </a:p>
        </p:txBody>
      </p:sp>
      <p:sp>
        <p:nvSpPr>
          <p:cNvPr id="144387"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What does the goal mean?</a:t>
            </a:r>
          </a:p>
          <a:p>
            <a:pPr>
              <a:buFont typeface="Wingdings" pitchFamily="2" charset="2"/>
              <a:buChar char="q"/>
            </a:pPr>
            <a:r>
              <a:rPr lang="en-US" altLang="x-none" dirty="0">
                <a:ea typeface="ＭＳ Ｐゴシック" charset="-128"/>
              </a:rPr>
              <a:t>Why is the goal important? </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Tree>
    <p:extLst>
      <p:ext uri="{BB962C8B-B14F-4D97-AF65-F5344CB8AC3E}">
        <p14:creationId xmlns:p14="http://schemas.microsoft.com/office/powerpoint/2010/main" val="19279906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6016A65-E3A7-4F4E-86FC-EF399717E2EA}" type="slidenum">
              <a:rPr lang="en-US" altLang="x-none" sz="1200">
                <a:latin typeface="Tahoma" charset="0"/>
              </a:rPr>
              <a:pPr>
                <a:spcBef>
                  <a:spcPct val="0"/>
                </a:spcBef>
                <a:buClrTx/>
                <a:buSzTx/>
                <a:buFontTx/>
                <a:buNone/>
              </a:pPr>
              <a:t>88</a:t>
            </a:fld>
            <a:endParaRPr lang="en-US" altLang="x-none" sz="1200">
              <a:latin typeface="Tahoma" charset="0"/>
            </a:endParaRPr>
          </a:p>
        </p:txBody>
      </p:sp>
      <p:sp>
        <p:nvSpPr>
          <p:cNvPr id="1464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Survivability in the Face of Failure</a:t>
            </a:r>
          </a:p>
        </p:txBody>
      </p:sp>
      <p:sp>
        <p:nvSpPr>
          <p:cNvPr id="146435" name="Rectangle 5"/>
          <p:cNvSpPr>
            <a:spLocks noChangeArrowheads="1"/>
          </p:cNvSpPr>
          <p:nvPr/>
        </p:nvSpPr>
        <p:spPr bwMode="auto">
          <a:xfrm>
            <a:off x="609600" y="1676400"/>
            <a:ext cx="7467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sz="2400" dirty="0"/>
              <a:t>Continue to operate even in the presence of network failures (e.g., link and router failures)</a:t>
            </a:r>
          </a:p>
          <a:p>
            <a:pPr lvl="1">
              <a:buFont typeface="Courier New" panose="02070309020205020404" pitchFamily="49" charset="0"/>
              <a:buChar char="o"/>
            </a:pPr>
            <a:r>
              <a:rPr lang="en-US" altLang="x-none" sz="2000" dirty="0"/>
              <a:t>as long as the network is not partitioned, two endpoints should be able to communicate…moreover, any other failure (excepting network partition) should be </a:t>
            </a:r>
            <a:r>
              <a:rPr lang="en-US" altLang="x-none" sz="2000" dirty="0">
                <a:solidFill>
                  <a:srgbClr val="FF0000"/>
                </a:solidFill>
              </a:rPr>
              <a:t>transparent</a:t>
            </a:r>
            <a:r>
              <a:rPr lang="en-US" altLang="x-none" sz="2000" dirty="0"/>
              <a:t> to endpoints </a:t>
            </a:r>
          </a:p>
          <a:p>
            <a:pPr>
              <a:buFont typeface="Wingdings" pitchFamily="2" charset="2"/>
              <a:buChar char="q"/>
            </a:pPr>
            <a:r>
              <a:rPr lang="en-US" altLang="x-none" sz="2400" dirty="0"/>
              <a:t>Decision: maintain state only at end-points (fate-sharing)</a:t>
            </a:r>
          </a:p>
          <a:p>
            <a:pPr lvl="1">
              <a:buFont typeface="Courier New" panose="02070309020205020404" pitchFamily="49" charset="0"/>
              <a:buChar char="o"/>
            </a:pPr>
            <a:r>
              <a:rPr lang="en-US" altLang="x-none" sz="2000" dirty="0"/>
              <a:t>eliminate the problem of handling state inconsistency and performing state restoration when router fails</a:t>
            </a:r>
          </a:p>
          <a:p>
            <a:pPr>
              <a:buFont typeface="Wingdings" pitchFamily="2" charset="2"/>
              <a:buChar char="q"/>
            </a:pPr>
            <a:r>
              <a:rPr lang="en-US" altLang="x-none" sz="2400" dirty="0"/>
              <a:t>Internet: </a:t>
            </a:r>
            <a:r>
              <a:rPr lang="en-US" altLang="x-none" sz="2400" dirty="0">
                <a:solidFill>
                  <a:srgbClr val="FF0000"/>
                </a:solidFill>
              </a:rPr>
              <a:t>stateless</a:t>
            </a:r>
            <a:r>
              <a:rPr lang="en-US" altLang="x-none" sz="2400" dirty="0"/>
              <a:t> network architecture </a:t>
            </a:r>
          </a:p>
        </p:txBody>
      </p:sp>
    </p:spTree>
    <p:extLst>
      <p:ext uri="{BB962C8B-B14F-4D97-AF65-F5344CB8AC3E}">
        <p14:creationId xmlns:p14="http://schemas.microsoft.com/office/powerpoint/2010/main" val="7113559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2983D4C-88B9-914F-A162-53234CD96147}" type="slidenum">
              <a:rPr lang="en-US" altLang="x-none" sz="1200">
                <a:latin typeface="Tahoma" charset="0"/>
              </a:rPr>
              <a:pPr>
                <a:spcBef>
                  <a:spcPct val="0"/>
                </a:spcBef>
                <a:buClrTx/>
                <a:buSzTx/>
                <a:buFontTx/>
                <a:buNone/>
              </a:pPr>
              <a:t>89</a:t>
            </a:fld>
            <a:endParaRPr lang="en-US" altLang="x-none" sz="1200">
              <a:latin typeface="Tahoma" charset="0"/>
            </a:endParaRPr>
          </a:p>
        </p:txBody>
      </p:sp>
      <p:sp>
        <p:nvSpPr>
          <p:cNvPr id="148482" name="Rectangle 2"/>
          <p:cNvSpPr>
            <a:spLocks noGrp="1" noChangeArrowheads="1"/>
          </p:cNvSpPr>
          <p:nvPr>
            <p:ph type="title"/>
          </p:nvPr>
        </p:nvSpPr>
        <p:spPr>
          <a:xfrm>
            <a:off x="533400" y="457200"/>
            <a:ext cx="7772400" cy="762000"/>
          </a:xfrm>
        </p:spPr>
        <p:txBody>
          <a:bodyPr/>
          <a:lstStyle/>
          <a:p>
            <a:r>
              <a:rPr lang="en-US" altLang="x-none" sz="2400">
                <a:ea typeface="ＭＳ Ｐゴシック" charset="-128"/>
              </a:rPr>
              <a:t>Support Multiple Types of Service: Questions</a:t>
            </a:r>
          </a:p>
        </p:txBody>
      </p:sp>
      <p:sp>
        <p:nvSpPr>
          <p:cNvPr id="148483"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What does this goal mean?</a:t>
            </a:r>
          </a:p>
          <a:p>
            <a:pPr>
              <a:buFont typeface="Wingdings" pitchFamily="2" charset="2"/>
              <a:buChar char="q"/>
            </a:pPr>
            <a:r>
              <a:rPr lang="en-US" altLang="x-none" dirty="0">
                <a:ea typeface="ＭＳ Ｐゴシック" charset="-128"/>
              </a:rPr>
              <a:t>Why is the goal important?</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Tree>
    <p:extLst>
      <p:ext uri="{BB962C8B-B14F-4D97-AF65-F5344CB8AC3E}">
        <p14:creationId xmlns:p14="http://schemas.microsoft.com/office/powerpoint/2010/main" val="188384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x-none" dirty="0">
                <a:solidFill>
                  <a:srgbClr val="0000FF"/>
                </a:solidFill>
                <a:ea typeface="ＭＳ Ｐゴシック" charset="-128"/>
              </a:rPr>
              <a:t>Recap: Queueing Theory Analysis of Circuit-Switching</a:t>
            </a:r>
          </a:p>
        </p:txBody>
      </p:sp>
      <p:sp>
        <p:nvSpPr>
          <p:cNvPr id="4608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6032543-F538-0742-BA76-899BD10238B5}" type="slidenum">
              <a:rPr lang="en-US" altLang="x-none" sz="1200">
                <a:latin typeface="Tahoma" charset="0"/>
              </a:rPr>
              <a:pPr>
                <a:spcBef>
                  <a:spcPct val="0"/>
                </a:spcBef>
                <a:buClrTx/>
                <a:buSzTx/>
                <a:buFontTx/>
                <a:buNone/>
              </a:pPr>
              <a:t>9</a:t>
            </a:fld>
            <a:endParaRPr lang="en-US" altLang="x-none" sz="1200">
              <a:latin typeface="Tahoma" charset="0"/>
            </a:endParaRPr>
          </a:p>
        </p:txBody>
      </p:sp>
      <p:grpSp>
        <p:nvGrpSpPr>
          <p:cNvPr id="46083" name="Group 6"/>
          <p:cNvGrpSpPr>
            <a:grpSpLocks/>
          </p:cNvGrpSpPr>
          <p:nvPr/>
        </p:nvGrpSpPr>
        <p:grpSpPr bwMode="auto">
          <a:xfrm>
            <a:off x="609600" y="2079625"/>
            <a:ext cx="914400" cy="838200"/>
            <a:chOff x="1143000" y="2971800"/>
            <a:chExt cx="914400" cy="838200"/>
          </a:xfrm>
        </p:grpSpPr>
        <p:sp>
          <p:nvSpPr>
            <p:cNvPr id="46111"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12"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46084" name="Group 7"/>
          <p:cNvGrpSpPr>
            <a:grpSpLocks/>
          </p:cNvGrpSpPr>
          <p:nvPr/>
        </p:nvGrpSpPr>
        <p:grpSpPr bwMode="auto">
          <a:xfrm>
            <a:off x="2057400" y="2079625"/>
            <a:ext cx="914400" cy="838200"/>
            <a:chOff x="1143000" y="2971800"/>
            <a:chExt cx="914400" cy="838200"/>
          </a:xfrm>
        </p:grpSpPr>
        <p:sp>
          <p:nvSpPr>
            <p:cNvPr id="46109"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10"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46085" name="Group 10"/>
          <p:cNvGrpSpPr>
            <a:grpSpLocks/>
          </p:cNvGrpSpPr>
          <p:nvPr/>
        </p:nvGrpSpPr>
        <p:grpSpPr bwMode="auto">
          <a:xfrm>
            <a:off x="4038600" y="2079625"/>
            <a:ext cx="914400" cy="838200"/>
            <a:chOff x="1143000" y="2971800"/>
            <a:chExt cx="914400" cy="838200"/>
          </a:xfrm>
        </p:grpSpPr>
        <p:sp>
          <p:nvSpPr>
            <p:cNvPr id="46107"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08"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46086" name="Group 13"/>
          <p:cNvGrpSpPr>
            <a:grpSpLocks/>
          </p:cNvGrpSpPr>
          <p:nvPr/>
        </p:nvGrpSpPr>
        <p:grpSpPr bwMode="auto">
          <a:xfrm>
            <a:off x="7848600" y="2079625"/>
            <a:ext cx="914400" cy="838200"/>
            <a:chOff x="1143000" y="2971800"/>
            <a:chExt cx="914400" cy="838200"/>
          </a:xfrm>
        </p:grpSpPr>
        <p:sp>
          <p:nvSpPr>
            <p:cNvPr id="46105"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06"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46087" name="Rectangle 16"/>
          <p:cNvSpPr>
            <a:spLocks noChangeArrowheads="1"/>
          </p:cNvSpPr>
          <p:nvPr/>
        </p:nvSpPr>
        <p:spPr bwMode="auto">
          <a:xfrm>
            <a:off x="981075" y="1447800"/>
            <a:ext cx="364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3333CC"/>
                </a:solidFill>
                <a:latin typeface="Times New Roman" charset="0"/>
              </a:rPr>
              <a:t>system state: # of busy lines</a:t>
            </a:r>
            <a:endParaRPr lang="en-US" altLang="x-none" sz="100">
              <a:latin typeface="Times New Roman" charset="0"/>
            </a:endParaRPr>
          </a:p>
        </p:txBody>
      </p:sp>
      <p:graphicFrame>
        <p:nvGraphicFramePr>
          <p:cNvPr id="46088" name="Object 2"/>
          <p:cNvGraphicFramePr>
            <a:graphicFrameLocks noChangeAspect="1"/>
          </p:cNvGraphicFramePr>
          <p:nvPr/>
        </p:nvGraphicFramePr>
        <p:xfrm>
          <a:off x="3048000" y="4724400"/>
          <a:ext cx="2362200" cy="461963"/>
        </p:xfrm>
        <a:graphic>
          <a:graphicData uri="http://schemas.openxmlformats.org/presentationml/2006/ole">
            <mc:AlternateContent xmlns:mc="http://schemas.openxmlformats.org/markup-compatibility/2006">
              <mc:Choice xmlns:v="urn:schemas-microsoft-com:vml" Requires="v">
                <p:oleObj spid="_x0000_s364818" name="Equation" r:id="rId4" imgW="1168400" imgH="228600" progId="Equation.3">
                  <p:embed/>
                </p:oleObj>
              </mc:Choice>
              <mc:Fallback>
                <p:oleObj name="Equation" r:id="rId4" imgW="1168400" imgH="228600" progId="Equation.3">
                  <p:embed/>
                  <p:pic>
                    <p:nvPicPr>
                      <p:cNvPr id="4608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724400"/>
                        <a:ext cx="2362200"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6089" name="Rectangle 18"/>
          <p:cNvSpPr>
            <a:spLocks noChangeArrowheads="1"/>
          </p:cNvSpPr>
          <p:nvPr/>
        </p:nvSpPr>
        <p:spPr bwMode="auto">
          <a:xfrm>
            <a:off x="533400" y="3810000"/>
            <a:ext cx="76088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3333CC"/>
                </a:solidFill>
              </a:rPr>
              <a:t>at equilibrium (time reversibility)  in one unit time:  </a:t>
            </a:r>
            <a:br>
              <a:rPr lang="en-US" altLang="x-none" sz="2400">
                <a:solidFill>
                  <a:srgbClr val="3333CC"/>
                </a:solidFill>
              </a:rPr>
            </a:br>
            <a:r>
              <a:rPr lang="en-US" altLang="x-none" sz="2400">
                <a:solidFill>
                  <a:srgbClr val="3333CC"/>
                </a:solidFill>
              </a:rPr>
              <a:t>    #(transitions k </a:t>
            </a:r>
            <a:r>
              <a:rPr lang="en-US" altLang="x-none">
                <a:solidFill>
                  <a:srgbClr val="0033CC"/>
                </a:solidFill>
                <a:sym typeface="Symbol" charset="2"/>
              </a:rPr>
              <a:t></a:t>
            </a:r>
            <a:r>
              <a:rPr lang="en-US" altLang="x-none" sz="2400">
                <a:solidFill>
                  <a:srgbClr val="3333CC"/>
                </a:solidFill>
              </a:rPr>
              <a:t> k+1)  = #(transitions k+1 </a:t>
            </a:r>
            <a:r>
              <a:rPr lang="en-US" altLang="x-none">
                <a:solidFill>
                  <a:srgbClr val="0033CC"/>
                </a:solidFill>
                <a:sym typeface="Symbol" charset="2"/>
              </a:rPr>
              <a:t></a:t>
            </a:r>
            <a:r>
              <a:rPr lang="en-US" altLang="x-none" sz="2400">
                <a:solidFill>
                  <a:srgbClr val="3333CC"/>
                </a:solidFill>
              </a:rPr>
              <a:t> k)</a:t>
            </a:r>
            <a:endParaRPr lang="en-US" altLang="x-none" sz="100">
              <a:solidFill>
                <a:srgbClr val="000000"/>
              </a:solidFill>
            </a:endParaRPr>
          </a:p>
        </p:txBody>
      </p:sp>
      <p:sp>
        <p:nvSpPr>
          <p:cNvPr id="46090"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46091"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46092"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46093"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094"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46095"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46096"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7" name="Rectangle 31"/>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cxnSp>
        <p:nvCxnSpPr>
          <p:cNvPr id="46098"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9" name="Rectangle 34"/>
          <p:cNvSpPr>
            <a:spLocks noChangeArrowheads="1"/>
          </p:cNvSpPr>
          <p:nvPr/>
        </p:nvSpPr>
        <p:spPr bwMode="auto">
          <a:xfrm>
            <a:off x="4800600" y="2667000"/>
            <a:ext cx="1182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(k+1)</a:t>
            </a:r>
            <a:endParaRPr lang="en-US" altLang="x-none" sz="500"/>
          </a:p>
        </p:txBody>
      </p:sp>
      <p:graphicFrame>
        <p:nvGraphicFramePr>
          <p:cNvPr id="46100" name="Object 3"/>
          <p:cNvGraphicFramePr>
            <a:graphicFrameLocks noChangeAspect="1"/>
          </p:cNvGraphicFramePr>
          <p:nvPr/>
        </p:nvGraphicFramePr>
        <p:xfrm>
          <a:off x="2654300" y="5327650"/>
          <a:ext cx="3594100" cy="539750"/>
        </p:xfrm>
        <a:graphic>
          <a:graphicData uri="http://schemas.openxmlformats.org/presentationml/2006/ole">
            <mc:AlternateContent xmlns:mc="http://schemas.openxmlformats.org/markup-compatibility/2006">
              <mc:Choice xmlns:v="urn:schemas-microsoft-com:vml" Requires="v">
                <p:oleObj spid="_x0000_s364819" name="Equation" r:id="rId6" imgW="1777229" imgH="266584" progId="Equation.3">
                  <p:embed/>
                </p:oleObj>
              </mc:Choice>
              <mc:Fallback>
                <p:oleObj name="Equation" r:id="rId6" imgW="1777229" imgH="266584" progId="Equation.3">
                  <p:embed/>
                  <p:pic>
                    <p:nvPicPr>
                      <p:cNvPr id="4610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4300" y="5327650"/>
                        <a:ext cx="3594100"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101" name="Object 4"/>
          <p:cNvGraphicFramePr>
            <a:graphicFrameLocks noChangeAspect="1"/>
          </p:cNvGraphicFramePr>
          <p:nvPr/>
        </p:nvGraphicFramePr>
        <p:xfrm>
          <a:off x="2362200" y="5943600"/>
          <a:ext cx="4106863" cy="925513"/>
        </p:xfrm>
        <a:graphic>
          <a:graphicData uri="http://schemas.openxmlformats.org/presentationml/2006/ole">
            <mc:AlternateContent xmlns:mc="http://schemas.openxmlformats.org/markup-compatibility/2006">
              <mc:Choice xmlns:v="urn:schemas-microsoft-com:vml" Requires="v">
                <p:oleObj spid="_x0000_s364820" name="Equation" r:id="rId8" imgW="2032000" imgH="457200" progId="Equation.3">
                  <p:embed/>
                </p:oleObj>
              </mc:Choice>
              <mc:Fallback>
                <p:oleObj name="Equation" r:id="rId8" imgW="2032000" imgH="457200" progId="Equation.3">
                  <p:embed/>
                  <p:pic>
                    <p:nvPicPr>
                      <p:cNvPr id="4610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943600"/>
                        <a:ext cx="4106863"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46102" name="Straight Connector 37"/>
          <p:cNvCxnSpPr>
            <a:cxnSpLocks noChangeShapeType="1"/>
          </p:cNvCxnSpPr>
          <p:nvPr/>
        </p:nvCxnSpPr>
        <p:spPr bwMode="auto">
          <a:xfrm>
            <a:off x="32766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6103" name="Straight Connector 38"/>
          <p:cNvCxnSpPr>
            <a:cxnSpLocks noChangeShapeType="1"/>
          </p:cNvCxnSpPr>
          <p:nvPr/>
        </p:nvCxnSpPr>
        <p:spPr bwMode="auto">
          <a:xfrm>
            <a:off x="701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46104" name="Rectangle 32"/>
          <p:cNvSpPr>
            <a:spLocks noChangeArrowheads="1"/>
          </p:cNvSpPr>
          <p:nvPr/>
        </p:nvSpPr>
        <p:spPr bwMode="auto">
          <a:xfrm>
            <a:off x="8001000" y="2971800"/>
            <a:ext cx="7032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N</a:t>
            </a:r>
            <a:endParaRPr lang="en-US" altLang="x-none" sz="500"/>
          </a:p>
        </p:txBody>
      </p:sp>
    </p:spTree>
    <p:extLst>
      <p:ext uri="{BB962C8B-B14F-4D97-AF65-F5344CB8AC3E}">
        <p14:creationId xmlns:p14="http://schemas.microsoft.com/office/powerpoint/2010/main" val="2494857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EF3CD51-06EF-8548-8F4F-FB5B9A6E85A6}" type="slidenum">
              <a:rPr lang="en-US" altLang="x-none" sz="1200">
                <a:latin typeface="Tahoma" charset="0"/>
              </a:rPr>
              <a:pPr>
                <a:spcBef>
                  <a:spcPct val="0"/>
                </a:spcBef>
                <a:buClrTx/>
                <a:buSzTx/>
                <a:buFontTx/>
                <a:buNone/>
              </a:pPr>
              <a:t>90</a:t>
            </a:fld>
            <a:endParaRPr lang="en-US" altLang="x-none" sz="1200">
              <a:latin typeface="Tahoma" charset="0"/>
            </a:endParaRPr>
          </a:p>
        </p:txBody>
      </p:sp>
      <p:sp>
        <p:nvSpPr>
          <p:cNvPr id="150530" name="Rectangle 2"/>
          <p:cNvSpPr>
            <a:spLocks noGrp="1" noChangeArrowheads="1"/>
          </p:cNvSpPr>
          <p:nvPr>
            <p:ph type="title"/>
          </p:nvPr>
        </p:nvSpPr>
        <p:spPr/>
        <p:txBody>
          <a:bodyPr/>
          <a:lstStyle/>
          <a:p>
            <a:r>
              <a:rPr lang="en-US" altLang="x-none" sz="3600">
                <a:ea typeface="ＭＳ Ｐゴシック" charset="-128"/>
              </a:rPr>
              <a:t>Support Multiple Types of Service</a:t>
            </a:r>
          </a:p>
        </p:txBody>
      </p:sp>
      <p:sp>
        <p:nvSpPr>
          <p:cNvPr id="150531" name="Rectangle 5"/>
          <p:cNvSpPr>
            <a:spLocks noGrp="1" noChangeArrowheads="1"/>
          </p:cNvSpPr>
          <p:nvPr>
            <p:ph type="body" idx="1"/>
          </p:nvPr>
        </p:nvSpPr>
        <p:spPr>
          <a:xfrm>
            <a:off x="533400" y="1600200"/>
            <a:ext cx="7772400" cy="4876800"/>
          </a:xfrm>
          <a:noFill/>
        </p:spPr>
        <p:txBody>
          <a:bodyPr lIns="91420" tIns="45712" rIns="91420" bIns="45712"/>
          <a:lstStyle/>
          <a:p>
            <a:pPr>
              <a:buFont typeface="Wingdings" pitchFamily="2" charset="2"/>
              <a:buChar char="q"/>
            </a:pPr>
            <a:r>
              <a:rPr lang="en-US" altLang="x-none" dirty="0">
                <a:ea typeface="ＭＳ Ｐゴシック" charset="-128"/>
              </a:rPr>
              <a:t>Add UDP to TCP to better support other types of applications </a:t>
            </a:r>
          </a:p>
          <a:p>
            <a:pPr lvl="1">
              <a:buFont typeface="Courier New" panose="02070309020205020404" pitchFamily="49" charset="0"/>
              <a:buChar char="o"/>
            </a:pPr>
            <a:r>
              <a:rPr lang="en-US" altLang="x-none" dirty="0">
                <a:ea typeface="ＭＳ Ｐゴシック" charset="-128"/>
              </a:rPr>
              <a:t>e.g.,  </a:t>
            </a:r>
            <a:r>
              <a:rPr lang="ja-JP" altLang="en-US">
                <a:ea typeface="ＭＳ Ｐゴシック" charset="-128"/>
              </a:rPr>
              <a:t>“</a:t>
            </a:r>
            <a:r>
              <a:rPr lang="en-US" altLang="ja-JP" dirty="0">
                <a:ea typeface="ＭＳ Ｐゴシック" charset="-128"/>
              </a:rPr>
              <a:t>real-time</a:t>
            </a:r>
            <a:r>
              <a:rPr lang="ja-JP" altLang="en-US">
                <a:ea typeface="ＭＳ Ｐゴシック" charset="-128"/>
              </a:rPr>
              <a:t>”</a:t>
            </a:r>
            <a:r>
              <a:rPr lang="en-US" altLang="ja-JP" dirty="0">
                <a:ea typeface="ＭＳ Ｐゴシック" charset="-128"/>
              </a:rPr>
              <a:t> applications</a:t>
            </a:r>
          </a:p>
          <a:p>
            <a:pPr>
              <a:buFont typeface="Wingdings" pitchFamily="2" charset="2"/>
              <a:buChar char="q"/>
            </a:pPr>
            <a:r>
              <a:rPr lang="en-US" altLang="x-none" dirty="0">
                <a:ea typeface="ＭＳ Ｐゴシック" charset="-128"/>
              </a:rPr>
              <a:t>This was arguably the main reason for separating TCP and IP</a:t>
            </a:r>
          </a:p>
          <a:p>
            <a:pPr>
              <a:buFont typeface="Wingdings" pitchFamily="2" charset="2"/>
              <a:buChar char="q"/>
            </a:pPr>
            <a:r>
              <a:rPr lang="en-US" altLang="x-none" dirty="0">
                <a:ea typeface="ＭＳ Ｐゴシック" charset="-128"/>
              </a:rPr>
              <a:t>Provide datagram abstraction: lower common denominator on which other services can be built: everything over IP </a:t>
            </a:r>
          </a:p>
          <a:p>
            <a:pPr lvl="1">
              <a:buFont typeface="Courier New" panose="02070309020205020404" pitchFamily="49" charset="0"/>
              <a:buChar char="o"/>
            </a:pPr>
            <a:r>
              <a:rPr lang="en-US" altLang="x-none" dirty="0">
                <a:ea typeface="ＭＳ Ｐゴシック" charset="-128"/>
              </a:rPr>
              <a:t>service differentiation was considered (remember </a:t>
            </a:r>
            <a:r>
              <a:rPr lang="en-US" altLang="x-none" dirty="0" err="1">
                <a:ea typeface="ＭＳ Ｐゴシック" charset="-128"/>
              </a:rPr>
              <a:t>ToS</a:t>
            </a:r>
            <a:r>
              <a:rPr lang="en-US" altLang="x-none" dirty="0">
                <a:ea typeface="ＭＳ Ｐゴシック" charset="-128"/>
              </a:rPr>
              <a:t>?), but this has never happened on the large scale (Why?)</a:t>
            </a:r>
            <a:endParaRPr lang="en-US" altLang="x-none" sz="2000" dirty="0">
              <a:ea typeface="ＭＳ Ｐゴシック" charset="-128"/>
            </a:endParaRPr>
          </a:p>
        </p:txBody>
      </p:sp>
    </p:spTree>
    <p:extLst>
      <p:ext uri="{BB962C8B-B14F-4D97-AF65-F5344CB8AC3E}">
        <p14:creationId xmlns:p14="http://schemas.microsoft.com/office/powerpoint/2010/main" val="28521739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6E40550-D422-A546-8E86-7D4F47ADF99D}" type="slidenum">
              <a:rPr lang="en-US" altLang="x-none" sz="1200">
                <a:latin typeface="Tahoma" charset="0"/>
              </a:rPr>
              <a:pPr>
                <a:spcBef>
                  <a:spcPct val="0"/>
                </a:spcBef>
                <a:buClrTx/>
                <a:buSzTx/>
                <a:buFontTx/>
                <a:buNone/>
              </a:pPr>
              <a:t>91</a:t>
            </a:fld>
            <a:endParaRPr lang="en-US" altLang="x-none" sz="1200">
              <a:latin typeface="Tahoma" charset="0"/>
            </a:endParaRPr>
          </a:p>
        </p:txBody>
      </p:sp>
      <p:sp>
        <p:nvSpPr>
          <p:cNvPr id="152578" name="Rectangle 2"/>
          <p:cNvSpPr>
            <a:spLocks noGrp="1" noChangeArrowheads="1"/>
          </p:cNvSpPr>
          <p:nvPr>
            <p:ph type="title"/>
          </p:nvPr>
        </p:nvSpPr>
        <p:spPr>
          <a:xfrm>
            <a:off x="533400" y="457200"/>
            <a:ext cx="7772400" cy="762000"/>
          </a:xfrm>
        </p:spPr>
        <p:txBody>
          <a:bodyPr/>
          <a:lstStyle/>
          <a:p>
            <a:r>
              <a:rPr lang="en-US" altLang="x-none" sz="2800">
                <a:ea typeface="ＭＳ Ｐゴシック" charset="-128"/>
              </a:rPr>
              <a:t>Support a Variety of Networks: Questions</a:t>
            </a:r>
          </a:p>
        </p:txBody>
      </p:sp>
      <p:sp>
        <p:nvSpPr>
          <p:cNvPr id="152579"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What does the goal mean?</a:t>
            </a:r>
          </a:p>
          <a:p>
            <a:pPr>
              <a:buFont typeface="Wingdings" pitchFamily="2" charset="2"/>
              <a:buChar char="q"/>
            </a:pPr>
            <a:r>
              <a:rPr lang="en-US" altLang="x-none" dirty="0">
                <a:ea typeface="ＭＳ Ｐゴシック" charset="-128"/>
              </a:rPr>
              <a:t>Why is this goal important?</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Tree>
    <p:extLst>
      <p:ext uri="{BB962C8B-B14F-4D97-AF65-F5344CB8AC3E}">
        <p14:creationId xmlns:p14="http://schemas.microsoft.com/office/powerpoint/2010/main" val="30698891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5A117B3-34FD-A748-B067-7AF6FA3C984F}" type="slidenum">
              <a:rPr lang="en-US" altLang="x-none" sz="1200">
                <a:latin typeface="Tahoma" charset="0"/>
              </a:rPr>
              <a:pPr>
                <a:spcBef>
                  <a:spcPct val="0"/>
                </a:spcBef>
                <a:buClrTx/>
                <a:buSzTx/>
                <a:buFontTx/>
                <a:buNone/>
              </a:pPr>
              <a:t>92</a:t>
            </a:fld>
            <a:endParaRPr lang="en-US" altLang="x-none" sz="1200">
              <a:latin typeface="Tahoma" charset="0"/>
            </a:endParaRPr>
          </a:p>
        </p:txBody>
      </p:sp>
      <p:sp>
        <p:nvSpPr>
          <p:cNvPr id="154626" name="Rectangle 2"/>
          <p:cNvSpPr>
            <a:spLocks noGrp="1" noChangeArrowheads="1"/>
          </p:cNvSpPr>
          <p:nvPr>
            <p:ph type="title"/>
          </p:nvPr>
        </p:nvSpPr>
        <p:spPr/>
        <p:txBody>
          <a:bodyPr/>
          <a:lstStyle/>
          <a:p>
            <a:r>
              <a:rPr lang="en-US" altLang="x-none">
                <a:ea typeface="ＭＳ Ｐゴシック" charset="-128"/>
              </a:rPr>
              <a:t>Support a Variety of Networks</a:t>
            </a:r>
          </a:p>
        </p:txBody>
      </p:sp>
      <p:sp>
        <p:nvSpPr>
          <p:cNvPr id="154627" name="Rectangle 5"/>
          <p:cNvSpPr>
            <a:spLocks noGrp="1" noChangeArrowheads="1"/>
          </p:cNvSpPr>
          <p:nvPr>
            <p:ph type="body" idx="1"/>
          </p:nvPr>
        </p:nvSpPr>
        <p:spPr>
          <a:xfrm>
            <a:off x="533400" y="1600200"/>
            <a:ext cx="7772400" cy="4953000"/>
          </a:xfrm>
          <a:noFill/>
        </p:spPr>
        <p:txBody>
          <a:bodyPr lIns="91420" tIns="45712" rIns="91420" bIns="45712"/>
          <a:lstStyle/>
          <a:p>
            <a:pPr>
              <a:buFont typeface="Wingdings" pitchFamily="2" charset="2"/>
              <a:buChar char="q"/>
            </a:pPr>
            <a:r>
              <a:rPr lang="en-US" altLang="x-none" dirty="0">
                <a:ea typeface="ＭＳ Ｐゴシック" charset="-128"/>
              </a:rPr>
              <a:t>Very successful</a:t>
            </a:r>
          </a:p>
          <a:p>
            <a:pPr lvl="1">
              <a:buFont typeface="Courier New" panose="02070309020205020404" pitchFamily="49" charset="0"/>
              <a:buChar char="o"/>
            </a:pPr>
            <a:r>
              <a:rPr lang="en-US" altLang="x-none" dirty="0">
                <a:ea typeface="ＭＳ Ｐゴシック" charset="-128"/>
              </a:rPr>
              <a:t>because the minimalist service; it requires from underlying network only to deliver a packet with a </a:t>
            </a:r>
            <a:r>
              <a:rPr lang="ja-JP" altLang="en-US">
                <a:ea typeface="ＭＳ Ｐゴシック" charset="-128"/>
              </a:rPr>
              <a:t>“</a:t>
            </a:r>
            <a:r>
              <a:rPr lang="en-US" altLang="ja-JP" dirty="0">
                <a:ea typeface="ＭＳ Ｐゴシック" charset="-128"/>
              </a:rPr>
              <a:t>reasonable</a:t>
            </a:r>
            <a:r>
              <a:rPr lang="ja-JP" altLang="en-US">
                <a:ea typeface="ＭＳ Ｐゴシック" charset="-128"/>
              </a:rPr>
              <a:t>”</a:t>
            </a:r>
            <a:r>
              <a:rPr lang="en-US" altLang="ja-JP" dirty="0">
                <a:ea typeface="ＭＳ Ｐゴシック" charset="-128"/>
              </a:rPr>
              <a:t> probability of success</a:t>
            </a:r>
          </a:p>
          <a:p>
            <a:pPr>
              <a:buFont typeface="Wingdings" pitchFamily="2" charset="2"/>
              <a:buChar char="q"/>
            </a:pPr>
            <a:r>
              <a:rPr lang="en-US" altLang="x-none" dirty="0">
                <a:ea typeface="ＭＳ Ｐゴシック" charset="-128"/>
              </a:rPr>
              <a:t>…does not require:</a:t>
            </a:r>
          </a:p>
          <a:p>
            <a:pPr lvl="1">
              <a:buFont typeface="Courier New" panose="02070309020205020404" pitchFamily="49" charset="0"/>
              <a:buChar char="o"/>
            </a:pPr>
            <a:r>
              <a:rPr lang="en-US" altLang="x-none" dirty="0">
                <a:ea typeface="ＭＳ Ｐゴシック" charset="-128"/>
              </a:rPr>
              <a:t>reliability</a:t>
            </a:r>
          </a:p>
          <a:p>
            <a:pPr lvl="1">
              <a:buFont typeface="Courier New" panose="02070309020205020404" pitchFamily="49" charset="0"/>
              <a:buChar char="o"/>
            </a:pPr>
            <a:r>
              <a:rPr lang="en-US" altLang="x-none" dirty="0">
                <a:ea typeface="ＭＳ Ｐゴシック" charset="-128"/>
              </a:rPr>
              <a:t>in-order delivery</a:t>
            </a:r>
          </a:p>
          <a:p>
            <a:pPr>
              <a:buFont typeface="Wingdings" pitchFamily="2" charset="2"/>
              <a:buChar char="q"/>
            </a:pPr>
            <a:r>
              <a:rPr lang="en-US" altLang="x-none" dirty="0">
                <a:ea typeface="ＭＳ Ｐゴシック" charset="-128"/>
              </a:rPr>
              <a:t>The mantra: IP over everything</a:t>
            </a:r>
          </a:p>
          <a:p>
            <a:pPr lvl="1">
              <a:buFont typeface="Courier New" panose="02070309020205020404" pitchFamily="49" charset="0"/>
              <a:buChar char="o"/>
            </a:pPr>
            <a:r>
              <a:rPr lang="en-US" altLang="x-none" dirty="0">
                <a:ea typeface="ＭＳ Ｐゴシック" charset="-128"/>
              </a:rPr>
              <a:t>Then: ARPANET, X.25, DARPA satellite network..</a:t>
            </a:r>
          </a:p>
          <a:p>
            <a:pPr lvl="1">
              <a:buFont typeface="Courier New" panose="02070309020205020404" pitchFamily="49" charset="0"/>
              <a:buChar char="o"/>
            </a:pPr>
            <a:r>
              <a:rPr lang="en-US" altLang="x-none" dirty="0">
                <a:ea typeface="ＭＳ Ｐゴシック" charset="-128"/>
              </a:rPr>
              <a:t>Now: ATM, SONET, WDM…</a:t>
            </a:r>
            <a:endParaRPr lang="en-US" altLang="x-none" sz="2000" dirty="0">
              <a:ea typeface="ＭＳ Ｐゴシック" charset="-128"/>
            </a:endParaRPr>
          </a:p>
        </p:txBody>
      </p:sp>
    </p:spTree>
    <p:extLst>
      <p:ext uri="{BB962C8B-B14F-4D97-AF65-F5344CB8AC3E}">
        <p14:creationId xmlns:p14="http://schemas.microsoft.com/office/powerpoint/2010/main" val="29276948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DD95003-CE2D-8443-8334-6AF3881D35CF}" type="slidenum">
              <a:rPr lang="en-US" altLang="x-none" sz="1200">
                <a:latin typeface="Tahoma" charset="0"/>
              </a:rPr>
              <a:pPr>
                <a:spcBef>
                  <a:spcPct val="0"/>
                </a:spcBef>
                <a:buClrTx/>
                <a:buSzTx/>
                <a:buFontTx/>
                <a:buNone/>
              </a:pPr>
              <a:t>93</a:t>
            </a:fld>
            <a:endParaRPr lang="en-US" altLang="x-none" sz="1200">
              <a:latin typeface="Tahoma" charset="0"/>
            </a:endParaRPr>
          </a:p>
        </p:txBody>
      </p:sp>
      <p:sp>
        <p:nvSpPr>
          <p:cNvPr id="156674" name="Rectangle 2"/>
          <p:cNvSpPr>
            <a:spLocks noGrp="1" noChangeArrowheads="1"/>
          </p:cNvSpPr>
          <p:nvPr>
            <p:ph type="title"/>
          </p:nvPr>
        </p:nvSpPr>
        <p:spPr/>
        <p:txBody>
          <a:bodyPr/>
          <a:lstStyle/>
          <a:p>
            <a:r>
              <a:rPr lang="en-US" altLang="x-none">
                <a:ea typeface="ＭＳ Ｐゴシック" charset="-128"/>
              </a:rPr>
              <a:t>Other Goals</a:t>
            </a:r>
          </a:p>
        </p:txBody>
      </p:sp>
      <p:sp>
        <p:nvSpPr>
          <p:cNvPr id="156675"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Permit distributed management of resources</a:t>
            </a:r>
          </a:p>
          <a:p>
            <a:pPr>
              <a:buFont typeface="Wingdings" pitchFamily="2" charset="2"/>
              <a:buChar char="q"/>
            </a:pPr>
            <a:r>
              <a:rPr lang="en-US" altLang="x-none" dirty="0">
                <a:ea typeface="ＭＳ Ｐゴシック" charset="-128"/>
              </a:rPr>
              <a:t>Be cost effective</a:t>
            </a:r>
          </a:p>
          <a:p>
            <a:pPr>
              <a:buFont typeface="Wingdings" pitchFamily="2" charset="2"/>
              <a:buChar char="q"/>
            </a:pPr>
            <a:r>
              <a:rPr lang="en-US" altLang="x-none" dirty="0">
                <a:ea typeface="ＭＳ Ｐゴシック" charset="-128"/>
              </a:rPr>
              <a:t>Permit host attachment with a low level of effort</a:t>
            </a:r>
          </a:p>
          <a:p>
            <a:pPr>
              <a:buFont typeface="Wingdings" pitchFamily="2" charset="2"/>
              <a:buChar char="q"/>
            </a:pPr>
            <a:r>
              <a:rPr lang="en-US" altLang="x-none" dirty="0">
                <a:ea typeface="ＭＳ Ｐゴシック" charset="-128"/>
              </a:rPr>
              <a:t>Be accountable</a:t>
            </a:r>
          </a:p>
        </p:txBody>
      </p:sp>
    </p:spTree>
    <p:extLst>
      <p:ext uri="{BB962C8B-B14F-4D97-AF65-F5344CB8AC3E}">
        <p14:creationId xmlns:p14="http://schemas.microsoft.com/office/powerpoint/2010/main" val="17778898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solidFill>
        <a:ln w="12700" cap="flat" cmpd="sng" algn="ctr">
          <a:no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rgbClr val="CCFFFF"/>
        </a:solidFill>
        <a:ln w="12700" cap="flat" cmpd="sng" algn="ctr">
          <a:no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7989</TotalTime>
  <Words>4963</Words>
  <Application>Microsoft Macintosh PowerPoint</Application>
  <PresentationFormat>On-screen Show (4:3)</PresentationFormat>
  <Paragraphs>1277</Paragraphs>
  <Slides>93</Slides>
  <Notes>90</Notes>
  <HiddenSlides>0</HiddenSlides>
  <MMClips>0</MMClips>
  <ScaleCrop>false</ScaleCrop>
  <HeadingPairs>
    <vt:vector size="8" baseType="variant">
      <vt:variant>
        <vt:lpstr>Fonts Used</vt:lpstr>
      </vt:variant>
      <vt:variant>
        <vt:i4>13</vt:i4>
      </vt:variant>
      <vt:variant>
        <vt:lpstr>Theme</vt:lpstr>
      </vt:variant>
      <vt:variant>
        <vt:i4>5</vt:i4>
      </vt:variant>
      <vt:variant>
        <vt:lpstr>Embedded OLE Servers</vt:lpstr>
      </vt:variant>
      <vt:variant>
        <vt:i4>4</vt:i4>
      </vt:variant>
      <vt:variant>
        <vt:lpstr>Slide Titles</vt:lpstr>
      </vt:variant>
      <vt:variant>
        <vt:i4>93</vt:i4>
      </vt:variant>
    </vt:vector>
  </HeadingPairs>
  <TitlesOfParts>
    <vt:vector size="115" baseType="lpstr">
      <vt:lpstr>ＭＳ Ｐゴシック</vt:lpstr>
      <vt:lpstr>新細明體</vt:lpstr>
      <vt:lpstr>宋体</vt:lpstr>
      <vt:lpstr>ZapfDingbats</vt:lpstr>
      <vt:lpstr>Arial</vt:lpstr>
      <vt:lpstr>Calibri</vt:lpstr>
      <vt:lpstr>Cambria Math</vt:lpstr>
      <vt:lpstr>Comic Sans MS</vt:lpstr>
      <vt:lpstr>Courier New</vt:lpstr>
      <vt:lpstr>Symbol</vt:lpstr>
      <vt:lpstr>Tahoma</vt:lpstr>
      <vt:lpstr>Times New Roman</vt:lpstr>
      <vt:lpstr>Wingdings</vt:lpstr>
      <vt:lpstr>Default Design</vt:lpstr>
      <vt:lpstr>2_Kurose</vt:lpstr>
      <vt:lpstr>3_Kurose</vt:lpstr>
      <vt:lpstr>1_Default Design</vt:lpstr>
      <vt:lpstr>2_Default Design</vt:lpstr>
      <vt:lpstr>Photo Editor Photo</vt:lpstr>
      <vt:lpstr>Clip</vt:lpstr>
      <vt:lpstr>ClipArt</vt:lpstr>
      <vt:lpstr>Equation</vt:lpstr>
      <vt:lpstr>Layered Network Architecture; Network Applications:  Overview, EMail</vt:lpstr>
      <vt:lpstr>Outline</vt:lpstr>
      <vt:lpstr>Admin</vt:lpstr>
      <vt:lpstr>PowerPoint Presentation</vt:lpstr>
      <vt:lpstr>Recap: Circuit Switching vs. Packet Switching</vt:lpstr>
      <vt:lpstr>Recap: Queueing Theory</vt:lpstr>
      <vt:lpstr>Recap: Queueing Theory Analysis of Circuit-Switching</vt:lpstr>
      <vt:lpstr>Equilibrium = Time Reversibility [Frank Kelly]</vt:lpstr>
      <vt:lpstr>Recap: Queueing Theory Analysis of Circuit-Switching</vt:lpstr>
      <vt:lpstr>Recap: Queueing Theory  Analysis of Packet Switching</vt:lpstr>
      <vt:lpstr>Recap: Analysis of  Delay</vt:lpstr>
      <vt:lpstr>PowerPoint Presentation</vt:lpstr>
      <vt:lpstr>Recap: Statistical Multiplexing</vt:lpstr>
      <vt:lpstr>Summary of Progress</vt:lpstr>
      <vt:lpstr>PowerPoint Presentation</vt:lpstr>
      <vt:lpstr>PowerPoint Presentation</vt:lpstr>
      <vt:lpstr>PowerPoint Presentation</vt:lpstr>
      <vt:lpstr>PowerPoint Presentation</vt:lpstr>
      <vt:lpstr>An Example: No Layering</vt:lpstr>
      <vt:lpstr>An Example: Benefit of Layering</vt:lpstr>
      <vt:lpstr>PowerPoint Presentation</vt:lpstr>
      <vt:lpstr>An Example of Layering</vt:lpstr>
      <vt:lpstr>An Example of Layering</vt:lpstr>
      <vt:lpstr>Layering -&gt; Logical Communication</vt:lpstr>
      <vt:lpstr>PowerPoint Presentation</vt:lpstr>
      <vt:lpstr>PowerPoint Presentation</vt:lpstr>
      <vt:lpstr>PowerPoint Presentation</vt:lpstr>
      <vt:lpstr>Packet as a Stack in a Layered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End-to-End Arguments</vt:lpstr>
      <vt:lpstr>PowerPoint Presentation</vt:lpstr>
      <vt:lpstr>Example</vt:lpstr>
      <vt:lpstr>Challenges</vt:lpstr>
      <vt:lpstr>Discussion: Limitations of Layered Architecture</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Transport Services and APIs</vt:lpstr>
      <vt:lpstr>Socket Service Model and API</vt:lpstr>
      <vt:lpstr>Multiplexing/Demultiplexing</vt:lpstr>
      <vt:lpstr>PowerPoint Presentation</vt:lpstr>
      <vt:lpstr>PowerPoint Presentation</vt:lpstr>
      <vt:lpstr>PowerPoint Presentation</vt:lpstr>
      <vt:lpstr>Secure Socket Layer Architecture</vt:lpstr>
      <vt:lpstr>SSL Record-Layer Packet Format</vt:lpstr>
      <vt:lpstr>Summary: The Big Picture  of the Internet</vt:lpstr>
      <vt:lpstr>PowerPoint Presentation</vt:lpstr>
      <vt:lpstr>Outline</vt:lpstr>
      <vt:lpstr>Application Layer: Goals</vt:lpstr>
      <vt:lpstr>Network Applications vs. Application-layer Protocols</vt:lpstr>
      <vt:lpstr>App. and Trans.: App. Protocols and their Transport Protocols</vt:lpstr>
      <vt:lpstr>Client-Server Paradigm</vt:lpstr>
      <vt:lpstr>Client-Server Paradigm: Key Questions</vt:lpstr>
      <vt:lpstr>Outline</vt:lpstr>
      <vt:lpstr>Electronic Mail</vt:lpstr>
      <vt:lpstr>Recall: SMTP</vt:lpstr>
      <vt:lpstr>Electronic Mail: Components</vt:lpstr>
      <vt:lpstr>Email Transport Architecture</vt:lpstr>
      <vt:lpstr>SMTP: Mail Transport Protocol Messages (Envelop Messages)</vt:lpstr>
      <vt:lpstr>Mail Message Data</vt:lpstr>
      <vt:lpstr>Message Format: Multimedia Extensions</vt:lpstr>
      <vt:lpstr>Multipart Type: How Attachment Works</vt:lpstr>
      <vt:lpstr>POP3 Protocol: Mail Retrieval</vt:lpstr>
      <vt:lpstr>Exercise</vt:lpstr>
      <vt:lpstr>Evaluation of SMTP/POP/IMAP</vt:lpstr>
      <vt:lpstr>Email Security: Spam</vt:lpstr>
      <vt:lpstr>Email Security Issue: Spam</vt:lpstr>
      <vt:lpstr>Email Security Issue: Spam</vt:lpstr>
      <vt:lpstr>Discussion: How May One Handle  Email Spams?</vt:lpstr>
      <vt:lpstr>Detection Methods Used by GMail</vt:lpstr>
      <vt:lpstr>Backup Slides</vt:lpstr>
      <vt:lpstr>The Design Philosophy of the DARPA Internet</vt:lpstr>
      <vt:lpstr>Goals</vt:lpstr>
      <vt:lpstr>Survivability in the Face of Failure: Questions</vt:lpstr>
      <vt:lpstr>PowerPoint Presentation</vt:lpstr>
      <vt:lpstr>Support Multiple Types of Service: Questions</vt:lpstr>
      <vt:lpstr>Support Multiple Types of Service</vt:lpstr>
      <vt:lpstr>Support a Variety of Networks: Questions</vt:lpstr>
      <vt:lpstr>Support a Variety of Networks</vt:lpstr>
      <vt:lpstr>Other Goals</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I</dc:title>
  <dc:creator>Yang Richard Yang</dc:creator>
  <cp:lastModifiedBy>Qiao Xiang</cp:lastModifiedBy>
  <cp:revision>439</cp:revision>
  <cp:lastPrinted>2017-09-12T16:46:55Z</cp:lastPrinted>
  <dcterms:created xsi:type="dcterms:W3CDTF">1999-10-08T19:08:27Z</dcterms:created>
  <dcterms:modified xsi:type="dcterms:W3CDTF">2021-09-25T13:45:51Z</dcterms:modified>
</cp:coreProperties>
</file>