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08" r:id="rId2"/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F5C3E-35BD-4D4C-9763-6948B5C2A8B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1438C-3013-47B2-AFE8-2816395B3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0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976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247" y="2129656"/>
            <a:ext cx="10361509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79" y="3886940"/>
            <a:ext cx="8535245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6377" indent="0" algn="ctr">
              <a:buNone/>
              <a:defRPr/>
            </a:lvl2pPr>
            <a:lvl3pPr marL="912754" indent="0" algn="ctr">
              <a:buNone/>
              <a:defRPr/>
            </a:lvl3pPr>
            <a:lvl4pPr marL="1369131" indent="0" algn="ctr">
              <a:buNone/>
              <a:defRPr/>
            </a:lvl4pPr>
            <a:lvl5pPr marL="1825508" indent="0" algn="ctr">
              <a:buNone/>
              <a:defRPr/>
            </a:lvl5pPr>
            <a:lvl6pPr marL="2281885" indent="0" algn="ctr">
              <a:buNone/>
              <a:defRPr/>
            </a:lvl6pPr>
            <a:lvl7pPr marL="2738262" indent="0" algn="ctr">
              <a:buNone/>
              <a:defRPr/>
            </a:lvl7pPr>
            <a:lvl8pPr marL="3194639" indent="0" algn="ctr">
              <a:buNone/>
              <a:defRPr/>
            </a:lvl8pPr>
            <a:lvl9pPr marL="365101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DB987-7680-8E4D-ADBF-0354B3743011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4AA04-0ED3-9B41-BA54-43A18A7C5C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811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5021F-1EA0-6049-8E20-1EE124CEAAF7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AA045-73D4-B648-888A-84DB9F1D00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062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4516" y="228178"/>
            <a:ext cx="258932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0214" y="228178"/>
            <a:ext cx="7571384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1C987-D171-C444-AA79-7308BD6F6F7F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9D2B19-41B3-6247-94D8-BBAC18AFD7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027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14" y="228178"/>
            <a:ext cx="10363623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0214" y="1600412"/>
            <a:ext cx="5079296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2428" y="1600412"/>
            <a:ext cx="5081409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1CC1C-AD43-4944-BD37-E793F76797F8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F60C1-DDC1-7E47-A164-022BDDF139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565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D6609-1A66-F141-A053-1FE63D591DD1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C9A0C-B9C7-D94C-BB05-DB5EC86B0A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3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62" y="4406678"/>
            <a:ext cx="10361509" cy="1362726"/>
          </a:xfrm>
        </p:spPr>
        <p:txBody>
          <a:bodyPr anchor="t"/>
          <a:lstStyle>
            <a:lvl1pPr algn="l">
              <a:defRPr sz="399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62" y="2906094"/>
            <a:ext cx="10361509" cy="1500584"/>
          </a:xfrm>
        </p:spPr>
        <p:txBody>
          <a:bodyPr anchor="b"/>
          <a:lstStyle>
            <a:lvl1pPr marL="0" indent="0">
              <a:buNone/>
              <a:defRPr sz="1996"/>
            </a:lvl1pPr>
            <a:lvl2pPr marL="456377" indent="0">
              <a:buNone/>
              <a:defRPr sz="1797"/>
            </a:lvl2pPr>
            <a:lvl3pPr marL="912754" indent="0">
              <a:buNone/>
              <a:defRPr sz="1597"/>
            </a:lvl3pPr>
            <a:lvl4pPr marL="1369131" indent="0">
              <a:buNone/>
              <a:defRPr sz="1397"/>
            </a:lvl4pPr>
            <a:lvl5pPr marL="1825508" indent="0">
              <a:buNone/>
              <a:defRPr sz="1397"/>
            </a:lvl5pPr>
            <a:lvl6pPr marL="2281885" indent="0">
              <a:buNone/>
              <a:defRPr sz="1397"/>
            </a:lvl6pPr>
            <a:lvl7pPr marL="2738262" indent="0">
              <a:buNone/>
              <a:defRPr sz="1397"/>
            </a:lvl7pPr>
            <a:lvl8pPr marL="3194639" indent="0">
              <a:buNone/>
              <a:defRPr sz="1397"/>
            </a:lvl8pPr>
            <a:lvl9pPr marL="3651016" indent="0">
              <a:buNone/>
              <a:defRPr sz="1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6DD0CA-58F7-6B4B-89C6-17E0052F046C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25BC6-169E-5142-A679-370E63121D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310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214" y="1600412"/>
            <a:ext cx="5079296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2428" y="1600412"/>
            <a:ext cx="5081409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1D9BC-533B-9744-AD70-39BF702CA346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B5FB1-C0DA-F348-8CA8-DFC372EF0D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765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55" y="274131"/>
            <a:ext cx="10974491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754" y="1535444"/>
            <a:ext cx="5387901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754" y="2175609"/>
            <a:ext cx="5387901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232" y="1535444"/>
            <a:ext cx="5390014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232" y="2175609"/>
            <a:ext cx="5390014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613EE-A4E4-AA42-8A7E-804DE566C3B6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66280-A527-1F4C-84D7-B0A6CBE22C3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863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19A34-049B-0F42-9FB1-1DCFC6B66F9E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7F633-3331-744E-AFAB-5186F7023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23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C993D-E167-2547-9A8F-208EA8613245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A9BBC-AA25-C049-87EC-C641F04CDE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570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55" y="272546"/>
            <a:ext cx="4011861" cy="1163071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4" y="272546"/>
            <a:ext cx="6816782" cy="585338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755" y="1435617"/>
            <a:ext cx="4011861" cy="4690314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39B2B-157B-5441-8708-05669110DE9D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3DFEF-D8D9-FC46-AF0A-067C478390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60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630" y="4801234"/>
            <a:ext cx="7313509" cy="565690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630" y="613228"/>
            <a:ext cx="7313509" cy="4115116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630" y="5366924"/>
            <a:ext cx="7313509" cy="804959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3ACA0-E848-9D48-9CD5-EDD95AE03FE6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B4144-8B0B-9240-B6D6-98800162DE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36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0214" y="228178"/>
            <a:ext cx="10363623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57" tIns="45781" rIns="91557" bIns="45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14" y="1600412"/>
            <a:ext cx="10363623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57" tIns="45781" rIns="91557" bIns="45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3006"/>
            <a:ext cx="12192000" cy="76059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0720843" y="6395307"/>
            <a:ext cx="184371" cy="1689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62" tIns="45630" rIns="91262" bIns="45630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499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1293006"/>
            <a:ext cx="12192000" cy="76059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832" y="6401645"/>
            <a:ext cx="2840854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98">
                <a:latin typeface="Tahoma" charset="0"/>
              </a:defRPr>
            </a:lvl1pPr>
          </a:lstStyle>
          <a:p>
            <a:fld id="{5DE04C93-C8CF-B645-A38F-745F3865E8D7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2441" y="6401645"/>
            <a:ext cx="5275872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98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1146" y="6401645"/>
            <a:ext cx="2840854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98">
                <a:latin typeface="Tahoma" charset="0"/>
              </a:defRPr>
            </a:lvl1pPr>
          </a:lstStyle>
          <a:p>
            <a:fld id="{6522CBCB-C11F-0148-B657-927C60AB639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10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6377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6pPr>
      <a:lvl7pPr marL="912754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7pPr>
      <a:lvl8pPr marL="1369131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8pPr>
      <a:lvl9pPr marL="1825508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9pPr>
    </p:titleStyle>
    <p:bodyStyle>
      <a:lvl1pPr marL="342283" indent="-342283" algn="l" defTabSz="91433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795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3198" indent="-286821" algn="l" defTabSz="91433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396">
          <a:solidFill>
            <a:schemeClr val="tx1"/>
          </a:solidFill>
          <a:latin typeface="+mn-lt"/>
          <a:ea typeface="ＭＳ Ｐゴシック" charset="0"/>
        </a:defRPr>
      </a:lvl2pPr>
      <a:lvl3pPr marL="1142528" indent="-228189" algn="l" defTabSz="914339" rtl="0" eaLnBrk="0" fontAlgn="base" hangingPunct="0">
        <a:spcBef>
          <a:spcPct val="20000"/>
        </a:spcBef>
        <a:spcAft>
          <a:spcPct val="0"/>
        </a:spcAft>
        <a:buChar char="•"/>
        <a:defRPr sz="1996">
          <a:solidFill>
            <a:schemeClr val="tx1"/>
          </a:solidFill>
          <a:latin typeface="+mn-lt"/>
          <a:ea typeface="ＭＳ Ｐゴシック" charset="0"/>
        </a:defRPr>
      </a:lvl3pPr>
      <a:lvl4pPr marL="1600489" indent="-229774" algn="l" defTabSz="914339" rtl="0" eaLnBrk="0" fontAlgn="base" hangingPunct="0">
        <a:spcBef>
          <a:spcPct val="20000"/>
        </a:spcBef>
        <a:spcAft>
          <a:spcPct val="0"/>
        </a:spcAft>
        <a:buChar char="–"/>
        <a:defRPr sz="1996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6866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3243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6pPr>
      <a:lvl7pPr marL="2969620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7pPr>
      <a:lvl8pPr marL="3425997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8pPr>
      <a:lvl9pPr marL="3882374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912754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198" dirty="0">
                <a:solidFill>
                  <a:srgbClr val="000000"/>
                </a:solidFill>
                <a:latin typeface="Tahoma" charset="0"/>
              </a:rPr>
              <a:t>19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charset="-128"/>
              </a:rPr>
              <a:t>网络协议的概念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</a:t>
            </a:r>
            <a:r>
              <a:rPr lang="en-US" altLang="x-none" b="1" dirty="0">
                <a:solidFill>
                  <a:schemeClr val="accent2"/>
                </a:solidFill>
                <a:ea typeface="ＭＳ Ｐゴシック" charset="-128"/>
              </a:rPr>
              <a:t>network protocol</a:t>
            </a:r>
            <a:r>
              <a:rPr lang="en-US" altLang="x-none" dirty="0">
                <a:ea typeface="ＭＳ Ｐゴシック" charset="-128"/>
              </a:rPr>
              <a:t> defines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format</a:t>
            </a:r>
            <a:r>
              <a:rPr lang="en-US" altLang="x-none" dirty="0">
                <a:ea typeface="ＭＳ Ｐゴシック" charset="-128"/>
              </a:rPr>
              <a:t> and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order</a:t>
            </a:r>
            <a:r>
              <a:rPr lang="en-US" altLang="x-none" dirty="0">
                <a:ea typeface="ＭＳ Ｐゴシック" charset="-128"/>
              </a:rPr>
              <a:t> of messages exchanged between two or more communicating entities, as well as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actions</a:t>
            </a:r>
            <a:r>
              <a:rPr lang="en-US" altLang="x-none" dirty="0">
                <a:ea typeface="ＭＳ Ｐゴシック" charset="-128"/>
              </a:rPr>
              <a:t> taken on the transmission and/or receipt of a message or other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event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s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dirty="0">
                <a:ea typeface="ＭＳ Ｐゴシック" charset="-128"/>
              </a:rPr>
              <a:t>网络协议定义了在两个和多个通信实体之间交换信息的格式和顺序，以及在消息或其他事件的传输和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zh-CN" altLang="en-US" dirty="0">
                <a:ea typeface="ＭＳ Ｐゴシック" charset="-128"/>
              </a:rPr>
              <a:t>或接收上这些通信实体所采取的动作。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912754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198" dirty="0">
                <a:solidFill>
                  <a:srgbClr val="000000"/>
                </a:solidFill>
                <a:latin typeface="Tahoma" charset="0"/>
              </a:rPr>
              <a:t>40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ＭＳ Ｐゴシック" charset="-128"/>
              </a:rPr>
              <a:t>总结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527" y="1600412"/>
            <a:ext cx="8220726" cy="502307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zh-CN" altLang="en-US" sz="1797" dirty="0">
                <a:ea typeface="ＭＳ Ｐゴシック" charset="-128"/>
              </a:rPr>
              <a:t>课程管理</a:t>
            </a:r>
            <a:endParaRPr lang="en-US" altLang="zh-CN" sz="1797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zh-CN" altLang="en-US" sz="1800" dirty="0">
                <a:ea typeface="ＭＳ Ｐゴシック" charset="-128"/>
              </a:rPr>
              <a:t>网络协议定义了在两个和多个通信实体之间交换信息的格式和顺序，以及在消息或其他事件的传输和</a:t>
            </a:r>
            <a:r>
              <a:rPr lang="en-US" altLang="zh-CN" sz="1800" dirty="0">
                <a:ea typeface="ＭＳ Ｐゴシック" charset="-128"/>
              </a:rPr>
              <a:t>/</a:t>
            </a:r>
            <a:r>
              <a:rPr lang="zh-CN" altLang="en-US" sz="1800" dirty="0">
                <a:ea typeface="ＭＳ Ｐゴシック" charset="-128"/>
              </a:rPr>
              <a:t>或接收上这些通信实体所采取的动作。</a:t>
            </a:r>
            <a:r>
              <a:rPr lang="en-US" altLang="x-none" sz="1797" dirty="0">
                <a:ea typeface="ＭＳ Ｐゴシック" charset="-128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zh-CN" altLang="en-US" sz="1797" dirty="0">
                <a:ea typeface="ＭＳ Ｐゴシック" charset="-128"/>
              </a:rPr>
              <a:t>过去的互联网</a:t>
            </a:r>
            <a:r>
              <a:rPr lang="en-US" altLang="x-none" sz="1797" dirty="0">
                <a:ea typeface="ＭＳ Ｐゴシック" charset="-128"/>
              </a:rPr>
              <a:t>: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597" dirty="0">
                <a:ea typeface="ＭＳ Ｐゴシック" charset="-128"/>
              </a:rPr>
              <a:t>事实</a:t>
            </a:r>
            <a:r>
              <a:rPr lang="en-US" altLang="zh-CN" sz="1597" dirty="0">
                <a:ea typeface="ＭＳ Ｐゴシック" charset="-128"/>
              </a:rPr>
              <a:t>:</a:t>
            </a:r>
          </a:p>
          <a:p>
            <a:pPr lvl="2">
              <a:lnSpc>
                <a:spcPct val="80000"/>
              </a:lnSpc>
            </a:pPr>
            <a:r>
              <a:rPr lang="zh-CN" altLang="en-US" sz="1397" dirty="0">
                <a:ea typeface="ＭＳ Ｐゴシック" charset="-128"/>
              </a:rPr>
              <a:t>互联网始于 </a:t>
            </a:r>
            <a:r>
              <a:rPr lang="en-US" altLang="zh-CN" sz="1397" dirty="0">
                <a:ea typeface="ＭＳ Ｐゴシック" charset="-128"/>
              </a:rPr>
              <a:t>1960 </a:t>
            </a:r>
            <a:r>
              <a:rPr lang="zh-CN" altLang="en-US" sz="1397" dirty="0">
                <a:ea typeface="ＭＳ Ｐゴシック" charset="-128"/>
              </a:rPr>
              <a:t>年代后期的 </a:t>
            </a:r>
            <a:r>
              <a:rPr lang="en-US" altLang="x-none" sz="1397" dirty="0">
                <a:ea typeface="ＭＳ Ｐゴシック" charset="-128"/>
              </a:rPr>
              <a:t>ARPANET</a:t>
            </a:r>
            <a:r>
              <a:rPr lang="zh-CN" altLang="en-US" sz="1397" dirty="0">
                <a:ea typeface="ＭＳ Ｐゴシック" charset="-128"/>
              </a:rPr>
              <a:t>。</a:t>
            </a:r>
            <a:endParaRPr lang="en-US" altLang="x-none" sz="1397" dirty="0"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r>
              <a:rPr lang="zh-CN" altLang="en-US" sz="1397" dirty="0">
                <a:ea typeface="ＭＳ Ｐゴシック" charset="-128"/>
              </a:rPr>
              <a:t>初始链路带宽只有 </a:t>
            </a:r>
            <a:r>
              <a:rPr lang="en-US" altLang="zh-CN" sz="1397" dirty="0">
                <a:ea typeface="ＭＳ Ｐゴシック" charset="-128"/>
              </a:rPr>
              <a:t>50 kbps</a:t>
            </a:r>
            <a:r>
              <a:rPr lang="zh-CN" altLang="en-US" sz="1397" dirty="0">
                <a:ea typeface="ＭＳ Ｐゴシック" charset="-128"/>
              </a:rPr>
              <a:t>。</a:t>
            </a:r>
            <a:endParaRPr lang="en-US" altLang="zh-CN" sz="1397" dirty="0"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r>
              <a:rPr lang="en-US" altLang="zh-CN" sz="1397" dirty="0">
                <a:ea typeface="ＭＳ Ｐゴシック" charset="-128"/>
              </a:rPr>
              <a:t>1969</a:t>
            </a:r>
            <a:r>
              <a:rPr lang="zh-CN" altLang="en-US" sz="1397" dirty="0">
                <a:ea typeface="ＭＳ Ｐゴシック" charset="-128"/>
              </a:rPr>
              <a:t>年底主机数只有</a:t>
            </a:r>
            <a:r>
              <a:rPr lang="en-US" altLang="zh-CN" sz="1397" dirty="0">
                <a:ea typeface="ＭＳ Ｐゴシック" charset="-128"/>
              </a:rPr>
              <a:t>4</a:t>
            </a:r>
            <a:r>
              <a:rPr lang="zh-CN" altLang="en-US" sz="1397" dirty="0">
                <a:ea typeface="ＭＳ Ｐゴシック" charset="-128"/>
              </a:rPr>
              <a:t>台。</a:t>
            </a:r>
            <a:endParaRPr lang="en-US" altLang="zh-CN" sz="1397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sz="1797" dirty="0">
                <a:ea typeface="ＭＳ Ｐゴシック" charset="-128"/>
              </a:rPr>
              <a:t>过去的互联网带来的影响</a:t>
            </a:r>
            <a:r>
              <a:rPr lang="en-US" altLang="x-none" sz="1797" dirty="0">
                <a:ea typeface="ＭＳ Ｐゴシック" charset="-128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x-none" sz="1597" dirty="0">
                <a:ea typeface="ＭＳ Ｐゴシック" charset="-128"/>
              </a:rPr>
              <a:t>ARPANET</a:t>
            </a:r>
            <a:r>
              <a:rPr lang="zh-CN" altLang="en-US" sz="1597" dirty="0">
                <a:ea typeface="ＭＳ Ｐゴシック" charset="-128"/>
              </a:rPr>
              <a:t>由</a:t>
            </a:r>
            <a:r>
              <a:rPr lang="en-US" altLang="x-none" sz="1597" dirty="0">
                <a:ea typeface="ＭＳ Ｐゴシック" charset="-128"/>
              </a:rPr>
              <a:t>ARPA</a:t>
            </a:r>
            <a:r>
              <a:rPr lang="zh-CN" altLang="en-US" sz="1597" dirty="0">
                <a:ea typeface="ＭＳ Ｐゴシック" charset="-128"/>
              </a:rPr>
              <a:t>赞助</a:t>
            </a:r>
            <a:r>
              <a:rPr lang="en-US" altLang="x-none" sz="1597" dirty="0">
                <a:ea typeface="ＭＳ Ｐゴシック" charset="-128"/>
              </a:rPr>
              <a:t> </a:t>
            </a:r>
            <a:r>
              <a:rPr lang="en-US" altLang="x-none" sz="1597" dirty="0">
                <a:ea typeface="ＭＳ Ｐゴシック" charset="-128"/>
                <a:sym typeface="Symbol" charset="2"/>
              </a:rPr>
              <a:t></a:t>
            </a:r>
            <a:endParaRPr lang="en-US" altLang="x-none" sz="1597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zh-CN" altLang="en-US" sz="1597" dirty="0">
                <a:ea typeface="ＭＳ Ｐゴシック" charset="-128"/>
              </a:rPr>
              <a:t>初始的</a:t>
            </a:r>
            <a:r>
              <a:rPr lang="en-US" altLang="x-none" sz="1597" dirty="0">
                <a:ea typeface="ＭＳ Ｐゴシック" charset="-128"/>
              </a:rPr>
              <a:t>IMPs</a:t>
            </a:r>
            <a:r>
              <a:rPr lang="zh-CN" altLang="en-US" sz="1597" dirty="0">
                <a:ea typeface="ＭＳ Ｐゴシック" charset="-128"/>
              </a:rPr>
              <a:t>设计非常简单</a:t>
            </a:r>
            <a:r>
              <a:rPr lang="en-US" altLang="x-none" sz="1597" dirty="0">
                <a:ea typeface="ＭＳ Ｐゴシック" charset="-128"/>
              </a:rPr>
              <a:t> </a:t>
            </a:r>
            <a:r>
              <a:rPr lang="en-US" altLang="x-none" sz="1597" dirty="0">
                <a:ea typeface="ＭＳ Ｐゴシック" charset="-128"/>
                <a:sym typeface="Symbol" charset="2"/>
              </a:rPr>
              <a:t></a:t>
            </a:r>
            <a:endParaRPr lang="en-US" altLang="x-none" sz="1597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zh-CN" altLang="en-US" sz="1597" dirty="0">
                <a:ea typeface="ＭＳ Ｐゴシック" charset="-128"/>
              </a:rPr>
              <a:t>许多网络的结合</a:t>
            </a:r>
            <a:r>
              <a:rPr lang="en-US" altLang="x-none" sz="1597" dirty="0">
                <a:ea typeface="ＭＳ Ｐゴシック" charset="-128"/>
              </a:rPr>
              <a:t> </a:t>
            </a:r>
            <a:r>
              <a:rPr lang="en-US" altLang="x-none" sz="1597" dirty="0">
                <a:ea typeface="ＭＳ Ｐゴシック" charset="-128"/>
                <a:sym typeface="Symbol" charset="2"/>
              </a:rPr>
              <a:t></a:t>
            </a:r>
            <a:endParaRPr lang="en-US" altLang="x-none" sz="2396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zh-CN" altLang="en-US" sz="1797" dirty="0">
                <a:ea typeface="ＭＳ Ｐゴシック" charset="-128"/>
              </a:rPr>
              <a:t>目前的互联网</a:t>
            </a:r>
            <a:r>
              <a:rPr lang="en-US" altLang="x-none" sz="1797" dirty="0">
                <a:ea typeface="ＭＳ Ｐゴシック" charset="-128"/>
              </a:rPr>
              <a:t>: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597" dirty="0">
                <a:ea typeface="ＭＳ Ｐゴシック" charset="-128"/>
              </a:rPr>
              <a:t>连接到互联网的主机数量约为 </a:t>
            </a:r>
            <a:r>
              <a:rPr lang="en-US" altLang="zh-CN" sz="1597" dirty="0">
                <a:ea typeface="ＭＳ Ｐゴシック" charset="-128"/>
              </a:rPr>
              <a:t>10 </a:t>
            </a:r>
            <a:r>
              <a:rPr lang="zh-CN" altLang="en-US" sz="1597" dirty="0">
                <a:ea typeface="ＭＳ Ｐゴシック" charset="-128"/>
              </a:rPr>
              <a:t>亿台。</a:t>
            </a:r>
            <a:endParaRPr lang="en-US" altLang="zh-CN" sz="1597" dirty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597" dirty="0">
                <a:ea typeface="ＭＳ Ｐゴシック" charset="-128"/>
              </a:rPr>
              <a:t>当前互联网的骨干网带宽约为</a:t>
            </a:r>
            <a:r>
              <a:rPr lang="en-US" altLang="x-none" sz="1597" dirty="0">
                <a:ea typeface="ＭＳ Ｐゴシック" charset="-128"/>
              </a:rPr>
              <a:t>40/100 Gbps</a:t>
            </a:r>
            <a:r>
              <a:rPr lang="zh-CN" altLang="en-US" sz="1597" dirty="0">
                <a:ea typeface="ＭＳ Ｐゴシック" charset="-128"/>
              </a:rPr>
              <a:t>。</a:t>
            </a:r>
            <a:endParaRPr lang="en-US" altLang="x-none" sz="1597" dirty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597" dirty="0">
                <a:ea typeface="ＭＳ Ｐゴシック" charset="-128"/>
              </a:rPr>
              <a:t>互联网是分层的，各个</a:t>
            </a:r>
            <a:r>
              <a:rPr lang="en-US" altLang="zh-CN" sz="1597" dirty="0">
                <a:ea typeface="ＭＳ Ｐゴシック" charset="-128"/>
              </a:rPr>
              <a:t>ISP</a:t>
            </a:r>
            <a:r>
              <a:rPr lang="zh-CN" altLang="en-US" sz="1597" dirty="0">
                <a:ea typeface="ＭＳ Ｐゴシック" charset="-128"/>
              </a:rPr>
              <a:t>通过</a:t>
            </a:r>
            <a:r>
              <a:rPr lang="en-US" altLang="zh-CN" sz="1597" dirty="0" err="1">
                <a:ea typeface="ＭＳ Ｐゴシック" charset="-128"/>
              </a:rPr>
              <a:t>PoP</a:t>
            </a:r>
            <a:r>
              <a:rPr lang="zh-CN" altLang="en-US" sz="1597" dirty="0">
                <a:ea typeface="ＭＳ Ｐゴシック" charset="-128"/>
              </a:rPr>
              <a:t>和</a:t>
            </a:r>
            <a:r>
              <a:rPr lang="en-US" altLang="zh-CN" sz="1597" dirty="0">
                <a:ea typeface="ＭＳ Ｐゴシック" charset="-128"/>
              </a:rPr>
              <a:t>IXP</a:t>
            </a:r>
            <a:r>
              <a:rPr lang="zh-CN" altLang="en-US" sz="1597" dirty="0">
                <a:ea typeface="ＭＳ Ｐゴシック" charset="-128"/>
              </a:rPr>
              <a:t>互连。</a:t>
            </a:r>
            <a:endParaRPr lang="en-US" altLang="zh-CN" sz="1597" dirty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zh-CN" altLang="en-US" sz="1597" dirty="0">
                <a:ea typeface="ＭＳ Ｐゴシック" charset="-128"/>
              </a:rPr>
              <a:t>需要处理规模性、复杂性、去中心化、安全性等问题。</a:t>
            </a:r>
            <a:endParaRPr lang="en-US" altLang="x-none" sz="1597" dirty="0">
              <a:ea typeface="ＭＳ Ｐゴシック" charset="-128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694442" y="3753523"/>
            <a:ext cx="4339650" cy="36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797" dirty="0">
                <a:solidFill>
                  <a:srgbClr val="3333CC"/>
                </a:solidFill>
                <a:latin typeface="Comic Sans MS" charset="0"/>
              </a:rPr>
              <a:t>好的设计从失败中诞生（失败是成功之母）</a:t>
            </a:r>
            <a:endParaRPr lang="en-US" altLang="x-none" sz="1797" dirty="0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4567625" y="4357304"/>
            <a:ext cx="3646511" cy="34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6377" lvl="1" algn="ctr" defTabSz="91275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zh-CN" altLang="en-US" sz="1797" dirty="0">
                <a:solidFill>
                  <a:srgbClr val="3333CC"/>
                </a:solidFill>
                <a:latin typeface="Comic Sans MS" charset="0"/>
              </a:rPr>
              <a:t>需要使用网络来连接其他网络</a:t>
            </a:r>
            <a:endParaRPr lang="en-US" altLang="x-none" sz="1797" dirty="0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951978" y="4041595"/>
            <a:ext cx="2262158" cy="36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797" dirty="0">
                <a:solidFill>
                  <a:srgbClr val="3333CC"/>
                </a:solidFill>
                <a:latin typeface="Comic Sans MS" charset="0"/>
              </a:rPr>
              <a:t>保证网络的简单有效</a:t>
            </a:r>
            <a:endParaRPr lang="en-US" altLang="x-none" sz="1797" dirty="0">
              <a:solidFill>
                <a:srgbClr val="3333CC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77" grpId="0"/>
      <p:bldP spid="156678" grpId="0"/>
    </p:bld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255</Words>
  <Application>Microsoft Office PowerPoint</Application>
  <PresentationFormat>宽屏</PresentationFormat>
  <Paragraphs>26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ＭＳ Ｐゴシック</vt:lpstr>
      <vt:lpstr>ZapfDingbats</vt:lpstr>
      <vt:lpstr>等线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网络协议的概念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Network Protocol?</dc:title>
  <dc:creator>zhihao zhang</dc:creator>
  <cp:lastModifiedBy>zhihao zhang</cp:lastModifiedBy>
  <cp:revision>40</cp:revision>
  <dcterms:created xsi:type="dcterms:W3CDTF">2021-09-18T13:30:12Z</dcterms:created>
  <dcterms:modified xsi:type="dcterms:W3CDTF">2021-09-19T07:15:14Z</dcterms:modified>
</cp:coreProperties>
</file>