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410" r:id="rId2"/>
    <p:sldId id="408" r:id="rId3"/>
    <p:sldId id="409" r:id="rId4"/>
    <p:sldId id="411" r:id="rId5"/>
    <p:sldId id="506" r:id="rId6"/>
    <p:sldId id="292" r:id="rId7"/>
    <p:sldId id="505" r:id="rId8"/>
    <p:sldId id="302" r:id="rId9"/>
    <p:sldId id="397" r:id="rId10"/>
    <p:sldId id="507" r:id="rId11"/>
    <p:sldId id="344" r:id="rId12"/>
    <p:sldId id="584" r:id="rId13"/>
    <p:sldId id="585" r:id="rId14"/>
    <p:sldId id="528" r:id="rId15"/>
    <p:sldId id="458" r:id="rId16"/>
    <p:sldId id="433" r:id="rId17"/>
    <p:sldId id="586" r:id="rId18"/>
    <p:sldId id="472" r:id="rId19"/>
    <p:sldId id="340" r:id="rId20"/>
    <p:sldId id="368" r:id="rId21"/>
    <p:sldId id="328" r:id="rId22"/>
    <p:sldId id="582" r:id="rId23"/>
    <p:sldId id="396" r:id="rId24"/>
    <p:sldId id="398" r:id="rId25"/>
    <p:sldId id="399" r:id="rId26"/>
    <p:sldId id="403" r:id="rId27"/>
    <p:sldId id="401" r:id="rId28"/>
    <p:sldId id="587" r:id="rId29"/>
    <p:sldId id="257" r:id="rId30"/>
    <p:sldId id="713" r:id="rId31"/>
    <p:sldId id="714" r:id="rId32"/>
    <p:sldId id="464" r:id="rId33"/>
    <p:sldId id="496" r:id="rId34"/>
    <p:sldId id="541" r:id="rId35"/>
    <p:sldId id="715" r:id="rId36"/>
    <p:sldId id="500" r:id="rId37"/>
    <p:sldId id="716" r:id="rId38"/>
    <p:sldId id="642" r:id="rId39"/>
    <p:sldId id="717" r:id="rId40"/>
    <p:sldId id="926" r:id="rId41"/>
    <p:sldId id="927" r:id="rId42"/>
    <p:sldId id="712" r:id="rId43"/>
    <p:sldId id="929" r:id="rId44"/>
    <p:sldId id="720" r:id="rId45"/>
    <p:sldId id="930" r:id="rId46"/>
    <p:sldId id="949" r:id="rId47"/>
    <p:sldId id="947" r:id="rId48"/>
    <p:sldId id="951" r:id="rId49"/>
    <p:sldId id="952" r:id="rId50"/>
    <p:sldId id="953" r:id="rId51"/>
    <p:sldId id="954" r:id="rId52"/>
    <p:sldId id="956" r:id="rId53"/>
    <p:sldId id="955" r:id="rId54"/>
    <p:sldId id="957" r:id="rId55"/>
    <p:sldId id="958" r:id="rId56"/>
    <p:sldId id="1010" r:id="rId57"/>
    <p:sldId id="1011" r:id="rId58"/>
    <p:sldId id="1060" r:id="rId59"/>
    <p:sldId id="1161" r:id="rId60"/>
    <p:sldId id="898" r:id="rId61"/>
    <p:sldId id="899" r:id="rId62"/>
    <p:sldId id="902" r:id="rId63"/>
    <p:sldId id="904" r:id="rId64"/>
    <p:sldId id="909" r:id="rId65"/>
    <p:sldId id="1085" r:id="rId66"/>
    <p:sldId id="1084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F5C3E-35BD-4D4C-9763-6948B5C2A8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1438C-3013-47B2-AFE8-2816395B3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0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3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/>
            <a:fld id="{AAAC682C-EF70-5740-A84E-7ABC66DABCC1}" type="slidenum">
              <a:rPr lang="en-US" altLang="x-none" sz="1200">
                <a:latin typeface="Calibri" charset="0"/>
              </a:rPr>
              <a:pPr eaLnBrk="1" hangingPunct="1"/>
              <a:t>14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4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9185397-5281-1F42-BBC4-9B2021EEB314}" type="slidenum">
              <a:rPr lang="en-US" altLang="x-none" sz="1200">
                <a:latin typeface="Comic Sans MS" charset="0"/>
              </a:rPr>
              <a:pPr algn="r"/>
              <a:t>15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38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05230-DB40-CB42-BB43-0D944164FA8A}" type="slidenum">
              <a:rPr lang="en-US" altLang="x-none" sz="1200">
                <a:latin typeface="Comic Sans MS" charset="0"/>
              </a:rPr>
              <a:pPr algn="r"/>
              <a:t>19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8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1811892-8FE8-B246-BDEA-D16631782AB3}" type="slidenum">
              <a:rPr lang="en-US" altLang="x-none" sz="1200">
                <a:latin typeface="Comic Sans MS" charset="0"/>
              </a:rPr>
              <a:pPr algn="r"/>
              <a:t>20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343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D2153662-EBA3-604D-ABA3-0D8E2556633F}" type="slidenum">
              <a:rPr lang="en-US" altLang="x-none" sz="1200">
                <a:latin typeface="Comic Sans MS" charset="0"/>
              </a:rPr>
              <a:pPr algn="r"/>
              <a:t>21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676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800D9FC-003D-1046-9D64-3B60953266AF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algn="r"/>
              <a:t>22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Issue: does not reduce complexity/cost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upper layer needs to be developed for all interfaces</a:t>
            </a:r>
          </a:p>
        </p:txBody>
      </p:sp>
    </p:spTree>
    <p:extLst>
      <p:ext uri="{BB962C8B-B14F-4D97-AF65-F5344CB8AC3E}">
        <p14:creationId xmlns:p14="http://schemas.microsoft.com/office/powerpoint/2010/main" val="2024598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C0EF7D-CD20-234A-B268-23E773503519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764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DE71EF-4BE8-8949-9CF8-4B1EB6757C03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7B4964-7EEA-8C4E-AF82-331E291D6DEB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6C28F0-06F8-A94C-8AA1-FF21202B6546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B12356-4323-8743-BCB9-6290A20B7A7C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4D28DA-A85A-114C-835D-C9C395B98C01}" type="slidenum">
              <a:rPr lang="en-US" altLang="x-none" sz="1200"/>
              <a:pPr/>
              <a:t>29</a:t>
            </a:fld>
            <a:endParaRPr lang="en-US" altLang="x-none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49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FE78AE-2CA1-804F-BA43-743532715472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675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8E07A1-BF2A-F24B-8EB6-D1C4081FFEC3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743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8A735-5E5B-C148-B594-136DCF8F2148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618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AE65DB-C947-A049-9713-826FDAF73971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933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26998B9-8D6F-684E-BC4F-BE4933ADF41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314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39DA72-5803-1648-8037-080F2276E7BC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0BDA5-5F04-B443-87DC-E4C59B0FD70D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1208937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769CE8-766A-7342-A4AB-0E1FFEB57043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197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61E921-765A-EC47-A169-C5ACFBA0F6A1}" type="slidenum">
              <a:rPr lang="en-US" altLang="x-none" sz="1200">
                <a:solidFill>
                  <a:srgbClr val="000000"/>
                </a:solidFill>
              </a:rPr>
              <a:pPr/>
              <a:t>43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135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F9C7A0-0C33-9A44-ACA6-1683324C0BC6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752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2163726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89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10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1A2D2F-3E11-DB41-931D-98154E197778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758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07E8CD-3CC4-384E-A9A8-4AAE579757D0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471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53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746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DC470F-F1E2-4946-8589-50EABFB6BE56}" type="slidenum">
              <a:rPr lang="en-US" altLang="x-none" sz="1200">
                <a:latin typeface="Calibri" charset="0"/>
              </a:rPr>
              <a:pPr eaLnBrk="1" hangingPunct="1"/>
              <a:t>54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90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4D1D74-945D-2944-A31C-2C1E7DDEA97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92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633C55-58C0-4D47-A494-7657E9D2F96D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6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ea typeface="ＭＳ Ｐゴシック" charset="-128"/>
              </a:rPr>
              <a:t>Facebook 12 M HTTP/sec</a:t>
            </a:r>
          </a:p>
          <a:p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www.datadoghq.com</a:t>
            </a:r>
            <a:r>
              <a:rPr lang="en-US" altLang="x-none" dirty="0">
                <a:ea typeface="ＭＳ Ｐゴシック" charset="-128"/>
              </a:rPr>
              <a:t>/2013/07/the-best-of-velocity-and-devopsdays-2013-part-ii/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8D70F2-6682-A540-B1F7-75D815836947}" type="slidenum">
              <a:rPr lang="en-US" altLang="x-none" sz="1300">
                <a:latin typeface="Calibri" charset="0"/>
              </a:rPr>
              <a:pPr eaLnBrk="1" hangingPunct="1"/>
              <a:t>59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950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AD24EA-CF67-3346-98CF-E2869FBAB864}" type="slidenum">
              <a:rPr lang="en-US" altLang="x-none" sz="1300">
                <a:latin typeface="Calibri" charset="0"/>
              </a:rPr>
              <a:pPr eaLnBrk="1" hangingPunct="1"/>
              <a:t>60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381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16D645-DD62-DC47-A461-577479A92857}" type="slidenum">
              <a:rPr lang="en-US" altLang="x-none" sz="1300">
                <a:latin typeface="Calibri" charset="0"/>
              </a:rPr>
              <a:pPr eaLnBrk="1" hangingPunct="1"/>
              <a:t>61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775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8850CC-E15A-5A43-8979-256D62A6A166}" type="slidenum">
              <a:rPr lang="en-US" altLang="x-none" sz="1300">
                <a:latin typeface="Calibri" charset="0"/>
              </a:rPr>
              <a:pPr eaLnBrk="1" hangingPunct="1"/>
              <a:t>62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188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are challenges of each component?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923F73-E9BE-324B-B547-9FE9EB27AC8F}" type="slidenum">
              <a:rPr lang="en-US" altLang="x-none" sz="1300">
                <a:latin typeface="Calibri" charset="0"/>
              </a:rPr>
              <a:pPr eaLnBrk="1" hangingPunct="1"/>
              <a:t>63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3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8815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F065C-B9BC-E046-B942-5AA4FD42B974}" type="slidenum">
              <a:rPr lang="en-US" altLang="x-none" sz="1300">
                <a:latin typeface="Calibri" charset="0"/>
              </a:rPr>
              <a:pPr eaLnBrk="1" hangingPunct="1"/>
              <a:t>64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423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559E6F-1677-8E4E-8A5F-3CCEC413D30E}" type="slidenum">
              <a:rPr lang="en-US" sz="1300">
                <a:solidFill>
                  <a:srgbClr val="000000"/>
                </a:solidFill>
                <a:latin typeface="Calibri" charset="0"/>
              </a:rPr>
              <a:pPr eaLnBrk="1" hangingPunct="1"/>
              <a:t>65</a:t>
            </a:fld>
            <a:endParaRPr lang="en-US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556F4D-BEDE-AB48-A2C9-1415EEA8EDE5}" type="slidenum">
              <a:rPr lang="en-US" sz="1300">
                <a:latin typeface="Calibri" charset="0"/>
              </a:rPr>
              <a:pPr eaLnBrk="1" hangingPunct="1"/>
              <a:t>66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41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64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36" y="2129661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85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342274" indent="0" algn="ctr">
              <a:buNone/>
              <a:defRPr/>
            </a:lvl2pPr>
            <a:lvl3pPr marL="684550" indent="0" algn="ctr">
              <a:buNone/>
              <a:defRPr/>
            </a:lvl3pPr>
            <a:lvl4pPr marL="1026822" indent="0" algn="ctr">
              <a:buNone/>
              <a:defRPr/>
            </a:lvl4pPr>
            <a:lvl5pPr marL="1369096" indent="0" algn="ctr">
              <a:buNone/>
              <a:defRPr/>
            </a:lvl5pPr>
            <a:lvl6pPr marL="1711372" indent="0" algn="ctr">
              <a:buNone/>
              <a:defRPr/>
            </a:lvl6pPr>
            <a:lvl7pPr marL="2053646" indent="0" algn="ctr">
              <a:buNone/>
              <a:defRPr/>
            </a:lvl7pPr>
            <a:lvl8pPr marL="2395919" indent="0" algn="ctr">
              <a:buNone/>
              <a:defRPr/>
            </a:lvl8pPr>
            <a:lvl9pPr marL="27381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DB987-7680-8E4D-ADBF-0354B3743011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4AA04-0ED3-9B41-BA54-43A18A7C5C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811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5021F-1EA0-6049-8E20-1EE124CEAAF7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AA045-73D4-B648-888A-84DB9F1D00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062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389" y="228183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61" y="228183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1C987-D171-C444-AA79-7308BD6F6F7F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9D2B19-41B3-6247-94D8-BBAC18AFD7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027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3" y="228178"/>
            <a:ext cx="7772717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61" y="1600416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23" y="1600416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1CC1C-AD43-4944-BD37-E793F76797F8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F60C1-DDC1-7E47-A164-022BDDF139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56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D6609-1A66-F141-A053-1FE63D591DD1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C9A0C-B9C7-D94C-BB05-DB5EC86B0A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3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8" y="4406678"/>
            <a:ext cx="7771132" cy="1362726"/>
          </a:xfrm>
        </p:spPr>
        <p:txBody>
          <a:bodyPr anchor="t"/>
          <a:lstStyle>
            <a:lvl1pPr algn="l">
              <a:defRPr sz="29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8" y="2906094"/>
            <a:ext cx="7771132" cy="1500584"/>
          </a:xfrm>
        </p:spPr>
        <p:txBody>
          <a:bodyPr anchor="b"/>
          <a:lstStyle>
            <a:lvl1pPr marL="0" indent="0">
              <a:buNone/>
              <a:defRPr sz="1497"/>
            </a:lvl1pPr>
            <a:lvl2pPr marL="342274" indent="0">
              <a:buNone/>
              <a:defRPr sz="1348"/>
            </a:lvl2pPr>
            <a:lvl3pPr marL="684550" indent="0">
              <a:buNone/>
              <a:defRPr sz="1199"/>
            </a:lvl3pPr>
            <a:lvl4pPr marL="1026822" indent="0">
              <a:buNone/>
              <a:defRPr sz="1048"/>
            </a:lvl4pPr>
            <a:lvl5pPr marL="1369096" indent="0">
              <a:buNone/>
              <a:defRPr sz="1048"/>
            </a:lvl5pPr>
            <a:lvl6pPr marL="1711372" indent="0">
              <a:buNone/>
              <a:defRPr sz="1048"/>
            </a:lvl6pPr>
            <a:lvl7pPr marL="2053646" indent="0">
              <a:buNone/>
              <a:defRPr sz="1048"/>
            </a:lvl7pPr>
            <a:lvl8pPr marL="2395919" indent="0">
              <a:buNone/>
              <a:defRPr sz="1048"/>
            </a:lvl8pPr>
            <a:lvl9pPr marL="2738194" indent="0">
              <a:buNone/>
              <a:defRPr sz="10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6DD0CA-58F7-6B4B-89C6-17E0052F046C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25BC6-169E-5142-A679-370E63121D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310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61" y="1600416"/>
            <a:ext cx="3809472" cy="4647531"/>
          </a:xfrm>
        </p:spPr>
        <p:txBody>
          <a:bodyPr/>
          <a:lstStyle>
            <a:lvl1pPr>
              <a:defRPr sz="2096"/>
            </a:lvl1pPr>
            <a:lvl2pPr>
              <a:defRPr sz="1797"/>
            </a:lvl2pPr>
            <a:lvl3pPr>
              <a:defRPr sz="1497"/>
            </a:lvl3pPr>
            <a:lvl4pPr>
              <a:defRPr sz="1348"/>
            </a:lvl4pPr>
            <a:lvl5pPr>
              <a:defRPr sz="1348"/>
            </a:lvl5pPr>
            <a:lvl6pPr>
              <a:defRPr sz="1348"/>
            </a:lvl6pPr>
            <a:lvl7pPr>
              <a:defRPr sz="1348"/>
            </a:lvl7pPr>
            <a:lvl8pPr>
              <a:defRPr sz="1348"/>
            </a:lvl8pPr>
            <a:lvl9pPr>
              <a:defRPr sz="13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23" y="1600416"/>
            <a:ext cx="3811057" cy="4647531"/>
          </a:xfrm>
        </p:spPr>
        <p:txBody>
          <a:bodyPr/>
          <a:lstStyle>
            <a:lvl1pPr>
              <a:defRPr sz="2096"/>
            </a:lvl1pPr>
            <a:lvl2pPr>
              <a:defRPr sz="1797"/>
            </a:lvl2pPr>
            <a:lvl3pPr>
              <a:defRPr sz="1497"/>
            </a:lvl3pPr>
            <a:lvl4pPr>
              <a:defRPr sz="1348"/>
            </a:lvl4pPr>
            <a:lvl5pPr>
              <a:defRPr sz="1348"/>
            </a:lvl5pPr>
            <a:lvl6pPr>
              <a:defRPr sz="1348"/>
            </a:lvl6pPr>
            <a:lvl7pPr>
              <a:defRPr sz="1348"/>
            </a:lvl7pPr>
            <a:lvl8pPr>
              <a:defRPr sz="1348"/>
            </a:lvl8pPr>
            <a:lvl9pPr>
              <a:defRPr sz="13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1D9BC-533B-9744-AD70-39BF702CA346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B5FB1-C0DA-F348-8CA8-DFC372EF0D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765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8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7" y="1535447"/>
            <a:ext cx="4040926" cy="640165"/>
          </a:xfrm>
        </p:spPr>
        <p:txBody>
          <a:bodyPr anchor="b"/>
          <a:lstStyle>
            <a:lvl1pPr marL="0" indent="0">
              <a:buNone/>
              <a:defRPr sz="1797" b="1"/>
            </a:lvl1pPr>
            <a:lvl2pPr marL="342274" indent="0">
              <a:buNone/>
              <a:defRPr sz="1497" b="1"/>
            </a:lvl2pPr>
            <a:lvl3pPr marL="684550" indent="0">
              <a:buNone/>
              <a:defRPr sz="1348" b="1"/>
            </a:lvl3pPr>
            <a:lvl4pPr marL="1026822" indent="0">
              <a:buNone/>
              <a:defRPr sz="1199" b="1"/>
            </a:lvl4pPr>
            <a:lvl5pPr marL="1369096" indent="0">
              <a:buNone/>
              <a:defRPr sz="1199" b="1"/>
            </a:lvl5pPr>
            <a:lvl6pPr marL="1711372" indent="0">
              <a:buNone/>
              <a:defRPr sz="1199" b="1"/>
            </a:lvl6pPr>
            <a:lvl7pPr marL="2053646" indent="0">
              <a:buNone/>
              <a:defRPr sz="1199" b="1"/>
            </a:lvl7pPr>
            <a:lvl8pPr marL="2395919" indent="0">
              <a:buNone/>
              <a:defRPr sz="1199" b="1"/>
            </a:lvl8pPr>
            <a:lvl9pPr marL="2738194" indent="0">
              <a:buNone/>
              <a:defRPr sz="1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7" y="2175609"/>
            <a:ext cx="4040926" cy="3950322"/>
          </a:xfrm>
        </p:spPr>
        <p:txBody>
          <a:bodyPr/>
          <a:lstStyle>
            <a:lvl1pPr>
              <a:defRPr sz="1797"/>
            </a:lvl1pPr>
            <a:lvl2pPr>
              <a:defRPr sz="1497"/>
            </a:lvl2pPr>
            <a:lvl3pPr>
              <a:defRPr sz="1348"/>
            </a:lvl3pPr>
            <a:lvl4pPr>
              <a:defRPr sz="1199"/>
            </a:lvl4pPr>
            <a:lvl5pPr>
              <a:defRPr sz="1199"/>
            </a:lvl5pPr>
            <a:lvl6pPr>
              <a:defRPr sz="1199"/>
            </a:lvl6pPr>
            <a:lvl7pPr>
              <a:defRPr sz="1199"/>
            </a:lvl7pPr>
            <a:lvl8pPr>
              <a:defRPr sz="1199"/>
            </a:lvl8pPr>
            <a:lvl9pPr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6" y="1535447"/>
            <a:ext cx="4042511" cy="640165"/>
          </a:xfrm>
        </p:spPr>
        <p:txBody>
          <a:bodyPr anchor="b"/>
          <a:lstStyle>
            <a:lvl1pPr marL="0" indent="0">
              <a:buNone/>
              <a:defRPr sz="1797" b="1"/>
            </a:lvl1pPr>
            <a:lvl2pPr marL="342274" indent="0">
              <a:buNone/>
              <a:defRPr sz="1497" b="1"/>
            </a:lvl2pPr>
            <a:lvl3pPr marL="684550" indent="0">
              <a:buNone/>
              <a:defRPr sz="1348" b="1"/>
            </a:lvl3pPr>
            <a:lvl4pPr marL="1026822" indent="0">
              <a:buNone/>
              <a:defRPr sz="1199" b="1"/>
            </a:lvl4pPr>
            <a:lvl5pPr marL="1369096" indent="0">
              <a:buNone/>
              <a:defRPr sz="1199" b="1"/>
            </a:lvl5pPr>
            <a:lvl6pPr marL="1711372" indent="0">
              <a:buNone/>
              <a:defRPr sz="1199" b="1"/>
            </a:lvl6pPr>
            <a:lvl7pPr marL="2053646" indent="0">
              <a:buNone/>
              <a:defRPr sz="1199" b="1"/>
            </a:lvl7pPr>
            <a:lvl8pPr marL="2395919" indent="0">
              <a:buNone/>
              <a:defRPr sz="1199" b="1"/>
            </a:lvl8pPr>
            <a:lvl9pPr marL="2738194" indent="0">
              <a:buNone/>
              <a:defRPr sz="1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6" y="2175609"/>
            <a:ext cx="4042511" cy="3950322"/>
          </a:xfrm>
        </p:spPr>
        <p:txBody>
          <a:bodyPr/>
          <a:lstStyle>
            <a:lvl1pPr>
              <a:defRPr sz="1797"/>
            </a:lvl1pPr>
            <a:lvl2pPr>
              <a:defRPr sz="1497"/>
            </a:lvl2pPr>
            <a:lvl3pPr>
              <a:defRPr sz="1348"/>
            </a:lvl3pPr>
            <a:lvl4pPr>
              <a:defRPr sz="1199"/>
            </a:lvl4pPr>
            <a:lvl5pPr>
              <a:defRPr sz="1199"/>
            </a:lvl5pPr>
            <a:lvl6pPr>
              <a:defRPr sz="1199"/>
            </a:lvl6pPr>
            <a:lvl7pPr>
              <a:defRPr sz="1199"/>
            </a:lvl7pPr>
            <a:lvl8pPr>
              <a:defRPr sz="1199"/>
            </a:lvl8pPr>
            <a:lvl9pPr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613EE-A4E4-AA42-8A7E-804DE566C3B6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66280-A527-1F4C-84D7-B0A6CBE22C3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863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19A34-049B-0F42-9FB1-1DCFC6B66F9E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7F633-3331-744E-AFAB-5186F7023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23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C993D-E167-2547-9A8F-208EA8613245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A9BBC-AA25-C049-87EC-C641F04CDE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570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7" y="272551"/>
            <a:ext cx="3008896" cy="1163071"/>
          </a:xfrm>
        </p:spPr>
        <p:txBody>
          <a:bodyPr anchor="b"/>
          <a:lstStyle>
            <a:lvl1pPr algn="l">
              <a:defRPr sz="14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0" y="272551"/>
            <a:ext cx="5112587" cy="5853385"/>
          </a:xfrm>
        </p:spPr>
        <p:txBody>
          <a:bodyPr/>
          <a:lstStyle>
            <a:lvl1pPr>
              <a:defRPr sz="2396"/>
            </a:lvl1pPr>
            <a:lvl2pPr>
              <a:defRPr sz="2096"/>
            </a:lvl2pPr>
            <a:lvl3pPr>
              <a:defRPr sz="1797"/>
            </a:lvl3pPr>
            <a:lvl4pPr>
              <a:defRPr sz="1497"/>
            </a:lvl4pPr>
            <a:lvl5pPr>
              <a:defRPr sz="1497"/>
            </a:lvl5pPr>
            <a:lvl6pPr>
              <a:defRPr sz="1497"/>
            </a:lvl6pPr>
            <a:lvl7pPr>
              <a:defRPr sz="1497"/>
            </a:lvl7pPr>
            <a:lvl8pPr>
              <a:defRPr sz="1497"/>
            </a:lvl8pPr>
            <a:lvl9pPr>
              <a:defRPr sz="14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7" y="1435617"/>
            <a:ext cx="3008896" cy="4690314"/>
          </a:xfrm>
        </p:spPr>
        <p:txBody>
          <a:bodyPr/>
          <a:lstStyle>
            <a:lvl1pPr marL="0" indent="0">
              <a:buNone/>
              <a:defRPr sz="1048"/>
            </a:lvl1pPr>
            <a:lvl2pPr marL="342274" indent="0">
              <a:buNone/>
              <a:defRPr sz="899"/>
            </a:lvl2pPr>
            <a:lvl3pPr marL="684550" indent="0">
              <a:buNone/>
              <a:defRPr sz="749"/>
            </a:lvl3pPr>
            <a:lvl4pPr marL="1026822" indent="0">
              <a:buNone/>
              <a:defRPr sz="675"/>
            </a:lvl4pPr>
            <a:lvl5pPr marL="1369096" indent="0">
              <a:buNone/>
              <a:defRPr sz="675"/>
            </a:lvl5pPr>
            <a:lvl6pPr marL="1711372" indent="0">
              <a:buNone/>
              <a:defRPr sz="675"/>
            </a:lvl6pPr>
            <a:lvl7pPr marL="2053646" indent="0">
              <a:buNone/>
              <a:defRPr sz="675"/>
            </a:lvl7pPr>
            <a:lvl8pPr marL="2395919" indent="0">
              <a:buNone/>
              <a:defRPr sz="675"/>
            </a:lvl8pPr>
            <a:lvl9pPr marL="27381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39B2B-157B-5441-8708-05669110DE9D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3DFEF-D8D9-FC46-AF0A-067C478390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60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4" y="4801234"/>
            <a:ext cx="5485132" cy="565690"/>
          </a:xfrm>
        </p:spPr>
        <p:txBody>
          <a:bodyPr anchor="b"/>
          <a:lstStyle>
            <a:lvl1pPr algn="l">
              <a:defRPr sz="14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4" y="613228"/>
            <a:ext cx="5485132" cy="4115116"/>
          </a:xfrm>
        </p:spPr>
        <p:txBody>
          <a:bodyPr/>
          <a:lstStyle>
            <a:lvl1pPr marL="0" indent="0">
              <a:buNone/>
              <a:defRPr sz="2396"/>
            </a:lvl1pPr>
            <a:lvl2pPr marL="342274" indent="0">
              <a:buNone/>
              <a:defRPr sz="2096"/>
            </a:lvl2pPr>
            <a:lvl3pPr marL="684550" indent="0">
              <a:buNone/>
              <a:defRPr sz="1797"/>
            </a:lvl3pPr>
            <a:lvl4pPr marL="1026822" indent="0">
              <a:buNone/>
              <a:defRPr sz="1497"/>
            </a:lvl4pPr>
            <a:lvl5pPr marL="1369096" indent="0">
              <a:buNone/>
              <a:defRPr sz="1497"/>
            </a:lvl5pPr>
            <a:lvl6pPr marL="1711372" indent="0">
              <a:buNone/>
              <a:defRPr sz="1497"/>
            </a:lvl6pPr>
            <a:lvl7pPr marL="2053646" indent="0">
              <a:buNone/>
              <a:defRPr sz="1497"/>
            </a:lvl7pPr>
            <a:lvl8pPr marL="2395919" indent="0">
              <a:buNone/>
              <a:defRPr sz="1497"/>
            </a:lvl8pPr>
            <a:lvl9pPr marL="2738194" indent="0">
              <a:buNone/>
              <a:defRPr sz="149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4" y="5366929"/>
            <a:ext cx="5485132" cy="804959"/>
          </a:xfrm>
        </p:spPr>
        <p:txBody>
          <a:bodyPr/>
          <a:lstStyle>
            <a:lvl1pPr marL="0" indent="0">
              <a:buNone/>
              <a:defRPr sz="1048"/>
            </a:lvl1pPr>
            <a:lvl2pPr marL="342274" indent="0">
              <a:buNone/>
              <a:defRPr sz="899"/>
            </a:lvl2pPr>
            <a:lvl3pPr marL="684550" indent="0">
              <a:buNone/>
              <a:defRPr sz="749"/>
            </a:lvl3pPr>
            <a:lvl4pPr marL="1026822" indent="0">
              <a:buNone/>
              <a:defRPr sz="675"/>
            </a:lvl4pPr>
            <a:lvl5pPr marL="1369096" indent="0">
              <a:buNone/>
              <a:defRPr sz="675"/>
            </a:lvl5pPr>
            <a:lvl6pPr marL="1711372" indent="0">
              <a:buNone/>
              <a:defRPr sz="675"/>
            </a:lvl6pPr>
            <a:lvl7pPr marL="2053646" indent="0">
              <a:buNone/>
              <a:defRPr sz="675"/>
            </a:lvl7pPr>
            <a:lvl8pPr marL="2395919" indent="0">
              <a:buNone/>
              <a:defRPr sz="675"/>
            </a:lvl8pPr>
            <a:lvl9pPr marL="27381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3ACA0-E848-9D48-9CD5-EDD95AE03FE6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B4144-8B0B-9240-B6D6-98800162DE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36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2663" y="228178"/>
            <a:ext cx="7772717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57" tIns="45781" rIns="91557" bIns="45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63" y="1600416"/>
            <a:ext cx="7772717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3011"/>
            <a:ext cx="9144000" cy="76059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741" tIns="33276" rIns="67741" bIns="33276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375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35" y="6395311"/>
            <a:ext cx="138295" cy="12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8447" tIns="34223" rIns="68447" bIns="34223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75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1293011"/>
            <a:ext cx="9144000" cy="76059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741" tIns="33276" rIns="67741" bIns="33276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375"/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626" y="6401650"/>
            <a:ext cx="2130641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899">
                <a:latin typeface="Tahoma" charset="0"/>
              </a:defRPr>
            </a:lvl1pPr>
          </a:lstStyle>
          <a:p>
            <a:fld id="{5DE04C93-C8CF-B645-A38F-745F3865E8D7}" type="datetime1">
              <a:rPr lang="en-US" altLang="x-none"/>
              <a:pPr/>
              <a:t>11/4/2021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1831" y="6401650"/>
            <a:ext cx="3956904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99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361" y="6401650"/>
            <a:ext cx="2130641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99">
                <a:latin typeface="Tahoma" charset="0"/>
              </a:defRPr>
            </a:lvl1pPr>
          </a:lstStyle>
          <a:p>
            <a:fld id="{6522CBCB-C11F-0148-B657-927C60AB639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10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342274"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Comic Sans MS" pitchFamily="66" charset="0"/>
        </a:defRPr>
      </a:lvl6pPr>
      <a:lvl7pPr marL="684550"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Comic Sans MS" pitchFamily="66" charset="0"/>
        </a:defRPr>
      </a:lvl7pPr>
      <a:lvl8pPr marL="1026822"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Comic Sans MS" pitchFamily="66" charset="0"/>
        </a:defRPr>
      </a:lvl8pPr>
      <a:lvl9pPr marL="1369096" algn="l" defTabSz="685738" rtl="0" eaLnBrk="0" fontAlgn="base" hangingPunct="0">
        <a:spcBef>
          <a:spcPct val="0"/>
        </a:spcBef>
        <a:spcAft>
          <a:spcPct val="0"/>
        </a:spcAft>
        <a:defRPr sz="2995" u="sng">
          <a:solidFill>
            <a:schemeClr val="accent2"/>
          </a:solidFill>
          <a:latin typeface="Comic Sans MS" pitchFamily="66" charset="0"/>
        </a:defRPr>
      </a:lvl9pPr>
    </p:titleStyle>
    <p:bodyStyle>
      <a:lvl1pPr marL="256706" indent="-256706" algn="l" defTabSz="68573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096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385" indent="-215111" algn="l" defTabSz="68573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1797">
          <a:solidFill>
            <a:schemeClr val="tx1"/>
          </a:solidFill>
          <a:latin typeface="+mn-lt"/>
          <a:ea typeface="ＭＳ Ｐゴシック" charset="0"/>
        </a:defRPr>
      </a:lvl2pPr>
      <a:lvl3pPr marL="856875" indent="-171138" algn="l" defTabSz="685738" rtl="0" eaLnBrk="0" fontAlgn="base" hangingPunct="0">
        <a:spcBef>
          <a:spcPct val="20000"/>
        </a:spcBef>
        <a:spcAft>
          <a:spcPct val="0"/>
        </a:spcAft>
        <a:buChar char="•"/>
        <a:defRPr sz="1497">
          <a:solidFill>
            <a:schemeClr val="tx1"/>
          </a:solidFill>
          <a:latin typeface="+mn-lt"/>
          <a:ea typeface="ＭＳ Ｐゴシック" charset="0"/>
        </a:defRPr>
      </a:lvl3pPr>
      <a:lvl4pPr marL="1200337" indent="-172326" algn="l" defTabSz="685738" rtl="0" eaLnBrk="0" fontAlgn="base" hangingPunct="0">
        <a:spcBef>
          <a:spcPct val="20000"/>
        </a:spcBef>
        <a:spcAft>
          <a:spcPct val="0"/>
        </a:spcAft>
        <a:buChar char="–"/>
        <a:defRPr sz="1497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1542612" indent="-171138" algn="l" defTabSz="685738" rtl="0" eaLnBrk="0" fontAlgn="base" hangingPunct="0">
        <a:spcBef>
          <a:spcPct val="20000"/>
        </a:spcBef>
        <a:spcAft>
          <a:spcPct val="0"/>
        </a:spcAft>
        <a:buChar char="»"/>
        <a:defRPr sz="1497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1884885" indent="-171138" algn="l" defTabSz="685738" rtl="0" eaLnBrk="0" fontAlgn="base" hangingPunct="0">
        <a:spcBef>
          <a:spcPct val="20000"/>
        </a:spcBef>
        <a:spcAft>
          <a:spcPct val="0"/>
        </a:spcAft>
        <a:buChar char="»"/>
        <a:defRPr sz="1497">
          <a:solidFill>
            <a:schemeClr val="tx1"/>
          </a:solidFill>
          <a:latin typeface="Times New Roman" pitchFamily="18" charset="0"/>
        </a:defRPr>
      </a:lvl6pPr>
      <a:lvl7pPr marL="2227159" indent="-171138" algn="l" defTabSz="685738" rtl="0" eaLnBrk="0" fontAlgn="base" hangingPunct="0">
        <a:spcBef>
          <a:spcPct val="20000"/>
        </a:spcBef>
        <a:spcAft>
          <a:spcPct val="0"/>
        </a:spcAft>
        <a:buChar char="»"/>
        <a:defRPr sz="1497">
          <a:solidFill>
            <a:schemeClr val="tx1"/>
          </a:solidFill>
          <a:latin typeface="Times New Roman" pitchFamily="18" charset="0"/>
        </a:defRPr>
      </a:lvl7pPr>
      <a:lvl8pPr marL="2569434" indent="-171138" algn="l" defTabSz="685738" rtl="0" eaLnBrk="0" fontAlgn="base" hangingPunct="0">
        <a:spcBef>
          <a:spcPct val="20000"/>
        </a:spcBef>
        <a:spcAft>
          <a:spcPct val="0"/>
        </a:spcAft>
        <a:buChar char="»"/>
        <a:defRPr sz="1497">
          <a:solidFill>
            <a:schemeClr val="tx1"/>
          </a:solidFill>
          <a:latin typeface="Times New Roman" pitchFamily="18" charset="0"/>
        </a:defRPr>
      </a:lvl8pPr>
      <a:lvl9pPr marL="2911709" indent="-171138" algn="l" defTabSz="685738" rtl="0" eaLnBrk="0" fontAlgn="base" hangingPunct="0">
        <a:spcBef>
          <a:spcPct val="20000"/>
        </a:spcBef>
        <a:spcAft>
          <a:spcPct val="0"/>
        </a:spcAft>
        <a:buChar char="»"/>
        <a:defRPr sz="149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1pPr>
      <a:lvl2pPr marL="342274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2pPr>
      <a:lvl3pPr marL="684550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3pPr>
      <a:lvl4pPr marL="1026822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4pPr>
      <a:lvl5pPr marL="1369096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5pPr>
      <a:lvl6pPr marL="1711372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6pPr>
      <a:lvl7pPr marL="2053646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7pPr>
      <a:lvl8pPr marL="2395919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8pPr>
      <a:lvl9pPr marL="2738194" algn="l" defTabSz="68455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24.xml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7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25.xml"/><Relationship Id="rId21" Type="http://schemas.openxmlformats.org/officeDocument/2006/relationships/oleObject" Target="../embeddings/oleObject30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12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32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21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2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9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4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0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198" dirty="0">
                <a:latin typeface="Tahoma" charset="0"/>
              </a:rPr>
              <a:t>11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194" dirty="0">
                <a:latin typeface="+mj-ea"/>
                <a:ea typeface="+mj-ea"/>
              </a:rPr>
              <a:t>电路交换：过程</a:t>
            </a:r>
            <a:endParaRPr lang="en-US" altLang="x-none" sz="3194" dirty="0">
              <a:latin typeface="+mj-ea"/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三个阶段</a:t>
            </a:r>
            <a:endParaRPr lang="en-US" altLang="x-none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+mj-ea"/>
                <a:ea typeface="+mj-ea"/>
              </a:rPr>
              <a:t>电路建立</a:t>
            </a:r>
            <a:endParaRPr lang="en-US" altLang="x-none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+mj-ea"/>
                <a:ea typeface="+mj-ea"/>
              </a:rPr>
              <a:t>数据传输</a:t>
            </a:r>
            <a:endParaRPr lang="en-US" altLang="x-none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+mj-ea"/>
                <a:ea typeface="+mj-ea"/>
              </a:rPr>
              <a:t>电路终止</a:t>
            </a:r>
            <a:endParaRPr lang="en-US" altLang="x-none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42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198" dirty="0">
                <a:latin typeface="Tahoma" charset="0"/>
              </a:rPr>
              <a:t>13</a:t>
            </a:r>
          </a:p>
        </p:txBody>
      </p:sp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88747" y="266207"/>
            <a:ext cx="8201712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zh-CN" altLang="en-US" sz="2795" u="sng" dirty="0">
                <a:solidFill>
                  <a:schemeClr val="accent2"/>
                </a:solidFill>
                <a:latin typeface="+mj-ea"/>
                <a:ea typeface="+mj-ea"/>
              </a:rPr>
              <a:t>电路交换网络中的延迟计算</a:t>
            </a:r>
            <a:endParaRPr lang="en-US" altLang="x-none" sz="3194" u="sng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132" name="Rectangle 62"/>
          <p:cNvSpPr>
            <a:spLocks noChangeArrowheads="1"/>
          </p:cNvSpPr>
          <p:nvPr/>
        </p:nvSpPr>
        <p:spPr bwMode="auto">
          <a:xfrm>
            <a:off x="388746" y="1527521"/>
            <a:ext cx="5720391" cy="82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42283" indent="-34228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396" dirty="0">
                <a:solidFill>
                  <a:srgbClr val="FF0000"/>
                </a:solidFill>
                <a:latin typeface="+mj-ea"/>
                <a:ea typeface="+mj-ea"/>
              </a:rPr>
              <a:t>传播延迟（</a:t>
            </a:r>
            <a:r>
              <a:rPr lang="en-US" altLang="x-none" sz="2396" dirty="0">
                <a:latin typeface="+mj-ea"/>
                <a:ea typeface="+mj-ea"/>
              </a:rPr>
              <a:t> </a:t>
            </a:r>
            <a:r>
              <a:rPr lang="en-US" altLang="x-none" sz="2396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Propagation delay </a:t>
            </a:r>
            <a:r>
              <a:rPr lang="zh-CN" altLang="en-US" sz="2396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x-none" sz="2396" dirty="0">
                <a:latin typeface="+mj-ea"/>
                <a:ea typeface="+mj-ea"/>
              </a:rPr>
              <a:t>: </a:t>
            </a:r>
            <a:r>
              <a:rPr lang="zh-CN" altLang="en-US" sz="2396" dirty="0">
                <a:latin typeface="+mj-ea"/>
                <a:ea typeface="+mj-ea"/>
              </a:rPr>
              <a:t>第一个比特从源头到目的地的延迟</a:t>
            </a:r>
            <a:endParaRPr lang="en-US" altLang="x-none" sz="2396" dirty="0">
              <a:latin typeface="+mj-ea"/>
              <a:ea typeface="+mj-ea"/>
            </a:endParaRPr>
          </a:p>
        </p:txBody>
      </p:sp>
      <p:sp>
        <p:nvSpPr>
          <p:cNvPr id="48133" name="AutoShape 64"/>
          <p:cNvSpPr>
            <a:spLocks noChangeArrowheads="1"/>
          </p:cNvSpPr>
          <p:nvPr/>
        </p:nvSpPr>
        <p:spPr bwMode="auto">
          <a:xfrm rot="5400000">
            <a:off x="5460149" y="3238061"/>
            <a:ext cx="1766791" cy="1388079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CN" sz="19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1996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8134" name="Line 66"/>
          <p:cNvSpPr>
            <a:spLocks noChangeShapeType="1"/>
          </p:cNvSpPr>
          <p:nvPr/>
        </p:nvSpPr>
        <p:spPr bwMode="auto">
          <a:xfrm>
            <a:off x="5649505" y="3048704"/>
            <a:ext cx="19775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48135" name="Line 67"/>
          <p:cNvSpPr>
            <a:spLocks noChangeShapeType="1"/>
          </p:cNvSpPr>
          <p:nvPr/>
        </p:nvSpPr>
        <p:spPr bwMode="auto">
          <a:xfrm>
            <a:off x="7018569" y="3505059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48136" name="Line 68"/>
          <p:cNvSpPr>
            <a:spLocks noChangeShapeType="1"/>
          </p:cNvSpPr>
          <p:nvPr/>
        </p:nvSpPr>
        <p:spPr bwMode="auto">
          <a:xfrm>
            <a:off x="7018569" y="4798065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79882" name="Rectangle 70"/>
          <p:cNvSpPr>
            <a:spLocks noChangeArrowheads="1"/>
          </p:cNvSpPr>
          <p:nvPr/>
        </p:nvSpPr>
        <p:spPr bwMode="auto">
          <a:xfrm>
            <a:off x="7058184" y="3096241"/>
            <a:ext cx="2039335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996"/>
              <a:t>prop. delay: d/s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5E9F4D2-73FF-4C06-9153-79553977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24" y="3124763"/>
            <a:ext cx="4145224" cy="1825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Propagation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d = length of physical link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s = propagation speed in medium (~2x10</a:t>
            </a:r>
            <a:r>
              <a:rPr lang="en-US" altLang="x-none" sz="2396" baseline="30000" dirty="0"/>
              <a:t>5</a:t>
            </a:r>
            <a:r>
              <a:rPr lang="en-US" altLang="x-none" sz="2396" dirty="0"/>
              <a:t> km/sec)</a:t>
            </a:r>
          </a:p>
        </p:txBody>
      </p:sp>
    </p:spTree>
    <p:extLst>
      <p:ext uri="{BB962C8B-B14F-4D97-AF65-F5344CB8AC3E}">
        <p14:creationId xmlns:p14="http://schemas.microsoft.com/office/powerpoint/2010/main" val="36728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198" dirty="0">
                <a:latin typeface="Tahoma" charset="0"/>
              </a:rPr>
              <a:t>14</a:t>
            </a: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477482" y="266207"/>
            <a:ext cx="8201712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zh-CN" altLang="en-US" sz="2795" u="sng" dirty="0">
                <a:solidFill>
                  <a:schemeClr val="accent2"/>
                </a:solidFill>
                <a:latin typeface="+mj-ea"/>
                <a:ea typeface="+mj-ea"/>
              </a:rPr>
              <a:t>电路交换网络中的延迟计算</a:t>
            </a:r>
            <a:endParaRPr lang="en-US" altLang="x-none" sz="3194" u="sng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92983" y="3124763"/>
            <a:ext cx="4107194" cy="1920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Transmission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R = reserved bandwidth (bps)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L = message length (bits)</a:t>
            </a:r>
          </a:p>
        </p:txBody>
      </p:sp>
      <p:sp>
        <p:nvSpPr>
          <p:cNvPr id="50180" name="AutoShape 64"/>
          <p:cNvSpPr>
            <a:spLocks noChangeArrowheads="1"/>
          </p:cNvSpPr>
          <p:nvPr/>
        </p:nvSpPr>
        <p:spPr bwMode="auto">
          <a:xfrm rot="5400000">
            <a:off x="5295354" y="3618357"/>
            <a:ext cx="1766791" cy="1388079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CN" sz="19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1996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0181" name="Line 66"/>
          <p:cNvSpPr>
            <a:spLocks noChangeShapeType="1"/>
          </p:cNvSpPr>
          <p:nvPr/>
        </p:nvSpPr>
        <p:spPr bwMode="auto">
          <a:xfrm>
            <a:off x="5484710" y="3429000"/>
            <a:ext cx="19775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2" name="Line 67"/>
          <p:cNvSpPr>
            <a:spLocks noChangeShapeType="1"/>
          </p:cNvSpPr>
          <p:nvPr/>
        </p:nvSpPr>
        <p:spPr bwMode="auto">
          <a:xfrm>
            <a:off x="6853775" y="3885355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3" name="Line 68"/>
          <p:cNvSpPr>
            <a:spLocks noChangeShapeType="1"/>
          </p:cNvSpPr>
          <p:nvPr/>
        </p:nvSpPr>
        <p:spPr bwMode="auto">
          <a:xfrm>
            <a:off x="6853775" y="5178360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4" name="Rectangle 70"/>
          <p:cNvSpPr>
            <a:spLocks noChangeArrowheads="1"/>
          </p:cNvSpPr>
          <p:nvPr/>
        </p:nvSpPr>
        <p:spPr bwMode="auto">
          <a:xfrm>
            <a:off x="6893390" y="3476538"/>
            <a:ext cx="586289" cy="3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/>
              <a:t>d/s</a:t>
            </a:r>
          </a:p>
        </p:txBody>
      </p:sp>
      <p:sp>
        <p:nvSpPr>
          <p:cNvPr id="79883" name="Rectangle 71"/>
          <p:cNvSpPr>
            <a:spLocks noChangeArrowheads="1"/>
          </p:cNvSpPr>
          <p:nvPr/>
        </p:nvSpPr>
        <p:spPr bwMode="auto">
          <a:xfrm>
            <a:off x="6788809" y="4341710"/>
            <a:ext cx="2353079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996">
                <a:ea typeface="宋体" charset="-122"/>
              </a:rPr>
              <a:t>trans. delay = L/R</a:t>
            </a:r>
            <a:endParaRPr lang="en-US" altLang="x-none" sz="1996"/>
          </a:p>
        </p:txBody>
      </p:sp>
      <p:sp>
        <p:nvSpPr>
          <p:cNvPr id="50186" name="Rectangle 62"/>
          <p:cNvSpPr>
            <a:spLocks noChangeArrowheads="1"/>
          </p:cNvSpPr>
          <p:nvPr/>
        </p:nvSpPr>
        <p:spPr bwMode="auto">
          <a:xfrm>
            <a:off x="540865" y="1679639"/>
            <a:ext cx="4354328" cy="119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42283" indent="-34228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396" dirty="0">
                <a:solidFill>
                  <a:srgbClr val="FF0000"/>
                </a:solidFill>
                <a:latin typeface="+mj-ea"/>
                <a:ea typeface="+mj-ea"/>
              </a:rPr>
              <a:t>传输延迟（</a:t>
            </a:r>
            <a:r>
              <a:rPr lang="en-US" altLang="x-none" sz="2396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Transmission delay</a:t>
            </a:r>
            <a:r>
              <a:rPr lang="zh-CN" altLang="en-US" sz="2396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x-none" sz="2396" dirty="0">
                <a:latin typeface="+mj-ea"/>
                <a:ea typeface="+mj-ea"/>
              </a:rPr>
              <a:t>:</a:t>
            </a:r>
            <a:r>
              <a:rPr lang="zh-CN" altLang="en-US" sz="2396" dirty="0">
                <a:latin typeface="+mj-ea"/>
                <a:ea typeface="+mj-ea"/>
              </a:rPr>
              <a:t>以线路速率将数据传入链路的时间</a:t>
            </a:r>
            <a:endParaRPr lang="en-US" altLang="x-none" sz="2396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2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排队论</a:t>
            </a:r>
            <a:endParaRPr lang="en-US" altLang="x-none" dirty="0">
              <a:latin typeface="+mj-ea"/>
              <a:ea typeface="+mj-ea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4527" y="1448293"/>
            <a:ext cx="7769126" cy="464753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396" dirty="0">
                <a:latin typeface="+mj-ea"/>
                <a:ea typeface="+mj-ea"/>
                <a:sym typeface="Symbol" charset="2"/>
              </a:rPr>
              <a:t>策略</a:t>
            </a:r>
            <a:r>
              <a:rPr lang="en-US" altLang="x-none" sz="2396" dirty="0">
                <a:latin typeface="+mj-ea"/>
                <a:ea typeface="+mj-ea"/>
                <a:sym typeface="Symbol" charset="2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FF0000"/>
                </a:solidFill>
                <a:latin typeface="+mj-ea"/>
                <a:ea typeface="+mj-ea"/>
                <a:sym typeface="Symbol" charset="2"/>
              </a:rPr>
              <a:t>建模系统状态</a:t>
            </a:r>
            <a:r>
              <a:rPr lang="en-US" altLang="x-none" sz="1996" dirty="0">
                <a:solidFill>
                  <a:srgbClr val="FF0000"/>
                </a:solidFill>
                <a:latin typeface="+mj-ea"/>
                <a:ea typeface="+mj-ea"/>
                <a:sym typeface="Symbol" charset="2"/>
              </a:rPr>
              <a:t> </a:t>
            </a:r>
          </a:p>
          <a:p>
            <a:pPr lvl="2"/>
            <a:r>
              <a:rPr lang="zh-CN" altLang="en-US" dirty="0">
                <a:latin typeface="+mj-ea"/>
                <a:ea typeface="+mj-ea"/>
                <a:sym typeface="Symbol" charset="2"/>
              </a:rPr>
              <a:t>如果我们知道系统在每个状态下花费的时间百分比，我们就可以得到许多基本问题的答案</a:t>
            </a:r>
            <a:r>
              <a:rPr lang="en-US" altLang="zh-CN" dirty="0">
                <a:latin typeface="+mj-ea"/>
                <a:ea typeface="+mj-ea"/>
                <a:sym typeface="Symbol" charset="2"/>
              </a:rPr>
              <a:t>:</a:t>
            </a:r>
            <a:r>
              <a:rPr lang="zh-CN" altLang="en-US" dirty="0">
                <a:latin typeface="+mj-ea"/>
                <a:ea typeface="+mj-ea"/>
                <a:sym typeface="Symbol" charset="2"/>
              </a:rPr>
              <a:t>一个新请求需要等待多长时间才能得到服务</a:t>
            </a:r>
            <a:r>
              <a:rPr lang="en-US" altLang="zh-CN" dirty="0">
                <a:latin typeface="+mj-ea"/>
                <a:ea typeface="+mj-ea"/>
                <a:sym typeface="Symbol" charset="2"/>
              </a:rPr>
              <a:t>?</a:t>
            </a:r>
            <a:endParaRPr lang="en-US" altLang="x-none" dirty="0">
              <a:latin typeface="+mj-ea"/>
              <a:ea typeface="+mj-ea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396" dirty="0">
                <a:latin typeface="+mj-ea"/>
                <a:ea typeface="+mj-ea"/>
                <a:sym typeface="Symbol" charset="2"/>
              </a:rPr>
              <a:t>系统状态随事件变化</a:t>
            </a:r>
            <a:r>
              <a:rPr lang="en-US" altLang="zh-CN" sz="2396" dirty="0">
                <a:latin typeface="+mj-ea"/>
                <a:ea typeface="+mj-ea"/>
                <a:sym typeface="Symbol" charset="2"/>
              </a:rPr>
              <a:t>:</a:t>
            </a:r>
            <a:endParaRPr lang="en-US" altLang="x-none" sz="2396" dirty="0">
              <a:latin typeface="+mj-ea"/>
              <a:ea typeface="+mj-ea"/>
              <a:sym typeface="Symbol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latin typeface="+mj-ea"/>
                <a:ea typeface="+mj-ea"/>
                <a:sym typeface="Symbol" charset="2"/>
              </a:rPr>
              <a:t>介绍状态转移图</a:t>
            </a:r>
            <a:endParaRPr lang="en-US" altLang="x-none" sz="1996" dirty="0">
              <a:latin typeface="+mj-ea"/>
              <a:ea typeface="+mj-ea"/>
              <a:sym typeface="Symbol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latin typeface="+mj-ea"/>
                <a:ea typeface="+mj-ea"/>
                <a:sym typeface="Symbol" charset="2"/>
              </a:rPr>
              <a:t>关注于</a:t>
            </a:r>
            <a:r>
              <a:rPr lang="zh-CN" altLang="en-US" sz="1996" dirty="0">
                <a:solidFill>
                  <a:srgbClr val="FF0000"/>
                </a:solidFill>
                <a:latin typeface="+mj-ea"/>
                <a:ea typeface="+mj-ea"/>
                <a:sym typeface="Symbol" charset="2"/>
              </a:rPr>
              <a:t>均衡</a:t>
            </a:r>
            <a:r>
              <a:rPr lang="en-US" altLang="x-none" sz="1996" dirty="0">
                <a:latin typeface="+mj-ea"/>
                <a:ea typeface="+mj-ea"/>
                <a:sym typeface="Symbol" charset="2"/>
              </a:rPr>
              <a:t>: </a:t>
            </a:r>
            <a:r>
              <a:rPr lang="zh-CN" altLang="en-US" sz="1996" dirty="0">
                <a:latin typeface="+mj-ea"/>
                <a:ea typeface="+mj-ea"/>
                <a:sym typeface="Symbol" charset="2"/>
              </a:rPr>
              <a:t>状态趋势既不增长也不收缩</a:t>
            </a:r>
            <a:r>
              <a:rPr lang="en-US" altLang="x-none" sz="1996" dirty="0">
                <a:latin typeface="+mj-ea"/>
                <a:ea typeface="+mj-ea"/>
                <a:sym typeface="Symbol" charset="2"/>
              </a:rPr>
              <a:t>(</a:t>
            </a:r>
            <a:r>
              <a:rPr lang="zh-CN" altLang="en-US" sz="1996" dirty="0">
                <a:latin typeface="+mj-ea"/>
                <a:ea typeface="+mj-ea"/>
                <a:sym typeface="Symbol" charset="2"/>
              </a:rPr>
              <a:t>关键问题：如何定义均衡</a:t>
            </a:r>
            <a:r>
              <a:rPr lang="en-US" altLang="x-none" sz="1996" dirty="0">
                <a:latin typeface="+mj-ea"/>
                <a:ea typeface="+mj-ea"/>
                <a:sym typeface="Symbol" charset="2"/>
              </a:rPr>
              <a:t>)</a:t>
            </a:r>
          </a:p>
          <a:p>
            <a:pPr lvl="1"/>
            <a:endParaRPr lang="en-US" altLang="x-none" sz="1996" dirty="0">
              <a:latin typeface="+mj-ea"/>
              <a:ea typeface="+mj-ea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396" dirty="0">
                <a:latin typeface="+mj-ea"/>
                <a:ea typeface="+mj-ea"/>
                <a:sym typeface="Symbol" charset="2"/>
              </a:rPr>
              <a:t>我们的方法</a:t>
            </a:r>
            <a:r>
              <a:rPr lang="en-US" altLang="x-none" sz="2396" dirty="0">
                <a:latin typeface="+mj-ea"/>
                <a:ea typeface="+mj-ea"/>
                <a:sym typeface="Symbol" charset="2"/>
              </a:rPr>
              <a:t>: </a:t>
            </a:r>
            <a:r>
              <a:rPr lang="zh-CN" altLang="en-US" sz="2396" dirty="0">
                <a:latin typeface="+mj-ea"/>
                <a:ea typeface="+mj-ea"/>
                <a:sym typeface="Symbol" charset="2"/>
              </a:rPr>
              <a:t>我们对极其精确的建模不感兴趣，但是想要定量的直觉</a:t>
            </a:r>
            <a:endParaRPr lang="en-US" altLang="x-none" sz="2396" dirty="0">
              <a:latin typeface="+mj-ea"/>
              <a:ea typeface="+mj-ea"/>
              <a:sym typeface="Symbol" charset="2"/>
            </a:endParaRPr>
          </a:p>
          <a:p>
            <a:pPr lvl="1"/>
            <a:endParaRPr lang="en-US" altLang="x-none" sz="1996" dirty="0">
              <a:latin typeface="+mj-ea"/>
              <a:ea typeface="+mj-ea"/>
              <a:sym typeface="Symbol" charset="2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05826" y="6401645"/>
            <a:ext cx="395507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198" dirty="0">
                <a:solidFill>
                  <a:srgbClr val="00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00069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dirty="0">
                <a:latin typeface="Tahoma" charset="0"/>
              </a:rPr>
              <a:t>41</a:t>
            </a: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533400" y="2286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u="sng" dirty="0">
                <a:solidFill>
                  <a:schemeClr val="accent2"/>
                </a:solidFill>
                <a:latin typeface="+mj-ea"/>
                <a:ea typeface="+mj-ea"/>
              </a:rPr>
              <a:t>总结</a:t>
            </a:r>
            <a:r>
              <a:rPr lang="en-US" altLang="zh-CN" u="sng" dirty="0">
                <a:solidFill>
                  <a:schemeClr val="accent2"/>
                </a:solidFill>
                <a:latin typeface="+mj-ea"/>
                <a:ea typeface="+mj-ea"/>
              </a:rPr>
              <a:t>: </a:t>
            </a:r>
            <a:br>
              <a:rPr lang="en-US" altLang="zh-CN" u="sng" dirty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zh-CN" altLang="en-US" u="sng" dirty="0">
                <a:solidFill>
                  <a:schemeClr val="accent2"/>
                </a:solidFill>
                <a:latin typeface="+mj-ea"/>
                <a:ea typeface="+mj-ea"/>
              </a:rPr>
              <a:t>分组交换 </a:t>
            </a:r>
            <a:r>
              <a:rPr lang="en-US" altLang="x-none" u="sng" dirty="0">
                <a:solidFill>
                  <a:schemeClr val="accent2"/>
                </a:solidFill>
                <a:latin typeface="+mj-ea"/>
                <a:ea typeface="+mj-ea"/>
              </a:rPr>
              <a:t>vs. </a:t>
            </a:r>
            <a:r>
              <a:rPr lang="zh-CN" altLang="en-US" u="sng" dirty="0">
                <a:solidFill>
                  <a:schemeClr val="accent2"/>
                </a:solidFill>
                <a:latin typeface="+mj-ea"/>
                <a:ea typeface="+mj-ea"/>
              </a:rPr>
              <a:t>电路交换</a:t>
            </a:r>
            <a:endParaRPr lang="en-US" altLang="x-none" sz="3600" u="sng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533400" y="1524000"/>
            <a:ext cx="8312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>
            <a:lvl1pPr marL="341313" indent="-3413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363" indent="-28416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+mj-ea"/>
                <a:ea typeface="+mj-ea"/>
              </a:rPr>
              <a:t>分组交换相对于电路交换的优势</a:t>
            </a:r>
            <a:endParaRPr lang="en-US" altLang="x-none" sz="2400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+mj-ea"/>
                <a:ea typeface="+mj-ea"/>
              </a:rPr>
              <a:t>分组交换相对于电路交换的最重要的优势是</a:t>
            </a:r>
            <a:r>
              <a:rPr lang="zh-CN" altLang="en-US" sz="2000" dirty="0">
                <a:solidFill>
                  <a:srgbClr val="3DE35D"/>
                </a:solidFill>
                <a:latin typeface="+mj-ea"/>
                <a:ea typeface="+mj-ea"/>
              </a:rPr>
              <a:t>统计多路复用</a:t>
            </a:r>
            <a:r>
              <a:rPr lang="zh-CN" altLang="en-US" sz="2000" dirty="0">
                <a:latin typeface="+mj-ea"/>
                <a:ea typeface="+mj-ea"/>
              </a:rPr>
              <a:t>，因此带宽使用效率更高</a:t>
            </a:r>
            <a:endParaRPr lang="en-US" altLang="x-none" sz="2000" dirty="0">
              <a:latin typeface="+mj-ea"/>
              <a:ea typeface="+mj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+mj-ea"/>
                <a:ea typeface="+mj-ea"/>
              </a:rPr>
              <a:t>分组交换的缺点</a:t>
            </a:r>
            <a:endParaRPr lang="en-US" altLang="x-none" sz="2400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潜在的拥塞</a:t>
            </a:r>
            <a:r>
              <a:rPr lang="en-US" altLang="x-none" sz="2000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en-US" altLang="x-none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数据包延迟和高丢失</a:t>
            </a:r>
            <a:endParaRPr lang="en-US" altLang="x-none" sz="2000" dirty="0">
              <a:latin typeface="+mj-ea"/>
              <a:ea typeface="+mj-ea"/>
            </a:endParaRPr>
          </a:p>
          <a:p>
            <a:pPr lvl="2"/>
            <a:r>
              <a:rPr lang="zh-CN" altLang="en-US" dirty="0">
                <a:latin typeface="+mj-ea"/>
                <a:ea typeface="+mj-ea"/>
              </a:rPr>
              <a:t>需要保证可靠数据传输和拥塞控制的协议</a:t>
            </a:r>
            <a:endParaRPr lang="en-US" altLang="x-none" dirty="0">
              <a:latin typeface="+mj-ea"/>
              <a:ea typeface="+mj-ea"/>
            </a:endParaRPr>
          </a:p>
          <a:p>
            <a:pPr lvl="2"/>
            <a:r>
              <a:rPr lang="zh-CN" altLang="en-US" dirty="0">
                <a:latin typeface="+mj-ea"/>
                <a:ea typeface="+mj-ea"/>
              </a:rPr>
              <a:t>分组交换网络可以在保证服务质量（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QoS</a:t>
            </a:r>
            <a:r>
              <a:rPr lang="zh-CN" altLang="en-US" dirty="0">
                <a:latin typeface="+mj-ea"/>
                <a:ea typeface="+mj-ea"/>
              </a:rPr>
              <a:t>）的同时仍然获得统计多路复用的优势，但这增加了很多复杂性</a:t>
            </a:r>
            <a:endParaRPr lang="en-US" altLang="x-none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包头的开销</a:t>
            </a:r>
            <a:endParaRPr lang="en-US" altLang="zh-CN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每个数据包的处理开销</a:t>
            </a:r>
            <a:endParaRPr lang="en-US" altLang="x-none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dirty="0">
                <a:latin typeface="Tahoma" charset="0"/>
              </a:rPr>
              <a:t>52</a:t>
            </a:r>
          </a:p>
        </p:txBody>
      </p:sp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369888" y="375815"/>
            <a:ext cx="777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4" rIns="91402" bIns="45704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u="sng" dirty="0">
                <a:solidFill>
                  <a:schemeClr val="accent2"/>
                </a:solidFill>
                <a:latin typeface="+mj-ea"/>
                <a:ea typeface="+mj-ea"/>
              </a:rPr>
              <a:t>通信网络分类总结</a:t>
            </a:r>
            <a:endParaRPr lang="en-US" altLang="zh-TW" sz="3200" i="1" u="sng" dirty="0">
              <a:solidFill>
                <a:srgbClr val="FE00FE"/>
              </a:solidFill>
              <a:latin typeface="+mj-ea"/>
              <a:ea typeface="+mj-ea"/>
            </a:endParaRPr>
          </a:p>
        </p:txBody>
      </p:sp>
      <p:grpSp>
        <p:nvGrpSpPr>
          <p:cNvPr id="84995" name="Group 23"/>
          <p:cNvGrpSpPr>
            <a:grpSpLocks/>
          </p:cNvGrpSpPr>
          <p:nvPr/>
        </p:nvGrpSpPr>
        <p:grpSpPr bwMode="auto">
          <a:xfrm>
            <a:off x="82550" y="1831975"/>
            <a:ext cx="8059738" cy="3921650"/>
            <a:chOff x="52" y="1156"/>
            <a:chExt cx="5084" cy="2475"/>
          </a:xfrm>
        </p:grpSpPr>
        <p:sp>
          <p:nvSpPr>
            <p:cNvPr id="84996" name="Text Box 11"/>
            <p:cNvSpPr txBox="1">
              <a:spLocks noChangeArrowheads="1"/>
            </p:cNvSpPr>
            <p:nvPr/>
          </p:nvSpPr>
          <p:spPr bwMode="auto">
            <a:xfrm>
              <a:off x="52" y="2624"/>
              <a:ext cx="1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42" tIns="45774" rIns="91542" bIns="45774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latin typeface="+mj-ea"/>
                  <a:ea typeface="+mj-ea"/>
                </a:rPr>
                <a:t>电路交换网络</a:t>
              </a:r>
              <a:endParaRPr lang="en-US" altLang="x-none" i="1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84997" name="Group 21"/>
            <p:cNvGrpSpPr>
              <a:grpSpLocks/>
            </p:cNvGrpSpPr>
            <p:nvPr/>
          </p:nvGrpSpPr>
          <p:grpSpPr bwMode="auto">
            <a:xfrm>
              <a:off x="484" y="1156"/>
              <a:ext cx="4652" cy="2475"/>
              <a:chOff x="484" y="1392"/>
              <a:chExt cx="4652" cy="2475"/>
            </a:xfrm>
          </p:grpSpPr>
          <p:sp>
            <p:nvSpPr>
              <p:cNvPr id="84998" name="Text Box 6"/>
              <p:cNvSpPr txBox="1">
                <a:spLocks noChangeArrowheads="1"/>
              </p:cNvSpPr>
              <p:nvPr/>
            </p:nvSpPr>
            <p:spPr bwMode="auto">
              <a:xfrm>
                <a:off x="2211" y="1392"/>
                <a:ext cx="12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zh-CN" altLang="en-US" sz="1800" dirty="0">
                    <a:latin typeface="+mj-ea"/>
                    <a:ea typeface="+mj-ea"/>
                  </a:rPr>
                  <a:t>通信网络</a:t>
                </a:r>
                <a:endParaRPr lang="en-US" altLang="x-none" i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4999" name="Text Box 7"/>
              <p:cNvSpPr txBox="1">
                <a:spLocks noChangeArrowheads="1"/>
              </p:cNvSpPr>
              <p:nvPr/>
            </p:nvSpPr>
            <p:spPr bwMode="auto">
              <a:xfrm>
                <a:off x="672" y="2020"/>
                <a:ext cx="12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zh-CN" altLang="en-US" sz="1800" dirty="0">
                    <a:latin typeface="+mj-ea"/>
                    <a:ea typeface="+mj-ea"/>
                  </a:rPr>
                  <a:t>交换网络</a:t>
                </a:r>
                <a:endParaRPr lang="en-US" altLang="x-none" i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5000" name="Text Box 8"/>
              <p:cNvSpPr txBox="1">
                <a:spLocks noChangeArrowheads="1"/>
              </p:cNvSpPr>
              <p:nvPr/>
            </p:nvSpPr>
            <p:spPr bwMode="auto">
              <a:xfrm>
                <a:off x="3838" y="2064"/>
                <a:ext cx="12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zh-CN" altLang="en-US" sz="1800" dirty="0">
                    <a:latin typeface="+mj-ea"/>
                    <a:ea typeface="+mj-ea"/>
                  </a:rPr>
                  <a:t>广播网络</a:t>
                </a:r>
                <a:endParaRPr lang="en-US" altLang="x-none" i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5001" name="Line 9"/>
              <p:cNvSpPr>
                <a:spLocks noChangeShapeType="1"/>
              </p:cNvSpPr>
              <p:nvPr/>
            </p:nvSpPr>
            <p:spPr bwMode="auto">
              <a:xfrm flipH="1">
                <a:off x="1154" y="1680"/>
                <a:ext cx="1294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>
                  <a:latin typeface="+mj-ea"/>
                  <a:ea typeface="+mj-ea"/>
                </a:endParaRPr>
              </a:p>
            </p:txBody>
          </p:sp>
          <p:sp>
            <p:nvSpPr>
              <p:cNvPr id="85002" name="Line 10"/>
              <p:cNvSpPr>
                <a:spLocks noChangeShapeType="1"/>
              </p:cNvSpPr>
              <p:nvPr/>
            </p:nvSpPr>
            <p:spPr bwMode="auto">
              <a:xfrm>
                <a:off x="3317" y="1679"/>
                <a:ext cx="1153" cy="3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>
                  <a:latin typeface="+mj-ea"/>
                  <a:ea typeface="+mj-ea"/>
                </a:endParaRPr>
              </a:p>
            </p:txBody>
          </p:sp>
          <p:sp>
            <p:nvSpPr>
              <p:cNvPr id="85003" name="Text Box 12"/>
              <p:cNvSpPr txBox="1">
                <a:spLocks noChangeArrowheads="1"/>
              </p:cNvSpPr>
              <p:nvPr/>
            </p:nvSpPr>
            <p:spPr bwMode="auto">
              <a:xfrm>
                <a:off x="1730" y="2832"/>
                <a:ext cx="12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zh-CN" altLang="en-US" sz="1800" dirty="0">
                    <a:latin typeface="+mj-ea"/>
                    <a:ea typeface="+mj-ea"/>
                  </a:rPr>
                  <a:t>分组交换网络</a:t>
                </a:r>
                <a:endParaRPr lang="en-US" altLang="x-none" i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5004" name="Line 13"/>
              <p:cNvSpPr>
                <a:spLocks noChangeShapeType="1"/>
              </p:cNvSpPr>
              <p:nvPr/>
            </p:nvSpPr>
            <p:spPr bwMode="auto">
              <a:xfrm flipH="1">
                <a:off x="484" y="2496"/>
                <a:ext cx="764" cy="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>
                  <a:latin typeface="+mj-ea"/>
                  <a:ea typeface="+mj-ea"/>
                </a:endParaRPr>
              </a:p>
            </p:txBody>
          </p:sp>
          <p:sp>
            <p:nvSpPr>
              <p:cNvPr id="85005" name="Line 14"/>
              <p:cNvSpPr>
                <a:spLocks noChangeShapeType="1"/>
              </p:cNvSpPr>
              <p:nvPr/>
            </p:nvSpPr>
            <p:spPr bwMode="auto">
              <a:xfrm>
                <a:off x="1392" y="2500"/>
                <a:ext cx="916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>
                  <a:latin typeface="+mj-ea"/>
                  <a:ea typeface="+mj-ea"/>
                </a:endParaRPr>
              </a:p>
            </p:txBody>
          </p:sp>
          <p:sp>
            <p:nvSpPr>
              <p:cNvPr id="85006" name="Text Box 15"/>
              <p:cNvSpPr txBox="1">
                <a:spLocks noChangeArrowheads="1"/>
              </p:cNvSpPr>
              <p:nvPr/>
            </p:nvSpPr>
            <p:spPr bwMode="auto">
              <a:xfrm>
                <a:off x="676" y="3634"/>
                <a:ext cx="12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zh-CN" altLang="en-US" sz="1800" dirty="0">
                    <a:latin typeface="+mj-ea"/>
                    <a:ea typeface="+mj-ea"/>
                  </a:rPr>
                  <a:t>数据报网络</a:t>
                </a:r>
                <a:endParaRPr lang="en-US" altLang="x-none" i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5007" name="Line 17"/>
              <p:cNvSpPr>
                <a:spLocks noChangeShapeType="1"/>
              </p:cNvSpPr>
              <p:nvPr/>
            </p:nvSpPr>
            <p:spPr bwMode="auto">
              <a:xfrm flipH="1">
                <a:off x="1396" y="3322"/>
                <a:ext cx="867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>
                  <a:latin typeface="+mj-ea"/>
                  <a:ea typeface="+mj-ea"/>
                </a:endParaRPr>
              </a:p>
            </p:txBody>
          </p:sp>
          <p:sp>
            <p:nvSpPr>
              <p:cNvPr id="85008" name="Text Box 19"/>
              <p:cNvSpPr txBox="1">
                <a:spLocks noChangeArrowheads="1"/>
              </p:cNvSpPr>
              <p:nvPr/>
            </p:nvSpPr>
            <p:spPr bwMode="auto">
              <a:xfrm>
                <a:off x="2882" y="3604"/>
                <a:ext cx="12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zh-CN" altLang="en-US" sz="1800" dirty="0">
                    <a:latin typeface="+mj-ea"/>
                    <a:ea typeface="+mj-ea"/>
                  </a:rPr>
                  <a:t>虚拟电路网络</a:t>
                </a:r>
                <a:endParaRPr lang="en-US" altLang="x-none" i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5009" name="Line 20"/>
              <p:cNvSpPr>
                <a:spLocks noChangeShapeType="1"/>
              </p:cNvSpPr>
              <p:nvPr/>
            </p:nvSpPr>
            <p:spPr bwMode="auto">
              <a:xfrm>
                <a:off x="2452" y="3316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0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回顾</a:t>
            </a:r>
            <a:r>
              <a:rPr lang="en-US" altLang="x-none" sz="2800" dirty="0">
                <a:latin typeface="+mj-ea"/>
                <a:ea typeface="+mj-ea"/>
              </a:rPr>
              <a:t>: </a:t>
            </a:r>
            <a:r>
              <a:rPr lang="zh-CN" altLang="en-US" sz="2800" dirty="0">
                <a:latin typeface="+mj-ea"/>
                <a:ea typeface="+mj-ea"/>
              </a:rPr>
              <a:t>电路交换 </a:t>
            </a:r>
            <a:r>
              <a:rPr lang="en-US" altLang="x-none" sz="2800" dirty="0">
                <a:latin typeface="+mj-ea"/>
                <a:ea typeface="+mj-ea"/>
              </a:rPr>
              <a:t>vs. </a:t>
            </a:r>
            <a:r>
              <a:rPr lang="zh-CN" altLang="en-US" sz="2800" dirty="0">
                <a:latin typeface="+mj-ea"/>
                <a:ea typeface="+mj-ea"/>
              </a:rPr>
              <a:t>分组交换</a:t>
            </a:r>
            <a:endParaRPr lang="en-US" altLang="x-none" sz="2800" dirty="0">
              <a:latin typeface="+mj-ea"/>
              <a:ea typeface="+mj-ea"/>
            </a:endParaRPr>
          </a:p>
        </p:txBody>
      </p:sp>
      <p:sp>
        <p:nvSpPr>
          <p:cNvPr id="37890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Tahoma" charset="0"/>
              </a:rPr>
              <a:t>5</a:t>
            </a:r>
            <a:endParaRPr lang="en-US" altLang="x-none" sz="1200" dirty="0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81796"/>
              </p:ext>
            </p:extLst>
          </p:nvPr>
        </p:nvGraphicFramePr>
        <p:xfrm>
          <a:off x="728662" y="1739848"/>
          <a:ext cx="7686675" cy="4294187"/>
        </p:xfrm>
        <a:graphic>
          <a:graphicData uri="http://schemas.openxmlformats.org/drawingml/2006/table">
            <a:tbl>
              <a:tblPr/>
              <a:tblGrid>
                <a:gridCol w="192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8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电路交换</a:t>
                      </a:r>
                      <a:endParaRPr kumimoji="0" lang="en-US" altLang="x-non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分组交换</a:t>
                      </a:r>
                      <a:endParaRPr kumimoji="0" lang="en-US" altLang="x-non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资源使用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使用单个分区带宽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使用整个链路带宽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预留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设置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需要预留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设置延迟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不需要预留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资源竞争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忙信号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会话丢失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拥塞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长延迟和包丢失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收费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时间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数据包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包头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没有包头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每个包都有包头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4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快速链路处理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34" marB="456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快速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每个包都需要处理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13" marR="91313" marT="45616" marB="456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8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一种将网络系统组织成一系列逻辑上不同的实体的技术，这样一个实体提供的服务完全基于前一个（较低层次）实体提供的服务</a:t>
            </a:r>
            <a:r>
              <a:rPr lang="en-US" altLang="x-none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en-US" altLang="x-none" dirty="0">
              <a:latin typeface="+mj-ea"/>
              <a:ea typeface="+mj-ea"/>
            </a:endParaRPr>
          </a:p>
        </p:txBody>
      </p:sp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u="sng" dirty="0">
                <a:solidFill>
                  <a:schemeClr val="accent2"/>
                </a:solidFill>
                <a:latin typeface="+mj-ea"/>
                <a:ea typeface="+mj-ea"/>
              </a:rPr>
              <a:t>什么是分层？</a:t>
            </a:r>
            <a:endParaRPr lang="en-US" altLang="x-none" sz="4000" u="sng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990600" y="44196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181805" y="4410229"/>
            <a:ext cx="955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应用层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990600" y="48006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171575" y="4784725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传输层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990600" y="51816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171575" y="5165725"/>
            <a:ext cx="955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网络层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990600" y="55626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171575" y="5546725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数据链路层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990600" y="59436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1181805" y="5927725"/>
            <a:ext cx="957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物理层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6400800" y="44196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6592871" y="4402108"/>
            <a:ext cx="955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应用层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6400800" y="48006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6581775" y="4784725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传输层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6400800" y="51816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6581775" y="5165725"/>
            <a:ext cx="955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网络层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56" name="Rectangle 20"/>
          <p:cNvSpPr>
            <a:spLocks noChangeArrowheads="1"/>
          </p:cNvSpPr>
          <p:nvPr/>
        </p:nvSpPr>
        <p:spPr bwMode="auto">
          <a:xfrm>
            <a:off x="6400800" y="55626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6581775" y="5546725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数据链路层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6400800" y="59436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587355" y="5935498"/>
            <a:ext cx="957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物理层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60" name="Rectangle 24"/>
          <p:cNvSpPr>
            <a:spLocks noChangeArrowheads="1"/>
          </p:cNvSpPr>
          <p:nvPr/>
        </p:nvSpPr>
        <p:spPr bwMode="auto">
          <a:xfrm>
            <a:off x="3630613" y="51816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3811588" y="5165725"/>
            <a:ext cx="955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网络层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3630613" y="55626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3811588" y="5546725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数据链路层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3630613" y="59436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3816980" y="5927725"/>
            <a:ext cx="957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物理层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762000" y="6324600"/>
            <a:ext cx="7543800" cy="3810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+mj-ea"/>
              <a:ea typeface="+mj-ea"/>
            </a:endParaRPr>
          </a:p>
        </p:txBody>
      </p:sp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3811901" y="6340475"/>
            <a:ext cx="1215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j-ea"/>
                <a:ea typeface="+mj-ea"/>
              </a:rPr>
              <a:t>物理介质</a:t>
            </a:r>
            <a:endParaRPr lang="en-US" altLang="x-none" sz="2000" b="1" dirty="0">
              <a:latin typeface="+mj-ea"/>
              <a:ea typeface="+mj-ea"/>
            </a:endParaRPr>
          </a:p>
        </p:txBody>
      </p:sp>
      <p:cxnSp>
        <p:nvCxnSpPr>
          <p:cNvPr id="91168" name="AutoShape 32"/>
          <p:cNvCxnSpPr>
            <a:cxnSpLocks noChangeShapeType="1"/>
            <a:stCxn id="91148" idx="3"/>
            <a:endCxn id="91164" idx="1"/>
          </p:cNvCxnSpPr>
          <p:nvPr/>
        </p:nvCxnSpPr>
        <p:spPr bwMode="auto">
          <a:xfrm>
            <a:off x="2706688" y="61341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9" name="AutoShape 33"/>
          <p:cNvCxnSpPr>
            <a:cxnSpLocks noChangeShapeType="1"/>
            <a:stCxn id="91146" idx="3"/>
            <a:endCxn id="91162" idx="1"/>
          </p:cNvCxnSpPr>
          <p:nvPr/>
        </p:nvCxnSpPr>
        <p:spPr bwMode="auto">
          <a:xfrm>
            <a:off x="2706688" y="57531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0" name="AutoShape 34"/>
          <p:cNvCxnSpPr>
            <a:cxnSpLocks noChangeShapeType="1"/>
            <a:stCxn id="91144" idx="3"/>
            <a:endCxn id="91160" idx="1"/>
          </p:cNvCxnSpPr>
          <p:nvPr/>
        </p:nvCxnSpPr>
        <p:spPr bwMode="auto">
          <a:xfrm>
            <a:off x="2706688" y="53721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1" name="AutoShape 35"/>
          <p:cNvCxnSpPr>
            <a:cxnSpLocks noChangeShapeType="1"/>
            <a:stCxn id="91164" idx="3"/>
            <a:endCxn id="91158" idx="1"/>
          </p:cNvCxnSpPr>
          <p:nvPr/>
        </p:nvCxnSpPr>
        <p:spPr bwMode="auto">
          <a:xfrm>
            <a:off x="5346700" y="61341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2" name="AutoShape 36"/>
          <p:cNvCxnSpPr>
            <a:cxnSpLocks noChangeShapeType="1"/>
            <a:stCxn id="91162" idx="3"/>
            <a:endCxn id="91156" idx="1"/>
          </p:cNvCxnSpPr>
          <p:nvPr/>
        </p:nvCxnSpPr>
        <p:spPr bwMode="auto">
          <a:xfrm>
            <a:off x="5346700" y="57531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3" name="AutoShape 37"/>
          <p:cNvCxnSpPr>
            <a:cxnSpLocks noChangeShapeType="1"/>
            <a:stCxn id="91160" idx="3"/>
            <a:endCxn id="91154" idx="1"/>
          </p:cNvCxnSpPr>
          <p:nvPr/>
        </p:nvCxnSpPr>
        <p:spPr bwMode="auto">
          <a:xfrm>
            <a:off x="5346700" y="53721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4" name="AutoShape 38"/>
          <p:cNvCxnSpPr>
            <a:cxnSpLocks noChangeShapeType="1"/>
            <a:stCxn id="91142" idx="3"/>
            <a:endCxn id="91152" idx="1"/>
          </p:cNvCxnSpPr>
          <p:nvPr/>
        </p:nvCxnSpPr>
        <p:spPr bwMode="auto">
          <a:xfrm>
            <a:off x="2706688" y="49911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5" name="AutoShape 39"/>
          <p:cNvCxnSpPr>
            <a:cxnSpLocks noChangeShapeType="1"/>
            <a:stCxn id="91140" idx="3"/>
            <a:endCxn id="91150" idx="1"/>
          </p:cNvCxnSpPr>
          <p:nvPr/>
        </p:nvCxnSpPr>
        <p:spPr bwMode="auto">
          <a:xfrm>
            <a:off x="2706688" y="46101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26667A77-D03E-420D-9C41-875F7A1E3B20}"/>
              </a:ext>
            </a:extLst>
          </p:cNvPr>
          <p:cNvSpPr txBox="1">
            <a:spLocks/>
          </p:cNvSpPr>
          <p:nvPr/>
        </p:nvSpPr>
        <p:spPr bwMode="auto">
          <a:xfrm>
            <a:off x="8609966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2813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1" latinLnBrk="0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dirty="0">
                <a:latin typeface="Tahoma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8078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556197" indent="-213921"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855685" indent="-171138"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197961" indent="-171138"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540235" indent="-171138"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1882509" indent="-171138" algn="ctr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224783" indent="-171138" algn="ctr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2567057" indent="-171138" algn="ctr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2909331" indent="-171138" algn="ctr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5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899" dirty="0">
                <a:solidFill>
                  <a:srgbClr val="000000"/>
                </a:solidFill>
                <a:latin typeface="Tahoma" charset="0"/>
              </a:rPr>
              <a:t>19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网络协议的概念</a:t>
            </a:r>
            <a:endParaRPr lang="en-US" altLang="x-none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network protocol</a:t>
            </a:r>
            <a:r>
              <a:rPr lang="en-US" altLang="x-none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defines the 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format</a:t>
            </a:r>
            <a:r>
              <a:rPr lang="en-US" altLang="x-none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and the 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order</a:t>
            </a:r>
            <a:r>
              <a:rPr lang="en-US" altLang="x-none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of messages exchanged between two or more communicating entities, as well as the 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actions</a:t>
            </a:r>
            <a:r>
              <a:rPr lang="en-US" altLang="x-none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taken on the transmission and/or receipt of a message or other 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event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</a:t>
            </a:r>
            <a:r>
              <a:rPr lang="en-US" altLang="x-none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网络协议定义了在两个和多个通信实体之间交换信息的格式和顺序，以及在消息或其他事件的传输和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或接收上这些通信实体所采取的动作。</a:t>
            </a:r>
            <a:endParaRPr lang="en-US" altLang="x-none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38584"/>
            <a:ext cx="481045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dirty="0">
                <a:latin typeface="Tahoma" charset="0"/>
              </a:rPr>
              <a:t>21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ISO/OSI </a:t>
            </a:r>
            <a:r>
              <a:rPr lang="zh-CN" altLang="en-US" sz="4000" u="sng" dirty="0">
                <a:solidFill>
                  <a:schemeClr val="accent2"/>
                </a:solidFill>
                <a:latin typeface="+mj-ea"/>
                <a:ea typeface="+mj-ea"/>
              </a:rPr>
              <a:t>概念</a:t>
            </a:r>
            <a:endParaRPr lang="en-US" altLang="x-none" sz="4000" u="sng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533400" y="1447800"/>
            <a:ext cx="807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Font typeface="Wingdings" pitchFamily="2" charset="2"/>
              <a:buChar char="q"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ISO</a:t>
            </a:r>
            <a:r>
              <a:rPr lang="en-US" altLang="x-none" dirty="0">
                <a:latin typeface="+mj-ea"/>
                <a:ea typeface="+mj-ea"/>
              </a:rPr>
              <a:t> – </a:t>
            </a:r>
            <a:r>
              <a:rPr lang="zh-CN" altLang="en-US" dirty="0">
                <a:latin typeface="+mj-ea"/>
                <a:ea typeface="+mj-ea"/>
              </a:rPr>
              <a:t>国际标准组织</a:t>
            </a:r>
            <a:endParaRPr lang="en-US" altLang="x-none" dirty="0">
              <a:latin typeface="+mj-ea"/>
              <a:ea typeface="+mj-ea"/>
            </a:endParaRPr>
          </a:p>
          <a:p>
            <a:pPr algn="l">
              <a:buFont typeface="Wingdings" pitchFamily="2" charset="2"/>
              <a:buChar char="q"/>
            </a:pPr>
            <a:r>
              <a:rPr lang="en-US" altLang="x-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OSI</a:t>
            </a:r>
            <a:r>
              <a:rPr lang="en-US" altLang="x-none" dirty="0">
                <a:latin typeface="+mj-ea"/>
                <a:ea typeface="+mj-ea"/>
              </a:rPr>
              <a:t> – </a:t>
            </a:r>
            <a:r>
              <a:rPr lang="zh-CN" altLang="en-US" dirty="0">
                <a:latin typeface="+mj-ea"/>
                <a:ea typeface="+mj-ea"/>
              </a:rPr>
              <a:t>开放系统互连</a:t>
            </a:r>
            <a:endParaRPr lang="en-US" altLang="x-none" dirty="0">
              <a:latin typeface="+mj-ea"/>
              <a:ea typeface="+mj-ea"/>
            </a:endParaRPr>
          </a:p>
          <a:p>
            <a:pPr algn="l">
              <a:buFont typeface="Wingdings" pitchFamily="2" charset="2"/>
              <a:buChar char="q"/>
            </a:pPr>
            <a:endParaRPr lang="en-US" altLang="x-none" dirty="0">
              <a:latin typeface="+mj-ea"/>
              <a:ea typeface="+mj-ea"/>
            </a:endParaRPr>
          </a:p>
          <a:p>
            <a:pPr algn="l"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服务</a:t>
            </a:r>
            <a:r>
              <a:rPr lang="en-US" altLang="x-none" dirty="0">
                <a:latin typeface="+mj-ea"/>
                <a:ea typeface="+mj-ea"/>
              </a:rPr>
              <a:t> – </a:t>
            </a:r>
            <a:r>
              <a:rPr lang="zh-CN" altLang="en-US" dirty="0">
                <a:latin typeface="+mj-ea"/>
                <a:ea typeface="+mj-ea"/>
              </a:rPr>
              <a:t>说明一个层的作用</a:t>
            </a:r>
            <a:endParaRPr lang="en-US" altLang="x-none" dirty="0">
              <a:latin typeface="+mj-ea"/>
              <a:ea typeface="+mj-ea"/>
            </a:endParaRPr>
          </a:p>
          <a:p>
            <a:pPr algn="l"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接口</a:t>
            </a:r>
            <a:r>
              <a:rPr lang="en-US" altLang="x-none" dirty="0">
                <a:latin typeface="+mj-ea"/>
                <a:ea typeface="+mj-ea"/>
              </a:rPr>
              <a:t> – </a:t>
            </a:r>
            <a:r>
              <a:rPr lang="zh-CN" altLang="en-US" dirty="0">
                <a:latin typeface="+mj-ea"/>
                <a:ea typeface="+mj-ea"/>
              </a:rPr>
              <a:t>说明如何访问服务</a:t>
            </a:r>
            <a:endParaRPr lang="en-US" altLang="x-none" dirty="0">
              <a:latin typeface="+mj-ea"/>
              <a:ea typeface="+mj-ea"/>
            </a:endParaRPr>
          </a:p>
          <a:p>
            <a:pPr algn="l"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协议</a:t>
            </a:r>
            <a:r>
              <a:rPr lang="en-US" altLang="x-none" dirty="0">
                <a:latin typeface="+mj-ea"/>
                <a:ea typeface="+mj-ea"/>
              </a:rPr>
              <a:t> – </a:t>
            </a:r>
            <a:r>
              <a:rPr lang="zh-CN" altLang="en-US" dirty="0">
                <a:latin typeface="+mj-ea"/>
                <a:ea typeface="+mj-ea"/>
              </a:rPr>
              <a:t>指定服务该如何实现</a:t>
            </a:r>
            <a:endParaRPr lang="en-US" altLang="x-none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+mj-ea"/>
                <a:ea typeface="+mj-ea"/>
              </a:rPr>
              <a:t>一组管理两个或多个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对等点</a:t>
            </a:r>
            <a:r>
              <a:rPr lang="zh-CN" altLang="en-US" dirty="0">
                <a:latin typeface="+mj-ea"/>
                <a:ea typeface="+mj-ea"/>
              </a:rPr>
              <a:t>之间通信的规则和格式</a:t>
            </a:r>
            <a:endParaRPr lang="en-US" altLang="x-none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63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u="sng" dirty="0">
                <a:solidFill>
                  <a:schemeClr val="accent2"/>
                </a:solidFill>
                <a:latin typeface="+mj-ea"/>
                <a:ea typeface="+mj-ea"/>
              </a:rPr>
              <a:t>端到端原则意味着什么？</a:t>
            </a:r>
            <a:endParaRPr lang="en-US" altLang="x-none" u="sng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685800" y="14478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应用最了解需求</a:t>
            </a:r>
            <a:r>
              <a:rPr lang="en-US" altLang="x-none" dirty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将功能放在尽可能高的层中</a:t>
            </a:r>
            <a:endParaRPr lang="en-US" altLang="x-none" dirty="0">
              <a:latin typeface="+mj-ea"/>
              <a:ea typeface="+mj-ea"/>
            </a:endParaRPr>
          </a:p>
          <a:p>
            <a:pPr algn="l">
              <a:buFont typeface="Wingdings" pitchFamily="2" charset="2"/>
              <a:buChar char="q"/>
            </a:pPr>
            <a:endParaRPr lang="en-US" altLang="zh-CN" dirty="0">
              <a:latin typeface="+mj-ea"/>
              <a:ea typeface="+mj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在较低层实现功能之前要三思而后行</a:t>
            </a:r>
            <a:r>
              <a:rPr lang="en-US" altLang="x-none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即使您认为它对应用程序有用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9AD6EAA-6B5C-4D66-927B-5B5C1A54D25C}"/>
              </a:ext>
            </a:extLst>
          </p:cNvPr>
          <p:cNvSpPr txBox="1">
            <a:spLocks/>
          </p:cNvSpPr>
          <p:nvPr/>
        </p:nvSpPr>
        <p:spPr bwMode="auto">
          <a:xfrm>
            <a:off x="8610600" y="6338584"/>
            <a:ext cx="481045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2813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1" latinLnBrk="0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dirty="0">
                <a:latin typeface="Tahoma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467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8327"/>
            <a:ext cx="7772400" cy="1143000"/>
          </a:xfrm>
        </p:spPr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总结</a:t>
            </a:r>
            <a:r>
              <a:rPr lang="en-US" altLang="x-none" sz="3600" dirty="0">
                <a:latin typeface="+mj-ea"/>
                <a:ea typeface="+mj-ea"/>
              </a:rPr>
              <a:t>: </a:t>
            </a:r>
            <a:r>
              <a:rPr lang="zh-CN" altLang="en-US" sz="3600" dirty="0">
                <a:latin typeface="+mj-ea"/>
                <a:ea typeface="+mj-ea"/>
              </a:rPr>
              <a:t>端到端原则</a:t>
            </a:r>
            <a:endParaRPr lang="en-US" altLang="x-none" sz="3600" dirty="0">
              <a:latin typeface="+mj-ea"/>
              <a:ea typeface="+mj-ea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532661" y="1600413"/>
            <a:ext cx="8114725" cy="464753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+mj-ea"/>
                <a:ea typeface="+mj-ea"/>
              </a:rPr>
              <a:t>如果上层能做到，就不要在下层做</a:t>
            </a:r>
            <a:r>
              <a:rPr lang="en-US" altLang="ja-JP" sz="2400" dirty="0">
                <a:latin typeface="+mj-ea"/>
                <a:ea typeface="+mj-ea"/>
              </a:rPr>
              <a:t>-- </a:t>
            </a:r>
            <a:r>
              <a:rPr lang="zh-CN" altLang="en-US" sz="2400" dirty="0">
                <a:latin typeface="+mj-ea"/>
                <a:ea typeface="+mj-ea"/>
              </a:rPr>
              <a:t>越高的层越知道它想要什么</a:t>
            </a:r>
            <a:endParaRPr lang="en-US" altLang="ja-JP" sz="2400" dirty="0">
              <a:latin typeface="+mj-ea"/>
              <a:ea typeface="+mj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+mj-ea"/>
                <a:ea typeface="+mj-ea"/>
              </a:rPr>
              <a:t>如果它在较低层添加功能</a:t>
            </a:r>
            <a:endParaRPr lang="en-US" altLang="x-none" sz="2400" dirty="0">
              <a:latin typeface="+mj-ea"/>
              <a:ea typeface="+mj-ea"/>
            </a:endParaRPr>
          </a:p>
          <a:p>
            <a:pPr lvl="2">
              <a:buFontTx/>
              <a:buNone/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）被大量应用（当前的或者未来的）使用来提高性能</a:t>
            </a:r>
            <a:r>
              <a:rPr lang="en-US" altLang="x-none" sz="1600" dirty="0">
                <a:latin typeface="+mj-ea"/>
                <a:ea typeface="+mj-ea"/>
              </a:rPr>
              <a:t>,</a:t>
            </a:r>
          </a:p>
          <a:p>
            <a:pPr lvl="2">
              <a:buFontTx/>
              <a:buNone/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）不会（过于）伤害到其他应用，且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</a:p>
          <a:p>
            <a:pPr lvl="2">
              <a:buFontTx/>
              <a:buNone/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）不会增加（太多）复杂性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开销</a:t>
            </a:r>
            <a:endParaRPr lang="en-US" altLang="zh-CN" sz="1600" dirty="0">
              <a:latin typeface="+mj-ea"/>
              <a:ea typeface="+mj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+mj-ea"/>
                <a:ea typeface="+mj-ea"/>
              </a:rPr>
              <a:t>实际的权衡</a:t>
            </a:r>
            <a:r>
              <a:rPr lang="en-US" altLang="x-none" sz="2400" dirty="0">
                <a:latin typeface="+mj-ea"/>
                <a:ea typeface="+mj-ea"/>
              </a:rPr>
              <a:t>, </a:t>
            </a:r>
            <a:r>
              <a:rPr lang="zh-CN" altLang="en-US" sz="2400" dirty="0">
                <a:latin typeface="+mj-ea"/>
                <a:ea typeface="+mj-ea"/>
              </a:rPr>
              <a:t>例如</a:t>
            </a:r>
            <a:r>
              <a:rPr lang="en-US" altLang="x-none" sz="2400" dirty="0">
                <a:latin typeface="+mj-ea"/>
                <a:ea typeface="+mj-ea"/>
              </a:rPr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800" dirty="0">
                <a:latin typeface="+mj-ea"/>
                <a:ea typeface="+mj-ea"/>
              </a:rPr>
              <a:t>允许下层有多个接口（一个提供功能，一个不提供）</a:t>
            </a:r>
            <a:endParaRPr lang="en-US" altLang="x-none" sz="1800" dirty="0">
              <a:latin typeface="+mj-ea"/>
              <a:ea typeface="+mj-ea"/>
            </a:endParaRPr>
          </a:p>
        </p:txBody>
      </p:sp>
      <p:sp>
        <p:nvSpPr>
          <p:cNvPr id="13004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dirty="0">
                <a:latin typeface="Tahoma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18671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 dirty="0">
                <a:solidFill>
                  <a:srgbClr val="000000"/>
                </a:solidFill>
                <a:latin typeface="Tahoma" charset="0"/>
              </a:rPr>
              <a:t>45</a:t>
            </a:r>
          </a:p>
        </p:txBody>
      </p:sp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6578600" y="2103438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500">
              <a:solidFill>
                <a:srgbClr val="000000"/>
              </a:solidFill>
            </a:endParaRPr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3600" u="sng" dirty="0">
                <a:solidFill>
                  <a:srgbClr val="3333CC"/>
                </a:solidFill>
                <a:latin typeface="+mj-ea"/>
                <a:ea typeface="+mj-ea"/>
              </a:rPr>
              <a:t>网络协议层</a:t>
            </a:r>
            <a:endParaRPr lang="en-US" altLang="x-none" sz="3600" u="sng" dirty="0">
              <a:solidFill>
                <a:srgbClr val="3333CC"/>
              </a:solidFill>
              <a:latin typeface="+mj-ea"/>
              <a:ea typeface="+mj-ea"/>
            </a:endParaRPr>
          </a:p>
        </p:txBody>
      </p:sp>
      <p:sp>
        <p:nvSpPr>
          <p:cNvPr id="99332" name="Rectangle 6"/>
          <p:cNvSpPr>
            <a:spLocks noChangeArrowheads="1"/>
          </p:cNvSpPr>
          <p:nvPr/>
        </p:nvSpPr>
        <p:spPr bwMode="auto">
          <a:xfrm>
            <a:off x="571500" y="1422400"/>
            <a:ext cx="5715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五层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应用层</a:t>
            </a:r>
            <a:r>
              <a:rPr lang="en-US" altLang="x-none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ftp, smtp, http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p2p, IP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电话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区块链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MapReduce,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传输层</a:t>
            </a:r>
            <a:r>
              <a:rPr lang="en-US" altLang="x-none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主机到主机的数据传输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x-none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可靠的</a:t>
            </a: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x-none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不可靠的</a:t>
            </a: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网络层</a:t>
            </a:r>
            <a:r>
              <a:rPr lang="en-US" altLang="x-none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数据报从源头到目的地的路由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ipv4, ipv6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链路层</a:t>
            </a:r>
            <a:r>
              <a:rPr lang="en-US" altLang="x-none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相邻网络元素之间的数据传输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以太网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802.11,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DSL, …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物理层</a:t>
            </a:r>
            <a:r>
              <a:rPr lang="en-US" altLang="x-none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电线上的比特</a:t>
            </a:r>
            <a:endParaRPr lang="en-US" altLang="ja-JP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电缆</a:t>
            </a: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无线</a:t>
            </a: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光纤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9333" name="Group 7"/>
          <p:cNvGrpSpPr>
            <a:grpSpLocks/>
          </p:cNvGrpSpPr>
          <p:nvPr/>
        </p:nvGrpSpPr>
        <p:grpSpPr bwMode="auto">
          <a:xfrm>
            <a:off x="6508750" y="2217738"/>
            <a:ext cx="1898650" cy="3530600"/>
            <a:chOff x="3076" y="888"/>
            <a:chExt cx="1196" cy="2224"/>
          </a:xfrm>
        </p:grpSpPr>
        <p:sp>
          <p:nvSpPr>
            <p:cNvPr id="99334" name="Rectangle 8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5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99335" name="Text Box 9"/>
            <p:cNvSpPr txBox="1">
              <a:spLocks noChangeArrowheads="1"/>
            </p:cNvSpPr>
            <p:nvPr/>
          </p:nvSpPr>
          <p:spPr bwMode="auto">
            <a:xfrm>
              <a:off x="3150" y="949"/>
              <a:ext cx="698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dirty="0">
                  <a:solidFill>
                    <a:srgbClr val="000000"/>
                  </a:solidFill>
                  <a:latin typeface="+mj-ea"/>
                  <a:ea typeface="+mj-ea"/>
                </a:rPr>
                <a:t>应用层</a:t>
              </a:r>
              <a:endParaRPr lang="en-US" altLang="x-none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endParaRPr lang="en-US" altLang="x-none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+mj-ea"/>
                  <a:ea typeface="+mj-ea"/>
                </a:rPr>
                <a:t>传输层</a:t>
              </a:r>
              <a:endParaRPr lang="en-US" altLang="x-none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endParaRPr lang="en-US" altLang="x-none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+mj-ea"/>
                  <a:ea typeface="+mj-ea"/>
                </a:rPr>
                <a:t>网络层</a:t>
              </a:r>
              <a:endParaRPr lang="en-US" altLang="zh-CN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endParaRPr lang="en-US" altLang="x-none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+mj-ea"/>
                  <a:ea typeface="+mj-ea"/>
                </a:rPr>
                <a:t>链路层</a:t>
              </a:r>
              <a:endParaRPr lang="en-US" altLang="x-none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endParaRPr lang="en-US" altLang="x-none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+mj-ea"/>
                  <a:ea typeface="+mj-ea"/>
                </a:rPr>
                <a:t>物理层</a:t>
              </a:r>
              <a:endParaRPr lang="en-US" altLang="x-none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99336" name="Line 10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99337" name="Line 11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99338" name="Line 12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99339" name="Line 13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1188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 dirty="0">
                <a:solidFill>
                  <a:srgbClr val="000000"/>
                </a:solidFill>
                <a:latin typeface="Tahoma" charset="0"/>
              </a:rPr>
              <a:t>47</a:t>
            </a: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4572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2800" u="sng" dirty="0">
                <a:solidFill>
                  <a:srgbClr val="3333CC"/>
                </a:solidFill>
                <a:latin typeface="+mj-ea"/>
                <a:ea typeface="+mj-ea"/>
              </a:rPr>
              <a:t>链路层</a:t>
            </a:r>
            <a:r>
              <a:rPr lang="en-US" altLang="x-none" sz="2800" u="sng" dirty="0">
                <a:solidFill>
                  <a:srgbClr val="3333CC"/>
                </a:solidFill>
                <a:latin typeface="+mj-ea"/>
                <a:ea typeface="+mj-ea"/>
              </a:rPr>
              <a:t> (</a:t>
            </a:r>
            <a:r>
              <a:rPr lang="zh-CN" altLang="en-US" sz="2800" u="sng" dirty="0">
                <a:solidFill>
                  <a:srgbClr val="3333CC"/>
                </a:solidFill>
                <a:latin typeface="+mj-ea"/>
                <a:ea typeface="+mj-ea"/>
              </a:rPr>
              <a:t>以太网</a:t>
            </a:r>
            <a:r>
              <a:rPr lang="en-US" altLang="zh-CN" sz="2800" u="sng" dirty="0">
                <a:solidFill>
                  <a:srgbClr val="3333CC"/>
                </a:solidFill>
                <a:latin typeface="+mj-ea"/>
                <a:ea typeface="+mj-ea"/>
              </a:rPr>
              <a:t>)</a:t>
            </a:r>
            <a:endParaRPr lang="en-US" altLang="x-none" sz="3600" u="sng" dirty="0">
              <a:solidFill>
                <a:srgbClr val="3333CC"/>
              </a:solidFill>
              <a:latin typeface="+mj-ea"/>
              <a:ea typeface="+mj-ea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33400" y="1600200"/>
            <a:ext cx="517928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000" dirty="0">
                <a:latin typeface="+mj-ea"/>
                <a:ea typeface="+mj-ea"/>
                <a:cs typeface="宋体" charset="0"/>
              </a:rPr>
              <a:t>服务</a:t>
            </a:r>
            <a:r>
              <a:rPr lang="en-US" altLang="zh-CN" sz="2000" dirty="0">
                <a:latin typeface="+mj-ea"/>
                <a:ea typeface="+mj-ea"/>
                <a:cs typeface="宋体" charset="0"/>
              </a:rPr>
              <a:t> (</a:t>
            </a:r>
            <a:r>
              <a:rPr lang="zh-CN" altLang="en-US" sz="2000" dirty="0">
                <a:latin typeface="+mj-ea"/>
                <a:ea typeface="+mj-ea"/>
                <a:cs typeface="宋体" charset="0"/>
              </a:rPr>
              <a:t>对网络层</a:t>
            </a:r>
            <a:r>
              <a:rPr lang="en-US" altLang="zh-CN" sz="2000" dirty="0">
                <a:latin typeface="+mj-ea"/>
                <a:ea typeface="+mj-ea"/>
                <a:cs typeface="宋体" charset="0"/>
              </a:rPr>
              <a:t>)</a:t>
            </a: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zh-CN" altLang="en-US" sz="2000" dirty="0">
                <a:solidFill>
                  <a:srgbClr val="3333CC"/>
                </a:solidFill>
                <a:latin typeface="+mj-ea"/>
                <a:ea typeface="+mj-ea"/>
                <a:cs typeface="宋体" charset="0"/>
              </a:rPr>
              <a:t>多路复用</a:t>
            </a:r>
            <a:r>
              <a:rPr lang="en-US" altLang="zh-CN" sz="2000" dirty="0">
                <a:solidFill>
                  <a:srgbClr val="3333CC"/>
                </a:solidFill>
                <a:latin typeface="+mj-ea"/>
                <a:ea typeface="+mj-ea"/>
                <a:cs typeface="宋体" charset="0"/>
              </a:rPr>
              <a:t>/</a:t>
            </a:r>
            <a:r>
              <a:rPr lang="zh-CN" altLang="en-US" sz="2000" dirty="0">
                <a:solidFill>
                  <a:srgbClr val="3333CC"/>
                </a:solidFill>
                <a:latin typeface="+mj-ea"/>
                <a:ea typeface="+mj-ea"/>
                <a:cs typeface="宋体" charset="0"/>
              </a:rPr>
              <a:t>多路解复用</a:t>
            </a:r>
            <a:endParaRPr lang="en-US" sz="2000" dirty="0">
              <a:solidFill>
                <a:srgbClr val="3333CC"/>
              </a:solidFill>
              <a:latin typeface="+mj-ea"/>
              <a:ea typeface="+mj-ea"/>
              <a:cs typeface="ＭＳ Ｐゴシック" charset="0"/>
            </a:endParaRP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j-ea"/>
                <a:ea typeface="+mj-ea"/>
                <a:cs typeface="宋体" charset="0"/>
              </a:rPr>
              <a:t>- 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宋体" charset="0"/>
              </a:rPr>
              <a:t>从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宋体" charset="0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宋体" charset="0"/>
              </a:rPr>
              <a:t>到网络层</a:t>
            </a:r>
            <a:endParaRPr lang="en-US" altLang="zh-CN" sz="2000" dirty="0">
              <a:solidFill>
                <a:srgbClr val="3333CC"/>
              </a:solidFill>
              <a:latin typeface="+mj-ea"/>
              <a:ea typeface="+mj-ea"/>
              <a:cs typeface="宋体" charset="0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zh-CN" altLang="en-US" sz="2000" dirty="0">
                <a:solidFill>
                  <a:srgbClr val="3333CC"/>
                </a:solidFill>
                <a:latin typeface="+mj-ea"/>
                <a:ea typeface="+mj-ea"/>
                <a:cs typeface="宋体" charset="0"/>
              </a:rPr>
              <a:t>错误检测</a:t>
            </a:r>
            <a:endParaRPr lang="en-US" altLang="zh-CN" sz="2000" dirty="0">
              <a:solidFill>
                <a:srgbClr val="3333CC"/>
              </a:solidFill>
              <a:latin typeface="+mj-ea"/>
              <a:ea typeface="+mj-ea"/>
              <a:cs typeface="宋体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zh-CN" altLang="en-US" sz="2000" dirty="0">
                <a:solidFill>
                  <a:srgbClr val="3333CC"/>
                </a:solidFill>
                <a:latin typeface="+mj-ea"/>
                <a:ea typeface="+mj-ea"/>
                <a:cs typeface="ＭＳ Ｐゴシック" charset="0"/>
              </a:rPr>
              <a:t>多重访问控制</a:t>
            </a:r>
            <a:endParaRPr lang="en-US" sz="2000" dirty="0">
              <a:solidFill>
                <a:srgbClr val="3333CC"/>
              </a:solidFill>
              <a:latin typeface="+mj-ea"/>
              <a:ea typeface="+mj-ea"/>
              <a:cs typeface="ＭＳ Ｐゴシック" charset="0"/>
            </a:endParaRPr>
          </a:p>
          <a:p>
            <a:pPr marL="1257300" lvl="2" indent="-342900" algn="l">
              <a:spcBef>
                <a:spcPct val="20000"/>
              </a:spcBef>
              <a:buClr>
                <a:srgbClr val="3333CC"/>
              </a:buClr>
              <a:buSzPct val="75000"/>
              <a:buFontTx/>
              <a:buChar char="-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宋体" charset="0"/>
              </a:rPr>
              <a:t>仲裁对共享介质的访问</a:t>
            </a:r>
            <a:endParaRPr lang="en-US" altLang="zh-CN" sz="2000" dirty="0">
              <a:solidFill>
                <a:srgbClr val="3333CC"/>
              </a:solidFill>
              <a:latin typeface="+mj-ea"/>
              <a:ea typeface="+mj-ea"/>
              <a:cs typeface="宋体" charset="0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endParaRPr lang="en-US" sz="2000" dirty="0">
              <a:solidFill>
                <a:srgbClr val="000000"/>
              </a:solidFill>
              <a:latin typeface="+mj-ea"/>
              <a:ea typeface="+mj-ea"/>
              <a:cs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ＭＳ Ｐゴシック" charset="0"/>
              </a:rPr>
              <a:t>接口</a:t>
            </a:r>
            <a:endParaRPr lang="en-US" sz="2000" dirty="0">
              <a:solidFill>
                <a:srgbClr val="000000"/>
              </a:solidFill>
              <a:latin typeface="+mj-ea"/>
              <a:ea typeface="+mj-ea"/>
              <a:cs typeface="ＭＳ Ｐゴシック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ＭＳ Ｐゴシック" charset="0"/>
              </a:rPr>
              <a:t>将帧发送到可以直接访问的对等方</a:t>
            </a:r>
            <a:endParaRPr lang="en-US" sz="2000" dirty="0">
              <a:solidFill>
                <a:srgbClr val="000000"/>
              </a:solidFill>
              <a:latin typeface="+mj-ea"/>
              <a:ea typeface="+mj-ea"/>
              <a:cs typeface="ＭＳ Ｐゴシック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000" dirty="0">
              <a:solidFill>
                <a:srgbClr val="000000"/>
              </a:solidFill>
              <a:latin typeface="+mj-ea"/>
              <a:ea typeface="+mj-ea"/>
              <a:cs typeface="ＭＳ Ｐゴシック" charset="0"/>
            </a:endParaRPr>
          </a:p>
        </p:txBody>
      </p:sp>
      <p:grpSp>
        <p:nvGrpSpPr>
          <p:cNvPr id="103428" name="Group 1"/>
          <p:cNvGrpSpPr>
            <a:grpSpLocks/>
          </p:cNvGrpSpPr>
          <p:nvPr/>
        </p:nvGrpSpPr>
        <p:grpSpPr bwMode="auto">
          <a:xfrm>
            <a:off x="5715000" y="1644650"/>
            <a:ext cx="3140075" cy="3590925"/>
            <a:chOff x="5715000" y="1645258"/>
            <a:chExt cx="3139784" cy="3781999"/>
          </a:xfrm>
        </p:grpSpPr>
        <p:sp>
          <p:nvSpPr>
            <p:cNvPr id="103429" name="Freeform 31"/>
            <p:cNvSpPr>
              <a:spLocks/>
            </p:cNvSpPr>
            <p:nvPr/>
          </p:nvSpPr>
          <p:spPr bwMode="auto">
            <a:xfrm>
              <a:off x="7210425" y="3696308"/>
              <a:ext cx="1603375" cy="1708150"/>
            </a:xfrm>
            <a:custGeom>
              <a:avLst/>
              <a:gdLst>
                <a:gd name="T0" fmla="*/ 0 w 1010"/>
                <a:gd name="T1" fmla="*/ 0 h 1076"/>
                <a:gd name="T2" fmla="*/ 2147483647 w 1010"/>
                <a:gd name="T3" fmla="*/ 2147483647 h 1076"/>
                <a:gd name="T4" fmla="*/ 0 w 1010"/>
                <a:gd name="T5" fmla="*/ 2147483647 h 1076"/>
                <a:gd name="T6" fmla="*/ 2147483647 w 1010"/>
                <a:gd name="T7" fmla="*/ 2147483647 h 1076"/>
                <a:gd name="T8" fmla="*/ 2147483647 w 1010"/>
                <a:gd name="T9" fmla="*/ 2147483647 h 1076"/>
                <a:gd name="T10" fmla="*/ 2147483647 w 1010"/>
                <a:gd name="T11" fmla="*/ 2147483647 h 1076"/>
                <a:gd name="T12" fmla="*/ 2147483647 w 1010"/>
                <a:gd name="T13" fmla="*/ 2147483647 h 10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1076"/>
                <a:gd name="T23" fmla="*/ 1010 w 1010"/>
                <a:gd name="T24" fmla="*/ 1076 h 10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1076">
                  <a:moveTo>
                    <a:pt x="0" y="0"/>
                  </a:moveTo>
                  <a:lnTo>
                    <a:pt x="9" y="557"/>
                  </a:lnTo>
                  <a:lnTo>
                    <a:pt x="0" y="1067"/>
                  </a:lnTo>
                  <a:lnTo>
                    <a:pt x="566" y="1076"/>
                  </a:lnTo>
                  <a:lnTo>
                    <a:pt x="1010" y="1076"/>
                  </a:lnTo>
                  <a:lnTo>
                    <a:pt x="614" y="557"/>
                  </a:lnTo>
                  <a:lnTo>
                    <a:pt x="359" y="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27"/>
            <p:cNvSpPr>
              <a:spLocks/>
            </p:cNvSpPr>
            <p:nvPr/>
          </p:nvSpPr>
          <p:spPr bwMode="auto">
            <a:xfrm>
              <a:off x="5715000" y="3729645"/>
              <a:ext cx="1524000" cy="1673225"/>
            </a:xfrm>
            <a:custGeom>
              <a:avLst/>
              <a:gdLst>
                <a:gd name="T0" fmla="*/ 2147483647 w 960"/>
                <a:gd name="T1" fmla="*/ 0 h 1054"/>
                <a:gd name="T2" fmla="*/ 2147483647 w 960"/>
                <a:gd name="T3" fmla="*/ 2147483647 h 1054"/>
                <a:gd name="T4" fmla="*/ 0 w 960"/>
                <a:gd name="T5" fmla="*/ 2147483647 h 1054"/>
                <a:gd name="T6" fmla="*/ 2147483647 w 960"/>
                <a:gd name="T7" fmla="*/ 2147483647 h 1054"/>
                <a:gd name="T8" fmla="*/ 2147483647 w 960"/>
                <a:gd name="T9" fmla="*/ 2147483647 h 1054"/>
                <a:gd name="T10" fmla="*/ 2147483647 w 960"/>
                <a:gd name="T11" fmla="*/ 2147483647 h 1054"/>
                <a:gd name="T12" fmla="*/ 2147483647 w 960"/>
                <a:gd name="T13" fmla="*/ 2147483647 h 10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054"/>
                <a:gd name="T23" fmla="*/ 960 w 960"/>
                <a:gd name="T24" fmla="*/ 1054 h 10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054">
                  <a:moveTo>
                    <a:pt x="597" y="0"/>
                  </a:moveTo>
                  <a:lnTo>
                    <a:pt x="359" y="512"/>
                  </a:lnTo>
                  <a:lnTo>
                    <a:pt x="0" y="1054"/>
                  </a:lnTo>
                  <a:lnTo>
                    <a:pt x="948" y="1050"/>
                  </a:lnTo>
                  <a:lnTo>
                    <a:pt x="948" y="1031"/>
                  </a:lnTo>
                  <a:lnTo>
                    <a:pt x="960" y="562"/>
                  </a:lnTo>
                  <a:lnTo>
                    <a:pt x="96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Freeform 7"/>
            <p:cNvSpPr>
              <a:spLocks/>
            </p:cNvSpPr>
            <p:nvPr/>
          </p:nvSpPr>
          <p:spPr bwMode="auto">
            <a:xfrm>
              <a:off x="5715000" y="1672245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Freeform 8"/>
            <p:cNvSpPr>
              <a:spLocks/>
            </p:cNvSpPr>
            <p:nvPr/>
          </p:nvSpPr>
          <p:spPr bwMode="auto">
            <a:xfrm>
              <a:off x="7759700" y="1672245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6705600" y="3120045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6629400" y="3729645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5" name="Text Box 11"/>
            <p:cNvSpPr txBox="1">
              <a:spLocks noChangeArrowheads="1"/>
            </p:cNvSpPr>
            <p:nvPr/>
          </p:nvSpPr>
          <p:spPr bwMode="auto">
            <a:xfrm>
              <a:off x="6813987" y="3161320"/>
              <a:ext cx="851615" cy="486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IP4/6</a:t>
              </a:r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6013450" y="4955194"/>
              <a:ext cx="874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7" name="Text Box 13"/>
            <p:cNvSpPr txBox="1">
              <a:spLocks noChangeArrowheads="1"/>
            </p:cNvSpPr>
            <p:nvPr/>
          </p:nvSpPr>
          <p:spPr bwMode="auto">
            <a:xfrm>
              <a:off x="7585075" y="4942495"/>
              <a:ext cx="11080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6802438" y="4955194"/>
              <a:ext cx="898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6607175" y="2478695"/>
              <a:ext cx="555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auto">
            <a:xfrm>
              <a:off x="7391400" y="2510445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41" name="Line 22"/>
            <p:cNvSpPr>
              <a:spLocks noChangeShapeType="1"/>
            </p:cNvSpPr>
            <p:nvPr/>
          </p:nvSpPr>
          <p:spPr bwMode="auto">
            <a:xfrm>
              <a:off x="5715000" y="5406045"/>
              <a:ext cx="3139784" cy="21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2" name="Line 24"/>
            <p:cNvSpPr>
              <a:spLocks noChangeShapeType="1"/>
            </p:cNvSpPr>
            <p:nvPr/>
          </p:nvSpPr>
          <p:spPr bwMode="auto">
            <a:xfrm>
              <a:off x="6248400" y="2281845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25"/>
            <p:cNvSpPr>
              <a:spLocks noChangeShapeType="1"/>
            </p:cNvSpPr>
            <p:nvPr/>
          </p:nvSpPr>
          <p:spPr bwMode="auto">
            <a:xfrm>
              <a:off x="7239000" y="2281845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4" name="Group 28"/>
            <p:cNvGrpSpPr>
              <a:grpSpLocks/>
            </p:cNvGrpSpPr>
            <p:nvPr/>
          </p:nvGrpSpPr>
          <p:grpSpPr bwMode="auto">
            <a:xfrm>
              <a:off x="5776913" y="1645258"/>
              <a:ext cx="2971800" cy="377825"/>
              <a:chOff x="2604654" y="1967359"/>
              <a:chExt cx="2971800" cy="378102"/>
            </a:xfrm>
          </p:grpSpPr>
          <p:sp>
            <p:nvSpPr>
              <p:cNvPr id="103445" name="Text Box 16"/>
              <p:cNvSpPr txBox="1">
                <a:spLocks noChangeArrowheads="1"/>
              </p:cNvSpPr>
              <p:nvPr/>
            </p:nvSpPr>
            <p:spPr bwMode="auto">
              <a:xfrm>
                <a:off x="4642364" y="2008911"/>
                <a:ext cx="73818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3446" name="Text Box 17"/>
              <p:cNvSpPr txBox="1">
                <a:spLocks noChangeArrowheads="1"/>
              </p:cNvSpPr>
              <p:nvPr/>
            </p:nvSpPr>
            <p:spPr bwMode="auto">
              <a:xfrm>
                <a:off x="2843502" y="1995054"/>
                <a:ext cx="7048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3447" name="Text Box 18"/>
              <p:cNvSpPr txBox="1">
                <a:spLocks noChangeArrowheads="1"/>
              </p:cNvSpPr>
              <p:nvPr/>
            </p:nvSpPr>
            <p:spPr bwMode="auto">
              <a:xfrm>
                <a:off x="4191000" y="2008910"/>
                <a:ext cx="56673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3448" name="Text Box 19"/>
              <p:cNvSpPr txBox="1">
                <a:spLocks noChangeArrowheads="1"/>
              </p:cNvSpPr>
              <p:nvPr/>
            </p:nvSpPr>
            <p:spPr bwMode="auto">
              <a:xfrm>
                <a:off x="3480522" y="2008908"/>
                <a:ext cx="793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3449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 dirty="0">
                <a:solidFill>
                  <a:srgbClr val="000000"/>
                </a:solidFill>
                <a:latin typeface="Tahoma" charset="0"/>
              </a:rPr>
              <a:t>49</a:t>
            </a:r>
          </a:p>
        </p:txBody>
      </p:sp>
      <p:sp>
        <p:nvSpPr>
          <p:cNvPr id="107522" name="Freeform 2"/>
          <p:cNvSpPr>
            <a:spLocks/>
          </p:cNvSpPr>
          <p:nvPr/>
        </p:nvSpPr>
        <p:spPr bwMode="auto">
          <a:xfrm>
            <a:off x="6669088" y="3276600"/>
            <a:ext cx="1179512" cy="609600"/>
          </a:xfrm>
          <a:custGeom>
            <a:avLst/>
            <a:gdLst>
              <a:gd name="T0" fmla="*/ 0 w 743"/>
              <a:gd name="T1" fmla="*/ 0 h 384"/>
              <a:gd name="T2" fmla="*/ 2147483647 w 743"/>
              <a:gd name="T3" fmla="*/ 2147483647 h 384"/>
              <a:gd name="T4" fmla="*/ 0 w 743"/>
              <a:gd name="T5" fmla="*/ 2147483647 h 384"/>
              <a:gd name="T6" fmla="*/ 2147483647 w 743"/>
              <a:gd name="T7" fmla="*/ 2147483647 h 384"/>
              <a:gd name="T8" fmla="*/ 2147483647 w 743"/>
              <a:gd name="T9" fmla="*/ 2147483647 h 384"/>
              <a:gd name="T10" fmla="*/ 2147483647 w 743"/>
              <a:gd name="T11" fmla="*/ 2147483647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3"/>
              <a:gd name="T19" fmla="*/ 0 h 384"/>
              <a:gd name="T20" fmla="*/ 743 w 743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3" h="384">
                <a:moveTo>
                  <a:pt x="0" y="0"/>
                </a:moveTo>
                <a:lnTo>
                  <a:pt x="23" y="194"/>
                </a:lnTo>
                <a:lnTo>
                  <a:pt x="0" y="384"/>
                </a:lnTo>
                <a:lnTo>
                  <a:pt x="713" y="384"/>
                </a:lnTo>
                <a:lnTo>
                  <a:pt x="695" y="194"/>
                </a:lnTo>
                <a:lnTo>
                  <a:pt x="743" y="2"/>
                </a:lnTo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28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网络层</a:t>
            </a:r>
            <a:r>
              <a:rPr lang="en-US" altLang="x-none" sz="28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IP</a:t>
            </a:r>
            <a:endParaRPr lang="en-US" altLang="x-none" sz="3600" u="sng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550863" y="1477963"/>
            <a:ext cx="5410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 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对传输层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多路复用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/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多路解复用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到传输层</a:t>
            </a:r>
            <a:endParaRPr lang="en-US" altLang="x-none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碎片化和重组</a:t>
            </a:r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将一个段分成多个数据包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IPv6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中删除了</a:t>
            </a:r>
            <a:endParaRPr lang="en-US" altLang="x-none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错误检测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路由</a:t>
            </a:r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尽最大努力将数据包从源头发送到目的地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特定的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QoS</a:t>
            </a:r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endParaRPr lang="en-US" altLang="x-none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不提供可靠性或预留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使用特定的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QoS/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将数据包发送给指定全局目的地（传输层）的对等方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5" name="Freeform 5"/>
          <p:cNvSpPr>
            <a:spLocks/>
          </p:cNvSpPr>
          <p:nvPr/>
        </p:nvSpPr>
        <p:spPr bwMode="auto">
          <a:xfrm>
            <a:off x="5715000" y="1828800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6" name="Freeform 6"/>
          <p:cNvSpPr>
            <a:spLocks/>
          </p:cNvSpPr>
          <p:nvPr/>
        </p:nvSpPr>
        <p:spPr bwMode="auto">
          <a:xfrm>
            <a:off x="7759700" y="1828800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6705600" y="3276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6629400" y="3886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011988" y="33178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5943600" y="5111750"/>
            <a:ext cx="87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7543800" y="5111750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Cable/DSL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705600" y="5111750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6607175" y="2635250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TCP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7391400" y="26670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107535" name="Line 20"/>
          <p:cNvSpPr>
            <a:spLocks noChangeShapeType="1"/>
          </p:cNvSpPr>
          <p:nvPr/>
        </p:nvSpPr>
        <p:spPr bwMode="auto">
          <a:xfrm>
            <a:off x="5715000" y="5562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21"/>
          <p:cNvSpPr>
            <a:spLocks noChangeShapeType="1"/>
          </p:cNvSpPr>
          <p:nvPr/>
        </p:nvSpPr>
        <p:spPr bwMode="auto">
          <a:xfrm>
            <a:off x="6248400" y="24384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22"/>
          <p:cNvSpPr>
            <a:spLocks noChangeShapeType="1"/>
          </p:cNvSpPr>
          <p:nvPr/>
        </p:nvSpPr>
        <p:spPr bwMode="auto">
          <a:xfrm>
            <a:off x="7239000" y="2438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7538" name="Straight Connector 24"/>
          <p:cNvCxnSpPr>
            <a:cxnSpLocks noChangeShapeType="1"/>
          </p:cNvCxnSpPr>
          <p:nvPr/>
        </p:nvCxnSpPr>
        <p:spPr bwMode="auto">
          <a:xfrm rot="5400000">
            <a:off x="6740525" y="2292350"/>
            <a:ext cx="3190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9" name="Text Box 14"/>
          <p:cNvSpPr txBox="1">
            <a:spLocks noChangeArrowheads="1"/>
          </p:cNvSpPr>
          <p:nvPr/>
        </p:nvSpPr>
        <p:spPr bwMode="auto">
          <a:xfrm>
            <a:off x="6272213" y="2095500"/>
            <a:ext cx="549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SSL</a:t>
            </a:r>
          </a:p>
        </p:txBody>
      </p:sp>
      <p:grpSp>
        <p:nvGrpSpPr>
          <p:cNvPr id="107540" name="Group 26"/>
          <p:cNvGrpSpPr>
            <a:grpSpLocks/>
          </p:cNvGrpSpPr>
          <p:nvPr/>
        </p:nvGrpSpPr>
        <p:grpSpPr bwMode="auto">
          <a:xfrm>
            <a:off x="5805488" y="1801813"/>
            <a:ext cx="2971800" cy="377825"/>
            <a:chOff x="2604654" y="1967359"/>
            <a:chExt cx="2971800" cy="378102"/>
          </a:xfrm>
        </p:grpSpPr>
        <p:sp>
          <p:nvSpPr>
            <p:cNvPr id="107541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107542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07543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107544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107545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7546" name="Straight Connector 32"/>
            <p:cNvCxnSpPr>
              <a:cxnSpLocks noChangeShapeType="1"/>
            </p:cNvCxnSpPr>
            <p:nvPr/>
          </p:nvCxnSpPr>
          <p:spPr bwMode="auto">
            <a:xfrm>
              <a:off x="2867891" y="2313709"/>
              <a:ext cx="81741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 dirty="0">
                <a:solidFill>
                  <a:srgbClr val="000000"/>
                </a:solidFill>
                <a:latin typeface="Tahoma" charset="0"/>
              </a:rPr>
              <a:t>51</a:t>
            </a:r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32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传输层</a:t>
            </a:r>
            <a:r>
              <a:rPr lang="en-US" altLang="x-none" sz="32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UDP </a:t>
            </a:r>
            <a:endParaRPr lang="en-US" altLang="x-none" sz="4000" u="sng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93725" y="1562100"/>
            <a:ext cx="5373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无连接的服务</a:t>
            </a:r>
            <a:endParaRPr lang="en-US" altLang="x-none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不提供</a:t>
            </a:r>
            <a:r>
              <a:rPr lang="en-US" altLang="x-none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连接建立</a:t>
            </a:r>
            <a:r>
              <a:rPr lang="en-US" altLang="x-none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可靠性</a:t>
            </a:r>
            <a:r>
              <a:rPr lang="en-US" altLang="x-none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流控制</a:t>
            </a:r>
            <a:r>
              <a:rPr lang="en-US" altLang="x-none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拥塞控制</a:t>
            </a:r>
            <a:r>
              <a:rPr lang="en-US" altLang="x-none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时间或者带宽保证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为什么会有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en-US" altLang="x-none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grpSp>
        <p:nvGrpSpPr>
          <p:cNvPr id="111620" name="Group 1"/>
          <p:cNvGrpSpPr>
            <a:grpSpLocks/>
          </p:cNvGrpSpPr>
          <p:nvPr/>
        </p:nvGrpSpPr>
        <p:grpSpPr bwMode="auto">
          <a:xfrm>
            <a:off x="6119813" y="1762125"/>
            <a:ext cx="2693987" cy="3367088"/>
            <a:chOff x="6328238" y="1623178"/>
            <a:chExt cx="2693987" cy="3367087"/>
          </a:xfrm>
        </p:grpSpPr>
        <p:sp>
          <p:nvSpPr>
            <p:cNvPr id="111621" name="Freeform 22"/>
            <p:cNvSpPr>
              <a:spLocks/>
            </p:cNvSpPr>
            <p:nvPr/>
          </p:nvSpPr>
          <p:spPr bwMode="auto">
            <a:xfrm flipH="1">
              <a:off x="7641836" y="2249519"/>
              <a:ext cx="899813" cy="725036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/>
            </a:p>
            <a:p>
              <a:endParaRPr lang="en-US" altLang="x-none"/>
            </a:p>
          </p:txBody>
        </p:sp>
        <p:grpSp>
          <p:nvGrpSpPr>
            <p:cNvPr id="111622" name="Group 5"/>
            <p:cNvGrpSpPr>
              <a:grpSpLocks/>
            </p:cNvGrpSpPr>
            <p:nvPr/>
          </p:nvGrpSpPr>
          <p:grpSpPr bwMode="auto">
            <a:xfrm>
              <a:off x="6328238" y="1623178"/>
              <a:ext cx="2693987" cy="3367087"/>
              <a:chOff x="2514600" y="1967359"/>
              <a:chExt cx="3124200" cy="3747641"/>
            </a:xfrm>
          </p:grpSpPr>
          <p:sp>
            <p:nvSpPr>
              <p:cNvPr id="111623" name="Freeform 6"/>
              <p:cNvSpPr>
                <a:spLocks/>
              </p:cNvSpPr>
              <p:nvPr/>
            </p:nvSpPr>
            <p:spPr bwMode="auto">
              <a:xfrm>
                <a:off x="2514600" y="1981200"/>
                <a:ext cx="10033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0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48" y="0"/>
                    </a:moveTo>
                    <a:cubicBezTo>
                      <a:pt x="340" y="368"/>
                      <a:pt x="632" y="736"/>
                      <a:pt x="624" y="1152"/>
                    </a:cubicBezTo>
                    <a:cubicBezTo>
                      <a:pt x="616" y="1568"/>
                      <a:pt x="308" y="2032"/>
                      <a:pt x="0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4" name="Freeform 7"/>
              <p:cNvSpPr>
                <a:spLocks/>
              </p:cNvSpPr>
              <p:nvPr/>
            </p:nvSpPr>
            <p:spPr bwMode="auto">
              <a:xfrm>
                <a:off x="4559300" y="1981200"/>
                <a:ext cx="10795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2147483647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584" y="0"/>
                    </a:moveTo>
                    <a:cubicBezTo>
                      <a:pt x="292" y="416"/>
                      <a:pt x="0" y="832"/>
                      <a:pt x="8" y="1248"/>
                    </a:cubicBezTo>
                    <a:cubicBezTo>
                      <a:pt x="16" y="1664"/>
                      <a:pt x="324" y="2080"/>
                      <a:pt x="632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5" name="Line 8"/>
              <p:cNvSpPr>
                <a:spLocks noChangeShapeType="1"/>
              </p:cNvSpPr>
              <p:nvPr/>
            </p:nvSpPr>
            <p:spPr bwMode="auto">
              <a:xfrm>
                <a:off x="3505200" y="34290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6" name="Line 9"/>
              <p:cNvSpPr>
                <a:spLocks noChangeShapeType="1"/>
              </p:cNvSpPr>
              <p:nvPr/>
            </p:nvSpPr>
            <p:spPr bwMode="auto">
              <a:xfrm>
                <a:off x="3429000" y="40386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7" name="Text Box 10"/>
              <p:cNvSpPr txBox="1">
                <a:spLocks noChangeArrowheads="1"/>
              </p:cNvSpPr>
              <p:nvPr/>
            </p:nvSpPr>
            <p:spPr bwMode="auto">
              <a:xfrm>
                <a:off x="3811588" y="3470275"/>
                <a:ext cx="478006" cy="445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000000"/>
                    </a:solidFill>
                  </a:rPr>
                  <a:t>IP</a:t>
                </a:r>
              </a:p>
            </p:txBody>
          </p:sp>
          <p:sp>
            <p:nvSpPr>
              <p:cNvPr id="111628" name="Text Box 11"/>
              <p:cNvSpPr txBox="1">
                <a:spLocks noChangeArrowheads="1"/>
              </p:cNvSpPr>
              <p:nvPr/>
            </p:nvSpPr>
            <p:spPr bwMode="auto">
              <a:xfrm>
                <a:off x="2673925" y="5334004"/>
                <a:ext cx="100024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Ethernet</a:t>
                </a:r>
              </a:p>
            </p:txBody>
          </p:sp>
          <p:sp>
            <p:nvSpPr>
              <p:cNvPr id="111629" name="Text Box 12"/>
              <p:cNvSpPr txBox="1">
                <a:spLocks noChangeArrowheads="1"/>
              </p:cNvSpPr>
              <p:nvPr/>
            </p:nvSpPr>
            <p:spPr bwMode="auto">
              <a:xfrm>
                <a:off x="4342815" y="5334004"/>
                <a:ext cx="119724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Cable/DSL</a:t>
                </a:r>
              </a:p>
            </p:txBody>
          </p:sp>
          <p:sp>
            <p:nvSpPr>
              <p:cNvPr id="111630" name="Text Box 13"/>
              <p:cNvSpPr txBox="1">
                <a:spLocks noChangeArrowheads="1"/>
              </p:cNvSpPr>
              <p:nvPr/>
            </p:nvSpPr>
            <p:spPr bwMode="auto">
              <a:xfrm>
                <a:off x="3546760" y="5334004"/>
                <a:ext cx="972217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Wireless</a:t>
                </a:r>
              </a:p>
            </p:txBody>
          </p:sp>
          <p:sp>
            <p:nvSpPr>
              <p:cNvPr id="111631" name="Text Box 14"/>
              <p:cNvSpPr txBox="1">
                <a:spLocks noChangeArrowheads="1"/>
              </p:cNvSpPr>
              <p:nvPr/>
            </p:nvSpPr>
            <p:spPr bwMode="auto">
              <a:xfrm>
                <a:off x="3390900" y="2787650"/>
                <a:ext cx="630402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111632" name="Text Box 15"/>
              <p:cNvSpPr txBox="1">
                <a:spLocks noChangeArrowheads="1"/>
              </p:cNvSpPr>
              <p:nvPr/>
            </p:nvSpPr>
            <p:spPr bwMode="auto">
              <a:xfrm>
                <a:off x="4186238" y="2819400"/>
                <a:ext cx="64155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UDP</a:t>
                </a:r>
              </a:p>
            </p:txBody>
          </p:sp>
          <p:sp>
            <p:nvSpPr>
              <p:cNvPr id="111633" name="Line 21"/>
              <p:cNvSpPr>
                <a:spLocks noChangeShapeType="1"/>
              </p:cNvSpPr>
              <p:nvPr/>
            </p:nvSpPr>
            <p:spPr bwMode="auto">
              <a:xfrm>
                <a:off x="2514600" y="5715000"/>
                <a:ext cx="3124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4" name="Line 23"/>
              <p:cNvSpPr>
                <a:spLocks noChangeShapeType="1"/>
              </p:cNvSpPr>
              <p:nvPr/>
            </p:nvSpPr>
            <p:spPr bwMode="auto">
              <a:xfrm>
                <a:off x="3124200" y="2667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5" name="Line 24"/>
              <p:cNvSpPr>
                <a:spLocks noChangeShapeType="1"/>
              </p:cNvSpPr>
              <p:nvPr/>
            </p:nvSpPr>
            <p:spPr bwMode="auto">
              <a:xfrm>
                <a:off x="4038600" y="2667000"/>
                <a:ext cx="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1636" name="Group 31"/>
              <p:cNvGrpSpPr>
                <a:grpSpLocks/>
              </p:cNvGrpSpPr>
              <p:nvPr/>
            </p:nvGrpSpPr>
            <p:grpSpPr bwMode="auto">
              <a:xfrm>
                <a:off x="2604654" y="1967359"/>
                <a:ext cx="2971800" cy="384160"/>
                <a:chOff x="2604654" y="1967359"/>
                <a:chExt cx="2971800" cy="384160"/>
              </a:xfrm>
            </p:grpSpPr>
            <p:sp>
              <p:nvSpPr>
                <p:cNvPr id="1116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42363" y="2008911"/>
                  <a:ext cx="761835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Telnet</a:t>
                  </a:r>
                </a:p>
              </p:txBody>
            </p:sp>
            <p:sp>
              <p:nvSpPr>
                <p:cNvPr id="11163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43502" y="1995054"/>
                  <a:ext cx="745629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Email</a:t>
                  </a:r>
                </a:p>
              </p:txBody>
            </p:sp>
            <p:sp>
              <p:nvSpPr>
                <p:cNvPr id="11163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90999" y="2008910"/>
                  <a:ext cx="606241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FTP</a:t>
                  </a:r>
                </a:p>
              </p:txBody>
            </p:sp>
            <p:sp>
              <p:nvSpPr>
                <p:cNvPr id="11164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80521" y="2008908"/>
                  <a:ext cx="838553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  <p:sp>
              <p:nvSpPr>
                <p:cNvPr id="111641" name="Line 20"/>
                <p:cNvSpPr>
                  <a:spLocks noChangeShapeType="1"/>
                </p:cNvSpPr>
                <p:nvPr/>
              </p:nvSpPr>
              <p:spPr bwMode="auto">
                <a:xfrm>
                  <a:off x="2604654" y="1967359"/>
                  <a:ext cx="2971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 dirty="0">
                <a:solidFill>
                  <a:srgbClr val="000000"/>
                </a:solidFill>
                <a:latin typeface="Tahoma" charset="0"/>
              </a:rPr>
              <a:t>56</a:t>
            </a:r>
          </a:p>
        </p:txBody>
      </p:sp>
      <p:sp>
        <p:nvSpPr>
          <p:cNvPr id="115714" name="Freeform 22"/>
          <p:cNvSpPr>
            <a:spLocks/>
          </p:cNvSpPr>
          <p:nvPr/>
        </p:nvSpPr>
        <p:spPr bwMode="auto">
          <a:xfrm>
            <a:off x="5867400" y="2667000"/>
            <a:ext cx="914400" cy="762000"/>
          </a:xfrm>
          <a:custGeom>
            <a:avLst/>
            <a:gdLst>
              <a:gd name="T0" fmla="*/ 0 w 576"/>
              <a:gd name="T1" fmla="*/ 0 h 480"/>
              <a:gd name="T2" fmla="*/ 2147483647 w 576"/>
              <a:gd name="T3" fmla="*/ 0 h 480"/>
              <a:gd name="T4" fmla="*/ 2147483647 w 576"/>
              <a:gd name="T5" fmla="*/ 2147483647 h 480"/>
              <a:gd name="T6" fmla="*/ 2147483647 w 576"/>
              <a:gd name="T7" fmla="*/ 2147483647 h 480"/>
              <a:gd name="T8" fmla="*/ 2147483647 w 576"/>
              <a:gd name="T9" fmla="*/ 2147483647 h 480"/>
              <a:gd name="T10" fmla="*/ 2147483647 w 576"/>
              <a:gd name="T11" fmla="*/ 2147483647 h 480"/>
              <a:gd name="T12" fmla="*/ 0 w 576"/>
              <a:gd name="T13" fmla="*/ 0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480"/>
              <a:gd name="T23" fmla="*/ 576 w 576"/>
              <a:gd name="T24" fmla="*/ 480 h 4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480">
                <a:moveTo>
                  <a:pt x="0" y="0"/>
                </a:moveTo>
                <a:lnTo>
                  <a:pt x="576" y="0"/>
                </a:lnTo>
                <a:lnTo>
                  <a:pt x="576" y="480"/>
                </a:lnTo>
                <a:lnTo>
                  <a:pt x="240" y="480"/>
                </a:lnTo>
                <a:lnTo>
                  <a:pt x="192" y="336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x-none"/>
          </a:p>
          <a:p>
            <a:endParaRPr lang="en-US" altLang="x-none"/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28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传输层</a:t>
            </a:r>
            <a:r>
              <a:rPr lang="en-US" altLang="x-none" sz="28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TCP</a:t>
            </a:r>
            <a:endParaRPr lang="en-US" altLang="x-none" sz="3600" u="sng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533400" y="1408113"/>
            <a:ext cx="48006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服务</a:t>
            </a:r>
            <a:endParaRPr lang="en-US" altLang="x-none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多路复用</a:t>
            </a:r>
            <a:r>
              <a:rPr lang="en-US" altLang="zh-CN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/</a:t>
            </a:r>
            <a:r>
              <a:rPr lang="zh-CN" altLang="en-US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多路解复用</a:t>
            </a:r>
            <a:endParaRPr lang="en-US" altLang="zh-CN" sz="16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ＭＳ Ｐゴシック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可靠的传输</a:t>
            </a:r>
            <a:r>
              <a:rPr lang="en-US" altLang="x-none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在发送和接收过程之间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charset="0"/>
              <a:buChar char="o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发送方和接收方所需要的设置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面向连接的服务</a:t>
            </a:r>
            <a:endParaRPr lang="en-US" altLang="x-none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流控制</a:t>
            </a:r>
            <a:r>
              <a:rPr lang="en-US" altLang="x-none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发送方不会淹没接收方</a:t>
            </a:r>
            <a:endParaRPr lang="en-US" altLang="ja-JP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拥塞控制</a:t>
            </a:r>
            <a:r>
              <a:rPr lang="en-US" altLang="x-none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当网络过载时限制发送方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错误检测</a:t>
            </a:r>
            <a:endParaRPr lang="en-US" altLang="x-none" sz="16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不提供</a:t>
            </a:r>
            <a:r>
              <a:rPr lang="en-US" altLang="x-none" sz="16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时间和最小带宽的保证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向（应用层）对等方发送数据包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7" name="Freeform 4"/>
          <p:cNvSpPr>
            <a:spLocks/>
          </p:cNvSpPr>
          <p:nvPr/>
        </p:nvSpPr>
        <p:spPr bwMode="auto">
          <a:xfrm>
            <a:off x="5257800" y="1981200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8" name="Freeform 5"/>
          <p:cNvSpPr>
            <a:spLocks/>
          </p:cNvSpPr>
          <p:nvPr/>
        </p:nvSpPr>
        <p:spPr bwMode="auto">
          <a:xfrm>
            <a:off x="7302500" y="1981200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Line 6"/>
          <p:cNvSpPr>
            <a:spLocks noChangeShapeType="1"/>
          </p:cNvSpPr>
          <p:nvPr/>
        </p:nvSpPr>
        <p:spPr bwMode="auto">
          <a:xfrm>
            <a:off x="6248400" y="3429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Line 7"/>
          <p:cNvSpPr>
            <a:spLocks noChangeShapeType="1"/>
          </p:cNvSpPr>
          <p:nvPr/>
        </p:nvSpPr>
        <p:spPr bwMode="auto">
          <a:xfrm>
            <a:off x="6172200" y="4038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1" name="Text Box 8"/>
          <p:cNvSpPr txBox="1">
            <a:spLocks noChangeArrowheads="1"/>
          </p:cNvSpPr>
          <p:nvPr/>
        </p:nvSpPr>
        <p:spPr bwMode="auto">
          <a:xfrm>
            <a:off x="6554788" y="34702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115722" name="Text Box 9"/>
          <p:cNvSpPr txBox="1">
            <a:spLocks noChangeArrowheads="1"/>
          </p:cNvSpPr>
          <p:nvPr/>
        </p:nvSpPr>
        <p:spPr bwMode="auto">
          <a:xfrm>
            <a:off x="5638800" y="5029200"/>
            <a:ext cx="87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7239000" y="502920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FDDI</a:t>
            </a:r>
          </a:p>
        </p:txBody>
      </p:sp>
      <p:sp>
        <p:nvSpPr>
          <p:cNvPr id="115724" name="Text Box 11"/>
          <p:cNvSpPr txBox="1">
            <a:spLocks noChangeArrowheads="1"/>
          </p:cNvSpPr>
          <p:nvPr/>
        </p:nvSpPr>
        <p:spPr bwMode="auto">
          <a:xfrm>
            <a:off x="6400800" y="5029200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6149975" y="2787650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115726" name="Text Box 13"/>
          <p:cNvSpPr txBox="1">
            <a:spLocks noChangeArrowheads="1"/>
          </p:cNvSpPr>
          <p:nvPr/>
        </p:nvSpPr>
        <p:spPr bwMode="auto">
          <a:xfrm>
            <a:off x="6934200" y="28194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115727" name="Line 19"/>
          <p:cNvSpPr>
            <a:spLocks noChangeShapeType="1"/>
          </p:cNvSpPr>
          <p:nvPr/>
        </p:nvSpPr>
        <p:spPr bwMode="auto">
          <a:xfrm>
            <a:off x="5257800" y="57150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8" name="Line 20"/>
          <p:cNvSpPr>
            <a:spLocks noChangeShapeType="1"/>
          </p:cNvSpPr>
          <p:nvPr/>
        </p:nvSpPr>
        <p:spPr bwMode="auto">
          <a:xfrm>
            <a:off x="5867400" y="2667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9" name="Line 21"/>
          <p:cNvSpPr>
            <a:spLocks noChangeShapeType="1"/>
          </p:cNvSpPr>
          <p:nvPr/>
        </p:nvSpPr>
        <p:spPr bwMode="auto">
          <a:xfrm>
            <a:off x="6781800" y="2667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730" name="Group 26"/>
          <p:cNvGrpSpPr>
            <a:grpSpLocks/>
          </p:cNvGrpSpPr>
          <p:nvPr/>
        </p:nvGrpSpPr>
        <p:grpSpPr bwMode="auto">
          <a:xfrm>
            <a:off x="5348288" y="1995488"/>
            <a:ext cx="2971800" cy="377825"/>
            <a:chOff x="2604654" y="1967359"/>
            <a:chExt cx="2971800" cy="378102"/>
          </a:xfrm>
        </p:grpSpPr>
        <p:sp>
          <p:nvSpPr>
            <p:cNvPr id="115731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115732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15733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115734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115735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69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3900" y="6401645"/>
            <a:ext cx="410100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 dirty="0"/>
              <a:t>12</a:t>
            </a:r>
          </a:p>
        </p:txBody>
      </p:sp>
      <p:sp>
        <p:nvSpPr>
          <p:cNvPr id="140290" name="Rectangle 293"/>
          <p:cNvSpPr>
            <a:spLocks noChangeArrowheads="1"/>
          </p:cNvSpPr>
          <p:nvPr/>
        </p:nvSpPr>
        <p:spPr bwMode="auto">
          <a:xfrm>
            <a:off x="619125" y="1247775"/>
            <a:ext cx="3638550" cy="7239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客户端</a:t>
            </a:r>
            <a:r>
              <a:rPr lang="en-US" altLang="zh-CN" sz="2800" dirty="0">
                <a:latin typeface="+mj-ea"/>
                <a:ea typeface="+mj-ea"/>
              </a:rPr>
              <a:t>-</a:t>
            </a:r>
            <a:r>
              <a:rPr lang="zh-CN" altLang="en-US" sz="2800" dirty="0">
                <a:latin typeface="+mj-ea"/>
                <a:ea typeface="+mj-ea"/>
              </a:rPr>
              <a:t>服务器模式</a:t>
            </a:r>
            <a:endParaRPr lang="en-US" altLang="x-none" dirty="0">
              <a:latin typeface="+mj-ea"/>
              <a:ea typeface="+mj-ea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8813" y="1285875"/>
            <a:ext cx="3630612" cy="781050"/>
          </a:xfrm>
        </p:spPr>
        <p:txBody>
          <a:bodyPr/>
          <a:lstStyle/>
          <a:p>
            <a:pPr algn="ctr">
              <a:buNone/>
            </a:pPr>
            <a:r>
              <a:rPr lang="zh-CN" altLang="en-US" sz="2000" dirty="0">
                <a:latin typeface="+mj-ea"/>
                <a:ea typeface="+mj-ea"/>
              </a:rPr>
              <a:t>典型的网络应用程序有两部分：客户端和服务器</a:t>
            </a:r>
            <a:endParaRPr lang="en-US" altLang="x-none" sz="2000" i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140293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40322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25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0539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6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053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40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7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054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41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6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0536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8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053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37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9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053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38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7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40533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4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5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8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40525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6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7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8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9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0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1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2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9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40522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3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4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30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2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4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5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6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40514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5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6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7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8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19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20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1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37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0505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0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0505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6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0507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1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050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8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509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40511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2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3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40510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40338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2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033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39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3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0339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4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3" name="Line 65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5" name="Line 67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49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4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034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50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5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035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51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2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0503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6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0503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4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7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0504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3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0501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8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0501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2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9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0502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4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0499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10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0499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0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5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6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40491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2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3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4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5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6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7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8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57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40483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4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5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6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7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8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9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0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8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9" name="Line 103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0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1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2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3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4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5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6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7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8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9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70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40470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1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2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3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4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75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8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1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2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7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7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1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40457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58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59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60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61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62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6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63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64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5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6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2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40444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5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6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7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8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49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54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5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6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50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51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2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3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3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40431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2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3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4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5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36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2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3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37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38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9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0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4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40418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19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0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1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22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23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28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9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0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24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25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6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7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5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40405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6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7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8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9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10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15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6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7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11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12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3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4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6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40392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3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4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5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6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97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02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3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4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98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99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0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1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7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40379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0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1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2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3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84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389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0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1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85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86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7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8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0378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0306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40315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6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7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8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9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0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1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07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40308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9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0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1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2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3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0295" name="Rectangle 292"/>
          <p:cNvSpPr>
            <a:spLocks noChangeArrowheads="1"/>
          </p:cNvSpPr>
          <p:nvPr/>
        </p:nvSpPr>
        <p:spPr bwMode="auto">
          <a:xfrm>
            <a:off x="571500" y="2095500"/>
            <a:ext cx="42957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en-US" altLang="x-none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(C):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发起与服务器的连接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ja-JP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首先发言</a:t>
            </a:r>
            <a:r>
              <a:rPr lang="ja-JP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ja-JP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通常从服务器请求服务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来说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客户端在浏览器中实现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对于电子邮件来说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客户端在邮件阅读器中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 </a:t>
            </a:r>
            <a:r>
              <a:rPr lang="en-US" altLang="x-none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向客户提供请求的服务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服务器发送请求的网页，邮件服务器发送电子邮件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40302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3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40304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5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request</a:t>
                </a:r>
                <a:endParaRPr lang="en-US" altLang="x-none"/>
              </a:p>
            </p:txBody>
          </p:sp>
        </p:grpSp>
      </p:grpSp>
      <p:grpSp>
        <p:nvGrpSpPr>
          <p:cNvPr id="3173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140298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299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40300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1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reply</a:t>
                </a:r>
                <a:endParaRPr lang="en-US" alt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4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556197" indent="-213921"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855685" indent="-171138"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197961" indent="-171138"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540235" indent="-171138"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1882509" indent="-171138" algn="ctr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224783" indent="-171138" algn="ctr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2567057" indent="-171138" algn="ctr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2909331" indent="-171138" algn="ctr" eaLnBrk="0" fontAlgn="base" hangingPunct="0">
              <a:spcBef>
                <a:spcPct val="0"/>
              </a:spcBef>
              <a:spcAft>
                <a:spcPct val="0"/>
              </a:spcAft>
              <a:defRPr sz="375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5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899" dirty="0">
                <a:solidFill>
                  <a:srgbClr val="000000"/>
                </a:solidFill>
                <a:latin typeface="Tahoma" charset="0"/>
              </a:rPr>
              <a:t>40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en-US" altLang="x-none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173" y="1593139"/>
            <a:ext cx="6551695" cy="422499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课程管理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网络协议定义了在两个和多个通信实体之间交换信息的格式和顺序，以及在消息或其他事件的传输和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或接收上这些通信实体所采取的动作。</a:t>
            </a:r>
            <a:r>
              <a:rPr lang="en-US" altLang="x-none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过去的互联网</a:t>
            </a:r>
            <a:r>
              <a:rPr lang="en-US" altLang="x-none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事实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互联网始于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1960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年代后期的 </a:t>
            </a:r>
            <a:r>
              <a:rPr lang="en-US" altLang="x-none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ARPANET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x-none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初始链路带宽只有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50 kbps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1969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年底主机数只有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台。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过去的互联网带来的影响</a:t>
            </a:r>
            <a:r>
              <a:rPr lang="en-US" altLang="x-none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ARPANET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ARPA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赞助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</a:t>
            </a:r>
            <a:endParaRPr lang="en-US" altLang="x-none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初始的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IMPs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设计非常简单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</a:t>
            </a:r>
            <a:endParaRPr lang="en-US" altLang="x-none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许多网络的结合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</a:t>
            </a: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目前的互联网</a:t>
            </a:r>
            <a:r>
              <a:rPr lang="en-US" altLang="x-none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连接到互联网的主机数量约为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亿台。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当前互联网的骨干网带宽约为</a:t>
            </a:r>
            <a:r>
              <a:rPr lang="en-US" altLang="x-none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40/100 Gbps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x-none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互联网是分层的，各个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ISP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IXP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互连。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需要处理规模性、复杂性、去中心化、安全性等问题。</a:t>
            </a:r>
            <a:endParaRPr lang="en-US" altLang="x-none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419020" y="3942421"/>
            <a:ext cx="3474028" cy="29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48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好的设计从失败中诞生（失败是成功之母）</a:t>
            </a:r>
            <a:endParaRPr lang="en-US" altLang="x-none" sz="1348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569314" y="4493998"/>
            <a:ext cx="2780889" cy="2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274" lvl="1" algn="ctr" defTabSz="6845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zh-CN" altLang="en-US" sz="1348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需要使用网络来连接其他网络</a:t>
            </a:r>
            <a:endParaRPr lang="en-US" altLang="x-none" sz="1348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720010" y="4197825"/>
            <a:ext cx="1742785" cy="29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48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保证网络的简单有效</a:t>
            </a:r>
            <a:endParaRPr lang="en-US" altLang="x-none" sz="1348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0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7" grpId="0"/>
      <p:bldP spid="1566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zh-CN" altLang="en-US" sz="3200" dirty="0">
                <a:latin typeface="+mj-ea"/>
                <a:ea typeface="+mj-ea"/>
              </a:rPr>
              <a:t>客户端</a:t>
            </a:r>
            <a:r>
              <a:rPr lang="en-US" altLang="zh-CN" sz="3200" dirty="0">
                <a:latin typeface="+mj-ea"/>
                <a:ea typeface="+mj-ea"/>
              </a:rPr>
              <a:t>-</a:t>
            </a:r>
            <a:r>
              <a:rPr lang="zh-CN" altLang="en-US" sz="3200" dirty="0">
                <a:latin typeface="+mj-ea"/>
                <a:ea typeface="+mj-ea"/>
              </a:rPr>
              <a:t>服务器模式：关键问题</a:t>
            </a:r>
            <a:endParaRPr lang="en-US" altLang="x-none" sz="4400" dirty="0">
              <a:latin typeface="+mj-ea"/>
              <a:ea typeface="+mj-ea"/>
            </a:endParaRPr>
          </a:p>
        </p:txBody>
      </p:sp>
      <p:grpSp>
        <p:nvGrpSpPr>
          <p:cNvPr id="142339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71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2585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0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258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6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1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25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2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2582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2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2582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3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3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2583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3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4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5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1" y="384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82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83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2551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4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2551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142553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5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2553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55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142384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6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238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85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7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2385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0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1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142395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8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239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96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9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239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98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2549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0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2549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50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1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255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399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2547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2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2547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48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3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2548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400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2545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4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2545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02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403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16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21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22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7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08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09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8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95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96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9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82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83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0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69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70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1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56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57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2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43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44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3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30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31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40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2352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53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234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9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request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2342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5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0" name="Rectangle 306"/>
          <p:cNvSpPr>
            <a:spLocks noChangeArrowheads="1"/>
          </p:cNvSpPr>
          <p:nvPr/>
        </p:nvSpPr>
        <p:spPr bwMode="auto">
          <a:xfrm>
            <a:off x="415925" y="2600325"/>
            <a:ext cx="4246563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关于客户端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-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服务器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(C-S)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应用的关键问题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</a:endParaRPr>
          </a:p>
          <a:p>
            <a:pPr algn="l"/>
            <a:b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-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应用程序是否可扩展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?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-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应用程序是否可伸缩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-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应用程序如何处理服务器故障（变得鲁棒）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? </a:t>
            </a:r>
          </a:p>
          <a:p>
            <a:pPr algn="l"/>
            <a:r>
              <a:rPr lang="en-US" altLang="x-none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-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应用程序如何处理安全问题</a:t>
            </a:r>
            <a:r>
              <a:rPr lang="en-US" altLang="x-none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?</a:t>
            </a:r>
            <a:endParaRPr lang="en-US" altLang="x-none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3" name="Slide Number Placeholder 5">
            <a:extLst>
              <a:ext uri="{FF2B5EF4-FFF2-40B4-BE49-F238E27FC236}">
                <a16:creationId xmlns:a16="http://schemas.microsoft.com/office/drawing/2014/main" id="{A506736D-7AE5-4716-8108-7B5BF09E5FFE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868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9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04788"/>
            <a:ext cx="8382000" cy="1143000"/>
          </a:xfrm>
        </p:spPr>
        <p:txBody>
          <a:bodyPr/>
          <a:lstStyle/>
          <a:p>
            <a:r>
              <a:rPr lang="zh-CN" altLang="en-US" sz="3200" dirty="0">
                <a:latin typeface="+mj-ea"/>
                <a:ea typeface="+mj-ea"/>
              </a:rPr>
              <a:t>回顾</a:t>
            </a:r>
            <a:r>
              <a:rPr lang="en-US" altLang="x-none" sz="3200" dirty="0">
                <a:latin typeface="+mj-ea"/>
                <a:ea typeface="+mj-ea"/>
              </a:rPr>
              <a:t>: </a:t>
            </a:r>
            <a:r>
              <a:rPr lang="zh-CN" altLang="en-US" sz="3200" dirty="0">
                <a:latin typeface="+mj-ea"/>
                <a:ea typeface="+mj-ea"/>
              </a:rPr>
              <a:t>电子邮件应用</a:t>
            </a:r>
            <a:endParaRPr lang="en-US" altLang="x-none" sz="4400" dirty="0">
              <a:latin typeface="+mj-ea"/>
              <a:ea typeface="+mj-ea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1411281" y="2627313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56324" name="Group 19"/>
          <p:cNvGrpSpPr>
            <a:grpSpLocks/>
          </p:cNvGrpSpPr>
          <p:nvPr/>
        </p:nvGrpSpPr>
        <p:grpSpPr bwMode="auto">
          <a:xfrm>
            <a:off x="2803519" y="2630488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6325" name="Group 28"/>
          <p:cNvGrpSpPr>
            <a:grpSpLocks/>
          </p:cNvGrpSpPr>
          <p:nvPr/>
        </p:nvGrpSpPr>
        <p:grpSpPr bwMode="auto">
          <a:xfrm>
            <a:off x="2559049" y="3082925"/>
            <a:ext cx="823913" cy="1049338"/>
            <a:chOff x="4287" y="2627"/>
            <a:chExt cx="519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7" y="2627"/>
              <a:ext cx="5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+mj-ea"/>
                  <a:ea typeface="+mj-ea"/>
                </a:rPr>
                <a:t>邮件</a:t>
              </a:r>
              <a:endParaRPr lang="en-US" altLang="zh-CN" sz="16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+mj-ea"/>
                  <a:ea typeface="+mj-ea"/>
                </a:rPr>
                <a:t>服务器</a:t>
              </a:r>
              <a:endParaRPr lang="en-US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6326" name="Group 44"/>
          <p:cNvGrpSpPr>
            <a:grpSpLocks/>
          </p:cNvGrpSpPr>
          <p:nvPr/>
        </p:nvGrpSpPr>
        <p:grpSpPr bwMode="auto">
          <a:xfrm>
            <a:off x="3287695" y="2220913"/>
            <a:ext cx="652461" cy="706438"/>
            <a:chOff x="4338" y="290"/>
            <a:chExt cx="411" cy="445"/>
          </a:xfrm>
        </p:grpSpPr>
        <p:graphicFrame>
          <p:nvGraphicFramePr>
            <p:cNvPr id="56421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6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564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2" name="Group 46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229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用户</a:t>
                </a:r>
                <a:endParaRPr lang="en-US" altLang="zh-CN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代理</a:t>
                </a:r>
                <a:endParaRPr lang="en-US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56327" name="Group 49"/>
          <p:cNvGrpSpPr>
            <a:grpSpLocks/>
          </p:cNvGrpSpPr>
          <p:nvPr/>
        </p:nvGrpSpPr>
        <p:grpSpPr bwMode="auto">
          <a:xfrm>
            <a:off x="3516317" y="3230563"/>
            <a:ext cx="652463" cy="706438"/>
            <a:chOff x="4338" y="290"/>
            <a:chExt cx="411" cy="445"/>
          </a:xfrm>
        </p:grpSpPr>
        <p:graphicFrame>
          <p:nvGraphicFramePr>
            <p:cNvPr id="56417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7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5641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8" name="Group 51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231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用户</a:t>
                </a:r>
                <a:endParaRPr lang="en-US" altLang="zh-CN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代理</a:t>
                </a:r>
                <a:endParaRPr lang="en-US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56328" name="Group 54"/>
          <p:cNvGrpSpPr>
            <a:grpSpLocks/>
          </p:cNvGrpSpPr>
          <p:nvPr/>
        </p:nvGrpSpPr>
        <p:grpSpPr bwMode="auto">
          <a:xfrm>
            <a:off x="3287695" y="4278313"/>
            <a:ext cx="652461" cy="706438"/>
            <a:chOff x="4338" y="290"/>
            <a:chExt cx="411" cy="445"/>
          </a:xfrm>
        </p:grpSpPr>
        <p:graphicFrame>
          <p:nvGraphicFramePr>
            <p:cNvPr id="56413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8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5641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4" name="Group 56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229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用户</a:t>
                </a:r>
                <a:endParaRPr lang="en-US" altLang="zh-CN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代理</a:t>
                </a:r>
                <a:endParaRPr lang="en-US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56329" name="Group 59"/>
          <p:cNvGrpSpPr>
            <a:grpSpLocks/>
          </p:cNvGrpSpPr>
          <p:nvPr/>
        </p:nvGrpSpPr>
        <p:grpSpPr bwMode="auto">
          <a:xfrm>
            <a:off x="558798" y="4040188"/>
            <a:ext cx="823913" cy="1501775"/>
            <a:chOff x="3483" y="2522"/>
            <a:chExt cx="519" cy="946"/>
          </a:xfrm>
        </p:grpSpPr>
        <p:grpSp>
          <p:nvGrpSpPr>
            <p:cNvPr id="56388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6389" name="Group 69"/>
            <p:cNvGrpSpPr>
              <a:grpSpLocks/>
            </p:cNvGrpSpPr>
            <p:nvPr/>
          </p:nvGrpSpPr>
          <p:grpSpPr bwMode="auto">
            <a:xfrm>
              <a:off x="3483" y="2807"/>
              <a:ext cx="519" cy="661"/>
              <a:chOff x="4287" y="2627"/>
              <a:chExt cx="519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7" y="2627"/>
                <a:ext cx="50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邮件</a:t>
                </a:r>
                <a:endParaRPr lang="en-US" altLang="zh-CN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服务器</a:t>
                </a:r>
                <a:endParaRPr lang="en-US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56330" name="Group 85"/>
          <p:cNvGrpSpPr>
            <a:grpSpLocks/>
          </p:cNvGrpSpPr>
          <p:nvPr/>
        </p:nvGrpSpPr>
        <p:grpSpPr bwMode="auto">
          <a:xfrm>
            <a:off x="2705105" y="5667375"/>
            <a:ext cx="652464" cy="706438"/>
            <a:chOff x="4338" y="290"/>
            <a:chExt cx="411" cy="445"/>
          </a:xfrm>
        </p:grpSpPr>
        <p:graphicFrame>
          <p:nvGraphicFramePr>
            <p:cNvPr id="56384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9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56384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5" name="Group 87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229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用户</a:t>
                </a:r>
                <a:endParaRPr lang="en-US" altLang="zh-CN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代理</a:t>
                </a:r>
                <a:endParaRPr lang="en-US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56331" name="Group 90"/>
          <p:cNvGrpSpPr>
            <a:grpSpLocks/>
          </p:cNvGrpSpPr>
          <p:nvPr/>
        </p:nvGrpSpPr>
        <p:grpSpPr bwMode="auto">
          <a:xfrm>
            <a:off x="677844" y="5649913"/>
            <a:ext cx="668336" cy="706438"/>
            <a:chOff x="4338" y="290"/>
            <a:chExt cx="421" cy="445"/>
          </a:xfrm>
        </p:grpSpPr>
        <p:graphicFrame>
          <p:nvGraphicFramePr>
            <p:cNvPr id="56380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0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5638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1" name="Group 92"/>
            <p:cNvGrpSpPr>
              <a:grpSpLocks/>
            </p:cNvGrpSpPr>
            <p:nvPr/>
          </p:nvGrpSpPr>
          <p:grpSpPr bwMode="auto">
            <a:xfrm>
              <a:off x="4370" y="367"/>
              <a:ext cx="389" cy="368"/>
              <a:chOff x="4224" y="817"/>
              <a:chExt cx="453" cy="368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240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用户</a:t>
                </a:r>
                <a:endParaRPr lang="en-US" altLang="zh-CN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代理</a:t>
                </a:r>
                <a:endParaRPr lang="en-US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56332" name="Group 95"/>
          <p:cNvGrpSpPr>
            <a:grpSpLocks/>
          </p:cNvGrpSpPr>
          <p:nvPr/>
        </p:nvGrpSpPr>
        <p:grpSpPr bwMode="auto">
          <a:xfrm>
            <a:off x="558798" y="1782763"/>
            <a:ext cx="823913" cy="1501775"/>
            <a:chOff x="3483" y="2522"/>
            <a:chExt cx="519" cy="946"/>
          </a:xfrm>
        </p:grpSpPr>
        <p:grpSp>
          <p:nvGrpSpPr>
            <p:cNvPr id="56355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6356" name="Group 105"/>
            <p:cNvGrpSpPr>
              <a:grpSpLocks/>
            </p:cNvGrpSpPr>
            <p:nvPr/>
          </p:nvGrpSpPr>
          <p:grpSpPr bwMode="auto">
            <a:xfrm>
              <a:off x="3483" y="2807"/>
              <a:ext cx="519" cy="661"/>
              <a:chOff x="4287" y="2627"/>
              <a:chExt cx="519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7" y="2627"/>
                <a:ext cx="50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邮件</a:t>
                </a:r>
                <a:endParaRPr lang="en-US" altLang="zh-CN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服务器</a:t>
                </a:r>
                <a:endParaRPr lang="en-US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56333" name="Group 121"/>
          <p:cNvGrpSpPr>
            <a:grpSpLocks/>
          </p:cNvGrpSpPr>
          <p:nvPr/>
        </p:nvGrpSpPr>
        <p:grpSpPr bwMode="auto">
          <a:xfrm>
            <a:off x="2017701" y="1525588"/>
            <a:ext cx="654049" cy="706438"/>
            <a:chOff x="4338" y="290"/>
            <a:chExt cx="412" cy="445"/>
          </a:xfrm>
        </p:grpSpPr>
        <p:graphicFrame>
          <p:nvGraphicFramePr>
            <p:cNvPr id="56351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1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56351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52" name="Group 123"/>
            <p:cNvGrpSpPr>
              <a:grpSpLocks/>
            </p:cNvGrpSpPr>
            <p:nvPr/>
          </p:nvGrpSpPr>
          <p:grpSpPr bwMode="auto">
            <a:xfrm>
              <a:off x="4369" y="367"/>
              <a:ext cx="381" cy="368"/>
              <a:chOff x="4224" y="817"/>
              <a:chExt cx="444" cy="368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229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用户</a:t>
                </a:r>
                <a:endParaRPr lang="en-US" altLang="zh-CN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代理</a:t>
                </a:r>
                <a:endParaRPr lang="en-US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1411281" y="3827463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668331" y="3303588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56336" name="Group 364"/>
          <p:cNvGrpSpPr>
            <a:grpSpLocks/>
          </p:cNvGrpSpPr>
          <p:nvPr/>
        </p:nvGrpSpPr>
        <p:grpSpPr bwMode="auto">
          <a:xfrm>
            <a:off x="146049" y="2863857"/>
            <a:ext cx="2303463" cy="1630363"/>
            <a:chOff x="4459293" y="2713045"/>
            <a:chExt cx="2303463" cy="1630363"/>
          </a:xfrm>
        </p:grpSpPr>
        <p:grpSp>
          <p:nvGrpSpPr>
            <p:cNvPr id="56342" name="Group 128"/>
            <p:cNvGrpSpPr>
              <a:grpSpLocks/>
            </p:cNvGrpSpPr>
            <p:nvPr/>
          </p:nvGrpSpPr>
          <p:grpSpPr bwMode="auto">
            <a:xfrm>
              <a:off x="5821368" y="3970345"/>
              <a:ext cx="941388" cy="373063"/>
              <a:chOff x="3745" y="2537"/>
              <a:chExt cx="593" cy="235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5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+mj-ea"/>
                    <a:ea typeface="+mj-ea"/>
                  </a:rPr>
                  <a:t>SMTP</a:t>
                </a: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6343" name="Group 131"/>
            <p:cNvGrpSpPr>
              <a:grpSpLocks/>
            </p:cNvGrpSpPr>
            <p:nvPr/>
          </p:nvGrpSpPr>
          <p:grpSpPr bwMode="auto">
            <a:xfrm>
              <a:off x="5783268" y="2713045"/>
              <a:ext cx="941388" cy="373063"/>
              <a:chOff x="3745" y="2537"/>
              <a:chExt cx="593" cy="235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5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+mj-ea"/>
                    <a:ea typeface="+mj-ea"/>
                  </a:rPr>
                  <a:t>SMTP</a:t>
                </a: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6344" name="Group 134"/>
            <p:cNvGrpSpPr>
              <a:grpSpLocks/>
            </p:cNvGrpSpPr>
            <p:nvPr/>
          </p:nvGrpSpPr>
          <p:grpSpPr bwMode="auto">
            <a:xfrm>
              <a:off x="4459293" y="3427420"/>
              <a:ext cx="941388" cy="373063"/>
              <a:chOff x="3745" y="2537"/>
              <a:chExt cx="593" cy="235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5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+mj-ea"/>
                    <a:ea typeface="+mj-ea"/>
                  </a:rPr>
                  <a:t>SMTP</a:t>
                </a:r>
                <a:endParaRPr lang="en-US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1422394" y="5483225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56338" name="Group 138"/>
          <p:cNvGrpSpPr>
            <a:grpSpLocks/>
          </p:cNvGrpSpPr>
          <p:nvPr/>
        </p:nvGrpSpPr>
        <p:grpSpPr bwMode="auto">
          <a:xfrm>
            <a:off x="1643056" y="5446713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  <a:latin typeface="+mj-ea"/>
                  <a:ea typeface="+mj-ea"/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  <a:latin typeface="+mj-ea"/>
                  <a:ea typeface="+mj-ea"/>
                </a:rPr>
                <a:t>IMAP</a:t>
              </a:r>
              <a:br>
                <a:rPr lang="en-US" sz="1400">
                  <a:solidFill>
                    <a:srgbClr val="FF0000"/>
                  </a:solidFill>
                  <a:latin typeface="+mj-ea"/>
                  <a:ea typeface="+mj-ea"/>
                </a:rPr>
              </a:br>
              <a:r>
                <a:rPr lang="en-US" sz="1400">
                  <a:solidFill>
                    <a:srgbClr val="FF0000"/>
                  </a:solidFill>
                  <a:latin typeface="+mj-ea"/>
                  <a:ea typeface="+mj-ea"/>
                </a:rPr>
                <a:t>SMTP</a:t>
              </a:r>
              <a:endParaRPr lang="en-US" sz="14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38634" y="1479551"/>
            <a:ext cx="4722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电子邮件的主要设计特点</a:t>
            </a:r>
            <a:endParaRPr lang="en-US" altLang="zh-CN" sz="1800" dirty="0">
              <a:latin typeface="Times New Roman" panose="02020603050405020304" pitchFamily="18" charset="0"/>
              <a:ea typeface="宋体" charset="0"/>
              <a:cs typeface="宋体" charset="0"/>
            </a:endParaRP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宋体" charset="0"/>
              </a:rPr>
              <a:t>对不同的功能使用具有独立的协议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charset="0"/>
              <a:cs typeface="宋体" charset="0"/>
            </a:endParaRP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邮件获取</a:t>
            </a: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 (e.g., POP3, IMAP)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邮件传输</a:t>
            </a: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 (SMTP)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宋体" charset="0"/>
              </a:rPr>
              <a:t>信封和消息体的独立使用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宋体" charset="0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宋体" charset="0"/>
              </a:rPr>
              <a:t>端到端的参数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宋体" charset="0"/>
              </a:rPr>
              <a:t>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信封</a:t>
            </a: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: </a:t>
            </a: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简单</a:t>
            </a: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基础的请求去实现传输协议</a:t>
            </a: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;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消息体</a:t>
            </a: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: </a:t>
            </a: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通过</a:t>
            </a: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ASCII</a:t>
            </a: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头和消息体实现细粒度的控制</a:t>
            </a:r>
            <a:endParaRPr lang="en-US" altLang="zh-CN" sz="1800" dirty="0">
              <a:latin typeface="Times New Roman" panose="02020603050405020304" pitchFamily="18" charset="0"/>
              <a:ea typeface="宋体" charset="0"/>
              <a:cs typeface="宋体" charset="0"/>
            </a:endParaRPr>
          </a:p>
          <a:p>
            <a:pPr marL="1200150" lvl="2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MIME </a:t>
            </a: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类型作为自描述数据类型</a:t>
            </a:r>
            <a:endParaRPr lang="en-US" altLang="zh-CN" sz="1800" dirty="0">
              <a:latin typeface="Times New Roman" panose="02020603050405020304" pitchFamily="18" charset="0"/>
              <a:ea typeface="宋体" charset="0"/>
              <a:cs typeface="宋体" charset="0"/>
            </a:endParaRP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响应中的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宋体" charset="0"/>
              </a:rPr>
              <a:t>状态码</a:t>
            </a:r>
            <a:r>
              <a:rPr lang="zh-CN" altLang="en-US" sz="1800" dirty="0">
                <a:latin typeface="Times New Roman" panose="02020603050405020304" pitchFamily="18" charset="0"/>
                <a:ea typeface="宋体" charset="0"/>
                <a:cs typeface="宋体" charset="0"/>
              </a:rPr>
              <a:t>可以让信息易于解析</a:t>
            </a:r>
            <a:endParaRPr lang="en-US" altLang="zh-CN" sz="1800" dirty="0">
              <a:latin typeface="Times New Roman" panose="02020603050405020304" pitchFamily="18" charset="0"/>
              <a:ea typeface="宋体" charset="0"/>
              <a:cs typeface="宋体" charset="0"/>
            </a:endParaRPr>
          </a:p>
        </p:txBody>
      </p:sp>
      <p:sp>
        <p:nvSpPr>
          <p:cNvPr id="129" name="Slide Number Placeholder 5">
            <a:extLst>
              <a:ext uri="{FF2B5EF4-FFF2-40B4-BE49-F238E27FC236}">
                <a16:creationId xmlns:a16="http://schemas.microsoft.com/office/drawing/2014/main" id="{F9ACC6C4-FAB9-4413-AC9B-CC2268E287A1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36590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en-US" altLang="zh-CN" sz="36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 </a:t>
            </a:r>
            <a:r>
              <a:rPr lang="zh-CN" altLang="en-US" sz="36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消息流</a:t>
            </a:r>
            <a:r>
              <a:rPr lang="en-US" sz="36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br>
              <a:rPr lang="en-US" altLang="zh-CN" sz="36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</a:br>
            <a:r>
              <a:rPr lang="zh-CN" altLang="en-US" sz="36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两种类型的查询</a:t>
            </a:r>
            <a:endParaRPr lang="en-US" sz="4000" u="sng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zh-CN" altLang="en-US" sz="2800" u="sng" dirty="0">
                <a:solidFill>
                  <a:srgbClr val="FF0000"/>
                </a:solidFill>
                <a:latin typeface="+mj-ea"/>
                <a:ea typeface="+mj-ea"/>
              </a:rPr>
              <a:t>递归查询</a:t>
            </a:r>
            <a:r>
              <a:rPr lang="en-US" altLang="x-none" sz="2800" u="sng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endParaRPr lang="en-US" altLang="x-none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完全由被连接的域名服务器解析域名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>
              <a:spcBef>
                <a:spcPct val="5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zh-CN" altLang="en-US" sz="2800" u="sng" dirty="0">
                <a:solidFill>
                  <a:srgbClr val="FF0000"/>
                </a:solidFill>
                <a:latin typeface="+mj-ea"/>
                <a:ea typeface="+mj-ea"/>
              </a:rPr>
              <a:t>迭代查询</a:t>
            </a:r>
            <a:r>
              <a:rPr lang="en-US" altLang="x-none" sz="2800" u="sng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endParaRPr lang="en-US" altLang="x-none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被连接的服务器会返回下一个可连接进行查询服务器的域名</a:t>
            </a:r>
            <a:endParaRPr lang="en-US" altLang="x-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ja-JP" altLang="en-US" sz="200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我不知道域名是什么，但我可以向服务器询问</a:t>
            </a:r>
            <a:r>
              <a:rPr lang="ja-JP" altLang="en-US" sz="200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endParaRPr lang="en-US" altLang="x-none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BD8BD-0FCE-4B79-BC8E-6D030731E698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41277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zh-CN" altLang="en-US" sz="32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典型的</a:t>
            </a:r>
            <a:r>
              <a:rPr lang="en-US" altLang="zh-CN" sz="32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32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消息流</a:t>
            </a:r>
            <a:r>
              <a:rPr lang="en-US" altLang="zh-CN" sz="32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: </a:t>
            </a:r>
            <a:br>
              <a:rPr lang="en-US" altLang="zh-CN" sz="32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</a:br>
            <a:r>
              <a:rPr lang="zh-CN" altLang="en-US" sz="3200" u="sng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混合案例</a:t>
            </a:r>
            <a:endParaRPr lang="en-US" sz="3600" u="sng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800034" y="5788025"/>
            <a:ext cx="12073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请求主机</a:t>
            </a:r>
            <a:endParaRPr 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1200" b="1" dirty="0">
                <a:solidFill>
                  <a:srgbClr val="000000"/>
                </a:solidFill>
                <a:latin typeface="Courier New" charset="0"/>
              </a:rPr>
              <a:t>harvard.edu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7765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77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6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j-ea"/>
                <a:ea typeface="+mj-ea"/>
              </a:rPr>
              <a:t>根域名服务器</a:t>
            </a:r>
            <a:endParaRPr lang="en-US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17768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69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0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1" name="Group 27"/>
          <p:cNvGrpSpPr>
            <a:grpSpLocks/>
          </p:cNvGrpSpPr>
          <p:nvPr/>
        </p:nvGrpSpPr>
        <p:grpSpPr bwMode="auto">
          <a:xfrm>
            <a:off x="4765675" y="2838450"/>
            <a:ext cx="1485900" cy="411163"/>
            <a:chOff x="3474" y="1733"/>
            <a:chExt cx="936" cy="259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2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3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4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656998" y="5311775"/>
            <a:ext cx="1949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授权域名服务器</a:t>
            </a:r>
            <a:endParaRPr lang="en-US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76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7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8" name="Group 64"/>
          <p:cNvGrpSpPr>
            <a:grpSpLocks/>
          </p:cNvGrpSpPr>
          <p:nvPr/>
        </p:nvGrpSpPr>
        <p:grpSpPr bwMode="auto">
          <a:xfrm>
            <a:off x="5451475" y="3951284"/>
            <a:ext cx="2400300" cy="444500"/>
            <a:chOff x="4170" y="2192"/>
            <a:chExt cx="1512" cy="280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90" y="2192"/>
              <a:ext cx="9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顶级域名服务器</a:t>
              </a:r>
              <a:endParaRPr lang="en-US" sz="14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9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0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1" name="Group 73"/>
          <p:cNvGrpSpPr>
            <a:grpSpLocks/>
          </p:cNvGrpSpPr>
          <p:nvPr/>
        </p:nvGrpSpPr>
        <p:grpSpPr bwMode="auto">
          <a:xfrm>
            <a:off x="4908550" y="2182814"/>
            <a:ext cx="2719388" cy="646113"/>
            <a:chOff x="3564" y="1320"/>
            <a:chExt cx="1713" cy="407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rgbClr val="3333CC"/>
                  </a:solidFill>
                  <a:latin typeface="+mj-ea"/>
                  <a:ea typeface="+mj-ea"/>
                </a:rPr>
                <a:t>迭代</a:t>
              </a:r>
              <a:endParaRPr lang="en-US" altLang="zh-CN" dirty="0">
                <a:solidFill>
                  <a:srgbClr val="3333CC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en-US" dirty="0">
                  <a:solidFill>
                    <a:srgbClr val="3333CC"/>
                  </a:solidFill>
                  <a:latin typeface="+mj-ea"/>
                  <a:ea typeface="+mj-ea"/>
                </a:rPr>
                <a:t> </a:t>
              </a:r>
              <a:r>
                <a:rPr lang="zh-CN" altLang="en-US" dirty="0">
                  <a:solidFill>
                    <a:srgbClr val="3333CC"/>
                  </a:solidFill>
                  <a:latin typeface="+mj-ea"/>
                  <a:ea typeface="+mj-ea"/>
                </a:rPr>
                <a:t>查询</a:t>
              </a:r>
              <a:endParaRPr lang="en-US" sz="16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7782" name="Group 76"/>
          <p:cNvGrpSpPr>
            <a:grpSpLocks/>
          </p:cNvGrpSpPr>
          <p:nvPr/>
        </p:nvGrpSpPr>
        <p:grpSpPr bwMode="auto">
          <a:xfrm>
            <a:off x="3473453" y="3917950"/>
            <a:ext cx="1876426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76" y="2163"/>
              <a:ext cx="9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rgbClr val="000000"/>
                  </a:solidFill>
                  <a:latin typeface="+mj-ea"/>
                  <a:ea typeface="+mj-ea"/>
                </a:rPr>
                <a:t>本地域名服务器</a:t>
              </a:r>
              <a:endParaRPr lang="en-US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396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主机只知道本地域名服务器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本地域名服务器是从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获取域名信息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或者被配置得到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e.g. </a:t>
            </a:r>
            <a:b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resolv.conf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本地域名服务器帮助解析域名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本地域名服务器的好处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经常被叫做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解析器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简化客户端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28700" lvl="1" algn="l">
              <a:buFont typeface="Arial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缓存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重用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1" indent="0" algn="l">
              <a:defRPr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17784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id="{77C30F0E-CCB0-4D5B-8F08-D563A823DA29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485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25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回顾</a:t>
            </a:r>
            <a:r>
              <a:rPr lang="en-US" altLang="x-none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: DNS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协议</a:t>
            </a:r>
            <a:r>
              <a:rPr lang="en-US" altLang="x-none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消息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一些特征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通常使用 </a:t>
            </a:r>
            <a:r>
              <a:rPr lang="en-US" altLang="x-none" sz="24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也可以使用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TCP)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查询和回复的消息具有相同的消息格式</a:t>
            </a:r>
            <a:r>
              <a:rPr lang="en-US" altLang="x-none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以名称的</a:t>
            </a:r>
            <a:r>
              <a:rPr lang="zh-CN" altLang="en-US" sz="2400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</a:t>
            </a:r>
            <a:r>
              <a:rPr lang="en-US" altLang="x-none" sz="2400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内容编码</a:t>
            </a:r>
            <a:r>
              <a:rPr lang="en-US" altLang="x-none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简单的</a:t>
            </a:r>
            <a:r>
              <a:rPr lang="zh-CN" altLang="en-US" sz="2400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x-none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</a:t>
            </a:r>
            <a:r>
              <a:rPr lang="zh-CN" altLang="en-US" sz="2400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服务器推送的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附加消息</a:t>
            </a: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440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https://www.ietf.org/rfc/rfc1035.txt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5117DB-2773-486C-9076-B4C4A2F7620C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11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TCP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面向连接的多路分解</a:t>
            </a:r>
            <a:endParaRPr lang="en-US" altLang="x-none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600200"/>
            <a:ext cx="7964487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TCP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套接字用四元组标识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源端口号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目的端口号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接受主机用所有的四个值去把分组导向恰当的套接字</a:t>
            </a: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不同的连接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会话会自动分离到不同的套接字之中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299CF4-8040-FD42-B85F-4ACBF99E5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4008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 dirty="0">
                <a:solidFill>
                  <a:srgbClr val="000000"/>
                </a:solidFill>
                <a:latin typeface="Comic Sans MS" charset="0"/>
              </a:rPr>
              <a:t>21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22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基础的套接字编程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他们相对简单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UDP: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数据报套接字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TCP: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服务器套接字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套接字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套接字的主要功能是对应用进程进行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多路复用或者多路分用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IP,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端口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IP,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 端口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目的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目的 端口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要关注编码与解码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A0DA3C-9AFA-4AFF-8EE3-06669AA9D11F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21590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16900" cy="1143000"/>
          </a:xfrm>
        </p:spPr>
        <p:txBody>
          <a:bodyPr/>
          <a:lstStyle/>
          <a:p>
            <a:r>
              <a:rPr lang="en-US" altLang="x-none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FTP: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一个具有独立的控制和数据连接的客户段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服务器应用程序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188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两种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连接类型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控制连接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在客户端，服务器之前交换命令和响应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带外控制</a:t>
            </a:r>
            <a:r>
              <a:rPr lang="ja-JP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ja-JP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ja-JP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数据连接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每个从服务器来或者去的文件数据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36" name="Text Box 5"/>
          <p:cNvSpPr txBox="1">
            <a:spLocks noChangeArrowheads="1"/>
          </p:cNvSpPr>
          <p:nvPr/>
        </p:nvSpPr>
        <p:spPr bwMode="auto">
          <a:xfrm>
            <a:off x="647700" y="5413375"/>
            <a:ext cx="4658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讨论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: FTP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为什么要分离控制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数据连接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?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41350" y="6086475"/>
            <a:ext cx="4031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Q: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如何去创建一个新的数据连接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</a:rPr>
              <a:t>?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342E12-F668-4B01-810E-D600DAB5FAA0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531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6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563"/>
            <a:ext cx="8216900" cy="1143000"/>
          </a:xfrm>
        </p:spPr>
        <p:txBody>
          <a:bodyPr/>
          <a:lstStyle/>
          <a:p>
            <a:r>
              <a:rPr lang="en-US" altLang="x-none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FTP PASV: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服务器指定数据端口</a:t>
            </a:r>
            <a:r>
              <a:rPr lang="en-US" altLang="x-none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客户端发起连接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0051" name="Group 2"/>
          <p:cNvGrpSpPr>
            <a:grpSpLocks/>
          </p:cNvGrpSpPr>
          <p:nvPr/>
        </p:nvGrpSpPr>
        <p:grpSpPr bwMode="auto">
          <a:xfrm>
            <a:off x="534988" y="1538288"/>
            <a:ext cx="4005262" cy="4945062"/>
            <a:chOff x="534401" y="1537608"/>
            <a:chExt cx="4005482" cy="4946425"/>
          </a:xfrm>
        </p:grpSpPr>
        <p:graphicFrame>
          <p:nvGraphicFramePr>
            <p:cNvPr id="130075" name="Object 2"/>
            <p:cNvGraphicFramePr>
              <a:graphicFrameLocks noChangeAspect="1"/>
            </p:cNvGraphicFramePr>
            <p:nvPr/>
          </p:nvGraphicFramePr>
          <p:xfrm>
            <a:off x="534401" y="3187490"/>
            <a:ext cx="781050" cy="97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4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3007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01" y="3187490"/>
                          <a:ext cx="781050" cy="973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0076" name="Group 6"/>
            <p:cNvGrpSpPr>
              <a:grpSpLocks/>
            </p:cNvGrpSpPr>
            <p:nvPr/>
          </p:nvGrpSpPr>
          <p:grpSpPr bwMode="auto">
            <a:xfrm>
              <a:off x="3947526" y="2730290"/>
              <a:ext cx="387350" cy="1508125"/>
              <a:chOff x="4180" y="783"/>
              <a:chExt cx="150" cy="307"/>
            </a:xfrm>
          </p:grpSpPr>
          <p:sp>
            <p:nvSpPr>
              <p:cNvPr id="130087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88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89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90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91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92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93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94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077" name="Text Box 15"/>
            <p:cNvSpPr txBox="1">
              <a:spLocks noChangeArrowheads="1"/>
            </p:cNvSpPr>
            <p:nvPr/>
          </p:nvSpPr>
          <p:spPr bwMode="auto">
            <a:xfrm>
              <a:off x="616049" y="1537608"/>
              <a:ext cx="847725" cy="146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78" name="Text Box 16"/>
            <p:cNvSpPr txBox="1">
              <a:spLocks noChangeArrowheads="1"/>
            </p:cNvSpPr>
            <p:nvPr/>
          </p:nvSpPr>
          <p:spPr bwMode="auto">
            <a:xfrm>
              <a:off x="3584208" y="1549177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130079" name="Line 17"/>
            <p:cNvSpPr>
              <a:spLocks noChangeShapeType="1"/>
            </p:cNvSpPr>
            <p:nvPr/>
          </p:nvSpPr>
          <p:spPr bwMode="auto">
            <a:xfrm>
              <a:off x="1345613" y="3125577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0" name="Line 18"/>
            <p:cNvSpPr>
              <a:spLocks noChangeShapeType="1"/>
            </p:cNvSpPr>
            <p:nvPr/>
          </p:nvSpPr>
          <p:spPr bwMode="auto">
            <a:xfrm flipV="1">
              <a:off x="1348788" y="3889165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1" name="Text Box 19"/>
            <p:cNvSpPr txBox="1">
              <a:spLocks noChangeArrowheads="1"/>
            </p:cNvSpPr>
            <p:nvPr/>
          </p:nvSpPr>
          <p:spPr bwMode="auto">
            <a:xfrm>
              <a:off x="1407526" y="2531852"/>
              <a:ext cx="24098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TCP control connection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port </a:t>
              </a:r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21</a:t>
              </a:r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 at server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82" name="Text Box 20"/>
            <p:cNvSpPr txBox="1">
              <a:spLocks noChangeArrowheads="1"/>
            </p:cNvSpPr>
            <p:nvPr/>
          </p:nvSpPr>
          <p:spPr bwMode="auto">
            <a:xfrm>
              <a:off x="1607551" y="5406815"/>
              <a:ext cx="240982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83" name="Text Box 20"/>
            <p:cNvSpPr txBox="1">
              <a:spLocks noChangeArrowheads="1"/>
            </p:cNvSpPr>
            <p:nvPr/>
          </p:nvSpPr>
          <p:spPr bwMode="auto">
            <a:xfrm>
              <a:off x="1496426" y="3514515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PORT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84" name="Line 18"/>
            <p:cNvSpPr>
              <a:spLocks noChangeShapeType="1"/>
            </p:cNvSpPr>
            <p:nvPr/>
          </p:nvSpPr>
          <p:spPr bwMode="auto">
            <a:xfrm flipV="1">
              <a:off x="1361488" y="4644815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5" name="Text Box 20"/>
            <p:cNvSpPr txBox="1">
              <a:spLocks noChangeArrowheads="1"/>
            </p:cNvSpPr>
            <p:nvPr/>
          </p:nvSpPr>
          <p:spPr bwMode="auto">
            <a:xfrm>
              <a:off x="1509126" y="4271752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file.dat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86" name="Line 17"/>
            <p:cNvSpPr>
              <a:spLocks noChangeShapeType="1"/>
            </p:cNvSpPr>
            <p:nvPr/>
          </p:nvSpPr>
          <p:spPr bwMode="auto">
            <a:xfrm>
              <a:off x="1420226" y="5430627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052" name="Group 27"/>
          <p:cNvGrpSpPr>
            <a:grpSpLocks/>
          </p:cNvGrpSpPr>
          <p:nvPr/>
        </p:nvGrpSpPr>
        <p:grpSpPr bwMode="auto">
          <a:xfrm>
            <a:off x="4826000" y="1543050"/>
            <a:ext cx="4005263" cy="4946650"/>
            <a:chOff x="534401" y="1537608"/>
            <a:chExt cx="4005482" cy="4946425"/>
          </a:xfrm>
        </p:grpSpPr>
        <p:graphicFrame>
          <p:nvGraphicFramePr>
            <p:cNvPr id="130055" name="Object 2"/>
            <p:cNvGraphicFramePr>
              <a:graphicFrameLocks noChangeAspect="1"/>
            </p:cNvGraphicFramePr>
            <p:nvPr/>
          </p:nvGraphicFramePr>
          <p:xfrm>
            <a:off x="534401" y="3187490"/>
            <a:ext cx="781050" cy="97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5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3005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01" y="3187490"/>
                          <a:ext cx="781050" cy="973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0056" name="Group 6"/>
            <p:cNvGrpSpPr>
              <a:grpSpLocks/>
            </p:cNvGrpSpPr>
            <p:nvPr/>
          </p:nvGrpSpPr>
          <p:grpSpPr bwMode="auto">
            <a:xfrm>
              <a:off x="3947526" y="2730290"/>
              <a:ext cx="387350" cy="1508125"/>
              <a:chOff x="4180" y="783"/>
              <a:chExt cx="150" cy="307"/>
            </a:xfrm>
          </p:grpSpPr>
          <p:sp>
            <p:nvSpPr>
              <p:cNvPr id="130067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68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69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70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71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72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73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74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057" name="Text Box 15"/>
            <p:cNvSpPr txBox="1">
              <a:spLocks noChangeArrowheads="1"/>
            </p:cNvSpPr>
            <p:nvPr/>
          </p:nvSpPr>
          <p:spPr bwMode="auto">
            <a:xfrm>
              <a:off x="616049" y="1537608"/>
              <a:ext cx="847725" cy="146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58" name="Text Box 16"/>
            <p:cNvSpPr txBox="1">
              <a:spLocks noChangeArrowheads="1"/>
            </p:cNvSpPr>
            <p:nvPr/>
          </p:nvSpPr>
          <p:spPr bwMode="auto">
            <a:xfrm>
              <a:off x="3584208" y="1549177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130059" name="Line 17"/>
            <p:cNvSpPr>
              <a:spLocks noChangeShapeType="1"/>
            </p:cNvSpPr>
            <p:nvPr/>
          </p:nvSpPr>
          <p:spPr bwMode="auto">
            <a:xfrm>
              <a:off x="1345613" y="3125577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0" name="Line 18"/>
            <p:cNvSpPr>
              <a:spLocks noChangeShapeType="1"/>
            </p:cNvSpPr>
            <p:nvPr/>
          </p:nvSpPr>
          <p:spPr bwMode="auto">
            <a:xfrm flipV="1">
              <a:off x="1348788" y="3719062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1" name="Text Box 19"/>
            <p:cNvSpPr txBox="1">
              <a:spLocks noChangeArrowheads="1"/>
            </p:cNvSpPr>
            <p:nvPr/>
          </p:nvSpPr>
          <p:spPr bwMode="auto">
            <a:xfrm>
              <a:off x="1407526" y="2531852"/>
              <a:ext cx="24098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TCP control connection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port </a:t>
              </a:r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21</a:t>
              </a:r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 at server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62" name="Text Box 20"/>
            <p:cNvSpPr txBox="1">
              <a:spLocks noChangeArrowheads="1"/>
            </p:cNvSpPr>
            <p:nvPr/>
          </p:nvSpPr>
          <p:spPr bwMode="auto">
            <a:xfrm>
              <a:off x="1607551" y="5406815"/>
              <a:ext cx="240982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 of PASV returned serverip:sport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63" name="Text Box 20"/>
            <p:cNvSpPr txBox="1">
              <a:spLocks noChangeArrowheads="1"/>
            </p:cNvSpPr>
            <p:nvPr/>
          </p:nvSpPr>
          <p:spPr bwMode="auto">
            <a:xfrm>
              <a:off x="1496426" y="3378435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PASV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64" name="Line 18"/>
            <p:cNvSpPr>
              <a:spLocks noChangeShapeType="1"/>
            </p:cNvSpPr>
            <p:nvPr/>
          </p:nvSpPr>
          <p:spPr bwMode="auto">
            <a:xfrm flipV="1">
              <a:off x="1361488" y="4644815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5" name="Text Box 20"/>
            <p:cNvSpPr txBox="1">
              <a:spLocks noChangeArrowheads="1"/>
            </p:cNvSpPr>
            <p:nvPr/>
          </p:nvSpPr>
          <p:spPr bwMode="auto">
            <a:xfrm>
              <a:off x="1509126" y="4271752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file.dat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30066" name="Line 17"/>
            <p:cNvSpPr>
              <a:spLocks noChangeShapeType="1"/>
            </p:cNvSpPr>
            <p:nvPr/>
          </p:nvSpPr>
          <p:spPr bwMode="auto">
            <a:xfrm>
              <a:off x="1420226" y="5430627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53" name="Line 18"/>
          <p:cNvSpPr>
            <a:spLocks noChangeShapeType="1"/>
          </p:cNvSpPr>
          <p:nvPr/>
        </p:nvSpPr>
        <p:spPr bwMode="auto">
          <a:xfrm flipV="1">
            <a:off x="5634038" y="4159250"/>
            <a:ext cx="2562225" cy="19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Text Box 20"/>
          <p:cNvSpPr txBox="1">
            <a:spLocks noChangeArrowheads="1"/>
          </p:cNvSpPr>
          <p:nvPr/>
        </p:nvSpPr>
        <p:spPr bwMode="auto">
          <a:xfrm>
            <a:off x="5792788" y="3830638"/>
            <a:ext cx="240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Comic Sans MS" charset="0"/>
              </a:rPr>
              <a:t>serverip:sport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1547C80E-31D5-45AF-87B3-D040A583AD30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70763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HTTP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1.0</a:t>
            </a:r>
            <a:r>
              <a:rPr lang="en-US" altLang="x-none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消息流</a:t>
            </a:r>
            <a:endParaRPr lang="en-US" altLang="x-none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73988" cy="4648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Char char="q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服务器等待客户机的请求</a:t>
            </a:r>
            <a:endParaRPr lang="en-US" altLang="x-none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Char char="q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客户机创建与服务器的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连接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创建套接字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，端口号为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80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客户端发送文档请求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网页服务器发回文档</a:t>
            </a:r>
            <a:r>
              <a:rPr lang="en-US" altLang="x-none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TCP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连接关闭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客户端解析文档来找到嵌入的对象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重复上面的操作来获取每一个图片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ABE4-74FE-46A1-B8D7-0EB9066F6BCC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026851-6A0C-374F-BD7E-F01A68872D10}" type="slidenum">
              <a:rPr lang="en-US" altLang="x-none" sz="1400">
                <a:solidFill>
                  <a:srgbClr val="000000"/>
                </a:solidFill>
              </a:rPr>
              <a:pPr/>
              <a:t>44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HTTP1.0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消息流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5900"/>
            <a:ext cx="8107363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HTTP1.0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服务器是无状态</a:t>
            </a:r>
            <a:r>
              <a:rPr lang="zh-CN" altLang="en-US" dirty="0">
                <a:latin typeface="Times New Roman" panose="02020603050405020304" pitchFamily="18" charset="0"/>
                <a:ea typeface="宋体" charset="-122"/>
              </a:rPr>
              <a:t>服务器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charset="-122"/>
              </a:rPr>
              <a:t>每一个请求都是独立的</a:t>
            </a:r>
            <a:endParaRPr lang="en-US" altLang="x-none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4794250" y="3306763"/>
          <a:ext cx="7810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501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3306763"/>
                        <a:ext cx="7810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1" name="Group 31"/>
          <p:cNvGrpSpPr>
            <a:grpSpLocks/>
          </p:cNvGrpSpPr>
          <p:nvPr/>
        </p:nvGrpSpPr>
        <p:grpSpPr bwMode="auto">
          <a:xfrm>
            <a:off x="8207375" y="2849563"/>
            <a:ext cx="387350" cy="1508125"/>
            <a:chOff x="4180" y="783"/>
            <a:chExt cx="150" cy="307"/>
          </a:xfrm>
        </p:grpSpPr>
        <p:sp>
          <p:nvSpPr>
            <p:cNvPr id="5021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2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2" name="Text Box 15"/>
          <p:cNvSpPr txBox="1">
            <a:spLocks noChangeArrowheads="1"/>
          </p:cNvSpPr>
          <p:nvPr/>
        </p:nvSpPr>
        <p:spPr bwMode="auto">
          <a:xfrm>
            <a:off x="4751388" y="2244725"/>
            <a:ext cx="86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HTTP</a:t>
            </a:r>
          </a:p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83" name="Text Box 16"/>
          <p:cNvSpPr txBox="1">
            <a:spLocks noChangeArrowheads="1"/>
          </p:cNvSpPr>
          <p:nvPr/>
        </p:nvSpPr>
        <p:spPr bwMode="auto">
          <a:xfrm>
            <a:off x="7923213" y="2162175"/>
            <a:ext cx="962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HTTP</a:t>
            </a:r>
          </a:p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</a:t>
            </a:r>
          </a:p>
        </p:txBody>
      </p:sp>
      <p:sp>
        <p:nvSpPr>
          <p:cNvPr id="50184" name="Text Box 20"/>
          <p:cNvSpPr txBox="1">
            <a:spLocks noChangeArrowheads="1"/>
          </p:cNvSpPr>
          <p:nvPr/>
        </p:nvSpPr>
        <p:spPr bwMode="auto">
          <a:xfrm>
            <a:off x="5867400" y="5526088"/>
            <a:ext cx="2409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Server sends file on same connection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85" name="Line 18"/>
          <p:cNvSpPr>
            <a:spLocks noChangeShapeType="1"/>
          </p:cNvSpPr>
          <p:nvPr/>
        </p:nvSpPr>
        <p:spPr bwMode="auto">
          <a:xfrm flipV="1">
            <a:off x="5656263" y="5267325"/>
            <a:ext cx="2562225" cy="20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20"/>
          <p:cNvSpPr txBox="1">
            <a:spLocks noChangeArrowheads="1"/>
          </p:cNvSpPr>
          <p:nvPr/>
        </p:nvSpPr>
        <p:spPr bwMode="auto">
          <a:xfrm>
            <a:off x="5730875" y="4445000"/>
            <a:ext cx="24098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GET /home/index.html</a:t>
            </a:r>
            <a:br>
              <a:rPr lang="en-US" altLang="x-none" sz="16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USER: xxx</a:t>
            </a:r>
            <a:br>
              <a:rPr lang="en-US" altLang="x-none" sz="16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PASS: xxx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87" name="Line 17"/>
          <p:cNvSpPr>
            <a:spLocks noChangeShapeType="1"/>
          </p:cNvSpPr>
          <p:nvPr/>
        </p:nvSpPr>
        <p:spPr bwMode="auto">
          <a:xfrm>
            <a:off x="5680075" y="5549900"/>
            <a:ext cx="2562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8" name="Group 45"/>
          <p:cNvGrpSpPr>
            <a:grpSpLocks/>
          </p:cNvGrpSpPr>
          <p:nvPr/>
        </p:nvGrpSpPr>
        <p:grpSpPr bwMode="auto">
          <a:xfrm>
            <a:off x="528638" y="2185988"/>
            <a:ext cx="4124325" cy="4478337"/>
            <a:chOff x="485775" y="1747838"/>
            <a:chExt cx="4124325" cy="4478337"/>
          </a:xfrm>
        </p:grpSpPr>
        <p:graphicFrame>
          <p:nvGraphicFramePr>
            <p:cNvPr id="50189" name="Object 2"/>
            <p:cNvGraphicFramePr>
              <a:graphicFrameLocks noChangeAspect="1"/>
            </p:cNvGraphicFramePr>
            <p:nvPr/>
          </p:nvGraphicFramePr>
          <p:xfrm>
            <a:off x="522288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3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5018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88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0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50206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7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9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0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1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2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3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50197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0199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50201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50203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50205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0B0A3D50-A8D2-4CA7-8634-D51FF450BDCA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92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重点总结：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FTP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256" y="1657241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是一个有状态的协议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通过类似的命令来建立状态：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USER/PASS, CWD, TYPE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存在多个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连接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一个控制连接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多个数据连接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两种模式：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PORT </a:t>
            </a:r>
            <a:r>
              <a:rPr lang="en-US" altLang="x-none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vs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PASV</a:t>
            </a:r>
          </a:p>
          <a:p>
            <a:pPr lvl="2">
              <a:lnSpc>
                <a:spcPct val="90000"/>
              </a:lnSpc>
            </a:pPr>
            <a:r>
              <a:rPr lang="en-US" altLang="x-none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GridFTP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：并行数据连接；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分块数据传输；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4750291" y="1724025"/>
            <a:ext cx="4233027" cy="4478338"/>
            <a:chOff x="337818" y="1747838"/>
            <a:chExt cx="4233027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6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3379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337818" y="1885553"/>
              <a:ext cx="125762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  <a:latin typeface="等线" pitchFamily="2" charset="-122"/>
                  <a:ea typeface="等线" pitchFamily="2" charset="-122"/>
                </a:rPr>
                <a:t>FTP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等线" pitchFamily="2" charset="-122"/>
                  <a:ea typeface="等线" pitchFamily="2" charset="-122"/>
                </a:rPr>
                <a:t>客户端</a:t>
              </a:r>
              <a:endParaRPr lang="en-US" altLang="x-none" sz="18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93682" y="1747838"/>
              <a:ext cx="877163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  <a:latin typeface="等线" pitchFamily="2" charset="-122"/>
                  <a:ea typeface="等线" pitchFamily="2" charset="-122"/>
                </a:rPr>
                <a:t>FTP</a:t>
              </a:r>
            </a:p>
            <a:p>
              <a:r>
                <a:rPr lang="zh-CN" altLang="en-US" sz="1800" dirty="0">
                  <a:solidFill>
                    <a:srgbClr val="000000"/>
                  </a:solidFill>
                  <a:latin typeface="等线" pitchFamily="2" charset="-122"/>
                  <a:ea typeface="等线" pitchFamily="2" charset="-122"/>
                </a:rPr>
                <a:t>服务端</a:t>
              </a:r>
              <a:endParaRPr lang="en-US" altLang="x-none" sz="18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endParaRP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260837"/>
              <a:ext cx="24098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600" dirty="0">
                  <a:solidFill>
                    <a:srgbClr val="000000"/>
                  </a:solidFill>
                  <a:latin typeface="等线" pitchFamily="2" charset="-122"/>
                  <a:ea typeface="等线" pitchFamily="2" charset="-122"/>
                </a:rPr>
                <a:t>服务器发起</a:t>
              </a:r>
              <a:r>
                <a:rPr lang="en-US" altLang="zh-CN" sz="1600" dirty="0">
                  <a:solidFill>
                    <a:srgbClr val="000000"/>
                  </a:solidFill>
                  <a:latin typeface="等线" pitchFamily="2" charset="-122"/>
                  <a:ea typeface="等线" pitchFamily="2" charset="-122"/>
                </a:rPr>
                <a:t>TCP</a:t>
              </a:r>
              <a:r>
                <a:rPr lang="zh-CN" altLang="en-US" sz="1600" dirty="0">
                  <a:solidFill>
                    <a:srgbClr val="000000"/>
                  </a:solidFill>
                  <a:latin typeface="等线" pitchFamily="2" charset="-122"/>
                  <a:ea typeface="等线" pitchFamily="2" charset="-122"/>
                </a:rPr>
                <a:t>数据连接</a:t>
              </a:r>
              <a:endParaRPr lang="en-US" altLang="x-none" sz="16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endParaRPr>
            </a:p>
            <a:p>
              <a:r>
                <a:rPr lang="en-US" altLang="x-none" sz="1600" dirty="0">
                  <a:solidFill>
                    <a:srgbClr val="FF0000"/>
                  </a:solidFill>
                  <a:latin typeface="Comic Sans MS" charset="0"/>
                </a:rPr>
                <a:t>server:20  </a:t>
              </a:r>
              <a:r>
                <a:rPr lang="en-US" altLang="x-none" sz="1600" dirty="0" err="1">
                  <a:solidFill>
                    <a:srgbClr val="FF0000"/>
                  </a:solidFill>
                  <a:latin typeface="Comic Sans MS" charset="0"/>
                </a:rPr>
                <a:t>clientip:cport</a:t>
              </a:r>
              <a:endParaRPr lang="en-US" altLang="x-none" sz="1800" dirty="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>
                  <a:latin typeface="Comic Sans MS" charset="0"/>
                </a:rPr>
                <a:t>PORT </a:t>
              </a:r>
              <a:r>
                <a:rPr lang="en-US" altLang="x-none" sz="1600" dirty="0" err="1">
                  <a:latin typeface="Comic Sans MS" charset="0"/>
                </a:rPr>
                <a:t>clientip:cport</a:t>
              </a:r>
              <a:endParaRPr lang="en-US" altLang="x-none" sz="1800" dirty="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>
                  <a:latin typeface="Comic Sans MS" charset="0"/>
                </a:rPr>
                <a:t>USER xxx</a:t>
              </a:r>
              <a:endParaRPr lang="en-US" altLang="x-none" sz="1800" dirty="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B18F680-FD5D-4F38-B52C-E3A7FC2A8AEC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0546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有状态的用户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服务器交互：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cookie</a:t>
            </a:r>
            <a:endParaRPr lang="en-US" altLang="x-none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4"/>
            <a:ext cx="3600450" cy="4651099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目标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>
              <a:buFont typeface="ZapfDingbats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没有显式的应用级别对话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在回复信息中服务端发送“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cookie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”给客户端</a:t>
            </a:r>
            <a:endParaRPr lang="en-US" altLang="ja-JP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Set-cookie: 1678453</a:t>
            </a:r>
            <a:endParaRPr lang="en-US" altLang="x-none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客户端在之后的请求中携带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cookie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Cookie: 1678453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服务端将呈现的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cookie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和已经存储的信息进行匹配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身份验证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记住用户偏好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过去的选择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928630" y="1436688"/>
            <a:ext cx="877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客户端</a:t>
            </a:r>
            <a:endParaRPr lang="en-US" altLang="x-none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435418" y="1408113"/>
            <a:ext cx="877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服务端</a:t>
            </a:r>
            <a:endParaRPr lang="en-US" altLang="x-none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常规的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</a:t>
            </a:r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请求信息</a:t>
            </a:r>
            <a:endParaRPr lang="en-US" altLang="x-none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常规的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http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响应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 +</a:t>
            </a:r>
          </a:p>
          <a:p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800" dirty="0">
                  <a:solidFill>
                    <a:srgbClr val="000000"/>
                  </a:solidFill>
                  <a:latin typeface="+mj-ea"/>
                  <a:ea typeface="+mj-ea"/>
                </a:rPr>
                <a:t>常规的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http</a:t>
              </a:r>
              <a:r>
                <a:rPr lang="zh-CN" altLang="en-US" sz="1800" dirty="0">
                  <a:solidFill>
                    <a:srgbClr val="000000"/>
                  </a:solidFill>
                  <a:latin typeface="+mj-ea"/>
                  <a:ea typeface="+mj-ea"/>
                </a:rPr>
                <a:t>请求信息</a:t>
              </a:r>
              <a:endParaRPr lang="en-US" altLang="x-none" sz="18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r>
                <a:rPr lang="en-US" altLang="x-none" sz="2000" b="1" dirty="0">
                  <a:solidFill>
                    <a:srgbClr val="000000"/>
                  </a:solidFill>
                  <a:latin typeface="+mj-ea"/>
                  <a:ea typeface="+mj-ea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800" dirty="0">
                  <a:solidFill>
                    <a:srgbClr val="000000"/>
                  </a:solidFill>
                  <a:latin typeface="+mj-ea"/>
                  <a:ea typeface="+mj-ea"/>
                </a:rPr>
                <a:t>常规的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http</a:t>
              </a:r>
              <a:r>
                <a:rPr lang="zh-CN" altLang="en-US" sz="1800" dirty="0">
                  <a:solidFill>
                    <a:srgbClr val="000000"/>
                  </a:solidFill>
                  <a:latin typeface="+mj-ea"/>
                  <a:ea typeface="+mj-ea"/>
                </a:rPr>
                <a:t>响应信息</a:t>
              </a:r>
              <a:endParaRPr lang="en-US" altLang="x-none" sz="18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800" dirty="0">
                  <a:solidFill>
                    <a:srgbClr val="000000"/>
                  </a:solidFill>
                  <a:latin typeface="+mj-ea"/>
                  <a:ea typeface="+mj-ea"/>
                </a:rPr>
                <a:t>常规的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http</a:t>
              </a:r>
              <a:r>
                <a:rPr lang="zh-CN" altLang="en-US" sz="1800" dirty="0">
                  <a:solidFill>
                    <a:srgbClr val="000000"/>
                  </a:solidFill>
                  <a:latin typeface="+mj-ea"/>
                  <a:ea typeface="+mj-ea"/>
                </a:rPr>
                <a:t>请求信息</a:t>
              </a:r>
              <a:endParaRPr lang="en-US" altLang="x-none" sz="18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r>
                <a:rPr lang="en-US" altLang="x-none" sz="2000" b="1" dirty="0">
                  <a:solidFill>
                    <a:srgbClr val="000000"/>
                  </a:solidFill>
                  <a:latin typeface="+mj-ea"/>
                  <a:ea typeface="+mj-ea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800" dirty="0">
                  <a:solidFill>
                    <a:srgbClr val="000000"/>
                  </a:solidFill>
                  <a:latin typeface="+mj-ea"/>
                  <a:ea typeface="+mj-ea"/>
                </a:rPr>
                <a:t>常规的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http</a:t>
              </a:r>
              <a:r>
                <a:rPr lang="zh-CN" altLang="en-US" sz="1800" dirty="0">
                  <a:solidFill>
                    <a:srgbClr val="000000"/>
                  </a:solidFill>
                  <a:latin typeface="+mj-ea"/>
                  <a:ea typeface="+mj-ea"/>
                </a:rPr>
                <a:t>响应信息</a:t>
              </a:r>
              <a:endParaRPr lang="en-US" altLang="x-none" sz="18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9797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cookie-</a:t>
            </a:r>
          </a:p>
          <a:p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specific</a:t>
            </a:r>
          </a:p>
          <a:p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action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9797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cookie-</a:t>
            </a:r>
          </a:p>
          <a:p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specific</a:t>
            </a:r>
          </a:p>
          <a:p>
            <a:r>
              <a:rPr lang="en-US" altLang="x-none" sz="2000" dirty="0">
                <a:solidFill>
                  <a:srgbClr val="33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action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172D19CE-866A-434A-9F62-D53C157A75FE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53462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客户端请求认证</a:t>
            </a:r>
            <a:endParaRPr lang="en-US" altLang="x-none" sz="3600" dirty="0">
              <a:latin typeface="+mj-ea"/>
              <a:ea typeface="+mj-ea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3892551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身份验证目标：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ZapfDingbats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控制对服务文档的访问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无状态：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客户端必须在每个请求中提供身份验证身份验证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通常是姓名，密码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Authorization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请求中的第一行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如果没有身份验证信息，服务端拒绝这次访问，并在响应信息的第一行发送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x-none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WWW-authenticate</a:t>
            </a:r>
            <a:endParaRPr lang="en-US" altLang="x-none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62030" y="1455738"/>
            <a:ext cx="877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客户端</a:t>
            </a:r>
            <a:endParaRPr lang="en-US" altLang="x-none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435418" y="1408113"/>
            <a:ext cx="877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服务端</a:t>
            </a:r>
            <a:endParaRPr lang="en-US" altLang="x-none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常规的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请求信息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401: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身份验证请求</a:t>
            </a:r>
            <a:r>
              <a: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x-none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WWW-authenticate:</a:t>
            </a:r>
            <a:endParaRPr lang="en-US" altLang="x-none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1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常规的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http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请求信息</a:t>
              </a:r>
              <a:endPara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r>
                <a:rPr lang="en-US" altLang="x-none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Authorization:line</a:t>
              </a:r>
              <a:endPara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常规的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http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响应信息</a:t>
              </a:r>
              <a:endPara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1016000"/>
            <a:chOff x="3124" y="2762"/>
            <a:chExt cx="1689" cy="640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常规的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http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请求信息</a:t>
              </a:r>
              <a:endPara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r>
                <a:rPr lang="en-US" altLang="x-none" sz="18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Authorization:line</a:t>
              </a:r>
              <a:endPara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en-US" altLang="x-none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常规的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http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响应信息</a:t>
              </a:r>
              <a:endParaRPr lang="en-US" altLang="x-none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47056" y="5503871"/>
            <a:ext cx="646113" cy="369888"/>
            <a:chOff x="5006" y="3503"/>
            <a:chExt cx="407" cy="233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5006" y="3503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zh-CN" altLang="en-US" sz="1800" dirty="0">
                  <a:solidFill>
                    <a:srgbClr val="FF0000"/>
                  </a:solidFill>
                  <a:latin typeface="+mj-ea"/>
                  <a:ea typeface="+mj-ea"/>
                </a:rPr>
                <a:t>时间</a:t>
              </a:r>
              <a:endParaRPr lang="en-US" altLang="x-none" sz="1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662885" y="5504899"/>
            <a:ext cx="3282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2000" dirty="0">
                <a:solidFill>
                  <a:srgbClr val="3333CC"/>
                </a:solidFill>
                <a:latin typeface="+mj-ea"/>
                <a:ea typeface="+mj-ea"/>
              </a:rPr>
              <a:t>浏览器缓存名称和密码</a:t>
            </a:r>
            <a:endParaRPr lang="en-US" altLang="zh-CN" sz="2000" dirty="0">
              <a:solidFill>
                <a:srgbClr val="3333CC"/>
              </a:solidFill>
              <a:latin typeface="+mj-ea"/>
              <a:ea typeface="+mj-ea"/>
            </a:endParaRPr>
          </a:p>
          <a:p>
            <a:pPr algn="l"/>
            <a:r>
              <a:rPr lang="zh-CN" altLang="en-US" sz="2000" dirty="0">
                <a:solidFill>
                  <a:srgbClr val="3333CC"/>
                </a:solidFill>
                <a:latin typeface="+mj-ea"/>
                <a:ea typeface="+mj-ea"/>
              </a:rPr>
              <a:t>以便于用户不需要重复输入</a:t>
            </a:r>
            <a:endParaRPr lang="en-US" altLang="x-none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1F52E372-8910-411D-ACD4-76FF39DDB50B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8447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加速基本的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HTTP/1.0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的一些努力</a:t>
            </a:r>
            <a:endParaRPr lang="en-US" altLang="x-none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减少获取的对象数量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浏览器缓存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减少数据量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[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数据压缩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头部压缩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减少服务器获取内容的延迟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[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代理缓存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移除为了获取对象造成的额外的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RTTs 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持久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HTTP,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增加并发度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[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多个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连接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异步获取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多个流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使用单个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TCP 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服务器推送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4264-7C8C-4145-9F8A-67F96455482D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672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198" dirty="0">
                <a:latin typeface="Tahoma" charset="0"/>
              </a:rPr>
              <a:t>4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791" dirty="0">
                <a:latin typeface="宋体" panose="02010600030101010101" pitchFamily="2" charset="-122"/>
                <a:ea typeface="宋体" panose="02010600030101010101" pitchFamily="2" charset="-122"/>
              </a:rPr>
              <a:t>回顾</a:t>
            </a:r>
            <a:endParaRPr lang="en-US" altLang="x-none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06" y="1527522"/>
            <a:ext cx="8220726" cy="50230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2396" dirty="0">
                <a:latin typeface="Times New Roman" panose="02020603050405020304" pitchFamily="18" charset="0"/>
                <a:ea typeface="宋体" panose="02010600030101010101" pitchFamily="2" charset="-122"/>
              </a:rPr>
              <a:t>网络协议定义了在两个和多个通信实体之间交换信息的格式和顺序，以及在消息或其他事件的传输和</a:t>
            </a:r>
            <a:r>
              <a:rPr lang="en-US" altLang="zh-CN" sz="2396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396" dirty="0">
                <a:latin typeface="Times New Roman" panose="02020603050405020304" pitchFamily="18" charset="0"/>
                <a:ea typeface="宋体" panose="02010600030101010101" pitchFamily="2" charset="-122"/>
              </a:rPr>
              <a:t>或接收上这些通信实体所采取的动作。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z="2196" dirty="0">
                <a:latin typeface="Times New Roman" panose="02020603050405020304" pitchFamily="18" charset="0"/>
                <a:ea typeface="宋体" panose="02010600030101010101" pitchFamily="2" charset="-122"/>
              </a:rPr>
              <a:t>关键的互联网里程碑事件及其影响</a:t>
            </a:r>
            <a:r>
              <a:rPr lang="en-US" altLang="x-none" sz="2196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ARPANET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ARPA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赞助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</a:t>
            </a:r>
            <a:b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</a:b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最初的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IMPs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是由一家小公司制造的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</a:t>
            </a:r>
            <a:b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</a:b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许多网络的结合</a:t>
            </a:r>
            <a:r>
              <a:rPr lang="en-US" altLang="x-none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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  <a:sym typeface="Symbol" charset="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商业化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 </a:t>
            </a:r>
            <a:b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</a:br>
            <a:endParaRPr lang="en-US" altLang="x-none" sz="279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870434" y="2853882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zh-CN" altLang="en-US" sz="180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好的设计从失败中诞生</a:t>
            </a:r>
            <a:endParaRPr lang="en-US" altLang="x-none" sz="1797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180372" y="4026050"/>
            <a:ext cx="5734395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zh-CN" altLang="en-US" sz="1797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网络互连</a:t>
            </a:r>
            <a:r>
              <a:rPr lang="en-US" altLang="x-none" sz="1797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需要使用网络来连接其他网络</a:t>
            </a:r>
            <a:endParaRPr lang="en-US" altLang="x-none" sz="1800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852144" y="3378502"/>
            <a:ext cx="22621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 defTabSz="684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保证网络的简单有效</a:t>
            </a:r>
            <a:endParaRPr lang="en-US" altLang="x-none" sz="1800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1792918" y="4645898"/>
            <a:ext cx="3416320" cy="34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None/>
            </a:pPr>
            <a:r>
              <a:rPr lang="zh-CN" altLang="en-US" sz="1797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支持分布式自治系统的架构</a:t>
            </a:r>
            <a:endParaRPr lang="en-US" altLang="x-none" sz="1797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  <p:bldP spid="2048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FA03F0-EC57-C349-B495-635BF003C2F7}" type="slidenum">
              <a:rPr lang="en-US" altLang="x-none" sz="1400">
                <a:solidFill>
                  <a:srgbClr val="000000"/>
                </a:solidFill>
              </a:rPr>
              <a:pPr/>
              <a:t>50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zh-CN" altLang="en-US" sz="2800" b="1" dirty="0">
                <a:latin typeface="+mj-ea"/>
                <a:ea typeface="+mj-ea"/>
              </a:rPr>
              <a:t>两种代理</a:t>
            </a:r>
            <a:endParaRPr lang="en-US" altLang="x-none" sz="2800" b="1" dirty="0">
              <a:latin typeface="+mj-ea"/>
              <a:ea typeface="+mj-ea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500766"/>
            <a:ext cx="6923314" cy="535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874963" y="160338"/>
            <a:ext cx="612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/>
              <a:t>http://www.celinio.net/techblog/?p=1027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" y="3583119"/>
            <a:ext cx="13056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+mj-ea"/>
                <a:ea typeface="+mj-ea"/>
              </a:rPr>
              <a:t>通常在与客户端相同的网络中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8" name="Rectangle 1"/>
          <p:cNvSpPr/>
          <p:nvPr/>
        </p:nvSpPr>
        <p:spPr>
          <a:xfrm>
            <a:off x="8229600" y="3429230"/>
            <a:ext cx="9839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+mj-ea"/>
                <a:ea typeface="+mj-ea"/>
              </a:rPr>
              <a:t>通常在与服务端相同的网络中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C75600-452D-4495-A815-C91F94EE88F1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76977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4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回顾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基础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HTTP/1.0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的延迟</a:t>
            </a:r>
            <a:endParaRPr lang="en-US" altLang="x-none" sz="4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5001039" cy="500152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每个对象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&gt;= 2 RTTs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握手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客户端请求和服务器响应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    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至少 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1 RTT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如果对象可以包含在一个数据包中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894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37904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8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11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 dirty="0">
                  <a:solidFill>
                    <a:srgbClr val="000000"/>
                  </a:solidFill>
                  <a:latin typeface="Comic Sans MS" charset="0"/>
                </a:rPr>
                <a:t>base page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895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37896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8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9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3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E0ECE8AC-7D09-413D-B6B4-812DB33322C0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76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背景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利特尔法则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(1961)</a:t>
            </a:r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适用于任何没有或低损耗的系统。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系统平均到达率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平均时间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和系统平均请求数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那么，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  <a:sym typeface="Symbol" charset="2"/>
              </a:rPr>
              <a:t>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，和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的关系是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42050" y="1144311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>
            <p:extLst/>
          </p:nvPr>
        </p:nvGraphicFramePr>
        <p:xfrm>
          <a:off x="3013075" y="4303713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4485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4303713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184496" y="5466671"/>
            <a:ext cx="8959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厦门大学每年招收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名学生，平均每名学生停留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年，有多少学生入学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sym typeface="Symbol" charset="2"/>
              </a:rPr>
              <a:t></a:t>
            </a:r>
            <a:endParaRPr lang="en-US" altLang="x-non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A8E6D6-D17E-4751-AA06-C125E8B3BF74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4931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利特尔法则 </a:t>
            </a:r>
            <a:r>
              <a:rPr lang="en-US" altLang="zh-CN" b="1" dirty="0">
                <a:latin typeface="+mj-ea"/>
                <a:ea typeface="+mj-ea"/>
              </a:rPr>
              <a:t>:</a:t>
            </a:r>
            <a:r>
              <a:rPr lang="zh-CN" altLang="en-US" b="1" dirty="0">
                <a:latin typeface="+mj-ea"/>
                <a:ea typeface="+mj-ea"/>
              </a:rPr>
              <a:t> 证明</a:t>
            </a:r>
            <a:endParaRPr lang="en-US" altLang="x-none" b="1" dirty="0">
              <a:latin typeface="+mj-ea"/>
              <a:ea typeface="+mj-ea"/>
            </a:endParaRPr>
          </a:p>
        </p:txBody>
      </p:sp>
      <p:cxnSp>
        <p:nvCxnSpPr>
          <p:cNvPr id="115715" name="Straight Arrow Connector 5"/>
          <p:cNvCxnSpPr>
            <a:cxnSpLocks noChangeShapeType="1"/>
          </p:cNvCxnSpPr>
          <p:nvPr/>
        </p:nvCxnSpPr>
        <p:spPr bwMode="auto">
          <a:xfrm>
            <a:off x="1292225" y="5391150"/>
            <a:ext cx="652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615156" y="3483769"/>
            <a:ext cx="3767137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Connector 9"/>
          <p:cNvCxnSpPr>
            <a:cxnSpLocks noChangeShapeType="1"/>
          </p:cNvCxnSpPr>
          <p:nvPr/>
        </p:nvCxnSpPr>
        <p:spPr bwMode="auto">
          <a:xfrm>
            <a:off x="1276350" y="4683125"/>
            <a:ext cx="56927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8" name="Straight Connector 10"/>
          <p:cNvCxnSpPr>
            <a:cxnSpLocks noChangeShapeType="1"/>
          </p:cNvCxnSpPr>
          <p:nvPr/>
        </p:nvCxnSpPr>
        <p:spPr bwMode="auto">
          <a:xfrm>
            <a:off x="1287463" y="39512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9" name="Straight Connector 11"/>
          <p:cNvCxnSpPr>
            <a:cxnSpLocks noChangeShapeType="1"/>
          </p:cNvCxnSpPr>
          <p:nvPr/>
        </p:nvCxnSpPr>
        <p:spPr bwMode="auto">
          <a:xfrm>
            <a:off x="1271588" y="31638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Connector 12"/>
          <p:cNvCxnSpPr>
            <a:cxnSpLocks noChangeShapeType="1"/>
          </p:cNvCxnSpPr>
          <p:nvPr/>
        </p:nvCxnSpPr>
        <p:spPr bwMode="auto">
          <a:xfrm>
            <a:off x="1287463" y="2359025"/>
            <a:ext cx="5691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Rectangle 13"/>
          <p:cNvSpPr>
            <a:spLocks noChangeArrowheads="1"/>
          </p:cNvSpPr>
          <p:nvPr/>
        </p:nvSpPr>
        <p:spPr bwMode="auto">
          <a:xfrm>
            <a:off x="7571522" y="5349103"/>
            <a:ext cx="800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b="1" dirty="0">
                <a:solidFill>
                  <a:srgbClr val="000000"/>
                </a:solidFill>
              </a:rPr>
              <a:t>时间</a:t>
            </a:r>
            <a:endParaRPr lang="en-US" altLang="x-none" b="1" dirty="0">
              <a:solidFill>
                <a:srgbClr val="000000"/>
              </a:solidFill>
            </a:endParaRPr>
          </a:p>
        </p:txBody>
      </p:sp>
      <p:sp>
        <p:nvSpPr>
          <p:cNvPr id="115722" name="Rectangle 14"/>
          <p:cNvSpPr>
            <a:spLocks noChangeArrowheads="1"/>
          </p:cNvSpPr>
          <p:nvPr/>
        </p:nvSpPr>
        <p:spPr bwMode="auto">
          <a:xfrm>
            <a:off x="426184" y="1474788"/>
            <a:ext cx="800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到达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60475" y="4697413"/>
            <a:ext cx="1908175" cy="709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90775" y="3921125"/>
            <a:ext cx="2586038" cy="75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60875" y="2397125"/>
            <a:ext cx="1924050" cy="771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74988" y="3184525"/>
            <a:ext cx="1654175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Rectangle 24"/>
          <p:cNvSpPr>
            <a:spLocks noChangeArrowheads="1"/>
          </p:cNvSpPr>
          <p:nvPr/>
        </p:nvSpPr>
        <p:spPr bwMode="auto">
          <a:xfrm>
            <a:off x="439738" y="47910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728" name="Rectangle 25"/>
          <p:cNvSpPr>
            <a:spLocks noChangeArrowheads="1"/>
          </p:cNvSpPr>
          <p:nvPr/>
        </p:nvSpPr>
        <p:spPr bwMode="auto">
          <a:xfrm>
            <a:off x="449263" y="41227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5729" name="Rectangle 26"/>
          <p:cNvSpPr>
            <a:spLocks noChangeArrowheads="1"/>
          </p:cNvSpPr>
          <p:nvPr/>
        </p:nvSpPr>
        <p:spPr bwMode="auto">
          <a:xfrm>
            <a:off x="449263" y="3335338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5730" name="Rectangle 27"/>
          <p:cNvSpPr>
            <a:spLocks noChangeArrowheads="1"/>
          </p:cNvSpPr>
          <p:nvPr/>
        </p:nvSpPr>
        <p:spPr bwMode="auto">
          <a:xfrm>
            <a:off x="460375" y="24780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5731" name="Straight Connector 30"/>
          <p:cNvCxnSpPr>
            <a:cxnSpLocks noChangeShapeType="1"/>
            <a:endCxn id="115729" idx="0"/>
          </p:cNvCxnSpPr>
          <p:nvPr/>
        </p:nvCxnSpPr>
        <p:spPr bwMode="auto">
          <a:xfrm rot="16200000" flipH="1">
            <a:off x="438944" y="3155157"/>
            <a:ext cx="339725" cy="206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32" name="Straight Connector 32"/>
          <p:cNvCxnSpPr>
            <a:cxnSpLocks noChangeShapeType="1"/>
          </p:cNvCxnSpPr>
          <p:nvPr/>
        </p:nvCxnSpPr>
        <p:spPr bwMode="auto">
          <a:xfrm rot="5400000">
            <a:off x="4052094" y="3626644"/>
            <a:ext cx="365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33" name="Rectangle 33"/>
          <p:cNvSpPr>
            <a:spLocks noChangeArrowheads="1"/>
          </p:cNvSpPr>
          <p:nvPr/>
        </p:nvSpPr>
        <p:spPr bwMode="auto">
          <a:xfrm>
            <a:off x="5756275" y="5375275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908050" y="5651500"/>
          <a:ext cx="2014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6"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51500"/>
                        <a:ext cx="2014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/>
          </p:nvPr>
        </p:nvGraphicFramePr>
        <p:xfrm>
          <a:off x="2895600" y="5622925"/>
          <a:ext cx="30908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7" name="公式" r:id="rId6" imgW="583920" imgH="253800" progId="Equation.3">
                  <p:embed/>
                </p:oleObj>
              </mc:Choice>
              <mc:Fallback>
                <p:oleObj name="公式" r:id="rId6" imgW="583920" imgH="253800" progId="Equation.3">
                  <p:embed/>
                  <p:pic>
                    <p:nvPicPr>
                      <p:cNvPr id="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22925"/>
                        <a:ext cx="30908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>
            <p:extLst/>
          </p:nvPr>
        </p:nvGraphicFramePr>
        <p:xfrm>
          <a:off x="5897563" y="5627688"/>
          <a:ext cx="30241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" name="公式" r:id="rId8" imgW="571320" imgH="253800" progId="Equation.3">
                  <p:embed/>
                </p:oleObj>
              </mc:Choice>
              <mc:Fallback>
                <p:oleObj name="公式" r:id="rId8" imgW="571320" imgH="253800" progId="Equation.3">
                  <p:embed/>
                  <p:pic>
                    <p:nvPicPr>
                      <p:cNvPr id="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5627688"/>
                        <a:ext cx="30241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15000" y="152400"/>
          <a:ext cx="3143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143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C354E9-687A-5A4C-B5C5-C4C58842C352}"/>
              </a:ext>
            </a:extLst>
          </p:cNvPr>
          <p:cNvSpPr>
            <a:spLocks/>
          </p:cNvSpPr>
          <p:nvPr/>
        </p:nvSpPr>
        <p:spPr bwMode="auto">
          <a:xfrm>
            <a:off x="3086102" y="3184524"/>
            <a:ext cx="93661" cy="2271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DF81E1B-879B-4394-B208-95FA760CE9B6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66215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39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62627" cy="1143000"/>
          </a:xfrm>
        </p:spPr>
        <p:txBody>
          <a:bodyPr/>
          <a:lstStyle/>
          <a:p>
            <a:r>
              <a:rPr lang="zh-CN" altLang="en-US" sz="3200" dirty="0">
                <a:latin typeface="+mj-ea"/>
                <a:ea typeface="+mj-ea"/>
              </a:rPr>
              <a:t>总结：程序正确性分析</a:t>
            </a:r>
            <a:endParaRPr lang="en-US" altLang="x-none" sz="3200" dirty="0">
              <a:latin typeface="+mj-ea"/>
              <a:ea typeface="+mj-ea"/>
            </a:endParaRP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安全性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禁止同时读写；解决写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写冲突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在读取或者修改共享数据队列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前获取锁（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Q.wait_list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Q.remove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必须保证队列不空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活跃性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进展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调度线程总是能给队列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添加任务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中的每个连接任务将会在有限时间内被处理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公平性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例如，在一些场景下，设计者想要线程间负载均衡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310EB1-3CE9-42A6-8A30-1A09545219E5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9253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772E-0B42-4618-A842-797F888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68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总结：高性能网络服务器</a:t>
            </a:r>
            <a:endParaRPr lang="en-US" altLang="x-none" sz="3600" dirty="0">
              <a:latin typeface="+mj-ea"/>
              <a:ea typeface="+mj-ea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518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避免阻塞（以达到最大吞吐量）</a:t>
            </a: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引入线程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限制线程的开销</a:t>
            </a: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线程池，异步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IO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共享变量</a:t>
            </a: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同步，包括锁，同步原语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避免忙等待</a:t>
            </a: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等待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唤醒机制：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FSM；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异步通道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Future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x-none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Handler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扩展性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鲁棒性</a:t>
            </a: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对接口的设计和编程语言支持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系统建模和度量</a:t>
            </a:r>
            <a:endParaRPr lang="en-US" altLang="x-none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队列分析，操作性分析</a:t>
            </a:r>
            <a:endParaRPr lang="en-US" altLang="x-none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DC450C-BCB9-4BEF-8E63-27E439D41DFF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32916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为什么使用多台服务器？</a:t>
            </a:r>
            <a:endParaRPr lang="en-US" altLang="x-none" dirty="0">
              <a:latin typeface="+mj-ea"/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800" dirty="0">
                <a:latin typeface="+mj-ea"/>
                <a:ea typeface="+mj-ea"/>
              </a:rPr>
              <a:t>扩展性</a:t>
            </a:r>
            <a:endParaRPr lang="en-US" altLang="x-none" sz="2800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+mj-ea"/>
                <a:ea typeface="+mj-ea"/>
              </a:rPr>
              <a:t>实现更大的吞吐量（克服单台服务器的局限）</a:t>
            </a:r>
            <a:endParaRPr lang="en-US" altLang="x-none" sz="2000" dirty="0">
              <a:latin typeface="+mj-ea"/>
              <a:ea typeface="+mj-ea"/>
            </a:endParaRPr>
          </a:p>
          <a:p>
            <a:pPr lvl="2"/>
            <a:r>
              <a:rPr lang="zh-CN" altLang="en-US" sz="1800" dirty="0">
                <a:latin typeface="+mj-ea"/>
                <a:ea typeface="+mj-ea"/>
              </a:rPr>
              <a:t>单台服务器的处理能力被硬件所限制</a:t>
            </a:r>
            <a:endParaRPr lang="en-US" altLang="x-none" sz="1800" dirty="0">
              <a:latin typeface="+mj-ea"/>
              <a:ea typeface="+mj-ea"/>
            </a:endParaRPr>
          </a:p>
          <a:p>
            <a:pPr lvl="3"/>
            <a:r>
              <a:rPr lang="zh-CN" altLang="en-US" sz="1800" dirty="0">
                <a:latin typeface="+mj-ea"/>
                <a:ea typeface="+mj-ea"/>
              </a:rPr>
              <a:t>处理能力（</a:t>
            </a:r>
            <a:r>
              <a:rPr lang="en-US" altLang="zh-CN" sz="1800" dirty="0">
                <a:latin typeface="+mj-ea"/>
                <a:ea typeface="+mj-ea"/>
              </a:rPr>
              <a:t>CPU/</a:t>
            </a:r>
            <a:r>
              <a:rPr lang="zh-CN" altLang="en-US" sz="1800" dirty="0">
                <a:latin typeface="+mj-ea"/>
                <a:ea typeface="+mj-ea"/>
              </a:rPr>
              <a:t>带宽</a:t>
            </a:r>
            <a:r>
              <a:rPr lang="en-US" altLang="zh-CN" sz="1800" dirty="0">
                <a:latin typeface="+mj-ea"/>
                <a:ea typeface="+mj-ea"/>
              </a:rPr>
              <a:t>/</a:t>
            </a:r>
            <a:r>
              <a:rPr lang="zh-CN" altLang="en-US" sz="1800" dirty="0">
                <a:latin typeface="+mj-ea"/>
                <a:ea typeface="+mj-ea"/>
              </a:rPr>
              <a:t>硬盘吞吐量）</a:t>
            </a:r>
            <a:endParaRPr lang="en-US" altLang="x-none" sz="1800" dirty="0">
              <a:latin typeface="+mj-ea"/>
              <a:ea typeface="+mj-ea"/>
            </a:endParaRPr>
          </a:p>
          <a:p>
            <a:pPr lvl="3"/>
            <a:r>
              <a:rPr lang="zh-CN" altLang="en-US" sz="1800" dirty="0">
                <a:latin typeface="+mj-ea"/>
                <a:ea typeface="+mj-ea"/>
              </a:rPr>
              <a:t>存储能力（硬盘存储量</a:t>
            </a:r>
            <a:r>
              <a:rPr lang="en-US" altLang="zh-CN" sz="1800" dirty="0">
                <a:latin typeface="+mj-ea"/>
                <a:ea typeface="+mj-ea"/>
              </a:rPr>
              <a:t>/</a:t>
            </a:r>
            <a:r>
              <a:rPr lang="zh-CN" altLang="en-US" sz="1800" dirty="0">
                <a:latin typeface="+mj-ea"/>
                <a:ea typeface="+mj-ea"/>
              </a:rPr>
              <a:t>内存大小）</a:t>
            </a:r>
            <a:endParaRPr lang="en-US" altLang="x-none" sz="1800" dirty="0">
              <a:latin typeface="+mj-ea"/>
              <a:ea typeface="+mj-ea"/>
            </a:endParaRPr>
          </a:p>
          <a:p>
            <a:pPr lvl="2"/>
            <a:endParaRPr lang="en-US" altLang="x-none" sz="1800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+mj-ea"/>
                <a:ea typeface="+mj-ea"/>
              </a:rPr>
              <a:t>实现跨域的低延迟</a:t>
            </a:r>
            <a:endParaRPr lang="en-US" altLang="x-none" sz="2000" dirty="0">
              <a:latin typeface="+mj-ea"/>
              <a:ea typeface="+mj-ea"/>
            </a:endParaRPr>
          </a:p>
          <a:p>
            <a:pPr lvl="2"/>
            <a:r>
              <a:rPr lang="zh-CN" altLang="en-US" sz="1800" dirty="0">
                <a:latin typeface="+mj-ea"/>
                <a:ea typeface="+mj-ea"/>
              </a:rPr>
              <a:t>在以光纤为主要传输媒介的网络中，光速是有限的</a:t>
            </a:r>
            <a:endParaRPr lang="en-US" altLang="x-none" sz="1800" dirty="0">
              <a:latin typeface="+mj-ea"/>
              <a:ea typeface="+mj-ea"/>
            </a:endParaRPr>
          </a:p>
          <a:p>
            <a:pPr lvl="2"/>
            <a:r>
              <a:rPr lang="zh-CN" altLang="en-US" sz="1800" dirty="0">
                <a:latin typeface="+mj-ea"/>
                <a:ea typeface="+mj-ea"/>
              </a:rPr>
              <a:t>次优的传输路径和传输延迟进一步增加了总延迟</a:t>
            </a:r>
            <a:endParaRPr lang="en-US" altLang="x-none" sz="1800" dirty="0">
              <a:latin typeface="+mj-ea"/>
              <a:ea typeface="+mj-ea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EC6FD6D-4063-4FA8-8FFF-C1FD1E7F5C57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063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7" name="Group 7"/>
          <p:cNvGrpSpPr>
            <a:grpSpLocks/>
          </p:cNvGrpSpPr>
          <p:nvPr/>
        </p:nvGrpSpPr>
        <p:grpSpPr bwMode="auto">
          <a:xfrm>
            <a:off x="7389358" y="4265651"/>
            <a:ext cx="1749360" cy="1216946"/>
            <a:chOff x="7245350" y="4273550"/>
            <a:chExt cx="1181100" cy="806450"/>
          </a:xfrm>
        </p:grpSpPr>
        <p:grpSp>
          <p:nvGrpSpPr>
            <p:cNvPr id="81210" name="Group 4"/>
            <p:cNvGrpSpPr>
              <a:grpSpLocks/>
            </p:cNvGrpSpPr>
            <p:nvPr/>
          </p:nvGrpSpPr>
          <p:grpSpPr bwMode="auto">
            <a:xfrm>
              <a:off x="7245350" y="4273550"/>
              <a:ext cx="1176862" cy="733003"/>
              <a:chOff x="628" y="1878"/>
              <a:chExt cx="833" cy="499"/>
            </a:xfrm>
          </p:grpSpPr>
          <p:sp>
            <p:nvSpPr>
              <p:cNvPr id="81228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9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0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1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2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3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4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5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6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211" name="Group 14"/>
            <p:cNvGrpSpPr>
              <a:grpSpLocks/>
            </p:cNvGrpSpPr>
            <p:nvPr/>
          </p:nvGrpSpPr>
          <p:grpSpPr bwMode="auto">
            <a:xfrm>
              <a:off x="7245350" y="4341121"/>
              <a:ext cx="1181100" cy="738879"/>
              <a:chOff x="628" y="1876"/>
              <a:chExt cx="836" cy="503"/>
            </a:xfrm>
          </p:grpSpPr>
          <p:sp>
            <p:nvSpPr>
              <p:cNvPr id="81212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3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4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5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6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7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8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9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0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1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2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3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4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5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6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7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</p:grpSp>
      </p:grp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912754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198" dirty="0">
                <a:solidFill>
                  <a:srgbClr val="000000"/>
                </a:solidFill>
                <a:latin typeface="Tahoma" charset="0"/>
              </a:rPr>
              <a:t>6</a:t>
            </a:r>
          </a:p>
        </p:txBody>
      </p:sp>
      <p:graphicFrame>
        <p:nvGraphicFramePr>
          <p:cNvPr id="80899" name="Object 498"/>
          <p:cNvGraphicFramePr>
            <a:graphicFrameLocks noChangeAspect="1"/>
          </p:cNvGraphicFramePr>
          <p:nvPr/>
        </p:nvGraphicFramePr>
        <p:xfrm>
          <a:off x="14790" y="3733238"/>
          <a:ext cx="2219977" cy="156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Photo Editor Photo" r:id="rId4" imgW="5668166" imgH="3990476" progId="MSPhotoEd.3">
                  <p:embed/>
                </p:oleObj>
              </mc:Choice>
              <mc:Fallback>
                <p:oleObj name="Photo Editor Photo" r:id="rId4" imgW="5668166" imgH="3990476" progId="MSPhotoEd.3">
                  <p:embed/>
                  <p:pic>
                    <p:nvPicPr>
                      <p:cNvPr id="80899" name="Object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0" y="3733238"/>
                        <a:ext cx="2219977" cy="1563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97"/>
          <p:cNvGraphicFramePr>
            <a:graphicFrameLocks noChangeAspect="1"/>
          </p:cNvGraphicFramePr>
          <p:nvPr/>
        </p:nvGraphicFramePr>
        <p:xfrm>
          <a:off x="388747" y="1983878"/>
          <a:ext cx="1801652" cy="133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Photo Editor Photo" r:id="rId6" imgW="3761905" imgH="2790476" progId="MSPhotoEd.3">
                  <p:embed/>
                </p:oleObj>
              </mc:Choice>
              <mc:Fallback>
                <p:oleObj name="Photo Editor Photo" r:id="rId6" imgW="3761905" imgH="2790476" progId="MSPhotoEd.3">
                  <p:embed/>
                  <p:pic>
                    <p:nvPicPr>
                      <p:cNvPr id="80900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47" y="1983878"/>
                        <a:ext cx="1801652" cy="133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1" name="Group 3"/>
          <p:cNvGrpSpPr>
            <a:grpSpLocks/>
          </p:cNvGrpSpPr>
          <p:nvPr/>
        </p:nvGrpSpPr>
        <p:grpSpPr bwMode="auto">
          <a:xfrm>
            <a:off x="7962971" y="2373680"/>
            <a:ext cx="1178917" cy="804959"/>
            <a:chOff x="1372" y="240"/>
            <a:chExt cx="836" cy="549"/>
          </a:xfrm>
        </p:grpSpPr>
        <p:grpSp>
          <p:nvGrpSpPr>
            <p:cNvPr id="81035" name="Group 4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81201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2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3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4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5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6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7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8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9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036" name="Group 14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81185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6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7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8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9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0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1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2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3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4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5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6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7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8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9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00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</p:grpSp>
        <p:sp>
          <p:nvSpPr>
            <p:cNvPr id="81037" name="Freeform 31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grpSp>
          <p:nvGrpSpPr>
            <p:cNvPr id="81038" name="Group 32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81165" name="Freeform 33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66" name="Freeform 34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67" name="Rectangle 35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68" name="Rectangle 36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69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0" name="Freeform 38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1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2" name="Freeform 40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3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4" name="Freeform 42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5" name="Rectangle 43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76" name="Rectangle 44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77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8" name="Freeform 46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9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0" name="Freeform 48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1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2" name="Freeform 50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3" name="Rectangle 51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84" name="Rectangle 52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039" name="Group 53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81138" name="Group 54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81156" name="Oval 55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7" name="Oval 56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8" name="Oval 57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9" name="Oval 58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0" name="Oval 59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1" name="Oval 60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2" name="Oval 61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3" name="Oval 62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4" name="Oval 63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1139" name="Group 64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81140" name="Arc 65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lnTo>
                        <a:pt x="0" y="159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1" name="Arc 66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lnTo>
                        <a:pt x="-1" y="157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2" name="Arc 67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53" y="260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3" name="Arc 68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70" y="260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4" name="Arc 69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5" name="Arc 70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6" name="Arc 71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lnTo>
                        <a:pt x="-1" y="44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7" name="Arc 72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lnTo>
                        <a:pt x="0" y="40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8" name="Arc 73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lnTo>
                        <a:pt x="1304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9" name="Arc 74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lnTo>
                        <a:pt x="126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0" name="Arc 75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lnTo>
                        <a:pt x="27312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1" name="Arc 76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lnTo>
                        <a:pt x="27294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2" name="Arc 77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lnTo>
                        <a:pt x="13091" y="414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3" name="Arc 78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lnTo>
                        <a:pt x="13179" y="414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4" name="Arc 79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lnTo>
                        <a:pt x="38843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5" name="Arc 80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lnTo>
                        <a:pt x="38539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81040" name="Group 81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81118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19" name="Freeform 83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0" name="Rectangle 84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21" name="Rectangle 85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22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3" name="Freeform 87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4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5" name="Freeform 89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6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7" name="Freeform 91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8" name="Rectangle 92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29" name="Rectangle 93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30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1" name="Freeform 95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2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3" name="Freeform 97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4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5" name="Freeform 99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6" name="Rectangle 100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37" name="Rectangle 101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041" name="Group 102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81091" name="Group 10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81109" name="Oval 104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0" name="Oval 105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1" name="Oval 106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2" name="Oval 107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3" name="Oval 108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4" name="Oval 109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5" name="Oval 110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6" name="Oval 111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7" name="Oval 112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1092" name="Group 11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81093" name="Arc 114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lnTo>
                        <a:pt x="0" y="1435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4" name="Arc 115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lnTo>
                        <a:pt x="-1" y="141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5" name="Arc 116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lnTo>
                        <a:pt x="447" y="2597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6" name="Arc 117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lnTo>
                        <a:pt x="465" y="2605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7" name="Arc 118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lnTo>
                        <a:pt x="32393" y="2008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8" name="Arc 119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lnTo>
                        <a:pt x="32065" y="2033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9" name="Arc 120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0" name="Arc 121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1" name="Arc 122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lnTo>
                        <a:pt x="13298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2" name="Arc 123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lnTo>
                        <a:pt x="12959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3" name="Arc 124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4" name="Arc 125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5" name="Arc 126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lnTo>
                        <a:pt x="12736" y="41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6" name="Arc 127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lnTo>
                        <a:pt x="12826" y="4132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7" name="Arc 128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lnTo>
                        <a:pt x="39156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8" name="Arc 129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lnTo>
                        <a:pt x="38878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81042" name="Group 130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81071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2" name="Freeform 132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3" name="Rectangle 133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74" name="Rectangle 134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75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6" name="Freeform 136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7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8" name="Freeform 138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9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0" name="Freeform 140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1" name="Rectangle 141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82" name="Rectangle 142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83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4" name="Freeform 144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5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6" name="Freeform 146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7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8" name="Freeform 148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9" name="Rectangle 149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90" name="Rectangle 150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043" name="Group 151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81044" name="Group 15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81062" name="Oval 153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3" name="Oval 154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4" name="Oval 155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5" name="Oval 156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6" name="Oval 157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7" name="Oval 158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8" name="Oval 159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9" name="Oval 160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0" name="Oval 161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1045" name="Group 16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81046" name="Arc 163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lnTo>
                        <a:pt x="-1" y="1581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47" name="Arc 164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lnTo>
                        <a:pt x="0" y="1562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48" name="Arc 165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19" y="258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49" name="Arc 166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34" y="2590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0" name="Arc 167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1" name="Arc 168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2" name="Arc 169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lnTo>
                        <a:pt x="0" y="47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3" name="Arc 170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lnTo>
                        <a:pt x="0" y="4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4" name="Arc 171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lnTo>
                        <a:pt x="138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5" name="Arc 172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lnTo>
                        <a:pt x="1349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6" name="Arc 173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7" name="Arc 174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8" name="Arc 175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lnTo>
                        <a:pt x="13091" y="41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9" name="Arc 176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lnTo>
                        <a:pt x="13179" y="414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60" name="Arc 177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lnTo>
                        <a:pt x="39208" y="1162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61" name="Arc 178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lnTo>
                        <a:pt x="38926" y="119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</p:grpSp>
        </p:grpSp>
      </p:grpSp>
      <p:grpSp>
        <p:nvGrpSpPr>
          <p:cNvPr id="80902" name="Group 356"/>
          <p:cNvGrpSpPr>
            <a:grpSpLocks/>
          </p:cNvGrpSpPr>
          <p:nvPr/>
        </p:nvGrpSpPr>
        <p:grpSpPr bwMode="auto">
          <a:xfrm>
            <a:off x="2136524" y="2631965"/>
            <a:ext cx="1800067" cy="1622595"/>
            <a:chOff x="1358" y="1894"/>
            <a:chExt cx="2981" cy="1793"/>
          </a:xfrm>
        </p:grpSpPr>
        <p:sp>
          <p:nvSpPr>
            <p:cNvPr id="81026" name="Oval 35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7" name="Oval 35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8" name="Oval 35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9" name="Oval 36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0" name="Oval 36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1" name="Oval 36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2" name="Oval 36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3" name="Oval 36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4" name="Oval 36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</p:grpSp>
      <p:grpSp>
        <p:nvGrpSpPr>
          <p:cNvPr id="80903" name="Group 366"/>
          <p:cNvGrpSpPr>
            <a:grpSpLocks/>
          </p:cNvGrpSpPr>
          <p:nvPr/>
        </p:nvGrpSpPr>
        <p:grpSpPr bwMode="auto">
          <a:xfrm>
            <a:off x="3863700" y="2725455"/>
            <a:ext cx="2410124" cy="1678055"/>
            <a:chOff x="1358" y="1894"/>
            <a:chExt cx="2981" cy="1793"/>
          </a:xfrm>
        </p:grpSpPr>
        <p:sp>
          <p:nvSpPr>
            <p:cNvPr id="81017" name="Oval 36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18" name="Oval 36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19" name="Oval 36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0" name="Oval 37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1" name="Oval 37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2" name="Oval 37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3" name="Oval 37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4" name="Oval 37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5" name="Oval 37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</p:grpSp>
      <p:grpSp>
        <p:nvGrpSpPr>
          <p:cNvPr id="80904" name="Group 376"/>
          <p:cNvGrpSpPr>
            <a:grpSpLocks/>
          </p:cNvGrpSpPr>
          <p:nvPr/>
        </p:nvGrpSpPr>
        <p:grpSpPr bwMode="auto">
          <a:xfrm>
            <a:off x="3896976" y="2755561"/>
            <a:ext cx="2389525" cy="1706577"/>
            <a:chOff x="1358" y="1886"/>
            <a:chExt cx="2989" cy="1810"/>
          </a:xfrm>
        </p:grpSpPr>
        <p:sp>
          <p:nvSpPr>
            <p:cNvPr id="81001" name="Arc 377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2" name="Arc 378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3" name="Arc 379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4" name="Arc 380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5" name="Arc 381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6" name="Arc 382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7" name="Arc 383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8" name="Arc 384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9" name="Arc 385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0" name="Arc 386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1" name="Arc 387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2" name="Arc 388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3" name="Arc 389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4" name="Arc 390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5" name="Arc 391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6" name="Arc 392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</p:grpSp>
      <p:grpSp>
        <p:nvGrpSpPr>
          <p:cNvPr id="80905" name="Group 393"/>
          <p:cNvGrpSpPr>
            <a:grpSpLocks/>
          </p:cNvGrpSpPr>
          <p:nvPr/>
        </p:nvGrpSpPr>
        <p:grpSpPr bwMode="auto">
          <a:xfrm>
            <a:off x="2136524" y="2631966"/>
            <a:ext cx="1800067" cy="1651117"/>
            <a:chOff x="1358" y="1886"/>
            <a:chExt cx="2989" cy="1810"/>
          </a:xfrm>
        </p:grpSpPr>
        <p:sp>
          <p:nvSpPr>
            <p:cNvPr id="80985" name="Arc 394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86" name="Arc 395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87" name="Arc 396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88" name="Arc 397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89" name="Arc 398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0" name="Arc 399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1" name="Arc 400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2" name="Arc 401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3" name="Arc 402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4" name="Arc 403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5" name="Arc 404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6" name="Arc 405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7" name="Arc 406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8" name="Arc 407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9" name="Arc 408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0" name="Arc 409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</p:grpSp>
      <p:sp>
        <p:nvSpPr>
          <p:cNvPr id="66970" name="Line 410"/>
          <p:cNvSpPr>
            <a:spLocks noChangeShapeType="1"/>
          </p:cNvSpPr>
          <p:nvPr/>
        </p:nvSpPr>
        <p:spPr bwMode="auto">
          <a:xfrm>
            <a:off x="2448683" y="2906093"/>
            <a:ext cx="280469" cy="49597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1" name="Line 411"/>
          <p:cNvSpPr>
            <a:spLocks noChangeShapeType="1"/>
          </p:cNvSpPr>
          <p:nvPr/>
        </p:nvSpPr>
        <p:spPr bwMode="auto">
          <a:xfrm flipH="1">
            <a:off x="2775104" y="3181809"/>
            <a:ext cx="608473" cy="22025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2" name="Line 412"/>
          <p:cNvSpPr>
            <a:spLocks noChangeShapeType="1"/>
          </p:cNvSpPr>
          <p:nvPr/>
        </p:nvSpPr>
        <p:spPr bwMode="auto">
          <a:xfrm flipH="1" flipV="1">
            <a:off x="2729152" y="3457524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3" name="Line 413"/>
          <p:cNvSpPr>
            <a:spLocks noChangeShapeType="1"/>
          </p:cNvSpPr>
          <p:nvPr/>
        </p:nvSpPr>
        <p:spPr bwMode="auto">
          <a:xfrm flipH="1" flipV="1">
            <a:off x="3429529" y="3181809"/>
            <a:ext cx="510230" cy="15370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4" name="Line 414"/>
          <p:cNvSpPr>
            <a:spLocks noChangeShapeType="1"/>
          </p:cNvSpPr>
          <p:nvPr/>
        </p:nvSpPr>
        <p:spPr bwMode="auto">
          <a:xfrm flipH="1">
            <a:off x="3149061" y="3411570"/>
            <a:ext cx="790699" cy="43100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5" name="Line 415"/>
          <p:cNvSpPr>
            <a:spLocks noChangeShapeType="1"/>
          </p:cNvSpPr>
          <p:nvPr/>
        </p:nvSpPr>
        <p:spPr bwMode="auto">
          <a:xfrm flipH="1">
            <a:off x="4112476" y="3110503"/>
            <a:ext cx="1028384" cy="11250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6" name="Line 416"/>
          <p:cNvSpPr>
            <a:spLocks noChangeShapeType="1"/>
          </p:cNvSpPr>
          <p:nvPr/>
        </p:nvSpPr>
        <p:spPr bwMode="auto">
          <a:xfrm flipH="1" flipV="1">
            <a:off x="4158430" y="3223007"/>
            <a:ext cx="373957" cy="66076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7" name="Line 417"/>
          <p:cNvSpPr>
            <a:spLocks noChangeShapeType="1"/>
          </p:cNvSpPr>
          <p:nvPr/>
        </p:nvSpPr>
        <p:spPr bwMode="auto">
          <a:xfrm flipH="1" flipV="1">
            <a:off x="4158429" y="3165962"/>
            <a:ext cx="562520" cy="32959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8" name="Line 418"/>
          <p:cNvSpPr>
            <a:spLocks noChangeShapeType="1"/>
          </p:cNvSpPr>
          <p:nvPr/>
        </p:nvSpPr>
        <p:spPr bwMode="auto">
          <a:xfrm flipH="1" flipV="1">
            <a:off x="4720949" y="3495552"/>
            <a:ext cx="1121872" cy="5546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9" name="Line 419"/>
          <p:cNvSpPr>
            <a:spLocks noChangeShapeType="1"/>
          </p:cNvSpPr>
          <p:nvPr/>
        </p:nvSpPr>
        <p:spPr bwMode="auto">
          <a:xfrm flipH="1" flipV="1">
            <a:off x="5186812" y="3110504"/>
            <a:ext cx="514984" cy="16637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80" name="Line 420"/>
          <p:cNvSpPr>
            <a:spLocks noChangeShapeType="1"/>
          </p:cNvSpPr>
          <p:nvPr/>
        </p:nvSpPr>
        <p:spPr bwMode="auto">
          <a:xfrm flipH="1">
            <a:off x="4532388" y="3937646"/>
            <a:ext cx="1028383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81" name="Line 421"/>
          <p:cNvSpPr>
            <a:spLocks noChangeShapeType="1"/>
          </p:cNvSpPr>
          <p:nvPr/>
        </p:nvSpPr>
        <p:spPr bwMode="auto">
          <a:xfrm flipV="1">
            <a:off x="5608307" y="3551012"/>
            <a:ext cx="280469" cy="38663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82" name="Line 422"/>
          <p:cNvSpPr>
            <a:spLocks noChangeShapeType="1"/>
          </p:cNvSpPr>
          <p:nvPr/>
        </p:nvSpPr>
        <p:spPr bwMode="auto">
          <a:xfrm flipH="1" flipV="1">
            <a:off x="5747749" y="3276882"/>
            <a:ext cx="141027" cy="27413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83" name="Line 423"/>
          <p:cNvSpPr>
            <a:spLocks noChangeShapeType="1"/>
          </p:cNvSpPr>
          <p:nvPr/>
        </p:nvSpPr>
        <p:spPr bwMode="auto">
          <a:xfrm flipH="1">
            <a:off x="5692289" y="3791866"/>
            <a:ext cx="456355" cy="2297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pic>
        <p:nvPicPr>
          <p:cNvPr id="80920" name="Picture 424"/>
          <p:cNvPicPr>
            <a:picLocks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3674" y="2795175"/>
            <a:ext cx="364450" cy="2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85" name="Line 425"/>
          <p:cNvSpPr>
            <a:spLocks noChangeShapeType="1"/>
          </p:cNvSpPr>
          <p:nvPr/>
        </p:nvSpPr>
        <p:spPr bwMode="auto">
          <a:xfrm flipV="1">
            <a:off x="2120679" y="3457523"/>
            <a:ext cx="608473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pic>
        <p:nvPicPr>
          <p:cNvPr id="80922" name="Picture 426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3757" y="3324419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3" name="Picture 427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105" y="3085150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4" name="Picture 428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2082" y="3799789"/>
            <a:ext cx="367619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5" name="Picture 429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9176" y="3833065"/>
            <a:ext cx="392972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6" name="Picture 430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434" y="3386218"/>
            <a:ext cx="391388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7" name="Picture 431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8914" y="3013844"/>
            <a:ext cx="391388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8" name="Picture 432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5802" y="3161210"/>
            <a:ext cx="392972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9" name="Picture 433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0515" y="3877434"/>
            <a:ext cx="392972" cy="26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30" name="Picture 434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4152" y="3473368"/>
            <a:ext cx="391388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1" name="Text Box 435"/>
          <p:cNvSpPr txBox="1">
            <a:spLocks noChangeArrowheads="1"/>
          </p:cNvSpPr>
          <p:nvPr/>
        </p:nvSpPr>
        <p:spPr bwMode="auto">
          <a:xfrm>
            <a:off x="4610030" y="2169271"/>
            <a:ext cx="1467308" cy="33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91433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1597" dirty="0">
                <a:solidFill>
                  <a:srgbClr val="000000"/>
                </a:solidFill>
                <a:latin typeface="Arial" charset="0"/>
              </a:rPr>
              <a:t>Backbone</a:t>
            </a:r>
            <a:r>
              <a:rPr lang="en-US" altLang="zh-CN" sz="1597" dirty="0">
                <a:solidFill>
                  <a:srgbClr val="000000"/>
                </a:solidFill>
                <a:latin typeface="Arial" charset="0"/>
              </a:rPr>
              <a:t> ISP</a:t>
            </a:r>
            <a:endParaRPr lang="en-US" altLang="x-none" sz="1597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32" name="Text Box 436"/>
          <p:cNvSpPr txBox="1">
            <a:spLocks noChangeArrowheads="1"/>
          </p:cNvSpPr>
          <p:nvPr/>
        </p:nvSpPr>
        <p:spPr bwMode="auto">
          <a:xfrm>
            <a:off x="2936270" y="2196208"/>
            <a:ext cx="474705" cy="3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433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1397" dirty="0">
                <a:solidFill>
                  <a:srgbClr val="000000"/>
                </a:solidFill>
                <a:latin typeface="Arial" charset="0"/>
              </a:rPr>
              <a:t>ISP</a:t>
            </a:r>
          </a:p>
        </p:txBody>
      </p:sp>
      <p:pic>
        <p:nvPicPr>
          <p:cNvPr id="80933" name="Picture 438"/>
          <p:cNvPicPr>
            <a:picLocks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3700" y="3183394"/>
            <a:ext cx="364450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934" name="Group 439"/>
          <p:cNvGrpSpPr>
            <a:grpSpLocks/>
          </p:cNvGrpSpPr>
          <p:nvPr/>
        </p:nvGrpSpPr>
        <p:grpSpPr bwMode="auto">
          <a:xfrm>
            <a:off x="6300762" y="2649394"/>
            <a:ext cx="1800067" cy="1624180"/>
            <a:chOff x="1358" y="1894"/>
            <a:chExt cx="2981" cy="1793"/>
          </a:xfrm>
        </p:grpSpPr>
        <p:sp>
          <p:nvSpPr>
            <p:cNvPr id="80976" name="Oval 440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77" name="Oval 441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78" name="Oval 442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79" name="Oval 443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0" name="Oval 444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1" name="Oval 445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2" name="Oval 446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3" name="Oval 447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4" name="Oval 448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</p:grpSp>
      <p:grpSp>
        <p:nvGrpSpPr>
          <p:cNvPr id="80935" name="Group 449"/>
          <p:cNvGrpSpPr>
            <a:grpSpLocks/>
          </p:cNvGrpSpPr>
          <p:nvPr/>
        </p:nvGrpSpPr>
        <p:grpSpPr bwMode="auto">
          <a:xfrm>
            <a:off x="6300762" y="2649394"/>
            <a:ext cx="1800067" cy="1652702"/>
            <a:chOff x="1358" y="1886"/>
            <a:chExt cx="2989" cy="1810"/>
          </a:xfrm>
        </p:grpSpPr>
        <p:sp>
          <p:nvSpPr>
            <p:cNvPr id="80960" name="Arc 450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1" name="Arc 451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2" name="Arc 452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3" name="Arc 453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4" name="Arc 454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5" name="Arc 455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6" name="Arc 456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7" name="Arc 457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8" name="Arc 458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9" name="Arc 459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0" name="Arc 460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1" name="Arc 461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2" name="Arc 462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3" name="Arc 463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4" name="Arc 464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5" name="Arc 465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</p:grpSp>
      <p:sp>
        <p:nvSpPr>
          <p:cNvPr id="67026" name="Line 466"/>
          <p:cNvSpPr>
            <a:spLocks noChangeShapeType="1"/>
          </p:cNvSpPr>
          <p:nvPr/>
        </p:nvSpPr>
        <p:spPr bwMode="auto">
          <a:xfrm flipH="1">
            <a:off x="6939343" y="3200824"/>
            <a:ext cx="606889" cy="22183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7027" name="Line 467"/>
          <p:cNvSpPr>
            <a:spLocks noChangeShapeType="1"/>
          </p:cNvSpPr>
          <p:nvPr/>
        </p:nvSpPr>
        <p:spPr bwMode="auto">
          <a:xfrm flipH="1" flipV="1">
            <a:off x="6893391" y="3476539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7028" name="Line 468"/>
          <p:cNvSpPr>
            <a:spLocks noChangeShapeType="1"/>
          </p:cNvSpPr>
          <p:nvPr/>
        </p:nvSpPr>
        <p:spPr bwMode="auto">
          <a:xfrm flipH="1" flipV="1">
            <a:off x="7593769" y="3200823"/>
            <a:ext cx="419909" cy="77168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7029" name="Line 469"/>
          <p:cNvSpPr>
            <a:spLocks noChangeShapeType="1"/>
          </p:cNvSpPr>
          <p:nvPr/>
        </p:nvSpPr>
        <p:spPr bwMode="auto">
          <a:xfrm flipH="1" flipV="1">
            <a:off x="7313299" y="3863171"/>
            <a:ext cx="700378" cy="109336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7030" name="Line 470"/>
          <p:cNvSpPr>
            <a:spLocks noChangeShapeType="1"/>
          </p:cNvSpPr>
          <p:nvPr/>
        </p:nvSpPr>
        <p:spPr bwMode="auto">
          <a:xfrm flipV="1">
            <a:off x="6283331" y="3476538"/>
            <a:ext cx="610058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pic>
        <p:nvPicPr>
          <p:cNvPr id="80941" name="Picture 471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95" y="3343433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42" name="Picture 472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6321" y="3818804"/>
            <a:ext cx="366035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43" name="Text Box 473"/>
          <p:cNvSpPr txBox="1">
            <a:spLocks noChangeArrowheads="1"/>
          </p:cNvSpPr>
          <p:nvPr/>
        </p:nvSpPr>
        <p:spPr bwMode="auto">
          <a:xfrm>
            <a:off x="7144876" y="2135994"/>
            <a:ext cx="474705" cy="3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433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97">
                <a:solidFill>
                  <a:srgbClr val="000000"/>
                </a:solidFill>
                <a:latin typeface="Arial" charset="0"/>
              </a:rPr>
              <a:t>ISP</a:t>
            </a:r>
            <a:endParaRPr lang="en-US" altLang="x-none" sz="1397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0944" name="Picture 474"/>
          <p:cNvPicPr>
            <a:picLocks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585" y="3563689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45" name="Picture 475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761" y="3818804"/>
            <a:ext cx="366034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036" name="Line 476"/>
          <p:cNvSpPr>
            <a:spLocks noChangeShapeType="1"/>
          </p:cNvSpPr>
          <p:nvPr/>
        </p:nvSpPr>
        <p:spPr bwMode="auto">
          <a:xfrm flipH="1">
            <a:off x="7509785" y="2882327"/>
            <a:ext cx="457940" cy="305821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pic>
        <p:nvPicPr>
          <p:cNvPr id="80947" name="Picture 477"/>
          <p:cNvPicPr>
            <a:picLocks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6978" y="2795174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48" name="Picture 478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8759" y="3104165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49" name="Picture 437"/>
          <p:cNvPicPr>
            <a:picLocks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3807" y="3565273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50" name="Rectangle 479"/>
          <p:cNvSpPr>
            <a:spLocks noGrp="1" noChangeArrowheads="1"/>
          </p:cNvSpPr>
          <p:nvPr>
            <p:ph type="title"/>
          </p:nvPr>
        </p:nvSpPr>
        <p:spPr>
          <a:xfrm>
            <a:off x="2854229" y="294806"/>
            <a:ext cx="4373401" cy="727316"/>
          </a:xfrm>
        </p:spPr>
        <p:txBody>
          <a:bodyPr anchor="t"/>
          <a:lstStyle/>
          <a:p>
            <a:r>
              <a:rPr lang="zh-CN" altLang="en-US" sz="3594" dirty="0">
                <a:latin typeface="宋体" panose="02010600030101010101" pitchFamily="2" charset="-122"/>
                <a:ea typeface="宋体" panose="02010600030101010101" pitchFamily="2" charset="-122"/>
              </a:rPr>
              <a:t>互联网物理基础设施</a:t>
            </a:r>
            <a:endParaRPr lang="en-US" altLang="x-none" sz="3594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51" name="Rectangle 492"/>
          <p:cNvSpPr>
            <a:spLocks noGrp="1" noChangeArrowheads="1"/>
          </p:cNvSpPr>
          <p:nvPr>
            <p:ph type="body" idx="1"/>
          </p:nvPr>
        </p:nvSpPr>
        <p:spPr>
          <a:xfrm>
            <a:off x="708013" y="1370651"/>
            <a:ext cx="3955076" cy="76059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zh-CN" altLang="en-US" sz="1996" dirty="0">
                <a:latin typeface="Times New Roman" panose="02020603050405020304" pitchFamily="18" charset="0"/>
                <a:ea typeface="宋体" panose="02010600030101010101" pitchFamily="2" charset="-122"/>
              </a:rPr>
              <a:t>用户接入</a:t>
            </a:r>
            <a:endParaRPr lang="en-US" altLang="x-none" sz="1996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sz="1597" dirty="0">
                <a:latin typeface="Times New Roman" panose="02020603050405020304" pitchFamily="18" charset="0"/>
                <a:ea typeface="宋体" panose="02010600030101010101" pitchFamily="2" charset="-122"/>
              </a:rPr>
              <a:t>电缆</a:t>
            </a:r>
            <a:r>
              <a:rPr lang="en-US" altLang="x-none" sz="1597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1597" dirty="0">
                <a:latin typeface="Times New Roman" panose="02020603050405020304" pitchFamily="18" charset="0"/>
                <a:ea typeface="宋体" panose="02010600030101010101" pitchFamily="2" charset="-122"/>
              </a:rPr>
              <a:t>光纤</a:t>
            </a:r>
            <a:r>
              <a:rPr lang="en-US" altLang="x-none" sz="1597" dirty="0">
                <a:latin typeface="Times New Roman" panose="02020603050405020304" pitchFamily="18" charset="0"/>
                <a:ea typeface="宋体" panose="02010600030101010101" pitchFamily="2" charset="-122"/>
              </a:rPr>
              <a:t>, DSL, </a:t>
            </a:r>
            <a:r>
              <a:rPr lang="zh-CN" altLang="en-US" sz="1597" dirty="0">
                <a:latin typeface="Times New Roman" panose="02020603050405020304" pitchFamily="18" charset="0"/>
                <a:ea typeface="宋体" panose="02010600030101010101" pitchFamily="2" charset="-122"/>
              </a:rPr>
              <a:t>无线</a:t>
            </a:r>
            <a:endParaRPr lang="en-US" altLang="x-none" sz="1597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52" name="Rectangle 495"/>
          <p:cNvSpPr>
            <a:spLocks noChangeArrowheads="1"/>
          </p:cNvSpPr>
          <p:nvPr/>
        </p:nvSpPr>
        <p:spPr bwMode="auto">
          <a:xfrm>
            <a:off x="388748" y="5406539"/>
            <a:ext cx="2205715" cy="98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283" indent="-342283" defTabSz="914339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zh-CN" altLang="en-US" sz="1797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学校接入</a:t>
            </a:r>
            <a:r>
              <a:rPr lang="en-US" altLang="x-none" sz="1797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797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endParaRPr lang="en-US" altLang="x-none" sz="1797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3198" lvl="1" indent="-286821" defTabSz="914339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597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以太网</a:t>
            </a:r>
            <a:endParaRPr lang="en-US" altLang="x-none" sz="1597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3198" lvl="1" indent="-286821" defTabSz="914339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597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无线</a:t>
            </a:r>
            <a:endParaRPr lang="en-US" altLang="x-none" sz="1597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53" name="Rectangle 500"/>
          <p:cNvSpPr>
            <a:spLocks noChangeArrowheads="1"/>
          </p:cNvSpPr>
          <p:nvPr/>
        </p:nvSpPr>
        <p:spPr bwMode="auto">
          <a:xfrm>
            <a:off x="2293357" y="4663145"/>
            <a:ext cx="5156686" cy="1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283" indent="-342283" defTabSz="912754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2396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互联网是许多网络组成的网络。</a:t>
            </a:r>
            <a:endParaRPr lang="en-US" altLang="zh-CN" sz="2396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283" indent="-342283" defTabSz="912754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2396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每个单独管理的网络被称为自治系统</a:t>
            </a:r>
            <a:r>
              <a:rPr lang="en-US" altLang="zh-CN" sz="2396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(Autonomous System, AS)</a:t>
            </a:r>
            <a:r>
              <a:rPr lang="zh-CN" altLang="en-US" sz="2396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396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0955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4366" y="4569888"/>
            <a:ext cx="1445124" cy="5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956" name="Straight Connector 2"/>
          <p:cNvCxnSpPr>
            <a:cxnSpLocks noChangeShapeType="1"/>
            <a:endCxn id="80920" idx="0"/>
          </p:cNvCxnSpPr>
          <p:nvPr/>
        </p:nvCxnSpPr>
        <p:spPr bwMode="auto">
          <a:xfrm>
            <a:off x="2214167" y="2516290"/>
            <a:ext cx="191733" cy="278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57" name="Straight Connector 5"/>
          <p:cNvCxnSpPr>
            <a:cxnSpLocks noChangeShapeType="1"/>
            <a:endCxn id="80949" idx="1"/>
          </p:cNvCxnSpPr>
          <p:nvPr/>
        </p:nvCxnSpPr>
        <p:spPr bwMode="auto">
          <a:xfrm flipV="1">
            <a:off x="1681754" y="3696793"/>
            <a:ext cx="282053" cy="364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58" name="Straight Connector 9"/>
          <p:cNvCxnSpPr>
            <a:cxnSpLocks noChangeShapeType="1"/>
            <a:stCxn id="80945" idx="3"/>
          </p:cNvCxnSpPr>
          <p:nvPr/>
        </p:nvCxnSpPr>
        <p:spPr bwMode="auto">
          <a:xfrm>
            <a:off x="8165796" y="3950324"/>
            <a:ext cx="209163" cy="7716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59" name="Rectangle 10"/>
          <p:cNvSpPr>
            <a:spLocks noChangeArrowheads="1"/>
          </p:cNvSpPr>
          <p:nvPr/>
        </p:nvSpPr>
        <p:spPr bwMode="auto">
          <a:xfrm>
            <a:off x="7866313" y="5102302"/>
            <a:ext cx="965000" cy="27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98">
                <a:solidFill>
                  <a:srgbClr val="000000"/>
                </a:solidFill>
                <a:latin typeface="Arial" charset="0"/>
              </a:rPr>
              <a:t>data center</a:t>
            </a:r>
            <a:endParaRPr lang="en-US" altLang="x-none" sz="39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99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为什么使用多台服务器？</a:t>
            </a:r>
            <a:endParaRPr lang="en-US" altLang="x-none" dirty="0">
              <a:latin typeface="+mj-ea"/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3200" dirty="0">
                <a:latin typeface="+mj-ea"/>
                <a:ea typeface="+mj-ea"/>
              </a:rPr>
              <a:t>冗余性和灾备能力</a:t>
            </a:r>
            <a:endParaRPr lang="en-US" altLang="x-none" sz="3200" dirty="0">
              <a:latin typeface="+mj-ea"/>
              <a:ea typeface="+mj-ea"/>
            </a:endParaRPr>
          </a:p>
          <a:p>
            <a:endParaRPr lang="en-US" altLang="x-none" sz="3200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800" dirty="0">
                <a:latin typeface="+mj-ea"/>
                <a:ea typeface="+mj-ea"/>
              </a:rPr>
              <a:t>管理</a:t>
            </a:r>
            <a:r>
              <a:rPr lang="en-US" altLang="zh-CN" sz="2800" dirty="0">
                <a:latin typeface="+mj-ea"/>
                <a:ea typeface="+mj-ea"/>
              </a:rPr>
              <a:t>/</a:t>
            </a:r>
            <a:r>
              <a:rPr lang="zh-CN" altLang="en-US" sz="2800" dirty="0">
                <a:latin typeface="+mj-ea"/>
                <a:ea typeface="+mj-ea"/>
              </a:rPr>
              <a:t>维护（例如，增量式更新）</a:t>
            </a:r>
            <a:endParaRPr lang="en-US" altLang="x-none" sz="2800" dirty="0">
              <a:latin typeface="+mj-ea"/>
              <a:ea typeface="+mj-ea"/>
            </a:endParaRPr>
          </a:p>
          <a:p>
            <a:pPr lvl="1"/>
            <a:endParaRPr lang="en-US" altLang="x-none" sz="2800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800" dirty="0">
                <a:latin typeface="+mj-ea"/>
                <a:ea typeface="+mj-ea"/>
              </a:rPr>
              <a:t>冗余性（例如，克服单机宕机）</a:t>
            </a:r>
            <a:endParaRPr lang="en-US" altLang="x-none" sz="2800" dirty="0">
              <a:latin typeface="+mj-ea"/>
              <a:ea typeface="+mj-ea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B72957-97A6-4285-BE4E-4BE8E2F8A479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1098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为什么使用多台服务器？</a:t>
            </a:r>
            <a:endParaRPr lang="en-US" altLang="x-none" dirty="0">
              <a:latin typeface="+mj-ea"/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从系统架构和软件架构角度看</a:t>
            </a:r>
            <a:endParaRPr lang="en-US" altLang="x-none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+mj-ea"/>
                <a:ea typeface="+mj-ea"/>
              </a:rPr>
              <a:t>资源分布在不同机器上（例如，实现数据库服务器的备份服务器；从第三方访问资源，彼此的松耦合增加了灵活性）</a:t>
            </a:r>
            <a:endParaRPr lang="en-US" altLang="x-none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latin typeface="+mj-ea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+mj-ea"/>
                <a:ea typeface="+mj-ea"/>
              </a:rPr>
              <a:t>安全性（例如，前端、业务逻辑和数据库分离，增加了系统的安全性）</a:t>
            </a:r>
            <a:endParaRPr lang="en-US" altLang="x-none" dirty="0">
              <a:latin typeface="+mj-ea"/>
              <a:ea typeface="+mj-ea"/>
            </a:endParaRPr>
          </a:p>
          <a:p>
            <a:pPr lvl="1"/>
            <a:endParaRPr lang="en-US" altLang="x-none" dirty="0">
              <a:latin typeface="+mj-ea"/>
              <a:ea typeface="+mj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+mj-ea"/>
                <a:ea typeface="+mj-ea"/>
              </a:rPr>
              <a:t>如今，我们主要关注利用多台同质服务器提高扩展性。</a:t>
            </a:r>
            <a:endParaRPr lang="en-US" altLang="x-none" dirty="0">
              <a:latin typeface="+mj-ea"/>
              <a:ea typeface="+mj-ea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B14AD3-B702-44AC-A82F-7DD37A3D94B0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7332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Line 2"/>
          <p:cNvSpPr>
            <a:spLocks noChangeShapeType="1"/>
          </p:cNvSpPr>
          <p:nvPr/>
        </p:nvSpPr>
        <p:spPr bwMode="auto">
          <a:xfrm>
            <a:off x="5132388" y="2279650"/>
            <a:ext cx="1306512" cy="1306513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6" name="Line 3"/>
          <p:cNvSpPr>
            <a:spLocks noChangeShapeType="1"/>
          </p:cNvSpPr>
          <p:nvPr/>
        </p:nvSpPr>
        <p:spPr bwMode="auto">
          <a:xfrm flipH="1">
            <a:off x="6802438" y="2309813"/>
            <a:ext cx="1335087" cy="13350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>
            <a:off x="6469063" y="4195763"/>
            <a:ext cx="623887" cy="14954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  <a:ea typeface="+mj-ea"/>
              </a:rPr>
              <a:t>请求路由概览</a:t>
            </a:r>
            <a:endParaRPr lang="en-US" altLang="x-none" dirty="0">
              <a:latin typeface="+mj-ea"/>
              <a:ea typeface="+mj-ea"/>
            </a:endParaRPr>
          </a:p>
        </p:txBody>
      </p:sp>
      <p:grpSp>
        <p:nvGrpSpPr>
          <p:cNvPr id="93189" name="Group 6"/>
          <p:cNvGrpSpPr>
            <a:grpSpLocks/>
          </p:cNvGrpSpPr>
          <p:nvPr/>
        </p:nvGrpSpPr>
        <p:grpSpPr bwMode="auto">
          <a:xfrm>
            <a:off x="4852988" y="2994025"/>
            <a:ext cx="3138487" cy="1776413"/>
            <a:chOff x="148" y="1636"/>
            <a:chExt cx="1589" cy="808"/>
          </a:xfrm>
        </p:grpSpPr>
        <p:sp>
          <p:nvSpPr>
            <p:cNvPr id="93203" name="Oval 7"/>
            <p:cNvSpPr>
              <a:spLocks noChangeArrowheads="1"/>
            </p:cNvSpPr>
            <p:nvPr/>
          </p:nvSpPr>
          <p:spPr bwMode="auto">
            <a:xfrm>
              <a:off x="285" y="1708"/>
              <a:ext cx="1361" cy="61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4" name="Oval 8"/>
            <p:cNvSpPr>
              <a:spLocks noChangeArrowheads="1"/>
            </p:cNvSpPr>
            <p:nvPr/>
          </p:nvSpPr>
          <p:spPr bwMode="auto">
            <a:xfrm>
              <a:off x="330" y="1708"/>
              <a:ext cx="312" cy="8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5" name="Oval 9"/>
            <p:cNvSpPr>
              <a:spLocks noChangeArrowheads="1"/>
            </p:cNvSpPr>
            <p:nvPr/>
          </p:nvSpPr>
          <p:spPr bwMode="auto">
            <a:xfrm>
              <a:off x="1152" y="1684"/>
              <a:ext cx="449" cy="160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6" name="Oval 10"/>
            <p:cNvSpPr>
              <a:spLocks noChangeArrowheads="1"/>
            </p:cNvSpPr>
            <p:nvPr/>
          </p:nvSpPr>
          <p:spPr bwMode="auto">
            <a:xfrm>
              <a:off x="741" y="1636"/>
              <a:ext cx="540" cy="32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7" name="Oval 11"/>
            <p:cNvSpPr>
              <a:spLocks noChangeArrowheads="1"/>
            </p:cNvSpPr>
            <p:nvPr/>
          </p:nvSpPr>
          <p:spPr bwMode="auto">
            <a:xfrm>
              <a:off x="148" y="1780"/>
              <a:ext cx="996" cy="184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8" name="Oval 12"/>
            <p:cNvSpPr>
              <a:spLocks noChangeArrowheads="1"/>
            </p:cNvSpPr>
            <p:nvPr/>
          </p:nvSpPr>
          <p:spPr bwMode="auto">
            <a:xfrm>
              <a:off x="650" y="2068"/>
              <a:ext cx="540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9" name="Oval 13"/>
            <p:cNvSpPr>
              <a:spLocks noChangeArrowheads="1"/>
            </p:cNvSpPr>
            <p:nvPr/>
          </p:nvSpPr>
          <p:spPr bwMode="auto">
            <a:xfrm>
              <a:off x="1334" y="1804"/>
              <a:ext cx="403" cy="20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0" name="Oval 14"/>
            <p:cNvSpPr>
              <a:spLocks noChangeArrowheads="1"/>
            </p:cNvSpPr>
            <p:nvPr/>
          </p:nvSpPr>
          <p:spPr bwMode="auto">
            <a:xfrm>
              <a:off x="239" y="1900"/>
              <a:ext cx="266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1" name="Oval 15"/>
            <p:cNvSpPr>
              <a:spLocks noChangeArrowheads="1"/>
            </p:cNvSpPr>
            <p:nvPr/>
          </p:nvSpPr>
          <p:spPr bwMode="auto">
            <a:xfrm>
              <a:off x="1380" y="2092"/>
              <a:ext cx="266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2" name="Oval 16"/>
            <p:cNvSpPr>
              <a:spLocks noChangeArrowheads="1"/>
            </p:cNvSpPr>
            <p:nvPr/>
          </p:nvSpPr>
          <p:spPr bwMode="auto">
            <a:xfrm>
              <a:off x="468" y="2188"/>
              <a:ext cx="265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3" name="Oval 17"/>
            <p:cNvSpPr>
              <a:spLocks noChangeArrowheads="1"/>
            </p:cNvSpPr>
            <p:nvPr/>
          </p:nvSpPr>
          <p:spPr bwMode="auto">
            <a:xfrm>
              <a:off x="1107" y="2188"/>
              <a:ext cx="402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5819775" y="3616325"/>
            <a:ext cx="14430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Internet</a:t>
            </a:r>
          </a:p>
        </p:txBody>
      </p:sp>
      <p:graphicFrame>
        <p:nvGraphicFramePr>
          <p:cNvPr id="93191" name="Object 2"/>
          <p:cNvGraphicFramePr>
            <a:graphicFrameLocks noChangeAspect="1"/>
          </p:cNvGraphicFramePr>
          <p:nvPr/>
        </p:nvGraphicFramePr>
        <p:xfrm>
          <a:off x="6700838" y="5232400"/>
          <a:ext cx="4524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0" name="Clip" r:id="rId4" imgW="979179" imgH="1106008" progId="">
                  <p:embed/>
                </p:oleObj>
              </mc:Choice>
              <mc:Fallback>
                <p:oleObj name="Clip" r:id="rId4" imgW="979179" imgH="1106008" progId="">
                  <p:embed/>
                  <p:pic>
                    <p:nvPicPr>
                      <p:cNvPr id="931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5232400"/>
                        <a:ext cx="4524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20"/>
          <p:cNvSpPr>
            <a:spLocks noChangeArrowheads="1"/>
          </p:cNvSpPr>
          <p:nvPr/>
        </p:nvSpPr>
        <p:spPr bwMode="auto">
          <a:xfrm>
            <a:off x="600075" y="3429000"/>
            <a:ext cx="39719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dirty="0">
                <a:solidFill>
                  <a:srgbClr val="660066"/>
                </a:solidFill>
                <a:latin typeface="+mj-ea"/>
                <a:ea typeface="+mj-ea"/>
              </a:rPr>
              <a:t>-</a:t>
            </a:r>
            <a:r>
              <a:rPr lang="zh-CN" altLang="en-US" dirty="0">
                <a:solidFill>
                  <a:srgbClr val="660066"/>
                </a:solidFill>
                <a:latin typeface="+mj-ea"/>
                <a:ea typeface="+mj-ea"/>
              </a:rPr>
              <a:t>全局请求路由：为每个请求选择一个服务器站点</a:t>
            </a:r>
            <a:endParaRPr lang="en-US" altLang="x-none" dirty="0">
              <a:solidFill>
                <a:srgbClr val="660066"/>
              </a:solidFill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x-none" dirty="0">
                <a:solidFill>
                  <a:srgbClr val="660066"/>
                </a:solidFill>
                <a:latin typeface="+mj-ea"/>
                <a:ea typeface="+mj-ea"/>
              </a:rPr>
              <a:t>-</a:t>
            </a:r>
            <a:r>
              <a:rPr lang="zh-CN" altLang="en-US" dirty="0">
                <a:solidFill>
                  <a:srgbClr val="660066"/>
                </a:solidFill>
                <a:latin typeface="+mj-ea"/>
                <a:ea typeface="+mj-ea"/>
              </a:rPr>
              <a:t>局部请求路由：确定服务器站点后，选择具体的服务器</a:t>
            </a:r>
            <a:endParaRPr lang="en-US" altLang="x-none" dirty="0">
              <a:solidFill>
                <a:srgbClr val="660066"/>
              </a:solidFill>
              <a:latin typeface="+mj-ea"/>
              <a:ea typeface="+mj-ea"/>
            </a:endParaRPr>
          </a:p>
        </p:txBody>
      </p:sp>
      <p:graphicFrame>
        <p:nvGraphicFramePr>
          <p:cNvPr id="93193" name="Object 3"/>
          <p:cNvGraphicFramePr>
            <a:graphicFrameLocks noChangeAspect="1"/>
          </p:cNvGraphicFramePr>
          <p:nvPr/>
        </p:nvGraphicFramePr>
        <p:xfrm>
          <a:off x="4449763" y="14033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1" name="Clip" r:id="rId6" imgW="979179" imgH="1106008" progId="">
                  <p:embed/>
                </p:oleObj>
              </mc:Choice>
              <mc:Fallback>
                <p:oleObj name="Clip" r:id="rId6" imgW="979179" imgH="1106008" progId="">
                  <p:embed/>
                  <p:pic>
                    <p:nvPicPr>
                      <p:cNvPr id="931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14033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4"/>
          <p:cNvGraphicFramePr>
            <a:graphicFrameLocks noChangeAspect="1"/>
          </p:cNvGraphicFramePr>
          <p:nvPr/>
        </p:nvGraphicFramePr>
        <p:xfrm>
          <a:off x="4602163" y="15557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2" name="Clip" r:id="rId7" imgW="979179" imgH="1106008" progId="">
                  <p:embed/>
                </p:oleObj>
              </mc:Choice>
              <mc:Fallback>
                <p:oleObj name="Clip" r:id="rId7" imgW="979179" imgH="1106008" progId="">
                  <p:embed/>
                  <p:pic>
                    <p:nvPicPr>
                      <p:cNvPr id="93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15557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5"/>
          <p:cNvGraphicFramePr>
            <a:graphicFrameLocks noChangeAspect="1"/>
          </p:cNvGraphicFramePr>
          <p:nvPr/>
        </p:nvGraphicFramePr>
        <p:xfrm>
          <a:off x="4754563" y="17081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3" name="Clip" r:id="rId8" imgW="979179" imgH="1106008" progId="">
                  <p:embed/>
                </p:oleObj>
              </mc:Choice>
              <mc:Fallback>
                <p:oleObj name="Clip" r:id="rId8" imgW="979179" imgH="1106008" progId="">
                  <p:embed/>
                  <p:pic>
                    <p:nvPicPr>
                      <p:cNvPr id="93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17081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6"/>
          <p:cNvGraphicFramePr>
            <a:graphicFrameLocks noChangeAspect="1"/>
          </p:cNvGraphicFramePr>
          <p:nvPr/>
        </p:nvGraphicFramePr>
        <p:xfrm>
          <a:off x="7497763" y="15335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4" name="Clip" r:id="rId9" imgW="979179" imgH="1106008" progId="">
                  <p:embed/>
                </p:oleObj>
              </mc:Choice>
              <mc:Fallback>
                <p:oleObj name="Clip" r:id="rId9" imgW="979179" imgH="1106008" progId="">
                  <p:embed/>
                  <p:pic>
                    <p:nvPicPr>
                      <p:cNvPr id="93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15335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7"/>
          <p:cNvGraphicFramePr>
            <a:graphicFrameLocks noChangeAspect="1"/>
          </p:cNvGraphicFramePr>
          <p:nvPr/>
        </p:nvGraphicFramePr>
        <p:xfrm>
          <a:off x="7650163" y="16859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5" name="Clip" r:id="rId10" imgW="979179" imgH="1106008" progId="">
                  <p:embed/>
                </p:oleObj>
              </mc:Choice>
              <mc:Fallback>
                <p:oleObj name="Clip" r:id="rId10" imgW="979179" imgH="1106008" progId="">
                  <p:embed/>
                  <p:pic>
                    <p:nvPicPr>
                      <p:cNvPr id="931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16859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8"/>
          <p:cNvGraphicFramePr>
            <a:graphicFrameLocks noChangeAspect="1"/>
          </p:cNvGraphicFramePr>
          <p:nvPr/>
        </p:nvGraphicFramePr>
        <p:xfrm>
          <a:off x="7802563" y="18383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" name="Clip" r:id="rId11" imgW="979179" imgH="1106008" progId="">
                  <p:embed/>
                </p:oleObj>
              </mc:Choice>
              <mc:Fallback>
                <p:oleObj name="Clip" r:id="rId11" imgW="979179" imgH="1106008" progId="">
                  <p:embed/>
                  <p:pic>
                    <p:nvPicPr>
                      <p:cNvPr id="931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18383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9" name="Rectangle 27"/>
          <p:cNvSpPr>
            <a:spLocks noChangeArrowheads="1"/>
          </p:cNvSpPr>
          <p:nvPr/>
        </p:nvSpPr>
        <p:spPr bwMode="auto">
          <a:xfrm>
            <a:off x="7248525" y="52498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Client</a:t>
            </a:r>
          </a:p>
        </p:txBody>
      </p:sp>
      <p:sp>
        <p:nvSpPr>
          <p:cNvPr id="93200" name="Rectangle 28"/>
          <p:cNvSpPr>
            <a:spLocks noChangeArrowheads="1"/>
          </p:cNvSpPr>
          <p:nvPr/>
        </p:nvSpPr>
        <p:spPr bwMode="auto">
          <a:xfrm>
            <a:off x="3284538" y="1665288"/>
            <a:ext cx="1147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A</a:t>
            </a:r>
          </a:p>
        </p:txBody>
      </p:sp>
      <p:sp>
        <p:nvSpPr>
          <p:cNvPr id="93201" name="Rectangle 29"/>
          <p:cNvSpPr>
            <a:spLocks noChangeArrowheads="1"/>
          </p:cNvSpPr>
          <p:nvPr/>
        </p:nvSpPr>
        <p:spPr bwMode="auto">
          <a:xfrm>
            <a:off x="6367463" y="1831975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B</a:t>
            </a:r>
          </a:p>
        </p:txBody>
      </p:sp>
      <p:sp>
        <p:nvSpPr>
          <p:cNvPr id="93202" name="Rectangle 30"/>
          <p:cNvSpPr>
            <a:spLocks noChangeArrowheads="1"/>
          </p:cNvSpPr>
          <p:nvPr/>
        </p:nvSpPr>
        <p:spPr bwMode="auto">
          <a:xfrm>
            <a:off x="6365875" y="32131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latin typeface="Comic Sans MS" charset="0"/>
              </a:rPr>
              <a:t>?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F3ED6E8D-3FD6-4E5D-A4F2-9D78CD33FE18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25443699"/>
      </p:ext>
    </p:extLst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请求路由：基础架构</a:t>
            </a:r>
            <a:endParaRPr lang="en-US" altLang="x-none" sz="2800" dirty="0">
              <a:latin typeface="+mj-ea"/>
              <a:ea typeface="+mj-ea"/>
            </a:endParaRPr>
          </a:p>
        </p:txBody>
      </p:sp>
      <p:sp>
        <p:nvSpPr>
          <p:cNvPr id="53250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3505200" cy="4495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</a:rPr>
              <a:t>主要组件</a:t>
            </a:r>
            <a:endParaRPr lang="en-US" altLang="x-none" sz="2800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服务器状态监视</a:t>
            </a:r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ea typeface="+mj-ea"/>
              </a:rPr>
              <a:t>负载</a:t>
            </a:r>
            <a:r>
              <a:rPr lang="en-US" altLang="x-none" sz="1600" dirty="0">
                <a:latin typeface="Times New Roman" panose="02020603050405020304" pitchFamily="18" charset="0"/>
                <a:ea typeface="+mj-ea"/>
              </a:rPr>
              <a:t> (incl. failed or not);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</a:rPr>
              <a:t>记录它能处理什么类型的请求</a:t>
            </a:r>
            <a:br>
              <a:rPr lang="en-US" altLang="x-none" sz="1600" dirty="0">
                <a:latin typeface="Times New Roman" panose="02020603050405020304" pitchFamily="18" charset="0"/>
                <a:ea typeface="+mj-ea"/>
              </a:rPr>
            </a:br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网络路径属性估计</a:t>
            </a:r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ea typeface="+mj-ea"/>
              </a:rPr>
              <a:t>例如，客户端和服务器间的带宽，延迟，丢包和网络花费</a:t>
            </a:r>
            <a:br>
              <a:rPr lang="en-US" altLang="x-none" sz="1600" dirty="0">
                <a:latin typeface="Times New Roman" panose="02020603050405020304" pitchFamily="18" charset="0"/>
                <a:ea typeface="+mj-ea"/>
              </a:rPr>
            </a:br>
            <a:endParaRPr lang="en-US" altLang="x-none" sz="1600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服务器指派算法</a:t>
            </a:r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  <a:p>
            <a:pPr lvl="1"/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请求方向的机制</a:t>
            </a:r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97284" name="Line 2"/>
          <p:cNvSpPr>
            <a:spLocks noChangeShapeType="1"/>
          </p:cNvSpPr>
          <p:nvPr/>
        </p:nvSpPr>
        <p:spPr bwMode="auto">
          <a:xfrm>
            <a:off x="5340350" y="2279650"/>
            <a:ext cx="1306513" cy="1306513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5" name="Line 3"/>
          <p:cNvSpPr>
            <a:spLocks noChangeShapeType="1"/>
          </p:cNvSpPr>
          <p:nvPr/>
        </p:nvSpPr>
        <p:spPr bwMode="auto">
          <a:xfrm flipH="1">
            <a:off x="6324600" y="2309813"/>
            <a:ext cx="1335088" cy="13350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6677025" y="4195763"/>
            <a:ext cx="623888" cy="14954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7287" name="Group 6"/>
          <p:cNvGrpSpPr>
            <a:grpSpLocks/>
          </p:cNvGrpSpPr>
          <p:nvPr/>
        </p:nvGrpSpPr>
        <p:grpSpPr bwMode="auto">
          <a:xfrm>
            <a:off x="5060950" y="2994025"/>
            <a:ext cx="3138488" cy="1776413"/>
            <a:chOff x="148" y="1636"/>
            <a:chExt cx="1589" cy="808"/>
          </a:xfrm>
        </p:grpSpPr>
        <p:sp>
          <p:nvSpPr>
            <p:cNvPr id="97300" name="Oval 7"/>
            <p:cNvSpPr>
              <a:spLocks noChangeArrowheads="1"/>
            </p:cNvSpPr>
            <p:nvPr/>
          </p:nvSpPr>
          <p:spPr bwMode="auto">
            <a:xfrm>
              <a:off x="285" y="1708"/>
              <a:ext cx="1361" cy="61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1" name="Oval 8"/>
            <p:cNvSpPr>
              <a:spLocks noChangeArrowheads="1"/>
            </p:cNvSpPr>
            <p:nvPr/>
          </p:nvSpPr>
          <p:spPr bwMode="auto">
            <a:xfrm>
              <a:off x="330" y="1708"/>
              <a:ext cx="312" cy="8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2" name="Oval 9"/>
            <p:cNvSpPr>
              <a:spLocks noChangeArrowheads="1"/>
            </p:cNvSpPr>
            <p:nvPr/>
          </p:nvSpPr>
          <p:spPr bwMode="auto">
            <a:xfrm>
              <a:off x="1152" y="1684"/>
              <a:ext cx="449" cy="160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3" name="Oval 10"/>
            <p:cNvSpPr>
              <a:spLocks noChangeArrowheads="1"/>
            </p:cNvSpPr>
            <p:nvPr/>
          </p:nvSpPr>
          <p:spPr bwMode="auto">
            <a:xfrm>
              <a:off x="741" y="1636"/>
              <a:ext cx="540" cy="32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4" name="Oval 11"/>
            <p:cNvSpPr>
              <a:spLocks noChangeArrowheads="1"/>
            </p:cNvSpPr>
            <p:nvPr/>
          </p:nvSpPr>
          <p:spPr bwMode="auto">
            <a:xfrm>
              <a:off x="148" y="1780"/>
              <a:ext cx="996" cy="184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5" name="Oval 12"/>
            <p:cNvSpPr>
              <a:spLocks noChangeArrowheads="1"/>
            </p:cNvSpPr>
            <p:nvPr/>
          </p:nvSpPr>
          <p:spPr bwMode="auto">
            <a:xfrm>
              <a:off x="650" y="2068"/>
              <a:ext cx="540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6" name="Oval 13"/>
            <p:cNvSpPr>
              <a:spLocks noChangeArrowheads="1"/>
            </p:cNvSpPr>
            <p:nvPr/>
          </p:nvSpPr>
          <p:spPr bwMode="auto">
            <a:xfrm>
              <a:off x="1334" y="1804"/>
              <a:ext cx="403" cy="20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7" name="Oval 14"/>
            <p:cNvSpPr>
              <a:spLocks noChangeArrowheads="1"/>
            </p:cNvSpPr>
            <p:nvPr/>
          </p:nvSpPr>
          <p:spPr bwMode="auto">
            <a:xfrm>
              <a:off x="239" y="1900"/>
              <a:ext cx="266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8" name="Oval 15"/>
            <p:cNvSpPr>
              <a:spLocks noChangeArrowheads="1"/>
            </p:cNvSpPr>
            <p:nvPr/>
          </p:nvSpPr>
          <p:spPr bwMode="auto">
            <a:xfrm>
              <a:off x="1380" y="2092"/>
              <a:ext cx="266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9" name="Oval 16"/>
            <p:cNvSpPr>
              <a:spLocks noChangeArrowheads="1"/>
            </p:cNvSpPr>
            <p:nvPr/>
          </p:nvSpPr>
          <p:spPr bwMode="auto">
            <a:xfrm>
              <a:off x="468" y="2188"/>
              <a:ext cx="265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10" name="Oval 17"/>
            <p:cNvSpPr>
              <a:spLocks noChangeArrowheads="1"/>
            </p:cNvSpPr>
            <p:nvPr/>
          </p:nvSpPr>
          <p:spPr bwMode="auto">
            <a:xfrm>
              <a:off x="1107" y="2188"/>
              <a:ext cx="402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027738" y="3616325"/>
            <a:ext cx="14430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Internet</a:t>
            </a:r>
          </a:p>
        </p:txBody>
      </p:sp>
      <p:graphicFrame>
        <p:nvGraphicFramePr>
          <p:cNvPr id="97289" name="Object 2"/>
          <p:cNvGraphicFramePr>
            <a:graphicFrameLocks noChangeAspect="1"/>
          </p:cNvGraphicFramePr>
          <p:nvPr/>
        </p:nvGraphicFramePr>
        <p:xfrm>
          <a:off x="6908800" y="5232400"/>
          <a:ext cx="4524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4" name="Clip" r:id="rId4" imgW="979179" imgH="1106008" progId="">
                  <p:embed/>
                </p:oleObj>
              </mc:Choice>
              <mc:Fallback>
                <p:oleObj name="Clip" r:id="rId4" imgW="979179" imgH="1106008" progId="">
                  <p:embed/>
                  <p:pic>
                    <p:nvPicPr>
                      <p:cNvPr id="9728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232400"/>
                        <a:ext cx="4524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3"/>
          <p:cNvGraphicFramePr>
            <a:graphicFrameLocks noChangeAspect="1"/>
          </p:cNvGraphicFramePr>
          <p:nvPr/>
        </p:nvGraphicFramePr>
        <p:xfrm>
          <a:off x="4191000" y="14033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5" name="Clip" r:id="rId6" imgW="979179" imgH="1106008" progId="">
                  <p:embed/>
                </p:oleObj>
              </mc:Choice>
              <mc:Fallback>
                <p:oleObj name="Clip" r:id="rId6" imgW="979179" imgH="1106008" progId="">
                  <p:embed/>
                  <p:pic>
                    <p:nvPicPr>
                      <p:cNvPr id="97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033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4"/>
          <p:cNvGraphicFramePr>
            <a:graphicFrameLocks noChangeAspect="1"/>
          </p:cNvGraphicFramePr>
          <p:nvPr/>
        </p:nvGraphicFramePr>
        <p:xfrm>
          <a:off x="4343400" y="15557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6" name="Clip" r:id="rId7" imgW="979179" imgH="1106008" progId="">
                  <p:embed/>
                </p:oleObj>
              </mc:Choice>
              <mc:Fallback>
                <p:oleObj name="Clip" r:id="rId7" imgW="979179" imgH="1106008" progId="">
                  <p:embed/>
                  <p:pic>
                    <p:nvPicPr>
                      <p:cNvPr id="972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557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5"/>
          <p:cNvGraphicFramePr>
            <a:graphicFrameLocks noChangeAspect="1"/>
          </p:cNvGraphicFramePr>
          <p:nvPr/>
        </p:nvGraphicFramePr>
        <p:xfrm>
          <a:off x="4495800" y="17081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7" name="Clip" r:id="rId8" imgW="979179" imgH="1106008" progId="">
                  <p:embed/>
                </p:oleObj>
              </mc:Choice>
              <mc:Fallback>
                <p:oleObj name="Clip" r:id="rId8" imgW="979179" imgH="1106008" progId="">
                  <p:embed/>
                  <p:pic>
                    <p:nvPicPr>
                      <p:cNvPr id="972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081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6"/>
          <p:cNvGraphicFramePr>
            <a:graphicFrameLocks noChangeAspect="1"/>
          </p:cNvGraphicFramePr>
          <p:nvPr/>
        </p:nvGraphicFramePr>
        <p:xfrm>
          <a:off x="7239000" y="14097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" name="Clip" r:id="rId9" imgW="979179" imgH="1106008" progId="">
                  <p:embed/>
                </p:oleObj>
              </mc:Choice>
              <mc:Fallback>
                <p:oleObj name="Clip" r:id="rId9" imgW="979179" imgH="1106008" progId="">
                  <p:embed/>
                  <p:pic>
                    <p:nvPicPr>
                      <p:cNvPr id="97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4097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7"/>
          <p:cNvGraphicFramePr>
            <a:graphicFrameLocks noChangeAspect="1"/>
          </p:cNvGraphicFramePr>
          <p:nvPr/>
        </p:nvGraphicFramePr>
        <p:xfrm>
          <a:off x="7391400" y="15621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9" name="Clip" r:id="rId10" imgW="979179" imgH="1106008" progId="">
                  <p:embed/>
                </p:oleObj>
              </mc:Choice>
              <mc:Fallback>
                <p:oleObj name="Clip" r:id="rId10" imgW="979179" imgH="1106008" progId="">
                  <p:embed/>
                  <p:pic>
                    <p:nvPicPr>
                      <p:cNvPr id="972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5621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8"/>
          <p:cNvGraphicFramePr>
            <a:graphicFrameLocks noChangeAspect="1"/>
          </p:cNvGraphicFramePr>
          <p:nvPr/>
        </p:nvGraphicFramePr>
        <p:xfrm>
          <a:off x="7543800" y="17145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0" name="Clip" r:id="rId11" imgW="979179" imgH="1106008" progId="">
                  <p:embed/>
                </p:oleObj>
              </mc:Choice>
              <mc:Fallback>
                <p:oleObj name="Clip" r:id="rId11" imgW="979179" imgH="1106008" progId="">
                  <p:embed/>
                  <p:pic>
                    <p:nvPicPr>
                      <p:cNvPr id="972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145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Rectangle 27"/>
          <p:cNvSpPr>
            <a:spLocks noChangeArrowheads="1"/>
          </p:cNvSpPr>
          <p:nvPr/>
        </p:nvSpPr>
        <p:spPr bwMode="auto">
          <a:xfrm>
            <a:off x="7456488" y="52498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Client</a:t>
            </a:r>
          </a:p>
        </p:txBody>
      </p:sp>
      <p:sp>
        <p:nvSpPr>
          <p:cNvPr id="97297" name="Rectangle 28"/>
          <p:cNvSpPr>
            <a:spLocks noChangeArrowheads="1"/>
          </p:cNvSpPr>
          <p:nvPr/>
        </p:nvSpPr>
        <p:spPr bwMode="auto">
          <a:xfrm>
            <a:off x="5181600" y="1371600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A</a:t>
            </a:r>
          </a:p>
        </p:txBody>
      </p:sp>
      <p:sp>
        <p:nvSpPr>
          <p:cNvPr id="97298" name="Rectangle 29"/>
          <p:cNvSpPr>
            <a:spLocks noChangeArrowheads="1"/>
          </p:cNvSpPr>
          <p:nvPr/>
        </p:nvSpPr>
        <p:spPr bwMode="auto">
          <a:xfrm>
            <a:off x="8102600" y="1295400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B</a:t>
            </a:r>
          </a:p>
        </p:txBody>
      </p:sp>
      <p:sp>
        <p:nvSpPr>
          <p:cNvPr id="97299" name="Rectangle 30"/>
          <p:cNvSpPr>
            <a:spLocks noChangeArrowheads="1"/>
          </p:cNvSpPr>
          <p:nvPr/>
        </p:nvSpPr>
        <p:spPr bwMode="auto">
          <a:xfrm>
            <a:off x="6573838" y="32131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latin typeface="Comic Sans MS" charset="0"/>
              </a:rPr>
              <a:t>?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116610-DB0D-46EC-8E0D-B18B61F1762E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149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客户端定向机制</a:t>
            </a:r>
            <a:endParaRPr lang="en-US" altLang="x-none" sz="3600" dirty="0">
              <a:latin typeface="+mj-ea"/>
              <a:ea typeface="+mj-ea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257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</a:rPr>
              <a:t>关键挑战</a:t>
            </a:r>
            <a:endParaRPr lang="en-US" altLang="x-none" sz="2400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需要处理大量客户端请求 </a:t>
            </a:r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</a:rPr>
              <a:t>机制的类型</a:t>
            </a:r>
            <a:endParaRPr lang="en-US" altLang="x-none" sz="2400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应用层</a:t>
            </a:r>
            <a:r>
              <a:rPr lang="en-US" altLang="x-none" sz="2000" dirty="0">
                <a:latin typeface="Times New Roman" panose="02020603050405020304" pitchFamily="18" charset="0"/>
                <a:ea typeface="+mj-ea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例如</a:t>
            </a:r>
            <a:r>
              <a:rPr lang="en-US" altLang="x-none" sz="2000" dirty="0">
                <a:latin typeface="Times New Roman" panose="02020603050405020304" pitchFamily="18" charset="0"/>
                <a:ea typeface="+mj-ea"/>
              </a:rPr>
              <a:t>,</a:t>
            </a:r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ea typeface="+mj-ea"/>
              </a:rPr>
              <a:t>应用或用户被赋值多个候选服务器名</a:t>
            </a:r>
            <a:endParaRPr lang="en-US" altLang="x-none" sz="1600" dirty="0">
              <a:latin typeface="Times New Roman" panose="02020603050405020304" pitchFamily="18" charset="0"/>
              <a:ea typeface="+mj-ea"/>
            </a:endParaRPr>
          </a:p>
          <a:p>
            <a:pPr lvl="2"/>
            <a:r>
              <a:rPr lang="en-US" altLang="x-none" sz="1600" dirty="0">
                <a:latin typeface="Times New Roman" panose="02020603050405020304" pitchFamily="18" charset="0"/>
                <a:ea typeface="+mj-ea"/>
              </a:rPr>
              <a:t>HTTP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</a:rPr>
              <a:t>重定向</a:t>
            </a:r>
            <a:endParaRPr lang="en-US" altLang="x-none" sz="1600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Times New Roman" panose="02020603050405020304" pitchFamily="18" charset="0"/>
                <a:ea typeface="+mj-ea"/>
              </a:rPr>
              <a:t>DNS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层</a:t>
            </a:r>
            <a:r>
              <a:rPr lang="en-US" altLang="x-none" sz="2000" dirty="0">
                <a:latin typeface="Times New Roman" panose="02020603050405020304" pitchFamily="18" charset="0"/>
                <a:ea typeface="+mj-ea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域名解析服务返回多个服务器地址</a:t>
            </a:r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Times New Roman" panose="02020603050405020304" pitchFamily="18" charset="0"/>
                <a:ea typeface="+mj-ea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层</a:t>
            </a:r>
            <a:r>
              <a:rPr lang="en-US" altLang="x-none" sz="2000" dirty="0">
                <a:latin typeface="Times New Roman" panose="02020603050405020304" pitchFamily="18" charset="0"/>
                <a:ea typeface="+mj-ea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相同的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地址表示多个物理机</a:t>
            </a:r>
            <a:endParaRPr lang="en-US" altLang="x-none" sz="2000" dirty="0">
              <a:latin typeface="Times New Roman" panose="02020603050405020304" pitchFamily="18" charset="0"/>
              <a:ea typeface="+mj-ea"/>
            </a:endParaRPr>
          </a:p>
          <a:p>
            <a:pPr lvl="2"/>
            <a:r>
              <a:rPr lang="en-US" altLang="x-none" dirty="0">
                <a:latin typeface="Times New Roman" panose="02020603050405020304" pitchFamily="18" charset="0"/>
                <a:ea typeface="+mj-ea"/>
              </a:rPr>
              <a:t>IP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</a:rPr>
              <a:t>任播</a:t>
            </a:r>
            <a:r>
              <a:rPr lang="en-US" altLang="x-none" dirty="0">
                <a:latin typeface="Times New Roman" panose="02020603050405020304" pitchFamily="18" charset="0"/>
                <a:ea typeface="+mj-ea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多个服务器共享相同</a:t>
            </a:r>
            <a:r>
              <a:rPr lang="en-US" altLang="zh-CN" dirty="0">
                <a:latin typeface="Times New Roman" panose="02020603050405020304" pitchFamily="18" charset="0"/>
                <a:ea typeface="+mj-ea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，在因特网的不同部分声明。不同地域的客户端向不同服务器请求</a:t>
            </a:r>
            <a:endParaRPr lang="en-US" altLang="x-none" dirty="0">
              <a:latin typeface="Times New Roman" panose="02020603050405020304" pitchFamily="18" charset="0"/>
              <a:ea typeface="+mj-ea"/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</a:rPr>
              <a:t>间接智能交换</a:t>
            </a:r>
            <a:r>
              <a:rPr lang="en-US" altLang="x-none" dirty="0">
                <a:latin typeface="Times New Roman" panose="02020603050405020304" pitchFamily="18" charset="0"/>
                <a:ea typeface="+mj-ea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服务器</a:t>
            </a:r>
            <a:r>
              <a:rPr lang="en-US" altLang="zh-CN" dirty="0">
                <a:latin typeface="Times New Roman" panose="02020603050405020304" pitchFamily="18" charset="0"/>
                <a:ea typeface="+mj-ea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地址是虚拟地址，由一簇物理服务器共享</a:t>
            </a:r>
            <a:endParaRPr lang="en-US" altLang="x-none" dirty="0">
              <a:latin typeface="Times New Roman" panose="02020603050405020304" pitchFamily="18" charset="0"/>
              <a:ea typeface="+mj-ea"/>
            </a:endParaRPr>
          </a:p>
        </p:txBody>
      </p:sp>
      <p:pic>
        <p:nvPicPr>
          <p:cNvPr id="1075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225"/>
            <a:ext cx="1638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ADA2-CF4E-434E-8C4B-90A932B3EE70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635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+mj-ea"/>
                <a:ea typeface="+mj-ea"/>
              </a:rPr>
              <a:t>两层定向</a:t>
            </a:r>
            <a:endParaRPr lang="en-US" sz="3200" dirty="0">
              <a:latin typeface="+mj-ea"/>
              <a:ea typeface="+mj-ea"/>
            </a:endParaRPr>
          </a:p>
        </p:txBody>
      </p:sp>
      <p:pic>
        <p:nvPicPr>
          <p:cNvPr id="1269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Rectangle 2"/>
          <p:cNvSpPr>
            <a:spLocks noChangeArrowheads="1"/>
          </p:cNvSpPr>
          <p:nvPr/>
        </p:nvSpPr>
        <p:spPr bwMode="auto">
          <a:xfrm>
            <a:off x="0" y="4114800"/>
            <a:ext cx="4745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高层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：检索到渐近服务器，并定向到低层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缩小范围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低层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DNS :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负责管理不同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</a:rPr>
              <a:t>地址的服务器集群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9824" y="4080382"/>
            <a:ext cx="42080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输入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: dsc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</a:rPr>
              <a:t>j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.akamaiedge.net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和客户端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</a:rPr>
              <a:t>IP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, 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输出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域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 (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低层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) DNS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0949" y="5385137"/>
            <a:ext cx="43669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输入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:  e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</a:rPr>
              <a:t>12596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.dsc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</a:rPr>
              <a:t>j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.akamaiedge.net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和客户端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</a:rPr>
              <a:t>IP</a:t>
            </a:r>
            <a:endParaRPr lang="en-US" sz="2000" dirty="0">
              <a:latin typeface="Times New Roman" panose="02020603050405020304" pitchFamily="18" charset="0"/>
              <a:ea typeface="+mj-ea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输出</a:t>
            </a:r>
            <a:r>
              <a:rPr lang="en-US" sz="2000" dirty="0">
                <a:latin typeface="Times New Roman" panose="02020603050405020304" pitchFamily="18" charset="0"/>
                <a:ea typeface="+mj-ea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</a:rPr>
              <a:t>具体的服务器</a:t>
            </a:r>
            <a:endParaRPr lang="en-US" sz="20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B2A156-C28A-40BA-ADDF-CEFF68D13DC0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01079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讨论</a:t>
            </a:r>
            <a:endParaRPr 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多台服务器使用</a:t>
            </a:r>
            <a:r>
              <a:rPr lang="en-US" altLang="zh-CN" dirty="0">
                <a:latin typeface="Times New Roman" panose="02020603050405020304" pitchFamily="18" charset="0"/>
                <a:ea typeface="+mj-ea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的优点</a:t>
            </a:r>
            <a:endParaRPr lang="en-US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利用现有的</a:t>
            </a:r>
            <a:r>
              <a:rPr lang="en-US" altLang="zh-CN" dirty="0">
                <a:latin typeface="Times New Roman" panose="02020603050405020304" pitchFamily="18" charset="0"/>
                <a:ea typeface="+mj-ea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的特性（例如，别名，层次化命名）</a:t>
            </a:r>
            <a:endParaRPr lang="en-US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利用现有的</a:t>
            </a:r>
            <a:r>
              <a:rPr lang="en-US" altLang="zh-CN" dirty="0">
                <a:latin typeface="Times New Roman" panose="02020603050405020304" pitchFamily="18" charset="0"/>
                <a:ea typeface="+mj-ea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发布和优化</a:t>
            </a:r>
            <a:endParaRPr lang="en-US" dirty="0">
              <a:latin typeface="Times New Roman" panose="02020603050405020304" pitchFamily="18" charset="0"/>
              <a:ea typeface="+mj-ea"/>
            </a:endParaRPr>
          </a:p>
          <a:p>
            <a:endParaRPr lang="en-US" dirty="0">
              <a:latin typeface="Times New Roman" panose="02020603050405020304" pitchFamily="18" charset="0"/>
              <a:ea typeface="+mj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Times New Roman" panose="02020603050405020304" pitchFamily="18" charset="0"/>
                <a:ea typeface="+mj-ea"/>
              </a:rPr>
              <a:t>使用</a:t>
            </a:r>
            <a:r>
              <a:rPr lang="en-US" dirty="0">
                <a:latin typeface="Times New Roman" panose="02020603050405020304" pitchFamily="18" charset="0"/>
                <a:ea typeface="+mj-ea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的缺点</a:t>
            </a:r>
            <a:endParaRPr lang="en-US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分布式缓存降低了相应速度</a:t>
            </a:r>
            <a:endParaRPr lang="en-US" dirty="0">
              <a:latin typeface="Times New Roman" panose="02020603050405020304" pitchFamily="18" charset="0"/>
              <a:ea typeface="+mj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只能以</a:t>
            </a:r>
            <a:r>
              <a:rPr lang="en-US" altLang="zh-CN" dirty="0">
                <a:latin typeface="Times New Roman" panose="02020603050405020304" pitchFamily="18" charset="0"/>
                <a:ea typeface="+mj-ea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地址为单位</a:t>
            </a:r>
            <a:endParaRPr lang="en-US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36ADDF-26FB-4DC4-94BE-A60A68262F1D}"/>
              </a:ext>
            </a:extLst>
          </p:cNvPr>
          <p:cNvSpPr txBox="1">
            <a:spLocks/>
          </p:cNvSpPr>
          <p:nvPr/>
        </p:nvSpPr>
        <p:spPr bwMode="auto">
          <a:xfrm>
            <a:off x="8733900" y="6401645"/>
            <a:ext cx="410100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z="14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0831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通用复杂性</a:t>
            </a:r>
            <a:endParaRPr lang="en-US" altLang="x-none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912754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198" dirty="0">
                <a:solidFill>
                  <a:srgbClr val="000000"/>
                </a:solidFill>
                <a:latin typeface="Tahoma" charset="0"/>
              </a:rPr>
              <a:t>39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在高度组织的系统中</a:t>
            </a:r>
            <a:r>
              <a:rPr lang="zh-CN" altLang="en-US" dirty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，复杂性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主要来自于设计策略，这些策略旨在为其环境和组件中的</a:t>
            </a:r>
            <a:r>
              <a:rPr lang="zh-CN" altLang="en-US" dirty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zh-CN" altLang="en-US" dirty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鲁棒性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x-none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可扩展性</a:t>
            </a:r>
            <a:r>
              <a:rPr lang="zh-CN" altLang="en-US" sz="1996" dirty="0">
                <a:latin typeface="宋体" panose="02010600030101010101" pitchFamily="2" charset="-122"/>
                <a:ea typeface="宋体" panose="02010600030101010101" pitchFamily="2" charset="-122"/>
              </a:rPr>
              <a:t>是对整个系统规模和复杂性变化的鲁棒性。</a:t>
            </a:r>
            <a:endParaRPr lang="en-US" altLang="x-none" sz="1996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进化性</a:t>
            </a:r>
            <a:r>
              <a:rPr lang="zh-CN" altLang="en-US" sz="1996" dirty="0">
                <a:latin typeface="宋体" panose="02010600030101010101" pitchFamily="2" charset="-122"/>
                <a:ea typeface="宋体" panose="02010600030101010101" pitchFamily="2" charset="-122"/>
              </a:rPr>
              <a:t>是指对各种（通常是长期）时间尺度上的巨大变化的鲁棒性。</a:t>
            </a:r>
            <a:endParaRPr lang="en-US" altLang="x-none" sz="1996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可靠性</a:t>
            </a:r>
            <a:r>
              <a:rPr lang="zh-CN" altLang="en-US" sz="1996" dirty="0">
                <a:latin typeface="宋体" panose="02010600030101010101" pitchFamily="2" charset="-122"/>
                <a:ea typeface="宋体" panose="02010600030101010101" pitchFamily="2" charset="-122"/>
              </a:rPr>
              <a:t>是指对组件故障的鲁棒性。</a:t>
            </a:r>
            <a:endParaRPr lang="en-US" altLang="x-none" sz="1996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效率</a:t>
            </a:r>
            <a:r>
              <a:rPr lang="zh-CN" altLang="en-US" sz="1996" dirty="0">
                <a:latin typeface="宋体" panose="02010600030101010101" pitchFamily="2" charset="-122"/>
                <a:ea typeface="宋体" panose="02010600030101010101" pitchFamily="2" charset="-122"/>
              </a:rPr>
              <a:t>是对资源稀缺的鲁棒性。</a:t>
            </a:r>
            <a:endParaRPr lang="en-US" altLang="x-none" sz="1996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模块化</a:t>
            </a:r>
            <a:r>
              <a:rPr lang="zh-CN" altLang="en-US" sz="1996" dirty="0">
                <a:latin typeface="宋体" panose="02010600030101010101" pitchFamily="2" charset="-122"/>
                <a:ea typeface="宋体" panose="02010600030101010101" pitchFamily="2" charset="-122"/>
              </a:rPr>
              <a:t>是对组件重新布置的鲁棒性。</a:t>
            </a:r>
            <a:endParaRPr lang="en-US" altLang="x-none" sz="1996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6311854" y="6395308"/>
            <a:ext cx="1272407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1597">
                <a:solidFill>
                  <a:srgbClr val="000000"/>
                </a:solidFill>
              </a:rPr>
              <a:t>David Meyer</a:t>
            </a:r>
            <a:endParaRPr lang="en-US" altLang="x-none" sz="3993">
              <a:solidFill>
                <a:srgbClr val="000000"/>
              </a:solidFill>
            </a:endParaRPr>
          </a:p>
        </p:txBody>
      </p:sp>
      <p:pic>
        <p:nvPicPr>
          <p:cNvPr id="140293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5597" y="-4754"/>
            <a:ext cx="2492522" cy="16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60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198" dirty="0">
                <a:latin typeface="Tahoma" charset="0"/>
              </a:rPr>
              <a:t>49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416286" y="275718"/>
            <a:ext cx="7769126" cy="705878"/>
          </a:xfrm>
        </p:spPr>
        <p:txBody>
          <a:bodyPr anchor="t"/>
          <a:lstStyle/>
          <a:p>
            <a:r>
              <a:rPr lang="zh-CN" altLang="en-US" sz="3594" dirty="0">
                <a:latin typeface="宋体" panose="02010600030101010101" pitchFamily="2" charset="-122"/>
                <a:ea typeface="宋体" panose="02010600030101010101" pitchFamily="2" charset="-122"/>
              </a:rPr>
              <a:t>通信网络的分类</a:t>
            </a:r>
            <a:endParaRPr lang="en-US" altLang="zh-TW" sz="3594" i="1" dirty="0">
              <a:solidFill>
                <a:srgbClr val="FE00F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925" y="3425831"/>
            <a:ext cx="7769126" cy="304553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396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广播网络</a:t>
            </a:r>
            <a:endParaRPr lang="en-US" altLang="zh-TW" sz="2396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latin typeface="Times New Roman" panose="02020603050405020304" pitchFamily="18" charset="0"/>
                <a:ea typeface="宋体" panose="02010600030101010101" pitchFamily="2" charset="-122"/>
              </a:rPr>
              <a:t>节点共享一个公共通道</a:t>
            </a:r>
            <a:r>
              <a:rPr lang="en-US" altLang="zh-TW" sz="1996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996" dirty="0">
                <a:latin typeface="Times New Roman" panose="02020603050405020304" pitchFamily="18" charset="0"/>
                <a:ea typeface="宋体" panose="02010600030101010101" pitchFamily="2" charset="-122"/>
              </a:rPr>
              <a:t>一个节点发送的信息可以被网络中其他所有的节点接收</a:t>
            </a:r>
            <a:endParaRPr lang="en-US" altLang="zh-TW" sz="1996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latin typeface="Times New Roman" panose="02020603050405020304" pitchFamily="18" charset="0"/>
                <a:ea typeface="宋体" panose="02010600030101010101" pitchFamily="2" charset="-122"/>
              </a:rPr>
              <a:t>例子</a:t>
            </a:r>
            <a:r>
              <a:rPr lang="en-US" altLang="zh-TW" sz="1996" dirty="0">
                <a:latin typeface="Times New Roman" panose="02020603050405020304" pitchFamily="18" charset="0"/>
                <a:ea typeface="宋体" panose="02010600030101010101" pitchFamily="2" charset="-122"/>
              </a:rPr>
              <a:t>: TV, radio</a:t>
            </a:r>
            <a:r>
              <a:rPr lang="zh-CN" altLang="en-US" sz="1996" dirty="0">
                <a:latin typeface="Times New Roman" panose="02020603050405020304" pitchFamily="18" charset="0"/>
                <a:ea typeface="宋体" panose="02010600030101010101" pitchFamily="2" charset="-122"/>
              </a:rPr>
              <a:t>（无线电，收音机）</a:t>
            </a:r>
            <a:endParaRPr lang="en-US" altLang="zh-CN" sz="1996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TW" sz="1996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396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交换网络</a:t>
            </a:r>
            <a:endParaRPr lang="en-US" altLang="zh-TW" sz="2396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latin typeface="Times New Roman" panose="02020603050405020304" pitchFamily="18" charset="0"/>
                <a:ea typeface="宋体" panose="02010600030101010101" pitchFamily="2" charset="-122"/>
              </a:rPr>
              <a:t>信息可以被节点中一个小的子集（通常只有一个）所接收</a:t>
            </a:r>
            <a:endParaRPr lang="en-US" altLang="zh-TW" sz="1996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>
            <a:off x="3704189" y="1567701"/>
            <a:ext cx="1193319" cy="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zh-CN" altLang="en-US" sz="1797" dirty="0">
                <a:latin typeface="宋体" panose="02010600030101010101" pitchFamily="2" charset="-122"/>
                <a:ea typeface="宋体" panose="02010600030101010101" pitchFamily="2" charset="-122"/>
              </a:rPr>
              <a:t>通信网络</a:t>
            </a:r>
            <a:endParaRPr lang="en-US" altLang="x-none" sz="2795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41" name="Text Box 21"/>
          <p:cNvSpPr txBox="1">
            <a:spLocks noChangeArrowheads="1"/>
          </p:cNvSpPr>
          <p:nvPr/>
        </p:nvSpPr>
        <p:spPr bwMode="auto">
          <a:xfrm>
            <a:off x="6173432" y="2609862"/>
            <a:ext cx="1227581" cy="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zh-CN" altLang="en-US" sz="1797" dirty="0">
                <a:latin typeface="宋体" panose="02010600030101010101" pitchFamily="2" charset="-122"/>
                <a:ea typeface="宋体" panose="02010600030101010101" pitchFamily="2" charset="-122"/>
              </a:rPr>
              <a:t>广播网络</a:t>
            </a:r>
            <a:endParaRPr lang="en-US" altLang="x-none" sz="2795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47869" y="1983876"/>
            <a:ext cx="2735362" cy="916479"/>
            <a:chOff x="847323" y="1987550"/>
            <a:chExt cx="2740427" cy="918176"/>
          </a:xfrm>
        </p:grpSpPr>
        <p:sp>
          <p:nvSpPr>
            <p:cNvPr id="33800" name="Text Box 20"/>
            <p:cNvSpPr txBox="1">
              <a:spLocks noChangeArrowheads="1"/>
            </p:cNvSpPr>
            <p:nvPr/>
          </p:nvSpPr>
          <p:spPr bwMode="auto">
            <a:xfrm>
              <a:off x="847323" y="2536222"/>
              <a:ext cx="2058988" cy="369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3" tIns="45689" rIns="91373" bIns="45689">
              <a:spAutoFit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r>
                <a:rPr lang="zh-CN" altLang="en-US" sz="1797" dirty="0">
                  <a:latin typeface="宋体" panose="02010600030101010101" pitchFamily="2" charset="-122"/>
                  <a:ea typeface="宋体" panose="02010600030101010101" pitchFamily="2" charset="-122"/>
                </a:rPr>
                <a:t>交换网络</a:t>
              </a:r>
              <a:endParaRPr lang="en-US" altLang="x-none" sz="2795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01" name="Line 22"/>
            <p:cNvSpPr>
              <a:spLocks noChangeShapeType="1"/>
            </p:cNvSpPr>
            <p:nvPr/>
          </p:nvSpPr>
          <p:spPr bwMode="auto">
            <a:xfrm flipH="1">
              <a:off x="1533525" y="1987550"/>
              <a:ext cx="2054225" cy="539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264" tIns="45632" rIns="91264" bIns="45632" anchor="ctr"/>
            <a:lstStyle/>
            <a:p>
              <a:endParaRPr lang="en-US" sz="1797"/>
            </a:p>
          </p:txBody>
        </p:sp>
      </p:grpSp>
      <p:sp>
        <p:nvSpPr>
          <p:cNvPr id="65543" name="Line 23"/>
          <p:cNvSpPr>
            <a:spLocks noChangeShapeType="1"/>
          </p:cNvSpPr>
          <p:nvPr/>
        </p:nvSpPr>
        <p:spPr bwMode="auto">
          <a:xfrm>
            <a:off x="4960219" y="1982293"/>
            <a:ext cx="1827004" cy="6100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179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198" dirty="0">
                <a:latin typeface="Tahoma" charset="0"/>
              </a:rPr>
              <a:t>50</a:t>
            </a: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540865" y="4874124"/>
            <a:ext cx="8214388" cy="15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zh-CN" altLang="en-US" sz="1996" dirty="0">
                <a:solidFill>
                  <a:srgbClr val="FF0000"/>
                </a:solidFill>
                <a:latin typeface="+mj-ea"/>
                <a:ea typeface="+mj-ea"/>
              </a:rPr>
              <a:t>电路交换</a:t>
            </a:r>
            <a:r>
              <a:rPr lang="en-US" altLang="x-none" sz="1996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en-US" altLang="x-none" sz="1996" dirty="0">
                <a:latin typeface="+mj-ea"/>
                <a:ea typeface="+mj-ea"/>
              </a:rPr>
              <a:t> </a:t>
            </a:r>
            <a:r>
              <a:rPr lang="zh-CN" altLang="en-US" sz="1996" dirty="0">
                <a:latin typeface="+mj-ea"/>
                <a:ea typeface="+mj-ea"/>
              </a:rPr>
              <a:t>每个呼叫</a:t>
            </a:r>
            <a:r>
              <a:rPr lang="en-US" altLang="zh-CN" sz="1996" dirty="0">
                <a:latin typeface="+mj-ea"/>
                <a:ea typeface="+mj-ea"/>
              </a:rPr>
              <a:t>/</a:t>
            </a:r>
            <a:r>
              <a:rPr lang="zh-CN" altLang="en-US" sz="1996" dirty="0">
                <a:latin typeface="+mj-ea"/>
                <a:ea typeface="+mj-ea"/>
              </a:rPr>
              <a:t>对话的专用网络</a:t>
            </a:r>
            <a:r>
              <a:rPr lang="en-US" altLang="x-none" sz="1996" dirty="0">
                <a:latin typeface="+mj-ea"/>
                <a:ea typeface="+mj-ea"/>
              </a:rPr>
              <a:t>: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797" dirty="0">
                <a:latin typeface="+mj-ea"/>
                <a:ea typeface="+mj-ea"/>
              </a:rPr>
              <a:t>例如电话和蜂窝语音</a:t>
            </a:r>
            <a:endParaRPr lang="en-US" altLang="x-none" sz="1797" dirty="0">
              <a:latin typeface="+mj-ea"/>
              <a:ea typeface="+mj-ea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zh-CN" altLang="en-US" sz="1996" dirty="0">
                <a:solidFill>
                  <a:srgbClr val="FF0000"/>
                </a:solidFill>
                <a:latin typeface="+mj-ea"/>
                <a:ea typeface="+mj-ea"/>
              </a:rPr>
              <a:t>分组交换</a:t>
            </a:r>
            <a:r>
              <a:rPr lang="en-US" altLang="x-none" sz="1996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en-US" altLang="x-none" sz="1996" dirty="0">
                <a:latin typeface="+mj-ea"/>
                <a:ea typeface="+mj-ea"/>
              </a:rPr>
              <a:t> </a:t>
            </a:r>
            <a:r>
              <a:rPr lang="zh-CN" altLang="en-US" sz="1996" dirty="0">
                <a:latin typeface="+mj-ea"/>
                <a:ea typeface="+mj-ea"/>
              </a:rPr>
              <a:t>数据通过网络以</a:t>
            </a:r>
            <a:r>
              <a:rPr lang="zh-CN" altLang="en-US" sz="1996" dirty="0">
                <a:solidFill>
                  <a:srgbClr val="FF0000"/>
                </a:solidFill>
                <a:latin typeface="+mj-ea"/>
                <a:ea typeface="+mj-ea"/>
              </a:rPr>
              <a:t>离散的“块”</a:t>
            </a:r>
            <a:r>
              <a:rPr lang="zh-CN" altLang="en-US" sz="1996" dirty="0">
                <a:latin typeface="+mj-ea"/>
                <a:ea typeface="+mj-ea"/>
              </a:rPr>
              <a:t>的形式发送：</a:t>
            </a:r>
            <a:endParaRPr lang="en-US" altLang="zh-CN" sz="1996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797" dirty="0">
                <a:latin typeface="+mj-ea"/>
                <a:ea typeface="+mj-ea"/>
              </a:rPr>
              <a:t>例如因特网和蜂窝移动数据</a:t>
            </a:r>
            <a:endParaRPr lang="en-US" altLang="x-none" sz="1797" dirty="0">
              <a:latin typeface="+mj-ea"/>
              <a:ea typeface="+mj-ea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64806" y="538753"/>
            <a:ext cx="7769126" cy="60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zh-CN" altLang="en-US" sz="2795" u="sng" dirty="0">
                <a:solidFill>
                  <a:schemeClr val="accent2"/>
                </a:solidFill>
                <a:latin typeface="+mj-ea"/>
                <a:ea typeface="+mj-ea"/>
              </a:rPr>
              <a:t>交换网络分类</a:t>
            </a:r>
            <a:endParaRPr lang="en-US" altLang="zh-TW" sz="2795" i="1" u="sng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4572000" y="1416696"/>
            <a:ext cx="1362894" cy="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zh-CN" altLang="en-US" sz="1797" dirty="0">
                <a:latin typeface="+mj-ea"/>
                <a:ea typeface="+mj-ea"/>
              </a:rPr>
              <a:t>通信网络</a:t>
            </a:r>
            <a:endParaRPr lang="en-US" altLang="x-none" sz="2795" i="1" dirty="0">
              <a:latin typeface="+mj-ea"/>
              <a:ea typeface="+mj-ea"/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845345" y="2419414"/>
            <a:ext cx="2055182" cy="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zh-CN" altLang="en-US" sz="1797" dirty="0">
                <a:solidFill>
                  <a:srgbClr val="FF0000"/>
                </a:solidFill>
                <a:latin typeface="+mj-ea"/>
                <a:ea typeface="+mj-ea"/>
              </a:rPr>
              <a:t>交换网络</a:t>
            </a:r>
            <a:endParaRPr lang="en-US" altLang="x-none" sz="2795" i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7143611" y="2419413"/>
            <a:ext cx="1275175" cy="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zh-CN" altLang="en-US" sz="1797" dirty="0">
                <a:latin typeface="+mj-ea"/>
                <a:ea typeface="+mj-ea"/>
              </a:rPr>
              <a:t>广播网络</a:t>
            </a:r>
            <a:endParaRPr lang="en-US" altLang="x-none" sz="2795" i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H="1">
            <a:off x="2372623" y="1755699"/>
            <a:ext cx="2050428" cy="538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1797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5891151" y="1755228"/>
            <a:ext cx="1827004" cy="6100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1797"/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464806" y="3701428"/>
            <a:ext cx="2056766" cy="64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zh-CN" altLang="en-US" sz="1797" dirty="0">
                <a:latin typeface="+mj-ea"/>
                <a:ea typeface="+mj-ea"/>
              </a:rPr>
              <a:t>电路交换网络（例如电话）</a:t>
            </a:r>
            <a:endParaRPr lang="en-US" altLang="x-none" sz="2795" i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3309870" y="3723730"/>
            <a:ext cx="2524260" cy="64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zh-CN" altLang="en-US" sz="1797" dirty="0">
                <a:latin typeface="+mj-ea"/>
                <a:ea typeface="+mj-ea"/>
              </a:rPr>
              <a:t>分组交换网络（例如因特网）</a:t>
            </a:r>
            <a:endParaRPr lang="en-US" altLang="x-none" sz="2795" i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 flipH="1">
            <a:off x="1310964" y="3048704"/>
            <a:ext cx="1210608" cy="6148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1797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2749750" y="3055043"/>
            <a:ext cx="1451462" cy="538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179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3777</Words>
  <Application>Microsoft Office PowerPoint</Application>
  <PresentationFormat>全屏显示(4:3)</PresentationFormat>
  <Paragraphs>797</Paragraphs>
  <Slides>66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66</vt:i4>
      </vt:variant>
    </vt:vector>
  </HeadingPairs>
  <TitlesOfParts>
    <vt:vector size="85" baseType="lpstr">
      <vt:lpstr>メイリオ</vt:lpstr>
      <vt:lpstr>ＭＳ Ｐゴシック</vt:lpstr>
      <vt:lpstr>新細明體</vt:lpstr>
      <vt:lpstr>ZapfDingbats</vt:lpstr>
      <vt:lpstr>等线</vt:lpstr>
      <vt:lpstr>宋体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Photo Editor Photo</vt:lpstr>
      <vt:lpstr>Clip</vt:lpstr>
      <vt:lpstr>Equation</vt:lpstr>
      <vt:lpstr>公式</vt:lpstr>
      <vt:lpstr>Lecture 1</vt:lpstr>
      <vt:lpstr>网络协议的概念</vt:lpstr>
      <vt:lpstr>总结</vt:lpstr>
      <vt:lpstr>Lecture 2</vt:lpstr>
      <vt:lpstr>回顾</vt:lpstr>
      <vt:lpstr>互联网物理基础设施</vt:lpstr>
      <vt:lpstr>通用复杂性</vt:lpstr>
      <vt:lpstr>通信网络的分类</vt:lpstr>
      <vt:lpstr>PowerPoint 演示文稿</vt:lpstr>
      <vt:lpstr>Lecture 3</vt:lpstr>
      <vt:lpstr>电路交换：过程</vt:lpstr>
      <vt:lpstr>PowerPoint 演示文稿</vt:lpstr>
      <vt:lpstr>PowerPoint 演示文稿</vt:lpstr>
      <vt:lpstr>排队论</vt:lpstr>
      <vt:lpstr>PowerPoint 演示文稿</vt:lpstr>
      <vt:lpstr>PowerPoint 演示文稿</vt:lpstr>
      <vt:lpstr>Lecture 4</vt:lpstr>
      <vt:lpstr>回顾: 电路交换 vs. 分组交换</vt:lpstr>
      <vt:lpstr>PowerPoint 演示文稿</vt:lpstr>
      <vt:lpstr>PowerPoint 演示文稿</vt:lpstr>
      <vt:lpstr>PowerPoint 演示文稿</vt:lpstr>
      <vt:lpstr>总结: 端到端原则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Lecture 5</vt:lpstr>
      <vt:lpstr>客户端-服务器模式</vt:lpstr>
      <vt:lpstr>客户端-服务器模式：关键问题</vt:lpstr>
      <vt:lpstr>Lecture 6</vt:lpstr>
      <vt:lpstr>回顾: 电子邮件应用</vt:lpstr>
      <vt:lpstr>PowerPoint 演示文稿</vt:lpstr>
      <vt:lpstr>PowerPoint 演示文稿</vt:lpstr>
      <vt:lpstr>Lecture 7</vt:lpstr>
      <vt:lpstr>回顾: DNS 协议, 消息</vt:lpstr>
      <vt:lpstr>Lecture 8</vt:lpstr>
      <vt:lpstr>TCP 面向连接的多路分解</vt:lpstr>
      <vt:lpstr>Lecture 9</vt:lpstr>
      <vt:lpstr>总结: 基础的套接字编程</vt:lpstr>
      <vt:lpstr>FTP: 一个具有独立的控制和数据连接的客户段-服务器应用程序</vt:lpstr>
      <vt:lpstr>FTP PASV: 服务器指定数据端口,客户端发起连接</vt:lpstr>
      <vt:lpstr>HTTP 1.0 消息流</vt:lpstr>
      <vt:lpstr>HTTP1.0 消息流</vt:lpstr>
      <vt:lpstr>Lecture 10</vt:lpstr>
      <vt:lpstr>重点总结：FTP</vt:lpstr>
      <vt:lpstr>有状态的用户-服务器交互：cookie</vt:lpstr>
      <vt:lpstr>客户端请求认证</vt:lpstr>
      <vt:lpstr>加速基本的HTTP/1.0的一些努力</vt:lpstr>
      <vt:lpstr>两种代理</vt:lpstr>
      <vt:lpstr>Lecture 11</vt:lpstr>
      <vt:lpstr>回顾: 基础 HTTP/1.0 的延迟</vt:lpstr>
      <vt:lpstr>背景: 利特尔法则 (1961)</vt:lpstr>
      <vt:lpstr>利特尔法则 : 证明</vt:lpstr>
      <vt:lpstr>Lecture 12</vt:lpstr>
      <vt:lpstr>总结：程序正确性分析</vt:lpstr>
      <vt:lpstr>Lecture 14</vt:lpstr>
      <vt:lpstr>总结：高性能网络服务器</vt:lpstr>
      <vt:lpstr>为什么使用多台服务器？</vt:lpstr>
      <vt:lpstr>为什么使用多台服务器？</vt:lpstr>
      <vt:lpstr>为什么使用多台服务器？</vt:lpstr>
      <vt:lpstr>请求路由概览</vt:lpstr>
      <vt:lpstr>请求路由：基础架构</vt:lpstr>
      <vt:lpstr>客户端定向机制</vt:lpstr>
      <vt:lpstr>两层定向</vt:lpstr>
      <vt:lpstr>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Network Protocol?</dc:title>
  <dc:creator>zhihao zhang</dc:creator>
  <cp:lastModifiedBy>zhihao zhang</cp:lastModifiedBy>
  <cp:revision>243</cp:revision>
  <dcterms:created xsi:type="dcterms:W3CDTF">2021-09-18T13:30:12Z</dcterms:created>
  <dcterms:modified xsi:type="dcterms:W3CDTF">2021-11-04T12:26:11Z</dcterms:modified>
</cp:coreProperties>
</file>