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5943" r:id="rId2"/>
    <p:sldMasterId id="2147487229" r:id="rId3"/>
  </p:sldMasterIdLst>
  <p:notesMasterIdLst>
    <p:notesMasterId r:id="rId69"/>
  </p:notesMasterIdLst>
  <p:handoutMasterIdLst>
    <p:handoutMasterId r:id="rId70"/>
  </p:handoutMasterIdLst>
  <p:sldIdLst>
    <p:sldId id="784" r:id="rId4"/>
    <p:sldId id="1119" r:id="rId5"/>
    <p:sldId id="708" r:id="rId6"/>
    <p:sldId id="1148" r:id="rId7"/>
    <p:sldId id="1090" r:id="rId8"/>
    <p:sldId id="1091" r:id="rId9"/>
    <p:sldId id="1092" r:id="rId10"/>
    <p:sldId id="1093" r:id="rId11"/>
    <p:sldId id="1094" r:id="rId12"/>
    <p:sldId id="1095" r:id="rId13"/>
    <p:sldId id="1096" r:id="rId14"/>
    <p:sldId id="1097" r:id="rId15"/>
    <p:sldId id="1099" r:id="rId16"/>
    <p:sldId id="1098" r:id="rId17"/>
    <p:sldId id="1100" r:id="rId18"/>
    <p:sldId id="1101" r:id="rId19"/>
    <p:sldId id="1102" r:id="rId20"/>
    <p:sldId id="1103" r:id="rId21"/>
    <p:sldId id="1104" r:id="rId22"/>
    <p:sldId id="1105" r:id="rId23"/>
    <p:sldId id="1106" r:id="rId24"/>
    <p:sldId id="1107" r:id="rId25"/>
    <p:sldId id="1108" r:id="rId26"/>
    <p:sldId id="1109" r:id="rId27"/>
    <p:sldId id="1110" r:id="rId28"/>
    <p:sldId id="1157" r:id="rId29"/>
    <p:sldId id="1112" r:id="rId30"/>
    <p:sldId id="1113" r:id="rId31"/>
    <p:sldId id="1114" r:id="rId32"/>
    <p:sldId id="1115" r:id="rId33"/>
    <p:sldId id="1116" r:id="rId34"/>
    <p:sldId id="1117" r:id="rId35"/>
    <p:sldId id="1118" r:id="rId36"/>
    <p:sldId id="1263" r:id="rId37"/>
    <p:sldId id="1120" r:id="rId38"/>
    <p:sldId id="1121" r:id="rId39"/>
    <p:sldId id="1122" r:id="rId40"/>
    <p:sldId id="1264" r:id="rId41"/>
    <p:sldId id="1265" r:id="rId42"/>
    <p:sldId id="1266" r:id="rId43"/>
    <p:sldId id="1128" r:id="rId44"/>
    <p:sldId id="1127" r:id="rId45"/>
    <p:sldId id="1158" r:id="rId46"/>
    <p:sldId id="1267" r:id="rId47"/>
    <p:sldId id="1130" r:id="rId48"/>
    <p:sldId id="1268" r:id="rId49"/>
    <p:sldId id="1132" r:id="rId50"/>
    <p:sldId id="1269" r:id="rId51"/>
    <p:sldId id="1270" r:id="rId52"/>
    <p:sldId id="1271" r:id="rId53"/>
    <p:sldId id="1272" r:id="rId54"/>
    <p:sldId id="1137" r:id="rId55"/>
    <p:sldId id="1273" r:id="rId56"/>
    <p:sldId id="1139" r:id="rId57"/>
    <p:sldId id="1140" r:id="rId58"/>
    <p:sldId id="1274" r:id="rId59"/>
    <p:sldId id="1275" r:id="rId60"/>
    <p:sldId id="1276" r:id="rId61"/>
    <p:sldId id="1277" r:id="rId62"/>
    <p:sldId id="1278" r:id="rId63"/>
    <p:sldId id="1146" r:id="rId64"/>
    <p:sldId id="1147" r:id="rId65"/>
    <p:sldId id="1279" r:id="rId66"/>
    <p:sldId id="1149" r:id="rId67"/>
    <p:sldId id="1125" r:id="rId68"/>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19"/>
    <p:restoredTop sz="96638"/>
  </p:normalViewPr>
  <p:slideViewPr>
    <p:cSldViewPr>
      <p:cViewPr varScale="1">
        <p:scale>
          <a:sx n="141" d="100"/>
          <a:sy n="141" d="100"/>
        </p:scale>
        <p:origin x="400" y="176"/>
      </p:cViewPr>
      <p:guideLst>
        <p:guide orient="horz" pos="2160"/>
        <p:guide pos="2880"/>
      </p:guideLst>
    </p:cSldViewPr>
  </p:slideViewPr>
  <p:notesTextViewPr>
    <p:cViewPr>
      <p:scale>
        <a:sx n="100" d="100"/>
        <a:sy n="100" d="100"/>
      </p:scale>
      <p:origin x="0" y="0"/>
    </p:cViewPr>
  </p:notesTextViewPr>
  <p:sorterViewPr>
    <p:cViewPr>
      <p:scale>
        <a:sx n="129" d="100"/>
        <a:sy n="129" d="100"/>
      </p:scale>
      <p:origin x="0" y="20192"/>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59D14D91-5522-424E-AFC7-1EC38530F906}" type="datetimeFigureOut">
              <a:rPr lang="en-US" altLang="x-none"/>
              <a:pPr/>
              <a:t>11/3/21</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F3A2A0E-90D3-D743-946F-7AAA3D3D16CB}"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F14CCB5C-21A4-CF4F-86E9-B30DBB34E495}" type="datetimeFigureOut">
              <a:rPr lang="en-US" altLang="x-none"/>
              <a:pPr/>
              <a:t>11/3/21</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BB07C14D-D412-6446-8EA1-7ECF0514C9D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5A342D-3F70-A947-A8C0-13869B2C1968}" type="slidenum">
              <a:rPr lang="en-US" altLang="x-none" sz="1200">
                <a:latin typeface="Times New Roman" charset="0"/>
              </a:rPr>
              <a:pPr eaLnBrk="1" hangingPunct="1"/>
              <a:t>1</a:t>
            </a:fld>
            <a:endParaRPr lang="en-US" altLang="x-none" sz="1200">
              <a:latin typeface="Times New Roman"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85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57FCA9C-B184-714F-899B-6DA64435C0E9}"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85272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23D4681-CB88-4945-813D-A846B577180B}"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21233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26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C6BA4C-7B87-F541-B251-E3D4E938035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29761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67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3F9BFB0-118A-8848-8465-97F9EB4F5E22}"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122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46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2415156-74A2-1746-A8AD-EA9BD7C25B41}"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7945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878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BFBD26-E5C7-B648-83E9-8106CAA1A4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1747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8AA068A-759D-1E47-82AD-9D4A7987A8E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371144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28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1D633BC-F7DC-8E47-B12D-79D9F94F727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0964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493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5976F83-6267-7D49-A648-6F83F64F6C1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4528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69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BFD4C12-9785-AE45-B7F7-E8B3FE496A25}"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19</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511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6933CB9-7A9E-3241-B3DC-4AF9C0BEA0E1}" type="slidenum">
              <a:rPr lang="en-US" altLang="x-none" sz="1300">
                <a:solidFill>
                  <a:srgbClr val="000000"/>
                </a:solidFill>
                <a:latin typeface="Calibri" charset="0"/>
              </a:rPr>
              <a:pPr eaLnBrk="1" hangingPunct="1"/>
              <a:t>2</a:t>
            </a:fld>
            <a:endParaRPr lang="en-US" altLang="x-none" sz="1300">
              <a:solidFill>
                <a:srgbClr val="000000"/>
              </a:solidFil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902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E917FFF-915C-3642-977C-005EF47AD91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010737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21C459A-E301-704C-ACF3-E533E5AB58B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48672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E489626-F943-F245-BBD6-29C2B1F8A94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4491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51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A5F2522-490E-5B4B-8FEE-3D424ED6D63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160518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721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996794B-DBA9-CC43-9F7A-8AF7CAF47A0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068704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926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92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E6DBB91-82A0-CB42-A4F4-E897B1DB9A2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98494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15BBA42-E452-FE4B-B260-46830EA4CCBD}" type="slidenum">
              <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26</a:t>
            </a:fld>
            <a:endPar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93072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3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F041C4A-9832-6B47-892D-AF6BB809F3CE}"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27</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97491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54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54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47D1A32-DCD9-3346-A87F-A09DE9651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28</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9695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74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74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AA3B35-9B5A-CD42-9FFD-E52761C88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29</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75444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5CE569-21DC-6345-8E34-1C42740271D2}"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95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95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727D326-536F-4845-B3C1-C629DE4BC464}"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05665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15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15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83D10CF-73BD-114D-B87E-BE54A770E6FD}"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600750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36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ABA1D70-2D4A-A942-A6E4-59EDABBDA2CF}"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156025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56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56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F23D840-89E9-7746-B635-4817A647C682}"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733262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76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76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8E9FE5E-3A28-9E47-AD47-5E978659DD13}"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81928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97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97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3E62FF-2A09-2E49-9A97-0BD09559CFC6}"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35</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67432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17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17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4D9E5FA-430E-A847-9977-F71CCEEF25C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217720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38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7AC899-DF43-754C-B840-8975AD994D08}"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37</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320408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58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58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59771EF-CDF4-3447-9146-649E6547D8CB}"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38</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19169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79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79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9196F17-2AA6-BB4E-B384-F2ED931B76B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39</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588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4</a:t>
            </a:fld>
            <a:endParaRPr lang="en-US" altLang="x-none" sz="1300">
              <a:latin typeface="Calibri" charset="0"/>
            </a:endParaRPr>
          </a:p>
        </p:txBody>
      </p:sp>
    </p:spTree>
    <p:extLst>
      <p:ext uri="{BB962C8B-B14F-4D97-AF65-F5344CB8AC3E}">
        <p14:creationId xmlns:p14="http://schemas.microsoft.com/office/powerpoint/2010/main" val="1752035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998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99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DDE0BBF-0592-5647-B4D8-D699CE0E25D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78258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613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61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D5E840-D8D4-6544-AA0A-7CE30526810A}"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784399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40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40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B82C720-86B8-BC4F-B7F3-CD6532FF58A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5200" rtl="0" eaLnBrk="1" fontAlgn="base" latinLnBrk="0" hangingPunct="1">
                <a:lnSpc>
                  <a:spcPct val="100000"/>
                </a:lnSpc>
                <a:spcBef>
                  <a:spcPct val="0"/>
                </a:spcBef>
                <a:spcAft>
                  <a:spcPct val="0"/>
                </a:spcAft>
                <a:buClrTx/>
                <a:buSzTx/>
                <a:buFontTx/>
                <a:buNone/>
                <a:tabLst/>
                <a:defRPr/>
              </a:pPr>
              <a:t>42</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849956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1C91F5-28CD-7945-BBD7-8F0787DB6AE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540739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81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81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A569B36B-47BB-A04E-9007-74B9786CC253}"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508148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022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02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01E93317-FC24-5A4F-95E2-F16DFA6F3C4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87377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227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22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BE4CBA63-292D-EC4A-BCA5-1980CA66D1E7}"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00854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432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4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653E575-2B8E-9E48-9B53-D28F405841E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36667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63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63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3A9EDBF8-D772-3742-AB9A-50B42771D13C}"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8236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841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84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C55EDBCF-3D94-E447-938A-45B92A3AAD8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0272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F7D800-22B4-0949-B106-9817B466455E}"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181213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046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04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965040AB-404D-8C4B-BAE6-D3E0A67DBBEB}"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270171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848297B-26AF-834F-92AF-D67329263B6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25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251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84072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45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45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641791D9-BC15-8F40-A603-4ED5D65ECE5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764685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66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66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1F0EBE4B-74FF-154C-A6C6-FACB7C2A8899}"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869589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68E10B8-3B3D-544B-8683-D3897C58992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9865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3552127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E250E68-0C22-1B47-BE87-21668CF6B52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55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00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0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17191631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5BAF5FD-9137-8540-98B4-636BE3E5C791}"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275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275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48684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48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48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DFB5453-8DF3-C84F-B6C1-EE6F9A85EC4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594494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68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6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F6E3A43B-8FBA-9948-8570-073FC964F34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58</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900996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88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88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28599D1-CDAF-A44F-8971-1D7B4D29F23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59</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35326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B12B92D-92F9-F543-B008-B87C0955A72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42494701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094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09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494F1CD-CC8E-E244-A9F8-722C0F499A49}"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60</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7614451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29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29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607A140-40B5-6543-A40B-FE22B320AD8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61</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6544557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50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50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C13133C-E3C0-954F-BD5D-686A10AE9413}"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62</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16009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70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7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28A8E01-C2A3-EA4B-A113-41C5C2640326}"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63</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39276570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91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91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86537D3-82AA-8D47-86FE-B69EB53D1CE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64</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8127020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21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67C6B6-FA95-6949-B144-4706301C9C8C}" type="slidenum">
              <a:rPr lang="en-US" altLang="x-none" sz="1300">
                <a:solidFill>
                  <a:srgbClr val="000000"/>
                </a:solidFill>
                <a:latin typeface="Calibri" charset="0"/>
              </a:rPr>
              <a:pPr eaLnBrk="1" hangingPunct="1"/>
              <a:t>65</a:t>
            </a:fld>
            <a:endParaRPr lang="en-US" altLang="x-none" sz="1300">
              <a:solidFill>
                <a:srgbClr val="000000"/>
              </a:solidFill>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AA07B82-DB61-6747-AB67-B4B0DCC44962}"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68443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445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B6E577-1F62-2F4D-8813-6FEEFCFF0CE7}"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1141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64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2EF6C17-84DC-0244-B7D0-96DA2FCFDE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9</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5069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fld id="{2D8C78FC-9B6B-194F-99E0-C4445883305D}" type="datetime1">
              <a:rPr lang="en-US" altLang="x-none"/>
              <a:pPr/>
              <a:t>11/3/21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a:defRPr/>
            </a:lvl1pPr>
          </a:lstStyle>
          <a:p>
            <a:fld id="{D9F9F519-CD00-5F4D-B7F2-0EE1F4636E50}" type="slidenum">
              <a:rPr lang="en-US" altLang="x-none"/>
              <a:pPr/>
              <a:t>‹#›</a:t>
            </a:fld>
            <a:endParaRPr lang="en-US" altLang="x-none"/>
          </a:p>
        </p:txBody>
      </p:sp>
    </p:spTree>
    <p:extLst>
      <p:ext uri="{BB962C8B-B14F-4D97-AF65-F5344CB8AC3E}">
        <p14:creationId xmlns:p14="http://schemas.microsoft.com/office/powerpoint/2010/main" val="102211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D76391F4-8127-0444-9966-6E95F978F5AD}" type="datetime1">
              <a:rPr lang="en-US" altLang="x-none"/>
              <a:pPr/>
              <a:t>11/3/21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a:defRPr/>
            </a:lvl1pPr>
          </a:lstStyle>
          <a:p>
            <a:fld id="{1B8A529D-6132-CB46-8C6C-DAD9A2385A48}" type="slidenum">
              <a:rPr lang="en-US" altLang="x-none"/>
              <a:pPr/>
              <a:t>‹#›</a:t>
            </a:fld>
            <a:endParaRPr lang="en-US" altLang="x-none"/>
          </a:p>
        </p:txBody>
      </p:sp>
    </p:spTree>
    <p:extLst>
      <p:ext uri="{BB962C8B-B14F-4D97-AF65-F5344CB8AC3E}">
        <p14:creationId xmlns:p14="http://schemas.microsoft.com/office/powerpoint/2010/main" val="2776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D4C3E03C-FC3A-AF45-A298-EB9414F116B4}" type="datetime1">
              <a:rPr lang="en-US" altLang="x-none"/>
              <a:pPr/>
              <a:t>11/3/21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a:defRPr/>
            </a:lvl1pPr>
          </a:lstStyle>
          <a:p>
            <a:fld id="{9DBBDC82-DC13-7947-B18B-0C71C25B5EE4}" type="slidenum">
              <a:rPr lang="en-US" altLang="x-none"/>
              <a:pPr/>
              <a:t>‹#›</a:t>
            </a:fld>
            <a:endParaRPr lang="en-US" altLang="x-none"/>
          </a:p>
        </p:txBody>
      </p:sp>
    </p:spTree>
    <p:extLst>
      <p:ext uri="{BB962C8B-B14F-4D97-AF65-F5344CB8AC3E}">
        <p14:creationId xmlns:p14="http://schemas.microsoft.com/office/powerpoint/2010/main" val="44794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776A4402-0A0A-BC4E-A9D8-97D94A16B3AE}" type="datetime1">
              <a:rPr lang="en-US" altLang="x-none"/>
              <a:pPr/>
              <a:t>11/3/21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a:defRPr/>
            </a:lvl1pPr>
          </a:lstStyle>
          <a:p>
            <a:fld id="{9AB768B2-D33F-BF4A-93BD-11F19F8D5172}" type="slidenum">
              <a:rPr lang="en-US" altLang="x-none"/>
              <a:pPr/>
              <a:t>‹#›</a:t>
            </a:fld>
            <a:endParaRPr lang="en-US" altLang="x-none"/>
          </a:p>
        </p:txBody>
      </p:sp>
    </p:spTree>
    <p:extLst>
      <p:ext uri="{BB962C8B-B14F-4D97-AF65-F5344CB8AC3E}">
        <p14:creationId xmlns:p14="http://schemas.microsoft.com/office/powerpoint/2010/main" val="169328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02264EF-B338-B34E-AFD3-A635AC15D99F}" type="slidenum">
              <a:rPr lang="en-US" altLang="x-none"/>
              <a:pPr/>
              <a:t>‹#›</a:t>
            </a:fld>
            <a:endParaRPr lang="en-US" altLang="x-none"/>
          </a:p>
        </p:txBody>
      </p:sp>
    </p:spTree>
    <p:extLst>
      <p:ext uri="{BB962C8B-B14F-4D97-AF65-F5344CB8AC3E}">
        <p14:creationId xmlns:p14="http://schemas.microsoft.com/office/powerpoint/2010/main" val="39547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8AA23A2-5167-9F48-9C61-9B9589D68513}" type="slidenum">
              <a:rPr lang="en-US" altLang="x-none"/>
              <a:pPr/>
              <a:t>‹#›</a:t>
            </a:fld>
            <a:endParaRPr lang="en-US" altLang="x-none"/>
          </a:p>
        </p:txBody>
      </p:sp>
    </p:spTree>
    <p:extLst>
      <p:ext uri="{BB962C8B-B14F-4D97-AF65-F5344CB8AC3E}">
        <p14:creationId xmlns:p14="http://schemas.microsoft.com/office/powerpoint/2010/main" val="36047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0882520B-5508-1648-84CB-F87845B06DFF}" type="slidenum">
              <a:rPr lang="en-US" altLang="x-none"/>
              <a:pPr/>
              <a:t>‹#›</a:t>
            </a:fld>
            <a:endParaRPr lang="en-US" altLang="x-none"/>
          </a:p>
        </p:txBody>
      </p:sp>
    </p:spTree>
    <p:extLst>
      <p:ext uri="{BB962C8B-B14F-4D97-AF65-F5344CB8AC3E}">
        <p14:creationId xmlns:p14="http://schemas.microsoft.com/office/powerpoint/2010/main" val="4077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75825D9-59E6-E143-9C0F-67313CA91D8A}" type="slidenum">
              <a:rPr lang="en-US" altLang="x-none"/>
              <a:pPr/>
              <a:t>‹#›</a:t>
            </a:fld>
            <a:endParaRPr lang="en-US" altLang="x-none"/>
          </a:p>
        </p:txBody>
      </p:sp>
    </p:spTree>
    <p:extLst>
      <p:ext uri="{BB962C8B-B14F-4D97-AF65-F5344CB8AC3E}">
        <p14:creationId xmlns:p14="http://schemas.microsoft.com/office/powerpoint/2010/main" val="50793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2CA0234D-4097-7145-BC48-C4DBD432BE37}" type="slidenum">
              <a:rPr lang="en-US" altLang="x-none"/>
              <a:pPr/>
              <a:t>‹#›</a:t>
            </a:fld>
            <a:endParaRPr lang="en-US" altLang="x-none"/>
          </a:p>
        </p:txBody>
      </p:sp>
    </p:spTree>
    <p:extLst>
      <p:ext uri="{BB962C8B-B14F-4D97-AF65-F5344CB8AC3E}">
        <p14:creationId xmlns:p14="http://schemas.microsoft.com/office/powerpoint/2010/main" val="593257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F2B4FC0D-AD59-E54D-BA3C-2D5E46211E3B}" type="slidenum">
              <a:rPr lang="en-US" altLang="x-none"/>
              <a:pPr/>
              <a:t>‹#›</a:t>
            </a:fld>
            <a:endParaRPr lang="en-US" altLang="x-none"/>
          </a:p>
        </p:txBody>
      </p:sp>
    </p:spTree>
    <p:extLst>
      <p:ext uri="{BB962C8B-B14F-4D97-AF65-F5344CB8AC3E}">
        <p14:creationId xmlns:p14="http://schemas.microsoft.com/office/powerpoint/2010/main" val="11866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7D92F4B-A327-724E-BD5B-A528A870F54F}" type="slidenum">
              <a:rPr lang="en-US" altLang="x-none"/>
              <a:pPr/>
              <a:t>‹#›</a:t>
            </a:fld>
            <a:endParaRPr lang="en-US" altLang="x-none"/>
          </a:p>
        </p:txBody>
      </p:sp>
    </p:spTree>
    <p:extLst>
      <p:ext uri="{BB962C8B-B14F-4D97-AF65-F5344CB8AC3E}">
        <p14:creationId xmlns:p14="http://schemas.microsoft.com/office/powerpoint/2010/main" val="156404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675E07B6-5164-D048-9DFE-FF8AAE835CBC}" type="datetime1">
              <a:rPr lang="en-US" altLang="x-none"/>
              <a:pPr/>
              <a:t>11/3/21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a:defRPr/>
            </a:lvl1pPr>
          </a:lstStyle>
          <a:p>
            <a:fld id="{4233A062-1DAB-6544-B281-8FCB983AFCD2}" type="slidenum">
              <a:rPr lang="en-US" altLang="x-none"/>
              <a:pPr/>
              <a:t>‹#›</a:t>
            </a:fld>
            <a:endParaRPr lang="en-US" altLang="x-none"/>
          </a:p>
        </p:txBody>
      </p:sp>
    </p:spTree>
    <p:extLst>
      <p:ext uri="{BB962C8B-B14F-4D97-AF65-F5344CB8AC3E}">
        <p14:creationId xmlns:p14="http://schemas.microsoft.com/office/powerpoint/2010/main" val="1025365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F26B533C-4510-9E49-BE34-88359C8E77F1}" type="slidenum">
              <a:rPr lang="en-US" altLang="x-none"/>
              <a:pPr/>
              <a:t>‹#›</a:t>
            </a:fld>
            <a:endParaRPr lang="en-US" altLang="x-none"/>
          </a:p>
        </p:txBody>
      </p:sp>
    </p:spTree>
    <p:extLst>
      <p:ext uri="{BB962C8B-B14F-4D97-AF65-F5344CB8AC3E}">
        <p14:creationId xmlns:p14="http://schemas.microsoft.com/office/powerpoint/2010/main" val="1780174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955D644-0AD2-E947-BF96-90EF12A14AD2}" type="slidenum">
              <a:rPr lang="en-US" altLang="x-none"/>
              <a:pPr/>
              <a:t>‹#›</a:t>
            </a:fld>
            <a:endParaRPr lang="en-US" altLang="x-none"/>
          </a:p>
        </p:txBody>
      </p:sp>
    </p:spTree>
    <p:extLst>
      <p:ext uri="{BB962C8B-B14F-4D97-AF65-F5344CB8AC3E}">
        <p14:creationId xmlns:p14="http://schemas.microsoft.com/office/powerpoint/2010/main" val="64977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A65D6156-C6AB-7745-A5B4-BAF4346385AC}" type="slidenum">
              <a:rPr lang="en-US" altLang="x-none"/>
              <a:pPr/>
              <a:t>‹#›</a:t>
            </a:fld>
            <a:endParaRPr lang="en-US" altLang="x-none"/>
          </a:p>
        </p:txBody>
      </p:sp>
    </p:spTree>
    <p:extLst>
      <p:ext uri="{BB962C8B-B14F-4D97-AF65-F5344CB8AC3E}">
        <p14:creationId xmlns:p14="http://schemas.microsoft.com/office/powerpoint/2010/main" val="856635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3C8736FE-40C5-0542-863E-9EDAB98EAF50}" type="slidenum">
              <a:rPr lang="en-US" altLang="x-none"/>
              <a:pPr/>
              <a:t>‹#›</a:t>
            </a:fld>
            <a:endParaRPr lang="en-US" altLang="x-none"/>
          </a:p>
        </p:txBody>
      </p:sp>
    </p:spTree>
    <p:extLst>
      <p:ext uri="{BB962C8B-B14F-4D97-AF65-F5344CB8AC3E}">
        <p14:creationId xmlns:p14="http://schemas.microsoft.com/office/powerpoint/2010/main" val="739605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88A5A2FF-FEF7-8A44-922B-B792467A878A}" type="slidenum">
              <a:rPr lang="en-US" altLang="x-none"/>
              <a:pPr/>
              <a:t>‹#›</a:t>
            </a:fld>
            <a:endParaRPr lang="en-US" altLang="x-none"/>
          </a:p>
        </p:txBody>
      </p:sp>
    </p:spTree>
    <p:extLst>
      <p:ext uri="{BB962C8B-B14F-4D97-AF65-F5344CB8AC3E}">
        <p14:creationId xmlns:p14="http://schemas.microsoft.com/office/powerpoint/2010/main" val="906138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31089471-7B44-DB4D-BCFB-8DABFA20CDF3}" type="slidenum">
              <a:rPr lang="en-US" altLang="x-none"/>
              <a:pPr/>
              <a:t>‹#›</a:t>
            </a:fld>
            <a:endParaRPr lang="en-US" altLang="x-none"/>
          </a:p>
        </p:txBody>
      </p:sp>
    </p:spTree>
    <p:extLst>
      <p:ext uri="{BB962C8B-B14F-4D97-AF65-F5344CB8AC3E}">
        <p14:creationId xmlns:p14="http://schemas.microsoft.com/office/powerpoint/2010/main" val="1659346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r>
              <a:rPr lang="en-US" altLang="zh-CN"/>
              <a:t>Yale LANS</a:t>
            </a:r>
          </a:p>
        </p:txBody>
      </p:sp>
    </p:spTree>
    <p:extLst>
      <p:ext uri="{BB962C8B-B14F-4D97-AF65-F5344CB8AC3E}">
        <p14:creationId xmlns:p14="http://schemas.microsoft.com/office/powerpoint/2010/main" val="1409044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r>
              <a:rPr lang="en-US" altLang="zh-CN"/>
              <a:t>Yale LANS</a:t>
            </a:r>
          </a:p>
        </p:txBody>
      </p:sp>
    </p:spTree>
    <p:extLst>
      <p:ext uri="{BB962C8B-B14F-4D97-AF65-F5344CB8AC3E}">
        <p14:creationId xmlns:p14="http://schemas.microsoft.com/office/powerpoint/2010/main" val="1505374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990600"/>
          </a:xfrm>
        </p:spPr>
        <p:txBody>
          <a:bodyPr/>
          <a:lstStyle/>
          <a:p>
            <a:r>
              <a:rPr lang="en-US"/>
              <a:t>Click to edit Master title style</a:t>
            </a:r>
          </a:p>
        </p:txBody>
      </p:sp>
      <p:sp>
        <p:nvSpPr>
          <p:cNvPr id="3" name="Content Placeholder 2"/>
          <p:cNvSpPr>
            <a:spLocks noGrp="1"/>
          </p:cNvSpPr>
          <p:nvPr>
            <p:ph sz="half" idx="1"/>
          </p:nvPr>
        </p:nvSpPr>
        <p:spPr>
          <a:xfrm>
            <a:off x="2286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625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334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4290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Slide Number Placeholder 6"/>
          <p:cNvSpPr>
            <a:spLocks noGrp="1"/>
          </p:cNvSpPr>
          <p:nvPr>
            <p:ph type="sldNum" sz="quarter" idx="12"/>
          </p:nvPr>
        </p:nvSpPr>
        <p:spPr>
          <a:xfrm>
            <a:off x="7162800" y="6324600"/>
            <a:ext cx="1905000" cy="457200"/>
          </a:xfrm>
        </p:spPr>
        <p:txBody>
          <a:bodyPr/>
          <a:lstStyle>
            <a:lvl1pPr>
              <a:defRPr/>
            </a:lvl1pPr>
          </a:lstStyle>
          <a:p>
            <a:fld id="{2A0A9234-5E92-3145-B60A-C9C6D89DBF1B}" type="slidenum">
              <a:rPr lang="en-US" altLang="x-none"/>
              <a:pPr/>
              <a:t>‹#›</a:t>
            </a:fld>
            <a:endParaRPr lang="en-US" altLang="x-none"/>
          </a:p>
        </p:txBody>
      </p:sp>
    </p:spTree>
    <p:extLst>
      <p:ext uri="{BB962C8B-B14F-4D97-AF65-F5344CB8AC3E}">
        <p14:creationId xmlns:p14="http://schemas.microsoft.com/office/powerpoint/2010/main" val="132657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1377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fld id="{5C02D9C6-BD13-3749-9FBA-C4B0B33BB25D}" type="datetime1">
              <a:rPr lang="en-US" altLang="x-none"/>
              <a:pPr/>
              <a:t>11/3/21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a:defRPr/>
            </a:lvl1pPr>
          </a:lstStyle>
          <a:p>
            <a:fld id="{15DFBD51-7707-A14D-8E45-40C7AB00D711}" type="slidenum">
              <a:rPr lang="en-US" altLang="x-none"/>
              <a:pPr/>
              <a:t>‹#›</a:t>
            </a:fld>
            <a:endParaRPr lang="en-US" altLang="x-none"/>
          </a:p>
        </p:txBody>
      </p:sp>
    </p:spTree>
    <p:extLst>
      <p:ext uri="{BB962C8B-B14F-4D97-AF65-F5344CB8AC3E}">
        <p14:creationId xmlns:p14="http://schemas.microsoft.com/office/powerpoint/2010/main" val="1913242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3874382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2051768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2228045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2408311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1255219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2355240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2933789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24800290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36024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304621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15DE2956-9A38-E849-A45B-FD8045C55C76}" type="datetime1">
              <a:rPr lang="en-US" altLang="x-none"/>
              <a:pPr/>
              <a:t>11/3/21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a:defRPr/>
            </a:lvl1pPr>
          </a:lstStyle>
          <a:p>
            <a:fld id="{948FC1C5-9278-B343-903F-967F183C1B5A}" type="slidenum">
              <a:rPr lang="en-US" altLang="x-none"/>
              <a:pPr/>
              <a:t>‹#›</a:t>
            </a:fld>
            <a:endParaRPr lang="en-US" altLang="x-none"/>
          </a:p>
        </p:txBody>
      </p:sp>
    </p:spTree>
    <p:extLst>
      <p:ext uri="{BB962C8B-B14F-4D97-AF65-F5344CB8AC3E}">
        <p14:creationId xmlns:p14="http://schemas.microsoft.com/office/powerpoint/2010/main" val="15901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fld id="{B2519CB1-0E60-4C44-8823-CDDFE6E90426}" type="datetime1">
              <a:rPr lang="en-US" altLang="x-none"/>
              <a:pPr/>
              <a:t>11/3/21</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9" name="Rectangle 12"/>
          <p:cNvSpPr>
            <a:spLocks noGrp="1" noChangeArrowheads="1"/>
          </p:cNvSpPr>
          <p:nvPr>
            <p:ph type="sldNum" sz="quarter" idx="12"/>
          </p:nvPr>
        </p:nvSpPr>
        <p:spPr/>
        <p:txBody>
          <a:bodyPr/>
          <a:lstStyle>
            <a:lvl1pPr>
              <a:defRPr/>
            </a:lvl1pPr>
          </a:lstStyle>
          <a:p>
            <a:fld id="{5D69D330-CC91-AD43-9267-70A9CD434F39}" type="slidenum">
              <a:rPr lang="en-US" altLang="x-none"/>
              <a:pPr/>
              <a:t>‹#›</a:t>
            </a:fld>
            <a:endParaRPr lang="en-US" altLang="x-none"/>
          </a:p>
        </p:txBody>
      </p:sp>
    </p:spTree>
    <p:extLst>
      <p:ext uri="{BB962C8B-B14F-4D97-AF65-F5344CB8AC3E}">
        <p14:creationId xmlns:p14="http://schemas.microsoft.com/office/powerpoint/2010/main" val="18289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fld id="{8D56660B-76BE-BF4F-B26F-9E6F827894D5}" type="datetime1">
              <a:rPr lang="en-US" altLang="x-none"/>
              <a:pPr/>
              <a:t>11/3/21</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5" name="Rectangle 12"/>
          <p:cNvSpPr>
            <a:spLocks noGrp="1" noChangeArrowheads="1"/>
          </p:cNvSpPr>
          <p:nvPr>
            <p:ph type="sldNum" sz="quarter" idx="12"/>
          </p:nvPr>
        </p:nvSpPr>
        <p:spPr/>
        <p:txBody>
          <a:bodyPr/>
          <a:lstStyle>
            <a:lvl1pPr>
              <a:defRPr/>
            </a:lvl1pPr>
          </a:lstStyle>
          <a:p>
            <a:fld id="{73938B40-F02D-614F-8C35-BB1692F75E24}" type="slidenum">
              <a:rPr lang="en-US" altLang="x-none"/>
              <a:pPr/>
              <a:t>‹#›</a:t>
            </a:fld>
            <a:endParaRPr lang="en-US" altLang="x-none"/>
          </a:p>
        </p:txBody>
      </p:sp>
    </p:spTree>
    <p:extLst>
      <p:ext uri="{BB962C8B-B14F-4D97-AF65-F5344CB8AC3E}">
        <p14:creationId xmlns:p14="http://schemas.microsoft.com/office/powerpoint/2010/main" val="17997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fld id="{C11ECB2B-1046-034E-B3C5-0D52163906EF}" type="datetime1">
              <a:rPr lang="en-US" altLang="x-none"/>
              <a:pPr/>
              <a:t>11/3/21</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4" name="Rectangle 12"/>
          <p:cNvSpPr>
            <a:spLocks noGrp="1" noChangeArrowheads="1"/>
          </p:cNvSpPr>
          <p:nvPr>
            <p:ph type="sldNum" sz="quarter" idx="12"/>
          </p:nvPr>
        </p:nvSpPr>
        <p:spPr/>
        <p:txBody>
          <a:bodyPr/>
          <a:lstStyle>
            <a:lvl1pPr>
              <a:defRPr/>
            </a:lvl1pPr>
          </a:lstStyle>
          <a:p>
            <a:fld id="{B89AE1A1-5CDD-DC4F-A65B-FF7949D08C2D}" type="slidenum">
              <a:rPr lang="en-US" altLang="x-none"/>
              <a:pPr/>
              <a:t>‹#›</a:t>
            </a:fld>
            <a:endParaRPr lang="en-US" altLang="x-none"/>
          </a:p>
        </p:txBody>
      </p:sp>
    </p:spTree>
    <p:extLst>
      <p:ext uri="{BB962C8B-B14F-4D97-AF65-F5344CB8AC3E}">
        <p14:creationId xmlns:p14="http://schemas.microsoft.com/office/powerpoint/2010/main" val="150843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0040AEFD-1D76-C14A-A50A-534F6DCF3B23}" type="datetime1">
              <a:rPr lang="en-US" altLang="x-none"/>
              <a:pPr/>
              <a:t>11/3/21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a:defRPr/>
            </a:lvl1pPr>
          </a:lstStyle>
          <a:p>
            <a:fld id="{7471666B-0EEC-2B45-B80D-4EBE635E63FC}" type="slidenum">
              <a:rPr lang="en-US" altLang="x-none"/>
              <a:pPr/>
              <a:t>‹#›</a:t>
            </a:fld>
            <a:endParaRPr lang="en-US" altLang="x-none"/>
          </a:p>
        </p:txBody>
      </p:sp>
    </p:spTree>
    <p:extLst>
      <p:ext uri="{BB962C8B-B14F-4D97-AF65-F5344CB8AC3E}">
        <p14:creationId xmlns:p14="http://schemas.microsoft.com/office/powerpoint/2010/main" val="119618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12DD14C8-3F08-A54C-BE36-80F40FA6F75B}" type="datetime1">
              <a:rPr lang="en-US" altLang="x-none"/>
              <a:pPr/>
              <a:t>11/3/21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a:defRPr/>
            </a:lvl1pPr>
          </a:lstStyle>
          <a:p>
            <a:fld id="{A6755842-54D0-0447-98F9-D129128F187F}" type="slidenum">
              <a:rPr lang="en-US" altLang="x-none"/>
              <a:pPr/>
              <a:t>‹#›</a:t>
            </a:fld>
            <a:endParaRPr lang="en-US" altLang="x-none"/>
          </a:p>
        </p:txBody>
      </p:sp>
    </p:spTree>
    <p:extLst>
      <p:ext uri="{BB962C8B-B14F-4D97-AF65-F5344CB8AC3E}">
        <p14:creationId xmlns:p14="http://schemas.microsoft.com/office/powerpoint/2010/main" val="174348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fld id="{974DA0B4-F75B-7745-8AB9-8CF2EF773983}" type="datetime1">
              <a:rPr lang="en-US" altLang="x-none"/>
              <a:pPr/>
              <a:t>11/3/21</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r>
              <a:rPr lang="en-US"/>
              <a:t>CS433/533: COmputer Networks</a:t>
            </a:r>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423624A3-3C20-1242-81F5-81B2E8617FF8}"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7174" r:id="rId1"/>
    <p:sldLayoutId id="2147487175" r:id="rId2"/>
    <p:sldLayoutId id="2147487176" r:id="rId3"/>
    <p:sldLayoutId id="2147487177" r:id="rId4"/>
    <p:sldLayoutId id="2147487178" r:id="rId5"/>
    <p:sldLayoutId id="2147487179" r:id="rId6"/>
    <p:sldLayoutId id="2147487180" r:id="rId7"/>
    <p:sldLayoutId id="2147487181" r:id="rId8"/>
    <p:sldLayoutId id="2147487182" r:id="rId9"/>
    <p:sldLayoutId id="2147487183" r:id="rId10"/>
    <p:sldLayoutId id="2147487184" r:id="rId11"/>
    <p:sldLayoutId id="214748718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44035"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45D8BBA1-B4FE-2F40-8E28-8C120C37D9F5}" type="slidenum">
              <a:rPr lang="en-US" altLang="x-none"/>
              <a:pPr/>
              <a:t>‹#›</a:t>
            </a:fld>
            <a:endParaRPr lang="en-US" altLang="x-none"/>
          </a:p>
        </p:txBody>
      </p:sp>
      <p:sp>
        <p:nvSpPr>
          <p:cNvPr id="44038"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7213" r:id="rId1"/>
    <p:sldLayoutId id="2147487214" r:id="rId2"/>
    <p:sldLayoutId id="2147487215" r:id="rId3"/>
    <p:sldLayoutId id="2147487216" r:id="rId4"/>
    <p:sldLayoutId id="2147487217" r:id="rId5"/>
    <p:sldLayoutId id="2147487218" r:id="rId6"/>
    <p:sldLayoutId id="2147487219" r:id="rId7"/>
    <p:sldLayoutId id="2147487220" r:id="rId8"/>
    <p:sldLayoutId id="2147487221" r:id="rId9"/>
    <p:sldLayoutId id="2147487222" r:id="rId10"/>
    <p:sldLayoutId id="2147487223" r:id="rId11"/>
    <p:sldLayoutId id="2147487224" r:id="rId12"/>
    <p:sldLayoutId id="2147487225" r:id="rId13"/>
    <p:sldLayoutId id="2147487226" r:id="rId14"/>
    <p:sldLayoutId id="2147487227" r:id="rId15"/>
    <p:sldLayoutId id="2147487228" r:id="rId16"/>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xmlns=""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extLst>
      <p:ext uri="{BB962C8B-B14F-4D97-AF65-F5344CB8AC3E}">
        <p14:creationId xmlns:p14="http://schemas.microsoft.com/office/powerpoint/2010/main" val="1797959913"/>
      </p:ext>
    </p:extLst>
  </p:cSld>
  <p:clrMap bg1="lt1" tx1="dk1" bg2="lt2" tx2="dk2" accent1="accent1" accent2="accent2" accent3="accent3" accent4="accent4" accent5="accent5" accent6="accent6" hlink="hlink" folHlink="folHlink"/>
  <p:sldLayoutIdLst>
    <p:sldLayoutId id="2147487230" r:id="rId1"/>
    <p:sldLayoutId id="2147487231" r:id="rId2"/>
    <p:sldLayoutId id="2147487232" r:id="rId3"/>
    <p:sldLayoutId id="2147487233" r:id="rId4"/>
    <p:sldLayoutId id="2147487234" r:id="rId5"/>
    <p:sldLayoutId id="2147487235" r:id="rId6"/>
    <p:sldLayoutId id="2147487236" r:id="rId7"/>
    <p:sldLayoutId id="2147487237" r:id="rId8"/>
    <p:sldLayoutId id="2147487238" r:id="rId9"/>
    <p:sldLayoutId id="2147487239" r:id="rId10"/>
    <p:sldLayoutId id="2147487240"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hyperlink" Target="../readings/Load%20Balancing%20Servers,%20Firewalls,%20and%20Caches.pdf" TargetMode="External"/><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0.xml"/><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3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1.xml"/><Relationship Id="rId1" Type="http://schemas.openxmlformats.org/officeDocument/2006/relationships/slideLayout" Target="../slideLayouts/slideLayout32.x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4.xml"/><Relationship Id="rId1" Type="http://schemas.openxmlformats.org/officeDocument/2006/relationships/slideLayout" Target="../slideLayouts/slideLayout32.xml"/><Relationship Id="rId6" Type="http://schemas.openxmlformats.org/officeDocument/2006/relationships/image" Target="../media/image21.jpeg"/><Relationship Id="rId5" Type="http://schemas.openxmlformats.org/officeDocument/2006/relationships/image" Target="../media/image20.wmf"/><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6.xml"/><Relationship Id="rId1" Type="http://schemas.openxmlformats.org/officeDocument/2006/relationships/slideLayout" Target="../slideLayouts/slideLayout30.xml"/><Relationship Id="rId4" Type="http://schemas.openxmlformats.org/officeDocument/2006/relationships/image" Target="../media/image18.wmf"/></Relationships>
</file>

<file path=ppt/slides/_rels/slide5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7.xml"/><Relationship Id="rId1" Type="http://schemas.openxmlformats.org/officeDocument/2006/relationships/slideLayout" Target="../slideLayouts/slideLayout30.xml"/><Relationship Id="rId4" Type="http://schemas.openxmlformats.org/officeDocument/2006/relationships/image" Target="../media/image22.jpeg"/></Relationships>
</file>

<file path=ppt/slides/_rels/slide5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8.xml"/><Relationship Id="rId1" Type="http://schemas.openxmlformats.org/officeDocument/2006/relationships/slideLayout" Target="../slideLayouts/slideLayout30.xml"/><Relationship Id="rId4" Type="http://schemas.openxmlformats.org/officeDocument/2006/relationships/image" Target="../media/image22.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1.xml"/><Relationship Id="rId1" Type="http://schemas.openxmlformats.org/officeDocument/2006/relationships/slideLayout" Target="../slideLayouts/slideLayout30.xml"/><Relationship Id="rId4" Type="http://schemas.openxmlformats.org/officeDocument/2006/relationships/image" Target="../media/image2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Load Balancing among Homogeneous Servers</a:t>
            </a:r>
            <a:r>
              <a:rPr lang="en-US" altLang="zh-CN" sz="3200" dirty="0">
                <a:ea typeface="ＭＳ Ｐゴシック" charset="-128"/>
              </a:rPr>
              <a:t>;</a:t>
            </a:r>
            <a:r>
              <a:rPr lang="zh-CN" altLang="en-US" sz="3200" dirty="0">
                <a:ea typeface="ＭＳ Ｐゴシック" charset="-128"/>
              </a:rPr>
              <a:t> </a:t>
            </a:r>
            <a:r>
              <a:rPr lang="en-US" altLang="x-none" sz="3200" dirty="0">
                <a:ea typeface="ＭＳ Ｐゴシック" charset="-128"/>
              </a:rPr>
              <a:t>Application Overlays (P2P)</a:t>
            </a:r>
          </a:p>
        </p:txBody>
      </p:sp>
      <p:sp>
        <p:nvSpPr>
          <p:cNvPr id="4" name="Rectangle 5">
            <a:extLst>
              <a:ext uri="{FF2B5EF4-FFF2-40B4-BE49-F238E27FC236}">
                <a16:creationId xmlns:a16="http://schemas.microsoft.com/office/drawing/2014/main" id="{16FC3B7B-3D90-654F-96F6-DCD8D6DEB3A2}"/>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4</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1B6D9AF3-4255-5344-9080-6A0984599AB8}"/>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atin typeface="Comic Sans MS" charset="0"/>
              </a:rPr>
              <a:t>LB/NAT Flow</a:t>
            </a:r>
          </a:p>
        </p:txBody>
      </p:sp>
      <p:sp>
        <p:nvSpPr>
          <p:cNvPr id="10752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046C350-DB34-6F4C-8E80-7C62CAC550D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75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7524" name="Group 6"/>
          <p:cNvGrpSpPr>
            <a:grpSpLocks/>
          </p:cNvGrpSpPr>
          <p:nvPr/>
        </p:nvGrpSpPr>
        <p:grpSpPr bwMode="auto">
          <a:xfrm>
            <a:off x="1371600" y="2819400"/>
            <a:ext cx="2514600" cy="762000"/>
            <a:chOff x="1371600" y="2819400"/>
            <a:chExt cx="2514600" cy="762000"/>
          </a:xfrm>
        </p:grpSpPr>
        <p:sp>
          <p:nvSpPr>
            <p:cNvPr id="107531" name="Rectangle 4"/>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2" name="Rectangle 5"/>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3" name="Group 7"/>
          <p:cNvGrpSpPr>
            <a:grpSpLocks/>
          </p:cNvGrpSpPr>
          <p:nvPr/>
        </p:nvGrpSpPr>
        <p:grpSpPr bwMode="auto">
          <a:xfrm>
            <a:off x="4191000" y="2209800"/>
            <a:ext cx="2514600" cy="762000"/>
            <a:chOff x="1371600" y="2819400"/>
            <a:chExt cx="2514600" cy="762000"/>
          </a:xfrm>
        </p:grpSpPr>
        <p:sp>
          <p:nvSpPr>
            <p:cNvPr id="107529" name="Rectangle 8"/>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0" name="Rectangle 9"/>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5" name="Group 10"/>
          <p:cNvGrpSpPr>
            <a:grpSpLocks/>
          </p:cNvGrpSpPr>
          <p:nvPr/>
        </p:nvGrpSpPr>
        <p:grpSpPr bwMode="auto">
          <a:xfrm>
            <a:off x="4191000" y="1447800"/>
            <a:ext cx="2514600" cy="762000"/>
            <a:chOff x="1371600" y="2590800"/>
            <a:chExt cx="2514600" cy="762000"/>
          </a:xfrm>
        </p:grpSpPr>
        <p:sp>
          <p:nvSpPr>
            <p:cNvPr id="107527" name="Rectangle 11"/>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28" name="Rectangle 12"/>
            <p:cNvSpPr>
              <a:spLocks noChangeArrowheads="1"/>
            </p:cNvSpPr>
            <p:nvPr/>
          </p:nvSpPr>
          <p:spPr bwMode="auto">
            <a:xfrm>
              <a:off x="1752600" y="2590800"/>
              <a:ext cx="1828800" cy="3048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sp>
        <p:nvSpPr>
          <p:cNvPr id="14" name="Rectangle 13"/>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156538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Comic Sans MS" charset="0"/>
              </a:rPr>
              <a:t>LB/NAT Flow</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16758E7-B8CA-FA4F-A5AB-EF86CA958A18}"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20027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33400" y="76200"/>
            <a:ext cx="7772400" cy="1143000"/>
          </a:xfrm>
        </p:spPr>
        <p:txBody>
          <a:bodyPr/>
          <a:lstStyle/>
          <a:p>
            <a:r>
              <a:rPr lang="en-US">
                <a:latin typeface="Comic Sans MS" charset="0"/>
              </a:rPr>
              <a:t>LB/NAT Advantages and Disadvantages</a:t>
            </a:r>
          </a:p>
        </p:txBody>
      </p:sp>
      <p:sp>
        <p:nvSpPr>
          <p:cNvPr id="59395"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Only one public IP address is needed for the load balancer; real servers can use private IP addresses</a:t>
            </a:r>
          </a:p>
          <a:p>
            <a:pPr lvl="1">
              <a:lnSpc>
                <a:spcPct val="90000"/>
              </a:lnSpc>
              <a:buFont typeface="Courier New" charset="0"/>
              <a:buChar char="o"/>
            </a:pPr>
            <a:r>
              <a:rPr lang="en-US" dirty="0">
                <a:latin typeface="Comic Sans MS" charset="0"/>
              </a:rPr>
              <a:t>Real servers need no change and are not aware of load balancing</a:t>
            </a:r>
          </a:p>
          <a:p>
            <a:pPr>
              <a:lnSpc>
                <a:spcPct val="90000"/>
              </a:lnSpc>
              <a:buFont typeface="Wingdings" charset="0"/>
              <a:buChar char="q"/>
            </a:pPr>
            <a:r>
              <a:rPr lang="en-US" dirty="0">
                <a:latin typeface="Comic Sans MS" charset="0"/>
              </a:rPr>
              <a:t>Problem</a:t>
            </a:r>
          </a:p>
          <a:p>
            <a:pPr lvl="1">
              <a:lnSpc>
                <a:spcPct val="90000"/>
              </a:lnSpc>
              <a:buFont typeface="Courier New" charset="0"/>
              <a:buChar char="o"/>
            </a:pPr>
            <a:r>
              <a:rPr lang="en-US" dirty="0">
                <a:latin typeface="Comic Sans MS" charset="0"/>
              </a:rPr>
              <a:t>The load balancer must be on the critical path and hence may become the bottleneck due to load to rewrite request and response packets</a:t>
            </a:r>
          </a:p>
          <a:p>
            <a:pPr lvl="2">
              <a:lnSpc>
                <a:spcPct val="90000"/>
              </a:lnSpc>
            </a:pPr>
            <a:r>
              <a:rPr lang="en-US" dirty="0">
                <a:latin typeface="Comic Sans MS" charset="0"/>
              </a:rPr>
              <a:t>Typically, rewriting responses has more load because there are more response packets</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85295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dirty="0">
                <a:latin typeface="Comic Sans MS" charset="0"/>
              </a:rPr>
              <a:t>Goal: LB w/ Direct Reply</a:t>
            </a:r>
          </a:p>
        </p:txBody>
      </p:sp>
      <p:pic>
        <p:nvPicPr>
          <p:cNvPr id="115714" name="Picture 4" descr="clusters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105400" cy="521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200400" y="5029200"/>
            <a:ext cx="914400" cy="46196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load </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balancer</a:t>
            </a:r>
          </a:p>
        </p:txBody>
      </p:sp>
      <p:sp>
        <p:nvSpPr>
          <p:cNvPr id="5" name="Rectangle 4"/>
          <p:cNvSpPr/>
          <p:nvPr/>
        </p:nvSpPr>
        <p:spPr>
          <a:xfrm>
            <a:off x="3733800" y="5791200"/>
            <a:ext cx="1143000" cy="64611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Connected</a:t>
            </a:r>
          </a:p>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by a single switch</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0820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533399" y="228600"/>
            <a:ext cx="8194675" cy="1143000"/>
          </a:xfrm>
        </p:spPr>
        <p:txBody>
          <a:bodyPr/>
          <a:lstStyle/>
          <a:p>
            <a:r>
              <a:rPr lang="en-US" dirty="0">
                <a:latin typeface="Comic Sans MS" charset="0"/>
              </a:rPr>
              <a:t>LB with Direct Reply</a:t>
            </a:r>
            <a:r>
              <a:rPr lang="en-US">
                <a:latin typeface="Comic Sans MS" charset="0"/>
              </a:rPr>
              <a:t>: Implication</a:t>
            </a:r>
          </a:p>
        </p:txBody>
      </p:sp>
      <p:sp>
        <p:nvSpPr>
          <p:cNvPr id="11366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FAA8223-EF90-E545-958D-225E8D41622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1"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2"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3" name="Rectangle 5"/>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4" name="Rectangle 6"/>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5" name="Rectangle 7"/>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6" name="Line 8"/>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7" name="Line 9"/>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0"/>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1"/>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2"/>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2" name="Line 14"/>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3" name="Line 15"/>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16"/>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17"/>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18"/>
          <p:cNvSpPr>
            <a:spLocks noChangeShapeType="1"/>
          </p:cNvSpPr>
          <p:nvPr/>
        </p:nvSpPr>
        <p:spPr bwMode="auto">
          <a:xfrm flipH="1">
            <a:off x="1371600" y="1752600"/>
            <a:ext cx="56388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113683" name="Rectangle 19"/>
          <p:cNvSpPr>
            <a:spLocks noChangeArrowheads="1"/>
          </p:cNvSpPr>
          <p:nvPr/>
        </p:nvSpPr>
        <p:spPr bwMode="auto">
          <a:xfrm>
            <a:off x="609600" y="4800600"/>
            <a:ext cx="23320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128"/>
                <a:cs typeface="+mn-cs"/>
              </a:rPr>
              <a:t>Direct reply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3684" name="Rectangle 36"/>
          <p:cNvSpPr>
            <a:spLocks noChangeArrowheads="1"/>
          </p:cNvSpPr>
          <p:nvPr/>
        </p:nvSpPr>
        <p:spPr bwMode="auto">
          <a:xfrm>
            <a:off x="4800600" y="2373313"/>
            <a:ext cx="5572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2" name="Group 40"/>
          <p:cNvGrpSpPr>
            <a:grpSpLocks/>
          </p:cNvGrpSpPr>
          <p:nvPr/>
        </p:nvGrpSpPr>
        <p:grpSpPr bwMode="auto">
          <a:xfrm>
            <a:off x="2971800" y="1295400"/>
            <a:ext cx="5756275" cy="4535488"/>
            <a:chOff x="2971800" y="1295400"/>
            <a:chExt cx="5756489" cy="4535546"/>
          </a:xfrm>
        </p:grpSpPr>
        <p:sp>
          <p:nvSpPr>
            <p:cNvPr id="113686" name="Rectangle 37"/>
            <p:cNvSpPr>
              <a:spLocks noChangeArrowheads="1"/>
            </p:cNvSpPr>
            <p:nvPr/>
          </p:nvSpPr>
          <p:spPr bwMode="auto">
            <a:xfrm>
              <a:off x="7162800" y="1295400"/>
              <a:ext cx="556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13687" name="Right Arrow 38"/>
            <p:cNvSpPr>
              <a:spLocks noChangeArrowheads="1"/>
            </p:cNvSpPr>
            <p:nvPr/>
          </p:nvSpPr>
          <p:spPr bwMode="auto">
            <a:xfrm>
              <a:off x="2971800" y="4953000"/>
              <a:ext cx="838200" cy="304800"/>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3688" name="Rectangle 39"/>
            <p:cNvSpPr>
              <a:spLocks noChangeArrowheads="1"/>
            </p:cNvSpPr>
            <p:nvPr/>
          </p:nvSpPr>
          <p:spPr bwMode="auto">
            <a:xfrm>
              <a:off x="4114842" y="4876846"/>
              <a:ext cx="4613447" cy="9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Each real server uses VIP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as its IP address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sp>
        <p:nvSpPr>
          <p:cNvPr id="42" name="Right Arrow 38"/>
          <p:cNvSpPr>
            <a:spLocks noChangeArrowheads="1"/>
          </p:cNvSpPr>
          <p:nvPr/>
        </p:nvSpPr>
        <p:spPr bwMode="auto">
          <a:xfrm>
            <a:off x="2971800" y="6019800"/>
            <a:ext cx="838169" cy="304796"/>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43" name="Rectangle 39"/>
          <p:cNvSpPr>
            <a:spLocks noChangeArrowheads="1"/>
          </p:cNvSpPr>
          <p:nvPr/>
        </p:nvSpPr>
        <p:spPr bwMode="auto">
          <a:xfrm>
            <a:off x="4017962" y="5751493"/>
            <a:ext cx="496482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charset="0"/>
                <a:ea typeface="ＭＳ Ｐゴシック" charset="-128"/>
                <a:cs typeface="+mn-cs"/>
              </a:rPr>
              <a:t>Address conflict</a:t>
            </a: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multiple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devices w/ the same IP </a:t>
            </a:r>
            <a:r>
              <a:rPr kumimoji="0" lang="en-US" sz="2800" b="0" i="0" u="none" strike="noStrike" kern="1200" cap="none" spc="0" normalizeH="0" baseline="0" noProof="0" dirty="0" err="1">
                <a:ln>
                  <a:noFill/>
                </a:ln>
                <a:solidFill>
                  <a:srgbClr val="000000"/>
                </a:solidFill>
                <a:effectLst/>
                <a:uLnTx/>
                <a:uFillTx/>
                <a:latin typeface="Comic Sans MS" charset="0"/>
                <a:ea typeface="ＭＳ Ｐゴシック" charset="-128"/>
                <a:cs typeface="+mn-cs"/>
              </a:rPr>
              <a:t>addr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0016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Comic Sans MS" charset="0"/>
              </a:rPr>
              <a:t>Why IP Address Matters?</a:t>
            </a:r>
          </a:p>
        </p:txBody>
      </p:sp>
      <p:sp>
        <p:nvSpPr>
          <p:cNvPr id="117762" name="Content Placeholder 2"/>
          <p:cNvSpPr>
            <a:spLocks noGrp="1"/>
          </p:cNvSpPr>
          <p:nvPr>
            <p:ph idx="1"/>
          </p:nvPr>
        </p:nvSpPr>
        <p:spPr>
          <a:xfrm>
            <a:off x="533400" y="4267200"/>
            <a:ext cx="8229600" cy="2362200"/>
          </a:xfrm>
        </p:spPr>
        <p:txBody>
          <a:bodyPr/>
          <a:lstStyle/>
          <a:p>
            <a:pPr>
              <a:buFont typeface="Wingdings" charset="0"/>
              <a:buChar char="q"/>
            </a:pPr>
            <a:r>
              <a:rPr lang="en-US" sz="2000">
                <a:latin typeface="Comic Sans MS" charset="0"/>
              </a:rPr>
              <a:t>Each network interface card listens to an assigned MAC address</a:t>
            </a:r>
          </a:p>
          <a:p>
            <a:pPr>
              <a:buFont typeface="Wingdings" charset="0"/>
              <a:buChar char="q"/>
            </a:pPr>
            <a:r>
              <a:rPr lang="en-US" sz="2000">
                <a:latin typeface="Comic Sans MS" charset="0"/>
              </a:rPr>
              <a:t>A router is configured with the range of IP addresses connected to each interface (NIC)</a:t>
            </a:r>
          </a:p>
          <a:p>
            <a:pPr>
              <a:buFont typeface="Wingdings" charset="0"/>
              <a:buChar char="q"/>
            </a:pPr>
            <a:r>
              <a:rPr lang="en-US" sz="2000">
                <a:latin typeface="Comic Sans MS" charset="0"/>
              </a:rPr>
              <a:t>To send to a device with a given IP, the router needs to translate IP to MAC (device) address</a:t>
            </a:r>
          </a:p>
          <a:p>
            <a:pPr>
              <a:buFont typeface="Wingdings" charset="0"/>
              <a:buChar char="q"/>
            </a:pPr>
            <a:r>
              <a:rPr lang="en-US" sz="2000">
                <a:latin typeface="Comic Sans MS" charset="0"/>
              </a:rPr>
              <a:t>The translation is done by the Address Resolution Protocol (ARP)</a:t>
            </a:r>
          </a:p>
        </p:txBody>
      </p:sp>
      <p:sp>
        <p:nvSpPr>
          <p:cNvPr id="11776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67650EB-41D2-5442-ABDC-3FD06F40192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038850"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765" name="Rectangle 8"/>
          <p:cNvSpPr>
            <a:spLocks noChangeArrowheads="1"/>
          </p:cNvSpPr>
          <p:nvPr/>
        </p:nvSpPr>
        <p:spPr bwMode="auto">
          <a:xfrm>
            <a:off x="1524000" y="35814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Tree>
    <p:extLst>
      <p:ext uri="{BB962C8B-B14F-4D97-AF65-F5344CB8AC3E}">
        <p14:creationId xmlns:p14="http://schemas.microsoft.com/office/powerpoint/2010/main" val="37015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xfrm>
            <a:off x="7239000" y="6402388"/>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125A1D6-C4D4-8346-BA7A-7BBC9E5627B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19810" name="Rectangle 2"/>
          <p:cNvSpPr>
            <a:spLocks noGrp="1" noChangeArrowheads="1"/>
          </p:cNvSpPr>
          <p:nvPr>
            <p:ph type="title"/>
          </p:nvPr>
        </p:nvSpPr>
        <p:spPr/>
        <p:txBody>
          <a:bodyPr/>
          <a:lstStyle/>
          <a:p>
            <a:r>
              <a:rPr lang="en-US">
                <a:latin typeface="Comic Sans MS" charset="0"/>
              </a:rPr>
              <a:t>ARP Protocol</a:t>
            </a:r>
          </a:p>
        </p:txBody>
      </p:sp>
      <p:sp>
        <p:nvSpPr>
          <p:cNvPr id="119811" name="Rectangle 3"/>
          <p:cNvSpPr>
            <a:spLocks noGrp="1" noChangeArrowheads="1"/>
          </p:cNvSpPr>
          <p:nvPr>
            <p:ph type="body" sz="half" idx="1"/>
          </p:nvPr>
        </p:nvSpPr>
        <p:spPr>
          <a:xfrm>
            <a:off x="533400" y="1600200"/>
            <a:ext cx="8015288" cy="4900613"/>
          </a:xfrm>
        </p:spPr>
        <p:txBody>
          <a:bodyPr/>
          <a:lstStyle/>
          <a:p>
            <a:pPr>
              <a:buFont typeface="Wingdings" charset="0"/>
              <a:buChar char="q"/>
            </a:pPr>
            <a:r>
              <a:rPr lang="en-US">
                <a:latin typeface="Comic Sans MS" charset="0"/>
              </a:rPr>
              <a:t>ARP is </a:t>
            </a:r>
            <a:r>
              <a:rPr lang="ja-JP" altLang="en-US">
                <a:latin typeface="Comic Sans MS" charset="0"/>
              </a:rPr>
              <a:t>“</a:t>
            </a:r>
            <a:r>
              <a:rPr lang="en-US" altLang="ja-JP">
                <a:latin typeface="Comic Sans MS" charset="0"/>
              </a:rPr>
              <a:t>plug-and-play</a:t>
            </a:r>
            <a:r>
              <a:rPr lang="ja-JP" altLang="en-US">
                <a:latin typeface="Comic Sans MS" charset="0"/>
              </a:rPr>
              <a:t>”</a:t>
            </a:r>
            <a:r>
              <a:rPr lang="en-US" altLang="ja-JP">
                <a:latin typeface="Comic Sans MS" charset="0"/>
              </a:rPr>
              <a:t>:</a:t>
            </a:r>
          </a:p>
          <a:p>
            <a:pPr lvl="1">
              <a:buFont typeface="Courier New" charset="0"/>
              <a:buChar char="o"/>
            </a:pPr>
            <a:r>
              <a:rPr lang="en-US">
                <a:latin typeface="Comic Sans MS" charset="0"/>
              </a:rPr>
              <a:t>nodes create their ARP tables without intervention from net administrator</a:t>
            </a:r>
          </a:p>
          <a:p>
            <a:pPr lvl="1">
              <a:buFont typeface="Courier New" charset="0"/>
              <a:buChar char="o"/>
            </a:pPr>
            <a:endParaRPr lang="en-US">
              <a:latin typeface="Comic Sans MS" charset="0"/>
            </a:endParaRPr>
          </a:p>
          <a:p>
            <a:pPr>
              <a:buFont typeface="Wingdings" charset="0"/>
              <a:buChar char="q"/>
            </a:pPr>
            <a:r>
              <a:rPr lang="en-US">
                <a:latin typeface="Comic Sans MS" charset="0"/>
              </a:rPr>
              <a:t>A </a:t>
            </a:r>
            <a:r>
              <a:rPr lang="en-US">
                <a:solidFill>
                  <a:srgbClr val="FF0000"/>
                </a:solidFill>
                <a:latin typeface="Comic Sans MS" charset="0"/>
              </a:rPr>
              <a:t>broadcast</a:t>
            </a:r>
            <a:r>
              <a:rPr lang="en-US">
                <a:latin typeface="Comic Sans MS" charset="0"/>
              </a:rPr>
              <a:t> protocol: </a:t>
            </a:r>
          </a:p>
          <a:p>
            <a:pPr lvl="1">
              <a:buFont typeface="Courier New" charset="0"/>
              <a:buChar char="o"/>
            </a:pPr>
            <a:r>
              <a:rPr lang="en-US">
                <a:latin typeface="Comic Sans MS" charset="0"/>
              </a:rPr>
              <a:t>Router broadcasts query frame, containing queried IP address </a:t>
            </a:r>
          </a:p>
          <a:p>
            <a:pPr lvl="2"/>
            <a:r>
              <a:rPr lang="en-US" sz="2400">
                <a:latin typeface="Comic Sans MS" charset="0"/>
              </a:rPr>
              <a:t>all machines on LAN receive ARP query</a:t>
            </a:r>
            <a:endParaRPr lang="en-US">
              <a:latin typeface="Comic Sans MS" charset="0"/>
            </a:endParaRPr>
          </a:p>
          <a:p>
            <a:pPr lvl="2"/>
            <a:endParaRPr lang="en-US">
              <a:latin typeface="Comic Sans MS" charset="0"/>
            </a:endParaRPr>
          </a:p>
          <a:p>
            <a:pPr lvl="1">
              <a:buFont typeface="Courier New" charset="0"/>
              <a:buChar char="o"/>
            </a:pPr>
            <a:r>
              <a:rPr lang="en-US">
                <a:latin typeface="Comic Sans MS" charset="0"/>
              </a:rPr>
              <a:t>Node with queried IP receives ARP frame, replies its MAC address</a:t>
            </a:r>
          </a:p>
        </p:txBody>
      </p:sp>
    </p:spTree>
    <p:extLst>
      <p:ext uri="{BB962C8B-B14F-4D97-AF65-F5344CB8AC3E}">
        <p14:creationId xmlns:p14="http://schemas.microsoft.com/office/powerpoint/2010/main" val="2780366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Comic Sans MS" charset="0"/>
              </a:rPr>
              <a:t>ARP in Action</a:t>
            </a:r>
          </a:p>
        </p:txBody>
      </p:sp>
      <p:sp>
        <p:nvSpPr>
          <p:cNvPr id="12185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1D6CD59-0926-C943-A217-03E15570132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860"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630555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Router broadcasts ARP  broadcast query: who has VIP?</a:t>
            </a:r>
            <a:b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ARP reply from LB: I have VIP; my MAC is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b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Data packet from R to LB: destination MAC =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t>
            </a:r>
            <a:endParaRPr kumimoji="0" lang="en-US" sz="2400" b="0" i="0" u="none" strike="noStrike" kern="1200" cap="none" spc="0" normalizeH="0" baseline="-25000" noProof="0">
              <a:ln>
                <a:noFill/>
              </a:ln>
              <a:solidFill>
                <a:srgbClr val="000000"/>
              </a:solidFill>
              <a:effectLst/>
              <a:uLnTx/>
              <a:uFillTx/>
              <a:latin typeface="Arial" charset="0"/>
              <a:ea typeface="ＭＳ Ｐゴシック" charset="-128"/>
              <a:cs typeface="+mn-cs"/>
            </a:endParaRPr>
          </a:p>
        </p:txBody>
      </p:sp>
      <p:sp>
        <p:nvSpPr>
          <p:cNvPr id="121862"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121863" name="Group 7"/>
          <p:cNvGrpSpPr>
            <a:grpSpLocks/>
          </p:cNvGrpSpPr>
          <p:nvPr/>
        </p:nvGrpSpPr>
        <p:grpSpPr bwMode="auto">
          <a:xfrm>
            <a:off x="5638800" y="1066800"/>
            <a:ext cx="2286000" cy="457200"/>
            <a:chOff x="4267200" y="4724400"/>
            <a:chExt cx="2286000" cy="457200"/>
          </a:xfrm>
        </p:grpSpPr>
        <p:sp>
          <p:nvSpPr>
            <p:cNvPr id="121864" name="Rectangle 8"/>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21865" name="Rectangle 1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417043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Comic Sans MS" charset="0"/>
              </a:rPr>
              <a:t>LB/DR Problem</a:t>
            </a:r>
          </a:p>
        </p:txBody>
      </p:sp>
      <p:sp>
        <p:nvSpPr>
          <p:cNvPr id="12390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382AEA3-826E-104E-A277-7785D10B6B2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39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908" name="Rectangle 5"/>
          <p:cNvSpPr>
            <a:spLocks noChangeArrowheads="1"/>
          </p:cNvSpPr>
          <p:nvPr/>
        </p:nvSpPr>
        <p:spPr bwMode="auto">
          <a:xfrm>
            <a:off x="3486150" y="39624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09" name="Rectangle 6"/>
          <p:cNvSpPr>
            <a:spLocks noChangeArrowheads="1"/>
          </p:cNvSpPr>
          <p:nvPr/>
        </p:nvSpPr>
        <p:spPr bwMode="auto">
          <a:xfrm>
            <a:off x="51625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0" name="Rectangle 7"/>
          <p:cNvSpPr>
            <a:spLocks noChangeArrowheads="1"/>
          </p:cNvSpPr>
          <p:nvPr/>
        </p:nvSpPr>
        <p:spPr bwMode="auto">
          <a:xfrm>
            <a:off x="6838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1"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8353425"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ARP and race condition:</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When router R gets a packet with dest. address VIP, it broadcasts</a:t>
            </a:r>
            <a:b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b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an Address Resolution Protocol (ARP) request: who has VIP?</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One of the real servers may reply before load balancer</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Rectangle 10"/>
          <p:cNvSpPr/>
          <p:nvPr/>
        </p:nvSpPr>
        <p:spPr>
          <a:xfrm>
            <a:off x="685800" y="6248400"/>
            <a:ext cx="7678738" cy="400050"/>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a:ea typeface="ＭＳ Ｐゴシック" charset="-128"/>
                <a:cs typeface="+mn-cs"/>
              </a:rPr>
              <a:t>Solution: configure real servers to not respond to ARP request</a:t>
            </a:r>
          </a:p>
        </p:txBody>
      </p:sp>
      <p:sp>
        <p:nvSpPr>
          <p:cNvPr id="123914"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7457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atin typeface="Comic Sans MS" charset="0"/>
              </a:rPr>
              <a:t>LB via Direct Routing</a:t>
            </a:r>
          </a:p>
        </p:txBody>
      </p:sp>
      <p:sp>
        <p:nvSpPr>
          <p:cNvPr id="125954" name="Rectangle 3"/>
          <p:cNvSpPr>
            <a:spLocks noGrp="1" noChangeArrowheads="1"/>
          </p:cNvSpPr>
          <p:nvPr>
            <p:ph type="body" idx="1"/>
          </p:nvPr>
        </p:nvSpPr>
        <p:spPr>
          <a:xfrm>
            <a:off x="533400" y="1600200"/>
            <a:ext cx="7772400" cy="4876800"/>
          </a:xfrm>
        </p:spPr>
        <p:txBody>
          <a:bodyPr/>
          <a:lstStyle/>
          <a:p>
            <a:pPr>
              <a:lnSpc>
                <a:spcPct val="80000"/>
              </a:lnSpc>
              <a:buFont typeface="Wingdings" charset="0"/>
              <a:buChar char="q"/>
            </a:pPr>
            <a:r>
              <a:rPr lang="en-US" altLang="zh-CN" sz="2400" dirty="0">
                <a:latin typeface="Comic Sans MS" charset="0"/>
                <a:ea typeface="宋体" charset="0"/>
                <a:cs typeface="宋体" charset="0"/>
              </a:rPr>
              <a:t>The virtual IP address is shared by real servers and the load balancer. </a:t>
            </a:r>
          </a:p>
          <a:p>
            <a:pPr>
              <a:lnSpc>
                <a:spcPct val="80000"/>
              </a:lnSpc>
              <a:buFont typeface="Wingdings" charset="0"/>
              <a:buChar char="q"/>
            </a:pPr>
            <a:r>
              <a:rPr lang="en-US" sz="2400" dirty="0">
                <a:latin typeface="Comic Sans MS" charset="0"/>
              </a:rPr>
              <a:t>Each real server has a </a:t>
            </a:r>
            <a:r>
              <a:rPr lang="en-US" sz="2400" dirty="0">
                <a:solidFill>
                  <a:srgbClr val="C00000"/>
                </a:solidFill>
                <a:latin typeface="Comic Sans MS" charset="0"/>
              </a:rPr>
              <a:t>non-</a:t>
            </a:r>
            <a:r>
              <a:rPr lang="en-US" sz="2400" dirty="0" err="1">
                <a:solidFill>
                  <a:srgbClr val="C00000"/>
                </a:solidFill>
                <a:latin typeface="Comic Sans MS" charset="0"/>
              </a:rPr>
              <a:t>ARPing</a:t>
            </a:r>
            <a:r>
              <a:rPr lang="en-US" sz="2400" dirty="0">
                <a:latin typeface="Comic Sans MS" charset="0"/>
              </a:rPr>
              <a:t>, loopback alias interface configured with the virtual IP address, and the load balancer has an interface configured with the virtual IP address to accept incoming packets. </a:t>
            </a:r>
          </a:p>
          <a:p>
            <a:pPr>
              <a:lnSpc>
                <a:spcPct val="80000"/>
              </a:lnSpc>
              <a:buFont typeface="Wingdings" charset="0"/>
              <a:buChar char="q"/>
            </a:pPr>
            <a:r>
              <a:rPr lang="en-US" altLang="zh-CN" sz="2400" dirty="0">
                <a:latin typeface="Comic Sans MS" charset="0"/>
                <a:ea typeface="宋体" charset="0"/>
                <a:cs typeface="宋体" charset="0"/>
              </a:rPr>
              <a:t>The workflow of LB/DR is similar to that of LB/NAT: </a:t>
            </a:r>
          </a:p>
          <a:p>
            <a:pPr lvl="1">
              <a:lnSpc>
                <a:spcPct val="80000"/>
              </a:lnSpc>
              <a:buFont typeface="Courier New" charset="0"/>
              <a:buChar char="o"/>
            </a:pPr>
            <a:r>
              <a:rPr lang="en-US" altLang="zh-CN" sz="1800" dirty="0">
                <a:latin typeface="Comic Sans MS" charset="0"/>
                <a:ea typeface="宋体" charset="0"/>
                <a:cs typeface="宋体" charset="0"/>
              </a:rPr>
              <a:t>the load balancer directly routes a packet to the selected server </a:t>
            </a:r>
          </a:p>
          <a:p>
            <a:pPr lvl="2">
              <a:lnSpc>
                <a:spcPct val="80000"/>
              </a:lnSpc>
            </a:pPr>
            <a:r>
              <a:rPr lang="en-US" altLang="zh-CN" sz="1400" dirty="0">
                <a:latin typeface="Comic Sans MS" charset="0"/>
                <a:ea typeface="宋体" charset="0"/>
                <a:cs typeface="宋体" charset="0"/>
              </a:rPr>
              <a:t>the load balancer simply changes the MAC address of the data frame to that of the server and retransmits it on the LAN (how to know the real server’s MAC?)</a:t>
            </a:r>
          </a:p>
          <a:p>
            <a:pPr lvl="1">
              <a:lnSpc>
                <a:spcPct val="80000"/>
              </a:lnSpc>
              <a:buFont typeface="Courier New" charset="0"/>
              <a:buChar char="o"/>
            </a:pPr>
            <a:r>
              <a:rPr lang="en-US" altLang="zh-CN" sz="1800" dirty="0">
                <a:latin typeface="Comic Sans MS" charset="0"/>
                <a:ea typeface="宋体" charset="0"/>
                <a:cs typeface="宋体" charset="0"/>
              </a:rPr>
              <a:t>When the server receives the forwarded packet, the server determines that the packet is for the address on its loopback alias interface, processes the request, and finally returns the result directly to the user</a:t>
            </a:r>
            <a:endParaRPr lang="en-US" sz="18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10563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Outline</a:t>
            </a:r>
          </a:p>
        </p:txBody>
      </p:sp>
      <p:sp>
        <p:nvSpPr>
          <p:cNvPr id="82946" name="Content Placeholder 2"/>
          <p:cNvSpPr>
            <a:spLocks noGrp="1"/>
          </p:cNvSpPr>
          <p:nvPr>
            <p:ph idx="1"/>
          </p:nvPr>
        </p:nvSpPr>
        <p:spPr>
          <a:xfrm>
            <a:off x="533400" y="1600200"/>
            <a:ext cx="8077200" cy="4648200"/>
          </a:xfrm>
        </p:spPr>
        <p:txBody>
          <a:bodyPr/>
          <a:lstStyle/>
          <a:p>
            <a:pPr>
              <a:buFont typeface="Wingdings" charset="2"/>
              <a:buChar char="q"/>
            </a:pPr>
            <a:r>
              <a:rPr lang="en-US" altLang="x-none" dirty="0">
                <a:ea typeface="ＭＳ Ｐゴシック" charset="-128"/>
              </a:rPr>
              <a:t>Admin and recap</a:t>
            </a:r>
          </a:p>
          <a:p>
            <a:pPr>
              <a:buFont typeface="Wingdings" charset="2"/>
              <a:buChar char="q"/>
            </a:pPr>
            <a:r>
              <a:rPr lang="en-US" altLang="x-none" dirty="0">
                <a:ea typeface="宋体" charset="-122"/>
              </a:rPr>
              <a:t>Multi-servers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endParaRPr lang="en-US" altLang="x-none" dirty="0">
              <a:ea typeface="ＭＳ Ｐゴシック" charset="-128"/>
            </a:endParaRPr>
          </a:p>
          <a:p>
            <a:pPr>
              <a:buFont typeface="Wingdings" charset="2"/>
              <a:buChar char="q"/>
            </a:pPr>
            <a:r>
              <a:rPr lang="en-US" altLang="x-none" dirty="0">
                <a:ea typeface="ＭＳ Ｐゴシック" charset="-128"/>
              </a:rPr>
              <a:t>Application overlays (distributed network applications) to</a:t>
            </a:r>
          </a:p>
          <a:p>
            <a:pPr lvl="1">
              <a:buFont typeface="Courier New" charset="0"/>
              <a:buChar char="o"/>
            </a:pPr>
            <a:r>
              <a:rPr lang="en-US" altLang="x-none" dirty="0">
                <a:ea typeface="ＭＳ Ｐゴシック" charset="-128"/>
              </a:rPr>
              <a:t>scale bandwidth/resource (</a:t>
            </a:r>
            <a:r>
              <a:rPr lang="en-US" altLang="x-none" dirty="0" err="1">
                <a:ea typeface="ＭＳ Ｐゴシック" charset="-128"/>
              </a:rPr>
              <a:t>BitTorrent</a:t>
            </a:r>
            <a:r>
              <a:rPr lang="en-US" altLang="x-none" dirty="0">
                <a:ea typeface="ＭＳ Ｐゴシック" charset="-128"/>
              </a:rPr>
              <a:t>)</a:t>
            </a:r>
          </a:p>
        </p:txBody>
      </p:sp>
      <p:sp>
        <p:nvSpPr>
          <p:cNvPr id="82947" name="Slide Number Placeholder 3"/>
          <p:cNvSpPr>
            <a:spLocks noGrp="1"/>
          </p:cNvSpPr>
          <p:nvPr>
            <p:ph type="sldNum" sz="quarter" idx="12"/>
          </p:nvPr>
        </p:nvSpPr>
        <p:spPr>
          <a:xfrm>
            <a:off x="5187950" y="6386513"/>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84E7CC-9B5C-CA41-B941-367D7F84C09E}" type="slidenum">
              <a:rPr lang="en-US" altLang="x-none" sz="1400">
                <a:solidFill>
                  <a:srgbClr val="000000"/>
                </a:solidFill>
                <a:latin typeface="Comic Sans MS" charset="0"/>
              </a:rPr>
              <a:pPr eaLnBrk="1" hangingPunct="1"/>
              <a:t>2</a:t>
            </a:fld>
            <a:endParaRPr lang="en-US" altLang="x-none" sz="1400">
              <a:solidFill>
                <a:srgbClr val="000000"/>
              </a:solidFill>
              <a:latin typeface="Comic Sans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33400" y="76200"/>
            <a:ext cx="7772400" cy="1143000"/>
          </a:xfrm>
        </p:spPr>
        <p:txBody>
          <a:bodyPr/>
          <a:lstStyle/>
          <a:p>
            <a:r>
              <a:rPr lang="en-US">
                <a:latin typeface="Comic Sans MS" charset="0"/>
              </a:rPr>
              <a:t>LB/DR Advantages and Disadvantages</a:t>
            </a:r>
          </a:p>
        </p:txBody>
      </p:sp>
      <p:sp>
        <p:nvSpPr>
          <p:cNvPr id="159746"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Real servers send response packets to clients directly, avoiding LB as bottleneck</a:t>
            </a:r>
          </a:p>
          <a:p>
            <a:pPr lvl="1">
              <a:lnSpc>
                <a:spcPct val="90000"/>
              </a:lnSpc>
              <a:buFont typeface="Courier New" charset="0"/>
              <a:buChar char="o"/>
            </a:pPr>
            <a:endParaRPr lang="en-US" dirty="0">
              <a:latin typeface="Comic Sans MS" charset="0"/>
            </a:endParaRPr>
          </a:p>
          <a:p>
            <a:pPr>
              <a:lnSpc>
                <a:spcPct val="90000"/>
              </a:lnSpc>
              <a:buFont typeface="Wingdings" charset="0"/>
              <a:buChar char="q"/>
            </a:pPr>
            <a:r>
              <a:rPr lang="en-US" dirty="0">
                <a:latin typeface="Comic Sans MS" charset="0"/>
              </a:rPr>
              <a:t>Disadvantages:</a:t>
            </a:r>
          </a:p>
          <a:p>
            <a:pPr lvl="1">
              <a:lnSpc>
                <a:spcPct val="90000"/>
              </a:lnSpc>
              <a:buFont typeface="Courier New" charset="0"/>
              <a:buChar char="o"/>
            </a:pPr>
            <a:r>
              <a:rPr lang="en-US" dirty="0">
                <a:latin typeface="Comic Sans MS" charset="0"/>
              </a:rPr>
              <a:t>Servers must have non-</a:t>
            </a:r>
            <a:r>
              <a:rPr lang="en-US" dirty="0" err="1">
                <a:latin typeface="Comic Sans MS" charset="0"/>
              </a:rPr>
              <a:t>arp</a:t>
            </a:r>
            <a:r>
              <a:rPr lang="en-US" dirty="0">
                <a:latin typeface="Comic Sans MS" charset="0"/>
              </a:rPr>
              <a:t> alias interface</a:t>
            </a:r>
          </a:p>
          <a:p>
            <a:pPr lvl="1">
              <a:lnSpc>
                <a:spcPct val="90000"/>
              </a:lnSpc>
              <a:buFont typeface="Courier New" charset="0"/>
              <a:buChar char="o"/>
            </a:pPr>
            <a:r>
              <a:rPr lang="en-US" dirty="0">
                <a:latin typeface="Comic Sans MS" charset="0"/>
              </a:rPr>
              <a:t>The load balancer and server must have one of their interfaces in the same LAN segment</a:t>
            </a:r>
          </a:p>
          <a:p>
            <a:pPr lvl="1">
              <a:lnSpc>
                <a:spcPct val="90000"/>
              </a:lnSpc>
              <a:buFont typeface="Courier New" charset="0"/>
              <a:buChar char="o"/>
            </a:pPr>
            <a:r>
              <a:rPr lang="en-US" dirty="0">
                <a:latin typeface="Comic Sans MS" charset="0"/>
              </a:rPr>
              <a:t>Considered by some as a hack, not a clean architecture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20</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59541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533400" y="152400"/>
            <a:ext cx="7772400" cy="1143000"/>
          </a:xfrm>
        </p:spPr>
        <p:txBody>
          <a:bodyPr/>
          <a:lstStyle/>
          <a:p>
            <a:r>
              <a:rPr lang="en-US" sz="3200">
                <a:latin typeface="Comic Sans MS" charset="0"/>
              </a:rPr>
              <a:t>Example Implementation of LB</a:t>
            </a:r>
          </a:p>
        </p:txBody>
      </p:sp>
      <p:sp>
        <p:nvSpPr>
          <p:cNvPr id="130050" name="Content Placeholder 2"/>
          <p:cNvSpPr>
            <a:spLocks noGrp="1"/>
          </p:cNvSpPr>
          <p:nvPr>
            <p:ph idx="1"/>
          </p:nvPr>
        </p:nvSpPr>
        <p:spPr>
          <a:xfrm>
            <a:off x="533400" y="1447800"/>
            <a:ext cx="7772400" cy="5181600"/>
          </a:xfrm>
        </p:spPr>
        <p:txBody>
          <a:bodyPr/>
          <a:lstStyle/>
          <a:p>
            <a:pPr>
              <a:buFont typeface="Wingdings" charset="0"/>
              <a:buChar char="q"/>
            </a:pPr>
            <a:r>
              <a:rPr lang="en-US" dirty="0">
                <a:latin typeface="Comic Sans MS" charset="0"/>
              </a:rPr>
              <a:t>An example open source implementation is Linux virtual server (</a:t>
            </a:r>
            <a:r>
              <a:rPr lang="en-US" dirty="0" err="1">
                <a:latin typeface="Comic Sans MS" charset="0"/>
              </a:rPr>
              <a:t>linux-vs.org</a:t>
            </a:r>
            <a:r>
              <a:rPr lang="en-US" dirty="0">
                <a:latin typeface="Comic Sans MS" charset="0"/>
              </a:rPr>
              <a:t>)</a:t>
            </a:r>
          </a:p>
          <a:p>
            <a:pPr lvl="2"/>
            <a:r>
              <a:rPr lang="en-US" dirty="0">
                <a:latin typeface="Comic Sans MS" charset="0"/>
              </a:rPr>
              <a:t>Used by</a:t>
            </a:r>
          </a:p>
          <a:p>
            <a:pPr lvl="3"/>
            <a:r>
              <a:rPr lang="en-US" dirty="0" err="1">
                <a:latin typeface="Times New Roman" charset="0"/>
              </a:rPr>
              <a:t>www.linux.com</a:t>
            </a:r>
            <a:endParaRPr lang="en-US" dirty="0">
              <a:latin typeface="Times New Roman" charset="0"/>
            </a:endParaRPr>
          </a:p>
          <a:p>
            <a:pPr lvl="3"/>
            <a:r>
              <a:rPr lang="en-US" dirty="0" err="1">
                <a:latin typeface="Times New Roman" charset="0"/>
              </a:rPr>
              <a:t>sourceforge.net</a:t>
            </a:r>
            <a:endParaRPr lang="en-US" dirty="0">
              <a:latin typeface="Times New Roman" charset="0"/>
            </a:endParaRPr>
          </a:p>
          <a:p>
            <a:pPr lvl="3"/>
            <a:r>
              <a:rPr lang="en-US" dirty="0" err="1">
                <a:latin typeface="Times New Roman" charset="0"/>
              </a:rPr>
              <a:t>wikipedia.org</a:t>
            </a:r>
            <a:endParaRPr lang="en-US" dirty="0">
              <a:latin typeface="Times New Roman" charset="0"/>
            </a:endParaRPr>
          </a:p>
          <a:p>
            <a:pPr lvl="2"/>
            <a:r>
              <a:rPr lang="en-US" dirty="0">
                <a:latin typeface="Comic Sans MS" charset="0"/>
              </a:rPr>
              <a:t>More details on ARP problem: http://</a:t>
            </a:r>
            <a:r>
              <a:rPr lang="en-US" dirty="0" err="1">
                <a:latin typeface="Comic Sans MS" charset="0"/>
              </a:rPr>
              <a:t>www.austintek.com</a:t>
            </a:r>
            <a:r>
              <a:rPr lang="en-US" dirty="0">
                <a:latin typeface="Comic Sans MS" charset="0"/>
              </a:rPr>
              <a:t>/LVS/LVS-HOWTO/HOWTO/LVS-</a:t>
            </a:r>
            <a:r>
              <a:rPr lang="en-US" dirty="0" err="1">
                <a:latin typeface="Comic Sans MS" charset="0"/>
              </a:rPr>
              <a:t>HOWTO.arp_problem.html</a:t>
            </a:r>
            <a:endParaRPr lang="en-US" dirty="0">
              <a:latin typeface="Comic Sans MS" charset="0"/>
            </a:endParaRPr>
          </a:p>
          <a:p>
            <a:pPr lvl="1">
              <a:buFont typeface="Courier New" charset="0"/>
              <a:buChar char="o"/>
            </a:pPr>
            <a:r>
              <a:rPr lang="en-US" dirty="0">
                <a:latin typeface="Comic Sans MS" charset="0"/>
              </a:rPr>
              <a:t>Many commercial LB servers from F5, Cisco, …</a:t>
            </a:r>
          </a:p>
          <a:p>
            <a:pPr>
              <a:buFont typeface="Wingdings" charset="0"/>
              <a:buChar char="q"/>
            </a:pPr>
            <a:r>
              <a:rPr lang="en-US" dirty="0">
                <a:latin typeface="Comic Sans MS" charset="0"/>
              </a:rPr>
              <a:t>More details please read chapter 2 of </a:t>
            </a:r>
            <a:r>
              <a:rPr lang="en-US" dirty="0">
                <a:latin typeface="Comic Sans MS" charset="0"/>
                <a:hlinkClick r:id="rId3" action="ppaction://hlinkfile"/>
              </a:rPr>
              <a:t>Load Balancing Servers, Firewalls, and Caches</a:t>
            </a:r>
            <a:r>
              <a:rPr lang="en-US" dirty="0">
                <a:latin typeface="Comic Sans MS" charset="0"/>
              </a:rPr>
              <a:t> </a:t>
            </a:r>
          </a:p>
        </p:txBody>
      </p:sp>
      <p:sp>
        <p:nvSpPr>
          <p:cNvPr id="13005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FAE7103-34E2-A541-A648-8D1E5D75A03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312022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76200"/>
            <a:ext cx="7772400" cy="1143000"/>
          </a:xfrm>
        </p:spPr>
        <p:txBody>
          <a:bodyPr/>
          <a:lstStyle/>
          <a:p>
            <a:r>
              <a:rPr lang="en-US" dirty="0">
                <a:latin typeface="Comic Sans MS" charset="0"/>
              </a:rPr>
              <a:t>Problem of the</a:t>
            </a:r>
            <a:br>
              <a:rPr lang="en-US" dirty="0">
                <a:latin typeface="Comic Sans MS" charset="0"/>
              </a:rPr>
            </a:br>
            <a:r>
              <a:rPr lang="en-US" dirty="0">
                <a:latin typeface="Comic Sans MS" charset="0"/>
              </a:rPr>
              <a:t>Load Balancer Architecture</a:t>
            </a:r>
          </a:p>
        </p:txBody>
      </p:sp>
      <p:sp>
        <p:nvSpPr>
          <p:cNvPr id="13209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DE679EF-B2D0-B24C-81D6-8745C23E6EB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9" name="Rectangle 38"/>
          <p:cNvSpPr>
            <a:spLocks noChangeArrowheads="1"/>
          </p:cNvSpPr>
          <p:nvPr/>
        </p:nvSpPr>
        <p:spPr bwMode="auto">
          <a:xfrm>
            <a:off x="762000" y="5410200"/>
            <a:ext cx="7334059" cy="954107"/>
          </a:xfrm>
          <a:prstGeom prst="rect">
            <a:avLst/>
          </a:prstGeom>
          <a:noFill/>
          <a:ln w="9525">
            <a:noFill/>
            <a:miter lim="800000"/>
            <a:headEnd/>
            <a:tailEnd/>
          </a:ln>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One major problem is that the LB </a:t>
            </a:r>
            <a:b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b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becomes a single point of failure (SPOF). </a:t>
            </a:r>
          </a:p>
        </p:txBody>
      </p:sp>
      <p:sp>
        <p:nvSpPr>
          <p:cNvPr id="132117"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132118" name="Group 41"/>
          <p:cNvGrpSpPr>
            <a:grpSpLocks/>
          </p:cNvGrpSpPr>
          <p:nvPr/>
        </p:nvGrpSpPr>
        <p:grpSpPr bwMode="auto">
          <a:xfrm>
            <a:off x="1828800" y="2133600"/>
            <a:ext cx="2286000" cy="457200"/>
            <a:chOff x="4267200" y="4724400"/>
            <a:chExt cx="2286000" cy="457200"/>
          </a:xfrm>
        </p:grpSpPr>
        <p:sp>
          <p:nvSpPr>
            <p:cNvPr id="132119"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32120"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24906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304800"/>
            <a:ext cx="7772400" cy="914400"/>
          </a:xfrm>
        </p:spPr>
        <p:txBody>
          <a:bodyPr/>
          <a:lstStyle/>
          <a:p>
            <a:r>
              <a:rPr lang="en-US">
                <a:latin typeface="Comic Sans MS" charset="0"/>
              </a:rPr>
              <a:t>Solutions</a:t>
            </a:r>
          </a:p>
        </p:txBody>
      </p:sp>
      <p:sp>
        <p:nvSpPr>
          <p:cNvPr id="134146" name="Content Placeholder 2"/>
          <p:cNvSpPr>
            <a:spLocks noGrp="1"/>
          </p:cNvSpPr>
          <p:nvPr>
            <p:ph idx="1"/>
          </p:nvPr>
        </p:nvSpPr>
        <p:spPr/>
        <p:txBody>
          <a:bodyPr/>
          <a:lstStyle/>
          <a:p>
            <a:pPr>
              <a:buFont typeface="Wingdings" charset="0"/>
              <a:buChar char="q"/>
            </a:pPr>
            <a:r>
              <a:rPr lang="en-US" dirty="0">
                <a:latin typeface="Comic Sans MS" charset="0"/>
              </a:rPr>
              <a:t>Redundant load balancers</a:t>
            </a:r>
          </a:p>
          <a:p>
            <a:pPr lvl="1">
              <a:buFont typeface="Courier New" charset="0"/>
              <a:buChar char="o"/>
            </a:pPr>
            <a:r>
              <a:rPr lang="en-US" dirty="0">
                <a:latin typeface="Comic Sans MS" charset="0"/>
              </a:rPr>
              <a:t>E.g., two load balancers (a good question to think offline)</a:t>
            </a:r>
          </a:p>
          <a:p>
            <a:pPr>
              <a:buFont typeface="Wingdings" charset="0"/>
              <a:buChar char="q"/>
            </a:pPr>
            <a:r>
              <a:rPr lang="en-US" dirty="0">
                <a:latin typeface="Comic Sans MS" charset="0"/>
              </a:rPr>
              <a:t>Fully distributed load balancing</a:t>
            </a:r>
          </a:p>
          <a:p>
            <a:pPr lvl="1">
              <a:buFont typeface="Courier New" charset="0"/>
              <a:buChar char="o"/>
            </a:pPr>
            <a:r>
              <a:rPr lang="en-US" dirty="0">
                <a:latin typeface="Comic Sans MS" charset="0"/>
              </a:rPr>
              <a:t>e.g., Microsoft Network Load Balancing (NLB)</a:t>
            </a:r>
          </a:p>
        </p:txBody>
      </p:sp>
      <p:sp>
        <p:nvSpPr>
          <p:cNvPr id="13414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9639E0-FE31-D54E-8505-668044D4ED09}"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334000" cy="262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324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Comic Sans MS" charset="0"/>
              </a:rPr>
              <a:t>Microsoft NLB</a:t>
            </a:r>
          </a:p>
        </p:txBody>
      </p:sp>
      <p:sp>
        <p:nvSpPr>
          <p:cNvPr id="136194" name="Content Placeholder 2"/>
          <p:cNvSpPr>
            <a:spLocks noGrp="1"/>
          </p:cNvSpPr>
          <p:nvPr>
            <p:ph idx="1"/>
          </p:nvPr>
        </p:nvSpPr>
        <p:spPr/>
        <p:txBody>
          <a:bodyPr/>
          <a:lstStyle/>
          <a:p>
            <a:pPr>
              <a:buFont typeface="Wingdings" charset="0"/>
              <a:buChar char="q"/>
            </a:pPr>
            <a:r>
              <a:rPr lang="en-US" sz="2400" dirty="0">
                <a:latin typeface="Comic Sans MS" charset="0"/>
              </a:rPr>
              <a:t>No dedicated load balancer</a:t>
            </a:r>
          </a:p>
          <a:p>
            <a:pPr>
              <a:buFont typeface="Wingdings" charset="0"/>
              <a:buChar char="q"/>
            </a:pPr>
            <a:r>
              <a:rPr lang="en-US" sz="2400" dirty="0">
                <a:latin typeface="Comic Sans MS" charset="0"/>
              </a:rPr>
              <a:t>All servers in the cluster receive all packets</a:t>
            </a:r>
          </a:p>
          <a:p>
            <a:pPr>
              <a:buFont typeface="Wingdings" charset="0"/>
              <a:buChar char="q"/>
            </a:pPr>
            <a:r>
              <a:rPr lang="en-US" sz="2400" dirty="0">
                <a:latin typeface="Comic Sans MS" charset="0"/>
              </a:rPr>
              <a:t>Key issue: one and only one server processes each packet</a:t>
            </a:r>
          </a:p>
          <a:p>
            <a:pPr lvl="1">
              <a:buFont typeface="Wingdings" charset="0"/>
              <a:buChar char="q"/>
            </a:pPr>
            <a:r>
              <a:rPr lang="en-US" sz="2000" dirty="0">
                <a:latin typeface="Comic Sans MS" charset="0"/>
              </a:rPr>
              <a:t>All servers within the cluster simultaneously run a mapping algorithm to determine which server should handle the packet. Those servers not required to service the packet simply discard it.</a:t>
            </a:r>
          </a:p>
          <a:p>
            <a:pPr marL="1200150" lvl="3" indent="-342900">
              <a:buSzPct val="85000"/>
              <a:buFont typeface="Wingdings" charset="0"/>
              <a:buChar char="q"/>
            </a:pPr>
            <a:r>
              <a:rPr lang="en-US" dirty="0">
                <a:latin typeface="Comic Sans MS" charset="0"/>
              </a:rPr>
              <a:t>Mapping (ranking) algorithm: computing the </a:t>
            </a:r>
            <a:r>
              <a:rPr lang="ja-JP" altLang="en-US" dirty="0">
                <a:latin typeface="Comic Sans MS" charset="0"/>
              </a:rPr>
              <a:t>“</a:t>
            </a:r>
            <a:r>
              <a:rPr lang="en-US" altLang="ja-JP" dirty="0">
                <a:latin typeface="Comic Sans MS" charset="0"/>
              </a:rPr>
              <a:t>winning</a:t>
            </a:r>
            <a:r>
              <a:rPr lang="ja-JP" altLang="en-US" dirty="0">
                <a:latin typeface="Comic Sans MS" charset="0"/>
              </a:rPr>
              <a:t>”</a:t>
            </a:r>
            <a:r>
              <a:rPr lang="en-US" altLang="ja-JP" dirty="0">
                <a:latin typeface="Comic Sans MS" charset="0"/>
              </a:rPr>
              <a:t> server according to host priorities, multicast or unicast mode, port rules, affinity, load percentage distribution, client IP address, client port number, other internal load information</a:t>
            </a:r>
            <a:endParaRPr lang="en-US" dirty="0">
              <a:latin typeface="Comic Sans MS" charset="0"/>
            </a:endParaRPr>
          </a:p>
        </p:txBody>
      </p:sp>
      <p:sp>
        <p:nvSpPr>
          <p:cNvPr id="1361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00FA8B6-1E80-D24D-A58C-6BF62282578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36196" name="Rectangle 4"/>
          <p:cNvSpPr>
            <a:spLocks noChangeArrowheads="1"/>
          </p:cNvSpPr>
          <p:nvPr/>
        </p:nvSpPr>
        <p:spPr bwMode="auto">
          <a:xfrm>
            <a:off x="304800" y="6259513"/>
            <a:ext cx="8305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5613" marR="0" lvl="1" indent="1588"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http://technet.microsoft.com/en-us/library/cc739506%28WS.10%29.aspx</a:t>
            </a:r>
          </a:p>
        </p:txBody>
      </p:sp>
    </p:spTree>
    <p:extLst>
      <p:ext uri="{BB962C8B-B14F-4D97-AF65-F5344CB8AC3E}">
        <p14:creationId xmlns:p14="http://schemas.microsoft.com/office/powerpoint/2010/main" val="15783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Comic Sans MS" charset="0"/>
              </a:rPr>
              <a:t>Discussion</a:t>
            </a:r>
          </a:p>
        </p:txBody>
      </p:sp>
      <p:sp>
        <p:nvSpPr>
          <p:cNvPr id="138242" name="Content Placeholder 2"/>
          <p:cNvSpPr>
            <a:spLocks noGrp="1"/>
          </p:cNvSpPr>
          <p:nvPr>
            <p:ph idx="1"/>
          </p:nvPr>
        </p:nvSpPr>
        <p:spPr/>
        <p:txBody>
          <a:bodyPr/>
          <a:lstStyle/>
          <a:p>
            <a:pPr>
              <a:buFont typeface="Wingdings" charset="0"/>
              <a:buChar char="q"/>
            </a:pPr>
            <a:r>
              <a:rPr lang="en-US">
                <a:latin typeface="Comic Sans MS" charset="0"/>
              </a:rPr>
              <a:t>Compare the design of using Load Balancer vs Microsoft NLB</a:t>
            </a:r>
          </a:p>
        </p:txBody>
      </p:sp>
      <p:sp>
        <p:nvSpPr>
          <p:cNvPr id="13824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75A72D1-C736-9C42-A06D-B6634395B01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25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74950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A83602F-5B4E-BE47-B4B1-F7C52859E63A}" type="slidenum">
              <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Cluster1</a:t>
              </a:r>
              <a:b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b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IPn</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1" name="Rectangular Callout 40"/>
          <p:cNvSpPr/>
          <p:nvPr/>
        </p:nvSpPr>
        <p:spPr bwMode="auto">
          <a:xfrm>
            <a:off x="6591300" y="4127810"/>
            <a:ext cx="2362200" cy="1219200"/>
          </a:xfrm>
          <a:prstGeom prst="wedgeRectCallout">
            <a:avLst>
              <a:gd name="adj1" fmla="val -142220"/>
              <a:gd name="adj2" fmla="val 539"/>
            </a:avLst>
          </a:prstGeom>
          <a:solidFill>
            <a:schemeClr val="accent3"/>
          </a:solidFill>
          <a:ln w="9525" cap="flat" cmpd="sng" algn="ctr">
            <a:solidFill>
              <a:schemeClr val="tx1"/>
            </a:solidFill>
            <a:prstDash val="solid"/>
            <a:round/>
            <a:headEnd type="none" w="med" len="med"/>
            <a:tailEnd type="none" w="med" len="med"/>
          </a:ln>
          <a:effectLst/>
        </p:spPr>
        <p:txBody>
          <a:bodyPr wrap="none"/>
          <a:lstStyle/>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Rewrite</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Direct reply</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Fault tolerance</a:t>
            </a:r>
          </a:p>
        </p:txBody>
      </p:sp>
    </p:spTree>
    <p:extLst>
      <p:ext uri="{BB962C8B-B14F-4D97-AF65-F5344CB8AC3E}">
        <p14:creationId xmlns:p14="http://schemas.microsoft.com/office/powerpoint/2010/main" val="24471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Comic Sans MS" charset="0"/>
              </a:rPr>
              <a:t>Outline</a:t>
            </a:r>
          </a:p>
        </p:txBody>
      </p:sp>
      <p:sp>
        <p:nvSpPr>
          <p:cNvPr id="142338"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lvl="1">
              <a:buFont typeface="Courier New" charset="0"/>
              <a:buChar char="o"/>
            </a:pPr>
            <a:r>
              <a:rPr lang="en-US" dirty="0">
                <a:latin typeface="Comic Sans MS" charset="0"/>
              </a:rPr>
              <a:t>Overview</a:t>
            </a:r>
          </a:p>
          <a:p>
            <a:pPr lvl="1">
              <a:buFont typeface="Courier New" charset="0"/>
              <a:buChar char="o"/>
            </a:pPr>
            <a:r>
              <a:rPr lang="en-US" dirty="0">
                <a:latin typeface="Comic Sans MS" charset="0"/>
              </a:rPr>
              <a:t>Basic mechanisms</a:t>
            </a:r>
          </a:p>
          <a:p>
            <a:pPr lvl="1">
              <a:buFont typeface="Courier New" charset="0"/>
              <a:buChar char="o"/>
            </a:pPr>
            <a:r>
              <a:rPr lang="en-US" dirty="0">
                <a:latin typeface="Comic Sans MS" charset="0"/>
              </a:rPr>
              <a:t>Example: YouTube (offline read)</a:t>
            </a:r>
          </a:p>
        </p:txBody>
      </p:sp>
      <p:sp>
        <p:nvSpPr>
          <p:cNvPr id="142339" name="Slide Number Placeholder 3"/>
          <p:cNvSpPr>
            <a:spLocks noGrp="1"/>
          </p:cNvSpPr>
          <p:nvPr>
            <p:ph type="sldNum" sz="quarter" idx="11"/>
          </p:nvPr>
        </p:nvSpPr>
        <p:spPr>
          <a:xfrm>
            <a:off x="5187950" y="6386513"/>
            <a:ext cx="3956050"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BBB51E0-A213-6248-ADCA-6BB4AED2278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77377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Comic Sans MS" charset="0"/>
              </a:rPr>
              <a:t>You Tube</a:t>
            </a:r>
          </a:p>
        </p:txBody>
      </p:sp>
      <p:sp>
        <p:nvSpPr>
          <p:cNvPr id="144386" name="Content Placeholder 2"/>
          <p:cNvSpPr>
            <a:spLocks noGrp="1"/>
          </p:cNvSpPr>
          <p:nvPr>
            <p:ph idx="1"/>
          </p:nvPr>
        </p:nvSpPr>
        <p:spPr/>
        <p:txBody>
          <a:bodyPr/>
          <a:lstStyle/>
          <a:p>
            <a:pPr>
              <a:buFont typeface="Wingdings" charset="0"/>
              <a:buChar char="q"/>
            </a:pPr>
            <a:r>
              <a:rPr lang="en-US">
                <a:latin typeface="Comic Sans MS" charset="0"/>
              </a:rPr>
              <a:t>02/2005: Founded by Chad Hurley, Steve Chen and Jawed Karim, who were all early employees of PayPal.</a:t>
            </a:r>
          </a:p>
          <a:p>
            <a:pPr>
              <a:buFont typeface="Wingdings" charset="0"/>
              <a:buChar char="q"/>
            </a:pPr>
            <a:r>
              <a:rPr lang="en-US">
                <a:latin typeface="Comic Sans MS" charset="0"/>
              </a:rPr>
              <a:t>10/2005: First round of funding ($11.5 M)</a:t>
            </a:r>
          </a:p>
          <a:p>
            <a:pPr>
              <a:buFont typeface="Wingdings" charset="0"/>
              <a:buChar char="q"/>
            </a:pPr>
            <a:r>
              <a:rPr lang="en-US">
                <a:latin typeface="Comic Sans MS" charset="0"/>
              </a:rPr>
              <a:t>03/2006: 30 M video views/day</a:t>
            </a:r>
          </a:p>
          <a:p>
            <a:pPr>
              <a:buFont typeface="Wingdings" charset="0"/>
              <a:buChar char="q"/>
            </a:pPr>
            <a:r>
              <a:rPr lang="en-US">
                <a:latin typeface="Comic Sans MS" charset="0"/>
              </a:rPr>
              <a:t>07/2006: 100 M video views/day</a:t>
            </a:r>
          </a:p>
          <a:p>
            <a:pPr>
              <a:buFont typeface="Wingdings" charset="0"/>
              <a:buChar char="q"/>
            </a:pPr>
            <a:r>
              <a:rPr lang="en-US">
                <a:latin typeface="Comic Sans MS" charset="0"/>
              </a:rPr>
              <a:t>11/2006: acquired by Google</a:t>
            </a:r>
          </a:p>
          <a:p>
            <a:pPr>
              <a:buFont typeface="Wingdings" charset="0"/>
              <a:buChar char="q"/>
            </a:pPr>
            <a:r>
              <a:rPr lang="en-US">
                <a:latin typeface="Comic Sans MS" charset="0"/>
              </a:rPr>
              <a:t>10/2009: Chad Hurley announced in a blog that YouTube serving well over 1 B video views/day (avg = 11,574 video views /sec )</a:t>
            </a:r>
          </a:p>
          <a:p>
            <a:pPr>
              <a:buFont typeface="Wingdings" charset="0"/>
              <a:buChar char="q"/>
            </a:pPr>
            <a:endParaRPr lang="en-US">
              <a:latin typeface="Comic Sans MS" charset="0"/>
            </a:endParaRPr>
          </a:p>
        </p:txBody>
      </p:sp>
      <p:sp>
        <p:nvSpPr>
          <p:cNvPr id="14438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B81C529-7D31-664B-BEE7-18B4EF0F7E0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44388"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http://video.google.com/videoplay?docid=-6304964351441328559#</a:t>
            </a:r>
          </a:p>
        </p:txBody>
      </p:sp>
    </p:spTree>
    <p:extLst>
      <p:ext uri="{BB962C8B-B14F-4D97-AF65-F5344CB8AC3E}">
        <p14:creationId xmlns:p14="http://schemas.microsoft.com/office/powerpoint/2010/main" val="31861424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Comic Sans MS" charset="0"/>
              </a:rPr>
              <a:t>Pre-Google Team Size</a:t>
            </a:r>
          </a:p>
        </p:txBody>
      </p:sp>
      <p:sp>
        <p:nvSpPr>
          <p:cNvPr id="146434" name="Content Placeholder 2"/>
          <p:cNvSpPr>
            <a:spLocks noGrp="1"/>
          </p:cNvSpPr>
          <p:nvPr>
            <p:ph idx="1"/>
          </p:nvPr>
        </p:nvSpPr>
        <p:spPr/>
        <p:txBody>
          <a:bodyPr/>
          <a:lstStyle/>
          <a:p>
            <a:pPr>
              <a:buFont typeface="Wingdings" charset="0"/>
              <a:buChar char="q"/>
            </a:pPr>
            <a:r>
              <a:rPr lang="en-US">
                <a:latin typeface="Comic Sans MS" charset="0"/>
              </a:rPr>
              <a:t>2 Sysadmins</a:t>
            </a:r>
          </a:p>
          <a:p>
            <a:pPr>
              <a:buFont typeface="Wingdings" charset="0"/>
              <a:buChar char="q"/>
            </a:pPr>
            <a:r>
              <a:rPr lang="en-US">
                <a:latin typeface="Comic Sans MS" charset="0"/>
              </a:rPr>
              <a:t>2 Scalability software architects</a:t>
            </a:r>
          </a:p>
          <a:p>
            <a:pPr>
              <a:buFont typeface="Wingdings" charset="0"/>
              <a:buChar char="q"/>
            </a:pPr>
            <a:r>
              <a:rPr lang="en-US">
                <a:latin typeface="Comic Sans MS" charset="0"/>
              </a:rPr>
              <a:t>2 feature developers</a:t>
            </a:r>
          </a:p>
          <a:p>
            <a:pPr>
              <a:buFont typeface="Wingdings" charset="0"/>
              <a:buChar char="q"/>
            </a:pPr>
            <a:r>
              <a:rPr lang="en-US">
                <a:latin typeface="Comic Sans MS" charset="0"/>
              </a:rPr>
              <a:t>2 network engineers</a:t>
            </a:r>
          </a:p>
          <a:p>
            <a:pPr>
              <a:buFont typeface="Wingdings" charset="0"/>
              <a:buChar char="q"/>
            </a:pPr>
            <a:r>
              <a:rPr lang="en-US">
                <a:latin typeface="Comic Sans MS" charset="0"/>
              </a:rPr>
              <a:t>1 DBA</a:t>
            </a:r>
          </a:p>
          <a:p>
            <a:pPr>
              <a:buFont typeface="Wingdings" charset="0"/>
              <a:buChar char="q"/>
            </a:pPr>
            <a:r>
              <a:rPr lang="en-US">
                <a:latin typeface="Comic Sans MS" charset="0"/>
              </a:rPr>
              <a:t>0 chefs</a:t>
            </a:r>
          </a:p>
        </p:txBody>
      </p:sp>
      <p:sp>
        <p:nvSpPr>
          <p:cNvPr id="1464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764008-E280-8946-90B2-8FC3808F99EC}"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8750117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3600">
                <a:ea typeface="ＭＳ Ｐゴシック" charset="-128"/>
              </a:rPr>
              <a:t>Admin</a:t>
            </a:r>
          </a:p>
        </p:txBody>
      </p:sp>
      <p:sp>
        <p:nvSpPr>
          <p:cNvPr id="84994"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x-none" dirty="0">
                <a:ea typeface="ＭＳ Ｐゴシック" charset="-128"/>
              </a:rPr>
              <a:t>Assignment three status and questions?</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Mid</a:t>
            </a:r>
            <a:r>
              <a:rPr lang="en-US" altLang="zh-CN" dirty="0">
                <a:ea typeface="ＭＳ Ｐゴシック" charset="-128"/>
              </a:rPr>
              <a:t>term</a:t>
            </a:r>
            <a:r>
              <a:rPr lang="zh-CN" altLang="en-US" dirty="0">
                <a:ea typeface="ＭＳ Ｐゴシック" charset="-128"/>
              </a:rPr>
              <a:t> </a:t>
            </a:r>
            <a:r>
              <a:rPr lang="en-US" altLang="zh-CN" dirty="0">
                <a:ea typeface="ＭＳ Ｐゴシック" charset="-128"/>
              </a:rPr>
              <a:t>e</a:t>
            </a:r>
            <a:r>
              <a:rPr lang="en-US" altLang="x-none" dirty="0">
                <a:ea typeface="ＭＳ Ｐゴシック" charset="-128"/>
              </a:rPr>
              <a:t>xam 1: T</a:t>
            </a:r>
            <a:r>
              <a:rPr lang="en-US" altLang="zh-CN" dirty="0">
                <a:ea typeface="ＭＳ Ｐゴシック" charset="-128"/>
              </a:rPr>
              <a:t>hurs</a:t>
            </a:r>
            <a:r>
              <a:rPr lang="en-US" altLang="x-none" dirty="0">
                <a:ea typeface="ＭＳ Ｐゴシック" charset="-128"/>
              </a:rPr>
              <a:t>day next week</a:t>
            </a:r>
            <a:r>
              <a:rPr lang="zh-CN" altLang="en-US" dirty="0">
                <a:ea typeface="ＭＳ Ｐゴシック" charset="-128"/>
              </a:rPr>
              <a:t> </a:t>
            </a:r>
            <a:r>
              <a:rPr lang="en-US" altLang="zh-CN" dirty="0">
                <a:ea typeface="ＭＳ Ｐゴシック" charset="-128"/>
              </a:rPr>
              <a:t>(i.e.,</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11)</a:t>
            </a:r>
          </a:p>
          <a:p>
            <a:pPr lvl="1">
              <a:buFont typeface="Courier New" panose="02070309020205020404" pitchFamily="49" charset="0"/>
              <a:buChar char="o"/>
            </a:pPr>
            <a:r>
              <a:rPr lang="en-US" altLang="x-none" dirty="0">
                <a:ea typeface="ＭＳ Ｐゴシック" charset="-128"/>
              </a:rPr>
              <a:t>cover from lecture 1 to lecture</a:t>
            </a:r>
            <a:r>
              <a:rPr lang="zh-CN" altLang="en-US" dirty="0">
                <a:ea typeface="ＭＳ Ｐゴシック" charset="-128"/>
              </a:rPr>
              <a:t> </a:t>
            </a:r>
            <a:r>
              <a:rPr lang="en-US" altLang="zh-CN" dirty="0">
                <a:ea typeface="ＭＳ Ｐゴシック" charset="-128"/>
              </a:rPr>
              <a:t>16</a:t>
            </a:r>
            <a:r>
              <a:rPr lang="zh-CN" altLang="en-US" dirty="0">
                <a:ea typeface="ＭＳ Ｐゴシック" charset="-128"/>
              </a:rPr>
              <a:t> </a:t>
            </a:r>
            <a:r>
              <a:rPr lang="en-US" altLang="zh-CN" dirty="0">
                <a:ea typeface="ＭＳ Ｐゴシック" charset="-128"/>
              </a:rPr>
              <a:t>(the</a:t>
            </a:r>
            <a:r>
              <a:rPr lang="zh-CN" altLang="en-US" dirty="0">
                <a:ea typeface="ＭＳ Ｐゴシック" charset="-128"/>
              </a:rPr>
              <a:t> </a:t>
            </a:r>
            <a:r>
              <a:rPr lang="en-US" altLang="zh-CN" dirty="0">
                <a:ea typeface="ＭＳ Ｐゴシック" charset="-128"/>
              </a:rPr>
              <a:t>one</a:t>
            </a:r>
            <a:r>
              <a:rPr lang="zh-CN" altLang="en-US" dirty="0">
                <a:ea typeface="ＭＳ Ｐゴシック" charset="-128"/>
              </a:rPr>
              <a:t> </a:t>
            </a:r>
            <a:r>
              <a:rPr lang="en-US" altLang="zh-CN" dirty="0">
                <a:ea typeface="ＭＳ Ｐゴシック" charset="-128"/>
              </a:rPr>
              <a:t>on</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9)</a:t>
            </a:r>
            <a:endParaRPr lang="en-US" altLang="x-none" dirty="0">
              <a:ea typeface="ＭＳ Ｐゴシック" charset="-128"/>
            </a:endParaRPr>
          </a:p>
        </p:txBody>
      </p:sp>
      <p:sp>
        <p:nvSpPr>
          <p:cNvPr id="84995"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D54B909-C241-F842-BC7D-CEEC38D9C957}"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mic Sans MS" charset="0"/>
              </a:rPr>
              <a:t>YouTube Design Alg.</a:t>
            </a:r>
          </a:p>
        </p:txBody>
      </p:sp>
      <p:sp>
        <p:nvSpPr>
          <p:cNvPr id="148482" name="Content Placeholder 2"/>
          <p:cNvSpPr>
            <a:spLocks noGrp="1"/>
          </p:cNvSpPr>
          <p:nvPr>
            <p:ph idx="1"/>
          </p:nvPr>
        </p:nvSpPr>
        <p:spPr>
          <a:xfrm>
            <a:off x="533400" y="1600200"/>
            <a:ext cx="8305800" cy="4648200"/>
          </a:xfrm>
        </p:spPr>
        <p:txBody>
          <a:bodyPr/>
          <a:lstStyle/>
          <a:p>
            <a:pPr>
              <a:buFont typeface="Wingdings" charset="0"/>
              <a:buNone/>
            </a:pPr>
            <a:r>
              <a:rPr lang="en-US">
                <a:latin typeface="Courier New" charset="0"/>
                <a:cs typeface="Courier New" charset="0"/>
              </a:rPr>
              <a:t>  while (true)</a:t>
            </a:r>
            <a:br>
              <a:rPr lang="en-US">
                <a:latin typeface="Courier New" charset="0"/>
                <a:cs typeface="Courier New" charset="0"/>
              </a:rPr>
            </a:br>
            <a:r>
              <a:rPr lang="en-US">
                <a:latin typeface="Courier New" charset="0"/>
                <a:cs typeface="Courier New" charset="0"/>
              </a:rPr>
              <a:t>{ </a:t>
            </a:r>
            <a:br>
              <a:rPr lang="en-US">
                <a:latin typeface="Courier New" charset="0"/>
                <a:cs typeface="Courier New" charset="0"/>
              </a:rPr>
            </a:br>
            <a:r>
              <a:rPr lang="en-US">
                <a:latin typeface="Courier New" charset="0"/>
                <a:cs typeface="Courier New" charset="0"/>
              </a:rPr>
              <a:t>  identify_and_fix_bottlenecks();</a:t>
            </a:r>
            <a:br>
              <a:rPr lang="en-US">
                <a:latin typeface="Courier New" charset="0"/>
                <a:cs typeface="Courier New" charset="0"/>
              </a:rPr>
            </a:br>
            <a:r>
              <a:rPr lang="en-US">
                <a:latin typeface="Courier New" charset="0"/>
                <a:cs typeface="Courier New" charset="0"/>
              </a:rPr>
              <a:t>  drink();</a:t>
            </a:r>
            <a:br>
              <a:rPr lang="en-US">
                <a:latin typeface="Courier New" charset="0"/>
                <a:cs typeface="Courier New" charset="0"/>
              </a:rPr>
            </a:br>
            <a:r>
              <a:rPr lang="en-US">
                <a:latin typeface="Courier New" charset="0"/>
                <a:cs typeface="Courier New" charset="0"/>
              </a:rPr>
              <a:t>  sleep();</a:t>
            </a:r>
            <a:br>
              <a:rPr lang="en-US">
                <a:latin typeface="Courier New" charset="0"/>
                <a:cs typeface="Courier New" charset="0"/>
              </a:rPr>
            </a:br>
            <a:r>
              <a:rPr lang="en-US">
                <a:latin typeface="Courier New" charset="0"/>
                <a:cs typeface="Courier New" charset="0"/>
              </a:rPr>
              <a:t>  notice_new_bottleneck();</a:t>
            </a:r>
            <a:br>
              <a:rPr lang="en-US">
                <a:latin typeface="Courier New" charset="0"/>
                <a:cs typeface="Courier New" charset="0"/>
              </a:rPr>
            </a:br>
            <a:r>
              <a:rPr lang="en-US">
                <a:latin typeface="Courier New" charset="0"/>
                <a:cs typeface="Courier New" charset="0"/>
              </a:rPr>
              <a:t>}</a:t>
            </a:r>
          </a:p>
        </p:txBody>
      </p:sp>
      <p:sp>
        <p:nvSpPr>
          <p:cNvPr id="14848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9637063-8642-8948-93EB-357DD5AC21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35365323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Comic Sans MS" charset="0"/>
              </a:rPr>
              <a:t>YouTube Major Components</a:t>
            </a:r>
          </a:p>
        </p:txBody>
      </p:sp>
      <p:sp>
        <p:nvSpPr>
          <p:cNvPr id="69635" name="Content Placeholder 2"/>
          <p:cNvSpPr>
            <a:spLocks noGrp="1"/>
          </p:cNvSpPr>
          <p:nvPr>
            <p:ph idx="1"/>
          </p:nvPr>
        </p:nvSpPr>
        <p:spPr/>
        <p:txBody>
          <a:bodyPr/>
          <a:lstStyle/>
          <a:p>
            <a:pPr>
              <a:buFont typeface="Wingdings" charset="0"/>
              <a:buChar char="q"/>
            </a:pPr>
            <a:r>
              <a:rPr lang="en-US">
                <a:latin typeface="Comic Sans MS" charset="0"/>
              </a:rPr>
              <a:t>Web servers</a:t>
            </a:r>
          </a:p>
          <a:p>
            <a:pPr lvl="1">
              <a:buFont typeface="Courier New" charset="0"/>
              <a:buChar char="o"/>
            </a:pPr>
            <a:endParaRPr lang="en-US">
              <a:latin typeface="Comic Sans MS" charset="0"/>
            </a:endParaRPr>
          </a:p>
          <a:p>
            <a:pPr>
              <a:buFont typeface="Wingdings" charset="0"/>
              <a:buChar char="q"/>
            </a:pPr>
            <a:r>
              <a:rPr lang="en-US">
                <a:latin typeface="Comic Sans MS" charset="0"/>
              </a:rPr>
              <a:t>Video servers</a:t>
            </a:r>
          </a:p>
          <a:p>
            <a:pPr>
              <a:buFont typeface="Wingdings" charset="0"/>
              <a:buChar char="q"/>
            </a:pPr>
            <a:endParaRPr lang="en-US">
              <a:latin typeface="Comic Sans MS" charset="0"/>
            </a:endParaRPr>
          </a:p>
          <a:p>
            <a:pPr>
              <a:buFont typeface="Wingdings" charset="0"/>
              <a:buChar char="q"/>
            </a:pPr>
            <a:r>
              <a:rPr lang="en-US">
                <a:latin typeface="Comic Sans MS" charset="0"/>
              </a:rPr>
              <a:t>Thumbnail servers</a:t>
            </a:r>
          </a:p>
          <a:p>
            <a:pPr>
              <a:buFont typeface="Wingdings" charset="0"/>
              <a:buChar char="q"/>
            </a:pPr>
            <a:endParaRPr lang="en-US">
              <a:latin typeface="Comic Sans MS" charset="0"/>
            </a:endParaRPr>
          </a:p>
          <a:p>
            <a:pPr>
              <a:buFont typeface="Wingdings" charset="0"/>
              <a:buChar char="q"/>
            </a:pPr>
            <a:r>
              <a:rPr lang="en-US">
                <a:latin typeface="Comic Sans MS" charset="0"/>
              </a:rPr>
              <a:t>Database servers</a:t>
            </a:r>
          </a:p>
        </p:txBody>
      </p:sp>
      <p:sp>
        <p:nvSpPr>
          <p:cNvPr id="15053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8C9C9B-F1B2-F34A-BC36-81244A7366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352170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Comic Sans MS" charset="0"/>
              </a:rPr>
              <a:t>YouTube: Web Servers</a:t>
            </a:r>
          </a:p>
        </p:txBody>
      </p:sp>
      <p:sp>
        <p:nvSpPr>
          <p:cNvPr id="152578" name="Content Placeholder 2"/>
          <p:cNvSpPr>
            <a:spLocks noGrp="1"/>
          </p:cNvSpPr>
          <p:nvPr>
            <p:ph idx="1"/>
          </p:nvPr>
        </p:nvSpPr>
        <p:spPr>
          <a:xfrm>
            <a:off x="533400" y="1600200"/>
            <a:ext cx="4876800" cy="4648200"/>
          </a:xfrm>
        </p:spPr>
        <p:txBody>
          <a:bodyPr/>
          <a:lstStyle/>
          <a:p>
            <a:pPr marL="342900" lvl="1" indent="-342900">
              <a:buSzPct val="85000"/>
              <a:buFont typeface="Wingdings" charset="0"/>
              <a:buChar char="q"/>
            </a:pPr>
            <a:r>
              <a:rPr lang="en-US">
                <a:latin typeface="Comic Sans MS" charset="0"/>
              </a:rPr>
              <a:t>Components</a:t>
            </a:r>
          </a:p>
          <a:p>
            <a:pPr marL="742950" lvl="2" indent="-342900">
              <a:buSzPct val="85000"/>
              <a:buFont typeface="Wingdings" charset="0"/>
              <a:buChar char="q"/>
            </a:pPr>
            <a:r>
              <a:rPr lang="en-US">
                <a:latin typeface="Comic Sans MS" charset="0"/>
              </a:rPr>
              <a:t>Netscaler load balancer; Apache; </a:t>
            </a:r>
            <a:br>
              <a:rPr lang="en-US">
                <a:latin typeface="Comic Sans MS" charset="0"/>
              </a:rPr>
            </a:br>
            <a:r>
              <a:rPr lang="en-US">
                <a:latin typeface="Comic Sans MS" charset="0"/>
              </a:rPr>
              <a:t>Python App Servers; Databases</a:t>
            </a:r>
          </a:p>
          <a:p>
            <a:pPr marL="342900" lvl="1" indent="-342900">
              <a:buSzPct val="85000"/>
              <a:buFont typeface="Wingdings" charset="0"/>
              <a:buChar char="q"/>
            </a:pPr>
            <a:r>
              <a:rPr lang="en-US">
                <a:latin typeface="Comic Sans MS" charset="0"/>
              </a:rPr>
              <a:t>Python</a:t>
            </a:r>
          </a:p>
          <a:p>
            <a:pPr marL="742950" lvl="2" indent="-342900">
              <a:buSzPct val="85000"/>
              <a:buFont typeface="Wingdings" charset="0"/>
              <a:buChar char="q"/>
            </a:pPr>
            <a:r>
              <a:rPr lang="en-US">
                <a:latin typeface="Comic Sans MS" charset="0"/>
              </a:rPr>
              <a:t>Web code (CPU) is not bottleneck</a:t>
            </a:r>
          </a:p>
          <a:p>
            <a:pPr marL="1200150" lvl="3" indent="-342900">
              <a:buSzPct val="85000"/>
              <a:buFont typeface="Wingdings" charset="0"/>
              <a:buChar char="q"/>
            </a:pPr>
            <a:r>
              <a:rPr lang="en-US">
                <a:latin typeface="Times New Roman" charset="0"/>
              </a:rPr>
              <a:t>JIT to C to speedup</a:t>
            </a:r>
          </a:p>
          <a:p>
            <a:pPr marL="1200150" lvl="3" indent="-342900">
              <a:buSzPct val="85000"/>
              <a:buFont typeface="Wingdings" charset="0"/>
              <a:buChar char="q"/>
            </a:pPr>
            <a:r>
              <a:rPr lang="en-US">
                <a:latin typeface="Times New Roman" charset="0"/>
              </a:rPr>
              <a:t>C extensions</a:t>
            </a:r>
          </a:p>
          <a:p>
            <a:pPr marL="1200150" lvl="3" indent="-342900">
              <a:buSzPct val="85000"/>
              <a:buFont typeface="Wingdings" charset="0"/>
              <a:buChar char="q"/>
            </a:pPr>
            <a:r>
              <a:rPr lang="en-US">
                <a:latin typeface="Times New Roman" charset="0"/>
              </a:rPr>
              <a:t>Pre-generate HTML responses</a:t>
            </a:r>
          </a:p>
          <a:p>
            <a:pPr marL="742950" lvl="2" indent="-342900">
              <a:buSzPct val="85000"/>
              <a:buFont typeface="Wingdings" charset="0"/>
              <a:buChar char="q"/>
            </a:pPr>
            <a:r>
              <a:rPr lang="en-US">
                <a:latin typeface="Comic Sans MS" charset="0"/>
              </a:rPr>
              <a:t>Development speed more important</a:t>
            </a:r>
          </a:p>
        </p:txBody>
      </p:sp>
      <p:sp>
        <p:nvSpPr>
          <p:cNvPr id="1525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F8D0A33-C863-B94F-94C3-3189D3A1FFF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2580" name="Rectangle 4"/>
          <p:cNvSpPr>
            <a:spLocks noChangeArrowheads="1"/>
          </p:cNvSpPr>
          <p:nvPr/>
        </p:nvSpPr>
        <p:spPr bwMode="auto">
          <a:xfrm>
            <a:off x="6781800" y="2362200"/>
            <a:ext cx="1752600" cy="1905000"/>
          </a:xfrm>
          <a:prstGeom prst="rect">
            <a:avLst/>
          </a:prstGeom>
          <a:solidFill>
            <a:schemeClr val="bg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 name="Rectangle 5"/>
          <p:cNvSpPr/>
          <p:nvPr/>
        </p:nvSpPr>
        <p:spPr bwMode="auto">
          <a:xfrm>
            <a:off x="6934200" y="16002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NetScaler</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sp>
        <p:nvSpPr>
          <p:cNvPr id="7" name="Rectangle 6"/>
          <p:cNvSpPr/>
          <p:nvPr/>
        </p:nvSpPr>
        <p:spPr bwMode="auto">
          <a:xfrm>
            <a:off x="6934200" y="24384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Apache</a:t>
            </a:r>
          </a:p>
        </p:txBody>
      </p:sp>
      <p:sp>
        <p:nvSpPr>
          <p:cNvPr id="8" name="Rectangle 7"/>
          <p:cNvSpPr/>
          <p:nvPr/>
        </p:nvSpPr>
        <p:spPr bwMode="auto">
          <a:xfrm>
            <a:off x="6934200" y="3276600"/>
            <a:ext cx="1447800" cy="838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Python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 Server</a:t>
            </a:r>
          </a:p>
        </p:txBody>
      </p:sp>
      <p:sp>
        <p:nvSpPr>
          <p:cNvPr id="152584" name="Oval 8"/>
          <p:cNvSpPr>
            <a:spLocks noChangeArrowheads="1"/>
          </p:cNvSpPr>
          <p:nvPr/>
        </p:nvSpPr>
        <p:spPr bwMode="auto">
          <a:xfrm>
            <a:off x="6858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5" name="Oval 9"/>
          <p:cNvSpPr>
            <a:spLocks noChangeArrowheads="1"/>
          </p:cNvSpPr>
          <p:nvPr/>
        </p:nvSpPr>
        <p:spPr bwMode="auto">
          <a:xfrm>
            <a:off x="7620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6" name="Oval 10"/>
          <p:cNvSpPr>
            <a:spLocks noChangeArrowheads="1"/>
          </p:cNvSpPr>
          <p:nvPr/>
        </p:nvSpPr>
        <p:spPr bwMode="auto">
          <a:xfrm>
            <a:off x="8382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7" name="Rectangle 11"/>
          <p:cNvSpPr>
            <a:spLocks noChangeArrowheads="1"/>
          </p:cNvSpPr>
          <p:nvPr/>
        </p:nvSpPr>
        <p:spPr bwMode="auto">
          <a:xfrm>
            <a:off x="5638800" y="3048000"/>
            <a:ext cx="9413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Web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servers</a:t>
            </a:r>
          </a:p>
        </p:txBody>
      </p:sp>
      <p:sp>
        <p:nvSpPr>
          <p:cNvPr id="152588" name="Rectangle 12"/>
          <p:cNvSpPr>
            <a:spLocks noChangeArrowheads="1"/>
          </p:cNvSpPr>
          <p:nvPr/>
        </p:nvSpPr>
        <p:spPr bwMode="auto">
          <a:xfrm>
            <a:off x="5494338" y="4811713"/>
            <a:ext cx="12874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Databases</a:t>
            </a:r>
          </a:p>
        </p:txBody>
      </p:sp>
    </p:spTree>
    <p:extLst>
      <p:ext uri="{BB962C8B-B14F-4D97-AF65-F5344CB8AC3E}">
        <p14:creationId xmlns:p14="http://schemas.microsoft.com/office/powerpoint/2010/main" val="206752925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Comic Sans MS" charset="0"/>
              </a:rPr>
              <a:t>YouTube: Video Popularity</a:t>
            </a:r>
          </a:p>
        </p:txBody>
      </p:sp>
      <p:sp>
        <p:nvSpPr>
          <p:cNvPr id="15462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1A1B16F-FDE3-C84E-AB8A-B189B2A636D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546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524000"/>
            <a:ext cx="6172200" cy="4716463"/>
          </a:xfrm>
          <a:noFill/>
        </p:spPr>
      </p:pic>
      <p:sp>
        <p:nvSpPr>
          <p:cNvPr id="154628"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60528204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a:latin typeface="Comic Sans MS" charset="0"/>
              </a:rPr>
              <a:t>YouTube: Video Popularity</a:t>
            </a:r>
          </a:p>
        </p:txBody>
      </p:sp>
      <p:sp>
        <p:nvSpPr>
          <p:cNvPr id="15667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825769B-C8DE-594A-B1F8-519B193FAA5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6675"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5048250" cy="447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a:spLocks noChangeArrowheads="1"/>
          </p:cNvSpPr>
          <p:nvPr/>
        </p:nvSpPr>
        <p:spPr bwMode="auto">
          <a:xfrm>
            <a:off x="6096000" y="2895600"/>
            <a:ext cx="28543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How to design</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 system to handle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highly skewed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distribution?</a:t>
            </a:r>
          </a:p>
        </p:txBody>
      </p:sp>
    </p:spTree>
    <p:extLst>
      <p:ext uri="{BB962C8B-B14F-4D97-AF65-F5344CB8AC3E}">
        <p14:creationId xmlns:p14="http://schemas.microsoft.com/office/powerpoint/2010/main" val="3162406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z="3200">
                <a:latin typeface="Comic Sans MS" charset="0"/>
              </a:rPr>
              <a:t>YouTube: Video Server Architecture</a:t>
            </a:r>
          </a:p>
        </p:txBody>
      </p:sp>
      <p:sp>
        <p:nvSpPr>
          <p:cNvPr id="158722" name="Content Placeholder 2"/>
          <p:cNvSpPr>
            <a:spLocks noGrp="1"/>
          </p:cNvSpPr>
          <p:nvPr>
            <p:ph idx="1"/>
          </p:nvPr>
        </p:nvSpPr>
        <p:spPr>
          <a:xfrm>
            <a:off x="533400" y="1447800"/>
            <a:ext cx="7772400" cy="4648200"/>
          </a:xfrm>
        </p:spPr>
        <p:txBody>
          <a:bodyPr/>
          <a:lstStyle/>
          <a:p>
            <a:pPr>
              <a:buFont typeface="Wingdings" charset="0"/>
              <a:buChar char="q"/>
            </a:pPr>
            <a:r>
              <a:rPr lang="en-US">
                <a:latin typeface="Comic Sans MS" charset="0"/>
              </a:rPr>
              <a:t>Tiered architecture</a:t>
            </a:r>
          </a:p>
          <a:p>
            <a:pPr lvl="1">
              <a:buFont typeface="Courier New" charset="0"/>
              <a:buChar char="o"/>
            </a:pPr>
            <a:r>
              <a:rPr lang="en-US">
                <a:latin typeface="Comic Sans MS" charset="0"/>
              </a:rPr>
              <a:t>CDN servers (for popular videos)</a:t>
            </a:r>
          </a:p>
          <a:p>
            <a:pPr lvl="2"/>
            <a:r>
              <a:rPr lang="en-US">
                <a:latin typeface="Comic Sans MS" charset="0"/>
              </a:rPr>
              <a:t>Low delay; mostly in-memory operation</a:t>
            </a:r>
          </a:p>
          <a:p>
            <a:pPr lvl="1">
              <a:buFont typeface="Courier New" charset="0"/>
              <a:buChar char="o"/>
            </a:pPr>
            <a:r>
              <a:rPr lang="en-US">
                <a:latin typeface="Comic Sans MS" charset="0"/>
              </a:rPr>
              <a:t>YouTube servers (not popular 1-20 per day)</a:t>
            </a:r>
          </a:p>
        </p:txBody>
      </p:sp>
      <p:sp>
        <p:nvSpPr>
          <p:cNvPr id="1587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826EF56-8C30-C344-BE42-EF8FC5D1AEB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8724" name="Oval 4"/>
          <p:cNvSpPr>
            <a:spLocks noChangeArrowheads="1"/>
          </p:cNvSpPr>
          <p:nvPr/>
        </p:nvSpPr>
        <p:spPr bwMode="auto">
          <a:xfrm>
            <a:off x="4191000" y="4724400"/>
            <a:ext cx="1447800" cy="7620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Request</a:t>
            </a:r>
          </a:p>
        </p:txBody>
      </p:sp>
      <p:grpSp>
        <p:nvGrpSpPr>
          <p:cNvPr id="2" name="Group 17"/>
          <p:cNvGrpSpPr>
            <a:grpSpLocks/>
          </p:cNvGrpSpPr>
          <p:nvPr/>
        </p:nvGrpSpPr>
        <p:grpSpPr bwMode="auto">
          <a:xfrm>
            <a:off x="4724400" y="3124200"/>
            <a:ext cx="3505200" cy="1711325"/>
            <a:chOff x="4724400" y="3124200"/>
            <a:chExt cx="3505200" cy="1711792"/>
          </a:xfrm>
        </p:grpSpPr>
        <p:sp>
          <p:nvSpPr>
            <p:cNvPr id="158734" name="Oval 7"/>
            <p:cNvSpPr>
              <a:spLocks noChangeArrowheads="1"/>
            </p:cNvSpPr>
            <p:nvPr/>
          </p:nvSpPr>
          <p:spPr bwMode="auto">
            <a:xfrm>
              <a:off x="6781800" y="3124200"/>
              <a:ext cx="1447800" cy="762000"/>
            </a:xfrm>
            <a:prstGeom prst="ellipse">
              <a:avLst/>
            </a:prstGeom>
            <a:solidFill>
              <a:srgbClr val="FFC000"/>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CDN</a:t>
              </a:r>
            </a:p>
          </p:txBody>
        </p:sp>
        <p:cxnSp>
          <p:nvCxnSpPr>
            <p:cNvPr id="158735" name="Straight Arrow Connector 9"/>
            <p:cNvCxnSpPr>
              <a:cxnSpLocks noChangeShapeType="1"/>
              <a:stCxn id="158724" idx="7"/>
              <a:endCxn id="158734" idx="2"/>
            </p:cNvCxnSpPr>
            <p:nvPr/>
          </p:nvCxnSpPr>
          <p:spPr bwMode="auto">
            <a:xfrm rot="5400000" flipH="1" flipV="1">
              <a:off x="5438891" y="3493083"/>
              <a:ext cx="1330792" cy="135502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58736" name="Rectangle 10"/>
            <p:cNvSpPr>
              <a:spLocks noChangeArrowheads="1"/>
            </p:cNvSpPr>
            <p:nvPr/>
          </p:nvSpPr>
          <p:spPr bwMode="auto">
            <a:xfrm>
              <a:off x="4724400" y="3810000"/>
              <a:ext cx="151836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Most popular</a:t>
              </a:r>
            </a:p>
          </p:txBody>
        </p:sp>
      </p:grpSp>
      <p:grpSp>
        <p:nvGrpSpPr>
          <p:cNvPr id="3" name="Group 19"/>
          <p:cNvGrpSpPr>
            <a:grpSpLocks/>
          </p:cNvGrpSpPr>
          <p:nvPr/>
        </p:nvGrpSpPr>
        <p:grpSpPr bwMode="auto">
          <a:xfrm>
            <a:off x="5638800" y="4038600"/>
            <a:ext cx="2514600" cy="2590800"/>
            <a:chOff x="5638800" y="4038600"/>
            <a:chExt cx="2514600" cy="2590800"/>
          </a:xfrm>
        </p:grpSpPr>
        <p:sp>
          <p:nvSpPr>
            <p:cNvPr id="158728" name="Rectangle 11"/>
            <p:cNvSpPr>
              <a:spLocks noChangeArrowheads="1"/>
            </p:cNvSpPr>
            <p:nvPr/>
          </p:nvSpPr>
          <p:spPr bwMode="auto">
            <a:xfrm>
              <a:off x="5715000" y="5562600"/>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Others</a:t>
              </a:r>
            </a:p>
          </p:txBody>
        </p:sp>
        <p:grpSp>
          <p:nvGrpSpPr>
            <p:cNvPr id="158729" name="Group 16"/>
            <p:cNvGrpSpPr>
              <a:grpSpLocks/>
            </p:cNvGrpSpPr>
            <p:nvPr/>
          </p:nvGrpSpPr>
          <p:grpSpPr bwMode="auto">
            <a:xfrm>
              <a:off x="5638800" y="4038600"/>
              <a:ext cx="2514600" cy="2590800"/>
              <a:chOff x="5638800" y="4038600"/>
              <a:chExt cx="2514600" cy="2590800"/>
            </a:xfrm>
          </p:grpSpPr>
          <p:sp>
            <p:nvSpPr>
              <p:cNvPr id="158730" name="Oval 5"/>
              <p:cNvSpPr>
                <a:spLocks noChangeArrowheads="1"/>
              </p:cNvSpPr>
              <p:nvPr/>
            </p:nvSpPr>
            <p:spPr bwMode="auto">
              <a:xfrm>
                <a:off x="6705600" y="40386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1</a:t>
                </a:r>
              </a:p>
            </p:txBody>
          </p:sp>
          <p:sp>
            <p:nvSpPr>
              <p:cNvPr id="158731" name="Oval 6"/>
              <p:cNvSpPr>
                <a:spLocks noChangeArrowheads="1"/>
              </p:cNvSpPr>
              <p:nvPr/>
            </p:nvSpPr>
            <p:spPr bwMode="auto">
              <a:xfrm>
                <a:off x="6705600" y="56388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N</a:t>
                </a:r>
              </a:p>
            </p:txBody>
          </p:sp>
          <p:cxnSp>
            <p:nvCxnSpPr>
              <p:cNvPr id="158732" name="Straight Arrow Connector 13"/>
              <p:cNvCxnSpPr>
                <a:cxnSpLocks noChangeShapeType="1"/>
                <a:stCxn id="158724" idx="6"/>
                <a:endCxn id="158730" idx="2"/>
              </p:cNvCxnSpPr>
              <p:nvPr/>
            </p:nvCxnSpPr>
            <p:spPr bwMode="auto">
              <a:xfrm flipV="1">
                <a:off x="5638800" y="4533900"/>
                <a:ext cx="1066800" cy="571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8733" name="Straight Arrow Connector 15"/>
              <p:cNvCxnSpPr>
                <a:cxnSpLocks noChangeShapeType="1"/>
                <a:stCxn id="158724" idx="6"/>
                <a:endCxn id="158731" idx="1"/>
              </p:cNvCxnSpPr>
              <p:nvPr/>
            </p:nvCxnSpPr>
            <p:spPr bwMode="auto">
              <a:xfrm>
                <a:off x="5638800" y="5105400"/>
                <a:ext cx="1278826" cy="67847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sp>
        <p:nvSpPr>
          <p:cNvPr id="158727" name="Right Arrow 18"/>
          <p:cNvSpPr>
            <a:spLocks noChangeArrowheads="1"/>
          </p:cNvSpPr>
          <p:nvPr/>
        </p:nvSpPr>
        <p:spPr bwMode="auto">
          <a:xfrm>
            <a:off x="3429000" y="5029200"/>
            <a:ext cx="762000" cy="152400"/>
          </a:xfrm>
          <a:prstGeom prst="rightArrow">
            <a:avLst>
              <a:gd name="adj1" fmla="val 50000"/>
              <a:gd name="adj2"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3628377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Title 1"/>
          <p:cNvSpPr>
            <a:spLocks noGrp="1"/>
          </p:cNvSpPr>
          <p:nvPr>
            <p:ph type="title"/>
          </p:nvPr>
        </p:nvSpPr>
        <p:spPr>
          <a:xfrm>
            <a:off x="533400" y="304800"/>
            <a:ext cx="7772400" cy="990600"/>
          </a:xfrm>
        </p:spPr>
        <p:txBody>
          <a:bodyPr/>
          <a:lstStyle/>
          <a:p>
            <a:r>
              <a:rPr lang="en-US" sz="3600">
                <a:latin typeface="Comic Sans MS" charset="0"/>
              </a:rPr>
              <a:t>YouTube Redirection Architecture</a:t>
            </a:r>
          </a:p>
        </p:txBody>
      </p:sp>
      <p:sp>
        <p:nvSpPr>
          <p:cNvPr id="1607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CA72A2A-B89C-9D41-9ECA-C09C588C1C9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15200" cy="518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bwMode="auto">
          <a:xfrm>
            <a:off x="1066800" y="1600200"/>
            <a:ext cx="23622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YouTube servers</a:t>
            </a:r>
          </a:p>
        </p:txBody>
      </p:sp>
    </p:spTree>
    <p:extLst>
      <p:ext uri="{BB962C8B-B14F-4D97-AF65-F5344CB8AC3E}">
        <p14:creationId xmlns:p14="http://schemas.microsoft.com/office/powerpoint/2010/main" val="236621271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Title 1"/>
          <p:cNvSpPr>
            <a:spLocks noGrp="1"/>
          </p:cNvSpPr>
          <p:nvPr>
            <p:ph type="title"/>
          </p:nvPr>
        </p:nvSpPr>
        <p:spPr>
          <a:xfrm>
            <a:off x="533400" y="76200"/>
            <a:ext cx="7772400" cy="1143000"/>
          </a:xfrm>
        </p:spPr>
        <p:txBody>
          <a:bodyPr/>
          <a:lstStyle/>
          <a:p>
            <a:r>
              <a:rPr lang="en-US">
                <a:latin typeface="Comic Sans MS" charset="0"/>
              </a:rPr>
              <a:t>YouTube Video Servers</a:t>
            </a:r>
          </a:p>
        </p:txBody>
      </p:sp>
      <p:sp>
        <p:nvSpPr>
          <p:cNvPr id="162818" name="Content Placeholder 2"/>
          <p:cNvSpPr>
            <a:spLocks noGrp="1"/>
          </p:cNvSpPr>
          <p:nvPr>
            <p:ph idx="1"/>
          </p:nvPr>
        </p:nvSpPr>
        <p:spPr/>
        <p:txBody>
          <a:bodyPr/>
          <a:lstStyle/>
          <a:p>
            <a:pPr marL="342900" lvl="1" indent="-342900">
              <a:buSzPct val="85000"/>
              <a:buFont typeface="Wingdings" charset="0"/>
              <a:buChar char="q"/>
            </a:pPr>
            <a:r>
              <a:rPr lang="en-US" sz="2800">
                <a:latin typeface="Comic Sans MS" charset="0"/>
              </a:rPr>
              <a:t>Each video hosted by a mini-cluster consisting of multiple machines</a:t>
            </a:r>
          </a:p>
          <a:p>
            <a:pPr marL="342900" lvl="1" indent="-342900">
              <a:buSzPct val="85000"/>
              <a:buFont typeface="Wingdings" charset="0"/>
              <a:buChar char="q"/>
            </a:pPr>
            <a:r>
              <a:rPr lang="en-US" sz="2800">
                <a:latin typeface="Comic Sans MS" charset="0"/>
              </a:rPr>
              <a:t>Video servers use the lighttpd web server for video transmission:</a:t>
            </a:r>
          </a:p>
          <a:p>
            <a:pPr marL="742950" lvl="2" indent="-342900">
              <a:buSzPct val="85000"/>
              <a:buFont typeface="Wingdings" charset="0"/>
              <a:buChar char="q"/>
            </a:pPr>
            <a:r>
              <a:rPr lang="en-US">
                <a:latin typeface="Comic Sans MS" charset="0"/>
              </a:rPr>
              <a:t>Apache had too much overhead (used in the first few months and then dropped)</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Async io: uses epoll to wait on multiple fds</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Switched from single process to multiple process configuration to handle more connections</a:t>
            </a:r>
          </a:p>
        </p:txBody>
      </p:sp>
      <p:sp>
        <p:nvSpPr>
          <p:cNvPr id="16281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30A9390-A618-5347-AC28-9DEEF069A34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99673244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Comic Sans MS" charset="0"/>
              </a:rPr>
              <a:t>Thumbnail Servers</a:t>
            </a:r>
          </a:p>
        </p:txBody>
      </p:sp>
      <p:sp>
        <p:nvSpPr>
          <p:cNvPr id="164866" name="Content Placeholder 2"/>
          <p:cNvSpPr>
            <a:spLocks noGrp="1"/>
          </p:cNvSpPr>
          <p:nvPr>
            <p:ph idx="1"/>
          </p:nvPr>
        </p:nvSpPr>
        <p:spPr/>
        <p:txBody>
          <a:bodyPr/>
          <a:lstStyle/>
          <a:p>
            <a:pPr>
              <a:buFont typeface="Wingdings" charset="0"/>
              <a:buChar char="q"/>
            </a:pPr>
            <a:r>
              <a:rPr lang="en-US">
                <a:latin typeface="Comic Sans MS" charset="0"/>
              </a:rPr>
              <a:t>Thumbnails are served by a few machines</a:t>
            </a:r>
          </a:p>
          <a:p>
            <a:pPr>
              <a:buFont typeface="Wingdings" charset="0"/>
              <a:buChar char="q"/>
            </a:pPr>
            <a:r>
              <a:rPr lang="en-US">
                <a:latin typeface="Comic Sans MS" charset="0"/>
              </a:rPr>
              <a:t>Problems running thumbnail servers</a:t>
            </a:r>
          </a:p>
          <a:p>
            <a:pPr lvl="1">
              <a:buFont typeface="Courier New" charset="0"/>
              <a:buChar char="o"/>
            </a:pPr>
            <a:r>
              <a:rPr lang="en-US">
                <a:latin typeface="Comic Sans MS" charset="0"/>
              </a:rPr>
              <a:t>A high number of requests/sec as web pages can display 60 thumbnails on page</a:t>
            </a:r>
          </a:p>
          <a:p>
            <a:pPr lvl="1">
              <a:buFont typeface="Courier New" charset="0"/>
              <a:buChar char="o"/>
            </a:pPr>
            <a:r>
              <a:rPr lang="en-US">
                <a:latin typeface="Comic Sans MS" charset="0"/>
              </a:rPr>
              <a:t>Serving a lot of small objects implies</a:t>
            </a:r>
          </a:p>
          <a:p>
            <a:pPr lvl="2"/>
            <a:r>
              <a:rPr lang="en-US">
                <a:latin typeface="Comic Sans MS" charset="0"/>
              </a:rPr>
              <a:t>lots of disk seeks and problems with file systems inode and page caches</a:t>
            </a:r>
          </a:p>
          <a:p>
            <a:pPr lvl="2"/>
            <a:r>
              <a:rPr lang="en-US">
                <a:latin typeface="Comic Sans MS" charset="0"/>
              </a:rPr>
              <a:t>may ran into per directory file limit</a:t>
            </a:r>
            <a:br>
              <a:rPr lang="en-US">
                <a:latin typeface="Comic Sans MS" charset="0"/>
              </a:rPr>
            </a:br>
            <a:endParaRPr lang="en-US">
              <a:latin typeface="Comic Sans MS" charset="0"/>
            </a:endParaRPr>
          </a:p>
          <a:p>
            <a:pPr lvl="2"/>
            <a:r>
              <a:rPr lang="en-US">
                <a:latin typeface="Comic Sans MS" charset="0"/>
              </a:rPr>
              <a:t>Solution: storage switched to Google BigTable</a:t>
            </a:r>
          </a:p>
        </p:txBody>
      </p:sp>
      <p:sp>
        <p:nvSpPr>
          <p:cNvPr id="16486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DAFED80-A542-C348-B6A8-E210974EEDA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71848605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Title 1"/>
          <p:cNvSpPr>
            <a:spLocks noGrp="1"/>
          </p:cNvSpPr>
          <p:nvPr>
            <p:ph type="title"/>
          </p:nvPr>
        </p:nvSpPr>
        <p:spPr>
          <a:xfrm>
            <a:off x="533400" y="76200"/>
            <a:ext cx="7772400" cy="1143000"/>
          </a:xfrm>
        </p:spPr>
        <p:txBody>
          <a:bodyPr/>
          <a:lstStyle/>
          <a:p>
            <a:r>
              <a:rPr lang="en-US">
                <a:latin typeface="Comic Sans MS" charset="0"/>
              </a:rPr>
              <a:t>Thumbnail Server Software Architecture</a:t>
            </a:r>
          </a:p>
        </p:txBody>
      </p:sp>
      <p:sp>
        <p:nvSpPr>
          <p:cNvPr id="51203" name="Content Placeholder 2"/>
          <p:cNvSpPr>
            <a:spLocks noGrp="1"/>
          </p:cNvSpPr>
          <p:nvPr>
            <p:ph idx="1"/>
          </p:nvPr>
        </p:nvSpPr>
        <p:spPr>
          <a:xfrm>
            <a:off x="533400" y="1447800"/>
            <a:ext cx="7772400" cy="4953000"/>
          </a:xfrm>
        </p:spPr>
        <p:txBody>
          <a:bodyPr/>
          <a:lstStyle/>
          <a:p>
            <a:pPr>
              <a:buFont typeface="Wingdings" charset="0"/>
              <a:buChar char="q"/>
            </a:pPr>
            <a:r>
              <a:rPr lang="en-US">
                <a:latin typeface="Comic Sans MS" charset="0"/>
              </a:rPr>
              <a:t>Design 1: Squid in front of Apache </a:t>
            </a:r>
          </a:p>
          <a:p>
            <a:pPr lvl="1">
              <a:buFont typeface="Courier New" charset="0"/>
              <a:buChar char="o"/>
            </a:pPr>
            <a:r>
              <a:rPr lang="en-US" sz="1800">
                <a:latin typeface="Comic Sans MS" charset="0"/>
              </a:rPr>
              <a:t>Problems</a:t>
            </a:r>
          </a:p>
          <a:p>
            <a:pPr lvl="2"/>
            <a:r>
              <a:rPr lang="en-US" sz="1800">
                <a:latin typeface="Comic Sans MS" charset="0"/>
              </a:rPr>
              <a:t>Squid worked for a while, but as load increased performance eventually decreased: Went from 300 requests/second to 20</a:t>
            </a:r>
          </a:p>
          <a:p>
            <a:pPr lvl="2"/>
            <a:r>
              <a:rPr lang="en-US" sz="1800">
                <a:latin typeface="Comic Sans MS" charset="0"/>
              </a:rPr>
              <a:t>under high loads Apache performed badly, changed to lighttpd</a:t>
            </a:r>
          </a:p>
          <a:p>
            <a:pPr>
              <a:buFont typeface="Wingdings" charset="0"/>
              <a:buChar char="q"/>
            </a:pPr>
            <a:r>
              <a:rPr lang="en-US">
                <a:latin typeface="Comic Sans MS" charset="0"/>
              </a:rPr>
              <a:t>Design 2: lighttpd default: By default lighttpd uses a single thread</a:t>
            </a:r>
          </a:p>
          <a:p>
            <a:pPr lvl="1">
              <a:buFont typeface="Courier New" charset="0"/>
              <a:buChar char="o"/>
            </a:pPr>
            <a:r>
              <a:rPr lang="en-US" sz="1800">
                <a:latin typeface="Comic Sans MS" charset="0"/>
              </a:rPr>
              <a:t>Problem: often stalled due to I/O</a:t>
            </a:r>
          </a:p>
          <a:p>
            <a:pPr>
              <a:buFont typeface="Wingdings" charset="0"/>
              <a:buChar char="q"/>
            </a:pPr>
            <a:r>
              <a:rPr lang="en-US">
                <a:latin typeface="Comic Sans MS" charset="0"/>
              </a:rPr>
              <a:t>Design 3: switched to multiple processes contending on shared accept</a:t>
            </a:r>
          </a:p>
          <a:p>
            <a:pPr lvl="1">
              <a:buFont typeface="Courier New" charset="0"/>
              <a:buChar char="o"/>
            </a:pPr>
            <a:r>
              <a:rPr lang="en-US" sz="2200">
                <a:latin typeface="Comic Sans MS" charset="0"/>
              </a:rPr>
              <a:t>Problems: high contention overhead/individual caches</a:t>
            </a:r>
          </a:p>
        </p:txBody>
      </p:sp>
      <p:sp>
        <p:nvSpPr>
          <p:cNvPr id="16691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25664D-79C7-D047-A6F6-546BDF2F63B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39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8304653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9" name="Rectangle 48"/>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
        <p:nvSpPr>
          <p:cNvPr id="3" name="Rectangle 2"/>
          <p:cNvSpPr/>
          <p:nvPr/>
        </p:nvSpPr>
        <p:spPr>
          <a:xfrm>
            <a:off x="7740501" y="2375210"/>
            <a:ext cx="1394934" cy="707886"/>
          </a:xfrm>
          <a:prstGeom prst="rect">
            <a:avLst/>
          </a:prstGeom>
          <a:ln>
            <a:solidFill>
              <a:schemeClr val="tx1"/>
            </a:solidFill>
          </a:ln>
        </p:spPr>
        <p:txBody>
          <a:bodyPr wrap="none">
            <a:spAutoFit/>
          </a:bodyPr>
          <a:lstStyle/>
          <a:p>
            <a:r>
              <a:rPr lang="en-US" altLang="x-none" sz="2000" dirty="0"/>
              <a:t>- </a:t>
            </a:r>
            <a:r>
              <a:rPr lang="en-US" altLang="x-none" sz="2000" dirty="0" err="1"/>
              <a:t>cname</a:t>
            </a:r>
            <a:endParaRPr lang="en-US" altLang="x-none" sz="2000" dirty="0"/>
          </a:p>
          <a:p>
            <a:r>
              <a:rPr lang="en-US" sz="2000" dirty="0"/>
              <a:t>- hierarchy</a:t>
            </a:r>
          </a:p>
        </p:txBody>
      </p:sp>
      <p:sp>
        <p:nvSpPr>
          <p:cNvPr id="42" name="Rectangle 41"/>
          <p:cNvSpPr/>
          <p:nvPr/>
        </p:nvSpPr>
        <p:spPr>
          <a:xfrm>
            <a:off x="7086600" y="3934671"/>
            <a:ext cx="2036135" cy="1323439"/>
          </a:xfrm>
          <a:prstGeom prst="rect">
            <a:avLst/>
          </a:prstGeom>
          <a:ln>
            <a:solidFill>
              <a:schemeClr val="tx1"/>
            </a:solidFill>
          </a:ln>
        </p:spPr>
        <p:txBody>
          <a:bodyPr wrap="none">
            <a:spAutoFit/>
          </a:bodyPr>
          <a:lstStyle/>
          <a:p>
            <a:r>
              <a:rPr lang="en-US" altLang="x-none" sz="2000" dirty="0"/>
              <a:t>Smart switch/LB</a:t>
            </a:r>
            <a:br>
              <a:rPr lang="en-US" altLang="x-none" sz="2000" dirty="0"/>
            </a:br>
            <a:r>
              <a:rPr lang="en-US" altLang="x-none" sz="2000" dirty="0">
                <a:solidFill>
                  <a:schemeClr val="bg2">
                    <a:lumMod val="20000"/>
                    <a:lumOff val="80000"/>
                  </a:schemeClr>
                </a:solidFill>
              </a:rPr>
              <a:t>- NAT rewrite</a:t>
            </a:r>
            <a:br>
              <a:rPr lang="en-US" altLang="x-none" sz="2000" dirty="0">
                <a:solidFill>
                  <a:schemeClr val="bg2">
                    <a:lumMod val="20000"/>
                    <a:lumOff val="80000"/>
                  </a:schemeClr>
                </a:solidFill>
              </a:rPr>
            </a:br>
            <a:r>
              <a:rPr lang="en-US" altLang="x-none" sz="2000" dirty="0">
                <a:solidFill>
                  <a:schemeClr val="bg2">
                    <a:lumMod val="20000"/>
                    <a:lumOff val="80000"/>
                  </a:schemeClr>
                </a:solidFill>
              </a:rPr>
              <a:t>- Direct reply</a:t>
            </a:r>
            <a:br>
              <a:rPr lang="en-US" altLang="x-none" sz="2000" dirty="0">
                <a:solidFill>
                  <a:schemeClr val="bg2">
                    <a:lumMod val="20000"/>
                    <a:lumOff val="80000"/>
                  </a:schemeClr>
                </a:solidFill>
              </a:rPr>
            </a:br>
            <a:r>
              <a:rPr lang="en-US" altLang="x-none" sz="2000" dirty="0">
                <a:solidFill>
                  <a:schemeClr val="bg2">
                    <a:lumMod val="20000"/>
                    <a:lumOff val="80000"/>
                  </a:schemeClr>
                </a:solidFill>
              </a:rPr>
              <a:t>- NLB</a:t>
            </a:r>
          </a:p>
        </p:txBody>
      </p:sp>
      <p:sp>
        <p:nvSpPr>
          <p:cNvPr id="45" name="Rectangle 44"/>
          <p:cNvSpPr/>
          <p:nvPr/>
        </p:nvSpPr>
        <p:spPr>
          <a:xfrm>
            <a:off x="7086600" y="5371090"/>
            <a:ext cx="2036135" cy="1323439"/>
          </a:xfrm>
          <a:prstGeom prst="rect">
            <a:avLst/>
          </a:prstGeom>
          <a:ln>
            <a:solidFill>
              <a:schemeClr val="tx1"/>
            </a:solidFill>
          </a:ln>
        </p:spPr>
        <p:txBody>
          <a:bodyPr wrap="square">
            <a:spAutoFit/>
          </a:bodyPr>
          <a:lstStyle/>
          <a:p>
            <a:r>
              <a:rPr lang="en-US" altLang="x-none" sz="2000" dirty="0"/>
              <a:t>Proxy as a </a:t>
            </a:r>
            <a:br>
              <a:rPr lang="en-US" altLang="x-none" sz="2000" dirty="0"/>
            </a:br>
            <a:r>
              <a:rPr lang="en-US" altLang="x-none" sz="2000" dirty="0"/>
              <a:t>mechanism for</a:t>
            </a:r>
            <a:br>
              <a:rPr lang="en-US" altLang="x-none" sz="2000" dirty="0"/>
            </a:br>
            <a:r>
              <a:rPr lang="en-US" altLang="x-none" sz="2000" dirty="0"/>
              <a:t>replica content</a:t>
            </a:r>
            <a:br>
              <a:rPr lang="en-US" altLang="x-none" sz="2000" dirty="0"/>
            </a:br>
            <a:r>
              <a:rPr lang="en-US" altLang="x-none" sz="2000" dirty="0"/>
              <a:t>consistency</a:t>
            </a:r>
          </a:p>
        </p:txBody>
      </p:sp>
      <p:sp>
        <p:nvSpPr>
          <p:cNvPr id="52" name="Slide Number Placeholder 1">
            <a:extLst>
              <a:ext uri="{FF2B5EF4-FFF2-40B4-BE49-F238E27FC236}">
                <a16:creationId xmlns:a16="http://schemas.microsoft.com/office/drawing/2014/main" id="{186C2980-3E17-B44E-A888-8B3DFA98E282}"/>
              </a:ext>
            </a:extLst>
          </p:cNvPr>
          <p:cNvSpPr txBox="1">
            <a:spLocks/>
          </p:cNvSpPr>
          <p:nvPr/>
        </p:nvSpPr>
        <p:spPr bwMode="auto">
          <a:xfrm>
            <a:off x="8643764" y="6490010"/>
            <a:ext cx="457200" cy="457200"/>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defPPr>
              <a:defRPr lang="en-US"/>
            </a:defPPr>
            <a:lvl1pPr algn="l" defTabSz="913276" rtl="0" eaLnBrk="1" fontAlgn="auto" hangingPunct="1">
              <a:spcBef>
                <a:spcPts val="0"/>
              </a:spcBef>
              <a:spcAft>
                <a:spcPts val="0"/>
              </a:spcAft>
              <a:defRPr sz="1200" kern="1200">
                <a:solidFill>
                  <a:srgbClr val="000000"/>
                </a:solidFill>
                <a:latin typeface="Tahoma" pitchFamily="34" charset="0"/>
                <a:ea typeface="+mn-ea"/>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r" defTabSz="912813" fontAlgn="base">
              <a:spcBef>
                <a:spcPct val="0"/>
              </a:spcBef>
              <a:spcAft>
                <a:spcPct val="0"/>
              </a:spcAft>
            </a:pPr>
            <a:fld id="{5CF18E99-E738-5E4A-97A0-5D13B0FB1784}" type="slidenum">
              <a:rPr lang="en-US" altLang="x-none" sz="1400" smtClean="0">
                <a:latin typeface="Comic Sans MS" charset="0"/>
                <a:ea typeface="ＭＳ Ｐゴシック" charset="-128"/>
              </a:rPr>
              <a:pPr algn="r" defTabSz="912813" fontAlgn="base">
                <a:spcBef>
                  <a:spcPct val="0"/>
                </a:spcBef>
                <a:spcAft>
                  <a:spcPct val="0"/>
                </a:spcAft>
              </a:pPr>
              <a:t>4</a:t>
            </a:fld>
            <a:endParaRPr lang="en-US" altLang="x-none" sz="1400" dirty="0">
              <a:latin typeface="Comic Sans MS" charset="0"/>
              <a:ea typeface="ＭＳ Ｐゴシック" charset="-128"/>
            </a:endParaRPr>
          </a:p>
        </p:txBody>
      </p:sp>
    </p:spTree>
    <p:extLst>
      <p:ext uri="{BB962C8B-B14F-4D97-AF65-F5344CB8AC3E}">
        <p14:creationId xmlns:p14="http://schemas.microsoft.com/office/powerpoint/2010/main" val="141276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z="3600">
                <a:latin typeface="Comic Sans MS" charset="0"/>
              </a:rPr>
              <a:t>Thumbnails Server: lighttpd/aio</a:t>
            </a:r>
          </a:p>
        </p:txBody>
      </p:sp>
      <p:sp>
        <p:nvSpPr>
          <p:cNvPr id="16896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BAC3D22-D867-6048-BCF3-877F9FD17EB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8963" name="Picture 2"/>
          <p:cNvPicPr>
            <a:picLocks noChangeAspect="1" noChangeArrowheads="1"/>
          </p:cNvPicPr>
          <p:nvPr/>
        </p:nvPicPr>
        <p:blipFill>
          <a:blip r:embed="rId3">
            <a:extLst>
              <a:ext uri="{28A0092B-C50C-407E-A947-70E740481C1C}">
                <a14:useLocalDpi xmlns:a14="http://schemas.microsoft.com/office/drawing/2010/main" val="0"/>
              </a:ext>
            </a:extLst>
          </a:blip>
          <a:srcRect l="14063" t="31711" r="47266" b="26566"/>
          <a:stretch>
            <a:fillRect/>
          </a:stretch>
        </p:blipFill>
        <p:spPr bwMode="auto">
          <a:xfrm>
            <a:off x="990600" y="1524000"/>
            <a:ext cx="6781800" cy="513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9442337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z="3600" dirty="0">
                <a:latin typeface="Comic Sans MS" charset="0"/>
              </a:rPr>
              <a:t>Example Server Systems</a:t>
            </a:r>
          </a:p>
        </p:txBody>
      </p:sp>
      <p:sp>
        <p:nvSpPr>
          <p:cNvPr id="175106" name="Slide Number Placeholder 3"/>
          <p:cNvSpPr>
            <a:spLocks noGrp="1"/>
          </p:cNvSpPr>
          <p:nvPr>
            <p:ph type="sldNum" sz="quarter" idx="11"/>
          </p:nvPr>
        </p:nvSpPr>
        <p:spPr>
          <a:xfrm>
            <a:off x="5111750" y="6324600"/>
            <a:ext cx="3956050" cy="4556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AE8E732-657F-7D4D-95DD-7D089033804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75107" name="Picture 1"/>
          <p:cNvPicPr>
            <a:picLocks noChangeAspect="1"/>
          </p:cNvPicPr>
          <p:nvPr/>
        </p:nvPicPr>
        <p:blipFill>
          <a:blip r:embed="rId3">
            <a:extLst>
              <a:ext uri="{28A0092B-C50C-407E-A947-70E740481C1C}">
                <a14:useLocalDpi xmlns:a14="http://schemas.microsoft.com/office/drawing/2010/main" val="0"/>
              </a:ext>
            </a:extLst>
          </a:blip>
          <a:srcRect t="13426"/>
          <a:stretch>
            <a:fillRect/>
          </a:stretch>
        </p:blipFill>
        <p:spPr bwMode="auto">
          <a:xfrm>
            <a:off x="217488" y="2752725"/>
            <a:ext cx="2751137" cy="2438400"/>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pic>
        <p:nvPicPr>
          <p:cNvPr id="17510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43200"/>
            <a:ext cx="2808288" cy="2447925"/>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pic>
        <p:nvPicPr>
          <p:cNvPr id="17510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52725"/>
            <a:ext cx="2819400" cy="2438400"/>
          </a:xfrm>
          <a:prstGeom prst="rect">
            <a:avLst/>
          </a:prstGeom>
          <a:noFill/>
          <a:ln w="9525">
            <a:solidFill>
              <a:srgbClr val="660066"/>
            </a:solidFill>
            <a:miter lim="800000"/>
            <a:headEnd/>
            <a:tailEnd/>
          </a:ln>
          <a:extLst>
            <a:ext uri="{909E8E84-426E-40dd-AFC4-6F175D3DCCD1}">
              <a14:hiddenFill xmlns:a14="http://schemas.microsoft.com/office/drawing/2010/main" xmlns="">
                <a:solidFill>
                  <a:srgbClr val="FFFFFF"/>
                </a:solidFill>
              </a14:hiddenFill>
            </a:ext>
          </a:extLst>
        </p:spPr>
      </p:pic>
      <p:sp>
        <p:nvSpPr>
          <p:cNvPr id="175110" name="Rectangle 4"/>
          <p:cNvSpPr>
            <a:spLocks noChangeArrowheads="1"/>
          </p:cNvSpPr>
          <p:nvPr/>
        </p:nvSpPr>
        <p:spPr bwMode="auto">
          <a:xfrm>
            <a:off x="304800" y="6248400"/>
            <a:ext cx="822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http://eeweb.poly.edu/faculty/yongliu/docs/imc12.pdf</a:t>
            </a:r>
          </a:p>
        </p:txBody>
      </p:sp>
    </p:spTree>
    <p:extLst>
      <p:ext uri="{BB962C8B-B14F-4D97-AF65-F5344CB8AC3E}">
        <p14:creationId xmlns:p14="http://schemas.microsoft.com/office/powerpoint/2010/main" val="18615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114800" y="2209800"/>
            <a:ext cx="1600200" cy="10668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
        <p:nvSpPr>
          <p:cNvPr id="173058" name="Title 1"/>
          <p:cNvSpPr>
            <a:spLocks noGrp="1"/>
          </p:cNvSpPr>
          <p:nvPr>
            <p:ph type="title"/>
          </p:nvPr>
        </p:nvSpPr>
        <p:spPr>
          <a:xfrm>
            <a:off x="533400" y="304800"/>
            <a:ext cx="8305800" cy="865188"/>
          </a:xfrm>
        </p:spPr>
        <p:txBody>
          <a:bodyPr/>
          <a:lstStyle/>
          <a:p>
            <a:r>
              <a:rPr lang="en-US" sz="3200">
                <a:latin typeface="Comic Sans MS" charset="0"/>
              </a:rPr>
              <a:t>Scalability of Server-Only Approaches</a:t>
            </a:r>
          </a:p>
        </p:txBody>
      </p:sp>
      <p:sp>
        <p:nvSpPr>
          <p:cNvPr id="17305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940A993-1CF5-CD43-8252-D854B5F60B4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42</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grpSp>
        <p:nvGrpSpPr>
          <p:cNvPr id="173060" name="Group 4"/>
          <p:cNvGrpSpPr>
            <a:grpSpLocks/>
          </p:cNvGrpSpPr>
          <p:nvPr/>
        </p:nvGrpSpPr>
        <p:grpSpPr bwMode="auto">
          <a:xfrm>
            <a:off x="2133600" y="2286000"/>
            <a:ext cx="5135563" cy="3733800"/>
            <a:chOff x="298" y="721"/>
            <a:chExt cx="3235" cy="2352"/>
          </a:xfrm>
        </p:grpSpPr>
        <p:sp>
          <p:nvSpPr>
            <p:cNvPr id="173071" name="Rectangle 5"/>
            <p:cNvSpPr>
              <a:spLocks noChangeArrowheads="1"/>
            </p:cNvSpPr>
            <p:nvPr/>
          </p:nvSpPr>
          <p:spPr bwMode="auto">
            <a:xfrm>
              <a:off x="1876" y="961"/>
              <a:ext cx="198" cy="1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2"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3"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4"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5"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6" name="Line 11"/>
            <p:cNvSpPr>
              <a:spLocks noChangeShapeType="1"/>
            </p:cNvSpPr>
            <p:nvPr/>
          </p:nvSpPr>
          <p:spPr bwMode="auto">
            <a:xfrm flipH="1">
              <a:off x="1746" y="1148"/>
              <a:ext cx="206" cy="46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7" name="Line 13"/>
            <p:cNvSpPr>
              <a:spLocks noChangeShapeType="1"/>
            </p:cNvSpPr>
            <p:nvPr/>
          </p:nvSpPr>
          <p:spPr bwMode="auto">
            <a:xfrm flipH="1">
              <a:off x="1232" y="1609"/>
              <a:ext cx="511" cy="7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8" name="Line 14"/>
            <p:cNvSpPr>
              <a:spLocks noChangeShapeType="1"/>
            </p:cNvSpPr>
            <p:nvPr/>
          </p:nvSpPr>
          <p:spPr bwMode="auto">
            <a:xfrm flipH="1">
              <a:off x="1554" y="1620"/>
              <a:ext cx="200" cy="95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9" name="Line 15"/>
            <p:cNvSpPr>
              <a:spLocks noChangeShapeType="1"/>
            </p:cNvSpPr>
            <p:nvPr/>
          </p:nvSpPr>
          <p:spPr bwMode="auto">
            <a:xfrm>
              <a:off x="1743" y="1620"/>
              <a:ext cx="632" cy="6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0" name="Text Box 16"/>
            <p:cNvSpPr txBox="1">
              <a:spLocks noChangeArrowheads="1"/>
            </p:cNvSpPr>
            <p:nvPr/>
          </p:nvSpPr>
          <p:spPr bwMode="auto">
            <a:xfrm>
              <a:off x="2602" y="721"/>
              <a:ext cx="931"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edge. servers</a:t>
              </a:r>
            </a:p>
          </p:txBody>
        </p:sp>
        <p:sp>
          <p:nvSpPr>
            <p:cNvPr id="173081" name="Text Box 17"/>
            <p:cNvSpPr txBox="1">
              <a:spLocks noChangeArrowheads="1"/>
            </p:cNvSpPr>
            <p:nvPr/>
          </p:nvSpPr>
          <p:spPr bwMode="auto">
            <a:xfrm>
              <a:off x="1786" y="129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24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3082" name="Text Box 18"/>
            <p:cNvSpPr txBox="1">
              <a:spLocks noChangeArrowheads="1"/>
            </p:cNvSpPr>
            <p:nvPr/>
          </p:nvSpPr>
          <p:spPr bwMode="auto">
            <a:xfrm>
              <a:off x="298" y="1842"/>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3083" name="Text Box 19"/>
            <p:cNvSpPr txBox="1">
              <a:spLocks noChangeArrowheads="1"/>
            </p:cNvSpPr>
            <p:nvPr/>
          </p:nvSpPr>
          <p:spPr bwMode="auto">
            <a:xfrm>
              <a:off x="415" y="2432"/>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3084" name="Text Box 20"/>
            <p:cNvSpPr txBox="1">
              <a:spLocks noChangeArrowheads="1"/>
            </p:cNvSpPr>
            <p:nvPr/>
          </p:nvSpPr>
          <p:spPr bwMode="auto">
            <a:xfrm>
              <a:off x="1020" y="2840"/>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3085" name="Text Box 21"/>
            <p:cNvSpPr txBox="1">
              <a:spLocks noChangeArrowheads="1"/>
            </p:cNvSpPr>
            <p:nvPr/>
          </p:nvSpPr>
          <p:spPr bwMode="auto">
            <a:xfrm>
              <a:off x="2426" y="2523"/>
              <a:ext cx="63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308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73061" name="Line 13"/>
          <p:cNvSpPr>
            <a:spLocks noChangeShapeType="1"/>
          </p:cNvSpPr>
          <p:nvPr/>
        </p:nvSpPr>
        <p:spPr bwMode="auto">
          <a:xfrm flipH="1">
            <a:off x="3255963" y="3695700"/>
            <a:ext cx="1189037" cy="8334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2" name="Rectangle 5"/>
          <p:cNvSpPr>
            <a:spLocks noChangeArrowheads="1"/>
          </p:cNvSpPr>
          <p:nvPr/>
        </p:nvSpPr>
        <p:spPr bwMode="auto">
          <a:xfrm>
            <a:off x="3024188" y="2392363"/>
            <a:ext cx="431800" cy="431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3" name="Text Box 16"/>
          <p:cNvSpPr txBox="1">
            <a:spLocks noChangeArrowheads="1"/>
          </p:cNvSpPr>
          <p:nvPr/>
        </p:nvSpPr>
        <p:spPr bwMode="auto">
          <a:xfrm>
            <a:off x="2665413" y="1952625"/>
            <a:ext cx="12239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DNS</a:t>
            </a:r>
          </a:p>
        </p:txBody>
      </p:sp>
      <p:cxnSp>
        <p:nvCxnSpPr>
          <p:cNvPr id="173064" name="Straight Connector 31"/>
          <p:cNvCxnSpPr>
            <a:cxnSpLocks noChangeShapeType="1"/>
            <a:stCxn id="173062" idx="2"/>
            <a:endCxn id="173072" idx="0"/>
          </p:cNvCxnSpPr>
          <p:nvPr/>
        </p:nvCxnSpPr>
        <p:spPr bwMode="auto">
          <a:xfrm rot="5400000">
            <a:off x="2351088" y="3536950"/>
            <a:ext cx="1601787" cy="176213"/>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5" name="Straight Connector 34"/>
          <p:cNvCxnSpPr>
            <a:cxnSpLocks noChangeShapeType="1"/>
            <a:stCxn id="173062" idx="2"/>
            <a:endCxn id="173073" idx="0"/>
          </p:cNvCxnSpPr>
          <p:nvPr/>
        </p:nvCxnSpPr>
        <p:spPr bwMode="auto">
          <a:xfrm rot="16200000" flipH="1">
            <a:off x="2314576" y="3749675"/>
            <a:ext cx="2106612" cy="255587"/>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6" name="Straight Connector 35"/>
          <p:cNvCxnSpPr>
            <a:cxnSpLocks noChangeShapeType="1"/>
            <a:endCxn id="173075" idx="0"/>
          </p:cNvCxnSpPr>
          <p:nvPr/>
        </p:nvCxnSpPr>
        <p:spPr bwMode="auto">
          <a:xfrm>
            <a:off x="3435350" y="2768600"/>
            <a:ext cx="2149475" cy="1873250"/>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173067" name="Straight Connector 38"/>
          <p:cNvCxnSpPr>
            <a:cxnSpLocks noChangeShapeType="1"/>
            <a:endCxn id="173078" idx="1"/>
          </p:cNvCxnSpPr>
          <p:nvPr/>
        </p:nvCxnSpPr>
        <p:spPr bwMode="auto">
          <a:xfrm rot="16200000" flipH="1">
            <a:off x="2534444" y="3629819"/>
            <a:ext cx="2425700" cy="760412"/>
          </a:xfrm>
          <a:prstGeom prst="line">
            <a:avLst/>
          </a:prstGeom>
          <a:noFill/>
          <a:ln w="317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sp>
        <p:nvSpPr>
          <p:cNvPr id="173068" name="Isosceles Triangle 1"/>
          <p:cNvSpPr>
            <a:spLocks noChangeArrowheads="1"/>
          </p:cNvSpPr>
          <p:nvPr/>
        </p:nvSpPr>
        <p:spPr bwMode="auto">
          <a:xfrm>
            <a:off x="4876800" y="1676400"/>
            <a:ext cx="304800" cy="304800"/>
          </a:xfrm>
          <a:prstGeom prst="triangle">
            <a:avLst>
              <a:gd name="adj"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cxnSp>
        <p:nvCxnSpPr>
          <p:cNvPr id="173069" name="Straight Connector 35"/>
          <p:cNvCxnSpPr>
            <a:cxnSpLocks noChangeShapeType="1"/>
            <a:endCxn id="173071" idx="0"/>
          </p:cNvCxnSpPr>
          <p:nvPr/>
        </p:nvCxnSpPr>
        <p:spPr bwMode="auto">
          <a:xfrm flipH="1">
            <a:off x="4795838" y="1981200"/>
            <a:ext cx="233362" cy="685800"/>
          </a:xfrm>
          <a:prstGeom prst="line">
            <a:avLst/>
          </a:prstGeom>
          <a:noFill/>
          <a:ln w="31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73070" name="Text Box 16"/>
          <p:cNvSpPr txBox="1">
            <a:spLocks noChangeArrowheads="1"/>
          </p:cNvSpPr>
          <p:nvPr/>
        </p:nvSpPr>
        <p:spPr bwMode="auto">
          <a:xfrm>
            <a:off x="5105400" y="1366838"/>
            <a:ext cx="14779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origin</a:t>
            </a:r>
          </a:p>
        </p:txBody>
      </p:sp>
    </p:spTree>
    <p:extLst>
      <p:ext uri="{BB962C8B-B14F-4D97-AF65-F5344CB8AC3E}">
        <p14:creationId xmlns:p14="http://schemas.microsoft.com/office/powerpoint/2010/main" val="4220746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dirty="0">
                <a:latin typeface="Comic Sans MS" charset="0"/>
              </a:rPr>
              <a:t>Multiple servers</a:t>
            </a:r>
          </a:p>
          <a:p>
            <a:pPr>
              <a:buFont typeface="Wingdings" charset="0"/>
              <a:buChar char="q"/>
            </a:pPr>
            <a:r>
              <a:rPr lang="en-US" dirty="0">
                <a:latin typeface="Comic Sans MS" charset="0"/>
              </a:rPr>
              <a:t>Application overlays</a:t>
            </a:r>
          </a:p>
          <a:p>
            <a:pPr lvl="1">
              <a:buFont typeface="Courier New" charset="0"/>
              <a:buChar char="o"/>
            </a:pPr>
            <a:r>
              <a:rPr lang="en-US" dirty="0">
                <a:latin typeface="Comic Sans MS" charset="0"/>
              </a:rPr>
              <a:t>potential</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90E10D8-C400-D64F-B8FA-0EC6EE29013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089486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2"/>
          <p:cNvSpPr>
            <a:spLocks noGrp="1"/>
          </p:cNvSpPr>
          <p:nvPr>
            <p:ph type="title"/>
          </p:nvPr>
        </p:nvSpPr>
        <p:spPr>
          <a:xfrm>
            <a:off x="533400" y="173038"/>
            <a:ext cx="7772400" cy="1143000"/>
          </a:xfrm>
        </p:spPr>
        <p:txBody>
          <a:bodyPr/>
          <a:lstStyle/>
          <a:p>
            <a:r>
              <a:rPr lang="en-US">
                <a:latin typeface="Comic Sans MS" charset="0"/>
              </a:rPr>
              <a:t>An Upper Bound on Scalability</a:t>
            </a:r>
          </a:p>
        </p:txBody>
      </p:sp>
      <p:sp>
        <p:nvSpPr>
          <p:cNvPr id="177154" name="Content Placeholder 3"/>
          <p:cNvSpPr>
            <a:spLocks noGrp="1"/>
          </p:cNvSpPr>
          <p:nvPr>
            <p:ph idx="1"/>
          </p:nvPr>
        </p:nvSpPr>
        <p:spPr>
          <a:xfrm>
            <a:off x="533400" y="1600200"/>
            <a:ext cx="3027363" cy="4648200"/>
          </a:xfrm>
        </p:spPr>
        <p:txBody>
          <a:bodyPr/>
          <a:lstStyle/>
          <a:p>
            <a:pPr>
              <a:buFont typeface="Wingdings" pitchFamily="2" charset="2"/>
              <a:buChar char="q"/>
            </a:pPr>
            <a:r>
              <a:rPr lang="en-US" altLang="zh-TW" sz="2400" dirty="0">
                <a:latin typeface="Comic Sans MS" charset="0"/>
                <a:ea typeface="新細明體" charset="0"/>
                <a:cs typeface="新細明體" charset="0"/>
              </a:rPr>
              <a:t>Idea: use resources from both clients and the server</a:t>
            </a:r>
          </a:p>
          <a:p>
            <a:pPr>
              <a:buFont typeface="Wingdings" pitchFamily="2" charset="2"/>
              <a:buChar char="q"/>
            </a:pPr>
            <a:r>
              <a:rPr lang="en-US" altLang="zh-TW" sz="2400" dirty="0">
                <a:latin typeface="Comic Sans MS" charset="0"/>
                <a:ea typeface="新細明體" charset="0"/>
                <a:cs typeface="新細明體" charset="0"/>
              </a:rPr>
              <a:t>Assume</a:t>
            </a:r>
          </a:p>
          <a:p>
            <a:pPr lvl="1">
              <a:buFont typeface="Courier New" panose="02070309020205020404" pitchFamily="49" charset="0"/>
              <a:buChar char="o"/>
            </a:pPr>
            <a:r>
              <a:rPr lang="en-US" sz="2000" dirty="0">
                <a:latin typeface="Comic Sans MS" charset="0"/>
              </a:rPr>
              <a:t>need to achieve same rate to all clients</a:t>
            </a:r>
            <a:endParaRPr lang="en-US" altLang="zh-TW" sz="2000" dirty="0">
              <a:latin typeface="Comic Sans MS" charset="0"/>
              <a:ea typeface="新細明體" charset="0"/>
              <a:cs typeface="新細明體" charset="0"/>
            </a:endParaRPr>
          </a:p>
          <a:p>
            <a:pPr lvl="1">
              <a:buFont typeface="Courier New" panose="02070309020205020404" pitchFamily="49" charset="0"/>
              <a:buChar char="o"/>
            </a:pPr>
            <a:r>
              <a:rPr lang="en-US" altLang="zh-TW" sz="2000" dirty="0">
                <a:latin typeface="Comic Sans MS" charset="0"/>
                <a:ea typeface="新細明體" charset="0"/>
                <a:cs typeface="新細明體" charset="0"/>
              </a:rPr>
              <a:t>only uplinks can be bottlenecks</a:t>
            </a:r>
          </a:p>
          <a:p>
            <a:pPr>
              <a:buFont typeface="Wingdings" pitchFamily="2" charset="2"/>
              <a:buChar char="q"/>
            </a:pPr>
            <a:r>
              <a:rPr lang="en-US" altLang="zh-TW" sz="2400" dirty="0">
                <a:latin typeface="Comic Sans MS" charset="0"/>
                <a:ea typeface="新細明體" charset="0"/>
                <a:cs typeface="新細明體" charset="0"/>
              </a:rPr>
              <a:t>What is an upper bound on scalability?</a:t>
            </a:r>
          </a:p>
        </p:txBody>
      </p:sp>
      <p:sp>
        <p:nvSpPr>
          <p:cNvPr id="177155"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1A9D82-2305-5949-BEC9-A993F9FB3FD7}"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44</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7156" name="Group 4"/>
          <p:cNvGrpSpPr>
            <a:grpSpLocks/>
          </p:cNvGrpSpPr>
          <p:nvPr/>
        </p:nvGrpSpPr>
        <p:grpSpPr bwMode="auto">
          <a:xfrm>
            <a:off x="3989388" y="1828800"/>
            <a:ext cx="4248150" cy="3967163"/>
            <a:chOff x="385" y="572"/>
            <a:chExt cx="2676" cy="2499"/>
          </a:xfrm>
        </p:grpSpPr>
        <p:sp>
          <p:nvSpPr>
            <p:cNvPr id="17715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8" name="Text Box 16"/>
            <p:cNvSpPr txBox="1">
              <a:spLocks noChangeArrowheads="1"/>
            </p:cNvSpPr>
            <p:nvPr/>
          </p:nvSpPr>
          <p:spPr bwMode="auto">
            <a:xfrm>
              <a:off x="1837" y="572"/>
              <a:ext cx="77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7169"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0"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7171"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7172"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7173"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7174"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5"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6"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7"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7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8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941840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2"/>
          <p:cNvSpPr>
            <a:spLocks noGrp="1"/>
          </p:cNvSpPr>
          <p:nvPr>
            <p:ph type="title"/>
          </p:nvPr>
        </p:nvSpPr>
        <p:spPr>
          <a:xfrm>
            <a:off x="533400" y="173038"/>
            <a:ext cx="7772400" cy="1143000"/>
          </a:xfrm>
        </p:spPr>
        <p:txBody>
          <a:bodyPr/>
          <a:lstStyle/>
          <a:p>
            <a:r>
              <a:rPr lang="en-US">
                <a:latin typeface="Comic Sans MS" charset="0"/>
              </a:rPr>
              <a:t>The Scalability Problem</a:t>
            </a:r>
          </a:p>
        </p:txBody>
      </p:sp>
      <p:sp>
        <p:nvSpPr>
          <p:cNvPr id="179202" name="Content Placeholder 3"/>
          <p:cNvSpPr>
            <a:spLocks noGrp="1"/>
          </p:cNvSpPr>
          <p:nvPr>
            <p:ph idx="1"/>
          </p:nvPr>
        </p:nvSpPr>
        <p:spPr>
          <a:xfrm>
            <a:off x="533400" y="1489075"/>
            <a:ext cx="3303588" cy="4648200"/>
          </a:xfrm>
        </p:spPr>
        <p:txBody>
          <a:bodyPr/>
          <a:lstStyle/>
          <a:p>
            <a:pPr marL="319088" indent="-319088">
              <a:spcBef>
                <a:spcPts val="700"/>
              </a:spcBef>
              <a:buClr>
                <a:srgbClr val="DD8047"/>
              </a:buClr>
              <a:buSzPct val="60000"/>
              <a:buFont typeface="Wingdings" charset="0"/>
              <a:buChar char=""/>
            </a:pPr>
            <a:r>
              <a:rPr lang="en-US" altLang="zh-TW" sz="4000">
                <a:solidFill>
                  <a:srgbClr val="000000"/>
                </a:solidFill>
                <a:latin typeface="Comic Sans MS" charset="0"/>
                <a:ea typeface="新細明體" charset="0"/>
                <a:cs typeface="新細明體" charset="0"/>
              </a:rPr>
              <a:t>Maximum throughput</a:t>
            </a:r>
          </a:p>
          <a:p>
            <a:pPr marL="319088" indent="-319088">
              <a:spcBef>
                <a:spcPts val="700"/>
              </a:spcBef>
              <a:buClr>
                <a:srgbClr val="DD8047"/>
              </a:buClr>
              <a:buSzPct val="60000"/>
              <a:buFont typeface="ZapfDingbats" charset="0"/>
              <a:buNone/>
            </a:pPr>
            <a:r>
              <a:rPr lang="en-US" altLang="zh-TW" sz="4000">
                <a:solidFill>
                  <a:srgbClr val="000000"/>
                </a:solidFill>
                <a:latin typeface="Tw Cen MT" charset="0"/>
                <a:ea typeface="新細明體" charset="0"/>
                <a:cs typeface="新細明體" charset="0"/>
              </a:rPr>
              <a:t>	</a:t>
            </a:r>
            <a:r>
              <a:rPr lang="en-US" altLang="zh-TW" sz="3200" b="1">
                <a:solidFill>
                  <a:srgbClr val="000000"/>
                </a:solidFill>
                <a:latin typeface="Tw Cen MT" charset="0"/>
                <a:ea typeface="新細明體" charset="0"/>
                <a:cs typeface="新細明體" charset="0"/>
              </a:rPr>
              <a:t>R = min{C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 (C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a:t>
            </a:r>
            <a:r>
              <a:rPr lang="en-US" altLang="zh-TW" sz="3200" b="1">
                <a:solidFill>
                  <a:srgbClr val="000000"/>
                </a:solidFill>
                <a:latin typeface="Tw Cen MT" charset="0"/>
                <a:ea typeface="新細明體" charset="0"/>
                <a:cs typeface="新細明體" charset="0"/>
                <a:sym typeface="Symbol" charset="0"/>
              </a:rPr>
              <a:t>C</a:t>
            </a:r>
            <a:r>
              <a:rPr lang="en-US" altLang="zh-TW" sz="3200" b="1" baseline="-25000">
                <a:solidFill>
                  <a:srgbClr val="000000"/>
                </a:solidFill>
                <a:latin typeface="Tw Cen MT" charset="0"/>
                <a:ea typeface="新細明體" charset="0"/>
                <a:cs typeface="新細明體" charset="0"/>
                <a:sym typeface="Symbol" charset="0"/>
              </a:rPr>
              <a:t>i</a:t>
            </a:r>
            <a:r>
              <a:rPr lang="en-US" altLang="zh-TW" sz="3200" b="1">
                <a:solidFill>
                  <a:srgbClr val="000000"/>
                </a:solidFill>
                <a:latin typeface="Tw Cen MT" charset="0"/>
                <a:ea typeface="新細明體" charset="0"/>
                <a:cs typeface="新細明體" charset="0"/>
                <a:sym typeface="Symbol" charset="0"/>
              </a:rPr>
              <a:t>)/n}</a:t>
            </a:r>
            <a:br>
              <a:rPr lang="en-US" altLang="zh-TW" sz="3200" b="1">
                <a:solidFill>
                  <a:srgbClr val="000000"/>
                </a:solidFill>
                <a:latin typeface="Tw Cen MT" charset="0"/>
                <a:ea typeface="新細明體" charset="0"/>
                <a:cs typeface="新細明體" charset="0"/>
                <a:sym typeface="Symbol" charset="0"/>
              </a:rPr>
            </a:br>
            <a:endParaRPr lang="en-US" altLang="zh-TW" sz="3200" b="1">
              <a:solidFill>
                <a:srgbClr val="000000"/>
              </a:solidFill>
              <a:latin typeface="Tw Cen MT" charset="0"/>
              <a:ea typeface="新細明體" charset="0"/>
              <a:cs typeface="新細明體" charset="0"/>
              <a:sym typeface="Symbol" charset="0"/>
            </a:endParaRPr>
          </a:p>
          <a:p>
            <a:pPr marL="319088" indent="-319088">
              <a:spcBef>
                <a:spcPts val="700"/>
              </a:spcBef>
              <a:buClr>
                <a:srgbClr val="DD8047"/>
              </a:buClr>
              <a:buSzPct val="60000"/>
              <a:buFont typeface="Wingdings" charset="0"/>
              <a:buChar char=""/>
            </a:pPr>
            <a:r>
              <a:rPr lang="en-US" altLang="zh-TW" sz="3200">
                <a:solidFill>
                  <a:srgbClr val="000000"/>
                </a:solidFill>
                <a:latin typeface="Comic Sans MS" charset="0"/>
                <a:ea typeface="新細明體" charset="0"/>
                <a:cs typeface="新細明體" charset="0"/>
                <a:sym typeface="Symbol" charset="0"/>
              </a:rPr>
              <a:t>The bound is theoretically approachable</a:t>
            </a:r>
          </a:p>
        </p:txBody>
      </p:sp>
      <p:sp>
        <p:nvSpPr>
          <p:cNvPr id="179203"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B106DB1-748A-B742-BE9E-7364B798473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45</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9204" name="Group 4"/>
          <p:cNvGrpSpPr>
            <a:grpSpLocks/>
          </p:cNvGrpSpPr>
          <p:nvPr/>
        </p:nvGrpSpPr>
        <p:grpSpPr bwMode="auto">
          <a:xfrm>
            <a:off x="3906838" y="1828800"/>
            <a:ext cx="4248150" cy="3967163"/>
            <a:chOff x="385" y="572"/>
            <a:chExt cx="2676" cy="2499"/>
          </a:xfrm>
        </p:grpSpPr>
        <p:sp>
          <p:nvSpPr>
            <p:cNvPr id="179205"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6"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7"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8"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9"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0"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1"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2"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3"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4"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5"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6" name="Text Box 16"/>
            <p:cNvSpPr txBox="1">
              <a:spLocks noChangeArrowheads="1"/>
            </p:cNvSpPr>
            <p:nvPr/>
          </p:nvSpPr>
          <p:spPr bwMode="auto">
            <a:xfrm>
              <a:off x="1837" y="572"/>
              <a:ext cx="77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9217"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18"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9219"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9220"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9221"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9222"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3"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4"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5"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73700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533400" y="76200"/>
            <a:ext cx="7772400" cy="1143000"/>
          </a:xfrm>
        </p:spPr>
        <p:txBody>
          <a:bodyPr/>
          <a:lstStyle/>
          <a:p>
            <a:r>
              <a:rPr lang="en-US">
                <a:latin typeface="Comic Sans MS" charset="0"/>
              </a:rPr>
              <a:t>Theoretical Capacity: </a:t>
            </a:r>
            <a:br>
              <a:rPr lang="en-US">
                <a:latin typeface="Comic Sans MS" charset="0"/>
              </a:rPr>
            </a:br>
            <a:r>
              <a:rPr lang="en-US">
                <a:latin typeface="Comic Sans MS" charset="0"/>
              </a:rPr>
              <a:t>upload is bottleneck</a:t>
            </a:r>
          </a:p>
        </p:txBody>
      </p:sp>
      <p:sp>
        <p:nvSpPr>
          <p:cNvPr id="181250" name="Content Placeholder 2"/>
          <p:cNvSpPr>
            <a:spLocks noGrp="1"/>
          </p:cNvSpPr>
          <p:nvPr>
            <p:ph idx="1"/>
          </p:nvPr>
        </p:nvSpPr>
        <p:spPr/>
        <p:txBody>
          <a:bodyPr/>
          <a:lstStyle/>
          <a:p>
            <a:pPr>
              <a:buFont typeface="Wingdings" pitchFamily="2" charset="2"/>
              <a:buChar char="q"/>
            </a:pPr>
            <a:r>
              <a:rPr lang="en-US" dirty="0">
                <a:latin typeface="Comic Sans MS" charset="0"/>
              </a:rPr>
              <a:t>Assume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0 </a:t>
            </a:r>
            <a:r>
              <a:rPr lang="en-US" altLang="zh-TW" dirty="0">
                <a:latin typeface="Comic Sans MS" charset="0"/>
                <a:ea typeface="新細明體" charset="0"/>
                <a:cs typeface="新細明體" charset="0"/>
              </a:rPr>
              <a:t>&gt; (</a:t>
            </a:r>
            <a:r>
              <a:rPr lang="en-US" altLang="zh-TW" b="1" dirty="0">
                <a:solidFill>
                  <a:srgbClr val="000000"/>
                </a:solidFill>
                <a:latin typeface="Tw Cen MT" charset="0"/>
                <a:ea typeface="新細明體" charset="0"/>
                <a:cs typeface="新細明體" charset="0"/>
              </a:rPr>
              <a:t>C</a:t>
            </a:r>
            <a:r>
              <a:rPr lang="en-US" altLang="zh-TW" b="1" baseline="-25000" dirty="0">
                <a:solidFill>
                  <a:srgbClr val="000000"/>
                </a:solidFill>
                <a:latin typeface="Tw Cen MT" charset="0"/>
                <a:ea typeface="新細明體" charset="0"/>
                <a:cs typeface="新細明體" charset="0"/>
              </a:rPr>
              <a:t>0</a:t>
            </a:r>
            <a:r>
              <a:rPr lang="en-US" altLang="zh-TW" b="1" dirty="0">
                <a:solidFill>
                  <a:srgbClr val="000000"/>
                </a:solidFill>
                <a:latin typeface="Tw Cen MT" charset="0"/>
                <a:ea typeface="新細明體" charset="0"/>
                <a:cs typeface="新細明體" charset="0"/>
              </a:rPr>
              <a:t>+</a:t>
            </a:r>
            <a:r>
              <a:rPr lang="en-US" altLang="zh-TW" b="1" dirty="0">
                <a:solidFill>
                  <a:srgbClr val="000000"/>
                </a:solidFill>
                <a:latin typeface="Tw Cen MT" charset="0"/>
                <a:ea typeface="新細明體" charset="0"/>
                <a:cs typeface="新細明體" charset="0"/>
                <a:sym typeface="Symbol" charset="0"/>
              </a:rPr>
              <a:t>C</a:t>
            </a:r>
            <a:r>
              <a:rPr lang="en-US" altLang="zh-TW" b="1" baseline="-25000" dirty="0">
                <a:solidFill>
                  <a:srgbClr val="000000"/>
                </a:solidFill>
                <a:latin typeface="Tw Cen MT" charset="0"/>
                <a:ea typeface="新細明體" charset="0"/>
                <a:cs typeface="新細明體" charset="0"/>
                <a:sym typeface="Symbol" charset="0"/>
              </a:rPr>
              <a:t>i</a:t>
            </a:r>
            <a:r>
              <a:rPr lang="en-US" altLang="zh-TW" b="1" dirty="0">
                <a:solidFill>
                  <a:srgbClr val="000000"/>
                </a:solidFill>
                <a:latin typeface="Tw Cen MT" charset="0"/>
                <a:ea typeface="新細明體" charset="0"/>
                <a:cs typeface="新細明體" charset="0"/>
                <a:sym typeface="Symbol" charset="0"/>
              </a:rPr>
              <a:t>)/n</a:t>
            </a:r>
            <a:endParaRPr lang="en-US" dirty="0">
              <a:latin typeface="Comic Sans MS" charset="0"/>
            </a:endParaRPr>
          </a:p>
          <a:p>
            <a:pPr>
              <a:buFont typeface="Wingdings" pitchFamily="2" charset="2"/>
              <a:buChar char="q"/>
            </a:pPr>
            <a:r>
              <a:rPr lang="en-US" dirty="0">
                <a:latin typeface="Comic Sans MS" charset="0"/>
              </a:rPr>
              <a:t>Tree </a:t>
            </a:r>
            <a:r>
              <a:rPr lang="en-US" dirty="0" err="1">
                <a:latin typeface="Comic Sans MS" charset="0"/>
              </a:rPr>
              <a:t>i</a:t>
            </a:r>
            <a:r>
              <a:rPr lang="en-US" dirty="0">
                <a:latin typeface="Comic Sans MS" charset="0"/>
              </a:rPr>
              <a:t>:</a:t>
            </a:r>
            <a:br>
              <a:rPr lang="en-US" dirty="0">
                <a:latin typeface="Comic Sans MS" charset="0"/>
              </a:rPr>
            </a:br>
            <a:r>
              <a:rPr lang="en-US" dirty="0">
                <a:latin typeface="Comic Sans MS" charset="0"/>
              </a:rPr>
              <a:t>server </a:t>
            </a:r>
            <a:r>
              <a:rPr lang="en-US" dirty="0">
                <a:latin typeface="Comic Sans MS" charset="0"/>
                <a:sym typeface="Wingdings" charset="0"/>
              </a:rPr>
              <a:t> client </a:t>
            </a:r>
            <a:r>
              <a:rPr lang="en-US" dirty="0" err="1">
                <a:latin typeface="Comic Sans MS" charset="0"/>
                <a:sym typeface="Wingdings" charset="0"/>
              </a:rPr>
              <a:t>i</a:t>
            </a:r>
            <a:r>
              <a:rPr lang="en-US" dirty="0">
                <a:latin typeface="Comic Sans MS" charset="0"/>
                <a:sym typeface="Wingdings"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i</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sym typeface="Wingdings" charset="0"/>
              </a:rPr>
              <a:t>/(n-1)</a:t>
            </a:r>
            <a:br>
              <a:rPr lang="en-US" dirty="0">
                <a:latin typeface="Comic Sans MS" charset="0"/>
                <a:sym typeface="Wingdings" charset="0"/>
              </a:rPr>
            </a:br>
            <a:r>
              <a:rPr lang="en-US" dirty="0">
                <a:latin typeface="Comic Sans MS" charset="0"/>
                <a:sym typeface="Wingdings" charset="0"/>
              </a:rPr>
              <a:t>client </a:t>
            </a:r>
            <a:r>
              <a:rPr lang="en-US" dirty="0" err="1">
                <a:latin typeface="Comic Sans MS" charset="0"/>
                <a:sym typeface="Wingdings" charset="0"/>
              </a:rPr>
              <a:t>i</a:t>
            </a:r>
            <a:r>
              <a:rPr lang="en-US" dirty="0">
                <a:latin typeface="Comic Sans MS" charset="0"/>
                <a:sym typeface="Wingdings" charset="0"/>
              </a:rPr>
              <a:t>  other n-1</a:t>
            </a:r>
            <a:r>
              <a:rPr lang="en-US" dirty="0">
                <a:latin typeface="Comic Sans MS" charset="0"/>
              </a:rPr>
              <a:t> clients</a:t>
            </a:r>
          </a:p>
          <a:p>
            <a:endParaRPr lang="en-US" dirty="0">
              <a:latin typeface="Comic Sans MS" charset="0"/>
            </a:endParaRPr>
          </a:p>
          <a:p>
            <a:endParaRPr lang="en-US" dirty="0">
              <a:latin typeface="Comic Sans MS" charset="0"/>
            </a:endParaRPr>
          </a:p>
          <a:p>
            <a:pPr>
              <a:buFont typeface="Wingdings" pitchFamily="2" charset="2"/>
              <a:buChar char="q"/>
            </a:pPr>
            <a:r>
              <a:rPr lang="en-US" dirty="0">
                <a:latin typeface="Comic Sans MS" charset="0"/>
              </a:rPr>
              <a:t>Tree 0:</a:t>
            </a:r>
            <a:br>
              <a:rPr lang="en-US" dirty="0">
                <a:latin typeface="Comic Sans MS" charset="0"/>
              </a:rPr>
            </a:br>
            <a:r>
              <a:rPr lang="en-US" dirty="0">
                <a:latin typeface="Comic Sans MS" charset="0"/>
              </a:rPr>
              <a:t>server has remaining</a:t>
            </a:r>
            <a:br>
              <a:rPr lang="en-US" dirty="0">
                <a:latin typeface="Comic Sans MS" charset="0"/>
              </a:rPr>
            </a:br>
            <a:r>
              <a:rPr lang="en-US" altLang="zh-TW" dirty="0">
                <a:solidFill>
                  <a:srgbClr val="000000"/>
                </a:solidFill>
                <a:latin typeface="Comic Sans MS" charset="0"/>
                <a:ea typeface="新細明體" charset="0"/>
                <a:cs typeface="新細明體"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m</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rPr>
              <a:t>= c0 – (c1 + c2 + … </a:t>
            </a:r>
            <a:r>
              <a:rPr lang="en-US" dirty="0" err="1">
                <a:latin typeface="Comic Sans MS" charset="0"/>
              </a:rPr>
              <a:t>cn</a:t>
            </a:r>
            <a:r>
              <a:rPr lang="en-US" dirty="0">
                <a:latin typeface="Comic Sans MS" charset="0"/>
              </a:rPr>
              <a:t>)/(n-1)</a:t>
            </a:r>
            <a:br>
              <a:rPr lang="en-US" dirty="0">
                <a:latin typeface="Comic Sans MS" charset="0"/>
              </a:rPr>
            </a:br>
            <a:r>
              <a:rPr lang="en-US" dirty="0">
                <a:latin typeface="Comic Sans MS" charset="0"/>
              </a:rPr>
              <a:t>send to client </a:t>
            </a:r>
            <a:r>
              <a:rPr lang="en-US" dirty="0" err="1">
                <a:latin typeface="Comic Sans MS" charset="0"/>
              </a:rPr>
              <a:t>i</a:t>
            </a:r>
            <a:r>
              <a:rPr lang="en-US" dirty="0">
                <a:latin typeface="Comic Sans MS" charset="0"/>
              </a:rPr>
              <a:t>: c</a:t>
            </a:r>
            <a:r>
              <a:rPr lang="en-US" baseline="-25000" dirty="0">
                <a:latin typeface="Comic Sans MS" charset="0"/>
              </a:rPr>
              <a:t>m</a:t>
            </a:r>
            <a:r>
              <a:rPr lang="en-US" dirty="0">
                <a:latin typeface="Comic Sans MS" charset="0"/>
              </a:rPr>
              <a:t>/n</a:t>
            </a:r>
          </a:p>
        </p:txBody>
      </p:sp>
      <p:sp>
        <p:nvSpPr>
          <p:cNvPr id="18125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F01A885-E849-4345-BA1B-BEECE193E4C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46</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1252" name="Group 36"/>
          <p:cNvGrpSpPr>
            <a:grpSpLocks/>
          </p:cNvGrpSpPr>
          <p:nvPr/>
        </p:nvGrpSpPr>
        <p:grpSpPr bwMode="auto">
          <a:xfrm>
            <a:off x="6272185" y="4314825"/>
            <a:ext cx="2490284" cy="2349500"/>
            <a:chOff x="6078797" y="1627195"/>
            <a:chExt cx="2489777" cy="2349061"/>
          </a:xfrm>
        </p:grpSpPr>
        <p:grpSp>
          <p:nvGrpSpPr>
            <p:cNvPr id="181274" name="Group 4"/>
            <p:cNvGrpSpPr>
              <a:grpSpLocks/>
            </p:cNvGrpSpPr>
            <p:nvPr/>
          </p:nvGrpSpPr>
          <p:grpSpPr bwMode="auto">
            <a:xfrm>
              <a:off x="6078797" y="1627195"/>
              <a:ext cx="2489777" cy="2349061"/>
              <a:chOff x="3073" y="1080"/>
              <a:chExt cx="1135" cy="927"/>
            </a:xfrm>
          </p:grpSpPr>
          <p:grpSp>
            <p:nvGrpSpPr>
              <p:cNvPr id="181279" name="Group 5"/>
              <p:cNvGrpSpPr>
                <a:grpSpLocks/>
              </p:cNvGrpSpPr>
              <p:nvPr/>
            </p:nvGrpSpPr>
            <p:grpSpPr bwMode="auto">
              <a:xfrm>
                <a:off x="3221" y="1202"/>
                <a:ext cx="725" cy="630"/>
                <a:chOff x="3029" y="1154"/>
                <a:chExt cx="725" cy="630"/>
              </a:xfrm>
            </p:grpSpPr>
            <p:sp>
              <p:nvSpPr>
                <p:cNvPr id="181285" name="Oval 6"/>
                <p:cNvSpPr>
                  <a:spLocks noChangeArrowheads="1"/>
                </p:cNvSpPr>
                <p:nvPr/>
              </p:nvSpPr>
              <p:spPr bwMode="auto">
                <a:xfrm>
                  <a:off x="3337" y="1154"/>
                  <a:ext cx="95" cy="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6" name="Oval 7"/>
                <p:cNvSpPr>
                  <a:spLocks noChangeArrowheads="1"/>
                </p:cNvSpPr>
                <p:nvPr/>
              </p:nvSpPr>
              <p:spPr bwMode="auto">
                <a:xfrm>
                  <a:off x="3244" y="1698"/>
                  <a:ext cx="87" cy="86"/>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7" name="Oval 8"/>
                <p:cNvSpPr>
                  <a:spLocks noChangeArrowheads="1"/>
                </p:cNvSpPr>
                <p:nvPr/>
              </p:nvSpPr>
              <p:spPr bwMode="auto">
                <a:xfrm>
                  <a:off x="3507" y="1676"/>
                  <a:ext cx="96" cy="8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8" name="Oval 9"/>
                <p:cNvSpPr>
                  <a:spLocks noChangeArrowheads="1"/>
                </p:cNvSpPr>
                <p:nvPr/>
              </p:nvSpPr>
              <p:spPr bwMode="auto">
                <a:xfrm>
                  <a:off x="3648" y="1441"/>
                  <a:ext cx="106" cy="8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9" name="Oval 10"/>
                <p:cNvSpPr>
                  <a:spLocks noChangeArrowheads="1"/>
                </p:cNvSpPr>
                <p:nvPr/>
              </p:nvSpPr>
              <p:spPr bwMode="auto">
                <a:xfrm>
                  <a:off x="3029" y="1560"/>
                  <a:ext cx="93" cy="9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80" name="Text Box 11"/>
              <p:cNvSpPr txBox="1">
                <a:spLocks noChangeArrowheads="1"/>
              </p:cNvSpPr>
              <p:nvPr/>
            </p:nvSpPr>
            <p:spPr bwMode="auto">
              <a:xfrm>
                <a:off x="3499" y="1080"/>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81" name="Text Box 12"/>
              <p:cNvSpPr txBox="1">
                <a:spLocks noChangeArrowheads="1"/>
              </p:cNvSpPr>
              <p:nvPr/>
            </p:nvSpPr>
            <p:spPr bwMode="auto">
              <a:xfrm>
                <a:off x="3073" y="1588"/>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82" name="Text Box 13"/>
              <p:cNvSpPr txBox="1">
                <a:spLocks noChangeArrowheads="1"/>
              </p:cNvSpPr>
              <p:nvPr/>
            </p:nvSpPr>
            <p:spPr bwMode="auto">
              <a:xfrm>
                <a:off x="3408" y="1776"/>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83" name="Text Box 14"/>
              <p:cNvSpPr txBox="1">
                <a:spLocks noChangeArrowheads="1"/>
              </p:cNvSpPr>
              <p:nvPr/>
            </p:nvSpPr>
            <p:spPr bwMode="auto">
              <a:xfrm>
                <a:off x="3696" y="1776"/>
                <a:ext cx="336"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84" name="Text Box 15"/>
              <p:cNvSpPr txBox="1">
                <a:spLocks noChangeArrowheads="1"/>
              </p:cNvSpPr>
              <p:nvPr/>
            </p:nvSpPr>
            <p:spPr bwMode="auto">
              <a:xfrm>
                <a:off x="3872" y="1522"/>
                <a:ext cx="3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p>
            </p:txBody>
          </p:sp>
        </p:grpSp>
        <p:sp>
          <p:nvSpPr>
            <p:cNvPr id="181275" name="Line 28"/>
            <p:cNvSpPr>
              <a:spLocks noChangeShapeType="1"/>
            </p:cNvSpPr>
            <p:nvPr/>
          </p:nvSpPr>
          <p:spPr bwMode="auto">
            <a:xfrm flipH="1">
              <a:off x="6511636" y="2098963"/>
              <a:ext cx="574963" cy="86590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6" name="Line 29"/>
            <p:cNvSpPr>
              <a:spLocks noChangeShapeType="1"/>
            </p:cNvSpPr>
            <p:nvPr/>
          </p:nvSpPr>
          <p:spPr bwMode="auto">
            <a:xfrm flipH="1">
              <a:off x="7010400" y="2168237"/>
              <a:ext cx="173181" cy="121227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7" name="Line 30"/>
            <p:cNvSpPr>
              <a:spLocks noChangeShapeType="1"/>
            </p:cNvSpPr>
            <p:nvPr/>
          </p:nvSpPr>
          <p:spPr bwMode="auto">
            <a:xfrm>
              <a:off x="7225144" y="2140528"/>
              <a:ext cx="297874" cy="110143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8" name="Line 31"/>
            <p:cNvSpPr>
              <a:spLocks noChangeShapeType="1"/>
            </p:cNvSpPr>
            <p:nvPr/>
          </p:nvSpPr>
          <p:spPr bwMode="auto">
            <a:xfrm>
              <a:off x="7287492" y="2119745"/>
              <a:ext cx="526472" cy="540327"/>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81253" name="Group 37"/>
          <p:cNvGrpSpPr>
            <a:grpSpLocks/>
          </p:cNvGrpSpPr>
          <p:nvPr/>
        </p:nvGrpSpPr>
        <p:grpSpPr bwMode="auto">
          <a:xfrm>
            <a:off x="5840415" y="1725613"/>
            <a:ext cx="3226196" cy="2303462"/>
            <a:chOff x="5839691" y="1661825"/>
            <a:chExt cx="2049463" cy="1420813"/>
          </a:xfrm>
        </p:grpSpPr>
        <p:grpSp>
          <p:nvGrpSpPr>
            <p:cNvPr id="181258" name="Group 16"/>
            <p:cNvGrpSpPr>
              <a:grpSpLocks/>
            </p:cNvGrpSpPr>
            <p:nvPr/>
          </p:nvGrpSpPr>
          <p:grpSpPr bwMode="auto">
            <a:xfrm>
              <a:off x="5839691" y="1661825"/>
              <a:ext cx="2049463" cy="1420813"/>
              <a:chOff x="3024" y="1025"/>
              <a:chExt cx="1291" cy="895"/>
            </a:xfrm>
          </p:grpSpPr>
          <p:grpSp>
            <p:nvGrpSpPr>
              <p:cNvPr id="181263" name="Group 17"/>
              <p:cNvGrpSpPr>
                <a:grpSpLocks/>
              </p:cNvGrpSpPr>
              <p:nvPr/>
            </p:nvGrpSpPr>
            <p:grpSpPr bwMode="auto">
              <a:xfrm>
                <a:off x="3120" y="1104"/>
                <a:ext cx="864" cy="720"/>
                <a:chOff x="2928" y="1056"/>
                <a:chExt cx="864" cy="720"/>
              </a:xfrm>
            </p:grpSpPr>
            <p:sp>
              <p:nvSpPr>
                <p:cNvPr id="181269" name="Oval 18"/>
                <p:cNvSpPr>
                  <a:spLocks noChangeArrowheads="1"/>
                </p:cNvSpPr>
                <p:nvPr/>
              </p:nvSpPr>
              <p:spPr bwMode="auto">
                <a:xfrm>
                  <a:off x="3312" y="1056"/>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0" name="Oval 19"/>
                <p:cNvSpPr>
                  <a:spLocks noChangeArrowheads="1"/>
                </p:cNvSpPr>
                <p:nvPr/>
              </p:nvSpPr>
              <p:spPr bwMode="auto">
                <a:xfrm>
                  <a:off x="3168" y="163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1" name="Oval 20"/>
                <p:cNvSpPr>
                  <a:spLocks noChangeArrowheads="1"/>
                </p:cNvSpPr>
                <p:nvPr/>
              </p:nvSpPr>
              <p:spPr bwMode="auto">
                <a:xfrm>
                  <a:off x="3456" y="163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2" name="Oval 21"/>
                <p:cNvSpPr>
                  <a:spLocks noChangeArrowheads="1"/>
                </p:cNvSpPr>
                <p:nvPr/>
              </p:nvSpPr>
              <p:spPr bwMode="auto">
                <a:xfrm>
                  <a:off x="3648" y="1392"/>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3" name="Oval 22"/>
                <p:cNvSpPr>
                  <a:spLocks noChangeArrowheads="1"/>
                </p:cNvSpPr>
                <p:nvPr/>
              </p:nvSpPr>
              <p:spPr bwMode="auto">
                <a:xfrm>
                  <a:off x="2928" y="1440"/>
                  <a:ext cx="144" cy="14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64" name="Text Box 23"/>
              <p:cNvSpPr txBox="1">
                <a:spLocks noChangeArrowheads="1"/>
              </p:cNvSpPr>
              <p:nvPr/>
            </p:nvSpPr>
            <p:spPr bwMode="auto">
              <a:xfrm>
                <a:off x="3614" y="1025"/>
                <a:ext cx="336" cy="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65" name="Text Box 24"/>
              <p:cNvSpPr txBox="1">
                <a:spLocks noChangeArrowheads="1"/>
              </p:cNvSpPr>
              <p:nvPr/>
            </p:nvSpPr>
            <p:spPr bwMode="auto">
              <a:xfrm>
                <a:off x="3024" y="1568"/>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66" name="Text Box 25"/>
              <p:cNvSpPr txBox="1">
                <a:spLocks noChangeArrowheads="1"/>
              </p:cNvSpPr>
              <p:nvPr/>
            </p:nvSpPr>
            <p:spPr bwMode="auto">
              <a:xfrm>
                <a:off x="3408" y="1776"/>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67" name="Text Box 26"/>
              <p:cNvSpPr txBox="1">
                <a:spLocks noChangeArrowheads="1"/>
              </p:cNvSpPr>
              <p:nvPr/>
            </p:nvSpPr>
            <p:spPr bwMode="auto">
              <a:xfrm>
                <a:off x="3696" y="1776"/>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68" name="Text Box 27"/>
              <p:cNvSpPr txBox="1">
                <a:spLocks noChangeArrowheads="1"/>
              </p:cNvSpPr>
              <p:nvPr/>
            </p:nvSpPr>
            <p:spPr bwMode="auto">
              <a:xfrm>
                <a:off x="3979" y="1420"/>
                <a:ext cx="3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0" lang="en-US" altLang="zh-TW" sz="1800" b="0" i="0" u="none" strike="noStrike" kern="1200" cap="none" spc="0" normalizeH="0" baseline="-25000" noProof="0" dirty="0">
                  <a:ln>
                    <a:noFill/>
                  </a:ln>
                  <a:solidFill>
                    <a:srgbClr val="000000"/>
                  </a:solidFill>
                  <a:effectLst/>
                  <a:uLnTx/>
                  <a:uFillTx/>
                  <a:latin typeface="Comic Sans MS" charset="0"/>
                  <a:ea typeface="新細明體" charset="0"/>
                  <a:cs typeface="新細明體" charset="0"/>
                </a:endParaRPr>
              </a:p>
            </p:txBody>
          </p:sp>
        </p:grpSp>
        <p:sp>
          <p:nvSpPr>
            <p:cNvPr id="181259" name="Line 32"/>
            <p:cNvSpPr>
              <a:spLocks noChangeShapeType="1"/>
            </p:cNvSpPr>
            <p:nvPr/>
          </p:nvSpPr>
          <p:spPr bwMode="auto">
            <a:xfrm flipH="1">
              <a:off x="6220690" y="2015837"/>
              <a:ext cx="381000" cy="3810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0" name="Line 33"/>
            <p:cNvSpPr>
              <a:spLocks noChangeShapeType="1"/>
            </p:cNvSpPr>
            <p:nvPr/>
          </p:nvSpPr>
          <p:spPr bwMode="auto">
            <a:xfrm>
              <a:off x="6220690" y="2473037"/>
              <a:ext cx="152400" cy="2286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1" name="Line 34"/>
            <p:cNvSpPr>
              <a:spLocks noChangeShapeType="1"/>
            </p:cNvSpPr>
            <p:nvPr/>
          </p:nvSpPr>
          <p:spPr bwMode="auto">
            <a:xfrm>
              <a:off x="6220690" y="2473037"/>
              <a:ext cx="609600" cy="2286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2" name="Line 35"/>
            <p:cNvSpPr>
              <a:spLocks noChangeShapeType="1"/>
            </p:cNvSpPr>
            <p:nvPr/>
          </p:nvSpPr>
          <p:spPr bwMode="auto">
            <a:xfrm>
              <a:off x="6220690" y="2473037"/>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54" name="Rectangle 38"/>
          <p:cNvSpPr>
            <a:spLocks noChangeArrowheads="1"/>
          </p:cNvSpPr>
          <p:nvPr/>
        </p:nvSpPr>
        <p:spPr bwMode="auto">
          <a:xfrm>
            <a:off x="5861050" y="2260600"/>
            <a:ext cx="1066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20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000" b="0" i="0" u="none" strike="noStrike" kern="1200" cap="none" spc="0" normalizeH="0" baseline="-25000" noProof="0">
                <a:ln>
                  <a:noFill/>
                </a:ln>
                <a:solidFill>
                  <a:srgbClr val="000000"/>
                </a:solidFill>
                <a:effectLst/>
                <a:uLnTx/>
                <a:uFillTx/>
                <a:latin typeface="Arial" charset="0"/>
                <a:ea typeface="新細明體" charset="0"/>
                <a:cs typeface="新細明體" charset="0"/>
              </a:rPr>
              <a:t>i </a:t>
            </a:r>
            <a:r>
              <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sym typeface="Wingdings" charset="0"/>
              </a:rPr>
              <a:t>/(n-1)</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55" name="Rectangle 39"/>
          <p:cNvSpPr>
            <a:spLocks noChangeArrowheads="1"/>
          </p:cNvSpPr>
          <p:nvPr/>
        </p:nvSpPr>
        <p:spPr bwMode="auto">
          <a:xfrm>
            <a:off x="6316663" y="4948238"/>
            <a:ext cx="7080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400" b="0" i="0" u="none" strike="noStrike" kern="1200" cap="none" spc="0" normalizeH="0" baseline="-25000" noProof="0">
                <a:ln>
                  <a:noFill/>
                </a:ln>
                <a:solidFill>
                  <a:srgbClr val="000000"/>
                </a:solidFill>
                <a:effectLst/>
                <a:uLnTx/>
                <a:uFillTx/>
                <a:latin typeface="Arial" charset="0"/>
                <a:ea typeface="新細明體" charset="0"/>
                <a:cs typeface="新細明體" charset="0"/>
              </a:rPr>
              <a:t>m </a:t>
            </a: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/n</a:t>
            </a:r>
          </a:p>
        </p:txBody>
      </p:sp>
      <p:cxnSp>
        <p:nvCxnSpPr>
          <p:cNvPr id="181256" name="Straight Connector 43"/>
          <p:cNvCxnSpPr>
            <a:cxnSpLocks noChangeShapeType="1"/>
            <a:endCxn id="181268" idx="1"/>
          </p:cNvCxnSpPr>
          <p:nvPr/>
        </p:nvCxnSpPr>
        <p:spPr bwMode="auto">
          <a:xfrm rot="5400000" flipH="1" flipV="1">
            <a:off x="7996633" y="2960203"/>
            <a:ext cx="265113" cy="200025"/>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81257" name="Rectangle 41"/>
          <p:cNvSpPr>
            <a:spLocks noChangeArrowheads="1"/>
          </p:cNvSpPr>
          <p:nvPr/>
        </p:nvSpPr>
        <p:spPr bwMode="auto">
          <a:xfrm>
            <a:off x="5338763" y="1276350"/>
            <a:ext cx="38052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R = min{C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 (C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sym typeface="Symbol" charset="0"/>
              </a:rPr>
              <a:t>i</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)/n}</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214964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2"/>
          <p:cNvSpPr>
            <a:spLocks noGrp="1"/>
          </p:cNvSpPr>
          <p:nvPr>
            <p:ph type="title"/>
          </p:nvPr>
        </p:nvSpPr>
        <p:spPr>
          <a:xfrm>
            <a:off x="533400" y="173038"/>
            <a:ext cx="7772400" cy="1143000"/>
          </a:xfrm>
        </p:spPr>
        <p:txBody>
          <a:bodyPr/>
          <a:lstStyle/>
          <a:p>
            <a:r>
              <a:rPr lang="en-US">
                <a:latin typeface="Comic Sans MS" charset="0"/>
              </a:rPr>
              <a:t>Why not Building the Trees?</a:t>
            </a:r>
          </a:p>
        </p:txBody>
      </p:sp>
      <p:sp>
        <p:nvSpPr>
          <p:cNvPr id="183298"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502D554-DFAC-2541-988A-5822EAD6C24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3299" name="Group 4"/>
          <p:cNvGrpSpPr>
            <a:grpSpLocks/>
          </p:cNvGrpSpPr>
          <p:nvPr/>
        </p:nvGrpSpPr>
        <p:grpSpPr bwMode="auto">
          <a:xfrm>
            <a:off x="4710113" y="1550988"/>
            <a:ext cx="4248150" cy="3967162"/>
            <a:chOff x="385" y="572"/>
            <a:chExt cx="2676" cy="2499"/>
          </a:xfrm>
        </p:grpSpPr>
        <p:sp>
          <p:nvSpPr>
            <p:cNvPr id="183302"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3"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4"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5"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6"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7"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8"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9"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0"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1"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2"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3" name="Text Box 16"/>
            <p:cNvSpPr txBox="1">
              <a:spLocks noChangeArrowheads="1"/>
            </p:cNvSpPr>
            <p:nvPr/>
          </p:nvSpPr>
          <p:spPr bwMode="auto">
            <a:xfrm>
              <a:off x="1837" y="572"/>
              <a:ext cx="77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3314"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15"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3316"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3317"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3318"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3319"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0"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1"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2"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3"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4"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5"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20813"/>
            <a:ext cx="4489450" cy="297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Rectangle 31"/>
          <p:cNvSpPr>
            <a:spLocks noChangeArrowheads="1"/>
          </p:cNvSpPr>
          <p:nvPr/>
        </p:nvSpPr>
        <p:spPr bwMode="auto">
          <a:xfrm>
            <a:off x="498475" y="4859338"/>
            <a:ext cx="4110038"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Clients come and go (churns): maintaining the trees is too expensive</a:t>
            </a:r>
          </a:p>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Each client needs N connections</a:t>
            </a:r>
          </a:p>
        </p:txBody>
      </p:sp>
    </p:spTree>
    <p:extLst>
      <p:ext uri="{BB962C8B-B14F-4D97-AF65-F5344CB8AC3E}">
        <p14:creationId xmlns:p14="http://schemas.microsoft.com/office/powerpoint/2010/main" val="32301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533400" y="76200"/>
            <a:ext cx="7772400" cy="1143000"/>
          </a:xfrm>
        </p:spPr>
        <p:txBody>
          <a:bodyPr/>
          <a:lstStyle/>
          <a:p>
            <a:r>
              <a:rPr lang="en-US">
                <a:latin typeface="Comic Sans MS" charset="0"/>
              </a:rPr>
              <a:t>Server+Host (P2P) Content Distribution: Key Design Issues</a:t>
            </a:r>
          </a:p>
        </p:txBody>
      </p:sp>
      <p:sp>
        <p:nvSpPr>
          <p:cNvPr id="81923" name="Content Placeholder 2"/>
          <p:cNvSpPr>
            <a:spLocks noGrp="1"/>
          </p:cNvSpPr>
          <p:nvPr>
            <p:ph idx="1"/>
          </p:nvPr>
        </p:nvSpPr>
        <p:spPr>
          <a:xfrm>
            <a:off x="514350" y="1454150"/>
            <a:ext cx="4057650" cy="4983163"/>
          </a:xfrm>
        </p:spPr>
        <p:txBody>
          <a:bodyPr/>
          <a:lstStyle/>
          <a:p>
            <a:pPr>
              <a:buFont typeface="ZapfDingbats" pitchFamily="82" charset="2"/>
              <a:buChar char="r"/>
              <a:defRPr/>
            </a:pPr>
            <a:r>
              <a:rPr lang="en-US" sz="2000" dirty="0">
                <a:ea typeface="+mn-ea"/>
                <a:cs typeface="+mn-cs"/>
              </a:rPr>
              <a:t>Robustness</a:t>
            </a:r>
          </a:p>
          <a:p>
            <a:pPr lvl="1">
              <a:buFont typeface="ZapfDingbats" pitchFamily="82" charset="2"/>
              <a:buChar char="m"/>
              <a:defRPr/>
            </a:pPr>
            <a:r>
              <a:rPr lang="en-US" sz="1800" dirty="0"/>
              <a:t>Resistant to churns and failures</a:t>
            </a:r>
          </a:p>
          <a:p>
            <a:pPr>
              <a:buFont typeface="ZapfDingbats" pitchFamily="82" charset="2"/>
              <a:buChar char="r"/>
              <a:defRPr/>
            </a:pPr>
            <a:r>
              <a:rPr lang="en-US" sz="2000" dirty="0">
                <a:ea typeface="+mn-ea"/>
                <a:cs typeface="+mn-cs"/>
              </a:rPr>
              <a:t>Efficiency</a:t>
            </a:r>
          </a:p>
          <a:p>
            <a:pPr lvl="1">
              <a:buFont typeface="ZapfDingbats" pitchFamily="82" charset="2"/>
              <a:buChar char="m"/>
              <a:defRPr/>
            </a:pPr>
            <a:r>
              <a:rPr lang="en-US" sz="1800" dirty="0"/>
              <a:t>A client has content that others need; otherwise, its upload capacity may not be utilized</a:t>
            </a:r>
          </a:p>
          <a:p>
            <a:pPr>
              <a:buFont typeface="ZapfDingbats" pitchFamily="82" charset="2"/>
              <a:buChar char="r"/>
              <a:defRPr/>
            </a:pPr>
            <a:r>
              <a:rPr lang="en-US" sz="2000" dirty="0">
                <a:ea typeface="+mn-ea"/>
                <a:cs typeface="+mn-cs"/>
              </a:rPr>
              <a:t>Incentive: clients are willing </a:t>
            </a:r>
            <a:br>
              <a:rPr lang="en-US" sz="2000" dirty="0">
                <a:ea typeface="+mn-ea"/>
                <a:cs typeface="+mn-cs"/>
              </a:rPr>
            </a:br>
            <a:r>
              <a:rPr lang="en-US" sz="2000" dirty="0">
                <a:ea typeface="+mn-ea"/>
                <a:cs typeface="+mn-cs"/>
              </a:rPr>
              <a:t>to upload</a:t>
            </a:r>
          </a:p>
          <a:p>
            <a:pPr lvl="1">
              <a:buFont typeface="ZapfDingbats" pitchFamily="82" charset="2"/>
              <a:buChar char="m"/>
              <a:defRPr/>
            </a:pPr>
            <a:r>
              <a:rPr lang="en-US" sz="1800" dirty="0">
                <a:ea typeface="+mn-ea"/>
                <a:cs typeface="+mn-cs"/>
              </a:rPr>
              <a:t>Some real systems nearly 50% of all responses are returned by the top 1% of sharing hosts</a:t>
            </a:r>
          </a:p>
        </p:txBody>
      </p:sp>
      <p:sp>
        <p:nvSpPr>
          <p:cNvPr id="18534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F7ACEA4-F189-5A4F-A4DE-F55B72043A6F}"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48</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5348" name="Group 4"/>
          <p:cNvGrpSpPr>
            <a:grpSpLocks/>
          </p:cNvGrpSpPr>
          <p:nvPr/>
        </p:nvGrpSpPr>
        <p:grpSpPr bwMode="auto">
          <a:xfrm>
            <a:off x="4710113" y="1550988"/>
            <a:ext cx="4248150" cy="3967162"/>
            <a:chOff x="385" y="572"/>
            <a:chExt cx="2676" cy="2499"/>
          </a:xfrm>
        </p:grpSpPr>
        <p:sp>
          <p:nvSpPr>
            <p:cNvPr id="185349"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0"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1"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2"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3"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4"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5"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6"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7"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8"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9"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60" name="Text Box 16"/>
            <p:cNvSpPr txBox="1">
              <a:spLocks noChangeArrowheads="1"/>
            </p:cNvSpPr>
            <p:nvPr/>
          </p:nvSpPr>
          <p:spPr bwMode="auto">
            <a:xfrm>
              <a:off x="1837" y="572"/>
              <a:ext cx="77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5361"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2"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5363"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5364"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5365"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5366"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7"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8"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9"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70"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1"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2"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5862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a:xfrm>
            <a:off x="533400" y="46038"/>
            <a:ext cx="7772400" cy="1143000"/>
          </a:xfrm>
        </p:spPr>
        <p:txBody>
          <a:bodyPr/>
          <a:lstStyle/>
          <a:p>
            <a:r>
              <a:rPr lang="en-US">
                <a:latin typeface="Comic Sans MS" charset="0"/>
              </a:rPr>
              <a:t>Discussion: How to handle the issues?</a:t>
            </a:r>
          </a:p>
        </p:txBody>
      </p:sp>
      <p:sp>
        <p:nvSpPr>
          <p:cNvPr id="187394" name="Content Placeholder 2"/>
          <p:cNvSpPr>
            <a:spLocks noGrp="1"/>
          </p:cNvSpPr>
          <p:nvPr>
            <p:ph idx="1"/>
          </p:nvPr>
        </p:nvSpPr>
        <p:spPr>
          <a:xfrm>
            <a:off x="533400" y="1600200"/>
            <a:ext cx="3965575" cy="4648200"/>
          </a:xfrm>
        </p:spPr>
        <p:txBody>
          <a:bodyPr/>
          <a:lstStyle/>
          <a:p>
            <a:pPr>
              <a:buFont typeface="Wingdings" pitchFamily="2" charset="2"/>
              <a:buChar char="q"/>
            </a:pPr>
            <a:r>
              <a:rPr lang="en-US" dirty="0">
                <a:latin typeface="Comic Sans MS" charset="0"/>
              </a:rPr>
              <a:t>Robustness</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Efficiency</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Incentive</a:t>
            </a:r>
          </a:p>
        </p:txBody>
      </p:sp>
      <p:sp>
        <p:nvSpPr>
          <p:cNvPr id="1873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9DF49F-C12A-4749-9797-6DA24BAA142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49</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7396" name="Group 4"/>
          <p:cNvGrpSpPr>
            <a:grpSpLocks/>
          </p:cNvGrpSpPr>
          <p:nvPr/>
        </p:nvGrpSpPr>
        <p:grpSpPr bwMode="auto">
          <a:xfrm>
            <a:off x="4710113" y="1550988"/>
            <a:ext cx="4248150" cy="3967162"/>
            <a:chOff x="385" y="572"/>
            <a:chExt cx="2676" cy="2499"/>
          </a:xfrm>
        </p:grpSpPr>
        <p:sp>
          <p:nvSpPr>
            <p:cNvPr id="18739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8" name="Text Box 16"/>
            <p:cNvSpPr txBox="1">
              <a:spLocks noChangeArrowheads="1"/>
            </p:cNvSpPr>
            <p:nvPr/>
          </p:nvSpPr>
          <p:spPr bwMode="auto">
            <a:xfrm>
              <a:off x="1837" y="572"/>
              <a:ext cx="771"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b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br>
              <a:r>
                <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rPr>
                <a:t>seeds</a:t>
              </a:r>
            </a:p>
          </p:txBody>
        </p:sp>
        <p:sp>
          <p:nvSpPr>
            <p:cNvPr id="187409" name="Text Box 17"/>
            <p:cNvSpPr txBox="1">
              <a:spLocks noChangeArrowheads="1"/>
            </p:cNvSpPr>
            <p:nvPr/>
          </p:nvSpPr>
          <p:spPr bwMode="auto">
            <a:xfrm>
              <a:off x="1746" y="1207"/>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0" name="Text Box 18"/>
            <p:cNvSpPr txBox="1">
              <a:spLocks noChangeArrowheads="1"/>
            </p:cNvSpPr>
            <p:nvPr/>
          </p:nvSpPr>
          <p:spPr bwMode="auto">
            <a:xfrm>
              <a:off x="385" y="184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7411" name="Text Box 19"/>
            <p:cNvSpPr txBox="1">
              <a:spLocks noChangeArrowheads="1"/>
            </p:cNvSpPr>
            <p:nvPr/>
          </p:nvSpPr>
          <p:spPr bwMode="auto">
            <a:xfrm>
              <a:off x="415" y="2432"/>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7412" name="Text Box 20"/>
            <p:cNvSpPr txBox="1">
              <a:spLocks noChangeArrowheads="1"/>
            </p:cNvSpPr>
            <p:nvPr/>
          </p:nvSpPr>
          <p:spPr bwMode="auto">
            <a:xfrm>
              <a:off x="1020" y="2840"/>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7413" name="Text Box 21"/>
            <p:cNvSpPr txBox="1">
              <a:spLocks noChangeArrowheads="1"/>
            </p:cNvSpPr>
            <p:nvPr/>
          </p:nvSpPr>
          <p:spPr bwMode="auto">
            <a:xfrm>
              <a:off x="2426" y="2523"/>
              <a:ext cx="63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7414" name="Text Box 22"/>
            <p:cNvSpPr txBox="1">
              <a:spLocks noChangeArrowheads="1"/>
            </p:cNvSpPr>
            <p:nvPr/>
          </p:nvSpPr>
          <p:spPr bwMode="auto">
            <a:xfrm>
              <a:off x="1111" y="1706"/>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5" name="Text Box 23"/>
            <p:cNvSpPr txBox="1">
              <a:spLocks noChangeArrowheads="1"/>
            </p:cNvSpPr>
            <p:nvPr/>
          </p:nvSpPr>
          <p:spPr bwMode="auto">
            <a:xfrm>
              <a:off x="1156" y="1979"/>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6" name="Text Box 24"/>
            <p:cNvSpPr txBox="1">
              <a:spLocks noChangeArrowheads="1"/>
            </p:cNvSpPr>
            <p:nvPr/>
          </p:nvSpPr>
          <p:spPr bwMode="auto">
            <a:xfrm>
              <a:off x="1383" y="2115"/>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7" name="Text Box 25"/>
            <p:cNvSpPr txBox="1">
              <a:spLocks noChangeArrowheads="1"/>
            </p:cNvSpPr>
            <p:nvPr/>
          </p:nvSpPr>
          <p:spPr bwMode="auto">
            <a:xfrm>
              <a:off x="2064" y="1842"/>
              <a:ext cx="4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1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2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49569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2813"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339933"/>
                </a:solidFill>
                <a:effectLst/>
                <a:uLnTx/>
                <a:uFillTx/>
                <a:latin typeface="Arial" charset="0"/>
                <a:ea typeface="ＭＳ Ｐゴシック" charset="0"/>
                <a:cs typeface="Arial" charset="0"/>
              </a:rPr>
              <a:t> server array</a:t>
            </a:r>
            <a:endParaRPr kumimoji="0" lang="en-US" sz="1800" b="1" i="0" u="none" strike="noStrike" kern="1200" cap="none" spc="0" normalizeH="0" baseline="0" noProof="0">
              <a:ln>
                <a:noFill/>
              </a:ln>
              <a:solidFill>
                <a:srgbClr val="CCCCFF"/>
              </a:solidFill>
              <a:effectLst/>
              <a:uLnTx/>
              <a:uFillTx/>
              <a:latin typeface="Arial" charset="0"/>
              <a:ea typeface="ＭＳ Ｐゴシック" charset="0"/>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3217" name="Clip" r:id="rId4" imgW="979179" imgH="1106008" progId="">
                  <p:embed/>
                </p:oleObj>
              </mc:Choice>
              <mc:Fallback>
                <p:oleObj name="Clip" r:id="rId4" imgW="979179" imgH="1106008" progId="">
                  <p:embed/>
                  <p:pic>
                    <p:nvPicPr>
                      <p:cNvPr id="9728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2813"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339933"/>
                </a:solidFill>
                <a:effectLst/>
                <a:uLnTx/>
                <a:uFillTx/>
                <a:latin typeface="Arial" charset="0"/>
                <a:ea typeface="ＭＳ Ｐゴシック" charset="0"/>
                <a:cs typeface="Arial" charset="0"/>
              </a:rPr>
              <a:t>Clients</a:t>
            </a:r>
            <a:endParaRPr kumimoji="0" lang="en-US" sz="1800" b="0" i="0" u="none" strike="noStrike" kern="1200" cap="none" spc="0" normalizeH="0" baseline="0" noProof="0">
              <a:ln>
                <a:noFill/>
              </a:ln>
              <a:solidFill>
                <a:srgbClr val="CCCCFF"/>
              </a:solidFill>
              <a:effectLst/>
              <a:uLnTx/>
              <a:uFillTx/>
              <a:latin typeface="Arial" charset="0"/>
              <a:ea typeface="ＭＳ Ｐゴシック" charset="0"/>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L4: TCP</a:t>
            </a:r>
          </a:p>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L7: HTTP</a:t>
            </a:r>
          </a:p>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SSL</a:t>
            </a:r>
          </a:p>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sng" strike="noStrike" kern="1200" cap="none" spc="0" normalizeH="0" baseline="0" noProof="0">
                <a:ln>
                  <a:noFill/>
                </a:ln>
                <a:solidFill>
                  <a:srgbClr val="000000"/>
                </a:solidFill>
                <a:effectLst/>
                <a:uLnTx/>
                <a:uFillTx/>
                <a:latin typeface="Times New Roman" charset="0"/>
                <a:ea typeface="ＭＳ Ｐゴシック" charset="-128"/>
                <a:cs typeface="Arial" charset="0"/>
              </a:rPr>
              <a:t>Goals</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server load balancing</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failure detection</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access control filtering</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priorities/QoS</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request locality</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3218" name="Clip" r:id="rId6" imgW="979179" imgH="1106008" progId="">
                  <p:embed/>
                </p:oleObj>
              </mc:Choice>
              <mc:Fallback>
                <p:oleObj name="Clip" r:id="rId6" imgW="979179" imgH="1106008" progId="">
                  <p:embed/>
                  <p:pic>
                    <p:nvPicPr>
                      <p:cNvPr id="9728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3219" name="Clip" r:id="rId7" imgW="979179" imgH="1106008" progId="">
                  <p:embed/>
                </p:oleObj>
              </mc:Choice>
              <mc:Fallback>
                <p:oleObj name="Clip" r:id="rId7" imgW="979179" imgH="1106008" progId="">
                  <p:embed/>
                  <p:pic>
                    <p:nvPicPr>
                      <p:cNvPr id="97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3220" name="Clip" r:id="rId8" imgW="5715000" imgH="4008438" progId="">
                  <p:embed/>
                </p:oleObj>
              </mc:Choice>
              <mc:Fallback>
                <p:oleObj name="Clip" r:id="rId8" imgW="5715000" imgH="4008438" progId="">
                  <p:embed/>
                  <p:pic>
                    <p:nvPicPr>
                      <p:cNvPr id="9729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2813"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339933"/>
                </a:solidFill>
                <a:effectLst/>
                <a:uLnTx/>
                <a:uFillTx/>
                <a:latin typeface="Arial" charset="0"/>
                <a:ea typeface="ＭＳ Ｐゴシック" charset="0"/>
                <a:cs typeface="Arial" charset="0"/>
              </a:rPr>
              <a:t> smart switch</a:t>
            </a:r>
            <a:endParaRPr kumimoji="0" lang="en-US" sz="1800" b="1" i="0" u="none" strike="noStrike" kern="1200" cap="none" spc="0" normalizeH="0" baseline="0" noProof="0">
              <a:ln>
                <a:noFill/>
              </a:ln>
              <a:solidFill>
                <a:srgbClr val="CCCCFF"/>
              </a:solidFill>
              <a:effectLst/>
              <a:uLnTx/>
              <a:uFillTx/>
              <a:latin typeface="Arial" charset="0"/>
              <a:ea typeface="ＭＳ Ｐゴシック" charset="0"/>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0" i="0" u="sng" strike="noStrike" kern="1200" cap="none" spc="0" normalizeH="0" baseline="0" noProof="0">
                <a:ln>
                  <a:noFill/>
                </a:ln>
                <a:solidFill>
                  <a:srgbClr val="000000"/>
                </a:solidFill>
                <a:effectLst/>
                <a:uLnTx/>
                <a:uFillTx/>
                <a:latin typeface="Times New Roman" charset="0"/>
                <a:ea typeface="ＭＳ Ｐゴシック" charset="-128"/>
                <a:cs typeface="Arial" charset="0"/>
              </a:rPr>
              <a:t>What to switch/filter on?</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CC"/>
                </a:solidFill>
                <a:effectLst/>
                <a:uLnTx/>
                <a:uFillTx/>
                <a:latin typeface="Times New Roman" charset="0"/>
                <a:ea typeface="ＭＳ Ｐゴシック" charset="-128"/>
                <a:cs typeface="Arial" charset="0"/>
              </a:rPr>
              <a:t>L3</a:t>
            </a: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 source IP and/or VIP</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CC"/>
                </a:solidFill>
                <a:effectLst/>
                <a:uLnTx/>
                <a:uFillTx/>
                <a:latin typeface="Times New Roman" charset="0"/>
                <a:ea typeface="ＭＳ Ｐゴシック" charset="-128"/>
                <a:cs typeface="Arial" charset="0"/>
              </a:rPr>
              <a:t>L4</a:t>
            </a: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 (TCP) ports etc.</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CC"/>
                </a:solidFill>
                <a:effectLst/>
                <a:uLnTx/>
                <a:uFillTx/>
                <a:latin typeface="Times New Roman" charset="0"/>
                <a:ea typeface="ＭＳ Ｐゴシック" charset="-128"/>
                <a:cs typeface="Arial" charset="0"/>
              </a:rPr>
              <a:t>L7</a:t>
            </a: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 URLs and/or cookies</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CC"/>
                </a:solidFill>
                <a:effectLst/>
                <a:uLnTx/>
                <a:uFillTx/>
                <a:latin typeface="Times New Roman" charset="0"/>
                <a:ea typeface="ＭＳ Ｐゴシック" charset="-128"/>
                <a:cs typeface="Arial" charset="0"/>
              </a:rPr>
              <a:t>L7</a:t>
            </a:r>
            <a:r>
              <a:rPr kumimoji="0" lang="en-US" sz="1800" b="0" i="0" u="none" strike="noStrike" kern="1200" cap="none" spc="0" normalizeH="0" baseline="0" noProof="0">
                <a:ln>
                  <a:noFill/>
                </a:ln>
                <a:solidFill>
                  <a:srgbClr val="000000"/>
                </a:solidFill>
                <a:effectLst/>
                <a:uLnTx/>
                <a:uFillTx/>
                <a:latin typeface="Times New Roman" charset="0"/>
                <a:ea typeface="ＭＳ Ｐゴシック" charset="-128"/>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Arial" charset="0"/>
              </a:endParaRPr>
            </a:p>
          </p:txBody>
        </p:sp>
      </p:gr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F18E99-E738-5E4A-97A0-5D13B0FB1784}"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a:t>
            </a:fld>
            <a:endParaRPr kumimoji="0" lang="en-US" altLang="x-none" sz="1400" b="0" i="0" u="none" strike="noStrike" kern="1200" cap="none" spc="0" normalizeH="0" baseline="0" noProof="0" dirty="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653266351"/>
      </p:ext>
    </p:extLst>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2"/>
          <p:cNvSpPr>
            <a:spLocks noGrp="1"/>
          </p:cNvSpPr>
          <p:nvPr>
            <p:ph type="title"/>
          </p:nvPr>
        </p:nvSpPr>
        <p:spPr/>
        <p:txBody>
          <a:bodyPr/>
          <a:lstStyle/>
          <a:p>
            <a:r>
              <a:rPr lang="en-US">
                <a:latin typeface="Comic Sans MS" charset="0"/>
              </a:rPr>
              <a:t>Example: BitTorrent</a:t>
            </a:r>
          </a:p>
        </p:txBody>
      </p:sp>
      <p:sp>
        <p:nvSpPr>
          <p:cNvPr id="189442" name="Content Placeholder 3"/>
          <p:cNvSpPr>
            <a:spLocks noGrp="1"/>
          </p:cNvSpPr>
          <p:nvPr>
            <p:ph idx="1"/>
          </p:nvPr>
        </p:nvSpPr>
        <p:spPr>
          <a:xfrm>
            <a:off x="533400" y="1600200"/>
            <a:ext cx="8305800" cy="4648200"/>
          </a:xfrm>
        </p:spPr>
        <p:txBody>
          <a:bodyPr/>
          <a:lstStyle/>
          <a:p>
            <a:pPr>
              <a:buFont typeface="Wingdings" pitchFamily="2" charset="2"/>
              <a:buChar char="q"/>
            </a:pPr>
            <a:r>
              <a:rPr lang="en-US" dirty="0">
                <a:latin typeface="Comic Sans MS" charset="0"/>
              </a:rPr>
              <a:t>A P2P file sharing protocol</a:t>
            </a:r>
          </a:p>
          <a:p>
            <a:pPr>
              <a:buFont typeface="Wingdings" pitchFamily="2" charset="2"/>
              <a:buChar char="q"/>
            </a:pPr>
            <a:r>
              <a:rPr lang="en-US" dirty="0">
                <a:latin typeface="Comic Sans MS" charset="0"/>
              </a:rPr>
              <a:t>Created by Bram Cohen in 2004</a:t>
            </a:r>
          </a:p>
          <a:p>
            <a:pPr lvl="1">
              <a:buFont typeface="Courier New" panose="02070309020205020404" pitchFamily="49" charset="0"/>
              <a:buChar char="o"/>
            </a:pPr>
            <a:r>
              <a:rPr lang="en-US" dirty="0">
                <a:latin typeface="Comic Sans MS" charset="0"/>
              </a:rPr>
              <a:t>Spec at bep_0003: http://</a:t>
            </a:r>
            <a:r>
              <a:rPr lang="en-US" dirty="0" err="1">
                <a:latin typeface="Comic Sans MS" charset="0"/>
              </a:rPr>
              <a:t>www.bittorrent.org</a:t>
            </a:r>
            <a:r>
              <a:rPr lang="en-US" dirty="0">
                <a:latin typeface="Comic Sans MS" charset="0"/>
              </a:rPr>
              <a:t>/</a:t>
            </a:r>
            <a:r>
              <a:rPr lang="en-US" dirty="0" err="1">
                <a:latin typeface="Comic Sans MS" charset="0"/>
              </a:rPr>
              <a:t>beps</a:t>
            </a:r>
            <a:r>
              <a:rPr lang="en-US" dirty="0">
                <a:latin typeface="Comic Sans MS" charset="0"/>
              </a:rPr>
              <a:t>/bep_0003.html</a:t>
            </a:r>
          </a:p>
        </p:txBody>
      </p:sp>
      <p:sp>
        <p:nvSpPr>
          <p:cNvPr id="189443"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D863D1-A919-3F49-A46F-BA33E21F224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50</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78498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22612EC-843C-B740-850D-274FCE0B9C7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1490" name="Rectangle 2"/>
          <p:cNvSpPr>
            <a:spLocks noGrp="1" noChangeArrowheads="1"/>
          </p:cNvSpPr>
          <p:nvPr>
            <p:ph type="title"/>
          </p:nvPr>
        </p:nvSpPr>
        <p:spPr/>
        <p:txBody>
          <a:bodyPr/>
          <a:lstStyle/>
          <a:p>
            <a:r>
              <a:rPr lang="en-US">
                <a:latin typeface="Comic Sans MS" charset="0"/>
              </a:rPr>
              <a:t>BitTorrent: Lookup</a:t>
            </a:r>
          </a:p>
        </p:txBody>
      </p:sp>
      <p:pic>
        <p:nvPicPr>
          <p:cNvPr id="191491"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1492"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1493"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1494"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2" name="Group 41"/>
          <p:cNvGrpSpPr>
            <a:grpSpLocks/>
          </p:cNvGrpSpPr>
          <p:nvPr/>
        </p:nvGrpSpPr>
        <p:grpSpPr bwMode="auto">
          <a:xfrm>
            <a:off x="2819400" y="1905000"/>
            <a:ext cx="4133850" cy="533400"/>
            <a:chOff x="1776" y="1200"/>
            <a:chExt cx="2604" cy="336"/>
          </a:xfrm>
        </p:grpSpPr>
        <p:sp>
          <p:nvSpPr>
            <p:cNvPr id="191500" name="Line 17"/>
            <p:cNvSpPr>
              <a:spLocks noChangeShapeType="1"/>
            </p:cNvSpPr>
            <p:nvPr/>
          </p:nvSpPr>
          <p:spPr bwMode="auto">
            <a:xfrm flipH="1" flipV="1">
              <a:off x="1776" y="1392"/>
              <a:ext cx="2544" cy="144"/>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501" name="Text Box 18"/>
            <p:cNvSpPr txBox="1">
              <a:spLocks noChangeArrowheads="1"/>
            </p:cNvSpPr>
            <p:nvPr/>
          </p:nvSpPr>
          <p:spPr bwMode="auto">
            <a:xfrm>
              <a:off x="2400" y="1200"/>
              <a:ext cx="19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 GET   MYFILE.torrent</a:t>
              </a:r>
            </a:p>
          </p:txBody>
        </p:sp>
      </p:grpSp>
      <p:grpSp>
        <p:nvGrpSpPr>
          <p:cNvPr id="3" name="Group 42"/>
          <p:cNvGrpSpPr>
            <a:grpSpLocks/>
          </p:cNvGrpSpPr>
          <p:nvPr/>
        </p:nvGrpSpPr>
        <p:grpSpPr bwMode="auto">
          <a:xfrm>
            <a:off x="2819400" y="2438400"/>
            <a:ext cx="4038600" cy="1855788"/>
            <a:chOff x="1776" y="1536"/>
            <a:chExt cx="2544" cy="1169"/>
          </a:xfrm>
        </p:grpSpPr>
        <p:sp>
          <p:nvSpPr>
            <p:cNvPr id="191497" name="Line 19"/>
            <p:cNvSpPr>
              <a:spLocks noChangeShapeType="1"/>
            </p:cNvSpPr>
            <p:nvPr/>
          </p:nvSpPr>
          <p:spPr bwMode="auto">
            <a:xfrm flipH="1" flipV="1">
              <a:off x="1776" y="1536"/>
              <a:ext cx="2544" cy="144"/>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498" name="Text Box 21"/>
            <p:cNvSpPr txBox="1">
              <a:spLocks noChangeArrowheads="1"/>
            </p:cNvSpPr>
            <p:nvPr/>
          </p:nvSpPr>
          <p:spPr bwMode="auto">
            <a:xfrm>
              <a:off x="2160" y="1776"/>
              <a:ext cx="1954" cy="92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http://mytracker.com:6969/</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S3F5YHG6FEB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FG5467HGF367</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F456JI9N5FF4E</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
          <p:nvSpPr>
            <p:cNvPr id="191499" name="Text Box 22"/>
            <p:cNvSpPr txBox="1">
              <a:spLocks noChangeArrowheads="1"/>
            </p:cNvSpPr>
            <p:nvPr/>
          </p:nvSpPr>
          <p:spPr bwMode="auto">
            <a:xfrm>
              <a:off x="2112" y="1584"/>
              <a:ext cx="11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MYFILE.torrent</a:t>
              </a:r>
            </a:p>
          </p:txBody>
        </p:sp>
      </p:grpSp>
    </p:spTree>
    <p:extLst>
      <p:ext uri="{BB962C8B-B14F-4D97-AF65-F5344CB8AC3E}">
        <p14:creationId xmlns:p14="http://schemas.microsoft.com/office/powerpoint/2010/main" val="332349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sz="3600">
                <a:latin typeface="Comic Sans MS" charset="0"/>
              </a:rPr>
              <a:t>Metadata (.torrent) File Structure</a:t>
            </a:r>
          </a:p>
        </p:txBody>
      </p:sp>
      <p:sp>
        <p:nvSpPr>
          <p:cNvPr id="193538" name="Rectangle 3"/>
          <p:cNvSpPr>
            <a:spLocks noGrp="1" noChangeArrowheads="1"/>
          </p:cNvSpPr>
          <p:nvPr>
            <p:ph type="body" idx="1"/>
          </p:nvPr>
        </p:nvSpPr>
        <p:spPr>
          <a:xfrm>
            <a:off x="546100" y="1676400"/>
            <a:ext cx="7958138" cy="4648200"/>
          </a:xfrm>
        </p:spPr>
        <p:txBody>
          <a:bodyPr/>
          <a:lstStyle/>
          <a:p>
            <a:pPr>
              <a:buFont typeface="Wingdings" pitchFamily="2" charset="2"/>
              <a:buChar char="q"/>
            </a:pPr>
            <a:r>
              <a:rPr lang="en-US" dirty="0">
                <a:latin typeface="Comic Sans MS" charset="0"/>
              </a:rPr>
              <a:t>Meta info contains information necessary to contact the tracker and describes the files in the torrent</a:t>
            </a:r>
          </a:p>
          <a:p>
            <a:pPr lvl="1">
              <a:buFont typeface="Courier New" panose="02070309020205020404" pitchFamily="49" charset="0"/>
              <a:buChar char="o"/>
            </a:pPr>
            <a:r>
              <a:rPr lang="en-US" dirty="0">
                <a:latin typeface="Comic Sans MS" charset="0"/>
              </a:rPr>
              <a:t>URL of tracker</a:t>
            </a:r>
          </a:p>
          <a:p>
            <a:pPr lvl="1">
              <a:buFont typeface="Courier New" panose="02070309020205020404" pitchFamily="49" charset="0"/>
              <a:buChar char="o"/>
            </a:pPr>
            <a:r>
              <a:rPr lang="en-US" dirty="0">
                <a:latin typeface="Comic Sans MS" charset="0"/>
              </a:rPr>
              <a:t>file name</a:t>
            </a:r>
          </a:p>
          <a:p>
            <a:pPr lvl="1">
              <a:buFont typeface="Courier New" panose="02070309020205020404" pitchFamily="49" charset="0"/>
              <a:buChar char="o"/>
            </a:pPr>
            <a:r>
              <a:rPr lang="en-US" dirty="0">
                <a:latin typeface="Comic Sans MS" charset="0"/>
              </a:rPr>
              <a:t>file length</a:t>
            </a:r>
          </a:p>
          <a:p>
            <a:pPr lvl="1">
              <a:buFont typeface="Courier New" panose="02070309020205020404" pitchFamily="49" charset="0"/>
              <a:buChar char="o"/>
            </a:pPr>
            <a:r>
              <a:rPr lang="en-US" dirty="0">
                <a:latin typeface="Comic Sans MS" charset="0"/>
              </a:rPr>
              <a:t>piece length (typically 256KB)</a:t>
            </a:r>
          </a:p>
          <a:p>
            <a:pPr lvl="1">
              <a:buFont typeface="Courier New" panose="02070309020205020404" pitchFamily="49" charset="0"/>
              <a:buChar char="o"/>
            </a:pPr>
            <a:r>
              <a:rPr lang="en-US" dirty="0">
                <a:latin typeface="Comic Sans MS" charset="0"/>
              </a:rPr>
              <a:t>SHA-1 hashes of pieces for verification</a:t>
            </a:r>
          </a:p>
          <a:p>
            <a:pPr lvl="1">
              <a:buFont typeface="Courier New" panose="02070309020205020404" pitchFamily="49" charset="0"/>
              <a:buChar char="o"/>
            </a:pPr>
            <a:r>
              <a:rPr lang="en-US" dirty="0">
                <a:latin typeface="Comic Sans MS" charset="0"/>
              </a:rPr>
              <a:t>also creation date, comment, creator, …</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991224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r>
              <a:rPr lang="en-US">
                <a:latin typeface="Comic Sans MS" charset="0"/>
              </a:rPr>
              <a:t>Tracker Protocol</a:t>
            </a:r>
          </a:p>
        </p:txBody>
      </p:sp>
      <p:sp>
        <p:nvSpPr>
          <p:cNvPr id="195586" name="Rectangle 3"/>
          <p:cNvSpPr>
            <a:spLocks noGrp="1" noChangeArrowheads="1"/>
          </p:cNvSpPr>
          <p:nvPr>
            <p:ph type="body" idx="1"/>
          </p:nvPr>
        </p:nvSpPr>
        <p:spPr>
          <a:xfrm>
            <a:off x="587375" y="1585913"/>
            <a:ext cx="7958138" cy="4953000"/>
          </a:xfrm>
        </p:spPr>
        <p:txBody>
          <a:bodyPr/>
          <a:lstStyle/>
          <a:p>
            <a:pPr>
              <a:lnSpc>
                <a:spcPct val="80000"/>
              </a:lnSpc>
              <a:buFont typeface="Wingdings" pitchFamily="2" charset="2"/>
              <a:buChar char="q"/>
            </a:pPr>
            <a:r>
              <a:rPr lang="en-US" sz="2400" dirty="0">
                <a:latin typeface="Comic Sans MS" charset="0"/>
              </a:rPr>
              <a:t>Communicates with clients via HTTP/HTTPS</a:t>
            </a:r>
          </a:p>
          <a:p>
            <a:pPr>
              <a:lnSpc>
                <a:spcPct val="80000"/>
              </a:lnSpc>
              <a:buFont typeface="Wingdings" pitchFamily="2" charset="2"/>
              <a:buChar char="q"/>
            </a:pPr>
            <a:endParaRPr lang="en-US" sz="2400" dirty="0">
              <a:latin typeface="Comic Sans MS" charset="0"/>
            </a:endParaRPr>
          </a:p>
          <a:p>
            <a:pPr>
              <a:lnSpc>
                <a:spcPct val="80000"/>
              </a:lnSpc>
              <a:buFont typeface="Wingdings" pitchFamily="2" charset="2"/>
              <a:buChar char="q"/>
            </a:pPr>
            <a:r>
              <a:rPr lang="en-US" sz="2400" dirty="0">
                <a:latin typeface="Comic Sans MS" charset="0"/>
              </a:rPr>
              <a:t>Client GET request</a:t>
            </a:r>
          </a:p>
          <a:p>
            <a:pPr lvl="1">
              <a:lnSpc>
                <a:spcPct val="80000"/>
              </a:lnSpc>
              <a:buFont typeface="Courier New" panose="02070309020205020404" pitchFamily="49" charset="0"/>
              <a:buChar char="o"/>
            </a:pPr>
            <a:r>
              <a:rPr lang="en-US" sz="2000" dirty="0" err="1">
                <a:latin typeface="Comic Sans MS" charset="0"/>
              </a:rPr>
              <a:t>info_hash</a:t>
            </a:r>
            <a:r>
              <a:rPr lang="en-US" sz="2000" dirty="0">
                <a:latin typeface="Comic Sans MS" charset="0"/>
              </a:rPr>
              <a:t>: uniquely identifies the file</a:t>
            </a:r>
          </a:p>
          <a:p>
            <a:pPr lvl="1">
              <a:lnSpc>
                <a:spcPct val="80000"/>
              </a:lnSpc>
              <a:buFont typeface="Courier New" panose="02070309020205020404" pitchFamily="49" charset="0"/>
              <a:buChar char="o"/>
            </a:pPr>
            <a:r>
              <a:rPr lang="en-US" sz="2000" dirty="0" err="1">
                <a:latin typeface="Comic Sans MS" charset="0"/>
              </a:rPr>
              <a:t>peer_id</a:t>
            </a:r>
            <a:r>
              <a:rPr lang="en-US" sz="2000" dirty="0">
                <a:latin typeface="Comic Sans MS" charset="0"/>
              </a:rPr>
              <a:t>: chosen by and uniquely identifies the client</a:t>
            </a:r>
          </a:p>
          <a:p>
            <a:pPr lvl="1">
              <a:lnSpc>
                <a:spcPct val="80000"/>
              </a:lnSpc>
              <a:buFont typeface="Courier New" panose="02070309020205020404" pitchFamily="49" charset="0"/>
              <a:buChar char="o"/>
            </a:pPr>
            <a:r>
              <a:rPr lang="en-US" sz="2000" dirty="0">
                <a:latin typeface="Comic Sans MS" charset="0"/>
              </a:rPr>
              <a:t>client IP and port</a:t>
            </a:r>
          </a:p>
          <a:p>
            <a:pPr lvl="1">
              <a:lnSpc>
                <a:spcPct val="80000"/>
              </a:lnSpc>
              <a:buFont typeface="Courier New" panose="02070309020205020404" pitchFamily="49" charset="0"/>
              <a:buChar char="o"/>
            </a:pPr>
            <a:r>
              <a:rPr lang="en-US" sz="2000" dirty="0" err="1">
                <a:latin typeface="Comic Sans MS" charset="0"/>
              </a:rPr>
              <a:t>numwant</a:t>
            </a:r>
            <a:r>
              <a:rPr lang="en-US" sz="2000" dirty="0">
                <a:latin typeface="Comic Sans MS" charset="0"/>
              </a:rPr>
              <a:t>: how many peers to return (defaults to 50)</a:t>
            </a:r>
          </a:p>
          <a:p>
            <a:pPr lvl="1">
              <a:lnSpc>
                <a:spcPct val="80000"/>
              </a:lnSpc>
              <a:buFont typeface="Courier New" panose="02070309020205020404" pitchFamily="49" charset="0"/>
              <a:buChar char="o"/>
            </a:pPr>
            <a:r>
              <a:rPr lang="en-US" sz="2000" dirty="0">
                <a:latin typeface="Comic Sans MS" charset="0"/>
              </a:rPr>
              <a:t>stats: e.g., bytes uploaded, downloaded</a:t>
            </a:r>
          </a:p>
          <a:p>
            <a:pPr lvl="1">
              <a:lnSpc>
                <a:spcPct val="80000"/>
              </a:lnSpc>
            </a:pPr>
            <a:endParaRPr lang="en-US" sz="2000" dirty="0">
              <a:latin typeface="Comic Sans MS" charset="0"/>
            </a:endParaRPr>
          </a:p>
          <a:p>
            <a:pPr>
              <a:lnSpc>
                <a:spcPct val="80000"/>
              </a:lnSpc>
              <a:buFont typeface="Wingdings" pitchFamily="2" charset="2"/>
              <a:buChar char="q"/>
            </a:pPr>
            <a:r>
              <a:rPr lang="en-US" sz="2400" dirty="0">
                <a:latin typeface="Comic Sans MS" charset="0"/>
              </a:rPr>
              <a:t>Tracker GET response</a:t>
            </a:r>
          </a:p>
          <a:p>
            <a:pPr lvl="1">
              <a:lnSpc>
                <a:spcPct val="80000"/>
              </a:lnSpc>
              <a:buFont typeface="Courier New" panose="02070309020205020404" pitchFamily="49" charset="0"/>
              <a:buChar char="o"/>
            </a:pPr>
            <a:r>
              <a:rPr lang="en-US" sz="2000" dirty="0">
                <a:latin typeface="Comic Sans MS" charset="0"/>
              </a:rPr>
              <a:t>interval: how often to contact the tracker</a:t>
            </a:r>
          </a:p>
          <a:p>
            <a:pPr lvl="1">
              <a:lnSpc>
                <a:spcPct val="80000"/>
              </a:lnSpc>
              <a:buFont typeface="Courier New" panose="02070309020205020404" pitchFamily="49" charset="0"/>
              <a:buChar char="o"/>
            </a:pPr>
            <a:r>
              <a:rPr lang="en-US" sz="2000" dirty="0">
                <a:latin typeface="Comic Sans MS" charset="0"/>
              </a:rPr>
              <a:t>list of peers, containing peer id, IP and port</a:t>
            </a:r>
          </a:p>
          <a:p>
            <a:pPr lvl="1">
              <a:lnSpc>
                <a:spcPct val="80000"/>
              </a:lnSpc>
              <a:buFont typeface="Courier New" panose="02070309020205020404" pitchFamily="49" charset="0"/>
              <a:buChar char="o"/>
            </a:pPr>
            <a:r>
              <a:rPr lang="en-US" sz="2000" dirty="0">
                <a:latin typeface="Comic Sans MS" charset="0"/>
              </a:rPr>
              <a:t>stats</a:t>
            </a:r>
          </a:p>
          <a:p>
            <a:pPr lvl="1">
              <a:lnSpc>
                <a:spcPct val="80000"/>
              </a:lnSpc>
            </a:pPr>
            <a:endParaRPr lang="en-US" sz="20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593737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4EFD858-60A5-804B-8877-41ECD408AD9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7634" name="Rectangle 2"/>
          <p:cNvSpPr>
            <a:spLocks noGrp="1" noChangeArrowheads="1"/>
          </p:cNvSpPr>
          <p:nvPr>
            <p:ph type="title"/>
          </p:nvPr>
        </p:nvSpPr>
        <p:spPr/>
        <p:txBody>
          <a:bodyPr/>
          <a:lstStyle/>
          <a:p>
            <a:r>
              <a:rPr lang="en-US">
                <a:latin typeface="Comic Sans MS" charset="0"/>
              </a:rPr>
              <a:t>Tracker Protocol</a:t>
            </a:r>
          </a:p>
        </p:txBody>
      </p:sp>
      <p:pic>
        <p:nvPicPr>
          <p:cNvPr id="197635"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7636"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5"/>
          <p:cNvGrpSpPr>
            <a:grpSpLocks/>
          </p:cNvGrpSpPr>
          <p:nvPr/>
        </p:nvGrpSpPr>
        <p:grpSpPr bwMode="auto">
          <a:xfrm>
            <a:off x="1981200" y="4267200"/>
            <a:ext cx="1295400" cy="1066800"/>
            <a:chOff x="1248" y="2688"/>
            <a:chExt cx="816" cy="672"/>
          </a:xfrm>
        </p:grpSpPr>
        <p:pic>
          <p:nvPicPr>
            <p:cNvPr id="197660" name="Picture 4" descr="j02857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688"/>
              <a:ext cx="816"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61" name="Text Box 14"/>
            <p:cNvSpPr txBox="1">
              <a:spLocks noChangeArrowheads="1"/>
            </p:cNvSpPr>
            <p:nvPr/>
          </p:nvSpPr>
          <p:spPr bwMode="auto">
            <a:xfrm>
              <a:off x="1372" y="3129"/>
              <a:ext cx="5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tracker</a:t>
              </a:r>
            </a:p>
          </p:txBody>
        </p:sp>
      </p:grpSp>
      <p:sp>
        <p:nvSpPr>
          <p:cNvPr id="197638"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7639"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3" name="Group 43"/>
          <p:cNvGrpSpPr>
            <a:grpSpLocks/>
          </p:cNvGrpSpPr>
          <p:nvPr/>
        </p:nvGrpSpPr>
        <p:grpSpPr bwMode="auto">
          <a:xfrm>
            <a:off x="3200400" y="3048000"/>
            <a:ext cx="3733800" cy="1371600"/>
            <a:chOff x="2016" y="1920"/>
            <a:chExt cx="2352" cy="864"/>
          </a:xfrm>
        </p:grpSpPr>
        <p:sp>
          <p:nvSpPr>
            <p:cNvPr id="197658" name="Line 23"/>
            <p:cNvSpPr>
              <a:spLocks noChangeShapeType="1"/>
            </p:cNvSpPr>
            <p:nvPr/>
          </p:nvSpPr>
          <p:spPr bwMode="auto">
            <a:xfrm flipH="1">
              <a:off x="2016" y="1920"/>
              <a:ext cx="2352" cy="864"/>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9" name="Rectangle 25"/>
            <p:cNvSpPr>
              <a:spLocks noChangeArrowheads="1"/>
            </p:cNvSpPr>
            <p:nvPr/>
          </p:nvSpPr>
          <p:spPr bwMode="auto">
            <a:xfrm>
              <a:off x="2544" y="2160"/>
              <a:ext cx="7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2400" b="0" i="0" u="none" strike="noStrike" kern="1200" cap="none" spc="0" normalizeH="0" baseline="0" noProof="0">
                  <a:ln>
                    <a:noFill/>
                  </a:ln>
                  <a:solidFill>
                    <a:srgbClr val="000000"/>
                  </a:solidFill>
                  <a:effectLst/>
                  <a:uLnTx/>
                  <a:uFillTx/>
                  <a:latin typeface="Arial" charset="0"/>
                  <a:ea typeface="ＭＳ Ｐゴシック" charset="-128"/>
                  <a:cs typeface="+mn-cs"/>
                </a:rPr>
                <a:t>register</a:t>
              </a: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4" name="Group 44"/>
          <p:cNvGrpSpPr>
            <a:grpSpLocks/>
          </p:cNvGrpSpPr>
          <p:nvPr/>
        </p:nvGrpSpPr>
        <p:grpSpPr bwMode="auto">
          <a:xfrm>
            <a:off x="3352800" y="3200400"/>
            <a:ext cx="3844925" cy="2593975"/>
            <a:chOff x="2112" y="2016"/>
            <a:chExt cx="2422" cy="1634"/>
          </a:xfrm>
        </p:grpSpPr>
        <p:sp>
          <p:nvSpPr>
            <p:cNvPr id="197655" name="Line 24"/>
            <p:cNvSpPr>
              <a:spLocks noChangeShapeType="1"/>
            </p:cNvSpPr>
            <p:nvPr/>
          </p:nvSpPr>
          <p:spPr bwMode="auto">
            <a:xfrm flipH="1">
              <a:off x="2112" y="2016"/>
              <a:ext cx="2352" cy="864"/>
            </a:xfrm>
            <a:prstGeom prst="line">
              <a:avLst/>
            </a:prstGeom>
            <a:noFill/>
            <a:ln w="38100">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6" name="Text Box 26"/>
            <p:cNvSpPr txBox="1">
              <a:spLocks noChangeArrowheads="1"/>
            </p:cNvSpPr>
            <p:nvPr/>
          </p:nvSpPr>
          <p:spPr bwMode="auto">
            <a:xfrm>
              <a:off x="2640" y="2719"/>
              <a:ext cx="1894" cy="9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ID1   169.237.234.1:6881</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ID2   190.50.34.6:5692</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ID3   34.275.89.143:4545</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ID50 231.456.31.95:6882</a:t>
              </a:r>
            </a:p>
          </p:txBody>
        </p:sp>
        <p:sp>
          <p:nvSpPr>
            <p:cNvPr id="197657" name="Text Box 27"/>
            <p:cNvSpPr txBox="1">
              <a:spLocks noChangeArrowheads="1"/>
            </p:cNvSpPr>
            <p:nvPr/>
          </p:nvSpPr>
          <p:spPr bwMode="auto">
            <a:xfrm>
              <a:off x="2976" y="2496"/>
              <a:ext cx="9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list of peers</a:t>
              </a:r>
            </a:p>
          </p:txBody>
        </p:sp>
      </p:grpSp>
      <p:sp>
        <p:nvSpPr>
          <p:cNvPr id="88102" name="Line 38"/>
          <p:cNvSpPr>
            <a:spLocks noChangeShapeType="1"/>
          </p:cNvSpPr>
          <p:nvPr/>
        </p:nvSpPr>
        <p:spPr bwMode="auto">
          <a:xfrm flipH="1">
            <a:off x="7620000" y="3657600"/>
            <a:ext cx="228600" cy="15240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3" name="Line 39"/>
          <p:cNvSpPr>
            <a:spLocks noChangeShapeType="1"/>
          </p:cNvSpPr>
          <p:nvPr/>
        </p:nvSpPr>
        <p:spPr bwMode="auto">
          <a:xfrm>
            <a:off x="8001000" y="3657600"/>
            <a:ext cx="381000" cy="13716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4" name="Line 40"/>
          <p:cNvSpPr>
            <a:spLocks noChangeShapeType="1"/>
          </p:cNvSpPr>
          <p:nvPr/>
        </p:nvSpPr>
        <p:spPr bwMode="auto">
          <a:xfrm flipH="1">
            <a:off x="6400800" y="3657600"/>
            <a:ext cx="1295400" cy="144780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5" name="Group 51"/>
          <p:cNvGrpSpPr>
            <a:grpSpLocks/>
          </p:cNvGrpSpPr>
          <p:nvPr/>
        </p:nvGrpSpPr>
        <p:grpSpPr bwMode="auto">
          <a:xfrm>
            <a:off x="5233988" y="5029200"/>
            <a:ext cx="1166812" cy="1360488"/>
            <a:chOff x="3297" y="3168"/>
            <a:chExt cx="735" cy="857"/>
          </a:xfrm>
        </p:grpSpPr>
        <p:pic>
          <p:nvPicPr>
            <p:cNvPr id="197653" name="Picture 36"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 y="3168"/>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4" name="Text Box 46"/>
            <p:cNvSpPr txBox="1">
              <a:spLocks noChangeArrowheads="1"/>
            </p:cNvSpPr>
            <p:nvPr/>
          </p:nvSpPr>
          <p:spPr bwMode="auto">
            <a:xfrm>
              <a:off x="3360" y="3792"/>
              <a:ext cx="64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50</a:t>
              </a:r>
            </a:p>
          </p:txBody>
        </p:sp>
      </p:grpSp>
      <p:grpSp>
        <p:nvGrpSpPr>
          <p:cNvPr id="6" name="Group 52"/>
          <p:cNvGrpSpPr>
            <a:grpSpLocks/>
          </p:cNvGrpSpPr>
          <p:nvPr/>
        </p:nvGrpSpPr>
        <p:grpSpPr bwMode="auto">
          <a:xfrm>
            <a:off x="6705600" y="5187950"/>
            <a:ext cx="1166813" cy="1350963"/>
            <a:chOff x="4224" y="3268"/>
            <a:chExt cx="735" cy="851"/>
          </a:xfrm>
        </p:grpSpPr>
        <p:pic>
          <p:nvPicPr>
            <p:cNvPr id="197651" name="Picture 35"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268"/>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2" name="Text Box 47"/>
            <p:cNvSpPr txBox="1">
              <a:spLocks noChangeArrowheads="1"/>
            </p:cNvSpPr>
            <p:nvPr/>
          </p:nvSpPr>
          <p:spPr bwMode="auto">
            <a:xfrm>
              <a:off x="4272" y="3888"/>
              <a:ext cx="5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2</a:t>
              </a:r>
            </a:p>
          </p:txBody>
        </p:sp>
      </p:grpSp>
      <p:grpSp>
        <p:nvGrpSpPr>
          <p:cNvPr id="7" name="Group 53"/>
          <p:cNvGrpSpPr>
            <a:grpSpLocks/>
          </p:cNvGrpSpPr>
          <p:nvPr/>
        </p:nvGrpSpPr>
        <p:grpSpPr bwMode="auto">
          <a:xfrm>
            <a:off x="7900988" y="5035550"/>
            <a:ext cx="1166812" cy="1365250"/>
            <a:chOff x="4977" y="3172"/>
            <a:chExt cx="735" cy="860"/>
          </a:xfrm>
        </p:grpSpPr>
        <p:pic>
          <p:nvPicPr>
            <p:cNvPr id="197649" name="Picture 30"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 y="3172"/>
              <a:ext cx="735"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7650" name="Text Box 48"/>
            <p:cNvSpPr txBox="1">
              <a:spLocks noChangeArrowheads="1"/>
            </p:cNvSpPr>
            <p:nvPr/>
          </p:nvSpPr>
          <p:spPr bwMode="auto">
            <a:xfrm>
              <a:off x="5068" y="3801"/>
              <a:ext cx="5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1</a:t>
              </a:r>
            </a:p>
          </p:txBody>
        </p:sp>
      </p:grpSp>
      <p:sp>
        <p:nvSpPr>
          <p:cNvPr id="88114" name="Text Box 50"/>
          <p:cNvSpPr txBox="1">
            <a:spLocks noChangeArrowheads="1"/>
          </p:cNvSpPr>
          <p:nvPr/>
        </p:nvSpPr>
        <p:spPr bwMode="auto">
          <a:xfrm>
            <a:off x="6324600" y="5029200"/>
            <a:ext cx="74295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Tree>
    <p:extLst>
      <p:ext uri="{BB962C8B-B14F-4D97-AF65-F5344CB8AC3E}">
        <p14:creationId xmlns:p14="http://schemas.microsoft.com/office/powerpoint/2010/main" val="285542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8114"/>
                                        </p:tgtEl>
                                        <p:attrNameLst>
                                          <p:attrName>style.visibility</p:attrName>
                                        </p:attrNameLst>
                                      </p:cBhvr>
                                      <p:to>
                                        <p:strVal val="visible"/>
                                      </p:to>
                                    </p:set>
                                    <p:animEffect transition="in" filter="fade">
                                      <p:cBhvr>
                                        <p:cTn id="29" dur="2000"/>
                                        <p:tgtEl>
                                          <p:spTgt spid="8811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8104"/>
                                        </p:tgtEl>
                                        <p:attrNameLst>
                                          <p:attrName>style.visibility</p:attrName>
                                        </p:attrNameLst>
                                      </p:cBhvr>
                                      <p:to>
                                        <p:strVal val="visible"/>
                                      </p:to>
                                    </p:set>
                                    <p:animEffect transition="in" filter="wipe(up)">
                                      <p:cBhvr>
                                        <p:cTn id="40" dur="2000"/>
                                        <p:tgtEl>
                                          <p:spTgt spid="8810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88102"/>
                                        </p:tgtEl>
                                        <p:attrNameLst>
                                          <p:attrName>style.visibility</p:attrName>
                                        </p:attrNameLst>
                                      </p:cBhvr>
                                      <p:to>
                                        <p:strVal val="visible"/>
                                      </p:to>
                                    </p:set>
                                    <p:animEffect transition="in" filter="wipe(up)">
                                      <p:cBhvr>
                                        <p:cTn id="43" dur="2000"/>
                                        <p:tgtEl>
                                          <p:spTgt spid="8810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8103"/>
                                        </p:tgtEl>
                                        <p:attrNameLst>
                                          <p:attrName>style.visibility</p:attrName>
                                        </p:attrNameLst>
                                      </p:cBhvr>
                                      <p:to>
                                        <p:strVal val="visible"/>
                                      </p:to>
                                    </p:set>
                                    <p:animEffect transition="in" filter="wipe(up)">
                                      <p:cBhvr>
                                        <p:cTn id="46" dur="2000"/>
                                        <p:tgtEl>
                                          <p:spTgt spid="8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2" grpId="0" animBg="1"/>
      <p:bldP spid="88103" grpId="0" animBg="1"/>
      <p:bldP spid="88104" grpId="0" animBg="1"/>
      <p:bldP spid="881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4"/>
          <p:cNvSpPr>
            <a:spLocks noGrp="1"/>
          </p:cNvSpPr>
          <p:nvPr>
            <p:ph type="sldNum" sz="quarter" idx="11"/>
          </p:nvPr>
        </p:nvSpPr>
        <p:spPr>
          <a:xfrm>
            <a:off x="8686800" y="65151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fld id="{EDE214A3-D651-F749-A617-B33CE30C642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l" defTabSz="912813" rtl="0" eaLnBrk="1" fontAlgn="base" latinLnBrk="0" hangingPunct="1">
                <a:lnSpc>
                  <a:spcPct val="100000"/>
                </a:lnSpc>
                <a:spcBef>
                  <a:spcPct val="0"/>
                </a:spcBef>
                <a:spcAft>
                  <a:spcPct val="0"/>
                </a:spcAft>
                <a:buClrTx/>
                <a:buSzTx/>
                <a:buFontTx/>
                <a:buNone/>
                <a:tabLst/>
                <a:defRPr/>
              </a:pPr>
              <a:t>55</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199682" name="Rectangle 2"/>
          <p:cNvSpPr>
            <a:spLocks noGrp="1" noChangeArrowheads="1"/>
          </p:cNvSpPr>
          <p:nvPr>
            <p:ph type="title"/>
          </p:nvPr>
        </p:nvSpPr>
        <p:spPr>
          <a:xfrm>
            <a:off x="609600" y="76200"/>
            <a:ext cx="7772400" cy="1143000"/>
          </a:xfrm>
        </p:spPr>
        <p:txBody>
          <a:bodyPr/>
          <a:lstStyle/>
          <a:p>
            <a:pPr marL="342900" indent="-342900"/>
            <a:r>
              <a:rPr lang="en-US">
                <a:latin typeface="Comic Sans MS" charset="0"/>
              </a:rPr>
              <a:t>Robustness and efficiency:</a:t>
            </a:r>
            <a:br>
              <a:rPr lang="en-US">
                <a:latin typeface="Comic Sans MS" charset="0"/>
              </a:rPr>
            </a:br>
            <a:r>
              <a:rPr lang="en-US">
                <a:latin typeface="Comic Sans MS" charset="0"/>
              </a:rPr>
              <a:t>Piece-based Swarming</a:t>
            </a:r>
          </a:p>
        </p:txBody>
      </p:sp>
      <p:grpSp>
        <p:nvGrpSpPr>
          <p:cNvPr id="199683" name="Group 59"/>
          <p:cNvGrpSpPr>
            <a:grpSpLocks/>
          </p:cNvGrpSpPr>
          <p:nvPr/>
        </p:nvGrpSpPr>
        <p:grpSpPr bwMode="auto">
          <a:xfrm>
            <a:off x="2535238" y="3192463"/>
            <a:ext cx="4876800" cy="533400"/>
            <a:chOff x="1008" y="1728"/>
            <a:chExt cx="3072" cy="336"/>
          </a:xfrm>
        </p:grpSpPr>
        <p:grpSp>
          <p:nvGrpSpPr>
            <p:cNvPr id="199692" name="Group 25"/>
            <p:cNvGrpSpPr>
              <a:grpSpLocks/>
            </p:cNvGrpSpPr>
            <p:nvPr/>
          </p:nvGrpSpPr>
          <p:grpSpPr bwMode="auto">
            <a:xfrm>
              <a:off x="1008" y="1728"/>
              <a:ext cx="768" cy="336"/>
              <a:chOff x="1008" y="1728"/>
              <a:chExt cx="768" cy="336"/>
            </a:xfrm>
          </p:grpSpPr>
          <p:grpSp>
            <p:nvGrpSpPr>
              <p:cNvPr id="199720" name="Group 22"/>
              <p:cNvGrpSpPr>
                <a:grpSpLocks/>
              </p:cNvGrpSpPr>
              <p:nvPr/>
            </p:nvGrpSpPr>
            <p:grpSpPr bwMode="auto">
              <a:xfrm>
                <a:off x="1008" y="1728"/>
                <a:ext cx="768" cy="336"/>
                <a:chOff x="1008" y="1728"/>
                <a:chExt cx="768" cy="336"/>
              </a:xfrm>
            </p:grpSpPr>
            <p:sp>
              <p:nvSpPr>
                <p:cNvPr id="199722" name="Rectangle 6"/>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3" name="Rectangle 7"/>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4" name="Rectangle 8"/>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5" name="Rectangle 9"/>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6" name="Rectangle 10"/>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7" name="Rectangle 11"/>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8" name="Rectangle 12"/>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9" name="Rectangle 13"/>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721" name="Rectangle 24"/>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3" name="Group 27"/>
            <p:cNvGrpSpPr>
              <a:grpSpLocks/>
            </p:cNvGrpSpPr>
            <p:nvPr/>
          </p:nvGrpSpPr>
          <p:grpSpPr bwMode="auto">
            <a:xfrm>
              <a:off x="1776" y="1728"/>
              <a:ext cx="768" cy="336"/>
              <a:chOff x="1008" y="1728"/>
              <a:chExt cx="768" cy="336"/>
            </a:xfrm>
          </p:grpSpPr>
          <p:sp>
            <p:nvSpPr>
              <p:cNvPr id="199712" name="Rectangle 28"/>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3" name="Rectangle 29"/>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4" name="Rectangle 30"/>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5" name="Rectangle 31"/>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6" name="Rectangle 32"/>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7" name="Rectangle 33"/>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8" name="Rectangle 34"/>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9" name="Rectangle 35"/>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4" name="Group 38"/>
            <p:cNvGrpSpPr>
              <a:grpSpLocks/>
            </p:cNvGrpSpPr>
            <p:nvPr/>
          </p:nvGrpSpPr>
          <p:grpSpPr bwMode="auto">
            <a:xfrm>
              <a:off x="2544" y="1728"/>
              <a:ext cx="768" cy="336"/>
              <a:chOff x="1008" y="1728"/>
              <a:chExt cx="768" cy="336"/>
            </a:xfrm>
          </p:grpSpPr>
          <p:sp>
            <p:nvSpPr>
              <p:cNvPr id="199704" name="Rectangle 39"/>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5" name="Rectangle 40"/>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6" name="Rectangle 41"/>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7" name="Rectangle 42"/>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8" name="Rectangle 43"/>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9" name="Rectangle 44"/>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0" name="Rectangle 45"/>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1" name="Rectangle 46"/>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5" name="Group 49"/>
            <p:cNvGrpSpPr>
              <a:grpSpLocks/>
            </p:cNvGrpSpPr>
            <p:nvPr/>
          </p:nvGrpSpPr>
          <p:grpSpPr bwMode="auto">
            <a:xfrm>
              <a:off x="3312" y="1728"/>
              <a:ext cx="768" cy="336"/>
              <a:chOff x="1008" y="1728"/>
              <a:chExt cx="768" cy="336"/>
            </a:xfrm>
          </p:grpSpPr>
          <p:sp>
            <p:nvSpPr>
              <p:cNvPr id="199696" name="Rectangle 50"/>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7" name="Rectangle 51"/>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8" name="Rectangle 52"/>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9" name="Rectangle 53"/>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0" name="Rectangle 54"/>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1" name="Rectangle 55"/>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2" name="Rectangle 56"/>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3" name="Rectangle 57"/>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199684" name="Line 61"/>
          <p:cNvSpPr>
            <a:spLocks noChangeShapeType="1"/>
          </p:cNvSpPr>
          <p:nvPr/>
        </p:nvSpPr>
        <p:spPr bwMode="auto">
          <a:xfrm flipV="1">
            <a:off x="2611438" y="3573463"/>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85" name="Text Box 62"/>
          <p:cNvSpPr txBox="1">
            <a:spLocks noChangeArrowheads="1"/>
          </p:cNvSpPr>
          <p:nvPr/>
        </p:nvSpPr>
        <p:spPr bwMode="auto">
          <a:xfrm>
            <a:off x="2286000" y="4038600"/>
            <a:ext cx="1981200"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Block: 16KB</a:t>
            </a:r>
          </a:p>
        </p:txBody>
      </p:sp>
      <p:grpSp>
        <p:nvGrpSpPr>
          <p:cNvPr id="199686" name="Group 69"/>
          <p:cNvGrpSpPr>
            <a:grpSpLocks/>
          </p:cNvGrpSpPr>
          <p:nvPr/>
        </p:nvGrpSpPr>
        <p:grpSpPr bwMode="auto">
          <a:xfrm flipV="1">
            <a:off x="2535238" y="3040063"/>
            <a:ext cx="4876800" cy="76200"/>
            <a:chOff x="2544" y="2200"/>
            <a:chExt cx="768" cy="56"/>
          </a:xfrm>
        </p:grpSpPr>
        <p:sp>
          <p:nvSpPr>
            <p:cNvPr id="199690" name="Freeform 70"/>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1" name="Freeform 71"/>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687" name="Text Box 75"/>
          <p:cNvSpPr txBox="1">
            <a:spLocks noChangeArrowheads="1"/>
          </p:cNvSpPr>
          <p:nvPr/>
        </p:nvSpPr>
        <p:spPr bwMode="auto">
          <a:xfrm>
            <a:off x="4700588" y="2735263"/>
            <a:ext cx="577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File</a:t>
            </a:r>
          </a:p>
        </p:txBody>
      </p:sp>
      <p:sp>
        <p:nvSpPr>
          <p:cNvPr id="199688" name="Rectangle 76"/>
          <p:cNvSpPr>
            <a:spLocks noChangeArrowheads="1"/>
          </p:cNvSpPr>
          <p:nvPr/>
        </p:nvSpPr>
        <p:spPr bwMode="auto">
          <a:xfrm>
            <a:off x="1058863" y="2293938"/>
            <a:ext cx="3349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Block: unit of download</a:t>
            </a:r>
          </a:p>
        </p:txBody>
      </p:sp>
      <p:sp>
        <p:nvSpPr>
          <p:cNvPr id="78" name="Rectangle 77"/>
          <p:cNvSpPr/>
          <p:nvPr/>
        </p:nvSpPr>
        <p:spPr>
          <a:xfrm>
            <a:off x="606425" y="1427163"/>
            <a:ext cx="7805738" cy="4672012"/>
          </a:xfrm>
          <a:prstGeom prst="rect">
            <a:avLst/>
          </a:prstGeom>
        </p:spPr>
        <p:txBody>
          <a:bodyPr>
            <a:spAutoFit/>
          </a:bodyPr>
          <a:lstStyle/>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Divide a large file into small blocks and request block-size content from different peers (why?)</a:t>
            </a: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If do not finish downloading a block from one peer within timeout (say due to churns), switch to requesting the block from another peer</a:t>
            </a:r>
          </a:p>
        </p:txBody>
      </p:sp>
    </p:spTree>
    <p:extLst>
      <p:ext uri="{BB962C8B-B14F-4D97-AF65-F5344CB8AC3E}">
        <p14:creationId xmlns:p14="http://schemas.microsoft.com/office/powerpoint/2010/main" val="381610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AED947C-DCA2-B74D-B1BB-306876E6D6D0}"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1730" name="Rectangle 2"/>
          <p:cNvSpPr>
            <a:spLocks noGrp="1" noChangeArrowheads="1"/>
          </p:cNvSpPr>
          <p:nvPr>
            <p:ph type="title"/>
          </p:nvPr>
        </p:nvSpPr>
        <p:spPr>
          <a:xfrm>
            <a:off x="450850" y="228600"/>
            <a:ext cx="7772400" cy="1143000"/>
          </a:xfrm>
        </p:spPr>
        <p:txBody>
          <a:bodyPr/>
          <a:lstStyle/>
          <a:p>
            <a:r>
              <a:rPr lang="en-US" sz="3600">
                <a:latin typeface="Comic Sans MS" charset="0"/>
              </a:rPr>
              <a:t>Detail: Peer Protocol</a:t>
            </a:r>
          </a:p>
        </p:txBody>
      </p:sp>
      <p:sp>
        <p:nvSpPr>
          <p:cNvPr id="201731" name="Rectangle 3"/>
          <p:cNvSpPr>
            <a:spLocks noGrp="1" noChangeArrowheads="1"/>
          </p:cNvSpPr>
          <p:nvPr>
            <p:ph type="body" idx="1"/>
          </p:nvPr>
        </p:nvSpPr>
        <p:spPr>
          <a:xfrm>
            <a:off x="533400" y="1371600"/>
            <a:ext cx="8001000" cy="4648200"/>
          </a:xfrm>
        </p:spPr>
        <p:txBody>
          <a:bodyPr/>
          <a:lstStyle/>
          <a:p>
            <a:pPr>
              <a:buFont typeface="Wingdings" charset="0"/>
              <a:buNone/>
            </a:pPr>
            <a:r>
              <a:rPr lang="en-US" sz="1800" dirty="0">
                <a:latin typeface="Comic Sans MS" charset="0"/>
              </a:rPr>
              <a:t>(Over TCP)</a:t>
            </a: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pitchFamily="2" charset="2"/>
              <a:buChar char="q"/>
            </a:pPr>
            <a:r>
              <a:rPr lang="en-US" sz="2400" dirty="0">
                <a:latin typeface="Comic Sans MS" charset="0"/>
              </a:rPr>
              <a:t>Peers exchange bitmap representing content availability</a:t>
            </a:r>
          </a:p>
          <a:p>
            <a:pPr lvl="1">
              <a:buFont typeface="Courier New" panose="02070309020205020404" pitchFamily="49" charset="0"/>
              <a:buChar char="o"/>
            </a:pPr>
            <a:r>
              <a:rPr lang="en-US" sz="2000" dirty="0">
                <a:latin typeface="Courier New" charset="0"/>
                <a:cs typeface="Courier New" charset="0"/>
              </a:rPr>
              <a:t>bitfield</a:t>
            </a:r>
            <a:r>
              <a:rPr lang="en-US" sz="2000" dirty="0">
                <a:latin typeface="Comic Sans MS" charset="0"/>
              </a:rPr>
              <a:t> </a:t>
            </a:r>
            <a:r>
              <a:rPr lang="en-US" sz="2000" dirty="0" err="1">
                <a:latin typeface="Comic Sans MS" charset="0"/>
              </a:rPr>
              <a:t>msg</a:t>
            </a:r>
            <a:r>
              <a:rPr lang="en-US" sz="2000" dirty="0">
                <a:latin typeface="Comic Sans MS" charset="0"/>
              </a:rPr>
              <a:t> during initial connection</a:t>
            </a:r>
          </a:p>
          <a:p>
            <a:pPr lvl="1">
              <a:buFont typeface="Courier New" panose="02070309020205020404" pitchFamily="49" charset="0"/>
              <a:buChar char="o"/>
            </a:pPr>
            <a:r>
              <a:rPr lang="en-US" sz="2000" dirty="0">
                <a:latin typeface="Courier New" charset="0"/>
                <a:cs typeface="Courier New" charset="0"/>
              </a:rPr>
              <a:t>have</a:t>
            </a:r>
            <a:r>
              <a:rPr lang="en-US" sz="2000" dirty="0">
                <a:latin typeface="Comic Sans MS" charset="0"/>
              </a:rPr>
              <a:t> </a:t>
            </a:r>
            <a:r>
              <a:rPr lang="en-US" sz="2000" dirty="0" err="1">
                <a:latin typeface="Comic Sans MS" charset="0"/>
              </a:rPr>
              <a:t>msg</a:t>
            </a:r>
            <a:r>
              <a:rPr lang="en-US" sz="2000" dirty="0">
                <a:latin typeface="Comic Sans MS" charset="0"/>
              </a:rPr>
              <a:t> to notify updates to bitmap</a:t>
            </a:r>
          </a:p>
          <a:p>
            <a:pPr lvl="1">
              <a:buFont typeface="Courier New" panose="02070309020205020404" pitchFamily="49" charset="0"/>
              <a:buChar char="o"/>
            </a:pPr>
            <a:r>
              <a:rPr lang="en-US" sz="2000" dirty="0">
                <a:latin typeface="Comic Sans MS" charset="0"/>
              </a:rPr>
              <a:t>to reduce bitmap size, aggregate multiple blocks as a piece</a:t>
            </a:r>
          </a:p>
        </p:txBody>
      </p:sp>
      <p:pic>
        <p:nvPicPr>
          <p:cNvPr id="201732" name="Picture 6" descr="MPj040214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1166813" cy="106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733" name="Text Box 7"/>
          <p:cNvSpPr txBox="1">
            <a:spLocks noChangeArrowheads="1"/>
          </p:cNvSpPr>
          <p:nvPr/>
        </p:nvSpPr>
        <p:spPr bwMode="auto">
          <a:xfrm>
            <a:off x="7499350" y="2743200"/>
            <a:ext cx="1339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Local Peer</a:t>
            </a:r>
          </a:p>
        </p:txBody>
      </p:sp>
      <p:pic>
        <p:nvPicPr>
          <p:cNvPr id="201734" name="Picture 8" descr="j0195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828800"/>
            <a:ext cx="8953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735" name="Text Box 9"/>
          <p:cNvSpPr txBox="1">
            <a:spLocks noChangeArrowheads="1"/>
          </p:cNvSpPr>
          <p:nvPr/>
        </p:nvSpPr>
        <p:spPr bwMode="auto">
          <a:xfrm>
            <a:off x="304800" y="2743200"/>
            <a:ext cx="158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Remote Peer</a:t>
            </a:r>
          </a:p>
        </p:txBody>
      </p:sp>
      <p:sp>
        <p:nvSpPr>
          <p:cNvPr id="201736" name="Line 11"/>
          <p:cNvSpPr>
            <a:spLocks noChangeShapeType="1"/>
          </p:cNvSpPr>
          <p:nvPr/>
        </p:nvSpPr>
        <p:spPr bwMode="auto">
          <a:xfrm>
            <a:off x="1981200" y="2438400"/>
            <a:ext cx="54102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37" name="Text Box 14"/>
          <p:cNvSpPr txBox="1">
            <a:spLocks noChangeArrowheads="1"/>
          </p:cNvSpPr>
          <p:nvPr/>
        </p:nvSpPr>
        <p:spPr bwMode="auto">
          <a:xfrm>
            <a:off x="5715000" y="2057400"/>
            <a:ext cx="1641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sp>
        <p:nvSpPr>
          <p:cNvPr id="201738" name="Text Box 15"/>
          <p:cNvSpPr txBox="1">
            <a:spLocks noChangeArrowheads="1"/>
          </p:cNvSpPr>
          <p:nvPr/>
        </p:nvSpPr>
        <p:spPr bwMode="auto">
          <a:xfrm>
            <a:off x="2057400" y="2057400"/>
            <a:ext cx="1641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grpSp>
        <p:nvGrpSpPr>
          <p:cNvPr id="201739" name="Group 71"/>
          <p:cNvGrpSpPr>
            <a:grpSpLocks/>
          </p:cNvGrpSpPr>
          <p:nvPr/>
        </p:nvGrpSpPr>
        <p:grpSpPr bwMode="auto">
          <a:xfrm>
            <a:off x="2209800" y="3124200"/>
            <a:ext cx="4876800" cy="533400"/>
            <a:chOff x="1440" y="1728"/>
            <a:chExt cx="3072" cy="336"/>
          </a:xfrm>
        </p:grpSpPr>
        <p:grpSp>
          <p:nvGrpSpPr>
            <p:cNvPr id="201757" name="Group 70"/>
            <p:cNvGrpSpPr>
              <a:grpSpLocks/>
            </p:cNvGrpSpPr>
            <p:nvPr/>
          </p:nvGrpSpPr>
          <p:grpSpPr bwMode="auto">
            <a:xfrm>
              <a:off x="1440" y="1728"/>
              <a:ext cx="3072" cy="336"/>
              <a:chOff x="1440" y="1728"/>
              <a:chExt cx="3072" cy="336"/>
            </a:xfrm>
          </p:grpSpPr>
          <p:grpSp>
            <p:nvGrpSpPr>
              <p:cNvPr id="201762" name="Group 20"/>
              <p:cNvGrpSpPr>
                <a:grpSpLocks/>
              </p:cNvGrpSpPr>
              <p:nvPr/>
            </p:nvGrpSpPr>
            <p:grpSpPr bwMode="auto">
              <a:xfrm>
                <a:off x="1440" y="1728"/>
                <a:ext cx="768" cy="336"/>
                <a:chOff x="1008" y="1728"/>
                <a:chExt cx="768" cy="336"/>
              </a:xfrm>
            </p:grpSpPr>
            <p:grpSp>
              <p:nvGrpSpPr>
                <p:cNvPr id="201796" name="Group 21"/>
                <p:cNvGrpSpPr>
                  <a:grpSpLocks/>
                </p:cNvGrpSpPr>
                <p:nvPr/>
              </p:nvGrpSpPr>
              <p:grpSpPr bwMode="auto">
                <a:xfrm>
                  <a:off x="1008" y="1728"/>
                  <a:ext cx="768" cy="336"/>
                  <a:chOff x="1008" y="1728"/>
                  <a:chExt cx="768" cy="336"/>
                </a:xfrm>
              </p:grpSpPr>
              <p:sp>
                <p:nvSpPr>
                  <p:cNvPr id="201798" name="Rectangle 22"/>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9" name="Rectangle 23"/>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0" name="Rectangle 24"/>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1" name="Rectangle 25"/>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2" name="Rectangle 26"/>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3" name="Rectangle 27"/>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4" name="Rectangle 28"/>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5" name="Rectangle 29"/>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97" name="Rectangle 30"/>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3" name="Group 31"/>
              <p:cNvGrpSpPr>
                <a:grpSpLocks/>
              </p:cNvGrpSpPr>
              <p:nvPr/>
            </p:nvGrpSpPr>
            <p:grpSpPr bwMode="auto">
              <a:xfrm>
                <a:off x="2208" y="1728"/>
                <a:ext cx="768" cy="336"/>
                <a:chOff x="1008" y="1728"/>
                <a:chExt cx="768" cy="336"/>
              </a:xfrm>
            </p:grpSpPr>
            <p:grpSp>
              <p:nvGrpSpPr>
                <p:cNvPr id="201786" name="Group 32"/>
                <p:cNvGrpSpPr>
                  <a:grpSpLocks/>
                </p:cNvGrpSpPr>
                <p:nvPr/>
              </p:nvGrpSpPr>
              <p:grpSpPr bwMode="auto">
                <a:xfrm>
                  <a:off x="1008" y="1728"/>
                  <a:ext cx="768" cy="336"/>
                  <a:chOff x="1008" y="1728"/>
                  <a:chExt cx="768" cy="336"/>
                </a:xfrm>
              </p:grpSpPr>
              <p:sp>
                <p:nvSpPr>
                  <p:cNvPr id="201788" name="Rectangle 33"/>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9" name="Rectangle 34"/>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0" name="Rectangle 35"/>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1" name="Rectangle 36"/>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2" name="Rectangle 37"/>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3" name="Rectangle 38"/>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4" name="Rectangle 39"/>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5" name="Rectangle 40"/>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87" name="Rectangle 41"/>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4" name="Group 69"/>
              <p:cNvGrpSpPr>
                <a:grpSpLocks/>
              </p:cNvGrpSpPr>
              <p:nvPr/>
            </p:nvGrpSpPr>
            <p:grpSpPr bwMode="auto">
              <a:xfrm>
                <a:off x="2976" y="1728"/>
                <a:ext cx="768" cy="336"/>
                <a:chOff x="2976" y="1728"/>
                <a:chExt cx="768" cy="336"/>
              </a:xfrm>
            </p:grpSpPr>
            <p:grpSp>
              <p:nvGrpSpPr>
                <p:cNvPr id="201776" name="Group 68"/>
                <p:cNvGrpSpPr>
                  <a:grpSpLocks/>
                </p:cNvGrpSpPr>
                <p:nvPr/>
              </p:nvGrpSpPr>
              <p:grpSpPr bwMode="auto">
                <a:xfrm>
                  <a:off x="2976" y="1728"/>
                  <a:ext cx="768" cy="336"/>
                  <a:chOff x="2976" y="1728"/>
                  <a:chExt cx="768" cy="336"/>
                </a:xfrm>
              </p:grpSpPr>
              <p:sp>
                <p:nvSpPr>
                  <p:cNvPr id="201778" name="Rectangle 44"/>
                  <p:cNvSpPr>
                    <a:spLocks noChangeArrowheads="1"/>
                  </p:cNvSpPr>
                  <p:nvPr/>
                </p:nvSpPr>
                <p:spPr bwMode="auto">
                  <a:xfrm>
                    <a:off x="2976"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9" name="Rectangle 45"/>
                  <p:cNvSpPr>
                    <a:spLocks noChangeArrowheads="1"/>
                  </p:cNvSpPr>
                  <p:nvPr/>
                </p:nvSpPr>
                <p:spPr bwMode="auto">
                  <a:xfrm>
                    <a:off x="307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0" name="Rectangle 46"/>
                  <p:cNvSpPr>
                    <a:spLocks noChangeArrowheads="1"/>
                  </p:cNvSpPr>
                  <p:nvPr/>
                </p:nvSpPr>
                <p:spPr bwMode="auto">
                  <a:xfrm>
                    <a:off x="316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1" name="Rectangle 47"/>
                  <p:cNvSpPr>
                    <a:spLocks noChangeArrowheads="1"/>
                  </p:cNvSpPr>
                  <p:nvPr/>
                </p:nvSpPr>
                <p:spPr bwMode="auto">
                  <a:xfrm>
                    <a:off x="326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2" name="Rectangle 48"/>
                  <p:cNvSpPr>
                    <a:spLocks noChangeArrowheads="1"/>
                  </p:cNvSpPr>
                  <p:nvPr/>
                </p:nvSpPr>
                <p:spPr bwMode="auto">
                  <a:xfrm>
                    <a:off x="3360"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3" name="Rectangle 49"/>
                  <p:cNvSpPr>
                    <a:spLocks noChangeArrowheads="1"/>
                  </p:cNvSpPr>
                  <p:nvPr/>
                </p:nvSpPr>
                <p:spPr bwMode="auto">
                  <a:xfrm>
                    <a:off x="3456"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4" name="Rectangle 50"/>
                  <p:cNvSpPr>
                    <a:spLocks noChangeArrowheads="1"/>
                  </p:cNvSpPr>
                  <p:nvPr/>
                </p:nvSpPr>
                <p:spPr bwMode="auto">
                  <a:xfrm>
                    <a:off x="355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5" name="Rectangle 51"/>
                  <p:cNvSpPr>
                    <a:spLocks noChangeArrowheads="1"/>
                  </p:cNvSpPr>
                  <p:nvPr/>
                </p:nvSpPr>
                <p:spPr bwMode="auto">
                  <a:xfrm>
                    <a:off x="364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77" name="Rectangle 52"/>
                <p:cNvSpPr>
                  <a:spLocks noChangeArrowheads="1"/>
                </p:cNvSpPr>
                <p:nvPr/>
              </p:nvSpPr>
              <p:spPr bwMode="auto">
                <a:xfrm>
                  <a:off x="2976"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5" name="Group 53"/>
              <p:cNvGrpSpPr>
                <a:grpSpLocks/>
              </p:cNvGrpSpPr>
              <p:nvPr/>
            </p:nvGrpSpPr>
            <p:grpSpPr bwMode="auto">
              <a:xfrm>
                <a:off x="3744" y="1728"/>
                <a:ext cx="768" cy="336"/>
                <a:chOff x="1008" y="1728"/>
                <a:chExt cx="768" cy="336"/>
              </a:xfrm>
            </p:grpSpPr>
            <p:grpSp>
              <p:nvGrpSpPr>
                <p:cNvPr id="201766" name="Group 54"/>
                <p:cNvGrpSpPr>
                  <a:grpSpLocks/>
                </p:cNvGrpSpPr>
                <p:nvPr/>
              </p:nvGrpSpPr>
              <p:grpSpPr bwMode="auto">
                <a:xfrm>
                  <a:off x="1008" y="1728"/>
                  <a:ext cx="768" cy="336"/>
                  <a:chOff x="1008" y="1728"/>
                  <a:chExt cx="768" cy="336"/>
                </a:xfrm>
              </p:grpSpPr>
              <p:sp>
                <p:nvSpPr>
                  <p:cNvPr id="201768" name="Rectangle 55"/>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69" name="Rectangle 56"/>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0" name="Rectangle 57"/>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1" name="Rectangle 58"/>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2" name="Rectangle 59"/>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3" name="Rectangle 60"/>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4" name="Rectangle 61"/>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5" name="Rectangle 62"/>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67" name="Rectangle 63"/>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201758" name="Text Box 64"/>
            <p:cNvSpPr txBox="1">
              <a:spLocks noChangeArrowheads="1"/>
            </p:cNvSpPr>
            <p:nvPr/>
          </p:nvSpPr>
          <p:spPr bwMode="auto">
            <a:xfrm>
              <a:off x="2495"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sp>
          <p:nvSpPr>
            <p:cNvPr id="201759" name="Text Box 65"/>
            <p:cNvSpPr txBox="1">
              <a:spLocks noChangeArrowheads="1"/>
            </p:cNvSpPr>
            <p:nvPr/>
          </p:nvSpPr>
          <p:spPr bwMode="auto">
            <a:xfrm>
              <a:off x="1728"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0" name="Text Box 66"/>
            <p:cNvSpPr txBox="1">
              <a:spLocks noChangeArrowheads="1"/>
            </p:cNvSpPr>
            <p:nvPr/>
          </p:nvSpPr>
          <p:spPr bwMode="auto">
            <a:xfrm>
              <a:off x="3263"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1" name="Text Box 67"/>
            <p:cNvSpPr txBox="1">
              <a:spLocks noChangeArrowheads="1"/>
            </p:cNvSpPr>
            <p:nvPr/>
          </p:nvSpPr>
          <p:spPr bwMode="auto">
            <a:xfrm>
              <a:off x="4031" y="1737"/>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grpSp>
      <p:grpSp>
        <p:nvGrpSpPr>
          <p:cNvPr id="201740" name="Group 2"/>
          <p:cNvGrpSpPr>
            <a:grpSpLocks/>
          </p:cNvGrpSpPr>
          <p:nvPr/>
        </p:nvGrpSpPr>
        <p:grpSpPr bwMode="auto">
          <a:xfrm>
            <a:off x="4648200" y="3810000"/>
            <a:ext cx="1219200" cy="685800"/>
            <a:chOff x="4973638" y="3802063"/>
            <a:chExt cx="1219200" cy="685800"/>
          </a:xfrm>
        </p:grpSpPr>
        <p:sp>
          <p:nvSpPr>
            <p:cNvPr id="201753" name="Text Box 5"/>
            <p:cNvSpPr txBox="1">
              <a:spLocks noChangeArrowheads="1"/>
            </p:cNvSpPr>
            <p:nvPr/>
          </p:nvSpPr>
          <p:spPr bwMode="auto">
            <a:xfrm>
              <a:off x="5145088" y="3846513"/>
              <a:ext cx="895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Piece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256KB</a:t>
              </a:r>
            </a:p>
          </p:txBody>
        </p:sp>
        <p:grpSp>
          <p:nvGrpSpPr>
            <p:cNvPr id="201754" name="Group 68"/>
            <p:cNvGrpSpPr>
              <a:grpSpLocks/>
            </p:cNvGrpSpPr>
            <p:nvPr/>
          </p:nvGrpSpPr>
          <p:grpSpPr bwMode="auto">
            <a:xfrm>
              <a:off x="4973638" y="3802063"/>
              <a:ext cx="1219200" cy="76200"/>
              <a:chOff x="2544" y="2200"/>
              <a:chExt cx="768" cy="56"/>
            </a:xfrm>
          </p:grpSpPr>
          <p:sp>
            <p:nvSpPr>
              <p:cNvPr id="201755" name="Freeform 66"/>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6" name="Freeform 67"/>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grpSp>
        <p:nvGrpSpPr>
          <p:cNvPr id="201741" name="Group 115"/>
          <p:cNvGrpSpPr>
            <a:grpSpLocks/>
          </p:cNvGrpSpPr>
          <p:nvPr/>
        </p:nvGrpSpPr>
        <p:grpSpPr bwMode="auto">
          <a:xfrm>
            <a:off x="7524750" y="4114800"/>
            <a:ext cx="1219200" cy="533400"/>
            <a:chOff x="1008" y="1728"/>
            <a:chExt cx="768" cy="336"/>
          </a:xfrm>
        </p:grpSpPr>
        <p:grpSp>
          <p:nvGrpSpPr>
            <p:cNvPr id="201743" name="Group 116"/>
            <p:cNvGrpSpPr>
              <a:grpSpLocks/>
            </p:cNvGrpSpPr>
            <p:nvPr/>
          </p:nvGrpSpPr>
          <p:grpSpPr bwMode="auto">
            <a:xfrm>
              <a:off x="1008" y="1728"/>
              <a:ext cx="768" cy="336"/>
              <a:chOff x="1008" y="1728"/>
              <a:chExt cx="768" cy="336"/>
            </a:xfrm>
          </p:grpSpPr>
          <p:sp>
            <p:nvSpPr>
              <p:cNvPr id="201745" name="Rectangle 117"/>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6" name="Rectangle 118"/>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7" name="Rectangle 119"/>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8" name="Rectangle 120"/>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9" name="Rectangle 121"/>
              <p:cNvSpPr>
                <a:spLocks noChangeArrowheads="1"/>
              </p:cNvSpPr>
              <p:nvPr/>
            </p:nvSpPr>
            <p:spPr bwMode="auto">
              <a:xfrm>
                <a:off x="1392"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0" name="Rectangle 122"/>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1" name="Rectangle 123"/>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2" name="Rectangle 124"/>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4" name="Rectangle 125"/>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2" name="Text Box 126"/>
          <p:cNvSpPr txBox="1">
            <a:spLocks noChangeArrowheads="1"/>
          </p:cNvSpPr>
          <p:nvPr/>
        </p:nvSpPr>
        <p:spPr bwMode="auto">
          <a:xfrm>
            <a:off x="7010400" y="3748088"/>
            <a:ext cx="2051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Incomplete Piece</a:t>
            </a:r>
          </a:p>
        </p:txBody>
      </p:sp>
    </p:spTree>
    <p:extLst>
      <p:ext uri="{BB962C8B-B14F-4D97-AF65-F5344CB8AC3E}">
        <p14:creationId xmlns:p14="http://schemas.microsoft.com/office/powerpoint/2010/main" val="1043157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2"/>
          <p:cNvSpPr>
            <a:spLocks noGrp="1"/>
          </p:cNvSpPr>
          <p:nvPr>
            <p:ph type="title"/>
          </p:nvPr>
        </p:nvSpPr>
        <p:spPr/>
        <p:txBody>
          <a:bodyPr/>
          <a:lstStyle/>
          <a:p>
            <a:r>
              <a:rPr lang="en-US">
                <a:latin typeface="Comic Sans MS" charset="0"/>
              </a:rPr>
              <a:t>Peer Request</a:t>
            </a:r>
          </a:p>
        </p:txBody>
      </p:sp>
      <p:sp>
        <p:nvSpPr>
          <p:cNvPr id="203778" name="Content Placeholder 3"/>
          <p:cNvSpPr>
            <a:spLocks noGrp="1"/>
          </p:cNvSpPr>
          <p:nvPr>
            <p:ph idx="1"/>
          </p:nvPr>
        </p:nvSpPr>
        <p:spPr>
          <a:xfrm>
            <a:off x="533400" y="1447800"/>
            <a:ext cx="7772400" cy="4648200"/>
          </a:xfrm>
        </p:spPr>
        <p:txBody>
          <a:bodyPr/>
          <a:lstStyle/>
          <a:p>
            <a:pPr>
              <a:buFont typeface="Wingdings" pitchFamily="2" charset="2"/>
              <a:buChar char="q"/>
            </a:pPr>
            <a:r>
              <a:rPr lang="en-US" dirty="0">
                <a:latin typeface="Comic Sans MS" charset="0"/>
              </a:rPr>
              <a:t>If peer A has a piece that</a:t>
            </a:r>
            <a:br>
              <a:rPr lang="en-US" dirty="0">
                <a:latin typeface="Comic Sans MS" charset="0"/>
              </a:rPr>
            </a:br>
            <a:r>
              <a:rPr lang="en-US" dirty="0">
                <a:latin typeface="Comic Sans MS" charset="0"/>
              </a:rPr>
              <a:t>peer B needs, peer B </a:t>
            </a:r>
            <a:br>
              <a:rPr lang="en-US" dirty="0">
                <a:latin typeface="Comic Sans MS" charset="0"/>
              </a:rPr>
            </a:br>
            <a:r>
              <a:rPr lang="en-US" dirty="0">
                <a:latin typeface="Comic Sans MS" charset="0"/>
              </a:rPr>
              <a:t>sends </a:t>
            </a:r>
            <a:r>
              <a:rPr lang="en-US" dirty="0">
                <a:latin typeface="Courier New" charset="0"/>
                <a:cs typeface="Courier New" charset="0"/>
              </a:rPr>
              <a:t>interested</a:t>
            </a:r>
            <a:r>
              <a:rPr lang="en-US" dirty="0">
                <a:latin typeface="Comic Sans MS" charset="0"/>
              </a:rPr>
              <a:t> to A</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unchoke</a:t>
            </a:r>
            <a:r>
              <a:rPr lang="en-US" dirty="0">
                <a:latin typeface="Comic Sans MS" charset="0"/>
              </a:rPr>
              <a:t>: indicate that </a:t>
            </a:r>
            <a:br>
              <a:rPr lang="en-US" dirty="0">
                <a:latin typeface="Comic Sans MS" charset="0"/>
              </a:rPr>
            </a:br>
            <a:r>
              <a:rPr lang="en-US" dirty="0">
                <a:latin typeface="Comic Sans MS" charset="0"/>
              </a:rPr>
              <a:t>A allows B to request</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request</a:t>
            </a:r>
            <a:r>
              <a:rPr lang="en-US" dirty="0">
                <a:latin typeface="Comic Sans MS" charset="0"/>
              </a:rPr>
              <a:t>: B requests </a:t>
            </a:r>
            <a:br>
              <a:rPr lang="en-US" dirty="0">
                <a:latin typeface="Comic Sans MS" charset="0"/>
              </a:rPr>
            </a:br>
            <a:r>
              <a:rPr lang="en-US" dirty="0">
                <a:latin typeface="Comic Sans MS" charset="0"/>
              </a:rPr>
              <a:t>a specific block from A</a:t>
            </a:r>
            <a:br>
              <a:rPr lang="en-US" dirty="0">
                <a:latin typeface="Comic Sans MS" charset="0"/>
              </a:rPr>
            </a:br>
            <a:endParaRPr lang="en-US" dirty="0">
              <a:latin typeface="Comic Sans MS" charset="0"/>
            </a:endParaRPr>
          </a:p>
          <a:p>
            <a:pPr>
              <a:buFont typeface="Wingdings" pitchFamily="2" charset="2"/>
              <a:buChar char="q"/>
            </a:pPr>
            <a:r>
              <a:rPr lang="en-US" dirty="0">
                <a:latin typeface="Courier New" charset="0"/>
                <a:cs typeface="Courier New" charset="0"/>
              </a:rPr>
              <a:t>piece</a:t>
            </a:r>
            <a:r>
              <a:rPr lang="en-US" dirty="0">
                <a:latin typeface="Comic Sans MS" charset="0"/>
              </a:rPr>
              <a:t>: specific data </a:t>
            </a:r>
          </a:p>
        </p:txBody>
      </p:sp>
      <p:sp>
        <p:nvSpPr>
          <p:cNvPr id="203779" name="Slide Number Placeholder 1"/>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3F2F36E-54C4-C74C-9B0E-6F5A0D3B363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203780" name="Group 2"/>
          <p:cNvGrpSpPr>
            <a:grpSpLocks/>
          </p:cNvGrpSpPr>
          <p:nvPr/>
        </p:nvGrpSpPr>
        <p:grpSpPr bwMode="auto">
          <a:xfrm>
            <a:off x="5084763" y="1843088"/>
            <a:ext cx="4003675" cy="4322762"/>
            <a:chOff x="5084763" y="1843088"/>
            <a:chExt cx="4003675" cy="4322762"/>
          </a:xfrm>
        </p:grpSpPr>
        <p:pic>
          <p:nvPicPr>
            <p:cNvPr id="203782"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4"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785"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86"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87"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88"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3789"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3790"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91"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3792"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3793"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03794"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3795"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3796"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03797"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3798"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3799"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03781" name="Rectangle 1"/>
          <p:cNvSpPr>
            <a:spLocks noChangeArrowheads="1"/>
          </p:cNvSpPr>
          <p:nvPr/>
        </p:nvSpPr>
        <p:spPr bwMode="auto">
          <a:xfrm>
            <a:off x="4495800" y="152400"/>
            <a:ext cx="4343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http://www.bittorrent.org/beps/bep_0003.html</a:t>
            </a:r>
          </a:p>
        </p:txBody>
      </p:sp>
    </p:spTree>
    <p:extLst>
      <p:ext uri="{BB962C8B-B14F-4D97-AF65-F5344CB8AC3E}">
        <p14:creationId xmlns:p14="http://schemas.microsoft.com/office/powerpoint/2010/main" val="37040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lstStyle/>
          <a:p>
            <a:r>
              <a:rPr lang="en-US">
                <a:latin typeface="Comic Sans MS" charset="0"/>
              </a:rPr>
              <a:t>Key Design Points</a:t>
            </a:r>
          </a:p>
        </p:txBody>
      </p:sp>
      <p:sp>
        <p:nvSpPr>
          <p:cNvPr id="22531" name="Rectangle 3"/>
          <p:cNvSpPr>
            <a:spLocks noGrp="1" noChangeArrowheads="1"/>
          </p:cNvSpPr>
          <p:nvPr>
            <p:ph type="body" idx="1"/>
          </p:nvPr>
        </p:nvSpPr>
        <p:spPr>
          <a:xfrm>
            <a:off x="579438" y="1643063"/>
            <a:ext cx="3687762" cy="4648200"/>
          </a:xfrm>
        </p:spPr>
        <p:txBody>
          <a:bodyPr/>
          <a:lstStyle/>
          <a:p>
            <a:pPr>
              <a:buFont typeface="Wingdings" pitchFamily="2" charset="2"/>
              <a:buChar char="q"/>
            </a:pPr>
            <a:r>
              <a:rPr lang="en-US" dirty="0">
                <a:solidFill>
                  <a:schemeClr val="tx2"/>
                </a:solidFill>
                <a:latin typeface="Courier New" charset="0"/>
                <a:cs typeface="Courier New" charset="0"/>
              </a:rPr>
              <a:t>request</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data blocks to request?</a:t>
            </a:r>
          </a:p>
          <a:p>
            <a:endParaRPr lang="en-US" dirty="0">
              <a:solidFill>
                <a:schemeClr val="tx2"/>
              </a:solidFill>
              <a:latin typeface="Comic Sans MS" charset="0"/>
            </a:endParaRPr>
          </a:p>
          <a:p>
            <a:pPr>
              <a:buFont typeface="Wingdings" pitchFamily="2" charset="2"/>
              <a:buChar char="q"/>
            </a:pPr>
            <a:r>
              <a:rPr lang="en-US" dirty="0">
                <a:solidFill>
                  <a:schemeClr val="tx2"/>
                </a:solidFill>
                <a:latin typeface="Courier New" charset="0"/>
                <a:cs typeface="Courier New" charset="0"/>
              </a:rPr>
              <a:t>unchoke</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peers to serve?</a:t>
            </a:r>
            <a:endParaRPr lang="en-US" dirty="0">
              <a:latin typeface="Comic Sans MS" charset="0"/>
            </a:endParaRPr>
          </a:p>
        </p:txBody>
      </p:sp>
      <p:grpSp>
        <p:nvGrpSpPr>
          <p:cNvPr id="205827" name="Group 2"/>
          <p:cNvGrpSpPr>
            <a:grpSpLocks/>
          </p:cNvGrpSpPr>
          <p:nvPr/>
        </p:nvGrpSpPr>
        <p:grpSpPr bwMode="auto">
          <a:xfrm>
            <a:off x="5084763" y="1843088"/>
            <a:ext cx="4003675" cy="4322762"/>
            <a:chOff x="5084763" y="1843088"/>
            <a:chExt cx="4003675" cy="4322762"/>
          </a:xfrm>
        </p:grpSpPr>
        <p:pic>
          <p:nvPicPr>
            <p:cNvPr id="205828"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29"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30"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3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32"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33"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34"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5835"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583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37"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5838"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5839"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05840"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5841"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05842"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0584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05844"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5845"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68882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a:xfrm>
            <a:off x="533400" y="228600"/>
            <a:ext cx="7772400" cy="949325"/>
          </a:xfrm>
        </p:spPr>
        <p:txBody>
          <a:bodyPr/>
          <a:lstStyle/>
          <a:p>
            <a:r>
              <a:rPr lang="en-US">
                <a:latin typeface="Comic Sans MS" charset="0"/>
              </a:rPr>
              <a:t>Request: Block Availability</a:t>
            </a:r>
          </a:p>
        </p:txBody>
      </p:sp>
      <p:sp>
        <p:nvSpPr>
          <p:cNvPr id="207874" name="Rectangle 3"/>
          <p:cNvSpPr>
            <a:spLocks noGrp="1" noChangeArrowheads="1"/>
          </p:cNvSpPr>
          <p:nvPr>
            <p:ph type="body" idx="1"/>
          </p:nvPr>
        </p:nvSpPr>
        <p:spPr>
          <a:xfrm>
            <a:off x="557213" y="1600200"/>
            <a:ext cx="7958137" cy="4841875"/>
          </a:xfrm>
        </p:spPr>
        <p:txBody>
          <a:bodyPr/>
          <a:lstStyle/>
          <a:p>
            <a:pPr>
              <a:lnSpc>
                <a:spcPct val="90000"/>
              </a:lnSpc>
              <a:buFont typeface="Wingdings" pitchFamily="2" charset="2"/>
              <a:buChar char="q"/>
            </a:pPr>
            <a:r>
              <a:rPr lang="en-US" dirty="0">
                <a:latin typeface="Comic Sans MS" charset="0"/>
              </a:rPr>
              <a:t>Request (local) </a:t>
            </a:r>
            <a:r>
              <a:rPr lang="en-US" dirty="0">
                <a:solidFill>
                  <a:srgbClr val="FF0000"/>
                </a:solidFill>
                <a:latin typeface="Comic Sans MS" charset="0"/>
              </a:rPr>
              <a:t>rarest first</a:t>
            </a:r>
          </a:p>
          <a:p>
            <a:pPr lvl="1">
              <a:lnSpc>
                <a:spcPct val="90000"/>
              </a:lnSpc>
              <a:buFont typeface="Courier New" panose="02070309020205020404" pitchFamily="49" charset="0"/>
              <a:buChar char="o"/>
            </a:pPr>
            <a:r>
              <a:rPr lang="en-US" dirty="0">
                <a:latin typeface="Comic Sans MS" charset="0"/>
              </a:rPr>
              <a:t>achieves the fastest replication of rare pieces</a:t>
            </a:r>
          </a:p>
          <a:p>
            <a:pPr lvl="1">
              <a:lnSpc>
                <a:spcPct val="90000"/>
              </a:lnSpc>
              <a:buFont typeface="Courier New" panose="02070309020205020404" pitchFamily="49" charset="0"/>
              <a:buChar char="o"/>
            </a:pPr>
            <a:r>
              <a:rPr lang="en-US" dirty="0">
                <a:latin typeface="Comic Sans MS" charset="0"/>
              </a:rPr>
              <a:t>obtain something of value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365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993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14B4822-B70E-C746-89E5-4A383F8DAA6A}"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2733972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a:xfrm>
            <a:off x="533400" y="34925"/>
            <a:ext cx="7772400" cy="1143000"/>
          </a:xfrm>
        </p:spPr>
        <p:txBody>
          <a:bodyPr/>
          <a:lstStyle/>
          <a:p>
            <a:r>
              <a:rPr lang="en-US">
                <a:latin typeface="Comic Sans MS" charset="0"/>
              </a:rPr>
              <a:t>Block Availability: Revisions</a:t>
            </a:r>
          </a:p>
        </p:txBody>
      </p:sp>
      <p:sp>
        <p:nvSpPr>
          <p:cNvPr id="20483" name="Rectangle 3"/>
          <p:cNvSpPr>
            <a:spLocks noGrp="1" noChangeArrowheads="1"/>
          </p:cNvSpPr>
          <p:nvPr>
            <p:ph type="body" idx="1"/>
          </p:nvPr>
        </p:nvSpPr>
        <p:spPr>
          <a:xfrm>
            <a:off x="500063" y="1524000"/>
            <a:ext cx="7958137" cy="5029200"/>
          </a:xfrm>
        </p:spPr>
        <p:txBody>
          <a:bodyPr/>
          <a:lstStyle/>
          <a:p>
            <a:pPr>
              <a:lnSpc>
                <a:spcPct val="90000"/>
              </a:lnSpc>
              <a:buFont typeface="Wingdings" pitchFamily="2" charset="2"/>
              <a:buChar char="q"/>
            </a:pPr>
            <a:r>
              <a:rPr lang="en-US" dirty="0">
                <a:latin typeface="Comic Sans MS" charset="0"/>
              </a:rPr>
              <a:t>When downloading starts (first 4 pieces): choose at random and request them from the peers</a:t>
            </a:r>
          </a:p>
          <a:p>
            <a:pPr lvl="1">
              <a:lnSpc>
                <a:spcPct val="90000"/>
              </a:lnSpc>
              <a:buFont typeface="Courier New" panose="02070309020205020404" pitchFamily="49" charset="0"/>
              <a:buChar char="o"/>
            </a:pPr>
            <a:r>
              <a:rPr lang="en-US" dirty="0">
                <a:latin typeface="Comic Sans MS" charset="0"/>
              </a:rPr>
              <a:t>get pieces as quickly as possible</a:t>
            </a:r>
          </a:p>
          <a:p>
            <a:pPr lvl="1">
              <a:lnSpc>
                <a:spcPct val="90000"/>
              </a:lnSpc>
              <a:buFont typeface="Courier New" panose="02070309020205020404" pitchFamily="49" charset="0"/>
              <a:buChar char="o"/>
            </a:pPr>
            <a:r>
              <a:rPr lang="en-US" dirty="0">
                <a:latin typeface="Comic Sans MS" charset="0"/>
              </a:rPr>
              <a:t>obtain something to offer to others</a:t>
            </a:r>
          </a:p>
          <a:p>
            <a:pPr lvl="1">
              <a:lnSpc>
                <a:spcPct val="90000"/>
              </a:lnSpc>
            </a:pPr>
            <a:endParaRPr lang="en-US" dirty="0">
              <a:latin typeface="Comic Sans MS" charset="0"/>
            </a:endParaRPr>
          </a:p>
          <a:p>
            <a:pPr>
              <a:lnSpc>
                <a:spcPct val="90000"/>
              </a:lnSpc>
              <a:buFont typeface="Wingdings" pitchFamily="2" charset="2"/>
              <a:buChar char="q"/>
            </a:pPr>
            <a:r>
              <a:rPr lang="en-US" dirty="0">
                <a:latin typeface="Comic Sans MS" charset="0"/>
              </a:rPr>
              <a:t>Endgame mode</a:t>
            </a:r>
          </a:p>
          <a:p>
            <a:pPr lvl="1">
              <a:lnSpc>
                <a:spcPct val="90000"/>
              </a:lnSpc>
              <a:buFont typeface="Courier New" panose="02070309020205020404" pitchFamily="49" charset="0"/>
              <a:buChar char="o"/>
            </a:pPr>
            <a:r>
              <a:rPr lang="en-US" dirty="0">
                <a:latin typeface="Comic Sans MS" charset="0"/>
              </a:rPr>
              <a:t>defense against the </a:t>
            </a:r>
            <a:r>
              <a:rPr lang="ja-JP" altLang="en-US">
                <a:latin typeface="Comic Sans MS" charset="0"/>
              </a:rPr>
              <a:t>“</a:t>
            </a:r>
            <a:r>
              <a:rPr lang="en-US" altLang="ja-JP" dirty="0">
                <a:latin typeface="Comic Sans MS" charset="0"/>
              </a:rPr>
              <a:t>last-block problem</a:t>
            </a:r>
            <a:r>
              <a:rPr lang="ja-JP" altLang="en-US">
                <a:latin typeface="Comic Sans MS" charset="0"/>
              </a:rPr>
              <a:t>”</a:t>
            </a:r>
            <a:r>
              <a:rPr lang="en-US" altLang="ja-JP" dirty="0">
                <a:latin typeface="Comic Sans MS" charset="0"/>
              </a:rPr>
              <a:t>: cannot finish because missing a few last pieces</a:t>
            </a:r>
          </a:p>
          <a:p>
            <a:pPr lvl="1">
              <a:lnSpc>
                <a:spcPct val="90000"/>
              </a:lnSpc>
              <a:buFont typeface="Courier New" panose="02070309020205020404" pitchFamily="49" charset="0"/>
              <a:buChar char="o"/>
            </a:pPr>
            <a:r>
              <a:rPr lang="en-US" dirty="0">
                <a:latin typeface="Comic Sans MS" charset="0"/>
              </a:rPr>
              <a:t>send requests for missing pieces to all </a:t>
            </a:r>
            <a:br>
              <a:rPr lang="en-US" dirty="0">
                <a:latin typeface="Comic Sans MS" charset="0"/>
              </a:rPr>
            </a:br>
            <a:r>
              <a:rPr lang="en-US" dirty="0">
                <a:latin typeface="Comic Sans MS" charset="0"/>
              </a:rPr>
              <a:t>peers in our peer list</a:t>
            </a:r>
          </a:p>
          <a:p>
            <a:pPr lvl="1">
              <a:lnSpc>
                <a:spcPct val="90000"/>
              </a:lnSpc>
              <a:buFont typeface="Courier New" panose="02070309020205020404" pitchFamily="49" charset="0"/>
              <a:buChar char="o"/>
            </a:pPr>
            <a:r>
              <a:rPr lang="en-US" dirty="0">
                <a:latin typeface="Comic Sans MS" charset="0"/>
              </a:rPr>
              <a:t>send </a:t>
            </a:r>
            <a:r>
              <a:rPr lang="en-US" dirty="0">
                <a:latin typeface="Courier New" charset="0"/>
                <a:cs typeface="Courier New" charset="0"/>
              </a:rPr>
              <a:t>cancel</a:t>
            </a:r>
            <a:r>
              <a:rPr lang="en-US" dirty="0">
                <a:latin typeface="Comic Sans MS" charset="0"/>
              </a:rPr>
              <a:t> messages upon receipt of a piece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717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a:xfrm>
            <a:off x="533400" y="49213"/>
            <a:ext cx="7772400" cy="1143000"/>
          </a:xfrm>
        </p:spPr>
        <p:txBody>
          <a:bodyPr/>
          <a:lstStyle/>
          <a:p>
            <a:r>
              <a:rPr lang="en-US">
                <a:latin typeface="Comic Sans MS" charset="0"/>
              </a:rPr>
              <a:t>BitTorrent: Unchoke</a:t>
            </a:r>
          </a:p>
        </p:txBody>
      </p:sp>
      <p:sp>
        <p:nvSpPr>
          <p:cNvPr id="211970" name="Text Box 47"/>
          <p:cNvSpPr txBox="1">
            <a:spLocks noChangeArrowheads="1"/>
          </p:cNvSpPr>
          <p:nvPr/>
        </p:nvSpPr>
        <p:spPr bwMode="auto">
          <a:xfrm>
            <a:off x="533400" y="1423988"/>
            <a:ext cx="4481513" cy="4694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Times New Roman" charset="0"/>
                <a:ea typeface="ＭＳ Ｐゴシック" charset="0"/>
                <a:cs typeface="Times New Roman" charset="0"/>
              </a:rPr>
              <a:t> </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Periodically (typically every 10 seconds) calculate data-receiving rates from all peers</a:t>
            </a:r>
          </a:p>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Upload to (</a:t>
            </a:r>
            <a:r>
              <a:rPr kumimoji="0" lang="en-US" sz="2600" b="0" i="1"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unchoke</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the fastest </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constant number (4) of unchoking slots</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partition upload bw equally among unchoked</a:t>
            </a:r>
          </a:p>
        </p:txBody>
      </p:sp>
      <p:sp>
        <p:nvSpPr>
          <p:cNvPr id="211971" name="Rectangle 23"/>
          <p:cNvSpPr>
            <a:spLocks noChangeArrowheads="1"/>
          </p:cNvSpPr>
          <p:nvPr/>
        </p:nvSpPr>
        <p:spPr bwMode="auto">
          <a:xfrm>
            <a:off x="938213" y="6188075"/>
            <a:ext cx="6223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commonly referred to as </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FF0000"/>
                </a:solidFill>
                <a:effectLst/>
                <a:uLnTx/>
                <a:uFillTx/>
                <a:latin typeface="Arial" charset="0"/>
                <a:ea typeface="ＭＳ Ｐゴシック" charset="-128"/>
                <a:cs typeface="Times New Roman" charset="0"/>
              </a:rPr>
              <a:t>tit-for-tat</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 strategy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nvGrpSpPr>
          <p:cNvPr id="211972" name="Group 2"/>
          <p:cNvGrpSpPr>
            <a:grpSpLocks/>
          </p:cNvGrpSpPr>
          <p:nvPr/>
        </p:nvGrpSpPr>
        <p:grpSpPr bwMode="auto">
          <a:xfrm>
            <a:off x="5029200" y="1676400"/>
            <a:ext cx="4003675" cy="4322763"/>
            <a:chOff x="5084763" y="1843088"/>
            <a:chExt cx="4003675" cy="4322762"/>
          </a:xfrm>
        </p:grpSpPr>
        <p:pic>
          <p:nvPicPr>
            <p:cNvPr id="211973"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4"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5"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97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77"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78"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79"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1980"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1198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82"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1983"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11984"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11985"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11986"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211987"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211988"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1989"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1990"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 name="Slide Number Placeholder 1"/>
          <p:cNvSpPr>
            <a:spLocks noGrp="1"/>
          </p:cNvSpPr>
          <p:nvPr>
            <p:ph type="sldNum" sz="quarter" idx="11"/>
          </p:nvPr>
        </p:nvSpPr>
        <p:spPr>
          <a:xfrm>
            <a:off x="8382000" y="6575425"/>
            <a:ext cx="650875" cy="457200"/>
          </a:xfr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32616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r>
              <a:rPr lang="en-US">
                <a:latin typeface="Comic Sans MS" charset="0"/>
              </a:rPr>
              <a:t>Optimistic Unchoking</a:t>
            </a:r>
          </a:p>
        </p:txBody>
      </p:sp>
      <p:sp>
        <p:nvSpPr>
          <p:cNvPr id="22531" name="Rectangle 3"/>
          <p:cNvSpPr>
            <a:spLocks noGrp="1" noChangeArrowheads="1"/>
          </p:cNvSpPr>
          <p:nvPr>
            <p:ph type="body" idx="1"/>
          </p:nvPr>
        </p:nvSpPr>
        <p:spPr>
          <a:xfrm>
            <a:off x="579438" y="1643063"/>
            <a:ext cx="8181975" cy="4648200"/>
          </a:xfrm>
        </p:spPr>
        <p:txBody>
          <a:bodyPr/>
          <a:lstStyle/>
          <a:p>
            <a:pPr>
              <a:buFont typeface="Wingdings" pitchFamily="2" charset="2"/>
              <a:buChar char="q"/>
            </a:pPr>
            <a:r>
              <a:rPr lang="en-US" dirty="0">
                <a:solidFill>
                  <a:schemeClr val="tx2"/>
                </a:solidFill>
                <a:latin typeface="Comic Sans MS" charset="0"/>
              </a:rPr>
              <a:t>Periodically select a peer at random </a:t>
            </a:r>
            <a:br>
              <a:rPr lang="en-US" dirty="0">
                <a:solidFill>
                  <a:schemeClr val="tx2"/>
                </a:solidFill>
                <a:latin typeface="Comic Sans MS" charset="0"/>
              </a:rPr>
            </a:br>
            <a:r>
              <a:rPr lang="en-US" dirty="0">
                <a:solidFill>
                  <a:schemeClr val="tx2"/>
                </a:solidFill>
                <a:latin typeface="Comic Sans MS" charset="0"/>
              </a:rPr>
              <a:t>and upload to it</a:t>
            </a:r>
          </a:p>
          <a:p>
            <a:pPr lvl="1">
              <a:buFont typeface="Courier New" panose="02070309020205020404" pitchFamily="49" charset="0"/>
              <a:buChar char="o"/>
            </a:pPr>
            <a:r>
              <a:rPr lang="en-US" dirty="0">
                <a:solidFill>
                  <a:schemeClr val="tx2"/>
                </a:solidFill>
                <a:latin typeface="Comic Sans MS" charset="0"/>
              </a:rPr>
              <a:t>typically every 3 unchoking rounds (30 seconds)</a:t>
            </a:r>
            <a:br>
              <a:rPr lang="en-US" dirty="0">
                <a:solidFill>
                  <a:schemeClr val="tx2"/>
                </a:solidFill>
                <a:latin typeface="Comic Sans MS" charset="0"/>
              </a:rPr>
            </a:br>
            <a:endParaRPr lang="en-US" dirty="0">
              <a:solidFill>
                <a:schemeClr val="tx2"/>
              </a:solidFill>
              <a:latin typeface="Comic Sans MS" charset="0"/>
            </a:endParaRPr>
          </a:p>
          <a:p>
            <a:pPr>
              <a:buFont typeface="Wingdings" pitchFamily="2" charset="2"/>
              <a:buChar char="q"/>
            </a:pPr>
            <a:r>
              <a:rPr lang="en-US" dirty="0">
                <a:solidFill>
                  <a:schemeClr val="tx2"/>
                </a:solidFill>
                <a:latin typeface="Comic Sans MS" charset="0"/>
              </a:rPr>
              <a:t>Multi-purpose mechanism</a:t>
            </a:r>
          </a:p>
          <a:p>
            <a:pPr lvl="1">
              <a:buFont typeface="Courier New" panose="02070309020205020404" pitchFamily="49" charset="0"/>
              <a:buChar char="o"/>
            </a:pPr>
            <a:r>
              <a:rPr lang="en-US" dirty="0">
                <a:latin typeface="Comic Sans MS" charset="0"/>
              </a:rPr>
              <a:t>allow bootstrapping of new clients</a:t>
            </a:r>
          </a:p>
          <a:p>
            <a:pPr lvl="1">
              <a:buFont typeface="Courier New" panose="02070309020205020404" pitchFamily="49" charset="0"/>
              <a:buChar char="o"/>
            </a:pPr>
            <a:r>
              <a:rPr lang="en-US" dirty="0">
                <a:solidFill>
                  <a:schemeClr val="tx2"/>
                </a:solidFill>
                <a:latin typeface="Comic Sans MS" charset="0"/>
              </a:rPr>
              <a:t>continuously look for the fastest peers (exploitation vs exploration)</a:t>
            </a:r>
            <a:endParaRPr lang="en-US"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808046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dirty="0" err="1">
                <a:latin typeface="Comic Sans MS" charset="0"/>
              </a:rPr>
              <a:t>BitTorrent</a:t>
            </a:r>
            <a:r>
              <a:rPr lang="en-US" dirty="0">
                <a:latin typeface="Comic Sans MS" charset="0"/>
              </a:rPr>
              <a:t> Fluid Analysis</a:t>
            </a:r>
          </a:p>
        </p:txBody>
      </p:sp>
      <p:sp>
        <p:nvSpPr>
          <p:cNvPr id="216066" name="Content Placeholder 2"/>
          <p:cNvSpPr>
            <a:spLocks noGrp="1"/>
          </p:cNvSpPr>
          <p:nvPr>
            <p:ph idx="1"/>
          </p:nvPr>
        </p:nvSpPr>
        <p:spPr>
          <a:xfrm>
            <a:off x="533400" y="1600200"/>
            <a:ext cx="8229600" cy="4648200"/>
          </a:xfrm>
        </p:spPr>
        <p:txBody>
          <a:bodyPr/>
          <a:lstStyle/>
          <a:p>
            <a:pPr>
              <a:buFont typeface="Wingdings" pitchFamily="2" charset="2"/>
              <a:buChar char="q"/>
            </a:pPr>
            <a:r>
              <a:rPr lang="en-US" sz="2400" dirty="0">
                <a:latin typeface="Comic Sans MS" charset="0"/>
              </a:rPr>
              <a:t>Normalize file size to 1</a:t>
            </a:r>
          </a:p>
          <a:p>
            <a:pPr>
              <a:buFont typeface="Wingdings" pitchFamily="2" charset="2"/>
              <a:buChar char="q"/>
            </a:pPr>
            <a:r>
              <a:rPr lang="en-US" sz="2400" dirty="0">
                <a:latin typeface="Comic Sans MS" charset="0"/>
              </a:rPr>
              <a:t>x(t): number of downloaders (also known as </a:t>
            </a:r>
            <a:r>
              <a:rPr lang="en-US" sz="2400" dirty="0" err="1">
                <a:latin typeface="Comic Sans MS" charset="0"/>
              </a:rPr>
              <a:t>leechers</a:t>
            </a:r>
            <a:r>
              <a:rPr lang="en-US" sz="2400" dirty="0">
                <a:latin typeface="Comic Sans MS" charset="0"/>
              </a:rPr>
              <a:t>) who do not have all pieces at time t.</a:t>
            </a:r>
          </a:p>
          <a:p>
            <a:pPr>
              <a:buFont typeface="Wingdings" pitchFamily="2" charset="2"/>
              <a:buChar char="q"/>
            </a:pPr>
            <a:r>
              <a:rPr lang="en-US" sz="2400" dirty="0">
                <a:latin typeface="Comic Sans MS" charset="0"/>
              </a:rPr>
              <a:t>y(t): number of seeds in the system at time t.</a:t>
            </a:r>
          </a:p>
          <a:p>
            <a:pPr>
              <a:buFont typeface="Wingdings" pitchFamily="2" charset="2"/>
              <a:buChar char="q"/>
            </a:pPr>
            <a:r>
              <a:rPr lang="en-US" sz="2400" dirty="0">
                <a:latin typeface="Comic Sans MS" charset="0"/>
                <a:sym typeface="Symbol" charset="0"/>
              </a:rPr>
              <a:t>:</a:t>
            </a:r>
            <a:r>
              <a:rPr lang="en-US" sz="2400" dirty="0">
                <a:latin typeface="Comic Sans MS" charset="0"/>
              </a:rPr>
              <a:t> the arrival rate of new requests. </a:t>
            </a:r>
          </a:p>
          <a:p>
            <a:pPr>
              <a:buFont typeface="Wingdings" pitchFamily="2" charset="2"/>
              <a:buChar char="q"/>
            </a:pPr>
            <a:r>
              <a:rPr lang="en-US" sz="2400" dirty="0">
                <a:latin typeface="Comic Sans MS" charset="0"/>
                <a:sym typeface="Symbol" charset="0"/>
              </a:rPr>
              <a:t></a:t>
            </a:r>
            <a:r>
              <a:rPr lang="en-US" sz="2400" dirty="0">
                <a:latin typeface="Comic Sans MS" charset="0"/>
              </a:rPr>
              <a:t>: the uploading bandwidth of a given peer. </a:t>
            </a:r>
          </a:p>
          <a:p>
            <a:pPr>
              <a:buFont typeface="Wingdings" pitchFamily="2" charset="2"/>
              <a:buChar char="q"/>
            </a:pPr>
            <a:r>
              <a:rPr lang="en-US" sz="2400" dirty="0">
                <a:latin typeface="Comic Sans MS" charset="0"/>
              </a:rPr>
              <a:t>c: the downloading bandwidth of a given peer, assume c ≥ </a:t>
            </a:r>
            <a:r>
              <a:rPr lang="el-GR" sz="2400" dirty="0">
                <a:latin typeface="Comic Sans MS" charset="0"/>
              </a:rPr>
              <a:t>μ.</a:t>
            </a:r>
          </a:p>
          <a:p>
            <a:pPr>
              <a:buFont typeface="Wingdings" pitchFamily="2" charset="2"/>
              <a:buChar char="q"/>
            </a:pPr>
            <a:r>
              <a:rPr lang="el-GR" sz="2400" dirty="0">
                <a:latin typeface="Comic Sans MS" charset="0"/>
                <a:sym typeface="Symbol" charset="0"/>
              </a:rPr>
              <a:t></a:t>
            </a:r>
            <a:r>
              <a:rPr lang="en-US" sz="2400" dirty="0">
                <a:latin typeface="Comic Sans MS" charset="0"/>
              </a:rPr>
              <a:t>: the rate at which downloaders abort download.</a:t>
            </a:r>
          </a:p>
          <a:p>
            <a:pPr>
              <a:buFont typeface="Wingdings" pitchFamily="2" charset="2"/>
              <a:buChar char="q"/>
            </a:pPr>
            <a:r>
              <a:rPr lang="en-US" sz="2400" dirty="0">
                <a:latin typeface="Comic Sans MS" charset="0"/>
                <a:sym typeface="Symbol" charset="0"/>
              </a:rPr>
              <a:t></a:t>
            </a:r>
            <a:r>
              <a:rPr lang="en-US" sz="2400" dirty="0">
                <a:latin typeface="Comic Sans MS" charset="0"/>
              </a:rPr>
              <a:t>: the rate at which seeds leave the system.</a:t>
            </a:r>
          </a:p>
          <a:p>
            <a:pPr>
              <a:buFont typeface="Wingdings" pitchFamily="2" charset="2"/>
              <a:buChar char="q"/>
            </a:pPr>
            <a:r>
              <a:rPr lang="en-US" sz="2400" dirty="0">
                <a:latin typeface="Comic Sans MS" charset="0"/>
                <a:sym typeface="Symbol" charset="0"/>
              </a:rPr>
              <a:t></a:t>
            </a:r>
            <a:r>
              <a:rPr lang="en-US" sz="2400" dirty="0">
                <a:latin typeface="Comic Sans MS" charset="0"/>
              </a:rPr>
              <a:t>: indicates the effectiveness of downloader sharing, </a:t>
            </a:r>
            <a:r>
              <a:rPr lang="en-US" sz="2400" dirty="0" err="1">
                <a:latin typeface="Comic Sans MS" charset="0"/>
              </a:rPr>
              <a:t>η</a:t>
            </a:r>
            <a:r>
              <a:rPr lang="en-US" sz="2400" dirty="0">
                <a:latin typeface="Comic Sans MS" charset="0"/>
              </a:rPr>
              <a:t> takes values in [0, 1].</a:t>
            </a:r>
          </a:p>
        </p:txBody>
      </p:sp>
      <p:sp>
        <p:nvSpPr>
          <p:cNvPr id="216067" name="Slide Number Placeholder 3"/>
          <p:cNvSpPr>
            <a:spLocks noGrp="1"/>
          </p:cNvSpPr>
          <p:nvPr>
            <p:ph type="sldNum" sz="quarter" idx="11"/>
          </p:nvPr>
        </p:nvSpPr>
        <p:spPr>
          <a:xfrm>
            <a:off x="7239000" y="6383338"/>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A38716-87EE-9644-B1FE-E377F1A74FF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4075846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Comic Sans MS" charset="0"/>
              </a:rPr>
              <a:t>System Evolution</a:t>
            </a:r>
          </a:p>
        </p:txBody>
      </p:sp>
      <p:sp>
        <p:nvSpPr>
          <p:cNvPr id="218114" name="Content Placeholder 6"/>
          <p:cNvSpPr>
            <a:spLocks noGrp="1"/>
          </p:cNvSpPr>
          <p:nvPr>
            <p:ph idx="1"/>
          </p:nvPr>
        </p:nvSpPr>
        <p:spPr>
          <a:xfrm>
            <a:off x="533400" y="3149600"/>
            <a:ext cx="8077200" cy="2940050"/>
          </a:xfrm>
        </p:spPr>
        <p:txBody>
          <a:bodyPr/>
          <a:lstStyle/>
          <a:p>
            <a:pPr>
              <a:buFont typeface="ZapfDingbats" charset="0"/>
              <a:buNone/>
            </a:pPr>
            <a:r>
              <a:rPr lang="en-US" dirty="0">
                <a:latin typeface="Comic Sans MS" charset="0"/>
              </a:rPr>
              <a:t>Solving steady state:</a:t>
            </a:r>
          </a:p>
          <a:p>
            <a:pPr>
              <a:buFont typeface="ZapfDingbats" charset="0"/>
              <a:buNone/>
            </a:pPr>
            <a:endParaRPr lang="en-US" dirty="0">
              <a:latin typeface="Comic Sans MS" charset="0"/>
            </a:endParaRPr>
          </a:p>
          <a:p>
            <a:pPr>
              <a:buFont typeface="ZapfDingbats" charset="0"/>
              <a:buNone/>
            </a:pPr>
            <a:r>
              <a:rPr lang="en-US" dirty="0">
                <a:latin typeface="Comic Sans MS" charset="0"/>
              </a:rPr>
              <a:t>Define </a:t>
            </a:r>
          </a:p>
        </p:txBody>
      </p:sp>
      <p:sp>
        <p:nvSpPr>
          <p:cNvPr id="218115" name="Slide Number Placeholder 3"/>
          <p:cNvSpPr>
            <a:spLocks noGrp="1"/>
          </p:cNvSpPr>
          <p:nvPr>
            <p:ph type="sldNum" sz="quarter" idx="11"/>
          </p:nvPr>
        </p:nvSpPr>
        <p:spPr>
          <a:xfrm>
            <a:off x="7239000"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D0CDC09-5743-0243-8B30-6A7F723BCF7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pic>
        <p:nvPicPr>
          <p:cNvPr id="218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503363"/>
            <a:ext cx="69119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048000"/>
            <a:ext cx="3133725" cy="76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3957638"/>
            <a:ext cx="4722813" cy="887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1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876800"/>
            <a:ext cx="2579688" cy="157321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id="{6772AC16-41A2-654B-A823-7718BCCCFEEE}"/>
              </a:ext>
            </a:extLst>
          </p:cNvPr>
          <p:cNvSpPr txBox="1"/>
          <p:nvPr/>
        </p:nvSpPr>
        <p:spPr>
          <a:xfrm>
            <a:off x="438150" y="6405563"/>
            <a:ext cx="8077200" cy="523220"/>
          </a:xfrm>
          <a:prstGeom prst="rect">
            <a:avLst/>
          </a:prstGeom>
          <a:noFill/>
        </p:spPr>
        <p:txBody>
          <a:bodyPr wrap="square" rtlCol="0">
            <a:spAutoFit/>
          </a:bodyPr>
          <a:lstStyle/>
          <a:p>
            <a:r>
              <a:rPr lang="en-US" altLang="zh-CN" sz="1400" dirty="0"/>
              <a:t>"</a:t>
            </a:r>
            <a:r>
              <a:rPr lang="en-US" sz="1400" dirty="0"/>
              <a:t>Modeling and Performance Analysis of </a:t>
            </a:r>
            <a:r>
              <a:rPr lang="en-US" sz="1400" dirty="0" err="1"/>
              <a:t>BitTorrent</a:t>
            </a:r>
            <a:r>
              <a:rPr lang="en-US" sz="1400" dirty="0"/>
              <a:t>-Like Peer-to-Peer Networks</a:t>
            </a:r>
            <a:r>
              <a:rPr lang="en-US" altLang="zh-CN" sz="1400" dirty="0"/>
              <a:t>",</a:t>
            </a:r>
            <a:r>
              <a:rPr lang="zh-CN" altLang="en-US" sz="1400" dirty="0"/>
              <a:t> </a:t>
            </a:r>
            <a:r>
              <a:rPr lang="en-US" altLang="zh-CN" sz="1400" dirty="0"/>
              <a:t>SIGCOMM'04</a:t>
            </a:r>
          </a:p>
          <a:p>
            <a:r>
              <a:rPr lang="en-US" sz="1400" dirty="0"/>
              <a:t>https://</a:t>
            </a:r>
            <a:r>
              <a:rPr lang="en-US" sz="1400" dirty="0" err="1"/>
              <a:t>conferences.sigcomm.org</a:t>
            </a:r>
            <a:r>
              <a:rPr lang="en-US" sz="1400" dirty="0"/>
              <a:t>/</a:t>
            </a:r>
            <a:r>
              <a:rPr lang="en-US" sz="1400" dirty="0" err="1"/>
              <a:t>sigcomm</a:t>
            </a:r>
            <a:r>
              <a:rPr lang="en-US" sz="1400" dirty="0"/>
              <a:t>/2004/papers/p444-qiu1.pdf</a:t>
            </a:r>
          </a:p>
        </p:txBody>
      </p:sp>
    </p:spTree>
    <p:extLst>
      <p:ext uri="{BB962C8B-B14F-4D97-AF65-F5344CB8AC3E}">
        <p14:creationId xmlns:p14="http://schemas.microsoft.com/office/powerpoint/2010/main" val="5490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81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altLang="x-none">
                <a:ea typeface="ＭＳ Ｐゴシック" charset="-128"/>
              </a:rPr>
              <a:t>System State</a:t>
            </a:r>
          </a:p>
        </p:txBody>
      </p:sp>
      <p:sp>
        <p:nvSpPr>
          <p:cNvPr id="220162" name="Slide Number Placeholder 3"/>
          <p:cNvSpPr>
            <a:spLocks noGrp="1"/>
          </p:cNvSpPr>
          <p:nvPr>
            <p:ph type="sldNum" sz="quarter" idx="11"/>
          </p:nvPr>
        </p:nvSpPr>
        <p:spPr>
          <a:xfrm>
            <a:off x="5187950" y="6372225"/>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A594E2-D9E9-D14D-AEAE-EBAE13630AFF}" type="slidenum">
              <a:rPr lang="en-US" altLang="x-none" sz="1400">
                <a:solidFill>
                  <a:srgbClr val="000000"/>
                </a:solidFill>
                <a:latin typeface="Comic Sans MS" charset="0"/>
              </a:rPr>
              <a:pPr eaLnBrk="1" hangingPunct="1"/>
              <a:t>65</a:t>
            </a:fld>
            <a:endParaRPr lang="en-US" altLang="x-none" sz="1400">
              <a:solidFill>
                <a:srgbClr val="000000"/>
              </a:solidFill>
              <a:latin typeface="Comic Sans MS" charset="0"/>
            </a:endParaRPr>
          </a:p>
        </p:txBody>
      </p:sp>
      <p:sp>
        <p:nvSpPr>
          <p:cNvPr id="220163" name="Rectangle 3"/>
          <p:cNvSpPr>
            <a:spLocks noChangeArrowheads="1"/>
          </p:cNvSpPr>
          <p:nvPr/>
        </p:nvSpPr>
        <p:spPr bwMode="auto">
          <a:xfrm>
            <a:off x="457200" y="15240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000000"/>
                </a:solidFill>
                <a:latin typeface="Comic Sans MS" charset="0"/>
              </a:rPr>
              <a:t>Q: How long does each downloader stay as a downloader?</a:t>
            </a:r>
          </a:p>
        </p:txBody>
      </p:sp>
      <p:grpSp>
        <p:nvGrpSpPr>
          <p:cNvPr id="12" name="Group 11"/>
          <p:cNvGrpSpPr>
            <a:grpSpLocks/>
          </p:cNvGrpSpPr>
          <p:nvPr/>
        </p:nvGrpSpPr>
        <p:grpSpPr bwMode="auto">
          <a:xfrm>
            <a:off x="674688" y="4343400"/>
            <a:ext cx="5235575" cy="2209800"/>
            <a:chOff x="685800" y="4648200"/>
            <a:chExt cx="5235575" cy="2209800"/>
          </a:xfrm>
        </p:grpSpPr>
        <p:pic>
          <p:nvPicPr>
            <p:cNvPr id="220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48200"/>
              <a:ext cx="28733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970588"/>
              <a:ext cx="472281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315913" y="2286000"/>
            <a:ext cx="6335713" cy="2379663"/>
            <a:chOff x="-315913" y="2286000"/>
            <a:chExt cx="6335713" cy="2379663"/>
          </a:xfrm>
        </p:grpSpPr>
        <p:sp>
          <p:nvSpPr>
            <p:cNvPr id="220166" name="Cloud"/>
            <p:cNvSpPr>
              <a:spLocks noChangeAspect="1" noEditPoints="1" noChangeArrowheads="1"/>
            </p:cNvSpPr>
            <p:nvPr/>
          </p:nvSpPr>
          <p:spPr bwMode="auto">
            <a:xfrm>
              <a:off x="3048000" y="2286000"/>
              <a:ext cx="2971800" cy="1992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20167" name="Picture 5"/>
            <p:cNvPicPr>
              <a:picLocks noChangeAspect="1" noChangeArrowheads="1"/>
            </p:cNvPicPr>
            <p:nvPr/>
          </p:nvPicPr>
          <p:blipFill>
            <a:blip r:embed="rId5">
              <a:extLst>
                <a:ext uri="{28A0092B-C50C-407E-A947-70E740481C1C}">
                  <a14:useLocalDpi xmlns:a14="http://schemas.microsoft.com/office/drawing/2010/main" val="0"/>
                </a:ext>
              </a:extLst>
            </a:blip>
            <a:srcRect l="8615" r="9846" b="52776"/>
            <a:stretch>
              <a:fillRect/>
            </a:stretch>
          </p:blipFill>
          <p:spPr bwMode="auto">
            <a:xfrm>
              <a:off x="3429000" y="2743200"/>
              <a:ext cx="2103438" cy="742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20168" name="Line 5"/>
            <p:cNvSpPr>
              <a:spLocks noChangeShapeType="1"/>
            </p:cNvSpPr>
            <p:nvPr/>
          </p:nvSpPr>
          <p:spPr bwMode="auto">
            <a:xfrm>
              <a:off x="1778000" y="3276600"/>
              <a:ext cx="1276350"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0169" name="Rectangle 8"/>
            <p:cNvSpPr>
              <a:spLocks noChangeArrowheads="1"/>
            </p:cNvSpPr>
            <p:nvPr/>
          </p:nvSpPr>
          <p:spPr bwMode="auto">
            <a:xfrm>
              <a:off x="2298700" y="29225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a:solidFill>
                    <a:srgbClr val="000000"/>
                  </a:solidFill>
                  <a:latin typeface="Comic Sans MS" charset="0"/>
                  <a:ea typeface="宋体" charset="-122"/>
                  <a:sym typeface="Symbol" charset="2"/>
                </a:rPr>
                <a:t></a:t>
              </a:r>
              <a:endParaRPr lang="en-US" altLang="x-none">
                <a:solidFill>
                  <a:srgbClr val="000000"/>
                </a:solidFill>
                <a:latin typeface="Comic Sans MS" charset="0"/>
              </a:endParaRPr>
            </a:p>
          </p:txBody>
        </p:sp>
        <p:sp>
          <p:nvSpPr>
            <p:cNvPr id="220170" name="TextBox 4"/>
            <p:cNvSpPr txBox="1">
              <a:spLocks noChangeArrowheads="1"/>
            </p:cNvSpPr>
            <p:nvPr/>
          </p:nvSpPr>
          <p:spPr bwMode="auto">
            <a:xfrm>
              <a:off x="-315913" y="4203700"/>
              <a:ext cx="18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solidFill>
                  <a:srgbClr val="000000"/>
                </a:solidFill>
              </a:endParaRPr>
            </a:p>
          </p:txBody>
        </p:sp>
      </p:grpSp>
      <p:sp>
        <p:nvSpPr>
          <p:cNvPr id="3" name="Rectangle 2"/>
          <p:cNvSpPr/>
          <p:nvPr/>
        </p:nvSpPr>
        <p:spPr>
          <a:xfrm>
            <a:off x="6348413" y="3678520"/>
            <a:ext cx="2297170" cy="3046988"/>
          </a:xfrm>
          <a:prstGeom prst="rect">
            <a:avLst/>
          </a:prstGeom>
          <a:ln>
            <a:solidFill>
              <a:schemeClr val="tx1"/>
            </a:solidFill>
          </a:ln>
        </p:spPr>
        <p:txBody>
          <a:bodyPr wrap="square">
            <a:spAutoFit/>
          </a:bodyPr>
          <a:lstStyle/>
          <a:p>
            <a:r>
              <a:rPr lang="en-US" altLang="x-none" kern="0" dirty="0">
                <a:solidFill>
                  <a:srgbClr val="000000"/>
                </a:solidFill>
                <a:latin typeface="Comic Sans MS"/>
                <a:cs typeface="ＭＳ Ｐゴシック" charset="0"/>
              </a:rPr>
              <a:t>Key take-away: not scaling inverse with system size (x)</a:t>
            </a:r>
          </a:p>
          <a:p>
            <a:pPr marL="342900" indent="-342900">
              <a:buFont typeface="Arial" panose="020B0604020202020204" pitchFamily="34" charset="0"/>
              <a:buChar char="•"/>
            </a:pPr>
            <a:r>
              <a:rPr lang="en-US"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requests</a:t>
            </a:r>
            <a:r>
              <a:rPr lang="zh-CN" altLang="en-US" sz="1800" kern="0" dirty="0">
                <a:solidFill>
                  <a:srgbClr val="000000"/>
                </a:solidFill>
                <a:latin typeface="Comic Sans MS"/>
              </a:rPr>
              <a:t> </a:t>
            </a:r>
            <a:r>
              <a:rPr lang="en-US" altLang="zh-CN" sz="1800" kern="0" dirty="0">
                <a:solidFill>
                  <a:srgbClr val="000000"/>
                </a:solidFill>
                <a:latin typeface="Comic Sans MS"/>
              </a:rPr>
              <a:t>comes,</a:t>
            </a:r>
            <a:r>
              <a:rPr lang="zh-CN" altLang="en-US" sz="1800" kern="0" dirty="0">
                <a:solidFill>
                  <a:srgbClr val="000000"/>
                </a:solidFill>
                <a:latin typeface="Comic Sans MS"/>
              </a:rPr>
              <a:t> </a:t>
            </a:r>
            <a:r>
              <a:rPr lang="en-US" altLang="zh-CN"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bandwidth</a:t>
            </a:r>
            <a:r>
              <a:rPr lang="zh-CN" altLang="en-US" sz="1800" kern="0" dirty="0">
                <a:solidFill>
                  <a:srgbClr val="000000"/>
                </a:solidFill>
                <a:latin typeface="Comic Sans MS"/>
              </a:rPr>
              <a:t> </a:t>
            </a:r>
            <a:r>
              <a:rPr lang="en-US" altLang="zh-CN" sz="1800" kern="0" dirty="0">
                <a:solidFill>
                  <a:srgbClr val="000000"/>
                </a:solidFill>
                <a:latin typeface="Comic Sans MS"/>
              </a:rPr>
              <a:t>also</a:t>
            </a:r>
            <a:r>
              <a:rPr lang="zh-CN" altLang="en-US" sz="1800" kern="0" dirty="0">
                <a:solidFill>
                  <a:srgbClr val="000000"/>
                </a:solidFill>
                <a:latin typeface="Comic Sans MS"/>
              </a:rPr>
              <a:t> </a:t>
            </a:r>
            <a:r>
              <a:rPr lang="en-US" altLang="zh-CN" sz="1800" kern="0" dirty="0">
                <a:solidFill>
                  <a:srgbClr val="000000"/>
                </a:solidFill>
                <a:latin typeface="Comic Sans MS"/>
              </a:rPr>
              <a:t>comes</a:t>
            </a:r>
            <a:endParaRPr lang="en-US" sz="1800" dirty="0"/>
          </a:p>
        </p:txBody>
      </p: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9453" y="59467"/>
            <a:ext cx="2579688" cy="15732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A891CA2-EE5B-DF42-A3E9-D3E3823334E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state: listening</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address:  {RealIP.</a:t>
              </a:r>
              <a:r>
                <a:rPr kumimoji="0" lang="en-US" altLang="zh-CN" sz="1000" b="1" i="0" u="none" strike="noStrike" kern="1200" cap="none" spc="0" normalizeH="0" baseline="0" noProof="0" dirty="0">
                  <a:ln>
                    <a:noFill/>
                  </a:ln>
                  <a:solidFill>
                    <a:srgbClr val="000000"/>
                  </a:solidFill>
                  <a:effectLst/>
                  <a:uLnTx/>
                  <a:uFillTx/>
                  <a:latin typeface="Arial" charset="0"/>
                  <a:ea typeface="宋体" charset="0"/>
                  <a:cs typeface="宋体" charset="0"/>
                </a:rPr>
                <a:t>6789</a:t>
              </a:r>
              <a:r>
                <a:rPr kumimoji="0" lang="en-US" sz="1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altLang="zh-CN" sz="1000" b="1" i="0" u="none" strike="noStrike" kern="1200" cap="none" spc="0" normalizeH="0" baseline="0" noProof="0" dirty="0">
                  <a:ln>
                    <a:noFill/>
                  </a:ln>
                  <a:solidFill>
                    <a:srgbClr val="000000"/>
                  </a:solidFill>
                  <a:effectLst/>
                  <a:uLnTx/>
                  <a:uFillTx/>
                  <a:latin typeface="Arial" charset="0"/>
                  <a:ea typeface="宋体" charset="0"/>
                  <a:cs typeface="宋体" charset="0"/>
                </a:rPr>
                <a:t>:</a:t>
              </a:r>
              <a:r>
                <a:rPr kumimoji="0" lang="en-US" sz="1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completed connection queue: C1; C2 </a:t>
              </a:r>
              <a:b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br>
              <a:r>
                <a:rPr kumimoji="0" lang="en-US" sz="1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sendbuf</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recvbuf</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state:</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address:  {VIP</a:t>
            </a:r>
            <a:r>
              <a:rPr kumimoji="0" lang="en-US" altLang="zh-CN" sz="1000" b="0" i="0" u="none" strike="noStrike" kern="1200" cap="none" spc="0" normalizeH="0" baseline="0" noProof="0" dirty="0">
                <a:ln>
                  <a:noFill/>
                </a:ln>
                <a:solidFill>
                  <a:srgbClr val="000000"/>
                </a:solidFill>
                <a:effectLst/>
                <a:uLnTx/>
                <a:uFillTx/>
                <a:latin typeface="Arial" charset="0"/>
                <a:ea typeface="宋体" charset="0"/>
                <a:cs typeface="宋体" charset="0"/>
              </a:rPr>
              <a:t>:</a:t>
            </a:r>
            <a:r>
              <a:rPr kumimoji="0" lang="en-US" altLang="zh-CN" sz="1000" b="1" i="0" u="none" strike="noStrike" kern="1200" cap="none" spc="0" normalizeH="0" baseline="0" noProof="0" dirty="0">
                <a:ln>
                  <a:noFill/>
                </a:ln>
                <a:solidFill>
                  <a:srgbClr val="000000"/>
                </a:solidFill>
                <a:effectLst/>
                <a:uLnTx/>
                <a:uFillTx/>
                <a:latin typeface="Arial" charset="0"/>
                <a:ea typeface="宋体" charset="0"/>
                <a:cs typeface="宋体" charset="0"/>
              </a:rPr>
              <a:t>6789</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198.69.10.10.</a:t>
            </a:r>
            <a:r>
              <a:rPr kumimoji="0" lang="en-US" sz="1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1500</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sendbuf</a:t>
            </a: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recvbuf</a:t>
            </a: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state:</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address:  {RealIP</a:t>
              </a:r>
              <a:r>
                <a:rPr kumimoji="0" lang="en-US" altLang="zh-CN" sz="1000" b="0" i="0" u="none" strike="noStrike" kern="1200" cap="none" spc="0" normalizeH="0" baseline="0" noProof="0" dirty="0">
                  <a:ln>
                    <a:noFill/>
                  </a:ln>
                  <a:solidFill>
                    <a:srgbClr val="000000"/>
                  </a:solidFill>
                  <a:effectLst/>
                  <a:uLnTx/>
                  <a:uFillTx/>
                  <a:latin typeface="Arial" charset="0"/>
                  <a:ea typeface="宋体" charset="0"/>
                  <a:cs typeface="宋体" charset="0"/>
                </a:rPr>
                <a:t>:</a:t>
              </a:r>
              <a:r>
                <a:rPr kumimoji="0" lang="en-US" altLang="zh-CN" sz="1000" b="1" i="0" u="none" strike="noStrike" kern="1200" cap="none" spc="0" normalizeH="0" baseline="0" noProof="0" dirty="0">
                  <a:ln>
                    <a:noFill/>
                  </a:ln>
                  <a:solidFill>
                    <a:srgbClr val="000000"/>
                  </a:solidFill>
                  <a:effectLst/>
                  <a:uLnTx/>
                  <a:uFillTx/>
                  <a:latin typeface="Arial" charset="0"/>
                  <a:ea typeface="宋体" charset="0"/>
                  <a:cs typeface="宋体" charset="0"/>
                </a:rPr>
                <a:t>6789</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198.69.10.10.</a:t>
              </a:r>
              <a:r>
                <a:rPr kumimoji="0" lang="en-US" sz="1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1500</a:t>
              </a: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sendbuf</a:t>
              </a: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recvbuf</a:t>
              </a: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2" name="Rectangle 1"/>
          <p:cNvSpPr/>
          <p:nvPr/>
        </p:nvSpPr>
        <p:spPr>
          <a:xfrm>
            <a:off x="5510555" y="6300142"/>
            <a:ext cx="1080745" cy="461665"/>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client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1" name="Rectangle 20"/>
          <p:cNvSpPr/>
          <p:nvPr/>
        </p:nvSpPr>
        <p:spPr>
          <a:xfrm>
            <a:off x="1690437" y="6322368"/>
            <a:ext cx="1114408" cy="461665"/>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server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42225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76200"/>
            <a:ext cx="7772400" cy="1143000"/>
          </a:xfrm>
        </p:spPr>
        <p:txBody>
          <a:bodyPr/>
          <a:lstStyle/>
          <a:p>
            <a:r>
              <a:rPr lang="en-US">
                <a:latin typeface="Comic Sans MS" charset="0"/>
              </a:rPr>
              <a:t>Solution 1: Network Address Translation (NAT)</a:t>
            </a:r>
          </a:p>
        </p:txBody>
      </p:sp>
      <p:sp>
        <p:nvSpPr>
          <p:cNvPr id="103426" name="Content Placeholder 2"/>
          <p:cNvSpPr>
            <a:spLocks noGrp="1"/>
          </p:cNvSpPr>
          <p:nvPr>
            <p:ph idx="1"/>
          </p:nvPr>
        </p:nvSpPr>
        <p:spPr>
          <a:xfrm>
            <a:off x="533400" y="1600200"/>
            <a:ext cx="2971800" cy="4648200"/>
          </a:xfrm>
        </p:spPr>
        <p:txBody>
          <a:bodyPr/>
          <a:lstStyle/>
          <a:p>
            <a:pPr>
              <a:buFont typeface="Wingdings" charset="0"/>
              <a:buChar char="q"/>
            </a:pPr>
            <a:r>
              <a:rPr lang="en-US">
                <a:latin typeface="Comic Sans MS" charset="0"/>
              </a:rPr>
              <a:t>LB does </a:t>
            </a:r>
            <a:br>
              <a:rPr lang="en-US">
                <a:latin typeface="Comic Sans MS" charset="0"/>
              </a:rPr>
            </a:br>
            <a:r>
              <a:rPr lang="en-US">
                <a:latin typeface="Comic Sans MS" charset="0"/>
              </a:rPr>
              <a:t>rewriting/</a:t>
            </a:r>
            <a:br>
              <a:rPr lang="en-US">
                <a:latin typeface="Comic Sans MS" charset="0"/>
              </a:rPr>
            </a:br>
            <a:r>
              <a:rPr lang="en-US">
                <a:latin typeface="Comic Sans MS" charset="0"/>
              </a:rPr>
              <a:t>translation</a:t>
            </a:r>
          </a:p>
          <a:p>
            <a:pPr>
              <a:buFont typeface="Wingdings" charset="0"/>
              <a:buChar char="q"/>
            </a:pPr>
            <a:r>
              <a:rPr lang="en-US">
                <a:latin typeface="Comic Sans MS" charset="0"/>
              </a:rPr>
              <a:t>Thus, the LB is similar to a typical NAT gateway with an additional scheduling function</a:t>
            </a:r>
          </a:p>
          <a:p>
            <a:pPr>
              <a:buFont typeface="ZapfDingbats" charset="0"/>
              <a:buNone/>
            </a:pPr>
            <a:endParaRPr lang="en-US">
              <a:latin typeface="Comic Sans MS" charset="0"/>
            </a:endParaRPr>
          </a:p>
        </p:txBody>
      </p:sp>
      <p:sp>
        <p:nvSpPr>
          <p:cNvPr id="103427"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15411D-E389-D944-9FDF-A00DBDA5170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grpSp>
        <p:nvGrpSpPr>
          <p:cNvPr id="103428" name="Group 6"/>
          <p:cNvGrpSpPr>
            <a:grpSpLocks/>
          </p:cNvGrpSpPr>
          <p:nvPr/>
        </p:nvGrpSpPr>
        <p:grpSpPr bwMode="auto">
          <a:xfrm>
            <a:off x="3505200" y="1371600"/>
            <a:ext cx="5334000" cy="5441950"/>
            <a:chOff x="3505200" y="1371600"/>
            <a:chExt cx="5334000" cy="5441950"/>
          </a:xfrm>
        </p:grpSpPr>
        <p:pic>
          <p:nvPicPr>
            <p:cNvPr id="103429" name="Picture 5" descr="clusters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5334000" cy="544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bwMode="auto">
            <a:xfrm>
              <a:off x="4953000" y="5029200"/>
              <a:ext cx="914400" cy="304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pitchFamily="34" charset="0"/>
                </a:rPr>
                <a:t>Load Balancer</a:t>
              </a:r>
            </a:p>
          </p:txBody>
        </p:sp>
      </p:grpSp>
    </p:spTree>
    <p:extLst>
      <p:ext uri="{BB962C8B-B14F-4D97-AF65-F5344CB8AC3E}">
        <p14:creationId xmlns:p14="http://schemas.microsoft.com/office/powerpoint/2010/main" val="125934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304800"/>
            <a:ext cx="8382000" cy="1143000"/>
          </a:xfrm>
        </p:spPr>
        <p:txBody>
          <a:bodyPr/>
          <a:lstStyle/>
          <a:p>
            <a:r>
              <a:rPr lang="en-US">
                <a:latin typeface="Comic Sans MS" charset="0"/>
              </a:rPr>
              <a:t>Example Virtual Server via NAT</a:t>
            </a:r>
          </a:p>
        </p:txBody>
      </p:sp>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715000" cy="335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pic>
        <p:nvPicPr>
          <p:cNvPr id="1054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0200"/>
            <a:ext cx="5848350" cy="114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053788855"/>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6862</TotalTime>
  <Words>3233</Words>
  <Application>Microsoft Macintosh PowerPoint</Application>
  <PresentationFormat>On-screen Show (4:3)</PresentationFormat>
  <Paragraphs>717</Paragraphs>
  <Slides>65</Slides>
  <Notes>65</Notes>
  <HiddenSlides>12</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65</vt:i4>
      </vt:variant>
    </vt:vector>
  </HeadingPairs>
  <TitlesOfParts>
    <vt:vector size="83" baseType="lpstr">
      <vt:lpstr>MS PGothic</vt:lpstr>
      <vt:lpstr>MS PGothic</vt:lpstr>
      <vt:lpstr>新細明體</vt:lpstr>
      <vt:lpstr>宋体</vt:lpstr>
      <vt:lpstr>ZapfDingbats</vt:lpstr>
      <vt:lpstr>Arial</vt:lpstr>
      <vt:lpstr>Calibri</vt:lpstr>
      <vt:lpstr>Comic Sans MS</vt:lpstr>
      <vt:lpstr>Courier New</vt:lpstr>
      <vt:lpstr>Symbol</vt:lpstr>
      <vt:lpstr>Tahoma</vt:lpstr>
      <vt:lpstr>Times New Roman</vt:lpstr>
      <vt:lpstr>Tw Cen MT</vt:lpstr>
      <vt:lpstr>Wingdings</vt:lpstr>
      <vt:lpstr>1_Kurose</vt:lpstr>
      <vt:lpstr>6_Default Design</vt:lpstr>
      <vt:lpstr>2_Default Design</vt:lpstr>
      <vt:lpstr>Clip</vt:lpstr>
      <vt:lpstr>Network Applications: Load Balancing among Homogeneous Servers; Application Overlays (P2P)</vt:lpstr>
      <vt:lpstr>Outline</vt:lpstr>
      <vt:lpstr>Admin</vt:lpstr>
      <vt:lpstr>Recap: Direction Mechanisms</vt:lpstr>
      <vt:lpstr>VIP Clustering</vt:lpstr>
      <vt:lpstr>Load Balancer (LB): Basic Structure</vt:lpstr>
      <vt:lpstr>Problem</vt:lpstr>
      <vt:lpstr>Solution 1: Network Address Translation (NAT)</vt:lpstr>
      <vt:lpstr>Example Virtual Server via NAT</vt:lpstr>
      <vt:lpstr>LB/NAT Flow</vt:lpstr>
      <vt:lpstr>LB/NAT Flow</vt:lpstr>
      <vt:lpstr>LB/NAT Advantages and Disadvantages</vt:lpstr>
      <vt:lpstr>Goal: LB w/ Direct Reply</vt:lpstr>
      <vt:lpstr>LB with Direct Reply: Implication</vt:lpstr>
      <vt:lpstr>Why IP Address Matters?</vt:lpstr>
      <vt:lpstr>ARP Protocol</vt:lpstr>
      <vt:lpstr>ARP in Action</vt:lpstr>
      <vt:lpstr>LB/DR Problem</vt:lpstr>
      <vt:lpstr>LB via Direct Routing</vt:lpstr>
      <vt:lpstr>LB/DR Advantages and Disadvantages</vt:lpstr>
      <vt:lpstr>Example Implementation of LB</vt:lpstr>
      <vt:lpstr>Problem of the Load Balancer Architecture</vt:lpstr>
      <vt:lpstr>Solutions</vt:lpstr>
      <vt:lpstr>Microsoft NLB</vt:lpstr>
      <vt:lpstr>Discussion</vt:lpstr>
      <vt:lpstr>Recap: Direction Mechanisms</vt:lpstr>
      <vt:lpstr>Outline</vt:lpstr>
      <vt:lpstr>You Tube</vt:lpstr>
      <vt:lpstr>Pre-Google Team Size</vt:lpstr>
      <vt:lpstr>YouTube Design Alg.</vt:lpstr>
      <vt:lpstr>YouTube Major Components</vt:lpstr>
      <vt:lpstr>YouTube: Web Servers</vt:lpstr>
      <vt:lpstr>YouTube: Video Popularity</vt:lpstr>
      <vt:lpstr>YouTube: Video Popularity</vt:lpstr>
      <vt:lpstr>YouTube: Video Server Architecture</vt:lpstr>
      <vt:lpstr>YouTube Redirection Architecture</vt:lpstr>
      <vt:lpstr>YouTube Video Servers</vt:lpstr>
      <vt:lpstr>Thumbnail Servers</vt:lpstr>
      <vt:lpstr>Thumbnail Server Software Architecture</vt:lpstr>
      <vt:lpstr>Thumbnails Server: lighttpd/aio</vt:lpstr>
      <vt:lpstr>Example Server Systems</vt:lpstr>
      <vt:lpstr>Scalability of Server-Only Approaches</vt:lpstr>
      <vt:lpstr>Outline</vt:lpstr>
      <vt:lpstr>An Upper Bound on Scalability</vt:lpstr>
      <vt:lpstr>The Scalability Problem</vt:lpstr>
      <vt:lpstr>Theoretical Capacity:  upload is bottleneck</vt:lpstr>
      <vt:lpstr>Why not Building the Trees?</vt:lpstr>
      <vt:lpstr>Server+Host (P2P) Content Distribution: Key Design Issues</vt:lpstr>
      <vt:lpstr>Discussion: How to handle the issues?</vt:lpstr>
      <vt:lpstr>Example: BitTorrent</vt:lpstr>
      <vt:lpstr>BitTorrent: Lookup</vt:lpstr>
      <vt:lpstr>Metadata (.torrent) File Structure</vt:lpstr>
      <vt:lpstr>Tracker Protocol</vt:lpstr>
      <vt:lpstr>Tracker Protocol</vt:lpstr>
      <vt:lpstr>Robustness and efficiency: Piece-based Swarming</vt:lpstr>
      <vt:lpstr>Detail: Peer Protocol</vt:lpstr>
      <vt:lpstr>Peer Request</vt:lpstr>
      <vt:lpstr>Key Design Points</vt:lpstr>
      <vt:lpstr>Request: Block Availability</vt:lpstr>
      <vt:lpstr>Block Availability: Revisions</vt:lpstr>
      <vt:lpstr>BitTorrent: Unchoke</vt:lpstr>
      <vt:lpstr>Optimistic Unchoking</vt:lpstr>
      <vt:lpstr>BitTorrent Fluid Analysis</vt:lpstr>
      <vt:lpstr>System Evolution</vt:lpstr>
      <vt:lpstr>System State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406</cp:revision>
  <cp:lastPrinted>2017-10-17T21:29:53Z</cp:lastPrinted>
  <dcterms:created xsi:type="dcterms:W3CDTF">2006-08-16T00:00:00Z</dcterms:created>
  <dcterms:modified xsi:type="dcterms:W3CDTF">2021-11-04T12:12:17Z</dcterms:modified>
  <cp:category/>
</cp:coreProperties>
</file>