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55"/>
  </p:notesMasterIdLst>
  <p:handoutMasterIdLst>
    <p:handoutMasterId r:id="rId56"/>
  </p:handoutMasterIdLst>
  <p:sldIdLst>
    <p:sldId id="333" r:id="rId2"/>
    <p:sldId id="360" r:id="rId3"/>
    <p:sldId id="398" r:id="rId4"/>
    <p:sldId id="565" r:id="rId5"/>
    <p:sldId id="582" r:id="rId6"/>
    <p:sldId id="505" r:id="rId7"/>
    <p:sldId id="510" r:id="rId8"/>
    <p:sldId id="412" r:id="rId9"/>
    <p:sldId id="480" r:id="rId10"/>
    <p:sldId id="399" r:id="rId11"/>
    <p:sldId id="344" r:id="rId12"/>
    <p:sldId id="325" r:id="rId13"/>
    <p:sldId id="584" r:id="rId14"/>
    <p:sldId id="585" r:id="rId15"/>
    <p:sldId id="586" r:id="rId16"/>
    <p:sldId id="587" r:id="rId17"/>
    <p:sldId id="588" r:id="rId18"/>
    <p:sldId id="481" r:id="rId19"/>
    <p:sldId id="482" r:id="rId20"/>
    <p:sldId id="421" r:id="rId21"/>
    <p:sldId id="483" r:id="rId22"/>
    <p:sldId id="484" r:id="rId23"/>
    <p:sldId id="567" r:id="rId24"/>
    <p:sldId id="577" r:id="rId25"/>
    <p:sldId id="578" r:id="rId26"/>
    <p:sldId id="566" r:id="rId27"/>
    <p:sldId id="528" r:id="rId28"/>
    <p:sldId id="579" r:id="rId29"/>
    <p:sldId id="508" r:id="rId30"/>
    <p:sldId id="509" r:id="rId31"/>
    <p:sldId id="580" r:id="rId32"/>
    <p:sldId id="581" r:id="rId33"/>
    <p:sldId id="543" r:id="rId34"/>
    <p:sldId id="569" r:id="rId35"/>
    <p:sldId id="468" r:id="rId36"/>
    <p:sldId id="470" r:id="rId37"/>
    <p:sldId id="454" r:id="rId38"/>
    <p:sldId id="455" r:id="rId39"/>
    <p:sldId id="456" r:id="rId40"/>
    <p:sldId id="457" r:id="rId41"/>
    <p:sldId id="458" r:id="rId42"/>
    <p:sldId id="423" r:id="rId43"/>
    <p:sldId id="424" r:id="rId44"/>
    <p:sldId id="425" r:id="rId45"/>
    <p:sldId id="426" r:id="rId46"/>
    <p:sldId id="427" r:id="rId47"/>
    <p:sldId id="428" r:id="rId48"/>
    <p:sldId id="429" r:id="rId49"/>
    <p:sldId id="430" r:id="rId50"/>
    <p:sldId id="431" r:id="rId51"/>
    <p:sldId id="432" r:id="rId52"/>
    <p:sldId id="433" r:id="rId53"/>
    <p:sldId id="471" r:id="rId5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5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5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5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5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EAEAEA"/>
    <a:srgbClr val="DDDDDD"/>
    <a:srgbClr val="FFFFCC"/>
    <a:srgbClr val="66CCFF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67"/>
    <p:restoredTop sz="96638"/>
  </p:normalViewPr>
  <p:slideViewPr>
    <p:cSldViewPr>
      <p:cViewPr varScale="1">
        <p:scale>
          <a:sx n="141" d="100"/>
          <a:sy n="141" d="100"/>
        </p:scale>
        <p:origin x="8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8338" cy="4762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none" lIns="95087" tIns="47545" rIns="95087" bIns="47545" numCol="1" anchor="ctr" anchorCtr="0" compatLnSpc="1">
            <a:prstTxWarp prst="textNoShape">
              <a:avLst/>
            </a:prstTxWarp>
          </a:bodyPr>
          <a:lstStyle>
            <a:lvl1pPr algn="l" defTabSz="950913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3538" y="0"/>
            <a:ext cx="3128962" cy="4762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none" lIns="95087" tIns="47545" rIns="95087" bIns="47545" numCol="1" anchor="ctr" anchorCtr="0" compatLnSpc="1">
            <a:prstTxWarp prst="textNoShape">
              <a:avLst/>
            </a:prstTxWarp>
          </a:bodyPr>
          <a:lstStyle>
            <a:lvl1pPr algn="r" defTabSz="950913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0663"/>
            <a:ext cx="3208338" cy="4778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none" lIns="95087" tIns="47545" rIns="95087" bIns="47545" numCol="1" anchor="b" anchorCtr="0" compatLnSpc="1">
            <a:prstTxWarp prst="textNoShape">
              <a:avLst/>
            </a:prstTxWarp>
          </a:bodyPr>
          <a:lstStyle>
            <a:lvl1pPr algn="l" defTabSz="950913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3538" y="9110663"/>
            <a:ext cx="3128962" cy="4778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none" lIns="95087" tIns="47545" rIns="95087" bIns="47545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823E52C7-F698-0A4C-80CD-9FE1B85DC93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6110" tIns="48053" rIns="96110" bIns="48053" numCol="1" anchor="ctr" anchorCtr="0" compatLnSpc="1">
            <a:prstTxWarp prst="textNoShape">
              <a:avLst/>
            </a:prstTxWarp>
          </a:bodyPr>
          <a:lstStyle>
            <a:lvl1pPr algn="l" defTabSz="962025">
              <a:defRPr sz="1200">
                <a:latin typeface="Comic Sans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6110" tIns="48053" rIns="96110" bIns="48053" numCol="1" anchor="ctr" anchorCtr="0" compatLnSpc="1">
            <a:prstTxWarp prst="textNoShape">
              <a:avLst/>
            </a:prstTxWarp>
          </a:bodyPr>
          <a:lstStyle>
            <a:lvl1pPr algn="r" defTabSz="962025">
              <a:defRPr sz="1200">
                <a:latin typeface="Comic Sans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8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6110" tIns="48053" rIns="96110" bIns="4805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6110" tIns="48053" rIns="96110" bIns="48053" numCol="1" anchor="b" anchorCtr="0" compatLnSpc="1">
            <a:prstTxWarp prst="textNoShape">
              <a:avLst/>
            </a:prstTxWarp>
          </a:bodyPr>
          <a:lstStyle>
            <a:lvl1pPr algn="l" defTabSz="962025">
              <a:defRPr sz="1200">
                <a:latin typeface="Comic Sans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6110" tIns="48053" rIns="96110" bIns="48053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Comic Sans MS" charset="0"/>
              </a:defRPr>
            </a:lvl1pPr>
          </a:lstStyle>
          <a:p>
            <a:pPr>
              <a:defRPr/>
            </a:pPr>
            <a:fld id="{93D70120-BB9F-7A47-9E0D-FBDD385C40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9AA9955A-0048-6C4A-94D9-B5938B8132B0}" type="slidenum">
              <a:rPr lang="en-US" altLang="x-none" sz="1200">
                <a:latin typeface="Comic Sans MS" charset="0"/>
              </a:rPr>
              <a:pPr algn="r"/>
              <a:t>1</a:t>
            </a:fld>
            <a:endParaRPr lang="en-US" altLang="x-none" sz="1200">
              <a:latin typeface="Comic Sans MS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Arial" charset="0"/>
                <a:ea typeface="ＭＳ Ｐゴシック" charset="-128"/>
              </a:rPr>
              <a:t>http://www.classicrotaryphones.com/new-england-operators2_big.jpg</a:t>
            </a:r>
          </a:p>
        </p:txBody>
      </p:sp>
    </p:spTree>
    <p:extLst>
      <p:ext uri="{BB962C8B-B14F-4D97-AF65-F5344CB8AC3E}">
        <p14:creationId xmlns:p14="http://schemas.microsoft.com/office/powerpoint/2010/main" val="4155392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3417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7138" y="712788"/>
            <a:ext cx="4854575" cy="3643312"/>
          </a:xfrm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5200" y="4595813"/>
            <a:ext cx="5373688" cy="42783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6305" tIns="48156" rIns="96305" bIns="48156"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5181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1643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433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6211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6360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2263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2470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9558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203845A0-6603-B34D-BBCE-5EBCC2484D28}" type="slidenum">
              <a:rPr lang="en-US" altLang="x-none" sz="1200">
                <a:latin typeface="Comic Sans MS" charset="0"/>
              </a:rPr>
              <a:pPr algn="r"/>
              <a:t>2</a:t>
            </a:fld>
            <a:endParaRPr lang="en-US" altLang="x-none" sz="1200">
              <a:latin typeface="Comic Sans MS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2818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42365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307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4025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81376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Arial" charset="0"/>
                <a:ea typeface="ＭＳ Ｐゴシック" charset="-128"/>
              </a:rPr>
              <a:t>10M bps link and 10 flows: partition into 10 1 Mbps or </a:t>
            </a:r>
          </a:p>
        </p:txBody>
      </p:sp>
    </p:spTree>
    <p:extLst>
      <p:ext uri="{BB962C8B-B14F-4D97-AF65-F5344CB8AC3E}">
        <p14:creationId xmlns:p14="http://schemas.microsoft.com/office/powerpoint/2010/main" val="17863851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8383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62025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62025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62025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62025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eaLnBrk="1" hangingPunct="1"/>
            <a:fld id="{AAAC682C-EF70-5740-A84E-7ABC66DABCC1}" type="slidenum">
              <a:rPr lang="en-US" altLang="x-none" sz="1200">
                <a:latin typeface="Calibri" charset="0"/>
              </a:rPr>
              <a:pPr eaLnBrk="1" hangingPunct="1"/>
              <a:t>27</a:t>
            </a:fld>
            <a:endParaRPr lang="en-US" altLang="x-none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1447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Arial" charset="0"/>
                <a:ea typeface="ＭＳ Ｐゴシック" charset="-128"/>
              </a:rPr>
              <a:t>Key input parameters?</a:t>
            </a:r>
          </a:p>
        </p:txBody>
      </p:sp>
    </p:spTree>
    <p:extLst>
      <p:ext uri="{BB962C8B-B14F-4D97-AF65-F5344CB8AC3E}">
        <p14:creationId xmlns:p14="http://schemas.microsoft.com/office/powerpoint/2010/main" val="14120430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6557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9CEC877E-81BF-2A47-9F23-65AF795ED6F4}" type="slidenum">
              <a:rPr lang="en-US" altLang="x-none" sz="1200">
                <a:latin typeface="Comic Sans MS" charset="0"/>
              </a:rPr>
              <a:pPr algn="r"/>
              <a:t>3</a:t>
            </a:fld>
            <a:endParaRPr lang="en-US" altLang="x-none" sz="1200">
              <a:latin typeface="Comic Sans MS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AE214564-8261-3A44-8EA8-7B581750A85C}" type="slidenum">
              <a:rPr lang="en-US" altLang="x-none"/>
              <a:pPr/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28961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70DF84DF-1630-A440-8B7C-919DC975DB82}" type="slidenum">
              <a:rPr lang="en-US" altLang="x-none"/>
              <a:pPr/>
              <a:t>31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82336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A32DE7B8-2C99-0E42-B3E4-046B4124138F}" type="slidenum">
              <a:rPr lang="en-US" altLang="x-none"/>
              <a:pPr/>
              <a:t>32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25440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1435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F69136E8-F8E5-E544-AB88-32B9BA2C89B9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 algn="r"/>
              <a:t>34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0904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anchor="t"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236BE5C1-4D86-DE42-AD83-B55B7EAE9CC1}" type="slidenum">
              <a:rPr lang="en-US" altLang="x-none" sz="1200">
                <a:latin typeface="Calibri" charset="0"/>
              </a:rPr>
              <a:pPr algn="r" eaLnBrk="1" hangingPunct="1"/>
              <a:t>35</a:t>
            </a:fld>
            <a:endParaRPr lang="en-US" altLang="x-none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/>
          <a:lstStyle/>
          <a:p>
            <a:r>
              <a:rPr lang="en-US" altLang="x-none">
                <a:latin typeface="Calibri" charset="0"/>
                <a:ea typeface="ＭＳ Ｐゴシック" charset="-128"/>
              </a:rPr>
              <a:t>Rau = 2/3</a:t>
            </a:r>
          </a:p>
          <a:p>
            <a:r>
              <a:rPr lang="en-US" altLang="x-none">
                <a:latin typeface="Calibri" charset="0"/>
                <a:ea typeface="ＭＳ Ｐゴシック" charset="-128"/>
              </a:rPr>
              <a:t>(1-2/3)(2/3)^3 = 1/3 * 8/27 = 8/84 = 10% 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BA2F8674-B395-054E-91CF-F45EA43C8D45}" type="slidenum">
              <a:rPr lang="en-US" altLang="x-none" sz="1200">
                <a:latin typeface="Calibri" charset="0"/>
              </a:rPr>
              <a:pPr algn="r" eaLnBrk="1" hangingPunct="1"/>
              <a:t>36</a:t>
            </a:fld>
            <a:endParaRPr lang="en-US" altLang="x-none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6876361D-5BEC-A54F-A20A-17D52F9BD903}" type="slidenum">
              <a:rPr lang="en-US" altLang="x-none" sz="1200">
                <a:latin typeface="Comic Sans MS" charset="0"/>
              </a:rPr>
              <a:pPr algn="r"/>
              <a:t>37</a:t>
            </a:fld>
            <a:endParaRPr lang="en-US" altLang="x-none" sz="1200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8235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16D0A3B2-B717-DB42-80B0-D6947FA15699}" type="slidenum">
              <a:rPr lang="en-US" altLang="x-none" sz="1200">
                <a:latin typeface="Comic Sans MS" charset="0"/>
              </a:rPr>
              <a:pPr algn="r"/>
              <a:t>40</a:t>
            </a:fld>
            <a:endParaRPr lang="en-US" altLang="x-none" sz="1200">
              <a:latin typeface="Comic Sans MS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2475"/>
            <a:ext cx="5359400" cy="43195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39185397-5281-1F42-BBC4-9B2021EEB314}" type="slidenum">
              <a:rPr lang="en-US" altLang="x-none" sz="1200">
                <a:latin typeface="Comic Sans MS" charset="0"/>
              </a:rPr>
              <a:pPr algn="r"/>
              <a:t>41</a:t>
            </a:fld>
            <a:endParaRPr lang="en-US" altLang="x-none" sz="1200">
              <a:latin typeface="Comic Sans MS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0850" lvl="1"/>
            <a:r>
              <a:rPr lang="en-US" altLang="zh-CN">
                <a:latin typeface="Arial" charset="0"/>
                <a:ea typeface="宋体" charset="-122"/>
              </a:rPr>
              <a:t>Disadvantages: </a:t>
            </a:r>
            <a:r>
              <a:rPr lang="en-US" altLang="x-none">
                <a:latin typeface="Arial" charset="0"/>
                <a:ea typeface="ＭＳ Ｐゴシック" charset="-128"/>
              </a:rPr>
              <a:t>routes may change during session</a:t>
            </a:r>
          </a:p>
          <a:p>
            <a:pPr marL="450850" lvl="1"/>
            <a:r>
              <a:rPr lang="en-US" altLang="zh-CN">
                <a:latin typeface="Arial" charset="0"/>
                <a:ea typeface="宋体" charset="-122"/>
              </a:rPr>
              <a:t>Advantage: </a:t>
            </a:r>
            <a:r>
              <a:rPr lang="en-US" altLang="x-none">
                <a:latin typeface="Arial" charset="0"/>
                <a:ea typeface="ＭＳ Ｐゴシック" charset="-128"/>
              </a:rPr>
              <a:t>routers do not keep any state about a flow</a:t>
            </a:r>
            <a:r>
              <a:rPr lang="en-US" altLang="zh-CN">
                <a:latin typeface="Arial" charset="0"/>
                <a:ea typeface="宋体" charset="-122"/>
              </a:rPr>
              <a:t>;</a:t>
            </a:r>
          </a:p>
          <a:p>
            <a:pPr marL="450850" lvl="1"/>
            <a:r>
              <a:rPr lang="en-US" altLang="x-none">
                <a:latin typeface="Arial" charset="0"/>
                <a:ea typeface="ＭＳ Ｐゴシック" charset="-128"/>
              </a:rPr>
              <a:t>thus, network architecture is </a:t>
            </a:r>
          </a:p>
          <a:p>
            <a:pPr marL="903288" lvl="2"/>
            <a:r>
              <a:rPr lang="en-US" altLang="x-none">
                <a:latin typeface="Arial" charset="0"/>
                <a:ea typeface="ＭＳ Ｐゴシック" charset="-128"/>
              </a:rPr>
              <a:t>robust</a:t>
            </a:r>
          </a:p>
          <a:p>
            <a:pPr marL="903288" lvl="2"/>
            <a:r>
              <a:rPr lang="en-US" altLang="x-none">
                <a:latin typeface="Arial" charset="0"/>
                <a:ea typeface="ＭＳ Ｐゴシック" charset="-128"/>
              </a:rPr>
              <a:t>scalable </a:t>
            </a:r>
          </a:p>
          <a:p>
            <a:endParaRPr lang="en-US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5550" y="712788"/>
            <a:ext cx="4857750" cy="3643312"/>
          </a:xfrm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5200" y="4595813"/>
            <a:ext cx="5373688" cy="42783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6305" tIns="48156" rIns="96305" bIns="48156"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5550" y="712788"/>
            <a:ext cx="4857750" cy="3643312"/>
          </a:xfrm>
          <a:ln/>
        </p:spPr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5200" y="4595813"/>
            <a:ext cx="5373688" cy="42783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6305" tIns="48156" rIns="96305" bIns="48156"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8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11595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5550" y="712788"/>
            <a:ext cx="4857750" cy="3643312"/>
          </a:xfrm>
          <a:solidFill>
            <a:srgbClr val="FFFFFF"/>
          </a:solidFill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5200" y="4595813"/>
            <a:ext cx="5373688" cy="42783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305" tIns="48156" rIns="96305" bIns="48156"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>
                <a:latin typeface="Arial" charset="0"/>
                <a:ea typeface="新細明體" charset="-120"/>
              </a:rPr>
              <a:t>What advantages do virtual circuit have over datagram?</a:t>
            </a:r>
          </a:p>
          <a:p>
            <a:r>
              <a:rPr lang="en-US" altLang="zh-TW" dirty="0">
                <a:latin typeface="Arial" charset="0"/>
                <a:ea typeface="新細明體" charset="-120"/>
              </a:rPr>
              <a:t>   can treat different flows differently, if flows setup its desired treatment</a:t>
            </a:r>
          </a:p>
          <a:p>
            <a:pPr marL="450850" lvl="1"/>
            <a:r>
              <a:rPr lang="en-US" altLang="zh-TW" dirty="0">
                <a:solidFill>
                  <a:srgbClr val="FF0000"/>
                </a:solidFill>
                <a:latin typeface="Arial" charset="0"/>
                <a:ea typeface="新細明體" charset="-120"/>
              </a:rPr>
              <a:t>Guarantees in-sequence</a:t>
            </a:r>
            <a:r>
              <a:rPr lang="en-US" altLang="zh-TW" dirty="0">
                <a:latin typeface="Arial" charset="0"/>
                <a:ea typeface="新細明體" charset="-120"/>
              </a:rPr>
              <a:t> delivery of packets</a:t>
            </a:r>
          </a:p>
          <a:p>
            <a:pPr marL="450850" lvl="1"/>
            <a:r>
              <a:rPr lang="en-US" altLang="zh-TW" dirty="0">
                <a:latin typeface="Arial" charset="0"/>
                <a:ea typeface="新細明體" charset="-120"/>
              </a:rPr>
              <a:t>However: Packets from </a:t>
            </a:r>
            <a:r>
              <a:rPr lang="en-US" altLang="zh-TW" dirty="0">
                <a:solidFill>
                  <a:srgbClr val="FF0000"/>
                </a:solidFill>
                <a:latin typeface="Arial" charset="0"/>
                <a:ea typeface="新細明體" charset="-120"/>
              </a:rPr>
              <a:t>different</a:t>
            </a:r>
            <a:r>
              <a:rPr lang="en-US" altLang="zh-TW" dirty="0">
                <a:latin typeface="Arial" charset="0"/>
                <a:ea typeface="新細明體" charset="-120"/>
              </a:rPr>
              <a:t> virtual circuits may be </a:t>
            </a:r>
            <a:r>
              <a:rPr lang="en-US" altLang="zh-TW" dirty="0">
                <a:solidFill>
                  <a:srgbClr val="FF0000"/>
                </a:solidFill>
                <a:latin typeface="Arial" charset="0"/>
                <a:ea typeface="新細明體" charset="-120"/>
              </a:rPr>
              <a:t>interleaved</a:t>
            </a:r>
          </a:p>
          <a:p>
            <a:endParaRPr lang="en-US" altLang="x-none" dirty="0">
              <a:latin typeface="Arial" charset="0"/>
              <a:ea typeface="ＭＳ Ｐゴシック" charset="-128"/>
            </a:endParaRPr>
          </a:p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7120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9215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9603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EDD0F-ACCD-2446-BC16-4C0A5A4C924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350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9A499-18D4-5D42-8974-16D62105C4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7291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787D1-B53E-DE4A-912C-CCE3FF5068B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7569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60" y="228178"/>
            <a:ext cx="7772718" cy="1144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2661" y="1600412"/>
            <a:ext cx="3809472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21" y="1600412"/>
            <a:ext cx="3811057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530B32E3-A92F-4A41-AF51-D37B99C553F4}" type="datetime1">
              <a:rPr lang="en-US" altLang="x-none"/>
              <a:pPr>
                <a:defRPr/>
              </a:pPr>
              <a:t>11/2/21</a:t>
            </a:fld>
            <a:endParaRPr lang="en-US" altLang="x-non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D66223-508A-B34F-BF39-77E04341202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49535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60" y="228178"/>
            <a:ext cx="7772718" cy="1144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2661" y="1600412"/>
            <a:ext cx="3809472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4321" y="1600412"/>
            <a:ext cx="3811057" cy="22469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4321" y="3999444"/>
            <a:ext cx="3811057" cy="22484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536BE8-938B-7E48-968D-B5E213A662AE}" type="datetime1">
              <a:rPr lang="en-US" altLang="x-none"/>
              <a:pPr/>
              <a:t>11/2/21</a:t>
            </a:fld>
            <a:endParaRPr lang="en-US" altLang="x-non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DE5ECF-B8BA-3F4E-B35B-490D33E872F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272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5D657-9558-0F49-AFEE-B5906D87F25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0342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835BC-CEB6-5E44-8766-FA26560ACB1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3687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78CFB-1A34-AB42-B432-FF699C15AF5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1514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61FEE-DECC-F341-BDB9-B242A2567C9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0947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566DA-3114-4F4D-BEE9-E0098A50FA9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72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42049-0041-694B-AAE7-BBF2FB23E03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8088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B1A54-0A49-FE4C-A96A-CA425781459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945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92E4A-0144-614C-AB31-27C784188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5781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11" tIns="45708" rIns="91411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x-none" altLang="x-none"/>
          </a:p>
        </p:txBody>
      </p:sp>
      <p:sp>
        <p:nvSpPr>
          <p:cNvPr id="452613" name="Text Box 5"/>
          <p:cNvSpPr txBox="1">
            <a:spLocks noChangeArrowheads="1"/>
          </p:cNvSpPr>
          <p:nvPr/>
        </p:nvSpPr>
        <p:spPr bwMode="auto">
          <a:xfrm>
            <a:off x="8040688" y="6396038"/>
            <a:ext cx="184150" cy="166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285" tIns="45642" rIns="91285" bIns="45642">
            <a:spAutoFit/>
          </a:bodyPr>
          <a:lstStyle>
            <a:lvl1pPr defTabSz="912813"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12813"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12813"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12813"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12813"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x-none" altLang="x-none"/>
          </a:p>
        </p:txBody>
      </p:sp>
      <p:sp>
        <p:nvSpPr>
          <p:cNvPr id="45261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4950" y="6402388"/>
            <a:ext cx="2130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261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2575" y="6402388"/>
            <a:ext cx="395605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261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charset="0"/>
              </a:defRPr>
            </a:lvl1pPr>
          </a:lstStyle>
          <a:p>
            <a:pPr>
              <a:defRPr/>
            </a:pPr>
            <a:fld id="{E9CACA42-C27B-384F-AD7C-AC75ACD4DC7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2" r:id="rId1"/>
    <p:sldLayoutId id="2147484243" r:id="rId2"/>
    <p:sldLayoutId id="2147484244" r:id="rId3"/>
    <p:sldLayoutId id="2147484245" r:id="rId4"/>
    <p:sldLayoutId id="2147484246" r:id="rId5"/>
    <p:sldLayoutId id="2147484247" r:id="rId6"/>
    <p:sldLayoutId id="2147484248" r:id="rId7"/>
    <p:sldLayoutId id="2147484249" r:id="rId8"/>
    <p:sldLayoutId id="2147484250" r:id="rId9"/>
    <p:sldLayoutId id="2147484251" r:id="rId10"/>
    <p:sldLayoutId id="2147484252" r:id="rId11"/>
    <p:sldLayoutId id="2147484253" r:id="rId12"/>
    <p:sldLayoutId id="2147484266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34.png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30.wmf"/><Relationship Id="rId12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31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43.png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35.wmf"/><Relationship Id="rId12" Type="http://schemas.openxmlformats.org/officeDocument/2006/relationships/image" Target="../media/image3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0.bin"/><Relationship Id="rId5" Type="http://schemas.openxmlformats.org/officeDocument/2006/relationships/image" Target="../media/image34.wmf"/><Relationship Id="rId10" Type="http://schemas.openxmlformats.org/officeDocument/2006/relationships/image" Target="../media/image28.png"/><Relationship Id="rId4" Type="http://schemas.openxmlformats.org/officeDocument/2006/relationships/oleObject" Target="../embeddings/oleObject17.bin"/><Relationship Id="rId9" Type="http://schemas.openxmlformats.org/officeDocument/2006/relationships/image" Target="../media/image3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3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7.emf"/><Relationship Id="rId5" Type="http://schemas.openxmlformats.org/officeDocument/2006/relationships/image" Target="../media/image38.e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2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notesSlide" Target="../notesSlides/notesSlide39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8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png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emf"/><Relationship Id="rId5" Type="http://schemas.openxmlformats.org/officeDocument/2006/relationships/image" Target="../media/image1.png"/><Relationship Id="rId15" Type="http://schemas.openxmlformats.org/officeDocument/2006/relationships/image" Target="../media/image10.png"/><Relationship Id="rId10" Type="http://schemas.openxmlformats.org/officeDocument/2006/relationships/image" Target="../media/image5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image" Target="../media/image9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55.png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52.png"/><Relationship Id="rId12" Type="http://schemas.openxmlformats.org/officeDocument/2006/relationships/image" Target="../media/image5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1.png"/><Relationship Id="rId11" Type="http://schemas.openxmlformats.org/officeDocument/2006/relationships/image" Target="../media/image45.png"/><Relationship Id="rId5" Type="http://schemas.openxmlformats.org/officeDocument/2006/relationships/image" Target="../media/image43.emf"/><Relationship Id="rId10" Type="http://schemas.openxmlformats.org/officeDocument/2006/relationships/image" Target="../media/image44.emf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27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28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/>
          <a:p>
            <a:pPr algn="ctr"/>
            <a:r>
              <a:rPr lang="en-US" altLang="x-none" sz="3200">
                <a:ea typeface="ＭＳ Ｐゴシック" charset="-128"/>
              </a:rPr>
              <a:t>Statistical Multiplexing;</a:t>
            </a:r>
            <a:br>
              <a:rPr lang="en-US" altLang="x-none" sz="3200">
                <a:ea typeface="ＭＳ Ｐゴシック" charset="-128"/>
              </a:rPr>
            </a:br>
            <a:r>
              <a:rPr lang="en-US" altLang="x-none" sz="3200">
                <a:ea typeface="ＭＳ Ｐゴシック" charset="-128"/>
              </a:rPr>
              <a:t>Layered Network Architecture; </a:t>
            </a:r>
            <a:br>
              <a:rPr lang="en-US" altLang="x-none" sz="3200">
                <a:ea typeface="ＭＳ Ｐゴシック" charset="-128"/>
              </a:rPr>
            </a:br>
            <a:r>
              <a:rPr lang="en-US" altLang="x-none" sz="3200">
                <a:ea typeface="ＭＳ Ｐゴシック" charset="-128"/>
              </a:rPr>
              <a:t>End-to-end Arguments</a:t>
            </a:r>
          </a:p>
        </p:txBody>
      </p:sp>
      <p:sp>
        <p:nvSpPr>
          <p:cNvPr id="2969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505200"/>
            <a:ext cx="7010400" cy="1752600"/>
          </a:xfrm>
        </p:spPr>
        <p:txBody>
          <a:bodyPr/>
          <a:lstStyle/>
          <a:p>
            <a:r>
              <a:rPr lang="en-US" altLang="zh-CN" sz="2400" dirty="0">
                <a:ea typeface="ＭＳ Ｐゴシック" charset="-128"/>
              </a:rPr>
              <a:t>Qiao</a:t>
            </a:r>
            <a:r>
              <a:rPr lang="zh-CN" altLang="en-US" sz="2400" dirty="0">
                <a:ea typeface="ＭＳ Ｐゴシック" charset="-128"/>
              </a:rPr>
              <a:t> </a:t>
            </a:r>
            <a:r>
              <a:rPr lang="en-US" altLang="zh-CN" sz="2400" dirty="0">
                <a:ea typeface="ＭＳ Ｐゴシック" charset="-128"/>
              </a:rPr>
              <a:t>Xiang</a:t>
            </a:r>
            <a:endParaRPr lang="en-US" altLang="x-none" sz="2400" dirty="0">
              <a:ea typeface="ＭＳ Ｐゴシック" charset="-128"/>
            </a:endParaRPr>
          </a:p>
          <a:p>
            <a:endParaRPr lang="en-US" altLang="x-none" sz="2400" dirty="0">
              <a:ea typeface="ＭＳ Ｐゴシック" charset="-128"/>
            </a:endParaRPr>
          </a:p>
          <a:p>
            <a:r>
              <a:rPr lang="en-US" altLang="x-none" sz="2400" dirty="0">
                <a:ea typeface="ＭＳ Ｐゴシック" charset="-128"/>
              </a:rPr>
              <a:t>https://</a:t>
            </a:r>
            <a:r>
              <a:rPr lang="en-US" altLang="x-none" sz="2400" dirty="0" err="1">
                <a:ea typeface="ＭＳ Ｐゴシック" charset="-128"/>
              </a:rPr>
              <a:t>qiaoxiang.me</a:t>
            </a:r>
            <a:r>
              <a:rPr lang="en-US" altLang="x-none" sz="2400" dirty="0">
                <a:ea typeface="ＭＳ Ｐゴシック" charset="-128"/>
              </a:rPr>
              <a:t>/courses/cnns-xmuf21/</a:t>
            </a:r>
            <a:r>
              <a:rPr lang="en-US" altLang="x-none" sz="2400" dirty="0" err="1">
                <a:ea typeface="ＭＳ Ｐゴシック" charset="-128"/>
              </a:rPr>
              <a:t>index.shtml</a:t>
            </a:r>
            <a:endParaRPr lang="en-US" altLang="x-none" sz="2400" dirty="0">
              <a:ea typeface="ＭＳ Ｐゴシック" charset="-128"/>
            </a:endParaRPr>
          </a:p>
          <a:p>
            <a:endParaRPr lang="en-US" altLang="x-none" sz="2400" dirty="0">
              <a:ea typeface="ＭＳ Ｐゴシック" charset="-128"/>
            </a:endParaRPr>
          </a:p>
          <a:p>
            <a:r>
              <a:rPr lang="en-US" altLang="x-none" sz="2400" dirty="0">
                <a:ea typeface="ＭＳ Ｐゴシック" charset="-128"/>
              </a:rPr>
              <a:t>09/</a:t>
            </a:r>
            <a:r>
              <a:rPr lang="en-US" altLang="zh-CN" sz="2400" dirty="0">
                <a:ea typeface="ＭＳ Ｐゴシック" charset="-128"/>
              </a:rPr>
              <a:t>23</a:t>
            </a:r>
            <a:r>
              <a:rPr lang="en-US" altLang="x-none" sz="2400" dirty="0">
                <a:ea typeface="ＭＳ Ｐゴシック" charset="-128"/>
              </a:rPr>
              <a:t>/20</a:t>
            </a:r>
            <a:r>
              <a:rPr lang="en-US" altLang="zh-CN" sz="2400" dirty="0">
                <a:ea typeface="ＭＳ Ｐゴシック" charset="-128"/>
              </a:rPr>
              <a:t>21</a:t>
            </a:r>
            <a:endParaRPr lang="en-US" altLang="x-none" sz="2400" dirty="0">
              <a:ea typeface="ＭＳ Ｐゴシック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532090-C402-854E-8357-E0E7680AA71B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BE1A9BF7-97F4-6B4E-9A75-B390663964E9}" type="slidenum">
              <a:rPr lang="en-US" altLang="x-none" sz="1198">
                <a:latin typeface="Tahoma" charset="0"/>
              </a:rPr>
              <a:pPr/>
              <a:t>10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39938" name="Rectangle 4"/>
          <p:cNvSpPr>
            <a:spLocks noChangeArrowheads="1"/>
          </p:cNvSpPr>
          <p:nvPr/>
        </p:nvSpPr>
        <p:spPr bwMode="auto">
          <a:xfrm>
            <a:off x="534527" y="228178"/>
            <a:ext cx="7758033" cy="114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594" u="sng">
                <a:solidFill>
                  <a:schemeClr val="accent2"/>
                </a:solidFill>
              </a:rPr>
              <a:t>Circuit Switching</a:t>
            </a:r>
            <a:endParaRPr lang="en-US" altLang="x-none" sz="3993" u="sng">
              <a:solidFill>
                <a:schemeClr val="accent2"/>
              </a:solidFill>
            </a:endParaRPr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534527" y="1597242"/>
            <a:ext cx="3802957" cy="373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sz="2396" dirty="0">
                <a:ea typeface="宋体" charset="-122"/>
              </a:rPr>
              <a:t>Each link has a number of “</a:t>
            </a:r>
            <a:r>
              <a:rPr lang="en-US" altLang="zh-CN" sz="2396" dirty="0">
                <a:solidFill>
                  <a:schemeClr val="accent2"/>
                </a:solidFill>
                <a:ea typeface="宋体" charset="-122"/>
              </a:rPr>
              <a:t>circuits</a:t>
            </a:r>
            <a:r>
              <a:rPr lang="en-US" altLang="zh-CN" sz="2396" dirty="0">
                <a:ea typeface="宋体" charset="-122"/>
              </a:rPr>
              <a:t>”</a:t>
            </a:r>
          </a:p>
          <a:p>
            <a:pPr marL="798660" lvl="1" indent="-342283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1996" dirty="0">
                <a:ea typeface="宋体" charset="-122"/>
              </a:rPr>
              <a:t>sometime we refer to a “circuit” as a channel or a line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</a:pPr>
            <a:endParaRPr lang="en-US" altLang="zh-CN" sz="1996" dirty="0">
              <a:ea typeface="宋体" charset="-122"/>
            </a:endParaRP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sz="2396" dirty="0">
                <a:ea typeface="宋体" charset="-122"/>
              </a:rPr>
              <a:t>An e</a:t>
            </a:r>
            <a:r>
              <a:rPr lang="en-US" altLang="x-none" sz="2396" dirty="0"/>
              <a:t>nd-to-end </a:t>
            </a:r>
            <a:r>
              <a:rPr lang="en-US" altLang="zh-CN" sz="2396" dirty="0">
                <a:ea typeface="宋体" charset="-122"/>
              </a:rPr>
              <a:t>connection reserves one “circuit” at each link</a:t>
            </a:r>
            <a:endParaRPr lang="en-US" altLang="zh-CN" sz="1996" dirty="0">
              <a:ea typeface="宋体" charset="-122"/>
            </a:endParaRPr>
          </a:p>
        </p:txBody>
      </p:sp>
      <p:graphicFrame>
        <p:nvGraphicFramePr>
          <p:cNvPr id="39940" name="Object 229"/>
          <p:cNvGraphicFramePr>
            <a:graphicFrameLocks noChangeAspect="1"/>
          </p:cNvGraphicFramePr>
          <p:nvPr/>
        </p:nvGraphicFramePr>
        <p:xfrm>
          <a:off x="4267764" y="1497415"/>
          <a:ext cx="4858278" cy="4061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2" name="Photo Editor Photo" r:id="rId4" imgW="11155332" imgH="9326277" progId="MSPhotoEd.3">
                  <p:embed/>
                </p:oleObj>
              </mc:Choice>
              <mc:Fallback>
                <p:oleObj name="Photo Editor Photo" r:id="rId4" imgW="11155332" imgH="9326277" progId="MSPhotoEd.3">
                  <p:embed/>
                  <p:pic>
                    <p:nvPicPr>
                      <p:cNvPr id="39940" name="Object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764" y="1497415"/>
                        <a:ext cx="4858278" cy="4061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230"/>
          <p:cNvSpPr txBox="1">
            <a:spLocks noChangeArrowheads="1"/>
          </p:cNvSpPr>
          <p:nvPr/>
        </p:nvSpPr>
        <p:spPr bwMode="auto">
          <a:xfrm>
            <a:off x="464806" y="6167129"/>
            <a:ext cx="5568164" cy="58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1597">
                <a:ea typeface="宋体" charset="-122"/>
              </a:rPr>
              <a:t>First commercial telephone switchboard was </a:t>
            </a:r>
            <a:r>
              <a:rPr lang="en-US" altLang="x-none" sz="1597"/>
              <a:t>opened in </a:t>
            </a:r>
            <a:br>
              <a:rPr lang="en-US" altLang="x-none" sz="1597"/>
            </a:br>
            <a:r>
              <a:rPr lang="en-US" altLang="x-none" sz="1597"/>
              <a:t>1878 to serve the 21 telephone customers in New Haven</a:t>
            </a:r>
          </a:p>
        </p:txBody>
      </p:sp>
      <p:pic>
        <p:nvPicPr>
          <p:cNvPr id="39942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382" y="4891554"/>
            <a:ext cx="2972645" cy="197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105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1280E818-B2E8-2F4A-BB54-89080E550402}" type="slidenum">
              <a:rPr lang="en-US" altLang="x-none" sz="1198">
                <a:latin typeface="Tahoma" charset="0"/>
              </a:rPr>
              <a:pPr/>
              <a:t>11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194">
                <a:ea typeface="ＭＳ Ｐゴシック" charset="-128"/>
              </a:rPr>
              <a:t>Circuit Switching: The Process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Three phases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circuit establishment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data transfer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circuit termination</a:t>
            </a:r>
          </a:p>
        </p:txBody>
      </p:sp>
    </p:spTree>
    <p:extLst>
      <p:ext uri="{BB962C8B-B14F-4D97-AF65-F5344CB8AC3E}">
        <p14:creationId xmlns:p14="http://schemas.microsoft.com/office/powerpoint/2010/main" val="359429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3FF60938-941C-5344-91DF-2FF43D32F756}" type="slidenum">
              <a:rPr lang="en-US" altLang="x-none" sz="1198">
                <a:latin typeface="Tahoma" charset="0"/>
              </a:rPr>
              <a:pPr/>
              <a:t>12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46082" name="Rectangle 3"/>
          <p:cNvSpPr>
            <a:spLocks noChangeArrowheads="1"/>
          </p:cNvSpPr>
          <p:nvPr/>
        </p:nvSpPr>
        <p:spPr bwMode="auto">
          <a:xfrm>
            <a:off x="4261425" y="1711332"/>
            <a:ext cx="0" cy="11092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4261425" y="1769961"/>
            <a:ext cx="0" cy="11091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1068526" y="1917324"/>
            <a:ext cx="0" cy="1267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46085" name="Rectangle 6"/>
          <p:cNvSpPr>
            <a:spLocks noChangeArrowheads="1"/>
          </p:cNvSpPr>
          <p:nvPr/>
        </p:nvSpPr>
        <p:spPr bwMode="auto">
          <a:xfrm>
            <a:off x="1792672" y="2069442"/>
            <a:ext cx="0" cy="1267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068526" y="1993383"/>
            <a:ext cx="0" cy="1267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46087" name="Rectangle 8"/>
          <p:cNvSpPr>
            <a:spLocks noChangeArrowheads="1"/>
          </p:cNvSpPr>
          <p:nvPr/>
        </p:nvSpPr>
        <p:spPr bwMode="auto">
          <a:xfrm>
            <a:off x="1792672" y="2147087"/>
            <a:ext cx="0" cy="1267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46088" name="Rectangle 9"/>
          <p:cNvSpPr>
            <a:spLocks noChangeArrowheads="1"/>
          </p:cNvSpPr>
          <p:nvPr/>
        </p:nvSpPr>
        <p:spPr bwMode="auto">
          <a:xfrm>
            <a:off x="1068526" y="3086734"/>
            <a:ext cx="0" cy="1267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46089" name="Rectangle 10"/>
          <p:cNvSpPr>
            <a:spLocks noChangeArrowheads="1"/>
          </p:cNvSpPr>
          <p:nvPr/>
        </p:nvSpPr>
        <p:spPr bwMode="auto">
          <a:xfrm>
            <a:off x="3152229" y="3519321"/>
            <a:ext cx="0" cy="1267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46090" name="Rectangle 11"/>
          <p:cNvSpPr>
            <a:spLocks noChangeArrowheads="1"/>
          </p:cNvSpPr>
          <p:nvPr/>
        </p:nvSpPr>
        <p:spPr bwMode="auto">
          <a:xfrm>
            <a:off x="1068526" y="3810881"/>
            <a:ext cx="0" cy="1267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46091" name="Rectangle 12"/>
          <p:cNvSpPr>
            <a:spLocks noChangeArrowheads="1"/>
          </p:cNvSpPr>
          <p:nvPr/>
        </p:nvSpPr>
        <p:spPr bwMode="auto">
          <a:xfrm>
            <a:off x="3152229" y="4256143"/>
            <a:ext cx="0" cy="1267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46092" name="Line 16"/>
          <p:cNvSpPr>
            <a:spLocks noChangeShapeType="1"/>
          </p:cNvSpPr>
          <p:nvPr/>
        </p:nvSpPr>
        <p:spPr bwMode="auto">
          <a:xfrm>
            <a:off x="3729011" y="2966307"/>
            <a:ext cx="6338" cy="365717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 vert="eaVert" wrap="none" lIns="91951" tIns="45977" rIns="91951" bIns="45977" anchor="ctr"/>
          <a:lstStyle/>
          <a:p>
            <a:endParaRPr lang="en-US" sz="499"/>
          </a:p>
        </p:txBody>
      </p:sp>
      <p:sp>
        <p:nvSpPr>
          <p:cNvPr id="46093" name="Line 18"/>
          <p:cNvSpPr>
            <a:spLocks noChangeShapeType="1"/>
          </p:cNvSpPr>
          <p:nvPr/>
        </p:nvSpPr>
        <p:spPr bwMode="auto">
          <a:xfrm flipH="1">
            <a:off x="1985989" y="2795174"/>
            <a:ext cx="20600" cy="38283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 vert="eaVert" wrap="none" lIns="91951" tIns="45977" rIns="91951" bIns="45977" anchor="ctr"/>
          <a:lstStyle/>
          <a:p>
            <a:endParaRPr lang="en-US" sz="499"/>
          </a:p>
        </p:txBody>
      </p:sp>
      <p:sp>
        <p:nvSpPr>
          <p:cNvPr id="112666" name="AutoShape 26"/>
          <p:cNvSpPr>
            <a:spLocks noChangeArrowheads="1"/>
          </p:cNvSpPr>
          <p:nvPr/>
        </p:nvSpPr>
        <p:spPr bwMode="auto">
          <a:xfrm rot="16200000" flipH="1">
            <a:off x="4441274" y="1526729"/>
            <a:ext cx="304237" cy="5173606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51" tIns="45977" rIns="91951" bIns="45977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112669" name="AutoShape 29"/>
          <p:cNvSpPr>
            <a:spLocks noChangeArrowheads="1"/>
          </p:cNvSpPr>
          <p:nvPr/>
        </p:nvSpPr>
        <p:spPr bwMode="auto">
          <a:xfrm rot="5400000">
            <a:off x="2776687" y="2322973"/>
            <a:ext cx="183810" cy="1724007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51" tIns="45977" rIns="91951" bIns="45977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112672" name="AutoShape 32"/>
          <p:cNvSpPr>
            <a:spLocks/>
          </p:cNvSpPr>
          <p:nvPr/>
        </p:nvSpPr>
        <p:spPr bwMode="auto">
          <a:xfrm>
            <a:off x="1757811" y="3124763"/>
            <a:ext cx="90321" cy="1064828"/>
          </a:xfrm>
          <a:prstGeom prst="leftBrace">
            <a:avLst>
              <a:gd name="adj1" fmla="val 98245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48" tIns="45827" rIns="91648" bIns="229137" anchor="ctr"/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spcAft>
                <a:spcPts val="998"/>
              </a:spcAft>
            </a:pPr>
            <a:r>
              <a:rPr lang="en-US" altLang="x-none" sz="1597"/>
              <a:t>circuit               </a:t>
            </a:r>
            <a:br>
              <a:rPr lang="en-US" altLang="x-none" sz="1597"/>
            </a:br>
            <a:r>
              <a:rPr lang="en-US" altLang="x-none" sz="1597"/>
              <a:t>establishment</a:t>
            </a:r>
            <a:r>
              <a:rPr lang="en-US" altLang="x-none" sz="1597">
                <a:latin typeface="新細明體" charset="-120"/>
              </a:rPr>
              <a:t>   </a:t>
            </a:r>
            <a:endParaRPr lang="en-US" altLang="x-none" sz="1597">
              <a:solidFill>
                <a:srgbClr val="000000"/>
              </a:solidFill>
              <a:latin typeface="新細明體" charset="-120"/>
            </a:endParaRP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1743552" y="4265651"/>
            <a:ext cx="5441398" cy="1766791"/>
            <a:chOff x="1099" y="2692"/>
            <a:chExt cx="3434" cy="1115"/>
          </a:xfrm>
        </p:grpSpPr>
        <p:sp>
          <p:nvSpPr>
            <p:cNvPr id="46125" name="AutoShape 14"/>
            <p:cNvSpPr>
              <a:spLocks noChangeArrowheads="1"/>
            </p:cNvSpPr>
            <p:nvPr/>
          </p:nvSpPr>
          <p:spPr bwMode="auto">
            <a:xfrm rot="5400000">
              <a:off x="2343" y="1617"/>
              <a:ext cx="1115" cy="3265"/>
            </a:xfrm>
            <a:prstGeom prst="parallelogram">
              <a:avLst>
                <a:gd name="adj" fmla="val 25000"/>
              </a:avLst>
            </a:prstGeom>
            <a:solidFill>
              <a:srgbClr val="C1CE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91924" tIns="45962" rIns="91924" bIns="45962" anchor="ctr"/>
            <a:lstStyle>
              <a:lvl1pPr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ts val="998"/>
                </a:spcBef>
                <a:spcAft>
                  <a:spcPts val="998"/>
                </a:spcAft>
              </a:pPr>
              <a:r>
                <a:rPr lang="en-US" altLang="zh-TW" sz="2396" i="1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DATA</a:t>
              </a:r>
            </a:p>
          </p:txBody>
        </p:sp>
        <p:sp>
          <p:nvSpPr>
            <p:cNvPr id="46126" name="AutoShape 33"/>
            <p:cNvSpPr>
              <a:spLocks/>
            </p:cNvSpPr>
            <p:nvPr/>
          </p:nvSpPr>
          <p:spPr bwMode="auto">
            <a:xfrm>
              <a:off x="1099" y="2739"/>
              <a:ext cx="48" cy="769"/>
            </a:xfrm>
            <a:prstGeom prst="leftBrace">
              <a:avLst>
                <a:gd name="adj1" fmla="val 133507"/>
                <a:gd name="adj2" fmla="val 36366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648" tIns="45827" rIns="91648" bIns="229137" anchor="ctr"/>
            <a:lstStyle>
              <a:lvl1pPr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  <a:spcAft>
                  <a:spcPts val="998"/>
                </a:spcAft>
              </a:pPr>
              <a:r>
                <a:rPr lang="en-US" altLang="x-none" sz="1597"/>
                <a:t>data                  </a:t>
              </a:r>
              <a:br>
                <a:rPr lang="en-US" altLang="x-none" sz="1597"/>
              </a:br>
              <a:r>
                <a:rPr lang="en-US" altLang="x-none" sz="1597"/>
                <a:t> transmission</a:t>
              </a:r>
              <a:r>
                <a:rPr lang="en-US" altLang="x-none" sz="1597">
                  <a:latin typeface="新細明體" charset="-120"/>
                </a:rPr>
                <a:t>  </a:t>
              </a:r>
              <a:r>
                <a:rPr lang="en-US" altLang="x-none" sz="1597">
                  <a:solidFill>
                    <a:srgbClr val="000000"/>
                  </a:solidFill>
                  <a:latin typeface="新細明體" charset="-120"/>
                </a:rPr>
                <a:t>   </a:t>
              </a:r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1743551" y="5633132"/>
            <a:ext cx="5436644" cy="762176"/>
            <a:chOff x="1099" y="3555"/>
            <a:chExt cx="3431" cy="481"/>
          </a:xfrm>
        </p:grpSpPr>
        <p:sp>
          <p:nvSpPr>
            <p:cNvPr id="46123" name="AutoShape 24"/>
            <p:cNvSpPr>
              <a:spLocks noChangeArrowheads="1"/>
            </p:cNvSpPr>
            <p:nvPr/>
          </p:nvSpPr>
          <p:spPr bwMode="auto">
            <a:xfrm rot="16200000" flipH="1">
              <a:off x="2782" y="2287"/>
              <a:ext cx="232" cy="3265"/>
            </a:xfrm>
            <a:prstGeom prst="parallelogram">
              <a:avLst>
                <a:gd name="adj" fmla="val 8089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91951" tIns="45977" rIns="91951" bIns="45977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46124" name="AutoShape 34"/>
            <p:cNvSpPr>
              <a:spLocks/>
            </p:cNvSpPr>
            <p:nvPr/>
          </p:nvSpPr>
          <p:spPr bwMode="auto">
            <a:xfrm>
              <a:off x="1099" y="3555"/>
              <a:ext cx="48" cy="481"/>
            </a:xfrm>
            <a:prstGeom prst="leftBrace">
              <a:avLst>
                <a:gd name="adj1" fmla="val 83507"/>
                <a:gd name="adj2" fmla="val 36366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648" tIns="45827" rIns="91648" bIns="229137" anchor="ctr"/>
            <a:lstStyle>
              <a:lvl1pPr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  <a:spcAft>
                  <a:spcPts val="998"/>
                </a:spcAft>
              </a:pPr>
              <a:r>
                <a:rPr lang="en-US" altLang="x-none" sz="1597"/>
                <a:t>circuit               </a:t>
              </a:r>
              <a:br>
                <a:rPr lang="en-US" altLang="x-none" sz="1597"/>
              </a:br>
              <a:r>
                <a:rPr lang="en-US" altLang="x-none" sz="1597"/>
                <a:t>termination</a:t>
              </a:r>
              <a:r>
                <a:rPr lang="en-US" altLang="x-none" sz="1597">
                  <a:latin typeface="新細明體" charset="-120"/>
                </a:rPr>
                <a:t>      </a:t>
              </a:r>
            </a:p>
          </p:txBody>
        </p:sp>
      </p:grpSp>
      <p:sp>
        <p:nvSpPr>
          <p:cNvPr id="46099" name="Text Box 49"/>
          <p:cNvSpPr txBox="1">
            <a:spLocks noChangeArrowheads="1"/>
          </p:cNvSpPr>
          <p:nvPr/>
        </p:nvSpPr>
        <p:spPr bwMode="auto">
          <a:xfrm>
            <a:off x="838764" y="1600412"/>
            <a:ext cx="779606" cy="49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3" tIns="45689" rIns="91373" bIns="228451" anchorCtr="1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spcAft>
                <a:spcPts val="998"/>
              </a:spcAft>
            </a:pPr>
            <a:r>
              <a:rPr lang="en-US" altLang="x-none" sz="1397"/>
              <a:t>Host </a:t>
            </a:r>
            <a:r>
              <a:rPr lang="en-US" altLang="zh-CN" sz="1397">
                <a:ea typeface="宋体" charset="-122"/>
              </a:rPr>
              <a:t>A</a:t>
            </a:r>
            <a:endParaRPr lang="en-US" altLang="x-none" sz="1397"/>
          </a:p>
        </p:txBody>
      </p:sp>
      <p:sp>
        <p:nvSpPr>
          <p:cNvPr id="46100" name="Text Box 50"/>
          <p:cNvSpPr txBox="1">
            <a:spLocks noChangeArrowheads="1"/>
          </p:cNvSpPr>
          <p:nvPr/>
        </p:nvSpPr>
        <p:spPr bwMode="auto">
          <a:xfrm>
            <a:off x="7543062" y="1600412"/>
            <a:ext cx="749499" cy="49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3" tIns="45689" rIns="91373" bIns="228451" anchorCtr="1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spcAft>
                <a:spcPts val="998"/>
              </a:spcAft>
            </a:pPr>
            <a:r>
              <a:rPr lang="en-US" altLang="x-none" sz="1397"/>
              <a:t>Host </a:t>
            </a:r>
            <a:r>
              <a:rPr lang="en-US" altLang="zh-CN" sz="1397">
                <a:ea typeface="宋体" charset="-122"/>
              </a:rPr>
              <a:t>B</a:t>
            </a:r>
            <a:endParaRPr lang="en-US" altLang="x-none" sz="1397"/>
          </a:p>
        </p:txBody>
      </p:sp>
      <p:sp>
        <p:nvSpPr>
          <p:cNvPr id="46101" name="Text Box 51"/>
          <p:cNvSpPr txBox="1">
            <a:spLocks noChangeArrowheads="1"/>
          </p:cNvSpPr>
          <p:nvPr/>
        </p:nvSpPr>
        <p:spPr bwMode="auto">
          <a:xfrm>
            <a:off x="3272656" y="1752530"/>
            <a:ext cx="836651" cy="49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3" tIns="45689" rIns="91373" bIns="228451" anchorCtr="1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spcAft>
                <a:spcPts val="998"/>
              </a:spcAft>
            </a:pPr>
            <a:r>
              <a:rPr lang="en-US" altLang="x-none" sz="1397"/>
              <a:t>Node 1</a:t>
            </a:r>
          </a:p>
        </p:txBody>
      </p:sp>
      <p:sp>
        <p:nvSpPr>
          <p:cNvPr id="46102" name="Text Box 52"/>
          <p:cNvSpPr txBox="1">
            <a:spLocks noChangeArrowheads="1"/>
          </p:cNvSpPr>
          <p:nvPr/>
        </p:nvSpPr>
        <p:spPr bwMode="auto">
          <a:xfrm>
            <a:off x="4869898" y="1752530"/>
            <a:ext cx="836651" cy="49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3" tIns="45689" rIns="91373" bIns="228451" anchorCtr="1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spcAft>
                <a:spcPts val="998"/>
              </a:spcAft>
            </a:pPr>
            <a:r>
              <a:rPr lang="en-US" altLang="x-none" sz="1397"/>
              <a:t>Node 2</a:t>
            </a:r>
          </a:p>
        </p:txBody>
      </p: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2028773" y="2744471"/>
            <a:ext cx="7160653" cy="518153"/>
            <a:chOff x="1279" y="1826"/>
            <a:chExt cx="4519" cy="327"/>
          </a:xfrm>
        </p:grpSpPr>
        <p:sp>
          <p:nvSpPr>
            <p:cNvPr id="46119" name="Line 36"/>
            <p:cNvSpPr>
              <a:spLocks noChangeShapeType="1"/>
            </p:cNvSpPr>
            <p:nvPr/>
          </p:nvSpPr>
          <p:spPr bwMode="auto">
            <a:xfrm>
              <a:off x="1279" y="2026"/>
              <a:ext cx="33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274223" tIns="45701" rIns="91401" bIns="228520" anchor="ctr"/>
            <a:lstStyle/>
            <a:p>
              <a:endParaRPr lang="en-US" sz="499"/>
            </a:p>
          </p:txBody>
        </p:sp>
        <p:sp>
          <p:nvSpPr>
            <p:cNvPr id="46120" name="Line 37"/>
            <p:cNvSpPr>
              <a:spLocks noChangeShapeType="1"/>
            </p:cNvSpPr>
            <p:nvPr/>
          </p:nvSpPr>
          <p:spPr bwMode="auto">
            <a:xfrm>
              <a:off x="2345" y="2112"/>
              <a:ext cx="23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274223" tIns="45701" rIns="91401" bIns="228520" anchor="ctr"/>
            <a:lstStyle/>
            <a:p>
              <a:endParaRPr lang="en-US" sz="499"/>
            </a:p>
          </p:txBody>
        </p:sp>
        <p:sp>
          <p:nvSpPr>
            <p:cNvPr id="46121" name="AutoShape 38"/>
            <p:cNvSpPr>
              <a:spLocks/>
            </p:cNvSpPr>
            <p:nvPr/>
          </p:nvSpPr>
          <p:spPr bwMode="auto">
            <a:xfrm>
              <a:off x="4656" y="2020"/>
              <a:ext cx="48" cy="96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137" tIns="45689" rIns="91373" bIns="228451" anchor="ctr"/>
            <a:lstStyle>
              <a:lvl1pPr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ts val="998"/>
                </a:spcAft>
              </a:pPr>
              <a:endParaRPr lang="x-none" altLang="x-none" sz="1397">
                <a:latin typeface="新細明體" charset="-120"/>
              </a:endParaRPr>
            </a:p>
          </p:txBody>
        </p:sp>
        <p:sp>
          <p:nvSpPr>
            <p:cNvPr id="46122" name="Text Box 54"/>
            <p:cNvSpPr txBox="1">
              <a:spLocks noChangeArrowheads="1"/>
            </p:cNvSpPr>
            <p:nvPr/>
          </p:nvSpPr>
          <p:spPr bwMode="auto">
            <a:xfrm>
              <a:off x="4728" y="1826"/>
              <a:ext cx="10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93" tIns="44356" rIns="90293" bIns="44356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397"/>
                <a:t>propagation delay </a:t>
              </a:r>
            </a:p>
            <a:p>
              <a:pPr algn="l"/>
              <a:r>
                <a:rPr lang="en-US" altLang="zh-CN" sz="1397">
                  <a:ea typeface="宋体" charset="-122"/>
                </a:rPr>
                <a:t>f</a:t>
              </a:r>
              <a:r>
                <a:rPr lang="en-US" altLang="x-none" sz="1397"/>
                <a:t>rom</a:t>
              </a:r>
              <a:r>
                <a:rPr lang="en-US" altLang="zh-CN" sz="1397">
                  <a:ea typeface="宋体" charset="-122"/>
                </a:rPr>
                <a:t> A</a:t>
              </a:r>
              <a:r>
                <a:rPr lang="en-US" altLang="x-none" sz="1397"/>
                <a:t> to </a:t>
              </a:r>
              <a:r>
                <a:rPr lang="en-US" altLang="zh-CN" sz="1397">
                  <a:ea typeface="宋体" charset="-122"/>
                </a:rPr>
                <a:t>Node 1</a:t>
              </a:r>
              <a:endParaRPr lang="en-US" altLang="x-none" sz="1397"/>
            </a:p>
          </p:txBody>
        </p:sp>
      </p:grpSp>
      <p:sp>
        <p:nvSpPr>
          <p:cNvPr id="112667" name="AutoShape 27"/>
          <p:cNvSpPr>
            <a:spLocks noChangeArrowheads="1"/>
          </p:cNvSpPr>
          <p:nvPr/>
        </p:nvSpPr>
        <p:spPr bwMode="auto">
          <a:xfrm rot="5400000">
            <a:off x="6226286" y="2931447"/>
            <a:ext cx="183810" cy="1724007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51" tIns="45977" rIns="91951" bIns="45977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2009758" y="3703130"/>
            <a:ext cx="7141638" cy="562520"/>
            <a:chOff x="1267" y="2404"/>
            <a:chExt cx="4507" cy="261"/>
          </a:xfrm>
        </p:grpSpPr>
        <p:sp>
          <p:nvSpPr>
            <p:cNvPr id="46115" name="Line 40"/>
            <p:cNvSpPr>
              <a:spLocks noChangeShapeType="1"/>
            </p:cNvSpPr>
            <p:nvPr/>
          </p:nvSpPr>
          <p:spPr bwMode="auto">
            <a:xfrm>
              <a:off x="4520" y="2522"/>
              <a:ext cx="138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274223" tIns="45701" rIns="91401" bIns="228520" anchor="ctr"/>
            <a:lstStyle/>
            <a:p>
              <a:endParaRPr lang="en-US" sz="499"/>
            </a:p>
          </p:txBody>
        </p:sp>
        <p:sp>
          <p:nvSpPr>
            <p:cNvPr id="46116" name="Line 41"/>
            <p:cNvSpPr>
              <a:spLocks noChangeShapeType="1"/>
            </p:cNvSpPr>
            <p:nvPr/>
          </p:nvSpPr>
          <p:spPr bwMode="auto">
            <a:xfrm>
              <a:off x="1267" y="2644"/>
              <a:ext cx="33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274223" tIns="45701" rIns="91401" bIns="228520" anchor="ctr"/>
            <a:lstStyle/>
            <a:p>
              <a:endParaRPr lang="en-US" sz="499"/>
            </a:p>
          </p:txBody>
        </p:sp>
        <p:sp>
          <p:nvSpPr>
            <p:cNvPr id="46117" name="AutoShape 42"/>
            <p:cNvSpPr>
              <a:spLocks/>
            </p:cNvSpPr>
            <p:nvPr/>
          </p:nvSpPr>
          <p:spPr bwMode="auto">
            <a:xfrm>
              <a:off x="4674" y="2528"/>
              <a:ext cx="48" cy="137"/>
            </a:xfrm>
            <a:prstGeom prst="rightBrace">
              <a:avLst>
                <a:gd name="adj1" fmla="val 2378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137" tIns="45689" rIns="91373" bIns="228451" anchor="ctr"/>
            <a:lstStyle>
              <a:lvl1pPr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ts val="998"/>
                </a:spcAft>
              </a:pPr>
              <a:endParaRPr lang="x-none" altLang="x-none" sz="1198" i="1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46118" name="Text Box 55"/>
            <p:cNvSpPr txBox="1">
              <a:spLocks noChangeArrowheads="1"/>
            </p:cNvSpPr>
            <p:nvPr/>
          </p:nvSpPr>
          <p:spPr bwMode="auto">
            <a:xfrm>
              <a:off x="4704" y="2404"/>
              <a:ext cx="10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93" tIns="44356" rIns="90293" bIns="44356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397"/>
                <a:t>propagation delay </a:t>
              </a:r>
            </a:p>
            <a:p>
              <a:pPr algn="l"/>
              <a:r>
                <a:rPr lang="en-US" altLang="x-none" sz="1397"/>
                <a:t>from </a:t>
              </a:r>
              <a:r>
                <a:rPr lang="en-US" altLang="zh-CN" sz="1397">
                  <a:ea typeface="宋体" charset="-122"/>
                </a:rPr>
                <a:t>B</a:t>
              </a:r>
              <a:r>
                <a:rPr lang="en-US" altLang="x-none" sz="1397"/>
                <a:t> To </a:t>
              </a:r>
              <a:r>
                <a:rPr lang="en-US" altLang="zh-CN" sz="1397">
                  <a:ea typeface="宋体" charset="-122"/>
                </a:rPr>
                <a:t>A</a:t>
              </a:r>
              <a:endParaRPr lang="en-US" altLang="x-none" sz="1397"/>
            </a:p>
          </p:txBody>
        </p:sp>
      </p:grpSp>
      <p:sp>
        <p:nvSpPr>
          <p:cNvPr id="112668" name="AutoShape 28"/>
          <p:cNvSpPr>
            <a:spLocks noChangeArrowheads="1"/>
          </p:cNvSpPr>
          <p:nvPr/>
        </p:nvSpPr>
        <p:spPr bwMode="auto">
          <a:xfrm rot="5400000">
            <a:off x="4502279" y="2635134"/>
            <a:ext cx="182226" cy="1725591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51" tIns="45977" rIns="91951" bIns="45977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3729013" y="2516290"/>
            <a:ext cx="3066135" cy="906372"/>
            <a:chOff x="2352" y="1588"/>
            <a:chExt cx="1935" cy="572"/>
          </a:xfrm>
        </p:grpSpPr>
        <p:sp>
          <p:nvSpPr>
            <p:cNvPr id="46111" name="Line 57"/>
            <p:cNvSpPr>
              <a:spLocks noChangeShapeType="1"/>
            </p:cNvSpPr>
            <p:nvPr/>
          </p:nvSpPr>
          <p:spPr bwMode="auto">
            <a:xfrm flipV="1">
              <a:off x="2352" y="1684"/>
              <a:ext cx="38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321" tIns="44368" rIns="90321" bIns="44368"/>
            <a:lstStyle/>
            <a:p>
              <a:endParaRPr lang="en-US" sz="499"/>
            </a:p>
          </p:txBody>
        </p:sp>
        <p:sp>
          <p:nvSpPr>
            <p:cNvPr id="46112" name="Line 58"/>
            <p:cNvSpPr>
              <a:spLocks noChangeShapeType="1"/>
            </p:cNvSpPr>
            <p:nvPr/>
          </p:nvSpPr>
          <p:spPr bwMode="auto">
            <a:xfrm flipV="1">
              <a:off x="2352" y="1776"/>
              <a:ext cx="38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321" tIns="44368" rIns="90321" bIns="44368"/>
            <a:lstStyle/>
            <a:p>
              <a:endParaRPr lang="en-US" sz="499"/>
            </a:p>
          </p:txBody>
        </p:sp>
        <p:sp>
          <p:nvSpPr>
            <p:cNvPr id="46113" name="AutoShape 59"/>
            <p:cNvSpPr>
              <a:spLocks/>
            </p:cNvSpPr>
            <p:nvPr/>
          </p:nvSpPr>
          <p:spPr bwMode="auto">
            <a:xfrm>
              <a:off x="2736" y="1684"/>
              <a:ext cx="52" cy="96"/>
            </a:xfrm>
            <a:prstGeom prst="rightBrace">
              <a:avLst>
                <a:gd name="adj1" fmla="val 1538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137" tIns="45689" rIns="91373" bIns="228451" anchor="ctr"/>
            <a:lstStyle>
              <a:lvl1pPr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ts val="998"/>
                </a:spcAft>
              </a:pPr>
              <a:endParaRPr lang="x-none" altLang="x-none" sz="1397">
                <a:latin typeface="新細明體" charset="-120"/>
              </a:endParaRPr>
            </a:p>
          </p:txBody>
        </p:sp>
        <p:sp>
          <p:nvSpPr>
            <p:cNvPr id="46114" name="Text Box 60"/>
            <p:cNvSpPr txBox="1">
              <a:spLocks noChangeArrowheads="1"/>
            </p:cNvSpPr>
            <p:nvPr/>
          </p:nvSpPr>
          <p:spPr bwMode="auto">
            <a:xfrm>
              <a:off x="2771" y="1588"/>
              <a:ext cx="15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93" tIns="44356" rIns="90293" bIns="44356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x-none" sz="1397"/>
                <a:t>processing delay at Node 1</a:t>
              </a:r>
            </a:p>
          </p:txBody>
        </p:sp>
      </p:grpSp>
      <p:sp>
        <p:nvSpPr>
          <p:cNvPr id="46108" name="Text Box 63"/>
          <p:cNvSpPr txBox="1">
            <a:spLocks noChangeArrowheads="1"/>
          </p:cNvSpPr>
          <p:nvPr/>
        </p:nvSpPr>
        <p:spPr bwMode="auto">
          <a:xfrm>
            <a:off x="312688" y="438925"/>
            <a:ext cx="7862615" cy="640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53" tIns="45626" rIns="91253" bIns="45626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594" u="sng">
                <a:solidFill>
                  <a:schemeClr val="accent2"/>
                </a:solidFill>
              </a:rPr>
              <a:t>Timing Diagram of Circuit Switching</a:t>
            </a:r>
          </a:p>
        </p:txBody>
      </p:sp>
      <p:sp>
        <p:nvSpPr>
          <p:cNvPr id="46109" name="Line 69"/>
          <p:cNvSpPr>
            <a:spLocks noChangeShapeType="1"/>
          </p:cNvSpPr>
          <p:nvPr/>
        </p:nvSpPr>
        <p:spPr bwMode="auto">
          <a:xfrm>
            <a:off x="5478372" y="2972645"/>
            <a:ext cx="6338" cy="365717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 vert="eaVert" wrap="none" lIns="91951" tIns="45977" rIns="91951" bIns="45977" anchor="ctr"/>
          <a:lstStyle/>
          <a:p>
            <a:endParaRPr lang="en-US" sz="499"/>
          </a:p>
        </p:txBody>
      </p:sp>
      <p:sp>
        <p:nvSpPr>
          <p:cNvPr id="46110" name="Line 70"/>
          <p:cNvSpPr>
            <a:spLocks noChangeShapeType="1"/>
          </p:cNvSpPr>
          <p:nvPr/>
        </p:nvSpPr>
        <p:spPr bwMode="auto">
          <a:xfrm>
            <a:off x="7158011" y="2972645"/>
            <a:ext cx="6338" cy="365717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 vert="eaVert" wrap="none" lIns="91951" tIns="45977" rIns="91951" bIns="45977" anchor="ctr"/>
          <a:lstStyle/>
          <a:p>
            <a:endParaRPr lang="en-US" sz="499"/>
          </a:p>
        </p:txBody>
      </p:sp>
    </p:spTree>
    <p:extLst>
      <p:ext uri="{BB962C8B-B14F-4D97-AF65-F5344CB8AC3E}">
        <p14:creationId xmlns:p14="http://schemas.microsoft.com/office/powerpoint/2010/main" val="345986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6" grpId="0" animBg="1"/>
      <p:bldP spid="112669" grpId="0" animBg="1"/>
      <p:bldP spid="112672" grpId="0" animBg="1"/>
      <p:bldP spid="112667" grpId="0" animBg="1"/>
      <p:bldP spid="1126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E38FEDBB-C540-474D-83C0-283D5A0BFC9F}" type="slidenum">
              <a:rPr lang="en-US" altLang="x-none" sz="1198">
                <a:latin typeface="Tahoma" charset="0"/>
              </a:rPr>
              <a:pPr/>
              <a:t>13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48130" name="Rectangle 4"/>
          <p:cNvSpPr>
            <a:spLocks noChangeArrowheads="1"/>
          </p:cNvSpPr>
          <p:nvPr/>
        </p:nvSpPr>
        <p:spPr bwMode="auto">
          <a:xfrm>
            <a:off x="388747" y="266207"/>
            <a:ext cx="8201712" cy="114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795" u="sng">
                <a:solidFill>
                  <a:schemeClr val="accent2"/>
                </a:solidFill>
              </a:rPr>
              <a:t>Delay Calculation in Circuit Switched Networks</a:t>
            </a:r>
            <a:endParaRPr lang="en-US" altLang="x-none" sz="3194" u="sng">
              <a:solidFill>
                <a:schemeClr val="accent2"/>
              </a:solidFill>
            </a:endParaRPr>
          </a:p>
        </p:txBody>
      </p:sp>
      <p:sp>
        <p:nvSpPr>
          <p:cNvPr id="48131" name="Rectangle 6"/>
          <p:cNvSpPr>
            <a:spLocks noChangeArrowheads="1"/>
          </p:cNvSpPr>
          <p:nvPr/>
        </p:nvSpPr>
        <p:spPr bwMode="auto">
          <a:xfrm>
            <a:off x="616924" y="3124763"/>
            <a:ext cx="4145224" cy="18254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2396" dirty="0"/>
              <a:t>Propagation delay: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sz="2396" dirty="0"/>
              <a:t>d = length of physical link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sz="2396" dirty="0"/>
              <a:t>s = propagation speed in medium (~2x10</a:t>
            </a:r>
            <a:r>
              <a:rPr lang="en-US" altLang="x-none" sz="2396" baseline="30000" dirty="0"/>
              <a:t>5</a:t>
            </a:r>
            <a:r>
              <a:rPr lang="en-US" altLang="x-none" sz="2396" dirty="0"/>
              <a:t> km/sec)</a:t>
            </a:r>
          </a:p>
        </p:txBody>
      </p:sp>
      <p:sp>
        <p:nvSpPr>
          <p:cNvPr id="48132" name="Rectangle 62"/>
          <p:cNvSpPr>
            <a:spLocks noChangeArrowheads="1"/>
          </p:cNvSpPr>
          <p:nvPr/>
        </p:nvSpPr>
        <p:spPr bwMode="auto">
          <a:xfrm>
            <a:off x="388747" y="1527521"/>
            <a:ext cx="4487490" cy="1197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marL="342283" indent="-342283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396" dirty="0">
                <a:solidFill>
                  <a:srgbClr val="FF0000"/>
                </a:solidFill>
              </a:rPr>
              <a:t> Propagation delay</a:t>
            </a:r>
            <a:r>
              <a:rPr lang="en-US" altLang="x-none" sz="2396" dirty="0"/>
              <a:t>: delay for the first bit to go from </a:t>
            </a:r>
            <a:r>
              <a:rPr lang="en-US" altLang="zh-CN" sz="2396" dirty="0">
                <a:ea typeface="宋体" charset="-122"/>
              </a:rPr>
              <a:t>a </a:t>
            </a:r>
            <a:r>
              <a:rPr lang="en-US" altLang="x-none" sz="2396" dirty="0"/>
              <a:t>source to </a:t>
            </a:r>
            <a:r>
              <a:rPr lang="en-US" altLang="zh-CN" sz="2396" dirty="0">
                <a:ea typeface="宋体" charset="-122"/>
              </a:rPr>
              <a:t>a </a:t>
            </a:r>
            <a:r>
              <a:rPr lang="en-US" altLang="x-none" sz="2396" dirty="0"/>
              <a:t>destination</a:t>
            </a:r>
          </a:p>
        </p:txBody>
      </p:sp>
      <p:sp>
        <p:nvSpPr>
          <p:cNvPr id="48133" name="AutoShape 64"/>
          <p:cNvSpPr>
            <a:spLocks noChangeArrowheads="1"/>
          </p:cNvSpPr>
          <p:nvPr/>
        </p:nvSpPr>
        <p:spPr bwMode="auto">
          <a:xfrm rot="5400000">
            <a:off x="5460149" y="3238061"/>
            <a:ext cx="1766791" cy="1388079"/>
          </a:xfrm>
          <a:prstGeom prst="parallelogram">
            <a:avLst>
              <a:gd name="adj" fmla="val 31821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24" tIns="45962" rIns="91924" bIns="45962" anchor="ctr"/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998"/>
              </a:spcBef>
              <a:spcAft>
                <a:spcPts val="998"/>
              </a:spcAft>
            </a:pPr>
            <a:r>
              <a:rPr lang="en-US" altLang="zh-CN" sz="1996" i="1">
                <a:solidFill>
                  <a:srgbClr val="000000"/>
                </a:solidFill>
                <a:latin typeface="Arial" charset="0"/>
                <a:ea typeface="新細明體" charset="-120"/>
              </a:rPr>
              <a:t>DATA</a:t>
            </a:r>
            <a:endParaRPr lang="en-US" altLang="zh-TW" sz="1996" i="1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8134" name="Line 66"/>
          <p:cNvSpPr>
            <a:spLocks noChangeShapeType="1"/>
          </p:cNvSpPr>
          <p:nvPr/>
        </p:nvSpPr>
        <p:spPr bwMode="auto">
          <a:xfrm>
            <a:off x="5649505" y="3048704"/>
            <a:ext cx="197753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499"/>
          </a:p>
        </p:txBody>
      </p:sp>
      <p:sp>
        <p:nvSpPr>
          <p:cNvPr id="48135" name="Line 67"/>
          <p:cNvSpPr>
            <a:spLocks noChangeShapeType="1"/>
          </p:cNvSpPr>
          <p:nvPr/>
        </p:nvSpPr>
        <p:spPr bwMode="auto">
          <a:xfrm>
            <a:off x="7018569" y="3505059"/>
            <a:ext cx="60847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499"/>
          </a:p>
        </p:txBody>
      </p:sp>
      <p:sp>
        <p:nvSpPr>
          <p:cNvPr id="48136" name="Line 68"/>
          <p:cNvSpPr>
            <a:spLocks noChangeShapeType="1"/>
          </p:cNvSpPr>
          <p:nvPr/>
        </p:nvSpPr>
        <p:spPr bwMode="auto">
          <a:xfrm>
            <a:off x="7018569" y="4798065"/>
            <a:ext cx="60847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499"/>
          </a:p>
        </p:txBody>
      </p:sp>
      <p:sp>
        <p:nvSpPr>
          <p:cNvPr id="79882" name="Rectangle 70"/>
          <p:cNvSpPr>
            <a:spLocks noChangeArrowheads="1"/>
          </p:cNvSpPr>
          <p:nvPr/>
        </p:nvSpPr>
        <p:spPr bwMode="auto">
          <a:xfrm>
            <a:off x="7058184" y="3096241"/>
            <a:ext cx="2039335" cy="39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996"/>
              <a:t>prop. delay: d/s</a:t>
            </a:r>
          </a:p>
        </p:txBody>
      </p:sp>
    </p:spTree>
    <p:extLst>
      <p:ext uri="{BB962C8B-B14F-4D97-AF65-F5344CB8AC3E}">
        <p14:creationId xmlns:p14="http://schemas.microsoft.com/office/powerpoint/2010/main" val="367282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5BA3F4B8-9937-7240-96ED-C7D23C8DD091}" type="slidenum">
              <a:rPr lang="en-US" altLang="x-none" sz="1198">
                <a:latin typeface="Tahoma" charset="0"/>
              </a:rPr>
              <a:pPr/>
              <a:t>14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50178" name="Rectangle 4"/>
          <p:cNvSpPr>
            <a:spLocks noChangeArrowheads="1"/>
          </p:cNvSpPr>
          <p:nvPr/>
        </p:nvSpPr>
        <p:spPr bwMode="auto">
          <a:xfrm>
            <a:off x="477482" y="266207"/>
            <a:ext cx="8201712" cy="114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795" u="sng">
                <a:solidFill>
                  <a:schemeClr val="accent2"/>
                </a:solidFill>
              </a:rPr>
              <a:t>Delay Calculation in Circuit Switched Networks</a:t>
            </a:r>
            <a:endParaRPr lang="en-US" altLang="x-none" sz="3194" u="sng">
              <a:solidFill>
                <a:schemeClr val="accent2"/>
              </a:solidFill>
            </a:endParaRPr>
          </a:p>
        </p:txBody>
      </p:sp>
      <p:sp>
        <p:nvSpPr>
          <p:cNvPr id="50179" name="Rectangle 5"/>
          <p:cNvSpPr>
            <a:spLocks noChangeArrowheads="1"/>
          </p:cNvSpPr>
          <p:nvPr/>
        </p:nvSpPr>
        <p:spPr bwMode="auto">
          <a:xfrm>
            <a:off x="692983" y="3124763"/>
            <a:ext cx="4107194" cy="19204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2396" dirty="0"/>
              <a:t>Transmission delay: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sz="2396" dirty="0"/>
              <a:t>R = reserved bandwidth (bps)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sz="2396" dirty="0"/>
              <a:t>L = message length (bits)</a:t>
            </a:r>
          </a:p>
        </p:txBody>
      </p:sp>
      <p:sp>
        <p:nvSpPr>
          <p:cNvPr id="50180" name="AutoShape 64"/>
          <p:cNvSpPr>
            <a:spLocks noChangeArrowheads="1"/>
          </p:cNvSpPr>
          <p:nvPr/>
        </p:nvSpPr>
        <p:spPr bwMode="auto">
          <a:xfrm rot="5400000">
            <a:off x="5295354" y="3618357"/>
            <a:ext cx="1766791" cy="1388079"/>
          </a:xfrm>
          <a:prstGeom prst="parallelogram">
            <a:avLst>
              <a:gd name="adj" fmla="val 31821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24" tIns="45962" rIns="91924" bIns="45962" anchor="ctr"/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998"/>
              </a:spcBef>
              <a:spcAft>
                <a:spcPts val="998"/>
              </a:spcAft>
            </a:pPr>
            <a:r>
              <a:rPr lang="en-US" altLang="zh-CN" sz="1996" i="1">
                <a:solidFill>
                  <a:srgbClr val="000000"/>
                </a:solidFill>
                <a:latin typeface="Arial" charset="0"/>
                <a:ea typeface="新細明體" charset="-120"/>
              </a:rPr>
              <a:t>DATA</a:t>
            </a:r>
            <a:endParaRPr lang="en-US" altLang="zh-TW" sz="1996" i="1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50181" name="Line 66"/>
          <p:cNvSpPr>
            <a:spLocks noChangeShapeType="1"/>
          </p:cNvSpPr>
          <p:nvPr/>
        </p:nvSpPr>
        <p:spPr bwMode="auto">
          <a:xfrm>
            <a:off x="5484710" y="3429000"/>
            <a:ext cx="197753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499"/>
          </a:p>
        </p:txBody>
      </p:sp>
      <p:sp>
        <p:nvSpPr>
          <p:cNvPr id="50182" name="Line 67"/>
          <p:cNvSpPr>
            <a:spLocks noChangeShapeType="1"/>
          </p:cNvSpPr>
          <p:nvPr/>
        </p:nvSpPr>
        <p:spPr bwMode="auto">
          <a:xfrm>
            <a:off x="6853775" y="3885355"/>
            <a:ext cx="60847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499"/>
          </a:p>
        </p:txBody>
      </p:sp>
      <p:sp>
        <p:nvSpPr>
          <p:cNvPr id="50183" name="Line 68"/>
          <p:cNvSpPr>
            <a:spLocks noChangeShapeType="1"/>
          </p:cNvSpPr>
          <p:nvPr/>
        </p:nvSpPr>
        <p:spPr bwMode="auto">
          <a:xfrm>
            <a:off x="6853775" y="5178360"/>
            <a:ext cx="60847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499"/>
          </a:p>
        </p:txBody>
      </p:sp>
      <p:sp>
        <p:nvSpPr>
          <p:cNvPr id="50184" name="Rectangle 70"/>
          <p:cNvSpPr>
            <a:spLocks noChangeArrowheads="1"/>
          </p:cNvSpPr>
          <p:nvPr/>
        </p:nvSpPr>
        <p:spPr bwMode="auto">
          <a:xfrm>
            <a:off x="6893390" y="3476538"/>
            <a:ext cx="586289" cy="396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996"/>
              <a:t>d/s</a:t>
            </a:r>
          </a:p>
        </p:txBody>
      </p:sp>
      <p:sp>
        <p:nvSpPr>
          <p:cNvPr id="79883" name="Rectangle 71"/>
          <p:cNvSpPr>
            <a:spLocks noChangeArrowheads="1"/>
          </p:cNvSpPr>
          <p:nvPr/>
        </p:nvSpPr>
        <p:spPr bwMode="auto">
          <a:xfrm>
            <a:off x="6788809" y="4341710"/>
            <a:ext cx="2353079" cy="39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zh-CN" sz="1996">
                <a:ea typeface="宋体" charset="-122"/>
              </a:rPr>
              <a:t>trans. delay = L/R</a:t>
            </a:r>
            <a:endParaRPr lang="en-US" altLang="x-none" sz="1996"/>
          </a:p>
        </p:txBody>
      </p:sp>
      <p:sp>
        <p:nvSpPr>
          <p:cNvPr id="50186" name="Rectangle 62"/>
          <p:cNvSpPr>
            <a:spLocks noChangeArrowheads="1"/>
          </p:cNvSpPr>
          <p:nvPr/>
        </p:nvSpPr>
        <p:spPr bwMode="auto">
          <a:xfrm>
            <a:off x="540865" y="1679639"/>
            <a:ext cx="4107194" cy="1197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marL="342283" indent="-342283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396" dirty="0">
                <a:solidFill>
                  <a:srgbClr val="FF0000"/>
                </a:solidFill>
              </a:rPr>
              <a:t> Transmission delay</a:t>
            </a:r>
            <a:r>
              <a:rPr lang="en-US" altLang="x-none" sz="2396" dirty="0"/>
              <a:t>: time to pump data onto link at </a:t>
            </a:r>
            <a:r>
              <a:rPr lang="en-US" altLang="x-none" sz="2396" i="1" dirty="0">
                <a:solidFill>
                  <a:schemeClr val="accent2"/>
                </a:solidFill>
              </a:rPr>
              <a:t>line  </a:t>
            </a:r>
            <a:r>
              <a:rPr lang="en-US" altLang="x-none" sz="2396" dirty="0"/>
              <a:t>rate</a:t>
            </a:r>
          </a:p>
        </p:txBody>
      </p:sp>
    </p:spTree>
    <p:extLst>
      <p:ext uri="{BB962C8B-B14F-4D97-AF65-F5344CB8AC3E}">
        <p14:creationId xmlns:p14="http://schemas.microsoft.com/office/powerpoint/2010/main" val="36526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9D5C36BD-E36E-914D-BBE4-DA7AD5AF1823}" type="slidenum">
              <a:rPr lang="en-US" altLang="x-none" sz="1198">
                <a:latin typeface="Tahoma" charset="0"/>
              </a:rPr>
              <a:pPr/>
              <a:t>15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594">
                <a:ea typeface="ＭＳ Ｐゴシック" charset="-128"/>
              </a:rPr>
              <a:t>An Example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4527" y="1600412"/>
            <a:ext cx="8068608" cy="4647531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396" dirty="0">
                <a:ea typeface="ＭＳ Ｐゴシック" charset="-128"/>
              </a:rPr>
              <a:t>Propagation delay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996" dirty="0">
                <a:ea typeface="ＭＳ Ｐゴシック" charset="-128"/>
              </a:rPr>
              <a:t>suppose the distance between </a:t>
            </a:r>
            <a:r>
              <a:rPr lang="en-US" altLang="zh-CN" sz="1996" dirty="0">
                <a:ea typeface="宋体" charset="-122"/>
              </a:rPr>
              <a:t>A</a:t>
            </a:r>
            <a:r>
              <a:rPr lang="en-US" altLang="x-none" sz="1996" dirty="0">
                <a:ea typeface="ＭＳ Ｐゴシック" charset="-128"/>
              </a:rPr>
              <a:t> and </a:t>
            </a:r>
            <a:r>
              <a:rPr lang="en-US" altLang="zh-CN" sz="1996" dirty="0">
                <a:ea typeface="宋体" charset="-122"/>
              </a:rPr>
              <a:t>B</a:t>
            </a:r>
            <a:r>
              <a:rPr lang="en-US" altLang="x-none" sz="1996" dirty="0">
                <a:ea typeface="ＭＳ Ｐゴシック" charset="-128"/>
              </a:rPr>
              <a:t> is 4000 km, then one-way propagation delay is:</a:t>
            </a:r>
          </a:p>
          <a:p>
            <a:endParaRPr lang="en-US" altLang="x-none" sz="2396" dirty="0">
              <a:ea typeface="ＭＳ Ｐゴシック" charset="-128"/>
            </a:endParaRPr>
          </a:p>
          <a:p>
            <a:endParaRPr lang="en-US" altLang="zh-CN" sz="2396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396" dirty="0">
                <a:ea typeface="ＭＳ Ｐゴシック" charset="-128"/>
              </a:rPr>
              <a:t>Transmission delay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996" dirty="0">
                <a:ea typeface="ＭＳ Ｐゴシック" charset="-128"/>
              </a:rPr>
              <a:t>suppose your </a:t>
            </a:r>
            <a:r>
              <a:rPr lang="en-US" altLang="x-none" sz="1996" dirty="0" err="1">
                <a:ea typeface="ＭＳ Ｐゴシック" charset="-128"/>
              </a:rPr>
              <a:t>iphone</a:t>
            </a:r>
            <a:r>
              <a:rPr lang="en-US" altLang="x-none" sz="1996" dirty="0">
                <a:ea typeface="ＭＳ Ｐゴシック" charset="-128"/>
              </a:rPr>
              <a:t> reserves a one-slot HSCSD channel</a:t>
            </a:r>
          </a:p>
          <a:p>
            <a:pPr lvl="2"/>
            <a:r>
              <a:rPr lang="en-US" altLang="x-none" sz="1797" dirty="0">
                <a:ea typeface="ＭＳ Ｐゴシック" charset="-128"/>
              </a:rPr>
              <a:t>each HSCSD frame can transmit about 115 kbps</a:t>
            </a:r>
          </a:p>
          <a:p>
            <a:pPr lvl="2"/>
            <a:r>
              <a:rPr lang="en-US" altLang="x-none" sz="1797" dirty="0">
                <a:ea typeface="ＭＳ Ｐゴシック" charset="-128"/>
              </a:rPr>
              <a:t>a frame is divided into 8 slots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996" dirty="0">
                <a:ea typeface="ＭＳ Ｐゴシック" charset="-128"/>
              </a:rPr>
              <a:t>then the transmission delay of using one reserved slot for a message of 1 Kbits:</a:t>
            </a:r>
          </a:p>
        </p:txBody>
      </p:sp>
      <p:graphicFrame>
        <p:nvGraphicFramePr>
          <p:cNvPr id="7170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46581" y="2820527"/>
          <a:ext cx="2662070" cy="608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33" name="Equation" r:id="rId4" imgW="1054100" imgH="241300" progId="Equation.3">
                  <p:embed/>
                </p:oleObj>
              </mc:Choice>
              <mc:Fallback>
                <p:oleObj name="Equation" r:id="rId4" imgW="1054100" imgH="241300" progId="Equation.3">
                  <p:embed/>
                  <p:pic>
                    <p:nvPicPr>
                      <p:cNvPr id="717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581" y="2820527"/>
                        <a:ext cx="2662070" cy="6084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2"/>
          <p:cNvGraphicFramePr>
            <a:graphicFrameLocks noChangeAspect="1"/>
          </p:cNvGraphicFramePr>
          <p:nvPr/>
        </p:nvGraphicFramePr>
        <p:xfrm>
          <a:off x="2974759" y="5862893"/>
          <a:ext cx="2229484" cy="660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34" name="Equation" r:id="rId6" imgW="812447" imgH="241195" progId="Equation.3">
                  <p:embed/>
                </p:oleObj>
              </mc:Choice>
              <mc:Fallback>
                <p:oleObj name="Equation" r:id="rId6" imgW="812447" imgH="241195" progId="Equation.3">
                  <p:embed/>
                  <p:pic>
                    <p:nvPicPr>
                      <p:cNvPr id="717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759" y="5862893"/>
                        <a:ext cx="2229484" cy="660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839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B5196C17-A462-9E4A-9A66-BBFE36B5E757}" type="slidenum">
              <a:rPr lang="en-US" altLang="x-none" sz="1198">
                <a:latin typeface="Tahoma" charset="0"/>
              </a:rPr>
              <a:pPr/>
              <a:t>16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594">
                <a:ea typeface="ＭＳ Ｐゴシック" charset="-128"/>
              </a:rPr>
              <a:t>An Example (cont.)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4527" y="1375403"/>
            <a:ext cx="8068608" cy="487254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1996" dirty="0">
                <a:ea typeface="ＭＳ Ｐゴシック" charset="-128"/>
              </a:rPr>
              <a:t>Suppose the setup message is very small, and the total setup processing delay is 200 </a:t>
            </a:r>
            <a:r>
              <a:rPr lang="en-US" altLang="x-none" sz="1996" dirty="0" err="1">
                <a:ea typeface="ＭＳ Ｐゴシック" charset="-128"/>
              </a:rPr>
              <a:t>ms</a:t>
            </a:r>
            <a:endParaRPr lang="en-US" altLang="zh-CN" sz="1996" dirty="0">
              <a:ea typeface="宋体" charset="-122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x-none" sz="1996" dirty="0">
                <a:ea typeface="ＭＳ Ｐゴシック" charset="-128"/>
              </a:rPr>
              <a:t>Then the delay to transfer a message of 1 Kbits from </a:t>
            </a:r>
            <a:r>
              <a:rPr lang="en-US" altLang="zh-CN" sz="1996" dirty="0">
                <a:ea typeface="宋体" charset="-122"/>
              </a:rPr>
              <a:t>A</a:t>
            </a:r>
            <a:r>
              <a:rPr lang="en-US" altLang="x-none" sz="1996" dirty="0">
                <a:ea typeface="ＭＳ Ｐゴシック" charset="-128"/>
              </a:rPr>
              <a:t> to </a:t>
            </a:r>
            <a:r>
              <a:rPr lang="en-US" altLang="zh-CN" sz="1996" dirty="0">
                <a:ea typeface="宋体" charset="-122"/>
              </a:rPr>
              <a:t>B</a:t>
            </a:r>
            <a:r>
              <a:rPr lang="en-US" altLang="x-none" sz="1996" dirty="0">
                <a:ea typeface="ＭＳ Ｐゴシック" charset="-128"/>
              </a:rPr>
              <a:t> (from the beginning until host receives last bit) is:</a:t>
            </a:r>
          </a:p>
        </p:txBody>
      </p:sp>
      <p:graphicFrame>
        <p:nvGraphicFramePr>
          <p:cNvPr id="8194" name="Object 6"/>
          <p:cNvGraphicFramePr>
            <a:graphicFrameLocks noChangeAspect="1"/>
          </p:cNvGraphicFramePr>
          <p:nvPr/>
        </p:nvGraphicFramePr>
        <p:xfrm>
          <a:off x="2119093" y="2744468"/>
          <a:ext cx="4378155" cy="373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9" name="Equation" r:id="rId4" imgW="1993035" imgH="177723" progId="Equation.3">
                  <p:embed/>
                </p:oleObj>
              </mc:Choice>
              <mc:Fallback>
                <p:oleObj name="Equation" r:id="rId4" imgW="1993035" imgH="177723" progId="Equation.3">
                  <p:embed/>
                  <p:pic>
                    <p:nvPicPr>
                      <p:cNvPr id="81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093" y="2744468"/>
                        <a:ext cx="4378155" cy="3739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Line 10"/>
          <p:cNvSpPr>
            <a:spLocks noChangeShapeType="1"/>
          </p:cNvSpPr>
          <p:nvPr/>
        </p:nvSpPr>
        <p:spPr bwMode="auto">
          <a:xfrm flipH="1">
            <a:off x="1909930" y="3297482"/>
            <a:ext cx="19015" cy="332917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 vert="eaVert" wrap="none" lIns="91951" tIns="45977" rIns="91951" bIns="45977" anchor="ctr"/>
          <a:lstStyle/>
          <a:p>
            <a:endParaRPr lang="en-US" sz="499"/>
          </a:p>
        </p:txBody>
      </p:sp>
      <p:sp>
        <p:nvSpPr>
          <p:cNvPr id="54278" name="AutoShape 11"/>
          <p:cNvSpPr>
            <a:spLocks noChangeArrowheads="1"/>
          </p:cNvSpPr>
          <p:nvPr/>
        </p:nvSpPr>
        <p:spPr bwMode="auto">
          <a:xfrm rot="16200000" flipH="1">
            <a:off x="4146545" y="2094004"/>
            <a:ext cx="264622" cy="4699822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51" tIns="45977" rIns="91951" bIns="45977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54279" name="AutoShape 12"/>
          <p:cNvSpPr>
            <a:spLocks noChangeArrowheads="1"/>
          </p:cNvSpPr>
          <p:nvPr/>
        </p:nvSpPr>
        <p:spPr bwMode="auto">
          <a:xfrm rot="5400000">
            <a:off x="2631699" y="2802304"/>
            <a:ext cx="160042" cy="1565551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51" tIns="45977" rIns="91951" bIns="45977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54280" name="AutoShape 15"/>
          <p:cNvSpPr>
            <a:spLocks noChangeArrowheads="1"/>
          </p:cNvSpPr>
          <p:nvPr/>
        </p:nvSpPr>
        <p:spPr bwMode="auto">
          <a:xfrm rot="5400000">
            <a:off x="3515888" y="2994037"/>
            <a:ext cx="1535445" cy="4699822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24" tIns="45962" rIns="91924" bIns="45962" anchor="ctr"/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998"/>
              </a:spcBef>
              <a:spcAft>
                <a:spcPts val="998"/>
              </a:spcAft>
            </a:pPr>
            <a:r>
              <a:rPr lang="en-US" altLang="zh-TW" sz="2396" i="1">
                <a:solidFill>
                  <a:srgbClr val="000000"/>
                </a:solidFill>
                <a:latin typeface="Arial" charset="0"/>
                <a:ea typeface="新細明體" charset="-120"/>
              </a:rPr>
              <a:t>DATA</a:t>
            </a:r>
          </a:p>
        </p:txBody>
      </p:sp>
      <p:sp>
        <p:nvSpPr>
          <p:cNvPr id="54281" name="AutoShape 18"/>
          <p:cNvSpPr>
            <a:spLocks noChangeArrowheads="1"/>
          </p:cNvSpPr>
          <p:nvPr/>
        </p:nvSpPr>
        <p:spPr bwMode="auto">
          <a:xfrm rot="16200000" flipH="1">
            <a:off x="4118815" y="3917047"/>
            <a:ext cx="320082" cy="4699822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51" tIns="45977" rIns="91951" bIns="45977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54282" name="AutoShape 20"/>
          <p:cNvSpPr>
            <a:spLocks noChangeArrowheads="1"/>
          </p:cNvSpPr>
          <p:nvPr/>
        </p:nvSpPr>
        <p:spPr bwMode="auto">
          <a:xfrm rot="5400000">
            <a:off x="5766762" y="3383048"/>
            <a:ext cx="158457" cy="1565551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51" tIns="45977" rIns="91951" bIns="45977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54283" name="AutoShape 21"/>
          <p:cNvSpPr>
            <a:spLocks noChangeArrowheads="1"/>
          </p:cNvSpPr>
          <p:nvPr/>
        </p:nvSpPr>
        <p:spPr bwMode="auto">
          <a:xfrm rot="5400000">
            <a:off x="4199627" y="3124764"/>
            <a:ext cx="158457" cy="1568720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51" tIns="45977" rIns="91951" bIns="45977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54284" name="Line 25"/>
          <p:cNvSpPr>
            <a:spLocks noChangeShapeType="1"/>
          </p:cNvSpPr>
          <p:nvPr/>
        </p:nvSpPr>
        <p:spPr bwMode="auto">
          <a:xfrm flipH="1">
            <a:off x="3496080" y="3294313"/>
            <a:ext cx="19015" cy="332917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 vert="eaVert" wrap="none" lIns="91951" tIns="45977" rIns="91951" bIns="45977" anchor="ctr"/>
          <a:lstStyle/>
          <a:p>
            <a:endParaRPr lang="en-US" sz="499"/>
          </a:p>
        </p:txBody>
      </p:sp>
      <p:sp>
        <p:nvSpPr>
          <p:cNvPr id="54285" name="Line 26"/>
          <p:cNvSpPr>
            <a:spLocks noChangeShapeType="1"/>
          </p:cNvSpPr>
          <p:nvPr/>
        </p:nvSpPr>
        <p:spPr bwMode="auto">
          <a:xfrm flipH="1">
            <a:off x="5036278" y="3294313"/>
            <a:ext cx="19015" cy="332917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 vert="eaVert" wrap="none" lIns="91951" tIns="45977" rIns="91951" bIns="45977" anchor="ctr"/>
          <a:lstStyle/>
          <a:p>
            <a:endParaRPr lang="en-US" sz="499"/>
          </a:p>
        </p:txBody>
      </p:sp>
      <p:sp>
        <p:nvSpPr>
          <p:cNvPr id="54286" name="Line 27"/>
          <p:cNvSpPr>
            <a:spLocks noChangeShapeType="1"/>
          </p:cNvSpPr>
          <p:nvPr/>
        </p:nvSpPr>
        <p:spPr bwMode="auto">
          <a:xfrm flipH="1">
            <a:off x="6614505" y="3276882"/>
            <a:ext cx="19015" cy="332917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 vert="eaVert" wrap="none" lIns="91951" tIns="45977" rIns="91951" bIns="45977" anchor="ctr"/>
          <a:lstStyle/>
          <a:p>
            <a:endParaRPr lang="en-US" sz="499"/>
          </a:p>
        </p:txBody>
      </p:sp>
      <p:sp>
        <p:nvSpPr>
          <p:cNvPr id="54287" name="Line 28"/>
          <p:cNvSpPr>
            <a:spLocks noChangeShapeType="1"/>
          </p:cNvSpPr>
          <p:nvPr/>
        </p:nvSpPr>
        <p:spPr bwMode="auto">
          <a:xfrm>
            <a:off x="1917853" y="3505059"/>
            <a:ext cx="4943845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499"/>
          </a:p>
        </p:txBody>
      </p:sp>
      <p:sp>
        <p:nvSpPr>
          <p:cNvPr id="54288" name="Line 29"/>
          <p:cNvSpPr>
            <a:spLocks noChangeShapeType="1"/>
          </p:cNvSpPr>
          <p:nvPr/>
        </p:nvSpPr>
        <p:spPr bwMode="auto">
          <a:xfrm>
            <a:off x="6633521" y="4341710"/>
            <a:ext cx="228177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499"/>
          </a:p>
        </p:txBody>
      </p:sp>
      <p:sp>
        <p:nvSpPr>
          <p:cNvPr id="318494" name="Text Box 30"/>
          <p:cNvSpPr txBox="1">
            <a:spLocks noChangeArrowheads="1"/>
          </p:cNvSpPr>
          <p:nvPr/>
        </p:nvSpPr>
        <p:spPr bwMode="auto">
          <a:xfrm>
            <a:off x="6633520" y="3744329"/>
            <a:ext cx="824265" cy="30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397">
                <a:latin typeface="Times New Roman" charset="0"/>
              </a:rPr>
              <a:t>20 + 200</a:t>
            </a:r>
          </a:p>
        </p:txBody>
      </p:sp>
      <p:sp>
        <p:nvSpPr>
          <p:cNvPr id="54290" name="Line 31"/>
          <p:cNvSpPr>
            <a:spLocks noChangeShapeType="1"/>
          </p:cNvSpPr>
          <p:nvPr/>
        </p:nvSpPr>
        <p:spPr bwMode="auto">
          <a:xfrm>
            <a:off x="1917853" y="4569887"/>
            <a:ext cx="4943845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499"/>
          </a:p>
        </p:txBody>
      </p:sp>
      <p:sp>
        <p:nvSpPr>
          <p:cNvPr id="318496" name="Text Box 32"/>
          <p:cNvSpPr txBox="1">
            <a:spLocks noChangeArrowheads="1"/>
          </p:cNvSpPr>
          <p:nvPr/>
        </p:nvSpPr>
        <p:spPr bwMode="auto">
          <a:xfrm>
            <a:off x="6652535" y="4265650"/>
            <a:ext cx="364202" cy="30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397">
                <a:latin typeface="Times New Roman" charset="0"/>
              </a:rPr>
              <a:t>20</a:t>
            </a:r>
          </a:p>
        </p:txBody>
      </p:sp>
      <p:sp>
        <p:nvSpPr>
          <p:cNvPr id="54292" name="Line 33"/>
          <p:cNvSpPr>
            <a:spLocks noChangeShapeType="1"/>
          </p:cNvSpPr>
          <p:nvPr/>
        </p:nvSpPr>
        <p:spPr bwMode="auto">
          <a:xfrm>
            <a:off x="6633521" y="4950183"/>
            <a:ext cx="228177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499"/>
          </a:p>
        </p:txBody>
      </p:sp>
      <p:sp>
        <p:nvSpPr>
          <p:cNvPr id="318498" name="Text Box 34"/>
          <p:cNvSpPr txBox="1">
            <a:spLocks noChangeArrowheads="1"/>
          </p:cNvSpPr>
          <p:nvPr/>
        </p:nvSpPr>
        <p:spPr bwMode="auto">
          <a:xfrm>
            <a:off x="6652535" y="4569887"/>
            <a:ext cx="364202" cy="30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397">
                <a:latin typeface="Times New Roman" charset="0"/>
              </a:rPr>
              <a:t>20</a:t>
            </a:r>
          </a:p>
        </p:txBody>
      </p:sp>
      <p:sp>
        <p:nvSpPr>
          <p:cNvPr id="54294" name="Line 35"/>
          <p:cNvSpPr>
            <a:spLocks noChangeShapeType="1"/>
          </p:cNvSpPr>
          <p:nvPr/>
        </p:nvSpPr>
        <p:spPr bwMode="auto">
          <a:xfrm>
            <a:off x="6633521" y="6091070"/>
            <a:ext cx="228177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499"/>
          </a:p>
        </p:txBody>
      </p:sp>
      <p:sp>
        <p:nvSpPr>
          <p:cNvPr id="318500" name="Text Box 36"/>
          <p:cNvSpPr txBox="1">
            <a:spLocks noChangeArrowheads="1"/>
          </p:cNvSpPr>
          <p:nvPr/>
        </p:nvSpPr>
        <p:spPr bwMode="auto">
          <a:xfrm>
            <a:off x="6639859" y="5330479"/>
            <a:ext cx="364202" cy="30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397">
                <a:latin typeface="Times New Roman" charset="0"/>
              </a:rPr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21817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94" grpId="0"/>
      <p:bldP spid="318496" grpId="0"/>
      <p:bldP spid="318498" grpId="0"/>
      <p:bldP spid="31850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371CCA45-0CB4-B445-83AD-869BAC05E6FB}" type="slidenum">
              <a:rPr lang="en-US" altLang="x-none" sz="1198">
                <a:latin typeface="Tahoma" charset="0"/>
              </a:rPr>
              <a:pPr/>
              <a:t>17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64514" name="Rectangle 4"/>
          <p:cNvSpPr>
            <a:spLocks noChangeArrowheads="1"/>
          </p:cNvSpPr>
          <p:nvPr/>
        </p:nvSpPr>
        <p:spPr bwMode="auto">
          <a:xfrm>
            <a:off x="534527" y="228178"/>
            <a:ext cx="7769126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45692" rIns="91379" bIns="45692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993" u="sng">
                <a:solidFill>
                  <a:schemeClr val="accent2"/>
                </a:solidFill>
              </a:rPr>
              <a:t>Outline</a:t>
            </a:r>
          </a:p>
        </p:txBody>
      </p:sp>
      <p:sp>
        <p:nvSpPr>
          <p:cNvPr id="64515" name="Rectangle 5"/>
          <p:cNvSpPr>
            <a:spLocks noChangeArrowheads="1"/>
          </p:cNvSpPr>
          <p:nvPr/>
        </p:nvSpPr>
        <p:spPr bwMode="auto">
          <a:xfrm>
            <a:off x="534527" y="1600412"/>
            <a:ext cx="7769126" cy="464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45692" rIns="91379" bIns="45692"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795" dirty="0"/>
              <a:t>Admin. and recaps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795" dirty="0"/>
              <a:t>A brief introduction to the Internet: past and present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795" dirty="0"/>
              <a:t>Challenges of Internet networks and apps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795" dirty="0"/>
              <a:t>A taxonomy of communication networks</a:t>
            </a:r>
          </a:p>
          <a:p>
            <a:pPr marL="798660" lvl="1" indent="-342283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sz="2396" dirty="0"/>
              <a:t>circuit switched networks</a:t>
            </a:r>
          </a:p>
          <a:p>
            <a:pPr marL="799277" lvl="1" indent="-342900">
              <a:spcBef>
                <a:spcPct val="20000"/>
              </a:spcBef>
              <a:buClr>
                <a:srgbClr val="C00000"/>
              </a:buClr>
              <a:buSzPct val="75000"/>
              <a:buFont typeface="Wingdings" pitchFamily="2" charset="2"/>
              <a:buChar char="Ø"/>
            </a:pPr>
            <a:r>
              <a:rPr lang="en-US" altLang="x-none" sz="2396" i="1" dirty="0">
                <a:solidFill>
                  <a:srgbClr val="C00000"/>
                </a:solidFill>
              </a:rPr>
              <a:t>packet switched networks</a:t>
            </a:r>
          </a:p>
        </p:txBody>
      </p:sp>
    </p:spTree>
    <p:extLst>
      <p:ext uri="{BB962C8B-B14F-4D97-AF65-F5344CB8AC3E}">
        <p14:creationId xmlns:p14="http://schemas.microsoft.com/office/powerpoint/2010/main" val="2008801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F3096041-9D18-174E-9D6F-3E49CB5613E8}" type="slidenum">
              <a:rPr lang="en-US" altLang="x-none" sz="1198">
                <a:latin typeface="Tahoma" charset="0"/>
              </a:rPr>
              <a:pPr/>
              <a:t>18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58370" name="Rectangle 4"/>
          <p:cNvSpPr>
            <a:spLocks noChangeArrowheads="1"/>
          </p:cNvSpPr>
          <p:nvPr/>
        </p:nvSpPr>
        <p:spPr bwMode="auto">
          <a:xfrm>
            <a:off x="534527" y="228178"/>
            <a:ext cx="7758033" cy="114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594" u="sng">
                <a:solidFill>
                  <a:schemeClr val="accent2"/>
                </a:solidFill>
              </a:rPr>
              <a:t>Packet Switching</a:t>
            </a:r>
            <a:endParaRPr lang="en-US" altLang="x-none" sz="3993" u="sng">
              <a:solidFill>
                <a:schemeClr val="accent2"/>
              </a:solidFill>
            </a:endParaRPr>
          </a:p>
        </p:txBody>
      </p:sp>
      <p:sp>
        <p:nvSpPr>
          <p:cNvPr id="58371" name="Rectangle 5"/>
          <p:cNvSpPr>
            <a:spLocks noChangeArrowheads="1"/>
          </p:cNvSpPr>
          <p:nvPr/>
        </p:nvSpPr>
        <p:spPr bwMode="auto">
          <a:xfrm>
            <a:off x="534527" y="1369065"/>
            <a:ext cx="8144667" cy="510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2396" dirty="0"/>
              <a:t>Each end-to-end data </a:t>
            </a:r>
            <a:r>
              <a:rPr lang="en-US" altLang="x-none" sz="2396" b="1" dirty="0">
                <a:solidFill>
                  <a:srgbClr val="FF0000"/>
                </a:solidFill>
              </a:rPr>
              <a:t>flow</a:t>
            </a:r>
            <a:r>
              <a:rPr lang="en-US" altLang="x-none" sz="2396" dirty="0"/>
              <a:t> </a:t>
            </a:r>
            <a:r>
              <a:rPr lang="en-US" altLang="zh-CN" sz="2396" dirty="0">
                <a:ea typeface="宋体" charset="-122"/>
              </a:rPr>
              <a:t>(i.e., a sender-receiver pair) </a:t>
            </a:r>
            <a:r>
              <a:rPr lang="en-US" altLang="x-none" sz="2396" dirty="0"/>
              <a:t>divided into </a:t>
            </a:r>
            <a:r>
              <a:rPr lang="en-US" altLang="x-none" sz="2396" b="1" i="1" dirty="0">
                <a:solidFill>
                  <a:srgbClr val="FF0000"/>
                </a:solidFill>
              </a:rPr>
              <a:t>packets</a:t>
            </a:r>
            <a:endParaRPr lang="en-US" altLang="x-none" sz="1996" b="1" dirty="0">
              <a:solidFill>
                <a:srgbClr val="FF0000"/>
              </a:solidFill>
            </a:endParaRP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TW" sz="2396" dirty="0">
                <a:ea typeface="新細明體" charset="-120"/>
              </a:rPr>
              <a:t>Packets have the following structure: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altLang="zh-TW" sz="2396" dirty="0">
              <a:ea typeface="新細明體" charset="-120"/>
            </a:endParaRP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altLang="zh-TW" sz="2396" dirty="0">
              <a:ea typeface="新細明體" charset="-120"/>
            </a:endParaRPr>
          </a:p>
          <a:p>
            <a:pPr lvl="2" algn="l">
              <a:spcBef>
                <a:spcPct val="20000"/>
              </a:spcBef>
              <a:buFontTx/>
              <a:buChar char="•"/>
            </a:pPr>
            <a:r>
              <a:rPr lang="en-US" altLang="zh-TW" sz="1797" dirty="0">
                <a:ea typeface="新細明體" charset="-120"/>
              </a:rPr>
              <a:t>header and trailer carry control information (e.g., destination address, check sum) </a:t>
            </a:r>
          </a:p>
          <a:p>
            <a:pPr lvl="2" algn="l">
              <a:spcBef>
                <a:spcPct val="20000"/>
              </a:spcBef>
              <a:buFontTx/>
              <a:buChar char="•"/>
            </a:pPr>
            <a:r>
              <a:rPr lang="en-US" altLang="zh-TW" sz="1797" dirty="0">
                <a:ea typeface="新細明體" charset="-120"/>
              </a:rPr>
              <a:t>where is the control information for circuit switching?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TW" sz="2396" dirty="0">
                <a:ea typeface="新細明體" charset="-120"/>
              </a:rPr>
              <a:t>At each node the entire packet is received, </a:t>
            </a:r>
            <a:r>
              <a:rPr lang="en-US" altLang="zh-CN" sz="2396" dirty="0">
                <a:ea typeface="新細明體" charset="-120"/>
              </a:rPr>
              <a:t>processed (e.g., routing), </a:t>
            </a:r>
            <a:r>
              <a:rPr lang="en-US" altLang="zh-TW" sz="2396" dirty="0">
                <a:ea typeface="新細明體" charset="-120"/>
              </a:rPr>
              <a:t>stored briefly, and then forwarded to the next node</a:t>
            </a:r>
            <a:r>
              <a:rPr lang="en-US" altLang="zh-CN" sz="2396" dirty="0">
                <a:ea typeface="新細明體" charset="-120"/>
              </a:rPr>
              <a:t>; thus packet-switched networks are also called </a:t>
            </a:r>
            <a:r>
              <a:rPr lang="en-US" altLang="zh-CN" sz="2396" b="1" dirty="0">
                <a:solidFill>
                  <a:srgbClr val="FF0000"/>
                </a:solidFill>
                <a:ea typeface="新細明體" charset="-120"/>
              </a:rPr>
              <a:t>s</a:t>
            </a:r>
            <a:r>
              <a:rPr lang="en-US" altLang="zh-TW" sz="2396" b="1" dirty="0">
                <a:solidFill>
                  <a:srgbClr val="FF0000"/>
                </a:solidFill>
                <a:ea typeface="新細明體" charset="-120"/>
              </a:rPr>
              <a:t>tore-and-</a:t>
            </a:r>
            <a:r>
              <a:rPr lang="en-US" altLang="zh-CN" sz="2396" b="1" dirty="0">
                <a:solidFill>
                  <a:srgbClr val="FF0000"/>
                </a:solidFill>
                <a:ea typeface="新細明體" charset="-120"/>
              </a:rPr>
              <a:t>f</a:t>
            </a:r>
            <a:r>
              <a:rPr lang="en-US" altLang="zh-TW" sz="2396" b="1" dirty="0">
                <a:solidFill>
                  <a:srgbClr val="FF0000"/>
                </a:solidFill>
                <a:ea typeface="新細明體" charset="-120"/>
              </a:rPr>
              <a:t>orward </a:t>
            </a:r>
            <a:r>
              <a:rPr lang="en-US" altLang="zh-CN" sz="2396" b="1" dirty="0">
                <a:solidFill>
                  <a:srgbClr val="FF0000"/>
                </a:solidFill>
                <a:ea typeface="新細明體" charset="-120"/>
              </a:rPr>
              <a:t>n</a:t>
            </a:r>
            <a:r>
              <a:rPr lang="en-US" altLang="zh-TW" sz="2396" b="1" dirty="0">
                <a:solidFill>
                  <a:srgbClr val="FF0000"/>
                </a:solidFill>
                <a:ea typeface="新細明體" charset="-120"/>
              </a:rPr>
              <a:t>etworks. </a:t>
            </a:r>
            <a:r>
              <a:rPr lang="en-US" altLang="x-none" sz="2396" dirty="0"/>
              <a:t>On its turn, a packet uses </a:t>
            </a:r>
            <a:r>
              <a:rPr lang="en-US" altLang="x-none" sz="2396" dirty="0">
                <a:solidFill>
                  <a:srgbClr val="FF0000"/>
                </a:solidFill>
              </a:rPr>
              <a:t>full</a:t>
            </a:r>
            <a:r>
              <a:rPr lang="en-US" altLang="x-none" sz="2396" dirty="0"/>
              <a:t> link bandwidth </a:t>
            </a:r>
          </a:p>
        </p:txBody>
      </p:sp>
      <p:grpSp>
        <p:nvGrpSpPr>
          <p:cNvPr id="58372" name="Group 11"/>
          <p:cNvGrpSpPr>
            <a:grpSpLocks/>
          </p:cNvGrpSpPr>
          <p:nvPr/>
        </p:nvGrpSpPr>
        <p:grpSpPr bwMode="auto">
          <a:xfrm>
            <a:off x="1453575" y="2893417"/>
            <a:ext cx="6008673" cy="459524"/>
            <a:chOff x="868" y="1970"/>
            <a:chExt cx="3792" cy="290"/>
          </a:xfrm>
        </p:grpSpPr>
        <p:sp>
          <p:nvSpPr>
            <p:cNvPr id="58373" name="Rectangle 12"/>
            <p:cNvSpPr>
              <a:spLocks noChangeArrowheads="1"/>
            </p:cNvSpPr>
            <p:nvPr/>
          </p:nvSpPr>
          <p:spPr bwMode="auto">
            <a:xfrm>
              <a:off x="868" y="1970"/>
              <a:ext cx="818" cy="289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1" dir="t"/>
            </a:scene3d>
            <a:sp3d extrusionH="430200" contourW="127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wrap="none" lIns="91373" tIns="45689" rIns="91373" bIns="45689" anchor="ctr">
              <a:flatTx/>
            </a:bodyPr>
            <a:lstStyle>
              <a:lvl1pPr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ts val="998"/>
                </a:spcBef>
                <a:spcAft>
                  <a:spcPts val="998"/>
                </a:spcAft>
              </a:pPr>
              <a:r>
                <a:rPr lang="en-US" altLang="zh-TW" sz="1597" b="1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Header</a:t>
              </a:r>
              <a:endParaRPr lang="en-US" altLang="zh-TW" sz="2396" b="1" i="1">
                <a:solidFill>
                  <a:srgbClr val="FF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58374" name="Rectangle 13"/>
            <p:cNvSpPr>
              <a:spLocks noChangeArrowheads="1"/>
            </p:cNvSpPr>
            <p:nvPr/>
          </p:nvSpPr>
          <p:spPr bwMode="auto">
            <a:xfrm>
              <a:off x="1686" y="1970"/>
              <a:ext cx="2355" cy="289"/>
            </a:xfrm>
            <a:prstGeom prst="rect">
              <a:avLst/>
            </a:prstGeom>
            <a:solidFill>
              <a:srgbClr val="99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1" dir="t"/>
            </a:scene3d>
            <a:sp3d extrusionH="430200" contourW="12700" prstMaterial="legacyMatte">
              <a:bevelT w="13500" h="13500" prst="angle"/>
              <a:bevelB w="13500" h="13500" prst="angle"/>
              <a:extrusionClr>
                <a:srgbClr val="99CCFF"/>
              </a:extrusionClr>
              <a:contourClr>
                <a:srgbClr val="99CCFF"/>
              </a:contourClr>
            </a:sp3d>
          </p:spPr>
          <p:txBody>
            <a:bodyPr wrap="none" lIns="91373" tIns="45689" rIns="91373" bIns="45689" anchor="ctr">
              <a:flatTx/>
            </a:bodyPr>
            <a:lstStyle>
              <a:lvl1pPr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ts val="998"/>
                </a:spcBef>
                <a:spcAft>
                  <a:spcPts val="998"/>
                </a:spcAft>
              </a:pPr>
              <a:r>
                <a:rPr lang="en-US" altLang="zh-TW" sz="1597">
                  <a:latin typeface="Arial" charset="0"/>
                  <a:ea typeface="新細明體" charset="-120"/>
                </a:rPr>
                <a:t>Data</a:t>
              </a:r>
              <a:endParaRPr lang="en-US" altLang="zh-TW" sz="1797" i="1">
                <a:latin typeface="Arial" charset="0"/>
                <a:ea typeface="新細明體" charset="-120"/>
              </a:endParaRPr>
            </a:p>
          </p:txBody>
        </p:sp>
        <p:sp>
          <p:nvSpPr>
            <p:cNvPr id="58375" name="Rectangle 14"/>
            <p:cNvSpPr>
              <a:spLocks noChangeArrowheads="1"/>
            </p:cNvSpPr>
            <p:nvPr/>
          </p:nvSpPr>
          <p:spPr bwMode="auto">
            <a:xfrm>
              <a:off x="4035" y="1971"/>
              <a:ext cx="625" cy="289"/>
            </a:xfrm>
            <a:prstGeom prst="rect">
              <a:avLst/>
            </a:prstGeom>
            <a:solidFill>
              <a:srgbClr val="FFCC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1" dir="t"/>
            </a:scene3d>
            <a:sp3d extrusionH="430200" contourW="12700" prstMaterial="legacyMatte">
              <a:bevelT w="13500" h="13500" prst="angle"/>
              <a:bevelB w="13500" h="13500" prst="angle"/>
              <a:extrusionClr>
                <a:srgbClr val="FFCC00"/>
              </a:extrusionClr>
              <a:contourClr>
                <a:srgbClr val="FFCC00"/>
              </a:contourClr>
            </a:sp3d>
          </p:spPr>
          <p:txBody>
            <a:bodyPr wrap="none" lIns="91373" tIns="45689" rIns="91373" bIns="45689" anchor="ctr">
              <a:flatTx/>
            </a:bodyPr>
            <a:lstStyle>
              <a:lvl1pPr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ts val="998"/>
                </a:spcBef>
                <a:spcAft>
                  <a:spcPts val="998"/>
                </a:spcAft>
              </a:pPr>
              <a:r>
                <a:rPr lang="en-US" altLang="zh-TW" sz="1597" b="1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Trailer</a:t>
              </a:r>
              <a:endParaRPr lang="en-US" altLang="zh-TW" sz="1797" b="1" i="1">
                <a:solidFill>
                  <a:srgbClr val="FF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918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CDE44AB1-02F7-BE46-9FFE-B605B7EBCA31}" type="slidenum">
              <a:rPr lang="en-US" altLang="x-none" sz="1198">
                <a:latin typeface="Tahoma" charset="0"/>
              </a:rPr>
              <a:pPr/>
              <a:t>19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534527" y="228178"/>
            <a:ext cx="7758033" cy="114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594" u="sng">
                <a:solidFill>
                  <a:schemeClr val="accent2"/>
                </a:solidFill>
              </a:rPr>
              <a:t>Packet Switching</a:t>
            </a:r>
          </a:p>
        </p:txBody>
      </p:sp>
      <p:sp>
        <p:nvSpPr>
          <p:cNvPr id="60419" name="Line 5"/>
          <p:cNvSpPr>
            <a:spLocks noChangeShapeType="1"/>
          </p:cNvSpPr>
          <p:nvPr/>
        </p:nvSpPr>
        <p:spPr bwMode="auto">
          <a:xfrm>
            <a:off x="3534110" y="2299205"/>
            <a:ext cx="0" cy="22817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499"/>
          </a:p>
        </p:txBody>
      </p:sp>
      <p:graphicFrame>
        <p:nvGraphicFramePr>
          <p:cNvPr id="60420" name="Object 94"/>
          <p:cNvGraphicFramePr>
            <a:graphicFrameLocks noChangeAspect="1"/>
          </p:cNvGraphicFramePr>
          <p:nvPr/>
        </p:nvGraphicFramePr>
        <p:xfrm>
          <a:off x="997220" y="1603580"/>
          <a:ext cx="7285833" cy="4639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7" name="Photo Editor Photo" r:id="rId4" imgW="9419048" imgH="6001588" progId="MSPhotoEd.3">
                  <p:embed/>
                </p:oleObj>
              </mc:Choice>
              <mc:Fallback>
                <p:oleObj name="Photo Editor Photo" r:id="rId4" imgW="9419048" imgH="6001588" progId="MSPhotoEd.3">
                  <p:embed/>
                  <p:pic>
                    <p:nvPicPr>
                      <p:cNvPr id="6042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220" y="1603580"/>
                        <a:ext cx="7285833" cy="4639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268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4931E3-3BF1-1046-98B2-A0910A46CFF0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31746" name="Rectangle 4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2" rIns="91420" bIns="45712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>
                <a:solidFill>
                  <a:schemeClr val="accent2"/>
                </a:solidFill>
              </a:rPr>
              <a:t>Outline</a:t>
            </a:r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2" rIns="91420" bIns="45712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0033CC"/>
              </a:buClr>
              <a:buFont typeface="Wingdings" charset="2"/>
              <a:buChar char="q"/>
            </a:pPr>
            <a:r>
              <a:rPr lang="en-US" altLang="x-none" dirty="0"/>
              <a:t>Admin. and recap</a:t>
            </a:r>
          </a:p>
          <a:p>
            <a:pPr>
              <a:buClr>
                <a:srgbClr val="0033CC"/>
              </a:buClr>
              <a:buFont typeface="Wingdings" charset="2"/>
              <a:buChar char="q"/>
            </a:pPr>
            <a:r>
              <a:rPr lang="en-US" altLang="x-none" dirty="0"/>
              <a:t>A taxonomy of communication networks</a:t>
            </a:r>
          </a:p>
          <a:p>
            <a:pPr>
              <a:buClr>
                <a:srgbClr val="0033CC"/>
              </a:buClr>
              <a:buFont typeface="Wingdings" charset="2"/>
              <a:buChar char="q"/>
            </a:pPr>
            <a:r>
              <a:rPr lang="en-US" altLang="x-none" dirty="0"/>
              <a:t>Layered network architecture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76763AE9-568C-6046-82CD-06E1AD0DE222}" type="slidenum">
              <a:rPr lang="en-US" altLang="x-none" sz="1198">
                <a:latin typeface="Tahoma" charset="0"/>
              </a:rPr>
              <a:pPr/>
              <a:t>20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62466" name="Rectangle 16"/>
          <p:cNvSpPr>
            <a:spLocks noChangeArrowheads="1"/>
          </p:cNvSpPr>
          <p:nvPr/>
        </p:nvSpPr>
        <p:spPr bwMode="auto">
          <a:xfrm>
            <a:off x="464806" y="462693"/>
            <a:ext cx="7769126" cy="76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45692" rIns="91379" bIns="45692" anchor="ctr"/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594" u="sng">
                <a:solidFill>
                  <a:schemeClr val="accent2"/>
                </a:solidFill>
              </a:rPr>
              <a:t>Inside a Packet Switching Router</a:t>
            </a:r>
          </a:p>
        </p:txBody>
      </p:sp>
      <p:sp>
        <p:nvSpPr>
          <p:cNvPr id="62467" name="Rectangle 17"/>
          <p:cNvSpPr>
            <a:spLocks noChangeArrowheads="1"/>
          </p:cNvSpPr>
          <p:nvPr/>
        </p:nvSpPr>
        <p:spPr bwMode="auto">
          <a:xfrm>
            <a:off x="464806" y="1527522"/>
            <a:ext cx="7769126" cy="49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45692" rIns="91379" bIns="45692"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2795"/>
              <a:t>A</a:t>
            </a:r>
            <a:r>
              <a:rPr lang="en-US" altLang="zh-CN" sz="2795">
                <a:ea typeface="宋体" charset="-122"/>
              </a:rPr>
              <a:t>n output queueing switch</a:t>
            </a:r>
            <a:endParaRPr lang="en-US" altLang="x-none" sz="2795"/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5104414" y="5026242"/>
            <a:ext cx="1749360" cy="304237"/>
            <a:chOff x="1056" y="1872"/>
            <a:chExt cx="1104" cy="192"/>
          </a:xfrm>
        </p:grpSpPr>
        <p:sp>
          <p:nvSpPr>
            <p:cNvPr id="282629" name="Oval 5"/>
            <p:cNvSpPr>
              <a:spLocks noChangeArrowheads="1"/>
            </p:cNvSpPr>
            <p:nvPr/>
          </p:nvSpPr>
          <p:spPr bwMode="auto">
            <a:xfrm>
              <a:off x="2064" y="1872"/>
              <a:ext cx="96" cy="192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5882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5882"/>
                    <a:invGamma/>
                  </a:schemeClr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lIns="90321" tIns="44368" rIns="90321" bIns="44368" anchor="ctr"/>
            <a:lstStyle/>
            <a:p>
              <a:pPr>
                <a:defRPr/>
              </a:pPr>
              <a:endParaRPr lang="en-US" sz="499">
                <a:ea typeface="ＭＳ Ｐゴシック" charset="0"/>
              </a:endParaRPr>
            </a:p>
          </p:txBody>
        </p:sp>
        <p:sp>
          <p:nvSpPr>
            <p:cNvPr id="62520" name="Rectangle 6"/>
            <p:cNvSpPr>
              <a:spLocks noChangeArrowheads="1"/>
            </p:cNvSpPr>
            <p:nvPr/>
          </p:nvSpPr>
          <p:spPr bwMode="auto">
            <a:xfrm>
              <a:off x="1104" y="1872"/>
              <a:ext cx="1008" cy="192"/>
            </a:xfrm>
            <a:prstGeom prst="rect">
              <a:avLst/>
            </a:prstGeom>
            <a:gradFill rotWithShape="0">
              <a:gsLst>
                <a:gs pos="0">
                  <a:srgbClr val="7A7A7A"/>
                </a:gs>
                <a:gs pos="50000">
                  <a:srgbClr val="C0C0C0"/>
                </a:gs>
                <a:gs pos="100000">
                  <a:srgbClr val="7A7A7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1" tIns="44368" rIns="90321" bIns="44368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62521" name="Oval 7"/>
            <p:cNvSpPr>
              <a:spLocks noChangeArrowheads="1"/>
            </p:cNvSpPr>
            <p:nvPr/>
          </p:nvSpPr>
          <p:spPr bwMode="auto">
            <a:xfrm>
              <a:off x="1056" y="1872"/>
              <a:ext cx="96" cy="192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21" tIns="44368" rIns="90321" bIns="44368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</p:grpSp>
      <p:grpSp>
        <p:nvGrpSpPr>
          <p:cNvPr id="62469" name="Group 8"/>
          <p:cNvGrpSpPr>
            <a:grpSpLocks/>
          </p:cNvGrpSpPr>
          <p:nvPr/>
        </p:nvGrpSpPr>
        <p:grpSpPr bwMode="auto">
          <a:xfrm>
            <a:off x="5104414" y="4113532"/>
            <a:ext cx="1749360" cy="304237"/>
            <a:chOff x="1056" y="1872"/>
            <a:chExt cx="1104" cy="192"/>
          </a:xfrm>
        </p:grpSpPr>
        <p:sp>
          <p:nvSpPr>
            <p:cNvPr id="282633" name="Oval 9"/>
            <p:cNvSpPr>
              <a:spLocks noChangeArrowheads="1"/>
            </p:cNvSpPr>
            <p:nvPr/>
          </p:nvSpPr>
          <p:spPr bwMode="auto">
            <a:xfrm>
              <a:off x="2064" y="1872"/>
              <a:ext cx="96" cy="192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5882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5882"/>
                    <a:invGamma/>
                  </a:schemeClr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lIns="90321" tIns="44368" rIns="90321" bIns="44368" anchor="ctr"/>
            <a:lstStyle/>
            <a:p>
              <a:pPr>
                <a:defRPr/>
              </a:pPr>
              <a:endParaRPr lang="en-US" sz="499">
                <a:ea typeface="ＭＳ Ｐゴシック" charset="0"/>
              </a:endParaRPr>
            </a:p>
          </p:txBody>
        </p:sp>
        <p:sp>
          <p:nvSpPr>
            <p:cNvPr id="62517" name="Rectangle 10"/>
            <p:cNvSpPr>
              <a:spLocks noChangeArrowheads="1"/>
            </p:cNvSpPr>
            <p:nvPr/>
          </p:nvSpPr>
          <p:spPr bwMode="auto">
            <a:xfrm>
              <a:off x="1104" y="1872"/>
              <a:ext cx="1008" cy="192"/>
            </a:xfrm>
            <a:prstGeom prst="rect">
              <a:avLst/>
            </a:prstGeom>
            <a:gradFill rotWithShape="0">
              <a:gsLst>
                <a:gs pos="0">
                  <a:srgbClr val="7A7A7A"/>
                </a:gs>
                <a:gs pos="50000">
                  <a:srgbClr val="C0C0C0"/>
                </a:gs>
                <a:gs pos="100000">
                  <a:srgbClr val="7A7A7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1" tIns="44368" rIns="90321" bIns="44368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62518" name="Oval 11"/>
            <p:cNvSpPr>
              <a:spLocks noChangeArrowheads="1"/>
            </p:cNvSpPr>
            <p:nvPr/>
          </p:nvSpPr>
          <p:spPr bwMode="auto">
            <a:xfrm>
              <a:off x="1056" y="1872"/>
              <a:ext cx="96" cy="192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21" tIns="44368" rIns="90321" bIns="44368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</p:grpSp>
      <p:grpSp>
        <p:nvGrpSpPr>
          <p:cNvPr id="62470" name="Group 12"/>
          <p:cNvGrpSpPr>
            <a:grpSpLocks/>
          </p:cNvGrpSpPr>
          <p:nvPr/>
        </p:nvGrpSpPr>
        <p:grpSpPr bwMode="auto">
          <a:xfrm>
            <a:off x="5104414" y="3124763"/>
            <a:ext cx="1749360" cy="304237"/>
            <a:chOff x="1056" y="1872"/>
            <a:chExt cx="1104" cy="192"/>
          </a:xfrm>
        </p:grpSpPr>
        <p:sp>
          <p:nvSpPr>
            <p:cNvPr id="282637" name="Oval 13"/>
            <p:cNvSpPr>
              <a:spLocks noChangeArrowheads="1"/>
            </p:cNvSpPr>
            <p:nvPr/>
          </p:nvSpPr>
          <p:spPr bwMode="auto">
            <a:xfrm>
              <a:off x="2064" y="1872"/>
              <a:ext cx="96" cy="192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5882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5882"/>
                    <a:invGamma/>
                  </a:schemeClr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lIns="90321" tIns="44368" rIns="90321" bIns="44368" anchor="ctr"/>
            <a:lstStyle/>
            <a:p>
              <a:pPr>
                <a:defRPr/>
              </a:pPr>
              <a:endParaRPr lang="en-US" sz="499">
                <a:ea typeface="ＭＳ Ｐゴシック" charset="0"/>
              </a:endParaRPr>
            </a:p>
          </p:txBody>
        </p:sp>
        <p:sp>
          <p:nvSpPr>
            <p:cNvPr id="62514" name="Rectangle 14"/>
            <p:cNvSpPr>
              <a:spLocks noChangeArrowheads="1"/>
            </p:cNvSpPr>
            <p:nvPr/>
          </p:nvSpPr>
          <p:spPr bwMode="auto">
            <a:xfrm>
              <a:off x="1104" y="1872"/>
              <a:ext cx="1008" cy="192"/>
            </a:xfrm>
            <a:prstGeom prst="rect">
              <a:avLst/>
            </a:prstGeom>
            <a:gradFill rotWithShape="0">
              <a:gsLst>
                <a:gs pos="0">
                  <a:srgbClr val="7A7A7A"/>
                </a:gs>
                <a:gs pos="50000">
                  <a:srgbClr val="C0C0C0"/>
                </a:gs>
                <a:gs pos="100000">
                  <a:srgbClr val="7A7A7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1" tIns="44368" rIns="90321" bIns="44368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62515" name="Oval 15"/>
            <p:cNvSpPr>
              <a:spLocks noChangeArrowheads="1"/>
            </p:cNvSpPr>
            <p:nvPr/>
          </p:nvSpPr>
          <p:spPr bwMode="auto">
            <a:xfrm>
              <a:off x="1056" y="1872"/>
              <a:ext cx="96" cy="192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21" tIns="44368" rIns="90321" bIns="44368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</p:grpSp>
      <p:sp>
        <p:nvSpPr>
          <p:cNvPr id="62471" name="Rectangle 18"/>
          <p:cNvSpPr>
            <a:spLocks noChangeArrowheads="1"/>
          </p:cNvSpPr>
          <p:nvPr/>
        </p:nvSpPr>
        <p:spPr bwMode="auto">
          <a:xfrm>
            <a:off x="3130046" y="3047121"/>
            <a:ext cx="2126487" cy="2663654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contourW="127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</p:spPr>
        <p:txBody>
          <a:bodyPr wrap="none" lIns="90293" tIns="44356" rIns="90293" bIns="44356" anchor="ctr">
            <a:flatTx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1597">
              <a:latin typeface="Arial" charset="0"/>
            </a:endParaRPr>
          </a:p>
        </p:txBody>
      </p:sp>
      <p:grpSp>
        <p:nvGrpSpPr>
          <p:cNvPr id="62472" name="Group 19"/>
          <p:cNvGrpSpPr>
            <a:grpSpLocks/>
          </p:cNvGrpSpPr>
          <p:nvPr/>
        </p:nvGrpSpPr>
        <p:grpSpPr bwMode="auto">
          <a:xfrm>
            <a:off x="1377516" y="3124763"/>
            <a:ext cx="1749360" cy="304237"/>
            <a:chOff x="1056" y="1872"/>
            <a:chExt cx="1104" cy="192"/>
          </a:xfrm>
        </p:grpSpPr>
        <p:sp>
          <p:nvSpPr>
            <p:cNvPr id="282644" name="Oval 20"/>
            <p:cNvSpPr>
              <a:spLocks noChangeArrowheads="1"/>
            </p:cNvSpPr>
            <p:nvPr/>
          </p:nvSpPr>
          <p:spPr bwMode="auto">
            <a:xfrm>
              <a:off x="2064" y="1872"/>
              <a:ext cx="96" cy="192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5882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5882"/>
                    <a:invGamma/>
                  </a:schemeClr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lIns="90321" tIns="44368" rIns="90321" bIns="44368" anchor="ctr"/>
            <a:lstStyle/>
            <a:p>
              <a:pPr>
                <a:defRPr/>
              </a:pPr>
              <a:endParaRPr lang="en-US" sz="499">
                <a:ea typeface="ＭＳ Ｐゴシック" charset="0"/>
              </a:endParaRPr>
            </a:p>
          </p:txBody>
        </p:sp>
        <p:sp>
          <p:nvSpPr>
            <p:cNvPr id="62511" name="Rectangle 21"/>
            <p:cNvSpPr>
              <a:spLocks noChangeArrowheads="1"/>
            </p:cNvSpPr>
            <p:nvPr/>
          </p:nvSpPr>
          <p:spPr bwMode="auto">
            <a:xfrm>
              <a:off x="1104" y="1872"/>
              <a:ext cx="1008" cy="192"/>
            </a:xfrm>
            <a:prstGeom prst="rect">
              <a:avLst/>
            </a:prstGeom>
            <a:gradFill rotWithShape="0">
              <a:gsLst>
                <a:gs pos="0">
                  <a:srgbClr val="7A7A7A"/>
                </a:gs>
                <a:gs pos="50000">
                  <a:srgbClr val="C0C0C0"/>
                </a:gs>
                <a:gs pos="100000">
                  <a:srgbClr val="7A7A7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1" tIns="44368" rIns="90321" bIns="44368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62512" name="Oval 22"/>
            <p:cNvSpPr>
              <a:spLocks noChangeArrowheads="1"/>
            </p:cNvSpPr>
            <p:nvPr/>
          </p:nvSpPr>
          <p:spPr bwMode="auto">
            <a:xfrm>
              <a:off x="1056" y="1872"/>
              <a:ext cx="96" cy="192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21" tIns="44368" rIns="90321" bIns="44368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</p:grpSp>
      <p:grpSp>
        <p:nvGrpSpPr>
          <p:cNvPr id="62473" name="Group 23"/>
          <p:cNvGrpSpPr>
            <a:grpSpLocks/>
          </p:cNvGrpSpPr>
          <p:nvPr/>
        </p:nvGrpSpPr>
        <p:grpSpPr bwMode="auto">
          <a:xfrm>
            <a:off x="1377516" y="4113532"/>
            <a:ext cx="1749360" cy="304237"/>
            <a:chOff x="1056" y="1872"/>
            <a:chExt cx="1104" cy="192"/>
          </a:xfrm>
        </p:grpSpPr>
        <p:sp>
          <p:nvSpPr>
            <p:cNvPr id="282648" name="Oval 24"/>
            <p:cNvSpPr>
              <a:spLocks noChangeArrowheads="1"/>
            </p:cNvSpPr>
            <p:nvPr/>
          </p:nvSpPr>
          <p:spPr bwMode="auto">
            <a:xfrm>
              <a:off x="2064" y="1872"/>
              <a:ext cx="96" cy="192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5882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5882"/>
                    <a:invGamma/>
                  </a:schemeClr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lIns="90321" tIns="44368" rIns="90321" bIns="44368" anchor="ctr"/>
            <a:lstStyle/>
            <a:p>
              <a:pPr>
                <a:defRPr/>
              </a:pPr>
              <a:endParaRPr lang="en-US" sz="499">
                <a:ea typeface="ＭＳ Ｐゴシック" charset="0"/>
              </a:endParaRPr>
            </a:p>
          </p:txBody>
        </p:sp>
        <p:sp>
          <p:nvSpPr>
            <p:cNvPr id="62508" name="Rectangle 25"/>
            <p:cNvSpPr>
              <a:spLocks noChangeArrowheads="1"/>
            </p:cNvSpPr>
            <p:nvPr/>
          </p:nvSpPr>
          <p:spPr bwMode="auto">
            <a:xfrm>
              <a:off x="1104" y="1872"/>
              <a:ext cx="1008" cy="192"/>
            </a:xfrm>
            <a:prstGeom prst="rect">
              <a:avLst/>
            </a:prstGeom>
            <a:gradFill rotWithShape="0">
              <a:gsLst>
                <a:gs pos="0">
                  <a:srgbClr val="7A7A7A"/>
                </a:gs>
                <a:gs pos="50000">
                  <a:srgbClr val="C0C0C0"/>
                </a:gs>
                <a:gs pos="100000">
                  <a:srgbClr val="7A7A7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1" tIns="44368" rIns="90321" bIns="44368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62509" name="Oval 26"/>
            <p:cNvSpPr>
              <a:spLocks noChangeArrowheads="1"/>
            </p:cNvSpPr>
            <p:nvPr/>
          </p:nvSpPr>
          <p:spPr bwMode="auto">
            <a:xfrm>
              <a:off x="1056" y="1872"/>
              <a:ext cx="96" cy="192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21" tIns="44368" rIns="90321" bIns="44368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</p:grpSp>
      <p:grpSp>
        <p:nvGrpSpPr>
          <p:cNvPr id="62474" name="Group 27"/>
          <p:cNvGrpSpPr>
            <a:grpSpLocks/>
          </p:cNvGrpSpPr>
          <p:nvPr/>
        </p:nvGrpSpPr>
        <p:grpSpPr bwMode="auto">
          <a:xfrm>
            <a:off x="1377516" y="5026242"/>
            <a:ext cx="1749360" cy="304237"/>
            <a:chOff x="1056" y="1872"/>
            <a:chExt cx="1104" cy="192"/>
          </a:xfrm>
        </p:grpSpPr>
        <p:sp>
          <p:nvSpPr>
            <p:cNvPr id="282652" name="Oval 28"/>
            <p:cNvSpPr>
              <a:spLocks noChangeArrowheads="1"/>
            </p:cNvSpPr>
            <p:nvPr/>
          </p:nvSpPr>
          <p:spPr bwMode="auto">
            <a:xfrm>
              <a:off x="2064" y="1872"/>
              <a:ext cx="96" cy="192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5882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5882"/>
                    <a:invGamma/>
                  </a:schemeClr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lIns="90321" tIns="44368" rIns="90321" bIns="44368" anchor="ctr"/>
            <a:lstStyle/>
            <a:p>
              <a:pPr>
                <a:defRPr/>
              </a:pPr>
              <a:endParaRPr lang="en-US" sz="499">
                <a:ea typeface="ＭＳ Ｐゴシック" charset="0"/>
              </a:endParaRPr>
            </a:p>
          </p:txBody>
        </p:sp>
        <p:sp>
          <p:nvSpPr>
            <p:cNvPr id="62505" name="Rectangle 29"/>
            <p:cNvSpPr>
              <a:spLocks noChangeArrowheads="1"/>
            </p:cNvSpPr>
            <p:nvPr/>
          </p:nvSpPr>
          <p:spPr bwMode="auto">
            <a:xfrm>
              <a:off x="1104" y="1872"/>
              <a:ext cx="1008" cy="192"/>
            </a:xfrm>
            <a:prstGeom prst="rect">
              <a:avLst/>
            </a:prstGeom>
            <a:gradFill rotWithShape="0">
              <a:gsLst>
                <a:gs pos="0">
                  <a:srgbClr val="7A7A7A"/>
                </a:gs>
                <a:gs pos="50000">
                  <a:srgbClr val="C0C0C0"/>
                </a:gs>
                <a:gs pos="100000">
                  <a:srgbClr val="7A7A7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1" tIns="44368" rIns="90321" bIns="44368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62506" name="Oval 30"/>
            <p:cNvSpPr>
              <a:spLocks noChangeArrowheads="1"/>
            </p:cNvSpPr>
            <p:nvPr/>
          </p:nvSpPr>
          <p:spPr bwMode="auto">
            <a:xfrm>
              <a:off x="1056" y="1872"/>
              <a:ext cx="96" cy="192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21" tIns="44368" rIns="90321" bIns="44368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</p:grpSp>
      <p:sp>
        <p:nvSpPr>
          <p:cNvPr id="62475" name="Rectangle 31"/>
          <p:cNvSpPr>
            <a:spLocks noChangeArrowheads="1"/>
          </p:cNvSpPr>
          <p:nvPr/>
        </p:nvSpPr>
        <p:spPr bwMode="auto">
          <a:xfrm>
            <a:off x="1453575" y="2546398"/>
            <a:ext cx="1449115" cy="27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797">
                <a:solidFill>
                  <a:srgbClr val="000000"/>
                </a:solidFill>
                <a:latin typeface="Arial" charset="0"/>
              </a:rPr>
              <a:t>incoming links</a:t>
            </a:r>
            <a:endParaRPr lang="en-US" altLang="x-none" sz="1797">
              <a:latin typeface="Arial" charset="0"/>
            </a:endParaRPr>
          </a:p>
        </p:txBody>
      </p:sp>
      <p:sp>
        <p:nvSpPr>
          <p:cNvPr id="62476" name="Rectangle 32"/>
          <p:cNvSpPr>
            <a:spLocks noChangeArrowheads="1"/>
          </p:cNvSpPr>
          <p:nvPr/>
        </p:nvSpPr>
        <p:spPr bwMode="auto">
          <a:xfrm>
            <a:off x="5212164" y="2546398"/>
            <a:ext cx="1410643" cy="27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797">
                <a:solidFill>
                  <a:srgbClr val="000000"/>
                </a:solidFill>
                <a:latin typeface="Arial" charset="0"/>
              </a:rPr>
              <a:t>outgoing links</a:t>
            </a:r>
            <a:endParaRPr lang="en-US" altLang="x-none" sz="1797">
              <a:latin typeface="Arial" charset="0"/>
            </a:endParaRPr>
          </a:p>
        </p:txBody>
      </p:sp>
      <p:sp>
        <p:nvSpPr>
          <p:cNvPr id="62477" name="Line 33"/>
          <p:cNvSpPr>
            <a:spLocks noChangeShapeType="1"/>
          </p:cNvSpPr>
          <p:nvPr/>
        </p:nvSpPr>
        <p:spPr bwMode="auto">
          <a:xfrm flipV="1">
            <a:off x="1301457" y="5241743"/>
            <a:ext cx="5780495" cy="12677"/>
          </a:xfrm>
          <a:prstGeom prst="line">
            <a:avLst/>
          </a:prstGeom>
          <a:noFill/>
          <a:ln w="12700">
            <a:solidFill>
              <a:schemeClr val="accent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321" tIns="44368" rIns="90321" bIns="44368"/>
          <a:lstStyle/>
          <a:p>
            <a:endParaRPr lang="en-US" sz="499"/>
          </a:p>
        </p:txBody>
      </p:sp>
      <p:sp>
        <p:nvSpPr>
          <p:cNvPr id="62478" name="Freeform 34"/>
          <p:cNvSpPr>
            <a:spLocks/>
          </p:cNvSpPr>
          <p:nvPr/>
        </p:nvSpPr>
        <p:spPr bwMode="auto">
          <a:xfrm flipV="1">
            <a:off x="1301457" y="3276881"/>
            <a:ext cx="5780495" cy="1825420"/>
          </a:xfrm>
          <a:custGeom>
            <a:avLst/>
            <a:gdLst>
              <a:gd name="T0" fmla="*/ 0 w 3648"/>
              <a:gd name="T1" fmla="*/ 0 h 528"/>
              <a:gd name="T2" fmla="*/ 2147483647 w 3648"/>
              <a:gd name="T3" fmla="*/ 0 h 528"/>
              <a:gd name="T4" fmla="*/ 2147483647 w 3648"/>
              <a:gd name="T5" fmla="*/ 2147483647 h 528"/>
              <a:gd name="T6" fmla="*/ 2147483647 w 3648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3648"/>
              <a:gd name="T13" fmla="*/ 0 h 528"/>
              <a:gd name="T14" fmla="*/ 3648 w 3648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48" h="528">
                <a:moveTo>
                  <a:pt x="0" y="0"/>
                </a:moveTo>
                <a:lnTo>
                  <a:pt x="1296" y="0"/>
                </a:lnTo>
                <a:lnTo>
                  <a:pt x="2400" y="528"/>
                </a:lnTo>
                <a:lnTo>
                  <a:pt x="3648" y="528"/>
                </a:lnTo>
              </a:path>
            </a:pathLst>
          </a:cu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321" tIns="44368" rIns="90321" bIns="44368"/>
          <a:lstStyle/>
          <a:p>
            <a:endParaRPr lang="en-US" sz="499"/>
          </a:p>
        </p:txBody>
      </p:sp>
      <p:sp>
        <p:nvSpPr>
          <p:cNvPr id="62479" name="Freeform 35"/>
          <p:cNvSpPr>
            <a:spLocks/>
          </p:cNvSpPr>
          <p:nvPr/>
        </p:nvSpPr>
        <p:spPr bwMode="auto">
          <a:xfrm>
            <a:off x="1301457" y="3276882"/>
            <a:ext cx="5780495" cy="988769"/>
          </a:xfrm>
          <a:custGeom>
            <a:avLst/>
            <a:gdLst>
              <a:gd name="T0" fmla="*/ 0 w 3600"/>
              <a:gd name="T1" fmla="*/ 0 h 576"/>
              <a:gd name="T2" fmla="*/ 2147483647 w 3600"/>
              <a:gd name="T3" fmla="*/ 0 h 576"/>
              <a:gd name="T4" fmla="*/ 2147483647 w 3600"/>
              <a:gd name="T5" fmla="*/ 2147483647 h 576"/>
              <a:gd name="T6" fmla="*/ 2147483647 w 3600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3600"/>
              <a:gd name="T13" fmla="*/ 0 h 576"/>
              <a:gd name="T14" fmla="*/ 3600 w 3600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00" h="576">
                <a:moveTo>
                  <a:pt x="0" y="0"/>
                </a:moveTo>
                <a:lnTo>
                  <a:pt x="1248" y="0"/>
                </a:lnTo>
                <a:lnTo>
                  <a:pt x="2400" y="576"/>
                </a:lnTo>
                <a:lnTo>
                  <a:pt x="3600" y="576"/>
                </a:lnTo>
              </a:path>
            </a:pathLst>
          </a:custGeom>
          <a:noFill/>
          <a:ln w="19050">
            <a:solidFill>
              <a:srgbClr val="00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321" tIns="44368" rIns="90321" bIns="44368"/>
          <a:lstStyle/>
          <a:p>
            <a:endParaRPr lang="en-US" sz="499"/>
          </a:p>
        </p:txBody>
      </p:sp>
      <p:sp>
        <p:nvSpPr>
          <p:cNvPr id="62480" name="Freeform 36"/>
          <p:cNvSpPr>
            <a:spLocks/>
          </p:cNvSpPr>
          <p:nvPr/>
        </p:nvSpPr>
        <p:spPr bwMode="auto">
          <a:xfrm>
            <a:off x="1301457" y="4265650"/>
            <a:ext cx="5780495" cy="836651"/>
          </a:xfrm>
          <a:custGeom>
            <a:avLst/>
            <a:gdLst>
              <a:gd name="T0" fmla="*/ 0 w 3648"/>
              <a:gd name="T1" fmla="*/ 0 h 528"/>
              <a:gd name="T2" fmla="*/ 2147483647 w 3648"/>
              <a:gd name="T3" fmla="*/ 0 h 528"/>
              <a:gd name="T4" fmla="*/ 2147483647 w 3648"/>
              <a:gd name="T5" fmla="*/ 2147483647 h 528"/>
              <a:gd name="T6" fmla="*/ 2147483647 w 3648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3648"/>
              <a:gd name="T13" fmla="*/ 0 h 528"/>
              <a:gd name="T14" fmla="*/ 3648 w 3648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48" h="528">
                <a:moveTo>
                  <a:pt x="0" y="0"/>
                </a:moveTo>
                <a:lnTo>
                  <a:pt x="1248" y="0"/>
                </a:lnTo>
                <a:lnTo>
                  <a:pt x="2448" y="528"/>
                </a:lnTo>
                <a:lnTo>
                  <a:pt x="3648" y="528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321" tIns="44368" rIns="90321" bIns="44368"/>
          <a:lstStyle/>
          <a:p>
            <a:endParaRPr lang="en-US" sz="499"/>
          </a:p>
        </p:txBody>
      </p:sp>
      <p:sp>
        <p:nvSpPr>
          <p:cNvPr id="62481" name="Rectangle 37"/>
          <p:cNvSpPr>
            <a:spLocks noChangeArrowheads="1"/>
          </p:cNvSpPr>
          <p:nvPr/>
        </p:nvSpPr>
        <p:spPr bwMode="auto">
          <a:xfrm>
            <a:off x="3678305" y="2516290"/>
            <a:ext cx="512961" cy="27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797">
                <a:solidFill>
                  <a:srgbClr val="000000"/>
                </a:solidFill>
                <a:latin typeface="Arial" charset="0"/>
              </a:rPr>
              <a:t>node</a:t>
            </a:r>
            <a:endParaRPr lang="en-US" altLang="x-none" sz="1797">
              <a:latin typeface="Arial" charset="0"/>
            </a:endParaRPr>
          </a:p>
        </p:txBody>
      </p:sp>
      <p:sp>
        <p:nvSpPr>
          <p:cNvPr id="62482" name="Rectangle 38"/>
          <p:cNvSpPr>
            <a:spLocks noChangeArrowheads="1"/>
          </p:cNvSpPr>
          <p:nvPr/>
        </p:nvSpPr>
        <p:spPr bwMode="auto">
          <a:xfrm>
            <a:off x="1605693" y="3200823"/>
            <a:ext cx="304237" cy="15211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282663" name="Rectangle 39"/>
          <p:cNvSpPr>
            <a:spLocks noChangeArrowheads="1"/>
          </p:cNvSpPr>
          <p:nvPr/>
        </p:nvSpPr>
        <p:spPr bwMode="auto">
          <a:xfrm>
            <a:off x="3278994" y="3276882"/>
            <a:ext cx="1901479" cy="21296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93" tIns="44356" rIns="90293" bIns="44356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1597">
              <a:latin typeface="Arial" charset="0"/>
            </a:endParaRPr>
          </a:p>
        </p:txBody>
      </p:sp>
      <p:sp>
        <p:nvSpPr>
          <p:cNvPr id="62484" name="Rectangle 40"/>
          <p:cNvSpPr>
            <a:spLocks noChangeArrowheads="1"/>
          </p:cNvSpPr>
          <p:nvPr/>
        </p:nvSpPr>
        <p:spPr bwMode="auto">
          <a:xfrm>
            <a:off x="2442344" y="3200823"/>
            <a:ext cx="304237" cy="15211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485" name="Rectangle 41"/>
          <p:cNvSpPr>
            <a:spLocks noChangeArrowheads="1"/>
          </p:cNvSpPr>
          <p:nvPr/>
        </p:nvSpPr>
        <p:spPr bwMode="auto">
          <a:xfrm>
            <a:off x="4039586" y="4189592"/>
            <a:ext cx="456355" cy="15211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486" name="Rectangle 42"/>
          <p:cNvSpPr>
            <a:spLocks noChangeArrowheads="1"/>
          </p:cNvSpPr>
          <p:nvPr/>
        </p:nvSpPr>
        <p:spPr bwMode="auto">
          <a:xfrm>
            <a:off x="4572000" y="4189592"/>
            <a:ext cx="152118" cy="15211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487" name="Rectangle 43"/>
          <p:cNvSpPr>
            <a:spLocks noChangeArrowheads="1"/>
          </p:cNvSpPr>
          <p:nvPr/>
        </p:nvSpPr>
        <p:spPr bwMode="auto">
          <a:xfrm>
            <a:off x="4800177" y="4189592"/>
            <a:ext cx="304237" cy="15211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488" name="Rectangle 44"/>
          <p:cNvSpPr>
            <a:spLocks noChangeArrowheads="1"/>
          </p:cNvSpPr>
          <p:nvPr/>
        </p:nvSpPr>
        <p:spPr bwMode="auto">
          <a:xfrm>
            <a:off x="5865005" y="4189592"/>
            <a:ext cx="304237" cy="15211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489" name="Rectangle 45"/>
          <p:cNvSpPr>
            <a:spLocks noChangeArrowheads="1"/>
          </p:cNvSpPr>
          <p:nvPr/>
        </p:nvSpPr>
        <p:spPr bwMode="auto">
          <a:xfrm>
            <a:off x="1985989" y="4189592"/>
            <a:ext cx="304237" cy="15211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490" name="Rectangle 46"/>
          <p:cNvSpPr>
            <a:spLocks noChangeArrowheads="1"/>
          </p:cNvSpPr>
          <p:nvPr/>
        </p:nvSpPr>
        <p:spPr bwMode="auto">
          <a:xfrm>
            <a:off x="4876236" y="5102301"/>
            <a:ext cx="304237" cy="15211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491" name="Rectangle 47"/>
          <p:cNvSpPr>
            <a:spLocks noChangeArrowheads="1"/>
          </p:cNvSpPr>
          <p:nvPr/>
        </p:nvSpPr>
        <p:spPr bwMode="auto">
          <a:xfrm>
            <a:off x="5256532" y="5102301"/>
            <a:ext cx="304237" cy="15211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492" name="Rectangle 48"/>
          <p:cNvSpPr>
            <a:spLocks noChangeArrowheads="1"/>
          </p:cNvSpPr>
          <p:nvPr/>
        </p:nvSpPr>
        <p:spPr bwMode="auto">
          <a:xfrm>
            <a:off x="6397419" y="5102301"/>
            <a:ext cx="304237" cy="15211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493" name="Rectangle 49"/>
          <p:cNvSpPr>
            <a:spLocks noChangeArrowheads="1"/>
          </p:cNvSpPr>
          <p:nvPr/>
        </p:nvSpPr>
        <p:spPr bwMode="auto">
          <a:xfrm>
            <a:off x="1605693" y="5102301"/>
            <a:ext cx="304237" cy="152118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494" name="Rectangle 50"/>
          <p:cNvSpPr>
            <a:spLocks noChangeArrowheads="1"/>
          </p:cNvSpPr>
          <p:nvPr/>
        </p:nvSpPr>
        <p:spPr bwMode="auto">
          <a:xfrm>
            <a:off x="2518403" y="5102301"/>
            <a:ext cx="304237" cy="152118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495" name="Rectangle 51"/>
          <p:cNvSpPr>
            <a:spLocks noChangeArrowheads="1"/>
          </p:cNvSpPr>
          <p:nvPr/>
        </p:nvSpPr>
        <p:spPr bwMode="auto">
          <a:xfrm>
            <a:off x="4419882" y="3276882"/>
            <a:ext cx="304237" cy="152118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496" name="Rectangle 52"/>
          <p:cNvSpPr>
            <a:spLocks noChangeArrowheads="1"/>
          </p:cNvSpPr>
          <p:nvPr/>
        </p:nvSpPr>
        <p:spPr bwMode="auto">
          <a:xfrm>
            <a:off x="4800177" y="3276882"/>
            <a:ext cx="304237" cy="152118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497" name="Rectangle 53"/>
          <p:cNvSpPr>
            <a:spLocks noChangeArrowheads="1"/>
          </p:cNvSpPr>
          <p:nvPr/>
        </p:nvSpPr>
        <p:spPr bwMode="auto">
          <a:xfrm>
            <a:off x="6321360" y="3200823"/>
            <a:ext cx="304237" cy="152118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498" name="Rectangle 54"/>
          <p:cNvSpPr>
            <a:spLocks noChangeArrowheads="1"/>
          </p:cNvSpPr>
          <p:nvPr/>
        </p:nvSpPr>
        <p:spPr bwMode="auto">
          <a:xfrm>
            <a:off x="2062048" y="5102301"/>
            <a:ext cx="304237" cy="15211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499" name="Rectangle 55"/>
          <p:cNvSpPr>
            <a:spLocks noChangeArrowheads="1"/>
          </p:cNvSpPr>
          <p:nvPr/>
        </p:nvSpPr>
        <p:spPr bwMode="auto">
          <a:xfrm>
            <a:off x="4648059" y="5102301"/>
            <a:ext cx="152118" cy="15211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500" name="Rectangle 56"/>
          <p:cNvSpPr>
            <a:spLocks noChangeArrowheads="1"/>
          </p:cNvSpPr>
          <p:nvPr/>
        </p:nvSpPr>
        <p:spPr bwMode="auto">
          <a:xfrm>
            <a:off x="4191704" y="5102301"/>
            <a:ext cx="380296" cy="15211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501" name="Rectangle 57"/>
          <p:cNvSpPr>
            <a:spLocks noChangeArrowheads="1"/>
          </p:cNvSpPr>
          <p:nvPr/>
        </p:nvSpPr>
        <p:spPr bwMode="auto">
          <a:xfrm>
            <a:off x="5865005" y="5102301"/>
            <a:ext cx="304237" cy="15211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62502" name="Text Box 58"/>
          <p:cNvSpPr txBox="1">
            <a:spLocks noChangeArrowheads="1"/>
          </p:cNvSpPr>
          <p:nvPr/>
        </p:nvSpPr>
        <p:spPr bwMode="auto">
          <a:xfrm>
            <a:off x="3581647" y="2972645"/>
            <a:ext cx="914294" cy="332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93" tIns="44356" rIns="90293" bIns="44356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597">
                <a:latin typeface="Arial" charset="0"/>
              </a:rPr>
              <a:t>Memory</a:t>
            </a:r>
          </a:p>
        </p:txBody>
      </p:sp>
      <p:sp>
        <p:nvSpPr>
          <p:cNvPr id="62503" name="Rectangle 40"/>
          <p:cNvSpPr>
            <a:spLocks noChangeArrowheads="1"/>
          </p:cNvSpPr>
          <p:nvPr/>
        </p:nvSpPr>
        <p:spPr bwMode="auto">
          <a:xfrm>
            <a:off x="2442344" y="4189592"/>
            <a:ext cx="304237" cy="15211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</p:spTree>
    <p:extLst>
      <p:ext uri="{BB962C8B-B14F-4D97-AF65-F5344CB8AC3E}">
        <p14:creationId xmlns:p14="http://schemas.microsoft.com/office/powerpoint/2010/main" val="2523547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371CCA45-0CB4-B445-83AD-869BAC05E6FB}" type="slidenum">
              <a:rPr lang="en-US" altLang="x-none" sz="1198">
                <a:latin typeface="Tahoma" charset="0"/>
              </a:rPr>
              <a:pPr/>
              <a:t>21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64514" name="Rectangle 4"/>
          <p:cNvSpPr>
            <a:spLocks noChangeArrowheads="1"/>
          </p:cNvSpPr>
          <p:nvPr/>
        </p:nvSpPr>
        <p:spPr bwMode="auto">
          <a:xfrm>
            <a:off x="534527" y="228178"/>
            <a:ext cx="7769126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45692" rIns="91379" bIns="45692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993" u="sng">
                <a:solidFill>
                  <a:schemeClr val="accent2"/>
                </a:solidFill>
              </a:rPr>
              <a:t>Outline</a:t>
            </a:r>
          </a:p>
        </p:txBody>
      </p:sp>
      <p:sp>
        <p:nvSpPr>
          <p:cNvPr id="64515" name="Rectangle 5"/>
          <p:cNvSpPr>
            <a:spLocks noChangeArrowheads="1"/>
          </p:cNvSpPr>
          <p:nvPr/>
        </p:nvSpPr>
        <p:spPr bwMode="auto">
          <a:xfrm>
            <a:off x="534527" y="1600412"/>
            <a:ext cx="7769126" cy="464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45692" rIns="91379" bIns="45692"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795" dirty="0"/>
              <a:t>Admin. and recaps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795" dirty="0"/>
              <a:t>A brief introduction to the Internet: past and present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795" dirty="0"/>
              <a:t>Challenges of Internet networks and apps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795" dirty="0"/>
              <a:t>A taxonomy of communication networks</a:t>
            </a:r>
          </a:p>
          <a:p>
            <a:pPr marL="798660" lvl="1" indent="-342283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sz="2396" dirty="0"/>
              <a:t>circuit switched networks</a:t>
            </a:r>
          </a:p>
          <a:p>
            <a:pPr marL="798660" lvl="1" indent="-342283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396" dirty="0"/>
              <a:t>packet switched networks</a:t>
            </a:r>
          </a:p>
          <a:p>
            <a:pPr lvl="1" algn="l">
              <a:spcBef>
                <a:spcPct val="20000"/>
              </a:spcBef>
              <a:buClr>
                <a:srgbClr val="C00000"/>
              </a:buClr>
              <a:buSzPct val="75000"/>
              <a:buFont typeface="Wingdings" charset="2"/>
              <a:buChar char="Ø"/>
            </a:pPr>
            <a:r>
              <a:rPr lang="en-US" altLang="x-none" sz="2396" i="1" dirty="0">
                <a:solidFill>
                  <a:srgbClr val="C00000"/>
                </a:solidFill>
              </a:rPr>
              <a:t>circuit switching vs. packet switching</a:t>
            </a:r>
          </a:p>
        </p:txBody>
      </p:sp>
    </p:spTree>
    <p:extLst>
      <p:ext uri="{BB962C8B-B14F-4D97-AF65-F5344CB8AC3E}">
        <p14:creationId xmlns:p14="http://schemas.microsoft.com/office/powerpoint/2010/main" val="2435896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75BA06A9-08A7-4843-AFCE-6491C8E6F112}" type="slidenum">
              <a:rPr lang="en-US" altLang="x-none" sz="1198">
                <a:latin typeface="Tahoma" charset="0"/>
              </a:rPr>
              <a:pPr/>
              <a:t>22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534527" y="228178"/>
            <a:ext cx="7986211" cy="114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194" u="sng">
                <a:solidFill>
                  <a:schemeClr val="accent2"/>
                </a:solidFill>
              </a:rPr>
              <a:t>Packet Switching vs. Circuit Switching</a:t>
            </a:r>
            <a:endParaRPr lang="en-US" altLang="x-none" sz="3993" u="sng">
              <a:solidFill>
                <a:schemeClr val="accent2"/>
              </a:solidFill>
            </a:endParaRPr>
          </a:p>
        </p:txBody>
      </p:sp>
      <p:sp>
        <p:nvSpPr>
          <p:cNvPr id="66563" name="Rectangle 5"/>
          <p:cNvSpPr>
            <a:spLocks noChangeArrowheads="1"/>
          </p:cNvSpPr>
          <p:nvPr/>
        </p:nvSpPr>
        <p:spPr bwMode="auto">
          <a:xfrm>
            <a:off x="464806" y="1603580"/>
            <a:ext cx="8296786" cy="4487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altLang="x-none" sz="3194" dirty="0"/>
              <a:t>The early history of the Internet was a heated debate between Packet Switching and Circuit Switching</a:t>
            </a:r>
          </a:p>
          <a:p>
            <a:pPr marL="912754" lvl="1" indent="-456377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3194" dirty="0"/>
              <a:t>the telephone network </a:t>
            </a:r>
            <a:br>
              <a:rPr lang="en-US" altLang="x-none" sz="3194" dirty="0"/>
            </a:br>
            <a:r>
              <a:rPr lang="en-US" altLang="x-none" sz="3194" dirty="0"/>
              <a:t>was the dominant network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altLang="zh-CN" sz="3194" dirty="0">
              <a:ea typeface="宋体" charset="-122"/>
            </a:endParaRPr>
          </a:p>
          <a:p>
            <a:pPr marL="456377" indent="-456377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sz="3194" dirty="0">
                <a:ea typeface="宋体" charset="-122"/>
              </a:rPr>
              <a:t>Need to compare packet switching with circuit switching</a:t>
            </a:r>
            <a:endParaRPr lang="en-US" altLang="x-none" sz="3194" dirty="0"/>
          </a:p>
        </p:txBody>
      </p:sp>
      <p:sp>
        <p:nvSpPr>
          <p:cNvPr id="66564" name="Rectangle 6"/>
          <p:cNvSpPr>
            <a:spLocks noChangeArrowheads="1"/>
          </p:cNvSpPr>
          <p:nvPr/>
        </p:nvSpPr>
        <p:spPr bwMode="auto">
          <a:xfrm>
            <a:off x="997220" y="1375403"/>
            <a:ext cx="7605915" cy="7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endParaRPr lang="x-none" altLang="x-none" sz="1996"/>
          </a:p>
        </p:txBody>
      </p:sp>
      <p:pic>
        <p:nvPicPr>
          <p:cNvPr id="6656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61" y="2896586"/>
            <a:ext cx="2248499" cy="193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402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194">
                <a:ea typeface="ＭＳ Ｐゴシック" charset="-128"/>
              </a:rPr>
              <a:t>Circuit Switching vs. Packet Switching</a:t>
            </a:r>
          </a:p>
        </p:txBody>
      </p:sp>
      <p:sp>
        <p:nvSpPr>
          <p:cNvPr id="7065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E7B35AAC-81CF-4A4E-B14B-9AD528FFB3F8}" type="slidenum">
              <a:rPr lang="en-US" altLang="x-none" sz="1198">
                <a:latin typeface="Tahoma" charset="0"/>
              </a:rPr>
              <a:pPr/>
              <a:t>23</a:t>
            </a:fld>
            <a:endParaRPr lang="en-US" altLang="x-none" sz="1198">
              <a:latin typeface="Tahoma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92983" y="1617842"/>
          <a:ext cx="7681973" cy="4874141"/>
        </p:xfrm>
        <a:graphic>
          <a:graphicData uri="http://schemas.openxmlformats.org/drawingml/2006/table">
            <a:tbl>
              <a:tblPr/>
              <a:tblGrid>
                <a:gridCol w="2205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2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143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circuit switching</a:t>
                      </a: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packet </a:t>
                      </a:r>
                      <a:br>
                        <a:rPr kumimoji="0" lang="en-US" altLang="x-none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</a:br>
                      <a:r>
                        <a:rPr kumimoji="0" lang="en-US" altLang="x-none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switching</a:t>
                      </a: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86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resource usage</a:t>
                      </a: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use a single partition bandwidth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use whole link bandwidth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1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reservation/setup</a:t>
                      </a: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need reservation </a:t>
                      </a:r>
                      <a:b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</a:b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(setup delay)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no reservation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89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resource contention</a:t>
                      </a: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busy signal </a:t>
                      </a:r>
                      <a:b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</a:b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(session loss)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congestion (long delay and packet losses)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89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charging</a:t>
                      </a:r>
                      <a:b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</a:b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time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packet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89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header</a:t>
                      </a:r>
                      <a:b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</a:b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no per-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pkt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header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per packet header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059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fast path processing</a:t>
                      </a: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fast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per packet processing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974758" y="2516290"/>
            <a:ext cx="5328894" cy="532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pPr algn="ctr" defTabSz="912754"/>
            <a:endParaRPr lang="en-US" sz="499"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974755" y="5062576"/>
            <a:ext cx="5328895" cy="3439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pPr algn="ctr" defTabSz="912754"/>
            <a:endParaRPr lang="en-US" sz="499"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974757" y="3124764"/>
            <a:ext cx="5328895" cy="6845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pPr algn="ctr" defTabSz="912754"/>
            <a:endParaRPr lang="en-US" sz="499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974758" y="3885355"/>
            <a:ext cx="5328894" cy="532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pPr algn="ctr" defTabSz="912754"/>
            <a:endParaRPr lang="en-US" sz="499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974756" y="4464516"/>
            <a:ext cx="5328895" cy="4856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pPr algn="ctr" defTabSz="912754"/>
            <a:endParaRPr lang="en-US" sz="499"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74754" y="5708128"/>
            <a:ext cx="5328895" cy="4856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pPr algn="ctr" defTabSz="912754"/>
            <a:endParaRPr lang="en-US" sz="499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79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194">
                <a:ea typeface="ＭＳ Ｐゴシック" charset="-128"/>
              </a:rPr>
              <a:t>Circuit Switching vs. Packet Switching</a:t>
            </a:r>
          </a:p>
        </p:txBody>
      </p:sp>
      <p:sp>
        <p:nvSpPr>
          <p:cNvPr id="7065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E7B35AAC-81CF-4A4E-B14B-9AD528FFB3F8}" type="slidenum">
              <a:rPr lang="en-US" altLang="x-none" sz="1198">
                <a:latin typeface="Tahoma" charset="0"/>
              </a:rPr>
              <a:pPr/>
              <a:t>24</a:t>
            </a:fld>
            <a:endParaRPr lang="en-US" altLang="x-none" sz="1198">
              <a:latin typeface="Tahoma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92983" y="1617842"/>
          <a:ext cx="7681973" cy="4294882"/>
        </p:xfrm>
        <a:graphic>
          <a:graphicData uri="http://schemas.openxmlformats.org/drawingml/2006/table">
            <a:tbl>
              <a:tblPr/>
              <a:tblGrid>
                <a:gridCol w="2205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2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143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circuit switching</a:t>
                      </a: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packet </a:t>
                      </a:r>
                      <a:br>
                        <a:rPr kumimoji="0" lang="en-US" altLang="x-none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</a:br>
                      <a:r>
                        <a:rPr kumimoji="0" lang="en-US" altLang="x-none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switching</a:t>
                      </a: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86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resource usage</a:t>
                      </a: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use a single partition bandwidth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use whole link bandwidth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86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reservation/setup</a:t>
                      </a: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need reservation </a:t>
                      </a:r>
                      <a:b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</a:b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(setup delay)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no reservation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89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resource contention</a:t>
                      </a: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busy signal </a:t>
                      </a:r>
                      <a:b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</a:b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(session loss)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congestion (long delay and packet losses)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24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charging</a:t>
                      </a: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time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packet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08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header</a:t>
                      </a: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no per-pkt header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per packet header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059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fast path processing</a:t>
                      </a:r>
                    </a:p>
                  </a:txBody>
                  <a:tcPr marL="91271" marR="91271" marT="45635" marB="456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fast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per packet processing</a:t>
                      </a:r>
                    </a:p>
                  </a:txBody>
                  <a:tcPr marL="91271" marR="91271" marT="45618" marB="456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947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Key Issue to be Settled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534527" y="1451462"/>
            <a:ext cx="8372845" cy="4647531"/>
          </a:xfrm>
        </p:spPr>
        <p:txBody>
          <a:bodyPr/>
          <a:lstStyle/>
          <a:p>
            <a:pPr>
              <a:buFont typeface="Wingdings" pitchFamily="2" charset="2"/>
              <a:buChar char="q"/>
              <a:defRPr/>
            </a:pPr>
            <a:r>
              <a:rPr lang="en-US" sz="2396" dirty="0"/>
              <a:t>A key issue: what is the efficiency of resource partition?</a:t>
            </a:r>
          </a:p>
          <a:p>
            <a:pPr>
              <a:defRPr/>
            </a:pPr>
            <a:endParaRPr lang="en-US" sz="2396" dirty="0"/>
          </a:p>
          <a:p>
            <a:pPr>
              <a:defRPr/>
            </a:pPr>
            <a:endParaRPr lang="en-US" sz="2396" dirty="0"/>
          </a:p>
          <a:p>
            <a:pPr>
              <a:defRPr/>
            </a:pPr>
            <a:endParaRPr lang="en-US" sz="2396" dirty="0"/>
          </a:p>
          <a:p>
            <a:pPr>
              <a:defRPr/>
            </a:pPr>
            <a:endParaRPr lang="en-US" sz="2396" dirty="0"/>
          </a:p>
          <a:p>
            <a:pPr>
              <a:defRPr/>
            </a:pPr>
            <a:endParaRPr lang="en-US" sz="2396" dirty="0"/>
          </a:p>
          <a:p>
            <a:pPr>
              <a:defRPr/>
            </a:pPr>
            <a:endParaRPr lang="en-US" sz="2396" dirty="0"/>
          </a:p>
          <a:p>
            <a:pPr>
              <a:defRPr/>
            </a:pPr>
            <a:endParaRPr lang="en-US" sz="2396" dirty="0"/>
          </a:p>
          <a:p>
            <a:pPr marL="0" indent="0">
              <a:buNone/>
              <a:defRPr/>
            </a:pPr>
            <a:endParaRPr lang="en-US" sz="2396" dirty="0"/>
          </a:p>
          <a:p>
            <a:pPr>
              <a:buFont typeface="Wingdings" pitchFamily="2" charset="2"/>
              <a:buChar char="q"/>
              <a:defRPr/>
            </a:pPr>
            <a:r>
              <a:rPr lang="en-US" sz="2396" dirty="0"/>
              <a:t>Tool used to analyze the issue: </a:t>
            </a:r>
            <a:r>
              <a:rPr lang="en-US" sz="2396" dirty="0" err="1"/>
              <a:t>queueing</a:t>
            </a:r>
            <a:r>
              <a:rPr lang="en-US" sz="2396" dirty="0"/>
              <a:t> theory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1996" dirty="0"/>
              <a:t>Some basic results of </a:t>
            </a:r>
            <a:r>
              <a:rPr lang="en-US" sz="1996" dirty="0" err="1"/>
              <a:t>queueing</a:t>
            </a:r>
            <a:r>
              <a:rPr lang="en-US" sz="1996" dirty="0"/>
              <a:t> theory can be quite useful in many systems settings</a:t>
            </a:r>
          </a:p>
          <a:p>
            <a:pPr>
              <a:defRPr/>
            </a:pPr>
            <a:endParaRPr lang="en-US" sz="2396" dirty="0"/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15DD8FDE-AED4-8A49-B6A4-E97D0CFF3877}" type="slidenum">
              <a:rPr lang="en-US" altLang="x-none" sz="1198">
                <a:latin typeface="Tahoma" charset="0"/>
              </a:rPr>
              <a:pPr/>
              <a:t>25</a:t>
            </a:fld>
            <a:endParaRPr lang="en-US" altLang="x-none" sz="1198">
              <a:latin typeface="Tahoma" charset="0"/>
            </a:endParaRPr>
          </a:p>
        </p:txBody>
      </p:sp>
      <p:pic>
        <p:nvPicPr>
          <p:cNvPr id="7270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344" y="2440231"/>
            <a:ext cx="2429140" cy="2947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656" y="3961414"/>
            <a:ext cx="1316775" cy="1597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716" y="2364172"/>
            <a:ext cx="1316775" cy="1597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1" name="Rectangle 5"/>
          <p:cNvSpPr>
            <a:spLocks noChangeArrowheads="1"/>
          </p:cNvSpPr>
          <p:nvPr/>
        </p:nvSpPr>
        <p:spPr bwMode="auto">
          <a:xfrm>
            <a:off x="921161" y="2364172"/>
            <a:ext cx="4107194" cy="3194484"/>
          </a:xfrm>
          <a:prstGeom prst="rect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72712" name="Rectangle 13"/>
          <p:cNvSpPr>
            <a:spLocks noChangeArrowheads="1"/>
          </p:cNvSpPr>
          <p:nvPr/>
        </p:nvSpPr>
        <p:spPr bwMode="auto">
          <a:xfrm>
            <a:off x="5788946" y="2364172"/>
            <a:ext cx="2509952" cy="1597242"/>
          </a:xfrm>
          <a:prstGeom prst="rect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72713" name="Rectangle 14"/>
          <p:cNvSpPr>
            <a:spLocks noChangeArrowheads="1"/>
          </p:cNvSpPr>
          <p:nvPr/>
        </p:nvSpPr>
        <p:spPr bwMode="auto">
          <a:xfrm>
            <a:off x="5788946" y="3961414"/>
            <a:ext cx="2509952" cy="1597242"/>
          </a:xfrm>
          <a:prstGeom prst="rect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pic>
        <p:nvPicPr>
          <p:cNvPr id="72714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20" y="3581118"/>
            <a:ext cx="684532" cy="684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5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812" y="3581118"/>
            <a:ext cx="684532" cy="684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6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065" y="2820527"/>
            <a:ext cx="684532" cy="684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7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065" y="4493828"/>
            <a:ext cx="684532" cy="684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011204" y="3276882"/>
            <a:ext cx="808128" cy="522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795" kern="0" dirty="0">
                <a:solidFill>
                  <a:srgbClr val="800000"/>
                </a:solidFill>
                <a:ea typeface="ＭＳ Ｐゴシック" charset="0"/>
                <a:cs typeface="ＭＳ Ｐゴシック" charset="0"/>
              </a:rPr>
              <a:t>10G</a:t>
            </a:r>
            <a:endParaRPr lang="en-US" sz="499" dirty="0">
              <a:solidFill>
                <a:srgbClr val="8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50089" y="2744467"/>
            <a:ext cx="513399" cy="399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996" kern="0" dirty="0">
                <a:solidFill>
                  <a:srgbClr val="800000"/>
                </a:solidFill>
                <a:ea typeface="ＭＳ Ｐゴシック" charset="0"/>
                <a:cs typeface="ＭＳ Ｐゴシック" charset="0"/>
              </a:rPr>
              <a:t>5G</a:t>
            </a:r>
            <a:endParaRPr lang="en-US" sz="299" dirty="0">
              <a:solidFill>
                <a:srgbClr val="8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74030" y="4341710"/>
            <a:ext cx="513399" cy="399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996" kern="0" dirty="0">
                <a:solidFill>
                  <a:srgbClr val="800000"/>
                </a:solidFill>
                <a:ea typeface="ＭＳ Ｐゴシック" charset="0"/>
                <a:cs typeface="ＭＳ Ｐゴシック" charset="0"/>
              </a:rPr>
              <a:t>5G</a:t>
            </a:r>
            <a:endParaRPr lang="en-US" sz="299" dirty="0">
              <a:solidFill>
                <a:srgbClr val="800000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731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81230D02-9A4A-DD4D-A994-9A24EB4EB487}" type="slidenum">
              <a:rPr lang="en-US" altLang="x-none" sz="1198">
                <a:latin typeface="Tahoma" charset="0"/>
              </a:rPr>
              <a:pPr/>
              <a:t>26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74754" name="Rectangle 4"/>
          <p:cNvSpPr>
            <a:spLocks noChangeArrowheads="1"/>
          </p:cNvSpPr>
          <p:nvPr/>
        </p:nvSpPr>
        <p:spPr bwMode="auto">
          <a:xfrm>
            <a:off x="534527" y="228178"/>
            <a:ext cx="7769126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45692" rIns="91379" bIns="45692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993" u="sng">
                <a:solidFill>
                  <a:schemeClr val="accent2"/>
                </a:solidFill>
              </a:rPr>
              <a:t>Outline</a:t>
            </a:r>
          </a:p>
        </p:txBody>
      </p:sp>
      <p:sp>
        <p:nvSpPr>
          <p:cNvPr id="74755" name="Rectangle 5"/>
          <p:cNvSpPr>
            <a:spLocks noChangeArrowheads="1"/>
          </p:cNvSpPr>
          <p:nvPr/>
        </p:nvSpPr>
        <p:spPr bwMode="auto">
          <a:xfrm>
            <a:off x="534527" y="1600412"/>
            <a:ext cx="7769126" cy="464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45692" rIns="91379" bIns="45692"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795" dirty="0"/>
              <a:t>Admin. and recaps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795" dirty="0"/>
              <a:t>A brief introduction to the Internet: past and present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795" dirty="0"/>
              <a:t>Challenges of Internet networks and apps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795" dirty="0"/>
              <a:t>A taxonomy of communication networks</a:t>
            </a:r>
          </a:p>
          <a:p>
            <a:pPr marL="798660" lvl="1" indent="-342283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sz="2396" dirty="0"/>
              <a:t>circuit switched networks</a:t>
            </a:r>
          </a:p>
          <a:p>
            <a:pPr marL="798660" lvl="1" indent="-342283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396" dirty="0"/>
              <a:t>packet switched networks</a:t>
            </a:r>
          </a:p>
          <a:p>
            <a:pPr marL="798660" lvl="1" indent="-342283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396" dirty="0"/>
              <a:t>circuit switching vs. packet switching</a:t>
            </a:r>
          </a:p>
          <a:p>
            <a:pPr lvl="1" algn="l">
              <a:spcBef>
                <a:spcPct val="20000"/>
              </a:spcBef>
              <a:buClr>
                <a:srgbClr val="C00000"/>
              </a:buClr>
              <a:buSzPct val="75000"/>
              <a:buFont typeface="Wingdings" charset="2"/>
              <a:buChar char="Ø"/>
            </a:pPr>
            <a:r>
              <a:rPr lang="en-US" altLang="x-none" sz="2396" i="1" dirty="0">
                <a:solidFill>
                  <a:srgbClr val="C00000"/>
                </a:solidFill>
              </a:rPr>
              <a:t>M/M queues and statistical multiplexing</a:t>
            </a:r>
          </a:p>
        </p:txBody>
      </p:sp>
    </p:spTree>
    <p:extLst>
      <p:ext uri="{BB962C8B-B14F-4D97-AF65-F5344CB8AC3E}">
        <p14:creationId xmlns:p14="http://schemas.microsoft.com/office/powerpoint/2010/main" val="1693884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Queueing Theory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534527" y="1448293"/>
            <a:ext cx="7769126" cy="4647531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396" dirty="0">
                <a:ea typeface="ＭＳ Ｐゴシック" charset="-128"/>
                <a:sym typeface="Symbol" charset="2"/>
              </a:rPr>
              <a:t>Strategy: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996" dirty="0">
                <a:ea typeface="ＭＳ Ｐゴシック" charset="-128"/>
                <a:sym typeface="Symbol" charset="2"/>
              </a:rPr>
              <a:t>model </a:t>
            </a:r>
            <a:r>
              <a:rPr lang="en-US" altLang="x-none" sz="1996" dirty="0">
                <a:solidFill>
                  <a:srgbClr val="FF0000"/>
                </a:solidFill>
                <a:ea typeface="ＭＳ Ｐゴシック" charset="-128"/>
                <a:sym typeface="Symbol" charset="2"/>
              </a:rPr>
              <a:t>system state </a:t>
            </a:r>
          </a:p>
          <a:p>
            <a:pPr lvl="2"/>
            <a:r>
              <a:rPr lang="en-US" altLang="x-none" sz="1597" dirty="0">
                <a:ea typeface="ＭＳ Ｐゴシック" charset="-128"/>
                <a:sym typeface="Symbol" charset="2"/>
              </a:rPr>
              <a:t>if we know the fraction of time that the system spends at each state, we can get answers to many basic questions: how long does a new request need to wait before being served? </a:t>
            </a:r>
            <a:endParaRPr lang="en-US" altLang="x-none" dirty="0">
              <a:ea typeface="ＭＳ Ｐゴシック" charset="-128"/>
              <a:sym typeface="Symbol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396" dirty="0">
                <a:ea typeface="ＭＳ Ｐゴシック" charset="-128"/>
                <a:sym typeface="Symbol" charset="2"/>
              </a:rPr>
              <a:t>System state changes upon events: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996" dirty="0">
                <a:ea typeface="ＭＳ Ｐゴシック" charset="-128"/>
                <a:sym typeface="Symbol" charset="2"/>
              </a:rPr>
              <a:t>introduce </a:t>
            </a:r>
            <a:r>
              <a:rPr lang="en-US" altLang="x-none" sz="1996" dirty="0">
                <a:solidFill>
                  <a:srgbClr val="FF0000"/>
                </a:solidFill>
                <a:ea typeface="ＭＳ Ｐゴシック" charset="-128"/>
                <a:sym typeface="Symbol" charset="2"/>
              </a:rPr>
              <a:t>state transition </a:t>
            </a:r>
            <a:r>
              <a:rPr lang="en-US" altLang="x-none" sz="1996" dirty="0">
                <a:ea typeface="ＭＳ Ｐゴシック" charset="-128"/>
                <a:sym typeface="Symbol" charset="2"/>
              </a:rPr>
              <a:t>diagram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996" dirty="0">
                <a:ea typeface="ＭＳ Ｐゴシック" charset="-128"/>
                <a:sym typeface="Symbol" charset="2"/>
              </a:rPr>
              <a:t>focus on </a:t>
            </a:r>
            <a:r>
              <a:rPr lang="en-US" altLang="x-none" sz="1996" dirty="0">
                <a:solidFill>
                  <a:srgbClr val="FF0000"/>
                </a:solidFill>
                <a:ea typeface="ＭＳ Ｐゴシック" charset="-128"/>
                <a:sym typeface="Symbol" charset="2"/>
              </a:rPr>
              <a:t>equilibrium</a:t>
            </a:r>
            <a:r>
              <a:rPr lang="en-US" altLang="x-none" sz="1996" dirty="0">
                <a:ea typeface="ＭＳ Ｐゴシック" charset="-128"/>
                <a:sym typeface="Symbol" charset="2"/>
              </a:rPr>
              <a:t>: state trend neither growing nor shrinking (key issue: how to define equilibrium)</a:t>
            </a:r>
          </a:p>
          <a:p>
            <a:pPr lvl="1"/>
            <a:endParaRPr lang="en-US" altLang="x-none" sz="1996" dirty="0">
              <a:ea typeface="ＭＳ Ｐゴシック" charset="-128"/>
              <a:sym typeface="Symbol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396" dirty="0">
                <a:ea typeface="ＭＳ Ｐゴシック" charset="-128"/>
                <a:sym typeface="Symbol" charset="2"/>
              </a:rPr>
              <a:t>Our approach: We are not interested in extremely precise modeling, but want quantitative intuition</a:t>
            </a:r>
          </a:p>
          <a:p>
            <a:pPr lvl="1"/>
            <a:endParaRPr lang="en-US" altLang="x-none" sz="1996" dirty="0">
              <a:ea typeface="ＭＳ Ｐゴシック" charset="-128"/>
              <a:sym typeface="Symbol" charset="2"/>
            </a:endParaRP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205826" y="6401645"/>
            <a:ext cx="3955076" cy="4563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54607403-CA56-AC41-A4F5-63427688304A}" type="slidenum">
              <a:rPr lang="en-US" altLang="x-none" sz="1198">
                <a:solidFill>
                  <a:srgbClr val="000000"/>
                </a:solidFill>
              </a:rPr>
              <a:pPr/>
              <a:t>27</a:t>
            </a:fld>
            <a:endParaRPr lang="en-US" altLang="x-none" sz="1198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692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534527" y="82398"/>
            <a:ext cx="7769126" cy="1144056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Warm up: Analysis of </a:t>
            </a:r>
            <a:r>
              <a:rPr lang="en-US" altLang="x-none">
                <a:solidFill>
                  <a:srgbClr val="FF0000"/>
                </a:solidFill>
                <a:ea typeface="ＭＳ Ｐゴシック" charset="-128"/>
              </a:rPr>
              <a:t>Circuit-Switching</a:t>
            </a:r>
            <a:r>
              <a:rPr lang="en-US" altLang="x-none">
                <a:ea typeface="ＭＳ Ｐゴシック" charset="-128"/>
              </a:rPr>
              <a:t> Blocking (Busy) Time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Assume a link has only a finite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number of N circuits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  <a:sym typeface="Symbol" charset="2"/>
              </a:rPr>
              <a:t>Objective: compute the percentage </a:t>
            </a:r>
            <a:br>
              <a:rPr lang="en-US" altLang="x-none" dirty="0">
                <a:ea typeface="ＭＳ Ｐゴシック" charset="-128"/>
                <a:sym typeface="Symbol" charset="2"/>
              </a:rPr>
            </a:br>
            <a:r>
              <a:rPr lang="en-US" altLang="x-none" dirty="0">
                <a:ea typeface="ＭＳ Ｐゴシック" charset="-128"/>
                <a:sym typeface="Symbol" charset="2"/>
              </a:rPr>
              <a:t>of time that a new session (call) </a:t>
            </a:r>
            <a:br>
              <a:rPr lang="en-US" altLang="x-none" dirty="0">
                <a:ea typeface="ＭＳ Ｐゴシック" charset="-128"/>
                <a:sym typeface="Symbol" charset="2"/>
              </a:rPr>
            </a:br>
            <a:r>
              <a:rPr lang="en-US" altLang="x-none" dirty="0">
                <a:ea typeface="ＭＳ Ｐゴシック" charset="-128"/>
                <a:sym typeface="Symbol" charset="2"/>
              </a:rPr>
              <a:t>is blocked</a:t>
            </a:r>
          </a:p>
          <a:p>
            <a:endParaRPr lang="en-US" altLang="x-none" dirty="0">
              <a:ea typeface="ＭＳ Ｐゴシック" charset="-128"/>
              <a:sym typeface="Symbol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  <a:sym typeface="Symbol" charset="2"/>
              </a:rPr>
              <a:t>Analogy in a more </a:t>
            </a:r>
            <a:br>
              <a:rPr lang="en-US" altLang="x-none" dirty="0">
                <a:ea typeface="ＭＳ Ｐゴシック" charset="-128"/>
                <a:sym typeface="Symbol" charset="2"/>
              </a:rPr>
            </a:br>
            <a:r>
              <a:rPr lang="en-US" altLang="x-none" dirty="0">
                <a:ea typeface="ＭＳ Ｐゴシック" charset="-128"/>
                <a:sym typeface="Symbol" charset="2"/>
              </a:rPr>
              <a:t>daily-life scenario?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  <a:sym typeface="Symbol" charset="2"/>
              </a:rPr>
              <a:t>Key parameters?</a:t>
            </a: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326CCA1F-E5BB-8C44-97F6-26ACB6C94CE8}" type="slidenum">
              <a:rPr lang="en-US" altLang="x-none" sz="1198">
                <a:latin typeface="Tahoma" charset="0"/>
              </a:rPr>
              <a:pPr/>
              <a:t>28</a:t>
            </a:fld>
            <a:endParaRPr lang="en-US" altLang="x-none" sz="1198">
              <a:latin typeface="Tahoma" charset="0"/>
            </a:endParaRPr>
          </a:p>
        </p:txBody>
      </p:sp>
      <p:pic>
        <p:nvPicPr>
          <p:cNvPr id="7885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71" y="1679640"/>
            <a:ext cx="1652702" cy="2205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61" y="4874124"/>
            <a:ext cx="2662070" cy="17699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31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>
          <a:xfrm>
            <a:off x="534527" y="82398"/>
            <a:ext cx="7769126" cy="1144056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Analysis of Circuit-Switching Blocking (Busy) Time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  <a:sym typeface="Symbol" charset="2"/>
              </a:rPr>
              <a:t>Consider a simple arrival pattern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996" dirty="0">
                <a:ea typeface="ＭＳ Ｐゴシック" charset="-128"/>
              </a:rPr>
              <a:t>client requests arrive at a rate of </a:t>
            </a:r>
            <a:r>
              <a:rPr lang="en-US" altLang="x-none" sz="1996" dirty="0">
                <a:ea typeface="ＭＳ Ｐゴシック" charset="-128"/>
                <a:sym typeface="Symbol" charset="2"/>
              </a:rPr>
              <a:t> (</a:t>
            </a:r>
            <a:r>
              <a:rPr lang="en-US" altLang="x-none" sz="1996" dirty="0">
                <a:ea typeface="ＭＳ Ｐゴシック" charset="-128"/>
              </a:rPr>
              <a:t>lambda/second)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996" dirty="0">
                <a:ea typeface="ＭＳ Ｐゴシック" charset="-128"/>
                <a:sym typeface="Symbol" charset="2"/>
              </a:rPr>
              <a:t>service rate: each call takes on average 1/ second</a:t>
            </a:r>
          </a:p>
          <a:p>
            <a:pPr lvl="1"/>
            <a:endParaRPr lang="en-US" altLang="x-none" sz="1996" dirty="0">
              <a:ea typeface="ＭＳ Ｐゴシック" charset="-128"/>
              <a:sym typeface="Symbol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  <a:sym typeface="Symbol" charset="2"/>
              </a:rPr>
              <a:t>Arrival and service patterns: memoryless (Markovian)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  <a:sym typeface="Symbol" charset="2"/>
              </a:rPr>
              <a:t>During a small interval t, the number of expected new arrivals is: t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  <a:sym typeface="Symbol" charset="2"/>
              </a:rPr>
              <a:t>During a small interval t, the chance (fraction) of a current call finishes is: t</a:t>
            </a:r>
          </a:p>
          <a:p>
            <a:pPr lvl="1"/>
            <a:endParaRPr lang="en-US" altLang="x-none" dirty="0">
              <a:ea typeface="ＭＳ Ｐゴシック" charset="-128"/>
              <a:sym typeface="Symbol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  <a:sym typeface="Symbol" charset="2"/>
              </a:rPr>
              <a:t>This model is also called an M/M/N model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0EFD10BD-BD62-E64A-A0D1-AC1294E8332C}" type="slidenum">
              <a:rPr lang="en-US" altLang="x-none" sz="1198">
                <a:latin typeface="Tahoma" charset="0"/>
              </a:rPr>
              <a:pPr/>
              <a:t>29</a:t>
            </a:fld>
            <a:endParaRPr lang="en-US" altLang="x-none" sz="1198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89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AC13C5-5EB8-BC44-BE5B-7D43DE0AB43E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Admin.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Readings from the textbook and additional suggested readings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All are highly recommended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Some are marked as required</a:t>
            </a:r>
          </a:p>
          <a:p>
            <a:endParaRPr lang="en-US" altLang="zh-CN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</a:t>
            </a:r>
            <a:r>
              <a:rPr lang="en-US" altLang="x-none" dirty="0">
                <a:ea typeface="ＭＳ Ｐゴシック" charset="-128"/>
              </a:rPr>
              <a:t>ssignment one is linked on the schedule page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Oct.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14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, in class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or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by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email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to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the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instructor</a:t>
            </a:r>
            <a:endParaRPr lang="en-US" altLang="x-none" dirty="0">
              <a:solidFill>
                <a:srgbClr val="FF0000"/>
              </a:solidFill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>
          <a:xfrm>
            <a:off x="534527" y="79229"/>
            <a:ext cx="7769126" cy="1144056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Analysis of Circuit-Switching Blocking (Busy) Time: State</a:t>
            </a:r>
          </a:p>
        </p:txBody>
      </p:sp>
      <p:sp>
        <p:nvSpPr>
          <p:cNvPr id="829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70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 defTabSz="911170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 defTabSz="911170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 defTabSz="911170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 defTabSz="911170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defTabSz="911170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defTabSz="911170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defTabSz="911170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defTabSz="911170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B390DD62-AE04-664E-AF81-BE274935351A}" type="slidenum">
              <a:rPr lang="en-US" altLang="x-none" sz="1198">
                <a:latin typeface="Tahoma" charset="0"/>
              </a:rPr>
              <a:pPr/>
              <a:t>30</a:t>
            </a:fld>
            <a:endParaRPr lang="en-US" altLang="x-none" sz="1198">
              <a:latin typeface="Tahoma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835038" y="1755699"/>
            <a:ext cx="914295" cy="1083843"/>
            <a:chOff x="4883150" y="1755775"/>
            <a:chExt cx="915988" cy="1085404"/>
          </a:xfrm>
        </p:grpSpPr>
        <p:cxnSp>
          <p:nvCxnSpPr>
            <p:cNvPr id="82975" name="Curved Connector 30"/>
            <p:cNvCxnSpPr>
              <a:cxnSpLocks noChangeShapeType="1"/>
            </p:cNvCxnSpPr>
            <p:nvPr/>
          </p:nvCxnSpPr>
          <p:spPr bwMode="auto">
            <a:xfrm>
              <a:off x="4883150" y="2214563"/>
              <a:ext cx="915988" cy="1587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976" name="Rectangle 31"/>
            <p:cNvSpPr>
              <a:spLocks noChangeArrowheads="1"/>
            </p:cNvSpPr>
            <p:nvPr/>
          </p:nvSpPr>
          <p:spPr bwMode="auto">
            <a:xfrm>
              <a:off x="5211366" y="1755775"/>
              <a:ext cx="184943" cy="169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08" tIns="45704" rIns="91408" bIns="45704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cxnSp>
          <p:nvCxnSpPr>
            <p:cNvPr id="82977" name="Straight Arrow Connector 33"/>
            <p:cNvCxnSpPr>
              <a:cxnSpLocks noChangeShapeType="1"/>
            </p:cNvCxnSpPr>
            <p:nvPr/>
          </p:nvCxnSpPr>
          <p:spPr bwMode="auto">
            <a:xfrm rot="10800000">
              <a:off x="4959350" y="2671763"/>
              <a:ext cx="839788" cy="15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978" name="Rectangle 34"/>
            <p:cNvSpPr>
              <a:spLocks noChangeArrowheads="1"/>
            </p:cNvSpPr>
            <p:nvPr/>
          </p:nvSpPr>
          <p:spPr bwMode="auto">
            <a:xfrm>
              <a:off x="5306616" y="2671763"/>
              <a:ext cx="184943" cy="169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08" tIns="45704" rIns="91408" bIns="45704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12171" y="1448293"/>
            <a:ext cx="8149420" cy="1468893"/>
            <a:chOff x="611188" y="1450975"/>
            <a:chExt cx="8164512" cy="1471613"/>
          </a:xfrm>
        </p:grpSpPr>
        <p:sp>
          <p:nvSpPr>
            <p:cNvPr id="82956" name="Rectangle 24"/>
            <p:cNvSpPr>
              <a:spLocks noChangeArrowheads="1"/>
            </p:cNvSpPr>
            <p:nvPr/>
          </p:nvSpPr>
          <p:spPr bwMode="auto">
            <a:xfrm>
              <a:off x="5745163" y="2114550"/>
              <a:ext cx="9398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08" tIns="45704" rIns="91408" bIns="45704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x-none" sz="3993">
                  <a:solidFill>
                    <a:srgbClr val="3333CC"/>
                  </a:solidFill>
                </a:rPr>
                <a:t>k+1</a:t>
              </a:r>
              <a:endParaRPr lang="en-US" altLang="x-none" sz="499"/>
            </a:p>
          </p:txBody>
        </p:sp>
        <p:grpSp>
          <p:nvGrpSpPr>
            <p:cNvPr id="82957" name="Group 4"/>
            <p:cNvGrpSpPr>
              <a:grpSpLocks/>
            </p:cNvGrpSpPr>
            <p:nvPr/>
          </p:nvGrpSpPr>
          <p:grpSpPr bwMode="auto">
            <a:xfrm>
              <a:off x="611188" y="1450975"/>
              <a:ext cx="8164512" cy="1471613"/>
              <a:chOff x="611188" y="1450975"/>
              <a:chExt cx="8164512" cy="1471613"/>
            </a:xfrm>
          </p:grpSpPr>
          <p:sp>
            <p:nvSpPr>
              <p:cNvPr id="82958" name="Rectangle 16"/>
              <p:cNvSpPr>
                <a:spLocks noChangeArrowheads="1"/>
              </p:cNvSpPr>
              <p:nvPr/>
            </p:nvSpPr>
            <p:spPr bwMode="auto">
              <a:xfrm>
                <a:off x="611188" y="1450975"/>
                <a:ext cx="4392612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08" tIns="45704" rIns="91408" bIns="45704">
                <a:spAutoFit/>
              </a:bodyPr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396">
                    <a:solidFill>
                      <a:srgbClr val="3333CC"/>
                    </a:solidFill>
                  </a:rPr>
                  <a:t>system state: # of busy lines</a:t>
                </a:r>
                <a:endParaRPr lang="en-US" altLang="x-none" sz="100"/>
              </a:p>
            </p:txBody>
          </p:sp>
          <p:grpSp>
            <p:nvGrpSpPr>
              <p:cNvPr id="82959" name="Group 3"/>
              <p:cNvGrpSpPr>
                <a:grpSpLocks/>
              </p:cNvGrpSpPr>
              <p:nvPr/>
            </p:nvGrpSpPr>
            <p:grpSpPr bwMode="auto">
              <a:xfrm>
                <a:off x="611188" y="2060575"/>
                <a:ext cx="8164512" cy="862013"/>
                <a:chOff x="611188" y="2060575"/>
                <a:chExt cx="8164512" cy="862013"/>
              </a:xfrm>
            </p:grpSpPr>
            <p:grpSp>
              <p:nvGrpSpPr>
                <p:cNvPr id="82960" name="Group 6"/>
                <p:cNvGrpSpPr>
                  <a:grpSpLocks/>
                </p:cNvGrpSpPr>
                <p:nvPr/>
              </p:nvGrpSpPr>
              <p:grpSpPr bwMode="auto">
                <a:xfrm>
                  <a:off x="611188" y="2082800"/>
                  <a:ext cx="914400" cy="839788"/>
                  <a:chOff x="1143000" y="2971800"/>
                  <a:chExt cx="914400" cy="838200"/>
                </a:xfrm>
              </p:grpSpPr>
              <p:sp>
                <p:nvSpPr>
                  <p:cNvPr id="82973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1143000" y="2971800"/>
                    <a:ext cx="914400" cy="838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499"/>
                  </a:p>
                </p:txBody>
              </p:sp>
              <p:sp>
                <p:nvSpPr>
                  <p:cNvPr id="82974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1295400" y="3025775"/>
                    <a:ext cx="496888" cy="7080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r>
                      <a:rPr lang="en-US" altLang="x-none" sz="3993">
                        <a:solidFill>
                          <a:srgbClr val="3333CC"/>
                        </a:solidFill>
                      </a:rPr>
                      <a:t>0</a:t>
                    </a:r>
                    <a:endParaRPr lang="en-US" altLang="x-none" sz="499"/>
                  </a:p>
                </p:txBody>
              </p:sp>
            </p:grpSp>
            <p:grpSp>
              <p:nvGrpSpPr>
                <p:cNvPr id="82961" name="Group 7"/>
                <p:cNvGrpSpPr>
                  <a:grpSpLocks/>
                </p:cNvGrpSpPr>
                <p:nvPr/>
              </p:nvGrpSpPr>
              <p:grpSpPr bwMode="auto">
                <a:xfrm>
                  <a:off x="2060575" y="2082800"/>
                  <a:ext cx="915988" cy="839788"/>
                  <a:chOff x="1143000" y="2971800"/>
                  <a:chExt cx="914400" cy="838200"/>
                </a:xfrm>
              </p:grpSpPr>
              <p:sp>
                <p:nvSpPr>
                  <p:cNvPr id="82971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1143000" y="2971800"/>
                    <a:ext cx="914400" cy="838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499"/>
                  </a:p>
                </p:txBody>
              </p:sp>
              <p:sp>
                <p:nvSpPr>
                  <p:cNvPr id="82972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295400" y="3025775"/>
                    <a:ext cx="415925" cy="7080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r>
                      <a:rPr lang="en-US" altLang="x-none" sz="3993">
                        <a:solidFill>
                          <a:srgbClr val="3333CC"/>
                        </a:solidFill>
                      </a:rPr>
                      <a:t>1</a:t>
                    </a:r>
                    <a:endParaRPr lang="en-US" altLang="x-none" sz="499"/>
                  </a:p>
                </p:txBody>
              </p:sp>
            </p:grpSp>
            <p:grpSp>
              <p:nvGrpSpPr>
                <p:cNvPr id="82962" name="Group 10"/>
                <p:cNvGrpSpPr>
                  <a:grpSpLocks/>
                </p:cNvGrpSpPr>
                <p:nvPr/>
              </p:nvGrpSpPr>
              <p:grpSpPr bwMode="auto">
                <a:xfrm>
                  <a:off x="4044950" y="2082800"/>
                  <a:ext cx="914400" cy="839788"/>
                  <a:chOff x="1143000" y="2971800"/>
                  <a:chExt cx="914400" cy="838200"/>
                </a:xfrm>
              </p:grpSpPr>
              <p:sp>
                <p:nvSpPr>
                  <p:cNvPr id="82969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143000" y="2971800"/>
                    <a:ext cx="914400" cy="838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499"/>
                  </a:p>
                </p:txBody>
              </p:sp>
              <p:sp>
                <p:nvSpPr>
                  <p:cNvPr id="8297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295400" y="3025775"/>
                    <a:ext cx="461963" cy="7080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r>
                      <a:rPr lang="en-US" altLang="x-none" sz="3993">
                        <a:solidFill>
                          <a:srgbClr val="3333CC"/>
                        </a:solidFill>
                      </a:rPr>
                      <a:t>k</a:t>
                    </a:r>
                    <a:endParaRPr lang="en-US" altLang="x-none" sz="499"/>
                  </a:p>
                </p:txBody>
              </p:sp>
            </p:grpSp>
            <p:grpSp>
              <p:nvGrpSpPr>
                <p:cNvPr id="82963" name="Group 13"/>
                <p:cNvGrpSpPr>
                  <a:grpSpLocks/>
                </p:cNvGrpSpPr>
                <p:nvPr/>
              </p:nvGrpSpPr>
              <p:grpSpPr bwMode="auto">
                <a:xfrm>
                  <a:off x="7859713" y="2082800"/>
                  <a:ext cx="915987" cy="839788"/>
                  <a:chOff x="1143000" y="2971800"/>
                  <a:chExt cx="914400" cy="838200"/>
                </a:xfrm>
              </p:grpSpPr>
              <p:sp>
                <p:nvSpPr>
                  <p:cNvPr id="82967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143000" y="2971800"/>
                    <a:ext cx="914400" cy="838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499"/>
                  </a:p>
                </p:txBody>
              </p:sp>
              <p:sp>
                <p:nvSpPr>
                  <p:cNvPr id="82968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1295400" y="3025775"/>
                    <a:ext cx="593725" cy="7080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r>
                      <a:rPr lang="en-US" altLang="x-none" sz="3993">
                        <a:solidFill>
                          <a:srgbClr val="3333CC"/>
                        </a:solidFill>
                      </a:rPr>
                      <a:t>N</a:t>
                    </a:r>
                    <a:endParaRPr lang="en-US" altLang="x-none" sz="499"/>
                  </a:p>
                </p:txBody>
              </p:sp>
            </p:grpSp>
            <p:sp>
              <p:nvSpPr>
                <p:cNvPr id="82964" name="Oval 23"/>
                <p:cNvSpPr>
                  <a:spLocks noChangeArrowheads="1"/>
                </p:cNvSpPr>
                <p:nvPr/>
              </p:nvSpPr>
              <p:spPr bwMode="auto">
                <a:xfrm>
                  <a:off x="5722938" y="2060575"/>
                  <a:ext cx="958850" cy="83978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08" tIns="45704" rIns="91408" bIns="45704"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cxnSp>
              <p:nvCxnSpPr>
                <p:cNvPr id="82965" name="Straight Connector 37"/>
                <p:cNvCxnSpPr>
                  <a:cxnSpLocks noChangeShapeType="1"/>
                </p:cNvCxnSpPr>
                <p:nvPr/>
              </p:nvCxnSpPr>
              <p:spPr bwMode="auto">
                <a:xfrm>
                  <a:off x="3281363" y="2443163"/>
                  <a:ext cx="457200" cy="158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2966" name="Straight Connector 38"/>
                <p:cNvCxnSpPr>
                  <a:cxnSpLocks noChangeShapeType="1"/>
                </p:cNvCxnSpPr>
                <p:nvPr/>
              </p:nvCxnSpPr>
              <p:spPr bwMode="auto">
                <a:xfrm>
                  <a:off x="7019925" y="2443163"/>
                  <a:ext cx="458788" cy="158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88231" y="2917186"/>
            <a:ext cx="8014733" cy="784359"/>
            <a:chOff x="687388" y="2922588"/>
            <a:chExt cx="8029575" cy="785812"/>
          </a:xfrm>
        </p:grpSpPr>
        <p:sp>
          <p:nvSpPr>
            <p:cNvPr id="82951" name="Rectangle 19"/>
            <p:cNvSpPr>
              <a:spLocks noChangeArrowheads="1"/>
            </p:cNvSpPr>
            <p:nvPr/>
          </p:nvSpPr>
          <p:spPr bwMode="auto">
            <a:xfrm>
              <a:off x="687388" y="2922588"/>
              <a:ext cx="646112" cy="70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08" tIns="45704" rIns="91408" bIns="45704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x-none" sz="3993">
                  <a:solidFill>
                    <a:srgbClr val="3333CC"/>
                  </a:solidFill>
                </a:rPr>
                <a:t>p</a:t>
              </a:r>
              <a:r>
                <a:rPr lang="en-US" altLang="x-none" sz="2396">
                  <a:solidFill>
                    <a:srgbClr val="3333CC"/>
                  </a:solidFill>
                </a:rPr>
                <a:t>0</a:t>
              </a:r>
              <a:endParaRPr lang="en-US" altLang="x-none" sz="499"/>
            </a:p>
          </p:txBody>
        </p:sp>
        <p:sp>
          <p:nvSpPr>
            <p:cNvPr id="82952" name="Rectangle 20"/>
            <p:cNvSpPr>
              <a:spLocks noChangeArrowheads="1"/>
            </p:cNvSpPr>
            <p:nvPr/>
          </p:nvSpPr>
          <p:spPr bwMode="auto">
            <a:xfrm>
              <a:off x="2149475" y="2922588"/>
              <a:ext cx="596900" cy="70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08" tIns="45704" rIns="91408" bIns="45704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x-none" sz="3993">
                  <a:solidFill>
                    <a:srgbClr val="3333CC"/>
                  </a:solidFill>
                </a:rPr>
                <a:t>p</a:t>
              </a:r>
              <a:r>
                <a:rPr lang="en-US" altLang="x-none" sz="2396">
                  <a:solidFill>
                    <a:srgbClr val="3333CC"/>
                  </a:solidFill>
                </a:rPr>
                <a:t>1</a:t>
              </a:r>
              <a:endParaRPr lang="en-US" altLang="x-none" sz="499"/>
            </a:p>
          </p:txBody>
        </p:sp>
        <p:sp>
          <p:nvSpPr>
            <p:cNvPr id="82953" name="Rectangle 21"/>
            <p:cNvSpPr>
              <a:spLocks noChangeArrowheads="1"/>
            </p:cNvSpPr>
            <p:nvPr/>
          </p:nvSpPr>
          <p:spPr bwMode="auto">
            <a:xfrm>
              <a:off x="4197350" y="2998788"/>
              <a:ext cx="625475" cy="70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08" tIns="45704" rIns="91408" bIns="45704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x-none" sz="3993">
                  <a:solidFill>
                    <a:srgbClr val="3333CC"/>
                  </a:solidFill>
                </a:rPr>
                <a:t>p</a:t>
              </a:r>
              <a:r>
                <a:rPr lang="en-US" altLang="x-none" sz="2396">
                  <a:solidFill>
                    <a:srgbClr val="3333CC"/>
                  </a:solidFill>
                </a:rPr>
                <a:t>k</a:t>
              </a:r>
              <a:endParaRPr lang="en-US" altLang="x-none" sz="499"/>
            </a:p>
          </p:txBody>
        </p:sp>
        <p:sp>
          <p:nvSpPr>
            <p:cNvPr id="82954" name="Rectangle 25"/>
            <p:cNvSpPr>
              <a:spLocks noChangeArrowheads="1"/>
            </p:cNvSpPr>
            <p:nvPr/>
          </p:nvSpPr>
          <p:spPr bwMode="auto">
            <a:xfrm>
              <a:off x="5875338" y="2976563"/>
              <a:ext cx="912812" cy="70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08" tIns="45704" rIns="91408" bIns="45704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x-none" sz="3993">
                  <a:solidFill>
                    <a:srgbClr val="3333CC"/>
                  </a:solidFill>
                </a:rPr>
                <a:t>p</a:t>
              </a:r>
              <a:r>
                <a:rPr lang="en-US" altLang="x-none" sz="2396">
                  <a:solidFill>
                    <a:srgbClr val="3333CC"/>
                  </a:solidFill>
                </a:rPr>
                <a:t>k+1</a:t>
              </a:r>
              <a:endParaRPr lang="en-US" altLang="x-none" sz="499"/>
            </a:p>
          </p:txBody>
        </p:sp>
        <p:sp>
          <p:nvSpPr>
            <p:cNvPr id="82955" name="Rectangle 32"/>
            <p:cNvSpPr>
              <a:spLocks noChangeArrowheads="1"/>
            </p:cNvSpPr>
            <p:nvPr/>
          </p:nvSpPr>
          <p:spPr bwMode="auto">
            <a:xfrm>
              <a:off x="8012113" y="2976563"/>
              <a:ext cx="704850" cy="70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08" tIns="45704" rIns="91408" bIns="45704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x-none" sz="3993">
                  <a:solidFill>
                    <a:srgbClr val="3333CC"/>
                  </a:solidFill>
                </a:rPr>
                <a:t>p</a:t>
              </a:r>
              <a:r>
                <a:rPr lang="en-US" altLang="x-none" sz="2396">
                  <a:solidFill>
                    <a:srgbClr val="3333CC"/>
                  </a:solidFill>
                </a:rPr>
                <a:t>N</a:t>
              </a:r>
              <a:endParaRPr lang="en-US" altLang="x-none" sz="499"/>
            </a:p>
          </p:txBody>
        </p:sp>
      </p:grpSp>
      <p:sp>
        <p:nvSpPr>
          <p:cNvPr id="3" name="Rectangle 2"/>
          <p:cNvSpPr/>
          <p:nvPr/>
        </p:nvSpPr>
        <p:spPr>
          <a:xfrm>
            <a:off x="769042" y="6091071"/>
            <a:ext cx="5422856" cy="521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795" kern="0" dirty="0">
                <a:solidFill>
                  <a:srgbClr val="000000"/>
                </a:solidFill>
                <a:ea typeface="ＭＳ Ｐゴシック" charset="0"/>
                <a:cs typeface="ＭＳ Ｐゴシック" charset="0"/>
                <a:sym typeface="Symbol" charset="0"/>
              </a:rPr>
              <a:t>Q: How to characterize equilibrium?</a:t>
            </a:r>
            <a:endParaRPr lang="en-US" sz="499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795">
                <a:ea typeface="ＭＳ Ｐゴシック" charset="-128"/>
              </a:rPr>
              <a:t>Equilibrium = Time Reversibility [Frank Kelly]</a:t>
            </a: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Statistically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cannot distinguish</a:t>
            </a: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4E629B2B-38B4-8F45-B73B-3B1392205DBE}" type="slidenum">
              <a:rPr lang="en-US" altLang="x-none" sz="1198">
                <a:latin typeface="Tahoma" charset="0"/>
              </a:rPr>
              <a:pPr/>
              <a:t>31</a:t>
            </a:fld>
            <a:endParaRPr lang="en-US" altLang="x-none" sz="1198">
              <a:latin typeface="Tahoma" charset="0"/>
            </a:endParaRPr>
          </a:p>
        </p:txBody>
      </p:sp>
      <p:cxnSp>
        <p:nvCxnSpPr>
          <p:cNvPr id="84996" name="Straight Arrow Connector 34"/>
          <p:cNvCxnSpPr>
            <a:cxnSpLocks noChangeShapeType="1"/>
          </p:cNvCxnSpPr>
          <p:nvPr/>
        </p:nvCxnSpPr>
        <p:spPr bwMode="auto">
          <a:xfrm>
            <a:off x="688230" y="6171884"/>
            <a:ext cx="8225480" cy="1584"/>
          </a:xfrm>
          <a:prstGeom prst="straightConnector1">
            <a:avLst/>
          </a:prstGeom>
          <a:noFill/>
          <a:ln w="127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997" name="Straight Arrow Connector 36"/>
          <p:cNvCxnSpPr>
            <a:cxnSpLocks noChangeShapeType="1"/>
          </p:cNvCxnSpPr>
          <p:nvPr/>
        </p:nvCxnSpPr>
        <p:spPr bwMode="auto">
          <a:xfrm rot="5400000" flipH="1" flipV="1">
            <a:off x="-949418" y="4532651"/>
            <a:ext cx="3276882" cy="1584"/>
          </a:xfrm>
          <a:prstGeom prst="straightConnector1">
            <a:avLst/>
          </a:prstGeom>
          <a:noFill/>
          <a:ln w="127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998" name="Rectangle 38"/>
          <p:cNvSpPr>
            <a:spLocks noChangeArrowheads="1"/>
          </p:cNvSpPr>
          <p:nvPr/>
        </p:nvSpPr>
        <p:spPr bwMode="auto">
          <a:xfrm>
            <a:off x="7923357" y="6171884"/>
            <a:ext cx="717808" cy="40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996">
                <a:solidFill>
                  <a:srgbClr val="000000"/>
                </a:solidFill>
              </a:rPr>
              <a:t>time</a:t>
            </a:r>
            <a:endParaRPr lang="en-US" altLang="x-none" sz="499"/>
          </a:p>
        </p:txBody>
      </p:sp>
      <p:sp>
        <p:nvSpPr>
          <p:cNvPr id="84999" name="Rectangle 39"/>
          <p:cNvSpPr>
            <a:spLocks noChangeArrowheads="1"/>
          </p:cNvSpPr>
          <p:nvPr/>
        </p:nvSpPr>
        <p:spPr bwMode="auto">
          <a:xfrm>
            <a:off x="-73946" y="2742884"/>
            <a:ext cx="760591" cy="37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797">
                <a:solidFill>
                  <a:srgbClr val="000000"/>
                </a:solidFill>
              </a:rPr>
              <a:t>state</a:t>
            </a:r>
            <a:endParaRPr lang="en-US" altLang="x-none" sz="499"/>
          </a:p>
        </p:txBody>
      </p:sp>
      <p:sp>
        <p:nvSpPr>
          <p:cNvPr id="85000" name="Rectangle 40"/>
          <p:cNvSpPr>
            <a:spLocks noChangeArrowheads="1"/>
          </p:cNvSpPr>
          <p:nvPr/>
        </p:nvSpPr>
        <p:spPr bwMode="auto">
          <a:xfrm>
            <a:off x="225537" y="4628517"/>
            <a:ext cx="323251" cy="40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996">
                <a:solidFill>
                  <a:srgbClr val="000000"/>
                </a:solidFill>
              </a:rPr>
              <a:t>k</a:t>
            </a:r>
            <a:endParaRPr lang="en-US" altLang="x-none" sz="299"/>
          </a:p>
        </p:txBody>
      </p:sp>
      <p:sp>
        <p:nvSpPr>
          <p:cNvPr id="85001" name="Rectangle 42"/>
          <p:cNvSpPr>
            <a:spLocks noChangeArrowheads="1"/>
          </p:cNvSpPr>
          <p:nvPr/>
        </p:nvSpPr>
        <p:spPr bwMode="auto">
          <a:xfrm>
            <a:off x="90849" y="3962999"/>
            <a:ext cx="560936" cy="39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996">
                <a:solidFill>
                  <a:srgbClr val="000000"/>
                </a:solidFill>
              </a:rPr>
              <a:t>k+1</a:t>
            </a:r>
            <a:endParaRPr lang="en-US" altLang="x-none" sz="299"/>
          </a:p>
        </p:txBody>
      </p:sp>
      <p:cxnSp>
        <p:nvCxnSpPr>
          <p:cNvPr id="85002" name="Straight Connector 44"/>
          <p:cNvCxnSpPr>
            <a:cxnSpLocks noChangeShapeType="1"/>
          </p:cNvCxnSpPr>
          <p:nvPr/>
        </p:nvCxnSpPr>
        <p:spPr bwMode="auto">
          <a:xfrm>
            <a:off x="688230" y="4801234"/>
            <a:ext cx="8073361" cy="158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3" name="Straight Connector 45"/>
          <p:cNvCxnSpPr>
            <a:cxnSpLocks noChangeShapeType="1"/>
          </p:cNvCxnSpPr>
          <p:nvPr/>
        </p:nvCxnSpPr>
        <p:spPr bwMode="auto">
          <a:xfrm>
            <a:off x="688230" y="4191177"/>
            <a:ext cx="8073361" cy="1584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4" name="Straight Connector 46"/>
          <p:cNvCxnSpPr>
            <a:cxnSpLocks noChangeShapeType="1"/>
          </p:cNvCxnSpPr>
          <p:nvPr/>
        </p:nvCxnSpPr>
        <p:spPr bwMode="auto">
          <a:xfrm>
            <a:off x="688230" y="5408123"/>
            <a:ext cx="8073361" cy="1584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5" name="Elbow Connector 48"/>
          <p:cNvCxnSpPr>
            <a:cxnSpLocks noChangeShapeType="1"/>
          </p:cNvCxnSpPr>
          <p:nvPr/>
        </p:nvCxnSpPr>
        <p:spPr bwMode="auto">
          <a:xfrm flipV="1">
            <a:off x="688231" y="4801234"/>
            <a:ext cx="1218530" cy="608473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6" name="Elbow Connector 51"/>
          <p:cNvCxnSpPr>
            <a:cxnSpLocks noChangeShapeType="1"/>
          </p:cNvCxnSpPr>
          <p:nvPr/>
        </p:nvCxnSpPr>
        <p:spPr bwMode="auto">
          <a:xfrm flipV="1">
            <a:off x="2819471" y="3581118"/>
            <a:ext cx="1220116" cy="61005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7" name="Elbow Connector 52"/>
          <p:cNvCxnSpPr>
            <a:cxnSpLocks noChangeShapeType="1"/>
          </p:cNvCxnSpPr>
          <p:nvPr/>
        </p:nvCxnSpPr>
        <p:spPr bwMode="auto">
          <a:xfrm>
            <a:off x="3809825" y="3581118"/>
            <a:ext cx="1218530" cy="61005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8" name="Elbow Connector 57"/>
          <p:cNvCxnSpPr>
            <a:cxnSpLocks noChangeShapeType="1"/>
          </p:cNvCxnSpPr>
          <p:nvPr/>
        </p:nvCxnSpPr>
        <p:spPr bwMode="auto">
          <a:xfrm flipV="1">
            <a:off x="6324530" y="3581118"/>
            <a:ext cx="988769" cy="61005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9" name="Elbow Connector 58"/>
          <p:cNvCxnSpPr>
            <a:cxnSpLocks noChangeShapeType="1"/>
          </p:cNvCxnSpPr>
          <p:nvPr/>
        </p:nvCxnSpPr>
        <p:spPr bwMode="auto">
          <a:xfrm>
            <a:off x="7009062" y="3581118"/>
            <a:ext cx="838236" cy="61005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5010" name="Group 65"/>
          <p:cNvGrpSpPr>
            <a:grpSpLocks/>
          </p:cNvGrpSpPr>
          <p:nvPr/>
        </p:nvGrpSpPr>
        <p:grpSpPr bwMode="auto">
          <a:xfrm>
            <a:off x="1676999" y="4191177"/>
            <a:ext cx="1220116" cy="611642"/>
            <a:chOff x="1676400" y="4191000"/>
            <a:chExt cx="1219200" cy="610394"/>
          </a:xfrm>
        </p:grpSpPr>
        <p:cxnSp>
          <p:nvCxnSpPr>
            <p:cNvPr id="85023" name="Elbow Connector 50"/>
            <p:cNvCxnSpPr>
              <a:cxnSpLocks noChangeShapeType="1"/>
            </p:cNvCxnSpPr>
            <p:nvPr/>
          </p:nvCxnSpPr>
          <p:spPr bwMode="auto">
            <a:xfrm flipV="1">
              <a:off x="1676400" y="4191000"/>
              <a:ext cx="1219200" cy="609600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24" name="Straight Arrow Connector 62"/>
            <p:cNvCxnSpPr>
              <a:cxnSpLocks noChangeShapeType="1"/>
            </p:cNvCxnSpPr>
            <p:nvPr/>
          </p:nvCxnSpPr>
          <p:spPr bwMode="auto">
            <a:xfrm rot="5400000" flipH="1" flipV="1">
              <a:off x="2094706" y="4610100"/>
              <a:ext cx="381794" cy="794"/>
            </a:xfrm>
            <a:prstGeom prst="straightConnector1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5011" name="Group 66"/>
          <p:cNvGrpSpPr>
            <a:grpSpLocks/>
          </p:cNvGrpSpPr>
          <p:nvPr/>
        </p:nvGrpSpPr>
        <p:grpSpPr bwMode="auto">
          <a:xfrm>
            <a:off x="5562355" y="4191177"/>
            <a:ext cx="1218530" cy="611642"/>
            <a:chOff x="1676400" y="4191000"/>
            <a:chExt cx="1219200" cy="610394"/>
          </a:xfrm>
        </p:grpSpPr>
        <p:cxnSp>
          <p:nvCxnSpPr>
            <p:cNvPr id="85021" name="Elbow Connector 67"/>
            <p:cNvCxnSpPr>
              <a:cxnSpLocks noChangeShapeType="1"/>
            </p:cNvCxnSpPr>
            <p:nvPr/>
          </p:nvCxnSpPr>
          <p:spPr bwMode="auto">
            <a:xfrm flipV="1">
              <a:off x="1676400" y="4191000"/>
              <a:ext cx="1219200" cy="609600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22" name="Straight Arrow Connector 68"/>
            <p:cNvCxnSpPr>
              <a:cxnSpLocks noChangeShapeType="1"/>
            </p:cNvCxnSpPr>
            <p:nvPr/>
          </p:nvCxnSpPr>
          <p:spPr bwMode="auto">
            <a:xfrm rot="5400000" flipH="1" flipV="1">
              <a:off x="2094706" y="4610100"/>
              <a:ext cx="381794" cy="794"/>
            </a:xfrm>
            <a:prstGeom prst="straightConnector1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5012" name="Group 72"/>
          <p:cNvGrpSpPr>
            <a:grpSpLocks/>
          </p:cNvGrpSpPr>
          <p:nvPr/>
        </p:nvGrpSpPr>
        <p:grpSpPr bwMode="auto">
          <a:xfrm>
            <a:off x="4800178" y="4191177"/>
            <a:ext cx="1218531" cy="610057"/>
            <a:chOff x="4800600" y="4191000"/>
            <a:chExt cx="1219200" cy="609600"/>
          </a:xfrm>
        </p:grpSpPr>
        <p:cxnSp>
          <p:nvCxnSpPr>
            <p:cNvPr id="85019" name="Elbow Connector 54"/>
            <p:cNvCxnSpPr>
              <a:cxnSpLocks noChangeShapeType="1"/>
            </p:cNvCxnSpPr>
            <p:nvPr/>
          </p:nvCxnSpPr>
          <p:spPr bwMode="auto">
            <a:xfrm>
              <a:off x="4800600" y="4191000"/>
              <a:ext cx="1219200" cy="609600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20" name="Straight Arrow Connector 70"/>
            <p:cNvCxnSpPr>
              <a:cxnSpLocks noChangeShapeType="1"/>
            </p:cNvCxnSpPr>
            <p:nvPr/>
          </p:nvCxnSpPr>
          <p:spPr bwMode="auto">
            <a:xfrm rot="5400000">
              <a:off x="5219700" y="4381500"/>
              <a:ext cx="381000" cy="1588"/>
            </a:xfrm>
            <a:prstGeom prst="straightConnector1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5013" name="Group 73"/>
          <p:cNvGrpSpPr>
            <a:grpSpLocks/>
          </p:cNvGrpSpPr>
          <p:nvPr/>
        </p:nvGrpSpPr>
        <p:grpSpPr bwMode="auto">
          <a:xfrm>
            <a:off x="7619121" y="4191177"/>
            <a:ext cx="1218530" cy="610057"/>
            <a:chOff x="4800600" y="4191000"/>
            <a:chExt cx="1219200" cy="609600"/>
          </a:xfrm>
        </p:grpSpPr>
        <p:cxnSp>
          <p:nvCxnSpPr>
            <p:cNvPr id="85017" name="Elbow Connector 74"/>
            <p:cNvCxnSpPr>
              <a:cxnSpLocks noChangeShapeType="1"/>
            </p:cNvCxnSpPr>
            <p:nvPr/>
          </p:nvCxnSpPr>
          <p:spPr bwMode="auto">
            <a:xfrm>
              <a:off x="4800600" y="4191000"/>
              <a:ext cx="1219200" cy="609600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18" name="Straight Arrow Connector 75"/>
            <p:cNvCxnSpPr>
              <a:cxnSpLocks noChangeShapeType="1"/>
            </p:cNvCxnSpPr>
            <p:nvPr/>
          </p:nvCxnSpPr>
          <p:spPr bwMode="auto">
            <a:xfrm rot="5400000">
              <a:off x="5219700" y="4381500"/>
              <a:ext cx="381000" cy="1588"/>
            </a:xfrm>
            <a:prstGeom prst="straightConnector1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85014" name="Straight Connector 31"/>
          <p:cNvCxnSpPr>
            <a:cxnSpLocks noChangeShapeType="1"/>
          </p:cNvCxnSpPr>
          <p:nvPr/>
        </p:nvCxnSpPr>
        <p:spPr bwMode="auto">
          <a:xfrm rot="5400000">
            <a:off x="6893389" y="4533442"/>
            <a:ext cx="3276882" cy="3169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85015" name="Object 2"/>
          <p:cNvGraphicFramePr>
            <a:graphicFrameLocks noChangeAspect="1"/>
          </p:cNvGraphicFramePr>
          <p:nvPr/>
        </p:nvGraphicFramePr>
        <p:xfrm>
          <a:off x="4343822" y="1527522"/>
          <a:ext cx="2307128" cy="461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09" name="Equation" r:id="rId4" imgW="1143000" imgH="228600" progId="Equation.3">
                  <p:embed/>
                </p:oleObj>
              </mc:Choice>
              <mc:Fallback>
                <p:oleObj name="Equation" r:id="rId4" imgW="1143000" imgH="228600" progId="Equation.3">
                  <p:embed/>
                  <p:pic>
                    <p:nvPicPr>
                      <p:cNvPr id="850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822" y="1527522"/>
                        <a:ext cx="2307128" cy="46110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6" name="Object 33"/>
          <p:cNvGraphicFramePr>
            <a:graphicFrameLocks noChangeAspect="1"/>
          </p:cNvGraphicFramePr>
          <p:nvPr/>
        </p:nvGraphicFramePr>
        <p:xfrm>
          <a:off x="4434143" y="2212054"/>
          <a:ext cx="2229483" cy="461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10" name="Equation" r:id="rId6" imgW="1104900" imgH="228600" progId="Equation.3">
                  <p:embed/>
                </p:oleObj>
              </mc:Choice>
              <mc:Fallback>
                <p:oleObj name="Equation" r:id="rId6" imgW="1104900" imgH="228600" progId="Equation.3">
                  <p:embed/>
                  <p:pic>
                    <p:nvPicPr>
                      <p:cNvPr id="85016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4143" y="2212054"/>
                        <a:ext cx="2229483" cy="46110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6262E4A-0B18-4242-9624-86A3A5BCB931}"/>
              </a:ext>
            </a:extLst>
          </p:cNvPr>
          <p:cNvSpPr txBox="1"/>
          <p:nvPr/>
        </p:nvSpPr>
        <p:spPr>
          <a:xfrm rot="5400000">
            <a:off x="4432132" y="1897323"/>
            <a:ext cx="990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=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345294-C14F-4F4D-83DD-6C5AF077AF9C}"/>
              </a:ext>
            </a:extLst>
          </p:cNvPr>
          <p:cNvSpPr txBox="1"/>
          <p:nvPr/>
        </p:nvSpPr>
        <p:spPr>
          <a:xfrm rot="8373658">
            <a:off x="5015619" y="1935754"/>
            <a:ext cx="990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=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6659E6-0F9B-284C-A093-CD8BB126EF5B}"/>
              </a:ext>
            </a:extLst>
          </p:cNvPr>
          <p:cNvSpPr txBox="1"/>
          <p:nvPr/>
        </p:nvSpPr>
        <p:spPr>
          <a:xfrm>
            <a:off x="5053707" y="1490980"/>
            <a:ext cx="990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=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9FAEEE9-138E-4F43-A3C2-3D97886DD682}"/>
              </a:ext>
            </a:extLst>
          </p:cNvPr>
          <p:cNvSpPr/>
          <p:nvPr/>
        </p:nvSpPr>
        <p:spPr bwMode="auto">
          <a:xfrm>
            <a:off x="4191000" y="1490980"/>
            <a:ext cx="2627914" cy="52322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430F9D8C-4096-9C45-B61D-735E7D53EA3C}"/>
              </a:ext>
            </a:extLst>
          </p:cNvPr>
          <p:cNvSpPr/>
          <p:nvPr/>
        </p:nvSpPr>
        <p:spPr bwMode="auto">
          <a:xfrm>
            <a:off x="914401" y="1599576"/>
            <a:ext cx="3157712" cy="1019927"/>
          </a:xfrm>
          <a:prstGeom prst="wedgeRoundRectCallout">
            <a:avLst>
              <a:gd name="adj1" fmla="val 72262"/>
              <a:gd name="adj2" fmla="val 2842"/>
              <a:gd name="adj3" fmla="val 1666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39" name="Rounded Rectangular Callout 38">
            <a:extLst>
              <a:ext uri="{FF2B5EF4-FFF2-40B4-BE49-F238E27FC236}">
                <a16:creationId xmlns:a16="http://schemas.microsoft.com/office/drawing/2014/main" id="{56B01E1A-9F66-3940-8E96-73B233F9918A}"/>
              </a:ext>
            </a:extLst>
          </p:cNvPr>
          <p:cNvSpPr/>
          <p:nvPr/>
        </p:nvSpPr>
        <p:spPr bwMode="auto">
          <a:xfrm>
            <a:off x="5028355" y="2772861"/>
            <a:ext cx="2773803" cy="713229"/>
          </a:xfrm>
          <a:prstGeom prst="wedgeRoundRectCallout">
            <a:avLst>
              <a:gd name="adj1" fmla="val -31662"/>
              <a:gd name="adj2" fmla="val -111772"/>
              <a:gd name="adj3" fmla="val 1666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</a:rPr>
              <a:t>Play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</a:rPr>
              <a:t> </a:t>
            </a:r>
            <a:r>
              <a:rPr lang="en-US" altLang="zh-CN" sz="2000" dirty="0">
                <a:latin typeface="+mn-lt"/>
                <a:ea typeface="+mn-ea"/>
              </a:rPr>
              <a:t>the</a:t>
            </a:r>
            <a:r>
              <a:rPr lang="zh-CN" altLang="en-US" sz="2000" dirty="0">
                <a:latin typeface="+mn-lt"/>
                <a:ea typeface="+mn-ea"/>
              </a:rPr>
              <a:t> </a:t>
            </a:r>
            <a:r>
              <a:rPr lang="en-US" altLang="zh-CN" sz="2000" dirty="0">
                <a:latin typeface="+mn-lt"/>
                <a:ea typeface="+mn-ea"/>
              </a:rPr>
              <a:t>sequence</a:t>
            </a:r>
            <a:r>
              <a:rPr lang="zh-CN" altLang="en-US" sz="2000" dirty="0">
                <a:latin typeface="+mn-lt"/>
                <a:ea typeface="+mn-ea"/>
              </a:rPr>
              <a:t> </a:t>
            </a:r>
            <a:r>
              <a:rPr lang="en-US" altLang="zh-CN" sz="2000" dirty="0">
                <a:latin typeface="+mn-lt"/>
                <a:ea typeface="+mn-ea"/>
              </a:rPr>
              <a:t>backwards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924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/>
      <p:bldP spid="36" grpId="0"/>
      <p:bldP spid="3" grpId="0" animBg="1"/>
      <p:bldP spid="4" grpId="0" animBg="1"/>
      <p:bldP spid="3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>
          <a:xfrm>
            <a:off x="534527" y="6339"/>
            <a:ext cx="7769126" cy="1144056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Analysis of Circuit-Switching Blocking (Busy) Time: Sketch</a:t>
            </a: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70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 defTabSz="911170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 defTabSz="911170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 defTabSz="911170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 defTabSz="911170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defTabSz="911170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defTabSz="911170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defTabSz="911170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defTabSz="911170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99A4F2D8-B692-A74A-992E-938B2AD30624}" type="slidenum">
              <a:rPr lang="en-US" altLang="x-none" sz="1198">
                <a:latin typeface="Tahoma" charset="0"/>
              </a:rPr>
              <a:pPr/>
              <a:t>32</a:t>
            </a:fld>
            <a:endParaRPr lang="en-US" altLang="x-none" sz="1198">
              <a:latin typeface="Tahoma" charset="0"/>
            </a:endParaRPr>
          </a:p>
        </p:txBody>
      </p:sp>
      <p:grpSp>
        <p:nvGrpSpPr>
          <p:cNvPr id="87043" name="Group 6"/>
          <p:cNvGrpSpPr>
            <a:grpSpLocks/>
          </p:cNvGrpSpPr>
          <p:nvPr/>
        </p:nvGrpSpPr>
        <p:grpSpPr bwMode="auto">
          <a:xfrm>
            <a:off x="612171" y="2078950"/>
            <a:ext cx="912710" cy="838236"/>
            <a:chOff x="1143000" y="2971800"/>
            <a:chExt cx="914400" cy="838200"/>
          </a:xfrm>
        </p:grpSpPr>
        <p:sp>
          <p:nvSpPr>
            <p:cNvPr id="87071" name="Oval 4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87072" name="Rectangle 5"/>
            <p:cNvSpPr>
              <a:spLocks noChangeArrowheads="1"/>
            </p:cNvSpPr>
            <p:nvPr/>
          </p:nvSpPr>
          <p:spPr bwMode="auto">
            <a:xfrm>
              <a:off x="1295400" y="3025775"/>
              <a:ext cx="496888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x-none" sz="3993">
                  <a:solidFill>
                    <a:srgbClr val="3333CC"/>
                  </a:solidFill>
                </a:rPr>
                <a:t>0</a:t>
              </a:r>
              <a:endParaRPr lang="en-US" altLang="x-none" sz="499"/>
            </a:p>
          </p:txBody>
        </p:sp>
      </p:grpSp>
      <p:grpSp>
        <p:nvGrpSpPr>
          <p:cNvPr id="87044" name="Group 7"/>
          <p:cNvGrpSpPr>
            <a:grpSpLocks/>
          </p:cNvGrpSpPr>
          <p:nvPr/>
        </p:nvGrpSpPr>
        <p:grpSpPr bwMode="auto">
          <a:xfrm>
            <a:off x="2058879" y="2078950"/>
            <a:ext cx="914295" cy="838236"/>
            <a:chOff x="1143000" y="2971800"/>
            <a:chExt cx="914400" cy="838200"/>
          </a:xfrm>
        </p:grpSpPr>
        <p:sp>
          <p:nvSpPr>
            <p:cNvPr id="87069" name="Oval 8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87070" name="Rectangle 9"/>
            <p:cNvSpPr>
              <a:spLocks noChangeArrowheads="1"/>
            </p:cNvSpPr>
            <p:nvPr/>
          </p:nvSpPr>
          <p:spPr bwMode="auto">
            <a:xfrm>
              <a:off x="1295400" y="3025775"/>
              <a:ext cx="41592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x-none" sz="3993">
                  <a:solidFill>
                    <a:srgbClr val="3333CC"/>
                  </a:solidFill>
                </a:rPr>
                <a:t>1</a:t>
              </a:r>
              <a:endParaRPr lang="en-US" altLang="x-none" sz="499"/>
            </a:p>
          </p:txBody>
        </p:sp>
      </p:grpSp>
      <p:grpSp>
        <p:nvGrpSpPr>
          <p:cNvPr id="87045" name="Group 10"/>
          <p:cNvGrpSpPr>
            <a:grpSpLocks/>
          </p:cNvGrpSpPr>
          <p:nvPr/>
        </p:nvGrpSpPr>
        <p:grpSpPr bwMode="auto">
          <a:xfrm>
            <a:off x="4039586" y="2078950"/>
            <a:ext cx="912710" cy="838236"/>
            <a:chOff x="1143000" y="2971800"/>
            <a:chExt cx="914400" cy="838200"/>
          </a:xfrm>
        </p:grpSpPr>
        <p:sp>
          <p:nvSpPr>
            <p:cNvPr id="87067" name="Oval 11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87068" name="Rectangle 12"/>
            <p:cNvSpPr>
              <a:spLocks noChangeArrowheads="1"/>
            </p:cNvSpPr>
            <p:nvPr/>
          </p:nvSpPr>
          <p:spPr bwMode="auto">
            <a:xfrm>
              <a:off x="1295400" y="3025775"/>
              <a:ext cx="461963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x-none" sz="3993">
                  <a:solidFill>
                    <a:srgbClr val="3333CC"/>
                  </a:solidFill>
                </a:rPr>
                <a:t>k</a:t>
              </a:r>
              <a:endParaRPr lang="en-US" altLang="x-none" sz="499"/>
            </a:p>
          </p:txBody>
        </p:sp>
      </p:grpSp>
      <p:grpSp>
        <p:nvGrpSpPr>
          <p:cNvPr id="87046" name="Group 13"/>
          <p:cNvGrpSpPr>
            <a:grpSpLocks/>
          </p:cNvGrpSpPr>
          <p:nvPr/>
        </p:nvGrpSpPr>
        <p:grpSpPr bwMode="auto">
          <a:xfrm>
            <a:off x="7847298" y="2078950"/>
            <a:ext cx="914294" cy="838236"/>
            <a:chOff x="1143000" y="2971800"/>
            <a:chExt cx="914400" cy="838200"/>
          </a:xfrm>
        </p:grpSpPr>
        <p:sp>
          <p:nvSpPr>
            <p:cNvPr id="87065" name="Oval 14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87066" name="Rectangle 15"/>
            <p:cNvSpPr>
              <a:spLocks noChangeArrowheads="1"/>
            </p:cNvSpPr>
            <p:nvPr/>
          </p:nvSpPr>
          <p:spPr bwMode="auto">
            <a:xfrm>
              <a:off x="1295400" y="3025775"/>
              <a:ext cx="59372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x-none" sz="3993">
                  <a:solidFill>
                    <a:srgbClr val="3333CC"/>
                  </a:solidFill>
                </a:rPr>
                <a:t>N</a:t>
              </a:r>
              <a:endParaRPr lang="en-US" altLang="x-none" sz="499"/>
            </a:p>
          </p:txBody>
        </p:sp>
      </p:grpSp>
      <p:sp>
        <p:nvSpPr>
          <p:cNvPr id="87047" name="Rectangle 16"/>
          <p:cNvSpPr>
            <a:spLocks noChangeArrowheads="1"/>
          </p:cNvSpPr>
          <p:nvPr/>
        </p:nvSpPr>
        <p:spPr bwMode="auto">
          <a:xfrm>
            <a:off x="612171" y="1448294"/>
            <a:ext cx="4384493" cy="46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2396" dirty="0">
                <a:solidFill>
                  <a:srgbClr val="3333CC"/>
                </a:solidFill>
              </a:rPr>
              <a:t>system state: # of busy lines</a:t>
            </a:r>
            <a:endParaRPr lang="en-US" altLang="x-none" sz="100" dirty="0"/>
          </a:p>
        </p:txBody>
      </p:sp>
      <p:graphicFrame>
        <p:nvGraphicFramePr>
          <p:cNvPr id="95240" name="Object 2"/>
          <p:cNvGraphicFramePr>
            <a:graphicFrameLocks noChangeAspect="1"/>
          </p:cNvGraphicFramePr>
          <p:nvPr/>
        </p:nvGraphicFramePr>
        <p:xfrm>
          <a:off x="3049233" y="4725175"/>
          <a:ext cx="2361003" cy="461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31" name="Equation" r:id="rId4" imgW="1168400" imgH="228600" progId="Equation.3">
                  <p:embed/>
                </p:oleObj>
              </mc:Choice>
              <mc:Fallback>
                <p:oleObj name="Equation" r:id="rId4" imgW="1168400" imgH="228600" progId="Equation.3">
                  <p:embed/>
                  <p:pic>
                    <p:nvPicPr>
                      <p:cNvPr id="9524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233" y="4725175"/>
                        <a:ext cx="2361003" cy="46110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9" name="Rectangle 18"/>
          <p:cNvSpPr>
            <a:spLocks noChangeArrowheads="1"/>
          </p:cNvSpPr>
          <p:nvPr/>
        </p:nvSpPr>
        <p:spPr bwMode="auto">
          <a:xfrm>
            <a:off x="534527" y="3809296"/>
            <a:ext cx="7651868" cy="892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396">
                <a:solidFill>
                  <a:srgbClr val="3333CC"/>
                </a:solidFill>
              </a:rPr>
              <a:t>at equilibrium (time resersibility)  in one unit time:  </a:t>
            </a:r>
            <a:br>
              <a:rPr lang="en-US" altLang="x-none" sz="2396">
                <a:solidFill>
                  <a:srgbClr val="3333CC"/>
                </a:solidFill>
              </a:rPr>
            </a:br>
            <a:r>
              <a:rPr lang="en-US" altLang="x-none" sz="2396">
                <a:solidFill>
                  <a:srgbClr val="3333CC"/>
                </a:solidFill>
              </a:rPr>
              <a:t>    #(transitions k </a:t>
            </a:r>
            <a:r>
              <a:rPr lang="en-US" altLang="x-none" sz="2795">
                <a:solidFill>
                  <a:srgbClr val="0033CC"/>
                </a:solidFill>
                <a:sym typeface="Symbol" charset="2"/>
              </a:rPr>
              <a:t></a:t>
            </a:r>
            <a:r>
              <a:rPr lang="en-US" altLang="x-none" sz="2396">
                <a:solidFill>
                  <a:srgbClr val="3333CC"/>
                </a:solidFill>
              </a:rPr>
              <a:t> k+1)  = #(transitions k+1 </a:t>
            </a:r>
            <a:r>
              <a:rPr lang="en-US" altLang="x-none" sz="2795">
                <a:solidFill>
                  <a:srgbClr val="0033CC"/>
                </a:solidFill>
                <a:sym typeface="Symbol" charset="2"/>
              </a:rPr>
              <a:t></a:t>
            </a:r>
            <a:r>
              <a:rPr lang="en-US" altLang="x-none" sz="2396">
                <a:solidFill>
                  <a:srgbClr val="3333CC"/>
                </a:solidFill>
              </a:rPr>
              <a:t> k)</a:t>
            </a:r>
            <a:endParaRPr lang="en-US" altLang="x-none" sz="100">
              <a:solidFill>
                <a:srgbClr val="000000"/>
              </a:solidFill>
            </a:endParaRPr>
          </a:p>
        </p:txBody>
      </p:sp>
      <p:sp>
        <p:nvSpPr>
          <p:cNvPr id="87050" name="Rectangle 19"/>
          <p:cNvSpPr>
            <a:spLocks noChangeArrowheads="1"/>
          </p:cNvSpPr>
          <p:nvPr/>
        </p:nvSpPr>
        <p:spPr bwMode="auto">
          <a:xfrm>
            <a:off x="688230" y="2917186"/>
            <a:ext cx="644918" cy="7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3993">
                <a:solidFill>
                  <a:srgbClr val="3333CC"/>
                </a:solidFill>
              </a:rPr>
              <a:t>p</a:t>
            </a:r>
            <a:r>
              <a:rPr lang="en-US" altLang="x-none" sz="2396">
                <a:solidFill>
                  <a:srgbClr val="3333CC"/>
                </a:solidFill>
              </a:rPr>
              <a:t>0</a:t>
            </a:r>
            <a:endParaRPr lang="en-US" altLang="x-none" sz="499"/>
          </a:p>
        </p:txBody>
      </p:sp>
      <p:sp>
        <p:nvSpPr>
          <p:cNvPr id="87051" name="Rectangle 20"/>
          <p:cNvSpPr>
            <a:spLocks noChangeArrowheads="1"/>
          </p:cNvSpPr>
          <p:nvPr/>
        </p:nvSpPr>
        <p:spPr bwMode="auto">
          <a:xfrm>
            <a:off x="2147614" y="2917186"/>
            <a:ext cx="595797" cy="7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3993">
                <a:solidFill>
                  <a:srgbClr val="3333CC"/>
                </a:solidFill>
              </a:rPr>
              <a:t>p</a:t>
            </a:r>
            <a:r>
              <a:rPr lang="en-US" altLang="x-none" sz="2396">
                <a:solidFill>
                  <a:srgbClr val="3333CC"/>
                </a:solidFill>
              </a:rPr>
              <a:t>1</a:t>
            </a:r>
            <a:endParaRPr lang="en-US" altLang="x-none" sz="499"/>
          </a:p>
        </p:txBody>
      </p:sp>
      <p:sp>
        <p:nvSpPr>
          <p:cNvPr id="87052" name="Rectangle 21"/>
          <p:cNvSpPr>
            <a:spLocks noChangeArrowheads="1"/>
          </p:cNvSpPr>
          <p:nvPr/>
        </p:nvSpPr>
        <p:spPr bwMode="auto">
          <a:xfrm>
            <a:off x="4191705" y="2993245"/>
            <a:ext cx="624319" cy="7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3993">
                <a:solidFill>
                  <a:srgbClr val="3333CC"/>
                </a:solidFill>
              </a:rPr>
              <a:t>p</a:t>
            </a:r>
            <a:r>
              <a:rPr lang="en-US" altLang="x-none" sz="2396">
                <a:solidFill>
                  <a:srgbClr val="3333CC"/>
                </a:solidFill>
              </a:rPr>
              <a:t>k</a:t>
            </a:r>
            <a:endParaRPr lang="en-US" altLang="x-none" sz="499"/>
          </a:p>
        </p:txBody>
      </p:sp>
      <p:sp>
        <p:nvSpPr>
          <p:cNvPr id="87053" name="Oval 23"/>
          <p:cNvSpPr>
            <a:spLocks noChangeArrowheads="1"/>
          </p:cNvSpPr>
          <p:nvPr/>
        </p:nvSpPr>
        <p:spPr bwMode="auto">
          <a:xfrm>
            <a:off x="5714472" y="2056766"/>
            <a:ext cx="957078" cy="838236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08" tIns="45704" rIns="91408" bIns="45704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87054" name="Rectangle 24"/>
          <p:cNvSpPr>
            <a:spLocks noChangeArrowheads="1"/>
          </p:cNvSpPr>
          <p:nvPr/>
        </p:nvSpPr>
        <p:spPr bwMode="auto">
          <a:xfrm>
            <a:off x="5736656" y="2110642"/>
            <a:ext cx="938063" cy="70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3993">
                <a:solidFill>
                  <a:srgbClr val="3333CC"/>
                </a:solidFill>
              </a:rPr>
              <a:t>k+1</a:t>
            </a:r>
            <a:endParaRPr lang="en-US" altLang="x-none" sz="499"/>
          </a:p>
        </p:txBody>
      </p:sp>
      <p:sp>
        <p:nvSpPr>
          <p:cNvPr id="87055" name="Rectangle 25"/>
          <p:cNvSpPr>
            <a:spLocks noChangeArrowheads="1"/>
          </p:cNvSpPr>
          <p:nvPr/>
        </p:nvSpPr>
        <p:spPr bwMode="auto">
          <a:xfrm>
            <a:off x="5866590" y="2971061"/>
            <a:ext cx="911125" cy="7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3993">
                <a:solidFill>
                  <a:srgbClr val="3333CC"/>
                </a:solidFill>
              </a:rPr>
              <a:t>p</a:t>
            </a:r>
            <a:r>
              <a:rPr lang="en-US" altLang="x-none" sz="2396">
                <a:solidFill>
                  <a:srgbClr val="3333CC"/>
                </a:solidFill>
              </a:rPr>
              <a:t>k+1</a:t>
            </a:r>
            <a:endParaRPr lang="en-US" altLang="x-none" sz="499"/>
          </a:p>
        </p:txBody>
      </p:sp>
      <p:cxnSp>
        <p:nvCxnSpPr>
          <p:cNvPr id="87056" name="Curved Connector 30"/>
          <p:cNvCxnSpPr>
            <a:cxnSpLocks noChangeShapeType="1"/>
          </p:cNvCxnSpPr>
          <p:nvPr/>
        </p:nvCxnSpPr>
        <p:spPr bwMode="auto">
          <a:xfrm>
            <a:off x="4876237" y="2210470"/>
            <a:ext cx="914295" cy="1584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7" name="Rectangle 31"/>
          <p:cNvSpPr>
            <a:spLocks noChangeArrowheads="1"/>
          </p:cNvSpPr>
          <p:nvPr/>
        </p:nvSpPr>
        <p:spPr bwMode="auto">
          <a:xfrm>
            <a:off x="5104414" y="1752530"/>
            <a:ext cx="383465" cy="52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2795">
                <a:solidFill>
                  <a:srgbClr val="000000"/>
                </a:solidFill>
                <a:sym typeface="Symbol" charset="2"/>
              </a:rPr>
              <a:t></a:t>
            </a:r>
            <a:endParaRPr lang="en-US" altLang="x-none" sz="499"/>
          </a:p>
        </p:txBody>
      </p:sp>
      <p:cxnSp>
        <p:nvCxnSpPr>
          <p:cNvPr id="87058" name="Straight Arrow Connector 33"/>
          <p:cNvCxnSpPr>
            <a:cxnSpLocks noChangeShapeType="1"/>
          </p:cNvCxnSpPr>
          <p:nvPr/>
        </p:nvCxnSpPr>
        <p:spPr bwMode="auto">
          <a:xfrm rot="10800000">
            <a:off x="4952296" y="2666825"/>
            <a:ext cx="838236" cy="158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9" name="Rectangle 34"/>
          <p:cNvSpPr>
            <a:spLocks noChangeArrowheads="1"/>
          </p:cNvSpPr>
          <p:nvPr/>
        </p:nvSpPr>
        <p:spPr bwMode="auto">
          <a:xfrm>
            <a:off x="4800178" y="2666824"/>
            <a:ext cx="1182086" cy="52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2795">
                <a:solidFill>
                  <a:srgbClr val="000000"/>
                </a:solidFill>
                <a:sym typeface="Symbol" charset="2"/>
              </a:rPr>
              <a:t>(k+1)</a:t>
            </a:r>
            <a:endParaRPr lang="en-US" altLang="x-none" sz="499"/>
          </a:p>
        </p:txBody>
      </p:sp>
      <p:graphicFrame>
        <p:nvGraphicFramePr>
          <p:cNvPr id="95252" name="Object 3"/>
          <p:cNvGraphicFramePr>
            <a:graphicFrameLocks noChangeAspect="1"/>
          </p:cNvGraphicFramePr>
          <p:nvPr/>
        </p:nvGraphicFramePr>
        <p:xfrm>
          <a:off x="2654676" y="5327310"/>
          <a:ext cx="3592211" cy="54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32" name="Equation" r:id="rId6" imgW="1777229" imgH="266584" progId="Equation.3">
                  <p:embed/>
                </p:oleObj>
              </mc:Choice>
              <mc:Fallback>
                <p:oleObj name="Equation" r:id="rId6" imgW="1777229" imgH="266584" progId="Equation.3">
                  <p:embed/>
                  <p:pic>
                    <p:nvPicPr>
                      <p:cNvPr id="9525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676" y="5327310"/>
                        <a:ext cx="3592211" cy="5403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3" name="Object 4"/>
          <p:cNvGraphicFramePr>
            <a:graphicFrameLocks noChangeAspect="1"/>
          </p:cNvGraphicFramePr>
          <p:nvPr/>
        </p:nvGraphicFramePr>
        <p:xfrm>
          <a:off x="2363116" y="5943706"/>
          <a:ext cx="4105610" cy="925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33" name="Equation" r:id="rId8" imgW="2032000" imgH="457200" progId="Equation.3">
                  <p:embed/>
                </p:oleObj>
              </mc:Choice>
              <mc:Fallback>
                <p:oleObj name="Equation" r:id="rId8" imgW="2032000" imgH="457200" progId="Equation.3">
                  <p:embed/>
                  <p:pic>
                    <p:nvPicPr>
                      <p:cNvPr id="9525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116" y="5943706"/>
                        <a:ext cx="4105610" cy="92538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7062" name="Straight Connector 37"/>
          <p:cNvCxnSpPr>
            <a:cxnSpLocks noChangeShapeType="1"/>
          </p:cNvCxnSpPr>
          <p:nvPr/>
        </p:nvCxnSpPr>
        <p:spPr bwMode="auto">
          <a:xfrm>
            <a:off x="3277410" y="2438648"/>
            <a:ext cx="456355" cy="1584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63" name="Straight Connector 38"/>
          <p:cNvCxnSpPr>
            <a:cxnSpLocks noChangeShapeType="1"/>
          </p:cNvCxnSpPr>
          <p:nvPr/>
        </p:nvCxnSpPr>
        <p:spPr bwMode="auto">
          <a:xfrm>
            <a:off x="7009062" y="2438648"/>
            <a:ext cx="457940" cy="1584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64" name="Rectangle 32"/>
          <p:cNvSpPr>
            <a:spLocks noChangeArrowheads="1"/>
          </p:cNvSpPr>
          <p:nvPr/>
        </p:nvSpPr>
        <p:spPr bwMode="auto">
          <a:xfrm>
            <a:off x="7999416" y="2971061"/>
            <a:ext cx="703547" cy="7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3993">
                <a:solidFill>
                  <a:srgbClr val="3333CC"/>
                </a:solidFill>
              </a:rPr>
              <a:t>p</a:t>
            </a:r>
            <a:r>
              <a:rPr lang="en-US" altLang="x-none" sz="2396">
                <a:solidFill>
                  <a:srgbClr val="3333CC"/>
                </a:solidFill>
              </a:rPr>
              <a:t>N</a:t>
            </a:r>
            <a:endParaRPr lang="en-US" altLang="x-none" sz="499"/>
          </a:p>
        </p:txBody>
      </p:sp>
    </p:spTree>
    <p:extLst>
      <p:ext uri="{BB962C8B-B14F-4D97-AF65-F5344CB8AC3E}">
        <p14:creationId xmlns:p14="http://schemas.microsoft.com/office/powerpoint/2010/main" val="143327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7" grpId="0"/>
      <p:bldP spid="8705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85FC27DB-8732-7F43-BAB3-8BA0682AD8BC}" type="slidenum">
              <a:rPr lang="en-US" altLang="x-none" sz="1198">
                <a:latin typeface="Tahoma" charset="0"/>
              </a:rPr>
              <a:pPr/>
              <a:t>33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4527" y="228178"/>
            <a:ext cx="8448904" cy="1144056"/>
          </a:xfrm>
        </p:spPr>
        <p:txBody>
          <a:bodyPr/>
          <a:lstStyle/>
          <a:p>
            <a:r>
              <a:rPr lang="en-US" altLang="x-none" sz="3194">
                <a:ea typeface="ＭＳ Ｐゴシック" charset="-128"/>
              </a:rPr>
              <a:t>Queueing Analysis: Packet Switching Delay</a:t>
            </a:r>
          </a:p>
        </p:txBody>
      </p:sp>
      <p:pic>
        <p:nvPicPr>
          <p:cNvPr id="89091" name="Picture 4" descr="01-1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01456" y="4088179"/>
            <a:ext cx="6388969" cy="2535305"/>
          </a:xfrm>
          <a:noFill/>
        </p:spPr>
      </p:pic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464806" y="1502169"/>
            <a:ext cx="8366506" cy="20583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262" tIns="45630" rIns="91262" bIns="45630">
            <a:spAutoFit/>
          </a:bodyPr>
          <a:lstStyle/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1996" dirty="0">
                <a:solidFill>
                  <a:srgbClr val="FF0000"/>
                </a:solidFill>
                <a:latin typeface="+mn-lt"/>
                <a:ea typeface="+mn-ea"/>
              </a:rPr>
              <a:t> Four</a:t>
            </a:r>
            <a:r>
              <a:rPr lang="en-US" sz="1996" dirty="0">
                <a:latin typeface="+mn-lt"/>
                <a:ea typeface="+mn-ea"/>
              </a:rPr>
              <a:t> types of delay at each hop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m"/>
              <a:defRPr/>
            </a:pPr>
            <a:r>
              <a:rPr lang="en-US" sz="1797" dirty="0">
                <a:latin typeface="+mn-lt"/>
                <a:ea typeface="+mn-ea"/>
              </a:rPr>
              <a:t> nodal processing delay: check errors &amp; routing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m"/>
              <a:defRPr/>
            </a:pPr>
            <a:r>
              <a:rPr lang="en-US" sz="1797" dirty="0">
                <a:latin typeface="+mn-lt"/>
                <a:ea typeface="+mn-ea"/>
              </a:rPr>
              <a:t> </a:t>
            </a:r>
            <a:r>
              <a:rPr lang="en-US" sz="1797" dirty="0" err="1">
                <a:latin typeface="+mn-lt"/>
                <a:ea typeface="+mn-ea"/>
              </a:rPr>
              <a:t>queueing</a:t>
            </a:r>
            <a:r>
              <a:rPr lang="en-US" sz="1797" dirty="0">
                <a:latin typeface="+mn-lt"/>
                <a:ea typeface="+mn-ea"/>
              </a:rPr>
              <a:t>: time waiting for its turn at output link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m"/>
              <a:defRPr/>
            </a:pPr>
            <a:r>
              <a:rPr lang="en-US" sz="1797" dirty="0">
                <a:latin typeface="+mn-lt"/>
                <a:ea typeface="+mn-ea"/>
              </a:rPr>
              <a:t> transmission delay: time to pump packet onto a link at link speed 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m"/>
              <a:defRPr/>
            </a:pPr>
            <a:r>
              <a:rPr lang="en-US" sz="1797" dirty="0">
                <a:latin typeface="+mn-lt"/>
                <a:ea typeface="+mn-ea"/>
              </a:rPr>
              <a:t> propagation delay: router to router propagation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m"/>
              <a:defRPr/>
            </a:pPr>
            <a:r>
              <a:rPr lang="en-US" altLang="zh-CN" sz="1797" dirty="0">
                <a:latin typeface="+mn-lt"/>
                <a:ea typeface="宋体" pitchFamily="2" charset="-122"/>
              </a:rPr>
              <a:t> The focus is on </a:t>
            </a:r>
            <a:r>
              <a:rPr lang="en-US" altLang="zh-CN" sz="1797" dirty="0" err="1">
                <a:solidFill>
                  <a:srgbClr val="FF0000"/>
                </a:solidFill>
                <a:latin typeface="+mn-lt"/>
                <a:ea typeface="宋体" pitchFamily="2" charset="-122"/>
              </a:rPr>
              <a:t>queueing</a:t>
            </a:r>
            <a:r>
              <a:rPr lang="en-US" altLang="zh-CN" sz="1797" dirty="0">
                <a:solidFill>
                  <a:srgbClr val="FF0000"/>
                </a:solidFill>
                <a:latin typeface="+mn-lt"/>
                <a:ea typeface="宋体" pitchFamily="2" charset="-122"/>
              </a:rPr>
              <a:t> and transmission delay</a:t>
            </a:r>
          </a:p>
        </p:txBody>
      </p:sp>
      <p:sp>
        <p:nvSpPr>
          <p:cNvPr id="2" name="Rectangle 1"/>
          <p:cNvSpPr/>
          <p:nvPr/>
        </p:nvSpPr>
        <p:spPr>
          <a:xfrm>
            <a:off x="5908843" y="6279930"/>
            <a:ext cx="1811565" cy="4601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sz="2396" dirty="0">
                <a:solidFill>
                  <a:srgbClr val="3333CC"/>
                </a:solidFill>
              </a:rPr>
              <a:t>system state?</a:t>
            </a:r>
            <a:endParaRPr lang="en-US" sz="499" dirty="0"/>
          </a:p>
        </p:txBody>
      </p:sp>
    </p:spTree>
    <p:extLst>
      <p:ext uri="{BB962C8B-B14F-4D97-AF65-F5344CB8AC3E}">
        <p14:creationId xmlns:p14="http://schemas.microsoft.com/office/powerpoint/2010/main" val="1536853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459102" y="77749"/>
            <a:ext cx="7768808" cy="1142472"/>
          </a:xfrm>
        </p:spPr>
        <p:txBody>
          <a:bodyPr/>
          <a:lstStyle/>
          <a:p>
            <a:r>
              <a:rPr lang="en-US" altLang="x-none" sz="3599">
                <a:ea typeface="ＭＳ Ｐゴシック" charset="-128"/>
              </a:rPr>
              <a:t>Packet Switching Delay</a:t>
            </a:r>
          </a:p>
        </p:txBody>
      </p:sp>
      <p:sp>
        <p:nvSpPr>
          <p:cNvPr id="501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0858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7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651" indent="-285635" defTabSz="910858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3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2540" indent="-228508" defTabSz="910858">
              <a:spcBef>
                <a:spcPct val="20000"/>
              </a:spcBef>
              <a:buChar char="•"/>
              <a:defRPr sz="19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9556" indent="-228508" defTabSz="910858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6571" indent="-228508" defTabSz="910858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3587" indent="-228508" defTabSz="91085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0604" indent="-228508" defTabSz="91085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7620" indent="-228508" defTabSz="91085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4636" indent="-228508" defTabSz="91085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EF80D1-F3E8-1B48-89F3-7CFFD7DD1493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grpSp>
        <p:nvGrpSpPr>
          <p:cNvPr id="50179" name="Group 6"/>
          <p:cNvGrpSpPr>
            <a:grpSpLocks/>
          </p:cNvGrpSpPr>
          <p:nvPr/>
        </p:nvGrpSpPr>
        <p:grpSpPr bwMode="auto">
          <a:xfrm>
            <a:off x="611432" y="2080249"/>
            <a:ext cx="913977" cy="837812"/>
            <a:chOff x="1143000" y="2971800"/>
            <a:chExt cx="914400" cy="838200"/>
          </a:xfrm>
        </p:grpSpPr>
        <p:sp>
          <p:nvSpPr>
            <p:cNvPr id="50209" name="Oval 4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solidFill>
                  <a:srgbClr val="000000"/>
                </a:solidFill>
              </a:endParaRPr>
            </a:p>
          </p:txBody>
        </p:sp>
        <p:sp>
          <p:nvSpPr>
            <p:cNvPr id="50210" name="Rectangle 5"/>
            <p:cNvSpPr>
              <a:spLocks noChangeArrowheads="1"/>
            </p:cNvSpPr>
            <p:nvPr/>
          </p:nvSpPr>
          <p:spPr bwMode="auto">
            <a:xfrm>
              <a:off x="1295400" y="3025775"/>
              <a:ext cx="496888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3999">
                  <a:solidFill>
                    <a:srgbClr val="3333CC"/>
                  </a:solidFill>
                </a:rPr>
                <a:t>0</a:t>
              </a:r>
              <a:endParaRPr lang="en-US" altLang="x-none" sz="500">
                <a:solidFill>
                  <a:srgbClr val="000000"/>
                </a:solidFill>
              </a:endParaRPr>
            </a:p>
          </p:txBody>
        </p:sp>
      </p:grpSp>
      <p:grpSp>
        <p:nvGrpSpPr>
          <p:cNvPr id="50180" name="Group 7"/>
          <p:cNvGrpSpPr>
            <a:grpSpLocks/>
          </p:cNvGrpSpPr>
          <p:nvPr/>
        </p:nvGrpSpPr>
        <p:grpSpPr bwMode="auto">
          <a:xfrm>
            <a:off x="2058563" y="2080249"/>
            <a:ext cx="913977" cy="837812"/>
            <a:chOff x="1143000" y="2971800"/>
            <a:chExt cx="914400" cy="838200"/>
          </a:xfrm>
        </p:grpSpPr>
        <p:sp>
          <p:nvSpPr>
            <p:cNvPr id="50207" name="Oval 8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solidFill>
                  <a:srgbClr val="000000"/>
                </a:solidFill>
              </a:endParaRPr>
            </a:p>
          </p:txBody>
        </p:sp>
        <p:sp>
          <p:nvSpPr>
            <p:cNvPr id="50208" name="Rectangle 9"/>
            <p:cNvSpPr>
              <a:spLocks noChangeArrowheads="1"/>
            </p:cNvSpPr>
            <p:nvPr/>
          </p:nvSpPr>
          <p:spPr bwMode="auto">
            <a:xfrm>
              <a:off x="1295400" y="3025775"/>
              <a:ext cx="41592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3999">
                  <a:solidFill>
                    <a:srgbClr val="3333CC"/>
                  </a:solidFill>
                </a:rPr>
                <a:t>1</a:t>
              </a:r>
              <a:endParaRPr lang="en-US" altLang="x-none" sz="500">
                <a:solidFill>
                  <a:srgbClr val="000000"/>
                </a:solidFill>
              </a:endParaRPr>
            </a:p>
          </p:txBody>
        </p:sp>
      </p:grpSp>
      <p:grpSp>
        <p:nvGrpSpPr>
          <p:cNvPr id="50181" name="Group 10"/>
          <p:cNvGrpSpPr>
            <a:grpSpLocks/>
          </p:cNvGrpSpPr>
          <p:nvPr/>
        </p:nvGrpSpPr>
        <p:grpSpPr bwMode="auto">
          <a:xfrm>
            <a:off x="4038847" y="2080249"/>
            <a:ext cx="913977" cy="837812"/>
            <a:chOff x="1143000" y="2971800"/>
            <a:chExt cx="914400" cy="838200"/>
          </a:xfrm>
        </p:grpSpPr>
        <p:sp>
          <p:nvSpPr>
            <p:cNvPr id="50205" name="Oval 11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solidFill>
                  <a:srgbClr val="000000"/>
                </a:solidFill>
              </a:endParaRPr>
            </a:p>
          </p:txBody>
        </p:sp>
        <p:sp>
          <p:nvSpPr>
            <p:cNvPr id="50206" name="Rectangle 12"/>
            <p:cNvSpPr>
              <a:spLocks noChangeArrowheads="1"/>
            </p:cNvSpPr>
            <p:nvPr/>
          </p:nvSpPr>
          <p:spPr bwMode="auto">
            <a:xfrm>
              <a:off x="1295400" y="3025775"/>
              <a:ext cx="461963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3999">
                  <a:solidFill>
                    <a:srgbClr val="3333CC"/>
                  </a:solidFill>
                </a:rPr>
                <a:t>k</a:t>
              </a:r>
              <a:endParaRPr lang="en-US" altLang="x-none" sz="500">
                <a:solidFill>
                  <a:srgbClr val="000000"/>
                </a:solidFill>
              </a:endParaRPr>
            </a:p>
          </p:txBody>
        </p:sp>
      </p:grpSp>
      <p:grpSp>
        <p:nvGrpSpPr>
          <p:cNvPr id="50182" name="Group 13"/>
          <p:cNvGrpSpPr>
            <a:grpSpLocks/>
          </p:cNvGrpSpPr>
          <p:nvPr/>
        </p:nvGrpSpPr>
        <p:grpSpPr bwMode="auto">
          <a:xfrm>
            <a:off x="7390098" y="2058034"/>
            <a:ext cx="913977" cy="837812"/>
            <a:chOff x="1143000" y="2971800"/>
            <a:chExt cx="914400" cy="838200"/>
          </a:xfrm>
        </p:grpSpPr>
        <p:sp>
          <p:nvSpPr>
            <p:cNvPr id="50203" name="Oval 14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solidFill>
                  <a:srgbClr val="000000"/>
                </a:solidFill>
              </a:endParaRPr>
            </a:p>
          </p:txBody>
        </p:sp>
        <p:sp>
          <p:nvSpPr>
            <p:cNvPr id="50204" name="Rectangle 15"/>
            <p:cNvSpPr>
              <a:spLocks noChangeArrowheads="1"/>
            </p:cNvSpPr>
            <p:nvPr/>
          </p:nvSpPr>
          <p:spPr bwMode="auto">
            <a:xfrm>
              <a:off x="1295400" y="3025775"/>
              <a:ext cx="59372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3999">
                  <a:solidFill>
                    <a:srgbClr val="3333CC"/>
                  </a:solidFill>
                </a:rPr>
                <a:t>N</a:t>
              </a:r>
              <a:endParaRPr lang="en-US" altLang="x-none" sz="500">
                <a:solidFill>
                  <a:srgbClr val="000000"/>
                </a:solidFill>
              </a:endParaRPr>
            </a:p>
          </p:txBody>
        </p:sp>
      </p:grpSp>
      <p:sp>
        <p:nvSpPr>
          <p:cNvPr id="50183" name="Rectangle 16"/>
          <p:cNvSpPr>
            <a:spLocks noChangeArrowheads="1"/>
          </p:cNvSpPr>
          <p:nvPr/>
        </p:nvSpPr>
        <p:spPr bwMode="auto">
          <a:xfrm>
            <a:off x="1265179" y="1448717"/>
            <a:ext cx="4041495" cy="46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8" tIns="45694" rIns="91388" bIns="45694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399">
                <a:solidFill>
                  <a:srgbClr val="3333CC"/>
                </a:solidFill>
                <a:latin typeface="Times New Roman" charset="0"/>
              </a:rPr>
              <a:t>system state: #packets in queue</a:t>
            </a:r>
            <a:endParaRPr lang="en-US" altLang="x-none" sz="10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56328" name="Object 2"/>
          <p:cNvGraphicFramePr>
            <a:graphicFrameLocks noChangeAspect="1"/>
          </p:cNvGraphicFramePr>
          <p:nvPr/>
        </p:nvGraphicFramePr>
        <p:xfrm>
          <a:off x="1830069" y="4723802"/>
          <a:ext cx="1566139" cy="46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53" name="Equation" r:id="rId4" imgW="774364" imgH="228501" progId="Equation.3">
                  <p:embed/>
                </p:oleObj>
              </mc:Choice>
              <mc:Fallback>
                <p:oleObj name="Equation" r:id="rId4" imgW="774364" imgH="228501" progId="Equation.3">
                  <p:embed/>
                  <p:pic>
                    <p:nvPicPr>
                      <p:cNvPr id="5632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069" y="4723802"/>
                        <a:ext cx="1566139" cy="4617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Rectangle 18"/>
          <p:cNvSpPr>
            <a:spLocks noChangeArrowheads="1"/>
          </p:cNvSpPr>
          <p:nvPr/>
        </p:nvSpPr>
        <p:spPr bwMode="auto">
          <a:xfrm>
            <a:off x="535267" y="3809825"/>
            <a:ext cx="7540314" cy="89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8" tIns="45694" rIns="91388" bIns="45694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399">
                <a:solidFill>
                  <a:srgbClr val="3333CC"/>
                </a:solidFill>
              </a:rPr>
              <a:t>at equilibrium (time reversibility) in one unit time:  </a:t>
            </a:r>
            <a:br>
              <a:rPr lang="en-US" altLang="x-none" sz="2399">
                <a:solidFill>
                  <a:srgbClr val="3333CC"/>
                </a:solidFill>
              </a:rPr>
            </a:br>
            <a:r>
              <a:rPr lang="en-US" altLang="x-none" sz="2399">
                <a:solidFill>
                  <a:srgbClr val="3333CC"/>
                </a:solidFill>
              </a:rPr>
              <a:t>    #(transitions k </a:t>
            </a:r>
            <a:r>
              <a:rPr lang="en-US" altLang="x-none" sz="2799">
                <a:solidFill>
                  <a:srgbClr val="0033CC"/>
                </a:solidFill>
                <a:sym typeface="Symbol" charset="2"/>
              </a:rPr>
              <a:t></a:t>
            </a:r>
            <a:r>
              <a:rPr lang="en-US" altLang="x-none" sz="2399">
                <a:solidFill>
                  <a:srgbClr val="3333CC"/>
                </a:solidFill>
              </a:rPr>
              <a:t> k+1)  = #(transitions k+1 </a:t>
            </a:r>
            <a:r>
              <a:rPr lang="en-US" altLang="x-none" sz="2799">
                <a:solidFill>
                  <a:srgbClr val="0033CC"/>
                </a:solidFill>
                <a:sym typeface="Symbol" charset="2"/>
              </a:rPr>
              <a:t></a:t>
            </a:r>
            <a:r>
              <a:rPr lang="en-US" altLang="x-none" sz="2399">
                <a:solidFill>
                  <a:srgbClr val="3333CC"/>
                </a:solidFill>
              </a:rPr>
              <a:t> k)</a:t>
            </a:r>
            <a:endParaRPr lang="en-US" altLang="x-none" sz="100">
              <a:solidFill>
                <a:srgbClr val="000000"/>
              </a:solidFill>
            </a:endParaRPr>
          </a:p>
        </p:txBody>
      </p:sp>
      <p:sp>
        <p:nvSpPr>
          <p:cNvPr id="50186" name="Rectangle 19"/>
          <p:cNvSpPr>
            <a:spLocks noChangeArrowheads="1"/>
          </p:cNvSpPr>
          <p:nvPr/>
        </p:nvSpPr>
        <p:spPr bwMode="auto">
          <a:xfrm>
            <a:off x="687596" y="2918062"/>
            <a:ext cx="645814" cy="707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8" tIns="45694" rIns="91388" bIns="45694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3999">
                <a:solidFill>
                  <a:srgbClr val="3333CC"/>
                </a:solidFill>
              </a:rPr>
              <a:t>p</a:t>
            </a:r>
            <a:r>
              <a:rPr lang="en-US" altLang="x-none" sz="2399">
                <a:solidFill>
                  <a:srgbClr val="3333CC"/>
                </a:solidFill>
              </a:rPr>
              <a:t>0</a:t>
            </a:r>
            <a:endParaRPr lang="en-US" altLang="x-none" sz="500">
              <a:solidFill>
                <a:srgbClr val="000000"/>
              </a:solidFill>
            </a:endParaRPr>
          </a:p>
        </p:txBody>
      </p:sp>
      <p:sp>
        <p:nvSpPr>
          <p:cNvPr id="50187" name="Rectangle 20"/>
          <p:cNvSpPr>
            <a:spLocks noChangeArrowheads="1"/>
          </p:cNvSpPr>
          <p:nvPr/>
        </p:nvSpPr>
        <p:spPr bwMode="auto">
          <a:xfrm>
            <a:off x="2147422" y="2918062"/>
            <a:ext cx="596624" cy="707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8" tIns="45694" rIns="91388" bIns="45694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3999">
                <a:solidFill>
                  <a:srgbClr val="3333CC"/>
                </a:solidFill>
              </a:rPr>
              <a:t>p</a:t>
            </a:r>
            <a:r>
              <a:rPr lang="en-US" altLang="x-none" sz="2399">
                <a:solidFill>
                  <a:srgbClr val="3333CC"/>
                </a:solidFill>
              </a:rPr>
              <a:t>1</a:t>
            </a:r>
            <a:endParaRPr lang="en-US" altLang="x-none" sz="500">
              <a:solidFill>
                <a:srgbClr val="000000"/>
              </a:solidFill>
            </a:endParaRPr>
          </a:p>
        </p:txBody>
      </p:sp>
      <p:sp>
        <p:nvSpPr>
          <p:cNvPr id="50188" name="Rectangle 21"/>
          <p:cNvSpPr>
            <a:spLocks noChangeArrowheads="1"/>
          </p:cNvSpPr>
          <p:nvPr/>
        </p:nvSpPr>
        <p:spPr bwMode="auto">
          <a:xfrm>
            <a:off x="4191176" y="2994227"/>
            <a:ext cx="625186" cy="706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8" tIns="45694" rIns="91388" bIns="45694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3999">
                <a:solidFill>
                  <a:srgbClr val="3333CC"/>
                </a:solidFill>
              </a:rPr>
              <a:t>p</a:t>
            </a:r>
            <a:r>
              <a:rPr lang="en-US" altLang="x-none" sz="2399">
                <a:solidFill>
                  <a:srgbClr val="3333CC"/>
                </a:solidFill>
              </a:rPr>
              <a:t>k</a:t>
            </a:r>
            <a:endParaRPr lang="en-US" altLang="x-none" sz="500">
              <a:solidFill>
                <a:srgbClr val="000000"/>
              </a:solidFill>
            </a:endParaRPr>
          </a:p>
        </p:txBody>
      </p:sp>
      <p:sp>
        <p:nvSpPr>
          <p:cNvPr id="50189" name="Oval 23"/>
          <p:cNvSpPr>
            <a:spLocks noChangeArrowheads="1"/>
          </p:cNvSpPr>
          <p:nvPr/>
        </p:nvSpPr>
        <p:spPr bwMode="auto">
          <a:xfrm>
            <a:off x="5714473" y="2058034"/>
            <a:ext cx="956821" cy="8378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88" tIns="45694" rIns="91388" bIns="45694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solidFill>
                <a:srgbClr val="000000"/>
              </a:solidFill>
            </a:endParaRPr>
          </a:p>
        </p:txBody>
      </p:sp>
      <p:sp>
        <p:nvSpPr>
          <p:cNvPr id="50190" name="Rectangle 24"/>
          <p:cNvSpPr>
            <a:spLocks noChangeArrowheads="1"/>
          </p:cNvSpPr>
          <p:nvPr/>
        </p:nvSpPr>
        <p:spPr bwMode="auto">
          <a:xfrm>
            <a:off x="5736688" y="2111985"/>
            <a:ext cx="939365" cy="706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8" tIns="45694" rIns="91388" bIns="45694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3999">
                <a:solidFill>
                  <a:srgbClr val="3333CC"/>
                </a:solidFill>
              </a:rPr>
              <a:t>k+1</a:t>
            </a:r>
            <a:endParaRPr lang="en-US" altLang="x-none" sz="500">
              <a:solidFill>
                <a:srgbClr val="000000"/>
              </a:solidFill>
            </a:endParaRPr>
          </a:p>
        </p:txBody>
      </p:sp>
      <p:sp>
        <p:nvSpPr>
          <p:cNvPr id="50191" name="Rectangle 25"/>
          <p:cNvSpPr>
            <a:spLocks noChangeArrowheads="1"/>
          </p:cNvSpPr>
          <p:nvPr/>
        </p:nvSpPr>
        <p:spPr bwMode="auto">
          <a:xfrm>
            <a:off x="5862041" y="2972012"/>
            <a:ext cx="920325" cy="706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8" tIns="45694" rIns="91388" bIns="45694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3999">
                <a:solidFill>
                  <a:srgbClr val="3333CC"/>
                </a:solidFill>
              </a:rPr>
              <a:t>p</a:t>
            </a:r>
            <a:r>
              <a:rPr lang="en-US" altLang="x-none" sz="2399">
                <a:solidFill>
                  <a:srgbClr val="3333CC"/>
                </a:solidFill>
              </a:rPr>
              <a:t>k+1</a:t>
            </a:r>
            <a:endParaRPr lang="en-US" altLang="x-none" sz="500">
              <a:solidFill>
                <a:srgbClr val="000000"/>
              </a:solidFill>
            </a:endParaRPr>
          </a:p>
        </p:txBody>
      </p:sp>
      <p:cxnSp>
        <p:nvCxnSpPr>
          <p:cNvPr id="50192" name="Curved Connector 30"/>
          <p:cNvCxnSpPr>
            <a:cxnSpLocks noChangeShapeType="1"/>
          </p:cNvCxnSpPr>
          <p:nvPr/>
        </p:nvCxnSpPr>
        <p:spPr bwMode="auto">
          <a:xfrm>
            <a:off x="4876659" y="2210364"/>
            <a:ext cx="913977" cy="1587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37" name="Rectangle 31"/>
          <p:cNvSpPr>
            <a:spLocks noChangeArrowheads="1"/>
          </p:cNvSpPr>
          <p:nvPr/>
        </p:nvSpPr>
        <p:spPr bwMode="auto">
          <a:xfrm>
            <a:off x="5105154" y="1753376"/>
            <a:ext cx="382411" cy="523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8" tIns="45694" rIns="91388" bIns="45694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799">
                <a:solidFill>
                  <a:srgbClr val="000000"/>
                </a:solidFill>
                <a:sym typeface="Symbol" charset="2"/>
              </a:rPr>
              <a:t></a:t>
            </a:r>
            <a:endParaRPr lang="en-US" altLang="x-none" sz="500">
              <a:solidFill>
                <a:srgbClr val="000000"/>
              </a:solidFill>
            </a:endParaRPr>
          </a:p>
        </p:txBody>
      </p:sp>
      <p:cxnSp>
        <p:nvCxnSpPr>
          <p:cNvPr id="50194" name="Straight Arrow Connector 33"/>
          <p:cNvCxnSpPr>
            <a:cxnSpLocks noChangeShapeType="1"/>
          </p:cNvCxnSpPr>
          <p:nvPr/>
        </p:nvCxnSpPr>
        <p:spPr bwMode="auto">
          <a:xfrm rot="10800000">
            <a:off x="4952824" y="2667352"/>
            <a:ext cx="837812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39" name="Rectangle 34"/>
          <p:cNvSpPr>
            <a:spLocks noChangeArrowheads="1"/>
          </p:cNvSpPr>
          <p:nvPr/>
        </p:nvSpPr>
        <p:spPr bwMode="auto">
          <a:xfrm>
            <a:off x="5105154" y="2667353"/>
            <a:ext cx="391932" cy="523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8" tIns="45694" rIns="91388" bIns="45694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799">
                <a:solidFill>
                  <a:srgbClr val="000000"/>
                </a:solidFill>
                <a:sym typeface="Symbol" charset="2"/>
              </a:rPr>
              <a:t></a:t>
            </a:r>
            <a:endParaRPr lang="en-US" altLang="x-none" sz="500">
              <a:solidFill>
                <a:srgbClr val="000000"/>
              </a:solidFill>
            </a:endParaRPr>
          </a:p>
        </p:txBody>
      </p:sp>
      <p:graphicFrame>
        <p:nvGraphicFramePr>
          <p:cNvPr id="56340" name="Object 3"/>
          <p:cNvGraphicFramePr>
            <a:graphicFrameLocks noChangeAspect="1"/>
          </p:cNvGraphicFramePr>
          <p:nvPr/>
        </p:nvGraphicFramePr>
        <p:xfrm>
          <a:off x="1830069" y="5561614"/>
          <a:ext cx="3798718" cy="53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54" name="Equation" r:id="rId6" imgW="1879600" imgH="266700" progId="Equation.3">
                  <p:embed/>
                </p:oleObj>
              </mc:Choice>
              <mc:Fallback>
                <p:oleObj name="Equation" r:id="rId6" imgW="1879600" imgH="266700" progId="Equation.3">
                  <p:embed/>
                  <p:pic>
                    <p:nvPicPr>
                      <p:cNvPr id="5634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069" y="5561614"/>
                        <a:ext cx="3798718" cy="53950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1" name="Object 4"/>
          <p:cNvGraphicFramePr>
            <a:graphicFrameLocks noChangeAspect="1"/>
          </p:cNvGraphicFramePr>
          <p:nvPr/>
        </p:nvGraphicFramePr>
        <p:xfrm>
          <a:off x="6336485" y="5637779"/>
          <a:ext cx="1307496" cy="46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55" name="Equation" r:id="rId8" imgW="647700" imgH="228600" progId="Equation.3">
                  <p:embed/>
                </p:oleObj>
              </mc:Choice>
              <mc:Fallback>
                <p:oleObj name="Equation" r:id="rId8" imgW="647700" imgH="228600" progId="Equation.3">
                  <p:embed/>
                  <p:pic>
                    <p:nvPicPr>
                      <p:cNvPr id="5634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6485" y="5637779"/>
                        <a:ext cx="1307496" cy="4617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198" name="Straight Connector 35"/>
          <p:cNvCxnSpPr>
            <a:cxnSpLocks noChangeShapeType="1"/>
          </p:cNvCxnSpPr>
          <p:nvPr/>
        </p:nvCxnSpPr>
        <p:spPr bwMode="auto">
          <a:xfrm>
            <a:off x="8456405" y="2438858"/>
            <a:ext cx="456989" cy="15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9" name="Straight Connector 36"/>
          <p:cNvCxnSpPr>
            <a:cxnSpLocks noChangeShapeType="1"/>
          </p:cNvCxnSpPr>
          <p:nvPr/>
        </p:nvCxnSpPr>
        <p:spPr bwMode="auto">
          <a:xfrm>
            <a:off x="6780779" y="2438858"/>
            <a:ext cx="456989" cy="15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00" name="Straight Connector 37"/>
          <p:cNvCxnSpPr>
            <a:cxnSpLocks noChangeShapeType="1"/>
          </p:cNvCxnSpPr>
          <p:nvPr/>
        </p:nvCxnSpPr>
        <p:spPr bwMode="auto">
          <a:xfrm>
            <a:off x="3201034" y="2438858"/>
            <a:ext cx="456989" cy="15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6345" name="Object 5"/>
          <p:cNvGraphicFramePr>
            <a:graphicFrameLocks noChangeAspect="1"/>
          </p:cNvGraphicFramePr>
          <p:nvPr/>
        </p:nvGraphicFramePr>
        <p:xfrm>
          <a:off x="1830068" y="6247098"/>
          <a:ext cx="794971" cy="488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56" name="Equation" r:id="rId10" imgW="393529" imgH="241195" progId="Equation.3">
                  <p:embed/>
                </p:oleObj>
              </mc:Choice>
              <mc:Fallback>
                <p:oleObj name="Equation" r:id="rId10" imgW="393529" imgH="241195" progId="Equation.3">
                  <p:embed/>
                  <p:pic>
                    <p:nvPicPr>
                      <p:cNvPr id="563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068" y="6247098"/>
                        <a:ext cx="794971" cy="48872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202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132" y="1585"/>
            <a:ext cx="2586429" cy="1293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5723CA-EB50-334F-9D7E-4E385C0F6DAB}"/>
                  </a:ext>
                </a:extLst>
              </p:cNvPr>
              <p:cNvSpPr txBox="1"/>
              <p:nvPr/>
            </p:nvSpPr>
            <p:spPr>
              <a:xfrm>
                <a:off x="4888915" y="4720249"/>
                <a:ext cx="1534972" cy="635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5723CA-EB50-334F-9D7E-4E385C0F6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915" y="4720249"/>
                <a:ext cx="1534972" cy="635880"/>
              </a:xfrm>
              <a:prstGeom prst="rect">
                <a:avLst/>
              </a:prstGeom>
              <a:blipFill>
                <a:blip r:embed="rId13"/>
                <a:stretch>
                  <a:fillRect l="-47154" t="-150980" b="-2156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07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5" grpId="0"/>
      <p:bldP spid="56337" grpId="0"/>
      <p:bldP spid="56339" grpId="0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Su</a:t>
            </a:r>
            <a:r>
              <a:rPr lang="en-US" altLang="zh-CN" dirty="0">
                <a:ea typeface="ＭＳ Ｐゴシック" charset="-128"/>
              </a:rPr>
              <a:t>mmary: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x-none" dirty="0">
                <a:ea typeface="ＭＳ Ｐゴシック" charset="-128"/>
              </a:rPr>
              <a:t>Queueing Theory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  <a:sym typeface="Symbol" charset="2"/>
              </a:rPr>
              <a:t>Model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  <a:sym typeface="Symbol" charset="2"/>
              </a:rPr>
              <a:t>system state 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  <a:sym typeface="Symbol" charset="2"/>
              </a:rPr>
              <a:t>Introduce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  <a:sym typeface="Symbol" charset="2"/>
              </a:rPr>
              <a:t>state transition </a:t>
            </a:r>
            <a:r>
              <a:rPr lang="en-US" altLang="x-none" dirty="0">
                <a:ea typeface="ＭＳ Ｐゴシック" charset="-128"/>
                <a:sym typeface="Symbol" charset="2"/>
              </a:rPr>
              <a:t>diagram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  <a:sym typeface="Symbol" charset="2"/>
              </a:rPr>
              <a:t>Focus on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  <a:sym typeface="Symbol" charset="2"/>
              </a:rPr>
              <a:t>equilibrium</a:t>
            </a:r>
            <a:r>
              <a:rPr lang="en-US" altLang="x-none" dirty="0">
                <a:ea typeface="ＭＳ Ｐゴシック" charset="-128"/>
                <a:sym typeface="Symbol" charset="2"/>
              </a:rPr>
              <a:t>: state trend neither growing nor shrinking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76838" y="6402388"/>
            <a:ext cx="3956050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055A5B-BD83-A84D-9D4B-8306F5FAE498}" type="slidenum">
              <a:rPr lang="en-US" altLang="x-none" sz="12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Assume requests (packets) come in at a rate of one request per 50 </a:t>
            </a:r>
            <a:r>
              <a:rPr lang="en-US" altLang="x-none" dirty="0" err="1">
                <a:ea typeface="ＭＳ Ｐゴシック" charset="-128"/>
              </a:rPr>
              <a:t>ms</a:t>
            </a: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Each request (packet) takes on average 20 </a:t>
            </a:r>
            <a:r>
              <a:rPr lang="en-US" altLang="x-none" dirty="0" err="1">
                <a:ea typeface="ＭＳ Ｐゴシック" charset="-128"/>
              </a:rPr>
              <a:t>ms</a:t>
            </a: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What is the fraction of time that the system is empty?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What is the chance that a packet newly arrived needs to wait for 3 early packets?</a:t>
            </a: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87950" y="6402388"/>
            <a:ext cx="3956050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9AFF2C-087C-F245-A87E-4105AA027FC3}" type="slidenum">
              <a:rPr lang="en-US" altLang="x-none" sz="12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D354C65-1233-B443-92E2-21FDF6BCE4F2}"/>
                  </a:ext>
                </a:extLst>
              </p:cNvPr>
              <p:cNvSpPr txBox="1"/>
              <p:nvPr/>
            </p:nvSpPr>
            <p:spPr>
              <a:xfrm>
                <a:off x="4267200" y="4495800"/>
                <a:ext cx="4995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D354C65-1233-B443-92E2-21FDF6BCE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495800"/>
                <a:ext cx="49955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5E4C6E-5708-2F48-A9C1-E047A28C451C}"/>
                  </a:ext>
                </a:extLst>
              </p:cNvPr>
              <p:cNvSpPr txBox="1"/>
              <p:nvPr/>
            </p:nvSpPr>
            <p:spPr>
              <a:xfrm>
                <a:off x="8056020" y="5410200"/>
                <a:ext cx="4995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5E4C6E-5708-2F48-A9C1-E047A28C4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020" y="5410200"/>
                <a:ext cx="49955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4AB385-BEAB-BD45-9430-20176C6A8891}"/>
                  </a:ext>
                </a:extLst>
              </p:cNvPr>
              <p:cNvSpPr txBox="1"/>
              <p:nvPr/>
            </p:nvSpPr>
            <p:spPr>
              <a:xfrm>
                <a:off x="6553200" y="2133600"/>
                <a:ext cx="18545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=1/50ms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=20/s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4AB385-BEAB-BD45-9430-20176C6A8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133600"/>
                <a:ext cx="1854547" cy="400110"/>
              </a:xfrm>
              <a:prstGeom prst="rect">
                <a:avLst/>
              </a:prstGeom>
              <a:blipFill>
                <a:blip r:embed="rId5"/>
                <a:stretch>
                  <a:fillRect t="-9375" r="-2055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D223DA-75FB-EF40-BFE7-BC340E0B843A}"/>
                  </a:ext>
                </a:extLst>
              </p:cNvPr>
              <p:cNvSpPr txBox="1"/>
              <p:nvPr/>
            </p:nvSpPr>
            <p:spPr>
              <a:xfrm>
                <a:off x="3839485" y="3048000"/>
                <a:ext cx="22101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=20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dirty="0" err="1">
                    <a:solidFill>
                      <a:srgbClr val="FF0000"/>
                    </a:solidFill>
                  </a:rPr>
                  <a:t>ms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,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=50/s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D223DA-75FB-EF40-BFE7-BC340E0B8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485" y="3048000"/>
                <a:ext cx="2210157" cy="400110"/>
              </a:xfrm>
              <a:prstGeom prst="rect">
                <a:avLst/>
              </a:prstGeom>
              <a:blipFill>
                <a:blip r:embed="rId6"/>
                <a:stretch>
                  <a:fillRect t="-9375" r="-1714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3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Analysis of </a:t>
            </a:r>
            <a:br>
              <a:rPr lang="en-US" altLang="x-none" sz="3600">
                <a:ea typeface="ＭＳ Ｐゴシック" charset="-128"/>
              </a:rPr>
            </a:br>
            <a:r>
              <a:rPr lang="en-US" altLang="x-none" sz="3600">
                <a:ea typeface="ＭＳ Ｐゴシック" charset="-128"/>
              </a:rPr>
              <a:t>Delay (cont</a:t>
            </a:r>
            <a:r>
              <a:rPr lang="ja-JP" altLang="en-US" sz="3600">
                <a:ea typeface="ＭＳ Ｐゴシック" charset="-128"/>
              </a:rPr>
              <a:t>’</a:t>
            </a:r>
            <a:r>
              <a:rPr lang="en-US" altLang="ja-JP" sz="3600">
                <a:ea typeface="ＭＳ Ｐゴシック" charset="-128"/>
              </a:rPr>
              <a:t>)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533400" y="3657600"/>
            <a:ext cx="7772400" cy="2590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Average queueing delay: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Transmission delay: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Queueing + transmission: 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1225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12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12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12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0FDE36-501C-DF47-9562-0495311164E7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x-none" sz="1200">
              <a:latin typeface="Tahoma" charset="0"/>
            </a:endParaRPr>
          </a:p>
        </p:txBody>
      </p:sp>
      <p:grpSp>
        <p:nvGrpSpPr>
          <p:cNvPr id="54276" name="Group 6"/>
          <p:cNvGrpSpPr>
            <a:grpSpLocks/>
          </p:cNvGrpSpPr>
          <p:nvPr/>
        </p:nvGrpSpPr>
        <p:grpSpPr bwMode="auto">
          <a:xfrm>
            <a:off x="609600" y="2079625"/>
            <a:ext cx="914400" cy="838200"/>
            <a:chOff x="1143000" y="2971800"/>
            <a:chExt cx="914400" cy="838200"/>
          </a:xfrm>
        </p:grpSpPr>
        <p:sp>
          <p:nvSpPr>
            <p:cNvPr id="54295" name="Oval 5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sp>
          <p:nvSpPr>
            <p:cNvPr id="54296" name="Rectangle 6"/>
            <p:cNvSpPr>
              <a:spLocks noChangeArrowheads="1"/>
            </p:cNvSpPr>
            <p:nvPr/>
          </p:nvSpPr>
          <p:spPr bwMode="auto">
            <a:xfrm>
              <a:off x="1322965" y="3025775"/>
              <a:ext cx="441759" cy="707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4000">
                  <a:solidFill>
                    <a:srgbClr val="3333CC"/>
                  </a:solidFill>
                  <a:latin typeface="Times New Roman" charset="0"/>
                </a:rPr>
                <a:t>0</a:t>
              </a:r>
              <a:endParaRPr lang="en-US" altLang="x-none" sz="500">
                <a:latin typeface="Times New Roman" charset="0"/>
              </a:endParaRPr>
            </a:p>
          </p:txBody>
        </p:sp>
      </p:grpSp>
      <p:grpSp>
        <p:nvGrpSpPr>
          <p:cNvPr id="54277" name="Group 7"/>
          <p:cNvGrpSpPr>
            <a:grpSpLocks/>
          </p:cNvGrpSpPr>
          <p:nvPr/>
        </p:nvGrpSpPr>
        <p:grpSpPr bwMode="auto">
          <a:xfrm>
            <a:off x="2057400" y="2079625"/>
            <a:ext cx="914400" cy="838200"/>
            <a:chOff x="1143000" y="2971800"/>
            <a:chExt cx="914400" cy="838200"/>
          </a:xfrm>
        </p:grpSpPr>
        <p:sp>
          <p:nvSpPr>
            <p:cNvPr id="54293" name="Oval 8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sp>
          <p:nvSpPr>
            <p:cNvPr id="54294" name="Rectangle 9"/>
            <p:cNvSpPr>
              <a:spLocks noChangeArrowheads="1"/>
            </p:cNvSpPr>
            <p:nvPr/>
          </p:nvSpPr>
          <p:spPr bwMode="auto">
            <a:xfrm>
              <a:off x="1282866" y="3025775"/>
              <a:ext cx="440994" cy="707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4000">
                  <a:solidFill>
                    <a:srgbClr val="3333CC"/>
                  </a:solidFill>
                  <a:latin typeface="Times New Roman" charset="0"/>
                </a:rPr>
                <a:t>1</a:t>
              </a:r>
              <a:endParaRPr lang="en-US" altLang="x-none" sz="500">
                <a:latin typeface="Times New Roman" charset="0"/>
              </a:endParaRPr>
            </a:p>
          </p:txBody>
        </p:sp>
      </p:grpSp>
      <p:grpSp>
        <p:nvGrpSpPr>
          <p:cNvPr id="54278" name="Group 10"/>
          <p:cNvGrpSpPr>
            <a:grpSpLocks/>
          </p:cNvGrpSpPr>
          <p:nvPr/>
        </p:nvGrpSpPr>
        <p:grpSpPr bwMode="auto">
          <a:xfrm>
            <a:off x="4038600" y="2079625"/>
            <a:ext cx="914400" cy="838200"/>
            <a:chOff x="1143000" y="2971800"/>
            <a:chExt cx="914400" cy="838200"/>
          </a:xfrm>
        </p:grpSpPr>
        <p:sp>
          <p:nvSpPr>
            <p:cNvPr id="54291" name="Oval 11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sp>
          <p:nvSpPr>
            <p:cNvPr id="54292" name="Rectangle 12"/>
            <p:cNvSpPr>
              <a:spLocks noChangeArrowheads="1"/>
            </p:cNvSpPr>
            <p:nvPr/>
          </p:nvSpPr>
          <p:spPr bwMode="auto">
            <a:xfrm>
              <a:off x="1305502" y="3025775"/>
              <a:ext cx="441759" cy="707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4000">
                  <a:solidFill>
                    <a:srgbClr val="3333CC"/>
                  </a:solidFill>
                  <a:latin typeface="Times New Roman" charset="0"/>
                </a:rPr>
                <a:t>k</a:t>
              </a:r>
              <a:endParaRPr lang="en-US" altLang="x-none" sz="500">
                <a:latin typeface="Times New Roman" charset="0"/>
              </a:endParaRPr>
            </a:p>
          </p:txBody>
        </p:sp>
      </p:grpSp>
      <p:sp>
        <p:nvSpPr>
          <p:cNvPr id="54279" name="Oval 16"/>
          <p:cNvSpPr>
            <a:spLocks noChangeArrowheads="1"/>
          </p:cNvSpPr>
          <p:nvPr/>
        </p:nvSpPr>
        <p:spPr bwMode="auto">
          <a:xfrm>
            <a:off x="5715000" y="2057400"/>
            <a:ext cx="957263" cy="838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0" tIns="45716" rIns="91430" bIns="45716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54280" name="Rectangle 17"/>
          <p:cNvSpPr>
            <a:spLocks noChangeArrowheads="1"/>
          </p:cNvSpPr>
          <p:nvPr/>
        </p:nvSpPr>
        <p:spPr bwMode="auto">
          <a:xfrm>
            <a:off x="5713413" y="2111375"/>
            <a:ext cx="98583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>
                <a:solidFill>
                  <a:srgbClr val="3333CC"/>
                </a:solidFill>
                <a:latin typeface="Times New Roman" charset="0"/>
              </a:rPr>
              <a:t>k+1</a:t>
            </a:r>
            <a:endParaRPr lang="en-US" altLang="x-none" sz="500">
              <a:latin typeface="Times New Roman" charset="0"/>
            </a:endParaRPr>
          </a:p>
        </p:txBody>
      </p:sp>
      <p:cxnSp>
        <p:nvCxnSpPr>
          <p:cNvPr id="54281" name="Curved Connector 18"/>
          <p:cNvCxnSpPr>
            <a:cxnSpLocks noChangeShapeType="1"/>
          </p:cNvCxnSpPr>
          <p:nvPr/>
        </p:nvCxnSpPr>
        <p:spPr bwMode="auto">
          <a:xfrm>
            <a:off x="4876800" y="2209800"/>
            <a:ext cx="914400" cy="1588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2" name="Straight Arrow Connector 19"/>
          <p:cNvCxnSpPr>
            <a:cxnSpLocks noChangeShapeType="1"/>
          </p:cNvCxnSpPr>
          <p:nvPr/>
        </p:nvCxnSpPr>
        <p:spPr bwMode="auto">
          <a:xfrm rot="10800000">
            <a:off x="4953000" y="2667000"/>
            <a:ext cx="8382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3" name="Rectangle 20"/>
          <p:cNvSpPr>
            <a:spLocks noChangeArrowheads="1"/>
          </p:cNvSpPr>
          <p:nvPr/>
        </p:nvSpPr>
        <p:spPr bwMode="auto">
          <a:xfrm>
            <a:off x="5105400" y="2667000"/>
            <a:ext cx="392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>
                <a:solidFill>
                  <a:srgbClr val="000000"/>
                </a:solidFill>
                <a:latin typeface="Times New Roman" charset="0"/>
                <a:sym typeface="Symbol" charset="2"/>
              </a:rPr>
              <a:t></a:t>
            </a:r>
            <a:endParaRPr lang="en-US" altLang="x-none" sz="500">
              <a:latin typeface="Times New Roman" charset="0"/>
            </a:endParaRPr>
          </a:p>
        </p:txBody>
      </p:sp>
      <p:cxnSp>
        <p:nvCxnSpPr>
          <p:cNvPr id="54284" name="Straight Connector 22"/>
          <p:cNvCxnSpPr>
            <a:cxnSpLocks noChangeShapeType="1"/>
          </p:cNvCxnSpPr>
          <p:nvPr/>
        </p:nvCxnSpPr>
        <p:spPr bwMode="auto">
          <a:xfrm>
            <a:off x="7010400" y="2438400"/>
            <a:ext cx="1828800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5" name="Straight Connector 23"/>
          <p:cNvCxnSpPr>
            <a:cxnSpLocks noChangeShapeType="1"/>
          </p:cNvCxnSpPr>
          <p:nvPr/>
        </p:nvCxnSpPr>
        <p:spPr bwMode="auto">
          <a:xfrm>
            <a:off x="3200400" y="2438400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6" name="Rectangle 24"/>
          <p:cNvSpPr>
            <a:spLocks noChangeArrowheads="1"/>
          </p:cNvSpPr>
          <p:nvPr/>
        </p:nvSpPr>
        <p:spPr bwMode="auto">
          <a:xfrm>
            <a:off x="5105400" y="1752600"/>
            <a:ext cx="382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>
                <a:solidFill>
                  <a:srgbClr val="000000"/>
                </a:solidFill>
                <a:latin typeface="Times New Roman" charset="0"/>
                <a:sym typeface="Symbol" charset="2"/>
              </a:rPr>
              <a:t></a:t>
            </a:r>
            <a:endParaRPr lang="en-US" altLang="x-none" sz="500">
              <a:latin typeface="Times New Roman" charset="0"/>
            </a:endParaRPr>
          </a:p>
        </p:txBody>
      </p:sp>
      <p:graphicFrame>
        <p:nvGraphicFramePr>
          <p:cNvPr id="54287" name="Object 2"/>
          <p:cNvGraphicFramePr>
            <a:graphicFrameLocks noChangeAspect="1"/>
          </p:cNvGraphicFramePr>
          <p:nvPr/>
        </p:nvGraphicFramePr>
        <p:xfrm>
          <a:off x="681038" y="3048000"/>
          <a:ext cx="69056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39" name="Equation" r:id="rId4" imgW="342751" imgH="203112" progId="Equation.3">
                  <p:embed/>
                </p:oleObj>
              </mc:Choice>
              <mc:Fallback>
                <p:oleObj name="Equation" r:id="rId4" imgW="342751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3048000"/>
                        <a:ext cx="690562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8" name="Object 3"/>
          <p:cNvGraphicFramePr>
            <a:graphicFrameLocks noChangeAspect="1"/>
          </p:cNvGraphicFramePr>
          <p:nvPr/>
        </p:nvGraphicFramePr>
        <p:xfrm>
          <a:off x="1835150" y="3048000"/>
          <a:ext cx="112553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40" name="Equation" r:id="rId6" imgW="558558" imgH="203112" progId="Equation.3">
                  <p:embed/>
                </p:oleObj>
              </mc:Choice>
              <mc:Fallback>
                <p:oleObj name="Equation" r:id="rId6" imgW="558558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048000"/>
                        <a:ext cx="1125538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9" name="Object 4"/>
          <p:cNvGraphicFramePr>
            <a:graphicFrameLocks noChangeAspect="1"/>
          </p:cNvGraphicFramePr>
          <p:nvPr/>
        </p:nvGraphicFramePr>
        <p:xfrm>
          <a:off x="3954463" y="3022600"/>
          <a:ext cx="122713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41" name="Equation" r:id="rId8" imgW="609600" imgH="228600" progId="Equation.3">
                  <p:embed/>
                </p:oleObj>
              </mc:Choice>
              <mc:Fallback>
                <p:oleObj name="Equation" r:id="rId8" imgW="609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463" y="3022600"/>
                        <a:ext cx="1227137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290" name="Picture 9" descr="01-1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0"/>
            <a:ext cx="3657600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" name="Object 5">
            <a:extLst>
              <a:ext uri="{FF2B5EF4-FFF2-40B4-BE49-F238E27FC236}">
                <a16:creationId xmlns:a16="http://schemas.microsoft.com/office/drawing/2014/main" id="{75F50AE6-54E6-0A41-94E8-73E30EE6BF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173072"/>
              </p:ext>
            </p:extLst>
          </p:nvPr>
        </p:nvGraphicFramePr>
        <p:xfrm>
          <a:off x="4291012" y="4978400"/>
          <a:ext cx="11715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42" name="Equation" r:id="rId11" imgW="355600" imgH="228600" progId="Equation.3">
                  <p:embed/>
                </p:oleObj>
              </mc:Choice>
              <mc:Fallback>
                <p:oleObj name="Equation" r:id="rId11" imgW="355600" imgH="228600" progId="Equation.3">
                  <p:embed/>
                  <p:pic>
                    <p:nvPicPr>
                      <p:cNvPr id="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1012" y="4978400"/>
                        <a:ext cx="1171575" cy="755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1F95DC-4D10-294D-8A8D-1C8F361F4C5C}"/>
                  </a:ext>
                </a:extLst>
              </p:cNvPr>
              <p:cNvSpPr txBox="1"/>
              <p:nvPr/>
            </p:nvSpPr>
            <p:spPr>
              <a:xfrm>
                <a:off x="2823638" y="4179886"/>
                <a:ext cx="4262962" cy="563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1F95DC-4D10-294D-8A8D-1C8F361F4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638" y="4179886"/>
                <a:ext cx="4262962" cy="563424"/>
              </a:xfrm>
              <a:prstGeom prst="rect">
                <a:avLst/>
              </a:prstGeom>
              <a:blipFill>
                <a:blip r:embed="rId13"/>
                <a:stretch>
                  <a:fillRect l="-8309" t="-71111" b="-1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1225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12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12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12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3364E0-6AB1-4743-A21F-7BF7A572B81A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56322" name="Rectangle 3"/>
          <p:cNvSpPr>
            <a:spLocks noChangeArrowheads="1"/>
          </p:cNvSpPr>
          <p:nvPr/>
        </p:nvSpPr>
        <p:spPr bwMode="auto">
          <a:xfrm>
            <a:off x="476250" y="266700"/>
            <a:ext cx="7761288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5" tIns="45642" rIns="91285" bIns="45642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400" u="sng">
                <a:solidFill>
                  <a:schemeClr val="accent2"/>
                </a:solidFill>
              </a:rPr>
              <a:t>Delay</a:t>
            </a:r>
            <a:endParaRPr lang="en-US" altLang="x-none" sz="3600" u="sng">
              <a:solidFill>
                <a:schemeClr val="accent2"/>
              </a:solidFill>
              <a:ea typeface="宋体" charset="-122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447800" y="2743200"/>
            <a:ext cx="6162675" cy="1293813"/>
            <a:chOff x="676" y="2884"/>
            <a:chExt cx="4032" cy="864"/>
          </a:xfrm>
        </p:grpSpPr>
        <p:graphicFrame>
          <p:nvGraphicFramePr>
            <p:cNvPr id="56330" name="Object 5"/>
            <p:cNvGraphicFramePr>
              <a:graphicFrameLocks noChangeAspect="1"/>
            </p:cNvGraphicFramePr>
            <p:nvPr/>
          </p:nvGraphicFramePr>
          <p:xfrm>
            <a:off x="926" y="2975"/>
            <a:ext cx="3501" cy="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754" name="Equation" r:id="rId4" imgW="2197100" imgH="431800" progId="Equation.3">
                    <p:embed/>
                  </p:oleObj>
                </mc:Choice>
                <mc:Fallback>
                  <p:oleObj name="Equation" r:id="rId4" imgW="2197100" imgH="431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6" y="2975"/>
                          <a:ext cx="3501" cy="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1" name="Rectangle 15"/>
            <p:cNvSpPr>
              <a:spLocks noChangeArrowheads="1"/>
            </p:cNvSpPr>
            <p:nvPr/>
          </p:nvSpPr>
          <p:spPr bwMode="auto">
            <a:xfrm>
              <a:off x="676" y="2884"/>
              <a:ext cx="4032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147763" y="4721225"/>
            <a:ext cx="6467475" cy="1293813"/>
            <a:chOff x="1147756" y="5254419"/>
            <a:chExt cx="6468017" cy="1293006"/>
          </a:xfrm>
        </p:grpSpPr>
        <p:sp>
          <p:nvSpPr>
            <p:cNvPr id="56328" name="Rectangle 15"/>
            <p:cNvSpPr>
              <a:spLocks noChangeArrowheads="1"/>
            </p:cNvSpPr>
            <p:nvPr/>
          </p:nvSpPr>
          <p:spPr bwMode="auto">
            <a:xfrm>
              <a:off x="1147756" y="5254419"/>
              <a:ext cx="6468017" cy="12930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294" tIns="45647" rIns="91294" bIns="45647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graphicFrame>
          <p:nvGraphicFramePr>
            <p:cNvPr id="56329" name="Object 4"/>
            <p:cNvGraphicFramePr>
              <a:graphicFrameLocks noChangeAspect="1"/>
            </p:cNvGraphicFramePr>
            <p:nvPr/>
          </p:nvGraphicFramePr>
          <p:xfrm>
            <a:off x="1500211" y="5392446"/>
            <a:ext cx="5801211" cy="10280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755" name="Equation" r:id="rId6" imgW="2336800" imgH="431800" progId="Equation.3">
                    <p:embed/>
                  </p:oleObj>
                </mc:Choice>
                <mc:Fallback>
                  <p:oleObj name="Equation" r:id="rId6" imgW="2336800" imgH="431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0211" y="5392446"/>
                          <a:ext cx="5801211" cy="10280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25" name="Rectangle 4"/>
          <p:cNvSpPr>
            <a:spLocks noChangeArrowheads="1"/>
          </p:cNvSpPr>
          <p:nvPr/>
        </p:nvSpPr>
        <p:spPr bwMode="auto">
          <a:xfrm>
            <a:off x="0" y="6091238"/>
            <a:ext cx="70786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4" tIns="45647" rIns="91294" bIns="4564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charset="0"/>
                <a:ea typeface="宋体" charset="-122"/>
              </a:rPr>
              <a:t>For a demo of M/M/1, see: </a:t>
            </a:r>
            <a:br>
              <a:rPr lang="en-US" altLang="zh-CN" sz="1800">
                <a:solidFill>
                  <a:srgbClr val="000000"/>
                </a:solidFill>
                <a:latin typeface="Times New Roman" charset="0"/>
                <a:ea typeface="宋体" charset="-122"/>
              </a:rPr>
            </a:br>
            <a:r>
              <a:rPr lang="en-US" altLang="x-none" sz="1800">
                <a:solidFill>
                  <a:srgbClr val="000000"/>
                </a:solidFill>
                <a:latin typeface="Times New Roman" charset="0"/>
                <a:ea typeface="宋体" charset="-122"/>
              </a:rPr>
              <a:t>http://www.dcs.ed.ac.uk/home/jeh/Simjava/queueing/mm1_q/mm1_q.html</a:t>
            </a:r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1447800" y="1447800"/>
          <a:ext cx="12954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56" name="Equation" r:id="rId8" imgW="393529" imgH="241195" progId="Equation.3">
                  <p:embed/>
                </p:oleObj>
              </mc:Choice>
              <mc:Fallback>
                <p:oleObj name="Equation" r:id="rId8" imgW="393529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47800"/>
                        <a:ext cx="1295400" cy="7969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4557713" y="1544638"/>
          <a:ext cx="11715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57" name="Equation" r:id="rId10" imgW="355600" imgH="228600" progId="Equation.3">
                  <p:embed/>
                </p:oleObj>
              </mc:Choice>
              <mc:Fallback>
                <p:oleObj name="Equation" r:id="rId10" imgW="355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713" y="1544638"/>
                        <a:ext cx="1171575" cy="755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1225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12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12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12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A5BE2B-EAE7-E64C-A2C8-A9BFE14FD928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58370" name="Rectangle 3"/>
          <p:cNvSpPr>
            <a:spLocks noChangeArrowheads="1"/>
          </p:cNvSpPr>
          <p:nvPr/>
        </p:nvSpPr>
        <p:spPr bwMode="auto">
          <a:xfrm>
            <a:off x="409556" y="239712"/>
            <a:ext cx="7761288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5" tIns="45642" rIns="91285" bIns="45642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u="sng">
                <a:solidFill>
                  <a:schemeClr val="accent2"/>
                </a:solidFill>
              </a:rPr>
              <a:t>Queueing Delay</a:t>
            </a:r>
            <a:r>
              <a:rPr lang="en-US" altLang="zh-CN" u="sng">
                <a:solidFill>
                  <a:schemeClr val="accent2"/>
                </a:solidFill>
                <a:ea typeface="宋体" charset="-122"/>
              </a:rPr>
              <a:t> as a Function of </a:t>
            </a:r>
            <a:r>
              <a:rPr lang="en-US" altLang="zh-CN" u="sng">
                <a:solidFill>
                  <a:schemeClr val="accent2"/>
                </a:solidFill>
                <a:ea typeface="宋体" charset="-122"/>
                <a:sym typeface="Symbol" charset="2"/>
              </a:rPr>
              <a:t>Utilization</a:t>
            </a:r>
            <a:endParaRPr lang="en-US" altLang="x-none" u="sng">
              <a:solidFill>
                <a:schemeClr val="accent2"/>
              </a:solidFill>
              <a:ea typeface="宋体" charset="-122"/>
              <a:sym typeface="Symbol" charset="2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409556" y="3892551"/>
            <a:ext cx="5399459" cy="250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5" tIns="45642" rIns="91285" bIns="45642"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x-none" sz="2400" dirty="0">
                <a:latin typeface="Times New Roman" charset="0"/>
                <a:sym typeface="Symbol" charset="2"/>
              </a:rPr>
              <a:t></a:t>
            </a:r>
            <a:r>
              <a:rPr lang="en-US" altLang="x-none" sz="2400" dirty="0">
                <a:latin typeface="Times New Roman" charset="0"/>
              </a:rPr>
              <a:t> ~ 0: average queueing delay small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latin typeface="Times New Roman" charset="0"/>
                <a:sym typeface="Symbol" charset="2"/>
              </a:rPr>
              <a:t></a:t>
            </a:r>
            <a:r>
              <a:rPr lang="en-US" altLang="x-none" sz="2400" dirty="0">
                <a:latin typeface="Times New Roman" charset="0"/>
              </a:rPr>
              <a:t> -&gt; 1: delay become</a:t>
            </a:r>
            <a:r>
              <a:rPr lang="en-US" altLang="zh-CN" sz="2400" dirty="0">
                <a:latin typeface="Times New Roman" charset="0"/>
                <a:ea typeface="宋体" charset="-122"/>
              </a:rPr>
              <a:t>s</a:t>
            </a:r>
            <a:r>
              <a:rPr lang="en-US" altLang="x-none" sz="2400" dirty="0">
                <a:latin typeface="Times New Roman" charset="0"/>
                <a:ea typeface="宋体" charset="-122"/>
              </a:rPr>
              <a:t> large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latin typeface="Times New Roman" charset="0"/>
                <a:ea typeface="宋体" charset="-122"/>
                <a:sym typeface="Symbol" charset="2"/>
              </a:rPr>
              <a:t></a:t>
            </a:r>
            <a:r>
              <a:rPr lang="en-US" altLang="x-none" sz="2400" dirty="0">
                <a:latin typeface="Times New Roman" charset="0"/>
                <a:ea typeface="宋体" charset="-122"/>
              </a:rPr>
              <a:t> &gt; 1: more </a:t>
            </a:r>
            <a:r>
              <a:rPr lang="ja-JP" altLang="en-US" sz="2400" dirty="0">
                <a:latin typeface="Times New Roman" charset="0"/>
                <a:ea typeface="宋体" charset="-122"/>
              </a:rPr>
              <a:t>“</a:t>
            </a:r>
            <a:r>
              <a:rPr lang="en-US" altLang="ja-JP" sz="2400" dirty="0">
                <a:latin typeface="Times New Roman" charset="0"/>
                <a:ea typeface="宋体" charset="-122"/>
              </a:rPr>
              <a:t>work</a:t>
            </a:r>
            <a:r>
              <a:rPr lang="ja-JP" altLang="en-US" sz="2400" dirty="0">
                <a:latin typeface="Times New Roman" charset="0"/>
                <a:ea typeface="宋体" charset="-122"/>
              </a:rPr>
              <a:t>”</a:t>
            </a:r>
            <a:r>
              <a:rPr lang="en-US" altLang="ja-JP" sz="2400" dirty="0">
                <a:latin typeface="Times New Roman" charset="0"/>
                <a:ea typeface="宋体" charset="-122"/>
              </a:rPr>
              <a:t> arriving than can be serviced, average delay infinite</a:t>
            </a:r>
            <a:r>
              <a:rPr lang="en-US" altLang="zh-CN" sz="2400" dirty="0">
                <a:latin typeface="Times New Roman" charset="0"/>
                <a:ea typeface="宋体" charset="-122"/>
              </a:rPr>
              <a:t> </a:t>
            </a:r>
            <a:r>
              <a:rPr lang="en-US" altLang="ja-JP" sz="2400" dirty="0">
                <a:latin typeface="Times New Roman" charset="0"/>
                <a:ea typeface="宋体" charset="-122"/>
              </a:rPr>
              <a:t>!</a:t>
            </a:r>
            <a:endParaRPr lang="en-US" altLang="x-none" sz="2400" dirty="0">
              <a:latin typeface="Times New Roman" charset="0"/>
              <a:ea typeface="宋体" charset="-122"/>
            </a:endParaRPr>
          </a:p>
        </p:txBody>
      </p:sp>
      <p:grpSp>
        <p:nvGrpSpPr>
          <p:cNvPr id="58372" name="Group 12"/>
          <p:cNvGrpSpPr>
            <a:grpSpLocks/>
          </p:cNvGrpSpPr>
          <p:nvPr/>
        </p:nvGrpSpPr>
        <p:grpSpPr bwMode="auto">
          <a:xfrm>
            <a:off x="5942013" y="3276600"/>
            <a:ext cx="2957512" cy="2895600"/>
            <a:chOff x="3748" y="2068"/>
            <a:chExt cx="1866" cy="1827"/>
          </a:xfrm>
        </p:grpSpPr>
        <p:pic>
          <p:nvPicPr>
            <p:cNvPr id="58377" name="Picture 9" descr="01-1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" y="2068"/>
              <a:ext cx="1866" cy="1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378" name="Rectangle 7"/>
            <p:cNvSpPr>
              <a:spLocks noChangeArrowheads="1"/>
            </p:cNvSpPr>
            <p:nvPr/>
          </p:nvSpPr>
          <p:spPr bwMode="auto">
            <a:xfrm>
              <a:off x="4631" y="3604"/>
              <a:ext cx="223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2400">
                  <a:latin typeface="Times New Roman" charset="0"/>
                  <a:sym typeface="Symbol" charset="2"/>
                </a:rPr>
                <a:t></a:t>
              </a:r>
            </a:p>
          </p:txBody>
        </p:sp>
      </p:grpSp>
      <p:graphicFrame>
        <p:nvGraphicFramePr>
          <p:cNvPr id="58373" name="Object 2"/>
          <p:cNvGraphicFramePr>
            <a:graphicFrameLocks noChangeAspect="1"/>
          </p:cNvGraphicFramePr>
          <p:nvPr/>
        </p:nvGraphicFramePr>
        <p:xfrm>
          <a:off x="5491163" y="1447800"/>
          <a:ext cx="334962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91" name="Equation" r:id="rId5" imgW="1587500" imgH="393700" progId="Equation.3">
                  <p:embed/>
                </p:oleObj>
              </mc:Choice>
              <mc:Fallback>
                <p:oleObj name="Equation" r:id="rId5" imgW="15875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1163" y="1447800"/>
                        <a:ext cx="3349625" cy="8302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10"/>
          <p:cNvGraphicFramePr>
            <a:graphicFrameLocks noChangeAspect="1"/>
          </p:cNvGraphicFramePr>
          <p:nvPr/>
        </p:nvGraphicFramePr>
        <p:xfrm>
          <a:off x="6486525" y="2574925"/>
          <a:ext cx="1579563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92" name="Equation" r:id="rId7" imgW="698500" imgH="431800" progId="Equation.3">
                  <p:embed/>
                </p:oleObj>
              </mc:Choice>
              <mc:Fallback>
                <p:oleObj name="Equation" r:id="rId7" imgW="6985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6525" y="2574925"/>
                        <a:ext cx="1579563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Rectangle 15"/>
          <p:cNvSpPr>
            <a:spLocks noChangeArrowheads="1"/>
          </p:cNvSpPr>
          <p:nvPr/>
        </p:nvSpPr>
        <p:spPr bwMode="auto">
          <a:xfrm>
            <a:off x="6400800" y="2438400"/>
            <a:ext cx="1752600" cy="12922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58376" name="Rectangle 16"/>
          <p:cNvSpPr>
            <a:spLocks noChangeArrowheads="1"/>
          </p:cNvSpPr>
          <p:nvPr/>
        </p:nvSpPr>
        <p:spPr bwMode="auto">
          <a:xfrm>
            <a:off x="457200" y="1447800"/>
            <a:ext cx="464185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285" tIns="45642" rIns="91285" bIns="45642"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FontTx/>
              <a:buNone/>
            </a:pPr>
            <a:r>
              <a:rPr lang="en-US" altLang="zh-CN" sz="1800">
                <a:latin typeface="Times New Roman" charset="0"/>
                <a:ea typeface="宋体" charset="-122"/>
              </a:rPr>
              <a:t>Assume:</a:t>
            </a:r>
          </a:p>
          <a:p>
            <a:pPr>
              <a:buFontTx/>
              <a:buNone/>
            </a:pPr>
            <a:r>
              <a:rPr lang="en-US" altLang="x-none" sz="1800">
                <a:latin typeface="Times New Roman" charset="0"/>
                <a:ea typeface="宋体" charset="-122"/>
              </a:rPr>
              <a:t>R = link bandwidth (bps)</a:t>
            </a:r>
          </a:p>
          <a:p>
            <a:pPr>
              <a:buFontTx/>
              <a:buNone/>
            </a:pPr>
            <a:r>
              <a:rPr lang="en-US" altLang="x-none" sz="1800">
                <a:latin typeface="Times New Roman" charset="0"/>
                <a:ea typeface="宋体" charset="-122"/>
              </a:rPr>
              <a:t>L = packet length (bits)</a:t>
            </a:r>
          </a:p>
          <a:p>
            <a:pPr>
              <a:buFontTx/>
              <a:buNone/>
            </a:pPr>
            <a:r>
              <a:rPr lang="en-US" altLang="x-none" sz="1800">
                <a:latin typeface="Times New Roman" charset="0"/>
                <a:ea typeface="宋体" charset="-122"/>
              </a:rPr>
              <a:t>S = L / R</a:t>
            </a:r>
          </a:p>
          <a:p>
            <a:pPr>
              <a:buFontTx/>
              <a:buNone/>
            </a:pPr>
            <a:r>
              <a:rPr lang="en-US" altLang="zh-CN" sz="1800">
                <a:latin typeface="Times New Roman" charset="0"/>
                <a:ea typeface="宋体" charset="-122"/>
                <a:sym typeface="Symbol" charset="2"/>
              </a:rPr>
              <a:t>a</a:t>
            </a:r>
            <a:r>
              <a:rPr lang="en-US" altLang="x-none" sz="1800">
                <a:latin typeface="Times New Roman" charset="0"/>
                <a:ea typeface="宋体" charset="-122"/>
                <a:sym typeface="Symbol" charset="2"/>
              </a:rPr>
              <a:t> </a:t>
            </a:r>
            <a:r>
              <a:rPr lang="en-US" altLang="x-none" sz="1800">
                <a:latin typeface="Times New Roman" charset="0"/>
                <a:ea typeface="宋体" charset="-122"/>
              </a:rPr>
              <a:t>= average packet arrival rate (pkt/sec)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1" name="Group 7"/>
          <p:cNvGrpSpPr>
            <a:grpSpLocks/>
          </p:cNvGrpSpPr>
          <p:nvPr/>
        </p:nvGrpSpPr>
        <p:grpSpPr bwMode="auto">
          <a:xfrm>
            <a:off x="7389358" y="4107194"/>
            <a:ext cx="1749360" cy="1216946"/>
            <a:chOff x="7245350" y="4273550"/>
            <a:chExt cx="1181100" cy="806450"/>
          </a:xfrm>
        </p:grpSpPr>
        <p:grpSp>
          <p:nvGrpSpPr>
            <p:cNvPr id="25914" name="Group 4"/>
            <p:cNvGrpSpPr>
              <a:grpSpLocks/>
            </p:cNvGrpSpPr>
            <p:nvPr/>
          </p:nvGrpSpPr>
          <p:grpSpPr bwMode="auto">
            <a:xfrm>
              <a:off x="7245350" y="4273550"/>
              <a:ext cx="1176862" cy="733003"/>
              <a:chOff x="628" y="1878"/>
              <a:chExt cx="833" cy="499"/>
            </a:xfrm>
          </p:grpSpPr>
          <p:sp>
            <p:nvSpPr>
              <p:cNvPr id="25932" name="Oval 5"/>
              <p:cNvSpPr>
                <a:spLocks noChangeArrowheads="1"/>
              </p:cNvSpPr>
              <p:nvPr/>
            </p:nvSpPr>
            <p:spPr bwMode="auto">
              <a:xfrm>
                <a:off x="912" y="1878"/>
                <a:ext cx="363" cy="206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33" name="Oval 6"/>
              <p:cNvSpPr>
                <a:spLocks noChangeArrowheads="1"/>
              </p:cNvSpPr>
              <p:nvPr/>
            </p:nvSpPr>
            <p:spPr bwMode="auto">
              <a:xfrm>
                <a:off x="713" y="1932"/>
                <a:ext cx="278" cy="20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34" name="Oval 7"/>
              <p:cNvSpPr>
                <a:spLocks noChangeArrowheads="1"/>
              </p:cNvSpPr>
              <p:nvPr/>
            </p:nvSpPr>
            <p:spPr bwMode="auto">
              <a:xfrm>
                <a:off x="628" y="2056"/>
                <a:ext cx="188" cy="169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35" name="Oval 8"/>
              <p:cNvSpPr>
                <a:spLocks noChangeArrowheads="1"/>
              </p:cNvSpPr>
              <p:nvPr/>
            </p:nvSpPr>
            <p:spPr bwMode="auto">
              <a:xfrm>
                <a:off x="685" y="2131"/>
                <a:ext cx="282" cy="182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36" name="Oval 9"/>
              <p:cNvSpPr>
                <a:spLocks noChangeArrowheads="1"/>
              </p:cNvSpPr>
              <p:nvPr/>
            </p:nvSpPr>
            <p:spPr bwMode="auto">
              <a:xfrm>
                <a:off x="884" y="2161"/>
                <a:ext cx="422" cy="216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37" name="Oval 10"/>
              <p:cNvSpPr>
                <a:spLocks noChangeArrowheads="1"/>
              </p:cNvSpPr>
              <p:nvPr/>
            </p:nvSpPr>
            <p:spPr bwMode="auto">
              <a:xfrm>
                <a:off x="1152" y="1938"/>
                <a:ext cx="271" cy="162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38" name="Oval 11"/>
              <p:cNvSpPr>
                <a:spLocks noChangeArrowheads="1"/>
              </p:cNvSpPr>
              <p:nvPr/>
            </p:nvSpPr>
            <p:spPr bwMode="auto">
              <a:xfrm>
                <a:off x="1193" y="2042"/>
                <a:ext cx="268" cy="163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39" name="Oval 12"/>
              <p:cNvSpPr>
                <a:spLocks noChangeArrowheads="1"/>
              </p:cNvSpPr>
              <p:nvPr/>
            </p:nvSpPr>
            <p:spPr bwMode="auto">
              <a:xfrm>
                <a:off x="1169" y="2076"/>
                <a:ext cx="266" cy="26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40" name="Oval 13"/>
              <p:cNvSpPr>
                <a:spLocks noChangeArrowheads="1"/>
              </p:cNvSpPr>
              <p:nvPr/>
            </p:nvSpPr>
            <p:spPr bwMode="auto">
              <a:xfrm>
                <a:off x="779" y="1996"/>
                <a:ext cx="541" cy="26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</p:grpSp>
        <p:grpSp>
          <p:nvGrpSpPr>
            <p:cNvPr id="25915" name="Group 14"/>
            <p:cNvGrpSpPr>
              <a:grpSpLocks/>
            </p:cNvGrpSpPr>
            <p:nvPr/>
          </p:nvGrpSpPr>
          <p:grpSpPr bwMode="auto">
            <a:xfrm>
              <a:off x="7245350" y="4341121"/>
              <a:ext cx="1181100" cy="738879"/>
              <a:chOff x="628" y="1876"/>
              <a:chExt cx="836" cy="503"/>
            </a:xfrm>
          </p:grpSpPr>
          <p:sp>
            <p:nvSpPr>
              <p:cNvPr id="25916" name="Arc 15"/>
              <p:cNvSpPr>
                <a:spLocks/>
              </p:cNvSpPr>
              <p:nvPr/>
            </p:nvSpPr>
            <p:spPr bwMode="auto">
              <a:xfrm>
                <a:off x="921" y="1876"/>
                <a:ext cx="346" cy="104"/>
              </a:xfrm>
              <a:custGeom>
                <a:avLst/>
                <a:gdLst>
                  <a:gd name="T0" fmla="*/ 0 w 40736"/>
                  <a:gd name="T1" fmla="*/ 0 h 21600"/>
                  <a:gd name="T2" fmla="*/ 0 w 40736"/>
                  <a:gd name="T3" fmla="*/ 0 h 21600"/>
                  <a:gd name="T4" fmla="*/ 0 w 4073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736"/>
                  <a:gd name="T10" fmla="*/ 0 h 21600"/>
                  <a:gd name="T11" fmla="*/ 40736 w 4073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736" h="21600" fill="none" extrusionOk="0">
                    <a:moveTo>
                      <a:pt x="0" y="14968"/>
                    </a:moveTo>
                    <a:cubicBezTo>
                      <a:pt x="2878" y="6046"/>
                      <a:pt x="11182" y="-1"/>
                      <a:pt x="20557" y="0"/>
                    </a:cubicBezTo>
                    <a:cubicBezTo>
                      <a:pt x="29513" y="0"/>
                      <a:pt x="37541" y="5528"/>
                      <a:pt x="40736" y="13895"/>
                    </a:cubicBezTo>
                  </a:path>
                  <a:path w="40736" h="21600" stroke="0" extrusionOk="0">
                    <a:moveTo>
                      <a:pt x="0" y="14968"/>
                    </a:moveTo>
                    <a:cubicBezTo>
                      <a:pt x="2878" y="6046"/>
                      <a:pt x="11182" y="-1"/>
                      <a:pt x="20557" y="0"/>
                    </a:cubicBezTo>
                    <a:cubicBezTo>
                      <a:pt x="29513" y="0"/>
                      <a:pt x="37541" y="5528"/>
                      <a:pt x="40736" y="13895"/>
                    </a:cubicBezTo>
                    <a:lnTo>
                      <a:pt x="20557" y="21600"/>
                    </a:lnTo>
                    <a:lnTo>
                      <a:pt x="0" y="14968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17" name="Arc 16"/>
              <p:cNvSpPr>
                <a:spLocks/>
              </p:cNvSpPr>
              <p:nvPr/>
            </p:nvSpPr>
            <p:spPr bwMode="auto">
              <a:xfrm>
                <a:off x="923" y="1878"/>
                <a:ext cx="342" cy="102"/>
              </a:xfrm>
              <a:custGeom>
                <a:avLst/>
                <a:gdLst>
                  <a:gd name="T0" fmla="*/ 0 w 40698"/>
                  <a:gd name="T1" fmla="*/ 0 h 21600"/>
                  <a:gd name="T2" fmla="*/ 0 w 40698"/>
                  <a:gd name="T3" fmla="*/ 0 h 21600"/>
                  <a:gd name="T4" fmla="*/ 0 w 4069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698"/>
                  <a:gd name="T10" fmla="*/ 0 h 21600"/>
                  <a:gd name="T11" fmla="*/ 40698 w 4069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698" h="21600" fill="none" extrusionOk="0">
                    <a:moveTo>
                      <a:pt x="-1" y="14916"/>
                    </a:moveTo>
                    <a:cubicBezTo>
                      <a:pt x="2894" y="6021"/>
                      <a:pt x="11185" y="-1"/>
                      <a:pt x="20540" y="0"/>
                    </a:cubicBezTo>
                    <a:cubicBezTo>
                      <a:pt x="29474" y="0"/>
                      <a:pt x="37487" y="5501"/>
                      <a:pt x="40697" y="13839"/>
                    </a:cubicBezTo>
                  </a:path>
                  <a:path w="40698" h="21600" stroke="0" extrusionOk="0">
                    <a:moveTo>
                      <a:pt x="-1" y="14916"/>
                    </a:moveTo>
                    <a:cubicBezTo>
                      <a:pt x="2894" y="6021"/>
                      <a:pt x="11185" y="-1"/>
                      <a:pt x="20540" y="0"/>
                    </a:cubicBezTo>
                    <a:cubicBezTo>
                      <a:pt x="29474" y="0"/>
                      <a:pt x="37487" y="5501"/>
                      <a:pt x="40697" y="13839"/>
                    </a:cubicBezTo>
                    <a:lnTo>
                      <a:pt x="20540" y="21600"/>
                    </a:lnTo>
                    <a:lnTo>
                      <a:pt x="-1" y="14916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18" name="Arc 17"/>
              <p:cNvSpPr>
                <a:spLocks/>
              </p:cNvSpPr>
              <p:nvPr/>
            </p:nvSpPr>
            <p:spPr bwMode="auto">
              <a:xfrm>
                <a:off x="713" y="1930"/>
                <a:ext cx="214" cy="126"/>
              </a:xfrm>
              <a:custGeom>
                <a:avLst/>
                <a:gdLst>
                  <a:gd name="T0" fmla="*/ 0 w 32990"/>
                  <a:gd name="T1" fmla="*/ 0 h 25945"/>
                  <a:gd name="T2" fmla="*/ 0 w 32990"/>
                  <a:gd name="T3" fmla="*/ 0 h 25945"/>
                  <a:gd name="T4" fmla="*/ 0 w 32990"/>
                  <a:gd name="T5" fmla="*/ 0 h 25945"/>
                  <a:gd name="T6" fmla="*/ 0 60000 65536"/>
                  <a:gd name="T7" fmla="*/ 0 60000 65536"/>
                  <a:gd name="T8" fmla="*/ 0 60000 65536"/>
                  <a:gd name="T9" fmla="*/ 0 w 32990"/>
                  <a:gd name="T10" fmla="*/ 0 h 25945"/>
                  <a:gd name="T11" fmla="*/ 32990 w 32990"/>
                  <a:gd name="T12" fmla="*/ 25945 h 259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90" h="25945" fill="none" extrusionOk="0">
                    <a:moveTo>
                      <a:pt x="441" y="25945"/>
                    </a:moveTo>
                    <a:cubicBezTo>
                      <a:pt x="147" y="24515"/>
                      <a:pt x="0" y="2305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25" y="-1"/>
                      <a:pt x="29569" y="1124"/>
                      <a:pt x="32989" y="3247"/>
                    </a:cubicBezTo>
                  </a:path>
                  <a:path w="32990" h="25945" stroke="0" extrusionOk="0">
                    <a:moveTo>
                      <a:pt x="441" y="25945"/>
                    </a:moveTo>
                    <a:cubicBezTo>
                      <a:pt x="147" y="24515"/>
                      <a:pt x="0" y="2305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25" y="-1"/>
                      <a:pt x="29569" y="1124"/>
                      <a:pt x="32989" y="3247"/>
                    </a:cubicBezTo>
                    <a:lnTo>
                      <a:pt x="21600" y="21600"/>
                    </a:lnTo>
                    <a:lnTo>
                      <a:pt x="441" y="25945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19" name="Arc 18"/>
              <p:cNvSpPr>
                <a:spLocks/>
              </p:cNvSpPr>
              <p:nvPr/>
            </p:nvSpPr>
            <p:spPr bwMode="auto">
              <a:xfrm>
                <a:off x="715" y="1932"/>
                <a:ext cx="211" cy="123"/>
              </a:xfrm>
              <a:custGeom>
                <a:avLst/>
                <a:gdLst>
                  <a:gd name="T0" fmla="*/ 0 w 32950"/>
                  <a:gd name="T1" fmla="*/ 0 h 25966"/>
                  <a:gd name="T2" fmla="*/ 0 w 32950"/>
                  <a:gd name="T3" fmla="*/ 0 h 25966"/>
                  <a:gd name="T4" fmla="*/ 0 w 32950"/>
                  <a:gd name="T5" fmla="*/ 0 h 25966"/>
                  <a:gd name="T6" fmla="*/ 0 60000 65536"/>
                  <a:gd name="T7" fmla="*/ 0 60000 65536"/>
                  <a:gd name="T8" fmla="*/ 0 60000 65536"/>
                  <a:gd name="T9" fmla="*/ 0 w 32950"/>
                  <a:gd name="T10" fmla="*/ 0 h 25966"/>
                  <a:gd name="T11" fmla="*/ 32950 w 32950"/>
                  <a:gd name="T12" fmla="*/ 25966 h 259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50" h="25966" fill="none" extrusionOk="0">
                    <a:moveTo>
                      <a:pt x="445" y="25966"/>
                    </a:moveTo>
                    <a:cubicBezTo>
                      <a:pt x="149" y="24529"/>
                      <a:pt x="0" y="2306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08" y="-1"/>
                      <a:pt x="29538" y="1115"/>
                      <a:pt x="32949" y="3222"/>
                    </a:cubicBezTo>
                  </a:path>
                  <a:path w="32950" h="25966" stroke="0" extrusionOk="0">
                    <a:moveTo>
                      <a:pt x="445" y="25966"/>
                    </a:moveTo>
                    <a:cubicBezTo>
                      <a:pt x="149" y="24529"/>
                      <a:pt x="0" y="2306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08" y="-1"/>
                      <a:pt x="29538" y="1115"/>
                      <a:pt x="32949" y="3222"/>
                    </a:cubicBezTo>
                    <a:lnTo>
                      <a:pt x="21600" y="21600"/>
                    </a:lnTo>
                    <a:lnTo>
                      <a:pt x="445" y="25966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20" name="Arc 19"/>
              <p:cNvSpPr>
                <a:spLocks/>
              </p:cNvSpPr>
              <p:nvPr/>
            </p:nvSpPr>
            <p:spPr bwMode="auto">
              <a:xfrm>
                <a:off x="682" y="2217"/>
                <a:ext cx="216" cy="99"/>
              </a:xfrm>
              <a:custGeom>
                <a:avLst/>
                <a:gdLst>
                  <a:gd name="T0" fmla="*/ 0 w 32074"/>
                  <a:gd name="T1" fmla="*/ 0 h 22517"/>
                  <a:gd name="T2" fmla="*/ 0 w 32074"/>
                  <a:gd name="T3" fmla="*/ 0 h 22517"/>
                  <a:gd name="T4" fmla="*/ 0 w 32074"/>
                  <a:gd name="T5" fmla="*/ 0 h 22517"/>
                  <a:gd name="T6" fmla="*/ 0 60000 65536"/>
                  <a:gd name="T7" fmla="*/ 0 60000 65536"/>
                  <a:gd name="T8" fmla="*/ 0 60000 65536"/>
                  <a:gd name="T9" fmla="*/ 0 w 32074"/>
                  <a:gd name="T10" fmla="*/ 0 h 22517"/>
                  <a:gd name="T11" fmla="*/ 32074 w 32074"/>
                  <a:gd name="T12" fmla="*/ 22517 h 225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74" h="22517" fill="none" extrusionOk="0">
                    <a:moveTo>
                      <a:pt x="32073" y="19807"/>
                    </a:moveTo>
                    <a:cubicBezTo>
                      <a:pt x="28868" y="21584"/>
                      <a:pt x="25264" y="22516"/>
                      <a:pt x="21600" y="22517"/>
                    </a:cubicBezTo>
                    <a:cubicBezTo>
                      <a:pt x="9670" y="22517"/>
                      <a:pt x="0" y="12846"/>
                      <a:pt x="0" y="917"/>
                    </a:cubicBezTo>
                    <a:cubicBezTo>
                      <a:pt x="-1" y="611"/>
                      <a:pt x="6" y="305"/>
                      <a:pt x="19" y="0"/>
                    </a:cubicBezTo>
                  </a:path>
                  <a:path w="32074" h="22517" stroke="0" extrusionOk="0">
                    <a:moveTo>
                      <a:pt x="32073" y="19807"/>
                    </a:moveTo>
                    <a:cubicBezTo>
                      <a:pt x="28868" y="21584"/>
                      <a:pt x="25264" y="22516"/>
                      <a:pt x="21600" y="22517"/>
                    </a:cubicBezTo>
                    <a:cubicBezTo>
                      <a:pt x="9670" y="22517"/>
                      <a:pt x="0" y="12846"/>
                      <a:pt x="0" y="917"/>
                    </a:cubicBezTo>
                    <a:cubicBezTo>
                      <a:pt x="-1" y="611"/>
                      <a:pt x="6" y="305"/>
                      <a:pt x="19" y="0"/>
                    </a:cubicBezTo>
                    <a:lnTo>
                      <a:pt x="21600" y="917"/>
                    </a:lnTo>
                    <a:lnTo>
                      <a:pt x="32073" y="19807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21" name="Arc 20"/>
              <p:cNvSpPr>
                <a:spLocks/>
              </p:cNvSpPr>
              <p:nvPr/>
            </p:nvSpPr>
            <p:spPr bwMode="auto">
              <a:xfrm>
                <a:off x="684" y="2217"/>
                <a:ext cx="213" cy="96"/>
              </a:xfrm>
              <a:custGeom>
                <a:avLst/>
                <a:gdLst>
                  <a:gd name="T0" fmla="*/ 0 w 32013"/>
                  <a:gd name="T1" fmla="*/ 0 h 22524"/>
                  <a:gd name="T2" fmla="*/ 0 w 32013"/>
                  <a:gd name="T3" fmla="*/ 0 h 22524"/>
                  <a:gd name="T4" fmla="*/ 0 w 32013"/>
                  <a:gd name="T5" fmla="*/ 0 h 22524"/>
                  <a:gd name="T6" fmla="*/ 0 60000 65536"/>
                  <a:gd name="T7" fmla="*/ 0 60000 65536"/>
                  <a:gd name="T8" fmla="*/ 0 60000 65536"/>
                  <a:gd name="T9" fmla="*/ 0 w 32013"/>
                  <a:gd name="T10" fmla="*/ 0 h 22524"/>
                  <a:gd name="T11" fmla="*/ 32013 w 32013"/>
                  <a:gd name="T12" fmla="*/ 22524 h 225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13" h="22524" fill="none" extrusionOk="0">
                    <a:moveTo>
                      <a:pt x="32013" y="19848"/>
                    </a:moveTo>
                    <a:cubicBezTo>
                      <a:pt x="28823" y="21603"/>
                      <a:pt x="25241" y="22523"/>
                      <a:pt x="21600" y="22524"/>
                    </a:cubicBezTo>
                    <a:cubicBezTo>
                      <a:pt x="9670" y="22524"/>
                      <a:pt x="0" y="12853"/>
                      <a:pt x="0" y="924"/>
                    </a:cubicBezTo>
                    <a:cubicBezTo>
                      <a:pt x="-1" y="615"/>
                      <a:pt x="6" y="307"/>
                      <a:pt x="19" y="-1"/>
                    </a:cubicBezTo>
                  </a:path>
                  <a:path w="32013" h="22524" stroke="0" extrusionOk="0">
                    <a:moveTo>
                      <a:pt x="32013" y="19848"/>
                    </a:moveTo>
                    <a:cubicBezTo>
                      <a:pt x="28823" y="21603"/>
                      <a:pt x="25241" y="22523"/>
                      <a:pt x="21600" y="22524"/>
                    </a:cubicBezTo>
                    <a:cubicBezTo>
                      <a:pt x="9670" y="22524"/>
                      <a:pt x="0" y="12853"/>
                      <a:pt x="0" y="924"/>
                    </a:cubicBezTo>
                    <a:cubicBezTo>
                      <a:pt x="-1" y="615"/>
                      <a:pt x="6" y="307"/>
                      <a:pt x="19" y="-1"/>
                    </a:cubicBezTo>
                    <a:lnTo>
                      <a:pt x="21600" y="924"/>
                    </a:lnTo>
                    <a:lnTo>
                      <a:pt x="32013" y="19848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22" name="Arc 21"/>
              <p:cNvSpPr>
                <a:spLocks/>
              </p:cNvSpPr>
              <p:nvPr/>
            </p:nvSpPr>
            <p:spPr bwMode="auto">
              <a:xfrm>
                <a:off x="1262" y="1936"/>
                <a:ext cx="164" cy="120"/>
              </a:xfrm>
              <a:custGeom>
                <a:avLst/>
                <a:gdLst>
                  <a:gd name="T0" fmla="*/ 0 w 26077"/>
                  <a:gd name="T1" fmla="*/ 0 h 32051"/>
                  <a:gd name="T2" fmla="*/ 0 w 26077"/>
                  <a:gd name="T3" fmla="*/ 0 h 32051"/>
                  <a:gd name="T4" fmla="*/ 0 w 26077"/>
                  <a:gd name="T5" fmla="*/ 0 h 32051"/>
                  <a:gd name="T6" fmla="*/ 0 60000 65536"/>
                  <a:gd name="T7" fmla="*/ 0 60000 65536"/>
                  <a:gd name="T8" fmla="*/ 0 60000 65536"/>
                  <a:gd name="T9" fmla="*/ 0 w 26077"/>
                  <a:gd name="T10" fmla="*/ 0 h 32051"/>
                  <a:gd name="T11" fmla="*/ 26077 w 26077"/>
                  <a:gd name="T12" fmla="*/ 32051 h 320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77" h="32051" fill="none" extrusionOk="0">
                    <a:moveTo>
                      <a:pt x="0" y="469"/>
                    </a:moveTo>
                    <a:cubicBezTo>
                      <a:pt x="1471" y="157"/>
                      <a:pt x="2972" y="-1"/>
                      <a:pt x="4477" y="0"/>
                    </a:cubicBezTo>
                    <a:cubicBezTo>
                      <a:pt x="16406" y="0"/>
                      <a:pt x="26077" y="9670"/>
                      <a:pt x="26077" y="21600"/>
                    </a:cubicBezTo>
                    <a:cubicBezTo>
                      <a:pt x="26077" y="25255"/>
                      <a:pt x="25149" y="28851"/>
                      <a:pt x="23380" y="32051"/>
                    </a:cubicBezTo>
                  </a:path>
                  <a:path w="26077" h="32051" stroke="0" extrusionOk="0">
                    <a:moveTo>
                      <a:pt x="0" y="469"/>
                    </a:moveTo>
                    <a:cubicBezTo>
                      <a:pt x="1471" y="157"/>
                      <a:pt x="2972" y="-1"/>
                      <a:pt x="4477" y="0"/>
                    </a:cubicBezTo>
                    <a:cubicBezTo>
                      <a:pt x="16406" y="0"/>
                      <a:pt x="26077" y="9670"/>
                      <a:pt x="26077" y="21600"/>
                    </a:cubicBezTo>
                    <a:cubicBezTo>
                      <a:pt x="26077" y="25255"/>
                      <a:pt x="25149" y="28851"/>
                      <a:pt x="23380" y="32051"/>
                    </a:cubicBezTo>
                    <a:lnTo>
                      <a:pt x="4477" y="21600"/>
                    </a:lnTo>
                    <a:lnTo>
                      <a:pt x="0" y="469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23" name="Arc 22"/>
              <p:cNvSpPr>
                <a:spLocks/>
              </p:cNvSpPr>
              <p:nvPr/>
            </p:nvSpPr>
            <p:spPr bwMode="auto">
              <a:xfrm>
                <a:off x="1263" y="1938"/>
                <a:ext cx="161" cy="118"/>
              </a:xfrm>
              <a:custGeom>
                <a:avLst/>
                <a:gdLst>
                  <a:gd name="T0" fmla="*/ 0 w 26034"/>
                  <a:gd name="T1" fmla="*/ 0 h 32133"/>
                  <a:gd name="T2" fmla="*/ 0 w 26034"/>
                  <a:gd name="T3" fmla="*/ 0 h 32133"/>
                  <a:gd name="T4" fmla="*/ 0 w 26034"/>
                  <a:gd name="T5" fmla="*/ 0 h 32133"/>
                  <a:gd name="T6" fmla="*/ 0 60000 65536"/>
                  <a:gd name="T7" fmla="*/ 0 60000 65536"/>
                  <a:gd name="T8" fmla="*/ 0 60000 65536"/>
                  <a:gd name="T9" fmla="*/ 0 w 26034"/>
                  <a:gd name="T10" fmla="*/ 0 h 32133"/>
                  <a:gd name="T11" fmla="*/ 26034 w 26034"/>
                  <a:gd name="T12" fmla="*/ 32133 h 321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34" h="32133" fill="none" extrusionOk="0">
                    <a:moveTo>
                      <a:pt x="-1" y="459"/>
                    </a:moveTo>
                    <a:cubicBezTo>
                      <a:pt x="1458" y="154"/>
                      <a:pt x="2944" y="-1"/>
                      <a:pt x="4434" y="0"/>
                    </a:cubicBezTo>
                    <a:cubicBezTo>
                      <a:pt x="16363" y="0"/>
                      <a:pt x="26034" y="9670"/>
                      <a:pt x="26034" y="21600"/>
                    </a:cubicBezTo>
                    <a:cubicBezTo>
                      <a:pt x="26034" y="25287"/>
                      <a:pt x="25089" y="28913"/>
                      <a:pt x="23291" y="32132"/>
                    </a:cubicBezTo>
                  </a:path>
                  <a:path w="26034" h="32133" stroke="0" extrusionOk="0">
                    <a:moveTo>
                      <a:pt x="-1" y="459"/>
                    </a:moveTo>
                    <a:cubicBezTo>
                      <a:pt x="1458" y="154"/>
                      <a:pt x="2944" y="-1"/>
                      <a:pt x="4434" y="0"/>
                    </a:cubicBezTo>
                    <a:cubicBezTo>
                      <a:pt x="16363" y="0"/>
                      <a:pt x="26034" y="9670"/>
                      <a:pt x="26034" y="21600"/>
                    </a:cubicBezTo>
                    <a:cubicBezTo>
                      <a:pt x="26034" y="25287"/>
                      <a:pt x="25089" y="28913"/>
                      <a:pt x="23291" y="32132"/>
                    </a:cubicBezTo>
                    <a:lnTo>
                      <a:pt x="4434" y="21600"/>
                    </a:lnTo>
                    <a:lnTo>
                      <a:pt x="-1" y="459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24" name="Arc 23"/>
              <p:cNvSpPr>
                <a:spLocks/>
              </p:cNvSpPr>
              <p:nvPr/>
            </p:nvSpPr>
            <p:spPr bwMode="auto">
              <a:xfrm>
                <a:off x="1308" y="2056"/>
                <a:ext cx="156" cy="119"/>
              </a:xfrm>
              <a:custGeom>
                <a:avLst/>
                <a:gdLst>
                  <a:gd name="T0" fmla="*/ 0 w 21600"/>
                  <a:gd name="T1" fmla="*/ 0 h 29154"/>
                  <a:gd name="T2" fmla="*/ 0 w 21600"/>
                  <a:gd name="T3" fmla="*/ 0 h 29154"/>
                  <a:gd name="T4" fmla="*/ 0 w 21600"/>
                  <a:gd name="T5" fmla="*/ 0 h 2915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154"/>
                  <a:gd name="T11" fmla="*/ 21600 w 21600"/>
                  <a:gd name="T12" fmla="*/ 29154 h 291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154" fill="none" extrusionOk="0">
                    <a:moveTo>
                      <a:pt x="13494" y="-1"/>
                    </a:moveTo>
                    <a:cubicBezTo>
                      <a:pt x="18617" y="4098"/>
                      <a:pt x="21600" y="10304"/>
                      <a:pt x="21600" y="16866"/>
                    </a:cubicBezTo>
                    <a:cubicBezTo>
                      <a:pt x="21600" y="21256"/>
                      <a:pt x="20261" y="25543"/>
                      <a:pt x="17764" y="29154"/>
                    </a:cubicBezTo>
                  </a:path>
                  <a:path w="21600" h="29154" stroke="0" extrusionOk="0">
                    <a:moveTo>
                      <a:pt x="13494" y="-1"/>
                    </a:moveTo>
                    <a:cubicBezTo>
                      <a:pt x="18617" y="4098"/>
                      <a:pt x="21600" y="10304"/>
                      <a:pt x="21600" y="16866"/>
                    </a:cubicBezTo>
                    <a:cubicBezTo>
                      <a:pt x="21600" y="21256"/>
                      <a:pt x="20261" y="25543"/>
                      <a:pt x="17764" y="29154"/>
                    </a:cubicBezTo>
                    <a:lnTo>
                      <a:pt x="0" y="16866"/>
                    </a:lnTo>
                    <a:lnTo>
                      <a:pt x="13494" y="-1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25" name="Arc 24"/>
              <p:cNvSpPr>
                <a:spLocks/>
              </p:cNvSpPr>
              <p:nvPr/>
            </p:nvSpPr>
            <p:spPr bwMode="auto">
              <a:xfrm>
                <a:off x="1308" y="2057"/>
                <a:ext cx="154" cy="117"/>
              </a:xfrm>
              <a:custGeom>
                <a:avLst/>
                <a:gdLst>
                  <a:gd name="T0" fmla="*/ 0 w 21600"/>
                  <a:gd name="T1" fmla="*/ 0 h 29302"/>
                  <a:gd name="T2" fmla="*/ 0 w 21600"/>
                  <a:gd name="T3" fmla="*/ 0 h 29302"/>
                  <a:gd name="T4" fmla="*/ 0 w 21600"/>
                  <a:gd name="T5" fmla="*/ 0 h 2930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302"/>
                  <a:gd name="T11" fmla="*/ 21600 w 21600"/>
                  <a:gd name="T12" fmla="*/ 29302 h 293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302" fill="none" extrusionOk="0">
                    <a:moveTo>
                      <a:pt x="13412" y="0"/>
                    </a:moveTo>
                    <a:cubicBezTo>
                      <a:pt x="18584" y="4097"/>
                      <a:pt x="21600" y="10333"/>
                      <a:pt x="21600" y="16931"/>
                    </a:cubicBezTo>
                    <a:cubicBezTo>
                      <a:pt x="21600" y="21356"/>
                      <a:pt x="20240" y="25674"/>
                      <a:pt x="17706" y="29301"/>
                    </a:cubicBezTo>
                  </a:path>
                  <a:path w="21600" h="29302" stroke="0" extrusionOk="0">
                    <a:moveTo>
                      <a:pt x="13412" y="0"/>
                    </a:moveTo>
                    <a:cubicBezTo>
                      <a:pt x="18584" y="4097"/>
                      <a:pt x="21600" y="10333"/>
                      <a:pt x="21600" y="16931"/>
                    </a:cubicBezTo>
                    <a:cubicBezTo>
                      <a:pt x="21600" y="21356"/>
                      <a:pt x="20240" y="25674"/>
                      <a:pt x="17706" y="29301"/>
                    </a:cubicBezTo>
                    <a:lnTo>
                      <a:pt x="0" y="16931"/>
                    </a:lnTo>
                    <a:lnTo>
                      <a:pt x="13412" y="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26" name="Arc 25"/>
              <p:cNvSpPr>
                <a:spLocks/>
              </p:cNvSpPr>
              <p:nvPr/>
            </p:nvSpPr>
            <p:spPr bwMode="auto">
              <a:xfrm>
                <a:off x="1257" y="2176"/>
                <a:ext cx="183" cy="172"/>
              </a:xfrm>
              <a:custGeom>
                <a:avLst/>
                <a:gdLst>
                  <a:gd name="T0" fmla="*/ 0 w 28724"/>
                  <a:gd name="T1" fmla="*/ 0 h 27592"/>
                  <a:gd name="T2" fmla="*/ 0 w 28724"/>
                  <a:gd name="T3" fmla="*/ 0 h 27592"/>
                  <a:gd name="T4" fmla="*/ 0 w 28724"/>
                  <a:gd name="T5" fmla="*/ 0 h 27592"/>
                  <a:gd name="T6" fmla="*/ 0 60000 65536"/>
                  <a:gd name="T7" fmla="*/ 0 60000 65536"/>
                  <a:gd name="T8" fmla="*/ 0 60000 65536"/>
                  <a:gd name="T9" fmla="*/ 0 w 28724"/>
                  <a:gd name="T10" fmla="*/ 0 h 27592"/>
                  <a:gd name="T11" fmla="*/ 28724 w 28724"/>
                  <a:gd name="T12" fmla="*/ 27592 h 275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24" h="27592" fill="none" extrusionOk="0">
                    <a:moveTo>
                      <a:pt x="27876" y="-1"/>
                    </a:moveTo>
                    <a:cubicBezTo>
                      <a:pt x="28438" y="1947"/>
                      <a:pt x="28724" y="3964"/>
                      <a:pt x="28724" y="5992"/>
                    </a:cubicBezTo>
                    <a:cubicBezTo>
                      <a:pt x="28724" y="17921"/>
                      <a:pt x="19053" y="27592"/>
                      <a:pt x="7124" y="27592"/>
                    </a:cubicBezTo>
                    <a:cubicBezTo>
                      <a:pt x="4698" y="27592"/>
                      <a:pt x="2289" y="27183"/>
                      <a:pt x="-1" y="26383"/>
                    </a:cubicBezTo>
                  </a:path>
                  <a:path w="28724" h="27592" stroke="0" extrusionOk="0">
                    <a:moveTo>
                      <a:pt x="27876" y="-1"/>
                    </a:moveTo>
                    <a:cubicBezTo>
                      <a:pt x="28438" y="1947"/>
                      <a:pt x="28724" y="3964"/>
                      <a:pt x="28724" y="5992"/>
                    </a:cubicBezTo>
                    <a:cubicBezTo>
                      <a:pt x="28724" y="17921"/>
                      <a:pt x="19053" y="27592"/>
                      <a:pt x="7124" y="27592"/>
                    </a:cubicBezTo>
                    <a:cubicBezTo>
                      <a:pt x="4698" y="27592"/>
                      <a:pt x="2289" y="27183"/>
                      <a:pt x="-1" y="26383"/>
                    </a:cubicBezTo>
                    <a:lnTo>
                      <a:pt x="7124" y="5992"/>
                    </a:lnTo>
                    <a:lnTo>
                      <a:pt x="27876" y="-1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27" name="Arc 26"/>
              <p:cNvSpPr>
                <a:spLocks/>
              </p:cNvSpPr>
              <p:nvPr/>
            </p:nvSpPr>
            <p:spPr bwMode="auto">
              <a:xfrm>
                <a:off x="1257" y="2176"/>
                <a:ext cx="180" cy="169"/>
              </a:xfrm>
              <a:custGeom>
                <a:avLst/>
                <a:gdLst>
                  <a:gd name="T0" fmla="*/ 0 w 28722"/>
                  <a:gd name="T1" fmla="*/ 0 h 27594"/>
                  <a:gd name="T2" fmla="*/ 0 w 28722"/>
                  <a:gd name="T3" fmla="*/ 0 h 27594"/>
                  <a:gd name="T4" fmla="*/ 0 w 28722"/>
                  <a:gd name="T5" fmla="*/ 0 h 27594"/>
                  <a:gd name="T6" fmla="*/ 0 60000 65536"/>
                  <a:gd name="T7" fmla="*/ 0 60000 65536"/>
                  <a:gd name="T8" fmla="*/ 0 60000 65536"/>
                  <a:gd name="T9" fmla="*/ 0 w 28722"/>
                  <a:gd name="T10" fmla="*/ 0 h 27594"/>
                  <a:gd name="T11" fmla="*/ 28722 w 28722"/>
                  <a:gd name="T12" fmla="*/ 27594 h 275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22" h="27594" fill="none" extrusionOk="0">
                    <a:moveTo>
                      <a:pt x="27873" y="0"/>
                    </a:moveTo>
                    <a:cubicBezTo>
                      <a:pt x="28436" y="1948"/>
                      <a:pt x="28722" y="3966"/>
                      <a:pt x="28722" y="5994"/>
                    </a:cubicBezTo>
                    <a:cubicBezTo>
                      <a:pt x="28722" y="17923"/>
                      <a:pt x="19051" y="27594"/>
                      <a:pt x="7122" y="27594"/>
                    </a:cubicBezTo>
                    <a:cubicBezTo>
                      <a:pt x="4697" y="27594"/>
                      <a:pt x="2289" y="27185"/>
                      <a:pt x="-1" y="26386"/>
                    </a:cubicBezTo>
                  </a:path>
                  <a:path w="28722" h="27594" stroke="0" extrusionOk="0">
                    <a:moveTo>
                      <a:pt x="27873" y="0"/>
                    </a:moveTo>
                    <a:cubicBezTo>
                      <a:pt x="28436" y="1948"/>
                      <a:pt x="28722" y="3966"/>
                      <a:pt x="28722" y="5994"/>
                    </a:cubicBezTo>
                    <a:cubicBezTo>
                      <a:pt x="28722" y="17923"/>
                      <a:pt x="19051" y="27594"/>
                      <a:pt x="7122" y="27594"/>
                    </a:cubicBezTo>
                    <a:cubicBezTo>
                      <a:pt x="4697" y="27594"/>
                      <a:pt x="2289" y="27185"/>
                      <a:pt x="-1" y="26386"/>
                    </a:cubicBezTo>
                    <a:lnTo>
                      <a:pt x="7122" y="5994"/>
                    </a:lnTo>
                    <a:lnTo>
                      <a:pt x="27873" y="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28" name="Arc 27"/>
              <p:cNvSpPr>
                <a:spLocks/>
              </p:cNvSpPr>
              <p:nvPr/>
            </p:nvSpPr>
            <p:spPr bwMode="auto">
              <a:xfrm>
                <a:off x="628" y="2055"/>
                <a:ext cx="99" cy="165"/>
              </a:xfrm>
              <a:custGeom>
                <a:avLst/>
                <a:gdLst>
                  <a:gd name="T0" fmla="*/ 0 w 21600"/>
                  <a:gd name="T1" fmla="*/ 0 h 41258"/>
                  <a:gd name="T2" fmla="*/ 0 w 21600"/>
                  <a:gd name="T3" fmla="*/ 0 h 41258"/>
                  <a:gd name="T4" fmla="*/ 0 w 21600"/>
                  <a:gd name="T5" fmla="*/ 0 h 4125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58"/>
                  <a:gd name="T11" fmla="*/ 21600 w 21600"/>
                  <a:gd name="T12" fmla="*/ 41258 h 412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58" fill="none" extrusionOk="0">
                    <a:moveTo>
                      <a:pt x="12768" y="41257"/>
                    </a:moveTo>
                    <a:cubicBezTo>
                      <a:pt x="4999" y="37777"/>
                      <a:pt x="0" y="30058"/>
                      <a:pt x="0" y="21546"/>
                    </a:cubicBezTo>
                    <a:cubicBezTo>
                      <a:pt x="-1" y="10211"/>
                      <a:pt x="8761" y="804"/>
                      <a:pt x="20068" y="0"/>
                    </a:cubicBezTo>
                  </a:path>
                  <a:path w="21600" h="41258" stroke="0" extrusionOk="0">
                    <a:moveTo>
                      <a:pt x="12768" y="41257"/>
                    </a:moveTo>
                    <a:cubicBezTo>
                      <a:pt x="4999" y="37777"/>
                      <a:pt x="0" y="30058"/>
                      <a:pt x="0" y="21546"/>
                    </a:cubicBezTo>
                    <a:cubicBezTo>
                      <a:pt x="-1" y="10211"/>
                      <a:pt x="8761" y="804"/>
                      <a:pt x="20068" y="0"/>
                    </a:cubicBezTo>
                    <a:lnTo>
                      <a:pt x="21600" y="21546"/>
                    </a:lnTo>
                    <a:lnTo>
                      <a:pt x="12768" y="41257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29" name="Arc 28"/>
              <p:cNvSpPr>
                <a:spLocks/>
              </p:cNvSpPr>
              <p:nvPr/>
            </p:nvSpPr>
            <p:spPr bwMode="auto">
              <a:xfrm>
                <a:off x="630" y="2057"/>
                <a:ext cx="97" cy="161"/>
              </a:xfrm>
              <a:custGeom>
                <a:avLst/>
                <a:gdLst>
                  <a:gd name="T0" fmla="*/ 0 w 21600"/>
                  <a:gd name="T1" fmla="*/ 0 h 41268"/>
                  <a:gd name="T2" fmla="*/ 0 w 21600"/>
                  <a:gd name="T3" fmla="*/ 0 h 41268"/>
                  <a:gd name="T4" fmla="*/ 0 w 21600"/>
                  <a:gd name="T5" fmla="*/ 0 h 4126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68"/>
                  <a:gd name="T11" fmla="*/ 21600 w 21600"/>
                  <a:gd name="T12" fmla="*/ 41268 h 412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68" fill="none" extrusionOk="0">
                    <a:moveTo>
                      <a:pt x="12790" y="41267"/>
                    </a:moveTo>
                    <a:cubicBezTo>
                      <a:pt x="5009" y="37792"/>
                      <a:pt x="0" y="30067"/>
                      <a:pt x="0" y="21546"/>
                    </a:cubicBezTo>
                    <a:cubicBezTo>
                      <a:pt x="-1" y="10209"/>
                      <a:pt x="8763" y="802"/>
                      <a:pt x="20072" y="0"/>
                    </a:cubicBezTo>
                  </a:path>
                  <a:path w="21600" h="41268" stroke="0" extrusionOk="0">
                    <a:moveTo>
                      <a:pt x="12790" y="41267"/>
                    </a:moveTo>
                    <a:cubicBezTo>
                      <a:pt x="5009" y="37792"/>
                      <a:pt x="0" y="30067"/>
                      <a:pt x="0" y="21546"/>
                    </a:cubicBezTo>
                    <a:cubicBezTo>
                      <a:pt x="-1" y="10209"/>
                      <a:pt x="8763" y="802"/>
                      <a:pt x="20072" y="0"/>
                    </a:cubicBezTo>
                    <a:lnTo>
                      <a:pt x="21600" y="21546"/>
                    </a:lnTo>
                    <a:lnTo>
                      <a:pt x="12790" y="41267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30" name="Arc 29"/>
              <p:cNvSpPr>
                <a:spLocks/>
              </p:cNvSpPr>
              <p:nvPr/>
            </p:nvSpPr>
            <p:spPr bwMode="auto">
              <a:xfrm>
                <a:off x="890" y="2279"/>
                <a:ext cx="375" cy="100"/>
              </a:xfrm>
              <a:custGeom>
                <a:avLst/>
                <a:gdLst>
                  <a:gd name="T0" fmla="*/ 0 w 39085"/>
                  <a:gd name="T1" fmla="*/ 0 h 21600"/>
                  <a:gd name="T2" fmla="*/ 0 w 39085"/>
                  <a:gd name="T3" fmla="*/ 0 h 21600"/>
                  <a:gd name="T4" fmla="*/ 0 w 3908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085"/>
                  <a:gd name="T10" fmla="*/ 0 h 21600"/>
                  <a:gd name="T11" fmla="*/ 39085 w 3908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85" h="21600" fill="none" extrusionOk="0">
                    <a:moveTo>
                      <a:pt x="39085" y="12120"/>
                    </a:moveTo>
                    <a:cubicBezTo>
                      <a:pt x="35065" y="18049"/>
                      <a:pt x="28368" y="21599"/>
                      <a:pt x="21206" y="21600"/>
                    </a:cubicBezTo>
                    <a:cubicBezTo>
                      <a:pt x="10860" y="21600"/>
                      <a:pt x="1967" y="14264"/>
                      <a:pt x="0" y="4107"/>
                    </a:cubicBezTo>
                  </a:path>
                  <a:path w="39085" h="21600" stroke="0" extrusionOk="0">
                    <a:moveTo>
                      <a:pt x="39085" y="12120"/>
                    </a:moveTo>
                    <a:cubicBezTo>
                      <a:pt x="35065" y="18049"/>
                      <a:pt x="28368" y="21599"/>
                      <a:pt x="21206" y="21600"/>
                    </a:cubicBezTo>
                    <a:cubicBezTo>
                      <a:pt x="10860" y="21600"/>
                      <a:pt x="1967" y="14264"/>
                      <a:pt x="0" y="4107"/>
                    </a:cubicBezTo>
                    <a:lnTo>
                      <a:pt x="21206" y="0"/>
                    </a:lnTo>
                    <a:lnTo>
                      <a:pt x="39085" y="1212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31" name="Arc 30"/>
              <p:cNvSpPr>
                <a:spLocks/>
              </p:cNvSpPr>
              <p:nvPr/>
            </p:nvSpPr>
            <p:spPr bwMode="auto">
              <a:xfrm>
                <a:off x="892" y="2279"/>
                <a:ext cx="370" cy="98"/>
              </a:xfrm>
              <a:custGeom>
                <a:avLst/>
                <a:gdLst>
                  <a:gd name="T0" fmla="*/ 0 w 39018"/>
                  <a:gd name="T1" fmla="*/ 0 h 21600"/>
                  <a:gd name="T2" fmla="*/ 0 w 39018"/>
                  <a:gd name="T3" fmla="*/ 0 h 21600"/>
                  <a:gd name="T4" fmla="*/ 0 w 390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018"/>
                  <a:gd name="T10" fmla="*/ 0 h 21600"/>
                  <a:gd name="T11" fmla="*/ 39018 w 390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18" h="21600" fill="none" extrusionOk="0">
                    <a:moveTo>
                      <a:pt x="39017" y="12206"/>
                    </a:moveTo>
                    <a:cubicBezTo>
                      <a:pt x="34990" y="18085"/>
                      <a:pt x="28323" y="21599"/>
                      <a:pt x="21198" y="21600"/>
                    </a:cubicBezTo>
                    <a:cubicBezTo>
                      <a:pt x="10868" y="21600"/>
                      <a:pt x="1984" y="14286"/>
                      <a:pt x="0" y="4149"/>
                    </a:cubicBezTo>
                  </a:path>
                  <a:path w="39018" h="21600" stroke="0" extrusionOk="0">
                    <a:moveTo>
                      <a:pt x="39017" y="12206"/>
                    </a:moveTo>
                    <a:cubicBezTo>
                      <a:pt x="34990" y="18085"/>
                      <a:pt x="28323" y="21599"/>
                      <a:pt x="21198" y="21600"/>
                    </a:cubicBezTo>
                    <a:cubicBezTo>
                      <a:pt x="10868" y="21600"/>
                      <a:pt x="1984" y="14286"/>
                      <a:pt x="0" y="4149"/>
                    </a:cubicBezTo>
                    <a:lnTo>
                      <a:pt x="21198" y="0"/>
                    </a:lnTo>
                    <a:lnTo>
                      <a:pt x="39017" y="12206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</p:grpSp>
      </p:grp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2231" y="6395307"/>
            <a:ext cx="2129656" cy="4563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1DCEE728-73A7-194D-8E3D-C28AA8863208}" type="slidenum">
              <a:rPr lang="en-US" altLang="x-none" sz="1198">
                <a:latin typeface="Tahoma" charset="0"/>
              </a:rPr>
              <a:pPr/>
              <a:t>4</a:t>
            </a:fld>
            <a:endParaRPr lang="en-US" altLang="x-none" sz="1198">
              <a:latin typeface="Tahoma" charset="0"/>
            </a:endParaRPr>
          </a:p>
        </p:txBody>
      </p:sp>
      <p:graphicFrame>
        <p:nvGraphicFramePr>
          <p:cNvPr id="25603" name="Object 498"/>
          <p:cNvGraphicFramePr>
            <a:graphicFrameLocks noChangeAspect="1"/>
          </p:cNvGraphicFramePr>
          <p:nvPr/>
        </p:nvGraphicFramePr>
        <p:xfrm>
          <a:off x="14789" y="3574780"/>
          <a:ext cx="2219977" cy="1563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79" name="Photo Editor Photo" r:id="rId4" imgW="5668166" imgH="3990476" progId="MSPhotoEd.3">
                  <p:embed/>
                </p:oleObj>
              </mc:Choice>
              <mc:Fallback>
                <p:oleObj name="Photo Editor Photo" r:id="rId4" imgW="5668166" imgH="3990476" progId="MSPhotoEd.3">
                  <p:embed/>
                  <p:pic>
                    <p:nvPicPr>
                      <p:cNvPr id="25603" name="Object 4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89" y="3574780"/>
                        <a:ext cx="2219977" cy="15639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97"/>
          <p:cNvGraphicFramePr>
            <a:graphicFrameLocks noChangeAspect="1"/>
          </p:cNvGraphicFramePr>
          <p:nvPr/>
        </p:nvGraphicFramePr>
        <p:xfrm>
          <a:off x="388747" y="1825420"/>
          <a:ext cx="1801652" cy="1335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80" name="Photo Editor Photo" r:id="rId6" imgW="3761905" imgH="2790476" progId="MSPhotoEd.3">
                  <p:embed/>
                </p:oleObj>
              </mc:Choice>
              <mc:Fallback>
                <p:oleObj name="Photo Editor Photo" r:id="rId6" imgW="3761905" imgH="2790476" progId="MSPhotoEd.3">
                  <p:embed/>
                  <p:pic>
                    <p:nvPicPr>
                      <p:cNvPr id="25604" name="Object 4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47" y="1825420"/>
                        <a:ext cx="1801652" cy="1335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5" name="Group 3"/>
          <p:cNvGrpSpPr>
            <a:grpSpLocks/>
          </p:cNvGrpSpPr>
          <p:nvPr/>
        </p:nvGrpSpPr>
        <p:grpSpPr bwMode="auto">
          <a:xfrm>
            <a:off x="7962970" y="2215223"/>
            <a:ext cx="1178917" cy="804959"/>
            <a:chOff x="1372" y="240"/>
            <a:chExt cx="836" cy="549"/>
          </a:xfrm>
        </p:grpSpPr>
        <p:grpSp>
          <p:nvGrpSpPr>
            <p:cNvPr id="25739" name="Group 4"/>
            <p:cNvGrpSpPr>
              <a:grpSpLocks/>
            </p:cNvGrpSpPr>
            <p:nvPr/>
          </p:nvGrpSpPr>
          <p:grpSpPr bwMode="auto">
            <a:xfrm>
              <a:off x="1372" y="240"/>
              <a:ext cx="833" cy="499"/>
              <a:chOff x="628" y="1878"/>
              <a:chExt cx="833" cy="499"/>
            </a:xfrm>
          </p:grpSpPr>
          <p:sp>
            <p:nvSpPr>
              <p:cNvPr id="25905" name="Oval 5"/>
              <p:cNvSpPr>
                <a:spLocks noChangeArrowheads="1"/>
              </p:cNvSpPr>
              <p:nvPr/>
            </p:nvSpPr>
            <p:spPr bwMode="auto">
              <a:xfrm>
                <a:off x="912" y="1878"/>
                <a:ext cx="363" cy="206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06" name="Oval 6"/>
              <p:cNvSpPr>
                <a:spLocks noChangeArrowheads="1"/>
              </p:cNvSpPr>
              <p:nvPr/>
            </p:nvSpPr>
            <p:spPr bwMode="auto">
              <a:xfrm>
                <a:off x="713" y="1932"/>
                <a:ext cx="278" cy="20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07" name="Oval 7"/>
              <p:cNvSpPr>
                <a:spLocks noChangeArrowheads="1"/>
              </p:cNvSpPr>
              <p:nvPr/>
            </p:nvSpPr>
            <p:spPr bwMode="auto">
              <a:xfrm>
                <a:off x="628" y="2056"/>
                <a:ext cx="188" cy="169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08" name="Oval 8"/>
              <p:cNvSpPr>
                <a:spLocks noChangeArrowheads="1"/>
              </p:cNvSpPr>
              <p:nvPr/>
            </p:nvSpPr>
            <p:spPr bwMode="auto">
              <a:xfrm>
                <a:off x="685" y="2131"/>
                <a:ext cx="282" cy="182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09" name="Oval 9"/>
              <p:cNvSpPr>
                <a:spLocks noChangeArrowheads="1"/>
              </p:cNvSpPr>
              <p:nvPr/>
            </p:nvSpPr>
            <p:spPr bwMode="auto">
              <a:xfrm>
                <a:off x="884" y="2161"/>
                <a:ext cx="422" cy="216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10" name="Oval 10"/>
              <p:cNvSpPr>
                <a:spLocks noChangeArrowheads="1"/>
              </p:cNvSpPr>
              <p:nvPr/>
            </p:nvSpPr>
            <p:spPr bwMode="auto">
              <a:xfrm>
                <a:off x="1152" y="1938"/>
                <a:ext cx="271" cy="162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11" name="Oval 11"/>
              <p:cNvSpPr>
                <a:spLocks noChangeArrowheads="1"/>
              </p:cNvSpPr>
              <p:nvPr/>
            </p:nvSpPr>
            <p:spPr bwMode="auto">
              <a:xfrm>
                <a:off x="1193" y="2042"/>
                <a:ext cx="268" cy="163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12" name="Oval 12"/>
              <p:cNvSpPr>
                <a:spLocks noChangeArrowheads="1"/>
              </p:cNvSpPr>
              <p:nvPr/>
            </p:nvSpPr>
            <p:spPr bwMode="auto">
              <a:xfrm>
                <a:off x="1169" y="2076"/>
                <a:ext cx="266" cy="26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913" name="Oval 13"/>
              <p:cNvSpPr>
                <a:spLocks noChangeArrowheads="1"/>
              </p:cNvSpPr>
              <p:nvPr/>
            </p:nvSpPr>
            <p:spPr bwMode="auto">
              <a:xfrm>
                <a:off x="779" y="1996"/>
                <a:ext cx="541" cy="26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</p:grpSp>
        <p:grpSp>
          <p:nvGrpSpPr>
            <p:cNvPr id="25740" name="Group 14"/>
            <p:cNvGrpSpPr>
              <a:grpSpLocks/>
            </p:cNvGrpSpPr>
            <p:nvPr/>
          </p:nvGrpSpPr>
          <p:grpSpPr bwMode="auto">
            <a:xfrm>
              <a:off x="1372" y="286"/>
              <a:ext cx="836" cy="503"/>
              <a:chOff x="628" y="1876"/>
              <a:chExt cx="836" cy="503"/>
            </a:xfrm>
          </p:grpSpPr>
          <p:sp>
            <p:nvSpPr>
              <p:cNvPr id="25889" name="Arc 15"/>
              <p:cNvSpPr>
                <a:spLocks/>
              </p:cNvSpPr>
              <p:nvPr/>
            </p:nvSpPr>
            <p:spPr bwMode="auto">
              <a:xfrm>
                <a:off x="921" y="1876"/>
                <a:ext cx="346" cy="104"/>
              </a:xfrm>
              <a:custGeom>
                <a:avLst/>
                <a:gdLst>
                  <a:gd name="T0" fmla="*/ 0 w 40736"/>
                  <a:gd name="T1" fmla="*/ 0 h 21600"/>
                  <a:gd name="T2" fmla="*/ 0 w 40736"/>
                  <a:gd name="T3" fmla="*/ 0 h 21600"/>
                  <a:gd name="T4" fmla="*/ 0 w 4073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736"/>
                  <a:gd name="T10" fmla="*/ 0 h 21600"/>
                  <a:gd name="T11" fmla="*/ 40736 w 4073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736" h="21600" fill="none" extrusionOk="0">
                    <a:moveTo>
                      <a:pt x="0" y="14968"/>
                    </a:moveTo>
                    <a:cubicBezTo>
                      <a:pt x="2878" y="6046"/>
                      <a:pt x="11182" y="-1"/>
                      <a:pt x="20557" y="0"/>
                    </a:cubicBezTo>
                    <a:cubicBezTo>
                      <a:pt x="29513" y="0"/>
                      <a:pt x="37541" y="5528"/>
                      <a:pt x="40736" y="13895"/>
                    </a:cubicBezTo>
                  </a:path>
                  <a:path w="40736" h="21600" stroke="0" extrusionOk="0">
                    <a:moveTo>
                      <a:pt x="0" y="14968"/>
                    </a:moveTo>
                    <a:cubicBezTo>
                      <a:pt x="2878" y="6046"/>
                      <a:pt x="11182" y="-1"/>
                      <a:pt x="20557" y="0"/>
                    </a:cubicBezTo>
                    <a:cubicBezTo>
                      <a:pt x="29513" y="0"/>
                      <a:pt x="37541" y="5528"/>
                      <a:pt x="40736" y="13895"/>
                    </a:cubicBezTo>
                    <a:lnTo>
                      <a:pt x="20557" y="21600"/>
                    </a:lnTo>
                    <a:lnTo>
                      <a:pt x="0" y="14968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90" name="Arc 16"/>
              <p:cNvSpPr>
                <a:spLocks/>
              </p:cNvSpPr>
              <p:nvPr/>
            </p:nvSpPr>
            <p:spPr bwMode="auto">
              <a:xfrm>
                <a:off x="923" y="1878"/>
                <a:ext cx="342" cy="102"/>
              </a:xfrm>
              <a:custGeom>
                <a:avLst/>
                <a:gdLst>
                  <a:gd name="T0" fmla="*/ 0 w 40698"/>
                  <a:gd name="T1" fmla="*/ 0 h 21600"/>
                  <a:gd name="T2" fmla="*/ 0 w 40698"/>
                  <a:gd name="T3" fmla="*/ 0 h 21600"/>
                  <a:gd name="T4" fmla="*/ 0 w 4069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698"/>
                  <a:gd name="T10" fmla="*/ 0 h 21600"/>
                  <a:gd name="T11" fmla="*/ 40698 w 4069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698" h="21600" fill="none" extrusionOk="0">
                    <a:moveTo>
                      <a:pt x="-1" y="14916"/>
                    </a:moveTo>
                    <a:cubicBezTo>
                      <a:pt x="2894" y="6021"/>
                      <a:pt x="11185" y="-1"/>
                      <a:pt x="20540" y="0"/>
                    </a:cubicBezTo>
                    <a:cubicBezTo>
                      <a:pt x="29474" y="0"/>
                      <a:pt x="37487" y="5501"/>
                      <a:pt x="40697" y="13839"/>
                    </a:cubicBezTo>
                  </a:path>
                  <a:path w="40698" h="21600" stroke="0" extrusionOk="0">
                    <a:moveTo>
                      <a:pt x="-1" y="14916"/>
                    </a:moveTo>
                    <a:cubicBezTo>
                      <a:pt x="2894" y="6021"/>
                      <a:pt x="11185" y="-1"/>
                      <a:pt x="20540" y="0"/>
                    </a:cubicBezTo>
                    <a:cubicBezTo>
                      <a:pt x="29474" y="0"/>
                      <a:pt x="37487" y="5501"/>
                      <a:pt x="40697" y="13839"/>
                    </a:cubicBezTo>
                    <a:lnTo>
                      <a:pt x="20540" y="21600"/>
                    </a:lnTo>
                    <a:lnTo>
                      <a:pt x="-1" y="14916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91" name="Arc 17"/>
              <p:cNvSpPr>
                <a:spLocks/>
              </p:cNvSpPr>
              <p:nvPr/>
            </p:nvSpPr>
            <p:spPr bwMode="auto">
              <a:xfrm>
                <a:off x="713" y="1930"/>
                <a:ext cx="214" cy="126"/>
              </a:xfrm>
              <a:custGeom>
                <a:avLst/>
                <a:gdLst>
                  <a:gd name="T0" fmla="*/ 0 w 32990"/>
                  <a:gd name="T1" fmla="*/ 0 h 25945"/>
                  <a:gd name="T2" fmla="*/ 0 w 32990"/>
                  <a:gd name="T3" fmla="*/ 0 h 25945"/>
                  <a:gd name="T4" fmla="*/ 0 w 32990"/>
                  <a:gd name="T5" fmla="*/ 0 h 25945"/>
                  <a:gd name="T6" fmla="*/ 0 60000 65536"/>
                  <a:gd name="T7" fmla="*/ 0 60000 65536"/>
                  <a:gd name="T8" fmla="*/ 0 60000 65536"/>
                  <a:gd name="T9" fmla="*/ 0 w 32990"/>
                  <a:gd name="T10" fmla="*/ 0 h 25945"/>
                  <a:gd name="T11" fmla="*/ 32990 w 32990"/>
                  <a:gd name="T12" fmla="*/ 25945 h 259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90" h="25945" fill="none" extrusionOk="0">
                    <a:moveTo>
                      <a:pt x="441" y="25945"/>
                    </a:moveTo>
                    <a:cubicBezTo>
                      <a:pt x="147" y="24515"/>
                      <a:pt x="0" y="2305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25" y="-1"/>
                      <a:pt x="29569" y="1124"/>
                      <a:pt x="32989" y="3247"/>
                    </a:cubicBezTo>
                  </a:path>
                  <a:path w="32990" h="25945" stroke="0" extrusionOk="0">
                    <a:moveTo>
                      <a:pt x="441" y="25945"/>
                    </a:moveTo>
                    <a:cubicBezTo>
                      <a:pt x="147" y="24515"/>
                      <a:pt x="0" y="2305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25" y="-1"/>
                      <a:pt x="29569" y="1124"/>
                      <a:pt x="32989" y="3247"/>
                    </a:cubicBezTo>
                    <a:lnTo>
                      <a:pt x="21600" y="21600"/>
                    </a:lnTo>
                    <a:lnTo>
                      <a:pt x="441" y="25945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92" name="Arc 18"/>
              <p:cNvSpPr>
                <a:spLocks/>
              </p:cNvSpPr>
              <p:nvPr/>
            </p:nvSpPr>
            <p:spPr bwMode="auto">
              <a:xfrm>
                <a:off x="715" y="1932"/>
                <a:ext cx="211" cy="123"/>
              </a:xfrm>
              <a:custGeom>
                <a:avLst/>
                <a:gdLst>
                  <a:gd name="T0" fmla="*/ 0 w 32950"/>
                  <a:gd name="T1" fmla="*/ 0 h 25966"/>
                  <a:gd name="T2" fmla="*/ 0 w 32950"/>
                  <a:gd name="T3" fmla="*/ 0 h 25966"/>
                  <a:gd name="T4" fmla="*/ 0 w 32950"/>
                  <a:gd name="T5" fmla="*/ 0 h 25966"/>
                  <a:gd name="T6" fmla="*/ 0 60000 65536"/>
                  <a:gd name="T7" fmla="*/ 0 60000 65536"/>
                  <a:gd name="T8" fmla="*/ 0 60000 65536"/>
                  <a:gd name="T9" fmla="*/ 0 w 32950"/>
                  <a:gd name="T10" fmla="*/ 0 h 25966"/>
                  <a:gd name="T11" fmla="*/ 32950 w 32950"/>
                  <a:gd name="T12" fmla="*/ 25966 h 259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50" h="25966" fill="none" extrusionOk="0">
                    <a:moveTo>
                      <a:pt x="445" y="25966"/>
                    </a:moveTo>
                    <a:cubicBezTo>
                      <a:pt x="149" y="24529"/>
                      <a:pt x="0" y="2306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08" y="-1"/>
                      <a:pt x="29538" y="1115"/>
                      <a:pt x="32949" y="3222"/>
                    </a:cubicBezTo>
                  </a:path>
                  <a:path w="32950" h="25966" stroke="0" extrusionOk="0">
                    <a:moveTo>
                      <a:pt x="445" y="25966"/>
                    </a:moveTo>
                    <a:cubicBezTo>
                      <a:pt x="149" y="24529"/>
                      <a:pt x="0" y="2306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08" y="-1"/>
                      <a:pt x="29538" y="1115"/>
                      <a:pt x="32949" y="3222"/>
                    </a:cubicBezTo>
                    <a:lnTo>
                      <a:pt x="21600" y="21600"/>
                    </a:lnTo>
                    <a:lnTo>
                      <a:pt x="445" y="25966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93" name="Arc 19"/>
              <p:cNvSpPr>
                <a:spLocks/>
              </p:cNvSpPr>
              <p:nvPr/>
            </p:nvSpPr>
            <p:spPr bwMode="auto">
              <a:xfrm>
                <a:off x="682" y="2217"/>
                <a:ext cx="216" cy="99"/>
              </a:xfrm>
              <a:custGeom>
                <a:avLst/>
                <a:gdLst>
                  <a:gd name="T0" fmla="*/ 0 w 32074"/>
                  <a:gd name="T1" fmla="*/ 0 h 22517"/>
                  <a:gd name="T2" fmla="*/ 0 w 32074"/>
                  <a:gd name="T3" fmla="*/ 0 h 22517"/>
                  <a:gd name="T4" fmla="*/ 0 w 32074"/>
                  <a:gd name="T5" fmla="*/ 0 h 22517"/>
                  <a:gd name="T6" fmla="*/ 0 60000 65536"/>
                  <a:gd name="T7" fmla="*/ 0 60000 65536"/>
                  <a:gd name="T8" fmla="*/ 0 60000 65536"/>
                  <a:gd name="T9" fmla="*/ 0 w 32074"/>
                  <a:gd name="T10" fmla="*/ 0 h 22517"/>
                  <a:gd name="T11" fmla="*/ 32074 w 32074"/>
                  <a:gd name="T12" fmla="*/ 22517 h 225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74" h="22517" fill="none" extrusionOk="0">
                    <a:moveTo>
                      <a:pt x="32073" y="19807"/>
                    </a:moveTo>
                    <a:cubicBezTo>
                      <a:pt x="28868" y="21584"/>
                      <a:pt x="25264" y="22516"/>
                      <a:pt x="21600" y="22517"/>
                    </a:cubicBezTo>
                    <a:cubicBezTo>
                      <a:pt x="9670" y="22517"/>
                      <a:pt x="0" y="12846"/>
                      <a:pt x="0" y="917"/>
                    </a:cubicBezTo>
                    <a:cubicBezTo>
                      <a:pt x="-1" y="611"/>
                      <a:pt x="6" y="305"/>
                      <a:pt x="19" y="0"/>
                    </a:cubicBezTo>
                  </a:path>
                  <a:path w="32074" h="22517" stroke="0" extrusionOk="0">
                    <a:moveTo>
                      <a:pt x="32073" y="19807"/>
                    </a:moveTo>
                    <a:cubicBezTo>
                      <a:pt x="28868" y="21584"/>
                      <a:pt x="25264" y="22516"/>
                      <a:pt x="21600" y="22517"/>
                    </a:cubicBezTo>
                    <a:cubicBezTo>
                      <a:pt x="9670" y="22517"/>
                      <a:pt x="0" y="12846"/>
                      <a:pt x="0" y="917"/>
                    </a:cubicBezTo>
                    <a:cubicBezTo>
                      <a:pt x="-1" y="611"/>
                      <a:pt x="6" y="305"/>
                      <a:pt x="19" y="0"/>
                    </a:cubicBezTo>
                    <a:lnTo>
                      <a:pt x="21600" y="917"/>
                    </a:lnTo>
                    <a:lnTo>
                      <a:pt x="32073" y="19807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94" name="Arc 20"/>
              <p:cNvSpPr>
                <a:spLocks/>
              </p:cNvSpPr>
              <p:nvPr/>
            </p:nvSpPr>
            <p:spPr bwMode="auto">
              <a:xfrm>
                <a:off x="684" y="2217"/>
                <a:ext cx="213" cy="96"/>
              </a:xfrm>
              <a:custGeom>
                <a:avLst/>
                <a:gdLst>
                  <a:gd name="T0" fmla="*/ 0 w 32013"/>
                  <a:gd name="T1" fmla="*/ 0 h 22524"/>
                  <a:gd name="T2" fmla="*/ 0 w 32013"/>
                  <a:gd name="T3" fmla="*/ 0 h 22524"/>
                  <a:gd name="T4" fmla="*/ 0 w 32013"/>
                  <a:gd name="T5" fmla="*/ 0 h 22524"/>
                  <a:gd name="T6" fmla="*/ 0 60000 65536"/>
                  <a:gd name="T7" fmla="*/ 0 60000 65536"/>
                  <a:gd name="T8" fmla="*/ 0 60000 65536"/>
                  <a:gd name="T9" fmla="*/ 0 w 32013"/>
                  <a:gd name="T10" fmla="*/ 0 h 22524"/>
                  <a:gd name="T11" fmla="*/ 32013 w 32013"/>
                  <a:gd name="T12" fmla="*/ 22524 h 225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13" h="22524" fill="none" extrusionOk="0">
                    <a:moveTo>
                      <a:pt x="32013" y="19848"/>
                    </a:moveTo>
                    <a:cubicBezTo>
                      <a:pt x="28823" y="21603"/>
                      <a:pt x="25241" y="22523"/>
                      <a:pt x="21600" y="22524"/>
                    </a:cubicBezTo>
                    <a:cubicBezTo>
                      <a:pt x="9670" y="22524"/>
                      <a:pt x="0" y="12853"/>
                      <a:pt x="0" y="924"/>
                    </a:cubicBezTo>
                    <a:cubicBezTo>
                      <a:pt x="-1" y="615"/>
                      <a:pt x="6" y="307"/>
                      <a:pt x="19" y="-1"/>
                    </a:cubicBezTo>
                  </a:path>
                  <a:path w="32013" h="22524" stroke="0" extrusionOk="0">
                    <a:moveTo>
                      <a:pt x="32013" y="19848"/>
                    </a:moveTo>
                    <a:cubicBezTo>
                      <a:pt x="28823" y="21603"/>
                      <a:pt x="25241" y="22523"/>
                      <a:pt x="21600" y="22524"/>
                    </a:cubicBezTo>
                    <a:cubicBezTo>
                      <a:pt x="9670" y="22524"/>
                      <a:pt x="0" y="12853"/>
                      <a:pt x="0" y="924"/>
                    </a:cubicBezTo>
                    <a:cubicBezTo>
                      <a:pt x="-1" y="615"/>
                      <a:pt x="6" y="307"/>
                      <a:pt x="19" y="-1"/>
                    </a:cubicBezTo>
                    <a:lnTo>
                      <a:pt x="21600" y="924"/>
                    </a:lnTo>
                    <a:lnTo>
                      <a:pt x="32013" y="19848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95" name="Arc 21"/>
              <p:cNvSpPr>
                <a:spLocks/>
              </p:cNvSpPr>
              <p:nvPr/>
            </p:nvSpPr>
            <p:spPr bwMode="auto">
              <a:xfrm>
                <a:off x="1262" y="1936"/>
                <a:ext cx="164" cy="120"/>
              </a:xfrm>
              <a:custGeom>
                <a:avLst/>
                <a:gdLst>
                  <a:gd name="T0" fmla="*/ 0 w 26077"/>
                  <a:gd name="T1" fmla="*/ 0 h 32051"/>
                  <a:gd name="T2" fmla="*/ 0 w 26077"/>
                  <a:gd name="T3" fmla="*/ 0 h 32051"/>
                  <a:gd name="T4" fmla="*/ 0 w 26077"/>
                  <a:gd name="T5" fmla="*/ 0 h 32051"/>
                  <a:gd name="T6" fmla="*/ 0 60000 65536"/>
                  <a:gd name="T7" fmla="*/ 0 60000 65536"/>
                  <a:gd name="T8" fmla="*/ 0 60000 65536"/>
                  <a:gd name="T9" fmla="*/ 0 w 26077"/>
                  <a:gd name="T10" fmla="*/ 0 h 32051"/>
                  <a:gd name="T11" fmla="*/ 26077 w 26077"/>
                  <a:gd name="T12" fmla="*/ 32051 h 320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77" h="32051" fill="none" extrusionOk="0">
                    <a:moveTo>
                      <a:pt x="0" y="469"/>
                    </a:moveTo>
                    <a:cubicBezTo>
                      <a:pt x="1471" y="157"/>
                      <a:pt x="2972" y="-1"/>
                      <a:pt x="4477" y="0"/>
                    </a:cubicBezTo>
                    <a:cubicBezTo>
                      <a:pt x="16406" y="0"/>
                      <a:pt x="26077" y="9670"/>
                      <a:pt x="26077" y="21600"/>
                    </a:cubicBezTo>
                    <a:cubicBezTo>
                      <a:pt x="26077" y="25255"/>
                      <a:pt x="25149" y="28851"/>
                      <a:pt x="23380" y="32051"/>
                    </a:cubicBezTo>
                  </a:path>
                  <a:path w="26077" h="32051" stroke="0" extrusionOk="0">
                    <a:moveTo>
                      <a:pt x="0" y="469"/>
                    </a:moveTo>
                    <a:cubicBezTo>
                      <a:pt x="1471" y="157"/>
                      <a:pt x="2972" y="-1"/>
                      <a:pt x="4477" y="0"/>
                    </a:cubicBezTo>
                    <a:cubicBezTo>
                      <a:pt x="16406" y="0"/>
                      <a:pt x="26077" y="9670"/>
                      <a:pt x="26077" y="21600"/>
                    </a:cubicBezTo>
                    <a:cubicBezTo>
                      <a:pt x="26077" y="25255"/>
                      <a:pt x="25149" y="28851"/>
                      <a:pt x="23380" y="32051"/>
                    </a:cubicBezTo>
                    <a:lnTo>
                      <a:pt x="4477" y="21600"/>
                    </a:lnTo>
                    <a:lnTo>
                      <a:pt x="0" y="469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96" name="Arc 22"/>
              <p:cNvSpPr>
                <a:spLocks/>
              </p:cNvSpPr>
              <p:nvPr/>
            </p:nvSpPr>
            <p:spPr bwMode="auto">
              <a:xfrm>
                <a:off x="1263" y="1938"/>
                <a:ext cx="161" cy="118"/>
              </a:xfrm>
              <a:custGeom>
                <a:avLst/>
                <a:gdLst>
                  <a:gd name="T0" fmla="*/ 0 w 26034"/>
                  <a:gd name="T1" fmla="*/ 0 h 32133"/>
                  <a:gd name="T2" fmla="*/ 0 w 26034"/>
                  <a:gd name="T3" fmla="*/ 0 h 32133"/>
                  <a:gd name="T4" fmla="*/ 0 w 26034"/>
                  <a:gd name="T5" fmla="*/ 0 h 32133"/>
                  <a:gd name="T6" fmla="*/ 0 60000 65536"/>
                  <a:gd name="T7" fmla="*/ 0 60000 65536"/>
                  <a:gd name="T8" fmla="*/ 0 60000 65536"/>
                  <a:gd name="T9" fmla="*/ 0 w 26034"/>
                  <a:gd name="T10" fmla="*/ 0 h 32133"/>
                  <a:gd name="T11" fmla="*/ 26034 w 26034"/>
                  <a:gd name="T12" fmla="*/ 32133 h 321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34" h="32133" fill="none" extrusionOk="0">
                    <a:moveTo>
                      <a:pt x="-1" y="459"/>
                    </a:moveTo>
                    <a:cubicBezTo>
                      <a:pt x="1458" y="154"/>
                      <a:pt x="2944" y="-1"/>
                      <a:pt x="4434" y="0"/>
                    </a:cubicBezTo>
                    <a:cubicBezTo>
                      <a:pt x="16363" y="0"/>
                      <a:pt x="26034" y="9670"/>
                      <a:pt x="26034" y="21600"/>
                    </a:cubicBezTo>
                    <a:cubicBezTo>
                      <a:pt x="26034" y="25287"/>
                      <a:pt x="25089" y="28913"/>
                      <a:pt x="23291" y="32132"/>
                    </a:cubicBezTo>
                  </a:path>
                  <a:path w="26034" h="32133" stroke="0" extrusionOk="0">
                    <a:moveTo>
                      <a:pt x="-1" y="459"/>
                    </a:moveTo>
                    <a:cubicBezTo>
                      <a:pt x="1458" y="154"/>
                      <a:pt x="2944" y="-1"/>
                      <a:pt x="4434" y="0"/>
                    </a:cubicBezTo>
                    <a:cubicBezTo>
                      <a:pt x="16363" y="0"/>
                      <a:pt x="26034" y="9670"/>
                      <a:pt x="26034" y="21600"/>
                    </a:cubicBezTo>
                    <a:cubicBezTo>
                      <a:pt x="26034" y="25287"/>
                      <a:pt x="25089" y="28913"/>
                      <a:pt x="23291" y="32132"/>
                    </a:cubicBezTo>
                    <a:lnTo>
                      <a:pt x="4434" y="21600"/>
                    </a:lnTo>
                    <a:lnTo>
                      <a:pt x="-1" y="459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97" name="Arc 23"/>
              <p:cNvSpPr>
                <a:spLocks/>
              </p:cNvSpPr>
              <p:nvPr/>
            </p:nvSpPr>
            <p:spPr bwMode="auto">
              <a:xfrm>
                <a:off x="1308" y="2056"/>
                <a:ext cx="156" cy="119"/>
              </a:xfrm>
              <a:custGeom>
                <a:avLst/>
                <a:gdLst>
                  <a:gd name="T0" fmla="*/ 0 w 21600"/>
                  <a:gd name="T1" fmla="*/ 0 h 29154"/>
                  <a:gd name="T2" fmla="*/ 0 w 21600"/>
                  <a:gd name="T3" fmla="*/ 0 h 29154"/>
                  <a:gd name="T4" fmla="*/ 0 w 21600"/>
                  <a:gd name="T5" fmla="*/ 0 h 2915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154"/>
                  <a:gd name="T11" fmla="*/ 21600 w 21600"/>
                  <a:gd name="T12" fmla="*/ 29154 h 291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154" fill="none" extrusionOk="0">
                    <a:moveTo>
                      <a:pt x="13494" y="-1"/>
                    </a:moveTo>
                    <a:cubicBezTo>
                      <a:pt x="18617" y="4098"/>
                      <a:pt x="21600" y="10304"/>
                      <a:pt x="21600" y="16866"/>
                    </a:cubicBezTo>
                    <a:cubicBezTo>
                      <a:pt x="21600" y="21256"/>
                      <a:pt x="20261" y="25543"/>
                      <a:pt x="17764" y="29154"/>
                    </a:cubicBezTo>
                  </a:path>
                  <a:path w="21600" h="29154" stroke="0" extrusionOk="0">
                    <a:moveTo>
                      <a:pt x="13494" y="-1"/>
                    </a:moveTo>
                    <a:cubicBezTo>
                      <a:pt x="18617" y="4098"/>
                      <a:pt x="21600" y="10304"/>
                      <a:pt x="21600" y="16866"/>
                    </a:cubicBezTo>
                    <a:cubicBezTo>
                      <a:pt x="21600" y="21256"/>
                      <a:pt x="20261" y="25543"/>
                      <a:pt x="17764" y="29154"/>
                    </a:cubicBezTo>
                    <a:lnTo>
                      <a:pt x="0" y="16866"/>
                    </a:lnTo>
                    <a:lnTo>
                      <a:pt x="13494" y="-1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98" name="Arc 24"/>
              <p:cNvSpPr>
                <a:spLocks/>
              </p:cNvSpPr>
              <p:nvPr/>
            </p:nvSpPr>
            <p:spPr bwMode="auto">
              <a:xfrm>
                <a:off x="1308" y="2057"/>
                <a:ext cx="154" cy="117"/>
              </a:xfrm>
              <a:custGeom>
                <a:avLst/>
                <a:gdLst>
                  <a:gd name="T0" fmla="*/ 0 w 21600"/>
                  <a:gd name="T1" fmla="*/ 0 h 29302"/>
                  <a:gd name="T2" fmla="*/ 0 w 21600"/>
                  <a:gd name="T3" fmla="*/ 0 h 29302"/>
                  <a:gd name="T4" fmla="*/ 0 w 21600"/>
                  <a:gd name="T5" fmla="*/ 0 h 2930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302"/>
                  <a:gd name="T11" fmla="*/ 21600 w 21600"/>
                  <a:gd name="T12" fmla="*/ 29302 h 293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302" fill="none" extrusionOk="0">
                    <a:moveTo>
                      <a:pt x="13412" y="0"/>
                    </a:moveTo>
                    <a:cubicBezTo>
                      <a:pt x="18584" y="4097"/>
                      <a:pt x="21600" y="10333"/>
                      <a:pt x="21600" y="16931"/>
                    </a:cubicBezTo>
                    <a:cubicBezTo>
                      <a:pt x="21600" y="21356"/>
                      <a:pt x="20240" y="25674"/>
                      <a:pt x="17706" y="29301"/>
                    </a:cubicBezTo>
                  </a:path>
                  <a:path w="21600" h="29302" stroke="0" extrusionOk="0">
                    <a:moveTo>
                      <a:pt x="13412" y="0"/>
                    </a:moveTo>
                    <a:cubicBezTo>
                      <a:pt x="18584" y="4097"/>
                      <a:pt x="21600" y="10333"/>
                      <a:pt x="21600" y="16931"/>
                    </a:cubicBezTo>
                    <a:cubicBezTo>
                      <a:pt x="21600" y="21356"/>
                      <a:pt x="20240" y="25674"/>
                      <a:pt x="17706" y="29301"/>
                    </a:cubicBezTo>
                    <a:lnTo>
                      <a:pt x="0" y="16931"/>
                    </a:lnTo>
                    <a:lnTo>
                      <a:pt x="13412" y="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99" name="Arc 25"/>
              <p:cNvSpPr>
                <a:spLocks/>
              </p:cNvSpPr>
              <p:nvPr/>
            </p:nvSpPr>
            <p:spPr bwMode="auto">
              <a:xfrm>
                <a:off x="1257" y="2176"/>
                <a:ext cx="183" cy="172"/>
              </a:xfrm>
              <a:custGeom>
                <a:avLst/>
                <a:gdLst>
                  <a:gd name="T0" fmla="*/ 0 w 28724"/>
                  <a:gd name="T1" fmla="*/ 0 h 27592"/>
                  <a:gd name="T2" fmla="*/ 0 w 28724"/>
                  <a:gd name="T3" fmla="*/ 0 h 27592"/>
                  <a:gd name="T4" fmla="*/ 0 w 28724"/>
                  <a:gd name="T5" fmla="*/ 0 h 27592"/>
                  <a:gd name="T6" fmla="*/ 0 60000 65536"/>
                  <a:gd name="T7" fmla="*/ 0 60000 65536"/>
                  <a:gd name="T8" fmla="*/ 0 60000 65536"/>
                  <a:gd name="T9" fmla="*/ 0 w 28724"/>
                  <a:gd name="T10" fmla="*/ 0 h 27592"/>
                  <a:gd name="T11" fmla="*/ 28724 w 28724"/>
                  <a:gd name="T12" fmla="*/ 27592 h 275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24" h="27592" fill="none" extrusionOk="0">
                    <a:moveTo>
                      <a:pt x="27876" y="-1"/>
                    </a:moveTo>
                    <a:cubicBezTo>
                      <a:pt x="28438" y="1947"/>
                      <a:pt x="28724" y="3964"/>
                      <a:pt x="28724" y="5992"/>
                    </a:cubicBezTo>
                    <a:cubicBezTo>
                      <a:pt x="28724" y="17921"/>
                      <a:pt x="19053" y="27592"/>
                      <a:pt x="7124" y="27592"/>
                    </a:cubicBezTo>
                    <a:cubicBezTo>
                      <a:pt x="4698" y="27592"/>
                      <a:pt x="2289" y="27183"/>
                      <a:pt x="-1" y="26383"/>
                    </a:cubicBezTo>
                  </a:path>
                  <a:path w="28724" h="27592" stroke="0" extrusionOk="0">
                    <a:moveTo>
                      <a:pt x="27876" y="-1"/>
                    </a:moveTo>
                    <a:cubicBezTo>
                      <a:pt x="28438" y="1947"/>
                      <a:pt x="28724" y="3964"/>
                      <a:pt x="28724" y="5992"/>
                    </a:cubicBezTo>
                    <a:cubicBezTo>
                      <a:pt x="28724" y="17921"/>
                      <a:pt x="19053" y="27592"/>
                      <a:pt x="7124" y="27592"/>
                    </a:cubicBezTo>
                    <a:cubicBezTo>
                      <a:pt x="4698" y="27592"/>
                      <a:pt x="2289" y="27183"/>
                      <a:pt x="-1" y="26383"/>
                    </a:cubicBezTo>
                    <a:lnTo>
                      <a:pt x="7124" y="5992"/>
                    </a:lnTo>
                    <a:lnTo>
                      <a:pt x="27876" y="-1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00" name="Arc 26"/>
              <p:cNvSpPr>
                <a:spLocks/>
              </p:cNvSpPr>
              <p:nvPr/>
            </p:nvSpPr>
            <p:spPr bwMode="auto">
              <a:xfrm>
                <a:off x="1257" y="2176"/>
                <a:ext cx="180" cy="169"/>
              </a:xfrm>
              <a:custGeom>
                <a:avLst/>
                <a:gdLst>
                  <a:gd name="T0" fmla="*/ 0 w 28722"/>
                  <a:gd name="T1" fmla="*/ 0 h 27594"/>
                  <a:gd name="T2" fmla="*/ 0 w 28722"/>
                  <a:gd name="T3" fmla="*/ 0 h 27594"/>
                  <a:gd name="T4" fmla="*/ 0 w 28722"/>
                  <a:gd name="T5" fmla="*/ 0 h 27594"/>
                  <a:gd name="T6" fmla="*/ 0 60000 65536"/>
                  <a:gd name="T7" fmla="*/ 0 60000 65536"/>
                  <a:gd name="T8" fmla="*/ 0 60000 65536"/>
                  <a:gd name="T9" fmla="*/ 0 w 28722"/>
                  <a:gd name="T10" fmla="*/ 0 h 27594"/>
                  <a:gd name="T11" fmla="*/ 28722 w 28722"/>
                  <a:gd name="T12" fmla="*/ 27594 h 275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22" h="27594" fill="none" extrusionOk="0">
                    <a:moveTo>
                      <a:pt x="27873" y="0"/>
                    </a:moveTo>
                    <a:cubicBezTo>
                      <a:pt x="28436" y="1948"/>
                      <a:pt x="28722" y="3966"/>
                      <a:pt x="28722" y="5994"/>
                    </a:cubicBezTo>
                    <a:cubicBezTo>
                      <a:pt x="28722" y="17923"/>
                      <a:pt x="19051" y="27594"/>
                      <a:pt x="7122" y="27594"/>
                    </a:cubicBezTo>
                    <a:cubicBezTo>
                      <a:pt x="4697" y="27594"/>
                      <a:pt x="2289" y="27185"/>
                      <a:pt x="-1" y="26386"/>
                    </a:cubicBezTo>
                  </a:path>
                  <a:path w="28722" h="27594" stroke="0" extrusionOk="0">
                    <a:moveTo>
                      <a:pt x="27873" y="0"/>
                    </a:moveTo>
                    <a:cubicBezTo>
                      <a:pt x="28436" y="1948"/>
                      <a:pt x="28722" y="3966"/>
                      <a:pt x="28722" y="5994"/>
                    </a:cubicBezTo>
                    <a:cubicBezTo>
                      <a:pt x="28722" y="17923"/>
                      <a:pt x="19051" y="27594"/>
                      <a:pt x="7122" y="27594"/>
                    </a:cubicBezTo>
                    <a:cubicBezTo>
                      <a:pt x="4697" y="27594"/>
                      <a:pt x="2289" y="27185"/>
                      <a:pt x="-1" y="26386"/>
                    </a:cubicBezTo>
                    <a:lnTo>
                      <a:pt x="7122" y="5994"/>
                    </a:lnTo>
                    <a:lnTo>
                      <a:pt x="27873" y="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01" name="Arc 27"/>
              <p:cNvSpPr>
                <a:spLocks/>
              </p:cNvSpPr>
              <p:nvPr/>
            </p:nvSpPr>
            <p:spPr bwMode="auto">
              <a:xfrm>
                <a:off x="628" y="2055"/>
                <a:ext cx="99" cy="165"/>
              </a:xfrm>
              <a:custGeom>
                <a:avLst/>
                <a:gdLst>
                  <a:gd name="T0" fmla="*/ 0 w 21600"/>
                  <a:gd name="T1" fmla="*/ 0 h 41258"/>
                  <a:gd name="T2" fmla="*/ 0 w 21600"/>
                  <a:gd name="T3" fmla="*/ 0 h 41258"/>
                  <a:gd name="T4" fmla="*/ 0 w 21600"/>
                  <a:gd name="T5" fmla="*/ 0 h 4125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58"/>
                  <a:gd name="T11" fmla="*/ 21600 w 21600"/>
                  <a:gd name="T12" fmla="*/ 41258 h 412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58" fill="none" extrusionOk="0">
                    <a:moveTo>
                      <a:pt x="12768" y="41257"/>
                    </a:moveTo>
                    <a:cubicBezTo>
                      <a:pt x="4999" y="37777"/>
                      <a:pt x="0" y="30058"/>
                      <a:pt x="0" y="21546"/>
                    </a:cubicBezTo>
                    <a:cubicBezTo>
                      <a:pt x="-1" y="10211"/>
                      <a:pt x="8761" y="804"/>
                      <a:pt x="20068" y="0"/>
                    </a:cubicBezTo>
                  </a:path>
                  <a:path w="21600" h="41258" stroke="0" extrusionOk="0">
                    <a:moveTo>
                      <a:pt x="12768" y="41257"/>
                    </a:moveTo>
                    <a:cubicBezTo>
                      <a:pt x="4999" y="37777"/>
                      <a:pt x="0" y="30058"/>
                      <a:pt x="0" y="21546"/>
                    </a:cubicBezTo>
                    <a:cubicBezTo>
                      <a:pt x="-1" y="10211"/>
                      <a:pt x="8761" y="804"/>
                      <a:pt x="20068" y="0"/>
                    </a:cubicBezTo>
                    <a:lnTo>
                      <a:pt x="21600" y="21546"/>
                    </a:lnTo>
                    <a:lnTo>
                      <a:pt x="12768" y="41257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02" name="Arc 28"/>
              <p:cNvSpPr>
                <a:spLocks/>
              </p:cNvSpPr>
              <p:nvPr/>
            </p:nvSpPr>
            <p:spPr bwMode="auto">
              <a:xfrm>
                <a:off x="630" y="2057"/>
                <a:ext cx="97" cy="161"/>
              </a:xfrm>
              <a:custGeom>
                <a:avLst/>
                <a:gdLst>
                  <a:gd name="T0" fmla="*/ 0 w 21600"/>
                  <a:gd name="T1" fmla="*/ 0 h 41268"/>
                  <a:gd name="T2" fmla="*/ 0 w 21600"/>
                  <a:gd name="T3" fmla="*/ 0 h 41268"/>
                  <a:gd name="T4" fmla="*/ 0 w 21600"/>
                  <a:gd name="T5" fmla="*/ 0 h 4126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68"/>
                  <a:gd name="T11" fmla="*/ 21600 w 21600"/>
                  <a:gd name="T12" fmla="*/ 41268 h 412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68" fill="none" extrusionOk="0">
                    <a:moveTo>
                      <a:pt x="12790" y="41267"/>
                    </a:moveTo>
                    <a:cubicBezTo>
                      <a:pt x="5009" y="37792"/>
                      <a:pt x="0" y="30067"/>
                      <a:pt x="0" y="21546"/>
                    </a:cubicBezTo>
                    <a:cubicBezTo>
                      <a:pt x="-1" y="10209"/>
                      <a:pt x="8763" y="802"/>
                      <a:pt x="20072" y="0"/>
                    </a:cubicBezTo>
                  </a:path>
                  <a:path w="21600" h="41268" stroke="0" extrusionOk="0">
                    <a:moveTo>
                      <a:pt x="12790" y="41267"/>
                    </a:moveTo>
                    <a:cubicBezTo>
                      <a:pt x="5009" y="37792"/>
                      <a:pt x="0" y="30067"/>
                      <a:pt x="0" y="21546"/>
                    </a:cubicBezTo>
                    <a:cubicBezTo>
                      <a:pt x="-1" y="10209"/>
                      <a:pt x="8763" y="802"/>
                      <a:pt x="20072" y="0"/>
                    </a:cubicBezTo>
                    <a:lnTo>
                      <a:pt x="21600" y="21546"/>
                    </a:lnTo>
                    <a:lnTo>
                      <a:pt x="12790" y="41267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03" name="Arc 29"/>
              <p:cNvSpPr>
                <a:spLocks/>
              </p:cNvSpPr>
              <p:nvPr/>
            </p:nvSpPr>
            <p:spPr bwMode="auto">
              <a:xfrm>
                <a:off x="890" y="2279"/>
                <a:ext cx="375" cy="100"/>
              </a:xfrm>
              <a:custGeom>
                <a:avLst/>
                <a:gdLst>
                  <a:gd name="T0" fmla="*/ 0 w 39085"/>
                  <a:gd name="T1" fmla="*/ 0 h 21600"/>
                  <a:gd name="T2" fmla="*/ 0 w 39085"/>
                  <a:gd name="T3" fmla="*/ 0 h 21600"/>
                  <a:gd name="T4" fmla="*/ 0 w 3908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085"/>
                  <a:gd name="T10" fmla="*/ 0 h 21600"/>
                  <a:gd name="T11" fmla="*/ 39085 w 3908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85" h="21600" fill="none" extrusionOk="0">
                    <a:moveTo>
                      <a:pt x="39085" y="12120"/>
                    </a:moveTo>
                    <a:cubicBezTo>
                      <a:pt x="35065" y="18049"/>
                      <a:pt x="28368" y="21599"/>
                      <a:pt x="21206" y="21600"/>
                    </a:cubicBezTo>
                    <a:cubicBezTo>
                      <a:pt x="10860" y="21600"/>
                      <a:pt x="1967" y="14264"/>
                      <a:pt x="0" y="4107"/>
                    </a:cubicBezTo>
                  </a:path>
                  <a:path w="39085" h="21600" stroke="0" extrusionOk="0">
                    <a:moveTo>
                      <a:pt x="39085" y="12120"/>
                    </a:moveTo>
                    <a:cubicBezTo>
                      <a:pt x="35065" y="18049"/>
                      <a:pt x="28368" y="21599"/>
                      <a:pt x="21206" y="21600"/>
                    </a:cubicBezTo>
                    <a:cubicBezTo>
                      <a:pt x="10860" y="21600"/>
                      <a:pt x="1967" y="14264"/>
                      <a:pt x="0" y="4107"/>
                    </a:cubicBezTo>
                    <a:lnTo>
                      <a:pt x="21206" y="0"/>
                    </a:lnTo>
                    <a:lnTo>
                      <a:pt x="39085" y="1212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904" name="Arc 30"/>
              <p:cNvSpPr>
                <a:spLocks/>
              </p:cNvSpPr>
              <p:nvPr/>
            </p:nvSpPr>
            <p:spPr bwMode="auto">
              <a:xfrm>
                <a:off x="892" y="2279"/>
                <a:ext cx="370" cy="98"/>
              </a:xfrm>
              <a:custGeom>
                <a:avLst/>
                <a:gdLst>
                  <a:gd name="T0" fmla="*/ 0 w 39018"/>
                  <a:gd name="T1" fmla="*/ 0 h 21600"/>
                  <a:gd name="T2" fmla="*/ 0 w 39018"/>
                  <a:gd name="T3" fmla="*/ 0 h 21600"/>
                  <a:gd name="T4" fmla="*/ 0 w 390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018"/>
                  <a:gd name="T10" fmla="*/ 0 h 21600"/>
                  <a:gd name="T11" fmla="*/ 39018 w 390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18" h="21600" fill="none" extrusionOk="0">
                    <a:moveTo>
                      <a:pt x="39017" y="12206"/>
                    </a:moveTo>
                    <a:cubicBezTo>
                      <a:pt x="34990" y="18085"/>
                      <a:pt x="28323" y="21599"/>
                      <a:pt x="21198" y="21600"/>
                    </a:cubicBezTo>
                    <a:cubicBezTo>
                      <a:pt x="10868" y="21600"/>
                      <a:pt x="1984" y="14286"/>
                      <a:pt x="0" y="4149"/>
                    </a:cubicBezTo>
                  </a:path>
                  <a:path w="39018" h="21600" stroke="0" extrusionOk="0">
                    <a:moveTo>
                      <a:pt x="39017" y="12206"/>
                    </a:moveTo>
                    <a:cubicBezTo>
                      <a:pt x="34990" y="18085"/>
                      <a:pt x="28323" y="21599"/>
                      <a:pt x="21198" y="21600"/>
                    </a:cubicBezTo>
                    <a:cubicBezTo>
                      <a:pt x="10868" y="21600"/>
                      <a:pt x="1984" y="14286"/>
                      <a:pt x="0" y="4149"/>
                    </a:cubicBezTo>
                    <a:lnTo>
                      <a:pt x="21198" y="0"/>
                    </a:lnTo>
                    <a:lnTo>
                      <a:pt x="39017" y="12206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</p:grpSp>
        <p:sp>
          <p:nvSpPr>
            <p:cNvPr id="25741" name="Freeform 31"/>
            <p:cNvSpPr>
              <a:spLocks/>
            </p:cNvSpPr>
            <p:nvPr/>
          </p:nvSpPr>
          <p:spPr bwMode="auto">
            <a:xfrm>
              <a:off x="1628" y="398"/>
              <a:ext cx="365" cy="183"/>
            </a:xfrm>
            <a:custGeom>
              <a:avLst/>
              <a:gdLst>
                <a:gd name="T0" fmla="*/ 0 w 1460"/>
                <a:gd name="T1" fmla="*/ 0 h 730"/>
                <a:gd name="T2" fmla="*/ 0 w 1460"/>
                <a:gd name="T3" fmla="*/ 0 h 730"/>
                <a:gd name="T4" fmla="*/ 0 w 1460"/>
                <a:gd name="T5" fmla="*/ 0 h 730"/>
                <a:gd name="T6" fmla="*/ 0 w 1460"/>
                <a:gd name="T7" fmla="*/ 0 h 7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60"/>
                <a:gd name="T13" fmla="*/ 0 h 730"/>
                <a:gd name="T14" fmla="*/ 1460 w 1460"/>
                <a:gd name="T15" fmla="*/ 730 h 7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60" h="730">
                  <a:moveTo>
                    <a:pt x="177" y="0"/>
                  </a:moveTo>
                  <a:lnTo>
                    <a:pt x="1460" y="0"/>
                  </a:lnTo>
                  <a:lnTo>
                    <a:pt x="726" y="730"/>
                  </a:lnTo>
                  <a:lnTo>
                    <a:pt x="0" y="8"/>
                  </a:lnTo>
                </a:path>
              </a:pathLst>
            </a:custGeom>
            <a:noFill/>
            <a:ln w="9525">
              <a:solidFill>
                <a:srgbClr val="CF0E3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499"/>
            </a:p>
          </p:txBody>
        </p:sp>
        <p:grpSp>
          <p:nvGrpSpPr>
            <p:cNvPr id="25742" name="Group 32"/>
            <p:cNvGrpSpPr>
              <a:grpSpLocks/>
            </p:cNvGrpSpPr>
            <p:nvPr/>
          </p:nvGrpSpPr>
          <p:grpSpPr bwMode="auto">
            <a:xfrm>
              <a:off x="1927" y="332"/>
              <a:ext cx="171" cy="169"/>
              <a:chOff x="1179" y="1966"/>
              <a:chExt cx="171" cy="169"/>
            </a:xfrm>
          </p:grpSpPr>
          <p:sp>
            <p:nvSpPr>
              <p:cNvPr id="25869" name="Freeform 33"/>
              <p:cNvSpPr>
                <a:spLocks/>
              </p:cNvSpPr>
              <p:nvPr/>
            </p:nvSpPr>
            <p:spPr bwMode="auto">
              <a:xfrm>
                <a:off x="1203" y="2068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7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70" name="Freeform 34"/>
              <p:cNvSpPr>
                <a:spLocks/>
              </p:cNvSpPr>
              <p:nvPr/>
            </p:nvSpPr>
            <p:spPr bwMode="auto">
              <a:xfrm>
                <a:off x="1205" y="2070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7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71" name="Rectangle 35"/>
              <p:cNvSpPr>
                <a:spLocks noChangeArrowheads="1"/>
              </p:cNvSpPr>
              <p:nvPr/>
            </p:nvSpPr>
            <p:spPr bwMode="auto">
              <a:xfrm>
                <a:off x="1203" y="2086"/>
                <a:ext cx="129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872" name="Rectangle 36"/>
              <p:cNvSpPr>
                <a:spLocks noChangeArrowheads="1"/>
              </p:cNvSpPr>
              <p:nvPr/>
            </p:nvSpPr>
            <p:spPr bwMode="auto">
              <a:xfrm>
                <a:off x="1204" y="2087"/>
                <a:ext cx="127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873" name="Freeform 37"/>
              <p:cNvSpPr>
                <a:spLocks/>
              </p:cNvSpPr>
              <p:nvPr/>
            </p:nvSpPr>
            <p:spPr bwMode="auto">
              <a:xfrm>
                <a:off x="1332" y="2068"/>
                <a:ext cx="16" cy="40"/>
              </a:xfrm>
              <a:custGeom>
                <a:avLst/>
                <a:gdLst>
                  <a:gd name="T0" fmla="*/ 0 w 64"/>
                  <a:gd name="T1" fmla="*/ 0 h 160"/>
                  <a:gd name="T2" fmla="*/ 0 w 64"/>
                  <a:gd name="T3" fmla="*/ 0 h 160"/>
                  <a:gd name="T4" fmla="*/ 0 w 64"/>
                  <a:gd name="T5" fmla="*/ 0 h 160"/>
                  <a:gd name="T6" fmla="*/ 0 w 64"/>
                  <a:gd name="T7" fmla="*/ 0 h 160"/>
                  <a:gd name="T8" fmla="*/ 0 w 64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60"/>
                  <a:gd name="T17" fmla="*/ 64 w 64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60">
                    <a:moveTo>
                      <a:pt x="0" y="160"/>
                    </a:moveTo>
                    <a:lnTo>
                      <a:pt x="64" y="96"/>
                    </a:lnTo>
                    <a:lnTo>
                      <a:pt x="64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74" name="Freeform 38"/>
              <p:cNvSpPr>
                <a:spLocks/>
              </p:cNvSpPr>
              <p:nvPr/>
            </p:nvSpPr>
            <p:spPr bwMode="auto">
              <a:xfrm>
                <a:off x="1332" y="2068"/>
                <a:ext cx="16" cy="40"/>
              </a:xfrm>
              <a:custGeom>
                <a:avLst/>
                <a:gdLst>
                  <a:gd name="T0" fmla="*/ 0 w 64"/>
                  <a:gd name="T1" fmla="*/ 0 h 160"/>
                  <a:gd name="T2" fmla="*/ 0 w 64"/>
                  <a:gd name="T3" fmla="*/ 0 h 160"/>
                  <a:gd name="T4" fmla="*/ 0 w 64"/>
                  <a:gd name="T5" fmla="*/ 0 h 160"/>
                  <a:gd name="T6" fmla="*/ 0 w 64"/>
                  <a:gd name="T7" fmla="*/ 0 h 160"/>
                  <a:gd name="T8" fmla="*/ 0 w 64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60"/>
                  <a:gd name="T17" fmla="*/ 64 w 64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60">
                    <a:moveTo>
                      <a:pt x="0" y="160"/>
                    </a:moveTo>
                    <a:lnTo>
                      <a:pt x="64" y="96"/>
                    </a:lnTo>
                    <a:lnTo>
                      <a:pt x="64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75" name="Freeform 39"/>
              <p:cNvSpPr>
                <a:spLocks/>
              </p:cNvSpPr>
              <p:nvPr/>
            </p:nvSpPr>
            <p:spPr bwMode="auto">
              <a:xfrm>
                <a:off x="1207" y="2068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76" name="Freeform 40"/>
              <p:cNvSpPr>
                <a:spLocks/>
              </p:cNvSpPr>
              <p:nvPr/>
            </p:nvSpPr>
            <p:spPr bwMode="auto">
              <a:xfrm>
                <a:off x="1207" y="2068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77" name="Freeform 41"/>
              <p:cNvSpPr>
                <a:spLocks/>
              </p:cNvSpPr>
              <p:nvPr/>
            </p:nvSpPr>
            <p:spPr bwMode="auto">
              <a:xfrm>
                <a:off x="1205" y="1966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9" y="0"/>
                    </a:lnTo>
                    <a:lnTo>
                      <a:pt x="565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78" name="Freeform 42"/>
              <p:cNvSpPr>
                <a:spLocks/>
              </p:cNvSpPr>
              <p:nvPr/>
            </p:nvSpPr>
            <p:spPr bwMode="auto">
              <a:xfrm>
                <a:off x="1205" y="1966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9" y="0"/>
                    </a:lnTo>
                    <a:lnTo>
                      <a:pt x="565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79" name="Rectangle 43"/>
              <p:cNvSpPr>
                <a:spLocks noChangeArrowheads="1"/>
              </p:cNvSpPr>
              <p:nvPr/>
            </p:nvSpPr>
            <p:spPr bwMode="auto">
              <a:xfrm>
                <a:off x="1206" y="1981"/>
                <a:ext cx="127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880" name="Rectangle 44"/>
              <p:cNvSpPr>
                <a:spLocks noChangeArrowheads="1"/>
              </p:cNvSpPr>
              <p:nvPr/>
            </p:nvSpPr>
            <p:spPr bwMode="auto">
              <a:xfrm>
                <a:off x="1216" y="1993"/>
                <a:ext cx="105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881" name="Freeform 45"/>
              <p:cNvSpPr>
                <a:spLocks/>
              </p:cNvSpPr>
              <p:nvPr/>
            </p:nvSpPr>
            <p:spPr bwMode="auto">
              <a:xfrm>
                <a:off x="1332" y="1966"/>
                <a:ext cx="14" cy="112"/>
              </a:xfrm>
              <a:custGeom>
                <a:avLst/>
                <a:gdLst>
                  <a:gd name="T0" fmla="*/ 0 w 56"/>
                  <a:gd name="T1" fmla="*/ 0 h 449"/>
                  <a:gd name="T2" fmla="*/ 0 w 56"/>
                  <a:gd name="T3" fmla="*/ 0 h 449"/>
                  <a:gd name="T4" fmla="*/ 0 w 56"/>
                  <a:gd name="T5" fmla="*/ 0 h 449"/>
                  <a:gd name="T6" fmla="*/ 0 w 56"/>
                  <a:gd name="T7" fmla="*/ 0 h 449"/>
                  <a:gd name="T8" fmla="*/ 0 w 56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449"/>
                  <a:gd name="T17" fmla="*/ 56 w 56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449">
                    <a:moveTo>
                      <a:pt x="0" y="449"/>
                    </a:moveTo>
                    <a:lnTo>
                      <a:pt x="56" y="401"/>
                    </a:lnTo>
                    <a:lnTo>
                      <a:pt x="56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82" name="Freeform 46"/>
              <p:cNvSpPr>
                <a:spLocks/>
              </p:cNvSpPr>
              <p:nvPr/>
            </p:nvSpPr>
            <p:spPr bwMode="auto">
              <a:xfrm>
                <a:off x="1332" y="1966"/>
                <a:ext cx="14" cy="112"/>
              </a:xfrm>
              <a:custGeom>
                <a:avLst/>
                <a:gdLst>
                  <a:gd name="T0" fmla="*/ 0 w 56"/>
                  <a:gd name="T1" fmla="*/ 0 h 449"/>
                  <a:gd name="T2" fmla="*/ 0 w 56"/>
                  <a:gd name="T3" fmla="*/ 0 h 449"/>
                  <a:gd name="T4" fmla="*/ 0 w 56"/>
                  <a:gd name="T5" fmla="*/ 0 h 449"/>
                  <a:gd name="T6" fmla="*/ 0 w 56"/>
                  <a:gd name="T7" fmla="*/ 0 h 449"/>
                  <a:gd name="T8" fmla="*/ 0 w 56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449"/>
                  <a:gd name="T17" fmla="*/ 56 w 56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449">
                    <a:moveTo>
                      <a:pt x="0" y="449"/>
                    </a:moveTo>
                    <a:lnTo>
                      <a:pt x="56" y="401"/>
                    </a:lnTo>
                    <a:lnTo>
                      <a:pt x="56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83" name="Freeform 47"/>
              <p:cNvSpPr>
                <a:spLocks/>
              </p:cNvSpPr>
              <p:nvPr/>
            </p:nvSpPr>
            <p:spPr bwMode="auto">
              <a:xfrm>
                <a:off x="1179" y="2104"/>
                <a:ext cx="159" cy="25"/>
              </a:xfrm>
              <a:custGeom>
                <a:avLst/>
                <a:gdLst>
                  <a:gd name="T0" fmla="*/ 0 w 638"/>
                  <a:gd name="T1" fmla="*/ 0 h 96"/>
                  <a:gd name="T2" fmla="*/ 0 w 638"/>
                  <a:gd name="T3" fmla="*/ 0 h 96"/>
                  <a:gd name="T4" fmla="*/ 0 w 638"/>
                  <a:gd name="T5" fmla="*/ 0 h 96"/>
                  <a:gd name="T6" fmla="*/ 0 w 638"/>
                  <a:gd name="T7" fmla="*/ 0 h 96"/>
                  <a:gd name="T8" fmla="*/ 0 w 638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8"/>
                  <a:gd name="T16" fmla="*/ 0 h 96"/>
                  <a:gd name="T17" fmla="*/ 638 w 63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8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8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84" name="Freeform 48"/>
              <p:cNvSpPr>
                <a:spLocks/>
              </p:cNvSpPr>
              <p:nvPr/>
            </p:nvSpPr>
            <p:spPr bwMode="auto">
              <a:xfrm>
                <a:off x="1179" y="2104"/>
                <a:ext cx="159" cy="25"/>
              </a:xfrm>
              <a:custGeom>
                <a:avLst/>
                <a:gdLst>
                  <a:gd name="T0" fmla="*/ 0 w 638"/>
                  <a:gd name="T1" fmla="*/ 0 h 96"/>
                  <a:gd name="T2" fmla="*/ 0 w 638"/>
                  <a:gd name="T3" fmla="*/ 0 h 96"/>
                  <a:gd name="T4" fmla="*/ 0 w 638"/>
                  <a:gd name="T5" fmla="*/ 0 h 96"/>
                  <a:gd name="T6" fmla="*/ 0 w 638"/>
                  <a:gd name="T7" fmla="*/ 0 h 96"/>
                  <a:gd name="T8" fmla="*/ 0 w 638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8"/>
                  <a:gd name="T16" fmla="*/ 0 h 96"/>
                  <a:gd name="T17" fmla="*/ 638 w 63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8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8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85" name="Freeform 49"/>
              <p:cNvSpPr>
                <a:spLocks/>
              </p:cNvSpPr>
              <p:nvPr/>
            </p:nvSpPr>
            <p:spPr bwMode="auto">
              <a:xfrm>
                <a:off x="1318" y="2104"/>
                <a:ext cx="20" cy="31"/>
              </a:xfrm>
              <a:custGeom>
                <a:avLst/>
                <a:gdLst>
                  <a:gd name="T0" fmla="*/ 0 w 81"/>
                  <a:gd name="T1" fmla="*/ 0 h 120"/>
                  <a:gd name="T2" fmla="*/ 0 w 81"/>
                  <a:gd name="T3" fmla="*/ 0 h 120"/>
                  <a:gd name="T4" fmla="*/ 0 w 81"/>
                  <a:gd name="T5" fmla="*/ 0 h 120"/>
                  <a:gd name="T6" fmla="*/ 0 w 81"/>
                  <a:gd name="T7" fmla="*/ 0 h 120"/>
                  <a:gd name="T8" fmla="*/ 0 w 81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20"/>
                  <a:gd name="T17" fmla="*/ 81 w 81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20">
                    <a:moveTo>
                      <a:pt x="0" y="120"/>
                    </a:moveTo>
                    <a:lnTo>
                      <a:pt x="81" y="40"/>
                    </a:lnTo>
                    <a:lnTo>
                      <a:pt x="81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86" name="Freeform 50"/>
              <p:cNvSpPr>
                <a:spLocks/>
              </p:cNvSpPr>
              <p:nvPr/>
            </p:nvSpPr>
            <p:spPr bwMode="auto">
              <a:xfrm>
                <a:off x="1318" y="2104"/>
                <a:ext cx="20" cy="31"/>
              </a:xfrm>
              <a:custGeom>
                <a:avLst/>
                <a:gdLst>
                  <a:gd name="T0" fmla="*/ 0 w 81"/>
                  <a:gd name="T1" fmla="*/ 0 h 120"/>
                  <a:gd name="T2" fmla="*/ 0 w 81"/>
                  <a:gd name="T3" fmla="*/ 0 h 120"/>
                  <a:gd name="T4" fmla="*/ 0 w 81"/>
                  <a:gd name="T5" fmla="*/ 0 h 120"/>
                  <a:gd name="T6" fmla="*/ 0 w 81"/>
                  <a:gd name="T7" fmla="*/ 0 h 120"/>
                  <a:gd name="T8" fmla="*/ 0 w 81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20"/>
                  <a:gd name="T17" fmla="*/ 81 w 81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20">
                    <a:moveTo>
                      <a:pt x="0" y="120"/>
                    </a:moveTo>
                    <a:lnTo>
                      <a:pt x="81" y="40"/>
                    </a:lnTo>
                    <a:lnTo>
                      <a:pt x="81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87" name="Rectangle 51"/>
              <p:cNvSpPr>
                <a:spLocks noChangeArrowheads="1"/>
              </p:cNvSpPr>
              <p:nvPr/>
            </p:nvSpPr>
            <p:spPr bwMode="auto">
              <a:xfrm>
                <a:off x="1179" y="21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888" name="Rectangle 52"/>
              <p:cNvSpPr>
                <a:spLocks noChangeArrowheads="1"/>
              </p:cNvSpPr>
              <p:nvPr/>
            </p:nvSpPr>
            <p:spPr bwMode="auto">
              <a:xfrm>
                <a:off x="1180" y="21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</p:grpSp>
        <p:grpSp>
          <p:nvGrpSpPr>
            <p:cNvPr id="25743" name="Group 53"/>
            <p:cNvGrpSpPr>
              <a:grpSpLocks/>
            </p:cNvGrpSpPr>
            <p:nvPr/>
          </p:nvGrpSpPr>
          <p:grpSpPr bwMode="auto">
            <a:xfrm>
              <a:off x="1971" y="370"/>
              <a:ext cx="94" cy="56"/>
              <a:chOff x="1223" y="2004"/>
              <a:chExt cx="94" cy="56"/>
            </a:xfrm>
          </p:grpSpPr>
          <p:grpSp>
            <p:nvGrpSpPr>
              <p:cNvPr id="25842" name="Group 54"/>
              <p:cNvGrpSpPr>
                <a:grpSpLocks/>
              </p:cNvGrpSpPr>
              <p:nvPr/>
            </p:nvGrpSpPr>
            <p:grpSpPr bwMode="auto">
              <a:xfrm>
                <a:off x="1223" y="2004"/>
                <a:ext cx="93" cy="56"/>
                <a:chOff x="1223" y="2004"/>
                <a:chExt cx="93" cy="56"/>
              </a:xfrm>
            </p:grpSpPr>
            <p:sp>
              <p:nvSpPr>
                <p:cNvPr id="25860" name="Oval 55"/>
                <p:cNvSpPr>
                  <a:spLocks noChangeArrowheads="1"/>
                </p:cNvSpPr>
                <p:nvPr/>
              </p:nvSpPr>
              <p:spPr bwMode="auto">
                <a:xfrm>
                  <a:off x="1255" y="2004"/>
                  <a:ext cx="4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61" name="Oval 56"/>
                <p:cNvSpPr>
                  <a:spLocks noChangeArrowheads="1"/>
                </p:cNvSpPr>
                <p:nvPr/>
              </p:nvSpPr>
              <p:spPr bwMode="auto">
                <a:xfrm>
                  <a:off x="1233" y="2010"/>
                  <a:ext cx="3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62" name="Oval 57"/>
                <p:cNvSpPr>
                  <a:spLocks noChangeArrowheads="1"/>
                </p:cNvSpPr>
                <p:nvPr/>
              </p:nvSpPr>
              <p:spPr bwMode="auto">
                <a:xfrm>
                  <a:off x="1223" y="2024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63" name="Oval 58"/>
                <p:cNvSpPr>
                  <a:spLocks noChangeArrowheads="1"/>
                </p:cNvSpPr>
                <p:nvPr/>
              </p:nvSpPr>
              <p:spPr bwMode="auto">
                <a:xfrm>
                  <a:off x="1229" y="2032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64" name="Oval 59"/>
                <p:cNvSpPr>
                  <a:spLocks noChangeArrowheads="1"/>
                </p:cNvSpPr>
                <p:nvPr/>
              </p:nvSpPr>
              <p:spPr bwMode="auto">
                <a:xfrm>
                  <a:off x="1251" y="2036"/>
                  <a:ext cx="49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65" name="Oval 60"/>
                <p:cNvSpPr>
                  <a:spLocks noChangeArrowheads="1"/>
                </p:cNvSpPr>
                <p:nvPr/>
              </p:nvSpPr>
              <p:spPr bwMode="auto">
                <a:xfrm>
                  <a:off x="1281" y="2010"/>
                  <a:ext cx="31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66" name="Oval 61"/>
                <p:cNvSpPr>
                  <a:spLocks noChangeArrowheads="1"/>
                </p:cNvSpPr>
                <p:nvPr/>
              </p:nvSpPr>
              <p:spPr bwMode="auto">
                <a:xfrm>
                  <a:off x="1285" y="2022"/>
                  <a:ext cx="31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67" name="Oval 62"/>
                <p:cNvSpPr>
                  <a:spLocks noChangeArrowheads="1"/>
                </p:cNvSpPr>
                <p:nvPr/>
              </p:nvSpPr>
              <p:spPr bwMode="auto">
                <a:xfrm>
                  <a:off x="1283" y="2026"/>
                  <a:ext cx="3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68" name="Oval 63"/>
                <p:cNvSpPr>
                  <a:spLocks noChangeArrowheads="1"/>
                </p:cNvSpPr>
                <p:nvPr/>
              </p:nvSpPr>
              <p:spPr bwMode="auto">
                <a:xfrm>
                  <a:off x="1239" y="2018"/>
                  <a:ext cx="6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</p:grpSp>
          <p:grpSp>
            <p:nvGrpSpPr>
              <p:cNvPr id="25843" name="Group 64"/>
              <p:cNvGrpSpPr>
                <a:grpSpLocks/>
              </p:cNvGrpSpPr>
              <p:nvPr/>
            </p:nvGrpSpPr>
            <p:grpSpPr bwMode="auto">
              <a:xfrm>
                <a:off x="1223" y="2004"/>
                <a:ext cx="94" cy="56"/>
                <a:chOff x="1223" y="2004"/>
                <a:chExt cx="94" cy="56"/>
              </a:xfrm>
            </p:grpSpPr>
            <p:sp>
              <p:nvSpPr>
                <p:cNvPr id="25844" name="Arc 65"/>
                <p:cNvSpPr>
                  <a:spLocks/>
                </p:cNvSpPr>
                <p:nvPr/>
              </p:nvSpPr>
              <p:spPr bwMode="auto">
                <a:xfrm>
                  <a:off x="1256" y="2004"/>
                  <a:ext cx="39" cy="12"/>
                </a:xfrm>
                <a:custGeom>
                  <a:avLst/>
                  <a:gdLst>
                    <a:gd name="T0" fmla="*/ 0 w 41085"/>
                    <a:gd name="T1" fmla="*/ 0 h 21600"/>
                    <a:gd name="T2" fmla="*/ 0 w 41085"/>
                    <a:gd name="T3" fmla="*/ 0 h 21600"/>
                    <a:gd name="T4" fmla="*/ 0 w 4108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085"/>
                    <a:gd name="T10" fmla="*/ 0 h 21600"/>
                    <a:gd name="T11" fmla="*/ 41085 w 4108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085" h="21600" fill="none" extrusionOk="0">
                      <a:moveTo>
                        <a:pt x="0" y="15905"/>
                      </a:moveTo>
                      <a:cubicBezTo>
                        <a:pt x="2567" y="6513"/>
                        <a:pt x="11099" y="-1"/>
                        <a:pt x="20836" y="0"/>
                      </a:cubicBezTo>
                      <a:cubicBezTo>
                        <a:pt x="29864" y="0"/>
                        <a:pt x="37941" y="5615"/>
                        <a:pt x="41084" y="14080"/>
                      </a:cubicBezTo>
                    </a:path>
                    <a:path w="41085" h="21600" stroke="0" extrusionOk="0">
                      <a:moveTo>
                        <a:pt x="0" y="15905"/>
                      </a:moveTo>
                      <a:cubicBezTo>
                        <a:pt x="2567" y="6513"/>
                        <a:pt x="11099" y="-1"/>
                        <a:pt x="20836" y="0"/>
                      </a:cubicBezTo>
                      <a:cubicBezTo>
                        <a:pt x="29864" y="0"/>
                        <a:pt x="37941" y="5615"/>
                        <a:pt x="41084" y="14080"/>
                      </a:cubicBezTo>
                      <a:lnTo>
                        <a:pt x="20836" y="21600"/>
                      </a:lnTo>
                      <a:lnTo>
                        <a:pt x="0" y="15905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45" name="Arc 66"/>
                <p:cNvSpPr>
                  <a:spLocks/>
                </p:cNvSpPr>
                <p:nvPr/>
              </p:nvSpPr>
              <p:spPr bwMode="auto">
                <a:xfrm>
                  <a:off x="1257" y="2005"/>
                  <a:ext cx="37" cy="11"/>
                </a:xfrm>
                <a:custGeom>
                  <a:avLst/>
                  <a:gdLst>
                    <a:gd name="T0" fmla="*/ 0 w 40935"/>
                    <a:gd name="T1" fmla="*/ 0 h 21600"/>
                    <a:gd name="T2" fmla="*/ 0 w 40935"/>
                    <a:gd name="T3" fmla="*/ 0 h 21600"/>
                    <a:gd name="T4" fmla="*/ 0 w 4093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0935"/>
                    <a:gd name="T10" fmla="*/ 0 h 21600"/>
                    <a:gd name="T11" fmla="*/ 40935 w 4093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935" h="21600" fill="none" extrusionOk="0">
                      <a:moveTo>
                        <a:pt x="-1" y="15705"/>
                      </a:moveTo>
                      <a:cubicBezTo>
                        <a:pt x="2635" y="6413"/>
                        <a:pt x="11120" y="-1"/>
                        <a:pt x="20780" y="0"/>
                      </a:cubicBezTo>
                      <a:cubicBezTo>
                        <a:pt x="29712" y="0"/>
                        <a:pt x="37723" y="5498"/>
                        <a:pt x="40935" y="13832"/>
                      </a:cubicBezTo>
                    </a:path>
                    <a:path w="40935" h="21600" stroke="0" extrusionOk="0">
                      <a:moveTo>
                        <a:pt x="-1" y="15705"/>
                      </a:moveTo>
                      <a:cubicBezTo>
                        <a:pt x="2635" y="6413"/>
                        <a:pt x="11120" y="-1"/>
                        <a:pt x="20780" y="0"/>
                      </a:cubicBezTo>
                      <a:cubicBezTo>
                        <a:pt x="29712" y="0"/>
                        <a:pt x="37723" y="5498"/>
                        <a:pt x="40935" y="13832"/>
                      </a:cubicBezTo>
                      <a:lnTo>
                        <a:pt x="20780" y="21600"/>
                      </a:lnTo>
                      <a:lnTo>
                        <a:pt x="-1" y="15705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46" name="Arc 67"/>
                <p:cNvSpPr>
                  <a:spLocks/>
                </p:cNvSpPr>
                <p:nvPr/>
              </p:nvSpPr>
              <p:spPr bwMode="auto">
                <a:xfrm>
                  <a:off x="1233" y="2010"/>
                  <a:ext cx="23" cy="14"/>
                </a:xfrm>
                <a:custGeom>
                  <a:avLst/>
                  <a:gdLst>
                    <a:gd name="T0" fmla="*/ 0 w 33372"/>
                    <a:gd name="T1" fmla="*/ 0 h 26005"/>
                    <a:gd name="T2" fmla="*/ 0 w 33372"/>
                    <a:gd name="T3" fmla="*/ 0 h 26005"/>
                    <a:gd name="T4" fmla="*/ 0 w 33372"/>
                    <a:gd name="T5" fmla="*/ 0 h 26005"/>
                    <a:gd name="T6" fmla="*/ 0 60000 65536"/>
                    <a:gd name="T7" fmla="*/ 0 60000 65536"/>
                    <a:gd name="T8" fmla="*/ 0 60000 65536"/>
                    <a:gd name="T9" fmla="*/ 0 w 33372"/>
                    <a:gd name="T10" fmla="*/ 0 h 26005"/>
                    <a:gd name="T11" fmla="*/ 33372 w 33372"/>
                    <a:gd name="T12" fmla="*/ 26005 h 2600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372" h="26005" fill="none" extrusionOk="0">
                      <a:moveTo>
                        <a:pt x="453" y="26005"/>
                      </a:moveTo>
                      <a:cubicBezTo>
                        <a:pt x="152" y="24556"/>
                        <a:pt x="0" y="230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</a:path>
                    <a:path w="33372" h="26005" stroke="0" extrusionOk="0">
                      <a:moveTo>
                        <a:pt x="453" y="26005"/>
                      </a:moveTo>
                      <a:cubicBezTo>
                        <a:pt x="152" y="24556"/>
                        <a:pt x="0" y="230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  <a:lnTo>
                        <a:pt x="21600" y="21600"/>
                      </a:lnTo>
                      <a:lnTo>
                        <a:pt x="453" y="26005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47" name="Arc 68"/>
                <p:cNvSpPr>
                  <a:spLocks/>
                </p:cNvSpPr>
                <p:nvPr/>
              </p:nvSpPr>
              <p:spPr bwMode="auto">
                <a:xfrm>
                  <a:off x="1234" y="2011"/>
                  <a:ext cx="22" cy="13"/>
                </a:xfrm>
                <a:custGeom>
                  <a:avLst/>
                  <a:gdLst>
                    <a:gd name="T0" fmla="*/ 0 w 33223"/>
                    <a:gd name="T1" fmla="*/ 0 h 26082"/>
                    <a:gd name="T2" fmla="*/ 0 w 33223"/>
                    <a:gd name="T3" fmla="*/ 0 h 26082"/>
                    <a:gd name="T4" fmla="*/ 0 w 33223"/>
                    <a:gd name="T5" fmla="*/ 0 h 26082"/>
                    <a:gd name="T6" fmla="*/ 0 60000 65536"/>
                    <a:gd name="T7" fmla="*/ 0 60000 65536"/>
                    <a:gd name="T8" fmla="*/ 0 60000 65536"/>
                    <a:gd name="T9" fmla="*/ 0 w 33223"/>
                    <a:gd name="T10" fmla="*/ 0 h 26082"/>
                    <a:gd name="T11" fmla="*/ 33223 w 33223"/>
                    <a:gd name="T12" fmla="*/ 26082 h 2608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223" h="26082" fill="none" extrusionOk="0">
                      <a:moveTo>
                        <a:pt x="470" y="26081"/>
                      </a:moveTo>
                      <a:cubicBezTo>
                        <a:pt x="157" y="24608"/>
                        <a:pt x="0" y="2310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</a:path>
                    <a:path w="33223" h="26082" stroke="0" extrusionOk="0">
                      <a:moveTo>
                        <a:pt x="470" y="26081"/>
                      </a:moveTo>
                      <a:cubicBezTo>
                        <a:pt x="157" y="24608"/>
                        <a:pt x="0" y="2310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  <a:lnTo>
                        <a:pt x="21600" y="21600"/>
                      </a:lnTo>
                      <a:lnTo>
                        <a:pt x="470" y="2608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48" name="Arc 69"/>
                <p:cNvSpPr>
                  <a:spLocks/>
                </p:cNvSpPr>
                <p:nvPr/>
              </p:nvSpPr>
              <p:spPr bwMode="auto">
                <a:xfrm>
                  <a:off x="1229" y="2042"/>
                  <a:ext cx="24" cy="10"/>
                </a:xfrm>
                <a:custGeom>
                  <a:avLst/>
                  <a:gdLst>
                    <a:gd name="T0" fmla="*/ 0 w 31800"/>
                    <a:gd name="T1" fmla="*/ 0 h 21600"/>
                    <a:gd name="T2" fmla="*/ 0 w 31800"/>
                    <a:gd name="T3" fmla="*/ 0 h 21600"/>
                    <a:gd name="T4" fmla="*/ 0 w 318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800"/>
                    <a:gd name="T10" fmla="*/ 0 h 21600"/>
                    <a:gd name="T11" fmla="*/ 31800 w 318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800" h="21600" fill="none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800" h="21600" stroke="0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31799" y="1903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49" name="Arc 70"/>
                <p:cNvSpPr>
                  <a:spLocks/>
                </p:cNvSpPr>
                <p:nvPr/>
              </p:nvSpPr>
              <p:spPr bwMode="auto">
                <a:xfrm>
                  <a:off x="1230" y="2042"/>
                  <a:ext cx="22" cy="9"/>
                </a:xfrm>
                <a:custGeom>
                  <a:avLst/>
                  <a:gdLst>
                    <a:gd name="T0" fmla="*/ 0 w 31479"/>
                    <a:gd name="T1" fmla="*/ 0 h 21600"/>
                    <a:gd name="T2" fmla="*/ 0 w 31479"/>
                    <a:gd name="T3" fmla="*/ 0 h 21600"/>
                    <a:gd name="T4" fmla="*/ 0 w 314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479"/>
                    <a:gd name="T10" fmla="*/ 0 h 21600"/>
                    <a:gd name="T11" fmla="*/ 31479 w 314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479" h="21600" fill="none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479" h="21600" stroke="0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31478" y="1920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50" name="Arc 71"/>
                <p:cNvSpPr>
                  <a:spLocks/>
                </p:cNvSpPr>
                <p:nvPr/>
              </p:nvSpPr>
              <p:spPr bwMode="auto">
                <a:xfrm>
                  <a:off x="1294" y="2010"/>
                  <a:ext cx="19" cy="14"/>
                </a:xfrm>
                <a:custGeom>
                  <a:avLst/>
                  <a:gdLst>
                    <a:gd name="T0" fmla="*/ 0 w 25986"/>
                    <a:gd name="T1" fmla="*/ 0 h 33449"/>
                    <a:gd name="T2" fmla="*/ 0 w 25986"/>
                    <a:gd name="T3" fmla="*/ 0 h 33449"/>
                    <a:gd name="T4" fmla="*/ 0 w 25986"/>
                    <a:gd name="T5" fmla="*/ 0 h 33449"/>
                    <a:gd name="T6" fmla="*/ 0 60000 65536"/>
                    <a:gd name="T7" fmla="*/ 0 60000 65536"/>
                    <a:gd name="T8" fmla="*/ 0 60000 65536"/>
                    <a:gd name="T9" fmla="*/ 0 w 25986"/>
                    <a:gd name="T10" fmla="*/ 0 h 33449"/>
                    <a:gd name="T11" fmla="*/ 25986 w 25986"/>
                    <a:gd name="T12" fmla="*/ 33449 h 334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986" h="33449" fill="none" extrusionOk="0">
                      <a:moveTo>
                        <a:pt x="-1" y="449"/>
                      </a:moveTo>
                      <a:cubicBezTo>
                        <a:pt x="1442" y="150"/>
                        <a:pt x="2912" y="-1"/>
                        <a:pt x="4386" y="0"/>
                      </a:cubicBezTo>
                      <a:cubicBezTo>
                        <a:pt x="16315" y="0"/>
                        <a:pt x="25986" y="9670"/>
                        <a:pt x="25986" y="21600"/>
                      </a:cubicBezTo>
                      <a:cubicBezTo>
                        <a:pt x="25986" y="25810"/>
                        <a:pt x="24755" y="29928"/>
                        <a:pt x="22445" y="33448"/>
                      </a:cubicBezTo>
                    </a:path>
                    <a:path w="25986" h="33449" stroke="0" extrusionOk="0">
                      <a:moveTo>
                        <a:pt x="-1" y="449"/>
                      </a:moveTo>
                      <a:cubicBezTo>
                        <a:pt x="1442" y="150"/>
                        <a:pt x="2912" y="-1"/>
                        <a:pt x="4386" y="0"/>
                      </a:cubicBezTo>
                      <a:cubicBezTo>
                        <a:pt x="16315" y="0"/>
                        <a:pt x="25986" y="9670"/>
                        <a:pt x="25986" y="21600"/>
                      </a:cubicBezTo>
                      <a:cubicBezTo>
                        <a:pt x="25986" y="25810"/>
                        <a:pt x="24755" y="29928"/>
                        <a:pt x="22445" y="33448"/>
                      </a:cubicBezTo>
                      <a:lnTo>
                        <a:pt x="4386" y="21600"/>
                      </a:lnTo>
                      <a:lnTo>
                        <a:pt x="-1" y="44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51" name="Arc 72"/>
                <p:cNvSpPr>
                  <a:spLocks/>
                </p:cNvSpPr>
                <p:nvPr/>
              </p:nvSpPr>
              <p:spPr bwMode="auto">
                <a:xfrm>
                  <a:off x="1294" y="2011"/>
                  <a:ext cx="17" cy="13"/>
                </a:xfrm>
                <a:custGeom>
                  <a:avLst/>
                  <a:gdLst>
                    <a:gd name="T0" fmla="*/ 0 w 25776"/>
                    <a:gd name="T1" fmla="*/ 0 h 33873"/>
                    <a:gd name="T2" fmla="*/ 0 w 25776"/>
                    <a:gd name="T3" fmla="*/ 0 h 33873"/>
                    <a:gd name="T4" fmla="*/ 0 w 25776"/>
                    <a:gd name="T5" fmla="*/ 0 h 33873"/>
                    <a:gd name="T6" fmla="*/ 0 60000 65536"/>
                    <a:gd name="T7" fmla="*/ 0 60000 65536"/>
                    <a:gd name="T8" fmla="*/ 0 60000 65536"/>
                    <a:gd name="T9" fmla="*/ 0 w 25776"/>
                    <a:gd name="T10" fmla="*/ 0 h 33873"/>
                    <a:gd name="T11" fmla="*/ 25776 w 25776"/>
                    <a:gd name="T12" fmla="*/ 33873 h 338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776" h="33873" fill="none" extrusionOk="0">
                      <a:moveTo>
                        <a:pt x="0" y="407"/>
                      </a:moveTo>
                      <a:cubicBezTo>
                        <a:pt x="1375" y="136"/>
                        <a:pt x="2774" y="-1"/>
                        <a:pt x="4176" y="0"/>
                      </a:cubicBezTo>
                      <a:cubicBezTo>
                        <a:pt x="16105" y="0"/>
                        <a:pt x="25776" y="9670"/>
                        <a:pt x="25776" y="21600"/>
                      </a:cubicBezTo>
                      <a:cubicBezTo>
                        <a:pt x="25776" y="25984"/>
                        <a:pt x="24441" y="30264"/>
                        <a:pt x="21950" y="33872"/>
                      </a:cubicBezTo>
                    </a:path>
                    <a:path w="25776" h="33873" stroke="0" extrusionOk="0">
                      <a:moveTo>
                        <a:pt x="0" y="407"/>
                      </a:moveTo>
                      <a:cubicBezTo>
                        <a:pt x="1375" y="136"/>
                        <a:pt x="2774" y="-1"/>
                        <a:pt x="4176" y="0"/>
                      </a:cubicBezTo>
                      <a:cubicBezTo>
                        <a:pt x="16105" y="0"/>
                        <a:pt x="25776" y="9670"/>
                        <a:pt x="25776" y="21600"/>
                      </a:cubicBezTo>
                      <a:cubicBezTo>
                        <a:pt x="25776" y="25984"/>
                        <a:pt x="24441" y="30264"/>
                        <a:pt x="21950" y="33872"/>
                      </a:cubicBezTo>
                      <a:lnTo>
                        <a:pt x="4176" y="21600"/>
                      </a:lnTo>
                      <a:lnTo>
                        <a:pt x="0" y="40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52" name="Arc 73"/>
                <p:cNvSpPr>
                  <a:spLocks/>
                </p:cNvSpPr>
                <p:nvPr/>
              </p:nvSpPr>
              <p:spPr bwMode="auto">
                <a:xfrm>
                  <a:off x="1300" y="2024"/>
                  <a:ext cx="17" cy="14"/>
                </a:xfrm>
                <a:custGeom>
                  <a:avLst/>
                  <a:gdLst>
                    <a:gd name="T0" fmla="*/ 0 w 21600"/>
                    <a:gd name="T1" fmla="*/ 0 h 30094"/>
                    <a:gd name="T2" fmla="*/ 0 w 21600"/>
                    <a:gd name="T3" fmla="*/ 0 h 30094"/>
                    <a:gd name="T4" fmla="*/ 0 w 21600"/>
                    <a:gd name="T5" fmla="*/ 0 h 30094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0094"/>
                    <a:gd name="T11" fmla="*/ 21600 w 21600"/>
                    <a:gd name="T12" fmla="*/ 30094 h 3009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0094" fill="none" extrusionOk="0">
                      <a:moveTo>
                        <a:pt x="13043" y="-1"/>
                      </a:moveTo>
                      <a:cubicBezTo>
                        <a:pt x="18433" y="4083"/>
                        <a:pt x="21600" y="10454"/>
                        <a:pt x="21600" y="17217"/>
                      </a:cubicBezTo>
                      <a:cubicBezTo>
                        <a:pt x="21600" y="21855"/>
                        <a:pt x="20107" y="26370"/>
                        <a:pt x="17341" y="30093"/>
                      </a:cubicBezTo>
                    </a:path>
                    <a:path w="21600" h="30094" stroke="0" extrusionOk="0">
                      <a:moveTo>
                        <a:pt x="13043" y="-1"/>
                      </a:moveTo>
                      <a:cubicBezTo>
                        <a:pt x="18433" y="4083"/>
                        <a:pt x="21600" y="10454"/>
                        <a:pt x="21600" y="17217"/>
                      </a:cubicBezTo>
                      <a:cubicBezTo>
                        <a:pt x="21600" y="21855"/>
                        <a:pt x="20107" y="26370"/>
                        <a:pt x="17341" y="30093"/>
                      </a:cubicBezTo>
                      <a:lnTo>
                        <a:pt x="0" y="17217"/>
                      </a:lnTo>
                      <a:lnTo>
                        <a:pt x="13043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53" name="Arc 74"/>
                <p:cNvSpPr>
                  <a:spLocks/>
                </p:cNvSpPr>
                <p:nvPr/>
              </p:nvSpPr>
              <p:spPr bwMode="auto">
                <a:xfrm>
                  <a:off x="1300" y="2025"/>
                  <a:ext cx="16" cy="13"/>
                </a:xfrm>
                <a:custGeom>
                  <a:avLst/>
                  <a:gdLst>
                    <a:gd name="T0" fmla="*/ 0 w 21600"/>
                    <a:gd name="T1" fmla="*/ 0 h 30713"/>
                    <a:gd name="T2" fmla="*/ 0 w 21600"/>
                    <a:gd name="T3" fmla="*/ 0 h 30713"/>
                    <a:gd name="T4" fmla="*/ 0 w 21600"/>
                    <a:gd name="T5" fmla="*/ 0 h 30713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0713"/>
                    <a:gd name="T11" fmla="*/ 21600 w 21600"/>
                    <a:gd name="T12" fmla="*/ 30713 h 3071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0713" fill="none" extrusionOk="0">
                      <a:moveTo>
                        <a:pt x="12687" y="0"/>
                      </a:moveTo>
                      <a:cubicBezTo>
                        <a:pt x="18286" y="4063"/>
                        <a:pt x="21600" y="10563"/>
                        <a:pt x="21600" y="17481"/>
                      </a:cubicBezTo>
                      <a:cubicBezTo>
                        <a:pt x="21600" y="22271"/>
                        <a:pt x="20007" y="26926"/>
                        <a:pt x="17072" y="30712"/>
                      </a:cubicBezTo>
                    </a:path>
                    <a:path w="21600" h="30713" stroke="0" extrusionOk="0">
                      <a:moveTo>
                        <a:pt x="12687" y="0"/>
                      </a:moveTo>
                      <a:cubicBezTo>
                        <a:pt x="18286" y="4063"/>
                        <a:pt x="21600" y="10563"/>
                        <a:pt x="21600" y="17481"/>
                      </a:cubicBezTo>
                      <a:cubicBezTo>
                        <a:pt x="21600" y="22271"/>
                        <a:pt x="20007" y="26926"/>
                        <a:pt x="17072" y="30712"/>
                      </a:cubicBezTo>
                      <a:lnTo>
                        <a:pt x="0" y="17481"/>
                      </a:lnTo>
                      <a:lnTo>
                        <a:pt x="12687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54" name="Arc 75"/>
                <p:cNvSpPr>
                  <a:spLocks/>
                </p:cNvSpPr>
                <p:nvPr/>
              </p:nvSpPr>
              <p:spPr bwMode="auto">
                <a:xfrm>
                  <a:off x="1294" y="2037"/>
                  <a:ext cx="20" cy="19"/>
                </a:xfrm>
                <a:custGeom>
                  <a:avLst/>
                  <a:gdLst>
                    <a:gd name="T0" fmla="*/ 0 w 28231"/>
                    <a:gd name="T1" fmla="*/ 0 h 27833"/>
                    <a:gd name="T2" fmla="*/ 0 w 28231"/>
                    <a:gd name="T3" fmla="*/ 0 h 27833"/>
                    <a:gd name="T4" fmla="*/ 0 w 28231"/>
                    <a:gd name="T5" fmla="*/ 0 h 27833"/>
                    <a:gd name="T6" fmla="*/ 0 60000 65536"/>
                    <a:gd name="T7" fmla="*/ 0 60000 65536"/>
                    <a:gd name="T8" fmla="*/ 0 60000 65536"/>
                    <a:gd name="T9" fmla="*/ 0 w 28231"/>
                    <a:gd name="T10" fmla="*/ 0 h 27833"/>
                    <a:gd name="T11" fmla="*/ 28231 w 28231"/>
                    <a:gd name="T12" fmla="*/ 27833 h 278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231" h="27833" fill="none" extrusionOk="0">
                      <a:moveTo>
                        <a:pt x="27312" y="-1"/>
                      </a:moveTo>
                      <a:cubicBezTo>
                        <a:pt x="27921" y="2021"/>
                        <a:pt x="28231" y="4121"/>
                        <a:pt x="28231" y="6233"/>
                      </a:cubicBezTo>
                      <a:cubicBezTo>
                        <a:pt x="28231" y="18162"/>
                        <a:pt x="18560" y="27833"/>
                        <a:pt x="6631" y="27833"/>
                      </a:cubicBezTo>
                      <a:cubicBezTo>
                        <a:pt x="4379" y="27833"/>
                        <a:pt x="2142" y="27481"/>
                        <a:pt x="0" y="26789"/>
                      </a:cubicBezTo>
                    </a:path>
                    <a:path w="28231" h="27833" stroke="0" extrusionOk="0">
                      <a:moveTo>
                        <a:pt x="27312" y="-1"/>
                      </a:moveTo>
                      <a:cubicBezTo>
                        <a:pt x="27921" y="2021"/>
                        <a:pt x="28231" y="4121"/>
                        <a:pt x="28231" y="6233"/>
                      </a:cubicBezTo>
                      <a:cubicBezTo>
                        <a:pt x="28231" y="18162"/>
                        <a:pt x="18560" y="27833"/>
                        <a:pt x="6631" y="27833"/>
                      </a:cubicBezTo>
                      <a:cubicBezTo>
                        <a:pt x="4379" y="27833"/>
                        <a:pt x="2142" y="27481"/>
                        <a:pt x="0" y="26789"/>
                      </a:cubicBezTo>
                      <a:lnTo>
                        <a:pt x="6631" y="6233"/>
                      </a:lnTo>
                      <a:lnTo>
                        <a:pt x="27312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55" name="Arc 76"/>
                <p:cNvSpPr>
                  <a:spLocks/>
                </p:cNvSpPr>
                <p:nvPr/>
              </p:nvSpPr>
              <p:spPr bwMode="auto">
                <a:xfrm>
                  <a:off x="1295" y="2037"/>
                  <a:ext cx="19" cy="18"/>
                </a:xfrm>
                <a:custGeom>
                  <a:avLst/>
                  <a:gdLst>
                    <a:gd name="T0" fmla="*/ 0 w 28217"/>
                    <a:gd name="T1" fmla="*/ 0 h 27846"/>
                    <a:gd name="T2" fmla="*/ 0 w 28217"/>
                    <a:gd name="T3" fmla="*/ 0 h 27846"/>
                    <a:gd name="T4" fmla="*/ 0 w 28217"/>
                    <a:gd name="T5" fmla="*/ 0 h 27846"/>
                    <a:gd name="T6" fmla="*/ 0 60000 65536"/>
                    <a:gd name="T7" fmla="*/ 0 60000 65536"/>
                    <a:gd name="T8" fmla="*/ 0 60000 65536"/>
                    <a:gd name="T9" fmla="*/ 0 w 28217"/>
                    <a:gd name="T10" fmla="*/ 0 h 27846"/>
                    <a:gd name="T11" fmla="*/ 28217 w 28217"/>
                    <a:gd name="T12" fmla="*/ 27846 h 278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217" h="27846" fill="none" extrusionOk="0">
                      <a:moveTo>
                        <a:pt x="27294" y="-1"/>
                      </a:moveTo>
                      <a:cubicBezTo>
                        <a:pt x="27906" y="2025"/>
                        <a:pt x="28217" y="4130"/>
                        <a:pt x="28217" y="6246"/>
                      </a:cubicBezTo>
                      <a:cubicBezTo>
                        <a:pt x="28217" y="18175"/>
                        <a:pt x="18546" y="27846"/>
                        <a:pt x="6617" y="27846"/>
                      </a:cubicBezTo>
                      <a:cubicBezTo>
                        <a:pt x="4370" y="27846"/>
                        <a:pt x="2138" y="27495"/>
                        <a:pt x="-1" y="26807"/>
                      </a:cubicBezTo>
                    </a:path>
                    <a:path w="28217" h="27846" stroke="0" extrusionOk="0">
                      <a:moveTo>
                        <a:pt x="27294" y="-1"/>
                      </a:moveTo>
                      <a:cubicBezTo>
                        <a:pt x="27906" y="2025"/>
                        <a:pt x="28217" y="4130"/>
                        <a:pt x="28217" y="6246"/>
                      </a:cubicBezTo>
                      <a:cubicBezTo>
                        <a:pt x="28217" y="18175"/>
                        <a:pt x="18546" y="27846"/>
                        <a:pt x="6617" y="27846"/>
                      </a:cubicBezTo>
                      <a:cubicBezTo>
                        <a:pt x="4370" y="27846"/>
                        <a:pt x="2138" y="27495"/>
                        <a:pt x="-1" y="26807"/>
                      </a:cubicBezTo>
                      <a:lnTo>
                        <a:pt x="6617" y="6246"/>
                      </a:lnTo>
                      <a:lnTo>
                        <a:pt x="27294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56" name="Arc 77"/>
                <p:cNvSpPr>
                  <a:spLocks/>
                </p:cNvSpPr>
                <p:nvPr/>
              </p:nvSpPr>
              <p:spPr bwMode="auto">
                <a:xfrm>
                  <a:off x="1223" y="2024"/>
                  <a:ext cx="10" cy="17"/>
                </a:xfrm>
                <a:custGeom>
                  <a:avLst/>
                  <a:gdLst>
                    <a:gd name="T0" fmla="*/ 0 w 21600"/>
                    <a:gd name="T1" fmla="*/ 0 h 41436"/>
                    <a:gd name="T2" fmla="*/ 0 w 21600"/>
                    <a:gd name="T3" fmla="*/ 0 h 41436"/>
                    <a:gd name="T4" fmla="*/ 0 w 21600"/>
                    <a:gd name="T5" fmla="*/ 0 h 4143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36"/>
                    <a:gd name="T11" fmla="*/ 21600 w 21600"/>
                    <a:gd name="T12" fmla="*/ 41436 h 414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36" fill="none" extrusionOk="0">
                      <a:moveTo>
                        <a:pt x="13091" y="41435"/>
                      </a:moveTo>
                      <a:cubicBezTo>
                        <a:pt x="5149" y="38031"/>
                        <a:pt x="0" y="30222"/>
                        <a:pt x="0" y="21582"/>
                      </a:cubicBezTo>
                      <a:cubicBezTo>
                        <a:pt x="-1" y="9996"/>
                        <a:pt x="9140" y="473"/>
                        <a:pt x="20717" y="0"/>
                      </a:cubicBezTo>
                    </a:path>
                    <a:path w="21600" h="41436" stroke="0" extrusionOk="0">
                      <a:moveTo>
                        <a:pt x="13091" y="41435"/>
                      </a:moveTo>
                      <a:cubicBezTo>
                        <a:pt x="5149" y="38031"/>
                        <a:pt x="0" y="30222"/>
                        <a:pt x="0" y="21582"/>
                      </a:cubicBezTo>
                      <a:cubicBezTo>
                        <a:pt x="-1" y="9996"/>
                        <a:pt x="9140" y="473"/>
                        <a:pt x="20717" y="0"/>
                      </a:cubicBezTo>
                      <a:lnTo>
                        <a:pt x="21600" y="21582"/>
                      </a:lnTo>
                      <a:lnTo>
                        <a:pt x="13091" y="41435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57" name="Arc 78"/>
                <p:cNvSpPr>
                  <a:spLocks/>
                </p:cNvSpPr>
                <p:nvPr/>
              </p:nvSpPr>
              <p:spPr bwMode="auto">
                <a:xfrm>
                  <a:off x="1224" y="2025"/>
                  <a:ext cx="9" cy="15"/>
                </a:xfrm>
                <a:custGeom>
                  <a:avLst/>
                  <a:gdLst>
                    <a:gd name="T0" fmla="*/ 0 w 21600"/>
                    <a:gd name="T1" fmla="*/ 0 h 41473"/>
                    <a:gd name="T2" fmla="*/ 0 w 21600"/>
                    <a:gd name="T3" fmla="*/ 0 h 41473"/>
                    <a:gd name="T4" fmla="*/ 0 w 21600"/>
                    <a:gd name="T5" fmla="*/ 0 h 41473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73"/>
                    <a:gd name="T11" fmla="*/ 21600 w 21600"/>
                    <a:gd name="T12" fmla="*/ 41473 h 414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73" fill="none" extrusionOk="0">
                      <a:moveTo>
                        <a:pt x="13179" y="41473"/>
                      </a:moveTo>
                      <a:cubicBezTo>
                        <a:pt x="5190" y="38091"/>
                        <a:pt x="0" y="30257"/>
                        <a:pt x="0" y="21582"/>
                      </a:cubicBezTo>
                      <a:cubicBezTo>
                        <a:pt x="-1" y="9991"/>
                        <a:pt x="9147" y="467"/>
                        <a:pt x="20727" y="-1"/>
                      </a:cubicBezTo>
                    </a:path>
                    <a:path w="21600" h="41473" stroke="0" extrusionOk="0">
                      <a:moveTo>
                        <a:pt x="13179" y="41473"/>
                      </a:moveTo>
                      <a:cubicBezTo>
                        <a:pt x="5190" y="38091"/>
                        <a:pt x="0" y="30257"/>
                        <a:pt x="0" y="21582"/>
                      </a:cubicBezTo>
                      <a:cubicBezTo>
                        <a:pt x="-1" y="9991"/>
                        <a:pt x="9147" y="467"/>
                        <a:pt x="20727" y="-1"/>
                      </a:cubicBezTo>
                      <a:lnTo>
                        <a:pt x="21600" y="21582"/>
                      </a:lnTo>
                      <a:lnTo>
                        <a:pt x="13179" y="41473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58" name="Arc 79"/>
                <p:cNvSpPr>
                  <a:spLocks/>
                </p:cNvSpPr>
                <p:nvPr/>
              </p:nvSpPr>
              <p:spPr bwMode="auto">
                <a:xfrm>
                  <a:off x="1252" y="2048"/>
                  <a:ext cx="42" cy="12"/>
                </a:xfrm>
                <a:custGeom>
                  <a:avLst/>
                  <a:gdLst>
                    <a:gd name="T0" fmla="*/ 0 w 38844"/>
                    <a:gd name="T1" fmla="*/ 0 h 21600"/>
                    <a:gd name="T2" fmla="*/ 0 w 38844"/>
                    <a:gd name="T3" fmla="*/ 0 h 21600"/>
                    <a:gd name="T4" fmla="*/ 0 w 3884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844"/>
                    <a:gd name="T10" fmla="*/ 0 h 21600"/>
                    <a:gd name="T11" fmla="*/ 38844 w 388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844" h="21600" fill="none" extrusionOk="0">
                      <a:moveTo>
                        <a:pt x="38843" y="12211"/>
                      </a:moveTo>
                      <a:cubicBezTo>
                        <a:pt x="34816" y="18087"/>
                        <a:pt x="28150" y="21599"/>
                        <a:pt x="21027" y="21600"/>
                      </a:cubicBezTo>
                      <a:cubicBezTo>
                        <a:pt x="11001" y="21600"/>
                        <a:pt x="2293" y="14701"/>
                        <a:pt x="-1" y="4941"/>
                      </a:cubicBezTo>
                    </a:path>
                    <a:path w="38844" h="21600" stroke="0" extrusionOk="0">
                      <a:moveTo>
                        <a:pt x="38843" y="12211"/>
                      </a:moveTo>
                      <a:cubicBezTo>
                        <a:pt x="34816" y="18087"/>
                        <a:pt x="28150" y="21599"/>
                        <a:pt x="21027" y="21600"/>
                      </a:cubicBezTo>
                      <a:cubicBezTo>
                        <a:pt x="11001" y="21600"/>
                        <a:pt x="2293" y="14701"/>
                        <a:pt x="-1" y="4941"/>
                      </a:cubicBezTo>
                      <a:lnTo>
                        <a:pt x="21027" y="0"/>
                      </a:lnTo>
                      <a:lnTo>
                        <a:pt x="38843" y="1221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59" name="Arc 80"/>
                <p:cNvSpPr>
                  <a:spLocks/>
                </p:cNvSpPr>
                <p:nvPr/>
              </p:nvSpPr>
              <p:spPr bwMode="auto">
                <a:xfrm>
                  <a:off x="1253" y="2048"/>
                  <a:ext cx="40" cy="11"/>
                </a:xfrm>
                <a:custGeom>
                  <a:avLst/>
                  <a:gdLst>
                    <a:gd name="T0" fmla="*/ 0 w 38540"/>
                    <a:gd name="T1" fmla="*/ 0 h 21600"/>
                    <a:gd name="T2" fmla="*/ 0 w 38540"/>
                    <a:gd name="T3" fmla="*/ 0 h 21600"/>
                    <a:gd name="T4" fmla="*/ 0 w 3854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540"/>
                    <a:gd name="T10" fmla="*/ 0 h 21600"/>
                    <a:gd name="T11" fmla="*/ 38540 w 3854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540" h="21600" fill="none" extrusionOk="0">
                      <a:moveTo>
                        <a:pt x="38539" y="12573"/>
                      </a:moveTo>
                      <a:cubicBezTo>
                        <a:pt x="34483" y="18239"/>
                        <a:pt x="27944" y="21599"/>
                        <a:pt x="20977" y="21600"/>
                      </a:cubicBezTo>
                      <a:cubicBezTo>
                        <a:pt x="11030" y="21600"/>
                        <a:pt x="2370" y="14808"/>
                        <a:pt x="-1" y="5149"/>
                      </a:cubicBezTo>
                    </a:path>
                    <a:path w="38540" h="21600" stroke="0" extrusionOk="0">
                      <a:moveTo>
                        <a:pt x="38539" y="12573"/>
                      </a:moveTo>
                      <a:cubicBezTo>
                        <a:pt x="34483" y="18239"/>
                        <a:pt x="27944" y="21599"/>
                        <a:pt x="20977" y="21600"/>
                      </a:cubicBezTo>
                      <a:cubicBezTo>
                        <a:pt x="11030" y="21600"/>
                        <a:pt x="2370" y="14808"/>
                        <a:pt x="-1" y="5149"/>
                      </a:cubicBezTo>
                      <a:lnTo>
                        <a:pt x="20977" y="0"/>
                      </a:lnTo>
                      <a:lnTo>
                        <a:pt x="38539" y="12573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</p:grpSp>
        </p:grpSp>
        <p:grpSp>
          <p:nvGrpSpPr>
            <p:cNvPr id="25744" name="Group 81"/>
            <p:cNvGrpSpPr>
              <a:grpSpLocks/>
            </p:cNvGrpSpPr>
            <p:nvPr/>
          </p:nvGrpSpPr>
          <p:grpSpPr bwMode="auto">
            <a:xfrm>
              <a:off x="1709" y="533"/>
              <a:ext cx="169" cy="168"/>
              <a:chOff x="961" y="2167"/>
              <a:chExt cx="169" cy="168"/>
            </a:xfrm>
          </p:grpSpPr>
          <p:sp>
            <p:nvSpPr>
              <p:cNvPr id="25822" name="Freeform 82"/>
              <p:cNvSpPr>
                <a:spLocks/>
              </p:cNvSpPr>
              <p:nvPr/>
            </p:nvSpPr>
            <p:spPr bwMode="auto">
              <a:xfrm>
                <a:off x="985" y="2269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23" name="Freeform 83"/>
              <p:cNvSpPr>
                <a:spLocks/>
              </p:cNvSpPr>
              <p:nvPr/>
            </p:nvSpPr>
            <p:spPr bwMode="auto">
              <a:xfrm>
                <a:off x="985" y="2269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24" name="Rectangle 84"/>
              <p:cNvSpPr>
                <a:spLocks noChangeArrowheads="1"/>
              </p:cNvSpPr>
              <p:nvPr/>
            </p:nvSpPr>
            <p:spPr bwMode="auto">
              <a:xfrm>
                <a:off x="985" y="2287"/>
                <a:ext cx="129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825" name="Rectangle 85"/>
              <p:cNvSpPr>
                <a:spLocks noChangeArrowheads="1"/>
              </p:cNvSpPr>
              <p:nvPr/>
            </p:nvSpPr>
            <p:spPr bwMode="auto">
              <a:xfrm>
                <a:off x="986" y="2288"/>
                <a:ext cx="127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826" name="Freeform 86"/>
              <p:cNvSpPr>
                <a:spLocks/>
              </p:cNvSpPr>
              <p:nvPr/>
            </p:nvSpPr>
            <p:spPr bwMode="auto">
              <a:xfrm>
                <a:off x="1114" y="2269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27" name="Freeform 87"/>
              <p:cNvSpPr>
                <a:spLocks/>
              </p:cNvSpPr>
              <p:nvPr/>
            </p:nvSpPr>
            <p:spPr bwMode="auto">
              <a:xfrm>
                <a:off x="1114" y="2269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28" name="Freeform 88"/>
              <p:cNvSpPr>
                <a:spLocks/>
              </p:cNvSpPr>
              <p:nvPr/>
            </p:nvSpPr>
            <p:spPr bwMode="auto">
              <a:xfrm>
                <a:off x="989" y="2269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29" name="Freeform 89"/>
              <p:cNvSpPr>
                <a:spLocks/>
              </p:cNvSpPr>
              <p:nvPr/>
            </p:nvSpPr>
            <p:spPr bwMode="auto">
              <a:xfrm>
                <a:off x="989" y="2269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30" name="Freeform 90"/>
              <p:cNvSpPr>
                <a:spLocks/>
              </p:cNvSpPr>
              <p:nvPr/>
            </p:nvSpPr>
            <p:spPr bwMode="auto">
              <a:xfrm>
                <a:off x="987" y="2167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31" name="Freeform 91"/>
              <p:cNvSpPr>
                <a:spLocks/>
              </p:cNvSpPr>
              <p:nvPr/>
            </p:nvSpPr>
            <p:spPr bwMode="auto">
              <a:xfrm>
                <a:off x="987" y="2167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32" name="Rectangle 92"/>
              <p:cNvSpPr>
                <a:spLocks noChangeArrowheads="1"/>
              </p:cNvSpPr>
              <p:nvPr/>
            </p:nvSpPr>
            <p:spPr bwMode="auto">
              <a:xfrm>
                <a:off x="988" y="2182"/>
                <a:ext cx="127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833" name="Rectangle 93"/>
              <p:cNvSpPr>
                <a:spLocks noChangeArrowheads="1"/>
              </p:cNvSpPr>
              <p:nvPr/>
            </p:nvSpPr>
            <p:spPr bwMode="auto">
              <a:xfrm>
                <a:off x="998" y="2194"/>
                <a:ext cx="105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834" name="Freeform 94"/>
              <p:cNvSpPr>
                <a:spLocks/>
              </p:cNvSpPr>
              <p:nvPr/>
            </p:nvSpPr>
            <p:spPr bwMode="auto">
              <a:xfrm>
                <a:off x="1114" y="2167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35" name="Freeform 95"/>
              <p:cNvSpPr>
                <a:spLocks/>
              </p:cNvSpPr>
              <p:nvPr/>
            </p:nvSpPr>
            <p:spPr bwMode="auto">
              <a:xfrm>
                <a:off x="1114" y="2167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36" name="Freeform 96"/>
              <p:cNvSpPr>
                <a:spLocks/>
              </p:cNvSpPr>
              <p:nvPr/>
            </p:nvSpPr>
            <p:spPr bwMode="auto">
              <a:xfrm>
                <a:off x="961" y="2305"/>
                <a:ext cx="159" cy="24"/>
              </a:xfrm>
              <a:custGeom>
                <a:avLst/>
                <a:gdLst>
                  <a:gd name="T0" fmla="*/ 0 w 637"/>
                  <a:gd name="T1" fmla="*/ 0 h 97"/>
                  <a:gd name="T2" fmla="*/ 0 w 637"/>
                  <a:gd name="T3" fmla="*/ 0 h 97"/>
                  <a:gd name="T4" fmla="*/ 0 w 637"/>
                  <a:gd name="T5" fmla="*/ 0 h 97"/>
                  <a:gd name="T6" fmla="*/ 0 w 637"/>
                  <a:gd name="T7" fmla="*/ 0 h 97"/>
                  <a:gd name="T8" fmla="*/ 0 w 637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7"/>
                  <a:gd name="T17" fmla="*/ 637 w 637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7">
                    <a:moveTo>
                      <a:pt x="0" y="97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7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37" name="Freeform 97"/>
              <p:cNvSpPr>
                <a:spLocks/>
              </p:cNvSpPr>
              <p:nvPr/>
            </p:nvSpPr>
            <p:spPr bwMode="auto">
              <a:xfrm>
                <a:off x="961" y="2305"/>
                <a:ext cx="159" cy="24"/>
              </a:xfrm>
              <a:custGeom>
                <a:avLst/>
                <a:gdLst>
                  <a:gd name="T0" fmla="*/ 0 w 637"/>
                  <a:gd name="T1" fmla="*/ 0 h 97"/>
                  <a:gd name="T2" fmla="*/ 0 w 637"/>
                  <a:gd name="T3" fmla="*/ 0 h 97"/>
                  <a:gd name="T4" fmla="*/ 0 w 637"/>
                  <a:gd name="T5" fmla="*/ 0 h 97"/>
                  <a:gd name="T6" fmla="*/ 0 w 637"/>
                  <a:gd name="T7" fmla="*/ 0 h 97"/>
                  <a:gd name="T8" fmla="*/ 0 w 637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7"/>
                  <a:gd name="T17" fmla="*/ 637 w 637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7">
                    <a:moveTo>
                      <a:pt x="0" y="97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7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38" name="Freeform 98"/>
              <p:cNvSpPr>
                <a:spLocks/>
              </p:cNvSpPr>
              <p:nvPr/>
            </p:nvSpPr>
            <p:spPr bwMode="auto">
              <a:xfrm>
                <a:off x="1100" y="2305"/>
                <a:ext cx="20" cy="30"/>
              </a:xfrm>
              <a:custGeom>
                <a:avLst/>
                <a:gdLst>
                  <a:gd name="T0" fmla="*/ 0 w 80"/>
                  <a:gd name="T1" fmla="*/ 0 h 121"/>
                  <a:gd name="T2" fmla="*/ 0 w 80"/>
                  <a:gd name="T3" fmla="*/ 0 h 121"/>
                  <a:gd name="T4" fmla="*/ 0 w 80"/>
                  <a:gd name="T5" fmla="*/ 0 h 121"/>
                  <a:gd name="T6" fmla="*/ 0 w 80"/>
                  <a:gd name="T7" fmla="*/ 0 h 121"/>
                  <a:gd name="T8" fmla="*/ 0 w 80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1"/>
                  <a:gd name="T17" fmla="*/ 80 w 80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1">
                    <a:moveTo>
                      <a:pt x="0" y="121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5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39" name="Freeform 99"/>
              <p:cNvSpPr>
                <a:spLocks/>
              </p:cNvSpPr>
              <p:nvPr/>
            </p:nvSpPr>
            <p:spPr bwMode="auto">
              <a:xfrm>
                <a:off x="1100" y="2305"/>
                <a:ext cx="20" cy="30"/>
              </a:xfrm>
              <a:custGeom>
                <a:avLst/>
                <a:gdLst>
                  <a:gd name="T0" fmla="*/ 0 w 80"/>
                  <a:gd name="T1" fmla="*/ 0 h 121"/>
                  <a:gd name="T2" fmla="*/ 0 w 80"/>
                  <a:gd name="T3" fmla="*/ 0 h 121"/>
                  <a:gd name="T4" fmla="*/ 0 w 80"/>
                  <a:gd name="T5" fmla="*/ 0 h 121"/>
                  <a:gd name="T6" fmla="*/ 0 w 80"/>
                  <a:gd name="T7" fmla="*/ 0 h 121"/>
                  <a:gd name="T8" fmla="*/ 0 w 80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1"/>
                  <a:gd name="T17" fmla="*/ 80 w 80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1">
                    <a:moveTo>
                      <a:pt x="0" y="121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5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840" name="Rectangle 100"/>
              <p:cNvSpPr>
                <a:spLocks noChangeArrowheads="1"/>
              </p:cNvSpPr>
              <p:nvPr/>
            </p:nvSpPr>
            <p:spPr bwMode="auto">
              <a:xfrm>
                <a:off x="961" y="23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841" name="Rectangle 101"/>
              <p:cNvSpPr>
                <a:spLocks noChangeArrowheads="1"/>
              </p:cNvSpPr>
              <p:nvPr/>
            </p:nvSpPr>
            <p:spPr bwMode="auto">
              <a:xfrm>
                <a:off x="962" y="23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</p:grpSp>
        <p:grpSp>
          <p:nvGrpSpPr>
            <p:cNvPr id="25745" name="Group 102"/>
            <p:cNvGrpSpPr>
              <a:grpSpLocks/>
            </p:cNvGrpSpPr>
            <p:nvPr/>
          </p:nvGrpSpPr>
          <p:grpSpPr bwMode="auto">
            <a:xfrm>
              <a:off x="1753" y="571"/>
              <a:ext cx="93" cy="56"/>
              <a:chOff x="1005" y="2205"/>
              <a:chExt cx="93" cy="56"/>
            </a:xfrm>
          </p:grpSpPr>
          <p:grpSp>
            <p:nvGrpSpPr>
              <p:cNvPr id="25795" name="Group 103"/>
              <p:cNvGrpSpPr>
                <a:grpSpLocks/>
              </p:cNvGrpSpPr>
              <p:nvPr/>
            </p:nvGrpSpPr>
            <p:grpSpPr bwMode="auto">
              <a:xfrm>
                <a:off x="1005" y="2205"/>
                <a:ext cx="93" cy="56"/>
                <a:chOff x="1005" y="2205"/>
                <a:chExt cx="93" cy="56"/>
              </a:xfrm>
            </p:grpSpPr>
            <p:sp>
              <p:nvSpPr>
                <p:cNvPr id="25813" name="Oval 104"/>
                <p:cNvSpPr>
                  <a:spLocks noChangeArrowheads="1"/>
                </p:cNvSpPr>
                <p:nvPr/>
              </p:nvSpPr>
              <p:spPr bwMode="auto">
                <a:xfrm>
                  <a:off x="1037" y="2205"/>
                  <a:ext cx="4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14" name="Oval 105"/>
                <p:cNvSpPr>
                  <a:spLocks noChangeArrowheads="1"/>
                </p:cNvSpPr>
                <p:nvPr/>
              </p:nvSpPr>
              <p:spPr bwMode="auto">
                <a:xfrm>
                  <a:off x="1015" y="2211"/>
                  <a:ext cx="3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15" name="Oval 106"/>
                <p:cNvSpPr>
                  <a:spLocks noChangeArrowheads="1"/>
                </p:cNvSpPr>
                <p:nvPr/>
              </p:nvSpPr>
              <p:spPr bwMode="auto">
                <a:xfrm>
                  <a:off x="1005" y="2225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16" name="Oval 107"/>
                <p:cNvSpPr>
                  <a:spLocks noChangeArrowheads="1"/>
                </p:cNvSpPr>
                <p:nvPr/>
              </p:nvSpPr>
              <p:spPr bwMode="auto">
                <a:xfrm>
                  <a:off x="1011" y="2233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17" name="Oval 108"/>
                <p:cNvSpPr>
                  <a:spLocks noChangeArrowheads="1"/>
                </p:cNvSpPr>
                <p:nvPr/>
              </p:nvSpPr>
              <p:spPr bwMode="auto">
                <a:xfrm>
                  <a:off x="1033" y="2237"/>
                  <a:ext cx="49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18" name="Oval 109"/>
                <p:cNvSpPr>
                  <a:spLocks noChangeArrowheads="1"/>
                </p:cNvSpPr>
                <p:nvPr/>
              </p:nvSpPr>
              <p:spPr bwMode="auto">
                <a:xfrm>
                  <a:off x="1064" y="2211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19" name="Oval 110"/>
                <p:cNvSpPr>
                  <a:spLocks noChangeArrowheads="1"/>
                </p:cNvSpPr>
                <p:nvPr/>
              </p:nvSpPr>
              <p:spPr bwMode="auto">
                <a:xfrm>
                  <a:off x="1068" y="2223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20" name="Oval 111"/>
                <p:cNvSpPr>
                  <a:spLocks noChangeArrowheads="1"/>
                </p:cNvSpPr>
                <p:nvPr/>
              </p:nvSpPr>
              <p:spPr bwMode="auto">
                <a:xfrm>
                  <a:off x="1066" y="2227"/>
                  <a:ext cx="3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821" name="Oval 112"/>
                <p:cNvSpPr>
                  <a:spLocks noChangeArrowheads="1"/>
                </p:cNvSpPr>
                <p:nvPr/>
              </p:nvSpPr>
              <p:spPr bwMode="auto">
                <a:xfrm>
                  <a:off x="1021" y="2219"/>
                  <a:ext cx="6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</p:grpSp>
          <p:grpSp>
            <p:nvGrpSpPr>
              <p:cNvPr id="25796" name="Group 113"/>
              <p:cNvGrpSpPr>
                <a:grpSpLocks/>
              </p:cNvGrpSpPr>
              <p:nvPr/>
            </p:nvGrpSpPr>
            <p:grpSpPr bwMode="auto">
              <a:xfrm>
                <a:off x="1005" y="2205"/>
                <a:ext cx="93" cy="56"/>
                <a:chOff x="1005" y="2205"/>
                <a:chExt cx="93" cy="56"/>
              </a:xfrm>
            </p:grpSpPr>
            <p:sp>
              <p:nvSpPr>
                <p:cNvPr id="25797" name="Arc 114"/>
                <p:cNvSpPr>
                  <a:spLocks/>
                </p:cNvSpPr>
                <p:nvPr/>
              </p:nvSpPr>
              <p:spPr bwMode="auto">
                <a:xfrm>
                  <a:off x="1039" y="2205"/>
                  <a:ext cx="38" cy="12"/>
                </a:xfrm>
                <a:custGeom>
                  <a:avLst/>
                  <a:gdLst>
                    <a:gd name="T0" fmla="*/ 0 w 40079"/>
                    <a:gd name="T1" fmla="*/ 0 h 21600"/>
                    <a:gd name="T2" fmla="*/ 0 w 40079"/>
                    <a:gd name="T3" fmla="*/ 0 h 21600"/>
                    <a:gd name="T4" fmla="*/ 0 w 400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0079"/>
                    <a:gd name="T10" fmla="*/ 0 h 21600"/>
                    <a:gd name="T11" fmla="*/ 40079 w 400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079" h="21600" fill="none" extrusionOk="0">
                      <a:moveTo>
                        <a:pt x="0" y="14358"/>
                      </a:moveTo>
                      <a:cubicBezTo>
                        <a:pt x="3063" y="5749"/>
                        <a:pt x="11212" y="-1"/>
                        <a:pt x="20350" y="0"/>
                      </a:cubicBezTo>
                      <a:cubicBezTo>
                        <a:pt x="28878" y="0"/>
                        <a:pt x="36608" y="5017"/>
                        <a:pt x="40079" y="12807"/>
                      </a:cubicBezTo>
                    </a:path>
                    <a:path w="40079" h="21600" stroke="0" extrusionOk="0">
                      <a:moveTo>
                        <a:pt x="0" y="14358"/>
                      </a:moveTo>
                      <a:cubicBezTo>
                        <a:pt x="3063" y="5749"/>
                        <a:pt x="11212" y="-1"/>
                        <a:pt x="20350" y="0"/>
                      </a:cubicBezTo>
                      <a:cubicBezTo>
                        <a:pt x="28878" y="0"/>
                        <a:pt x="36608" y="5017"/>
                        <a:pt x="40079" y="12807"/>
                      </a:cubicBezTo>
                      <a:lnTo>
                        <a:pt x="20350" y="21600"/>
                      </a:lnTo>
                      <a:lnTo>
                        <a:pt x="0" y="1435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98" name="Arc 115"/>
                <p:cNvSpPr>
                  <a:spLocks/>
                </p:cNvSpPr>
                <p:nvPr/>
              </p:nvSpPr>
              <p:spPr bwMode="auto">
                <a:xfrm>
                  <a:off x="1040" y="2206"/>
                  <a:ext cx="36" cy="11"/>
                </a:xfrm>
                <a:custGeom>
                  <a:avLst/>
                  <a:gdLst>
                    <a:gd name="T0" fmla="*/ 0 w 39867"/>
                    <a:gd name="T1" fmla="*/ 0 h 21600"/>
                    <a:gd name="T2" fmla="*/ 0 w 39867"/>
                    <a:gd name="T3" fmla="*/ 0 h 21600"/>
                    <a:gd name="T4" fmla="*/ 0 w 3986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867"/>
                    <a:gd name="T10" fmla="*/ 0 h 21600"/>
                    <a:gd name="T11" fmla="*/ 39867 w 3986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867" h="21600" fill="none" extrusionOk="0">
                      <a:moveTo>
                        <a:pt x="-1" y="14116"/>
                      </a:moveTo>
                      <a:cubicBezTo>
                        <a:pt x="3132" y="5633"/>
                        <a:pt x="11218" y="-1"/>
                        <a:pt x="20262" y="0"/>
                      </a:cubicBezTo>
                      <a:cubicBezTo>
                        <a:pt x="28681" y="0"/>
                        <a:pt x="36333" y="4892"/>
                        <a:pt x="39867" y="12533"/>
                      </a:cubicBezTo>
                    </a:path>
                    <a:path w="39867" h="21600" stroke="0" extrusionOk="0">
                      <a:moveTo>
                        <a:pt x="-1" y="14116"/>
                      </a:moveTo>
                      <a:cubicBezTo>
                        <a:pt x="3132" y="5633"/>
                        <a:pt x="11218" y="-1"/>
                        <a:pt x="20262" y="0"/>
                      </a:cubicBezTo>
                      <a:cubicBezTo>
                        <a:pt x="28681" y="0"/>
                        <a:pt x="36333" y="4892"/>
                        <a:pt x="39867" y="12533"/>
                      </a:cubicBezTo>
                      <a:lnTo>
                        <a:pt x="20262" y="21600"/>
                      </a:lnTo>
                      <a:lnTo>
                        <a:pt x="-1" y="14116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99" name="Arc 116"/>
                <p:cNvSpPr>
                  <a:spLocks/>
                </p:cNvSpPr>
                <p:nvPr/>
              </p:nvSpPr>
              <p:spPr bwMode="auto">
                <a:xfrm>
                  <a:off x="1015" y="2211"/>
                  <a:ext cx="23" cy="14"/>
                </a:xfrm>
                <a:custGeom>
                  <a:avLst/>
                  <a:gdLst>
                    <a:gd name="T0" fmla="*/ 0 w 31958"/>
                    <a:gd name="T1" fmla="*/ 0 h 25972"/>
                    <a:gd name="T2" fmla="*/ 0 w 31958"/>
                    <a:gd name="T3" fmla="*/ 0 h 25972"/>
                    <a:gd name="T4" fmla="*/ 0 w 31958"/>
                    <a:gd name="T5" fmla="*/ 0 h 25972"/>
                    <a:gd name="T6" fmla="*/ 0 60000 65536"/>
                    <a:gd name="T7" fmla="*/ 0 60000 65536"/>
                    <a:gd name="T8" fmla="*/ 0 60000 65536"/>
                    <a:gd name="T9" fmla="*/ 0 w 31958"/>
                    <a:gd name="T10" fmla="*/ 0 h 25972"/>
                    <a:gd name="T11" fmla="*/ 31958 w 31958"/>
                    <a:gd name="T12" fmla="*/ 25972 h 259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958" h="25972" fill="none" extrusionOk="0">
                      <a:moveTo>
                        <a:pt x="447" y="25971"/>
                      </a:moveTo>
                      <a:cubicBezTo>
                        <a:pt x="149" y="24533"/>
                        <a:pt x="0" y="230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219" y="-1"/>
                        <a:pt x="28781" y="909"/>
                        <a:pt x="31958" y="2645"/>
                      </a:cubicBezTo>
                    </a:path>
                    <a:path w="31958" h="25972" stroke="0" extrusionOk="0">
                      <a:moveTo>
                        <a:pt x="447" y="25971"/>
                      </a:moveTo>
                      <a:cubicBezTo>
                        <a:pt x="149" y="24533"/>
                        <a:pt x="0" y="230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219" y="-1"/>
                        <a:pt x="28781" y="909"/>
                        <a:pt x="31958" y="2645"/>
                      </a:cubicBezTo>
                      <a:lnTo>
                        <a:pt x="21600" y="21600"/>
                      </a:lnTo>
                      <a:lnTo>
                        <a:pt x="447" y="2597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00" name="Arc 117"/>
                <p:cNvSpPr>
                  <a:spLocks/>
                </p:cNvSpPr>
                <p:nvPr/>
              </p:nvSpPr>
              <p:spPr bwMode="auto">
                <a:xfrm>
                  <a:off x="1016" y="2212"/>
                  <a:ext cx="21" cy="13"/>
                </a:xfrm>
                <a:custGeom>
                  <a:avLst/>
                  <a:gdLst>
                    <a:gd name="T0" fmla="*/ 0 w 31797"/>
                    <a:gd name="T1" fmla="*/ 0 h 26058"/>
                    <a:gd name="T2" fmla="*/ 0 w 31797"/>
                    <a:gd name="T3" fmla="*/ 0 h 26058"/>
                    <a:gd name="T4" fmla="*/ 0 w 31797"/>
                    <a:gd name="T5" fmla="*/ 0 h 26058"/>
                    <a:gd name="T6" fmla="*/ 0 60000 65536"/>
                    <a:gd name="T7" fmla="*/ 0 60000 65536"/>
                    <a:gd name="T8" fmla="*/ 0 60000 65536"/>
                    <a:gd name="T9" fmla="*/ 0 w 31797"/>
                    <a:gd name="T10" fmla="*/ 0 h 26058"/>
                    <a:gd name="T11" fmla="*/ 31797 w 31797"/>
                    <a:gd name="T12" fmla="*/ 26058 h 260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797" h="26058" fill="none" extrusionOk="0">
                      <a:moveTo>
                        <a:pt x="465" y="26057"/>
                      </a:moveTo>
                      <a:cubicBezTo>
                        <a:pt x="155" y="24592"/>
                        <a:pt x="0" y="2309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157" y="-1"/>
                        <a:pt x="28660" y="878"/>
                        <a:pt x="31796" y="2558"/>
                      </a:cubicBezTo>
                    </a:path>
                    <a:path w="31797" h="26058" stroke="0" extrusionOk="0">
                      <a:moveTo>
                        <a:pt x="465" y="26057"/>
                      </a:moveTo>
                      <a:cubicBezTo>
                        <a:pt x="155" y="24592"/>
                        <a:pt x="0" y="2309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157" y="-1"/>
                        <a:pt x="28660" y="878"/>
                        <a:pt x="31796" y="2558"/>
                      </a:cubicBezTo>
                      <a:lnTo>
                        <a:pt x="21600" y="21600"/>
                      </a:lnTo>
                      <a:lnTo>
                        <a:pt x="465" y="2605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01" name="Arc 118"/>
                <p:cNvSpPr>
                  <a:spLocks/>
                </p:cNvSpPr>
                <p:nvPr/>
              </p:nvSpPr>
              <p:spPr bwMode="auto">
                <a:xfrm>
                  <a:off x="1011" y="2242"/>
                  <a:ext cx="24" cy="11"/>
                </a:xfrm>
                <a:custGeom>
                  <a:avLst/>
                  <a:gdLst>
                    <a:gd name="T0" fmla="*/ 0 w 32394"/>
                    <a:gd name="T1" fmla="*/ 0 h 22980"/>
                    <a:gd name="T2" fmla="*/ 0 w 32394"/>
                    <a:gd name="T3" fmla="*/ 0 h 22980"/>
                    <a:gd name="T4" fmla="*/ 0 w 32394"/>
                    <a:gd name="T5" fmla="*/ 0 h 22980"/>
                    <a:gd name="T6" fmla="*/ 0 60000 65536"/>
                    <a:gd name="T7" fmla="*/ 0 60000 65536"/>
                    <a:gd name="T8" fmla="*/ 0 60000 65536"/>
                    <a:gd name="T9" fmla="*/ 0 w 32394"/>
                    <a:gd name="T10" fmla="*/ 0 h 22980"/>
                    <a:gd name="T11" fmla="*/ 32394 w 32394"/>
                    <a:gd name="T12" fmla="*/ 22980 h 229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2394" h="22980" fill="none" extrusionOk="0">
                      <a:moveTo>
                        <a:pt x="32393" y="20089"/>
                      </a:moveTo>
                      <a:cubicBezTo>
                        <a:pt x="29111" y="21983"/>
                        <a:pt x="25389" y="22979"/>
                        <a:pt x="21600" y="22980"/>
                      </a:cubicBezTo>
                      <a:cubicBezTo>
                        <a:pt x="9670" y="22980"/>
                        <a:pt x="0" y="13309"/>
                        <a:pt x="0" y="1380"/>
                      </a:cubicBezTo>
                      <a:cubicBezTo>
                        <a:pt x="-1" y="919"/>
                        <a:pt x="14" y="459"/>
                        <a:pt x="44" y="0"/>
                      </a:cubicBezTo>
                    </a:path>
                    <a:path w="32394" h="22980" stroke="0" extrusionOk="0">
                      <a:moveTo>
                        <a:pt x="32393" y="20089"/>
                      </a:moveTo>
                      <a:cubicBezTo>
                        <a:pt x="29111" y="21983"/>
                        <a:pt x="25389" y="22979"/>
                        <a:pt x="21600" y="22980"/>
                      </a:cubicBezTo>
                      <a:cubicBezTo>
                        <a:pt x="9670" y="22980"/>
                        <a:pt x="0" y="13309"/>
                        <a:pt x="0" y="1380"/>
                      </a:cubicBezTo>
                      <a:cubicBezTo>
                        <a:pt x="-1" y="919"/>
                        <a:pt x="14" y="459"/>
                        <a:pt x="44" y="0"/>
                      </a:cubicBezTo>
                      <a:lnTo>
                        <a:pt x="21600" y="1380"/>
                      </a:lnTo>
                      <a:lnTo>
                        <a:pt x="32393" y="2008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02" name="Arc 119"/>
                <p:cNvSpPr>
                  <a:spLocks/>
                </p:cNvSpPr>
                <p:nvPr/>
              </p:nvSpPr>
              <p:spPr bwMode="auto">
                <a:xfrm>
                  <a:off x="1012" y="2242"/>
                  <a:ext cx="22" cy="10"/>
                </a:xfrm>
                <a:custGeom>
                  <a:avLst/>
                  <a:gdLst>
                    <a:gd name="T0" fmla="*/ 0 w 32065"/>
                    <a:gd name="T1" fmla="*/ 0 h 23037"/>
                    <a:gd name="T2" fmla="*/ 0 w 32065"/>
                    <a:gd name="T3" fmla="*/ 0 h 23037"/>
                    <a:gd name="T4" fmla="*/ 0 w 32065"/>
                    <a:gd name="T5" fmla="*/ 0 h 23037"/>
                    <a:gd name="T6" fmla="*/ 0 60000 65536"/>
                    <a:gd name="T7" fmla="*/ 0 60000 65536"/>
                    <a:gd name="T8" fmla="*/ 0 60000 65536"/>
                    <a:gd name="T9" fmla="*/ 0 w 32065"/>
                    <a:gd name="T10" fmla="*/ 0 h 23037"/>
                    <a:gd name="T11" fmla="*/ 32065 w 32065"/>
                    <a:gd name="T12" fmla="*/ 23037 h 2303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2065" h="23037" fill="none" extrusionOk="0">
                      <a:moveTo>
                        <a:pt x="32065" y="20332"/>
                      </a:moveTo>
                      <a:cubicBezTo>
                        <a:pt x="28862" y="22106"/>
                        <a:pt x="25261" y="23036"/>
                        <a:pt x="21600" y="23037"/>
                      </a:cubicBezTo>
                      <a:cubicBezTo>
                        <a:pt x="9670" y="23037"/>
                        <a:pt x="0" y="13366"/>
                        <a:pt x="0" y="1437"/>
                      </a:cubicBezTo>
                      <a:cubicBezTo>
                        <a:pt x="-1" y="957"/>
                        <a:pt x="15" y="478"/>
                        <a:pt x="47" y="-1"/>
                      </a:cubicBezTo>
                    </a:path>
                    <a:path w="32065" h="23037" stroke="0" extrusionOk="0">
                      <a:moveTo>
                        <a:pt x="32065" y="20332"/>
                      </a:moveTo>
                      <a:cubicBezTo>
                        <a:pt x="28862" y="22106"/>
                        <a:pt x="25261" y="23036"/>
                        <a:pt x="21600" y="23037"/>
                      </a:cubicBezTo>
                      <a:cubicBezTo>
                        <a:pt x="9670" y="23037"/>
                        <a:pt x="0" y="13366"/>
                        <a:pt x="0" y="1437"/>
                      </a:cubicBezTo>
                      <a:cubicBezTo>
                        <a:pt x="-1" y="957"/>
                        <a:pt x="15" y="478"/>
                        <a:pt x="47" y="-1"/>
                      </a:cubicBezTo>
                      <a:lnTo>
                        <a:pt x="21600" y="1437"/>
                      </a:lnTo>
                      <a:lnTo>
                        <a:pt x="32065" y="20332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03" name="Arc 120"/>
                <p:cNvSpPr>
                  <a:spLocks/>
                </p:cNvSpPr>
                <p:nvPr/>
              </p:nvSpPr>
              <p:spPr bwMode="auto">
                <a:xfrm>
                  <a:off x="1076" y="2211"/>
                  <a:ext cx="18" cy="13"/>
                </a:xfrm>
                <a:custGeom>
                  <a:avLst/>
                  <a:gdLst>
                    <a:gd name="T0" fmla="*/ 0 w 25836"/>
                    <a:gd name="T1" fmla="*/ 0 h 32090"/>
                    <a:gd name="T2" fmla="*/ 0 w 25836"/>
                    <a:gd name="T3" fmla="*/ 0 h 32090"/>
                    <a:gd name="T4" fmla="*/ 0 w 25836"/>
                    <a:gd name="T5" fmla="*/ 0 h 32090"/>
                    <a:gd name="T6" fmla="*/ 0 60000 65536"/>
                    <a:gd name="T7" fmla="*/ 0 60000 65536"/>
                    <a:gd name="T8" fmla="*/ 0 60000 65536"/>
                    <a:gd name="T9" fmla="*/ 0 w 25836"/>
                    <a:gd name="T10" fmla="*/ 0 h 32090"/>
                    <a:gd name="T11" fmla="*/ 25836 w 25836"/>
                    <a:gd name="T12" fmla="*/ 32090 h 3209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836" h="32090" fill="none" extrusionOk="0">
                      <a:moveTo>
                        <a:pt x="0" y="419"/>
                      </a:moveTo>
                      <a:cubicBezTo>
                        <a:pt x="1394" y="140"/>
                        <a:pt x="2813" y="-1"/>
                        <a:pt x="4236" y="0"/>
                      </a:cubicBezTo>
                      <a:cubicBezTo>
                        <a:pt x="16165" y="0"/>
                        <a:pt x="25836" y="9670"/>
                        <a:pt x="25836" y="21600"/>
                      </a:cubicBezTo>
                      <a:cubicBezTo>
                        <a:pt x="25836" y="25270"/>
                        <a:pt x="24900" y="28881"/>
                        <a:pt x="23117" y="32089"/>
                      </a:cubicBezTo>
                    </a:path>
                    <a:path w="25836" h="32090" stroke="0" extrusionOk="0">
                      <a:moveTo>
                        <a:pt x="0" y="419"/>
                      </a:moveTo>
                      <a:cubicBezTo>
                        <a:pt x="1394" y="140"/>
                        <a:pt x="2813" y="-1"/>
                        <a:pt x="4236" y="0"/>
                      </a:cubicBezTo>
                      <a:cubicBezTo>
                        <a:pt x="16165" y="0"/>
                        <a:pt x="25836" y="9670"/>
                        <a:pt x="25836" y="21600"/>
                      </a:cubicBezTo>
                      <a:cubicBezTo>
                        <a:pt x="25836" y="25270"/>
                        <a:pt x="24900" y="28881"/>
                        <a:pt x="23117" y="32089"/>
                      </a:cubicBezTo>
                      <a:lnTo>
                        <a:pt x="4236" y="21600"/>
                      </a:lnTo>
                      <a:lnTo>
                        <a:pt x="0" y="41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04" name="Arc 121"/>
                <p:cNvSpPr>
                  <a:spLocks/>
                </p:cNvSpPr>
                <p:nvPr/>
              </p:nvSpPr>
              <p:spPr bwMode="auto">
                <a:xfrm>
                  <a:off x="1076" y="2212"/>
                  <a:ext cx="17" cy="12"/>
                </a:xfrm>
                <a:custGeom>
                  <a:avLst/>
                  <a:gdLst>
                    <a:gd name="T0" fmla="*/ 0 w 25642"/>
                    <a:gd name="T1" fmla="*/ 0 h 32484"/>
                    <a:gd name="T2" fmla="*/ 0 w 25642"/>
                    <a:gd name="T3" fmla="*/ 0 h 32484"/>
                    <a:gd name="T4" fmla="*/ 0 w 25642"/>
                    <a:gd name="T5" fmla="*/ 0 h 32484"/>
                    <a:gd name="T6" fmla="*/ 0 60000 65536"/>
                    <a:gd name="T7" fmla="*/ 0 60000 65536"/>
                    <a:gd name="T8" fmla="*/ 0 60000 65536"/>
                    <a:gd name="T9" fmla="*/ 0 w 25642"/>
                    <a:gd name="T10" fmla="*/ 0 h 32484"/>
                    <a:gd name="T11" fmla="*/ 25642 w 25642"/>
                    <a:gd name="T12" fmla="*/ 32484 h 3248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642" h="32484" fill="none" extrusionOk="0">
                      <a:moveTo>
                        <a:pt x="0" y="381"/>
                      </a:moveTo>
                      <a:cubicBezTo>
                        <a:pt x="1332" y="127"/>
                        <a:pt x="2685" y="-1"/>
                        <a:pt x="4042" y="0"/>
                      </a:cubicBezTo>
                      <a:cubicBezTo>
                        <a:pt x="15971" y="0"/>
                        <a:pt x="25642" y="9670"/>
                        <a:pt x="25642" y="21600"/>
                      </a:cubicBezTo>
                      <a:cubicBezTo>
                        <a:pt x="25642" y="25424"/>
                        <a:pt x="24626" y="29180"/>
                        <a:pt x="22699" y="32483"/>
                      </a:cubicBezTo>
                    </a:path>
                    <a:path w="25642" h="32484" stroke="0" extrusionOk="0">
                      <a:moveTo>
                        <a:pt x="0" y="381"/>
                      </a:moveTo>
                      <a:cubicBezTo>
                        <a:pt x="1332" y="127"/>
                        <a:pt x="2685" y="-1"/>
                        <a:pt x="4042" y="0"/>
                      </a:cubicBezTo>
                      <a:cubicBezTo>
                        <a:pt x="15971" y="0"/>
                        <a:pt x="25642" y="9670"/>
                        <a:pt x="25642" y="21600"/>
                      </a:cubicBezTo>
                      <a:cubicBezTo>
                        <a:pt x="25642" y="25424"/>
                        <a:pt x="24626" y="29180"/>
                        <a:pt x="22699" y="32483"/>
                      </a:cubicBezTo>
                      <a:lnTo>
                        <a:pt x="4042" y="21600"/>
                      </a:lnTo>
                      <a:lnTo>
                        <a:pt x="0" y="38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05" name="Arc 122"/>
                <p:cNvSpPr>
                  <a:spLocks/>
                </p:cNvSpPr>
                <p:nvPr/>
              </p:nvSpPr>
              <p:spPr bwMode="auto">
                <a:xfrm>
                  <a:off x="1082" y="2225"/>
                  <a:ext cx="16" cy="13"/>
                </a:xfrm>
                <a:custGeom>
                  <a:avLst/>
                  <a:gdLst>
                    <a:gd name="T0" fmla="*/ 0 w 21600"/>
                    <a:gd name="T1" fmla="*/ 0 h 28665"/>
                    <a:gd name="T2" fmla="*/ 0 w 21600"/>
                    <a:gd name="T3" fmla="*/ 0 h 28665"/>
                    <a:gd name="T4" fmla="*/ 0 w 21600"/>
                    <a:gd name="T5" fmla="*/ 0 h 2866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8665"/>
                    <a:gd name="T11" fmla="*/ 21600 w 21600"/>
                    <a:gd name="T12" fmla="*/ 28665 h 2866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8665" fill="none" extrusionOk="0">
                      <a:moveTo>
                        <a:pt x="13298" y="-1"/>
                      </a:moveTo>
                      <a:cubicBezTo>
                        <a:pt x="18537" y="4093"/>
                        <a:pt x="21600" y="10371"/>
                        <a:pt x="21600" y="17021"/>
                      </a:cubicBezTo>
                      <a:cubicBezTo>
                        <a:pt x="21600" y="21148"/>
                        <a:pt x="20417" y="25188"/>
                        <a:pt x="18192" y="28664"/>
                      </a:cubicBezTo>
                    </a:path>
                    <a:path w="21600" h="28665" stroke="0" extrusionOk="0">
                      <a:moveTo>
                        <a:pt x="13298" y="-1"/>
                      </a:moveTo>
                      <a:cubicBezTo>
                        <a:pt x="18537" y="4093"/>
                        <a:pt x="21600" y="10371"/>
                        <a:pt x="21600" y="17021"/>
                      </a:cubicBezTo>
                      <a:cubicBezTo>
                        <a:pt x="21600" y="21148"/>
                        <a:pt x="20417" y="25188"/>
                        <a:pt x="18192" y="28664"/>
                      </a:cubicBezTo>
                      <a:lnTo>
                        <a:pt x="0" y="17021"/>
                      </a:lnTo>
                      <a:lnTo>
                        <a:pt x="13298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06" name="Arc 123"/>
                <p:cNvSpPr>
                  <a:spLocks/>
                </p:cNvSpPr>
                <p:nvPr/>
              </p:nvSpPr>
              <p:spPr bwMode="auto">
                <a:xfrm>
                  <a:off x="1082" y="2226"/>
                  <a:ext cx="15" cy="12"/>
                </a:xfrm>
                <a:custGeom>
                  <a:avLst/>
                  <a:gdLst>
                    <a:gd name="T0" fmla="*/ 0 w 21600"/>
                    <a:gd name="T1" fmla="*/ 0 h 29262"/>
                    <a:gd name="T2" fmla="*/ 0 w 21600"/>
                    <a:gd name="T3" fmla="*/ 0 h 29262"/>
                    <a:gd name="T4" fmla="*/ 0 w 21600"/>
                    <a:gd name="T5" fmla="*/ 0 h 2926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9262"/>
                    <a:gd name="T11" fmla="*/ 21600 w 21600"/>
                    <a:gd name="T12" fmla="*/ 29262 h 292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9262" fill="none" extrusionOk="0">
                      <a:moveTo>
                        <a:pt x="12959" y="-1"/>
                      </a:moveTo>
                      <a:cubicBezTo>
                        <a:pt x="18399" y="4079"/>
                        <a:pt x="21600" y="10481"/>
                        <a:pt x="21600" y="17280"/>
                      </a:cubicBezTo>
                      <a:cubicBezTo>
                        <a:pt x="21600" y="21544"/>
                        <a:pt x="20337" y="25713"/>
                        <a:pt x="17971" y="29261"/>
                      </a:cubicBezTo>
                    </a:path>
                    <a:path w="21600" h="29262" stroke="0" extrusionOk="0">
                      <a:moveTo>
                        <a:pt x="12959" y="-1"/>
                      </a:moveTo>
                      <a:cubicBezTo>
                        <a:pt x="18399" y="4079"/>
                        <a:pt x="21600" y="10481"/>
                        <a:pt x="21600" y="17280"/>
                      </a:cubicBezTo>
                      <a:cubicBezTo>
                        <a:pt x="21600" y="21544"/>
                        <a:pt x="20337" y="25713"/>
                        <a:pt x="17971" y="29261"/>
                      </a:cubicBezTo>
                      <a:lnTo>
                        <a:pt x="0" y="17280"/>
                      </a:lnTo>
                      <a:lnTo>
                        <a:pt x="12959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07" name="Arc 124"/>
                <p:cNvSpPr>
                  <a:spLocks/>
                </p:cNvSpPr>
                <p:nvPr/>
              </p:nvSpPr>
              <p:spPr bwMode="auto">
                <a:xfrm>
                  <a:off x="1076" y="2237"/>
                  <a:ext cx="20" cy="20"/>
                </a:xfrm>
                <a:custGeom>
                  <a:avLst/>
                  <a:gdLst>
                    <a:gd name="T0" fmla="*/ 0 w 28696"/>
                    <a:gd name="T1" fmla="*/ 0 h 28431"/>
                    <a:gd name="T2" fmla="*/ 0 w 28696"/>
                    <a:gd name="T3" fmla="*/ 0 h 28431"/>
                    <a:gd name="T4" fmla="*/ 0 w 28696"/>
                    <a:gd name="T5" fmla="*/ 0 h 28431"/>
                    <a:gd name="T6" fmla="*/ 0 60000 65536"/>
                    <a:gd name="T7" fmla="*/ 0 60000 65536"/>
                    <a:gd name="T8" fmla="*/ 0 60000 65536"/>
                    <a:gd name="T9" fmla="*/ 0 w 28696"/>
                    <a:gd name="T10" fmla="*/ 0 h 28431"/>
                    <a:gd name="T11" fmla="*/ 28696 w 28696"/>
                    <a:gd name="T12" fmla="*/ 28431 h 2843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696" h="28431" fill="none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</a:path>
                    <a:path w="28696" h="28431" stroke="0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  <a:lnTo>
                        <a:pt x="7096" y="6831"/>
                      </a:lnTo>
                      <a:lnTo>
                        <a:pt x="27587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08" name="Arc 125"/>
                <p:cNvSpPr>
                  <a:spLocks/>
                </p:cNvSpPr>
                <p:nvPr/>
              </p:nvSpPr>
              <p:spPr bwMode="auto">
                <a:xfrm>
                  <a:off x="1076" y="2238"/>
                  <a:ext cx="19" cy="18"/>
                </a:xfrm>
                <a:custGeom>
                  <a:avLst/>
                  <a:gdLst>
                    <a:gd name="T0" fmla="*/ 0 w 28696"/>
                    <a:gd name="T1" fmla="*/ 0 h 28431"/>
                    <a:gd name="T2" fmla="*/ 0 w 28696"/>
                    <a:gd name="T3" fmla="*/ 0 h 28431"/>
                    <a:gd name="T4" fmla="*/ 0 w 28696"/>
                    <a:gd name="T5" fmla="*/ 0 h 28431"/>
                    <a:gd name="T6" fmla="*/ 0 60000 65536"/>
                    <a:gd name="T7" fmla="*/ 0 60000 65536"/>
                    <a:gd name="T8" fmla="*/ 0 60000 65536"/>
                    <a:gd name="T9" fmla="*/ 0 w 28696"/>
                    <a:gd name="T10" fmla="*/ 0 h 28431"/>
                    <a:gd name="T11" fmla="*/ 28696 w 28696"/>
                    <a:gd name="T12" fmla="*/ 28431 h 2843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696" h="28431" fill="none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</a:path>
                    <a:path w="28696" h="28431" stroke="0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  <a:lnTo>
                        <a:pt x="7096" y="6831"/>
                      </a:lnTo>
                      <a:lnTo>
                        <a:pt x="27587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09" name="Arc 126"/>
                <p:cNvSpPr>
                  <a:spLocks/>
                </p:cNvSpPr>
                <p:nvPr/>
              </p:nvSpPr>
              <p:spPr bwMode="auto">
                <a:xfrm>
                  <a:off x="1005" y="2225"/>
                  <a:ext cx="10" cy="17"/>
                </a:xfrm>
                <a:custGeom>
                  <a:avLst/>
                  <a:gdLst>
                    <a:gd name="T0" fmla="*/ 0 w 21600"/>
                    <a:gd name="T1" fmla="*/ 0 h 41281"/>
                    <a:gd name="T2" fmla="*/ 0 w 21600"/>
                    <a:gd name="T3" fmla="*/ 0 h 41281"/>
                    <a:gd name="T4" fmla="*/ 0 w 21600"/>
                    <a:gd name="T5" fmla="*/ 0 h 4128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281"/>
                    <a:gd name="T11" fmla="*/ 21600 w 21600"/>
                    <a:gd name="T12" fmla="*/ 41281 h 412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281" fill="none" extrusionOk="0">
                      <a:moveTo>
                        <a:pt x="12736" y="41280"/>
                      </a:moveTo>
                      <a:cubicBezTo>
                        <a:pt x="4984" y="37792"/>
                        <a:pt x="0" y="30082"/>
                        <a:pt x="0" y="21583"/>
                      </a:cubicBezTo>
                      <a:cubicBezTo>
                        <a:pt x="-1" y="9982"/>
                        <a:pt x="9163" y="453"/>
                        <a:pt x="20754" y="-1"/>
                      </a:cubicBezTo>
                    </a:path>
                    <a:path w="21600" h="41281" stroke="0" extrusionOk="0">
                      <a:moveTo>
                        <a:pt x="12736" y="41280"/>
                      </a:moveTo>
                      <a:cubicBezTo>
                        <a:pt x="4984" y="37792"/>
                        <a:pt x="0" y="30082"/>
                        <a:pt x="0" y="21583"/>
                      </a:cubicBezTo>
                      <a:cubicBezTo>
                        <a:pt x="-1" y="9982"/>
                        <a:pt x="9163" y="453"/>
                        <a:pt x="20754" y="-1"/>
                      </a:cubicBezTo>
                      <a:lnTo>
                        <a:pt x="21600" y="21583"/>
                      </a:lnTo>
                      <a:lnTo>
                        <a:pt x="12736" y="4128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10" name="Arc 127"/>
                <p:cNvSpPr>
                  <a:spLocks/>
                </p:cNvSpPr>
                <p:nvPr/>
              </p:nvSpPr>
              <p:spPr bwMode="auto">
                <a:xfrm>
                  <a:off x="1006" y="2226"/>
                  <a:ext cx="9" cy="15"/>
                </a:xfrm>
                <a:custGeom>
                  <a:avLst/>
                  <a:gdLst>
                    <a:gd name="T0" fmla="*/ 0 w 21600"/>
                    <a:gd name="T1" fmla="*/ 0 h 41322"/>
                    <a:gd name="T2" fmla="*/ 0 w 21600"/>
                    <a:gd name="T3" fmla="*/ 0 h 41322"/>
                    <a:gd name="T4" fmla="*/ 0 w 21600"/>
                    <a:gd name="T5" fmla="*/ 0 h 4132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322"/>
                    <a:gd name="T11" fmla="*/ 21600 w 21600"/>
                    <a:gd name="T12" fmla="*/ 41322 h 413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322" fill="none" extrusionOk="0">
                      <a:moveTo>
                        <a:pt x="12826" y="41322"/>
                      </a:moveTo>
                      <a:cubicBezTo>
                        <a:pt x="5026" y="37855"/>
                        <a:pt x="0" y="30119"/>
                        <a:pt x="0" y="21584"/>
                      </a:cubicBezTo>
                      <a:cubicBezTo>
                        <a:pt x="-1" y="9979"/>
                        <a:pt x="9169" y="448"/>
                        <a:pt x="20766" y="0"/>
                      </a:cubicBezTo>
                    </a:path>
                    <a:path w="21600" h="41322" stroke="0" extrusionOk="0">
                      <a:moveTo>
                        <a:pt x="12826" y="41322"/>
                      </a:moveTo>
                      <a:cubicBezTo>
                        <a:pt x="5026" y="37855"/>
                        <a:pt x="0" y="30119"/>
                        <a:pt x="0" y="21584"/>
                      </a:cubicBezTo>
                      <a:cubicBezTo>
                        <a:pt x="-1" y="9979"/>
                        <a:pt x="9169" y="448"/>
                        <a:pt x="20766" y="0"/>
                      </a:cubicBezTo>
                      <a:lnTo>
                        <a:pt x="21600" y="21584"/>
                      </a:lnTo>
                      <a:lnTo>
                        <a:pt x="12826" y="41322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11" name="Arc 128"/>
                <p:cNvSpPr>
                  <a:spLocks/>
                </p:cNvSpPr>
                <p:nvPr/>
              </p:nvSpPr>
              <p:spPr bwMode="auto">
                <a:xfrm>
                  <a:off x="1034" y="2249"/>
                  <a:ext cx="43" cy="12"/>
                </a:xfrm>
                <a:custGeom>
                  <a:avLst/>
                  <a:gdLst>
                    <a:gd name="T0" fmla="*/ 0 w 39157"/>
                    <a:gd name="T1" fmla="*/ 0 h 21600"/>
                    <a:gd name="T2" fmla="*/ 0 w 39157"/>
                    <a:gd name="T3" fmla="*/ 0 h 21600"/>
                    <a:gd name="T4" fmla="*/ 0 w 3915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157"/>
                    <a:gd name="T10" fmla="*/ 0 h 21600"/>
                    <a:gd name="T11" fmla="*/ 39157 w 3915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157" h="21600" fill="none" extrusionOk="0">
                      <a:moveTo>
                        <a:pt x="39156" y="12211"/>
                      </a:moveTo>
                      <a:cubicBezTo>
                        <a:pt x="35129" y="18087"/>
                        <a:pt x="28463" y="21599"/>
                        <a:pt x="21340" y="21600"/>
                      </a:cubicBezTo>
                      <a:cubicBezTo>
                        <a:pt x="10701" y="21600"/>
                        <a:pt x="1646" y="13853"/>
                        <a:pt x="0" y="3342"/>
                      </a:cubicBezTo>
                    </a:path>
                    <a:path w="39157" h="21600" stroke="0" extrusionOk="0">
                      <a:moveTo>
                        <a:pt x="39156" y="12211"/>
                      </a:moveTo>
                      <a:cubicBezTo>
                        <a:pt x="35129" y="18087"/>
                        <a:pt x="28463" y="21599"/>
                        <a:pt x="21340" y="21600"/>
                      </a:cubicBezTo>
                      <a:cubicBezTo>
                        <a:pt x="10701" y="21600"/>
                        <a:pt x="1646" y="13853"/>
                        <a:pt x="0" y="3342"/>
                      </a:cubicBezTo>
                      <a:lnTo>
                        <a:pt x="21340" y="0"/>
                      </a:lnTo>
                      <a:lnTo>
                        <a:pt x="39156" y="1221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812" name="Arc 129"/>
                <p:cNvSpPr>
                  <a:spLocks/>
                </p:cNvSpPr>
                <p:nvPr/>
              </p:nvSpPr>
              <p:spPr bwMode="auto">
                <a:xfrm>
                  <a:off x="1035" y="2249"/>
                  <a:ext cx="40" cy="11"/>
                </a:xfrm>
                <a:custGeom>
                  <a:avLst/>
                  <a:gdLst>
                    <a:gd name="T0" fmla="*/ 0 w 38879"/>
                    <a:gd name="T1" fmla="*/ 0 h 21600"/>
                    <a:gd name="T2" fmla="*/ 0 w 38879"/>
                    <a:gd name="T3" fmla="*/ 0 h 21600"/>
                    <a:gd name="T4" fmla="*/ 0 w 388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879"/>
                    <a:gd name="T10" fmla="*/ 0 h 21600"/>
                    <a:gd name="T11" fmla="*/ 38879 w 388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879" h="21600" fill="none" extrusionOk="0">
                      <a:moveTo>
                        <a:pt x="38878" y="12573"/>
                      </a:moveTo>
                      <a:cubicBezTo>
                        <a:pt x="34822" y="18239"/>
                        <a:pt x="28283" y="21599"/>
                        <a:pt x="21316" y="21600"/>
                      </a:cubicBezTo>
                      <a:cubicBezTo>
                        <a:pt x="10732" y="21600"/>
                        <a:pt x="1708" y="13932"/>
                        <a:pt x="-1" y="3488"/>
                      </a:cubicBezTo>
                    </a:path>
                    <a:path w="38879" h="21600" stroke="0" extrusionOk="0">
                      <a:moveTo>
                        <a:pt x="38878" y="12573"/>
                      </a:moveTo>
                      <a:cubicBezTo>
                        <a:pt x="34822" y="18239"/>
                        <a:pt x="28283" y="21599"/>
                        <a:pt x="21316" y="21600"/>
                      </a:cubicBezTo>
                      <a:cubicBezTo>
                        <a:pt x="10732" y="21600"/>
                        <a:pt x="1708" y="13932"/>
                        <a:pt x="-1" y="3488"/>
                      </a:cubicBezTo>
                      <a:lnTo>
                        <a:pt x="21316" y="0"/>
                      </a:lnTo>
                      <a:lnTo>
                        <a:pt x="38878" y="12573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</p:grpSp>
        </p:grpSp>
        <p:grpSp>
          <p:nvGrpSpPr>
            <p:cNvPr id="25746" name="Group 130"/>
            <p:cNvGrpSpPr>
              <a:grpSpLocks/>
            </p:cNvGrpSpPr>
            <p:nvPr/>
          </p:nvGrpSpPr>
          <p:grpSpPr bwMode="auto">
            <a:xfrm>
              <a:off x="1523" y="332"/>
              <a:ext cx="170" cy="169"/>
              <a:chOff x="775" y="1966"/>
              <a:chExt cx="170" cy="169"/>
            </a:xfrm>
          </p:grpSpPr>
          <p:sp>
            <p:nvSpPr>
              <p:cNvPr id="25775" name="Freeform 131"/>
              <p:cNvSpPr>
                <a:spLocks/>
              </p:cNvSpPr>
              <p:nvPr/>
            </p:nvSpPr>
            <p:spPr bwMode="auto">
              <a:xfrm>
                <a:off x="799" y="2068"/>
                <a:ext cx="146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2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776" name="Freeform 132"/>
              <p:cNvSpPr>
                <a:spLocks/>
              </p:cNvSpPr>
              <p:nvPr/>
            </p:nvSpPr>
            <p:spPr bwMode="auto">
              <a:xfrm>
                <a:off x="799" y="2068"/>
                <a:ext cx="146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2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777" name="Rectangle 133"/>
              <p:cNvSpPr>
                <a:spLocks noChangeArrowheads="1"/>
              </p:cNvSpPr>
              <p:nvPr/>
            </p:nvSpPr>
            <p:spPr bwMode="auto">
              <a:xfrm>
                <a:off x="799" y="2086"/>
                <a:ext cx="130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778" name="Rectangle 134"/>
              <p:cNvSpPr>
                <a:spLocks noChangeArrowheads="1"/>
              </p:cNvSpPr>
              <p:nvPr/>
            </p:nvSpPr>
            <p:spPr bwMode="auto">
              <a:xfrm>
                <a:off x="800" y="2087"/>
                <a:ext cx="128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779" name="Freeform 135"/>
              <p:cNvSpPr>
                <a:spLocks/>
              </p:cNvSpPr>
              <p:nvPr/>
            </p:nvSpPr>
            <p:spPr bwMode="auto">
              <a:xfrm>
                <a:off x="929" y="2068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780" name="Freeform 136"/>
              <p:cNvSpPr>
                <a:spLocks/>
              </p:cNvSpPr>
              <p:nvPr/>
            </p:nvSpPr>
            <p:spPr bwMode="auto">
              <a:xfrm>
                <a:off x="929" y="2068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781" name="Freeform 137"/>
              <p:cNvSpPr>
                <a:spLocks/>
              </p:cNvSpPr>
              <p:nvPr/>
            </p:nvSpPr>
            <p:spPr bwMode="auto">
              <a:xfrm>
                <a:off x="803" y="2068"/>
                <a:ext cx="140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6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782" name="Freeform 138"/>
              <p:cNvSpPr>
                <a:spLocks/>
              </p:cNvSpPr>
              <p:nvPr/>
            </p:nvSpPr>
            <p:spPr bwMode="auto">
              <a:xfrm>
                <a:off x="803" y="2068"/>
                <a:ext cx="140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6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783" name="Freeform 139"/>
              <p:cNvSpPr>
                <a:spLocks/>
              </p:cNvSpPr>
              <p:nvPr/>
            </p:nvSpPr>
            <p:spPr bwMode="auto">
              <a:xfrm>
                <a:off x="801" y="1966"/>
                <a:ext cx="142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784" name="Freeform 140"/>
              <p:cNvSpPr>
                <a:spLocks/>
              </p:cNvSpPr>
              <p:nvPr/>
            </p:nvSpPr>
            <p:spPr bwMode="auto">
              <a:xfrm>
                <a:off x="801" y="1966"/>
                <a:ext cx="142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785" name="Rectangle 141"/>
              <p:cNvSpPr>
                <a:spLocks noChangeArrowheads="1"/>
              </p:cNvSpPr>
              <p:nvPr/>
            </p:nvSpPr>
            <p:spPr bwMode="auto">
              <a:xfrm>
                <a:off x="802" y="1981"/>
                <a:ext cx="128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786" name="Rectangle 142"/>
              <p:cNvSpPr>
                <a:spLocks noChangeArrowheads="1"/>
              </p:cNvSpPr>
              <p:nvPr/>
            </p:nvSpPr>
            <p:spPr bwMode="auto">
              <a:xfrm>
                <a:off x="813" y="1993"/>
                <a:ext cx="104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787" name="Freeform 143"/>
              <p:cNvSpPr>
                <a:spLocks/>
              </p:cNvSpPr>
              <p:nvPr/>
            </p:nvSpPr>
            <p:spPr bwMode="auto">
              <a:xfrm>
                <a:off x="929" y="1966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788" name="Freeform 144"/>
              <p:cNvSpPr>
                <a:spLocks/>
              </p:cNvSpPr>
              <p:nvPr/>
            </p:nvSpPr>
            <p:spPr bwMode="auto">
              <a:xfrm>
                <a:off x="929" y="1966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789" name="Freeform 145"/>
              <p:cNvSpPr>
                <a:spLocks/>
              </p:cNvSpPr>
              <p:nvPr/>
            </p:nvSpPr>
            <p:spPr bwMode="auto">
              <a:xfrm>
                <a:off x="775" y="2104"/>
                <a:ext cx="160" cy="25"/>
              </a:xfrm>
              <a:custGeom>
                <a:avLst/>
                <a:gdLst>
                  <a:gd name="T0" fmla="*/ 0 w 637"/>
                  <a:gd name="T1" fmla="*/ 0 h 96"/>
                  <a:gd name="T2" fmla="*/ 0 w 637"/>
                  <a:gd name="T3" fmla="*/ 0 h 96"/>
                  <a:gd name="T4" fmla="*/ 0 w 637"/>
                  <a:gd name="T5" fmla="*/ 0 h 96"/>
                  <a:gd name="T6" fmla="*/ 0 w 637"/>
                  <a:gd name="T7" fmla="*/ 0 h 96"/>
                  <a:gd name="T8" fmla="*/ 0 w 637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6"/>
                  <a:gd name="T17" fmla="*/ 637 w 637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790" name="Freeform 146"/>
              <p:cNvSpPr>
                <a:spLocks/>
              </p:cNvSpPr>
              <p:nvPr/>
            </p:nvSpPr>
            <p:spPr bwMode="auto">
              <a:xfrm>
                <a:off x="775" y="2104"/>
                <a:ext cx="160" cy="25"/>
              </a:xfrm>
              <a:custGeom>
                <a:avLst/>
                <a:gdLst>
                  <a:gd name="T0" fmla="*/ 0 w 637"/>
                  <a:gd name="T1" fmla="*/ 0 h 96"/>
                  <a:gd name="T2" fmla="*/ 0 w 637"/>
                  <a:gd name="T3" fmla="*/ 0 h 96"/>
                  <a:gd name="T4" fmla="*/ 0 w 637"/>
                  <a:gd name="T5" fmla="*/ 0 h 96"/>
                  <a:gd name="T6" fmla="*/ 0 w 637"/>
                  <a:gd name="T7" fmla="*/ 0 h 96"/>
                  <a:gd name="T8" fmla="*/ 0 w 637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6"/>
                  <a:gd name="T17" fmla="*/ 637 w 637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791" name="Freeform 147"/>
              <p:cNvSpPr>
                <a:spLocks/>
              </p:cNvSpPr>
              <p:nvPr/>
            </p:nvSpPr>
            <p:spPr bwMode="auto">
              <a:xfrm>
                <a:off x="914" y="2104"/>
                <a:ext cx="21" cy="31"/>
              </a:xfrm>
              <a:custGeom>
                <a:avLst/>
                <a:gdLst>
                  <a:gd name="T0" fmla="*/ 0 w 80"/>
                  <a:gd name="T1" fmla="*/ 0 h 120"/>
                  <a:gd name="T2" fmla="*/ 0 w 80"/>
                  <a:gd name="T3" fmla="*/ 0 h 120"/>
                  <a:gd name="T4" fmla="*/ 0 w 80"/>
                  <a:gd name="T5" fmla="*/ 0 h 120"/>
                  <a:gd name="T6" fmla="*/ 0 w 80"/>
                  <a:gd name="T7" fmla="*/ 0 h 120"/>
                  <a:gd name="T8" fmla="*/ 0 w 80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0"/>
                  <a:gd name="T17" fmla="*/ 80 w 80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0">
                    <a:moveTo>
                      <a:pt x="0" y="120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792" name="Freeform 148"/>
              <p:cNvSpPr>
                <a:spLocks/>
              </p:cNvSpPr>
              <p:nvPr/>
            </p:nvSpPr>
            <p:spPr bwMode="auto">
              <a:xfrm>
                <a:off x="914" y="2104"/>
                <a:ext cx="21" cy="31"/>
              </a:xfrm>
              <a:custGeom>
                <a:avLst/>
                <a:gdLst>
                  <a:gd name="T0" fmla="*/ 0 w 80"/>
                  <a:gd name="T1" fmla="*/ 0 h 120"/>
                  <a:gd name="T2" fmla="*/ 0 w 80"/>
                  <a:gd name="T3" fmla="*/ 0 h 120"/>
                  <a:gd name="T4" fmla="*/ 0 w 80"/>
                  <a:gd name="T5" fmla="*/ 0 h 120"/>
                  <a:gd name="T6" fmla="*/ 0 w 80"/>
                  <a:gd name="T7" fmla="*/ 0 h 120"/>
                  <a:gd name="T8" fmla="*/ 0 w 80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0"/>
                  <a:gd name="T17" fmla="*/ 80 w 80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0">
                    <a:moveTo>
                      <a:pt x="0" y="120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99"/>
              </a:p>
            </p:txBody>
          </p:sp>
          <p:sp>
            <p:nvSpPr>
              <p:cNvPr id="25793" name="Rectangle 149"/>
              <p:cNvSpPr>
                <a:spLocks noChangeArrowheads="1"/>
              </p:cNvSpPr>
              <p:nvPr/>
            </p:nvSpPr>
            <p:spPr bwMode="auto">
              <a:xfrm>
                <a:off x="775" y="21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  <p:sp>
            <p:nvSpPr>
              <p:cNvPr id="25794" name="Rectangle 150"/>
              <p:cNvSpPr>
                <a:spLocks noChangeArrowheads="1"/>
              </p:cNvSpPr>
              <p:nvPr/>
            </p:nvSpPr>
            <p:spPr bwMode="auto">
              <a:xfrm>
                <a:off x="776" y="21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 sz="499"/>
              </a:p>
            </p:txBody>
          </p:sp>
        </p:grpSp>
        <p:grpSp>
          <p:nvGrpSpPr>
            <p:cNvPr id="25747" name="Group 151"/>
            <p:cNvGrpSpPr>
              <a:grpSpLocks/>
            </p:cNvGrpSpPr>
            <p:nvPr/>
          </p:nvGrpSpPr>
          <p:grpSpPr bwMode="auto">
            <a:xfrm>
              <a:off x="1568" y="370"/>
              <a:ext cx="92" cy="56"/>
              <a:chOff x="820" y="2004"/>
              <a:chExt cx="92" cy="56"/>
            </a:xfrm>
          </p:grpSpPr>
          <p:grpSp>
            <p:nvGrpSpPr>
              <p:cNvPr id="25748" name="Group 152"/>
              <p:cNvGrpSpPr>
                <a:grpSpLocks/>
              </p:cNvGrpSpPr>
              <p:nvPr/>
            </p:nvGrpSpPr>
            <p:grpSpPr bwMode="auto">
              <a:xfrm>
                <a:off x="820" y="2004"/>
                <a:ext cx="92" cy="56"/>
                <a:chOff x="820" y="2004"/>
                <a:chExt cx="92" cy="56"/>
              </a:xfrm>
            </p:grpSpPr>
            <p:sp>
              <p:nvSpPr>
                <p:cNvPr id="25766" name="Oval 153"/>
                <p:cNvSpPr>
                  <a:spLocks noChangeArrowheads="1"/>
                </p:cNvSpPr>
                <p:nvPr/>
              </p:nvSpPr>
              <p:spPr bwMode="auto">
                <a:xfrm>
                  <a:off x="852" y="2004"/>
                  <a:ext cx="4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767" name="Oval 154"/>
                <p:cNvSpPr>
                  <a:spLocks noChangeArrowheads="1"/>
                </p:cNvSpPr>
                <p:nvPr/>
              </p:nvSpPr>
              <p:spPr bwMode="auto">
                <a:xfrm>
                  <a:off x="830" y="2010"/>
                  <a:ext cx="3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768" name="Oval 155"/>
                <p:cNvSpPr>
                  <a:spLocks noChangeArrowheads="1"/>
                </p:cNvSpPr>
                <p:nvPr/>
              </p:nvSpPr>
              <p:spPr bwMode="auto">
                <a:xfrm>
                  <a:off x="820" y="2024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769" name="Oval 156"/>
                <p:cNvSpPr>
                  <a:spLocks noChangeArrowheads="1"/>
                </p:cNvSpPr>
                <p:nvPr/>
              </p:nvSpPr>
              <p:spPr bwMode="auto">
                <a:xfrm>
                  <a:off x="826" y="2032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770" name="Oval 157"/>
                <p:cNvSpPr>
                  <a:spLocks noChangeArrowheads="1"/>
                </p:cNvSpPr>
                <p:nvPr/>
              </p:nvSpPr>
              <p:spPr bwMode="auto">
                <a:xfrm>
                  <a:off x="848" y="2036"/>
                  <a:ext cx="48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771" name="Oval 158"/>
                <p:cNvSpPr>
                  <a:spLocks noChangeArrowheads="1"/>
                </p:cNvSpPr>
                <p:nvPr/>
              </p:nvSpPr>
              <p:spPr bwMode="auto">
                <a:xfrm>
                  <a:off x="878" y="2010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772" name="Oval 159"/>
                <p:cNvSpPr>
                  <a:spLocks noChangeArrowheads="1"/>
                </p:cNvSpPr>
                <p:nvPr/>
              </p:nvSpPr>
              <p:spPr bwMode="auto">
                <a:xfrm>
                  <a:off x="882" y="2022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773" name="Oval 160"/>
                <p:cNvSpPr>
                  <a:spLocks noChangeArrowheads="1"/>
                </p:cNvSpPr>
                <p:nvPr/>
              </p:nvSpPr>
              <p:spPr bwMode="auto">
                <a:xfrm>
                  <a:off x="880" y="2026"/>
                  <a:ext cx="3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  <p:sp>
              <p:nvSpPr>
                <p:cNvPr id="25774" name="Oval 161"/>
                <p:cNvSpPr>
                  <a:spLocks noChangeArrowheads="1"/>
                </p:cNvSpPr>
                <p:nvPr/>
              </p:nvSpPr>
              <p:spPr bwMode="auto">
                <a:xfrm>
                  <a:off x="836" y="2018"/>
                  <a:ext cx="6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 sz="499"/>
                </a:p>
              </p:txBody>
            </p:sp>
          </p:grpSp>
          <p:grpSp>
            <p:nvGrpSpPr>
              <p:cNvPr id="25749" name="Group 162"/>
              <p:cNvGrpSpPr>
                <a:grpSpLocks/>
              </p:cNvGrpSpPr>
              <p:nvPr/>
            </p:nvGrpSpPr>
            <p:grpSpPr bwMode="auto">
              <a:xfrm>
                <a:off x="820" y="2004"/>
                <a:ext cx="92" cy="56"/>
                <a:chOff x="820" y="2004"/>
                <a:chExt cx="92" cy="56"/>
              </a:xfrm>
            </p:grpSpPr>
            <p:sp>
              <p:nvSpPr>
                <p:cNvPr id="25750" name="Arc 163"/>
                <p:cNvSpPr>
                  <a:spLocks/>
                </p:cNvSpPr>
                <p:nvPr/>
              </p:nvSpPr>
              <p:spPr bwMode="auto">
                <a:xfrm>
                  <a:off x="853" y="2004"/>
                  <a:ext cx="38" cy="12"/>
                </a:xfrm>
                <a:custGeom>
                  <a:avLst/>
                  <a:gdLst>
                    <a:gd name="T0" fmla="*/ 0 w 41217"/>
                    <a:gd name="T1" fmla="*/ 0 h 21600"/>
                    <a:gd name="T2" fmla="*/ 0 w 41217"/>
                    <a:gd name="T3" fmla="*/ 0 h 21600"/>
                    <a:gd name="T4" fmla="*/ 0 w 4121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217"/>
                    <a:gd name="T10" fmla="*/ 0 h 21600"/>
                    <a:gd name="T11" fmla="*/ 41217 w 4121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217" h="21600" fill="none" extrusionOk="0">
                      <a:moveTo>
                        <a:pt x="-1" y="15818"/>
                      </a:moveTo>
                      <a:cubicBezTo>
                        <a:pt x="2596" y="6470"/>
                        <a:pt x="11109" y="-1"/>
                        <a:pt x="20812" y="0"/>
                      </a:cubicBezTo>
                      <a:cubicBezTo>
                        <a:pt x="30010" y="0"/>
                        <a:pt x="38199" y="5825"/>
                        <a:pt x="41216" y="14515"/>
                      </a:cubicBezTo>
                    </a:path>
                    <a:path w="41217" h="21600" stroke="0" extrusionOk="0">
                      <a:moveTo>
                        <a:pt x="-1" y="15818"/>
                      </a:moveTo>
                      <a:cubicBezTo>
                        <a:pt x="2596" y="6470"/>
                        <a:pt x="11109" y="-1"/>
                        <a:pt x="20812" y="0"/>
                      </a:cubicBezTo>
                      <a:cubicBezTo>
                        <a:pt x="30010" y="0"/>
                        <a:pt x="38199" y="5825"/>
                        <a:pt x="41216" y="14515"/>
                      </a:cubicBezTo>
                      <a:lnTo>
                        <a:pt x="20812" y="21600"/>
                      </a:lnTo>
                      <a:lnTo>
                        <a:pt x="-1" y="1581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51" name="Arc 164"/>
                <p:cNvSpPr>
                  <a:spLocks/>
                </p:cNvSpPr>
                <p:nvPr/>
              </p:nvSpPr>
              <p:spPr bwMode="auto">
                <a:xfrm>
                  <a:off x="854" y="2005"/>
                  <a:ext cx="36" cy="11"/>
                </a:xfrm>
                <a:custGeom>
                  <a:avLst/>
                  <a:gdLst>
                    <a:gd name="T0" fmla="*/ 0 w 41081"/>
                    <a:gd name="T1" fmla="*/ 0 h 21600"/>
                    <a:gd name="T2" fmla="*/ 0 w 41081"/>
                    <a:gd name="T3" fmla="*/ 0 h 21600"/>
                    <a:gd name="T4" fmla="*/ 0 w 4108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081"/>
                    <a:gd name="T10" fmla="*/ 0 h 21600"/>
                    <a:gd name="T11" fmla="*/ 41081 w 4108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081" h="21600" fill="none" extrusionOk="0">
                      <a:moveTo>
                        <a:pt x="0" y="15624"/>
                      </a:moveTo>
                      <a:cubicBezTo>
                        <a:pt x="2663" y="6372"/>
                        <a:pt x="11129" y="-1"/>
                        <a:pt x="20757" y="0"/>
                      </a:cubicBezTo>
                      <a:cubicBezTo>
                        <a:pt x="29866" y="0"/>
                        <a:pt x="37996" y="5714"/>
                        <a:pt x="41081" y="14285"/>
                      </a:cubicBezTo>
                    </a:path>
                    <a:path w="41081" h="21600" stroke="0" extrusionOk="0">
                      <a:moveTo>
                        <a:pt x="0" y="15624"/>
                      </a:moveTo>
                      <a:cubicBezTo>
                        <a:pt x="2663" y="6372"/>
                        <a:pt x="11129" y="-1"/>
                        <a:pt x="20757" y="0"/>
                      </a:cubicBezTo>
                      <a:cubicBezTo>
                        <a:pt x="29866" y="0"/>
                        <a:pt x="37996" y="5714"/>
                        <a:pt x="41081" y="14285"/>
                      </a:cubicBezTo>
                      <a:lnTo>
                        <a:pt x="20757" y="21600"/>
                      </a:lnTo>
                      <a:lnTo>
                        <a:pt x="0" y="15624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52" name="Arc 165"/>
                <p:cNvSpPr>
                  <a:spLocks/>
                </p:cNvSpPr>
                <p:nvPr/>
              </p:nvSpPr>
              <p:spPr bwMode="auto">
                <a:xfrm>
                  <a:off x="830" y="2010"/>
                  <a:ext cx="23" cy="14"/>
                </a:xfrm>
                <a:custGeom>
                  <a:avLst/>
                  <a:gdLst>
                    <a:gd name="T0" fmla="*/ 0 w 33372"/>
                    <a:gd name="T1" fmla="*/ 0 h 25836"/>
                    <a:gd name="T2" fmla="*/ 0 w 33372"/>
                    <a:gd name="T3" fmla="*/ 0 h 25836"/>
                    <a:gd name="T4" fmla="*/ 0 w 33372"/>
                    <a:gd name="T5" fmla="*/ 0 h 25836"/>
                    <a:gd name="T6" fmla="*/ 0 60000 65536"/>
                    <a:gd name="T7" fmla="*/ 0 60000 65536"/>
                    <a:gd name="T8" fmla="*/ 0 60000 65536"/>
                    <a:gd name="T9" fmla="*/ 0 w 33372"/>
                    <a:gd name="T10" fmla="*/ 0 h 25836"/>
                    <a:gd name="T11" fmla="*/ 33372 w 33372"/>
                    <a:gd name="T12" fmla="*/ 25836 h 258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372" h="25836" fill="none" extrusionOk="0">
                      <a:moveTo>
                        <a:pt x="419" y="25835"/>
                      </a:moveTo>
                      <a:cubicBezTo>
                        <a:pt x="140" y="24441"/>
                        <a:pt x="0" y="2302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</a:path>
                    <a:path w="33372" h="25836" stroke="0" extrusionOk="0">
                      <a:moveTo>
                        <a:pt x="419" y="25835"/>
                      </a:moveTo>
                      <a:cubicBezTo>
                        <a:pt x="140" y="24441"/>
                        <a:pt x="0" y="2302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  <a:lnTo>
                        <a:pt x="21600" y="21600"/>
                      </a:lnTo>
                      <a:lnTo>
                        <a:pt x="419" y="25835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53" name="Arc 166"/>
                <p:cNvSpPr>
                  <a:spLocks/>
                </p:cNvSpPr>
                <p:nvPr/>
              </p:nvSpPr>
              <p:spPr bwMode="auto">
                <a:xfrm>
                  <a:off x="831" y="2011"/>
                  <a:ext cx="22" cy="13"/>
                </a:xfrm>
                <a:custGeom>
                  <a:avLst/>
                  <a:gdLst>
                    <a:gd name="T0" fmla="*/ 0 w 33223"/>
                    <a:gd name="T1" fmla="*/ 0 h 25910"/>
                    <a:gd name="T2" fmla="*/ 0 w 33223"/>
                    <a:gd name="T3" fmla="*/ 0 h 25910"/>
                    <a:gd name="T4" fmla="*/ 0 w 33223"/>
                    <a:gd name="T5" fmla="*/ 0 h 25910"/>
                    <a:gd name="T6" fmla="*/ 0 60000 65536"/>
                    <a:gd name="T7" fmla="*/ 0 60000 65536"/>
                    <a:gd name="T8" fmla="*/ 0 60000 65536"/>
                    <a:gd name="T9" fmla="*/ 0 w 33223"/>
                    <a:gd name="T10" fmla="*/ 0 h 25910"/>
                    <a:gd name="T11" fmla="*/ 33223 w 33223"/>
                    <a:gd name="T12" fmla="*/ 25910 h 259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223" h="25910" fill="none" extrusionOk="0">
                      <a:moveTo>
                        <a:pt x="434" y="25909"/>
                      </a:moveTo>
                      <a:cubicBezTo>
                        <a:pt x="145" y="24491"/>
                        <a:pt x="0" y="2304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</a:path>
                    <a:path w="33223" h="25910" stroke="0" extrusionOk="0">
                      <a:moveTo>
                        <a:pt x="434" y="25909"/>
                      </a:moveTo>
                      <a:cubicBezTo>
                        <a:pt x="145" y="24491"/>
                        <a:pt x="0" y="2304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  <a:lnTo>
                        <a:pt x="21600" y="21600"/>
                      </a:lnTo>
                      <a:lnTo>
                        <a:pt x="434" y="2590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54" name="Arc 167"/>
                <p:cNvSpPr>
                  <a:spLocks/>
                </p:cNvSpPr>
                <p:nvPr/>
              </p:nvSpPr>
              <p:spPr bwMode="auto">
                <a:xfrm>
                  <a:off x="826" y="2042"/>
                  <a:ext cx="24" cy="10"/>
                </a:xfrm>
                <a:custGeom>
                  <a:avLst/>
                  <a:gdLst>
                    <a:gd name="T0" fmla="*/ 0 w 31800"/>
                    <a:gd name="T1" fmla="*/ 0 h 21600"/>
                    <a:gd name="T2" fmla="*/ 0 w 31800"/>
                    <a:gd name="T3" fmla="*/ 0 h 21600"/>
                    <a:gd name="T4" fmla="*/ 0 w 318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800"/>
                    <a:gd name="T10" fmla="*/ 0 h 21600"/>
                    <a:gd name="T11" fmla="*/ 31800 w 318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800" h="21600" fill="none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800" h="21600" stroke="0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31799" y="1903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55" name="Arc 168"/>
                <p:cNvSpPr>
                  <a:spLocks/>
                </p:cNvSpPr>
                <p:nvPr/>
              </p:nvSpPr>
              <p:spPr bwMode="auto">
                <a:xfrm>
                  <a:off x="827" y="2042"/>
                  <a:ext cx="22" cy="9"/>
                </a:xfrm>
                <a:custGeom>
                  <a:avLst/>
                  <a:gdLst>
                    <a:gd name="T0" fmla="*/ 0 w 31479"/>
                    <a:gd name="T1" fmla="*/ 0 h 21600"/>
                    <a:gd name="T2" fmla="*/ 0 w 31479"/>
                    <a:gd name="T3" fmla="*/ 0 h 21600"/>
                    <a:gd name="T4" fmla="*/ 0 w 314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479"/>
                    <a:gd name="T10" fmla="*/ 0 h 21600"/>
                    <a:gd name="T11" fmla="*/ 31479 w 314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479" h="21600" fill="none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479" h="21600" stroke="0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31478" y="1920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56" name="Arc 169"/>
                <p:cNvSpPr>
                  <a:spLocks/>
                </p:cNvSpPr>
                <p:nvPr/>
              </p:nvSpPr>
              <p:spPr bwMode="auto">
                <a:xfrm>
                  <a:off x="890" y="2010"/>
                  <a:ext cx="18" cy="14"/>
                </a:xfrm>
                <a:custGeom>
                  <a:avLst/>
                  <a:gdLst>
                    <a:gd name="T0" fmla="*/ 0 w 26126"/>
                    <a:gd name="T1" fmla="*/ 0 h 32795"/>
                    <a:gd name="T2" fmla="*/ 0 w 26126"/>
                    <a:gd name="T3" fmla="*/ 0 h 32795"/>
                    <a:gd name="T4" fmla="*/ 0 w 26126"/>
                    <a:gd name="T5" fmla="*/ 0 h 32795"/>
                    <a:gd name="T6" fmla="*/ 0 60000 65536"/>
                    <a:gd name="T7" fmla="*/ 0 60000 65536"/>
                    <a:gd name="T8" fmla="*/ 0 60000 65536"/>
                    <a:gd name="T9" fmla="*/ 0 w 26126"/>
                    <a:gd name="T10" fmla="*/ 0 h 32795"/>
                    <a:gd name="T11" fmla="*/ 26126 w 26126"/>
                    <a:gd name="T12" fmla="*/ 32795 h 327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6126" h="32795" fill="none" extrusionOk="0">
                      <a:moveTo>
                        <a:pt x="0" y="479"/>
                      </a:moveTo>
                      <a:cubicBezTo>
                        <a:pt x="1487" y="160"/>
                        <a:pt x="3004" y="-1"/>
                        <a:pt x="4526" y="0"/>
                      </a:cubicBezTo>
                      <a:cubicBezTo>
                        <a:pt x="16455" y="0"/>
                        <a:pt x="26126" y="9670"/>
                        <a:pt x="26126" y="21600"/>
                      </a:cubicBezTo>
                      <a:cubicBezTo>
                        <a:pt x="26126" y="25547"/>
                        <a:pt x="25044" y="29419"/>
                        <a:pt x="22998" y="32795"/>
                      </a:cubicBezTo>
                    </a:path>
                    <a:path w="26126" h="32795" stroke="0" extrusionOk="0">
                      <a:moveTo>
                        <a:pt x="0" y="479"/>
                      </a:moveTo>
                      <a:cubicBezTo>
                        <a:pt x="1487" y="160"/>
                        <a:pt x="3004" y="-1"/>
                        <a:pt x="4526" y="0"/>
                      </a:cubicBezTo>
                      <a:cubicBezTo>
                        <a:pt x="16455" y="0"/>
                        <a:pt x="26126" y="9670"/>
                        <a:pt x="26126" y="21600"/>
                      </a:cubicBezTo>
                      <a:cubicBezTo>
                        <a:pt x="26126" y="25547"/>
                        <a:pt x="25044" y="29419"/>
                        <a:pt x="22998" y="32795"/>
                      </a:cubicBezTo>
                      <a:lnTo>
                        <a:pt x="4526" y="21600"/>
                      </a:lnTo>
                      <a:lnTo>
                        <a:pt x="0" y="47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57" name="Arc 170"/>
                <p:cNvSpPr>
                  <a:spLocks/>
                </p:cNvSpPr>
                <p:nvPr/>
              </p:nvSpPr>
              <p:spPr bwMode="auto">
                <a:xfrm>
                  <a:off x="890" y="2011"/>
                  <a:ext cx="17" cy="12"/>
                </a:xfrm>
                <a:custGeom>
                  <a:avLst/>
                  <a:gdLst>
                    <a:gd name="T0" fmla="*/ 0 w 25919"/>
                    <a:gd name="T1" fmla="*/ 0 h 33197"/>
                    <a:gd name="T2" fmla="*/ 0 w 25919"/>
                    <a:gd name="T3" fmla="*/ 0 h 33197"/>
                    <a:gd name="T4" fmla="*/ 0 w 25919"/>
                    <a:gd name="T5" fmla="*/ 0 h 33197"/>
                    <a:gd name="T6" fmla="*/ 0 60000 65536"/>
                    <a:gd name="T7" fmla="*/ 0 60000 65536"/>
                    <a:gd name="T8" fmla="*/ 0 60000 65536"/>
                    <a:gd name="T9" fmla="*/ 0 w 25919"/>
                    <a:gd name="T10" fmla="*/ 0 h 33197"/>
                    <a:gd name="T11" fmla="*/ 25919 w 25919"/>
                    <a:gd name="T12" fmla="*/ 33197 h 3319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919" h="33197" fill="none" extrusionOk="0">
                      <a:moveTo>
                        <a:pt x="0" y="436"/>
                      </a:moveTo>
                      <a:cubicBezTo>
                        <a:pt x="1421" y="146"/>
                        <a:pt x="2868" y="-1"/>
                        <a:pt x="4319" y="0"/>
                      </a:cubicBezTo>
                      <a:cubicBezTo>
                        <a:pt x="16248" y="0"/>
                        <a:pt x="25919" y="9670"/>
                        <a:pt x="25919" y="21600"/>
                      </a:cubicBezTo>
                      <a:cubicBezTo>
                        <a:pt x="25919" y="25708"/>
                        <a:pt x="24747" y="29731"/>
                        <a:pt x="22541" y="33196"/>
                      </a:cubicBezTo>
                    </a:path>
                    <a:path w="25919" h="33197" stroke="0" extrusionOk="0">
                      <a:moveTo>
                        <a:pt x="0" y="436"/>
                      </a:moveTo>
                      <a:cubicBezTo>
                        <a:pt x="1421" y="146"/>
                        <a:pt x="2868" y="-1"/>
                        <a:pt x="4319" y="0"/>
                      </a:cubicBezTo>
                      <a:cubicBezTo>
                        <a:pt x="16248" y="0"/>
                        <a:pt x="25919" y="9670"/>
                        <a:pt x="25919" y="21600"/>
                      </a:cubicBezTo>
                      <a:cubicBezTo>
                        <a:pt x="25919" y="25708"/>
                        <a:pt x="24747" y="29731"/>
                        <a:pt x="22541" y="33196"/>
                      </a:cubicBezTo>
                      <a:lnTo>
                        <a:pt x="4319" y="21600"/>
                      </a:lnTo>
                      <a:lnTo>
                        <a:pt x="0" y="436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58" name="Arc 171"/>
                <p:cNvSpPr>
                  <a:spLocks/>
                </p:cNvSpPr>
                <p:nvPr/>
              </p:nvSpPr>
              <p:spPr bwMode="auto">
                <a:xfrm>
                  <a:off x="896" y="2024"/>
                  <a:ext cx="16" cy="13"/>
                </a:xfrm>
                <a:custGeom>
                  <a:avLst/>
                  <a:gdLst>
                    <a:gd name="T0" fmla="*/ 0 w 21600"/>
                    <a:gd name="T1" fmla="*/ 0 h 28809"/>
                    <a:gd name="T2" fmla="*/ 0 w 21600"/>
                    <a:gd name="T3" fmla="*/ 0 h 28809"/>
                    <a:gd name="T4" fmla="*/ 0 w 21600"/>
                    <a:gd name="T5" fmla="*/ 0 h 2880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8809"/>
                    <a:gd name="T11" fmla="*/ 21600 w 21600"/>
                    <a:gd name="T12" fmla="*/ 28809 h 2880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8809" fill="none" extrusionOk="0">
                      <a:moveTo>
                        <a:pt x="13827" y="0"/>
                      </a:moveTo>
                      <a:cubicBezTo>
                        <a:pt x="18752" y="4104"/>
                        <a:pt x="21600" y="10183"/>
                        <a:pt x="21600" y="16594"/>
                      </a:cubicBezTo>
                      <a:cubicBezTo>
                        <a:pt x="21600" y="20954"/>
                        <a:pt x="20280" y="25212"/>
                        <a:pt x="17814" y="28809"/>
                      </a:cubicBezTo>
                    </a:path>
                    <a:path w="21600" h="28809" stroke="0" extrusionOk="0">
                      <a:moveTo>
                        <a:pt x="13827" y="0"/>
                      </a:moveTo>
                      <a:cubicBezTo>
                        <a:pt x="18752" y="4104"/>
                        <a:pt x="21600" y="10183"/>
                        <a:pt x="21600" y="16594"/>
                      </a:cubicBezTo>
                      <a:cubicBezTo>
                        <a:pt x="21600" y="20954"/>
                        <a:pt x="20280" y="25212"/>
                        <a:pt x="17814" y="28809"/>
                      </a:cubicBezTo>
                      <a:lnTo>
                        <a:pt x="0" y="16594"/>
                      </a:lnTo>
                      <a:lnTo>
                        <a:pt x="13827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59" name="Arc 172"/>
                <p:cNvSpPr>
                  <a:spLocks/>
                </p:cNvSpPr>
                <p:nvPr/>
              </p:nvSpPr>
              <p:spPr bwMode="auto">
                <a:xfrm>
                  <a:off x="896" y="2025"/>
                  <a:ext cx="15" cy="12"/>
                </a:xfrm>
                <a:custGeom>
                  <a:avLst/>
                  <a:gdLst>
                    <a:gd name="T0" fmla="*/ 0 w 21600"/>
                    <a:gd name="T1" fmla="*/ 0 h 29422"/>
                    <a:gd name="T2" fmla="*/ 0 w 21600"/>
                    <a:gd name="T3" fmla="*/ 0 h 29422"/>
                    <a:gd name="T4" fmla="*/ 0 w 21600"/>
                    <a:gd name="T5" fmla="*/ 0 h 2942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9422"/>
                    <a:gd name="T11" fmla="*/ 21600 w 21600"/>
                    <a:gd name="T12" fmla="*/ 29422 h 294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9422" fill="none" extrusionOk="0">
                      <a:moveTo>
                        <a:pt x="13493" y="-1"/>
                      </a:moveTo>
                      <a:cubicBezTo>
                        <a:pt x="18617" y="4099"/>
                        <a:pt x="21600" y="10305"/>
                        <a:pt x="21600" y="16867"/>
                      </a:cubicBezTo>
                      <a:cubicBezTo>
                        <a:pt x="21600" y="21368"/>
                        <a:pt x="20193" y="25758"/>
                        <a:pt x="17576" y="29421"/>
                      </a:cubicBezTo>
                    </a:path>
                    <a:path w="21600" h="29422" stroke="0" extrusionOk="0">
                      <a:moveTo>
                        <a:pt x="13493" y="-1"/>
                      </a:moveTo>
                      <a:cubicBezTo>
                        <a:pt x="18617" y="4099"/>
                        <a:pt x="21600" y="10305"/>
                        <a:pt x="21600" y="16867"/>
                      </a:cubicBezTo>
                      <a:cubicBezTo>
                        <a:pt x="21600" y="21368"/>
                        <a:pt x="20193" y="25758"/>
                        <a:pt x="17576" y="29421"/>
                      </a:cubicBezTo>
                      <a:lnTo>
                        <a:pt x="0" y="16867"/>
                      </a:lnTo>
                      <a:lnTo>
                        <a:pt x="13493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60" name="Arc 173"/>
                <p:cNvSpPr>
                  <a:spLocks/>
                </p:cNvSpPr>
                <p:nvPr/>
              </p:nvSpPr>
              <p:spPr bwMode="auto">
                <a:xfrm>
                  <a:off x="890" y="2037"/>
                  <a:ext cx="20" cy="19"/>
                </a:xfrm>
                <a:custGeom>
                  <a:avLst/>
                  <a:gdLst>
                    <a:gd name="T0" fmla="*/ 0 w 28431"/>
                    <a:gd name="T1" fmla="*/ 0 h 27648"/>
                    <a:gd name="T2" fmla="*/ 0 w 28431"/>
                    <a:gd name="T3" fmla="*/ 0 h 27648"/>
                    <a:gd name="T4" fmla="*/ 0 w 28431"/>
                    <a:gd name="T5" fmla="*/ 0 h 27648"/>
                    <a:gd name="T6" fmla="*/ 0 60000 65536"/>
                    <a:gd name="T7" fmla="*/ 0 60000 65536"/>
                    <a:gd name="T8" fmla="*/ 0 60000 65536"/>
                    <a:gd name="T9" fmla="*/ 0 w 28431"/>
                    <a:gd name="T10" fmla="*/ 0 h 27648"/>
                    <a:gd name="T11" fmla="*/ 28431 w 28431"/>
                    <a:gd name="T12" fmla="*/ 27648 h 276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431" h="27648" fill="none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</a:path>
                    <a:path w="28431" h="27648" stroke="0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  <a:lnTo>
                        <a:pt x="6831" y="6048"/>
                      </a:lnTo>
                      <a:lnTo>
                        <a:pt x="27566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61" name="Arc 174"/>
                <p:cNvSpPr>
                  <a:spLocks/>
                </p:cNvSpPr>
                <p:nvPr/>
              </p:nvSpPr>
              <p:spPr bwMode="auto">
                <a:xfrm>
                  <a:off x="891" y="2037"/>
                  <a:ext cx="18" cy="18"/>
                </a:xfrm>
                <a:custGeom>
                  <a:avLst/>
                  <a:gdLst>
                    <a:gd name="T0" fmla="*/ 0 w 28431"/>
                    <a:gd name="T1" fmla="*/ 0 h 27648"/>
                    <a:gd name="T2" fmla="*/ 0 w 28431"/>
                    <a:gd name="T3" fmla="*/ 0 h 27648"/>
                    <a:gd name="T4" fmla="*/ 0 w 28431"/>
                    <a:gd name="T5" fmla="*/ 0 h 27648"/>
                    <a:gd name="T6" fmla="*/ 0 60000 65536"/>
                    <a:gd name="T7" fmla="*/ 0 60000 65536"/>
                    <a:gd name="T8" fmla="*/ 0 60000 65536"/>
                    <a:gd name="T9" fmla="*/ 0 w 28431"/>
                    <a:gd name="T10" fmla="*/ 0 h 27648"/>
                    <a:gd name="T11" fmla="*/ 28431 w 28431"/>
                    <a:gd name="T12" fmla="*/ 27648 h 276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431" h="27648" fill="none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</a:path>
                    <a:path w="28431" h="27648" stroke="0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  <a:lnTo>
                        <a:pt x="6831" y="6048"/>
                      </a:lnTo>
                      <a:lnTo>
                        <a:pt x="27566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62" name="Arc 175"/>
                <p:cNvSpPr>
                  <a:spLocks/>
                </p:cNvSpPr>
                <p:nvPr/>
              </p:nvSpPr>
              <p:spPr bwMode="auto">
                <a:xfrm>
                  <a:off x="820" y="2024"/>
                  <a:ext cx="10" cy="17"/>
                </a:xfrm>
                <a:custGeom>
                  <a:avLst/>
                  <a:gdLst>
                    <a:gd name="T0" fmla="*/ 0 w 21600"/>
                    <a:gd name="T1" fmla="*/ 0 h 41382"/>
                    <a:gd name="T2" fmla="*/ 0 w 21600"/>
                    <a:gd name="T3" fmla="*/ 0 h 41382"/>
                    <a:gd name="T4" fmla="*/ 0 w 21600"/>
                    <a:gd name="T5" fmla="*/ 0 h 4138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382"/>
                    <a:gd name="T11" fmla="*/ 21600 w 21600"/>
                    <a:gd name="T12" fmla="*/ 41382 h 4138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382" fill="none" extrusionOk="0">
                      <a:moveTo>
                        <a:pt x="13091" y="41381"/>
                      </a:moveTo>
                      <a:cubicBezTo>
                        <a:pt x="5149" y="37977"/>
                        <a:pt x="0" y="30168"/>
                        <a:pt x="0" y="21528"/>
                      </a:cubicBezTo>
                      <a:cubicBezTo>
                        <a:pt x="-1" y="10281"/>
                        <a:pt x="8629" y="916"/>
                        <a:pt x="19838" y="-1"/>
                      </a:cubicBezTo>
                    </a:path>
                    <a:path w="21600" h="41382" stroke="0" extrusionOk="0">
                      <a:moveTo>
                        <a:pt x="13091" y="41381"/>
                      </a:moveTo>
                      <a:cubicBezTo>
                        <a:pt x="5149" y="37977"/>
                        <a:pt x="0" y="30168"/>
                        <a:pt x="0" y="21528"/>
                      </a:cubicBezTo>
                      <a:cubicBezTo>
                        <a:pt x="-1" y="10281"/>
                        <a:pt x="8629" y="916"/>
                        <a:pt x="19838" y="-1"/>
                      </a:cubicBezTo>
                      <a:lnTo>
                        <a:pt x="21600" y="21528"/>
                      </a:lnTo>
                      <a:lnTo>
                        <a:pt x="13091" y="4138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63" name="Arc 176"/>
                <p:cNvSpPr>
                  <a:spLocks/>
                </p:cNvSpPr>
                <p:nvPr/>
              </p:nvSpPr>
              <p:spPr bwMode="auto">
                <a:xfrm>
                  <a:off x="821" y="2025"/>
                  <a:ext cx="9" cy="15"/>
                </a:xfrm>
                <a:custGeom>
                  <a:avLst/>
                  <a:gdLst>
                    <a:gd name="T0" fmla="*/ 0 w 21600"/>
                    <a:gd name="T1" fmla="*/ 0 h 41421"/>
                    <a:gd name="T2" fmla="*/ 0 w 21600"/>
                    <a:gd name="T3" fmla="*/ 0 h 41421"/>
                    <a:gd name="T4" fmla="*/ 0 w 21600"/>
                    <a:gd name="T5" fmla="*/ 0 h 4142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21"/>
                    <a:gd name="T11" fmla="*/ 21600 w 21600"/>
                    <a:gd name="T12" fmla="*/ 41421 h 4142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21" fill="none" extrusionOk="0">
                      <a:moveTo>
                        <a:pt x="13179" y="41421"/>
                      </a:moveTo>
                      <a:cubicBezTo>
                        <a:pt x="5190" y="38039"/>
                        <a:pt x="0" y="30205"/>
                        <a:pt x="0" y="21530"/>
                      </a:cubicBezTo>
                      <a:cubicBezTo>
                        <a:pt x="-1" y="10275"/>
                        <a:pt x="8641" y="906"/>
                        <a:pt x="19860" y="0"/>
                      </a:cubicBezTo>
                    </a:path>
                    <a:path w="21600" h="41421" stroke="0" extrusionOk="0">
                      <a:moveTo>
                        <a:pt x="13179" y="41421"/>
                      </a:moveTo>
                      <a:cubicBezTo>
                        <a:pt x="5190" y="38039"/>
                        <a:pt x="0" y="30205"/>
                        <a:pt x="0" y="21530"/>
                      </a:cubicBezTo>
                      <a:cubicBezTo>
                        <a:pt x="-1" y="10275"/>
                        <a:pt x="8641" y="906"/>
                        <a:pt x="19860" y="0"/>
                      </a:cubicBezTo>
                      <a:lnTo>
                        <a:pt x="21600" y="21530"/>
                      </a:lnTo>
                      <a:lnTo>
                        <a:pt x="13179" y="4142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64" name="Arc 177"/>
                <p:cNvSpPr>
                  <a:spLocks/>
                </p:cNvSpPr>
                <p:nvPr/>
              </p:nvSpPr>
              <p:spPr bwMode="auto">
                <a:xfrm>
                  <a:off x="849" y="2048"/>
                  <a:ext cx="42" cy="12"/>
                </a:xfrm>
                <a:custGeom>
                  <a:avLst/>
                  <a:gdLst>
                    <a:gd name="T0" fmla="*/ 0 w 39208"/>
                    <a:gd name="T1" fmla="*/ 0 h 21600"/>
                    <a:gd name="T2" fmla="*/ 0 w 39208"/>
                    <a:gd name="T3" fmla="*/ 0 h 21600"/>
                    <a:gd name="T4" fmla="*/ 0 w 39208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208"/>
                    <a:gd name="T10" fmla="*/ 0 h 21600"/>
                    <a:gd name="T11" fmla="*/ 39208 w 39208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208" h="21600" fill="none" extrusionOk="0">
                      <a:moveTo>
                        <a:pt x="39208" y="11629"/>
                      </a:moveTo>
                      <a:cubicBezTo>
                        <a:pt x="35239" y="17840"/>
                        <a:pt x="28377" y="21599"/>
                        <a:pt x="21006" y="21600"/>
                      </a:cubicBezTo>
                      <a:cubicBezTo>
                        <a:pt x="11015" y="21600"/>
                        <a:pt x="2328" y="14748"/>
                        <a:pt x="0" y="5032"/>
                      </a:cubicBezTo>
                    </a:path>
                    <a:path w="39208" h="21600" stroke="0" extrusionOk="0">
                      <a:moveTo>
                        <a:pt x="39208" y="11629"/>
                      </a:moveTo>
                      <a:cubicBezTo>
                        <a:pt x="35239" y="17840"/>
                        <a:pt x="28377" y="21599"/>
                        <a:pt x="21006" y="21600"/>
                      </a:cubicBezTo>
                      <a:cubicBezTo>
                        <a:pt x="11015" y="21600"/>
                        <a:pt x="2328" y="14748"/>
                        <a:pt x="0" y="5032"/>
                      </a:cubicBezTo>
                      <a:lnTo>
                        <a:pt x="21006" y="0"/>
                      </a:lnTo>
                      <a:lnTo>
                        <a:pt x="39208" y="1162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499"/>
                </a:p>
              </p:txBody>
            </p:sp>
            <p:sp>
              <p:nvSpPr>
                <p:cNvPr id="25765" name="Arc 178"/>
                <p:cNvSpPr>
                  <a:spLocks/>
                </p:cNvSpPr>
                <p:nvPr/>
              </p:nvSpPr>
              <p:spPr bwMode="auto">
                <a:xfrm>
                  <a:off x="850" y="2048"/>
                  <a:ext cx="40" cy="11"/>
                </a:xfrm>
                <a:custGeom>
                  <a:avLst/>
                  <a:gdLst>
                    <a:gd name="T0" fmla="*/ 0 w 38927"/>
                    <a:gd name="T1" fmla="*/ 0 h 21600"/>
                    <a:gd name="T2" fmla="*/ 0 w 38927"/>
                    <a:gd name="T3" fmla="*/ 0 h 21600"/>
                    <a:gd name="T4" fmla="*/ 0 w 3892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927"/>
                    <a:gd name="T10" fmla="*/ 0 h 21600"/>
                    <a:gd name="T11" fmla="*/ 38927 w 3892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927" h="21600" fill="none" extrusionOk="0">
                      <a:moveTo>
                        <a:pt x="38926" y="11981"/>
                      </a:moveTo>
                      <a:cubicBezTo>
                        <a:pt x="34920" y="17990"/>
                        <a:pt x="28176" y="21599"/>
                        <a:pt x="20955" y="21600"/>
                      </a:cubicBezTo>
                      <a:cubicBezTo>
                        <a:pt x="11043" y="21600"/>
                        <a:pt x="2403" y="14854"/>
                        <a:pt x="-1" y="5239"/>
                      </a:cubicBezTo>
                    </a:path>
                    <a:path w="38927" h="21600" stroke="0" extrusionOk="0">
                      <a:moveTo>
                        <a:pt x="38926" y="11981"/>
                      </a:moveTo>
                      <a:cubicBezTo>
                        <a:pt x="34920" y="17990"/>
                        <a:pt x="28176" y="21599"/>
                        <a:pt x="20955" y="21600"/>
                      </a:cubicBezTo>
                      <a:cubicBezTo>
                        <a:pt x="11043" y="21600"/>
                        <a:pt x="2403" y="14854"/>
                        <a:pt x="-1" y="5239"/>
                      </a:cubicBezTo>
                      <a:lnTo>
                        <a:pt x="20955" y="0"/>
                      </a:lnTo>
                      <a:lnTo>
                        <a:pt x="38926" y="1198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499"/>
                </a:p>
              </p:txBody>
            </p:sp>
          </p:grpSp>
        </p:grpSp>
      </p:grpSp>
      <p:grpSp>
        <p:nvGrpSpPr>
          <p:cNvPr id="25606" name="Group 356"/>
          <p:cNvGrpSpPr>
            <a:grpSpLocks/>
          </p:cNvGrpSpPr>
          <p:nvPr/>
        </p:nvGrpSpPr>
        <p:grpSpPr bwMode="auto">
          <a:xfrm>
            <a:off x="2136523" y="2473508"/>
            <a:ext cx="1800067" cy="1622595"/>
            <a:chOff x="1358" y="1894"/>
            <a:chExt cx="2981" cy="1793"/>
          </a:xfrm>
        </p:grpSpPr>
        <p:sp>
          <p:nvSpPr>
            <p:cNvPr id="25730" name="Oval 357"/>
            <p:cNvSpPr>
              <a:spLocks noChangeArrowheads="1"/>
            </p:cNvSpPr>
            <p:nvPr/>
          </p:nvSpPr>
          <p:spPr bwMode="auto">
            <a:xfrm>
              <a:off x="2376" y="1894"/>
              <a:ext cx="1299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31" name="Oval 358"/>
            <p:cNvSpPr>
              <a:spLocks noChangeArrowheads="1"/>
            </p:cNvSpPr>
            <p:nvPr/>
          </p:nvSpPr>
          <p:spPr bwMode="auto">
            <a:xfrm>
              <a:off x="1662" y="2088"/>
              <a:ext cx="996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32" name="Oval 359"/>
            <p:cNvSpPr>
              <a:spLocks noChangeArrowheads="1"/>
            </p:cNvSpPr>
            <p:nvPr/>
          </p:nvSpPr>
          <p:spPr bwMode="auto">
            <a:xfrm>
              <a:off x="1358" y="2535"/>
              <a:ext cx="672" cy="605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33" name="Oval 360"/>
            <p:cNvSpPr>
              <a:spLocks noChangeArrowheads="1"/>
            </p:cNvSpPr>
            <p:nvPr/>
          </p:nvSpPr>
          <p:spPr bwMode="auto">
            <a:xfrm>
              <a:off x="1561" y="2801"/>
              <a:ext cx="1010" cy="656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34" name="Oval 361"/>
            <p:cNvSpPr>
              <a:spLocks noChangeArrowheads="1"/>
            </p:cNvSpPr>
            <p:nvPr/>
          </p:nvSpPr>
          <p:spPr bwMode="auto">
            <a:xfrm>
              <a:off x="2275" y="2909"/>
              <a:ext cx="1509" cy="77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35" name="Oval 362"/>
            <p:cNvSpPr>
              <a:spLocks noChangeArrowheads="1"/>
            </p:cNvSpPr>
            <p:nvPr/>
          </p:nvSpPr>
          <p:spPr bwMode="auto">
            <a:xfrm>
              <a:off x="3235" y="2110"/>
              <a:ext cx="967" cy="583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36" name="Oval 363"/>
            <p:cNvSpPr>
              <a:spLocks noChangeArrowheads="1"/>
            </p:cNvSpPr>
            <p:nvPr/>
          </p:nvSpPr>
          <p:spPr bwMode="auto">
            <a:xfrm>
              <a:off x="3379" y="2484"/>
              <a:ext cx="960" cy="584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37" name="Oval 364"/>
            <p:cNvSpPr>
              <a:spLocks noChangeArrowheads="1"/>
            </p:cNvSpPr>
            <p:nvPr/>
          </p:nvSpPr>
          <p:spPr bwMode="auto">
            <a:xfrm>
              <a:off x="3293" y="2607"/>
              <a:ext cx="953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38" name="Oval 365"/>
            <p:cNvSpPr>
              <a:spLocks noChangeArrowheads="1"/>
            </p:cNvSpPr>
            <p:nvPr/>
          </p:nvSpPr>
          <p:spPr bwMode="auto">
            <a:xfrm>
              <a:off x="1900" y="2319"/>
              <a:ext cx="1934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</p:grpSp>
      <p:grpSp>
        <p:nvGrpSpPr>
          <p:cNvPr id="25607" name="Group 366"/>
          <p:cNvGrpSpPr>
            <a:grpSpLocks/>
          </p:cNvGrpSpPr>
          <p:nvPr/>
        </p:nvGrpSpPr>
        <p:grpSpPr bwMode="auto">
          <a:xfrm>
            <a:off x="3863700" y="2566997"/>
            <a:ext cx="2410124" cy="1678055"/>
            <a:chOff x="1358" y="1894"/>
            <a:chExt cx="2981" cy="1793"/>
          </a:xfrm>
        </p:grpSpPr>
        <p:sp>
          <p:nvSpPr>
            <p:cNvPr id="25721" name="Oval 367"/>
            <p:cNvSpPr>
              <a:spLocks noChangeArrowheads="1"/>
            </p:cNvSpPr>
            <p:nvPr/>
          </p:nvSpPr>
          <p:spPr bwMode="auto">
            <a:xfrm>
              <a:off x="2376" y="1894"/>
              <a:ext cx="1299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22" name="Oval 368"/>
            <p:cNvSpPr>
              <a:spLocks noChangeArrowheads="1"/>
            </p:cNvSpPr>
            <p:nvPr/>
          </p:nvSpPr>
          <p:spPr bwMode="auto">
            <a:xfrm>
              <a:off x="1662" y="2088"/>
              <a:ext cx="996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23" name="Oval 369"/>
            <p:cNvSpPr>
              <a:spLocks noChangeArrowheads="1"/>
            </p:cNvSpPr>
            <p:nvPr/>
          </p:nvSpPr>
          <p:spPr bwMode="auto">
            <a:xfrm>
              <a:off x="1358" y="2535"/>
              <a:ext cx="672" cy="605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24" name="Oval 370"/>
            <p:cNvSpPr>
              <a:spLocks noChangeArrowheads="1"/>
            </p:cNvSpPr>
            <p:nvPr/>
          </p:nvSpPr>
          <p:spPr bwMode="auto">
            <a:xfrm>
              <a:off x="1561" y="2801"/>
              <a:ext cx="1010" cy="656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25" name="Oval 371"/>
            <p:cNvSpPr>
              <a:spLocks noChangeArrowheads="1"/>
            </p:cNvSpPr>
            <p:nvPr/>
          </p:nvSpPr>
          <p:spPr bwMode="auto">
            <a:xfrm>
              <a:off x="2275" y="2909"/>
              <a:ext cx="1509" cy="77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26" name="Oval 372"/>
            <p:cNvSpPr>
              <a:spLocks noChangeArrowheads="1"/>
            </p:cNvSpPr>
            <p:nvPr/>
          </p:nvSpPr>
          <p:spPr bwMode="auto">
            <a:xfrm>
              <a:off x="3235" y="2110"/>
              <a:ext cx="967" cy="583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27" name="Oval 373"/>
            <p:cNvSpPr>
              <a:spLocks noChangeArrowheads="1"/>
            </p:cNvSpPr>
            <p:nvPr/>
          </p:nvSpPr>
          <p:spPr bwMode="auto">
            <a:xfrm>
              <a:off x="3379" y="2484"/>
              <a:ext cx="960" cy="584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28" name="Oval 374"/>
            <p:cNvSpPr>
              <a:spLocks noChangeArrowheads="1"/>
            </p:cNvSpPr>
            <p:nvPr/>
          </p:nvSpPr>
          <p:spPr bwMode="auto">
            <a:xfrm>
              <a:off x="3293" y="2607"/>
              <a:ext cx="953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729" name="Oval 375"/>
            <p:cNvSpPr>
              <a:spLocks noChangeArrowheads="1"/>
            </p:cNvSpPr>
            <p:nvPr/>
          </p:nvSpPr>
          <p:spPr bwMode="auto">
            <a:xfrm>
              <a:off x="1900" y="2319"/>
              <a:ext cx="1934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</p:grpSp>
      <p:grpSp>
        <p:nvGrpSpPr>
          <p:cNvPr id="25608" name="Group 376"/>
          <p:cNvGrpSpPr>
            <a:grpSpLocks/>
          </p:cNvGrpSpPr>
          <p:nvPr/>
        </p:nvGrpSpPr>
        <p:grpSpPr bwMode="auto">
          <a:xfrm>
            <a:off x="3896975" y="2597104"/>
            <a:ext cx="2389525" cy="1706577"/>
            <a:chOff x="1358" y="1886"/>
            <a:chExt cx="2989" cy="1810"/>
          </a:xfrm>
        </p:grpSpPr>
        <p:sp>
          <p:nvSpPr>
            <p:cNvPr id="25705" name="Arc 377"/>
            <p:cNvSpPr>
              <a:spLocks/>
            </p:cNvSpPr>
            <p:nvPr/>
          </p:nvSpPr>
          <p:spPr bwMode="auto">
            <a:xfrm>
              <a:off x="2404" y="1886"/>
              <a:ext cx="1247" cy="375"/>
            </a:xfrm>
            <a:custGeom>
              <a:avLst/>
              <a:gdLst>
                <a:gd name="T0" fmla="*/ 0 w 40985"/>
                <a:gd name="T1" fmla="*/ 0 h 21600"/>
                <a:gd name="T2" fmla="*/ 0 w 40985"/>
                <a:gd name="T3" fmla="*/ 0 h 21600"/>
                <a:gd name="T4" fmla="*/ 0 w 40985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85"/>
                <a:gd name="T10" fmla="*/ 0 h 21600"/>
                <a:gd name="T11" fmla="*/ 40985 w 4098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85" h="21600" fill="none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</a:path>
                <a:path w="40985" h="21600" stroke="0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  <a:lnTo>
                    <a:pt x="20666" y="21600"/>
                  </a:lnTo>
                  <a:lnTo>
                    <a:pt x="0" y="15316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06" name="Arc 378"/>
            <p:cNvSpPr>
              <a:spLocks/>
            </p:cNvSpPr>
            <p:nvPr/>
          </p:nvSpPr>
          <p:spPr bwMode="auto">
            <a:xfrm>
              <a:off x="2412" y="1893"/>
              <a:ext cx="1232" cy="368"/>
            </a:xfrm>
            <a:custGeom>
              <a:avLst/>
              <a:gdLst>
                <a:gd name="T0" fmla="*/ 0 w 40951"/>
                <a:gd name="T1" fmla="*/ 0 h 21600"/>
                <a:gd name="T2" fmla="*/ 0 w 40951"/>
                <a:gd name="T3" fmla="*/ 0 h 21600"/>
                <a:gd name="T4" fmla="*/ 0 w 40951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51"/>
                <a:gd name="T10" fmla="*/ 0 h 21600"/>
                <a:gd name="T11" fmla="*/ 40951 w 4095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51" h="21600" fill="none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</a:path>
                <a:path w="40951" h="21600" stroke="0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  <a:lnTo>
                    <a:pt x="20651" y="21600"/>
                  </a:lnTo>
                  <a:lnTo>
                    <a:pt x="-1" y="1526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07" name="Arc 379"/>
            <p:cNvSpPr>
              <a:spLocks/>
            </p:cNvSpPr>
            <p:nvPr/>
          </p:nvSpPr>
          <p:spPr bwMode="auto">
            <a:xfrm>
              <a:off x="1662" y="2081"/>
              <a:ext cx="766" cy="446"/>
            </a:xfrm>
            <a:custGeom>
              <a:avLst/>
              <a:gdLst>
                <a:gd name="T0" fmla="*/ 0 w 33007"/>
                <a:gd name="T1" fmla="*/ 0 h 25698"/>
                <a:gd name="T2" fmla="*/ 0 w 33007"/>
                <a:gd name="T3" fmla="*/ 0 h 25698"/>
                <a:gd name="T4" fmla="*/ 0 w 33007"/>
                <a:gd name="T5" fmla="*/ 0 h 25698"/>
                <a:gd name="T6" fmla="*/ 0 60000 65536"/>
                <a:gd name="T7" fmla="*/ 0 60000 65536"/>
                <a:gd name="T8" fmla="*/ 0 60000 65536"/>
                <a:gd name="T9" fmla="*/ 0 w 33007"/>
                <a:gd name="T10" fmla="*/ 0 h 25698"/>
                <a:gd name="T11" fmla="*/ 33007 w 33007"/>
                <a:gd name="T12" fmla="*/ 25698 h 256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007" h="25698" fill="none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</a:path>
                <a:path w="33007" h="25698" stroke="0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  <a:lnTo>
                    <a:pt x="21600" y="21600"/>
                  </a:lnTo>
                  <a:lnTo>
                    <a:pt x="392" y="2569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08" name="Arc 380"/>
            <p:cNvSpPr>
              <a:spLocks/>
            </p:cNvSpPr>
            <p:nvPr/>
          </p:nvSpPr>
          <p:spPr bwMode="auto">
            <a:xfrm>
              <a:off x="1669" y="2088"/>
              <a:ext cx="755" cy="438"/>
            </a:xfrm>
            <a:custGeom>
              <a:avLst/>
              <a:gdLst>
                <a:gd name="T0" fmla="*/ 0 w 32968"/>
                <a:gd name="T1" fmla="*/ 0 h 25717"/>
                <a:gd name="T2" fmla="*/ 0 w 32968"/>
                <a:gd name="T3" fmla="*/ 0 h 25717"/>
                <a:gd name="T4" fmla="*/ 0 w 32968"/>
                <a:gd name="T5" fmla="*/ 0 h 25717"/>
                <a:gd name="T6" fmla="*/ 0 60000 65536"/>
                <a:gd name="T7" fmla="*/ 0 60000 65536"/>
                <a:gd name="T8" fmla="*/ 0 60000 65536"/>
                <a:gd name="T9" fmla="*/ 0 w 32968"/>
                <a:gd name="T10" fmla="*/ 0 h 25717"/>
                <a:gd name="T11" fmla="*/ 32968 w 32968"/>
                <a:gd name="T12" fmla="*/ 25717 h 257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968" h="25717" fill="none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</a:path>
                <a:path w="32968" h="25717" stroke="0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  <a:lnTo>
                    <a:pt x="21600" y="21600"/>
                  </a:lnTo>
                  <a:lnTo>
                    <a:pt x="395" y="25717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09" name="Arc 381"/>
            <p:cNvSpPr>
              <a:spLocks/>
            </p:cNvSpPr>
            <p:nvPr/>
          </p:nvSpPr>
          <p:spPr bwMode="auto">
            <a:xfrm>
              <a:off x="1553" y="3120"/>
              <a:ext cx="773" cy="345"/>
            </a:xfrm>
            <a:custGeom>
              <a:avLst/>
              <a:gdLst>
                <a:gd name="T0" fmla="*/ 0 w 32097"/>
                <a:gd name="T1" fmla="*/ 0 h 21984"/>
                <a:gd name="T2" fmla="*/ 0 w 32097"/>
                <a:gd name="T3" fmla="*/ 0 h 21984"/>
                <a:gd name="T4" fmla="*/ 0 w 32097"/>
                <a:gd name="T5" fmla="*/ 0 h 21984"/>
                <a:gd name="T6" fmla="*/ 0 60000 65536"/>
                <a:gd name="T7" fmla="*/ 0 60000 65536"/>
                <a:gd name="T8" fmla="*/ 0 60000 65536"/>
                <a:gd name="T9" fmla="*/ 0 w 32097"/>
                <a:gd name="T10" fmla="*/ 0 h 21984"/>
                <a:gd name="T11" fmla="*/ 32097 w 32097"/>
                <a:gd name="T12" fmla="*/ 21984 h 219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97" h="21984" fill="none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</a:path>
                <a:path w="32097" h="21984" stroke="0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  <a:lnTo>
                    <a:pt x="21600" y="384"/>
                  </a:lnTo>
                  <a:lnTo>
                    <a:pt x="32096" y="19261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10" name="Arc 382"/>
            <p:cNvSpPr>
              <a:spLocks/>
            </p:cNvSpPr>
            <p:nvPr/>
          </p:nvSpPr>
          <p:spPr bwMode="auto">
            <a:xfrm>
              <a:off x="1560" y="3120"/>
              <a:ext cx="761" cy="337"/>
            </a:xfrm>
            <a:custGeom>
              <a:avLst/>
              <a:gdLst>
                <a:gd name="T0" fmla="*/ 0 w 32039"/>
                <a:gd name="T1" fmla="*/ 0 h 21986"/>
                <a:gd name="T2" fmla="*/ 0 w 32039"/>
                <a:gd name="T3" fmla="*/ 0 h 21986"/>
                <a:gd name="T4" fmla="*/ 0 w 32039"/>
                <a:gd name="T5" fmla="*/ 0 h 21986"/>
                <a:gd name="T6" fmla="*/ 0 60000 65536"/>
                <a:gd name="T7" fmla="*/ 0 60000 65536"/>
                <a:gd name="T8" fmla="*/ 0 60000 65536"/>
                <a:gd name="T9" fmla="*/ 0 w 32039"/>
                <a:gd name="T10" fmla="*/ 0 h 21986"/>
                <a:gd name="T11" fmla="*/ 32039 w 32039"/>
                <a:gd name="T12" fmla="*/ 21986 h 219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39" h="21986" fill="none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</a:path>
                <a:path w="32039" h="21986" stroke="0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  <a:lnTo>
                    <a:pt x="21600" y="386"/>
                  </a:lnTo>
                  <a:lnTo>
                    <a:pt x="32038" y="19295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11" name="Arc 383"/>
            <p:cNvSpPr>
              <a:spLocks/>
            </p:cNvSpPr>
            <p:nvPr/>
          </p:nvSpPr>
          <p:spPr bwMode="auto">
            <a:xfrm>
              <a:off x="3626" y="2103"/>
              <a:ext cx="584" cy="427"/>
            </a:xfrm>
            <a:custGeom>
              <a:avLst/>
              <a:gdLst>
                <a:gd name="T0" fmla="*/ 0 w 26070"/>
                <a:gd name="T1" fmla="*/ 0 h 31631"/>
                <a:gd name="T2" fmla="*/ 0 w 26070"/>
                <a:gd name="T3" fmla="*/ 0 h 31631"/>
                <a:gd name="T4" fmla="*/ 0 w 26070"/>
                <a:gd name="T5" fmla="*/ 0 h 31631"/>
                <a:gd name="T6" fmla="*/ 0 60000 65536"/>
                <a:gd name="T7" fmla="*/ 0 60000 65536"/>
                <a:gd name="T8" fmla="*/ 0 60000 65536"/>
                <a:gd name="T9" fmla="*/ 0 w 26070"/>
                <a:gd name="T10" fmla="*/ 0 h 31631"/>
                <a:gd name="T11" fmla="*/ 26070 w 26070"/>
                <a:gd name="T12" fmla="*/ 31631 h 31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70" h="31631" fill="none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</a:path>
                <a:path w="26070" h="31631" stroke="0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  <a:lnTo>
                    <a:pt x="4470" y="21600"/>
                  </a:lnTo>
                  <a:lnTo>
                    <a:pt x="-1" y="46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12" name="Arc 384"/>
            <p:cNvSpPr>
              <a:spLocks/>
            </p:cNvSpPr>
            <p:nvPr/>
          </p:nvSpPr>
          <p:spPr bwMode="auto">
            <a:xfrm>
              <a:off x="3628" y="2110"/>
              <a:ext cx="574" cy="418"/>
            </a:xfrm>
            <a:custGeom>
              <a:avLst/>
              <a:gdLst>
                <a:gd name="T0" fmla="*/ 0 w 26029"/>
                <a:gd name="T1" fmla="*/ 0 h 31708"/>
                <a:gd name="T2" fmla="*/ 0 w 26029"/>
                <a:gd name="T3" fmla="*/ 0 h 31708"/>
                <a:gd name="T4" fmla="*/ 0 w 26029"/>
                <a:gd name="T5" fmla="*/ 0 h 31708"/>
                <a:gd name="T6" fmla="*/ 0 60000 65536"/>
                <a:gd name="T7" fmla="*/ 0 60000 65536"/>
                <a:gd name="T8" fmla="*/ 0 60000 65536"/>
                <a:gd name="T9" fmla="*/ 0 w 26029"/>
                <a:gd name="T10" fmla="*/ 0 h 31708"/>
                <a:gd name="T11" fmla="*/ 26029 w 26029"/>
                <a:gd name="T12" fmla="*/ 31708 h 317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29" h="31708" fill="none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</a:path>
                <a:path w="26029" h="31708" stroke="0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  <a:lnTo>
                    <a:pt x="4429" y="21600"/>
                  </a:lnTo>
                  <a:lnTo>
                    <a:pt x="-1" y="4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13" name="Arc 385"/>
            <p:cNvSpPr>
              <a:spLocks/>
            </p:cNvSpPr>
            <p:nvPr/>
          </p:nvSpPr>
          <p:spPr bwMode="auto">
            <a:xfrm>
              <a:off x="3791" y="2534"/>
              <a:ext cx="556" cy="428"/>
            </a:xfrm>
            <a:custGeom>
              <a:avLst/>
              <a:gdLst>
                <a:gd name="T0" fmla="*/ 0 w 21600"/>
                <a:gd name="T1" fmla="*/ 0 h 29154"/>
                <a:gd name="T2" fmla="*/ 0 w 21600"/>
                <a:gd name="T3" fmla="*/ 0 h 29154"/>
                <a:gd name="T4" fmla="*/ 0 w 21600"/>
                <a:gd name="T5" fmla="*/ 0 h 2915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154"/>
                <a:gd name="T11" fmla="*/ 21600 w 21600"/>
                <a:gd name="T12" fmla="*/ 29154 h 291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154" fill="none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</a:path>
                <a:path w="21600" h="29154" stroke="0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  <a:lnTo>
                    <a:pt x="0" y="16794"/>
                  </a:lnTo>
                  <a:lnTo>
                    <a:pt x="13583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14" name="Arc 386"/>
            <p:cNvSpPr>
              <a:spLocks/>
            </p:cNvSpPr>
            <p:nvPr/>
          </p:nvSpPr>
          <p:spPr bwMode="auto">
            <a:xfrm>
              <a:off x="3791" y="2538"/>
              <a:ext cx="549" cy="420"/>
            </a:xfrm>
            <a:custGeom>
              <a:avLst/>
              <a:gdLst>
                <a:gd name="T0" fmla="*/ 0 w 21600"/>
                <a:gd name="T1" fmla="*/ 0 h 29298"/>
                <a:gd name="T2" fmla="*/ 0 w 21600"/>
                <a:gd name="T3" fmla="*/ 0 h 29298"/>
                <a:gd name="T4" fmla="*/ 0 w 21600"/>
                <a:gd name="T5" fmla="*/ 0 h 292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298"/>
                <a:gd name="T11" fmla="*/ 21600 w 21600"/>
                <a:gd name="T12" fmla="*/ 29298 h 292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298" fill="none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</a:path>
                <a:path w="21600" h="29298" stroke="0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  <a:lnTo>
                    <a:pt x="0" y="16858"/>
                  </a:lnTo>
                  <a:lnTo>
                    <a:pt x="13504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15" name="Arc 387"/>
            <p:cNvSpPr>
              <a:spLocks/>
            </p:cNvSpPr>
            <p:nvPr/>
          </p:nvSpPr>
          <p:spPr bwMode="auto">
            <a:xfrm>
              <a:off x="3609" y="2973"/>
              <a:ext cx="651" cy="607"/>
            </a:xfrm>
            <a:custGeom>
              <a:avLst/>
              <a:gdLst>
                <a:gd name="T0" fmla="*/ 0 w 28655"/>
                <a:gd name="T1" fmla="*/ 0 h 27157"/>
                <a:gd name="T2" fmla="*/ 0 w 28655"/>
                <a:gd name="T3" fmla="*/ 0 h 27157"/>
                <a:gd name="T4" fmla="*/ 0 w 28655"/>
                <a:gd name="T5" fmla="*/ 0 h 27157"/>
                <a:gd name="T6" fmla="*/ 0 60000 65536"/>
                <a:gd name="T7" fmla="*/ 0 60000 65536"/>
                <a:gd name="T8" fmla="*/ 0 60000 65536"/>
                <a:gd name="T9" fmla="*/ 0 w 28655"/>
                <a:gd name="T10" fmla="*/ 0 h 27157"/>
                <a:gd name="T11" fmla="*/ 28655 w 28655"/>
                <a:gd name="T12" fmla="*/ 27157 h 271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5" h="27157" fill="none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</a:path>
                <a:path w="28655" h="27157" stroke="0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  <a:lnTo>
                    <a:pt x="7055" y="5557"/>
                  </a:lnTo>
                  <a:lnTo>
                    <a:pt x="27927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16" name="Arc 388"/>
            <p:cNvSpPr>
              <a:spLocks/>
            </p:cNvSpPr>
            <p:nvPr/>
          </p:nvSpPr>
          <p:spPr bwMode="auto">
            <a:xfrm>
              <a:off x="3611" y="2975"/>
              <a:ext cx="642" cy="598"/>
            </a:xfrm>
            <a:custGeom>
              <a:avLst/>
              <a:gdLst>
                <a:gd name="T0" fmla="*/ 0 w 28653"/>
                <a:gd name="T1" fmla="*/ 0 h 27158"/>
                <a:gd name="T2" fmla="*/ 0 w 28653"/>
                <a:gd name="T3" fmla="*/ 0 h 27158"/>
                <a:gd name="T4" fmla="*/ 0 w 28653"/>
                <a:gd name="T5" fmla="*/ 0 h 27158"/>
                <a:gd name="T6" fmla="*/ 0 60000 65536"/>
                <a:gd name="T7" fmla="*/ 0 60000 65536"/>
                <a:gd name="T8" fmla="*/ 0 60000 65536"/>
                <a:gd name="T9" fmla="*/ 0 w 28653"/>
                <a:gd name="T10" fmla="*/ 0 h 27158"/>
                <a:gd name="T11" fmla="*/ 28653 w 28653"/>
                <a:gd name="T12" fmla="*/ 27158 h 271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3" h="27158" fill="none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</a:path>
                <a:path w="28653" h="27158" stroke="0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  <a:lnTo>
                    <a:pt x="7053" y="5558"/>
                  </a:lnTo>
                  <a:lnTo>
                    <a:pt x="27925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17" name="Arc 389"/>
            <p:cNvSpPr>
              <a:spLocks/>
            </p:cNvSpPr>
            <p:nvPr/>
          </p:nvSpPr>
          <p:spPr bwMode="auto">
            <a:xfrm>
              <a:off x="1358" y="2529"/>
              <a:ext cx="354" cy="592"/>
            </a:xfrm>
            <a:custGeom>
              <a:avLst/>
              <a:gdLst>
                <a:gd name="T0" fmla="*/ 0 w 21600"/>
                <a:gd name="T1" fmla="*/ 0 h 41297"/>
                <a:gd name="T2" fmla="*/ 0 w 21600"/>
                <a:gd name="T3" fmla="*/ 0 h 41297"/>
                <a:gd name="T4" fmla="*/ 0 w 21600"/>
                <a:gd name="T5" fmla="*/ 0 h 4129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97"/>
                <a:gd name="T11" fmla="*/ 21600 w 21600"/>
                <a:gd name="T12" fmla="*/ 41297 h 41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97" fill="none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</a:path>
                <a:path w="21600" h="41297" stroke="0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  <a:lnTo>
                    <a:pt x="21600" y="21551"/>
                  </a:lnTo>
                  <a:lnTo>
                    <a:pt x="12844" y="4129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18" name="Arc 390"/>
            <p:cNvSpPr>
              <a:spLocks/>
            </p:cNvSpPr>
            <p:nvPr/>
          </p:nvSpPr>
          <p:spPr bwMode="auto">
            <a:xfrm>
              <a:off x="1365" y="2536"/>
              <a:ext cx="347" cy="578"/>
            </a:xfrm>
            <a:custGeom>
              <a:avLst/>
              <a:gdLst>
                <a:gd name="T0" fmla="*/ 0 w 21600"/>
                <a:gd name="T1" fmla="*/ 0 h 41307"/>
                <a:gd name="T2" fmla="*/ 0 w 21600"/>
                <a:gd name="T3" fmla="*/ 0 h 41307"/>
                <a:gd name="T4" fmla="*/ 0 w 21600"/>
                <a:gd name="T5" fmla="*/ 0 h 413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307"/>
                <a:gd name="T11" fmla="*/ 21600 w 21600"/>
                <a:gd name="T12" fmla="*/ 41307 h 413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307" fill="none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</a:path>
                <a:path w="21600" h="41307" stroke="0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  <a:lnTo>
                    <a:pt x="21600" y="21551"/>
                  </a:lnTo>
                  <a:lnTo>
                    <a:pt x="12867" y="41306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19" name="Arc 391"/>
            <p:cNvSpPr>
              <a:spLocks/>
            </p:cNvSpPr>
            <p:nvPr/>
          </p:nvSpPr>
          <p:spPr bwMode="auto">
            <a:xfrm>
              <a:off x="2293" y="3335"/>
              <a:ext cx="1344" cy="361"/>
            </a:xfrm>
            <a:custGeom>
              <a:avLst/>
              <a:gdLst>
                <a:gd name="T0" fmla="*/ 0 w 39224"/>
                <a:gd name="T1" fmla="*/ 0 h 21600"/>
                <a:gd name="T2" fmla="*/ 0 w 39224"/>
                <a:gd name="T3" fmla="*/ 0 h 21600"/>
                <a:gd name="T4" fmla="*/ 0 w 39224"/>
                <a:gd name="T5" fmla="*/ 0 h 21600"/>
                <a:gd name="T6" fmla="*/ 0 60000 65536"/>
                <a:gd name="T7" fmla="*/ 0 60000 65536"/>
                <a:gd name="T8" fmla="*/ 0 60000 65536"/>
                <a:gd name="T9" fmla="*/ 0 w 39224"/>
                <a:gd name="T10" fmla="*/ 0 h 21600"/>
                <a:gd name="T11" fmla="*/ 39224 w 3922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24" h="21600" fill="none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</a:path>
                <a:path w="39224" h="21600" stroke="0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  <a:lnTo>
                    <a:pt x="21277" y="0"/>
                  </a:lnTo>
                  <a:lnTo>
                    <a:pt x="39224" y="12019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20" name="Arc 392"/>
            <p:cNvSpPr>
              <a:spLocks/>
            </p:cNvSpPr>
            <p:nvPr/>
          </p:nvSpPr>
          <p:spPr bwMode="auto">
            <a:xfrm>
              <a:off x="2300" y="3335"/>
              <a:ext cx="1329" cy="354"/>
            </a:xfrm>
            <a:custGeom>
              <a:avLst/>
              <a:gdLst>
                <a:gd name="T0" fmla="*/ 0 w 39161"/>
                <a:gd name="T1" fmla="*/ 0 h 21600"/>
                <a:gd name="T2" fmla="*/ 0 w 39161"/>
                <a:gd name="T3" fmla="*/ 0 h 21600"/>
                <a:gd name="T4" fmla="*/ 0 w 39161"/>
                <a:gd name="T5" fmla="*/ 0 h 21600"/>
                <a:gd name="T6" fmla="*/ 0 60000 65536"/>
                <a:gd name="T7" fmla="*/ 0 60000 65536"/>
                <a:gd name="T8" fmla="*/ 0 60000 65536"/>
                <a:gd name="T9" fmla="*/ 0 w 39161"/>
                <a:gd name="T10" fmla="*/ 0 h 21600"/>
                <a:gd name="T11" fmla="*/ 39161 w 391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161" h="21600" fill="none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</a:path>
                <a:path w="39161" h="21600" stroke="0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  <a:lnTo>
                    <a:pt x="21271" y="0"/>
                  </a:lnTo>
                  <a:lnTo>
                    <a:pt x="39161" y="12103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</p:grpSp>
      <p:grpSp>
        <p:nvGrpSpPr>
          <p:cNvPr id="25609" name="Group 393"/>
          <p:cNvGrpSpPr>
            <a:grpSpLocks/>
          </p:cNvGrpSpPr>
          <p:nvPr/>
        </p:nvGrpSpPr>
        <p:grpSpPr bwMode="auto">
          <a:xfrm>
            <a:off x="2136523" y="2473508"/>
            <a:ext cx="1800067" cy="1651117"/>
            <a:chOff x="1358" y="1886"/>
            <a:chExt cx="2989" cy="1810"/>
          </a:xfrm>
        </p:grpSpPr>
        <p:sp>
          <p:nvSpPr>
            <p:cNvPr id="25689" name="Arc 394"/>
            <p:cNvSpPr>
              <a:spLocks/>
            </p:cNvSpPr>
            <p:nvPr/>
          </p:nvSpPr>
          <p:spPr bwMode="auto">
            <a:xfrm>
              <a:off x="2404" y="1886"/>
              <a:ext cx="1247" cy="375"/>
            </a:xfrm>
            <a:custGeom>
              <a:avLst/>
              <a:gdLst>
                <a:gd name="T0" fmla="*/ 0 w 40985"/>
                <a:gd name="T1" fmla="*/ 0 h 21600"/>
                <a:gd name="T2" fmla="*/ 0 w 40985"/>
                <a:gd name="T3" fmla="*/ 0 h 21600"/>
                <a:gd name="T4" fmla="*/ 0 w 40985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85"/>
                <a:gd name="T10" fmla="*/ 0 h 21600"/>
                <a:gd name="T11" fmla="*/ 40985 w 4098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85" h="21600" fill="none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</a:path>
                <a:path w="40985" h="21600" stroke="0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  <a:lnTo>
                    <a:pt x="20666" y="21600"/>
                  </a:lnTo>
                  <a:lnTo>
                    <a:pt x="0" y="15316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90" name="Arc 395"/>
            <p:cNvSpPr>
              <a:spLocks/>
            </p:cNvSpPr>
            <p:nvPr/>
          </p:nvSpPr>
          <p:spPr bwMode="auto">
            <a:xfrm>
              <a:off x="2412" y="1893"/>
              <a:ext cx="1232" cy="368"/>
            </a:xfrm>
            <a:custGeom>
              <a:avLst/>
              <a:gdLst>
                <a:gd name="T0" fmla="*/ 0 w 40951"/>
                <a:gd name="T1" fmla="*/ 0 h 21600"/>
                <a:gd name="T2" fmla="*/ 0 w 40951"/>
                <a:gd name="T3" fmla="*/ 0 h 21600"/>
                <a:gd name="T4" fmla="*/ 0 w 40951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51"/>
                <a:gd name="T10" fmla="*/ 0 h 21600"/>
                <a:gd name="T11" fmla="*/ 40951 w 4095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51" h="21600" fill="none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</a:path>
                <a:path w="40951" h="21600" stroke="0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  <a:lnTo>
                    <a:pt x="20651" y="21600"/>
                  </a:lnTo>
                  <a:lnTo>
                    <a:pt x="-1" y="1526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91" name="Arc 396"/>
            <p:cNvSpPr>
              <a:spLocks/>
            </p:cNvSpPr>
            <p:nvPr/>
          </p:nvSpPr>
          <p:spPr bwMode="auto">
            <a:xfrm>
              <a:off x="1662" y="2081"/>
              <a:ext cx="766" cy="446"/>
            </a:xfrm>
            <a:custGeom>
              <a:avLst/>
              <a:gdLst>
                <a:gd name="T0" fmla="*/ 0 w 33007"/>
                <a:gd name="T1" fmla="*/ 0 h 25698"/>
                <a:gd name="T2" fmla="*/ 0 w 33007"/>
                <a:gd name="T3" fmla="*/ 0 h 25698"/>
                <a:gd name="T4" fmla="*/ 0 w 33007"/>
                <a:gd name="T5" fmla="*/ 0 h 25698"/>
                <a:gd name="T6" fmla="*/ 0 60000 65536"/>
                <a:gd name="T7" fmla="*/ 0 60000 65536"/>
                <a:gd name="T8" fmla="*/ 0 60000 65536"/>
                <a:gd name="T9" fmla="*/ 0 w 33007"/>
                <a:gd name="T10" fmla="*/ 0 h 25698"/>
                <a:gd name="T11" fmla="*/ 33007 w 33007"/>
                <a:gd name="T12" fmla="*/ 25698 h 256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007" h="25698" fill="none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</a:path>
                <a:path w="33007" h="25698" stroke="0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  <a:lnTo>
                    <a:pt x="21600" y="21600"/>
                  </a:lnTo>
                  <a:lnTo>
                    <a:pt x="392" y="2569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92" name="Arc 397"/>
            <p:cNvSpPr>
              <a:spLocks/>
            </p:cNvSpPr>
            <p:nvPr/>
          </p:nvSpPr>
          <p:spPr bwMode="auto">
            <a:xfrm>
              <a:off x="1669" y="2088"/>
              <a:ext cx="755" cy="438"/>
            </a:xfrm>
            <a:custGeom>
              <a:avLst/>
              <a:gdLst>
                <a:gd name="T0" fmla="*/ 0 w 32968"/>
                <a:gd name="T1" fmla="*/ 0 h 25717"/>
                <a:gd name="T2" fmla="*/ 0 w 32968"/>
                <a:gd name="T3" fmla="*/ 0 h 25717"/>
                <a:gd name="T4" fmla="*/ 0 w 32968"/>
                <a:gd name="T5" fmla="*/ 0 h 25717"/>
                <a:gd name="T6" fmla="*/ 0 60000 65536"/>
                <a:gd name="T7" fmla="*/ 0 60000 65536"/>
                <a:gd name="T8" fmla="*/ 0 60000 65536"/>
                <a:gd name="T9" fmla="*/ 0 w 32968"/>
                <a:gd name="T10" fmla="*/ 0 h 25717"/>
                <a:gd name="T11" fmla="*/ 32968 w 32968"/>
                <a:gd name="T12" fmla="*/ 25717 h 257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968" h="25717" fill="none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</a:path>
                <a:path w="32968" h="25717" stroke="0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  <a:lnTo>
                    <a:pt x="21600" y="21600"/>
                  </a:lnTo>
                  <a:lnTo>
                    <a:pt x="395" y="25717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93" name="Arc 398"/>
            <p:cNvSpPr>
              <a:spLocks/>
            </p:cNvSpPr>
            <p:nvPr/>
          </p:nvSpPr>
          <p:spPr bwMode="auto">
            <a:xfrm>
              <a:off x="1553" y="3120"/>
              <a:ext cx="773" cy="345"/>
            </a:xfrm>
            <a:custGeom>
              <a:avLst/>
              <a:gdLst>
                <a:gd name="T0" fmla="*/ 0 w 32097"/>
                <a:gd name="T1" fmla="*/ 0 h 21984"/>
                <a:gd name="T2" fmla="*/ 0 w 32097"/>
                <a:gd name="T3" fmla="*/ 0 h 21984"/>
                <a:gd name="T4" fmla="*/ 0 w 32097"/>
                <a:gd name="T5" fmla="*/ 0 h 21984"/>
                <a:gd name="T6" fmla="*/ 0 60000 65536"/>
                <a:gd name="T7" fmla="*/ 0 60000 65536"/>
                <a:gd name="T8" fmla="*/ 0 60000 65536"/>
                <a:gd name="T9" fmla="*/ 0 w 32097"/>
                <a:gd name="T10" fmla="*/ 0 h 21984"/>
                <a:gd name="T11" fmla="*/ 32097 w 32097"/>
                <a:gd name="T12" fmla="*/ 21984 h 219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97" h="21984" fill="none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</a:path>
                <a:path w="32097" h="21984" stroke="0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  <a:lnTo>
                    <a:pt x="21600" y="384"/>
                  </a:lnTo>
                  <a:lnTo>
                    <a:pt x="32096" y="19261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94" name="Arc 399"/>
            <p:cNvSpPr>
              <a:spLocks/>
            </p:cNvSpPr>
            <p:nvPr/>
          </p:nvSpPr>
          <p:spPr bwMode="auto">
            <a:xfrm>
              <a:off x="1560" y="3120"/>
              <a:ext cx="761" cy="337"/>
            </a:xfrm>
            <a:custGeom>
              <a:avLst/>
              <a:gdLst>
                <a:gd name="T0" fmla="*/ 0 w 32039"/>
                <a:gd name="T1" fmla="*/ 0 h 21986"/>
                <a:gd name="T2" fmla="*/ 0 w 32039"/>
                <a:gd name="T3" fmla="*/ 0 h 21986"/>
                <a:gd name="T4" fmla="*/ 0 w 32039"/>
                <a:gd name="T5" fmla="*/ 0 h 21986"/>
                <a:gd name="T6" fmla="*/ 0 60000 65536"/>
                <a:gd name="T7" fmla="*/ 0 60000 65536"/>
                <a:gd name="T8" fmla="*/ 0 60000 65536"/>
                <a:gd name="T9" fmla="*/ 0 w 32039"/>
                <a:gd name="T10" fmla="*/ 0 h 21986"/>
                <a:gd name="T11" fmla="*/ 32039 w 32039"/>
                <a:gd name="T12" fmla="*/ 21986 h 219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39" h="21986" fill="none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</a:path>
                <a:path w="32039" h="21986" stroke="0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  <a:lnTo>
                    <a:pt x="21600" y="386"/>
                  </a:lnTo>
                  <a:lnTo>
                    <a:pt x="32038" y="19295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95" name="Arc 400"/>
            <p:cNvSpPr>
              <a:spLocks/>
            </p:cNvSpPr>
            <p:nvPr/>
          </p:nvSpPr>
          <p:spPr bwMode="auto">
            <a:xfrm>
              <a:off x="3626" y="2103"/>
              <a:ext cx="584" cy="427"/>
            </a:xfrm>
            <a:custGeom>
              <a:avLst/>
              <a:gdLst>
                <a:gd name="T0" fmla="*/ 0 w 26070"/>
                <a:gd name="T1" fmla="*/ 0 h 31631"/>
                <a:gd name="T2" fmla="*/ 0 w 26070"/>
                <a:gd name="T3" fmla="*/ 0 h 31631"/>
                <a:gd name="T4" fmla="*/ 0 w 26070"/>
                <a:gd name="T5" fmla="*/ 0 h 31631"/>
                <a:gd name="T6" fmla="*/ 0 60000 65536"/>
                <a:gd name="T7" fmla="*/ 0 60000 65536"/>
                <a:gd name="T8" fmla="*/ 0 60000 65536"/>
                <a:gd name="T9" fmla="*/ 0 w 26070"/>
                <a:gd name="T10" fmla="*/ 0 h 31631"/>
                <a:gd name="T11" fmla="*/ 26070 w 26070"/>
                <a:gd name="T12" fmla="*/ 31631 h 31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70" h="31631" fill="none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</a:path>
                <a:path w="26070" h="31631" stroke="0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  <a:lnTo>
                    <a:pt x="4470" y="21600"/>
                  </a:lnTo>
                  <a:lnTo>
                    <a:pt x="-1" y="46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96" name="Arc 401"/>
            <p:cNvSpPr>
              <a:spLocks/>
            </p:cNvSpPr>
            <p:nvPr/>
          </p:nvSpPr>
          <p:spPr bwMode="auto">
            <a:xfrm>
              <a:off x="3628" y="2110"/>
              <a:ext cx="574" cy="418"/>
            </a:xfrm>
            <a:custGeom>
              <a:avLst/>
              <a:gdLst>
                <a:gd name="T0" fmla="*/ 0 w 26029"/>
                <a:gd name="T1" fmla="*/ 0 h 31708"/>
                <a:gd name="T2" fmla="*/ 0 w 26029"/>
                <a:gd name="T3" fmla="*/ 0 h 31708"/>
                <a:gd name="T4" fmla="*/ 0 w 26029"/>
                <a:gd name="T5" fmla="*/ 0 h 31708"/>
                <a:gd name="T6" fmla="*/ 0 60000 65536"/>
                <a:gd name="T7" fmla="*/ 0 60000 65536"/>
                <a:gd name="T8" fmla="*/ 0 60000 65536"/>
                <a:gd name="T9" fmla="*/ 0 w 26029"/>
                <a:gd name="T10" fmla="*/ 0 h 31708"/>
                <a:gd name="T11" fmla="*/ 26029 w 26029"/>
                <a:gd name="T12" fmla="*/ 31708 h 317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29" h="31708" fill="none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</a:path>
                <a:path w="26029" h="31708" stroke="0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  <a:lnTo>
                    <a:pt x="4429" y="21600"/>
                  </a:lnTo>
                  <a:lnTo>
                    <a:pt x="-1" y="4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97" name="Arc 402"/>
            <p:cNvSpPr>
              <a:spLocks/>
            </p:cNvSpPr>
            <p:nvPr/>
          </p:nvSpPr>
          <p:spPr bwMode="auto">
            <a:xfrm>
              <a:off x="3791" y="2534"/>
              <a:ext cx="556" cy="428"/>
            </a:xfrm>
            <a:custGeom>
              <a:avLst/>
              <a:gdLst>
                <a:gd name="T0" fmla="*/ 0 w 21600"/>
                <a:gd name="T1" fmla="*/ 0 h 29154"/>
                <a:gd name="T2" fmla="*/ 0 w 21600"/>
                <a:gd name="T3" fmla="*/ 0 h 29154"/>
                <a:gd name="T4" fmla="*/ 0 w 21600"/>
                <a:gd name="T5" fmla="*/ 0 h 2915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154"/>
                <a:gd name="T11" fmla="*/ 21600 w 21600"/>
                <a:gd name="T12" fmla="*/ 29154 h 291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154" fill="none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</a:path>
                <a:path w="21600" h="29154" stroke="0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  <a:lnTo>
                    <a:pt x="0" y="16794"/>
                  </a:lnTo>
                  <a:lnTo>
                    <a:pt x="13583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98" name="Arc 403"/>
            <p:cNvSpPr>
              <a:spLocks/>
            </p:cNvSpPr>
            <p:nvPr/>
          </p:nvSpPr>
          <p:spPr bwMode="auto">
            <a:xfrm>
              <a:off x="3791" y="2538"/>
              <a:ext cx="549" cy="420"/>
            </a:xfrm>
            <a:custGeom>
              <a:avLst/>
              <a:gdLst>
                <a:gd name="T0" fmla="*/ 0 w 21600"/>
                <a:gd name="T1" fmla="*/ 0 h 29298"/>
                <a:gd name="T2" fmla="*/ 0 w 21600"/>
                <a:gd name="T3" fmla="*/ 0 h 29298"/>
                <a:gd name="T4" fmla="*/ 0 w 21600"/>
                <a:gd name="T5" fmla="*/ 0 h 292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298"/>
                <a:gd name="T11" fmla="*/ 21600 w 21600"/>
                <a:gd name="T12" fmla="*/ 29298 h 292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298" fill="none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</a:path>
                <a:path w="21600" h="29298" stroke="0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  <a:lnTo>
                    <a:pt x="0" y="16858"/>
                  </a:lnTo>
                  <a:lnTo>
                    <a:pt x="13504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99" name="Arc 404"/>
            <p:cNvSpPr>
              <a:spLocks/>
            </p:cNvSpPr>
            <p:nvPr/>
          </p:nvSpPr>
          <p:spPr bwMode="auto">
            <a:xfrm>
              <a:off x="3609" y="2973"/>
              <a:ext cx="651" cy="607"/>
            </a:xfrm>
            <a:custGeom>
              <a:avLst/>
              <a:gdLst>
                <a:gd name="T0" fmla="*/ 0 w 28655"/>
                <a:gd name="T1" fmla="*/ 0 h 27157"/>
                <a:gd name="T2" fmla="*/ 0 w 28655"/>
                <a:gd name="T3" fmla="*/ 0 h 27157"/>
                <a:gd name="T4" fmla="*/ 0 w 28655"/>
                <a:gd name="T5" fmla="*/ 0 h 27157"/>
                <a:gd name="T6" fmla="*/ 0 60000 65536"/>
                <a:gd name="T7" fmla="*/ 0 60000 65536"/>
                <a:gd name="T8" fmla="*/ 0 60000 65536"/>
                <a:gd name="T9" fmla="*/ 0 w 28655"/>
                <a:gd name="T10" fmla="*/ 0 h 27157"/>
                <a:gd name="T11" fmla="*/ 28655 w 28655"/>
                <a:gd name="T12" fmla="*/ 27157 h 271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5" h="27157" fill="none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</a:path>
                <a:path w="28655" h="27157" stroke="0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  <a:lnTo>
                    <a:pt x="7055" y="5557"/>
                  </a:lnTo>
                  <a:lnTo>
                    <a:pt x="27927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00" name="Arc 405"/>
            <p:cNvSpPr>
              <a:spLocks/>
            </p:cNvSpPr>
            <p:nvPr/>
          </p:nvSpPr>
          <p:spPr bwMode="auto">
            <a:xfrm>
              <a:off x="3611" y="2975"/>
              <a:ext cx="642" cy="598"/>
            </a:xfrm>
            <a:custGeom>
              <a:avLst/>
              <a:gdLst>
                <a:gd name="T0" fmla="*/ 0 w 28653"/>
                <a:gd name="T1" fmla="*/ 0 h 27158"/>
                <a:gd name="T2" fmla="*/ 0 w 28653"/>
                <a:gd name="T3" fmla="*/ 0 h 27158"/>
                <a:gd name="T4" fmla="*/ 0 w 28653"/>
                <a:gd name="T5" fmla="*/ 0 h 27158"/>
                <a:gd name="T6" fmla="*/ 0 60000 65536"/>
                <a:gd name="T7" fmla="*/ 0 60000 65536"/>
                <a:gd name="T8" fmla="*/ 0 60000 65536"/>
                <a:gd name="T9" fmla="*/ 0 w 28653"/>
                <a:gd name="T10" fmla="*/ 0 h 27158"/>
                <a:gd name="T11" fmla="*/ 28653 w 28653"/>
                <a:gd name="T12" fmla="*/ 27158 h 271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3" h="27158" fill="none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</a:path>
                <a:path w="28653" h="27158" stroke="0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  <a:lnTo>
                    <a:pt x="7053" y="5558"/>
                  </a:lnTo>
                  <a:lnTo>
                    <a:pt x="27925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01" name="Arc 406"/>
            <p:cNvSpPr>
              <a:spLocks/>
            </p:cNvSpPr>
            <p:nvPr/>
          </p:nvSpPr>
          <p:spPr bwMode="auto">
            <a:xfrm>
              <a:off x="1358" y="2529"/>
              <a:ext cx="354" cy="592"/>
            </a:xfrm>
            <a:custGeom>
              <a:avLst/>
              <a:gdLst>
                <a:gd name="T0" fmla="*/ 0 w 21600"/>
                <a:gd name="T1" fmla="*/ 0 h 41297"/>
                <a:gd name="T2" fmla="*/ 0 w 21600"/>
                <a:gd name="T3" fmla="*/ 0 h 41297"/>
                <a:gd name="T4" fmla="*/ 0 w 21600"/>
                <a:gd name="T5" fmla="*/ 0 h 4129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97"/>
                <a:gd name="T11" fmla="*/ 21600 w 21600"/>
                <a:gd name="T12" fmla="*/ 41297 h 41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97" fill="none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</a:path>
                <a:path w="21600" h="41297" stroke="0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  <a:lnTo>
                    <a:pt x="21600" y="21551"/>
                  </a:lnTo>
                  <a:lnTo>
                    <a:pt x="12844" y="4129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02" name="Arc 407"/>
            <p:cNvSpPr>
              <a:spLocks/>
            </p:cNvSpPr>
            <p:nvPr/>
          </p:nvSpPr>
          <p:spPr bwMode="auto">
            <a:xfrm>
              <a:off x="1365" y="2536"/>
              <a:ext cx="347" cy="578"/>
            </a:xfrm>
            <a:custGeom>
              <a:avLst/>
              <a:gdLst>
                <a:gd name="T0" fmla="*/ 0 w 21600"/>
                <a:gd name="T1" fmla="*/ 0 h 41307"/>
                <a:gd name="T2" fmla="*/ 0 w 21600"/>
                <a:gd name="T3" fmla="*/ 0 h 41307"/>
                <a:gd name="T4" fmla="*/ 0 w 21600"/>
                <a:gd name="T5" fmla="*/ 0 h 413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307"/>
                <a:gd name="T11" fmla="*/ 21600 w 21600"/>
                <a:gd name="T12" fmla="*/ 41307 h 413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307" fill="none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</a:path>
                <a:path w="21600" h="41307" stroke="0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  <a:lnTo>
                    <a:pt x="21600" y="21551"/>
                  </a:lnTo>
                  <a:lnTo>
                    <a:pt x="12867" y="41306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03" name="Arc 408"/>
            <p:cNvSpPr>
              <a:spLocks/>
            </p:cNvSpPr>
            <p:nvPr/>
          </p:nvSpPr>
          <p:spPr bwMode="auto">
            <a:xfrm>
              <a:off x="2293" y="3335"/>
              <a:ext cx="1344" cy="361"/>
            </a:xfrm>
            <a:custGeom>
              <a:avLst/>
              <a:gdLst>
                <a:gd name="T0" fmla="*/ 0 w 39224"/>
                <a:gd name="T1" fmla="*/ 0 h 21600"/>
                <a:gd name="T2" fmla="*/ 0 w 39224"/>
                <a:gd name="T3" fmla="*/ 0 h 21600"/>
                <a:gd name="T4" fmla="*/ 0 w 39224"/>
                <a:gd name="T5" fmla="*/ 0 h 21600"/>
                <a:gd name="T6" fmla="*/ 0 60000 65536"/>
                <a:gd name="T7" fmla="*/ 0 60000 65536"/>
                <a:gd name="T8" fmla="*/ 0 60000 65536"/>
                <a:gd name="T9" fmla="*/ 0 w 39224"/>
                <a:gd name="T10" fmla="*/ 0 h 21600"/>
                <a:gd name="T11" fmla="*/ 39224 w 3922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24" h="21600" fill="none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</a:path>
                <a:path w="39224" h="21600" stroke="0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  <a:lnTo>
                    <a:pt x="21277" y="0"/>
                  </a:lnTo>
                  <a:lnTo>
                    <a:pt x="39224" y="12019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704" name="Arc 409"/>
            <p:cNvSpPr>
              <a:spLocks/>
            </p:cNvSpPr>
            <p:nvPr/>
          </p:nvSpPr>
          <p:spPr bwMode="auto">
            <a:xfrm>
              <a:off x="2300" y="3335"/>
              <a:ext cx="1329" cy="354"/>
            </a:xfrm>
            <a:custGeom>
              <a:avLst/>
              <a:gdLst>
                <a:gd name="T0" fmla="*/ 0 w 39161"/>
                <a:gd name="T1" fmla="*/ 0 h 21600"/>
                <a:gd name="T2" fmla="*/ 0 w 39161"/>
                <a:gd name="T3" fmla="*/ 0 h 21600"/>
                <a:gd name="T4" fmla="*/ 0 w 39161"/>
                <a:gd name="T5" fmla="*/ 0 h 21600"/>
                <a:gd name="T6" fmla="*/ 0 60000 65536"/>
                <a:gd name="T7" fmla="*/ 0 60000 65536"/>
                <a:gd name="T8" fmla="*/ 0 60000 65536"/>
                <a:gd name="T9" fmla="*/ 0 w 39161"/>
                <a:gd name="T10" fmla="*/ 0 h 21600"/>
                <a:gd name="T11" fmla="*/ 39161 w 391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161" h="21600" fill="none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</a:path>
                <a:path w="39161" h="21600" stroke="0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  <a:lnTo>
                    <a:pt x="21271" y="0"/>
                  </a:lnTo>
                  <a:lnTo>
                    <a:pt x="39161" y="12103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</p:grpSp>
      <p:sp>
        <p:nvSpPr>
          <p:cNvPr id="66970" name="Line 410"/>
          <p:cNvSpPr>
            <a:spLocks noChangeShapeType="1"/>
          </p:cNvSpPr>
          <p:nvPr/>
        </p:nvSpPr>
        <p:spPr bwMode="auto">
          <a:xfrm>
            <a:off x="2448682" y="2747637"/>
            <a:ext cx="280469" cy="49597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6971" name="Line 411"/>
          <p:cNvSpPr>
            <a:spLocks noChangeShapeType="1"/>
          </p:cNvSpPr>
          <p:nvPr/>
        </p:nvSpPr>
        <p:spPr bwMode="auto">
          <a:xfrm flipH="1">
            <a:off x="2775103" y="3023352"/>
            <a:ext cx="608473" cy="220255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6972" name="Line 412"/>
          <p:cNvSpPr>
            <a:spLocks noChangeShapeType="1"/>
          </p:cNvSpPr>
          <p:nvPr/>
        </p:nvSpPr>
        <p:spPr bwMode="auto">
          <a:xfrm flipH="1" flipV="1">
            <a:off x="2729151" y="3299066"/>
            <a:ext cx="419909" cy="440509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6973" name="Line 413"/>
          <p:cNvSpPr>
            <a:spLocks noChangeShapeType="1"/>
          </p:cNvSpPr>
          <p:nvPr/>
        </p:nvSpPr>
        <p:spPr bwMode="auto">
          <a:xfrm flipH="1" flipV="1">
            <a:off x="3429529" y="3023351"/>
            <a:ext cx="510230" cy="153703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6974" name="Line 414"/>
          <p:cNvSpPr>
            <a:spLocks noChangeShapeType="1"/>
          </p:cNvSpPr>
          <p:nvPr/>
        </p:nvSpPr>
        <p:spPr bwMode="auto">
          <a:xfrm flipH="1">
            <a:off x="3149060" y="3253114"/>
            <a:ext cx="790699" cy="431002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6975" name="Line 415"/>
          <p:cNvSpPr>
            <a:spLocks noChangeShapeType="1"/>
          </p:cNvSpPr>
          <p:nvPr/>
        </p:nvSpPr>
        <p:spPr bwMode="auto">
          <a:xfrm flipH="1">
            <a:off x="4112476" y="2952046"/>
            <a:ext cx="1028384" cy="112504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6976" name="Line 416"/>
          <p:cNvSpPr>
            <a:spLocks noChangeShapeType="1"/>
          </p:cNvSpPr>
          <p:nvPr/>
        </p:nvSpPr>
        <p:spPr bwMode="auto">
          <a:xfrm flipH="1" flipV="1">
            <a:off x="4158429" y="3064550"/>
            <a:ext cx="373957" cy="660764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6977" name="Line 417"/>
          <p:cNvSpPr>
            <a:spLocks noChangeShapeType="1"/>
          </p:cNvSpPr>
          <p:nvPr/>
        </p:nvSpPr>
        <p:spPr bwMode="auto">
          <a:xfrm flipH="1" flipV="1">
            <a:off x="4158429" y="3007505"/>
            <a:ext cx="562520" cy="32959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6978" name="Line 418"/>
          <p:cNvSpPr>
            <a:spLocks noChangeShapeType="1"/>
          </p:cNvSpPr>
          <p:nvPr/>
        </p:nvSpPr>
        <p:spPr bwMode="auto">
          <a:xfrm flipH="1" flipV="1">
            <a:off x="4720949" y="3337096"/>
            <a:ext cx="1121872" cy="5546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6979" name="Line 419"/>
          <p:cNvSpPr>
            <a:spLocks noChangeShapeType="1"/>
          </p:cNvSpPr>
          <p:nvPr/>
        </p:nvSpPr>
        <p:spPr bwMode="auto">
          <a:xfrm flipH="1" flipV="1">
            <a:off x="5186812" y="2952047"/>
            <a:ext cx="514984" cy="166379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6980" name="Line 420"/>
          <p:cNvSpPr>
            <a:spLocks noChangeShapeType="1"/>
          </p:cNvSpPr>
          <p:nvPr/>
        </p:nvSpPr>
        <p:spPr bwMode="auto">
          <a:xfrm flipH="1">
            <a:off x="4532387" y="3779190"/>
            <a:ext cx="1028383" cy="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6981" name="Line 421"/>
          <p:cNvSpPr>
            <a:spLocks noChangeShapeType="1"/>
          </p:cNvSpPr>
          <p:nvPr/>
        </p:nvSpPr>
        <p:spPr bwMode="auto">
          <a:xfrm flipV="1">
            <a:off x="5608306" y="3392555"/>
            <a:ext cx="280469" cy="386634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6982" name="Line 422"/>
          <p:cNvSpPr>
            <a:spLocks noChangeShapeType="1"/>
          </p:cNvSpPr>
          <p:nvPr/>
        </p:nvSpPr>
        <p:spPr bwMode="auto">
          <a:xfrm flipH="1" flipV="1">
            <a:off x="5747748" y="3118425"/>
            <a:ext cx="141027" cy="27413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6983" name="Line 423"/>
          <p:cNvSpPr>
            <a:spLocks noChangeShapeType="1"/>
          </p:cNvSpPr>
          <p:nvPr/>
        </p:nvSpPr>
        <p:spPr bwMode="auto">
          <a:xfrm flipH="1">
            <a:off x="5692288" y="3633410"/>
            <a:ext cx="456355" cy="229762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pic>
        <p:nvPicPr>
          <p:cNvPr id="25624" name="Picture 424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674" y="2636718"/>
            <a:ext cx="364450" cy="264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985" name="Line 425"/>
          <p:cNvSpPr>
            <a:spLocks noChangeShapeType="1"/>
          </p:cNvSpPr>
          <p:nvPr/>
        </p:nvSpPr>
        <p:spPr bwMode="auto">
          <a:xfrm flipV="1">
            <a:off x="2120678" y="3299066"/>
            <a:ext cx="608473" cy="164795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pic>
        <p:nvPicPr>
          <p:cNvPr id="25626" name="Picture 426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757" y="3165962"/>
            <a:ext cx="364450" cy="26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7" name="Picture 427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105" y="2926694"/>
            <a:ext cx="364450" cy="26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8" name="Picture 428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81" y="3641332"/>
            <a:ext cx="367619" cy="26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9" name="Picture 429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176" y="3674609"/>
            <a:ext cx="392972" cy="26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30" name="Picture 430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434" y="3227761"/>
            <a:ext cx="391388" cy="25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31" name="Picture 431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914" y="2855388"/>
            <a:ext cx="391388" cy="26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32" name="Picture 432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802" y="3002752"/>
            <a:ext cx="392972" cy="25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33" name="Picture 433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515" y="3718976"/>
            <a:ext cx="392972" cy="261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34" name="Picture 434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152" y="3314911"/>
            <a:ext cx="391388" cy="26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35" name="Text Box 435"/>
          <p:cNvSpPr txBox="1">
            <a:spLocks noChangeArrowheads="1"/>
          </p:cNvSpPr>
          <p:nvPr/>
        </p:nvSpPr>
        <p:spPr bwMode="auto">
          <a:xfrm>
            <a:off x="4473757" y="2250083"/>
            <a:ext cx="1467308" cy="335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8" tIns="45696" rIns="91388" bIns="45696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597">
                <a:latin typeface="Arial" charset="0"/>
              </a:rPr>
              <a:t>Backbone</a:t>
            </a:r>
            <a:r>
              <a:rPr lang="en-US" altLang="zh-CN" sz="1597">
                <a:latin typeface="Arial" charset="0"/>
                <a:ea typeface="宋体" charset="-122"/>
              </a:rPr>
              <a:t> ISP</a:t>
            </a:r>
            <a:endParaRPr lang="en-US" altLang="x-none" sz="1597">
              <a:latin typeface="Arial" charset="0"/>
            </a:endParaRPr>
          </a:p>
        </p:txBody>
      </p:sp>
      <p:sp>
        <p:nvSpPr>
          <p:cNvPr id="25636" name="Text Box 436"/>
          <p:cNvSpPr txBox="1">
            <a:spLocks noChangeArrowheads="1"/>
          </p:cNvSpPr>
          <p:nvPr/>
        </p:nvSpPr>
        <p:spPr bwMode="auto">
          <a:xfrm>
            <a:off x="2938314" y="2126487"/>
            <a:ext cx="470615" cy="30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8" tIns="45696" rIns="91388" bIns="45696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397">
                <a:latin typeface="Arial" charset="0"/>
              </a:rPr>
              <a:t>ISP</a:t>
            </a:r>
          </a:p>
        </p:txBody>
      </p:sp>
      <p:pic>
        <p:nvPicPr>
          <p:cNvPr id="25637" name="Picture 438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00" y="3024936"/>
            <a:ext cx="364450" cy="25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38" name="Group 439"/>
          <p:cNvGrpSpPr>
            <a:grpSpLocks/>
          </p:cNvGrpSpPr>
          <p:nvPr/>
        </p:nvGrpSpPr>
        <p:grpSpPr bwMode="auto">
          <a:xfrm>
            <a:off x="6300761" y="2490937"/>
            <a:ext cx="1800067" cy="1624180"/>
            <a:chOff x="1358" y="1894"/>
            <a:chExt cx="2981" cy="1793"/>
          </a:xfrm>
        </p:grpSpPr>
        <p:sp>
          <p:nvSpPr>
            <p:cNvPr id="25680" name="Oval 440"/>
            <p:cNvSpPr>
              <a:spLocks noChangeArrowheads="1"/>
            </p:cNvSpPr>
            <p:nvPr/>
          </p:nvSpPr>
          <p:spPr bwMode="auto">
            <a:xfrm>
              <a:off x="2376" y="1894"/>
              <a:ext cx="1299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681" name="Oval 441"/>
            <p:cNvSpPr>
              <a:spLocks noChangeArrowheads="1"/>
            </p:cNvSpPr>
            <p:nvPr/>
          </p:nvSpPr>
          <p:spPr bwMode="auto">
            <a:xfrm>
              <a:off x="1662" y="2088"/>
              <a:ext cx="996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682" name="Oval 442"/>
            <p:cNvSpPr>
              <a:spLocks noChangeArrowheads="1"/>
            </p:cNvSpPr>
            <p:nvPr/>
          </p:nvSpPr>
          <p:spPr bwMode="auto">
            <a:xfrm>
              <a:off x="1358" y="2535"/>
              <a:ext cx="672" cy="605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683" name="Oval 443"/>
            <p:cNvSpPr>
              <a:spLocks noChangeArrowheads="1"/>
            </p:cNvSpPr>
            <p:nvPr/>
          </p:nvSpPr>
          <p:spPr bwMode="auto">
            <a:xfrm>
              <a:off x="1561" y="2801"/>
              <a:ext cx="1010" cy="656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684" name="Oval 444"/>
            <p:cNvSpPr>
              <a:spLocks noChangeArrowheads="1"/>
            </p:cNvSpPr>
            <p:nvPr/>
          </p:nvSpPr>
          <p:spPr bwMode="auto">
            <a:xfrm>
              <a:off x="2275" y="2909"/>
              <a:ext cx="1509" cy="77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685" name="Oval 445"/>
            <p:cNvSpPr>
              <a:spLocks noChangeArrowheads="1"/>
            </p:cNvSpPr>
            <p:nvPr/>
          </p:nvSpPr>
          <p:spPr bwMode="auto">
            <a:xfrm>
              <a:off x="3235" y="2110"/>
              <a:ext cx="967" cy="583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686" name="Oval 446"/>
            <p:cNvSpPr>
              <a:spLocks noChangeArrowheads="1"/>
            </p:cNvSpPr>
            <p:nvPr/>
          </p:nvSpPr>
          <p:spPr bwMode="auto">
            <a:xfrm>
              <a:off x="3379" y="2484"/>
              <a:ext cx="960" cy="584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687" name="Oval 447"/>
            <p:cNvSpPr>
              <a:spLocks noChangeArrowheads="1"/>
            </p:cNvSpPr>
            <p:nvPr/>
          </p:nvSpPr>
          <p:spPr bwMode="auto">
            <a:xfrm>
              <a:off x="3293" y="2607"/>
              <a:ext cx="953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  <p:sp>
          <p:nvSpPr>
            <p:cNvPr id="25688" name="Oval 448"/>
            <p:cNvSpPr>
              <a:spLocks noChangeArrowheads="1"/>
            </p:cNvSpPr>
            <p:nvPr/>
          </p:nvSpPr>
          <p:spPr bwMode="auto">
            <a:xfrm>
              <a:off x="1900" y="2319"/>
              <a:ext cx="1934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 sz="499"/>
            </a:p>
          </p:txBody>
        </p:sp>
      </p:grpSp>
      <p:grpSp>
        <p:nvGrpSpPr>
          <p:cNvPr id="25639" name="Group 449"/>
          <p:cNvGrpSpPr>
            <a:grpSpLocks/>
          </p:cNvGrpSpPr>
          <p:nvPr/>
        </p:nvGrpSpPr>
        <p:grpSpPr bwMode="auto">
          <a:xfrm>
            <a:off x="6300761" y="2490938"/>
            <a:ext cx="1800067" cy="1652702"/>
            <a:chOff x="1358" y="1886"/>
            <a:chExt cx="2989" cy="1810"/>
          </a:xfrm>
        </p:grpSpPr>
        <p:sp>
          <p:nvSpPr>
            <p:cNvPr id="25664" name="Arc 450"/>
            <p:cNvSpPr>
              <a:spLocks/>
            </p:cNvSpPr>
            <p:nvPr/>
          </p:nvSpPr>
          <p:spPr bwMode="auto">
            <a:xfrm>
              <a:off x="2404" y="1886"/>
              <a:ext cx="1247" cy="375"/>
            </a:xfrm>
            <a:custGeom>
              <a:avLst/>
              <a:gdLst>
                <a:gd name="T0" fmla="*/ 0 w 40985"/>
                <a:gd name="T1" fmla="*/ 0 h 21600"/>
                <a:gd name="T2" fmla="*/ 0 w 40985"/>
                <a:gd name="T3" fmla="*/ 0 h 21600"/>
                <a:gd name="T4" fmla="*/ 0 w 40985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85"/>
                <a:gd name="T10" fmla="*/ 0 h 21600"/>
                <a:gd name="T11" fmla="*/ 40985 w 4098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85" h="21600" fill="none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</a:path>
                <a:path w="40985" h="21600" stroke="0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  <a:lnTo>
                    <a:pt x="20666" y="21600"/>
                  </a:lnTo>
                  <a:lnTo>
                    <a:pt x="0" y="15316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65" name="Arc 451"/>
            <p:cNvSpPr>
              <a:spLocks/>
            </p:cNvSpPr>
            <p:nvPr/>
          </p:nvSpPr>
          <p:spPr bwMode="auto">
            <a:xfrm>
              <a:off x="2412" y="1893"/>
              <a:ext cx="1232" cy="368"/>
            </a:xfrm>
            <a:custGeom>
              <a:avLst/>
              <a:gdLst>
                <a:gd name="T0" fmla="*/ 0 w 40951"/>
                <a:gd name="T1" fmla="*/ 0 h 21600"/>
                <a:gd name="T2" fmla="*/ 0 w 40951"/>
                <a:gd name="T3" fmla="*/ 0 h 21600"/>
                <a:gd name="T4" fmla="*/ 0 w 40951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51"/>
                <a:gd name="T10" fmla="*/ 0 h 21600"/>
                <a:gd name="T11" fmla="*/ 40951 w 4095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51" h="21600" fill="none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</a:path>
                <a:path w="40951" h="21600" stroke="0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  <a:lnTo>
                    <a:pt x="20651" y="21600"/>
                  </a:lnTo>
                  <a:lnTo>
                    <a:pt x="-1" y="1526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66" name="Arc 452"/>
            <p:cNvSpPr>
              <a:spLocks/>
            </p:cNvSpPr>
            <p:nvPr/>
          </p:nvSpPr>
          <p:spPr bwMode="auto">
            <a:xfrm>
              <a:off x="1662" y="2081"/>
              <a:ext cx="766" cy="446"/>
            </a:xfrm>
            <a:custGeom>
              <a:avLst/>
              <a:gdLst>
                <a:gd name="T0" fmla="*/ 0 w 33007"/>
                <a:gd name="T1" fmla="*/ 0 h 25698"/>
                <a:gd name="T2" fmla="*/ 0 w 33007"/>
                <a:gd name="T3" fmla="*/ 0 h 25698"/>
                <a:gd name="T4" fmla="*/ 0 w 33007"/>
                <a:gd name="T5" fmla="*/ 0 h 25698"/>
                <a:gd name="T6" fmla="*/ 0 60000 65536"/>
                <a:gd name="T7" fmla="*/ 0 60000 65536"/>
                <a:gd name="T8" fmla="*/ 0 60000 65536"/>
                <a:gd name="T9" fmla="*/ 0 w 33007"/>
                <a:gd name="T10" fmla="*/ 0 h 25698"/>
                <a:gd name="T11" fmla="*/ 33007 w 33007"/>
                <a:gd name="T12" fmla="*/ 25698 h 256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007" h="25698" fill="none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</a:path>
                <a:path w="33007" h="25698" stroke="0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  <a:lnTo>
                    <a:pt x="21600" y="21600"/>
                  </a:lnTo>
                  <a:lnTo>
                    <a:pt x="392" y="2569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67" name="Arc 453"/>
            <p:cNvSpPr>
              <a:spLocks/>
            </p:cNvSpPr>
            <p:nvPr/>
          </p:nvSpPr>
          <p:spPr bwMode="auto">
            <a:xfrm>
              <a:off x="1669" y="2088"/>
              <a:ext cx="755" cy="438"/>
            </a:xfrm>
            <a:custGeom>
              <a:avLst/>
              <a:gdLst>
                <a:gd name="T0" fmla="*/ 0 w 32968"/>
                <a:gd name="T1" fmla="*/ 0 h 25717"/>
                <a:gd name="T2" fmla="*/ 0 w 32968"/>
                <a:gd name="T3" fmla="*/ 0 h 25717"/>
                <a:gd name="T4" fmla="*/ 0 w 32968"/>
                <a:gd name="T5" fmla="*/ 0 h 25717"/>
                <a:gd name="T6" fmla="*/ 0 60000 65536"/>
                <a:gd name="T7" fmla="*/ 0 60000 65536"/>
                <a:gd name="T8" fmla="*/ 0 60000 65536"/>
                <a:gd name="T9" fmla="*/ 0 w 32968"/>
                <a:gd name="T10" fmla="*/ 0 h 25717"/>
                <a:gd name="T11" fmla="*/ 32968 w 32968"/>
                <a:gd name="T12" fmla="*/ 25717 h 257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968" h="25717" fill="none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</a:path>
                <a:path w="32968" h="25717" stroke="0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  <a:lnTo>
                    <a:pt x="21600" y="21600"/>
                  </a:lnTo>
                  <a:lnTo>
                    <a:pt x="395" y="25717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68" name="Arc 454"/>
            <p:cNvSpPr>
              <a:spLocks/>
            </p:cNvSpPr>
            <p:nvPr/>
          </p:nvSpPr>
          <p:spPr bwMode="auto">
            <a:xfrm>
              <a:off x="1553" y="3120"/>
              <a:ext cx="773" cy="345"/>
            </a:xfrm>
            <a:custGeom>
              <a:avLst/>
              <a:gdLst>
                <a:gd name="T0" fmla="*/ 0 w 32097"/>
                <a:gd name="T1" fmla="*/ 0 h 21984"/>
                <a:gd name="T2" fmla="*/ 0 w 32097"/>
                <a:gd name="T3" fmla="*/ 0 h 21984"/>
                <a:gd name="T4" fmla="*/ 0 w 32097"/>
                <a:gd name="T5" fmla="*/ 0 h 21984"/>
                <a:gd name="T6" fmla="*/ 0 60000 65536"/>
                <a:gd name="T7" fmla="*/ 0 60000 65536"/>
                <a:gd name="T8" fmla="*/ 0 60000 65536"/>
                <a:gd name="T9" fmla="*/ 0 w 32097"/>
                <a:gd name="T10" fmla="*/ 0 h 21984"/>
                <a:gd name="T11" fmla="*/ 32097 w 32097"/>
                <a:gd name="T12" fmla="*/ 21984 h 219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97" h="21984" fill="none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</a:path>
                <a:path w="32097" h="21984" stroke="0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  <a:lnTo>
                    <a:pt x="21600" y="384"/>
                  </a:lnTo>
                  <a:lnTo>
                    <a:pt x="32096" y="19261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69" name="Arc 455"/>
            <p:cNvSpPr>
              <a:spLocks/>
            </p:cNvSpPr>
            <p:nvPr/>
          </p:nvSpPr>
          <p:spPr bwMode="auto">
            <a:xfrm>
              <a:off x="1560" y="3120"/>
              <a:ext cx="761" cy="337"/>
            </a:xfrm>
            <a:custGeom>
              <a:avLst/>
              <a:gdLst>
                <a:gd name="T0" fmla="*/ 0 w 32039"/>
                <a:gd name="T1" fmla="*/ 0 h 21986"/>
                <a:gd name="T2" fmla="*/ 0 w 32039"/>
                <a:gd name="T3" fmla="*/ 0 h 21986"/>
                <a:gd name="T4" fmla="*/ 0 w 32039"/>
                <a:gd name="T5" fmla="*/ 0 h 21986"/>
                <a:gd name="T6" fmla="*/ 0 60000 65536"/>
                <a:gd name="T7" fmla="*/ 0 60000 65536"/>
                <a:gd name="T8" fmla="*/ 0 60000 65536"/>
                <a:gd name="T9" fmla="*/ 0 w 32039"/>
                <a:gd name="T10" fmla="*/ 0 h 21986"/>
                <a:gd name="T11" fmla="*/ 32039 w 32039"/>
                <a:gd name="T12" fmla="*/ 21986 h 219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39" h="21986" fill="none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</a:path>
                <a:path w="32039" h="21986" stroke="0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  <a:lnTo>
                    <a:pt x="21600" y="386"/>
                  </a:lnTo>
                  <a:lnTo>
                    <a:pt x="32038" y="19295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70" name="Arc 456"/>
            <p:cNvSpPr>
              <a:spLocks/>
            </p:cNvSpPr>
            <p:nvPr/>
          </p:nvSpPr>
          <p:spPr bwMode="auto">
            <a:xfrm>
              <a:off x="3626" y="2103"/>
              <a:ext cx="584" cy="427"/>
            </a:xfrm>
            <a:custGeom>
              <a:avLst/>
              <a:gdLst>
                <a:gd name="T0" fmla="*/ 0 w 26070"/>
                <a:gd name="T1" fmla="*/ 0 h 31631"/>
                <a:gd name="T2" fmla="*/ 0 w 26070"/>
                <a:gd name="T3" fmla="*/ 0 h 31631"/>
                <a:gd name="T4" fmla="*/ 0 w 26070"/>
                <a:gd name="T5" fmla="*/ 0 h 31631"/>
                <a:gd name="T6" fmla="*/ 0 60000 65536"/>
                <a:gd name="T7" fmla="*/ 0 60000 65536"/>
                <a:gd name="T8" fmla="*/ 0 60000 65536"/>
                <a:gd name="T9" fmla="*/ 0 w 26070"/>
                <a:gd name="T10" fmla="*/ 0 h 31631"/>
                <a:gd name="T11" fmla="*/ 26070 w 26070"/>
                <a:gd name="T12" fmla="*/ 31631 h 31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70" h="31631" fill="none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</a:path>
                <a:path w="26070" h="31631" stroke="0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  <a:lnTo>
                    <a:pt x="4470" y="21600"/>
                  </a:lnTo>
                  <a:lnTo>
                    <a:pt x="-1" y="46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71" name="Arc 457"/>
            <p:cNvSpPr>
              <a:spLocks/>
            </p:cNvSpPr>
            <p:nvPr/>
          </p:nvSpPr>
          <p:spPr bwMode="auto">
            <a:xfrm>
              <a:off x="3628" y="2110"/>
              <a:ext cx="574" cy="418"/>
            </a:xfrm>
            <a:custGeom>
              <a:avLst/>
              <a:gdLst>
                <a:gd name="T0" fmla="*/ 0 w 26029"/>
                <a:gd name="T1" fmla="*/ 0 h 31708"/>
                <a:gd name="T2" fmla="*/ 0 w 26029"/>
                <a:gd name="T3" fmla="*/ 0 h 31708"/>
                <a:gd name="T4" fmla="*/ 0 w 26029"/>
                <a:gd name="T5" fmla="*/ 0 h 31708"/>
                <a:gd name="T6" fmla="*/ 0 60000 65536"/>
                <a:gd name="T7" fmla="*/ 0 60000 65536"/>
                <a:gd name="T8" fmla="*/ 0 60000 65536"/>
                <a:gd name="T9" fmla="*/ 0 w 26029"/>
                <a:gd name="T10" fmla="*/ 0 h 31708"/>
                <a:gd name="T11" fmla="*/ 26029 w 26029"/>
                <a:gd name="T12" fmla="*/ 31708 h 317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29" h="31708" fill="none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</a:path>
                <a:path w="26029" h="31708" stroke="0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  <a:lnTo>
                    <a:pt x="4429" y="21600"/>
                  </a:lnTo>
                  <a:lnTo>
                    <a:pt x="-1" y="4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72" name="Arc 458"/>
            <p:cNvSpPr>
              <a:spLocks/>
            </p:cNvSpPr>
            <p:nvPr/>
          </p:nvSpPr>
          <p:spPr bwMode="auto">
            <a:xfrm>
              <a:off x="3791" y="2534"/>
              <a:ext cx="556" cy="428"/>
            </a:xfrm>
            <a:custGeom>
              <a:avLst/>
              <a:gdLst>
                <a:gd name="T0" fmla="*/ 0 w 21600"/>
                <a:gd name="T1" fmla="*/ 0 h 29154"/>
                <a:gd name="T2" fmla="*/ 0 w 21600"/>
                <a:gd name="T3" fmla="*/ 0 h 29154"/>
                <a:gd name="T4" fmla="*/ 0 w 21600"/>
                <a:gd name="T5" fmla="*/ 0 h 2915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154"/>
                <a:gd name="T11" fmla="*/ 21600 w 21600"/>
                <a:gd name="T12" fmla="*/ 29154 h 291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154" fill="none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</a:path>
                <a:path w="21600" h="29154" stroke="0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  <a:lnTo>
                    <a:pt x="0" y="16794"/>
                  </a:lnTo>
                  <a:lnTo>
                    <a:pt x="13583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73" name="Arc 459"/>
            <p:cNvSpPr>
              <a:spLocks/>
            </p:cNvSpPr>
            <p:nvPr/>
          </p:nvSpPr>
          <p:spPr bwMode="auto">
            <a:xfrm>
              <a:off x="3791" y="2538"/>
              <a:ext cx="549" cy="420"/>
            </a:xfrm>
            <a:custGeom>
              <a:avLst/>
              <a:gdLst>
                <a:gd name="T0" fmla="*/ 0 w 21600"/>
                <a:gd name="T1" fmla="*/ 0 h 29298"/>
                <a:gd name="T2" fmla="*/ 0 w 21600"/>
                <a:gd name="T3" fmla="*/ 0 h 29298"/>
                <a:gd name="T4" fmla="*/ 0 w 21600"/>
                <a:gd name="T5" fmla="*/ 0 h 292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298"/>
                <a:gd name="T11" fmla="*/ 21600 w 21600"/>
                <a:gd name="T12" fmla="*/ 29298 h 292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298" fill="none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</a:path>
                <a:path w="21600" h="29298" stroke="0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  <a:lnTo>
                    <a:pt x="0" y="16858"/>
                  </a:lnTo>
                  <a:lnTo>
                    <a:pt x="13504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74" name="Arc 460"/>
            <p:cNvSpPr>
              <a:spLocks/>
            </p:cNvSpPr>
            <p:nvPr/>
          </p:nvSpPr>
          <p:spPr bwMode="auto">
            <a:xfrm>
              <a:off x="3609" y="2973"/>
              <a:ext cx="651" cy="607"/>
            </a:xfrm>
            <a:custGeom>
              <a:avLst/>
              <a:gdLst>
                <a:gd name="T0" fmla="*/ 0 w 28655"/>
                <a:gd name="T1" fmla="*/ 0 h 27157"/>
                <a:gd name="T2" fmla="*/ 0 w 28655"/>
                <a:gd name="T3" fmla="*/ 0 h 27157"/>
                <a:gd name="T4" fmla="*/ 0 w 28655"/>
                <a:gd name="T5" fmla="*/ 0 h 27157"/>
                <a:gd name="T6" fmla="*/ 0 60000 65536"/>
                <a:gd name="T7" fmla="*/ 0 60000 65536"/>
                <a:gd name="T8" fmla="*/ 0 60000 65536"/>
                <a:gd name="T9" fmla="*/ 0 w 28655"/>
                <a:gd name="T10" fmla="*/ 0 h 27157"/>
                <a:gd name="T11" fmla="*/ 28655 w 28655"/>
                <a:gd name="T12" fmla="*/ 27157 h 271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5" h="27157" fill="none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</a:path>
                <a:path w="28655" h="27157" stroke="0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  <a:lnTo>
                    <a:pt x="7055" y="5557"/>
                  </a:lnTo>
                  <a:lnTo>
                    <a:pt x="27927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75" name="Arc 461"/>
            <p:cNvSpPr>
              <a:spLocks/>
            </p:cNvSpPr>
            <p:nvPr/>
          </p:nvSpPr>
          <p:spPr bwMode="auto">
            <a:xfrm>
              <a:off x="3611" y="2975"/>
              <a:ext cx="642" cy="598"/>
            </a:xfrm>
            <a:custGeom>
              <a:avLst/>
              <a:gdLst>
                <a:gd name="T0" fmla="*/ 0 w 28653"/>
                <a:gd name="T1" fmla="*/ 0 h 27158"/>
                <a:gd name="T2" fmla="*/ 0 w 28653"/>
                <a:gd name="T3" fmla="*/ 0 h 27158"/>
                <a:gd name="T4" fmla="*/ 0 w 28653"/>
                <a:gd name="T5" fmla="*/ 0 h 27158"/>
                <a:gd name="T6" fmla="*/ 0 60000 65536"/>
                <a:gd name="T7" fmla="*/ 0 60000 65536"/>
                <a:gd name="T8" fmla="*/ 0 60000 65536"/>
                <a:gd name="T9" fmla="*/ 0 w 28653"/>
                <a:gd name="T10" fmla="*/ 0 h 27158"/>
                <a:gd name="T11" fmla="*/ 28653 w 28653"/>
                <a:gd name="T12" fmla="*/ 27158 h 271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3" h="27158" fill="none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</a:path>
                <a:path w="28653" h="27158" stroke="0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  <a:lnTo>
                    <a:pt x="7053" y="5558"/>
                  </a:lnTo>
                  <a:lnTo>
                    <a:pt x="27925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76" name="Arc 462"/>
            <p:cNvSpPr>
              <a:spLocks/>
            </p:cNvSpPr>
            <p:nvPr/>
          </p:nvSpPr>
          <p:spPr bwMode="auto">
            <a:xfrm>
              <a:off x="1358" y="2529"/>
              <a:ext cx="354" cy="592"/>
            </a:xfrm>
            <a:custGeom>
              <a:avLst/>
              <a:gdLst>
                <a:gd name="T0" fmla="*/ 0 w 21600"/>
                <a:gd name="T1" fmla="*/ 0 h 41297"/>
                <a:gd name="T2" fmla="*/ 0 w 21600"/>
                <a:gd name="T3" fmla="*/ 0 h 41297"/>
                <a:gd name="T4" fmla="*/ 0 w 21600"/>
                <a:gd name="T5" fmla="*/ 0 h 4129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97"/>
                <a:gd name="T11" fmla="*/ 21600 w 21600"/>
                <a:gd name="T12" fmla="*/ 41297 h 41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97" fill="none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</a:path>
                <a:path w="21600" h="41297" stroke="0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  <a:lnTo>
                    <a:pt x="21600" y="21551"/>
                  </a:lnTo>
                  <a:lnTo>
                    <a:pt x="12844" y="4129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77" name="Arc 463"/>
            <p:cNvSpPr>
              <a:spLocks/>
            </p:cNvSpPr>
            <p:nvPr/>
          </p:nvSpPr>
          <p:spPr bwMode="auto">
            <a:xfrm>
              <a:off x="1365" y="2536"/>
              <a:ext cx="347" cy="578"/>
            </a:xfrm>
            <a:custGeom>
              <a:avLst/>
              <a:gdLst>
                <a:gd name="T0" fmla="*/ 0 w 21600"/>
                <a:gd name="T1" fmla="*/ 0 h 41307"/>
                <a:gd name="T2" fmla="*/ 0 w 21600"/>
                <a:gd name="T3" fmla="*/ 0 h 41307"/>
                <a:gd name="T4" fmla="*/ 0 w 21600"/>
                <a:gd name="T5" fmla="*/ 0 h 413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307"/>
                <a:gd name="T11" fmla="*/ 21600 w 21600"/>
                <a:gd name="T12" fmla="*/ 41307 h 413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307" fill="none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</a:path>
                <a:path w="21600" h="41307" stroke="0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  <a:lnTo>
                    <a:pt x="21600" y="21551"/>
                  </a:lnTo>
                  <a:lnTo>
                    <a:pt x="12867" y="41306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78" name="Arc 464"/>
            <p:cNvSpPr>
              <a:spLocks/>
            </p:cNvSpPr>
            <p:nvPr/>
          </p:nvSpPr>
          <p:spPr bwMode="auto">
            <a:xfrm>
              <a:off x="2293" y="3335"/>
              <a:ext cx="1344" cy="361"/>
            </a:xfrm>
            <a:custGeom>
              <a:avLst/>
              <a:gdLst>
                <a:gd name="T0" fmla="*/ 0 w 39224"/>
                <a:gd name="T1" fmla="*/ 0 h 21600"/>
                <a:gd name="T2" fmla="*/ 0 w 39224"/>
                <a:gd name="T3" fmla="*/ 0 h 21600"/>
                <a:gd name="T4" fmla="*/ 0 w 39224"/>
                <a:gd name="T5" fmla="*/ 0 h 21600"/>
                <a:gd name="T6" fmla="*/ 0 60000 65536"/>
                <a:gd name="T7" fmla="*/ 0 60000 65536"/>
                <a:gd name="T8" fmla="*/ 0 60000 65536"/>
                <a:gd name="T9" fmla="*/ 0 w 39224"/>
                <a:gd name="T10" fmla="*/ 0 h 21600"/>
                <a:gd name="T11" fmla="*/ 39224 w 3922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24" h="21600" fill="none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</a:path>
                <a:path w="39224" h="21600" stroke="0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  <a:lnTo>
                    <a:pt x="21277" y="0"/>
                  </a:lnTo>
                  <a:lnTo>
                    <a:pt x="39224" y="12019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99"/>
            </a:p>
          </p:txBody>
        </p:sp>
        <p:sp>
          <p:nvSpPr>
            <p:cNvPr id="25679" name="Arc 465"/>
            <p:cNvSpPr>
              <a:spLocks/>
            </p:cNvSpPr>
            <p:nvPr/>
          </p:nvSpPr>
          <p:spPr bwMode="auto">
            <a:xfrm>
              <a:off x="2300" y="3335"/>
              <a:ext cx="1329" cy="354"/>
            </a:xfrm>
            <a:custGeom>
              <a:avLst/>
              <a:gdLst>
                <a:gd name="T0" fmla="*/ 0 w 39161"/>
                <a:gd name="T1" fmla="*/ 0 h 21600"/>
                <a:gd name="T2" fmla="*/ 0 w 39161"/>
                <a:gd name="T3" fmla="*/ 0 h 21600"/>
                <a:gd name="T4" fmla="*/ 0 w 39161"/>
                <a:gd name="T5" fmla="*/ 0 h 21600"/>
                <a:gd name="T6" fmla="*/ 0 60000 65536"/>
                <a:gd name="T7" fmla="*/ 0 60000 65536"/>
                <a:gd name="T8" fmla="*/ 0 60000 65536"/>
                <a:gd name="T9" fmla="*/ 0 w 39161"/>
                <a:gd name="T10" fmla="*/ 0 h 21600"/>
                <a:gd name="T11" fmla="*/ 39161 w 391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161" h="21600" fill="none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</a:path>
                <a:path w="39161" h="21600" stroke="0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  <a:lnTo>
                    <a:pt x="21271" y="0"/>
                  </a:lnTo>
                  <a:lnTo>
                    <a:pt x="39161" y="12103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99"/>
            </a:p>
          </p:txBody>
        </p:sp>
      </p:grpSp>
      <p:sp>
        <p:nvSpPr>
          <p:cNvPr id="67026" name="Line 466"/>
          <p:cNvSpPr>
            <a:spLocks noChangeShapeType="1"/>
          </p:cNvSpPr>
          <p:nvPr/>
        </p:nvSpPr>
        <p:spPr bwMode="auto">
          <a:xfrm flipH="1">
            <a:off x="6939342" y="3042366"/>
            <a:ext cx="606889" cy="221839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7027" name="Line 467"/>
          <p:cNvSpPr>
            <a:spLocks noChangeShapeType="1"/>
          </p:cNvSpPr>
          <p:nvPr/>
        </p:nvSpPr>
        <p:spPr bwMode="auto">
          <a:xfrm flipH="1" flipV="1">
            <a:off x="6893390" y="3318081"/>
            <a:ext cx="419909" cy="440509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7028" name="Line 468"/>
          <p:cNvSpPr>
            <a:spLocks noChangeShapeType="1"/>
          </p:cNvSpPr>
          <p:nvPr/>
        </p:nvSpPr>
        <p:spPr bwMode="auto">
          <a:xfrm flipH="1" flipV="1">
            <a:off x="7593768" y="3042366"/>
            <a:ext cx="419909" cy="771684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7029" name="Line 469"/>
          <p:cNvSpPr>
            <a:spLocks noChangeShapeType="1"/>
          </p:cNvSpPr>
          <p:nvPr/>
        </p:nvSpPr>
        <p:spPr bwMode="auto">
          <a:xfrm flipH="1" flipV="1">
            <a:off x="7313299" y="3704714"/>
            <a:ext cx="700378" cy="109336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sp>
        <p:nvSpPr>
          <p:cNvPr id="67030" name="Line 470"/>
          <p:cNvSpPr>
            <a:spLocks noChangeShapeType="1"/>
          </p:cNvSpPr>
          <p:nvPr/>
        </p:nvSpPr>
        <p:spPr bwMode="auto">
          <a:xfrm flipV="1">
            <a:off x="6283331" y="3318080"/>
            <a:ext cx="610058" cy="164795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pic>
        <p:nvPicPr>
          <p:cNvPr id="25645" name="Picture 471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995" y="3184977"/>
            <a:ext cx="364450" cy="26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46" name="Picture 472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320" y="3660347"/>
            <a:ext cx="366035" cy="26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47" name="Text Box 473"/>
          <p:cNvSpPr txBox="1">
            <a:spLocks noChangeArrowheads="1"/>
          </p:cNvSpPr>
          <p:nvPr/>
        </p:nvSpPr>
        <p:spPr bwMode="auto">
          <a:xfrm>
            <a:off x="7081952" y="2205715"/>
            <a:ext cx="474705" cy="30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8" tIns="45696" rIns="91388" bIns="45696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zh-CN" sz="1397">
                <a:latin typeface="Arial" charset="0"/>
                <a:ea typeface="宋体" charset="-122"/>
              </a:rPr>
              <a:t>ISP</a:t>
            </a:r>
            <a:endParaRPr lang="en-US" altLang="x-none" sz="1397">
              <a:latin typeface="Arial" charset="0"/>
            </a:endParaRPr>
          </a:p>
        </p:txBody>
      </p:sp>
      <p:pic>
        <p:nvPicPr>
          <p:cNvPr id="25648" name="Picture 474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585" y="3405232"/>
            <a:ext cx="364450" cy="26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49" name="Picture 475"/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761" y="3660347"/>
            <a:ext cx="366034" cy="26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036" name="Line 476"/>
          <p:cNvSpPr>
            <a:spLocks noChangeShapeType="1"/>
          </p:cNvSpPr>
          <p:nvPr/>
        </p:nvSpPr>
        <p:spPr bwMode="auto">
          <a:xfrm flipH="1">
            <a:off x="7509785" y="2723869"/>
            <a:ext cx="457940" cy="305821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499"/>
          </a:p>
        </p:txBody>
      </p:sp>
      <p:pic>
        <p:nvPicPr>
          <p:cNvPr id="25651" name="Picture 477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977" y="2636717"/>
            <a:ext cx="366035" cy="26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52" name="Picture 478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759" y="2945708"/>
            <a:ext cx="364450" cy="26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53" name="Picture 437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806" y="3406816"/>
            <a:ext cx="366035" cy="26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54" name="Rectangle 479"/>
          <p:cNvSpPr>
            <a:spLocks noGrp="1" noChangeArrowheads="1"/>
          </p:cNvSpPr>
          <p:nvPr>
            <p:ph type="title"/>
          </p:nvPr>
        </p:nvSpPr>
        <p:spPr>
          <a:xfrm>
            <a:off x="464806" y="386635"/>
            <a:ext cx="8366506" cy="727316"/>
          </a:xfrm>
        </p:spPr>
        <p:txBody>
          <a:bodyPr anchor="t"/>
          <a:lstStyle/>
          <a:p>
            <a:r>
              <a:rPr lang="en-US" altLang="x-none" sz="3194">
                <a:ea typeface="ＭＳ Ｐゴシック" charset="-128"/>
              </a:rPr>
              <a:t>Recall: Internet Physical Infrastructure</a:t>
            </a:r>
          </a:p>
        </p:txBody>
      </p:sp>
      <p:sp>
        <p:nvSpPr>
          <p:cNvPr id="25655" name="Rectangle 492"/>
          <p:cNvSpPr>
            <a:spLocks noGrp="1" noChangeArrowheads="1"/>
          </p:cNvSpPr>
          <p:nvPr>
            <p:ph type="body" idx="1"/>
          </p:nvPr>
        </p:nvSpPr>
        <p:spPr>
          <a:xfrm>
            <a:off x="769042" y="1445124"/>
            <a:ext cx="3955076" cy="760591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charset="0"/>
              <a:buNone/>
            </a:pPr>
            <a:r>
              <a:rPr lang="en-US" altLang="x-none" sz="1996" dirty="0">
                <a:ea typeface="ＭＳ Ｐゴシック" charset="-128"/>
              </a:rPr>
              <a:t>Residential </a:t>
            </a:r>
            <a:r>
              <a:rPr lang="en-US" altLang="zh-CN" sz="1996" dirty="0">
                <a:ea typeface="宋体" charset="-122"/>
              </a:rPr>
              <a:t>a</a:t>
            </a:r>
            <a:r>
              <a:rPr lang="en-US" altLang="x-none" sz="1996" dirty="0">
                <a:ea typeface="ＭＳ Ｐゴシック" charset="-128"/>
              </a:rPr>
              <a:t>ccess, e.g.,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597" dirty="0">
                <a:ea typeface="ＭＳ Ｐゴシック" charset="-128"/>
              </a:rPr>
              <a:t>Cable, Fiber, DSL</a:t>
            </a:r>
            <a:r>
              <a:rPr lang="en-US" altLang="x-none" sz="1597" dirty="0">
                <a:ea typeface="宋体" charset="-122"/>
              </a:rPr>
              <a:t>, </a:t>
            </a:r>
            <a:r>
              <a:rPr lang="en-US" altLang="zh-CN" sz="1597" dirty="0">
                <a:ea typeface="宋体" charset="-122"/>
              </a:rPr>
              <a:t>Wireless</a:t>
            </a:r>
            <a:endParaRPr lang="en-US" altLang="x-none" sz="1597" dirty="0">
              <a:ea typeface="ＭＳ Ｐゴシック" charset="-128"/>
            </a:endParaRPr>
          </a:p>
        </p:txBody>
      </p:sp>
      <p:sp>
        <p:nvSpPr>
          <p:cNvPr id="25656" name="Rectangle 495"/>
          <p:cNvSpPr>
            <a:spLocks noChangeArrowheads="1"/>
          </p:cNvSpPr>
          <p:nvPr/>
        </p:nvSpPr>
        <p:spPr bwMode="auto">
          <a:xfrm>
            <a:off x="160569" y="5248081"/>
            <a:ext cx="3422662" cy="60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8" tIns="45696" rIns="91388" bIns="45696"/>
          <a:lstStyle>
            <a:lvl1pPr marL="342900" indent="-3429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4538" indent="-287338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1797" dirty="0"/>
              <a:t>Campus access, e.g.,</a:t>
            </a:r>
          </a:p>
          <a:p>
            <a:pPr lvl="1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597" dirty="0"/>
              <a:t>Ethernet, Wireless</a:t>
            </a:r>
          </a:p>
        </p:txBody>
      </p:sp>
      <p:sp>
        <p:nvSpPr>
          <p:cNvPr id="25657" name="Rectangle 500"/>
          <p:cNvSpPr>
            <a:spLocks noChangeArrowheads="1"/>
          </p:cNvSpPr>
          <p:nvPr/>
        </p:nvSpPr>
        <p:spPr bwMode="auto">
          <a:xfrm>
            <a:off x="3278994" y="4411430"/>
            <a:ext cx="4563549" cy="1825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8" tIns="45696" rIns="91388" bIns="45696"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sz="1996" dirty="0">
                <a:ea typeface="宋体" charset="-122"/>
              </a:rPr>
              <a:t>The Internet is a </a:t>
            </a:r>
            <a:br>
              <a:rPr lang="en-US" altLang="zh-CN" sz="1996" dirty="0">
                <a:ea typeface="宋体" charset="-122"/>
              </a:rPr>
            </a:br>
            <a:r>
              <a:rPr lang="en-US" altLang="zh-CN" sz="1996" dirty="0">
                <a:ea typeface="宋体" charset="-122"/>
              </a:rPr>
              <a:t>network of networks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sz="1996" dirty="0">
                <a:ea typeface="宋体" charset="-122"/>
              </a:rPr>
              <a:t>Each individually administrated network is called an Autonomous System (AS)</a:t>
            </a:r>
          </a:p>
          <a:p>
            <a:pPr lvl="1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</a:pPr>
            <a:r>
              <a:rPr lang="en-US" altLang="zh-CN" sz="1996" dirty="0">
                <a:ea typeface="宋体" charset="-122"/>
              </a:rPr>
              <a:t>~ 58000 </a:t>
            </a:r>
            <a:r>
              <a:rPr lang="en-US" altLang="zh-CN" sz="1996" dirty="0" err="1">
                <a:ea typeface="宋体" charset="-122"/>
              </a:rPr>
              <a:t>ASes</a:t>
            </a:r>
            <a:r>
              <a:rPr lang="en-US" altLang="zh-CN" sz="1996" dirty="0">
                <a:ea typeface="宋体" charset="-122"/>
              </a:rPr>
              <a:t>;  </a:t>
            </a:r>
            <a:r>
              <a:rPr lang="en-US" altLang="zh-CN" sz="1996" dirty="0" err="1">
                <a:ea typeface="宋体" charset="-122"/>
              </a:rPr>
              <a:t>Avg</a:t>
            </a:r>
            <a:r>
              <a:rPr lang="en-US" altLang="zh-CN" sz="1996" dirty="0">
                <a:ea typeface="宋体" charset="-122"/>
              </a:rPr>
              <a:t> 5.7 hops; (http://</a:t>
            </a:r>
            <a:r>
              <a:rPr lang="en-US" altLang="zh-CN" sz="1996" dirty="0" err="1">
                <a:ea typeface="宋体" charset="-122"/>
              </a:rPr>
              <a:t>bgp.potaroo.net</a:t>
            </a:r>
            <a:r>
              <a:rPr lang="en-US" altLang="zh-CN" sz="1996" dirty="0">
                <a:ea typeface="宋体" charset="-122"/>
              </a:rPr>
              <a:t>/as2.0/</a:t>
            </a:r>
            <a:r>
              <a:rPr lang="en-US" altLang="zh-CN" sz="1996" dirty="0" err="1">
                <a:ea typeface="宋体" charset="-122"/>
              </a:rPr>
              <a:t>bgp-active.html</a:t>
            </a:r>
            <a:r>
              <a:rPr lang="en-US" altLang="zh-CN" sz="1996" dirty="0">
                <a:ea typeface="宋体" charset="-122"/>
              </a:rPr>
              <a:t>)</a:t>
            </a:r>
          </a:p>
        </p:txBody>
      </p:sp>
      <p:pic>
        <p:nvPicPr>
          <p:cNvPr id="25659" name="Picture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0" r="13184"/>
          <a:stretch>
            <a:fillRect/>
          </a:stretch>
        </p:blipFill>
        <p:spPr bwMode="auto">
          <a:xfrm>
            <a:off x="7614366" y="4411431"/>
            <a:ext cx="1445124" cy="57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660" name="Straight Connector 2"/>
          <p:cNvCxnSpPr>
            <a:cxnSpLocks noChangeShapeType="1"/>
            <a:endCxn id="25624" idx="0"/>
          </p:cNvCxnSpPr>
          <p:nvPr/>
        </p:nvCxnSpPr>
        <p:spPr bwMode="auto">
          <a:xfrm>
            <a:off x="2214166" y="2357833"/>
            <a:ext cx="191733" cy="27888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1" name="Straight Connector 5"/>
          <p:cNvCxnSpPr>
            <a:cxnSpLocks noChangeShapeType="1"/>
            <a:endCxn id="25653" idx="1"/>
          </p:cNvCxnSpPr>
          <p:nvPr/>
        </p:nvCxnSpPr>
        <p:spPr bwMode="auto">
          <a:xfrm flipV="1">
            <a:off x="1681753" y="3538335"/>
            <a:ext cx="282053" cy="3644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2" name="Straight Connector 9"/>
          <p:cNvCxnSpPr>
            <a:cxnSpLocks noChangeShapeType="1"/>
            <a:stCxn id="25649" idx="3"/>
          </p:cNvCxnSpPr>
          <p:nvPr/>
        </p:nvCxnSpPr>
        <p:spPr bwMode="auto">
          <a:xfrm>
            <a:off x="8165795" y="3791866"/>
            <a:ext cx="209163" cy="77168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63" name="Rectangle 10"/>
          <p:cNvSpPr>
            <a:spLocks noChangeArrowheads="1"/>
          </p:cNvSpPr>
          <p:nvPr/>
        </p:nvSpPr>
        <p:spPr bwMode="auto">
          <a:xfrm>
            <a:off x="7866313" y="4943845"/>
            <a:ext cx="965000" cy="27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zh-CN" sz="1198">
                <a:solidFill>
                  <a:srgbClr val="000000"/>
                </a:solidFill>
                <a:latin typeface="Arial" charset="0"/>
                <a:ea typeface="宋体" charset="-122"/>
              </a:rPr>
              <a:t>data center</a:t>
            </a:r>
            <a:endParaRPr lang="en-US" altLang="x-none" sz="399"/>
          </a:p>
        </p:txBody>
      </p:sp>
    </p:spTree>
    <p:extLst>
      <p:ext uri="{BB962C8B-B14F-4D97-AF65-F5344CB8AC3E}">
        <p14:creationId xmlns:p14="http://schemas.microsoft.com/office/powerpoint/2010/main" val="8617002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300353"/>
              </p:ext>
            </p:extLst>
          </p:nvPr>
        </p:nvGraphicFramePr>
        <p:xfrm>
          <a:off x="7315200" y="5570538"/>
          <a:ext cx="13398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39" name="Equation" r:id="rId4" imgW="571500" imgH="431800" progId="Equation.3">
                  <p:embed/>
                </p:oleObj>
              </mc:Choice>
              <mc:Fallback>
                <p:oleObj name="Equation" r:id="rId4" imgW="5715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570538"/>
                        <a:ext cx="1339850" cy="8064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1225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12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12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12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53B56C61-E90C-2449-925A-791D7E2CC791}" type="slidenum">
              <a:rPr lang="en-US" altLang="x-none" sz="1200">
                <a:latin typeface="Tahoma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Statistical Multiplexing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4170363"/>
            <a:ext cx="3808413" cy="19748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no reservation: all arrivals into the single link, the queueing delay + transmission delay:</a:t>
            </a:r>
            <a:br>
              <a:rPr lang="en-US" altLang="zh-CN" sz="2000" dirty="0">
                <a:ea typeface="宋体" charset="-122"/>
              </a:rPr>
            </a:br>
            <a:endParaRPr lang="en-US" altLang="x-none" sz="2000" dirty="0"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20" name="Rectangle 7"/>
              <p:cNvSpPr>
                <a:spLocks noChangeArrowheads="1"/>
              </p:cNvSpPr>
              <p:nvPr/>
            </p:nvSpPr>
            <p:spPr bwMode="auto">
              <a:xfrm>
                <a:off x="4800600" y="4168775"/>
                <a:ext cx="3808413" cy="1677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393" tIns="45700" rIns="91393" bIns="45700"/>
              <a:lstStyle>
                <a:lvl1pPr marL="341313" indent="-341313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buFont typeface="Wingdings" pitchFamily="2" charset="2"/>
                  <a:buChar char="q"/>
                </a:pPr>
                <a:r>
                  <a:rPr lang="en-US" altLang="zh-CN" sz="2000" dirty="0">
                    <a:ea typeface="宋体" charset="-122"/>
                  </a:rPr>
                  <a:t>reservation: each flow uses its own reserved (sub)link with rate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/n, the queueing delay + transmission delay:</a:t>
                </a:r>
                <a:endParaRPr lang="en-US" altLang="x-none" sz="200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6042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0600" y="4168775"/>
                <a:ext cx="3808413" cy="1677988"/>
              </a:xfrm>
              <a:prstGeom prst="rect">
                <a:avLst/>
              </a:prstGeom>
              <a:blipFill>
                <a:blip r:embed="rId6"/>
                <a:stretch>
                  <a:fillRect l="-664" t="-1504" r="-33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8" name="Text Box 8"/>
              <p:cNvSpPr txBox="1">
                <a:spLocks noChangeArrowheads="1"/>
              </p:cNvSpPr>
              <p:nvPr/>
            </p:nvSpPr>
            <p:spPr bwMode="auto">
              <a:xfrm>
                <a:off x="685800" y="1524000"/>
                <a:ext cx="7848600" cy="25543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1285" tIns="45642" rIns="91285" bIns="45642">
                <a:spAutoFit/>
              </a:bodyPr>
              <a:lstStyle/>
              <a:p>
                <a:pPr defTabSz="911352">
                  <a:defRPr/>
                </a:pPr>
                <a:r>
                  <a:rPr lang="en-US" sz="2000" dirty="0">
                    <a:latin typeface="+mn-lt"/>
                    <a:ea typeface="+mn-ea"/>
                  </a:rPr>
                  <a:t>A simple model to compare bandwidth efficiency of</a:t>
                </a:r>
              </a:p>
              <a:p>
                <a:pPr defTabSz="911352">
                  <a:defRPr/>
                </a:pPr>
                <a:r>
                  <a:rPr lang="en-US" sz="2000" dirty="0">
                    <a:latin typeface="+mn-lt"/>
                    <a:ea typeface="+mn-ea"/>
                  </a:rPr>
                  <a:t> - reservation/dedication (aka circuit-switching) vs</a:t>
                </a:r>
              </a:p>
              <a:p>
                <a:pPr defTabSz="911352">
                  <a:defRPr/>
                </a:pPr>
                <a:r>
                  <a:rPr lang="en-US" sz="2000" dirty="0">
                    <a:latin typeface="+mn-lt"/>
                    <a:ea typeface="+mn-ea"/>
                  </a:rPr>
                  <a:t> - no reservation (aka packet switching)</a:t>
                </a:r>
                <a:br>
                  <a:rPr lang="en-US" sz="2000" dirty="0">
                    <a:latin typeface="+mn-lt"/>
                    <a:ea typeface="+mn-ea"/>
                  </a:rPr>
                </a:br>
                <a:r>
                  <a:rPr lang="en-US" sz="2000" dirty="0">
                    <a:latin typeface="+mn-lt"/>
                    <a:ea typeface="+mn-ea"/>
                  </a:rPr>
                  <a:t>setup</a:t>
                </a:r>
              </a:p>
              <a:p>
                <a:pPr defTabSz="911352">
                  <a:defRPr/>
                </a:pPr>
                <a:r>
                  <a:rPr lang="en-US" sz="2000" dirty="0">
                    <a:latin typeface="+mn-lt"/>
                    <a:ea typeface="+mn-ea"/>
                  </a:rPr>
                  <a:t> - a single bottleneck link </a:t>
                </a:r>
                <a:r>
                  <a:rPr lang="en-US" altLang="zh-CN" sz="2000" dirty="0">
                    <a:latin typeface="+mn-lt"/>
                    <a:ea typeface="+mn-ea"/>
                  </a:rPr>
                  <a:t>with</a:t>
                </a:r>
                <a:r>
                  <a:rPr lang="en-US" sz="2000" dirty="0">
                    <a:latin typeface="+mn-lt"/>
                    <a:ea typeface="+mn-ea"/>
                  </a:rPr>
                  <a:t> </a:t>
                </a:r>
              </a:p>
              <a:p>
                <a:pPr defTabSz="911352">
                  <a:defRPr/>
                </a:pPr>
                <a:r>
                  <a:rPr lang="zh-CN" altLang="en-US" sz="2000" dirty="0">
                    <a:latin typeface="+mn-lt"/>
                    <a:ea typeface="+mn-ea"/>
                  </a:rPr>
                  <a:t>    </a:t>
                </a:r>
                <a:r>
                  <a:rPr lang="en-US" altLang="zh-CN" sz="2000" dirty="0">
                    <a:latin typeface="+mn-lt"/>
                    <a:ea typeface="+mn-ea"/>
                  </a:rPr>
                  <a:t>service</a:t>
                </a:r>
                <a:r>
                  <a:rPr lang="zh-CN" altLang="en-US" sz="2000" dirty="0">
                    <a:latin typeface="+mn-lt"/>
                    <a:ea typeface="+mn-ea"/>
                  </a:rPr>
                  <a:t> </a:t>
                </a:r>
                <a:r>
                  <a:rPr lang="en-US" altLang="zh-CN" sz="2000" dirty="0">
                    <a:latin typeface="+mn-lt"/>
                    <a:ea typeface="+mn-ea"/>
                  </a:rPr>
                  <a:t>rate</a:t>
                </a:r>
                <a:r>
                  <a:rPr lang="zh-CN" altLang="en-US" sz="2000" dirty="0">
                    <a:latin typeface="+mn-lt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000" dirty="0">
                  <a:latin typeface="+mn-lt"/>
                  <a:ea typeface="+mn-ea"/>
                </a:endParaRPr>
              </a:p>
              <a:p>
                <a:pPr defTabSz="911352">
                  <a:defRPr/>
                </a:pPr>
                <a:r>
                  <a:rPr lang="en-US" sz="2000" dirty="0">
                    <a:latin typeface="+mn-lt"/>
                    <a:ea typeface="+mn-ea"/>
                  </a:rPr>
                  <a:t> -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en-US" sz="2000" dirty="0">
                    <a:latin typeface="+mn-lt"/>
                    <a:ea typeface="+mn-ea"/>
                  </a:rPr>
                  <a:t> flows; each flow has an </a:t>
                </a:r>
                <a:br>
                  <a:rPr lang="en-US" sz="2000" dirty="0">
                    <a:latin typeface="+mn-lt"/>
                    <a:ea typeface="+mn-ea"/>
                  </a:rPr>
                </a:br>
                <a:r>
                  <a:rPr lang="en-US" sz="2000" dirty="0">
                    <a:latin typeface="+mn-lt"/>
                    <a:ea typeface="+mn-ea"/>
                  </a:rPr>
                  <a:t>   arrival rate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+mn-ea"/>
                      </a:rPr>
                      <m:t>/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endParaRPr lang="en-US" sz="2000" dirty="0"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15368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524000"/>
                <a:ext cx="7848600" cy="2554388"/>
              </a:xfrm>
              <a:prstGeom prst="rect">
                <a:avLst/>
              </a:prstGeom>
              <a:blipFill>
                <a:blip r:embed="rId7"/>
                <a:stretch>
                  <a:fillRect l="-808" t="-1493" b="-2985"/>
                </a:stretch>
              </a:blipFill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422" name="Picture 9" descr="01-1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590800"/>
            <a:ext cx="3657600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205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334377"/>
              </p:ext>
            </p:extLst>
          </p:nvPr>
        </p:nvGraphicFramePr>
        <p:xfrm>
          <a:off x="1674813" y="5530850"/>
          <a:ext cx="104298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40" name="Equation" r:id="rId9" imgW="444500" imgH="431800" progId="Equation.3">
                  <p:embed/>
                </p:oleObj>
              </mc:Choice>
              <mc:Fallback>
                <p:oleObj name="Equation" r:id="rId9" imgW="4445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5530850"/>
                        <a:ext cx="1042987" cy="8064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Oval 9"/>
          <p:cNvSpPr>
            <a:spLocks noChangeArrowheads="1"/>
          </p:cNvSpPr>
          <p:nvPr/>
        </p:nvSpPr>
        <p:spPr bwMode="auto">
          <a:xfrm>
            <a:off x="7312025" y="5799138"/>
            <a:ext cx="3048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285" tIns="45642" rIns="91285" bIns="45642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/>
          </a:p>
        </p:txBody>
      </p:sp>
      <p:pic>
        <p:nvPicPr>
          <p:cNvPr id="60426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0"/>
            <a:ext cx="271303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87BCF6-09B4-6F49-9E3E-150DDEFCFF7F}"/>
                  </a:ext>
                </a:extLst>
              </p:cNvPr>
              <p:cNvSpPr txBox="1"/>
              <p:nvPr/>
            </p:nvSpPr>
            <p:spPr>
              <a:xfrm>
                <a:off x="5373060" y="5521327"/>
                <a:ext cx="1709571" cy="728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87BCF6-09B4-6F49-9E3E-150DDEFCF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060" y="5521327"/>
                <a:ext cx="1709571" cy="728661"/>
              </a:xfrm>
              <a:prstGeom prst="rect">
                <a:avLst/>
              </a:prstGeom>
              <a:blipFill>
                <a:blip r:embed="rId12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34D40D-11BF-F24C-9EF3-9573ED7ADE73}"/>
                  </a:ext>
                </a:extLst>
              </p:cNvPr>
              <p:cNvSpPr txBox="1"/>
              <p:nvPr/>
            </p:nvSpPr>
            <p:spPr>
              <a:xfrm>
                <a:off x="5344259" y="6173933"/>
                <a:ext cx="1839734" cy="722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𝑛𝑆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34D40D-11BF-F24C-9EF3-9573ED7AD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259" y="6173933"/>
                <a:ext cx="1839734" cy="722377"/>
              </a:xfrm>
              <a:prstGeom prst="rect">
                <a:avLst/>
              </a:prstGeom>
              <a:blipFill>
                <a:blip r:embed="rId13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DEB7CF9-A1DF-1B42-86AC-312899DF02FD}"/>
              </a:ext>
            </a:extLst>
          </p:cNvPr>
          <p:cNvSpPr txBox="1"/>
          <p:nvPr/>
        </p:nvSpPr>
        <p:spPr>
          <a:xfrm>
            <a:off x="4231691" y="5401261"/>
            <a:ext cx="1669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For</a:t>
            </a:r>
            <a:r>
              <a:rPr lang="zh-CN" altLang="en-US" sz="1600" dirty="0">
                <a:latin typeface="+mn-lt"/>
              </a:rPr>
              <a:t> </a:t>
            </a:r>
            <a:r>
              <a:rPr lang="en-US" altLang="zh-CN" sz="1600" dirty="0">
                <a:latin typeface="+mn-lt"/>
              </a:rPr>
              <a:t>each</a:t>
            </a:r>
            <a:r>
              <a:rPr lang="zh-CN" altLang="en-US" sz="1600" dirty="0">
                <a:latin typeface="+mn-lt"/>
              </a:rPr>
              <a:t> </a:t>
            </a:r>
            <a:r>
              <a:rPr lang="en-US" altLang="zh-CN" sz="1600" dirty="0">
                <a:latin typeface="+mn-lt"/>
              </a:rPr>
              <a:t>flow</a:t>
            </a:r>
            <a:r>
              <a:rPr lang="zh-CN" altLang="en-US" sz="1600" dirty="0">
                <a:latin typeface="+mn-lt"/>
              </a:rPr>
              <a:t> </a:t>
            </a:r>
            <a:r>
              <a:rPr lang="en-US" altLang="zh-CN" sz="1600" dirty="0" err="1">
                <a:latin typeface="+mn-lt"/>
              </a:rPr>
              <a:t>i</a:t>
            </a:r>
            <a:r>
              <a:rPr lang="en-US" altLang="zh-CN" sz="1600" dirty="0">
                <a:latin typeface="+mn-lt"/>
              </a:rPr>
              <a:t>:</a:t>
            </a:r>
            <a:endParaRPr lang="en-US" sz="1600" dirty="0">
              <a:latin typeface="+mn-lt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34296AB-DAD7-3B44-9DDA-F054BA3937FE}"/>
              </a:ext>
            </a:extLst>
          </p:cNvPr>
          <p:cNvSpPr/>
          <p:nvPr/>
        </p:nvSpPr>
        <p:spPr bwMode="auto">
          <a:xfrm>
            <a:off x="6977715" y="5872802"/>
            <a:ext cx="267434" cy="484632"/>
          </a:xfrm>
          <a:prstGeom prst="rightArrow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0" grpId="0" animBg="1"/>
      <p:bldP spid="2" grpId="0"/>
      <p:bldP spid="13" grpId="0"/>
      <p:bldP spid="4" grpId="0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1225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12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12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12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1F2F27-D18A-AF48-B059-4B3DA2F9021A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62466" name="Rectangle 4"/>
          <p:cNvSpPr>
            <a:spLocks noChangeArrowheads="1"/>
          </p:cNvSpPr>
          <p:nvPr/>
        </p:nvSpPr>
        <p:spPr bwMode="auto">
          <a:xfrm>
            <a:off x="533400" y="2286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u="sng">
                <a:solidFill>
                  <a:schemeClr val="accent2"/>
                </a:solidFill>
                <a:ea typeface="宋体" charset="-122"/>
              </a:rPr>
              <a:t>Summary: </a:t>
            </a:r>
            <a:br>
              <a:rPr lang="en-US" altLang="zh-CN" u="sng">
                <a:solidFill>
                  <a:schemeClr val="accent2"/>
                </a:solidFill>
                <a:ea typeface="宋体" charset="-122"/>
              </a:rPr>
            </a:br>
            <a:r>
              <a:rPr lang="en-US" altLang="x-none" u="sng">
                <a:solidFill>
                  <a:schemeClr val="accent2"/>
                </a:solidFill>
                <a:ea typeface="宋体" charset="-122"/>
              </a:rPr>
              <a:t>Packet Switching vs. Circuit Switching</a:t>
            </a:r>
            <a:endParaRPr lang="en-US" altLang="x-none" sz="3600" u="sng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52228" name="Rectangle 5"/>
          <p:cNvSpPr>
            <a:spLocks noChangeArrowheads="1"/>
          </p:cNvSpPr>
          <p:nvPr/>
        </p:nvSpPr>
        <p:spPr bwMode="auto">
          <a:xfrm>
            <a:off x="533400" y="1524000"/>
            <a:ext cx="831215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>
            <a:lvl1pPr marL="341313" indent="-341313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363" indent="-28416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1413" indent="-2270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x-none" sz="2400" dirty="0"/>
              <a:t>Advantages of packet switching over circuit switching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/>
              <a:t>most important advantage of packet-switching over circuit switching is </a:t>
            </a:r>
            <a:r>
              <a:rPr lang="en-US" altLang="x-none" sz="2000" dirty="0">
                <a:solidFill>
                  <a:srgbClr val="00B050"/>
                </a:solidFill>
              </a:rPr>
              <a:t>statistical multiplexing</a:t>
            </a:r>
            <a:r>
              <a:rPr lang="en-US" altLang="x-none" sz="2000" dirty="0"/>
              <a:t>, and therefore more efficient bandwidth usage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/>
              <a:t>Disadvantages of packet switching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potential</a:t>
            </a:r>
            <a:r>
              <a:rPr lang="en-US" altLang="x-none" sz="2000" dirty="0">
                <a:solidFill>
                  <a:srgbClr val="FF0000"/>
                </a:solidFill>
              </a:rPr>
              <a:t> congestion:</a:t>
            </a:r>
            <a:r>
              <a:rPr lang="en-US" altLang="x-none" sz="2000" dirty="0"/>
              <a:t> packet delay and high loss </a:t>
            </a:r>
          </a:p>
          <a:p>
            <a:pPr lvl="2"/>
            <a:r>
              <a:rPr lang="en-US" altLang="x-none" dirty="0"/>
              <a:t>protocols needed for reliable data transfer, congestion control</a:t>
            </a:r>
          </a:p>
          <a:p>
            <a:pPr lvl="2"/>
            <a:r>
              <a:rPr lang="en-US" altLang="x-none" dirty="0"/>
              <a:t>it is possible to guarantee quality of service (QoS) in packet-switched networks and still gain </a:t>
            </a:r>
            <a:r>
              <a:rPr lang="en-US" altLang="x-none"/>
              <a:t>statistical multiplexi</a:t>
            </a:r>
            <a:r>
              <a:rPr lang="en-US" altLang="zh-CN"/>
              <a:t>n</a:t>
            </a:r>
            <a:r>
              <a:rPr lang="en-US" altLang="x-none"/>
              <a:t>g</a:t>
            </a:r>
            <a:r>
              <a:rPr lang="en-US" altLang="x-none" dirty="0"/>
              <a:t>, but it adds much complexity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solidFill>
                  <a:srgbClr val="FF0000"/>
                </a:solidFill>
              </a:rPr>
              <a:t>packet header overhead</a:t>
            </a:r>
            <a:endParaRPr lang="en-US" altLang="zh-CN" sz="2000" dirty="0">
              <a:solidFill>
                <a:srgbClr val="FF0000"/>
              </a:solidFill>
              <a:ea typeface="宋体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per packet processing overhead</a:t>
            </a:r>
            <a:endParaRPr lang="en-US" altLang="x-none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EB0201-E303-1042-82F5-8D7BEE78BC38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2" tIns="45704" rIns="91402" bIns="45704" anchor="ctr"/>
          <a:lstStyle/>
          <a:p>
            <a:pPr>
              <a:defRPr/>
            </a:pPr>
            <a:r>
              <a:rPr lang="en-US" sz="4000" u="sng" dirty="0">
                <a:solidFill>
                  <a:schemeClr val="accent2"/>
                </a:solidFill>
                <a:latin typeface="+mj-lt"/>
                <a:ea typeface="+mn-ea"/>
              </a:rPr>
              <a:t>Outline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2" tIns="45704" rIns="91402" bIns="45704"/>
          <a:lstStyle/>
          <a:p>
            <a:pPr marL="342351" indent="-34235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800" dirty="0">
                <a:latin typeface="+mn-lt"/>
                <a:ea typeface="+mn-ea"/>
              </a:rPr>
              <a:t>Admin. and recap</a:t>
            </a:r>
          </a:p>
          <a:p>
            <a:pPr marL="342351" indent="-342351">
              <a:spcBef>
                <a:spcPct val="20000"/>
              </a:spcBef>
              <a:buClr>
                <a:srgbClr val="C00000"/>
              </a:buClr>
              <a:buSzPct val="85000"/>
              <a:buFont typeface="Wingdings" pitchFamily="2" charset="2"/>
              <a:buChar char="Ø"/>
              <a:defRPr/>
            </a:pPr>
            <a:r>
              <a:rPr lang="en-US" sz="2800" i="1" dirty="0">
                <a:solidFill>
                  <a:srgbClr val="C00000"/>
                </a:solidFill>
                <a:latin typeface="+mn-lt"/>
                <a:ea typeface="+mn-ea"/>
              </a:rPr>
              <a:t>A taxonomy of communication networks</a:t>
            </a:r>
          </a:p>
          <a:p>
            <a:pPr marL="741761" lvl="1" indent="-285293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¦"/>
              <a:defRPr/>
            </a:pPr>
            <a:r>
              <a:rPr lang="en-US" sz="2400" dirty="0">
                <a:latin typeface="+mn-lt"/>
                <a:ea typeface="+mn-ea"/>
              </a:rPr>
              <a:t>circuit switched networks</a:t>
            </a:r>
          </a:p>
          <a:p>
            <a:pPr marL="741761" lvl="1" indent="-285293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¦"/>
              <a:defRPr/>
            </a:pPr>
            <a:r>
              <a:rPr lang="en-US" sz="2400" dirty="0">
                <a:latin typeface="+mn-lt"/>
                <a:ea typeface="+mn-ea"/>
              </a:rPr>
              <a:t>packet switched networks </a:t>
            </a:r>
          </a:p>
          <a:p>
            <a:pPr marL="741761" lvl="1" indent="-285293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¦"/>
              <a:defRPr/>
            </a:pPr>
            <a:r>
              <a:rPr lang="en-US" sz="2400" dirty="0">
                <a:latin typeface="+mn-lt"/>
                <a:ea typeface="+mn-ea"/>
              </a:rPr>
              <a:t>circuit switching vs. packet switching</a:t>
            </a:r>
          </a:p>
          <a:p>
            <a:pPr marL="741761" lvl="1" indent="-285293">
              <a:spcBef>
                <a:spcPct val="20000"/>
              </a:spcBef>
              <a:buClr>
                <a:srgbClr val="C00000"/>
              </a:buClr>
              <a:buSzPct val="75000"/>
              <a:buFont typeface="Wingdings" pitchFamily="2" charset="2"/>
              <a:buChar char="Ø"/>
              <a:defRPr/>
            </a:pPr>
            <a:r>
              <a:rPr lang="en-US" sz="2400" i="1" dirty="0">
                <a:solidFill>
                  <a:srgbClr val="C00000"/>
                </a:solidFill>
                <a:latin typeface="+mn-lt"/>
                <a:ea typeface="+mn-ea"/>
              </a:rPr>
              <a:t>datagram and virtual circuit packet switched networks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45E3D9-F565-7249-B302-381F2676F989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533400" y="158750"/>
            <a:ext cx="7761288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3200" u="sng">
                <a:solidFill>
                  <a:schemeClr val="accent2"/>
                </a:solidFill>
              </a:rPr>
              <a:t>A Taxonomy of Packet-Switched Networks According to Routing</a:t>
            </a:r>
            <a:endParaRPr lang="en-US" altLang="x-none" sz="4000" u="sng">
              <a:solidFill>
                <a:schemeClr val="accent2"/>
              </a:solidFill>
            </a:endParaRPr>
          </a:p>
        </p:txBody>
      </p:sp>
      <p:sp>
        <p:nvSpPr>
          <p:cNvPr id="66563" name="Rectangle 5"/>
          <p:cNvSpPr>
            <a:spLocks noChangeArrowheads="1"/>
          </p:cNvSpPr>
          <p:nvPr/>
        </p:nvSpPr>
        <p:spPr bwMode="auto">
          <a:xfrm>
            <a:off x="533400" y="1679575"/>
            <a:ext cx="822325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>
            <a:lvl1pPr marL="341313" indent="-341313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363" indent="-28416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39825" indent="-2270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x-none" dirty="0"/>
              <a:t>Two types of packet switching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FF0000"/>
                </a:solidFill>
              </a:rPr>
              <a:t>datagram network</a:t>
            </a:r>
          </a:p>
          <a:p>
            <a:pPr lvl="2"/>
            <a:r>
              <a:rPr lang="en-US" altLang="x-none" dirty="0"/>
              <a:t>each packet of a flow is switched </a:t>
            </a:r>
            <a:r>
              <a:rPr lang="en-US" altLang="x-none" b="1" dirty="0">
                <a:solidFill>
                  <a:schemeClr val="accent2"/>
                </a:solidFill>
              </a:rPr>
              <a:t>independently </a:t>
            </a:r>
            <a:endParaRPr lang="en-US" altLang="x-none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FF0000"/>
                </a:solidFill>
              </a:rPr>
              <a:t>virtual circuit network:</a:t>
            </a:r>
            <a:r>
              <a:rPr lang="en-US" altLang="x-none" dirty="0"/>
              <a:t> </a:t>
            </a:r>
          </a:p>
          <a:p>
            <a:pPr lvl="2"/>
            <a:r>
              <a:rPr lang="en-US" altLang="zh-TW" dirty="0">
                <a:ea typeface="新細明體" charset="-120"/>
              </a:rPr>
              <a:t>all packets from one flow are sent along a 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b="1" dirty="0">
                <a:solidFill>
                  <a:schemeClr val="accent2"/>
                </a:solidFill>
                <a:ea typeface="新細明體" charset="-120"/>
              </a:rPr>
              <a:t>pre-established</a:t>
            </a:r>
            <a:r>
              <a:rPr lang="en-US" altLang="zh-TW" dirty="0">
                <a:ea typeface="新細明體" charset="-120"/>
              </a:rPr>
              <a:t> path (= virtual circuit)</a:t>
            </a:r>
          </a:p>
        </p:txBody>
      </p:sp>
      <p:pic>
        <p:nvPicPr>
          <p:cNvPr id="66564" name="Picture 4" descr="01-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388" y="4721225"/>
            <a:ext cx="5097462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6BB07E-ED91-6946-8DDC-36A2162FFBDE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Datagram Packet Switching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4795838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Commonly when we say packet switching we mean datagram switching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Example: IP networks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Each packet is independently switched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each packet header contains </a:t>
            </a:r>
            <a:r>
              <a:rPr lang="en-US" altLang="x-none" sz="2000" i="1" dirty="0">
                <a:solidFill>
                  <a:srgbClr val="FF0000"/>
                </a:solidFill>
                <a:ea typeface="ＭＳ Ｐゴシック" charset="-128"/>
              </a:rPr>
              <a:t>complete destination address</a:t>
            </a:r>
            <a:endParaRPr lang="en-US" altLang="zh-CN" sz="2000" i="1" dirty="0">
              <a:solidFill>
                <a:srgbClr val="FF0000"/>
              </a:solidFill>
              <a:ea typeface="宋体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receiving a packet, a router looks at the packet</a:t>
            </a:r>
            <a:r>
              <a:rPr lang="ja-JP" altLang="en-US" sz="2000">
                <a:ea typeface="ＭＳ Ｐゴシック" charset="-128"/>
              </a:rPr>
              <a:t>’</a:t>
            </a:r>
            <a:r>
              <a:rPr lang="en-US" altLang="ja-JP" sz="2000" dirty="0">
                <a:ea typeface="ＭＳ Ｐゴシック" charset="-128"/>
              </a:rPr>
              <a:t>s destination address and </a:t>
            </a:r>
            <a:r>
              <a:rPr lang="en-US" altLang="ja-JP" sz="2000" i="1" dirty="0">
                <a:ea typeface="ＭＳ Ｐゴシック" charset="-128"/>
              </a:rPr>
              <a:t>searches</a:t>
            </a:r>
            <a:r>
              <a:rPr lang="en-US" altLang="ja-JP" sz="2000" dirty="0">
                <a:ea typeface="ＭＳ Ｐゴシック" charset="-128"/>
              </a:rPr>
              <a:t> its current routing table to determine the possible next hops, and pick one</a:t>
            </a:r>
            <a:endParaRPr lang="en-US" altLang="zh-CN" sz="2000" dirty="0">
              <a:ea typeface="宋体" charset="-122"/>
            </a:endParaRPr>
          </a:p>
          <a:p>
            <a:endParaRPr lang="en-US" altLang="zh-CN" sz="2400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Analogy: postal mail system</a:t>
            </a:r>
            <a:endParaRPr lang="en-US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523FAB-8EB8-B148-8525-6BB662C93313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70658" name="Freeform 4"/>
          <p:cNvSpPr>
            <a:spLocks noEditPoints="1"/>
          </p:cNvSpPr>
          <p:nvPr/>
        </p:nvSpPr>
        <p:spPr bwMode="auto">
          <a:xfrm>
            <a:off x="1809750" y="3094038"/>
            <a:ext cx="2378075" cy="34925"/>
          </a:xfrm>
          <a:custGeom>
            <a:avLst/>
            <a:gdLst>
              <a:gd name="T0" fmla="*/ 2147483646 w 1500"/>
              <a:gd name="T1" fmla="*/ 2147483646 h 22"/>
              <a:gd name="T2" fmla="*/ 2147483646 w 1500"/>
              <a:gd name="T3" fmla="*/ 2147483646 h 22"/>
              <a:gd name="T4" fmla="*/ 2147483646 w 1500"/>
              <a:gd name="T5" fmla="*/ 0 h 22"/>
              <a:gd name="T6" fmla="*/ 2147483646 w 1500"/>
              <a:gd name="T7" fmla="*/ 2147483646 h 22"/>
              <a:gd name="T8" fmla="*/ 2147483646 w 1500"/>
              <a:gd name="T9" fmla="*/ 2147483646 h 22"/>
              <a:gd name="T10" fmla="*/ 2147483646 w 1500"/>
              <a:gd name="T11" fmla="*/ 2147483646 h 22"/>
              <a:gd name="T12" fmla="*/ 2147483646 w 1500"/>
              <a:gd name="T13" fmla="*/ 2147483646 h 22"/>
              <a:gd name="T14" fmla="*/ 2147483646 w 1500"/>
              <a:gd name="T15" fmla="*/ 2147483646 h 22"/>
              <a:gd name="T16" fmla="*/ 2147483646 w 1500"/>
              <a:gd name="T17" fmla="*/ 2147483646 h 22"/>
              <a:gd name="T18" fmla="*/ 0 w 1500"/>
              <a:gd name="T19" fmla="*/ 2147483646 h 22"/>
              <a:gd name="T20" fmla="*/ 2147483646 w 1500"/>
              <a:gd name="T21" fmla="*/ 2147483646 h 22"/>
              <a:gd name="T22" fmla="*/ 2147483646 w 1500"/>
              <a:gd name="T23" fmla="*/ 2147483646 h 22"/>
              <a:gd name="T24" fmla="*/ 2147483646 w 1500"/>
              <a:gd name="T25" fmla="*/ 2147483646 h 22"/>
              <a:gd name="T26" fmla="*/ 2147483646 w 1500"/>
              <a:gd name="T27" fmla="*/ 2147483646 h 22"/>
              <a:gd name="T28" fmla="*/ 2147483646 w 1500"/>
              <a:gd name="T29" fmla="*/ 2147483646 h 22"/>
              <a:gd name="T30" fmla="*/ 2147483646 w 1500"/>
              <a:gd name="T31" fmla="*/ 0 h 22"/>
              <a:gd name="T32" fmla="*/ 2147483646 w 1500"/>
              <a:gd name="T33" fmla="*/ 2147483646 h 22"/>
              <a:gd name="T34" fmla="*/ 0 w 1500"/>
              <a:gd name="T35" fmla="*/ 2147483646 h 2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500"/>
              <a:gd name="T55" fmla="*/ 0 h 22"/>
              <a:gd name="T56" fmla="*/ 1500 w 1500"/>
              <a:gd name="T57" fmla="*/ 22 h 2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500" h="22">
                <a:moveTo>
                  <a:pt x="1500" y="10"/>
                </a:moveTo>
                <a:lnTo>
                  <a:pt x="1498" y="2"/>
                </a:lnTo>
                <a:lnTo>
                  <a:pt x="1490" y="0"/>
                </a:lnTo>
                <a:lnTo>
                  <a:pt x="1482" y="2"/>
                </a:lnTo>
                <a:lnTo>
                  <a:pt x="1478" y="10"/>
                </a:lnTo>
                <a:lnTo>
                  <a:pt x="1482" y="18"/>
                </a:lnTo>
                <a:lnTo>
                  <a:pt x="1490" y="22"/>
                </a:lnTo>
                <a:lnTo>
                  <a:pt x="1498" y="18"/>
                </a:lnTo>
                <a:lnTo>
                  <a:pt x="1500" y="10"/>
                </a:lnTo>
                <a:close/>
                <a:moveTo>
                  <a:pt x="0" y="10"/>
                </a:moveTo>
                <a:lnTo>
                  <a:pt x="2" y="18"/>
                </a:lnTo>
                <a:lnTo>
                  <a:pt x="10" y="22"/>
                </a:lnTo>
                <a:lnTo>
                  <a:pt x="18" y="18"/>
                </a:lnTo>
                <a:lnTo>
                  <a:pt x="21" y="10"/>
                </a:lnTo>
                <a:lnTo>
                  <a:pt x="18" y="2"/>
                </a:lnTo>
                <a:lnTo>
                  <a:pt x="10" y="0"/>
                </a:lnTo>
                <a:lnTo>
                  <a:pt x="2" y="2"/>
                </a:lnTo>
                <a:lnTo>
                  <a:pt x="0" y="10"/>
                </a:ln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0659" name="Line 5"/>
          <p:cNvSpPr>
            <a:spLocks noChangeShapeType="1"/>
          </p:cNvSpPr>
          <p:nvPr/>
        </p:nvSpPr>
        <p:spPr bwMode="auto">
          <a:xfrm flipH="1">
            <a:off x="1843088" y="3109913"/>
            <a:ext cx="2309812" cy="1587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0660" name="Freeform 6"/>
          <p:cNvSpPr>
            <a:spLocks noEditPoints="1"/>
          </p:cNvSpPr>
          <p:nvPr/>
        </p:nvSpPr>
        <p:spPr bwMode="auto">
          <a:xfrm>
            <a:off x="1809750" y="4122738"/>
            <a:ext cx="2378075" cy="638175"/>
          </a:xfrm>
          <a:custGeom>
            <a:avLst/>
            <a:gdLst>
              <a:gd name="T0" fmla="*/ 0 w 1500"/>
              <a:gd name="T1" fmla="*/ 2147483646 h 403"/>
              <a:gd name="T2" fmla="*/ 2147483646 w 1500"/>
              <a:gd name="T3" fmla="*/ 2147483646 h 403"/>
              <a:gd name="T4" fmla="*/ 2147483646 w 1500"/>
              <a:gd name="T5" fmla="*/ 2147483646 h 403"/>
              <a:gd name="T6" fmla="*/ 2147483646 w 1500"/>
              <a:gd name="T7" fmla="*/ 2147483646 h 403"/>
              <a:gd name="T8" fmla="*/ 2147483646 w 1500"/>
              <a:gd name="T9" fmla="*/ 2147483646 h 403"/>
              <a:gd name="T10" fmla="*/ 2147483646 w 1500"/>
              <a:gd name="T11" fmla="*/ 2147483646 h 403"/>
              <a:gd name="T12" fmla="*/ 2147483646 w 1500"/>
              <a:gd name="T13" fmla="*/ 2147483646 h 403"/>
              <a:gd name="T14" fmla="*/ 0 w 1500"/>
              <a:gd name="T15" fmla="*/ 2147483646 h 403"/>
              <a:gd name="T16" fmla="*/ 0 w 1500"/>
              <a:gd name="T17" fmla="*/ 2147483646 h 403"/>
              <a:gd name="T18" fmla="*/ 2147483646 w 1500"/>
              <a:gd name="T19" fmla="*/ 2147483646 h 403"/>
              <a:gd name="T20" fmla="*/ 2147483646 w 1500"/>
              <a:gd name="T21" fmla="*/ 2147483646 h 403"/>
              <a:gd name="T22" fmla="*/ 2147483646 w 1500"/>
              <a:gd name="T23" fmla="*/ 0 h 403"/>
              <a:gd name="T24" fmla="*/ 2147483646 w 1500"/>
              <a:gd name="T25" fmla="*/ 2147483646 h 403"/>
              <a:gd name="T26" fmla="*/ 2147483646 w 1500"/>
              <a:gd name="T27" fmla="*/ 2147483646 h 403"/>
              <a:gd name="T28" fmla="*/ 2147483646 w 1500"/>
              <a:gd name="T29" fmla="*/ 2147483646 h 403"/>
              <a:gd name="T30" fmla="*/ 2147483646 w 1500"/>
              <a:gd name="T31" fmla="*/ 2147483646 h 403"/>
              <a:gd name="T32" fmla="*/ 2147483646 w 1500"/>
              <a:gd name="T33" fmla="*/ 2147483646 h 403"/>
              <a:gd name="T34" fmla="*/ 2147483646 w 1500"/>
              <a:gd name="T35" fmla="*/ 2147483646 h 40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500"/>
              <a:gd name="T55" fmla="*/ 0 h 403"/>
              <a:gd name="T56" fmla="*/ 1500 w 1500"/>
              <a:gd name="T57" fmla="*/ 403 h 40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500" h="403">
                <a:moveTo>
                  <a:pt x="0" y="395"/>
                </a:moveTo>
                <a:lnTo>
                  <a:pt x="4" y="403"/>
                </a:lnTo>
                <a:lnTo>
                  <a:pt x="14" y="403"/>
                </a:lnTo>
                <a:lnTo>
                  <a:pt x="20" y="399"/>
                </a:lnTo>
                <a:lnTo>
                  <a:pt x="21" y="391"/>
                </a:lnTo>
                <a:lnTo>
                  <a:pt x="16" y="383"/>
                </a:lnTo>
                <a:lnTo>
                  <a:pt x="8" y="381"/>
                </a:lnTo>
                <a:lnTo>
                  <a:pt x="0" y="387"/>
                </a:lnTo>
                <a:lnTo>
                  <a:pt x="0" y="395"/>
                </a:lnTo>
                <a:close/>
                <a:moveTo>
                  <a:pt x="1500" y="8"/>
                </a:moveTo>
                <a:lnTo>
                  <a:pt x="1496" y="2"/>
                </a:lnTo>
                <a:lnTo>
                  <a:pt x="1486" y="0"/>
                </a:lnTo>
                <a:lnTo>
                  <a:pt x="1480" y="6"/>
                </a:lnTo>
                <a:lnTo>
                  <a:pt x="1478" y="14"/>
                </a:lnTo>
                <a:lnTo>
                  <a:pt x="1484" y="22"/>
                </a:lnTo>
                <a:lnTo>
                  <a:pt x="1492" y="22"/>
                </a:lnTo>
                <a:lnTo>
                  <a:pt x="1500" y="18"/>
                </a:lnTo>
                <a:lnTo>
                  <a:pt x="1500" y="8"/>
                </a:ln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0661" name="Line 7"/>
          <p:cNvSpPr>
            <a:spLocks noChangeShapeType="1"/>
          </p:cNvSpPr>
          <p:nvPr/>
        </p:nvSpPr>
        <p:spPr bwMode="auto">
          <a:xfrm flipV="1">
            <a:off x="1843088" y="4144963"/>
            <a:ext cx="2309812" cy="5969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0662" name="Freeform 8"/>
          <p:cNvSpPr>
            <a:spLocks noEditPoints="1"/>
          </p:cNvSpPr>
          <p:nvPr/>
        </p:nvSpPr>
        <p:spPr bwMode="auto">
          <a:xfrm>
            <a:off x="1809750" y="4725988"/>
            <a:ext cx="2378075" cy="604837"/>
          </a:xfrm>
          <a:custGeom>
            <a:avLst/>
            <a:gdLst>
              <a:gd name="T0" fmla="*/ 0 w 1500"/>
              <a:gd name="T1" fmla="*/ 2147483646 h 381"/>
              <a:gd name="T2" fmla="*/ 2147483646 w 1500"/>
              <a:gd name="T3" fmla="*/ 2147483646 h 381"/>
              <a:gd name="T4" fmla="*/ 2147483646 w 1500"/>
              <a:gd name="T5" fmla="*/ 2147483646 h 381"/>
              <a:gd name="T6" fmla="*/ 2147483646 w 1500"/>
              <a:gd name="T7" fmla="*/ 2147483646 h 381"/>
              <a:gd name="T8" fmla="*/ 2147483646 w 1500"/>
              <a:gd name="T9" fmla="*/ 2147483646 h 381"/>
              <a:gd name="T10" fmla="*/ 2147483646 w 1500"/>
              <a:gd name="T11" fmla="*/ 2147483646 h 381"/>
              <a:gd name="T12" fmla="*/ 2147483646 w 1500"/>
              <a:gd name="T13" fmla="*/ 0 h 381"/>
              <a:gd name="T14" fmla="*/ 2147483646 w 1500"/>
              <a:gd name="T15" fmla="*/ 2147483646 h 381"/>
              <a:gd name="T16" fmla="*/ 0 w 1500"/>
              <a:gd name="T17" fmla="*/ 2147483646 h 381"/>
              <a:gd name="T18" fmla="*/ 2147483646 w 1500"/>
              <a:gd name="T19" fmla="*/ 2147483646 h 381"/>
              <a:gd name="T20" fmla="*/ 2147483646 w 1500"/>
              <a:gd name="T21" fmla="*/ 2147483646 h 381"/>
              <a:gd name="T22" fmla="*/ 2147483646 w 1500"/>
              <a:gd name="T23" fmla="*/ 2147483646 h 381"/>
              <a:gd name="T24" fmla="*/ 2147483646 w 1500"/>
              <a:gd name="T25" fmla="*/ 2147483646 h 381"/>
              <a:gd name="T26" fmla="*/ 2147483646 w 1500"/>
              <a:gd name="T27" fmla="*/ 2147483646 h 381"/>
              <a:gd name="T28" fmla="*/ 2147483646 w 1500"/>
              <a:gd name="T29" fmla="*/ 2147483646 h 381"/>
              <a:gd name="T30" fmla="*/ 2147483646 w 1500"/>
              <a:gd name="T31" fmla="*/ 2147483646 h 381"/>
              <a:gd name="T32" fmla="*/ 2147483646 w 1500"/>
              <a:gd name="T33" fmla="*/ 2147483646 h 381"/>
              <a:gd name="T34" fmla="*/ 2147483646 w 1500"/>
              <a:gd name="T35" fmla="*/ 2147483646 h 38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500"/>
              <a:gd name="T55" fmla="*/ 0 h 381"/>
              <a:gd name="T56" fmla="*/ 1500 w 1500"/>
              <a:gd name="T57" fmla="*/ 381 h 381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500" h="381">
                <a:moveTo>
                  <a:pt x="0" y="10"/>
                </a:moveTo>
                <a:lnTo>
                  <a:pt x="2" y="18"/>
                </a:lnTo>
                <a:lnTo>
                  <a:pt x="8" y="22"/>
                </a:lnTo>
                <a:lnTo>
                  <a:pt x="16" y="22"/>
                </a:lnTo>
                <a:lnTo>
                  <a:pt x="21" y="14"/>
                </a:lnTo>
                <a:lnTo>
                  <a:pt x="20" y="6"/>
                </a:lnTo>
                <a:lnTo>
                  <a:pt x="14" y="0"/>
                </a:lnTo>
                <a:lnTo>
                  <a:pt x="4" y="2"/>
                </a:lnTo>
                <a:lnTo>
                  <a:pt x="0" y="10"/>
                </a:lnTo>
                <a:close/>
                <a:moveTo>
                  <a:pt x="1500" y="373"/>
                </a:moveTo>
                <a:lnTo>
                  <a:pt x="1500" y="365"/>
                </a:lnTo>
                <a:lnTo>
                  <a:pt x="1492" y="359"/>
                </a:lnTo>
                <a:lnTo>
                  <a:pt x="1484" y="361"/>
                </a:lnTo>
                <a:lnTo>
                  <a:pt x="1478" y="369"/>
                </a:lnTo>
                <a:lnTo>
                  <a:pt x="1480" y="377"/>
                </a:lnTo>
                <a:lnTo>
                  <a:pt x="1486" y="381"/>
                </a:lnTo>
                <a:lnTo>
                  <a:pt x="1496" y="381"/>
                </a:lnTo>
                <a:lnTo>
                  <a:pt x="1500" y="373"/>
                </a:ln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0663" name="Line 9"/>
          <p:cNvSpPr>
            <a:spLocks noChangeShapeType="1"/>
          </p:cNvSpPr>
          <p:nvPr/>
        </p:nvSpPr>
        <p:spPr bwMode="auto">
          <a:xfrm>
            <a:off x="1843088" y="4748213"/>
            <a:ext cx="2309812" cy="563562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0664" name="Freeform 10"/>
          <p:cNvSpPr>
            <a:spLocks noEditPoints="1"/>
          </p:cNvSpPr>
          <p:nvPr/>
        </p:nvSpPr>
        <p:spPr bwMode="auto">
          <a:xfrm>
            <a:off x="4152900" y="3094038"/>
            <a:ext cx="2632075" cy="461962"/>
          </a:xfrm>
          <a:custGeom>
            <a:avLst/>
            <a:gdLst>
              <a:gd name="T0" fmla="*/ 0 w 1660"/>
              <a:gd name="T1" fmla="*/ 2147483646 h 291"/>
              <a:gd name="T2" fmla="*/ 2147483646 w 1660"/>
              <a:gd name="T3" fmla="*/ 2147483646 h 291"/>
              <a:gd name="T4" fmla="*/ 2147483646 w 1660"/>
              <a:gd name="T5" fmla="*/ 2147483646 h 291"/>
              <a:gd name="T6" fmla="*/ 2147483646 w 1660"/>
              <a:gd name="T7" fmla="*/ 2147483646 h 291"/>
              <a:gd name="T8" fmla="*/ 2147483646 w 1660"/>
              <a:gd name="T9" fmla="*/ 2147483646 h 291"/>
              <a:gd name="T10" fmla="*/ 2147483646 w 1660"/>
              <a:gd name="T11" fmla="*/ 2147483646 h 291"/>
              <a:gd name="T12" fmla="*/ 2147483646 w 1660"/>
              <a:gd name="T13" fmla="*/ 0 h 291"/>
              <a:gd name="T14" fmla="*/ 2147483646 w 1660"/>
              <a:gd name="T15" fmla="*/ 2147483646 h 291"/>
              <a:gd name="T16" fmla="*/ 0 w 1660"/>
              <a:gd name="T17" fmla="*/ 2147483646 h 291"/>
              <a:gd name="T18" fmla="*/ 2147483646 w 1660"/>
              <a:gd name="T19" fmla="*/ 2147483646 h 291"/>
              <a:gd name="T20" fmla="*/ 2147483646 w 1660"/>
              <a:gd name="T21" fmla="*/ 2147483646 h 291"/>
              <a:gd name="T22" fmla="*/ 2147483646 w 1660"/>
              <a:gd name="T23" fmla="*/ 2147483646 h 291"/>
              <a:gd name="T24" fmla="*/ 2147483646 w 1660"/>
              <a:gd name="T25" fmla="*/ 2147483646 h 291"/>
              <a:gd name="T26" fmla="*/ 2147483646 w 1660"/>
              <a:gd name="T27" fmla="*/ 2147483646 h 291"/>
              <a:gd name="T28" fmla="*/ 2147483646 w 1660"/>
              <a:gd name="T29" fmla="*/ 2147483646 h 291"/>
              <a:gd name="T30" fmla="*/ 2147483646 w 1660"/>
              <a:gd name="T31" fmla="*/ 2147483646 h 291"/>
              <a:gd name="T32" fmla="*/ 2147483646 w 1660"/>
              <a:gd name="T33" fmla="*/ 2147483646 h 291"/>
              <a:gd name="T34" fmla="*/ 2147483646 w 1660"/>
              <a:gd name="T35" fmla="*/ 2147483646 h 29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660"/>
              <a:gd name="T55" fmla="*/ 0 h 291"/>
              <a:gd name="T56" fmla="*/ 1660 w 1660"/>
              <a:gd name="T57" fmla="*/ 291 h 291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660" h="291">
                <a:moveTo>
                  <a:pt x="0" y="10"/>
                </a:moveTo>
                <a:lnTo>
                  <a:pt x="2" y="18"/>
                </a:lnTo>
                <a:lnTo>
                  <a:pt x="10" y="22"/>
                </a:lnTo>
                <a:lnTo>
                  <a:pt x="18" y="20"/>
                </a:lnTo>
                <a:lnTo>
                  <a:pt x="22" y="12"/>
                </a:lnTo>
                <a:lnTo>
                  <a:pt x="20" y="4"/>
                </a:lnTo>
                <a:lnTo>
                  <a:pt x="14" y="0"/>
                </a:lnTo>
                <a:lnTo>
                  <a:pt x="6" y="2"/>
                </a:lnTo>
                <a:lnTo>
                  <a:pt x="0" y="10"/>
                </a:lnTo>
                <a:close/>
                <a:moveTo>
                  <a:pt x="1660" y="281"/>
                </a:moveTo>
                <a:lnTo>
                  <a:pt x="1658" y="273"/>
                </a:lnTo>
                <a:lnTo>
                  <a:pt x="1650" y="269"/>
                </a:lnTo>
                <a:lnTo>
                  <a:pt x="1642" y="271"/>
                </a:lnTo>
                <a:lnTo>
                  <a:pt x="1638" y="279"/>
                </a:lnTo>
                <a:lnTo>
                  <a:pt x="1638" y="287"/>
                </a:lnTo>
                <a:lnTo>
                  <a:pt x="1646" y="291"/>
                </a:lnTo>
                <a:lnTo>
                  <a:pt x="1654" y="289"/>
                </a:lnTo>
                <a:lnTo>
                  <a:pt x="1660" y="281"/>
                </a:ln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0665" name="Line 11"/>
          <p:cNvSpPr>
            <a:spLocks noChangeShapeType="1"/>
          </p:cNvSpPr>
          <p:nvPr/>
        </p:nvSpPr>
        <p:spPr bwMode="auto">
          <a:xfrm>
            <a:off x="4187825" y="3113088"/>
            <a:ext cx="2562225" cy="423862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0666" name="Freeform 12"/>
          <p:cNvSpPr>
            <a:spLocks noEditPoints="1"/>
          </p:cNvSpPr>
          <p:nvPr/>
        </p:nvSpPr>
        <p:spPr bwMode="auto">
          <a:xfrm>
            <a:off x="4152900" y="3521075"/>
            <a:ext cx="2632075" cy="636588"/>
          </a:xfrm>
          <a:custGeom>
            <a:avLst/>
            <a:gdLst>
              <a:gd name="T0" fmla="*/ 2147483646 w 1660"/>
              <a:gd name="T1" fmla="*/ 2147483646 h 402"/>
              <a:gd name="T2" fmla="*/ 2147483646 w 1660"/>
              <a:gd name="T3" fmla="*/ 2147483646 h 402"/>
              <a:gd name="T4" fmla="*/ 2147483646 w 1660"/>
              <a:gd name="T5" fmla="*/ 0 h 402"/>
              <a:gd name="T6" fmla="*/ 2147483646 w 1660"/>
              <a:gd name="T7" fmla="*/ 2147483646 h 402"/>
              <a:gd name="T8" fmla="*/ 2147483646 w 1660"/>
              <a:gd name="T9" fmla="*/ 2147483646 h 402"/>
              <a:gd name="T10" fmla="*/ 2147483646 w 1660"/>
              <a:gd name="T11" fmla="*/ 2147483646 h 402"/>
              <a:gd name="T12" fmla="*/ 2147483646 w 1660"/>
              <a:gd name="T13" fmla="*/ 2147483646 h 402"/>
              <a:gd name="T14" fmla="*/ 2147483646 w 1660"/>
              <a:gd name="T15" fmla="*/ 2147483646 h 402"/>
              <a:gd name="T16" fmla="*/ 2147483646 w 1660"/>
              <a:gd name="T17" fmla="*/ 2147483646 h 402"/>
              <a:gd name="T18" fmla="*/ 0 w 1660"/>
              <a:gd name="T19" fmla="*/ 2147483646 h 402"/>
              <a:gd name="T20" fmla="*/ 2147483646 w 1660"/>
              <a:gd name="T21" fmla="*/ 2147483646 h 402"/>
              <a:gd name="T22" fmla="*/ 2147483646 w 1660"/>
              <a:gd name="T23" fmla="*/ 2147483646 h 402"/>
              <a:gd name="T24" fmla="*/ 2147483646 w 1660"/>
              <a:gd name="T25" fmla="*/ 2147483646 h 402"/>
              <a:gd name="T26" fmla="*/ 2147483646 w 1660"/>
              <a:gd name="T27" fmla="*/ 2147483646 h 402"/>
              <a:gd name="T28" fmla="*/ 2147483646 w 1660"/>
              <a:gd name="T29" fmla="*/ 2147483646 h 402"/>
              <a:gd name="T30" fmla="*/ 2147483646 w 1660"/>
              <a:gd name="T31" fmla="*/ 2147483646 h 402"/>
              <a:gd name="T32" fmla="*/ 2147483646 w 1660"/>
              <a:gd name="T33" fmla="*/ 2147483646 h 402"/>
              <a:gd name="T34" fmla="*/ 0 w 1660"/>
              <a:gd name="T35" fmla="*/ 2147483646 h 40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660"/>
              <a:gd name="T55" fmla="*/ 0 h 402"/>
              <a:gd name="T56" fmla="*/ 1660 w 1660"/>
              <a:gd name="T57" fmla="*/ 402 h 40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660" h="402">
                <a:moveTo>
                  <a:pt x="1660" y="8"/>
                </a:moveTo>
                <a:lnTo>
                  <a:pt x="1654" y="2"/>
                </a:lnTo>
                <a:lnTo>
                  <a:pt x="1646" y="0"/>
                </a:lnTo>
                <a:lnTo>
                  <a:pt x="1638" y="4"/>
                </a:lnTo>
                <a:lnTo>
                  <a:pt x="1638" y="14"/>
                </a:lnTo>
                <a:lnTo>
                  <a:pt x="1642" y="20"/>
                </a:lnTo>
                <a:lnTo>
                  <a:pt x="1650" y="22"/>
                </a:lnTo>
                <a:lnTo>
                  <a:pt x="1658" y="16"/>
                </a:lnTo>
                <a:lnTo>
                  <a:pt x="1660" y="8"/>
                </a:lnTo>
                <a:close/>
                <a:moveTo>
                  <a:pt x="0" y="394"/>
                </a:moveTo>
                <a:lnTo>
                  <a:pt x="6" y="400"/>
                </a:lnTo>
                <a:lnTo>
                  <a:pt x="14" y="402"/>
                </a:lnTo>
                <a:lnTo>
                  <a:pt x="22" y="398"/>
                </a:lnTo>
                <a:lnTo>
                  <a:pt x="22" y="388"/>
                </a:lnTo>
                <a:lnTo>
                  <a:pt x="18" y="382"/>
                </a:lnTo>
                <a:lnTo>
                  <a:pt x="10" y="380"/>
                </a:lnTo>
                <a:lnTo>
                  <a:pt x="2" y="386"/>
                </a:lnTo>
                <a:lnTo>
                  <a:pt x="0" y="394"/>
                </a:ln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0667" name="Line 13"/>
          <p:cNvSpPr>
            <a:spLocks noChangeShapeType="1"/>
          </p:cNvSpPr>
          <p:nvPr/>
        </p:nvSpPr>
        <p:spPr bwMode="auto">
          <a:xfrm flipH="1">
            <a:off x="4187825" y="3543300"/>
            <a:ext cx="2562225" cy="592138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0668" name="Freeform 14"/>
          <p:cNvSpPr>
            <a:spLocks noEditPoints="1"/>
          </p:cNvSpPr>
          <p:nvPr/>
        </p:nvSpPr>
        <p:spPr bwMode="auto">
          <a:xfrm>
            <a:off x="4152900" y="5295900"/>
            <a:ext cx="2347913" cy="38100"/>
          </a:xfrm>
          <a:custGeom>
            <a:avLst/>
            <a:gdLst>
              <a:gd name="T0" fmla="*/ 0 w 1481"/>
              <a:gd name="T1" fmla="*/ 2147483646 h 24"/>
              <a:gd name="T2" fmla="*/ 2147483646 w 1481"/>
              <a:gd name="T3" fmla="*/ 2147483646 h 24"/>
              <a:gd name="T4" fmla="*/ 2147483646 w 1481"/>
              <a:gd name="T5" fmla="*/ 2147483646 h 24"/>
              <a:gd name="T6" fmla="*/ 2147483646 w 1481"/>
              <a:gd name="T7" fmla="*/ 2147483646 h 24"/>
              <a:gd name="T8" fmla="*/ 2147483646 w 1481"/>
              <a:gd name="T9" fmla="*/ 2147483646 h 24"/>
              <a:gd name="T10" fmla="*/ 2147483646 w 1481"/>
              <a:gd name="T11" fmla="*/ 2147483646 h 24"/>
              <a:gd name="T12" fmla="*/ 2147483646 w 1481"/>
              <a:gd name="T13" fmla="*/ 0 h 24"/>
              <a:gd name="T14" fmla="*/ 2147483646 w 1481"/>
              <a:gd name="T15" fmla="*/ 2147483646 h 24"/>
              <a:gd name="T16" fmla="*/ 0 w 1481"/>
              <a:gd name="T17" fmla="*/ 2147483646 h 24"/>
              <a:gd name="T18" fmla="*/ 2147483646 w 1481"/>
              <a:gd name="T19" fmla="*/ 2147483646 h 24"/>
              <a:gd name="T20" fmla="*/ 2147483646 w 1481"/>
              <a:gd name="T21" fmla="*/ 2147483646 h 24"/>
              <a:gd name="T22" fmla="*/ 2147483646 w 1481"/>
              <a:gd name="T23" fmla="*/ 0 h 24"/>
              <a:gd name="T24" fmla="*/ 2147483646 w 1481"/>
              <a:gd name="T25" fmla="*/ 2147483646 h 24"/>
              <a:gd name="T26" fmla="*/ 2147483646 w 1481"/>
              <a:gd name="T27" fmla="*/ 2147483646 h 24"/>
              <a:gd name="T28" fmla="*/ 2147483646 w 1481"/>
              <a:gd name="T29" fmla="*/ 2147483646 h 24"/>
              <a:gd name="T30" fmla="*/ 2147483646 w 1481"/>
              <a:gd name="T31" fmla="*/ 2147483646 h 24"/>
              <a:gd name="T32" fmla="*/ 2147483646 w 1481"/>
              <a:gd name="T33" fmla="*/ 2147483646 h 24"/>
              <a:gd name="T34" fmla="*/ 2147483646 w 1481"/>
              <a:gd name="T35" fmla="*/ 2147483646 h 2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81"/>
              <a:gd name="T55" fmla="*/ 0 h 24"/>
              <a:gd name="T56" fmla="*/ 1481 w 1481"/>
              <a:gd name="T57" fmla="*/ 24 h 24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81" h="24">
                <a:moveTo>
                  <a:pt x="0" y="12"/>
                </a:moveTo>
                <a:lnTo>
                  <a:pt x="4" y="20"/>
                </a:lnTo>
                <a:lnTo>
                  <a:pt x="12" y="24"/>
                </a:lnTo>
                <a:lnTo>
                  <a:pt x="20" y="20"/>
                </a:lnTo>
                <a:lnTo>
                  <a:pt x="22" y="12"/>
                </a:lnTo>
                <a:lnTo>
                  <a:pt x="20" y="4"/>
                </a:lnTo>
                <a:lnTo>
                  <a:pt x="12" y="0"/>
                </a:lnTo>
                <a:lnTo>
                  <a:pt x="4" y="4"/>
                </a:lnTo>
                <a:lnTo>
                  <a:pt x="0" y="12"/>
                </a:lnTo>
                <a:close/>
                <a:moveTo>
                  <a:pt x="1481" y="12"/>
                </a:moveTo>
                <a:lnTo>
                  <a:pt x="1477" y="4"/>
                </a:lnTo>
                <a:lnTo>
                  <a:pt x="1469" y="0"/>
                </a:lnTo>
                <a:lnTo>
                  <a:pt x="1461" y="4"/>
                </a:lnTo>
                <a:lnTo>
                  <a:pt x="1457" y="12"/>
                </a:lnTo>
                <a:lnTo>
                  <a:pt x="1461" y="20"/>
                </a:lnTo>
                <a:lnTo>
                  <a:pt x="1469" y="24"/>
                </a:lnTo>
                <a:lnTo>
                  <a:pt x="1477" y="20"/>
                </a:lnTo>
                <a:lnTo>
                  <a:pt x="1481" y="12"/>
                </a:ln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0669" name="Line 15"/>
          <p:cNvSpPr>
            <a:spLocks noChangeShapeType="1"/>
          </p:cNvSpPr>
          <p:nvPr/>
        </p:nvSpPr>
        <p:spPr bwMode="auto">
          <a:xfrm>
            <a:off x="4187825" y="5314950"/>
            <a:ext cx="2274888" cy="1588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0670" name="Line 16"/>
          <p:cNvSpPr>
            <a:spLocks noChangeShapeType="1"/>
          </p:cNvSpPr>
          <p:nvPr/>
        </p:nvSpPr>
        <p:spPr bwMode="auto">
          <a:xfrm flipH="1" flipV="1">
            <a:off x="6481763" y="5314950"/>
            <a:ext cx="1244600" cy="22225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0671" name="Line 17"/>
          <p:cNvSpPr>
            <a:spLocks noChangeShapeType="1"/>
          </p:cNvSpPr>
          <p:nvPr/>
        </p:nvSpPr>
        <p:spPr bwMode="auto">
          <a:xfrm>
            <a:off x="4171950" y="2255838"/>
            <a:ext cx="1588" cy="854075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0672" name="Line 18"/>
          <p:cNvSpPr>
            <a:spLocks noChangeShapeType="1"/>
          </p:cNvSpPr>
          <p:nvPr/>
        </p:nvSpPr>
        <p:spPr bwMode="auto">
          <a:xfrm>
            <a:off x="760413" y="2730500"/>
            <a:ext cx="1065212" cy="379413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0673" name="Line 19"/>
          <p:cNvSpPr>
            <a:spLocks noChangeShapeType="1"/>
          </p:cNvSpPr>
          <p:nvPr/>
        </p:nvSpPr>
        <p:spPr bwMode="auto">
          <a:xfrm flipV="1">
            <a:off x="760413" y="4745038"/>
            <a:ext cx="1065212" cy="592137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0674" name="Line 20"/>
          <p:cNvSpPr>
            <a:spLocks noChangeShapeType="1"/>
          </p:cNvSpPr>
          <p:nvPr/>
        </p:nvSpPr>
        <p:spPr bwMode="auto">
          <a:xfrm flipH="1">
            <a:off x="6765925" y="2755900"/>
            <a:ext cx="817563" cy="78105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0675" name="Rectangle 21"/>
          <p:cNvSpPr>
            <a:spLocks noChangeArrowheads="1"/>
          </p:cNvSpPr>
          <p:nvPr/>
        </p:nvSpPr>
        <p:spPr bwMode="auto">
          <a:xfrm>
            <a:off x="2306638" y="2967038"/>
            <a:ext cx="304800" cy="455612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contourW="127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</p:spPr>
        <p:txBody>
          <a:bodyPr wrap="none" lIns="90343" tIns="44379" rIns="90343" bIns="44379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0676" name="Rectangle 22"/>
          <p:cNvSpPr>
            <a:spLocks noChangeArrowheads="1"/>
          </p:cNvSpPr>
          <p:nvPr/>
        </p:nvSpPr>
        <p:spPr bwMode="auto">
          <a:xfrm>
            <a:off x="2230438" y="4640263"/>
            <a:ext cx="304800" cy="455612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contourW="127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</p:spPr>
        <p:txBody>
          <a:bodyPr wrap="none" lIns="90343" tIns="44379" rIns="90343" bIns="44379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0677" name="Rectangle 23"/>
          <p:cNvSpPr>
            <a:spLocks noChangeArrowheads="1"/>
          </p:cNvSpPr>
          <p:nvPr/>
        </p:nvSpPr>
        <p:spPr bwMode="auto">
          <a:xfrm>
            <a:off x="4437063" y="2890838"/>
            <a:ext cx="304800" cy="455612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contourW="127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</p:spPr>
        <p:txBody>
          <a:bodyPr wrap="none" lIns="90343" tIns="44379" rIns="90343" bIns="44379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0678" name="Rectangle 24"/>
          <p:cNvSpPr>
            <a:spLocks noChangeArrowheads="1"/>
          </p:cNvSpPr>
          <p:nvPr/>
        </p:nvSpPr>
        <p:spPr bwMode="auto">
          <a:xfrm>
            <a:off x="4437063" y="3878263"/>
            <a:ext cx="304800" cy="457200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contourW="127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</p:spPr>
        <p:txBody>
          <a:bodyPr wrap="none" lIns="90343" tIns="44379" rIns="90343" bIns="44379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0679" name="Rectangle 25"/>
          <p:cNvSpPr>
            <a:spLocks noChangeArrowheads="1"/>
          </p:cNvSpPr>
          <p:nvPr/>
        </p:nvSpPr>
        <p:spPr bwMode="auto">
          <a:xfrm>
            <a:off x="4437063" y="5172075"/>
            <a:ext cx="304800" cy="455613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contourW="127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</p:spPr>
        <p:txBody>
          <a:bodyPr wrap="none" lIns="90343" tIns="44379" rIns="90343" bIns="44379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0680" name="Rectangle 26"/>
          <p:cNvSpPr>
            <a:spLocks noChangeArrowheads="1"/>
          </p:cNvSpPr>
          <p:nvPr/>
        </p:nvSpPr>
        <p:spPr bwMode="auto">
          <a:xfrm>
            <a:off x="7024688" y="3346450"/>
            <a:ext cx="304800" cy="457200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contourW="127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</p:spPr>
        <p:txBody>
          <a:bodyPr wrap="none" lIns="90343" tIns="44379" rIns="90343" bIns="44379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0681" name="Rectangle 27"/>
          <p:cNvSpPr>
            <a:spLocks noChangeArrowheads="1"/>
          </p:cNvSpPr>
          <p:nvPr/>
        </p:nvSpPr>
        <p:spPr bwMode="auto">
          <a:xfrm>
            <a:off x="6719888" y="5095875"/>
            <a:ext cx="304800" cy="457200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contourW="127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</p:spPr>
        <p:txBody>
          <a:bodyPr wrap="none" lIns="90343" tIns="44379" rIns="90343" bIns="44379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grpSp>
        <p:nvGrpSpPr>
          <p:cNvPr id="70682" name="Group 28"/>
          <p:cNvGrpSpPr>
            <a:grpSpLocks/>
          </p:cNvGrpSpPr>
          <p:nvPr/>
        </p:nvGrpSpPr>
        <p:grpSpPr bwMode="auto">
          <a:xfrm>
            <a:off x="1089025" y="2509838"/>
            <a:ext cx="454025" cy="457200"/>
            <a:chOff x="712" y="2330"/>
            <a:chExt cx="286" cy="288"/>
          </a:xfrm>
        </p:grpSpPr>
        <p:sp>
          <p:nvSpPr>
            <p:cNvPr id="70775" name="Freeform 29"/>
            <p:cNvSpPr>
              <a:spLocks/>
            </p:cNvSpPr>
            <p:nvPr/>
          </p:nvSpPr>
          <p:spPr bwMode="auto">
            <a:xfrm>
              <a:off x="712" y="2330"/>
              <a:ext cx="286" cy="288"/>
            </a:xfrm>
            <a:custGeom>
              <a:avLst/>
              <a:gdLst>
                <a:gd name="T0" fmla="*/ 1 w 572"/>
                <a:gd name="T1" fmla="*/ 0 h 577"/>
                <a:gd name="T2" fmla="*/ 0 w 572"/>
                <a:gd name="T3" fmla="*/ 0 h 577"/>
                <a:gd name="T4" fmla="*/ 0 w 572"/>
                <a:gd name="T5" fmla="*/ 0 h 577"/>
                <a:gd name="T6" fmla="*/ 1 w 572"/>
                <a:gd name="T7" fmla="*/ 0 h 577"/>
                <a:gd name="T8" fmla="*/ 1 w 572"/>
                <a:gd name="T9" fmla="*/ 0 h 577"/>
                <a:gd name="T10" fmla="*/ 1 w 572"/>
                <a:gd name="T11" fmla="*/ 0 h 577"/>
                <a:gd name="T12" fmla="*/ 1 w 572"/>
                <a:gd name="T13" fmla="*/ 0 h 577"/>
                <a:gd name="T14" fmla="*/ 1 w 572"/>
                <a:gd name="T15" fmla="*/ 0 h 577"/>
                <a:gd name="T16" fmla="*/ 1 w 572"/>
                <a:gd name="T17" fmla="*/ 0 h 577"/>
                <a:gd name="T18" fmla="*/ 1 w 572"/>
                <a:gd name="T19" fmla="*/ 0 h 577"/>
                <a:gd name="T20" fmla="*/ 1 w 572"/>
                <a:gd name="T21" fmla="*/ 0 h 577"/>
                <a:gd name="T22" fmla="*/ 1 w 572"/>
                <a:gd name="T23" fmla="*/ 0 h 577"/>
                <a:gd name="T24" fmla="*/ 1 w 572"/>
                <a:gd name="T25" fmla="*/ 0 h 5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2"/>
                <a:gd name="T40" fmla="*/ 0 h 577"/>
                <a:gd name="T41" fmla="*/ 572 w 572"/>
                <a:gd name="T42" fmla="*/ 577 h 5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2" h="577">
                  <a:moveTo>
                    <a:pt x="126" y="377"/>
                  </a:moveTo>
                  <a:lnTo>
                    <a:pt x="0" y="377"/>
                  </a:lnTo>
                  <a:lnTo>
                    <a:pt x="0" y="577"/>
                  </a:lnTo>
                  <a:lnTo>
                    <a:pt x="572" y="577"/>
                  </a:lnTo>
                  <a:lnTo>
                    <a:pt x="572" y="377"/>
                  </a:lnTo>
                  <a:lnTo>
                    <a:pt x="446" y="377"/>
                  </a:lnTo>
                  <a:lnTo>
                    <a:pt x="446" y="350"/>
                  </a:lnTo>
                  <a:lnTo>
                    <a:pt x="500" y="350"/>
                  </a:lnTo>
                  <a:lnTo>
                    <a:pt x="500" y="0"/>
                  </a:lnTo>
                  <a:lnTo>
                    <a:pt x="71" y="0"/>
                  </a:lnTo>
                  <a:lnTo>
                    <a:pt x="71" y="350"/>
                  </a:lnTo>
                  <a:lnTo>
                    <a:pt x="126" y="350"/>
                  </a:lnTo>
                  <a:lnTo>
                    <a:pt x="126" y="377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76" name="Line 30"/>
            <p:cNvSpPr>
              <a:spLocks noChangeShapeType="1"/>
            </p:cNvSpPr>
            <p:nvPr/>
          </p:nvSpPr>
          <p:spPr bwMode="auto">
            <a:xfrm>
              <a:off x="774" y="2518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77" name="Line 31"/>
            <p:cNvSpPr>
              <a:spLocks noChangeShapeType="1"/>
            </p:cNvSpPr>
            <p:nvPr/>
          </p:nvSpPr>
          <p:spPr bwMode="auto">
            <a:xfrm>
              <a:off x="774" y="2505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78" name="Freeform 32"/>
            <p:cNvSpPr>
              <a:spLocks noEditPoints="1"/>
            </p:cNvSpPr>
            <p:nvPr/>
          </p:nvSpPr>
          <p:spPr bwMode="auto">
            <a:xfrm>
              <a:off x="859" y="2528"/>
              <a:ext cx="116" cy="81"/>
            </a:xfrm>
            <a:custGeom>
              <a:avLst/>
              <a:gdLst>
                <a:gd name="T0" fmla="*/ 0 w 231"/>
                <a:gd name="T1" fmla="*/ 1 h 161"/>
                <a:gd name="T2" fmla="*/ 1 w 231"/>
                <a:gd name="T3" fmla="*/ 1 h 161"/>
                <a:gd name="T4" fmla="*/ 1 w 231"/>
                <a:gd name="T5" fmla="*/ 0 h 161"/>
                <a:gd name="T6" fmla="*/ 0 w 231"/>
                <a:gd name="T7" fmla="*/ 0 h 161"/>
                <a:gd name="T8" fmla="*/ 0 w 231"/>
                <a:gd name="T9" fmla="*/ 1 h 161"/>
                <a:gd name="T10" fmla="*/ 1 w 231"/>
                <a:gd name="T11" fmla="*/ 1 h 161"/>
                <a:gd name="T12" fmla="*/ 1 w 231"/>
                <a:gd name="T13" fmla="*/ 1 h 161"/>
                <a:gd name="T14" fmla="*/ 1 w 231"/>
                <a:gd name="T15" fmla="*/ 0 h 161"/>
                <a:gd name="T16" fmla="*/ 1 w 231"/>
                <a:gd name="T17" fmla="*/ 0 h 161"/>
                <a:gd name="T18" fmla="*/ 1 w 231"/>
                <a:gd name="T19" fmla="*/ 1 h 1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1"/>
                <a:gd name="T31" fmla="*/ 0 h 161"/>
                <a:gd name="T32" fmla="*/ 231 w 231"/>
                <a:gd name="T33" fmla="*/ 161 h 1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1" h="161">
                  <a:moveTo>
                    <a:pt x="0" y="161"/>
                  </a:moveTo>
                  <a:lnTo>
                    <a:pt x="187" y="161"/>
                  </a:lnTo>
                  <a:lnTo>
                    <a:pt x="187" y="0"/>
                  </a:lnTo>
                  <a:lnTo>
                    <a:pt x="0" y="0"/>
                  </a:lnTo>
                  <a:lnTo>
                    <a:pt x="0" y="161"/>
                  </a:lnTo>
                  <a:close/>
                  <a:moveTo>
                    <a:pt x="204" y="27"/>
                  </a:moveTo>
                  <a:lnTo>
                    <a:pt x="231" y="27"/>
                  </a:lnTo>
                  <a:lnTo>
                    <a:pt x="231" y="0"/>
                  </a:lnTo>
                  <a:lnTo>
                    <a:pt x="204" y="0"/>
                  </a:lnTo>
                  <a:lnTo>
                    <a:pt x="204" y="27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79" name="Line 33"/>
            <p:cNvSpPr>
              <a:spLocks noChangeShapeType="1"/>
            </p:cNvSpPr>
            <p:nvPr/>
          </p:nvSpPr>
          <p:spPr bwMode="auto">
            <a:xfrm>
              <a:off x="859" y="2555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80" name="Line 34"/>
            <p:cNvSpPr>
              <a:spLocks noChangeShapeType="1"/>
            </p:cNvSpPr>
            <p:nvPr/>
          </p:nvSpPr>
          <p:spPr bwMode="auto">
            <a:xfrm>
              <a:off x="859" y="2582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81" name="Line 35"/>
            <p:cNvSpPr>
              <a:spLocks noChangeShapeType="1"/>
            </p:cNvSpPr>
            <p:nvPr/>
          </p:nvSpPr>
          <p:spPr bwMode="auto">
            <a:xfrm>
              <a:off x="863" y="2568"/>
              <a:ext cx="8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82" name="Rectangle 36"/>
            <p:cNvSpPr>
              <a:spLocks noChangeArrowheads="1"/>
            </p:cNvSpPr>
            <p:nvPr/>
          </p:nvSpPr>
          <p:spPr bwMode="auto">
            <a:xfrm>
              <a:off x="913" y="2560"/>
              <a:ext cx="26" cy="1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sp>
          <p:nvSpPr>
            <p:cNvPr id="70783" name="Freeform 37"/>
            <p:cNvSpPr>
              <a:spLocks noEditPoints="1"/>
            </p:cNvSpPr>
            <p:nvPr/>
          </p:nvSpPr>
          <p:spPr bwMode="auto">
            <a:xfrm>
              <a:off x="720" y="2350"/>
              <a:ext cx="269" cy="193"/>
            </a:xfrm>
            <a:custGeom>
              <a:avLst/>
              <a:gdLst>
                <a:gd name="T0" fmla="*/ 1 w 538"/>
                <a:gd name="T1" fmla="*/ 0 h 387"/>
                <a:gd name="T2" fmla="*/ 1 w 538"/>
                <a:gd name="T3" fmla="*/ 0 h 387"/>
                <a:gd name="T4" fmla="*/ 1 w 538"/>
                <a:gd name="T5" fmla="*/ 0 h 387"/>
                <a:gd name="T6" fmla="*/ 1 w 538"/>
                <a:gd name="T7" fmla="*/ 0 h 387"/>
                <a:gd name="T8" fmla="*/ 1 w 538"/>
                <a:gd name="T9" fmla="*/ 0 h 387"/>
                <a:gd name="T10" fmla="*/ 1 w 538"/>
                <a:gd name="T11" fmla="*/ 0 h 387"/>
                <a:gd name="T12" fmla="*/ 1 w 538"/>
                <a:gd name="T13" fmla="*/ 0 h 387"/>
                <a:gd name="T14" fmla="*/ 1 w 538"/>
                <a:gd name="T15" fmla="*/ 0 h 387"/>
                <a:gd name="T16" fmla="*/ 1 w 538"/>
                <a:gd name="T17" fmla="*/ 0 h 387"/>
                <a:gd name="T18" fmla="*/ 1 w 538"/>
                <a:gd name="T19" fmla="*/ 0 h 387"/>
                <a:gd name="T20" fmla="*/ 1 w 538"/>
                <a:gd name="T21" fmla="*/ 0 h 387"/>
                <a:gd name="T22" fmla="*/ 1 w 538"/>
                <a:gd name="T23" fmla="*/ 0 h 387"/>
                <a:gd name="T24" fmla="*/ 1 w 538"/>
                <a:gd name="T25" fmla="*/ 0 h 387"/>
                <a:gd name="T26" fmla="*/ 1 w 538"/>
                <a:gd name="T27" fmla="*/ 0 h 387"/>
                <a:gd name="T28" fmla="*/ 1 w 538"/>
                <a:gd name="T29" fmla="*/ 0 h 387"/>
                <a:gd name="T30" fmla="*/ 1 w 538"/>
                <a:gd name="T31" fmla="*/ 0 h 387"/>
                <a:gd name="T32" fmla="*/ 1 w 538"/>
                <a:gd name="T33" fmla="*/ 0 h 387"/>
                <a:gd name="T34" fmla="*/ 1 w 538"/>
                <a:gd name="T35" fmla="*/ 0 h 387"/>
                <a:gd name="T36" fmla="*/ 1 w 538"/>
                <a:gd name="T37" fmla="*/ 0 h 387"/>
                <a:gd name="T38" fmla="*/ 0 w 538"/>
                <a:gd name="T39" fmla="*/ 0 h 387"/>
                <a:gd name="T40" fmla="*/ 1 w 538"/>
                <a:gd name="T41" fmla="*/ 0 h 387"/>
                <a:gd name="T42" fmla="*/ 1 w 538"/>
                <a:gd name="T43" fmla="*/ 0 h 387"/>
                <a:gd name="T44" fmla="*/ 0 w 538"/>
                <a:gd name="T45" fmla="*/ 0 h 387"/>
                <a:gd name="T46" fmla="*/ 0 w 538"/>
                <a:gd name="T47" fmla="*/ 0 h 387"/>
                <a:gd name="T48" fmla="*/ 1 w 538"/>
                <a:gd name="T49" fmla="*/ 0 h 387"/>
                <a:gd name="T50" fmla="*/ 1 w 538"/>
                <a:gd name="T51" fmla="*/ 0 h 387"/>
                <a:gd name="T52" fmla="*/ 1 w 538"/>
                <a:gd name="T53" fmla="*/ 0 h 387"/>
                <a:gd name="T54" fmla="*/ 1 w 538"/>
                <a:gd name="T55" fmla="*/ 0 h 387"/>
                <a:gd name="T56" fmla="*/ 1 w 538"/>
                <a:gd name="T57" fmla="*/ 0 h 387"/>
                <a:gd name="T58" fmla="*/ 1 w 538"/>
                <a:gd name="T59" fmla="*/ 0 h 387"/>
                <a:gd name="T60" fmla="*/ 1 w 538"/>
                <a:gd name="T61" fmla="*/ 0 h 387"/>
                <a:gd name="T62" fmla="*/ 1 w 538"/>
                <a:gd name="T63" fmla="*/ 0 h 387"/>
                <a:gd name="T64" fmla="*/ 1 w 538"/>
                <a:gd name="T65" fmla="*/ 0 h 387"/>
                <a:gd name="T66" fmla="*/ 1 w 538"/>
                <a:gd name="T67" fmla="*/ 0 h 387"/>
                <a:gd name="T68" fmla="*/ 1 w 538"/>
                <a:gd name="T69" fmla="*/ 0 h 387"/>
                <a:gd name="T70" fmla="*/ 1 w 538"/>
                <a:gd name="T71" fmla="*/ 0 h 387"/>
                <a:gd name="T72" fmla="*/ 1 w 538"/>
                <a:gd name="T73" fmla="*/ 0 h 387"/>
                <a:gd name="T74" fmla="*/ 1 w 538"/>
                <a:gd name="T75" fmla="*/ 0 h 387"/>
                <a:gd name="T76" fmla="*/ 1 w 538"/>
                <a:gd name="T77" fmla="*/ 0 h 38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387"/>
                <a:gd name="T119" fmla="*/ 538 w 538"/>
                <a:gd name="T120" fmla="*/ 387 h 387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387">
                  <a:moveTo>
                    <a:pt x="450" y="277"/>
                  </a:moveTo>
                  <a:lnTo>
                    <a:pt x="469" y="277"/>
                  </a:lnTo>
                  <a:lnTo>
                    <a:pt x="469" y="269"/>
                  </a:lnTo>
                  <a:lnTo>
                    <a:pt x="450" y="269"/>
                  </a:lnTo>
                  <a:lnTo>
                    <a:pt x="450" y="277"/>
                  </a:lnTo>
                  <a:close/>
                  <a:moveTo>
                    <a:pt x="122" y="229"/>
                  </a:moveTo>
                  <a:lnTo>
                    <a:pt x="122" y="27"/>
                  </a:lnTo>
                  <a:lnTo>
                    <a:pt x="416" y="27"/>
                  </a:lnTo>
                  <a:lnTo>
                    <a:pt x="416" y="229"/>
                  </a:lnTo>
                  <a:lnTo>
                    <a:pt x="122" y="229"/>
                  </a:lnTo>
                  <a:close/>
                  <a:moveTo>
                    <a:pt x="109" y="243"/>
                  </a:moveTo>
                  <a:lnTo>
                    <a:pt x="429" y="243"/>
                  </a:lnTo>
                  <a:lnTo>
                    <a:pt x="429" y="14"/>
                  </a:lnTo>
                  <a:lnTo>
                    <a:pt x="443" y="14"/>
                  </a:lnTo>
                  <a:lnTo>
                    <a:pt x="443" y="0"/>
                  </a:lnTo>
                  <a:lnTo>
                    <a:pt x="94" y="0"/>
                  </a:lnTo>
                  <a:lnTo>
                    <a:pt x="94" y="256"/>
                  </a:lnTo>
                  <a:lnTo>
                    <a:pt x="109" y="256"/>
                  </a:lnTo>
                  <a:lnTo>
                    <a:pt x="109" y="243"/>
                  </a:lnTo>
                  <a:close/>
                  <a:moveTo>
                    <a:pt x="0" y="373"/>
                  </a:moveTo>
                  <a:lnTo>
                    <a:pt x="54" y="373"/>
                  </a:lnTo>
                  <a:lnTo>
                    <a:pt x="54" y="356"/>
                  </a:lnTo>
                  <a:lnTo>
                    <a:pt x="0" y="356"/>
                  </a:lnTo>
                  <a:lnTo>
                    <a:pt x="0" y="373"/>
                  </a:lnTo>
                  <a:close/>
                  <a:moveTo>
                    <a:pt x="313" y="387"/>
                  </a:moveTo>
                  <a:lnTo>
                    <a:pt x="429" y="387"/>
                  </a:lnTo>
                  <a:lnTo>
                    <a:pt x="429" y="379"/>
                  </a:lnTo>
                  <a:lnTo>
                    <a:pt x="313" y="379"/>
                  </a:lnTo>
                  <a:lnTo>
                    <a:pt x="313" y="387"/>
                  </a:lnTo>
                  <a:close/>
                  <a:moveTo>
                    <a:pt x="519" y="364"/>
                  </a:moveTo>
                  <a:lnTo>
                    <a:pt x="538" y="364"/>
                  </a:lnTo>
                  <a:lnTo>
                    <a:pt x="538" y="356"/>
                  </a:lnTo>
                  <a:lnTo>
                    <a:pt x="519" y="356"/>
                  </a:lnTo>
                  <a:lnTo>
                    <a:pt x="519" y="364"/>
                  </a:lnTo>
                  <a:close/>
                  <a:moveTo>
                    <a:pt x="519" y="383"/>
                  </a:moveTo>
                  <a:lnTo>
                    <a:pt x="538" y="383"/>
                  </a:lnTo>
                  <a:lnTo>
                    <a:pt x="538" y="373"/>
                  </a:lnTo>
                  <a:lnTo>
                    <a:pt x="519" y="373"/>
                  </a:lnTo>
                  <a:lnTo>
                    <a:pt x="519" y="383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84" name="Line 38"/>
            <p:cNvSpPr>
              <a:spLocks noChangeShapeType="1"/>
            </p:cNvSpPr>
            <p:nvPr/>
          </p:nvSpPr>
          <p:spPr bwMode="auto">
            <a:xfrm>
              <a:off x="747" y="2495"/>
              <a:ext cx="21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85" name="Line 39"/>
            <p:cNvSpPr>
              <a:spLocks noChangeShapeType="1"/>
            </p:cNvSpPr>
            <p:nvPr/>
          </p:nvSpPr>
          <p:spPr bwMode="auto">
            <a:xfrm flipV="1">
              <a:off x="801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86" name="Line 40"/>
            <p:cNvSpPr>
              <a:spLocks noChangeShapeType="1"/>
            </p:cNvSpPr>
            <p:nvPr/>
          </p:nvSpPr>
          <p:spPr bwMode="auto">
            <a:xfrm flipV="1">
              <a:off x="855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83" name="Group 41"/>
          <p:cNvGrpSpPr>
            <a:grpSpLocks/>
          </p:cNvGrpSpPr>
          <p:nvPr/>
        </p:nvGrpSpPr>
        <p:grpSpPr bwMode="auto">
          <a:xfrm>
            <a:off x="1165225" y="4867275"/>
            <a:ext cx="454025" cy="457200"/>
            <a:chOff x="712" y="2330"/>
            <a:chExt cx="286" cy="288"/>
          </a:xfrm>
        </p:grpSpPr>
        <p:sp>
          <p:nvSpPr>
            <p:cNvPr id="70763" name="Freeform 42"/>
            <p:cNvSpPr>
              <a:spLocks/>
            </p:cNvSpPr>
            <p:nvPr/>
          </p:nvSpPr>
          <p:spPr bwMode="auto">
            <a:xfrm>
              <a:off x="712" y="2330"/>
              <a:ext cx="286" cy="288"/>
            </a:xfrm>
            <a:custGeom>
              <a:avLst/>
              <a:gdLst>
                <a:gd name="T0" fmla="*/ 1 w 572"/>
                <a:gd name="T1" fmla="*/ 0 h 577"/>
                <a:gd name="T2" fmla="*/ 0 w 572"/>
                <a:gd name="T3" fmla="*/ 0 h 577"/>
                <a:gd name="T4" fmla="*/ 0 w 572"/>
                <a:gd name="T5" fmla="*/ 0 h 577"/>
                <a:gd name="T6" fmla="*/ 1 w 572"/>
                <a:gd name="T7" fmla="*/ 0 h 577"/>
                <a:gd name="T8" fmla="*/ 1 w 572"/>
                <a:gd name="T9" fmla="*/ 0 h 577"/>
                <a:gd name="T10" fmla="*/ 1 w 572"/>
                <a:gd name="T11" fmla="*/ 0 h 577"/>
                <a:gd name="T12" fmla="*/ 1 w 572"/>
                <a:gd name="T13" fmla="*/ 0 h 577"/>
                <a:gd name="T14" fmla="*/ 1 w 572"/>
                <a:gd name="T15" fmla="*/ 0 h 577"/>
                <a:gd name="T16" fmla="*/ 1 w 572"/>
                <a:gd name="T17" fmla="*/ 0 h 577"/>
                <a:gd name="T18" fmla="*/ 1 w 572"/>
                <a:gd name="T19" fmla="*/ 0 h 577"/>
                <a:gd name="T20" fmla="*/ 1 w 572"/>
                <a:gd name="T21" fmla="*/ 0 h 577"/>
                <a:gd name="T22" fmla="*/ 1 w 572"/>
                <a:gd name="T23" fmla="*/ 0 h 577"/>
                <a:gd name="T24" fmla="*/ 1 w 572"/>
                <a:gd name="T25" fmla="*/ 0 h 5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2"/>
                <a:gd name="T40" fmla="*/ 0 h 577"/>
                <a:gd name="T41" fmla="*/ 572 w 572"/>
                <a:gd name="T42" fmla="*/ 577 h 5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2" h="577">
                  <a:moveTo>
                    <a:pt x="126" y="377"/>
                  </a:moveTo>
                  <a:lnTo>
                    <a:pt x="0" y="377"/>
                  </a:lnTo>
                  <a:lnTo>
                    <a:pt x="0" y="577"/>
                  </a:lnTo>
                  <a:lnTo>
                    <a:pt x="572" y="577"/>
                  </a:lnTo>
                  <a:lnTo>
                    <a:pt x="572" y="377"/>
                  </a:lnTo>
                  <a:lnTo>
                    <a:pt x="446" y="377"/>
                  </a:lnTo>
                  <a:lnTo>
                    <a:pt x="446" y="350"/>
                  </a:lnTo>
                  <a:lnTo>
                    <a:pt x="500" y="350"/>
                  </a:lnTo>
                  <a:lnTo>
                    <a:pt x="500" y="0"/>
                  </a:lnTo>
                  <a:lnTo>
                    <a:pt x="71" y="0"/>
                  </a:lnTo>
                  <a:lnTo>
                    <a:pt x="71" y="350"/>
                  </a:lnTo>
                  <a:lnTo>
                    <a:pt x="126" y="350"/>
                  </a:lnTo>
                  <a:lnTo>
                    <a:pt x="126" y="377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64" name="Line 43"/>
            <p:cNvSpPr>
              <a:spLocks noChangeShapeType="1"/>
            </p:cNvSpPr>
            <p:nvPr/>
          </p:nvSpPr>
          <p:spPr bwMode="auto">
            <a:xfrm>
              <a:off x="774" y="2518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65" name="Line 44"/>
            <p:cNvSpPr>
              <a:spLocks noChangeShapeType="1"/>
            </p:cNvSpPr>
            <p:nvPr/>
          </p:nvSpPr>
          <p:spPr bwMode="auto">
            <a:xfrm>
              <a:off x="774" y="2505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66" name="Freeform 45"/>
            <p:cNvSpPr>
              <a:spLocks noEditPoints="1"/>
            </p:cNvSpPr>
            <p:nvPr/>
          </p:nvSpPr>
          <p:spPr bwMode="auto">
            <a:xfrm>
              <a:off x="859" y="2528"/>
              <a:ext cx="116" cy="81"/>
            </a:xfrm>
            <a:custGeom>
              <a:avLst/>
              <a:gdLst>
                <a:gd name="T0" fmla="*/ 0 w 231"/>
                <a:gd name="T1" fmla="*/ 1 h 161"/>
                <a:gd name="T2" fmla="*/ 1 w 231"/>
                <a:gd name="T3" fmla="*/ 1 h 161"/>
                <a:gd name="T4" fmla="*/ 1 w 231"/>
                <a:gd name="T5" fmla="*/ 0 h 161"/>
                <a:gd name="T6" fmla="*/ 0 w 231"/>
                <a:gd name="T7" fmla="*/ 0 h 161"/>
                <a:gd name="T8" fmla="*/ 0 w 231"/>
                <a:gd name="T9" fmla="*/ 1 h 161"/>
                <a:gd name="T10" fmla="*/ 1 w 231"/>
                <a:gd name="T11" fmla="*/ 1 h 161"/>
                <a:gd name="T12" fmla="*/ 1 w 231"/>
                <a:gd name="T13" fmla="*/ 1 h 161"/>
                <a:gd name="T14" fmla="*/ 1 w 231"/>
                <a:gd name="T15" fmla="*/ 0 h 161"/>
                <a:gd name="T16" fmla="*/ 1 w 231"/>
                <a:gd name="T17" fmla="*/ 0 h 161"/>
                <a:gd name="T18" fmla="*/ 1 w 231"/>
                <a:gd name="T19" fmla="*/ 1 h 1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1"/>
                <a:gd name="T31" fmla="*/ 0 h 161"/>
                <a:gd name="T32" fmla="*/ 231 w 231"/>
                <a:gd name="T33" fmla="*/ 161 h 1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1" h="161">
                  <a:moveTo>
                    <a:pt x="0" y="161"/>
                  </a:moveTo>
                  <a:lnTo>
                    <a:pt x="187" y="161"/>
                  </a:lnTo>
                  <a:lnTo>
                    <a:pt x="187" y="0"/>
                  </a:lnTo>
                  <a:lnTo>
                    <a:pt x="0" y="0"/>
                  </a:lnTo>
                  <a:lnTo>
                    <a:pt x="0" y="161"/>
                  </a:lnTo>
                  <a:close/>
                  <a:moveTo>
                    <a:pt x="204" y="27"/>
                  </a:moveTo>
                  <a:lnTo>
                    <a:pt x="231" y="27"/>
                  </a:lnTo>
                  <a:lnTo>
                    <a:pt x="231" y="0"/>
                  </a:lnTo>
                  <a:lnTo>
                    <a:pt x="204" y="0"/>
                  </a:lnTo>
                  <a:lnTo>
                    <a:pt x="204" y="27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67" name="Line 46"/>
            <p:cNvSpPr>
              <a:spLocks noChangeShapeType="1"/>
            </p:cNvSpPr>
            <p:nvPr/>
          </p:nvSpPr>
          <p:spPr bwMode="auto">
            <a:xfrm>
              <a:off x="859" y="2555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68" name="Line 47"/>
            <p:cNvSpPr>
              <a:spLocks noChangeShapeType="1"/>
            </p:cNvSpPr>
            <p:nvPr/>
          </p:nvSpPr>
          <p:spPr bwMode="auto">
            <a:xfrm>
              <a:off x="859" y="2582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69" name="Line 48"/>
            <p:cNvSpPr>
              <a:spLocks noChangeShapeType="1"/>
            </p:cNvSpPr>
            <p:nvPr/>
          </p:nvSpPr>
          <p:spPr bwMode="auto">
            <a:xfrm>
              <a:off x="863" y="2568"/>
              <a:ext cx="8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70" name="Rectangle 49"/>
            <p:cNvSpPr>
              <a:spLocks noChangeArrowheads="1"/>
            </p:cNvSpPr>
            <p:nvPr/>
          </p:nvSpPr>
          <p:spPr bwMode="auto">
            <a:xfrm>
              <a:off x="913" y="2560"/>
              <a:ext cx="26" cy="1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sp>
          <p:nvSpPr>
            <p:cNvPr id="70771" name="Freeform 50"/>
            <p:cNvSpPr>
              <a:spLocks noEditPoints="1"/>
            </p:cNvSpPr>
            <p:nvPr/>
          </p:nvSpPr>
          <p:spPr bwMode="auto">
            <a:xfrm>
              <a:off x="720" y="2350"/>
              <a:ext cx="269" cy="193"/>
            </a:xfrm>
            <a:custGeom>
              <a:avLst/>
              <a:gdLst>
                <a:gd name="T0" fmla="*/ 1 w 538"/>
                <a:gd name="T1" fmla="*/ 0 h 387"/>
                <a:gd name="T2" fmla="*/ 1 w 538"/>
                <a:gd name="T3" fmla="*/ 0 h 387"/>
                <a:gd name="T4" fmla="*/ 1 w 538"/>
                <a:gd name="T5" fmla="*/ 0 h 387"/>
                <a:gd name="T6" fmla="*/ 1 w 538"/>
                <a:gd name="T7" fmla="*/ 0 h 387"/>
                <a:gd name="T8" fmla="*/ 1 w 538"/>
                <a:gd name="T9" fmla="*/ 0 h 387"/>
                <a:gd name="T10" fmla="*/ 1 w 538"/>
                <a:gd name="T11" fmla="*/ 0 h 387"/>
                <a:gd name="T12" fmla="*/ 1 w 538"/>
                <a:gd name="T13" fmla="*/ 0 h 387"/>
                <a:gd name="T14" fmla="*/ 1 w 538"/>
                <a:gd name="T15" fmla="*/ 0 h 387"/>
                <a:gd name="T16" fmla="*/ 1 w 538"/>
                <a:gd name="T17" fmla="*/ 0 h 387"/>
                <a:gd name="T18" fmla="*/ 1 w 538"/>
                <a:gd name="T19" fmla="*/ 0 h 387"/>
                <a:gd name="T20" fmla="*/ 1 w 538"/>
                <a:gd name="T21" fmla="*/ 0 h 387"/>
                <a:gd name="T22" fmla="*/ 1 w 538"/>
                <a:gd name="T23" fmla="*/ 0 h 387"/>
                <a:gd name="T24" fmla="*/ 1 w 538"/>
                <a:gd name="T25" fmla="*/ 0 h 387"/>
                <a:gd name="T26" fmla="*/ 1 w 538"/>
                <a:gd name="T27" fmla="*/ 0 h 387"/>
                <a:gd name="T28" fmla="*/ 1 w 538"/>
                <a:gd name="T29" fmla="*/ 0 h 387"/>
                <a:gd name="T30" fmla="*/ 1 w 538"/>
                <a:gd name="T31" fmla="*/ 0 h 387"/>
                <a:gd name="T32" fmla="*/ 1 w 538"/>
                <a:gd name="T33" fmla="*/ 0 h 387"/>
                <a:gd name="T34" fmla="*/ 1 w 538"/>
                <a:gd name="T35" fmla="*/ 0 h 387"/>
                <a:gd name="T36" fmla="*/ 1 w 538"/>
                <a:gd name="T37" fmla="*/ 0 h 387"/>
                <a:gd name="T38" fmla="*/ 0 w 538"/>
                <a:gd name="T39" fmla="*/ 0 h 387"/>
                <a:gd name="T40" fmla="*/ 1 w 538"/>
                <a:gd name="T41" fmla="*/ 0 h 387"/>
                <a:gd name="T42" fmla="*/ 1 w 538"/>
                <a:gd name="T43" fmla="*/ 0 h 387"/>
                <a:gd name="T44" fmla="*/ 0 w 538"/>
                <a:gd name="T45" fmla="*/ 0 h 387"/>
                <a:gd name="T46" fmla="*/ 0 w 538"/>
                <a:gd name="T47" fmla="*/ 0 h 387"/>
                <a:gd name="T48" fmla="*/ 1 w 538"/>
                <a:gd name="T49" fmla="*/ 0 h 387"/>
                <a:gd name="T50" fmla="*/ 1 w 538"/>
                <a:gd name="T51" fmla="*/ 0 h 387"/>
                <a:gd name="T52" fmla="*/ 1 w 538"/>
                <a:gd name="T53" fmla="*/ 0 h 387"/>
                <a:gd name="T54" fmla="*/ 1 w 538"/>
                <a:gd name="T55" fmla="*/ 0 h 387"/>
                <a:gd name="T56" fmla="*/ 1 w 538"/>
                <a:gd name="T57" fmla="*/ 0 h 387"/>
                <a:gd name="T58" fmla="*/ 1 w 538"/>
                <a:gd name="T59" fmla="*/ 0 h 387"/>
                <a:gd name="T60" fmla="*/ 1 w 538"/>
                <a:gd name="T61" fmla="*/ 0 h 387"/>
                <a:gd name="T62" fmla="*/ 1 w 538"/>
                <a:gd name="T63" fmla="*/ 0 h 387"/>
                <a:gd name="T64" fmla="*/ 1 w 538"/>
                <a:gd name="T65" fmla="*/ 0 h 387"/>
                <a:gd name="T66" fmla="*/ 1 w 538"/>
                <a:gd name="T67" fmla="*/ 0 h 387"/>
                <a:gd name="T68" fmla="*/ 1 w 538"/>
                <a:gd name="T69" fmla="*/ 0 h 387"/>
                <a:gd name="T70" fmla="*/ 1 w 538"/>
                <a:gd name="T71" fmla="*/ 0 h 387"/>
                <a:gd name="T72" fmla="*/ 1 w 538"/>
                <a:gd name="T73" fmla="*/ 0 h 387"/>
                <a:gd name="T74" fmla="*/ 1 w 538"/>
                <a:gd name="T75" fmla="*/ 0 h 387"/>
                <a:gd name="T76" fmla="*/ 1 w 538"/>
                <a:gd name="T77" fmla="*/ 0 h 38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387"/>
                <a:gd name="T119" fmla="*/ 538 w 538"/>
                <a:gd name="T120" fmla="*/ 387 h 387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387">
                  <a:moveTo>
                    <a:pt x="450" y="277"/>
                  </a:moveTo>
                  <a:lnTo>
                    <a:pt x="469" y="277"/>
                  </a:lnTo>
                  <a:lnTo>
                    <a:pt x="469" y="269"/>
                  </a:lnTo>
                  <a:lnTo>
                    <a:pt x="450" y="269"/>
                  </a:lnTo>
                  <a:lnTo>
                    <a:pt x="450" y="277"/>
                  </a:lnTo>
                  <a:close/>
                  <a:moveTo>
                    <a:pt x="122" y="229"/>
                  </a:moveTo>
                  <a:lnTo>
                    <a:pt x="122" y="27"/>
                  </a:lnTo>
                  <a:lnTo>
                    <a:pt x="416" y="27"/>
                  </a:lnTo>
                  <a:lnTo>
                    <a:pt x="416" y="229"/>
                  </a:lnTo>
                  <a:lnTo>
                    <a:pt x="122" y="229"/>
                  </a:lnTo>
                  <a:close/>
                  <a:moveTo>
                    <a:pt x="109" y="243"/>
                  </a:moveTo>
                  <a:lnTo>
                    <a:pt x="429" y="243"/>
                  </a:lnTo>
                  <a:lnTo>
                    <a:pt x="429" y="14"/>
                  </a:lnTo>
                  <a:lnTo>
                    <a:pt x="443" y="14"/>
                  </a:lnTo>
                  <a:lnTo>
                    <a:pt x="443" y="0"/>
                  </a:lnTo>
                  <a:lnTo>
                    <a:pt x="94" y="0"/>
                  </a:lnTo>
                  <a:lnTo>
                    <a:pt x="94" y="256"/>
                  </a:lnTo>
                  <a:lnTo>
                    <a:pt x="109" y="256"/>
                  </a:lnTo>
                  <a:lnTo>
                    <a:pt x="109" y="243"/>
                  </a:lnTo>
                  <a:close/>
                  <a:moveTo>
                    <a:pt x="0" y="373"/>
                  </a:moveTo>
                  <a:lnTo>
                    <a:pt x="54" y="373"/>
                  </a:lnTo>
                  <a:lnTo>
                    <a:pt x="54" y="356"/>
                  </a:lnTo>
                  <a:lnTo>
                    <a:pt x="0" y="356"/>
                  </a:lnTo>
                  <a:lnTo>
                    <a:pt x="0" y="373"/>
                  </a:lnTo>
                  <a:close/>
                  <a:moveTo>
                    <a:pt x="313" y="387"/>
                  </a:moveTo>
                  <a:lnTo>
                    <a:pt x="429" y="387"/>
                  </a:lnTo>
                  <a:lnTo>
                    <a:pt x="429" y="379"/>
                  </a:lnTo>
                  <a:lnTo>
                    <a:pt x="313" y="379"/>
                  </a:lnTo>
                  <a:lnTo>
                    <a:pt x="313" y="387"/>
                  </a:lnTo>
                  <a:close/>
                  <a:moveTo>
                    <a:pt x="519" y="364"/>
                  </a:moveTo>
                  <a:lnTo>
                    <a:pt x="538" y="364"/>
                  </a:lnTo>
                  <a:lnTo>
                    <a:pt x="538" y="356"/>
                  </a:lnTo>
                  <a:lnTo>
                    <a:pt x="519" y="356"/>
                  </a:lnTo>
                  <a:lnTo>
                    <a:pt x="519" y="364"/>
                  </a:lnTo>
                  <a:close/>
                  <a:moveTo>
                    <a:pt x="519" y="383"/>
                  </a:moveTo>
                  <a:lnTo>
                    <a:pt x="538" y="383"/>
                  </a:lnTo>
                  <a:lnTo>
                    <a:pt x="538" y="373"/>
                  </a:lnTo>
                  <a:lnTo>
                    <a:pt x="519" y="373"/>
                  </a:lnTo>
                  <a:lnTo>
                    <a:pt x="519" y="383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72" name="Line 51"/>
            <p:cNvSpPr>
              <a:spLocks noChangeShapeType="1"/>
            </p:cNvSpPr>
            <p:nvPr/>
          </p:nvSpPr>
          <p:spPr bwMode="auto">
            <a:xfrm>
              <a:off x="747" y="2495"/>
              <a:ext cx="21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73" name="Line 52"/>
            <p:cNvSpPr>
              <a:spLocks noChangeShapeType="1"/>
            </p:cNvSpPr>
            <p:nvPr/>
          </p:nvSpPr>
          <p:spPr bwMode="auto">
            <a:xfrm flipV="1">
              <a:off x="801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74" name="Line 53"/>
            <p:cNvSpPr>
              <a:spLocks noChangeShapeType="1"/>
            </p:cNvSpPr>
            <p:nvPr/>
          </p:nvSpPr>
          <p:spPr bwMode="auto">
            <a:xfrm flipV="1">
              <a:off x="855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84" name="Group 54"/>
          <p:cNvGrpSpPr>
            <a:grpSpLocks/>
          </p:cNvGrpSpPr>
          <p:nvPr/>
        </p:nvGrpSpPr>
        <p:grpSpPr bwMode="auto">
          <a:xfrm>
            <a:off x="4513263" y="2054225"/>
            <a:ext cx="454025" cy="455613"/>
            <a:chOff x="712" y="2330"/>
            <a:chExt cx="286" cy="288"/>
          </a:xfrm>
        </p:grpSpPr>
        <p:sp>
          <p:nvSpPr>
            <p:cNvPr id="70751" name="Freeform 55"/>
            <p:cNvSpPr>
              <a:spLocks/>
            </p:cNvSpPr>
            <p:nvPr/>
          </p:nvSpPr>
          <p:spPr bwMode="auto">
            <a:xfrm>
              <a:off x="712" y="2330"/>
              <a:ext cx="286" cy="288"/>
            </a:xfrm>
            <a:custGeom>
              <a:avLst/>
              <a:gdLst>
                <a:gd name="T0" fmla="*/ 1 w 572"/>
                <a:gd name="T1" fmla="*/ 0 h 577"/>
                <a:gd name="T2" fmla="*/ 0 w 572"/>
                <a:gd name="T3" fmla="*/ 0 h 577"/>
                <a:gd name="T4" fmla="*/ 0 w 572"/>
                <a:gd name="T5" fmla="*/ 0 h 577"/>
                <a:gd name="T6" fmla="*/ 1 w 572"/>
                <a:gd name="T7" fmla="*/ 0 h 577"/>
                <a:gd name="T8" fmla="*/ 1 w 572"/>
                <a:gd name="T9" fmla="*/ 0 h 577"/>
                <a:gd name="T10" fmla="*/ 1 w 572"/>
                <a:gd name="T11" fmla="*/ 0 h 577"/>
                <a:gd name="T12" fmla="*/ 1 w 572"/>
                <a:gd name="T13" fmla="*/ 0 h 577"/>
                <a:gd name="T14" fmla="*/ 1 w 572"/>
                <a:gd name="T15" fmla="*/ 0 h 577"/>
                <a:gd name="T16" fmla="*/ 1 w 572"/>
                <a:gd name="T17" fmla="*/ 0 h 577"/>
                <a:gd name="T18" fmla="*/ 1 w 572"/>
                <a:gd name="T19" fmla="*/ 0 h 577"/>
                <a:gd name="T20" fmla="*/ 1 w 572"/>
                <a:gd name="T21" fmla="*/ 0 h 577"/>
                <a:gd name="T22" fmla="*/ 1 w 572"/>
                <a:gd name="T23" fmla="*/ 0 h 577"/>
                <a:gd name="T24" fmla="*/ 1 w 572"/>
                <a:gd name="T25" fmla="*/ 0 h 5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2"/>
                <a:gd name="T40" fmla="*/ 0 h 577"/>
                <a:gd name="T41" fmla="*/ 572 w 572"/>
                <a:gd name="T42" fmla="*/ 577 h 5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2" h="577">
                  <a:moveTo>
                    <a:pt x="126" y="377"/>
                  </a:moveTo>
                  <a:lnTo>
                    <a:pt x="0" y="377"/>
                  </a:lnTo>
                  <a:lnTo>
                    <a:pt x="0" y="577"/>
                  </a:lnTo>
                  <a:lnTo>
                    <a:pt x="572" y="577"/>
                  </a:lnTo>
                  <a:lnTo>
                    <a:pt x="572" y="377"/>
                  </a:lnTo>
                  <a:lnTo>
                    <a:pt x="446" y="377"/>
                  </a:lnTo>
                  <a:lnTo>
                    <a:pt x="446" y="350"/>
                  </a:lnTo>
                  <a:lnTo>
                    <a:pt x="500" y="350"/>
                  </a:lnTo>
                  <a:lnTo>
                    <a:pt x="500" y="0"/>
                  </a:lnTo>
                  <a:lnTo>
                    <a:pt x="71" y="0"/>
                  </a:lnTo>
                  <a:lnTo>
                    <a:pt x="71" y="350"/>
                  </a:lnTo>
                  <a:lnTo>
                    <a:pt x="126" y="350"/>
                  </a:lnTo>
                  <a:lnTo>
                    <a:pt x="126" y="377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52" name="Line 56"/>
            <p:cNvSpPr>
              <a:spLocks noChangeShapeType="1"/>
            </p:cNvSpPr>
            <p:nvPr/>
          </p:nvSpPr>
          <p:spPr bwMode="auto">
            <a:xfrm>
              <a:off x="774" y="2518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53" name="Line 57"/>
            <p:cNvSpPr>
              <a:spLocks noChangeShapeType="1"/>
            </p:cNvSpPr>
            <p:nvPr/>
          </p:nvSpPr>
          <p:spPr bwMode="auto">
            <a:xfrm>
              <a:off x="774" y="2505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54" name="Freeform 58"/>
            <p:cNvSpPr>
              <a:spLocks noEditPoints="1"/>
            </p:cNvSpPr>
            <p:nvPr/>
          </p:nvSpPr>
          <p:spPr bwMode="auto">
            <a:xfrm>
              <a:off x="859" y="2528"/>
              <a:ext cx="116" cy="81"/>
            </a:xfrm>
            <a:custGeom>
              <a:avLst/>
              <a:gdLst>
                <a:gd name="T0" fmla="*/ 0 w 231"/>
                <a:gd name="T1" fmla="*/ 1 h 161"/>
                <a:gd name="T2" fmla="*/ 1 w 231"/>
                <a:gd name="T3" fmla="*/ 1 h 161"/>
                <a:gd name="T4" fmla="*/ 1 w 231"/>
                <a:gd name="T5" fmla="*/ 0 h 161"/>
                <a:gd name="T6" fmla="*/ 0 w 231"/>
                <a:gd name="T7" fmla="*/ 0 h 161"/>
                <a:gd name="T8" fmla="*/ 0 w 231"/>
                <a:gd name="T9" fmla="*/ 1 h 161"/>
                <a:gd name="T10" fmla="*/ 1 w 231"/>
                <a:gd name="T11" fmla="*/ 1 h 161"/>
                <a:gd name="T12" fmla="*/ 1 w 231"/>
                <a:gd name="T13" fmla="*/ 1 h 161"/>
                <a:gd name="T14" fmla="*/ 1 w 231"/>
                <a:gd name="T15" fmla="*/ 0 h 161"/>
                <a:gd name="T16" fmla="*/ 1 w 231"/>
                <a:gd name="T17" fmla="*/ 0 h 161"/>
                <a:gd name="T18" fmla="*/ 1 w 231"/>
                <a:gd name="T19" fmla="*/ 1 h 1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1"/>
                <a:gd name="T31" fmla="*/ 0 h 161"/>
                <a:gd name="T32" fmla="*/ 231 w 231"/>
                <a:gd name="T33" fmla="*/ 161 h 1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1" h="161">
                  <a:moveTo>
                    <a:pt x="0" y="161"/>
                  </a:moveTo>
                  <a:lnTo>
                    <a:pt x="187" y="161"/>
                  </a:lnTo>
                  <a:lnTo>
                    <a:pt x="187" y="0"/>
                  </a:lnTo>
                  <a:lnTo>
                    <a:pt x="0" y="0"/>
                  </a:lnTo>
                  <a:lnTo>
                    <a:pt x="0" y="161"/>
                  </a:lnTo>
                  <a:close/>
                  <a:moveTo>
                    <a:pt x="204" y="27"/>
                  </a:moveTo>
                  <a:lnTo>
                    <a:pt x="231" y="27"/>
                  </a:lnTo>
                  <a:lnTo>
                    <a:pt x="231" y="0"/>
                  </a:lnTo>
                  <a:lnTo>
                    <a:pt x="204" y="0"/>
                  </a:lnTo>
                  <a:lnTo>
                    <a:pt x="204" y="27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55" name="Line 59"/>
            <p:cNvSpPr>
              <a:spLocks noChangeShapeType="1"/>
            </p:cNvSpPr>
            <p:nvPr/>
          </p:nvSpPr>
          <p:spPr bwMode="auto">
            <a:xfrm>
              <a:off x="859" y="2555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56" name="Line 60"/>
            <p:cNvSpPr>
              <a:spLocks noChangeShapeType="1"/>
            </p:cNvSpPr>
            <p:nvPr/>
          </p:nvSpPr>
          <p:spPr bwMode="auto">
            <a:xfrm>
              <a:off x="859" y="2582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57" name="Line 61"/>
            <p:cNvSpPr>
              <a:spLocks noChangeShapeType="1"/>
            </p:cNvSpPr>
            <p:nvPr/>
          </p:nvSpPr>
          <p:spPr bwMode="auto">
            <a:xfrm>
              <a:off x="863" y="2568"/>
              <a:ext cx="8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58" name="Rectangle 62"/>
            <p:cNvSpPr>
              <a:spLocks noChangeArrowheads="1"/>
            </p:cNvSpPr>
            <p:nvPr/>
          </p:nvSpPr>
          <p:spPr bwMode="auto">
            <a:xfrm>
              <a:off x="913" y="2560"/>
              <a:ext cx="26" cy="1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sp>
          <p:nvSpPr>
            <p:cNvPr id="70759" name="Freeform 63"/>
            <p:cNvSpPr>
              <a:spLocks noEditPoints="1"/>
            </p:cNvSpPr>
            <p:nvPr/>
          </p:nvSpPr>
          <p:spPr bwMode="auto">
            <a:xfrm>
              <a:off x="720" y="2350"/>
              <a:ext cx="269" cy="193"/>
            </a:xfrm>
            <a:custGeom>
              <a:avLst/>
              <a:gdLst>
                <a:gd name="T0" fmla="*/ 1 w 538"/>
                <a:gd name="T1" fmla="*/ 0 h 387"/>
                <a:gd name="T2" fmla="*/ 1 w 538"/>
                <a:gd name="T3" fmla="*/ 0 h 387"/>
                <a:gd name="T4" fmla="*/ 1 w 538"/>
                <a:gd name="T5" fmla="*/ 0 h 387"/>
                <a:gd name="T6" fmla="*/ 1 w 538"/>
                <a:gd name="T7" fmla="*/ 0 h 387"/>
                <a:gd name="T8" fmla="*/ 1 w 538"/>
                <a:gd name="T9" fmla="*/ 0 h 387"/>
                <a:gd name="T10" fmla="*/ 1 w 538"/>
                <a:gd name="T11" fmla="*/ 0 h 387"/>
                <a:gd name="T12" fmla="*/ 1 w 538"/>
                <a:gd name="T13" fmla="*/ 0 h 387"/>
                <a:gd name="T14" fmla="*/ 1 w 538"/>
                <a:gd name="T15" fmla="*/ 0 h 387"/>
                <a:gd name="T16" fmla="*/ 1 w 538"/>
                <a:gd name="T17" fmla="*/ 0 h 387"/>
                <a:gd name="T18" fmla="*/ 1 w 538"/>
                <a:gd name="T19" fmla="*/ 0 h 387"/>
                <a:gd name="T20" fmla="*/ 1 w 538"/>
                <a:gd name="T21" fmla="*/ 0 h 387"/>
                <a:gd name="T22" fmla="*/ 1 w 538"/>
                <a:gd name="T23" fmla="*/ 0 h 387"/>
                <a:gd name="T24" fmla="*/ 1 w 538"/>
                <a:gd name="T25" fmla="*/ 0 h 387"/>
                <a:gd name="T26" fmla="*/ 1 w 538"/>
                <a:gd name="T27" fmla="*/ 0 h 387"/>
                <a:gd name="T28" fmla="*/ 1 w 538"/>
                <a:gd name="T29" fmla="*/ 0 h 387"/>
                <a:gd name="T30" fmla="*/ 1 w 538"/>
                <a:gd name="T31" fmla="*/ 0 h 387"/>
                <a:gd name="T32" fmla="*/ 1 w 538"/>
                <a:gd name="T33" fmla="*/ 0 h 387"/>
                <a:gd name="T34" fmla="*/ 1 w 538"/>
                <a:gd name="T35" fmla="*/ 0 h 387"/>
                <a:gd name="T36" fmla="*/ 1 w 538"/>
                <a:gd name="T37" fmla="*/ 0 h 387"/>
                <a:gd name="T38" fmla="*/ 0 w 538"/>
                <a:gd name="T39" fmla="*/ 0 h 387"/>
                <a:gd name="T40" fmla="*/ 1 w 538"/>
                <a:gd name="T41" fmla="*/ 0 h 387"/>
                <a:gd name="T42" fmla="*/ 1 w 538"/>
                <a:gd name="T43" fmla="*/ 0 h 387"/>
                <a:gd name="T44" fmla="*/ 0 w 538"/>
                <a:gd name="T45" fmla="*/ 0 h 387"/>
                <a:gd name="T46" fmla="*/ 0 w 538"/>
                <a:gd name="T47" fmla="*/ 0 h 387"/>
                <a:gd name="T48" fmla="*/ 1 w 538"/>
                <a:gd name="T49" fmla="*/ 0 h 387"/>
                <a:gd name="T50" fmla="*/ 1 w 538"/>
                <a:gd name="T51" fmla="*/ 0 h 387"/>
                <a:gd name="T52" fmla="*/ 1 w 538"/>
                <a:gd name="T53" fmla="*/ 0 h 387"/>
                <a:gd name="T54" fmla="*/ 1 w 538"/>
                <a:gd name="T55" fmla="*/ 0 h 387"/>
                <a:gd name="T56" fmla="*/ 1 w 538"/>
                <a:gd name="T57" fmla="*/ 0 h 387"/>
                <a:gd name="T58" fmla="*/ 1 w 538"/>
                <a:gd name="T59" fmla="*/ 0 h 387"/>
                <a:gd name="T60" fmla="*/ 1 w 538"/>
                <a:gd name="T61" fmla="*/ 0 h 387"/>
                <a:gd name="T62" fmla="*/ 1 w 538"/>
                <a:gd name="T63" fmla="*/ 0 h 387"/>
                <a:gd name="T64" fmla="*/ 1 w 538"/>
                <a:gd name="T65" fmla="*/ 0 h 387"/>
                <a:gd name="T66" fmla="*/ 1 w 538"/>
                <a:gd name="T67" fmla="*/ 0 h 387"/>
                <a:gd name="T68" fmla="*/ 1 w 538"/>
                <a:gd name="T69" fmla="*/ 0 h 387"/>
                <a:gd name="T70" fmla="*/ 1 w 538"/>
                <a:gd name="T71" fmla="*/ 0 h 387"/>
                <a:gd name="T72" fmla="*/ 1 w 538"/>
                <a:gd name="T73" fmla="*/ 0 h 387"/>
                <a:gd name="T74" fmla="*/ 1 w 538"/>
                <a:gd name="T75" fmla="*/ 0 h 387"/>
                <a:gd name="T76" fmla="*/ 1 w 538"/>
                <a:gd name="T77" fmla="*/ 0 h 38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387"/>
                <a:gd name="T119" fmla="*/ 538 w 538"/>
                <a:gd name="T120" fmla="*/ 387 h 387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387">
                  <a:moveTo>
                    <a:pt x="450" y="277"/>
                  </a:moveTo>
                  <a:lnTo>
                    <a:pt x="469" y="277"/>
                  </a:lnTo>
                  <a:lnTo>
                    <a:pt x="469" y="269"/>
                  </a:lnTo>
                  <a:lnTo>
                    <a:pt x="450" y="269"/>
                  </a:lnTo>
                  <a:lnTo>
                    <a:pt x="450" y="277"/>
                  </a:lnTo>
                  <a:close/>
                  <a:moveTo>
                    <a:pt x="122" y="229"/>
                  </a:moveTo>
                  <a:lnTo>
                    <a:pt x="122" y="27"/>
                  </a:lnTo>
                  <a:lnTo>
                    <a:pt x="416" y="27"/>
                  </a:lnTo>
                  <a:lnTo>
                    <a:pt x="416" y="229"/>
                  </a:lnTo>
                  <a:lnTo>
                    <a:pt x="122" y="229"/>
                  </a:lnTo>
                  <a:close/>
                  <a:moveTo>
                    <a:pt x="109" y="243"/>
                  </a:moveTo>
                  <a:lnTo>
                    <a:pt x="429" y="243"/>
                  </a:lnTo>
                  <a:lnTo>
                    <a:pt x="429" y="14"/>
                  </a:lnTo>
                  <a:lnTo>
                    <a:pt x="443" y="14"/>
                  </a:lnTo>
                  <a:lnTo>
                    <a:pt x="443" y="0"/>
                  </a:lnTo>
                  <a:lnTo>
                    <a:pt x="94" y="0"/>
                  </a:lnTo>
                  <a:lnTo>
                    <a:pt x="94" y="256"/>
                  </a:lnTo>
                  <a:lnTo>
                    <a:pt x="109" y="256"/>
                  </a:lnTo>
                  <a:lnTo>
                    <a:pt x="109" y="243"/>
                  </a:lnTo>
                  <a:close/>
                  <a:moveTo>
                    <a:pt x="0" y="373"/>
                  </a:moveTo>
                  <a:lnTo>
                    <a:pt x="54" y="373"/>
                  </a:lnTo>
                  <a:lnTo>
                    <a:pt x="54" y="356"/>
                  </a:lnTo>
                  <a:lnTo>
                    <a:pt x="0" y="356"/>
                  </a:lnTo>
                  <a:lnTo>
                    <a:pt x="0" y="373"/>
                  </a:lnTo>
                  <a:close/>
                  <a:moveTo>
                    <a:pt x="313" y="387"/>
                  </a:moveTo>
                  <a:lnTo>
                    <a:pt x="429" y="387"/>
                  </a:lnTo>
                  <a:lnTo>
                    <a:pt x="429" y="379"/>
                  </a:lnTo>
                  <a:lnTo>
                    <a:pt x="313" y="379"/>
                  </a:lnTo>
                  <a:lnTo>
                    <a:pt x="313" y="387"/>
                  </a:lnTo>
                  <a:close/>
                  <a:moveTo>
                    <a:pt x="519" y="364"/>
                  </a:moveTo>
                  <a:lnTo>
                    <a:pt x="538" y="364"/>
                  </a:lnTo>
                  <a:lnTo>
                    <a:pt x="538" y="356"/>
                  </a:lnTo>
                  <a:lnTo>
                    <a:pt x="519" y="356"/>
                  </a:lnTo>
                  <a:lnTo>
                    <a:pt x="519" y="364"/>
                  </a:lnTo>
                  <a:close/>
                  <a:moveTo>
                    <a:pt x="519" y="383"/>
                  </a:moveTo>
                  <a:lnTo>
                    <a:pt x="538" y="383"/>
                  </a:lnTo>
                  <a:lnTo>
                    <a:pt x="538" y="373"/>
                  </a:lnTo>
                  <a:lnTo>
                    <a:pt x="519" y="373"/>
                  </a:lnTo>
                  <a:lnTo>
                    <a:pt x="519" y="383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60" name="Line 64"/>
            <p:cNvSpPr>
              <a:spLocks noChangeShapeType="1"/>
            </p:cNvSpPr>
            <p:nvPr/>
          </p:nvSpPr>
          <p:spPr bwMode="auto">
            <a:xfrm>
              <a:off x="747" y="2495"/>
              <a:ext cx="21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61" name="Line 65"/>
            <p:cNvSpPr>
              <a:spLocks noChangeShapeType="1"/>
            </p:cNvSpPr>
            <p:nvPr/>
          </p:nvSpPr>
          <p:spPr bwMode="auto">
            <a:xfrm flipV="1">
              <a:off x="801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62" name="Line 66"/>
            <p:cNvSpPr>
              <a:spLocks noChangeShapeType="1"/>
            </p:cNvSpPr>
            <p:nvPr/>
          </p:nvSpPr>
          <p:spPr bwMode="auto">
            <a:xfrm flipV="1">
              <a:off x="855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85" name="Group 67"/>
          <p:cNvGrpSpPr>
            <a:grpSpLocks/>
          </p:cNvGrpSpPr>
          <p:nvPr/>
        </p:nvGrpSpPr>
        <p:grpSpPr bwMode="auto">
          <a:xfrm>
            <a:off x="7785100" y="2509838"/>
            <a:ext cx="454025" cy="457200"/>
            <a:chOff x="712" y="2330"/>
            <a:chExt cx="286" cy="288"/>
          </a:xfrm>
        </p:grpSpPr>
        <p:sp>
          <p:nvSpPr>
            <p:cNvPr id="70739" name="Freeform 68"/>
            <p:cNvSpPr>
              <a:spLocks/>
            </p:cNvSpPr>
            <p:nvPr/>
          </p:nvSpPr>
          <p:spPr bwMode="auto">
            <a:xfrm>
              <a:off x="712" y="2330"/>
              <a:ext cx="286" cy="288"/>
            </a:xfrm>
            <a:custGeom>
              <a:avLst/>
              <a:gdLst>
                <a:gd name="T0" fmla="*/ 1 w 572"/>
                <a:gd name="T1" fmla="*/ 0 h 577"/>
                <a:gd name="T2" fmla="*/ 0 w 572"/>
                <a:gd name="T3" fmla="*/ 0 h 577"/>
                <a:gd name="T4" fmla="*/ 0 w 572"/>
                <a:gd name="T5" fmla="*/ 0 h 577"/>
                <a:gd name="T6" fmla="*/ 1 w 572"/>
                <a:gd name="T7" fmla="*/ 0 h 577"/>
                <a:gd name="T8" fmla="*/ 1 w 572"/>
                <a:gd name="T9" fmla="*/ 0 h 577"/>
                <a:gd name="T10" fmla="*/ 1 w 572"/>
                <a:gd name="T11" fmla="*/ 0 h 577"/>
                <a:gd name="T12" fmla="*/ 1 w 572"/>
                <a:gd name="T13" fmla="*/ 0 h 577"/>
                <a:gd name="T14" fmla="*/ 1 w 572"/>
                <a:gd name="T15" fmla="*/ 0 h 577"/>
                <a:gd name="T16" fmla="*/ 1 w 572"/>
                <a:gd name="T17" fmla="*/ 0 h 577"/>
                <a:gd name="T18" fmla="*/ 1 w 572"/>
                <a:gd name="T19" fmla="*/ 0 h 577"/>
                <a:gd name="T20" fmla="*/ 1 w 572"/>
                <a:gd name="T21" fmla="*/ 0 h 577"/>
                <a:gd name="T22" fmla="*/ 1 w 572"/>
                <a:gd name="T23" fmla="*/ 0 h 577"/>
                <a:gd name="T24" fmla="*/ 1 w 572"/>
                <a:gd name="T25" fmla="*/ 0 h 5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2"/>
                <a:gd name="T40" fmla="*/ 0 h 577"/>
                <a:gd name="T41" fmla="*/ 572 w 572"/>
                <a:gd name="T42" fmla="*/ 577 h 5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2" h="577">
                  <a:moveTo>
                    <a:pt x="126" y="377"/>
                  </a:moveTo>
                  <a:lnTo>
                    <a:pt x="0" y="377"/>
                  </a:lnTo>
                  <a:lnTo>
                    <a:pt x="0" y="577"/>
                  </a:lnTo>
                  <a:lnTo>
                    <a:pt x="572" y="577"/>
                  </a:lnTo>
                  <a:lnTo>
                    <a:pt x="572" y="377"/>
                  </a:lnTo>
                  <a:lnTo>
                    <a:pt x="446" y="377"/>
                  </a:lnTo>
                  <a:lnTo>
                    <a:pt x="446" y="350"/>
                  </a:lnTo>
                  <a:lnTo>
                    <a:pt x="500" y="350"/>
                  </a:lnTo>
                  <a:lnTo>
                    <a:pt x="500" y="0"/>
                  </a:lnTo>
                  <a:lnTo>
                    <a:pt x="71" y="0"/>
                  </a:lnTo>
                  <a:lnTo>
                    <a:pt x="71" y="350"/>
                  </a:lnTo>
                  <a:lnTo>
                    <a:pt x="126" y="350"/>
                  </a:lnTo>
                  <a:lnTo>
                    <a:pt x="126" y="377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40" name="Line 69"/>
            <p:cNvSpPr>
              <a:spLocks noChangeShapeType="1"/>
            </p:cNvSpPr>
            <p:nvPr/>
          </p:nvSpPr>
          <p:spPr bwMode="auto">
            <a:xfrm>
              <a:off x="774" y="2518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41" name="Line 70"/>
            <p:cNvSpPr>
              <a:spLocks noChangeShapeType="1"/>
            </p:cNvSpPr>
            <p:nvPr/>
          </p:nvSpPr>
          <p:spPr bwMode="auto">
            <a:xfrm>
              <a:off x="774" y="2505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42" name="Freeform 71"/>
            <p:cNvSpPr>
              <a:spLocks noEditPoints="1"/>
            </p:cNvSpPr>
            <p:nvPr/>
          </p:nvSpPr>
          <p:spPr bwMode="auto">
            <a:xfrm>
              <a:off x="859" y="2528"/>
              <a:ext cx="116" cy="81"/>
            </a:xfrm>
            <a:custGeom>
              <a:avLst/>
              <a:gdLst>
                <a:gd name="T0" fmla="*/ 0 w 231"/>
                <a:gd name="T1" fmla="*/ 1 h 161"/>
                <a:gd name="T2" fmla="*/ 1 w 231"/>
                <a:gd name="T3" fmla="*/ 1 h 161"/>
                <a:gd name="T4" fmla="*/ 1 w 231"/>
                <a:gd name="T5" fmla="*/ 0 h 161"/>
                <a:gd name="T6" fmla="*/ 0 w 231"/>
                <a:gd name="T7" fmla="*/ 0 h 161"/>
                <a:gd name="T8" fmla="*/ 0 w 231"/>
                <a:gd name="T9" fmla="*/ 1 h 161"/>
                <a:gd name="T10" fmla="*/ 1 w 231"/>
                <a:gd name="T11" fmla="*/ 1 h 161"/>
                <a:gd name="T12" fmla="*/ 1 w 231"/>
                <a:gd name="T13" fmla="*/ 1 h 161"/>
                <a:gd name="T14" fmla="*/ 1 w 231"/>
                <a:gd name="T15" fmla="*/ 0 h 161"/>
                <a:gd name="T16" fmla="*/ 1 w 231"/>
                <a:gd name="T17" fmla="*/ 0 h 161"/>
                <a:gd name="T18" fmla="*/ 1 w 231"/>
                <a:gd name="T19" fmla="*/ 1 h 1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1"/>
                <a:gd name="T31" fmla="*/ 0 h 161"/>
                <a:gd name="T32" fmla="*/ 231 w 231"/>
                <a:gd name="T33" fmla="*/ 161 h 1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1" h="161">
                  <a:moveTo>
                    <a:pt x="0" y="161"/>
                  </a:moveTo>
                  <a:lnTo>
                    <a:pt x="187" y="161"/>
                  </a:lnTo>
                  <a:lnTo>
                    <a:pt x="187" y="0"/>
                  </a:lnTo>
                  <a:lnTo>
                    <a:pt x="0" y="0"/>
                  </a:lnTo>
                  <a:lnTo>
                    <a:pt x="0" y="161"/>
                  </a:lnTo>
                  <a:close/>
                  <a:moveTo>
                    <a:pt x="204" y="27"/>
                  </a:moveTo>
                  <a:lnTo>
                    <a:pt x="231" y="27"/>
                  </a:lnTo>
                  <a:lnTo>
                    <a:pt x="231" y="0"/>
                  </a:lnTo>
                  <a:lnTo>
                    <a:pt x="204" y="0"/>
                  </a:lnTo>
                  <a:lnTo>
                    <a:pt x="204" y="27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43" name="Line 72"/>
            <p:cNvSpPr>
              <a:spLocks noChangeShapeType="1"/>
            </p:cNvSpPr>
            <p:nvPr/>
          </p:nvSpPr>
          <p:spPr bwMode="auto">
            <a:xfrm>
              <a:off x="859" y="2555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44" name="Line 73"/>
            <p:cNvSpPr>
              <a:spLocks noChangeShapeType="1"/>
            </p:cNvSpPr>
            <p:nvPr/>
          </p:nvSpPr>
          <p:spPr bwMode="auto">
            <a:xfrm>
              <a:off x="859" y="2582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45" name="Line 74"/>
            <p:cNvSpPr>
              <a:spLocks noChangeShapeType="1"/>
            </p:cNvSpPr>
            <p:nvPr/>
          </p:nvSpPr>
          <p:spPr bwMode="auto">
            <a:xfrm>
              <a:off x="863" y="2568"/>
              <a:ext cx="8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46" name="Rectangle 75"/>
            <p:cNvSpPr>
              <a:spLocks noChangeArrowheads="1"/>
            </p:cNvSpPr>
            <p:nvPr/>
          </p:nvSpPr>
          <p:spPr bwMode="auto">
            <a:xfrm>
              <a:off x="913" y="2560"/>
              <a:ext cx="26" cy="1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sp>
          <p:nvSpPr>
            <p:cNvPr id="70747" name="Freeform 76"/>
            <p:cNvSpPr>
              <a:spLocks noEditPoints="1"/>
            </p:cNvSpPr>
            <p:nvPr/>
          </p:nvSpPr>
          <p:spPr bwMode="auto">
            <a:xfrm>
              <a:off x="720" y="2350"/>
              <a:ext cx="269" cy="193"/>
            </a:xfrm>
            <a:custGeom>
              <a:avLst/>
              <a:gdLst>
                <a:gd name="T0" fmla="*/ 1 w 538"/>
                <a:gd name="T1" fmla="*/ 0 h 387"/>
                <a:gd name="T2" fmla="*/ 1 w 538"/>
                <a:gd name="T3" fmla="*/ 0 h 387"/>
                <a:gd name="T4" fmla="*/ 1 w 538"/>
                <a:gd name="T5" fmla="*/ 0 h 387"/>
                <a:gd name="T6" fmla="*/ 1 w 538"/>
                <a:gd name="T7" fmla="*/ 0 h 387"/>
                <a:gd name="T8" fmla="*/ 1 w 538"/>
                <a:gd name="T9" fmla="*/ 0 h 387"/>
                <a:gd name="T10" fmla="*/ 1 w 538"/>
                <a:gd name="T11" fmla="*/ 0 h 387"/>
                <a:gd name="T12" fmla="*/ 1 w 538"/>
                <a:gd name="T13" fmla="*/ 0 h 387"/>
                <a:gd name="T14" fmla="*/ 1 w 538"/>
                <a:gd name="T15" fmla="*/ 0 h 387"/>
                <a:gd name="T16" fmla="*/ 1 w 538"/>
                <a:gd name="T17" fmla="*/ 0 h 387"/>
                <a:gd name="T18" fmla="*/ 1 w 538"/>
                <a:gd name="T19" fmla="*/ 0 h 387"/>
                <a:gd name="T20" fmla="*/ 1 w 538"/>
                <a:gd name="T21" fmla="*/ 0 h 387"/>
                <a:gd name="T22" fmla="*/ 1 w 538"/>
                <a:gd name="T23" fmla="*/ 0 h 387"/>
                <a:gd name="T24" fmla="*/ 1 w 538"/>
                <a:gd name="T25" fmla="*/ 0 h 387"/>
                <a:gd name="T26" fmla="*/ 1 w 538"/>
                <a:gd name="T27" fmla="*/ 0 h 387"/>
                <a:gd name="T28" fmla="*/ 1 w 538"/>
                <a:gd name="T29" fmla="*/ 0 h 387"/>
                <a:gd name="T30" fmla="*/ 1 w 538"/>
                <a:gd name="T31" fmla="*/ 0 h 387"/>
                <a:gd name="T32" fmla="*/ 1 w 538"/>
                <a:gd name="T33" fmla="*/ 0 h 387"/>
                <a:gd name="T34" fmla="*/ 1 w 538"/>
                <a:gd name="T35" fmla="*/ 0 h 387"/>
                <a:gd name="T36" fmla="*/ 1 w 538"/>
                <a:gd name="T37" fmla="*/ 0 h 387"/>
                <a:gd name="T38" fmla="*/ 0 w 538"/>
                <a:gd name="T39" fmla="*/ 0 h 387"/>
                <a:gd name="T40" fmla="*/ 1 w 538"/>
                <a:gd name="T41" fmla="*/ 0 h 387"/>
                <a:gd name="T42" fmla="*/ 1 w 538"/>
                <a:gd name="T43" fmla="*/ 0 h 387"/>
                <a:gd name="T44" fmla="*/ 0 w 538"/>
                <a:gd name="T45" fmla="*/ 0 h 387"/>
                <a:gd name="T46" fmla="*/ 0 w 538"/>
                <a:gd name="T47" fmla="*/ 0 h 387"/>
                <a:gd name="T48" fmla="*/ 1 w 538"/>
                <a:gd name="T49" fmla="*/ 0 h 387"/>
                <a:gd name="T50" fmla="*/ 1 w 538"/>
                <a:gd name="T51" fmla="*/ 0 h 387"/>
                <a:gd name="T52" fmla="*/ 1 w 538"/>
                <a:gd name="T53" fmla="*/ 0 h 387"/>
                <a:gd name="T54" fmla="*/ 1 w 538"/>
                <a:gd name="T55" fmla="*/ 0 h 387"/>
                <a:gd name="T56" fmla="*/ 1 w 538"/>
                <a:gd name="T57" fmla="*/ 0 h 387"/>
                <a:gd name="T58" fmla="*/ 1 w 538"/>
                <a:gd name="T59" fmla="*/ 0 h 387"/>
                <a:gd name="T60" fmla="*/ 1 w 538"/>
                <a:gd name="T61" fmla="*/ 0 h 387"/>
                <a:gd name="T62" fmla="*/ 1 w 538"/>
                <a:gd name="T63" fmla="*/ 0 h 387"/>
                <a:gd name="T64" fmla="*/ 1 w 538"/>
                <a:gd name="T65" fmla="*/ 0 h 387"/>
                <a:gd name="T66" fmla="*/ 1 w 538"/>
                <a:gd name="T67" fmla="*/ 0 h 387"/>
                <a:gd name="T68" fmla="*/ 1 w 538"/>
                <a:gd name="T69" fmla="*/ 0 h 387"/>
                <a:gd name="T70" fmla="*/ 1 w 538"/>
                <a:gd name="T71" fmla="*/ 0 h 387"/>
                <a:gd name="T72" fmla="*/ 1 w 538"/>
                <a:gd name="T73" fmla="*/ 0 h 387"/>
                <a:gd name="T74" fmla="*/ 1 w 538"/>
                <a:gd name="T75" fmla="*/ 0 h 387"/>
                <a:gd name="T76" fmla="*/ 1 w 538"/>
                <a:gd name="T77" fmla="*/ 0 h 38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387"/>
                <a:gd name="T119" fmla="*/ 538 w 538"/>
                <a:gd name="T120" fmla="*/ 387 h 387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387">
                  <a:moveTo>
                    <a:pt x="450" y="277"/>
                  </a:moveTo>
                  <a:lnTo>
                    <a:pt x="469" y="277"/>
                  </a:lnTo>
                  <a:lnTo>
                    <a:pt x="469" y="269"/>
                  </a:lnTo>
                  <a:lnTo>
                    <a:pt x="450" y="269"/>
                  </a:lnTo>
                  <a:lnTo>
                    <a:pt x="450" y="277"/>
                  </a:lnTo>
                  <a:close/>
                  <a:moveTo>
                    <a:pt x="122" y="229"/>
                  </a:moveTo>
                  <a:lnTo>
                    <a:pt x="122" y="27"/>
                  </a:lnTo>
                  <a:lnTo>
                    <a:pt x="416" y="27"/>
                  </a:lnTo>
                  <a:lnTo>
                    <a:pt x="416" y="229"/>
                  </a:lnTo>
                  <a:lnTo>
                    <a:pt x="122" y="229"/>
                  </a:lnTo>
                  <a:close/>
                  <a:moveTo>
                    <a:pt x="109" y="243"/>
                  </a:moveTo>
                  <a:lnTo>
                    <a:pt x="429" y="243"/>
                  </a:lnTo>
                  <a:lnTo>
                    <a:pt x="429" y="14"/>
                  </a:lnTo>
                  <a:lnTo>
                    <a:pt x="443" y="14"/>
                  </a:lnTo>
                  <a:lnTo>
                    <a:pt x="443" y="0"/>
                  </a:lnTo>
                  <a:lnTo>
                    <a:pt x="94" y="0"/>
                  </a:lnTo>
                  <a:lnTo>
                    <a:pt x="94" y="256"/>
                  </a:lnTo>
                  <a:lnTo>
                    <a:pt x="109" y="256"/>
                  </a:lnTo>
                  <a:lnTo>
                    <a:pt x="109" y="243"/>
                  </a:lnTo>
                  <a:close/>
                  <a:moveTo>
                    <a:pt x="0" y="373"/>
                  </a:moveTo>
                  <a:lnTo>
                    <a:pt x="54" y="373"/>
                  </a:lnTo>
                  <a:lnTo>
                    <a:pt x="54" y="356"/>
                  </a:lnTo>
                  <a:lnTo>
                    <a:pt x="0" y="356"/>
                  </a:lnTo>
                  <a:lnTo>
                    <a:pt x="0" y="373"/>
                  </a:lnTo>
                  <a:close/>
                  <a:moveTo>
                    <a:pt x="313" y="387"/>
                  </a:moveTo>
                  <a:lnTo>
                    <a:pt x="429" y="387"/>
                  </a:lnTo>
                  <a:lnTo>
                    <a:pt x="429" y="379"/>
                  </a:lnTo>
                  <a:lnTo>
                    <a:pt x="313" y="379"/>
                  </a:lnTo>
                  <a:lnTo>
                    <a:pt x="313" y="387"/>
                  </a:lnTo>
                  <a:close/>
                  <a:moveTo>
                    <a:pt x="519" y="364"/>
                  </a:moveTo>
                  <a:lnTo>
                    <a:pt x="538" y="364"/>
                  </a:lnTo>
                  <a:lnTo>
                    <a:pt x="538" y="356"/>
                  </a:lnTo>
                  <a:lnTo>
                    <a:pt x="519" y="356"/>
                  </a:lnTo>
                  <a:lnTo>
                    <a:pt x="519" y="364"/>
                  </a:lnTo>
                  <a:close/>
                  <a:moveTo>
                    <a:pt x="519" y="383"/>
                  </a:moveTo>
                  <a:lnTo>
                    <a:pt x="538" y="383"/>
                  </a:lnTo>
                  <a:lnTo>
                    <a:pt x="538" y="373"/>
                  </a:lnTo>
                  <a:lnTo>
                    <a:pt x="519" y="373"/>
                  </a:lnTo>
                  <a:lnTo>
                    <a:pt x="519" y="383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48" name="Line 77"/>
            <p:cNvSpPr>
              <a:spLocks noChangeShapeType="1"/>
            </p:cNvSpPr>
            <p:nvPr/>
          </p:nvSpPr>
          <p:spPr bwMode="auto">
            <a:xfrm>
              <a:off x="747" y="2495"/>
              <a:ext cx="21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49" name="Line 78"/>
            <p:cNvSpPr>
              <a:spLocks noChangeShapeType="1"/>
            </p:cNvSpPr>
            <p:nvPr/>
          </p:nvSpPr>
          <p:spPr bwMode="auto">
            <a:xfrm flipV="1">
              <a:off x="801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50" name="Line 79"/>
            <p:cNvSpPr>
              <a:spLocks noChangeShapeType="1"/>
            </p:cNvSpPr>
            <p:nvPr/>
          </p:nvSpPr>
          <p:spPr bwMode="auto">
            <a:xfrm flipV="1">
              <a:off x="855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86" name="Group 80"/>
          <p:cNvGrpSpPr>
            <a:grpSpLocks/>
          </p:cNvGrpSpPr>
          <p:nvPr/>
        </p:nvGrpSpPr>
        <p:grpSpPr bwMode="auto">
          <a:xfrm>
            <a:off x="8093075" y="5019675"/>
            <a:ext cx="454025" cy="457200"/>
            <a:chOff x="712" y="2330"/>
            <a:chExt cx="286" cy="288"/>
          </a:xfrm>
        </p:grpSpPr>
        <p:sp>
          <p:nvSpPr>
            <p:cNvPr id="70727" name="Freeform 81"/>
            <p:cNvSpPr>
              <a:spLocks/>
            </p:cNvSpPr>
            <p:nvPr/>
          </p:nvSpPr>
          <p:spPr bwMode="auto">
            <a:xfrm>
              <a:off x="712" y="2330"/>
              <a:ext cx="286" cy="288"/>
            </a:xfrm>
            <a:custGeom>
              <a:avLst/>
              <a:gdLst>
                <a:gd name="T0" fmla="*/ 1 w 572"/>
                <a:gd name="T1" fmla="*/ 0 h 577"/>
                <a:gd name="T2" fmla="*/ 0 w 572"/>
                <a:gd name="T3" fmla="*/ 0 h 577"/>
                <a:gd name="T4" fmla="*/ 0 w 572"/>
                <a:gd name="T5" fmla="*/ 0 h 577"/>
                <a:gd name="T6" fmla="*/ 1 w 572"/>
                <a:gd name="T7" fmla="*/ 0 h 577"/>
                <a:gd name="T8" fmla="*/ 1 w 572"/>
                <a:gd name="T9" fmla="*/ 0 h 577"/>
                <a:gd name="T10" fmla="*/ 1 w 572"/>
                <a:gd name="T11" fmla="*/ 0 h 577"/>
                <a:gd name="T12" fmla="*/ 1 w 572"/>
                <a:gd name="T13" fmla="*/ 0 h 577"/>
                <a:gd name="T14" fmla="*/ 1 w 572"/>
                <a:gd name="T15" fmla="*/ 0 h 577"/>
                <a:gd name="T16" fmla="*/ 1 w 572"/>
                <a:gd name="T17" fmla="*/ 0 h 577"/>
                <a:gd name="T18" fmla="*/ 1 w 572"/>
                <a:gd name="T19" fmla="*/ 0 h 577"/>
                <a:gd name="T20" fmla="*/ 1 w 572"/>
                <a:gd name="T21" fmla="*/ 0 h 577"/>
                <a:gd name="T22" fmla="*/ 1 w 572"/>
                <a:gd name="T23" fmla="*/ 0 h 577"/>
                <a:gd name="T24" fmla="*/ 1 w 572"/>
                <a:gd name="T25" fmla="*/ 0 h 5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2"/>
                <a:gd name="T40" fmla="*/ 0 h 577"/>
                <a:gd name="T41" fmla="*/ 572 w 572"/>
                <a:gd name="T42" fmla="*/ 577 h 5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2" h="577">
                  <a:moveTo>
                    <a:pt x="126" y="377"/>
                  </a:moveTo>
                  <a:lnTo>
                    <a:pt x="0" y="377"/>
                  </a:lnTo>
                  <a:lnTo>
                    <a:pt x="0" y="577"/>
                  </a:lnTo>
                  <a:lnTo>
                    <a:pt x="572" y="577"/>
                  </a:lnTo>
                  <a:lnTo>
                    <a:pt x="572" y="377"/>
                  </a:lnTo>
                  <a:lnTo>
                    <a:pt x="446" y="377"/>
                  </a:lnTo>
                  <a:lnTo>
                    <a:pt x="446" y="350"/>
                  </a:lnTo>
                  <a:lnTo>
                    <a:pt x="500" y="350"/>
                  </a:lnTo>
                  <a:lnTo>
                    <a:pt x="500" y="0"/>
                  </a:lnTo>
                  <a:lnTo>
                    <a:pt x="71" y="0"/>
                  </a:lnTo>
                  <a:lnTo>
                    <a:pt x="71" y="350"/>
                  </a:lnTo>
                  <a:lnTo>
                    <a:pt x="126" y="350"/>
                  </a:lnTo>
                  <a:lnTo>
                    <a:pt x="126" y="377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28" name="Line 82"/>
            <p:cNvSpPr>
              <a:spLocks noChangeShapeType="1"/>
            </p:cNvSpPr>
            <p:nvPr/>
          </p:nvSpPr>
          <p:spPr bwMode="auto">
            <a:xfrm>
              <a:off x="774" y="2518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29" name="Line 83"/>
            <p:cNvSpPr>
              <a:spLocks noChangeShapeType="1"/>
            </p:cNvSpPr>
            <p:nvPr/>
          </p:nvSpPr>
          <p:spPr bwMode="auto">
            <a:xfrm>
              <a:off x="774" y="2505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30" name="Freeform 84"/>
            <p:cNvSpPr>
              <a:spLocks noEditPoints="1"/>
            </p:cNvSpPr>
            <p:nvPr/>
          </p:nvSpPr>
          <p:spPr bwMode="auto">
            <a:xfrm>
              <a:off x="859" y="2528"/>
              <a:ext cx="116" cy="81"/>
            </a:xfrm>
            <a:custGeom>
              <a:avLst/>
              <a:gdLst>
                <a:gd name="T0" fmla="*/ 0 w 231"/>
                <a:gd name="T1" fmla="*/ 1 h 161"/>
                <a:gd name="T2" fmla="*/ 1 w 231"/>
                <a:gd name="T3" fmla="*/ 1 h 161"/>
                <a:gd name="T4" fmla="*/ 1 w 231"/>
                <a:gd name="T5" fmla="*/ 0 h 161"/>
                <a:gd name="T6" fmla="*/ 0 w 231"/>
                <a:gd name="T7" fmla="*/ 0 h 161"/>
                <a:gd name="T8" fmla="*/ 0 w 231"/>
                <a:gd name="T9" fmla="*/ 1 h 161"/>
                <a:gd name="T10" fmla="*/ 1 w 231"/>
                <a:gd name="T11" fmla="*/ 1 h 161"/>
                <a:gd name="T12" fmla="*/ 1 w 231"/>
                <a:gd name="T13" fmla="*/ 1 h 161"/>
                <a:gd name="T14" fmla="*/ 1 w 231"/>
                <a:gd name="T15" fmla="*/ 0 h 161"/>
                <a:gd name="T16" fmla="*/ 1 w 231"/>
                <a:gd name="T17" fmla="*/ 0 h 161"/>
                <a:gd name="T18" fmla="*/ 1 w 231"/>
                <a:gd name="T19" fmla="*/ 1 h 1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1"/>
                <a:gd name="T31" fmla="*/ 0 h 161"/>
                <a:gd name="T32" fmla="*/ 231 w 231"/>
                <a:gd name="T33" fmla="*/ 161 h 1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1" h="161">
                  <a:moveTo>
                    <a:pt x="0" y="161"/>
                  </a:moveTo>
                  <a:lnTo>
                    <a:pt x="187" y="161"/>
                  </a:lnTo>
                  <a:lnTo>
                    <a:pt x="187" y="0"/>
                  </a:lnTo>
                  <a:lnTo>
                    <a:pt x="0" y="0"/>
                  </a:lnTo>
                  <a:lnTo>
                    <a:pt x="0" y="161"/>
                  </a:lnTo>
                  <a:close/>
                  <a:moveTo>
                    <a:pt x="204" y="27"/>
                  </a:moveTo>
                  <a:lnTo>
                    <a:pt x="231" y="27"/>
                  </a:lnTo>
                  <a:lnTo>
                    <a:pt x="231" y="0"/>
                  </a:lnTo>
                  <a:lnTo>
                    <a:pt x="204" y="0"/>
                  </a:lnTo>
                  <a:lnTo>
                    <a:pt x="204" y="27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31" name="Line 85"/>
            <p:cNvSpPr>
              <a:spLocks noChangeShapeType="1"/>
            </p:cNvSpPr>
            <p:nvPr/>
          </p:nvSpPr>
          <p:spPr bwMode="auto">
            <a:xfrm>
              <a:off x="859" y="2555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32" name="Line 86"/>
            <p:cNvSpPr>
              <a:spLocks noChangeShapeType="1"/>
            </p:cNvSpPr>
            <p:nvPr/>
          </p:nvSpPr>
          <p:spPr bwMode="auto">
            <a:xfrm>
              <a:off x="859" y="2582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33" name="Line 87"/>
            <p:cNvSpPr>
              <a:spLocks noChangeShapeType="1"/>
            </p:cNvSpPr>
            <p:nvPr/>
          </p:nvSpPr>
          <p:spPr bwMode="auto">
            <a:xfrm>
              <a:off x="863" y="2568"/>
              <a:ext cx="8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34" name="Rectangle 88"/>
            <p:cNvSpPr>
              <a:spLocks noChangeArrowheads="1"/>
            </p:cNvSpPr>
            <p:nvPr/>
          </p:nvSpPr>
          <p:spPr bwMode="auto">
            <a:xfrm>
              <a:off x="913" y="2560"/>
              <a:ext cx="26" cy="1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sp>
          <p:nvSpPr>
            <p:cNvPr id="70735" name="Freeform 89"/>
            <p:cNvSpPr>
              <a:spLocks noEditPoints="1"/>
            </p:cNvSpPr>
            <p:nvPr/>
          </p:nvSpPr>
          <p:spPr bwMode="auto">
            <a:xfrm>
              <a:off x="720" y="2350"/>
              <a:ext cx="269" cy="193"/>
            </a:xfrm>
            <a:custGeom>
              <a:avLst/>
              <a:gdLst>
                <a:gd name="T0" fmla="*/ 1 w 538"/>
                <a:gd name="T1" fmla="*/ 0 h 387"/>
                <a:gd name="T2" fmla="*/ 1 w 538"/>
                <a:gd name="T3" fmla="*/ 0 h 387"/>
                <a:gd name="T4" fmla="*/ 1 w 538"/>
                <a:gd name="T5" fmla="*/ 0 h 387"/>
                <a:gd name="T6" fmla="*/ 1 w 538"/>
                <a:gd name="T7" fmla="*/ 0 h 387"/>
                <a:gd name="T8" fmla="*/ 1 w 538"/>
                <a:gd name="T9" fmla="*/ 0 h 387"/>
                <a:gd name="T10" fmla="*/ 1 w 538"/>
                <a:gd name="T11" fmla="*/ 0 h 387"/>
                <a:gd name="T12" fmla="*/ 1 w 538"/>
                <a:gd name="T13" fmla="*/ 0 h 387"/>
                <a:gd name="T14" fmla="*/ 1 w 538"/>
                <a:gd name="T15" fmla="*/ 0 h 387"/>
                <a:gd name="T16" fmla="*/ 1 w 538"/>
                <a:gd name="T17" fmla="*/ 0 h 387"/>
                <a:gd name="T18" fmla="*/ 1 w 538"/>
                <a:gd name="T19" fmla="*/ 0 h 387"/>
                <a:gd name="T20" fmla="*/ 1 w 538"/>
                <a:gd name="T21" fmla="*/ 0 h 387"/>
                <a:gd name="T22" fmla="*/ 1 w 538"/>
                <a:gd name="T23" fmla="*/ 0 h 387"/>
                <a:gd name="T24" fmla="*/ 1 w 538"/>
                <a:gd name="T25" fmla="*/ 0 h 387"/>
                <a:gd name="T26" fmla="*/ 1 w 538"/>
                <a:gd name="T27" fmla="*/ 0 h 387"/>
                <a:gd name="T28" fmla="*/ 1 w 538"/>
                <a:gd name="T29" fmla="*/ 0 h 387"/>
                <a:gd name="T30" fmla="*/ 1 w 538"/>
                <a:gd name="T31" fmla="*/ 0 h 387"/>
                <a:gd name="T32" fmla="*/ 1 w 538"/>
                <a:gd name="T33" fmla="*/ 0 h 387"/>
                <a:gd name="T34" fmla="*/ 1 w 538"/>
                <a:gd name="T35" fmla="*/ 0 h 387"/>
                <a:gd name="T36" fmla="*/ 1 w 538"/>
                <a:gd name="T37" fmla="*/ 0 h 387"/>
                <a:gd name="T38" fmla="*/ 0 w 538"/>
                <a:gd name="T39" fmla="*/ 0 h 387"/>
                <a:gd name="T40" fmla="*/ 1 w 538"/>
                <a:gd name="T41" fmla="*/ 0 h 387"/>
                <a:gd name="T42" fmla="*/ 1 w 538"/>
                <a:gd name="T43" fmla="*/ 0 h 387"/>
                <a:gd name="T44" fmla="*/ 0 w 538"/>
                <a:gd name="T45" fmla="*/ 0 h 387"/>
                <a:gd name="T46" fmla="*/ 0 w 538"/>
                <a:gd name="T47" fmla="*/ 0 h 387"/>
                <a:gd name="T48" fmla="*/ 1 w 538"/>
                <a:gd name="T49" fmla="*/ 0 h 387"/>
                <a:gd name="T50" fmla="*/ 1 w 538"/>
                <a:gd name="T51" fmla="*/ 0 h 387"/>
                <a:gd name="T52" fmla="*/ 1 w 538"/>
                <a:gd name="T53" fmla="*/ 0 h 387"/>
                <a:gd name="T54" fmla="*/ 1 w 538"/>
                <a:gd name="T55" fmla="*/ 0 h 387"/>
                <a:gd name="T56" fmla="*/ 1 w 538"/>
                <a:gd name="T57" fmla="*/ 0 h 387"/>
                <a:gd name="T58" fmla="*/ 1 w 538"/>
                <a:gd name="T59" fmla="*/ 0 h 387"/>
                <a:gd name="T60" fmla="*/ 1 w 538"/>
                <a:gd name="T61" fmla="*/ 0 h 387"/>
                <a:gd name="T62" fmla="*/ 1 w 538"/>
                <a:gd name="T63" fmla="*/ 0 h 387"/>
                <a:gd name="T64" fmla="*/ 1 w 538"/>
                <a:gd name="T65" fmla="*/ 0 h 387"/>
                <a:gd name="T66" fmla="*/ 1 w 538"/>
                <a:gd name="T67" fmla="*/ 0 h 387"/>
                <a:gd name="T68" fmla="*/ 1 w 538"/>
                <a:gd name="T69" fmla="*/ 0 h 387"/>
                <a:gd name="T70" fmla="*/ 1 w 538"/>
                <a:gd name="T71" fmla="*/ 0 h 387"/>
                <a:gd name="T72" fmla="*/ 1 w 538"/>
                <a:gd name="T73" fmla="*/ 0 h 387"/>
                <a:gd name="T74" fmla="*/ 1 w 538"/>
                <a:gd name="T75" fmla="*/ 0 h 387"/>
                <a:gd name="T76" fmla="*/ 1 w 538"/>
                <a:gd name="T77" fmla="*/ 0 h 38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387"/>
                <a:gd name="T119" fmla="*/ 538 w 538"/>
                <a:gd name="T120" fmla="*/ 387 h 387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387">
                  <a:moveTo>
                    <a:pt x="450" y="277"/>
                  </a:moveTo>
                  <a:lnTo>
                    <a:pt x="469" y="277"/>
                  </a:lnTo>
                  <a:lnTo>
                    <a:pt x="469" y="269"/>
                  </a:lnTo>
                  <a:lnTo>
                    <a:pt x="450" y="269"/>
                  </a:lnTo>
                  <a:lnTo>
                    <a:pt x="450" y="277"/>
                  </a:lnTo>
                  <a:close/>
                  <a:moveTo>
                    <a:pt x="122" y="229"/>
                  </a:moveTo>
                  <a:lnTo>
                    <a:pt x="122" y="27"/>
                  </a:lnTo>
                  <a:lnTo>
                    <a:pt x="416" y="27"/>
                  </a:lnTo>
                  <a:lnTo>
                    <a:pt x="416" y="229"/>
                  </a:lnTo>
                  <a:lnTo>
                    <a:pt x="122" y="229"/>
                  </a:lnTo>
                  <a:close/>
                  <a:moveTo>
                    <a:pt x="109" y="243"/>
                  </a:moveTo>
                  <a:lnTo>
                    <a:pt x="429" y="243"/>
                  </a:lnTo>
                  <a:lnTo>
                    <a:pt x="429" y="14"/>
                  </a:lnTo>
                  <a:lnTo>
                    <a:pt x="443" y="14"/>
                  </a:lnTo>
                  <a:lnTo>
                    <a:pt x="443" y="0"/>
                  </a:lnTo>
                  <a:lnTo>
                    <a:pt x="94" y="0"/>
                  </a:lnTo>
                  <a:lnTo>
                    <a:pt x="94" y="256"/>
                  </a:lnTo>
                  <a:lnTo>
                    <a:pt x="109" y="256"/>
                  </a:lnTo>
                  <a:lnTo>
                    <a:pt x="109" y="243"/>
                  </a:lnTo>
                  <a:close/>
                  <a:moveTo>
                    <a:pt x="0" y="373"/>
                  </a:moveTo>
                  <a:lnTo>
                    <a:pt x="54" y="373"/>
                  </a:lnTo>
                  <a:lnTo>
                    <a:pt x="54" y="356"/>
                  </a:lnTo>
                  <a:lnTo>
                    <a:pt x="0" y="356"/>
                  </a:lnTo>
                  <a:lnTo>
                    <a:pt x="0" y="373"/>
                  </a:lnTo>
                  <a:close/>
                  <a:moveTo>
                    <a:pt x="313" y="387"/>
                  </a:moveTo>
                  <a:lnTo>
                    <a:pt x="429" y="387"/>
                  </a:lnTo>
                  <a:lnTo>
                    <a:pt x="429" y="379"/>
                  </a:lnTo>
                  <a:lnTo>
                    <a:pt x="313" y="379"/>
                  </a:lnTo>
                  <a:lnTo>
                    <a:pt x="313" y="387"/>
                  </a:lnTo>
                  <a:close/>
                  <a:moveTo>
                    <a:pt x="519" y="364"/>
                  </a:moveTo>
                  <a:lnTo>
                    <a:pt x="538" y="364"/>
                  </a:lnTo>
                  <a:lnTo>
                    <a:pt x="538" y="356"/>
                  </a:lnTo>
                  <a:lnTo>
                    <a:pt x="519" y="356"/>
                  </a:lnTo>
                  <a:lnTo>
                    <a:pt x="519" y="364"/>
                  </a:lnTo>
                  <a:close/>
                  <a:moveTo>
                    <a:pt x="519" y="383"/>
                  </a:moveTo>
                  <a:lnTo>
                    <a:pt x="538" y="383"/>
                  </a:lnTo>
                  <a:lnTo>
                    <a:pt x="538" y="373"/>
                  </a:lnTo>
                  <a:lnTo>
                    <a:pt x="519" y="373"/>
                  </a:lnTo>
                  <a:lnTo>
                    <a:pt x="519" y="383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36" name="Line 90"/>
            <p:cNvSpPr>
              <a:spLocks noChangeShapeType="1"/>
            </p:cNvSpPr>
            <p:nvPr/>
          </p:nvSpPr>
          <p:spPr bwMode="auto">
            <a:xfrm>
              <a:off x="747" y="2495"/>
              <a:ext cx="21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37" name="Line 91"/>
            <p:cNvSpPr>
              <a:spLocks noChangeShapeType="1"/>
            </p:cNvSpPr>
            <p:nvPr/>
          </p:nvSpPr>
          <p:spPr bwMode="auto">
            <a:xfrm flipV="1">
              <a:off x="801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38" name="Line 92"/>
            <p:cNvSpPr>
              <a:spLocks noChangeShapeType="1"/>
            </p:cNvSpPr>
            <p:nvPr/>
          </p:nvSpPr>
          <p:spPr bwMode="auto">
            <a:xfrm flipV="1">
              <a:off x="855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70687" name="AutoShape 93"/>
          <p:cNvCxnSpPr>
            <a:cxnSpLocks noChangeShapeType="1"/>
            <a:stCxn id="70675" idx="3"/>
            <a:endCxn id="70677" idx="1"/>
          </p:cNvCxnSpPr>
          <p:nvPr/>
        </p:nvCxnSpPr>
        <p:spPr bwMode="auto">
          <a:xfrm flipV="1">
            <a:off x="2611438" y="3117850"/>
            <a:ext cx="1825625" cy="76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88" name="AutoShape 94"/>
          <p:cNvCxnSpPr>
            <a:cxnSpLocks noChangeShapeType="1"/>
            <a:stCxn id="70675" idx="3"/>
            <a:endCxn id="70678" idx="1"/>
          </p:cNvCxnSpPr>
          <p:nvPr/>
        </p:nvCxnSpPr>
        <p:spPr bwMode="auto">
          <a:xfrm>
            <a:off x="2611438" y="3194050"/>
            <a:ext cx="1825625" cy="9128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89" name="AutoShape 95"/>
          <p:cNvCxnSpPr>
            <a:cxnSpLocks noChangeShapeType="1"/>
            <a:stCxn id="70676" idx="3"/>
            <a:endCxn id="70678" idx="1"/>
          </p:cNvCxnSpPr>
          <p:nvPr/>
        </p:nvCxnSpPr>
        <p:spPr bwMode="auto">
          <a:xfrm flipV="1">
            <a:off x="2535238" y="4106863"/>
            <a:ext cx="1901825" cy="7604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90" name="AutoShape 96"/>
          <p:cNvCxnSpPr>
            <a:cxnSpLocks noChangeShapeType="1"/>
            <a:stCxn id="70676" idx="3"/>
            <a:endCxn id="70679" idx="1"/>
          </p:cNvCxnSpPr>
          <p:nvPr/>
        </p:nvCxnSpPr>
        <p:spPr bwMode="auto">
          <a:xfrm>
            <a:off x="2535238" y="4867275"/>
            <a:ext cx="1901825" cy="533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91" name="AutoShape 97"/>
          <p:cNvCxnSpPr>
            <a:cxnSpLocks noChangeShapeType="1"/>
            <a:stCxn id="70678" idx="3"/>
            <a:endCxn id="70680" idx="1"/>
          </p:cNvCxnSpPr>
          <p:nvPr/>
        </p:nvCxnSpPr>
        <p:spPr bwMode="auto">
          <a:xfrm flipV="1">
            <a:off x="4741863" y="3575050"/>
            <a:ext cx="2282825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92" name="AutoShape 98"/>
          <p:cNvCxnSpPr>
            <a:cxnSpLocks noChangeShapeType="1"/>
            <a:stCxn id="70679" idx="3"/>
            <a:endCxn id="70681" idx="1"/>
          </p:cNvCxnSpPr>
          <p:nvPr/>
        </p:nvCxnSpPr>
        <p:spPr bwMode="auto">
          <a:xfrm flipV="1">
            <a:off x="4741863" y="5324475"/>
            <a:ext cx="1978025" cy="76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93" name="AutoShape 99"/>
          <p:cNvCxnSpPr>
            <a:cxnSpLocks noChangeShapeType="1"/>
            <a:stCxn id="70681" idx="0"/>
            <a:endCxn id="70680" idx="2"/>
          </p:cNvCxnSpPr>
          <p:nvPr/>
        </p:nvCxnSpPr>
        <p:spPr bwMode="auto">
          <a:xfrm flipV="1">
            <a:off x="6872288" y="3803650"/>
            <a:ext cx="304800" cy="1292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94" name="AutoShape 100"/>
          <p:cNvCxnSpPr>
            <a:cxnSpLocks noChangeShapeType="1"/>
            <a:stCxn id="70676" idx="0"/>
            <a:endCxn id="70675" idx="2"/>
          </p:cNvCxnSpPr>
          <p:nvPr/>
        </p:nvCxnSpPr>
        <p:spPr bwMode="auto">
          <a:xfrm flipV="1">
            <a:off x="2382838" y="3422650"/>
            <a:ext cx="76200" cy="12176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95" name="AutoShape 101"/>
          <p:cNvCxnSpPr>
            <a:cxnSpLocks noChangeShapeType="1"/>
            <a:stCxn id="70677" idx="3"/>
            <a:endCxn id="70680" idx="1"/>
          </p:cNvCxnSpPr>
          <p:nvPr/>
        </p:nvCxnSpPr>
        <p:spPr bwMode="auto">
          <a:xfrm>
            <a:off x="4741863" y="3117850"/>
            <a:ext cx="2282825" cy="457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96" name="AutoShape 102"/>
          <p:cNvCxnSpPr>
            <a:cxnSpLocks noChangeShapeType="1"/>
            <a:stCxn id="70783" idx="35"/>
            <a:endCxn id="70675" idx="1"/>
          </p:cNvCxnSpPr>
          <p:nvPr/>
        </p:nvCxnSpPr>
        <p:spPr bwMode="auto">
          <a:xfrm>
            <a:off x="1528763" y="2844800"/>
            <a:ext cx="777875" cy="349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97" name="AutoShape 103"/>
          <p:cNvCxnSpPr>
            <a:cxnSpLocks noChangeShapeType="1"/>
            <a:stCxn id="70771" idx="31"/>
            <a:endCxn id="70676" idx="1"/>
          </p:cNvCxnSpPr>
          <p:nvPr/>
        </p:nvCxnSpPr>
        <p:spPr bwMode="auto">
          <a:xfrm flipV="1">
            <a:off x="1604963" y="4867275"/>
            <a:ext cx="625475" cy="314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98" name="AutoShape 104"/>
          <p:cNvCxnSpPr>
            <a:cxnSpLocks noChangeShapeType="1"/>
            <a:stCxn id="70677" idx="0"/>
            <a:endCxn id="70754" idx="4"/>
          </p:cNvCxnSpPr>
          <p:nvPr/>
        </p:nvCxnSpPr>
        <p:spPr bwMode="auto">
          <a:xfrm flipV="1">
            <a:off x="4589463" y="2495550"/>
            <a:ext cx="157162" cy="3952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99" name="AutoShape 105"/>
          <p:cNvCxnSpPr>
            <a:cxnSpLocks noChangeShapeType="1"/>
            <a:stCxn id="70681" idx="3"/>
            <a:endCxn id="70735" idx="23"/>
          </p:cNvCxnSpPr>
          <p:nvPr/>
        </p:nvCxnSpPr>
        <p:spPr bwMode="auto">
          <a:xfrm>
            <a:off x="7024688" y="5324475"/>
            <a:ext cx="1081087" cy="22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700" name="AutoShape 106"/>
          <p:cNvCxnSpPr>
            <a:cxnSpLocks noChangeShapeType="1"/>
            <a:stCxn id="70680" idx="3"/>
            <a:endCxn id="70739" idx="2"/>
          </p:cNvCxnSpPr>
          <p:nvPr/>
        </p:nvCxnSpPr>
        <p:spPr bwMode="auto">
          <a:xfrm flipV="1">
            <a:off x="7329488" y="2967038"/>
            <a:ext cx="455612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701" name="Text Box 107"/>
          <p:cNvSpPr txBox="1">
            <a:spLocks noChangeArrowheads="1"/>
          </p:cNvSpPr>
          <p:nvPr/>
        </p:nvSpPr>
        <p:spPr bwMode="auto">
          <a:xfrm>
            <a:off x="936625" y="2205038"/>
            <a:ext cx="7112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Host A</a:t>
            </a:r>
          </a:p>
        </p:txBody>
      </p:sp>
      <p:sp>
        <p:nvSpPr>
          <p:cNvPr id="70702" name="Text Box 108"/>
          <p:cNvSpPr txBox="1">
            <a:spLocks noChangeArrowheads="1"/>
          </p:cNvSpPr>
          <p:nvPr/>
        </p:nvSpPr>
        <p:spPr bwMode="auto">
          <a:xfrm>
            <a:off x="984250" y="4567238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Host B</a:t>
            </a:r>
          </a:p>
        </p:txBody>
      </p:sp>
      <p:sp>
        <p:nvSpPr>
          <p:cNvPr id="70703" name="Text Box 109"/>
          <p:cNvSpPr txBox="1">
            <a:spLocks noChangeArrowheads="1"/>
          </p:cNvSpPr>
          <p:nvPr/>
        </p:nvSpPr>
        <p:spPr bwMode="auto">
          <a:xfrm>
            <a:off x="7861300" y="4714875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Host E</a:t>
            </a:r>
          </a:p>
        </p:txBody>
      </p:sp>
      <p:sp>
        <p:nvSpPr>
          <p:cNvPr id="70704" name="Text Box 110"/>
          <p:cNvSpPr txBox="1">
            <a:spLocks noChangeArrowheads="1"/>
          </p:cNvSpPr>
          <p:nvPr/>
        </p:nvSpPr>
        <p:spPr bwMode="auto">
          <a:xfrm>
            <a:off x="7523163" y="2133600"/>
            <a:ext cx="7318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Host D</a:t>
            </a:r>
          </a:p>
        </p:txBody>
      </p:sp>
      <p:sp>
        <p:nvSpPr>
          <p:cNvPr id="70705" name="Text Box 111"/>
          <p:cNvSpPr txBox="1">
            <a:spLocks noChangeArrowheads="1"/>
          </p:cNvSpPr>
          <p:nvPr/>
        </p:nvSpPr>
        <p:spPr bwMode="auto">
          <a:xfrm>
            <a:off x="4356100" y="1749425"/>
            <a:ext cx="730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Host C</a:t>
            </a:r>
          </a:p>
        </p:txBody>
      </p:sp>
      <p:sp>
        <p:nvSpPr>
          <p:cNvPr id="70706" name="Text Box 112"/>
          <p:cNvSpPr txBox="1">
            <a:spLocks noChangeArrowheads="1"/>
          </p:cNvSpPr>
          <p:nvPr/>
        </p:nvSpPr>
        <p:spPr bwMode="auto">
          <a:xfrm>
            <a:off x="2011363" y="2665413"/>
            <a:ext cx="760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Node 1</a:t>
            </a:r>
          </a:p>
        </p:txBody>
      </p:sp>
      <p:sp>
        <p:nvSpPr>
          <p:cNvPr id="70707" name="Text Box 113"/>
          <p:cNvSpPr txBox="1">
            <a:spLocks noChangeArrowheads="1"/>
          </p:cNvSpPr>
          <p:nvPr/>
        </p:nvSpPr>
        <p:spPr bwMode="auto">
          <a:xfrm>
            <a:off x="3676650" y="2738438"/>
            <a:ext cx="758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Node 2</a:t>
            </a:r>
          </a:p>
        </p:txBody>
      </p:sp>
      <p:sp>
        <p:nvSpPr>
          <p:cNvPr id="70708" name="Text Box 114"/>
          <p:cNvSpPr txBox="1">
            <a:spLocks noChangeArrowheads="1"/>
          </p:cNvSpPr>
          <p:nvPr/>
        </p:nvSpPr>
        <p:spPr bwMode="auto">
          <a:xfrm>
            <a:off x="6729413" y="3044825"/>
            <a:ext cx="7604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Node 3</a:t>
            </a:r>
          </a:p>
        </p:txBody>
      </p:sp>
      <p:sp>
        <p:nvSpPr>
          <p:cNvPr id="70709" name="Text Box 115"/>
          <p:cNvSpPr txBox="1">
            <a:spLocks noChangeArrowheads="1"/>
          </p:cNvSpPr>
          <p:nvPr/>
        </p:nvSpPr>
        <p:spPr bwMode="auto">
          <a:xfrm>
            <a:off x="2011363" y="5099050"/>
            <a:ext cx="760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Node 4</a:t>
            </a:r>
          </a:p>
        </p:txBody>
      </p:sp>
      <p:sp>
        <p:nvSpPr>
          <p:cNvPr id="70710" name="Text Box 116"/>
          <p:cNvSpPr txBox="1">
            <a:spLocks noChangeArrowheads="1"/>
          </p:cNvSpPr>
          <p:nvPr/>
        </p:nvSpPr>
        <p:spPr bwMode="auto">
          <a:xfrm>
            <a:off x="4132263" y="3578225"/>
            <a:ext cx="760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Node 5</a:t>
            </a:r>
          </a:p>
        </p:txBody>
      </p:sp>
      <p:sp>
        <p:nvSpPr>
          <p:cNvPr id="70711" name="Text Box 117"/>
          <p:cNvSpPr txBox="1">
            <a:spLocks noChangeArrowheads="1"/>
          </p:cNvSpPr>
          <p:nvPr/>
        </p:nvSpPr>
        <p:spPr bwMode="auto">
          <a:xfrm>
            <a:off x="4141788" y="4870450"/>
            <a:ext cx="760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Node 6</a:t>
            </a:r>
          </a:p>
        </p:txBody>
      </p:sp>
      <p:sp>
        <p:nvSpPr>
          <p:cNvPr id="70712" name="Text Box 118"/>
          <p:cNvSpPr txBox="1">
            <a:spLocks noChangeArrowheads="1"/>
          </p:cNvSpPr>
          <p:nvPr/>
        </p:nvSpPr>
        <p:spPr bwMode="auto">
          <a:xfrm>
            <a:off x="6111875" y="4794250"/>
            <a:ext cx="7588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Node 7</a:t>
            </a:r>
          </a:p>
        </p:txBody>
      </p:sp>
      <p:sp>
        <p:nvSpPr>
          <p:cNvPr id="70713" name="Rectangle 119"/>
          <p:cNvSpPr>
            <a:spLocks noChangeArrowheads="1"/>
          </p:cNvSpPr>
          <p:nvPr/>
        </p:nvSpPr>
        <p:spPr bwMode="auto">
          <a:xfrm>
            <a:off x="1773238" y="4943475"/>
            <a:ext cx="3048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343" tIns="44379" rIns="90343" bIns="44379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0714" name="Rectangle 120"/>
          <p:cNvSpPr>
            <a:spLocks noChangeArrowheads="1"/>
          </p:cNvSpPr>
          <p:nvPr/>
        </p:nvSpPr>
        <p:spPr bwMode="auto">
          <a:xfrm>
            <a:off x="3219450" y="5019675"/>
            <a:ext cx="3048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343" tIns="44379" rIns="90343" bIns="44379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0715" name="Rectangle 121"/>
          <p:cNvSpPr>
            <a:spLocks noChangeArrowheads="1"/>
          </p:cNvSpPr>
          <p:nvPr/>
        </p:nvSpPr>
        <p:spPr bwMode="auto">
          <a:xfrm>
            <a:off x="5197475" y="5324475"/>
            <a:ext cx="3048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343" tIns="44379" rIns="90343" bIns="44379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0716" name="Rectangle 122"/>
          <p:cNvSpPr>
            <a:spLocks noChangeArrowheads="1"/>
          </p:cNvSpPr>
          <p:nvPr/>
        </p:nvSpPr>
        <p:spPr bwMode="auto">
          <a:xfrm>
            <a:off x="6872288" y="4411663"/>
            <a:ext cx="3048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343" tIns="44379" rIns="90343" bIns="44379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0717" name="Rectangle 123"/>
          <p:cNvSpPr>
            <a:spLocks noChangeArrowheads="1"/>
          </p:cNvSpPr>
          <p:nvPr/>
        </p:nvSpPr>
        <p:spPr bwMode="auto">
          <a:xfrm>
            <a:off x="3524250" y="4335463"/>
            <a:ext cx="3048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343" tIns="44379" rIns="90343" bIns="44379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0718" name="Rectangle 124"/>
          <p:cNvSpPr>
            <a:spLocks noChangeArrowheads="1"/>
          </p:cNvSpPr>
          <p:nvPr/>
        </p:nvSpPr>
        <p:spPr bwMode="auto">
          <a:xfrm>
            <a:off x="5883275" y="3727450"/>
            <a:ext cx="304800" cy="15081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343" tIns="44379" rIns="90343" bIns="44379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0719" name="Rectangle 125"/>
          <p:cNvSpPr>
            <a:spLocks noChangeArrowheads="1"/>
          </p:cNvSpPr>
          <p:nvPr/>
        </p:nvSpPr>
        <p:spPr bwMode="auto">
          <a:xfrm>
            <a:off x="7480300" y="2967038"/>
            <a:ext cx="304800" cy="15081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343" tIns="44379" rIns="90343" bIns="44379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0720" name="Rectangle 126"/>
          <p:cNvSpPr>
            <a:spLocks noChangeArrowheads="1"/>
          </p:cNvSpPr>
          <p:nvPr/>
        </p:nvSpPr>
        <p:spPr bwMode="auto">
          <a:xfrm>
            <a:off x="1698625" y="2967038"/>
            <a:ext cx="303213" cy="1508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343" tIns="44379" rIns="90343" bIns="44379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0721" name="Rectangle 127"/>
          <p:cNvSpPr>
            <a:spLocks noChangeArrowheads="1"/>
          </p:cNvSpPr>
          <p:nvPr/>
        </p:nvSpPr>
        <p:spPr bwMode="auto">
          <a:xfrm>
            <a:off x="2990850" y="3422650"/>
            <a:ext cx="304800" cy="152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343" tIns="44379" rIns="90343" bIns="44379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0722" name="Rectangle 128"/>
          <p:cNvSpPr>
            <a:spLocks noChangeArrowheads="1"/>
          </p:cNvSpPr>
          <p:nvPr/>
        </p:nvSpPr>
        <p:spPr bwMode="auto">
          <a:xfrm>
            <a:off x="5122863" y="3878263"/>
            <a:ext cx="303212" cy="152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343" tIns="44379" rIns="90343" bIns="44379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0723" name="Rectangle 129"/>
          <p:cNvSpPr>
            <a:spLocks noChangeArrowheads="1"/>
          </p:cNvSpPr>
          <p:nvPr/>
        </p:nvSpPr>
        <p:spPr bwMode="auto">
          <a:xfrm>
            <a:off x="7405688" y="3270250"/>
            <a:ext cx="303212" cy="152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343" tIns="44379" rIns="90343" bIns="44379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0724" name="Freeform 130"/>
          <p:cNvSpPr>
            <a:spLocks/>
          </p:cNvSpPr>
          <p:nvPr/>
        </p:nvSpPr>
        <p:spPr bwMode="auto">
          <a:xfrm>
            <a:off x="1622425" y="2967038"/>
            <a:ext cx="6315075" cy="2281237"/>
          </a:xfrm>
          <a:custGeom>
            <a:avLst/>
            <a:gdLst>
              <a:gd name="T0" fmla="*/ 0 w 3984"/>
              <a:gd name="T1" fmla="*/ 2147483646 h 1440"/>
              <a:gd name="T2" fmla="*/ 2147483646 w 3984"/>
              <a:gd name="T3" fmla="*/ 2147483646 h 1440"/>
              <a:gd name="T4" fmla="*/ 2147483646 w 3984"/>
              <a:gd name="T5" fmla="*/ 2147483646 h 1440"/>
              <a:gd name="T6" fmla="*/ 2147483646 w 3984"/>
              <a:gd name="T7" fmla="*/ 2147483646 h 1440"/>
              <a:gd name="T8" fmla="*/ 2147483646 w 3984"/>
              <a:gd name="T9" fmla="*/ 0 h 1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84"/>
              <a:gd name="T16" fmla="*/ 0 h 1440"/>
              <a:gd name="T17" fmla="*/ 3984 w 3984"/>
              <a:gd name="T18" fmla="*/ 1440 h 14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84" h="1440">
                <a:moveTo>
                  <a:pt x="0" y="1440"/>
                </a:moveTo>
                <a:cubicBezTo>
                  <a:pt x="184" y="1428"/>
                  <a:pt x="368" y="1416"/>
                  <a:pt x="912" y="1296"/>
                </a:cubicBezTo>
                <a:cubicBezTo>
                  <a:pt x="1456" y="1176"/>
                  <a:pt x="2776" y="880"/>
                  <a:pt x="3264" y="720"/>
                </a:cubicBezTo>
                <a:cubicBezTo>
                  <a:pt x="3752" y="560"/>
                  <a:pt x="3720" y="456"/>
                  <a:pt x="3840" y="336"/>
                </a:cubicBezTo>
                <a:cubicBezTo>
                  <a:pt x="3960" y="216"/>
                  <a:pt x="3972" y="108"/>
                  <a:pt x="3984" y="0"/>
                </a:cubicBezTo>
              </a:path>
            </a:pathLst>
          </a:custGeom>
          <a:noFill/>
          <a:ln w="127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343" tIns="44379" rIns="90343" bIns="44379"/>
          <a:lstStyle/>
          <a:p>
            <a:endParaRPr lang="en-US"/>
          </a:p>
        </p:txBody>
      </p:sp>
      <p:sp>
        <p:nvSpPr>
          <p:cNvPr id="70725" name="Freeform 131"/>
          <p:cNvSpPr>
            <a:spLocks/>
          </p:cNvSpPr>
          <p:nvPr/>
        </p:nvSpPr>
        <p:spPr bwMode="auto">
          <a:xfrm>
            <a:off x="1470025" y="2967038"/>
            <a:ext cx="6391275" cy="1470025"/>
          </a:xfrm>
          <a:custGeom>
            <a:avLst/>
            <a:gdLst>
              <a:gd name="T0" fmla="*/ 0 w 4032"/>
              <a:gd name="T1" fmla="*/ 0 h 928"/>
              <a:gd name="T2" fmla="*/ 2147483646 w 4032"/>
              <a:gd name="T3" fmla="*/ 2147483646 h 928"/>
              <a:gd name="T4" fmla="*/ 2147483646 w 4032"/>
              <a:gd name="T5" fmla="*/ 2147483646 h 928"/>
              <a:gd name="T6" fmla="*/ 2147483646 w 4032"/>
              <a:gd name="T7" fmla="*/ 2147483646 h 928"/>
              <a:gd name="T8" fmla="*/ 2147483646 w 4032"/>
              <a:gd name="T9" fmla="*/ 2147483646 h 928"/>
              <a:gd name="T10" fmla="*/ 2147483646 w 4032"/>
              <a:gd name="T11" fmla="*/ 2147483646 h 928"/>
              <a:gd name="T12" fmla="*/ 2147483646 w 4032"/>
              <a:gd name="T13" fmla="*/ 0 h 9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32"/>
              <a:gd name="T22" fmla="*/ 0 h 928"/>
              <a:gd name="T23" fmla="*/ 4032 w 4032"/>
              <a:gd name="T24" fmla="*/ 928 h 9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32" h="928">
                <a:moveTo>
                  <a:pt x="0" y="0"/>
                </a:moveTo>
                <a:cubicBezTo>
                  <a:pt x="164" y="104"/>
                  <a:pt x="328" y="208"/>
                  <a:pt x="576" y="336"/>
                </a:cubicBezTo>
                <a:cubicBezTo>
                  <a:pt x="824" y="464"/>
                  <a:pt x="1272" y="672"/>
                  <a:pt x="1488" y="768"/>
                </a:cubicBezTo>
                <a:cubicBezTo>
                  <a:pt x="1704" y="864"/>
                  <a:pt x="1696" y="896"/>
                  <a:pt x="1872" y="912"/>
                </a:cubicBezTo>
                <a:cubicBezTo>
                  <a:pt x="2048" y="928"/>
                  <a:pt x="2240" y="928"/>
                  <a:pt x="2544" y="864"/>
                </a:cubicBezTo>
                <a:cubicBezTo>
                  <a:pt x="2848" y="800"/>
                  <a:pt x="3448" y="672"/>
                  <a:pt x="3696" y="528"/>
                </a:cubicBezTo>
                <a:cubicBezTo>
                  <a:pt x="3944" y="384"/>
                  <a:pt x="3988" y="192"/>
                  <a:pt x="4032" y="0"/>
                </a:cubicBezTo>
              </a:path>
            </a:pathLst>
          </a:custGeom>
          <a:noFill/>
          <a:ln w="12700">
            <a:solidFill>
              <a:schemeClr val="accent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343" tIns="44379" rIns="90343" bIns="44379"/>
          <a:lstStyle/>
          <a:p>
            <a:endParaRPr lang="en-US"/>
          </a:p>
        </p:txBody>
      </p:sp>
      <p:sp>
        <p:nvSpPr>
          <p:cNvPr id="49223" name="Rectangle 132"/>
          <p:cNvSpPr>
            <a:spLocks noChangeArrowheads="1"/>
          </p:cNvSpPr>
          <p:nvPr/>
        </p:nvSpPr>
        <p:spPr bwMode="auto">
          <a:xfrm>
            <a:off x="831850" y="387350"/>
            <a:ext cx="7772400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2" tIns="45704" rIns="91402" bIns="45704" anchor="ctr"/>
          <a:lstStyle/>
          <a:p>
            <a:pPr>
              <a:defRPr/>
            </a:pPr>
            <a:r>
              <a:rPr lang="en-US" sz="4000" u="sng" dirty="0">
                <a:solidFill>
                  <a:schemeClr val="accent2"/>
                </a:solidFill>
                <a:latin typeface="+mj-lt"/>
                <a:ea typeface="+mn-ea"/>
              </a:rPr>
              <a:t>Datagram Packet Switching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6FAAF2-CEC8-2944-B69D-E881A1932B9D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x-none" sz="1200">
              <a:latin typeface="Tahoma" charset="0"/>
            </a:endParaRPr>
          </a:p>
        </p:txBody>
      </p:sp>
      <p:grpSp>
        <p:nvGrpSpPr>
          <p:cNvPr id="72706" name="Group 2"/>
          <p:cNvGrpSpPr>
            <a:grpSpLocks/>
          </p:cNvGrpSpPr>
          <p:nvPr/>
        </p:nvGrpSpPr>
        <p:grpSpPr bwMode="auto">
          <a:xfrm>
            <a:off x="5570538" y="4875213"/>
            <a:ext cx="1741487" cy="1228725"/>
            <a:chOff x="1321" y="2432"/>
            <a:chExt cx="1097" cy="774"/>
          </a:xfrm>
        </p:grpSpPr>
        <p:sp>
          <p:nvSpPr>
            <p:cNvPr id="72744" name="AutoShape 3"/>
            <p:cNvSpPr>
              <a:spLocks noChangeArrowheads="1"/>
            </p:cNvSpPr>
            <p:nvPr/>
          </p:nvSpPr>
          <p:spPr bwMode="auto">
            <a:xfrm rot="5400000">
              <a:off x="1714" y="2039"/>
              <a:ext cx="305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83647" tIns="45912" rIns="91818" bIns="459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Packet 1</a:t>
              </a:r>
            </a:p>
          </p:txBody>
        </p:sp>
        <p:sp>
          <p:nvSpPr>
            <p:cNvPr id="72745" name="AutoShape 4"/>
            <p:cNvSpPr>
              <a:spLocks noChangeArrowheads="1"/>
            </p:cNvSpPr>
            <p:nvPr/>
          </p:nvSpPr>
          <p:spPr bwMode="auto">
            <a:xfrm rot="5400000">
              <a:off x="1721" y="2270"/>
              <a:ext cx="304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83647" tIns="45912" rIns="91818" bIns="459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Packet 2</a:t>
              </a:r>
            </a:p>
          </p:txBody>
        </p:sp>
        <p:sp>
          <p:nvSpPr>
            <p:cNvPr id="72746" name="AutoShape 5"/>
            <p:cNvSpPr>
              <a:spLocks noChangeArrowheads="1"/>
            </p:cNvSpPr>
            <p:nvPr/>
          </p:nvSpPr>
          <p:spPr bwMode="auto">
            <a:xfrm rot="5400000">
              <a:off x="1714" y="2508"/>
              <a:ext cx="305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83647" tIns="45912" rIns="91818" bIns="459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Packet 3</a:t>
              </a:r>
            </a:p>
          </p:txBody>
        </p:sp>
      </p:grpSp>
      <p:grpSp>
        <p:nvGrpSpPr>
          <p:cNvPr id="72707" name="Group 6"/>
          <p:cNvGrpSpPr>
            <a:grpSpLocks/>
          </p:cNvGrpSpPr>
          <p:nvPr/>
        </p:nvGrpSpPr>
        <p:grpSpPr bwMode="auto">
          <a:xfrm>
            <a:off x="3819525" y="4265613"/>
            <a:ext cx="1741488" cy="1230312"/>
            <a:chOff x="1321" y="2432"/>
            <a:chExt cx="1097" cy="774"/>
          </a:xfrm>
        </p:grpSpPr>
        <p:sp>
          <p:nvSpPr>
            <p:cNvPr id="72741" name="AutoShape 7"/>
            <p:cNvSpPr>
              <a:spLocks noChangeArrowheads="1"/>
            </p:cNvSpPr>
            <p:nvPr/>
          </p:nvSpPr>
          <p:spPr bwMode="auto">
            <a:xfrm rot="5400000">
              <a:off x="1714" y="2039"/>
              <a:ext cx="305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83647" tIns="45912" rIns="91818" bIns="459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400">
                  <a:latin typeface="Arial" charset="0"/>
                  <a:ea typeface="新細明體" charset="-120"/>
                </a:rPr>
                <a:t>Packet 1</a:t>
              </a:r>
            </a:p>
          </p:txBody>
        </p:sp>
        <p:sp>
          <p:nvSpPr>
            <p:cNvPr id="72742" name="AutoShape 8"/>
            <p:cNvSpPr>
              <a:spLocks noChangeArrowheads="1"/>
            </p:cNvSpPr>
            <p:nvPr/>
          </p:nvSpPr>
          <p:spPr bwMode="auto">
            <a:xfrm rot="5400000">
              <a:off x="1721" y="2270"/>
              <a:ext cx="304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83647" tIns="45912" rIns="91818" bIns="459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400">
                  <a:latin typeface="Arial" charset="0"/>
                  <a:ea typeface="新細明體" charset="-120"/>
                </a:rPr>
                <a:t>Packet 2</a:t>
              </a:r>
            </a:p>
          </p:txBody>
        </p:sp>
        <p:sp>
          <p:nvSpPr>
            <p:cNvPr id="72743" name="AutoShape 9"/>
            <p:cNvSpPr>
              <a:spLocks noChangeArrowheads="1"/>
            </p:cNvSpPr>
            <p:nvPr/>
          </p:nvSpPr>
          <p:spPr bwMode="auto">
            <a:xfrm rot="5400000">
              <a:off x="1714" y="2508"/>
              <a:ext cx="305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83647" tIns="45912" rIns="91818" bIns="459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400">
                  <a:latin typeface="Arial" charset="0"/>
                  <a:ea typeface="新細明體" charset="-120"/>
                </a:rPr>
                <a:t>Packet 3</a:t>
              </a:r>
            </a:p>
          </p:txBody>
        </p:sp>
      </p:grpSp>
      <p:sp>
        <p:nvSpPr>
          <p:cNvPr id="72708" name="Rectangle 11"/>
          <p:cNvSpPr>
            <a:spLocks noChangeArrowheads="1"/>
          </p:cNvSpPr>
          <p:nvPr/>
        </p:nvSpPr>
        <p:spPr bwMode="auto">
          <a:xfrm>
            <a:off x="4260850" y="1711325"/>
            <a:ext cx="0" cy="11113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2709" name="Rectangle 12"/>
          <p:cNvSpPr>
            <a:spLocks noChangeArrowheads="1"/>
          </p:cNvSpPr>
          <p:nvPr/>
        </p:nvSpPr>
        <p:spPr bwMode="auto">
          <a:xfrm>
            <a:off x="4260850" y="1770063"/>
            <a:ext cx="0" cy="11112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2710" name="Rectangle 13"/>
          <p:cNvSpPr>
            <a:spLocks noChangeArrowheads="1"/>
          </p:cNvSpPr>
          <p:nvPr/>
        </p:nvSpPr>
        <p:spPr bwMode="auto">
          <a:xfrm>
            <a:off x="1066800" y="19177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2711" name="Rectangle 14"/>
          <p:cNvSpPr>
            <a:spLocks noChangeArrowheads="1"/>
          </p:cNvSpPr>
          <p:nvPr/>
        </p:nvSpPr>
        <p:spPr bwMode="auto">
          <a:xfrm>
            <a:off x="1790700" y="2070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2712" name="Rectangle 15"/>
          <p:cNvSpPr>
            <a:spLocks noChangeArrowheads="1"/>
          </p:cNvSpPr>
          <p:nvPr/>
        </p:nvSpPr>
        <p:spPr bwMode="auto">
          <a:xfrm>
            <a:off x="1066800" y="19939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2713" name="Rectangle 16"/>
          <p:cNvSpPr>
            <a:spLocks noChangeArrowheads="1"/>
          </p:cNvSpPr>
          <p:nvPr/>
        </p:nvSpPr>
        <p:spPr bwMode="auto">
          <a:xfrm>
            <a:off x="1790700" y="21463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2714" name="Rectangle 17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2715" name="Rectangle 18"/>
          <p:cNvSpPr>
            <a:spLocks noChangeArrowheads="1"/>
          </p:cNvSpPr>
          <p:nvPr/>
        </p:nvSpPr>
        <p:spPr bwMode="auto">
          <a:xfrm>
            <a:off x="3238500" y="33655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2716" name="Rectangle 19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2717" name="Rectangle 20"/>
          <p:cNvSpPr>
            <a:spLocks noChangeArrowheads="1"/>
          </p:cNvSpPr>
          <p:nvPr/>
        </p:nvSpPr>
        <p:spPr bwMode="auto">
          <a:xfrm>
            <a:off x="3238500" y="4102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graphicFrame>
        <p:nvGraphicFramePr>
          <p:cNvPr id="72718" name="Object 21"/>
          <p:cNvGraphicFramePr>
            <a:graphicFrameLocks noChangeAspect="1"/>
          </p:cNvGraphicFramePr>
          <p:nvPr/>
        </p:nvGraphicFramePr>
        <p:xfrm>
          <a:off x="457200" y="1371600"/>
          <a:ext cx="822960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4" name="VISIO" r:id="rId4" imgW="8280400" imgH="1153160" progId="Visio.Drawing.4">
                  <p:embed/>
                </p:oleObj>
              </mc:Choice>
              <mc:Fallback>
                <p:oleObj name="VISIO" r:id="rId4" imgW="8280400" imgH="1153160" progId="Visio.Drawing.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71600"/>
                        <a:ext cx="8229600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9" name="Line 23"/>
          <p:cNvSpPr>
            <a:spLocks noChangeShapeType="1"/>
          </p:cNvSpPr>
          <p:nvPr/>
        </p:nvSpPr>
        <p:spPr bwMode="auto">
          <a:xfrm flipV="1">
            <a:off x="2105025" y="3651250"/>
            <a:ext cx="1852613" cy="333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274291" tIns="45713" rIns="91423" bIns="228577" anchor="ctr"/>
          <a:lstStyle/>
          <a:p>
            <a:endParaRPr lang="en-US"/>
          </a:p>
        </p:txBody>
      </p:sp>
      <p:sp>
        <p:nvSpPr>
          <p:cNvPr id="72720" name="Line 24"/>
          <p:cNvSpPr>
            <a:spLocks noChangeShapeType="1"/>
          </p:cNvSpPr>
          <p:nvPr/>
        </p:nvSpPr>
        <p:spPr bwMode="auto">
          <a:xfrm flipV="1">
            <a:off x="3805238" y="38036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274291" tIns="45713" rIns="91423" bIns="228577" anchor="ctr"/>
          <a:lstStyle/>
          <a:p>
            <a:endParaRPr lang="en-US"/>
          </a:p>
        </p:txBody>
      </p:sp>
      <p:sp>
        <p:nvSpPr>
          <p:cNvPr id="72721" name="AutoShape 25"/>
          <p:cNvSpPr>
            <a:spLocks/>
          </p:cNvSpPr>
          <p:nvPr/>
        </p:nvSpPr>
        <p:spPr bwMode="auto">
          <a:xfrm>
            <a:off x="4032250" y="3649663"/>
            <a:ext cx="76200" cy="153987"/>
          </a:xfrm>
          <a:prstGeom prst="rightBrace">
            <a:avLst>
              <a:gd name="adj1" fmla="val 1685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74206" tIns="45701" rIns="91396" bIns="22850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spcAft>
                <a:spcPts val="1000"/>
              </a:spcAft>
              <a:buClrTx/>
              <a:buSzTx/>
              <a:buFontTx/>
              <a:buNone/>
            </a:pPr>
            <a:endParaRPr lang="x-none" altLang="x-none" sz="1400" b="1">
              <a:latin typeface="新細明體" charset="-120"/>
            </a:endParaRPr>
          </a:p>
        </p:txBody>
      </p:sp>
      <p:grpSp>
        <p:nvGrpSpPr>
          <p:cNvPr id="72722" name="Group 26"/>
          <p:cNvGrpSpPr>
            <a:grpSpLocks/>
          </p:cNvGrpSpPr>
          <p:nvPr/>
        </p:nvGrpSpPr>
        <p:grpSpPr bwMode="auto">
          <a:xfrm>
            <a:off x="2097088" y="3708400"/>
            <a:ext cx="1741487" cy="1227138"/>
            <a:chOff x="1321" y="2432"/>
            <a:chExt cx="1097" cy="774"/>
          </a:xfrm>
        </p:grpSpPr>
        <p:sp>
          <p:nvSpPr>
            <p:cNvPr id="72738" name="AutoShape 27"/>
            <p:cNvSpPr>
              <a:spLocks noChangeArrowheads="1"/>
            </p:cNvSpPr>
            <p:nvPr/>
          </p:nvSpPr>
          <p:spPr bwMode="auto">
            <a:xfrm rot="5400000">
              <a:off x="1714" y="2039"/>
              <a:ext cx="305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83647" tIns="0" rIns="91818" bIns="459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400">
                  <a:latin typeface="Arial" charset="0"/>
                  <a:ea typeface="新細明體" charset="-120"/>
                </a:rPr>
                <a:t>Packet 1</a:t>
              </a:r>
            </a:p>
          </p:txBody>
        </p:sp>
        <p:sp>
          <p:nvSpPr>
            <p:cNvPr id="72739" name="AutoShape 28"/>
            <p:cNvSpPr>
              <a:spLocks noChangeArrowheads="1"/>
            </p:cNvSpPr>
            <p:nvPr/>
          </p:nvSpPr>
          <p:spPr bwMode="auto">
            <a:xfrm rot="5400000">
              <a:off x="1721" y="2270"/>
              <a:ext cx="304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83647" tIns="0" rIns="91818" bIns="459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400">
                  <a:latin typeface="Arial" charset="0"/>
                  <a:ea typeface="新細明體" charset="-120"/>
                </a:rPr>
                <a:t>Packet 2</a:t>
              </a:r>
            </a:p>
          </p:txBody>
        </p:sp>
        <p:sp>
          <p:nvSpPr>
            <p:cNvPr id="72740" name="AutoShape 29"/>
            <p:cNvSpPr>
              <a:spLocks noChangeArrowheads="1"/>
            </p:cNvSpPr>
            <p:nvPr/>
          </p:nvSpPr>
          <p:spPr bwMode="auto">
            <a:xfrm rot="5400000">
              <a:off x="1714" y="2508"/>
              <a:ext cx="305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83647" tIns="0" rIns="91818" bIns="459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400">
                  <a:latin typeface="Arial" charset="0"/>
                  <a:ea typeface="新細明體" charset="-120"/>
                </a:rPr>
                <a:t>Packet 3</a:t>
              </a:r>
            </a:p>
          </p:txBody>
        </p:sp>
      </p:grpSp>
      <p:sp>
        <p:nvSpPr>
          <p:cNvPr id="72723" name="Line 30"/>
          <p:cNvSpPr>
            <a:spLocks noChangeShapeType="1"/>
          </p:cNvSpPr>
          <p:nvPr/>
        </p:nvSpPr>
        <p:spPr bwMode="auto">
          <a:xfrm>
            <a:off x="2097088" y="2738438"/>
            <a:ext cx="0" cy="3508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287" tIns="45644" rIns="91287" bIns="45644" anchor="ctr"/>
          <a:lstStyle/>
          <a:p>
            <a:endParaRPr lang="en-US"/>
          </a:p>
        </p:txBody>
      </p:sp>
      <p:sp>
        <p:nvSpPr>
          <p:cNvPr id="72724" name="Line 31"/>
          <p:cNvSpPr>
            <a:spLocks noChangeShapeType="1"/>
          </p:cNvSpPr>
          <p:nvPr/>
        </p:nvSpPr>
        <p:spPr bwMode="auto">
          <a:xfrm>
            <a:off x="3829050" y="2738438"/>
            <a:ext cx="0" cy="3508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287" tIns="45644" rIns="91287" bIns="45644" anchor="ctr"/>
          <a:lstStyle/>
          <a:p>
            <a:endParaRPr lang="en-US"/>
          </a:p>
        </p:txBody>
      </p:sp>
      <p:sp>
        <p:nvSpPr>
          <p:cNvPr id="72725" name="Line 32"/>
          <p:cNvSpPr>
            <a:spLocks noChangeShapeType="1"/>
          </p:cNvSpPr>
          <p:nvPr/>
        </p:nvSpPr>
        <p:spPr bwMode="auto">
          <a:xfrm>
            <a:off x="5562600" y="2738438"/>
            <a:ext cx="0" cy="3508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287" tIns="45644" rIns="91287" bIns="45644" anchor="ctr"/>
          <a:lstStyle/>
          <a:p>
            <a:endParaRPr lang="en-US"/>
          </a:p>
        </p:txBody>
      </p:sp>
      <p:sp>
        <p:nvSpPr>
          <p:cNvPr id="72726" name="Line 33"/>
          <p:cNvSpPr>
            <a:spLocks noChangeShapeType="1"/>
          </p:cNvSpPr>
          <p:nvPr/>
        </p:nvSpPr>
        <p:spPr bwMode="auto">
          <a:xfrm>
            <a:off x="7294563" y="2738438"/>
            <a:ext cx="0" cy="3508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287" tIns="45644" rIns="91287" bIns="45644" anchor="ctr"/>
          <a:lstStyle/>
          <a:p>
            <a:endParaRPr lang="en-US"/>
          </a:p>
        </p:txBody>
      </p:sp>
      <p:sp>
        <p:nvSpPr>
          <p:cNvPr id="72727" name="Oval 42"/>
          <p:cNvSpPr>
            <a:spLocks noChangeArrowheads="1"/>
          </p:cNvSpPr>
          <p:nvPr/>
        </p:nvSpPr>
        <p:spPr bwMode="auto">
          <a:xfrm>
            <a:off x="5935663" y="4565650"/>
            <a:ext cx="212725" cy="49688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3" tIns="45713" rIns="91423" bIns="228577" anchorCtr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2728" name="Line 43"/>
          <p:cNvSpPr>
            <a:spLocks noChangeShapeType="1"/>
          </p:cNvSpPr>
          <p:nvPr/>
        </p:nvSpPr>
        <p:spPr bwMode="auto">
          <a:xfrm flipV="1">
            <a:off x="6096000" y="3954463"/>
            <a:ext cx="106363" cy="6302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3" tIns="45713" rIns="91423" bIns="228577" anchorCtr="1">
            <a:spAutoFit/>
          </a:bodyPr>
          <a:lstStyle/>
          <a:p>
            <a:endParaRPr lang="en-US"/>
          </a:p>
        </p:txBody>
      </p:sp>
      <p:sp>
        <p:nvSpPr>
          <p:cNvPr id="72729" name="Line 45"/>
          <p:cNvSpPr>
            <a:spLocks noChangeShapeType="1"/>
          </p:cNvSpPr>
          <p:nvPr/>
        </p:nvSpPr>
        <p:spPr bwMode="auto">
          <a:xfrm flipV="1">
            <a:off x="6254750" y="4037013"/>
            <a:ext cx="1274763" cy="285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3" tIns="45713" rIns="91423" bIns="228577" anchorCtr="1">
            <a:spAutoFit/>
          </a:bodyPr>
          <a:lstStyle/>
          <a:p>
            <a:endParaRPr lang="en-US"/>
          </a:p>
        </p:txBody>
      </p:sp>
      <p:sp>
        <p:nvSpPr>
          <p:cNvPr id="72730" name="AutoShape 47"/>
          <p:cNvSpPr>
            <a:spLocks/>
          </p:cNvSpPr>
          <p:nvPr/>
        </p:nvSpPr>
        <p:spPr bwMode="auto">
          <a:xfrm>
            <a:off x="1905000" y="3684588"/>
            <a:ext cx="76200" cy="381000"/>
          </a:xfrm>
          <a:prstGeom prst="leftBrace">
            <a:avLst>
              <a:gd name="adj1" fmla="val 4169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96" tIns="45701" rIns="274206" bIns="22850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spcAft>
                <a:spcPts val="1000"/>
              </a:spcAft>
              <a:buClrTx/>
              <a:buSzTx/>
              <a:buFontTx/>
              <a:buNone/>
            </a:pPr>
            <a:endParaRPr lang="en-US" altLang="x-none" sz="1400">
              <a:latin typeface="新細明體" charset="-120"/>
            </a:endParaRPr>
          </a:p>
          <a:p>
            <a:pPr algn="r">
              <a:spcBef>
                <a:spcPct val="50000"/>
              </a:spcBef>
              <a:spcAft>
                <a:spcPts val="1000"/>
              </a:spcAft>
              <a:buClrTx/>
              <a:buSzTx/>
              <a:buFontTx/>
              <a:buNone/>
            </a:pPr>
            <a:endParaRPr lang="en-US" altLang="x-none" sz="1400">
              <a:latin typeface="新細明體" charset="-120"/>
            </a:endParaRPr>
          </a:p>
        </p:txBody>
      </p:sp>
      <p:sp>
        <p:nvSpPr>
          <p:cNvPr id="72731" name="Text Box 48"/>
          <p:cNvSpPr txBox="1">
            <a:spLocks noChangeArrowheads="1"/>
          </p:cNvSpPr>
          <p:nvPr/>
        </p:nvSpPr>
        <p:spPr bwMode="auto">
          <a:xfrm>
            <a:off x="760413" y="1600200"/>
            <a:ext cx="1008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6" tIns="45701" rIns="91396" bIns="228508" anchorCtr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n-US" altLang="x-none" sz="1600">
                <a:latin typeface="Times New Roman" charset="0"/>
              </a:rPr>
              <a:t>Host </a:t>
            </a:r>
            <a:r>
              <a:rPr lang="en-US" altLang="zh-CN" sz="1600">
                <a:latin typeface="Times New Roman" charset="0"/>
                <a:ea typeface="宋体" charset="-122"/>
              </a:rPr>
              <a:t>A</a:t>
            </a:r>
            <a:endParaRPr lang="en-US" altLang="x-none" sz="1600">
              <a:latin typeface="Times New Roman" charset="0"/>
              <a:ea typeface="宋体" charset="-122"/>
            </a:endParaRPr>
          </a:p>
        </p:txBody>
      </p:sp>
      <p:sp>
        <p:nvSpPr>
          <p:cNvPr id="72732" name="Text Box 49"/>
          <p:cNvSpPr txBox="1">
            <a:spLocks noChangeArrowheads="1"/>
          </p:cNvSpPr>
          <p:nvPr/>
        </p:nvSpPr>
        <p:spPr bwMode="auto">
          <a:xfrm>
            <a:off x="7696200" y="1600200"/>
            <a:ext cx="827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6" tIns="45701" rIns="91396" bIns="228508" anchorCtr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n-US" altLang="x-none" sz="1600">
                <a:latin typeface="Times New Roman" charset="0"/>
              </a:rPr>
              <a:t>Host </a:t>
            </a:r>
            <a:r>
              <a:rPr lang="en-US" altLang="zh-CN" sz="1600">
                <a:latin typeface="Times New Roman" charset="0"/>
                <a:ea typeface="宋体" charset="-122"/>
              </a:rPr>
              <a:t>B</a:t>
            </a:r>
            <a:endParaRPr lang="en-US" altLang="x-none" sz="1600">
              <a:latin typeface="Times New Roman" charset="0"/>
              <a:ea typeface="宋体" charset="-122"/>
            </a:endParaRPr>
          </a:p>
        </p:txBody>
      </p:sp>
      <p:sp>
        <p:nvSpPr>
          <p:cNvPr id="72733" name="Text Box 50"/>
          <p:cNvSpPr txBox="1">
            <a:spLocks noChangeArrowheads="1"/>
          </p:cNvSpPr>
          <p:nvPr/>
        </p:nvSpPr>
        <p:spPr bwMode="auto">
          <a:xfrm>
            <a:off x="3424238" y="1752600"/>
            <a:ext cx="7667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6" tIns="45701" rIns="91396" bIns="228508" anchorCtr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n-US" altLang="x-none" sz="1400">
                <a:latin typeface="Times New Roman" charset="0"/>
              </a:rPr>
              <a:t>Node 1</a:t>
            </a:r>
          </a:p>
        </p:txBody>
      </p:sp>
      <p:sp>
        <p:nvSpPr>
          <p:cNvPr id="72734" name="Text Box 51"/>
          <p:cNvSpPr txBox="1">
            <a:spLocks noChangeArrowheads="1"/>
          </p:cNvSpPr>
          <p:nvPr/>
        </p:nvSpPr>
        <p:spPr bwMode="auto">
          <a:xfrm>
            <a:off x="5022850" y="1752600"/>
            <a:ext cx="9953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6" tIns="45701" rIns="91396" bIns="228508" anchorCtr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n-US" altLang="x-none" sz="1400">
                <a:latin typeface="Times New Roman" charset="0"/>
              </a:rPr>
              <a:t>Node 2</a:t>
            </a:r>
          </a:p>
        </p:txBody>
      </p:sp>
      <p:sp>
        <p:nvSpPr>
          <p:cNvPr id="72735" name="Text Box 52"/>
          <p:cNvSpPr txBox="1">
            <a:spLocks noChangeArrowheads="1"/>
          </p:cNvSpPr>
          <p:nvPr/>
        </p:nvSpPr>
        <p:spPr bwMode="auto">
          <a:xfrm>
            <a:off x="4067175" y="3122613"/>
            <a:ext cx="1165225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latin typeface="Times New Roman" charset="0"/>
              </a:rPr>
              <a:t>propagation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latin typeface="Times New Roman" charset="0"/>
              </a:rPr>
              <a:t>delay from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latin typeface="Times New Roman" charset="0"/>
              </a:rPr>
              <a:t>Host </a:t>
            </a:r>
            <a:r>
              <a:rPr lang="en-US" altLang="zh-CN" sz="1600">
                <a:latin typeface="Times New Roman" charset="0"/>
                <a:ea typeface="宋体" charset="-122"/>
              </a:rPr>
              <a:t>A</a:t>
            </a:r>
            <a:r>
              <a:rPr lang="en-US" altLang="x-none" sz="1600">
                <a:latin typeface="Times New Roman" charset="0"/>
                <a:ea typeface="宋体" charset="-122"/>
              </a:rPr>
              <a:t> to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latin typeface="Times New Roman" charset="0"/>
                <a:ea typeface="宋体" charset="-122"/>
              </a:rPr>
              <a:t>Node 1 </a:t>
            </a:r>
          </a:p>
        </p:txBody>
      </p:sp>
      <p:sp>
        <p:nvSpPr>
          <p:cNvPr id="72736" name="Text Box 57"/>
          <p:cNvSpPr txBox="1">
            <a:spLocks noChangeArrowheads="1"/>
          </p:cNvSpPr>
          <p:nvPr/>
        </p:nvSpPr>
        <p:spPr bwMode="auto">
          <a:xfrm>
            <a:off x="341313" y="3544888"/>
            <a:ext cx="1354137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Times New Roman" charset="0"/>
              </a:rPr>
              <a:t>transmission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Times New Roman" charset="0"/>
              </a:rPr>
              <a:t>time of Packet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Times New Roman" charset="0"/>
              </a:rPr>
              <a:t>at Host </a:t>
            </a:r>
            <a:r>
              <a:rPr lang="en-US" altLang="zh-CN" sz="1400">
                <a:latin typeface="Times New Roman" charset="0"/>
                <a:ea typeface="宋体" charset="-122"/>
              </a:rPr>
              <a:t>A</a:t>
            </a:r>
            <a:endParaRPr lang="en-US" altLang="x-none" sz="1400">
              <a:latin typeface="Times New Roman" charset="0"/>
              <a:ea typeface="宋体" charset="-122"/>
            </a:endParaRPr>
          </a:p>
        </p:txBody>
      </p:sp>
      <p:sp>
        <p:nvSpPr>
          <p:cNvPr id="72737" name="Rectangle 5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Timing Diagram of Datagram Switching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2BBCD5-BA47-F542-BB75-5025D30A16F2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74754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Virtual-Circuit Packet Switching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8147050" cy="4800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TW" sz="2400" dirty="0">
                <a:ea typeface="新細明體" charset="-120"/>
              </a:rPr>
              <a:t>Example: Multiple Label Packet Switching (MPLS) in IP networks</a:t>
            </a:r>
            <a:endParaRPr lang="en-US" altLang="zh-TW" sz="2000" dirty="0">
              <a:ea typeface="新細明體" charset="-12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zh-TW" sz="2000" dirty="0">
              <a:ea typeface="新細明體" charset="-12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TW" sz="2400" dirty="0">
                <a:ea typeface="新細明體" charset="-120"/>
              </a:rPr>
              <a:t>Hybrid of circuit switching and datagram switching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fixed path determined at</a:t>
            </a:r>
            <a:r>
              <a:rPr lang="en-US" altLang="x-none" sz="2000" i="1" dirty="0">
                <a:ea typeface="ＭＳ Ｐゴシック" charset="-128"/>
              </a:rPr>
              <a:t> </a:t>
            </a:r>
            <a:br>
              <a:rPr lang="en-US" altLang="x-none" sz="2000" i="1" dirty="0">
                <a:ea typeface="ＭＳ Ｐゴシック" charset="-128"/>
              </a:rPr>
            </a:br>
            <a:r>
              <a:rPr lang="en-US" altLang="x-none" sz="2000" i="1" dirty="0">
                <a:ea typeface="ＭＳ Ｐゴシック" charset="-128"/>
              </a:rPr>
              <a:t>virtual circuit setup time</a:t>
            </a:r>
            <a:r>
              <a:rPr lang="en-US" altLang="x-none" sz="2000" dirty="0">
                <a:ea typeface="ＭＳ Ｐゴシック" charset="-128"/>
              </a:rPr>
              <a:t>, 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remains fixed thru flow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Implementation:</a:t>
            </a:r>
          </a:p>
          <a:p>
            <a:pPr marL="1257300" lvl="2" indent="-342900">
              <a:lnSpc>
                <a:spcPct val="90000"/>
              </a:lnSpc>
              <a:buFont typeface="Comic Sans MS" charset="0"/>
              <a:buAutoNum type="arabicPeriod"/>
            </a:pPr>
            <a:r>
              <a:rPr lang="en-US" altLang="x-none" sz="1600" dirty="0">
                <a:ea typeface="ＭＳ Ｐゴシック" charset="-128"/>
              </a:rPr>
              <a:t>each packet carries a short </a:t>
            </a:r>
            <a:br>
              <a:rPr lang="en-US" altLang="x-none" sz="1600" dirty="0">
                <a:ea typeface="ＭＳ Ｐゴシック" charset="-128"/>
              </a:rPr>
            </a:br>
            <a:r>
              <a:rPr lang="en-US" altLang="x-none" sz="1600" dirty="0">
                <a:ea typeface="ＭＳ Ｐゴシック" charset="-128"/>
              </a:rPr>
              <a:t>local, </a:t>
            </a:r>
            <a:r>
              <a:rPr lang="en-US" altLang="x-none" sz="1600" dirty="0">
                <a:solidFill>
                  <a:srgbClr val="FF0000"/>
                </a:solidFill>
                <a:ea typeface="ＭＳ Ｐゴシック" charset="-128"/>
              </a:rPr>
              <a:t>tag</a:t>
            </a:r>
            <a:r>
              <a:rPr lang="en-US" altLang="x-none" sz="1600" dirty="0">
                <a:ea typeface="ＭＳ Ｐゴシック" charset="-128"/>
              </a:rPr>
              <a:t>  (virtual-circuit (VC) #)</a:t>
            </a:r>
            <a:r>
              <a:rPr lang="en-US" altLang="zh-CN" sz="1600" dirty="0">
                <a:ea typeface="宋体" charset="-122"/>
              </a:rPr>
              <a:t>;</a:t>
            </a:r>
            <a:r>
              <a:rPr lang="en-US" altLang="x-none" sz="1600" dirty="0">
                <a:ea typeface="ＭＳ Ｐゴシック" charset="-128"/>
              </a:rPr>
              <a:t> </a:t>
            </a:r>
            <a:br>
              <a:rPr lang="en-US" altLang="x-none" sz="1600" dirty="0">
                <a:ea typeface="ＭＳ Ｐゴシック" charset="-128"/>
              </a:rPr>
            </a:br>
            <a:r>
              <a:rPr lang="en-US" altLang="x-none" sz="1600" dirty="0">
                <a:ea typeface="ＭＳ Ｐゴシック" charset="-128"/>
              </a:rPr>
              <a:t>tag determines next hop</a:t>
            </a:r>
          </a:p>
        </p:txBody>
      </p:sp>
      <p:graphicFrame>
        <p:nvGraphicFramePr>
          <p:cNvPr id="122965" name="Group 85"/>
          <p:cNvGraphicFramePr>
            <a:graphicFrameLocks noGrp="1"/>
          </p:cNvGraphicFramePr>
          <p:nvPr>
            <p:ph sz="half" idx="2"/>
          </p:nvPr>
        </p:nvGraphicFramePr>
        <p:xfrm>
          <a:off x="5029200" y="3505200"/>
          <a:ext cx="3048000" cy="1941679"/>
        </p:xfrm>
        <a:graphic>
          <a:graphicData uri="http://schemas.openxmlformats.org/drawingml/2006/table">
            <a:tbl>
              <a:tblPr/>
              <a:tblGrid>
                <a:gridCol w="108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304">
                <a:tc>
                  <a:txBody>
                    <a:bodyPr/>
                    <a:lstStyle>
                      <a:lvl1pPr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5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Incoming VC#</a:t>
                      </a:r>
                    </a:p>
                  </a:txBody>
                  <a:tcPr marL="91313" marR="91313" marT="45625" marB="456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5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Outgoing Interface</a:t>
                      </a:r>
                    </a:p>
                  </a:txBody>
                  <a:tcPr marL="91313" marR="91313" marT="45625" marB="456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5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QoS</a:t>
                      </a:r>
                    </a:p>
                  </a:txBody>
                  <a:tcPr marL="91313" marR="91313" marT="45625" marB="456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035">
                <a:tc>
                  <a:txBody>
                    <a:bodyPr/>
                    <a:lstStyle>
                      <a:lvl1pPr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5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91313" marR="91313" marT="45625" marB="456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5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91313" marR="91313" marT="45625" marB="456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5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endParaRPr kumimoji="0" lang="x-none" altLang="x-non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L="91313" marR="91313" marT="45625" marB="456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035">
                <a:tc>
                  <a:txBody>
                    <a:bodyPr/>
                    <a:lstStyle>
                      <a:lvl1pPr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5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16</a:t>
                      </a:r>
                    </a:p>
                  </a:txBody>
                  <a:tcPr marL="91313" marR="91313" marT="45625" marB="456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5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91313" marR="91313" marT="45625" marB="456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5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endParaRPr kumimoji="0" lang="x-none" altLang="x-non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L="91313" marR="91313" marT="45625" marB="456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035">
                <a:tc>
                  <a:txBody>
                    <a:bodyPr/>
                    <a:lstStyle>
                      <a:lvl1pPr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5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20</a:t>
                      </a:r>
                    </a:p>
                  </a:txBody>
                  <a:tcPr marL="91313" marR="91313" marT="45625" marB="456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5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91313" marR="91313" marT="45625" marB="456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5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endParaRPr kumimoji="0" lang="x-none" altLang="x-non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L="91313" marR="91313" marT="45625" marB="456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05">
                <a:tc>
                  <a:txBody>
                    <a:bodyPr/>
                    <a:lstStyle>
                      <a:lvl1pPr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5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…</a:t>
                      </a:r>
                    </a:p>
                  </a:txBody>
                  <a:tcPr marL="91313" marR="91313" marT="45625" marB="456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5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endParaRPr kumimoji="0" lang="x-none" altLang="x-non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L="91313" marR="91313" marT="45625" marB="456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defTabSz="9159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 defTabSz="9159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defTabSz="915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5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endParaRPr kumimoji="0" lang="x-none" altLang="x-non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L="91313" marR="91313" marT="45625" marB="456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F3720A-B549-9649-829D-21BC5E04FF35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76802" name="Freeform 4"/>
          <p:cNvSpPr>
            <a:spLocks noEditPoints="1"/>
          </p:cNvSpPr>
          <p:nvPr/>
        </p:nvSpPr>
        <p:spPr bwMode="auto">
          <a:xfrm>
            <a:off x="1809750" y="3094038"/>
            <a:ext cx="2378075" cy="34925"/>
          </a:xfrm>
          <a:custGeom>
            <a:avLst/>
            <a:gdLst>
              <a:gd name="T0" fmla="*/ 2147483646 w 1500"/>
              <a:gd name="T1" fmla="*/ 2147483646 h 22"/>
              <a:gd name="T2" fmla="*/ 2147483646 w 1500"/>
              <a:gd name="T3" fmla="*/ 2147483646 h 22"/>
              <a:gd name="T4" fmla="*/ 2147483646 w 1500"/>
              <a:gd name="T5" fmla="*/ 0 h 22"/>
              <a:gd name="T6" fmla="*/ 2147483646 w 1500"/>
              <a:gd name="T7" fmla="*/ 2147483646 h 22"/>
              <a:gd name="T8" fmla="*/ 2147483646 w 1500"/>
              <a:gd name="T9" fmla="*/ 2147483646 h 22"/>
              <a:gd name="T10" fmla="*/ 2147483646 w 1500"/>
              <a:gd name="T11" fmla="*/ 2147483646 h 22"/>
              <a:gd name="T12" fmla="*/ 2147483646 w 1500"/>
              <a:gd name="T13" fmla="*/ 2147483646 h 22"/>
              <a:gd name="T14" fmla="*/ 2147483646 w 1500"/>
              <a:gd name="T15" fmla="*/ 2147483646 h 22"/>
              <a:gd name="T16" fmla="*/ 2147483646 w 1500"/>
              <a:gd name="T17" fmla="*/ 2147483646 h 22"/>
              <a:gd name="T18" fmla="*/ 0 w 1500"/>
              <a:gd name="T19" fmla="*/ 2147483646 h 22"/>
              <a:gd name="T20" fmla="*/ 2147483646 w 1500"/>
              <a:gd name="T21" fmla="*/ 2147483646 h 22"/>
              <a:gd name="T22" fmla="*/ 2147483646 w 1500"/>
              <a:gd name="T23" fmla="*/ 2147483646 h 22"/>
              <a:gd name="T24" fmla="*/ 2147483646 w 1500"/>
              <a:gd name="T25" fmla="*/ 2147483646 h 22"/>
              <a:gd name="T26" fmla="*/ 2147483646 w 1500"/>
              <a:gd name="T27" fmla="*/ 2147483646 h 22"/>
              <a:gd name="T28" fmla="*/ 2147483646 w 1500"/>
              <a:gd name="T29" fmla="*/ 2147483646 h 22"/>
              <a:gd name="T30" fmla="*/ 2147483646 w 1500"/>
              <a:gd name="T31" fmla="*/ 0 h 22"/>
              <a:gd name="T32" fmla="*/ 2147483646 w 1500"/>
              <a:gd name="T33" fmla="*/ 2147483646 h 22"/>
              <a:gd name="T34" fmla="*/ 0 w 1500"/>
              <a:gd name="T35" fmla="*/ 2147483646 h 2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500"/>
              <a:gd name="T55" fmla="*/ 0 h 22"/>
              <a:gd name="T56" fmla="*/ 1500 w 1500"/>
              <a:gd name="T57" fmla="*/ 22 h 2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500" h="22">
                <a:moveTo>
                  <a:pt x="1500" y="10"/>
                </a:moveTo>
                <a:lnTo>
                  <a:pt x="1498" y="2"/>
                </a:lnTo>
                <a:lnTo>
                  <a:pt x="1490" y="0"/>
                </a:lnTo>
                <a:lnTo>
                  <a:pt x="1482" y="2"/>
                </a:lnTo>
                <a:lnTo>
                  <a:pt x="1478" y="10"/>
                </a:lnTo>
                <a:lnTo>
                  <a:pt x="1482" y="18"/>
                </a:lnTo>
                <a:lnTo>
                  <a:pt x="1490" y="22"/>
                </a:lnTo>
                <a:lnTo>
                  <a:pt x="1498" y="18"/>
                </a:lnTo>
                <a:lnTo>
                  <a:pt x="1500" y="10"/>
                </a:lnTo>
                <a:close/>
                <a:moveTo>
                  <a:pt x="0" y="10"/>
                </a:moveTo>
                <a:lnTo>
                  <a:pt x="2" y="18"/>
                </a:lnTo>
                <a:lnTo>
                  <a:pt x="10" y="22"/>
                </a:lnTo>
                <a:lnTo>
                  <a:pt x="18" y="18"/>
                </a:lnTo>
                <a:lnTo>
                  <a:pt x="21" y="10"/>
                </a:lnTo>
                <a:lnTo>
                  <a:pt x="18" y="2"/>
                </a:lnTo>
                <a:lnTo>
                  <a:pt x="10" y="0"/>
                </a:lnTo>
                <a:lnTo>
                  <a:pt x="2" y="2"/>
                </a:lnTo>
                <a:lnTo>
                  <a:pt x="0" y="10"/>
                </a:ln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6803" name="Line 5"/>
          <p:cNvSpPr>
            <a:spLocks noChangeShapeType="1"/>
          </p:cNvSpPr>
          <p:nvPr/>
        </p:nvSpPr>
        <p:spPr bwMode="auto">
          <a:xfrm flipH="1">
            <a:off x="1843088" y="3109913"/>
            <a:ext cx="2309812" cy="1587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6804" name="Freeform 6"/>
          <p:cNvSpPr>
            <a:spLocks noEditPoints="1"/>
          </p:cNvSpPr>
          <p:nvPr/>
        </p:nvSpPr>
        <p:spPr bwMode="auto">
          <a:xfrm>
            <a:off x="1809750" y="4122738"/>
            <a:ext cx="2378075" cy="638175"/>
          </a:xfrm>
          <a:custGeom>
            <a:avLst/>
            <a:gdLst>
              <a:gd name="T0" fmla="*/ 0 w 1500"/>
              <a:gd name="T1" fmla="*/ 2147483646 h 403"/>
              <a:gd name="T2" fmla="*/ 2147483646 w 1500"/>
              <a:gd name="T3" fmla="*/ 2147483646 h 403"/>
              <a:gd name="T4" fmla="*/ 2147483646 w 1500"/>
              <a:gd name="T5" fmla="*/ 2147483646 h 403"/>
              <a:gd name="T6" fmla="*/ 2147483646 w 1500"/>
              <a:gd name="T7" fmla="*/ 2147483646 h 403"/>
              <a:gd name="T8" fmla="*/ 2147483646 w 1500"/>
              <a:gd name="T9" fmla="*/ 2147483646 h 403"/>
              <a:gd name="T10" fmla="*/ 2147483646 w 1500"/>
              <a:gd name="T11" fmla="*/ 2147483646 h 403"/>
              <a:gd name="T12" fmla="*/ 2147483646 w 1500"/>
              <a:gd name="T13" fmla="*/ 2147483646 h 403"/>
              <a:gd name="T14" fmla="*/ 0 w 1500"/>
              <a:gd name="T15" fmla="*/ 2147483646 h 403"/>
              <a:gd name="T16" fmla="*/ 0 w 1500"/>
              <a:gd name="T17" fmla="*/ 2147483646 h 403"/>
              <a:gd name="T18" fmla="*/ 2147483646 w 1500"/>
              <a:gd name="T19" fmla="*/ 2147483646 h 403"/>
              <a:gd name="T20" fmla="*/ 2147483646 w 1500"/>
              <a:gd name="T21" fmla="*/ 2147483646 h 403"/>
              <a:gd name="T22" fmla="*/ 2147483646 w 1500"/>
              <a:gd name="T23" fmla="*/ 0 h 403"/>
              <a:gd name="T24" fmla="*/ 2147483646 w 1500"/>
              <a:gd name="T25" fmla="*/ 2147483646 h 403"/>
              <a:gd name="T26" fmla="*/ 2147483646 w 1500"/>
              <a:gd name="T27" fmla="*/ 2147483646 h 403"/>
              <a:gd name="T28" fmla="*/ 2147483646 w 1500"/>
              <a:gd name="T29" fmla="*/ 2147483646 h 403"/>
              <a:gd name="T30" fmla="*/ 2147483646 w 1500"/>
              <a:gd name="T31" fmla="*/ 2147483646 h 403"/>
              <a:gd name="T32" fmla="*/ 2147483646 w 1500"/>
              <a:gd name="T33" fmla="*/ 2147483646 h 403"/>
              <a:gd name="T34" fmla="*/ 2147483646 w 1500"/>
              <a:gd name="T35" fmla="*/ 2147483646 h 40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500"/>
              <a:gd name="T55" fmla="*/ 0 h 403"/>
              <a:gd name="T56" fmla="*/ 1500 w 1500"/>
              <a:gd name="T57" fmla="*/ 403 h 40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500" h="403">
                <a:moveTo>
                  <a:pt x="0" y="395"/>
                </a:moveTo>
                <a:lnTo>
                  <a:pt x="4" y="403"/>
                </a:lnTo>
                <a:lnTo>
                  <a:pt x="14" y="403"/>
                </a:lnTo>
                <a:lnTo>
                  <a:pt x="20" y="399"/>
                </a:lnTo>
                <a:lnTo>
                  <a:pt x="21" y="391"/>
                </a:lnTo>
                <a:lnTo>
                  <a:pt x="16" y="383"/>
                </a:lnTo>
                <a:lnTo>
                  <a:pt x="8" y="381"/>
                </a:lnTo>
                <a:lnTo>
                  <a:pt x="0" y="387"/>
                </a:lnTo>
                <a:lnTo>
                  <a:pt x="0" y="395"/>
                </a:lnTo>
                <a:close/>
                <a:moveTo>
                  <a:pt x="1500" y="8"/>
                </a:moveTo>
                <a:lnTo>
                  <a:pt x="1496" y="2"/>
                </a:lnTo>
                <a:lnTo>
                  <a:pt x="1486" y="0"/>
                </a:lnTo>
                <a:lnTo>
                  <a:pt x="1480" y="6"/>
                </a:lnTo>
                <a:lnTo>
                  <a:pt x="1478" y="14"/>
                </a:lnTo>
                <a:lnTo>
                  <a:pt x="1484" y="22"/>
                </a:lnTo>
                <a:lnTo>
                  <a:pt x="1492" y="22"/>
                </a:lnTo>
                <a:lnTo>
                  <a:pt x="1500" y="18"/>
                </a:lnTo>
                <a:lnTo>
                  <a:pt x="1500" y="8"/>
                </a:ln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6805" name="Line 7"/>
          <p:cNvSpPr>
            <a:spLocks noChangeShapeType="1"/>
          </p:cNvSpPr>
          <p:nvPr/>
        </p:nvSpPr>
        <p:spPr bwMode="auto">
          <a:xfrm flipV="1">
            <a:off x="1843088" y="4144963"/>
            <a:ext cx="2309812" cy="5969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6806" name="Freeform 8"/>
          <p:cNvSpPr>
            <a:spLocks noEditPoints="1"/>
          </p:cNvSpPr>
          <p:nvPr/>
        </p:nvSpPr>
        <p:spPr bwMode="auto">
          <a:xfrm>
            <a:off x="1809750" y="4725988"/>
            <a:ext cx="2378075" cy="604837"/>
          </a:xfrm>
          <a:custGeom>
            <a:avLst/>
            <a:gdLst>
              <a:gd name="T0" fmla="*/ 0 w 1500"/>
              <a:gd name="T1" fmla="*/ 2147483646 h 381"/>
              <a:gd name="T2" fmla="*/ 2147483646 w 1500"/>
              <a:gd name="T3" fmla="*/ 2147483646 h 381"/>
              <a:gd name="T4" fmla="*/ 2147483646 w 1500"/>
              <a:gd name="T5" fmla="*/ 2147483646 h 381"/>
              <a:gd name="T6" fmla="*/ 2147483646 w 1500"/>
              <a:gd name="T7" fmla="*/ 2147483646 h 381"/>
              <a:gd name="T8" fmla="*/ 2147483646 w 1500"/>
              <a:gd name="T9" fmla="*/ 2147483646 h 381"/>
              <a:gd name="T10" fmla="*/ 2147483646 w 1500"/>
              <a:gd name="T11" fmla="*/ 2147483646 h 381"/>
              <a:gd name="T12" fmla="*/ 2147483646 w 1500"/>
              <a:gd name="T13" fmla="*/ 0 h 381"/>
              <a:gd name="T14" fmla="*/ 2147483646 w 1500"/>
              <a:gd name="T15" fmla="*/ 2147483646 h 381"/>
              <a:gd name="T16" fmla="*/ 0 w 1500"/>
              <a:gd name="T17" fmla="*/ 2147483646 h 381"/>
              <a:gd name="T18" fmla="*/ 2147483646 w 1500"/>
              <a:gd name="T19" fmla="*/ 2147483646 h 381"/>
              <a:gd name="T20" fmla="*/ 2147483646 w 1500"/>
              <a:gd name="T21" fmla="*/ 2147483646 h 381"/>
              <a:gd name="T22" fmla="*/ 2147483646 w 1500"/>
              <a:gd name="T23" fmla="*/ 2147483646 h 381"/>
              <a:gd name="T24" fmla="*/ 2147483646 w 1500"/>
              <a:gd name="T25" fmla="*/ 2147483646 h 381"/>
              <a:gd name="T26" fmla="*/ 2147483646 w 1500"/>
              <a:gd name="T27" fmla="*/ 2147483646 h 381"/>
              <a:gd name="T28" fmla="*/ 2147483646 w 1500"/>
              <a:gd name="T29" fmla="*/ 2147483646 h 381"/>
              <a:gd name="T30" fmla="*/ 2147483646 w 1500"/>
              <a:gd name="T31" fmla="*/ 2147483646 h 381"/>
              <a:gd name="T32" fmla="*/ 2147483646 w 1500"/>
              <a:gd name="T33" fmla="*/ 2147483646 h 381"/>
              <a:gd name="T34" fmla="*/ 2147483646 w 1500"/>
              <a:gd name="T35" fmla="*/ 2147483646 h 38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500"/>
              <a:gd name="T55" fmla="*/ 0 h 381"/>
              <a:gd name="T56" fmla="*/ 1500 w 1500"/>
              <a:gd name="T57" fmla="*/ 381 h 381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500" h="381">
                <a:moveTo>
                  <a:pt x="0" y="10"/>
                </a:moveTo>
                <a:lnTo>
                  <a:pt x="2" y="18"/>
                </a:lnTo>
                <a:lnTo>
                  <a:pt x="8" y="22"/>
                </a:lnTo>
                <a:lnTo>
                  <a:pt x="16" y="22"/>
                </a:lnTo>
                <a:lnTo>
                  <a:pt x="21" y="14"/>
                </a:lnTo>
                <a:lnTo>
                  <a:pt x="20" y="6"/>
                </a:lnTo>
                <a:lnTo>
                  <a:pt x="14" y="0"/>
                </a:lnTo>
                <a:lnTo>
                  <a:pt x="4" y="2"/>
                </a:lnTo>
                <a:lnTo>
                  <a:pt x="0" y="10"/>
                </a:lnTo>
                <a:close/>
                <a:moveTo>
                  <a:pt x="1500" y="373"/>
                </a:moveTo>
                <a:lnTo>
                  <a:pt x="1500" y="365"/>
                </a:lnTo>
                <a:lnTo>
                  <a:pt x="1492" y="359"/>
                </a:lnTo>
                <a:lnTo>
                  <a:pt x="1484" y="361"/>
                </a:lnTo>
                <a:lnTo>
                  <a:pt x="1478" y="369"/>
                </a:lnTo>
                <a:lnTo>
                  <a:pt x="1480" y="377"/>
                </a:lnTo>
                <a:lnTo>
                  <a:pt x="1486" y="381"/>
                </a:lnTo>
                <a:lnTo>
                  <a:pt x="1496" y="381"/>
                </a:lnTo>
                <a:lnTo>
                  <a:pt x="1500" y="373"/>
                </a:ln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6807" name="Line 9"/>
          <p:cNvSpPr>
            <a:spLocks noChangeShapeType="1"/>
          </p:cNvSpPr>
          <p:nvPr/>
        </p:nvSpPr>
        <p:spPr bwMode="auto">
          <a:xfrm>
            <a:off x="1843088" y="4748213"/>
            <a:ext cx="2309812" cy="563562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6808" name="Freeform 10"/>
          <p:cNvSpPr>
            <a:spLocks noEditPoints="1"/>
          </p:cNvSpPr>
          <p:nvPr/>
        </p:nvSpPr>
        <p:spPr bwMode="auto">
          <a:xfrm>
            <a:off x="4152900" y="3094038"/>
            <a:ext cx="2632075" cy="461962"/>
          </a:xfrm>
          <a:custGeom>
            <a:avLst/>
            <a:gdLst>
              <a:gd name="T0" fmla="*/ 0 w 1660"/>
              <a:gd name="T1" fmla="*/ 2147483646 h 291"/>
              <a:gd name="T2" fmla="*/ 2147483646 w 1660"/>
              <a:gd name="T3" fmla="*/ 2147483646 h 291"/>
              <a:gd name="T4" fmla="*/ 2147483646 w 1660"/>
              <a:gd name="T5" fmla="*/ 2147483646 h 291"/>
              <a:gd name="T6" fmla="*/ 2147483646 w 1660"/>
              <a:gd name="T7" fmla="*/ 2147483646 h 291"/>
              <a:gd name="T8" fmla="*/ 2147483646 w 1660"/>
              <a:gd name="T9" fmla="*/ 2147483646 h 291"/>
              <a:gd name="T10" fmla="*/ 2147483646 w 1660"/>
              <a:gd name="T11" fmla="*/ 2147483646 h 291"/>
              <a:gd name="T12" fmla="*/ 2147483646 w 1660"/>
              <a:gd name="T13" fmla="*/ 0 h 291"/>
              <a:gd name="T14" fmla="*/ 2147483646 w 1660"/>
              <a:gd name="T15" fmla="*/ 2147483646 h 291"/>
              <a:gd name="T16" fmla="*/ 0 w 1660"/>
              <a:gd name="T17" fmla="*/ 2147483646 h 291"/>
              <a:gd name="T18" fmla="*/ 2147483646 w 1660"/>
              <a:gd name="T19" fmla="*/ 2147483646 h 291"/>
              <a:gd name="T20" fmla="*/ 2147483646 w 1660"/>
              <a:gd name="T21" fmla="*/ 2147483646 h 291"/>
              <a:gd name="T22" fmla="*/ 2147483646 w 1660"/>
              <a:gd name="T23" fmla="*/ 2147483646 h 291"/>
              <a:gd name="T24" fmla="*/ 2147483646 w 1660"/>
              <a:gd name="T25" fmla="*/ 2147483646 h 291"/>
              <a:gd name="T26" fmla="*/ 2147483646 w 1660"/>
              <a:gd name="T27" fmla="*/ 2147483646 h 291"/>
              <a:gd name="T28" fmla="*/ 2147483646 w 1660"/>
              <a:gd name="T29" fmla="*/ 2147483646 h 291"/>
              <a:gd name="T30" fmla="*/ 2147483646 w 1660"/>
              <a:gd name="T31" fmla="*/ 2147483646 h 291"/>
              <a:gd name="T32" fmla="*/ 2147483646 w 1660"/>
              <a:gd name="T33" fmla="*/ 2147483646 h 291"/>
              <a:gd name="T34" fmla="*/ 2147483646 w 1660"/>
              <a:gd name="T35" fmla="*/ 2147483646 h 29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660"/>
              <a:gd name="T55" fmla="*/ 0 h 291"/>
              <a:gd name="T56" fmla="*/ 1660 w 1660"/>
              <a:gd name="T57" fmla="*/ 291 h 291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660" h="291">
                <a:moveTo>
                  <a:pt x="0" y="10"/>
                </a:moveTo>
                <a:lnTo>
                  <a:pt x="2" y="18"/>
                </a:lnTo>
                <a:lnTo>
                  <a:pt x="10" y="22"/>
                </a:lnTo>
                <a:lnTo>
                  <a:pt x="18" y="20"/>
                </a:lnTo>
                <a:lnTo>
                  <a:pt x="22" y="12"/>
                </a:lnTo>
                <a:lnTo>
                  <a:pt x="20" y="4"/>
                </a:lnTo>
                <a:lnTo>
                  <a:pt x="14" y="0"/>
                </a:lnTo>
                <a:lnTo>
                  <a:pt x="6" y="2"/>
                </a:lnTo>
                <a:lnTo>
                  <a:pt x="0" y="10"/>
                </a:lnTo>
                <a:close/>
                <a:moveTo>
                  <a:pt x="1660" y="281"/>
                </a:moveTo>
                <a:lnTo>
                  <a:pt x="1658" y="273"/>
                </a:lnTo>
                <a:lnTo>
                  <a:pt x="1650" y="269"/>
                </a:lnTo>
                <a:lnTo>
                  <a:pt x="1642" y="271"/>
                </a:lnTo>
                <a:lnTo>
                  <a:pt x="1638" y="279"/>
                </a:lnTo>
                <a:lnTo>
                  <a:pt x="1638" y="287"/>
                </a:lnTo>
                <a:lnTo>
                  <a:pt x="1646" y="291"/>
                </a:lnTo>
                <a:lnTo>
                  <a:pt x="1654" y="289"/>
                </a:lnTo>
                <a:lnTo>
                  <a:pt x="1660" y="281"/>
                </a:ln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6809" name="Line 11"/>
          <p:cNvSpPr>
            <a:spLocks noChangeShapeType="1"/>
          </p:cNvSpPr>
          <p:nvPr/>
        </p:nvSpPr>
        <p:spPr bwMode="auto">
          <a:xfrm>
            <a:off x="4187825" y="3113088"/>
            <a:ext cx="2562225" cy="423862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6810" name="Freeform 12"/>
          <p:cNvSpPr>
            <a:spLocks noEditPoints="1"/>
          </p:cNvSpPr>
          <p:nvPr/>
        </p:nvSpPr>
        <p:spPr bwMode="auto">
          <a:xfrm>
            <a:off x="4152900" y="3521075"/>
            <a:ext cx="2632075" cy="636588"/>
          </a:xfrm>
          <a:custGeom>
            <a:avLst/>
            <a:gdLst>
              <a:gd name="T0" fmla="*/ 2147483646 w 1660"/>
              <a:gd name="T1" fmla="*/ 2147483646 h 402"/>
              <a:gd name="T2" fmla="*/ 2147483646 w 1660"/>
              <a:gd name="T3" fmla="*/ 2147483646 h 402"/>
              <a:gd name="T4" fmla="*/ 2147483646 w 1660"/>
              <a:gd name="T5" fmla="*/ 0 h 402"/>
              <a:gd name="T6" fmla="*/ 2147483646 w 1660"/>
              <a:gd name="T7" fmla="*/ 2147483646 h 402"/>
              <a:gd name="T8" fmla="*/ 2147483646 w 1660"/>
              <a:gd name="T9" fmla="*/ 2147483646 h 402"/>
              <a:gd name="T10" fmla="*/ 2147483646 w 1660"/>
              <a:gd name="T11" fmla="*/ 2147483646 h 402"/>
              <a:gd name="T12" fmla="*/ 2147483646 w 1660"/>
              <a:gd name="T13" fmla="*/ 2147483646 h 402"/>
              <a:gd name="T14" fmla="*/ 2147483646 w 1660"/>
              <a:gd name="T15" fmla="*/ 2147483646 h 402"/>
              <a:gd name="T16" fmla="*/ 2147483646 w 1660"/>
              <a:gd name="T17" fmla="*/ 2147483646 h 402"/>
              <a:gd name="T18" fmla="*/ 0 w 1660"/>
              <a:gd name="T19" fmla="*/ 2147483646 h 402"/>
              <a:gd name="T20" fmla="*/ 2147483646 w 1660"/>
              <a:gd name="T21" fmla="*/ 2147483646 h 402"/>
              <a:gd name="T22" fmla="*/ 2147483646 w 1660"/>
              <a:gd name="T23" fmla="*/ 2147483646 h 402"/>
              <a:gd name="T24" fmla="*/ 2147483646 w 1660"/>
              <a:gd name="T25" fmla="*/ 2147483646 h 402"/>
              <a:gd name="T26" fmla="*/ 2147483646 w 1660"/>
              <a:gd name="T27" fmla="*/ 2147483646 h 402"/>
              <a:gd name="T28" fmla="*/ 2147483646 w 1660"/>
              <a:gd name="T29" fmla="*/ 2147483646 h 402"/>
              <a:gd name="T30" fmla="*/ 2147483646 w 1660"/>
              <a:gd name="T31" fmla="*/ 2147483646 h 402"/>
              <a:gd name="T32" fmla="*/ 2147483646 w 1660"/>
              <a:gd name="T33" fmla="*/ 2147483646 h 402"/>
              <a:gd name="T34" fmla="*/ 0 w 1660"/>
              <a:gd name="T35" fmla="*/ 2147483646 h 40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660"/>
              <a:gd name="T55" fmla="*/ 0 h 402"/>
              <a:gd name="T56" fmla="*/ 1660 w 1660"/>
              <a:gd name="T57" fmla="*/ 402 h 40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660" h="402">
                <a:moveTo>
                  <a:pt x="1660" y="8"/>
                </a:moveTo>
                <a:lnTo>
                  <a:pt x="1654" y="2"/>
                </a:lnTo>
                <a:lnTo>
                  <a:pt x="1646" y="0"/>
                </a:lnTo>
                <a:lnTo>
                  <a:pt x="1638" y="4"/>
                </a:lnTo>
                <a:lnTo>
                  <a:pt x="1638" y="14"/>
                </a:lnTo>
                <a:lnTo>
                  <a:pt x="1642" y="20"/>
                </a:lnTo>
                <a:lnTo>
                  <a:pt x="1650" y="22"/>
                </a:lnTo>
                <a:lnTo>
                  <a:pt x="1658" y="16"/>
                </a:lnTo>
                <a:lnTo>
                  <a:pt x="1660" y="8"/>
                </a:lnTo>
                <a:close/>
                <a:moveTo>
                  <a:pt x="0" y="394"/>
                </a:moveTo>
                <a:lnTo>
                  <a:pt x="6" y="400"/>
                </a:lnTo>
                <a:lnTo>
                  <a:pt x="14" y="402"/>
                </a:lnTo>
                <a:lnTo>
                  <a:pt x="22" y="398"/>
                </a:lnTo>
                <a:lnTo>
                  <a:pt x="22" y="388"/>
                </a:lnTo>
                <a:lnTo>
                  <a:pt x="18" y="382"/>
                </a:lnTo>
                <a:lnTo>
                  <a:pt x="10" y="380"/>
                </a:lnTo>
                <a:lnTo>
                  <a:pt x="2" y="386"/>
                </a:lnTo>
                <a:lnTo>
                  <a:pt x="0" y="394"/>
                </a:ln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6811" name="Line 13"/>
          <p:cNvSpPr>
            <a:spLocks noChangeShapeType="1"/>
          </p:cNvSpPr>
          <p:nvPr/>
        </p:nvSpPr>
        <p:spPr bwMode="auto">
          <a:xfrm flipH="1">
            <a:off x="4187825" y="3543300"/>
            <a:ext cx="2562225" cy="592138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6812" name="Freeform 14"/>
          <p:cNvSpPr>
            <a:spLocks noEditPoints="1"/>
          </p:cNvSpPr>
          <p:nvPr/>
        </p:nvSpPr>
        <p:spPr bwMode="auto">
          <a:xfrm>
            <a:off x="4152900" y="5295900"/>
            <a:ext cx="2347913" cy="38100"/>
          </a:xfrm>
          <a:custGeom>
            <a:avLst/>
            <a:gdLst>
              <a:gd name="T0" fmla="*/ 0 w 1481"/>
              <a:gd name="T1" fmla="*/ 2147483646 h 24"/>
              <a:gd name="T2" fmla="*/ 2147483646 w 1481"/>
              <a:gd name="T3" fmla="*/ 2147483646 h 24"/>
              <a:gd name="T4" fmla="*/ 2147483646 w 1481"/>
              <a:gd name="T5" fmla="*/ 2147483646 h 24"/>
              <a:gd name="T6" fmla="*/ 2147483646 w 1481"/>
              <a:gd name="T7" fmla="*/ 2147483646 h 24"/>
              <a:gd name="T8" fmla="*/ 2147483646 w 1481"/>
              <a:gd name="T9" fmla="*/ 2147483646 h 24"/>
              <a:gd name="T10" fmla="*/ 2147483646 w 1481"/>
              <a:gd name="T11" fmla="*/ 2147483646 h 24"/>
              <a:gd name="T12" fmla="*/ 2147483646 w 1481"/>
              <a:gd name="T13" fmla="*/ 0 h 24"/>
              <a:gd name="T14" fmla="*/ 2147483646 w 1481"/>
              <a:gd name="T15" fmla="*/ 2147483646 h 24"/>
              <a:gd name="T16" fmla="*/ 0 w 1481"/>
              <a:gd name="T17" fmla="*/ 2147483646 h 24"/>
              <a:gd name="T18" fmla="*/ 2147483646 w 1481"/>
              <a:gd name="T19" fmla="*/ 2147483646 h 24"/>
              <a:gd name="T20" fmla="*/ 2147483646 w 1481"/>
              <a:gd name="T21" fmla="*/ 2147483646 h 24"/>
              <a:gd name="T22" fmla="*/ 2147483646 w 1481"/>
              <a:gd name="T23" fmla="*/ 0 h 24"/>
              <a:gd name="T24" fmla="*/ 2147483646 w 1481"/>
              <a:gd name="T25" fmla="*/ 2147483646 h 24"/>
              <a:gd name="T26" fmla="*/ 2147483646 w 1481"/>
              <a:gd name="T27" fmla="*/ 2147483646 h 24"/>
              <a:gd name="T28" fmla="*/ 2147483646 w 1481"/>
              <a:gd name="T29" fmla="*/ 2147483646 h 24"/>
              <a:gd name="T30" fmla="*/ 2147483646 w 1481"/>
              <a:gd name="T31" fmla="*/ 2147483646 h 24"/>
              <a:gd name="T32" fmla="*/ 2147483646 w 1481"/>
              <a:gd name="T33" fmla="*/ 2147483646 h 24"/>
              <a:gd name="T34" fmla="*/ 2147483646 w 1481"/>
              <a:gd name="T35" fmla="*/ 2147483646 h 2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81"/>
              <a:gd name="T55" fmla="*/ 0 h 24"/>
              <a:gd name="T56" fmla="*/ 1481 w 1481"/>
              <a:gd name="T57" fmla="*/ 24 h 24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81" h="24">
                <a:moveTo>
                  <a:pt x="0" y="12"/>
                </a:moveTo>
                <a:lnTo>
                  <a:pt x="4" y="20"/>
                </a:lnTo>
                <a:lnTo>
                  <a:pt x="12" y="24"/>
                </a:lnTo>
                <a:lnTo>
                  <a:pt x="20" y="20"/>
                </a:lnTo>
                <a:lnTo>
                  <a:pt x="22" y="12"/>
                </a:lnTo>
                <a:lnTo>
                  <a:pt x="20" y="4"/>
                </a:lnTo>
                <a:lnTo>
                  <a:pt x="12" y="0"/>
                </a:lnTo>
                <a:lnTo>
                  <a:pt x="4" y="4"/>
                </a:lnTo>
                <a:lnTo>
                  <a:pt x="0" y="12"/>
                </a:lnTo>
                <a:close/>
                <a:moveTo>
                  <a:pt x="1481" y="12"/>
                </a:moveTo>
                <a:lnTo>
                  <a:pt x="1477" y="4"/>
                </a:lnTo>
                <a:lnTo>
                  <a:pt x="1469" y="0"/>
                </a:lnTo>
                <a:lnTo>
                  <a:pt x="1461" y="4"/>
                </a:lnTo>
                <a:lnTo>
                  <a:pt x="1457" y="12"/>
                </a:lnTo>
                <a:lnTo>
                  <a:pt x="1461" y="20"/>
                </a:lnTo>
                <a:lnTo>
                  <a:pt x="1469" y="24"/>
                </a:lnTo>
                <a:lnTo>
                  <a:pt x="1477" y="20"/>
                </a:lnTo>
                <a:lnTo>
                  <a:pt x="1481" y="12"/>
                </a:ln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6813" name="Line 15"/>
          <p:cNvSpPr>
            <a:spLocks noChangeShapeType="1"/>
          </p:cNvSpPr>
          <p:nvPr/>
        </p:nvSpPr>
        <p:spPr bwMode="auto">
          <a:xfrm>
            <a:off x="4187825" y="5314950"/>
            <a:ext cx="2274888" cy="1588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6814" name="Line 16"/>
          <p:cNvSpPr>
            <a:spLocks noChangeShapeType="1"/>
          </p:cNvSpPr>
          <p:nvPr/>
        </p:nvSpPr>
        <p:spPr bwMode="auto">
          <a:xfrm flipH="1" flipV="1">
            <a:off x="6481763" y="5314950"/>
            <a:ext cx="1244600" cy="22225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6815" name="Line 17"/>
          <p:cNvSpPr>
            <a:spLocks noChangeShapeType="1"/>
          </p:cNvSpPr>
          <p:nvPr/>
        </p:nvSpPr>
        <p:spPr bwMode="auto">
          <a:xfrm>
            <a:off x="4171950" y="2255838"/>
            <a:ext cx="1588" cy="854075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6816" name="Line 18"/>
          <p:cNvSpPr>
            <a:spLocks noChangeShapeType="1"/>
          </p:cNvSpPr>
          <p:nvPr/>
        </p:nvSpPr>
        <p:spPr bwMode="auto">
          <a:xfrm>
            <a:off x="760413" y="2730500"/>
            <a:ext cx="1065212" cy="379413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6817" name="Line 19"/>
          <p:cNvSpPr>
            <a:spLocks noChangeShapeType="1"/>
          </p:cNvSpPr>
          <p:nvPr/>
        </p:nvSpPr>
        <p:spPr bwMode="auto">
          <a:xfrm flipV="1">
            <a:off x="760413" y="4745038"/>
            <a:ext cx="1065212" cy="592137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6818" name="Line 20"/>
          <p:cNvSpPr>
            <a:spLocks noChangeShapeType="1"/>
          </p:cNvSpPr>
          <p:nvPr/>
        </p:nvSpPr>
        <p:spPr bwMode="auto">
          <a:xfrm flipH="1">
            <a:off x="6765925" y="2755900"/>
            <a:ext cx="817563" cy="78105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76819" name="Rectangle 21"/>
          <p:cNvSpPr>
            <a:spLocks noChangeArrowheads="1"/>
          </p:cNvSpPr>
          <p:nvPr/>
        </p:nvSpPr>
        <p:spPr bwMode="auto">
          <a:xfrm>
            <a:off x="2306638" y="2967038"/>
            <a:ext cx="304800" cy="455612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contourW="127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</p:spPr>
        <p:txBody>
          <a:bodyPr wrap="none" lIns="90343" tIns="44379" rIns="90343" bIns="44379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6820" name="Rectangle 22"/>
          <p:cNvSpPr>
            <a:spLocks noChangeArrowheads="1"/>
          </p:cNvSpPr>
          <p:nvPr/>
        </p:nvSpPr>
        <p:spPr bwMode="auto">
          <a:xfrm>
            <a:off x="2230438" y="4640263"/>
            <a:ext cx="304800" cy="455612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contourW="127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</p:spPr>
        <p:txBody>
          <a:bodyPr wrap="none" lIns="90343" tIns="44379" rIns="90343" bIns="44379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6821" name="Rectangle 23"/>
          <p:cNvSpPr>
            <a:spLocks noChangeArrowheads="1"/>
          </p:cNvSpPr>
          <p:nvPr/>
        </p:nvSpPr>
        <p:spPr bwMode="auto">
          <a:xfrm>
            <a:off x="4437063" y="2890838"/>
            <a:ext cx="304800" cy="455612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contourW="127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</p:spPr>
        <p:txBody>
          <a:bodyPr wrap="none" lIns="90343" tIns="44379" rIns="90343" bIns="44379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6822" name="Rectangle 24"/>
          <p:cNvSpPr>
            <a:spLocks noChangeArrowheads="1"/>
          </p:cNvSpPr>
          <p:nvPr/>
        </p:nvSpPr>
        <p:spPr bwMode="auto">
          <a:xfrm>
            <a:off x="4437063" y="3878263"/>
            <a:ext cx="304800" cy="457200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contourW="127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</p:spPr>
        <p:txBody>
          <a:bodyPr wrap="none" lIns="90343" tIns="44379" rIns="90343" bIns="44379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6823" name="Rectangle 25"/>
          <p:cNvSpPr>
            <a:spLocks noChangeArrowheads="1"/>
          </p:cNvSpPr>
          <p:nvPr/>
        </p:nvSpPr>
        <p:spPr bwMode="auto">
          <a:xfrm>
            <a:off x="4437063" y="5172075"/>
            <a:ext cx="304800" cy="455613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contourW="127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</p:spPr>
        <p:txBody>
          <a:bodyPr wrap="none" lIns="90343" tIns="44379" rIns="90343" bIns="44379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6824" name="Rectangle 26"/>
          <p:cNvSpPr>
            <a:spLocks noChangeArrowheads="1"/>
          </p:cNvSpPr>
          <p:nvPr/>
        </p:nvSpPr>
        <p:spPr bwMode="auto">
          <a:xfrm>
            <a:off x="7024688" y="3346450"/>
            <a:ext cx="304800" cy="457200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contourW="127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</p:spPr>
        <p:txBody>
          <a:bodyPr wrap="none" lIns="90343" tIns="44379" rIns="90343" bIns="44379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6825" name="Rectangle 27"/>
          <p:cNvSpPr>
            <a:spLocks noChangeArrowheads="1"/>
          </p:cNvSpPr>
          <p:nvPr/>
        </p:nvSpPr>
        <p:spPr bwMode="auto">
          <a:xfrm>
            <a:off x="6719888" y="5095875"/>
            <a:ext cx="304800" cy="457200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contourW="127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</p:spPr>
        <p:txBody>
          <a:bodyPr wrap="none" lIns="90343" tIns="44379" rIns="90343" bIns="44379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grpSp>
        <p:nvGrpSpPr>
          <p:cNvPr id="76826" name="Group 28"/>
          <p:cNvGrpSpPr>
            <a:grpSpLocks/>
          </p:cNvGrpSpPr>
          <p:nvPr/>
        </p:nvGrpSpPr>
        <p:grpSpPr bwMode="auto">
          <a:xfrm>
            <a:off x="1089025" y="2509838"/>
            <a:ext cx="454025" cy="457200"/>
            <a:chOff x="712" y="2330"/>
            <a:chExt cx="286" cy="288"/>
          </a:xfrm>
        </p:grpSpPr>
        <p:sp>
          <p:nvSpPr>
            <p:cNvPr id="76916" name="Freeform 29"/>
            <p:cNvSpPr>
              <a:spLocks/>
            </p:cNvSpPr>
            <p:nvPr/>
          </p:nvSpPr>
          <p:spPr bwMode="auto">
            <a:xfrm>
              <a:off x="712" y="2330"/>
              <a:ext cx="286" cy="288"/>
            </a:xfrm>
            <a:custGeom>
              <a:avLst/>
              <a:gdLst>
                <a:gd name="T0" fmla="*/ 1 w 572"/>
                <a:gd name="T1" fmla="*/ 0 h 577"/>
                <a:gd name="T2" fmla="*/ 0 w 572"/>
                <a:gd name="T3" fmla="*/ 0 h 577"/>
                <a:gd name="T4" fmla="*/ 0 w 572"/>
                <a:gd name="T5" fmla="*/ 0 h 577"/>
                <a:gd name="T6" fmla="*/ 1 w 572"/>
                <a:gd name="T7" fmla="*/ 0 h 577"/>
                <a:gd name="T8" fmla="*/ 1 w 572"/>
                <a:gd name="T9" fmla="*/ 0 h 577"/>
                <a:gd name="T10" fmla="*/ 1 w 572"/>
                <a:gd name="T11" fmla="*/ 0 h 577"/>
                <a:gd name="T12" fmla="*/ 1 w 572"/>
                <a:gd name="T13" fmla="*/ 0 h 577"/>
                <a:gd name="T14" fmla="*/ 1 w 572"/>
                <a:gd name="T15" fmla="*/ 0 h 577"/>
                <a:gd name="T16" fmla="*/ 1 w 572"/>
                <a:gd name="T17" fmla="*/ 0 h 577"/>
                <a:gd name="T18" fmla="*/ 1 w 572"/>
                <a:gd name="T19" fmla="*/ 0 h 577"/>
                <a:gd name="T20" fmla="*/ 1 w 572"/>
                <a:gd name="T21" fmla="*/ 0 h 577"/>
                <a:gd name="T22" fmla="*/ 1 w 572"/>
                <a:gd name="T23" fmla="*/ 0 h 577"/>
                <a:gd name="T24" fmla="*/ 1 w 572"/>
                <a:gd name="T25" fmla="*/ 0 h 5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2"/>
                <a:gd name="T40" fmla="*/ 0 h 577"/>
                <a:gd name="T41" fmla="*/ 572 w 572"/>
                <a:gd name="T42" fmla="*/ 577 h 5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2" h="577">
                  <a:moveTo>
                    <a:pt x="126" y="377"/>
                  </a:moveTo>
                  <a:lnTo>
                    <a:pt x="0" y="377"/>
                  </a:lnTo>
                  <a:lnTo>
                    <a:pt x="0" y="577"/>
                  </a:lnTo>
                  <a:lnTo>
                    <a:pt x="572" y="577"/>
                  </a:lnTo>
                  <a:lnTo>
                    <a:pt x="572" y="377"/>
                  </a:lnTo>
                  <a:lnTo>
                    <a:pt x="446" y="377"/>
                  </a:lnTo>
                  <a:lnTo>
                    <a:pt x="446" y="350"/>
                  </a:lnTo>
                  <a:lnTo>
                    <a:pt x="500" y="350"/>
                  </a:lnTo>
                  <a:lnTo>
                    <a:pt x="500" y="0"/>
                  </a:lnTo>
                  <a:lnTo>
                    <a:pt x="71" y="0"/>
                  </a:lnTo>
                  <a:lnTo>
                    <a:pt x="71" y="350"/>
                  </a:lnTo>
                  <a:lnTo>
                    <a:pt x="126" y="350"/>
                  </a:lnTo>
                  <a:lnTo>
                    <a:pt x="126" y="377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7" name="Line 30"/>
            <p:cNvSpPr>
              <a:spLocks noChangeShapeType="1"/>
            </p:cNvSpPr>
            <p:nvPr/>
          </p:nvSpPr>
          <p:spPr bwMode="auto">
            <a:xfrm>
              <a:off x="774" y="2518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18" name="Line 31"/>
            <p:cNvSpPr>
              <a:spLocks noChangeShapeType="1"/>
            </p:cNvSpPr>
            <p:nvPr/>
          </p:nvSpPr>
          <p:spPr bwMode="auto">
            <a:xfrm>
              <a:off x="774" y="2505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19" name="Freeform 32"/>
            <p:cNvSpPr>
              <a:spLocks noEditPoints="1"/>
            </p:cNvSpPr>
            <p:nvPr/>
          </p:nvSpPr>
          <p:spPr bwMode="auto">
            <a:xfrm>
              <a:off x="859" y="2528"/>
              <a:ext cx="116" cy="81"/>
            </a:xfrm>
            <a:custGeom>
              <a:avLst/>
              <a:gdLst>
                <a:gd name="T0" fmla="*/ 0 w 231"/>
                <a:gd name="T1" fmla="*/ 1 h 161"/>
                <a:gd name="T2" fmla="*/ 1 w 231"/>
                <a:gd name="T3" fmla="*/ 1 h 161"/>
                <a:gd name="T4" fmla="*/ 1 w 231"/>
                <a:gd name="T5" fmla="*/ 0 h 161"/>
                <a:gd name="T6" fmla="*/ 0 w 231"/>
                <a:gd name="T7" fmla="*/ 0 h 161"/>
                <a:gd name="T8" fmla="*/ 0 w 231"/>
                <a:gd name="T9" fmla="*/ 1 h 161"/>
                <a:gd name="T10" fmla="*/ 1 w 231"/>
                <a:gd name="T11" fmla="*/ 1 h 161"/>
                <a:gd name="T12" fmla="*/ 1 w 231"/>
                <a:gd name="T13" fmla="*/ 1 h 161"/>
                <a:gd name="T14" fmla="*/ 1 w 231"/>
                <a:gd name="T15" fmla="*/ 0 h 161"/>
                <a:gd name="T16" fmla="*/ 1 w 231"/>
                <a:gd name="T17" fmla="*/ 0 h 161"/>
                <a:gd name="T18" fmla="*/ 1 w 231"/>
                <a:gd name="T19" fmla="*/ 1 h 1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1"/>
                <a:gd name="T31" fmla="*/ 0 h 161"/>
                <a:gd name="T32" fmla="*/ 231 w 231"/>
                <a:gd name="T33" fmla="*/ 161 h 1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1" h="161">
                  <a:moveTo>
                    <a:pt x="0" y="161"/>
                  </a:moveTo>
                  <a:lnTo>
                    <a:pt x="187" y="161"/>
                  </a:lnTo>
                  <a:lnTo>
                    <a:pt x="187" y="0"/>
                  </a:lnTo>
                  <a:lnTo>
                    <a:pt x="0" y="0"/>
                  </a:lnTo>
                  <a:lnTo>
                    <a:pt x="0" y="161"/>
                  </a:lnTo>
                  <a:close/>
                  <a:moveTo>
                    <a:pt x="204" y="27"/>
                  </a:moveTo>
                  <a:lnTo>
                    <a:pt x="231" y="27"/>
                  </a:lnTo>
                  <a:lnTo>
                    <a:pt x="231" y="0"/>
                  </a:lnTo>
                  <a:lnTo>
                    <a:pt x="204" y="0"/>
                  </a:lnTo>
                  <a:lnTo>
                    <a:pt x="204" y="27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20" name="Line 33"/>
            <p:cNvSpPr>
              <a:spLocks noChangeShapeType="1"/>
            </p:cNvSpPr>
            <p:nvPr/>
          </p:nvSpPr>
          <p:spPr bwMode="auto">
            <a:xfrm>
              <a:off x="859" y="2555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21" name="Line 34"/>
            <p:cNvSpPr>
              <a:spLocks noChangeShapeType="1"/>
            </p:cNvSpPr>
            <p:nvPr/>
          </p:nvSpPr>
          <p:spPr bwMode="auto">
            <a:xfrm>
              <a:off x="859" y="2582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22" name="Line 35"/>
            <p:cNvSpPr>
              <a:spLocks noChangeShapeType="1"/>
            </p:cNvSpPr>
            <p:nvPr/>
          </p:nvSpPr>
          <p:spPr bwMode="auto">
            <a:xfrm>
              <a:off x="863" y="2568"/>
              <a:ext cx="8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23" name="Rectangle 36"/>
            <p:cNvSpPr>
              <a:spLocks noChangeArrowheads="1"/>
            </p:cNvSpPr>
            <p:nvPr/>
          </p:nvSpPr>
          <p:spPr bwMode="auto">
            <a:xfrm>
              <a:off x="913" y="2560"/>
              <a:ext cx="26" cy="1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sp>
          <p:nvSpPr>
            <p:cNvPr id="76924" name="Freeform 37"/>
            <p:cNvSpPr>
              <a:spLocks noEditPoints="1"/>
            </p:cNvSpPr>
            <p:nvPr/>
          </p:nvSpPr>
          <p:spPr bwMode="auto">
            <a:xfrm>
              <a:off x="720" y="2350"/>
              <a:ext cx="269" cy="193"/>
            </a:xfrm>
            <a:custGeom>
              <a:avLst/>
              <a:gdLst>
                <a:gd name="T0" fmla="*/ 1 w 538"/>
                <a:gd name="T1" fmla="*/ 0 h 387"/>
                <a:gd name="T2" fmla="*/ 1 w 538"/>
                <a:gd name="T3" fmla="*/ 0 h 387"/>
                <a:gd name="T4" fmla="*/ 1 w 538"/>
                <a:gd name="T5" fmla="*/ 0 h 387"/>
                <a:gd name="T6" fmla="*/ 1 w 538"/>
                <a:gd name="T7" fmla="*/ 0 h 387"/>
                <a:gd name="T8" fmla="*/ 1 w 538"/>
                <a:gd name="T9" fmla="*/ 0 h 387"/>
                <a:gd name="T10" fmla="*/ 1 w 538"/>
                <a:gd name="T11" fmla="*/ 0 h 387"/>
                <a:gd name="T12" fmla="*/ 1 w 538"/>
                <a:gd name="T13" fmla="*/ 0 h 387"/>
                <a:gd name="T14" fmla="*/ 1 w 538"/>
                <a:gd name="T15" fmla="*/ 0 h 387"/>
                <a:gd name="T16" fmla="*/ 1 w 538"/>
                <a:gd name="T17" fmla="*/ 0 h 387"/>
                <a:gd name="T18" fmla="*/ 1 w 538"/>
                <a:gd name="T19" fmla="*/ 0 h 387"/>
                <a:gd name="T20" fmla="*/ 1 w 538"/>
                <a:gd name="T21" fmla="*/ 0 h 387"/>
                <a:gd name="T22" fmla="*/ 1 w 538"/>
                <a:gd name="T23" fmla="*/ 0 h 387"/>
                <a:gd name="T24" fmla="*/ 1 w 538"/>
                <a:gd name="T25" fmla="*/ 0 h 387"/>
                <a:gd name="T26" fmla="*/ 1 w 538"/>
                <a:gd name="T27" fmla="*/ 0 h 387"/>
                <a:gd name="T28" fmla="*/ 1 w 538"/>
                <a:gd name="T29" fmla="*/ 0 h 387"/>
                <a:gd name="T30" fmla="*/ 1 w 538"/>
                <a:gd name="T31" fmla="*/ 0 h 387"/>
                <a:gd name="T32" fmla="*/ 1 w 538"/>
                <a:gd name="T33" fmla="*/ 0 h 387"/>
                <a:gd name="T34" fmla="*/ 1 w 538"/>
                <a:gd name="T35" fmla="*/ 0 h 387"/>
                <a:gd name="T36" fmla="*/ 1 w 538"/>
                <a:gd name="T37" fmla="*/ 0 h 387"/>
                <a:gd name="T38" fmla="*/ 0 w 538"/>
                <a:gd name="T39" fmla="*/ 0 h 387"/>
                <a:gd name="T40" fmla="*/ 1 w 538"/>
                <a:gd name="T41" fmla="*/ 0 h 387"/>
                <a:gd name="T42" fmla="*/ 1 w 538"/>
                <a:gd name="T43" fmla="*/ 0 h 387"/>
                <a:gd name="T44" fmla="*/ 0 w 538"/>
                <a:gd name="T45" fmla="*/ 0 h 387"/>
                <a:gd name="T46" fmla="*/ 0 w 538"/>
                <a:gd name="T47" fmla="*/ 0 h 387"/>
                <a:gd name="T48" fmla="*/ 1 w 538"/>
                <a:gd name="T49" fmla="*/ 0 h 387"/>
                <a:gd name="T50" fmla="*/ 1 w 538"/>
                <a:gd name="T51" fmla="*/ 0 h 387"/>
                <a:gd name="T52" fmla="*/ 1 w 538"/>
                <a:gd name="T53" fmla="*/ 0 h 387"/>
                <a:gd name="T54" fmla="*/ 1 w 538"/>
                <a:gd name="T55" fmla="*/ 0 h 387"/>
                <a:gd name="T56" fmla="*/ 1 w 538"/>
                <a:gd name="T57" fmla="*/ 0 h 387"/>
                <a:gd name="T58" fmla="*/ 1 w 538"/>
                <a:gd name="T59" fmla="*/ 0 h 387"/>
                <a:gd name="T60" fmla="*/ 1 w 538"/>
                <a:gd name="T61" fmla="*/ 0 h 387"/>
                <a:gd name="T62" fmla="*/ 1 w 538"/>
                <a:gd name="T63" fmla="*/ 0 h 387"/>
                <a:gd name="T64" fmla="*/ 1 w 538"/>
                <a:gd name="T65" fmla="*/ 0 h 387"/>
                <a:gd name="T66" fmla="*/ 1 w 538"/>
                <a:gd name="T67" fmla="*/ 0 h 387"/>
                <a:gd name="T68" fmla="*/ 1 w 538"/>
                <a:gd name="T69" fmla="*/ 0 h 387"/>
                <a:gd name="T70" fmla="*/ 1 w 538"/>
                <a:gd name="T71" fmla="*/ 0 h 387"/>
                <a:gd name="T72" fmla="*/ 1 w 538"/>
                <a:gd name="T73" fmla="*/ 0 h 387"/>
                <a:gd name="T74" fmla="*/ 1 w 538"/>
                <a:gd name="T75" fmla="*/ 0 h 387"/>
                <a:gd name="T76" fmla="*/ 1 w 538"/>
                <a:gd name="T77" fmla="*/ 0 h 38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387"/>
                <a:gd name="T119" fmla="*/ 538 w 538"/>
                <a:gd name="T120" fmla="*/ 387 h 387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387">
                  <a:moveTo>
                    <a:pt x="450" y="277"/>
                  </a:moveTo>
                  <a:lnTo>
                    <a:pt x="469" y="277"/>
                  </a:lnTo>
                  <a:lnTo>
                    <a:pt x="469" y="269"/>
                  </a:lnTo>
                  <a:lnTo>
                    <a:pt x="450" y="269"/>
                  </a:lnTo>
                  <a:lnTo>
                    <a:pt x="450" y="277"/>
                  </a:lnTo>
                  <a:close/>
                  <a:moveTo>
                    <a:pt x="122" y="229"/>
                  </a:moveTo>
                  <a:lnTo>
                    <a:pt x="122" y="27"/>
                  </a:lnTo>
                  <a:lnTo>
                    <a:pt x="416" y="27"/>
                  </a:lnTo>
                  <a:lnTo>
                    <a:pt x="416" y="229"/>
                  </a:lnTo>
                  <a:lnTo>
                    <a:pt x="122" y="229"/>
                  </a:lnTo>
                  <a:close/>
                  <a:moveTo>
                    <a:pt x="109" y="243"/>
                  </a:moveTo>
                  <a:lnTo>
                    <a:pt x="429" y="243"/>
                  </a:lnTo>
                  <a:lnTo>
                    <a:pt x="429" y="14"/>
                  </a:lnTo>
                  <a:lnTo>
                    <a:pt x="443" y="14"/>
                  </a:lnTo>
                  <a:lnTo>
                    <a:pt x="443" y="0"/>
                  </a:lnTo>
                  <a:lnTo>
                    <a:pt x="94" y="0"/>
                  </a:lnTo>
                  <a:lnTo>
                    <a:pt x="94" y="256"/>
                  </a:lnTo>
                  <a:lnTo>
                    <a:pt x="109" y="256"/>
                  </a:lnTo>
                  <a:lnTo>
                    <a:pt x="109" y="243"/>
                  </a:lnTo>
                  <a:close/>
                  <a:moveTo>
                    <a:pt x="0" y="373"/>
                  </a:moveTo>
                  <a:lnTo>
                    <a:pt x="54" y="373"/>
                  </a:lnTo>
                  <a:lnTo>
                    <a:pt x="54" y="356"/>
                  </a:lnTo>
                  <a:lnTo>
                    <a:pt x="0" y="356"/>
                  </a:lnTo>
                  <a:lnTo>
                    <a:pt x="0" y="373"/>
                  </a:lnTo>
                  <a:close/>
                  <a:moveTo>
                    <a:pt x="313" y="387"/>
                  </a:moveTo>
                  <a:lnTo>
                    <a:pt x="429" y="387"/>
                  </a:lnTo>
                  <a:lnTo>
                    <a:pt x="429" y="379"/>
                  </a:lnTo>
                  <a:lnTo>
                    <a:pt x="313" y="379"/>
                  </a:lnTo>
                  <a:lnTo>
                    <a:pt x="313" y="387"/>
                  </a:lnTo>
                  <a:close/>
                  <a:moveTo>
                    <a:pt x="519" y="364"/>
                  </a:moveTo>
                  <a:lnTo>
                    <a:pt x="538" y="364"/>
                  </a:lnTo>
                  <a:lnTo>
                    <a:pt x="538" y="356"/>
                  </a:lnTo>
                  <a:lnTo>
                    <a:pt x="519" y="356"/>
                  </a:lnTo>
                  <a:lnTo>
                    <a:pt x="519" y="364"/>
                  </a:lnTo>
                  <a:close/>
                  <a:moveTo>
                    <a:pt x="519" y="383"/>
                  </a:moveTo>
                  <a:lnTo>
                    <a:pt x="538" y="383"/>
                  </a:lnTo>
                  <a:lnTo>
                    <a:pt x="538" y="373"/>
                  </a:lnTo>
                  <a:lnTo>
                    <a:pt x="519" y="373"/>
                  </a:lnTo>
                  <a:lnTo>
                    <a:pt x="519" y="383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25" name="Line 38"/>
            <p:cNvSpPr>
              <a:spLocks noChangeShapeType="1"/>
            </p:cNvSpPr>
            <p:nvPr/>
          </p:nvSpPr>
          <p:spPr bwMode="auto">
            <a:xfrm>
              <a:off x="747" y="2495"/>
              <a:ext cx="21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26" name="Line 39"/>
            <p:cNvSpPr>
              <a:spLocks noChangeShapeType="1"/>
            </p:cNvSpPr>
            <p:nvPr/>
          </p:nvSpPr>
          <p:spPr bwMode="auto">
            <a:xfrm flipV="1">
              <a:off x="801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27" name="Line 40"/>
            <p:cNvSpPr>
              <a:spLocks noChangeShapeType="1"/>
            </p:cNvSpPr>
            <p:nvPr/>
          </p:nvSpPr>
          <p:spPr bwMode="auto">
            <a:xfrm flipV="1">
              <a:off x="855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27" name="Group 41"/>
          <p:cNvGrpSpPr>
            <a:grpSpLocks/>
          </p:cNvGrpSpPr>
          <p:nvPr/>
        </p:nvGrpSpPr>
        <p:grpSpPr bwMode="auto">
          <a:xfrm>
            <a:off x="1165225" y="4867275"/>
            <a:ext cx="454025" cy="457200"/>
            <a:chOff x="712" y="2330"/>
            <a:chExt cx="286" cy="288"/>
          </a:xfrm>
        </p:grpSpPr>
        <p:sp>
          <p:nvSpPr>
            <p:cNvPr id="76904" name="Freeform 42"/>
            <p:cNvSpPr>
              <a:spLocks/>
            </p:cNvSpPr>
            <p:nvPr/>
          </p:nvSpPr>
          <p:spPr bwMode="auto">
            <a:xfrm>
              <a:off x="712" y="2330"/>
              <a:ext cx="286" cy="288"/>
            </a:xfrm>
            <a:custGeom>
              <a:avLst/>
              <a:gdLst>
                <a:gd name="T0" fmla="*/ 1 w 572"/>
                <a:gd name="T1" fmla="*/ 0 h 577"/>
                <a:gd name="T2" fmla="*/ 0 w 572"/>
                <a:gd name="T3" fmla="*/ 0 h 577"/>
                <a:gd name="T4" fmla="*/ 0 w 572"/>
                <a:gd name="T5" fmla="*/ 0 h 577"/>
                <a:gd name="T6" fmla="*/ 1 w 572"/>
                <a:gd name="T7" fmla="*/ 0 h 577"/>
                <a:gd name="T8" fmla="*/ 1 w 572"/>
                <a:gd name="T9" fmla="*/ 0 h 577"/>
                <a:gd name="T10" fmla="*/ 1 w 572"/>
                <a:gd name="T11" fmla="*/ 0 h 577"/>
                <a:gd name="T12" fmla="*/ 1 w 572"/>
                <a:gd name="T13" fmla="*/ 0 h 577"/>
                <a:gd name="T14" fmla="*/ 1 w 572"/>
                <a:gd name="T15" fmla="*/ 0 h 577"/>
                <a:gd name="T16" fmla="*/ 1 w 572"/>
                <a:gd name="T17" fmla="*/ 0 h 577"/>
                <a:gd name="T18" fmla="*/ 1 w 572"/>
                <a:gd name="T19" fmla="*/ 0 h 577"/>
                <a:gd name="T20" fmla="*/ 1 w 572"/>
                <a:gd name="T21" fmla="*/ 0 h 577"/>
                <a:gd name="T22" fmla="*/ 1 w 572"/>
                <a:gd name="T23" fmla="*/ 0 h 577"/>
                <a:gd name="T24" fmla="*/ 1 w 572"/>
                <a:gd name="T25" fmla="*/ 0 h 5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2"/>
                <a:gd name="T40" fmla="*/ 0 h 577"/>
                <a:gd name="T41" fmla="*/ 572 w 572"/>
                <a:gd name="T42" fmla="*/ 577 h 5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2" h="577">
                  <a:moveTo>
                    <a:pt x="126" y="377"/>
                  </a:moveTo>
                  <a:lnTo>
                    <a:pt x="0" y="377"/>
                  </a:lnTo>
                  <a:lnTo>
                    <a:pt x="0" y="577"/>
                  </a:lnTo>
                  <a:lnTo>
                    <a:pt x="572" y="577"/>
                  </a:lnTo>
                  <a:lnTo>
                    <a:pt x="572" y="377"/>
                  </a:lnTo>
                  <a:lnTo>
                    <a:pt x="446" y="377"/>
                  </a:lnTo>
                  <a:lnTo>
                    <a:pt x="446" y="350"/>
                  </a:lnTo>
                  <a:lnTo>
                    <a:pt x="500" y="350"/>
                  </a:lnTo>
                  <a:lnTo>
                    <a:pt x="500" y="0"/>
                  </a:lnTo>
                  <a:lnTo>
                    <a:pt x="71" y="0"/>
                  </a:lnTo>
                  <a:lnTo>
                    <a:pt x="71" y="350"/>
                  </a:lnTo>
                  <a:lnTo>
                    <a:pt x="126" y="350"/>
                  </a:lnTo>
                  <a:lnTo>
                    <a:pt x="126" y="377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05" name="Line 43"/>
            <p:cNvSpPr>
              <a:spLocks noChangeShapeType="1"/>
            </p:cNvSpPr>
            <p:nvPr/>
          </p:nvSpPr>
          <p:spPr bwMode="auto">
            <a:xfrm>
              <a:off x="774" y="2518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06" name="Line 44"/>
            <p:cNvSpPr>
              <a:spLocks noChangeShapeType="1"/>
            </p:cNvSpPr>
            <p:nvPr/>
          </p:nvSpPr>
          <p:spPr bwMode="auto">
            <a:xfrm>
              <a:off x="774" y="2505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07" name="Freeform 45"/>
            <p:cNvSpPr>
              <a:spLocks noEditPoints="1"/>
            </p:cNvSpPr>
            <p:nvPr/>
          </p:nvSpPr>
          <p:spPr bwMode="auto">
            <a:xfrm>
              <a:off x="859" y="2528"/>
              <a:ext cx="116" cy="81"/>
            </a:xfrm>
            <a:custGeom>
              <a:avLst/>
              <a:gdLst>
                <a:gd name="T0" fmla="*/ 0 w 231"/>
                <a:gd name="T1" fmla="*/ 1 h 161"/>
                <a:gd name="T2" fmla="*/ 1 w 231"/>
                <a:gd name="T3" fmla="*/ 1 h 161"/>
                <a:gd name="T4" fmla="*/ 1 w 231"/>
                <a:gd name="T5" fmla="*/ 0 h 161"/>
                <a:gd name="T6" fmla="*/ 0 w 231"/>
                <a:gd name="T7" fmla="*/ 0 h 161"/>
                <a:gd name="T8" fmla="*/ 0 w 231"/>
                <a:gd name="T9" fmla="*/ 1 h 161"/>
                <a:gd name="T10" fmla="*/ 1 w 231"/>
                <a:gd name="T11" fmla="*/ 1 h 161"/>
                <a:gd name="T12" fmla="*/ 1 w 231"/>
                <a:gd name="T13" fmla="*/ 1 h 161"/>
                <a:gd name="T14" fmla="*/ 1 w 231"/>
                <a:gd name="T15" fmla="*/ 0 h 161"/>
                <a:gd name="T16" fmla="*/ 1 w 231"/>
                <a:gd name="T17" fmla="*/ 0 h 161"/>
                <a:gd name="T18" fmla="*/ 1 w 231"/>
                <a:gd name="T19" fmla="*/ 1 h 1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1"/>
                <a:gd name="T31" fmla="*/ 0 h 161"/>
                <a:gd name="T32" fmla="*/ 231 w 231"/>
                <a:gd name="T33" fmla="*/ 161 h 1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1" h="161">
                  <a:moveTo>
                    <a:pt x="0" y="161"/>
                  </a:moveTo>
                  <a:lnTo>
                    <a:pt x="187" y="161"/>
                  </a:lnTo>
                  <a:lnTo>
                    <a:pt x="187" y="0"/>
                  </a:lnTo>
                  <a:lnTo>
                    <a:pt x="0" y="0"/>
                  </a:lnTo>
                  <a:lnTo>
                    <a:pt x="0" y="161"/>
                  </a:lnTo>
                  <a:close/>
                  <a:moveTo>
                    <a:pt x="204" y="27"/>
                  </a:moveTo>
                  <a:lnTo>
                    <a:pt x="231" y="27"/>
                  </a:lnTo>
                  <a:lnTo>
                    <a:pt x="231" y="0"/>
                  </a:lnTo>
                  <a:lnTo>
                    <a:pt x="204" y="0"/>
                  </a:lnTo>
                  <a:lnTo>
                    <a:pt x="204" y="27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08" name="Line 46"/>
            <p:cNvSpPr>
              <a:spLocks noChangeShapeType="1"/>
            </p:cNvSpPr>
            <p:nvPr/>
          </p:nvSpPr>
          <p:spPr bwMode="auto">
            <a:xfrm>
              <a:off x="859" y="2555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09" name="Line 47"/>
            <p:cNvSpPr>
              <a:spLocks noChangeShapeType="1"/>
            </p:cNvSpPr>
            <p:nvPr/>
          </p:nvSpPr>
          <p:spPr bwMode="auto">
            <a:xfrm>
              <a:off x="859" y="2582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10" name="Line 48"/>
            <p:cNvSpPr>
              <a:spLocks noChangeShapeType="1"/>
            </p:cNvSpPr>
            <p:nvPr/>
          </p:nvSpPr>
          <p:spPr bwMode="auto">
            <a:xfrm>
              <a:off x="863" y="2568"/>
              <a:ext cx="8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11" name="Rectangle 49"/>
            <p:cNvSpPr>
              <a:spLocks noChangeArrowheads="1"/>
            </p:cNvSpPr>
            <p:nvPr/>
          </p:nvSpPr>
          <p:spPr bwMode="auto">
            <a:xfrm>
              <a:off x="913" y="2560"/>
              <a:ext cx="26" cy="1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sp>
          <p:nvSpPr>
            <p:cNvPr id="76912" name="Freeform 50"/>
            <p:cNvSpPr>
              <a:spLocks noEditPoints="1"/>
            </p:cNvSpPr>
            <p:nvPr/>
          </p:nvSpPr>
          <p:spPr bwMode="auto">
            <a:xfrm>
              <a:off x="720" y="2350"/>
              <a:ext cx="269" cy="193"/>
            </a:xfrm>
            <a:custGeom>
              <a:avLst/>
              <a:gdLst>
                <a:gd name="T0" fmla="*/ 1 w 538"/>
                <a:gd name="T1" fmla="*/ 0 h 387"/>
                <a:gd name="T2" fmla="*/ 1 w 538"/>
                <a:gd name="T3" fmla="*/ 0 h 387"/>
                <a:gd name="T4" fmla="*/ 1 w 538"/>
                <a:gd name="T5" fmla="*/ 0 h 387"/>
                <a:gd name="T6" fmla="*/ 1 w 538"/>
                <a:gd name="T7" fmla="*/ 0 h 387"/>
                <a:gd name="T8" fmla="*/ 1 w 538"/>
                <a:gd name="T9" fmla="*/ 0 h 387"/>
                <a:gd name="T10" fmla="*/ 1 w 538"/>
                <a:gd name="T11" fmla="*/ 0 h 387"/>
                <a:gd name="T12" fmla="*/ 1 w 538"/>
                <a:gd name="T13" fmla="*/ 0 h 387"/>
                <a:gd name="T14" fmla="*/ 1 w 538"/>
                <a:gd name="T15" fmla="*/ 0 h 387"/>
                <a:gd name="T16" fmla="*/ 1 w 538"/>
                <a:gd name="T17" fmla="*/ 0 h 387"/>
                <a:gd name="T18" fmla="*/ 1 w 538"/>
                <a:gd name="T19" fmla="*/ 0 h 387"/>
                <a:gd name="T20" fmla="*/ 1 w 538"/>
                <a:gd name="T21" fmla="*/ 0 h 387"/>
                <a:gd name="T22" fmla="*/ 1 w 538"/>
                <a:gd name="T23" fmla="*/ 0 h 387"/>
                <a:gd name="T24" fmla="*/ 1 w 538"/>
                <a:gd name="T25" fmla="*/ 0 h 387"/>
                <a:gd name="T26" fmla="*/ 1 w 538"/>
                <a:gd name="T27" fmla="*/ 0 h 387"/>
                <a:gd name="T28" fmla="*/ 1 w 538"/>
                <a:gd name="T29" fmla="*/ 0 h 387"/>
                <a:gd name="T30" fmla="*/ 1 w 538"/>
                <a:gd name="T31" fmla="*/ 0 h 387"/>
                <a:gd name="T32" fmla="*/ 1 w 538"/>
                <a:gd name="T33" fmla="*/ 0 h 387"/>
                <a:gd name="T34" fmla="*/ 1 w 538"/>
                <a:gd name="T35" fmla="*/ 0 h 387"/>
                <a:gd name="T36" fmla="*/ 1 w 538"/>
                <a:gd name="T37" fmla="*/ 0 h 387"/>
                <a:gd name="T38" fmla="*/ 0 w 538"/>
                <a:gd name="T39" fmla="*/ 0 h 387"/>
                <a:gd name="T40" fmla="*/ 1 w 538"/>
                <a:gd name="T41" fmla="*/ 0 h 387"/>
                <a:gd name="T42" fmla="*/ 1 w 538"/>
                <a:gd name="T43" fmla="*/ 0 h 387"/>
                <a:gd name="T44" fmla="*/ 0 w 538"/>
                <a:gd name="T45" fmla="*/ 0 h 387"/>
                <a:gd name="T46" fmla="*/ 0 w 538"/>
                <a:gd name="T47" fmla="*/ 0 h 387"/>
                <a:gd name="T48" fmla="*/ 1 w 538"/>
                <a:gd name="T49" fmla="*/ 0 h 387"/>
                <a:gd name="T50" fmla="*/ 1 w 538"/>
                <a:gd name="T51" fmla="*/ 0 h 387"/>
                <a:gd name="T52" fmla="*/ 1 w 538"/>
                <a:gd name="T53" fmla="*/ 0 h 387"/>
                <a:gd name="T54" fmla="*/ 1 w 538"/>
                <a:gd name="T55" fmla="*/ 0 h 387"/>
                <a:gd name="T56" fmla="*/ 1 w 538"/>
                <a:gd name="T57" fmla="*/ 0 h 387"/>
                <a:gd name="T58" fmla="*/ 1 w 538"/>
                <a:gd name="T59" fmla="*/ 0 h 387"/>
                <a:gd name="T60" fmla="*/ 1 w 538"/>
                <a:gd name="T61" fmla="*/ 0 h 387"/>
                <a:gd name="T62" fmla="*/ 1 w 538"/>
                <a:gd name="T63" fmla="*/ 0 h 387"/>
                <a:gd name="T64" fmla="*/ 1 w 538"/>
                <a:gd name="T65" fmla="*/ 0 h 387"/>
                <a:gd name="T66" fmla="*/ 1 w 538"/>
                <a:gd name="T67" fmla="*/ 0 h 387"/>
                <a:gd name="T68" fmla="*/ 1 w 538"/>
                <a:gd name="T69" fmla="*/ 0 h 387"/>
                <a:gd name="T70" fmla="*/ 1 w 538"/>
                <a:gd name="T71" fmla="*/ 0 h 387"/>
                <a:gd name="T72" fmla="*/ 1 w 538"/>
                <a:gd name="T73" fmla="*/ 0 h 387"/>
                <a:gd name="T74" fmla="*/ 1 w 538"/>
                <a:gd name="T75" fmla="*/ 0 h 387"/>
                <a:gd name="T76" fmla="*/ 1 w 538"/>
                <a:gd name="T77" fmla="*/ 0 h 38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387"/>
                <a:gd name="T119" fmla="*/ 538 w 538"/>
                <a:gd name="T120" fmla="*/ 387 h 387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387">
                  <a:moveTo>
                    <a:pt x="450" y="277"/>
                  </a:moveTo>
                  <a:lnTo>
                    <a:pt x="469" y="277"/>
                  </a:lnTo>
                  <a:lnTo>
                    <a:pt x="469" y="269"/>
                  </a:lnTo>
                  <a:lnTo>
                    <a:pt x="450" y="269"/>
                  </a:lnTo>
                  <a:lnTo>
                    <a:pt x="450" y="277"/>
                  </a:lnTo>
                  <a:close/>
                  <a:moveTo>
                    <a:pt x="122" y="229"/>
                  </a:moveTo>
                  <a:lnTo>
                    <a:pt x="122" y="27"/>
                  </a:lnTo>
                  <a:lnTo>
                    <a:pt x="416" y="27"/>
                  </a:lnTo>
                  <a:lnTo>
                    <a:pt x="416" y="229"/>
                  </a:lnTo>
                  <a:lnTo>
                    <a:pt x="122" y="229"/>
                  </a:lnTo>
                  <a:close/>
                  <a:moveTo>
                    <a:pt x="109" y="243"/>
                  </a:moveTo>
                  <a:lnTo>
                    <a:pt x="429" y="243"/>
                  </a:lnTo>
                  <a:lnTo>
                    <a:pt x="429" y="14"/>
                  </a:lnTo>
                  <a:lnTo>
                    <a:pt x="443" y="14"/>
                  </a:lnTo>
                  <a:lnTo>
                    <a:pt x="443" y="0"/>
                  </a:lnTo>
                  <a:lnTo>
                    <a:pt x="94" y="0"/>
                  </a:lnTo>
                  <a:lnTo>
                    <a:pt x="94" y="256"/>
                  </a:lnTo>
                  <a:lnTo>
                    <a:pt x="109" y="256"/>
                  </a:lnTo>
                  <a:lnTo>
                    <a:pt x="109" y="243"/>
                  </a:lnTo>
                  <a:close/>
                  <a:moveTo>
                    <a:pt x="0" y="373"/>
                  </a:moveTo>
                  <a:lnTo>
                    <a:pt x="54" y="373"/>
                  </a:lnTo>
                  <a:lnTo>
                    <a:pt x="54" y="356"/>
                  </a:lnTo>
                  <a:lnTo>
                    <a:pt x="0" y="356"/>
                  </a:lnTo>
                  <a:lnTo>
                    <a:pt x="0" y="373"/>
                  </a:lnTo>
                  <a:close/>
                  <a:moveTo>
                    <a:pt x="313" y="387"/>
                  </a:moveTo>
                  <a:lnTo>
                    <a:pt x="429" y="387"/>
                  </a:lnTo>
                  <a:lnTo>
                    <a:pt x="429" y="379"/>
                  </a:lnTo>
                  <a:lnTo>
                    <a:pt x="313" y="379"/>
                  </a:lnTo>
                  <a:lnTo>
                    <a:pt x="313" y="387"/>
                  </a:lnTo>
                  <a:close/>
                  <a:moveTo>
                    <a:pt x="519" y="364"/>
                  </a:moveTo>
                  <a:lnTo>
                    <a:pt x="538" y="364"/>
                  </a:lnTo>
                  <a:lnTo>
                    <a:pt x="538" y="356"/>
                  </a:lnTo>
                  <a:lnTo>
                    <a:pt x="519" y="356"/>
                  </a:lnTo>
                  <a:lnTo>
                    <a:pt x="519" y="364"/>
                  </a:lnTo>
                  <a:close/>
                  <a:moveTo>
                    <a:pt x="519" y="383"/>
                  </a:moveTo>
                  <a:lnTo>
                    <a:pt x="538" y="383"/>
                  </a:lnTo>
                  <a:lnTo>
                    <a:pt x="538" y="373"/>
                  </a:lnTo>
                  <a:lnTo>
                    <a:pt x="519" y="373"/>
                  </a:lnTo>
                  <a:lnTo>
                    <a:pt x="519" y="383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3" name="Line 51"/>
            <p:cNvSpPr>
              <a:spLocks noChangeShapeType="1"/>
            </p:cNvSpPr>
            <p:nvPr/>
          </p:nvSpPr>
          <p:spPr bwMode="auto">
            <a:xfrm>
              <a:off x="747" y="2495"/>
              <a:ext cx="21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14" name="Line 52"/>
            <p:cNvSpPr>
              <a:spLocks noChangeShapeType="1"/>
            </p:cNvSpPr>
            <p:nvPr/>
          </p:nvSpPr>
          <p:spPr bwMode="auto">
            <a:xfrm flipV="1">
              <a:off x="801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15" name="Line 53"/>
            <p:cNvSpPr>
              <a:spLocks noChangeShapeType="1"/>
            </p:cNvSpPr>
            <p:nvPr/>
          </p:nvSpPr>
          <p:spPr bwMode="auto">
            <a:xfrm flipV="1">
              <a:off x="855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28" name="Group 54"/>
          <p:cNvGrpSpPr>
            <a:grpSpLocks/>
          </p:cNvGrpSpPr>
          <p:nvPr/>
        </p:nvGrpSpPr>
        <p:grpSpPr bwMode="auto">
          <a:xfrm>
            <a:off x="4513263" y="2054225"/>
            <a:ext cx="454025" cy="455613"/>
            <a:chOff x="712" y="2330"/>
            <a:chExt cx="286" cy="288"/>
          </a:xfrm>
        </p:grpSpPr>
        <p:sp>
          <p:nvSpPr>
            <p:cNvPr id="76892" name="Freeform 55"/>
            <p:cNvSpPr>
              <a:spLocks/>
            </p:cNvSpPr>
            <p:nvPr/>
          </p:nvSpPr>
          <p:spPr bwMode="auto">
            <a:xfrm>
              <a:off x="712" y="2330"/>
              <a:ext cx="286" cy="288"/>
            </a:xfrm>
            <a:custGeom>
              <a:avLst/>
              <a:gdLst>
                <a:gd name="T0" fmla="*/ 1 w 572"/>
                <a:gd name="T1" fmla="*/ 0 h 577"/>
                <a:gd name="T2" fmla="*/ 0 w 572"/>
                <a:gd name="T3" fmla="*/ 0 h 577"/>
                <a:gd name="T4" fmla="*/ 0 w 572"/>
                <a:gd name="T5" fmla="*/ 0 h 577"/>
                <a:gd name="T6" fmla="*/ 1 w 572"/>
                <a:gd name="T7" fmla="*/ 0 h 577"/>
                <a:gd name="T8" fmla="*/ 1 w 572"/>
                <a:gd name="T9" fmla="*/ 0 h 577"/>
                <a:gd name="T10" fmla="*/ 1 w 572"/>
                <a:gd name="T11" fmla="*/ 0 h 577"/>
                <a:gd name="T12" fmla="*/ 1 w 572"/>
                <a:gd name="T13" fmla="*/ 0 h 577"/>
                <a:gd name="T14" fmla="*/ 1 w 572"/>
                <a:gd name="T15" fmla="*/ 0 h 577"/>
                <a:gd name="T16" fmla="*/ 1 w 572"/>
                <a:gd name="T17" fmla="*/ 0 h 577"/>
                <a:gd name="T18" fmla="*/ 1 w 572"/>
                <a:gd name="T19" fmla="*/ 0 h 577"/>
                <a:gd name="T20" fmla="*/ 1 w 572"/>
                <a:gd name="T21" fmla="*/ 0 h 577"/>
                <a:gd name="T22" fmla="*/ 1 w 572"/>
                <a:gd name="T23" fmla="*/ 0 h 577"/>
                <a:gd name="T24" fmla="*/ 1 w 572"/>
                <a:gd name="T25" fmla="*/ 0 h 5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2"/>
                <a:gd name="T40" fmla="*/ 0 h 577"/>
                <a:gd name="T41" fmla="*/ 572 w 572"/>
                <a:gd name="T42" fmla="*/ 577 h 5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2" h="577">
                  <a:moveTo>
                    <a:pt x="126" y="377"/>
                  </a:moveTo>
                  <a:lnTo>
                    <a:pt x="0" y="377"/>
                  </a:lnTo>
                  <a:lnTo>
                    <a:pt x="0" y="577"/>
                  </a:lnTo>
                  <a:lnTo>
                    <a:pt x="572" y="577"/>
                  </a:lnTo>
                  <a:lnTo>
                    <a:pt x="572" y="377"/>
                  </a:lnTo>
                  <a:lnTo>
                    <a:pt x="446" y="377"/>
                  </a:lnTo>
                  <a:lnTo>
                    <a:pt x="446" y="350"/>
                  </a:lnTo>
                  <a:lnTo>
                    <a:pt x="500" y="350"/>
                  </a:lnTo>
                  <a:lnTo>
                    <a:pt x="500" y="0"/>
                  </a:lnTo>
                  <a:lnTo>
                    <a:pt x="71" y="0"/>
                  </a:lnTo>
                  <a:lnTo>
                    <a:pt x="71" y="350"/>
                  </a:lnTo>
                  <a:lnTo>
                    <a:pt x="126" y="350"/>
                  </a:lnTo>
                  <a:lnTo>
                    <a:pt x="126" y="377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93" name="Line 56"/>
            <p:cNvSpPr>
              <a:spLocks noChangeShapeType="1"/>
            </p:cNvSpPr>
            <p:nvPr/>
          </p:nvSpPr>
          <p:spPr bwMode="auto">
            <a:xfrm>
              <a:off x="774" y="2518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94" name="Line 57"/>
            <p:cNvSpPr>
              <a:spLocks noChangeShapeType="1"/>
            </p:cNvSpPr>
            <p:nvPr/>
          </p:nvSpPr>
          <p:spPr bwMode="auto">
            <a:xfrm>
              <a:off x="774" y="2505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95" name="Freeform 58"/>
            <p:cNvSpPr>
              <a:spLocks noEditPoints="1"/>
            </p:cNvSpPr>
            <p:nvPr/>
          </p:nvSpPr>
          <p:spPr bwMode="auto">
            <a:xfrm>
              <a:off x="859" y="2528"/>
              <a:ext cx="116" cy="81"/>
            </a:xfrm>
            <a:custGeom>
              <a:avLst/>
              <a:gdLst>
                <a:gd name="T0" fmla="*/ 0 w 231"/>
                <a:gd name="T1" fmla="*/ 1 h 161"/>
                <a:gd name="T2" fmla="*/ 1 w 231"/>
                <a:gd name="T3" fmla="*/ 1 h 161"/>
                <a:gd name="T4" fmla="*/ 1 w 231"/>
                <a:gd name="T5" fmla="*/ 0 h 161"/>
                <a:gd name="T6" fmla="*/ 0 w 231"/>
                <a:gd name="T7" fmla="*/ 0 h 161"/>
                <a:gd name="T8" fmla="*/ 0 w 231"/>
                <a:gd name="T9" fmla="*/ 1 h 161"/>
                <a:gd name="T10" fmla="*/ 1 w 231"/>
                <a:gd name="T11" fmla="*/ 1 h 161"/>
                <a:gd name="T12" fmla="*/ 1 w 231"/>
                <a:gd name="T13" fmla="*/ 1 h 161"/>
                <a:gd name="T14" fmla="*/ 1 w 231"/>
                <a:gd name="T15" fmla="*/ 0 h 161"/>
                <a:gd name="T16" fmla="*/ 1 w 231"/>
                <a:gd name="T17" fmla="*/ 0 h 161"/>
                <a:gd name="T18" fmla="*/ 1 w 231"/>
                <a:gd name="T19" fmla="*/ 1 h 1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1"/>
                <a:gd name="T31" fmla="*/ 0 h 161"/>
                <a:gd name="T32" fmla="*/ 231 w 231"/>
                <a:gd name="T33" fmla="*/ 161 h 1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1" h="161">
                  <a:moveTo>
                    <a:pt x="0" y="161"/>
                  </a:moveTo>
                  <a:lnTo>
                    <a:pt x="187" y="161"/>
                  </a:lnTo>
                  <a:lnTo>
                    <a:pt x="187" y="0"/>
                  </a:lnTo>
                  <a:lnTo>
                    <a:pt x="0" y="0"/>
                  </a:lnTo>
                  <a:lnTo>
                    <a:pt x="0" y="161"/>
                  </a:lnTo>
                  <a:close/>
                  <a:moveTo>
                    <a:pt x="204" y="27"/>
                  </a:moveTo>
                  <a:lnTo>
                    <a:pt x="231" y="27"/>
                  </a:lnTo>
                  <a:lnTo>
                    <a:pt x="231" y="0"/>
                  </a:lnTo>
                  <a:lnTo>
                    <a:pt x="204" y="0"/>
                  </a:lnTo>
                  <a:lnTo>
                    <a:pt x="204" y="27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96" name="Line 59"/>
            <p:cNvSpPr>
              <a:spLocks noChangeShapeType="1"/>
            </p:cNvSpPr>
            <p:nvPr/>
          </p:nvSpPr>
          <p:spPr bwMode="auto">
            <a:xfrm>
              <a:off x="859" y="2555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97" name="Line 60"/>
            <p:cNvSpPr>
              <a:spLocks noChangeShapeType="1"/>
            </p:cNvSpPr>
            <p:nvPr/>
          </p:nvSpPr>
          <p:spPr bwMode="auto">
            <a:xfrm>
              <a:off x="859" y="2582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98" name="Line 61"/>
            <p:cNvSpPr>
              <a:spLocks noChangeShapeType="1"/>
            </p:cNvSpPr>
            <p:nvPr/>
          </p:nvSpPr>
          <p:spPr bwMode="auto">
            <a:xfrm>
              <a:off x="863" y="2568"/>
              <a:ext cx="8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99" name="Rectangle 62"/>
            <p:cNvSpPr>
              <a:spLocks noChangeArrowheads="1"/>
            </p:cNvSpPr>
            <p:nvPr/>
          </p:nvSpPr>
          <p:spPr bwMode="auto">
            <a:xfrm>
              <a:off x="913" y="2560"/>
              <a:ext cx="26" cy="1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sp>
          <p:nvSpPr>
            <p:cNvPr id="76900" name="Freeform 63"/>
            <p:cNvSpPr>
              <a:spLocks noEditPoints="1"/>
            </p:cNvSpPr>
            <p:nvPr/>
          </p:nvSpPr>
          <p:spPr bwMode="auto">
            <a:xfrm>
              <a:off x="720" y="2350"/>
              <a:ext cx="269" cy="193"/>
            </a:xfrm>
            <a:custGeom>
              <a:avLst/>
              <a:gdLst>
                <a:gd name="T0" fmla="*/ 1 w 538"/>
                <a:gd name="T1" fmla="*/ 0 h 387"/>
                <a:gd name="T2" fmla="*/ 1 w 538"/>
                <a:gd name="T3" fmla="*/ 0 h 387"/>
                <a:gd name="T4" fmla="*/ 1 w 538"/>
                <a:gd name="T5" fmla="*/ 0 h 387"/>
                <a:gd name="T6" fmla="*/ 1 w 538"/>
                <a:gd name="T7" fmla="*/ 0 h 387"/>
                <a:gd name="T8" fmla="*/ 1 w 538"/>
                <a:gd name="T9" fmla="*/ 0 h 387"/>
                <a:gd name="T10" fmla="*/ 1 w 538"/>
                <a:gd name="T11" fmla="*/ 0 h 387"/>
                <a:gd name="T12" fmla="*/ 1 w 538"/>
                <a:gd name="T13" fmla="*/ 0 h 387"/>
                <a:gd name="T14" fmla="*/ 1 w 538"/>
                <a:gd name="T15" fmla="*/ 0 h 387"/>
                <a:gd name="T16" fmla="*/ 1 w 538"/>
                <a:gd name="T17" fmla="*/ 0 h 387"/>
                <a:gd name="T18" fmla="*/ 1 w 538"/>
                <a:gd name="T19" fmla="*/ 0 h 387"/>
                <a:gd name="T20" fmla="*/ 1 w 538"/>
                <a:gd name="T21" fmla="*/ 0 h 387"/>
                <a:gd name="T22" fmla="*/ 1 w 538"/>
                <a:gd name="T23" fmla="*/ 0 h 387"/>
                <a:gd name="T24" fmla="*/ 1 w 538"/>
                <a:gd name="T25" fmla="*/ 0 h 387"/>
                <a:gd name="T26" fmla="*/ 1 w 538"/>
                <a:gd name="T27" fmla="*/ 0 h 387"/>
                <a:gd name="T28" fmla="*/ 1 w 538"/>
                <a:gd name="T29" fmla="*/ 0 h 387"/>
                <a:gd name="T30" fmla="*/ 1 w 538"/>
                <a:gd name="T31" fmla="*/ 0 h 387"/>
                <a:gd name="T32" fmla="*/ 1 w 538"/>
                <a:gd name="T33" fmla="*/ 0 h 387"/>
                <a:gd name="T34" fmla="*/ 1 w 538"/>
                <a:gd name="T35" fmla="*/ 0 h 387"/>
                <a:gd name="T36" fmla="*/ 1 w 538"/>
                <a:gd name="T37" fmla="*/ 0 h 387"/>
                <a:gd name="T38" fmla="*/ 0 w 538"/>
                <a:gd name="T39" fmla="*/ 0 h 387"/>
                <a:gd name="T40" fmla="*/ 1 w 538"/>
                <a:gd name="T41" fmla="*/ 0 h 387"/>
                <a:gd name="T42" fmla="*/ 1 w 538"/>
                <a:gd name="T43" fmla="*/ 0 h 387"/>
                <a:gd name="T44" fmla="*/ 0 w 538"/>
                <a:gd name="T45" fmla="*/ 0 h 387"/>
                <a:gd name="T46" fmla="*/ 0 w 538"/>
                <a:gd name="T47" fmla="*/ 0 h 387"/>
                <a:gd name="T48" fmla="*/ 1 w 538"/>
                <a:gd name="T49" fmla="*/ 0 h 387"/>
                <a:gd name="T50" fmla="*/ 1 w 538"/>
                <a:gd name="T51" fmla="*/ 0 h 387"/>
                <a:gd name="T52" fmla="*/ 1 w 538"/>
                <a:gd name="T53" fmla="*/ 0 h 387"/>
                <a:gd name="T54" fmla="*/ 1 w 538"/>
                <a:gd name="T55" fmla="*/ 0 h 387"/>
                <a:gd name="T56" fmla="*/ 1 w 538"/>
                <a:gd name="T57" fmla="*/ 0 h 387"/>
                <a:gd name="T58" fmla="*/ 1 w 538"/>
                <a:gd name="T59" fmla="*/ 0 h 387"/>
                <a:gd name="T60" fmla="*/ 1 w 538"/>
                <a:gd name="T61" fmla="*/ 0 h 387"/>
                <a:gd name="T62" fmla="*/ 1 w 538"/>
                <a:gd name="T63" fmla="*/ 0 h 387"/>
                <a:gd name="T64" fmla="*/ 1 w 538"/>
                <a:gd name="T65" fmla="*/ 0 h 387"/>
                <a:gd name="T66" fmla="*/ 1 w 538"/>
                <a:gd name="T67" fmla="*/ 0 h 387"/>
                <a:gd name="T68" fmla="*/ 1 w 538"/>
                <a:gd name="T69" fmla="*/ 0 h 387"/>
                <a:gd name="T70" fmla="*/ 1 w 538"/>
                <a:gd name="T71" fmla="*/ 0 h 387"/>
                <a:gd name="T72" fmla="*/ 1 w 538"/>
                <a:gd name="T73" fmla="*/ 0 h 387"/>
                <a:gd name="T74" fmla="*/ 1 w 538"/>
                <a:gd name="T75" fmla="*/ 0 h 387"/>
                <a:gd name="T76" fmla="*/ 1 w 538"/>
                <a:gd name="T77" fmla="*/ 0 h 38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387"/>
                <a:gd name="T119" fmla="*/ 538 w 538"/>
                <a:gd name="T120" fmla="*/ 387 h 387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387">
                  <a:moveTo>
                    <a:pt x="450" y="277"/>
                  </a:moveTo>
                  <a:lnTo>
                    <a:pt x="469" y="277"/>
                  </a:lnTo>
                  <a:lnTo>
                    <a:pt x="469" y="269"/>
                  </a:lnTo>
                  <a:lnTo>
                    <a:pt x="450" y="269"/>
                  </a:lnTo>
                  <a:lnTo>
                    <a:pt x="450" y="277"/>
                  </a:lnTo>
                  <a:close/>
                  <a:moveTo>
                    <a:pt x="122" y="229"/>
                  </a:moveTo>
                  <a:lnTo>
                    <a:pt x="122" y="27"/>
                  </a:lnTo>
                  <a:lnTo>
                    <a:pt x="416" y="27"/>
                  </a:lnTo>
                  <a:lnTo>
                    <a:pt x="416" y="229"/>
                  </a:lnTo>
                  <a:lnTo>
                    <a:pt x="122" y="229"/>
                  </a:lnTo>
                  <a:close/>
                  <a:moveTo>
                    <a:pt x="109" y="243"/>
                  </a:moveTo>
                  <a:lnTo>
                    <a:pt x="429" y="243"/>
                  </a:lnTo>
                  <a:lnTo>
                    <a:pt x="429" y="14"/>
                  </a:lnTo>
                  <a:lnTo>
                    <a:pt x="443" y="14"/>
                  </a:lnTo>
                  <a:lnTo>
                    <a:pt x="443" y="0"/>
                  </a:lnTo>
                  <a:lnTo>
                    <a:pt x="94" y="0"/>
                  </a:lnTo>
                  <a:lnTo>
                    <a:pt x="94" y="256"/>
                  </a:lnTo>
                  <a:lnTo>
                    <a:pt x="109" y="256"/>
                  </a:lnTo>
                  <a:lnTo>
                    <a:pt x="109" y="243"/>
                  </a:lnTo>
                  <a:close/>
                  <a:moveTo>
                    <a:pt x="0" y="373"/>
                  </a:moveTo>
                  <a:lnTo>
                    <a:pt x="54" y="373"/>
                  </a:lnTo>
                  <a:lnTo>
                    <a:pt x="54" y="356"/>
                  </a:lnTo>
                  <a:lnTo>
                    <a:pt x="0" y="356"/>
                  </a:lnTo>
                  <a:lnTo>
                    <a:pt x="0" y="373"/>
                  </a:lnTo>
                  <a:close/>
                  <a:moveTo>
                    <a:pt x="313" y="387"/>
                  </a:moveTo>
                  <a:lnTo>
                    <a:pt x="429" y="387"/>
                  </a:lnTo>
                  <a:lnTo>
                    <a:pt x="429" y="379"/>
                  </a:lnTo>
                  <a:lnTo>
                    <a:pt x="313" y="379"/>
                  </a:lnTo>
                  <a:lnTo>
                    <a:pt x="313" y="387"/>
                  </a:lnTo>
                  <a:close/>
                  <a:moveTo>
                    <a:pt x="519" y="364"/>
                  </a:moveTo>
                  <a:lnTo>
                    <a:pt x="538" y="364"/>
                  </a:lnTo>
                  <a:lnTo>
                    <a:pt x="538" y="356"/>
                  </a:lnTo>
                  <a:lnTo>
                    <a:pt x="519" y="356"/>
                  </a:lnTo>
                  <a:lnTo>
                    <a:pt x="519" y="364"/>
                  </a:lnTo>
                  <a:close/>
                  <a:moveTo>
                    <a:pt x="519" y="383"/>
                  </a:moveTo>
                  <a:lnTo>
                    <a:pt x="538" y="383"/>
                  </a:lnTo>
                  <a:lnTo>
                    <a:pt x="538" y="373"/>
                  </a:lnTo>
                  <a:lnTo>
                    <a:pt x="519" y="373"/>
                  </a:lnTo>
                  <a:lnTo>
                    <a:pt x="519" y="383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01" name="Line 64"/>
            <p:cNvSpPr>
              <a:spLocks noChangeShapeType="1"/>
            </p:cNvSpPr>
            <p:nvPr/>
          </p:nvSpPr>
          <p:spPr bwMode="auto">
            <a:xfrm>
              <a:off x="747" y="2495"/>
              <a:ext cx="21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02" name="Line 65"/>
            <p:cNvSpPr>
              <a:spLocks noChangeShapeType="1"/>
            </p:cNvSpPr>
            <p:nvPr/>
          </p:nvSpPr>
          <p:spPr bwMode="auto">
            <a:xfrm flipV="1">
              <a:off x="801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03" name="Line 66"/>
            <p:cNvSpPr>
              <a:spLocks noChangeShapeType="1"/>
            </p:cNvSpPr>
            <p:nvPr/>
          </p:nvSpPr>
          <p:spPr bwMode="auto">
            <a:xfrm flipV="1">
              <a:off x="855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29" name="Group 67"/>
          <p:cNvGrpSpPr>
            <a:grpSpLocks/>
          </p:cNvGrpSpPr>
          <p:nvPr/>
        </p:nvGrpSpPr>
        <p:grpSpPr bwMode="auto">
          <a:xfrm>
            <a:off x="7785100" y="2509838"/>
            <a:ext cx="454025" cy="457200"/>
            <a:chOff x="712" y="2330"/>
            <a:chExt cx="286" cy="288"/>
          </a:xfrm>
        </p:grpSpPr>
        <p:sp>
          <p:nvSpPr>
            <p:cNvPr id="76880" name="Freeform 68"/>
            <p:cNvSpPr>
              <a:spLocks/>
            </p:cNvSpPr>
            <p:nvPr/>
          </p:nvSpPr>
          <p:spPr bwMode="auto">
            <a:xfrm>
              <a:off x="712" y="2330"/>
              <a:ext cx="286" cy="288"/>
            </a:xfrm>
            <a:custGeom>
              <a:avLst/>
              <a:gdLst>
                <a:gd name="T0" fmla="*/ 1 w 572"/>
                <a:gd name="T1" fmla="*/ 0 h 577"/>
                <a:gd name="T2" fmla="*/ 0 w 572"/>
                <a:gd name="T3" fmla="*/ 0 h 577"/>
                <a:gd name="T4" fmla="*/ 0 w 572"/>
                <a:gd name="T5" fmla="*/ 0 h 577"/>
                <a:gd name="T6" fmla="*/ 1 w 572"/>
                <a:gd name="T7" fmla="*/ 0 h 577"/>
                <a:gd name="T8" fmla="*/ 1 w 572"/>
                <a:gd name="T9" fmla="*/ 0 h 577"/>
                <a:gd name="T10" fmla="*/ 1 w 572"/>
                <a:gd name="T11" fmla="*/ 0 h 577"/>
                <a:gd name="T12" fmla="*/ 1 w 572"/>
                <a:gd name="T13" fmla="*/ 0 h 577"/>
                <a:gd name="T14" fmla="*/ 1 w 572"/>
                <a:gd name="T15" fmla="*/ 0 h 577"/>
                <a:gd name="T16" fmla="*/ 1 w 572"/>
                <a:gd name="T17" fmla="*/ 0 h 577"/>
                <a:gd name="T18" fmla="*/ 1 w 572"/>
                <a:gd name="T19" fmla="*/ 0 h 577"/>
                <a:gd name="T20" fmla="*/ 1 w 572"/>
                <a:gd name="T21" fmla="*/ 0 h 577"/>
                <a:gd name="T22" fmla="*/ 1 w 572"/>
                <a:gd name="T23" fmla="*/ 0 h 577"/>
                <a:gd name="T24" fmla="*/ 1 w 572"/>
                <a:gd name="T25" fmla="*/ 0 h 5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2"/>
                <a:gd name="T40" fmla="*/ 0 h 577"/>
                <a:gd name="T41" fmla="*/ 572 w 572"/>
                <a:gd name="T42" fmla="*/ 577 h 5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2" h="577">
                  <a:moveTo>
                    <a:pt x="126" y="377"/>
                  </a:moveTo>
                  <a:lnTo>
                    <a:pt x="0" y="377"/>
                  </a:lnTo>
                  <a:lnTo>
                    <a:pt x="0" y="577"/>
                  </a:lnTo>
                  <a:lnTo>
                    <a:pt x="572" y="577"/>
                  </a:lnTo>
                  <a:lnTo>
                    <a:pt x="572" y="377"/>
                  </a:lnTo>
                  <a:lnTo>
                    <a:pt x="446" y="377"/>
                  </a:lnTo>
                  <a:lnTo>
                    <a:pt x="446" y="350"/>
                  </a:lnTo>
                  <a:lnTo>
                    <a:pt x="500" y="350"/>
                  </a:lnTo>
                  <a:lnTo>
                    <a:pt x="500" y="0"/>
                  </a:lnTo>
                  <a:lnTo>
                    <a:pt x="71" y="0"/>
                  </a:lnTo>
                  <a:lnTo>
                    <a:pt x="71" y="350"/>
                  </a:lnTo>
                  <a:lnTo>
                    <a:pt x="126" y="350"/>
                  </a:lnTo>
                  <a:lnTo>
                    <a:pt x="126" y="377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1" name="Line 69"/>
            <p:cNvSpPr>
              <a:spLocks noChangeShapeType="1"/>
            </p:cNvSpPr>
            <p:nvPr/>
          </p:nvSpPr>
          <p:spPr bwMode="auto">
            <a:xfrm>
              <a:off x="774" y="2518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82" name="Line 70"/>
            <p:cNvSpPr>
              <a:spLocks noChangeShapeType="1"/>
            </p:cNvSpPr>
            <p:nvPr/>
          </p:nvSpPr>
          <p:spPr bwMode="auto">
            <a:xfrm>
              <a:off x="774" y="2505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83" name="Freeform 71"/>
            <p:cNvSpPr>
              <a:spLocks noEditPoints="1"/>
            </p:cNvSpPr>
            <p:nvPr/>
          </p:nvSpPr>
          <p:spPr bwMode="auto">
            <a:xfrm>
              <a:off x="859" y="2528"/>
              <a:ext cx="116" cy="81"/>
            </a:xfrm>
            <a:custGeom>
              <a:avLst/>
              <a:gdLst>
                <a:gd name="T0" fmla="*/ 0 w 231"/>
                <a:gd name="T1" fmla="*/ 1 h 161"/>
                <a:gd name="T2" fmla="*/ 1 w 231"/>
                <a:gd name="T3" fmla="*/ 1 h 161"/>
                <a:gd name="T4" fmla="*/ 1 w 231"/>
                <a:gd name="T5" fmla="*/ 0 h 161"/>
                <a:gd name="T6" fmla="*/ 0 w 231"/>
                <a:gd name="T7" fmla="*/ 0 h 161"/>
                <a:gd name="T8" fmla="*/ 0 w 231"/>
                <a:gd name="T9" fmla="*/ 1 h 161"/>
                <a:gd name="T10" fmla="*/ 1 w 231"/>
                <a:gd name="T11" fmla="*/ 1 h 161"/>
                <a:gd name="T12" fmla="*/ 1 w 231"/>
                <a:gd name="T13" fmla="*/ 1 h 161"/>
                <a:gd name="T14" fmla="*/ 1 w 231"/>
                <a:gd name="T15" fmla="*/ 0 h 161"/>
                <a:gd name="T16" fmla="*/ 1 w 231"/>
                <a:gd name="T17" fmla="*/ 0 h 161"/>
                <a:gd name="T18" fmla="*/ 1 w 231"/>
                <a:gd name="T19" fmla="*/ 1 h 1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1"/>
                <a:gd name="T31" fmla="*/ 0 h 161"/>
                <a:gd name="T32" fmla="*/ 231 w 231"/>
                <a:gd name="T33" fmla="*/ 161 h 1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1" h="161">
                  <a:moveTo>
                    <a:pt x="0" y="161"/>
                  </a:moveTo>
                  <a:lnTo>
                    <a:pt x="187" y="161"/>
                  </a:lnTo>
                  <a:lnTo>
                    <a:pt x="187" y="0"/>
                  </a:lnTo>
                  <a:lnTo>
                    <a:pt x="0" y="0"/>
                  </a:lnTo>
                  <a:lnTo>
                    <a:pt x="0" y="161"/>
                  </a:lnTo>
                  <a:close/>
                  <a:moveTo>
                    <a:pt x="204" y="27"/>
                  </a:moveTo>
                  <a:lnTo>
                    <a:pt x="231" y="27"/>
                  </a:lnTo>
                  <a:lnTo>
                    <a:pt x="231" y="0"/>
                  </a:lnTo>
                  <a:lnTo>
                    <a:pt x="204" y="0"/>
                  </a:lnTo>
                  <a:lnTo>
                    <a:pt x="204" y="27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4" name="Line 72"/>
            <p:cNvSpPr>
              <a:spLocks noChangeShapeType="1"/>
            </p:cNvSpPr>
            <p:nvPr/>
          </p:nvSpPr>
          <p:spPr bwMode="auto">
            <a:xfrm>
              <a:off x="859" y="2555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85" name="Line 73"/>
            <p:cNvSpPr>
              <a:spLocks noChangeShapeType="1"/>
            </p:cNvSpPr>
            <p:nvPr/>
          </p:nvSpPr>
          <p:spPr bwMode="auto">
            <a:xfrm>
              <a:off x="859" y="2582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86" name="Line 74"/>
            <p:cNvSpPr>
              <a:spLocks noChangeShapeType="1"/>
            </p:cNvSpPr>
            <p:nvPr/>
          </p:nvSpPr>
          <p:spPr bwMode="auto">
            <a:xfrm>
              <a:off x="863" y="2568"/>
              <a:ext cx="8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87" name="Rectangle 75"/>
            <p:cNvSpPr>
              <a:spLocks noChangeArrowheads="1"/>
            </p:cNvSpPr>
            <p:nvPr/>
          </p:nvSpPr>
          <p:spPr bwMode="auto">
            <a:xfrm>
              <a:off x="913" y="2560"/>
              <a:ext cx="26" cy="1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sp>
          <p:nvSpPr>
            <p:cNvPr id="76888" name="Freeform 76"/>
            <p:cNvSpPr>
              <a:spLocks noEditPoints="1"/>
            </p:cNvSpPr>
            <p:nvPr/>
          </p:nvSpPr>
          <p:spPr bwMode="auto">
            <a:xfrm>
              <a:off x="720" y="2350"/>
              <a:ext cx="269" cy="193"/>
            </a:xfrm>
            <a:custGeom>
              <a:avLst/>
              <a:gdLst>
                <a:gd name="T0" fmla="*/ 1 w 538"/>
                <a:gd name="T1" fmla="*/ 0 h 387"/>
                <a:gd name="T2" fmla="*/ 1 w 538"/>
                <a:gd name="T3" fmla="*/ 0 h 387"/>
                <a:gd name="T4" fmla="*/ 1 w 538"/>
                <a:gd name="T5" fmla="*/ 0 h 387"/>
                <a:gd name="T6" fmla="*/ 1 w 538"/>
                <a:gd name="T7" fmla="*/ 0 h 387"/>
                <a:gd name="T8" fmla="*/ 1 w 538"/>
                <a:gd name="T9" fmla="*/ 0 h 387"/>
                <a:gd name="T10" fmla="*/ 1 w 538"/>
                <a:gd name="T11" fmla="*/ 0 h 387"/>
                <a:gd name="T12" fmla="*/ 1 w 538"/>
                <a:gd name="T13" fmla="*/ 0 h 387"/>
                <a:gd name="T14" fmla="*/ 1 w 538"/>
                <a:gd name="T15" fmla="*/ 0 h 387"/>
                <a:gd name="T16" fmla="*/ 1 w 538"/>
                <a:gd name="T17" fmla="*/ 0 h 387"/>
                <a:gd name="T18" fmla="*/ 1 w 538"/>
                <a:gd name="T19" fmla="*/ 0 h 387"/>
                <a:gd name="T20" fmla="*/ 1 w 538"/>
                <a:gd name="T21" fmla="*/ 0 h 387"/>
                <a:gd name="T22" fmla="*/ 1 w 538"/>
                <a:gd name="T23" fmla="*/ 0 h 387"/>
                <a:gd name="T24" fmla="*/ 1 w 538"/>
                <a:gd name="T25" fmla="*/ 0 h 387"/>
                <a:gd name="T26" fmla="*/ 1 w 538"/>
                <a:gd name="T27" fmla="*/ 0 h 387"/>
                <a:gd name="T28" fmla="*/ 1 w 538"/>
                <a:gd name="T29" fmla="*/ 0 h 387"/>
                <a:gd name="T30" fmla="*/ 1 w 538"/>
                <a:gd name="T31" fmla="*/ 0 h 387"/>
                <a:gd name="T32" fmla="*/ 1 w 538"/>
                <a:gd name="T33" fmla="*/ 0 h 387"/>
                <a:gd name="T34" fmla="*/ 1 w 538"/>
                <a:gd name="T35" fmla="*/ 0 h 387"/>
                <a:gd name="T36" fmla="*/ 1 w 538"/>
                <a:gd name="T37" fmla="*/ 0 h 387"/>
                <a:gd name="T38" fmla="*/ 0 w 538"/>
                <a:gd name="T39" fmla="*/ 0 h 387"/>
                <a:gd name="T40" fmla="*/ 1 w 538"/>
                <a:gd name="T41" fmla="*/ 0 h 387"/>
                <a:gd name="T42" fmla="*/ 1 w 538"/>
                <a:gd name="T43" fmla="*/ 0 h 387"/>
                <a:gd name="T44" fmla="*/ 0 w 538"/>
                <a:gd name="T45" fmla="*/ 0 h 387"/>
                <a:gd name="T46" fmla="*/ 0 w 538"/>
                <a:gd name="T47" fmla="*/ 0 h 387"/>
                <a:gd name="T48" fmla="*/ 1 w 538"/>
                <a:gd name="T49" fmla="*/ 0 h 387"/>
                <a:gd name="T50" fmla="*/ 1 w 538"/>
                <a:gd name="T51" fmla="*/ 0 h 387"/>
                <a:gd name="T52" fmla="*/ 1 w 538"/>
                <a:gd name="T53" fmla="*/ 0 h 387"/>
                <a:gd name="T54" fmla="*/ 1 w 538"/>
                <a:gd name="T55" fmla="*/ 0 h 387"/>
                <a:gd name="T56" fmla="*/ 1 w 538"/>
                <a:gd name="T57" fmla="*/ 0 h 387"/>
                <a:gd name="T58" fmla="*/ 1 w 538"/>
                <a:gd name="T59" fmla="*/ 0 h 387"/>
                <a:gd name="T60" fmla="*/ 1 w 538"/>
                <a:gd name="T61" fmla="*/ 0 h 387"/>
                <a:gd name="T62" fmla="*/ 1 w 538"/>
                <a:gd name="T63" fmla="*/ 0 h 387"/>
                <a:gd name="T64" fmla="*/ 1 w 538"/>
                <a:gd name="T65" fmla="*/ 0 h 387"/>
                <a:gd name="T66" fmla="*/ 1 w 538"/>
                <a:gd name="T67" fmla="*/ 0 h 387"/>
                <a:gd name="T68" fmla="*/ 1 w 538"/>
                <a:gd name="T69" fmla="*/ 0 h 387"/>
                <a:gd name="T70" fmla="*/ 1 w 538"/>
                <a:gd name="T71" fmla="*/ 0 h 387"/>
                <a:gd name="T72" fmla="*/ 1 w 538"/>
                <a:gd name="T73" fmla="*/ 0 h 387"/>
                <a:gd name="T74" fmla="*/ 1 w 538"/>
                <a:gd name="T75" fmla="*/ 0 h 387"/>
                <a:gd name="T76" fmla="*/ 1 w 538"/>
                <a:gd name="T77" fmla="*/ 0 h 38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387"/>
                <a:gd name="T119" fmla="*/ 538 w 538"/>
                <a:gd name="T120" fmla="*/ 387 h 387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387">
                  <a:moveTo>
                    <a:pt x="450" y="277"/>
                  </a:moveTo>
                  <a:lnTo>
                    <a:pt x="469" y="277"/>
                  </a:lnTo>
                  <a:lnTo>
                    <a:pt x="469" y="269"/>
                  </a:lnTo>
                  <a:lnTo>
                    <a:pt x="450" y="269"/>
                  </a:lnTo>
                  <a:lnTo>
                    <a:pt x="450" y="277"/>
                  </a:lnTo>
                  <a:close/>
                  <a:moveTo>
                    <a:pt x="122" y="229"/>
                  </a:moveTo>
                  <a:lnTo>
                    <a:pt x="122" y="27"/>
                  </a:lnTo>
                  <a:lnTo>
                    <a:pt x="416" y="27"/>
                  </a:lnTo>
                  <a:lnTo>
                    <a:pt x="416" y="229"/>
                  </a:lnTo>
                  <a:lnTo>
                    <a:pt x="122" y="229"/>
                  </a:lnTo>
                  <a:close/>
                  <a:moveTo>
                    <a:pt x="109" y="243"/>
                  </a:moveTo>
                  <a:lnTo>
                    <a:pt x="429" y="243"/>
                  </a:lnTo>
                  <a:lnTo>
                    <a:pt x="429" y="14"/>
                  </a:lnTo>
                  <a:lnTo>
                    <a:pt x="443" y="14"/>
                  </a:lnTo>
                  <a:lnTo>
                    <a:pt x="443" y="0"/>
                  </a:lnTo>
                  <a:lnTo>
                    <a:pt x="94" y="0"/>
                  </a:lnTo>
                  <a:lnTo>
                    <a:pt x="94" y="256"/>
                  </a:lnTo>
                  <a:lnTo>
                    <a:pt x="109" y="256"/>
                  </a:lnTo>
                  <a:lnTo>
                    <a:pt x="109" y="243"/>
                  </a:lnTo>
                  <a:close/>
                  <a:moveTo>
                    <a:pt x="0" y="373"/>
                  </a:moveTo>
                  <a:lnTo>
                    <a:pt x="54" y="373"/>
                  </a:lnTo>
                  <a:lnTo>
                    <a:pt x="54" y="356"/>
                  </a:lnTo>
                  <a:lnTo>
                    <a:pt x="0" y="356"/>
                  </a:lnTo>
                  <a:lnTo>
                    <a:pt x="0" y="373"/>
                  </a:lnTo>
                  <a:close/>
                  <a:moveTo>
                    <a:pt x="313" y="387"/>
                  </a:moveTo>
                  <a:lnTo>
                    <a:pt x="429" y="387"/>
                  </a:lnTo>
                  <a:lnTo>
                    <a:pt x="429" y="379"/>
                  </a:lnTo>
                  <a:lnTo>
                    <a:pt x="313" y="379"/>
                  </a:lnTo>
                  <a:lnTo>
                    <a:pt x="313" y="387"/>
                  </a:lnTo>
                  <a:close/>
                  <a:moveTo>
                    <a:pt x="519" y="364"/>
                  </a:moveTo>
                  <a:lnTo>
                    <a:pt x="538" y="364"/>
                  </a:lnTo>
                  <a:lnTo>
                    <a:pt x="538" y="356"/>
                  </a:lnTo>
                  <a:lnTo>
                    <a:pt x="519" y="356"/>
                  </a:lnTo>
                  <a:lnTo>
                    <a:pt x="519" y="364"/>
                  </a:lnTo>
                  <a:close/>
                  <a:moveTo>
                    <a:pt x="519" y="383"/>
                  </a:moveTo>
                  <a:lnTo>
                    <a:pt x="538" y="383"/>
                  </a:lnTo>
                  <a:lnTo>
                    <a:pt x="538" y="373"/>
                  </a:lnTo>
                  <a:lnTo>
                    <a:pt x="519" y="373"/>
                  </a:lnTo>
                  <a:lnTo>
                    <a:pt x="519" y="383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9" name="Line 77"/>
            <p:cNvSpPr>
              <a:spLocks noChangeShapeType="1"/>
            </p:cNvSpPr>
            <p:nvPr/>
          </p:nvSpPr>
          <p:spPr bwMode="auto">
            <a:xfrm>
              <a:off x="747" y="2495"/>
              <a:ext cx="21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90" name="Line 78"/>
            <p:cNvSpPr>
              <a:spLocks noChangeShapeType="1"/>
            </p:cNvSpPr>
            <p:nvPr/>
          </p:nvSpPr>
          <p:spPr bwMode="auto">
            <a:xfrm flipV="1">
              <a:off x="801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91" name="Line 79"/>
            <p:cNvSpPr>
              <a:spLocks noChangeShapeType="1"/>
            </p:cNvSpPr>
            <p:nvPr/>
          </p:nvSpPr>
          <p:spPr bwMode="auto">
            <a:xfrm flipV="1">
              <a:off x="855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30" name="Group 80"/>
          <p:cNvGrpSpPr>
            <a:grpSpLocks/>
          </p:cNvGrpSpPr>
          <p:nvPr/>
        </p:nvGrpSpPr>
        <p:grpSpPr bwMode="auto">
          <a:xfrm>
            <a:off x="8093075" y="5019675"/>
            <a:ext cx="454025" cy="457200"/>
            <a:chOff x="712" y="2330"/>
            <a:chExt cx="286" cy="288"/>
          </a:xfrm>
        </p:grpSpPr>
        <p:sp>
          <p:nvSpPr>
            <p:cNvPr id="76868" name="Freeform 81"/>
            <p:cNvSpPr>
              <a:spLocks/>
            </p:cNvSpPr>
            <p:nvPr/>
          </p:nvSpPr>
          <p:spPr bwMode="auto">
            <a:xfrm>
              <a:off x="712" y="2330"/>
              <a:ext cx="286" cy="288"/>
            </a:xfrm>
            <a:custGeom>
              <a:avLst/>
              <a:gdLst>
                <a:gd name="T0" fmla="*/ 1 w 572"/>
                <a:gd name="T1" fmla="*/ 0 h 577"/>
                <a:gd name="T2" fmla="*/ 0 w 572"/>
                <a:gd name="T3" fmla="*/ 0 h 577"/>
                <a:gd name="T4" fmla="*/ 0 w 572"/>
                <a:gd name="T5" fmla="*/ 0 h 577"/>
                <a:gd name="T6" fmla="*/ 1 w 572"/>
                <a:gd name="T7" fmla="*/ 0 h 577"/>
                <a:gd name="T8" fmla="*/ 1 w 572"/>
                <a:gd name="T9" fmla="*/ 0 h 577"/>
                <a:gd name="T10" fmla="*/ 1 w 572"/>
                <a:gd name="T11" fmla="*/ 0 h 577"/>
                <a:gd name="T12" fmla="*/ 1 w 572"/>
                <a:gd name="T13" fmla="*/ 0 h 577"/>
                <a:gd name="T14" fmla="*/ 1 w 572"/>
                <a:gd name="T15" fmla="*/ 0 h 577"/>
                <a:gd name="T16" fmla="*/ 1 w 572"/>
                <a:gd name="T17" fmla="*/ 0 h 577"/>
                <a:gd name="T18" fmla="*/ 1 w 572"/>
                <a:gd name="T19" fmla="*/ 0 h 577"/>
                <a:gd name="T20" fmla="*/ 1 w 572"/>
                <a:gd name="T21" fmla="*/ 0 h 577"/>
                <a:gd name="T22" fmla="*/ 1 w 572"/>
                <a:gd name="T23" fmla="*/ 0 h 577"/>
                <a:gd name="T24" fmla="*/ 1 w 572"/>
                <a:gd name="T25" fmla="*/ 0 h 5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2"/>
                <a:gd name="T40" fmla="*/ 0 h 577"/>
                <a:gd name="T41" fmla="*/ 572 w 572"/>
                <a:gd name="T42" fmla="*/ 577 h 5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2" h="577">
                  <a:moveTo>
                    <a:pt x="126" y="377"/>
                  </a:moveTo>
                  <a:lnTo>
                    <a:pt x="0" y="377"/>
                  </a:lnTo>
                  <a:lnTo>
                    <a:pt x="0" y="577"/>
                  </a:lnTo>
                  <a:lnTo>
                    <a:pt x="572" y="577"/>
                  </a:lnTo>
                  <a:lnTo>
                    <a:pt x="572" y="377"/>
                  </a:lnTo>
                  <a:lnTo>
                    <a:pt x="446" y="377"/>
                  </a:lnTo>
                  <a:lnTo>
                    <a:pt x="446" y="350"/>
                  </a:lnTo>
                  <a:lnTo>
                    <a:pt x="500" y="350"/>
                  </a:lnTo>
                  <a:lnTo>
                    <a:pt x="500" y="0"/>
                  </a:lnTo>
                  <a:lnTo>
                    <a:pt x="71" y="0"/>
                  </a:lnTo>
                  <a:lnTo>
                    <a:pt x="71" y="350"/>
                  </a:lnTo>
                  <a:lnTo>
                    <a:pt x="126" y="350"/>
                  </a:lnTo>
                  <a:lnTo>
                    <a:pt x="126" y="377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9" name="Line 82"/>
            <p:cNvSpPr>
              <a:spLocks noChangeShapeType="1"/>
            </p:cNvSpPr>
            <p:nvPr/>
          </p:nvSpPr>
          <p:spPr bwMode="auto">
            <a:xfrm>
              <a:off x="774" y="2518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70" name="Line 83"/>
            <p:cNvSpPr>
              <a:spLocks noChangeShapeType="1"/>
            </p:cNvSpPr>
            <p:nvPr/>
          </p:nvSpPr>
          <p:spPr bwMode="auto">
            <a:xfrm>
              <a:off x="774" y="2505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71" name="Freeform 84"/>
            <p:cNvSpPr>
              <a:spLocks noEditPoints="1"/>
            </p:cNvSpPr>
            <p:nvPr/>
          </p:nvSpPr>
          <p:spPr bwMode="auto">
            <a:xfrm>
              <a:off x="859" y="2528"/>
              <a:ext cx="116" cy="81"/>
            </a:xfrm>
            <a:custGeom>
              <a:avLst/>
              <a:gdLst>
                <a:gd name="T0" fmla="*/ 0 w 231"/>
                <a:gd name="T1" fmla="*/ 1 h 161"/>
                <a:gd name="T2" fmla="*/ 1 w 231"/>
                <a:gd name="T3" fmla="*/ 1 h 161"/>
                <a:gd name="T4" fmla="*/ 1 w 231"/>
                <a:gd name="T5" fmla="*/ 0 h 161"/>
                <a:gd name="T6" fmla="*/ 0 w 231"/>
                <a:gd name="T7" fmla="*/ 0 h 161"/>
                <a:gd name="T8" fmla="*/ 0 w 231"/>
                <a:gd name="T9" fmla="*/ 1 h 161"/>
                <a:gd name="T10" fmla="*/ 1 w 231"/>
                <a:gd name="T11" fmla="*/ 1 h 161"/>
                <a:gd name="T12" fmla="*/ 1 w 231"/>
                <a:gd name="T13" fmla="*/ 1 h 161"/>
                <a:gd name="T14" fmla="*/ 1 w 231"/>
                <a:gd name="T15" fmla="*/ 0 h 161"/>
                <a:gd name="T16" fmla="*/ 1 w 231"/>
                <a:gd name="T17" fmla="*/ 0 h 161"/>
                <a:gd name="T18" fmla="*/ 1 w 231"/>
                <a:gd name="T19" fmla="*/ 1 h 1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1"/>
                <a:gd name="T31" fmla="*/ 0 h 161"/>
                <a:gd name="T32" fmla="*/ 231 w 231"/>
                <a:gd name="T33" fmla="*/ 161 h 1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1" h="161">
                  <a:moveTo>
                    <a:pt x="0" y="161"/>
                  </a:moveTo>
                  <a:lnTo>
                    <a:pt x="187" y="161"/>
                  </a:lnTo>
                  <a:lnTo>
                    <a:pt x="187" y="0"/>
                  </a:lnTo>
                  <a:lnTo>
                    <a:pt x="0" y="0"/>
                  </a:lnTo>
                  <a:lnTo>
                    <a:pt x="0" y="161"/>
                  </a:lnTo>
                  <a:close/>
                  <a:moveTo>
                    <a:pt x="204" y="27"/>
                  </a:moveTo>
                  <a:lnTo>
                    <a:pt x="231" y="27"/>
                  </a:lnTo>
                  <a:lnTo>
                    <a:pt x="231" y="0"/>
                  </a:lnTo>
                  <a:lnTo>
                    <a:pt x="204" y="0"/>
                  </a:lnTo>
                  <a:lnTo>
                    <a:pt x="204" y="27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72" name="Line 85"/>
            <p:cNvSpPr>
              <a:spLocks noChangeShapeType="1"/>
            </p:cNvSpPr>
            <p:nvPr/>
          </p:nvSpPr>
          <p:spPr bwMode="auto">
            <a:xfrm>
              <a:off x="859" y="2555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73" name="Line 86"/>
            <p:cNvSpPr>
              <a:spLocks noChangeShapeType="1"/>
            </p:cNvSpPr>
            <p:nvPr/>
          </p:nvSpPr>
          <p:spPr bwMode="auto">
            <a:xfrm>
              <a:off x="859" y="2582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74" name="Line 87"/>
            <p:cNvSpPr>
              <a:spLocks noChangeShapeType="1"/>
            </p:cNvSpPr>
            <p:nvPr/>
          </p:nvSpPr>
          <p:spPr bwMode="auto">
            <a:xfrm>
              <a:off x="863" y="2568"/>
              <a:ext cx="8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75" name="Rectangle 88"/>
            <p:cNvSpPr>
              <a:spLocks noChangeArrowheads="1"/>
            </p:cNvSpPr>
            <p:nvPr/>
          </p:nvSpPr>
          <p:spPr bwMode="auto">
            <a:xfrm>
              <a:off x="913" y="2560"/>
              <a:ext cx="26" cy="1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sp>
          <p:nvSpPr>
            <p:cNvPr id="76876" name="Freeform 89"/>
            <p:cNvSpPr>
              <a:spLocks noEditPoints="1"/>
            </p:cNvSpPr>
            <p:nvPr/>
          </p:nvSpPr>
          <p:spPr bwMode="auto">
            <a:xfrm>
              <a:off x="720" y="2350"/>
              <a:ext cx="269" cy="193"/>
            </a:xfrm>
            <a:custGeom>
              <a:avLst/>
              <a:gdLst>
                <a:gd name="T0" fmla="*/ 1 w 538"/>
                <a:gd name="T1" fmla="*/ 0 h 387"/>
                <a:gd name="T2" fmla="*/ 1 w 538"/>
                <a:gd name="T3" fmla="*/ 0 h 387"/>
                <a:gd name="T4" fmla="*/ 1 w 538"/>
                <a:gd name="T5" fmla="*/ 0 h 387"/>
                <a:gd name="T6" fmla="*/ 1 w 538"/>
                <a:gd name="T7" fmla="*/ 0 h 387"/>
                <a:gd name="T8" fmla="*/ 1 w 538"/>
                <a:gd name="T9" fmla="*/ 0 h 387"/>
                <a:gd name="T10" fmla="*/ 1 w 538"/>
                <a:gd name="T11" fmla="*/ 0 h 387"/>
                <a:gd name="T12" fmla="*/ 1 w 538"/>
                <a:gd name="T13" fmla="*/ 0 h 387"/>
                <a:gd name="T14" fmla="*/ 1 w 538"/>
                <a:gd name="T15" fmla="*/ 0 h 387"/>
                <a:gd name="T16" fmla="*/ 1 w 538"/>
                <a:gd name="T17" fmla="*/ 0 h 387"/>
                <a:gd name="T18" fmla="*/ 1 w 538"/>
                <a:gd name="T19" fmla="*/ 0 h 387"/>
                <a:gd name="T20" fmla="*/ 1 w 538"/>
                <a:gd name="T21" fmla="*/ 0 h 387"/>
                <a:gd name="T22" fmla="*/ 1 w 538"/>
                <a:gd name="T23" fmla="*/ 0 h 387"/>
                <a:gd name="T24" fmla="*/ 1 w 538"/>
                <a:gd name="T25" fmla="*/ 0 h 387"/>
                <a:gd name="T26" fmla="*/ 1 w 538"/>
                <a:gd name="T27" fmla="*/ 0 h 387"/>
                <a:gd name="T28" fmla="*/ 1 w 538"/>
                <a:gd name="T29" fmla="*/ 0 h 387"/>
                <a:gd name="T30" fmla="*/ 1 w 538"/>
                <a:gd name="T31" fmla="*/ 0 h 387"/>
                <a:gd name="T32" fmla="*/ 1 w 538"/>
                <a:gd name="T33" fmla="*/ 0 h 387"/>
                <a:gd name="T34" fmla="*/ 1 w 538"/>
                <a:gd name="T35" fmla="*/ 0 h 387"/>
                <a:gd name="T36" fmla="*/ 1 w 538"/>
                <a:gd name="T37" fmla="*/ 0 h 387"/>
                <a:gd name="T38" fmla="*/ 0 w 538"/>
                <a:gd name="T39" fmla="*/ 0 h 387"/>
                <a:gd name="T40" fmla="*/ 1 w 538"/>
                <a:gd name="T41" fmla="*/ 0 h 387"/>
                <a:gd name="T42" fmla="*/ 1 w 538"/>
                <a:gd name="T43" fmla="*/ 0 h 387"/>
                <a:gd name="T44" fmla="*/ 0 w 538"/>
                <a:gd name="T45" fmla="*/ 0 h 387"/>
                <a:gd name="T46" fmla="*/ 0 w 538"/>
                <a:gd name="T47" fmla="*/ 0 h 387"/>
                <a:gd name="T48" fmla="*/ 1 w 538"/>
                <a:gd name="T49" fmla="*/ 0 h 387"/>
                <a:gd name="T50" fmla="*/ 1 w 538"/>
                <a:gd name="T51" fmla="*/ 0 h 387"/>
                <a:gd name="T52" fmla="*/ 1 w 538"/>
                <a:gd name="T53" fmla="*/ 0 h 387"/>
                <a:gd name="T54" fmla="*/ 1 w 538"/>
                <a:gd name="T55" fmla="*/ 0 h 387"/>
                <a:gd name="T56" fmla="*/ 1 w 538"/>
                <a:gd name="T57" fmla="*/ 0 h 387"/>
                <a:gd name="T58" fmla="*/ 1 w 538"/>
                <a:gd name="T59" fmla="*/ 0 h 387"/>
                <a:gd name="T60" fmla="*/ 1 w 538"/>
                <a:gd name="T61" fmla="*/ 0 h 387"/>
                <a:gd name="T62" fmla="*/ 1 w 538"/>
                <a:gd name="T63" fmla="*/ 0 h 387"/>
                <a:gd name="T64" fmla="*/ 1 w 538"/>
                <a:gd name="T65" fmla="*/ 0 h 387"/>
                <a:gd name="T66" fmla="*/ 1 w 538"/>
                <a:gd name="T67" fmla="*/ 0 h 387"/>
                <a:gd name="T68" fmla="*/ 1 w 538"/>
                <a:gd name="T69" fmla="*/ 0 h 387"/>
                <a:gd name="T70" fmla="*/ 1 w 538"/>
                <a:gd name="T71" fmla="*/ 0 h 387"/>
                <a:gd name="T72" fmla="*/ 1 w 538"/>
                <a:gd name="T73" fmla="*/ 0 h 387"/>
                <a:gd name="T74" fmla="*/ 1 w 538"/>
                <a:gd name="T75" fmla="*/ 0 h 387"/>
                <a:gd name="T76" fmla="*/ 1 w 538"/>
                <a:gd name="T77" fmla="*/ 0 h 38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387"/>
                <a:gd name="T119" fmla="*/ 538 w 538"/>
                <a:gd name="T120" fmla="*/ 387 h 387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387">
                  <a:moveTo>
                    <a:pt x="450" y="277"/>
                  </a:moveTo>
                  <a:lnTo>
                    <a:pt x="469" y="277"/>
                  </a:lnTo>
                  <a:lnTo>
                    <a:pt x="469" y="269"/>
                  </a:lnTo>
                  <a:lnTo>
                    <a:pt x="450" y="269"/>
                  </a:lnTo>
                  <a:lnTo>
                    <a:pt x="450" y="277"/>
                  </a:lnTo>
                  <a:close/>
                  <a:moveTo>
                    <a:pt x="122" y="229"/>
                  </a:moveTo>
                  <a:lnTo>
                    <a:pt x="122" y="27"/>
                  </a:lnTo>
                  <a:lnTo>
                    <a:pt x="416" y="27"/>
                  </a:lnTo>
                  <a:lnTo>
                    <a:pt x="416" y="229"/>
                  </a:lnTo>
                  <a:lnTo>
                    <a:pt x="122" y="229"/>
                  </a:lnTo>
                  <a:close/>
                  <a:moveTo>
                    <a:pt x="109" y="243"/>
                  </a:moveTo>
                  <a:lnTo>
                    <a:pt x="429" y="243"/>
                  </a:lnTo>
                  <a:lnTo>
                    <a:pt x="429" y="14"/>
                  </a:lnTo>
                  <a:lnTo>
                    <a:pt x="443" y="14"/>
                  </a:lnTo>
                  <a:lnTo>
                    <a:pt x="443" y="0"/>
                  </a:lnTo>
                  <a:lnTo>
                    <a:pt x="94" y="0"/>
                  </a:lnTo>
                  <a:lnTo>
                    <a:pt x="94" y="256"/>
                  </a:lnTo>
                  <a:lnTo>
                    <a:pt x="109" y="256"/>
                  </a:lnTo>
                  <a:lnTo>
                    <a:pt x="109" y="243"/>
                  </a:lnTo>
                  <a:close/>
                  <a:moveTo>
                    <a:pt x="0" y="373"/>
                  </a:moveTo>
                  <a:lnTo>
                    <a:pt x="54" y="373"/>
                  </a:lnTo>
                  <a:lnTo>
                    <a:pt x="54" y="356"/>
                  </a:lnTo>
                  <a:lnTo>
                    <a:pt x="0" y="356"/>
                  </a:lnTo>
                  <a:lnTo>
                    <a:pt x="0" y="373"/>
                  </a:lnTo>
                  <a:close/>
                  <a:moveTo>
                    <a:pt x="313" y="387"/>
                  </a:moveTo>
                  <a:lnTo>
                    <a:pt x="429" y="387"/>
                  </a:lnTo>
                  <a:lnTo>
                    <a:pt x="429" y="379"/>
                  </a:lnTo>
                  <a:lnTo>
                    <a:pt x="313" y="379"/>
                  </a:lnTo>
                  <a:lnTo>
                    <a:pt x="313" y="387"/>
                  </a:lnTo>
                  <a:close/>
                  <a:moveTo>
                    <a:pt x="519" y="364"/>
                  </a:moveTo>
                  <a:lnTo>
                    <a:pt x="538" y="364"/>
                  </a:lnTo>
                  <a:lnTo>
                    <a:pt x="538" y="356"/>
                  </a:lnTo>
                  <a:lnTo>
                    <a:pt x="519" y="356"/>
                  </a:lnTo>
                  <a:lnTo>
                    <a:pt x="519" y="364"/>
                  </a:lnTo>
                  <a:close/>
                  <a:moveTo>
                    <a:pt x="519" y="383"/>
                  </a:moveTo>
                  <a:lnTo>
                    <a:pt x="538" y="383"/>
                  </a:lnTo>
                  <a:lnTo>
                    <a:pt x="538" y="373"/>
                  </a:lnTo>
                  <a:lnTo>
                    <a:pt x="519" y="373"/>
                  </a:lnTo>
                  <a:lnTo>
                    <a:pt x="519" y="383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77" name="Line 90"/>
            <p:cNvSpPr>
              <a:spLocks noChangeShapeType="1"/>
            </p:cNvSpPr>
            <p:nvPr/>
          </p:nvSpPr>
          <p:spPr bwMode="auto">
            <a:xfrm>
              <a:off x="747" y="2495"/>
              <a:ext cx="21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78" name="Line 91"/>
            <p:cNvSpPr>
              <a:spLocks noChangeShapeType="1"/>
            </p:cNvSpPr>
            <p:nvPr/>
          </p:nvSpPr>
          <p:spPr bwMode="auto">
            <a:xfrm flipV="1">
              <a:off x="801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79" name="Line 92"/>
            <p:cNvSpPr>
              <a:spLocks noChangeShapeType="1"/>
            </p:cNvSpPr>
            <p:nvPr/>
          </p:nvSpPr>
          <p:spPr bwMode="auto">
            <a:xfrm flipV="1">
              <a:off x="855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76831" name="AutoShape 93"/>
          <p:cNvCxnSpPr>
            <a:cxnSpLocks noChangeShapeType="1"/>
            <a:stCxn id="76819" idx="3"/>
            <a:endCxn id="76821" idx="1"/>
          </p:cNvCxnSpPr>
          <p:nvPr/>
        </p:nvCxnSpPr>
        <p:spPr bwMode="auto">
          <a:xfrm flipV="1">
            <a:off x="2611438" y="3117850"/>
            <a:ext cx="1825625" cy="76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32" name="AutoShape 94"/>
          <p:cNvCxnSpPr>
            <a:cxnSpLocks noChangeShapeType="1"/>
            <a:stCxn id="76819" idx="3"/>
            <a:endCxn id="76822" idx="1"/>
          </p:cNvCxnSpPr>
          <p:nvPr/>
        </p:nvCxnSpPr>
        <p:spPr bwMode="auto">
          <a:xfrm>
            <a:off x="2611438" y="3194050"/>
            <a:ext cx="1825625" cy="9128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33" name="AutoShape 95"/>
          <p:cNvCxnSpPr>
            <a:cxnSpLocks noChangeShapeType="1"/>
            <a:stCxn id="76820" idx="3"/>
            <a:endCxn id="76822" idx="1"/>
          </p:cNvCxnSpPr>
          <p:nvPr/>
        </p:nvCxnSpPr>
        <p:spPr bwMode="auto">
          <a:xfrm flipV="1">
            <a:off x="2535238" y="4106863"/>
            <a:ext cx="1901825" cy="7604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34" name="AutoShape 96"/>
          <p:cNvCxnSpPr>
            <a:cxnSpLocks noChangeShapeType="1"/>
            <a:stCxn id="76820" idx="3"/>
            <a:endCxn id="76823" idx="1"/>
          </p:cNvCxnSpPr>
          <p:nvPr/>
        </p:nvCxnSpPr>
        <p:spPr bwMode="auto">
          <a:xfrm>
            <a:off x="2535238" y="4867275"/>
            <a:ext cx="1901825" cy="533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35" name="AutoShape 97"/>
          <p:cNvCxnSpPr>
            <a:cxnSpLocks noChangeShapeType="1"/>
            <a:stCxn id="76822" idx="3"/>
            <a:endCxn id="76824" idx="1"/>
          </p:cNvCxnSpPr>
          <p:nvPr/>
        </p:nvCxnSpPr>
        <p:spPr bwMode="auto">
          <a:xfrm flipV="1">
            <a:off x="4741863" y="3575050"/>
            <a:ext cx="2282825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36" name="AutoShape 98"/>
          <p:cNvCxnSpPr>
            <a:cxnSpLocks noChangeShapeType="1"/>
            <a:stCxn id="76823" idx="3"/>
            <a:endCxn id="76825" idx="1"/>
          </p:cNvCxnSpPr>
          <p:nvPr/>
        </p:nvCxnSpPr>
        <p:spPr bwMode="auto">
          <a:xfrm flipV="1">
            <a:off x="4741863" y="5324475"/>
            <a:ext cx="1978025" cy="76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37" name="AutoShape 99"/>
          <p:cNvCxnSpPr>
            <a:cxnSpLocks noChangeShapeType="1"/>
            <a:stCxn id="76825" idx="0"/>
            <a:endCxn id="76824" idx="2"/>
          </p:cNvCxnSpPr>
          <p:nvPr/>
        </p:nvCxnSpPr>
        <p:spPr bwMode="auto">
          <a:xfrm flipV="1">
            <a:off x="6872288" y="3803650"/>
            <a:ext cx="304800" cy="1292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38" name="AutoShape 100"/>
          <p:cNvCxnSpPr>
            <a:cxnSpLocks noChangeShapeType="1"/>
            <a:stCxn id="76820" idx="0"/>
            <a:endCxn id="76819" idx="2"/>
          </p:cNvCxnSpPr>
          <p:nvPr/>
        </p:nvCxnSpPr>
        <p:spPr bwMode="auto">
          <a:xfrm flipV="1">
            <a:off x="2382838" y="3422650"/>
            <a:ext cx="76200" cy="12176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39" name="AutoShape 101"/>
          <p:cNvCxnSpPr>
            <a:cxnSpLocks noChangeShapeType="1"/>
            <a:stCxn id="76821" idx="3"/>
            <a:endCxn id="76824" idx="1"/>
          </p:cNvCxnSpPr>
          <p:nvPr/>
        </p:nvCxnSpPr>
        <p:spPr bwMode="auto">
          <a:xfrm>
            <a:off x="4741863" y="3117850"/>
            <a:ext cx="2282825" cy="457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40" name="AutoShape 102"/>
          <p:cNvCxnSpPr>
            <a:cxnSpLocks noChangeShapeType="1"/>
            <a:stCxn id="76924" idx="35"/>
            <a:endCxn id="76819" idx="1"/>
          </p:cNvCxnSpPr>
          <p:nvPr/>
        </p:nvCxnSpPr>
        <p:spPr bwMode="auto">
          <a:xfrm>
            <a:off x="1528763" y="2844800"/>
            <a:ext cx="777875" cy="349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41" name="AutoShape 103"/>
          <p:cNvCxnSpPr>
            <a:cxnSpLocks noChangeShapeType="1"/>
            <a:stCxn id="76912" idx="31"/>
            <a:endCxn id="76820" idx="1"/>
          </p:cNvCxnSpPr>
          <p:nvPr/>
        </p:nvCxnSpPr>
        <p:spPr bwMode="auto">
          <a:xfrm flipV="1">
            <a:off x="1604963" y="4867275"/>
            <a:ext cx="625475" cy="314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42" name="AutoShape 104"/>
          <p:cNvCxnSpPr>
            <a:cxnSpLocks noChangeShapeType="1"/>
            <a:stCxn id="76821" idx="0"/>
            <a:endCxn id="76895" idx="4"/>
          </p:cNvCxnSpPr>
          <p:nvPr/>
        </p:nvCxnSpPr>
        <p:spPr bwMode="auto">
          <a:xfrm flipV="1">
            <a:off x="4589463" y="2495550"/>
            <a:ext cx="157162" cy="3952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43" name="AutoShape 105"/>
          <p:cNvCxnSpPr>
            <a:cxnSpLocks noChangeShapeType="1"/>
            <a:stCxn id="76825" idx="3"/>
            <a:endCxn id="76876" idx="23"/>
          </p:cNvCxnSpPr>
          <p:nvPr/>
        </p:nvCxnSpPr>
        <p:spPr bwMode="auto">
          <a:xfrm>
            <a:off x="7024688" y="5324475"/>
            <a:ext cx="1081087" cy="22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44" name="AutoShape 106"/>
          <p:cNvCxnSpPr>
            <a:cxnSpLocks noChangeShapeType="1"/>
            <a:stCxn id="76824" idx="3"/>
            <a:endCxn id="76880" idx="2"/>
          </p:cNvCxnSpPr>
          <p:nvPr/>
        </p:nvCxnSpPr>
        <p:spPr bwMode="auto">
          <a:xfrm flipV="1">
            <a:off x="7329488" y="2967038"/>
            <a:ext cx="455612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845" name="Text Box 107"/>
          <p:cNvSpPr txBox="1">
            <a:spLocks noChangeArrowheads="1"/>
          </p:cNvSpPr>
          <p:nvPr/>
        </p:nvSpPr>
        <p:spPr bwMode="auto">
          <a:xfrm>
            <a:off x="936625" y="2205038"/>
            <a:ext cx="7112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Host A</a:t>
            </a:r>
          </a:p>
        </p:txBody>
      </p:sp>
      <p:sp>
        <p:nvSpPr>
          <p:cNvPr id="76846" name="Text Box 108"/>
          <p:cNvSpPr txBox="1">
            <a:spLocks noChangeArrowheads="1"/>
          </p:cNvSpPr>
          <p:nvPr/>
        </p:nvSpPr>
        <p:spPr bwMode="auto">
          <a:xfrm>
            <a:off x="984250" y="4567238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Host B</a:t>
            </a:r>
          </a:p>
        </p:txBody>
      </p:sp>
      <p:sp>
        <p:nvSpPr>
          <p:cNvPr id="76847" name="Text Box 109"/>
          <p:cNvSpPr txBox="1">
            <a:spLocks noChangeArrowheads="1"/>
          </p:cNvSpPr>
          <p:nvPr/>
        </p:nvSpPr>
        <p:spPr bwMode="auto">
          <a:xfrm>
            <a:off x="7861300" y="4714875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Host E</a:t>
            </a:r>
          </a:p>
        </p:txBody>
      </p:sp>
      <p:sp>
        <p:nvSpPr>
          <p:cNvPr id="76848" name="Text Box 110"/>
          <p:cNvSpPr txBox="1">
            <a:spLocks noChangeArrowheads="1"/>
          </p:cNvSpPr>
          <p:nvPr/>
        </p:nvSpPr>
        <p:spPr bwMode="auto">
          <a:xfrm>
            <a:off x="7523163" y="2133600"/>
            <a:ext cx="7318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Host D</a:t>
            </a:r>
          </a:p>
        </p:txBody>
      </p:sp>
      <p:sp>
        <p:nvSpPr>
          <p:cNvPr id="76849" name="Text Box 111"/>
          <p:cNvSpPr txBox="1">
            <a:spLocks noChangeArrowheads="1"/>
          </p:cNvSpPr>
          <p:nvPr/>
        </p:nvSpPr>
        <p:spPr bwMode="auto">
          <a:xfrm>
            <a:off x="4356100" y="1749425"/>
            <a:ext cx="730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Host C</a:t>
            </a:r>
          </a:p>
        </p:txBody>
      </p:sp>
      <p:sp>
        <p:nvSpPr>
          <p:cNvPr id="76850" name="Text Box 112"/>
          <p:cNvSpPr txBox="1">
            <a:spLocks noChangeArrowheads="1"/>
          </p:cNvSpPr>
          <p:nvPr/>
        </p:nvSpPr>
        <p:spPr bwMode="auto">
          <a:xfrm>
            <a:off x="2011363" y="2665413"/>
            <a:ext cx="760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Node 1</a:t>
            </a:r>
          </a:p>
        </p:txBody>
      </p:sp>
      <p:sp>
        <p:nvSpPr>
          <p:cNvPr id="76851" name="Text Box 113"/>
          <p:cNvSpPr txBox="1">
            <a:spLocks noChangeArrowheads="1"/>
          </p:cNvSpPr>
          <p:nvPr/>
        </p:nvSpPr>
        <p:spPr bwMode="auto">
          <a:xfrm>
            <a:off x="3676650" y="2738438"/>
            <a:ext cx="758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Node 2</a:t>
            </a:r>
          </a:p>
        </p:txBody>
      </p:sp>
      <p:sp>
        <p:nvSpPr>
          <p:cNvPr id="76852" name="Text Box 114"/>
          <p:cNvSpPr txBox="1">
            <a:spLocks noChangeArrowheads="1"/>
          </p:cNvSpPr>
          <p:nvPr/>
        </p:nvSpPr>
        <p:spPr bwMode="auto">
          <a:xfrm>
            <a:off x="6729413" y="3044825"/>
            <a:ext cx="7604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Node 3</a:t>
            </a:r>
          </a:p>
        </p:txBody>
      </p:sp>
      <p:sp>
        <p:nvSpPr>
          <p:cNvPr id="76853" name="Text Box 115"/>
          <p:cNvSpPr txBox="1">
            <a:spLocks noChangeArrowheads="1"/>
          </p:cNvSpPr>
          <p:nvPr/>
        </p:nvSpPr>
        <p:spPr bwMode="auto">
          <a:xfrm>
            <a:off x="2011363" y="5099050"/>
            <a:ext cx="760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Node 4</a:t>
            </a:r>
          </a:p>
        </p:txBody>
      </p:sp>
      <p:sp>
        <p:nvSpPr>
          <p:cNvPr id="76854" name="Text Box 116"/>
          <p:cNvSpPr txBox="1">
            <a:spLocks noChangeArrowheads="1"/>
          </p:cNvSpPr>
          <p:nvPr/>
        </p:nvSpPr>
        <p:spPr bwMode="auto">
          <a:xfrm>
            <a:off x="4132263" y="3578225"/>
            <a:ext cx="760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Node 5</a:t>
            </a:r>
          </a:p>
        </p:txBody>
      </p:sp>
      <p:sp>
        <p:nvSpPr>
          <p:cNvPr id="76855" name="Text Box 117"/>
          <p:cNvSpPr txBox="1">
            <a:spLocks noChangeArrowheads="1"/>
          </p:cNvSpPr>
          <p:nvPr/>
        </p:nvSpPr>
        <p:spPr bwMode="auto">
          <a:xfrm>
            <a:off x="4141788" y="4870450"/>
            <a:ext cx="760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Node 6</a:t>
            </a:r>
          </a:p>
        </p:txBody>
      </p:sp>
      <p:sp>
        <p:nvSpPr>
          <p:cNvPr id="76856" name="Text Box 118"/>
          <p:cNvSpPr txBox="1">
            <a:spLocks noChangeArrowheads="1"/>
          </p:cNvSpPr>
          <p:nvPr/>
        </p:nvSpPr>
        <p:spPr bwMode="auto">
          <a:xfrm>
            <a:off x="6111875" y="4794250"/>
            <a:ext cx="7588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Node 7</a:t>
            </a:r>
          </a:p>
        </p:txBody>
      </p:sp>
      <p:sp>
        <p:nvSpPr>
          <p:cNvPr id="76857" name="Rectangle 119"/>
          <p:cNvSpPr>
            <a:spLocks noChangeArrowheads="1"/>
          </p:cNvSpPr>
          <p:nvPr/>
        </p:nvSpPr>
        <p:spPr bwMode="auto">
          <a:xfrm>
            <a:off x="1773238" y="4943475"/>
            <a:ext cx="3048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343" tIns="44379" rIns="90343" bIns="44379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6858" name="Rectangle 120"/>
          <p:cNvSpPr>
            <a:spLocks noChangeArrowheads="1"/>
          </p:cNvSpPr>
          <p:nvPr/>
        </p:nvSpPr>
        <p:spPr bwMode="auto">
          <a:xfrm>
            <a:off x="3524250" y="4335463"/>
            <a:ext cx="3048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343" tIns="44379" rIns="90343" bIns="44379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6859" name="Rectangle 121"/>
          <p:cNvSpPr>
            <a:spLocks noChangeArrowheads="1"/>
          </p:cNvSpPr>
          <p:nvPr/>
        </p:nvSpPr>
        <p:spPr bwMode="auto">
          <a:xfrm>
            <a:off x="5883275" y="3727450"/>
            <a:ext cx="304800" cy="15081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343" tIns="44379" rIns="90343" bIns="44379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6860" name="Rectangle 122"/>
          <p:cNvSpPr>
            <a:spLocks noChangeArrowheads="1"/>
          </p:cNvSpPr>
          <p:nvPr/>
        </p:nvSpPr>
        <p:spPr bwMode="auto">
          <a:xfrm>
            <a:off x="7480300" y="2967038"/>
            <a:ext cx="304800" cy="15081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343" tIns="44379" rIns="90343" bIns="44379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6861" name="Rectangle 123"/>
          <p:cNvSpPr>
            <a:spLocks noChangeArrowheads="1"/>
          </p:cNvSpPr>
          <p:nvPr/>
        </p:nvSpPr>
        <p:spPr bwMode="auto">
          <a:xfrm>
            <a:off x="1698625" y="2967038"/>
            <a:ext cx="303213" cy="1508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343" tIns="44379" rIns="90343" bIns="44379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6862" name="Rectangle 124"/>
          <p:cNvSpPr>
            <a:spLocks noChangeArrowheads="1"/>
          </p:cNvSpPr>
          <p:nvPr/>
        </p:nvSpPr>
        <p:spPr bwMode="auto">
          <a:xfrm>
            <a:off x="2990850" y="3422650"/>
            <a:ext cx="304800" cy="152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343" tIns="44379" rIns="90343" bIns="44379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6863" name="Rectangle 125"/>
          <p:cNvSpPr>
            <a:spLocks noChangeArrowheads="1"/>
          </p:cNvSpPr>
          <p:nvPr/>
        </p:nvSpPr>
        <p:spPr bwMode="auto">
          <a:xfrm>
            <a:off x="5122863" y="3878263"/>
            <a:ext cx="303212" cy="152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343" tIns="44379" rIns="90343" bIns="44379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6864" name="Rectangle 126"/>
          <p:cNvSpPr>
            <a:spLocks noChangeArrowheads="1"/>
          </p:cNvSpPr>
          <p:nvPr/>
        </p:nvSpPr>
        <p:spPr bwMode="auto">
          <a:xfrm>
            <a:off x="7405688" y="3270250"/>
            <a:ext cx="303212" cy="152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343" tIns="44379" rIns="90343" bIns="44379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76865" name="Freeform 127"/>
          <p:cNvSpPr>
            <a:spLocks/>
          </p:cNvSpPr>
          <p:nvPr/>
        </p:nvSpPr>
        <p:spPr bwMode="auto">
          <a:xfrm>
            <a:off x="1522413" y="2890838"/>
            <a:ext cx="6391275" cy="1292225"/>
          </a:xfrm>
          <a:custGeom>
            <a:avLst/>
            <a:gdLst>
              <a:gd name="T0" fmla="*/ 0 w 4032"/>
              <a:gd name="T1" fmla="*/ 0 h 816"/>
              <a:gd name="T2" fmla="*/ 2147483646 w 4032"/>
              <a:gd name="T3" fmla="*/ 2147483646 h 816"/>
              <a:gd name="T4" fmla="*/ 2147483646 w 4032"/>
              <a:gd name="T5" fmla="*/ 2147483646 h 816"/>
              <a:gd name="T6" fmla="*/ 2147483646 w 4032"/>
              <a:gd name="T7" fmla="*/ 2147483646 h 816"/>
              <a:gd name="T8" fmla="*/ 2147483646 w 4032"/>
              <a:gd name="T9" fmla="*/ 2147483646 h 816"/>
              <a:gd name="T10" fmla="*/ 2147483646 w 4032"/>
              <a:gd name="T11" fmla="*/ 2147483646 h 816"/>
              <a:gd name="T12" fmla="*/ 2147483646 w 4032"/>
              <a:gd name="T13" fmla="*/ 2147483646 h 816"/>
              <a:gd name="T14" fmla="*/ 2147483646 w 4032"/>
              <a:gd name="T15" fmla="*/ 2147483646 h 8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032"/>
              <a:gd name="T25" fmla="*/ 0 h 816"/>
              <a:gd name="T26" fmla="*/ 4032 w 4032"/>
              <a:gd name="T27" fmla="*/ 816 h 81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32" h="816">
                <a:moveTo>
                  <a:pt x="0" y="0"/>
                </a:moveTo>
                <a:lnTo>
                  <a:pt x="480" y="240"/>
                </a:lnTo>
                <a:lnTo>
                  <a:pt x="672" y="240"/>
                </a:lnTo>
                <a:lnTo>
                  <a:pt x="1776" y="816"/>
                </a:lnTo>
                <a:lnTo>
                  <a:pt x="2016" y="816"/>
                </a:lnTo>
                <a:lnTo>
                  <a:pt x="3456" y="480"/>
                </a:lnTo>
                <a:lnTo>
                  <a:pt x="3648" y="480"/>
                </a:lnTo>
                <a:lnTo>
                  <a:pt x="4032" y="48"/>
                </a:lnTo>
              </a:path>
            </a:pathLst>
          </a:custGeom>
          <a:noFill/>
          <a:ln w="12700">
            <a:solidFill>
              <a:schemeClr val="accent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343" tIns="44379" rIns="90343" bIns="44379"/>
          <a:lstStyle/>
          <a:p>
            <a:endParaRPr lang="en-US"/>
          </a:p>
        </p:txBody>
      </p:sp>
      <p:sp>
        <p:nvSpPr>
          <p:cNvPr id="76866" name="Freeform 128"/>
          <p:cNvSpPr>
            <a:spLocks/>
          </p:cNvSpPr>
          <p:nvPr/>
        </p:nvSpPr>
        <p:spPr bwMode="auto">
          <a:xfrm>
            <a:off x="1598613" y="2967038"/>
            <a:ext cx="6391275" cy="2281237"/>
          </a:xfrm>
          <a:custGeom>
            <a:avLst/>
            <a:gdLst>
              <a:gd name="T0" fmla="*/ 0 w 4032"/>
              <a:gd name="T1" fmla="*/ 2147483646 h 1440"/>
              <a:gd name="T2" fmla="*/ 2147483646 w 4032"/>
              <a:gd name="T3" fmla="*/ 2147483646 h 1440"/>
              <a:gd name="T4" fmla="*/ 2147483646 w 4032"/>
              <a:gd name="T5" fmla="*/ 2147483646 h 1440"/>
              <a:gd name="T6" fmla="*/ 2147483646 w 4032"/>
              <a:gd name="T7" fmla="*/ 2147483646 h 1440"/>
              <a:gd name="T8" fmla="*/ 2147483646 w 4032"/>
              <a:gd name="T9" fmla="*/ 2147483646 h 1440"/>
              <a:gd name="T10" fmla="*/ 2147483646 w 4032"/>
              <a:gd name="T11" fmla="*/ 2147483646 h 1440"/>
              <a:gd name="T12" fmla="*/ 2147483646 w 4032"/>
              <a:gd name="T13" fmla="*/ 2147483646 h 1440"/>
              <a:gd name="T14" fmla="*/ 2147483646 w 4032"/>
              <a:gd name="T15" fmla="*/ 0 h 14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032"/>
              <a:gd name="T25" fmla="*/ 0 h 1440"/>
              <a:gd name="T26" fmla="*/ 4032 w 4032"/>
              <a:gd name="T27" fmla="*/ 1440 h 144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32" h="1440">
                <a:moveTo>
                  <a:pt x="0" y="1440"/>
                </a:moveTo>
                <a:lnTo>
                  <a:pt x="384" y="1248"/>
                </a:lnTo>
                <a:lnTo>
                  <a:pt x="576" y="1248"/>
                </a:lnTo>
                <a:lnTo>
                  <a:pt x="1728" y="816"/>
                </a:lnTo>
                <a:lnTo>
                  <a:pt x="1968" y="816"/>
                </a:lnTo>
                <a:lnTo>
                  <a:pt x="3408" y="480"/>
                </a:lnTo>
                <a:lnTo>
                  <a:pt x="3600" y="480"/>
                </a:lnTo>
                <a:lnTo>
                  <a:pt x="4032" y="0"/>
                </a:lnTo>
              </a:path>
            </a:pathLst>
          </a:custGeom>
          <a:noFill/>
          <a:ln w="127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343" tIns="44379" rIns="90343" bIns="44379"/>
          <a:lstStyle/>
          <a:p>
            <a:endParaRPr lang="en-US"/>
          </a:p>
        </p:txBody>
      </p:sp>
      <p:sp>
        <p:nvSpPr>
          <p:cNvPr id="51268" name="Rectangle 129"/>
          <p:cNvSpPr>
            <a:spLocks noChangeArrowheads="1"/>
          </p:cNvSpPr>
          <p:nvPr/>
        </p:nvSpPr>
        <p:spPr bwMode="auto">
          <a:xfrm>
            <a:off x="83185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2" tIns="45704" rIns="91402" bIns="45704" anchor="ctr"/>
          <a:lstStyle/>
          <a:p>
            <a:pPr>
              <a:defRPr/>
            </a:pPr>
            <a:r>
              <a:rPr lang="en-US" sz="4000" u="sng" dirty="0">
                <a:solidFill>
                  <a:schemeClr val="accent2"/>
                </a:solidFill>
                <a:latin typeface="+mj-lt"/>
                <a:ea typeface="+mn-ea"/>
              </a:rPr>
              <a:t>Virtual-Circuit Switching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085CB4-1E86-2945-B29F-6A0AEDCCE630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8163"/>
            <a:ext cx="7772400" cy="833437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Virtual-Circuit Packet Switching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Three phases </a:t>
            </a:r>
          </a:p>
          <a:p>
            <a:pPr marL="836613" lvl="1" indent="-379413">
              <a:buFontTx/>
              <a:buAutoNum type="arabicPeriod"/>
            </a:pPr>
            <a:r>
              <a:rPr lang="en-US" altLang="x-none" dirty="0">
                <a:ea typeface="ＭＳ Ｐゴシック" charset="-128"/>
              </a:rPr>
              <a:t>VC establishment</a:t>
            </a:r>
          </a:p>
          <a:p>
            <a:pPr marL="836613" lvl="1" indent="-379413">
              <a:buFontTx/>
              <a:buAutoNum type="arabicPeriod"/>
            </a:pPr>
            <a:r>
              <a:rPr lang="en-US" altLang="x-none" dirty="0">
                <a:ea typeface="ＭＳ Ｐゴシック" charset="-128"/>
              </a:rPr>
              <a:t>Data transfer</a:t>
            </a:r>
          </a:p>
          <a:p>
            <a:pPr marL="836613" lvl="1" indent="-379413">
              <a:buFontTx/>
              <a:buAutoNum type="arabicPeriod"/>
            </a:pPr>
            <a:r>
              <a:rPr lang="en-US" altLang="x-none" dirty="0">
                <a:ea typeface="ＭＳ Ｐゴシック" charset="-128"/>
              </a:rPr>
              <a:t>VC disconnect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ＭＳ Ｐゴシック" charset="-128"/>
              </a:rPr>
              <a:t>Recap: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Challenges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-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x-none" dirty="0">
                <a:ea typeface="ＭＳ Ｐゴシック" charset="-128"/>
              </a:rPr>
              <a:t>Scale</a:t>
            </a:r>
          </a:p>
        </p:txBody>
      </p:sp>
      <p:sp>
        <p:nvSpPr>
          <p:cNvPr id="136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A009746-0746-DE42-AC01-A6D98B48394D}" type="slidenum">
              <a:rPr lang="en-US" altLang="x-none" sz="1198">
                <a:latin typeface="Tahoma" charset="0"/>
              </a:rPr>
              <a:pPr/>
              <a:t>5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136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ZapfDingbats" charset="0"/>
              <a:buNone/>
            </a:pPr>
            <a:r>
              <a:rPr lang="ja-JP" altLang="en-US" sz="2396">
                <a:ea typeface="ＭＳ Ｐゴシック" charset="-128"/>
              </a:rPr>
              <a:t>“</a:t>
            </a:r>
            <a:r>
              <a:rPr lang="en-US" altLang="ja-JP" sz="2396">
                <a:ea typeface="ＭＳ Ｐゴシック" charset="-128"/>
              </a:rPr>
              <a:t>Developers who have worked at the small scale might be asking themselves why we need to bother when we could just use some kind of out-of the-box solution. For small-scale applications, this can be a great idea. We save time and money up front and get a working and serviceable application. The problem comes at larger scales—there are no off-the-shelf kits that will allow you to build something like Amazon... There’s a good reason why the largest applications on the Internet are all bespoke creations: no other approach can create massively scalable applications within a reasonable budget.</a:t>
            </a:r>
            <a:r>
              <a:rPr lang="ja-JP" altLang="en-US" sz="2396">
                <a:ea typeface="ＭＳ Ｐゴシック" charset="-128"/>
              </a:rPr>
              <a:t>”</a:t>
            </a:r>
            <a:endParaRPr lang="en-US" altLang="x-none" sz="2396">
              <a:ea typeface="ＭＳ Ｐゴシック" charset="-128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4495941" y="6518903"/>
            <a:ext cx="3747498" cy="33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597"/>
              <a:t>http://www.evontech.com/symbian/55.html</a:t>
            </a:r>
          </a:p>
        </p:txBody>
      </p:sp>
      <p:pic>
        <p:nvPicPr>
          <p:cNvPr id="136197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5597" y="-4754"/>
            <a:ext cx="2492522" cy="167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7325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755BFA-2E72-874C-86AF-518D48F4AE35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x-none" sz="1200">
              <a:latin typeface="Tahoma" charset="0"/>
            </a:endParaRPr>
          </a:p>
        </p:txBody>
      </p:sp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5570538" y="4762500"/>
            <a:ext cx="1741487" cy="1228725"/>
            <a:chOff x="1321" y="2432"/>
            <a:chExt cx="1097" cy="774"/>
          </a:xfrm>
        </p:grpSpPr>
        <p:sp>
          <p:nvSpPr>
            <p:cNvPr id="80980" name="AutoShape 3"/>
            <p:cNvSpPr>
              <a:spLocks noChangeArrowheads="1"/>
            </p:cNvSpPr>
            <p:nvPr/>
          </p:nvSpPr>
          <p:spPr bwMode="auto">
            <a:xfrm rot="5400000">
              <a:off x="1714" y="2039"/>
              <a:ext cx="305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83647" tIns="45912" rIns="91818" bIns="459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Packet 1</a:t>
              </a:r>
            </a:p>
          </p:txBody>
        </p:sp>
        <p:sp>
          <p:nvSpPr>
            <p:cNvPr id="80981" name="AutoShape 4"/>
            <p:cNvSpPr>
              <a:spLocks noChangeArrowheads="1"/>
            </p:cNvSpPr>
            <p:nvPr/>
          </p:nvSpPr>
          <p:spPr bwMode="auto">
            <a:xfrm rot="5400000">
              <a:off x="1721" y="2270"/>
              <a:ext cx="304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83647" tIns="45912" rIns="91818" bIns="459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Packet 2</a:t>
              </a:r>
            </a:p>
          </p:txBody>
        </p:sp>
        <p:sp>
          <p:nvSpPr>
            <p:cNvPr id="80982" name="AutoShape 5"/>
            <p:cNvSpPr>
              <a:spLocks noChangeArrowheads="1"/>
            </p:cNvSpPr>
            <p:nvPr/>
          </p:nvSpPr>
          <p:spPr bwMode="auto">
            <a:xfrm rot="5400000">
              <a:off x="1714" y="2508"/>
              <a:ext cx="305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83647" tIns="45912" rIns="91818" bIns="459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Packet 3</a:t>
              </a:r>
            </a:p>
          </p:txBody>
        </p:sp>
      </p:grpSp>
      <p:grpSp>
        <p:nvGrpSpPr>
          <p:cNvPr id="80899" name="Group 6"/>
          <p:cNvGrpSpPr>
            <a:grpSpLocks/>
          </p:cNvGrpSpPr>
          <p:nvPr/>
        </p:nvGrpSpPr>
        <p:grpSpPr bwMode="auto">
          <a:xfrm>
            <a:off x="3819525" y="4152900"/>
            <a:ext cx="1741488" cy="1230313"/>
            <a:chOff x="1321" y="2432"/>
            <a:chExt cx="1097" cy="774"/>
          </a:xfrm>
        </p:grpSpPr>
        <p:sp>
          <p:nvSpPr>
            <p:cNvPr id="80977" name="AutoShape 7"/>
            <p:cNvSpPr>
              <a:spLocks noChangeArrowheads="1"/>
            </p:cNvSpPr>
            <p:nvPr/>
          </p:nvSpPr>
          <p:spPr bwMode="auto">
            <a:xfrm rot="5400000">
              <a:off x="1714" y="2039"/>
              <a:ext cx="305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83647" tIns="45912" rIns="91818" bIns="459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400">
                  <a:latin typeface="Arial" charset="0"/>
                  <a:ea typeface="新細明體" charset="-120"/>
                </a:rPr>
                <a:t>Packet 1</a:t>
              </a:r>
            </a:p>
          </p:txBody>
        </p:sp>
        <p:sp>
          <p:nvSpPr>
            <p:cNvPr id="80978" name="AutoShape 8"/>
            <p:cNvSpPr>
              <a:spLocks noChangeArrowheads="1"/>
            </p:cNvSpPr>
            <p:nvPr/>
          </p:nvSpPr>
          <p:spPr bwMode="auto">
            <a:xfrm rot="5400000">
              <a:off x="1721" y="2270"/>
              <a:ext cx="304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83647" tIns="45912" rIns="91818" bIns="459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400">
                  <a:latin typeface="Arial" charset="0"/>
                  <a:ea typeface="新細明體" charset="-120"/>
                </a:rPr>
                <a:t>Packet 2</a:t>
              </a:r>
            </a:p>
          </p:txBody>
        </p:sp>
        <p:sp>
          <p:nvSpPr>
            <p:cNvPr id="80979" name="AutoShape 9"/>
            <p:cNvSpPr>
              <a:spLocks noChangeArrowheads="1"/>
            </p:cNvSpPr>
            <p:nvPr/>
          </p:nvSpPr>
          <p:spPr bwMode="auto">
            <a:xfrm rot="5400000">
              <a:off x="1714" y="2508"/>
              <a:ext cx="305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83647" tIns="45912" rIns="91818" bIns="459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400">
                  <a:latin typeface="Arial" charset="0"/>
                  <a:ea typeface="新細明體" charset="-120"/>
                </a:rPr>
                <a:t>Packet 3</a:t>
              </a:r>
            </a:p>
          </p:txBody>
        </p:sp>
      </p:grpSp>
      <p:sp>
        <p:nvSpPr>
          <p:cNvPr id="80900" name="Rectangle 11"/>
          <p:cNvSpPr>
            <a:spLocks noChangeArrowheads="1"/>
          </p:cNvSpPr>
          <p:nvPr/>
        </p:nvSpPr>
        <p:spPr bwMode="auto">
          <a:xfrm>
            <a:off x="4260850" y="1711325"/>
            <a:ext cx="0" cy="11113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80901" name="Rectangle 12"/>
          <p:cNvSpPr>
            <a:spLocks noChangeArrowheads="1"/>
          </p:cNvSpPr>
          <p:nvPr/>
        </p:nvSpPr>
        <p:spPr bwMode="auto">
          <a:xfrm>
            <a:off x="4260850" y="1770063"/>
            <a:ext cx="0" cy="11112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80902" name="Rectangle 13"/>
          <p:cNvSpPr>
            <a:spLocks noChangeArrowheads="1"/>
          </p:cNvSpPr>
          <p:nvPr/>
        </p:nvSpPr>
        <p:spPr bwMode="auto">
          <a:xfrm>
            <a:off x="1066800" y="19177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80903" name="Rectangle 14"/>
          <p:cNvSpPr>
            <a:spLocks noChangeArrowheads="1"/>
          </p:cNvSpPr>
          <p:nvPr/>
        </p:nvSpPr>
        <p:spPr bwMode="auto">
          <a:xfrm>
            <a:off x="1790700" y="2070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80904" name="Rectangle 15"/>
          <p:cNvSpPr>
            <a:spLocks noChangeArrowheads="1"/>
          </p:cNvSpPr>
          <p:nvPr/>
        </p:nvSpPr>
        <p:spPr bwMode="auto">
          <a:xfrm>
            <a:off x="1066800" y="19939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80905" name="Rectangle 16"/>
          <p:cNvSpPr>
            <a:spLocks noChangeArrowheads="1"/>
          </p:cNvSpPr>
          <p:nvPr/>
        </p:nvSpPr>
        <p:spPr bwMode="auto">
          <a:xfrm>
            <a:off x="1790700" y="21463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80906" name="Rectangle 17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80907" name="Rectangle 18"/>
          <p:cNvSpPr>
            <a:spLocks noChangeArrowheads="1"/>
          </p:cNvSpPr>
          <p:nvPr/>
        </p:nvSpPr>
        <p:spPr bwMode="auto">
          <a:xfrm>
            <a:off x="3219450" y="3044825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80908" name="Rectangle 19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80909" name="Rectangle 20"/>
          <p:cNvSpPr>
            <a:spLocks noChangeArrowheads="1"/>
          </p:cNvSpPr>
          <p:nvPr/>
        </p:nvSpPr>
        <p:spPr bwMode="auto">
          <a:xfrm>
            <a:off x="3238500" y="3989388"/>
            <a:ext cx="1588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80910" name="Freeform 62"/>
          <p:cNvSpPr>
            <a:spLocks/>
          </p:cNvSpPr>
          <p:nvPr/>
        </p:nvSpPr>
        <p:spPr bwMode="auto">
          <a:xfrm>
            <a:off x="6945313" y="1444625"/>
            <a:ext cx="908050" cy="944563"/>
          </a:xfrm>
          <a:custGeom>
            <a:avLst/>
            <a:gdLst>
              <a:gd name="T0" fmla="*/ 2147483646 w 573"/>
              <a:gd name="T1" fmla="*/ 2147483646 h 596"/>
              <a:gd name="T2" fmla="*/ 0 w 573"/>
              <a:gd name="T3" fmla="*/ 2147483646 h 596"/>
              <a:gd name="T4" fmla="*/ 0 w 573"/>
              <a:gd name="T5" fmla="*/ 2147483646 h 596"/>
              <a:gd name="T6" fmla="*/ 2147483646 w 573"/>
              <a:gd name="T7" fmla="*/ 2147483646 h 596"/>
              <a:gd name="T8" fmla="*/ 2147483646 w 573"/>
              <a:gd name="T9" fmla="*/ 2147483646 h 596"/>
              <a:gd name="T10" fmla="*/ 2147483646 w 573"/>
              <a:gd name="T11" fmla="*/ 2147483646 h 596"/>
              <a:gd name="T12" fmla="*/ 2147483646 w 573"/>
              <a:gd name="T13" fmla="*/ 2147483646 h 596"/>
              <a:gd name="T14" fmla="*/ 2147483646 w 573"/>
              <a:gd name="T15" fmla="*/ 2147483646 h 596"/>
              <a:gd name="T16" fmla="*/ 2147483646 w 573"/>
              <a:gd name="T17" fmla="*/ 0 h 596"/>
              <a:gd name="T18" fmla="*/ 2147483646 w 573"/>
              <a:gd name="T19" fmla="*/ 0 h 596"/>
              <a:gd name="T20" fmla="*/ 2147483646 w 573"/>
              <a:gd name="T21" fmla="*/ 2147483646 h 596"/>
              <a:gd name="T22" fmla="*/ 2147483646 w 573"/>
              <a:gd name="T23" fmla="*/ 2147483646 h 596"/>
              <a:gd name="T24" fmla="*/ 2147483646 w 573"/>
              <a:gd name="T25" fmla="*/ 2147483646 h 5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3"/>
              <a:gd name="T40" fmla="*/ 0 h 596"/>
              <a:gd name="T41" fmla="*/ 573 w 573"/>
              <a:gd name="T42" fmla="*/ 596 h 59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3" h="596">
                <a:moveTo>
                  <a:pt x="127" y="391"/>
                </a:moveTo>
                <a:lnTo>
                  <a:pt x="0" y="391"/>
                </a:lnTo>
                <a:lnTo>
                  <a:pt x="0" y="596"/>
                </a:lnTo>
                <a:lnTo>
                  <a:pt x="573" y="596"/>
                </a:lnTo>
                <a:lnTo>
                  <a:pt x="573" y="391"/>
                </a:lnTo>
                <a:lnTo>
                  <a:pt x="449" y="391"/>
                </a:lnTo>
                <a:lnTo>
                  <a:pt x="449" y="364"/>
                </a:lnTo>
                <a:lnTo>
                  <a:pt x="503" y="364"/>
                </a:lnTo>
                <a:lnTo>
                  <a:pt x="503" y="0"/>
                </a:lnTo>
                <a:lnTo>
                  <a:pt x="73" y="0"/>
                </a:lnTo>
                <a:lnTo>
                  <a:pt x="73" y="364"/>
                </a:lnTo>
                <a:lnTo>
                  <a:pt x="127" y="364"/>
                </a:lnTo>
                <a:lnTo>
                  <a:pt x="127" y="391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11" name="Line 63"/>
          <p:cNvSpPr>
            <a:spLocks noChangeShapeType="1"/>
          </p:cNvSpPr>
          <p:nvPr/>
        </p:nvSpPr>
        <p:spPr bwMode="auto">
          <a:xfrm>
            <a:off x="7146925" y="2065338"/>
            <a:ext cx="50958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12" name="Line 64"/>
          <p:cNvSpPr>
            <a:spLocks noChangeShapeType="1"/>
          </p:cNvSpPr>
          <p:nvPr/>
        </p:nvSpPr>
        <p:spPr bwMode="auto">
          <a:xfrm>
            <a:off x="7146925" y="2022475"/>
            <a:ext cx="509588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13" name="Freeform 65"/>
          <p:cNvSpPr>
            <a:spLocks noEditPoints="1"/>
          </p:cNvSpPr>
          <p:nvPr/>
        </p:nvSpPr>
        <p:spPr bwMode="auto">
          <a:xfrm>
            <a:off x="7415213" y="2097088"/>
            <a:ext cx="368300" cy="265112"/>
          </a:xfrm>
          <a:custGeom>
            <a:avLst/>
            <a:gdLst>
              <a:gd name="T0" fmla="*/ 0 w 233"/>
              <a:gd name="T1" fmla="*/ 2147483646 h 168"/>
              <a:gd name="T2" fmla="*/ 2147483646 w 233"/>
              <a:gd name="T3" fmla="*/ 2147483646 h 168"/>
              <a:gd name="T4" fmla="*/ 2147483646 w 233"/>
              <a:gd name="T5" fmla="*/ 0 h 168"/>
              <a:gd name="T6" fmla="*/ 0 w 233"/>
              <a:gd name="T7" fmla="*/ 0 h 168"/>
              <a:gd name="T8" fmla="*/ 0 w 233"/>
              <a:gd name="T9" fmla="*/ 2147483646 h 168"/>
              <a:gd name="T10" fmla="*/ 2147483646 w 233"/>
              <a:gd name="T11" fmla="*/ 2147483646 h 168"/>
              <a:gd name="T12" fmla="*/ 2147483646 w 233"/>
              <a:gd name="T13" fmla="*/ 2147483646 h 168"/>
              <a:gd name="T14" fmla="*/ 2147483646 w 233"/>
              <a:gd name="T15" fmla="*/ 0 h 168"/>
              <a:gd name="T16" fmla="*/ 2147483646 w 233"/>
              <a:gd name="T17" fmla="*/ 0 h 168"/>
              <a:gd name="T18" fmla="*/ 2147483646 w 233"/>
              <a:gd name="T19" fmla="*/ 2147483646 h 1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3"/>
              <a:gd name="T31" fmla="*/ 0 h 168"/>
              <a:gd name="T32" fmla="*/ 233 w 233"/>
              <a:gd name="T33" fmla="*/ 168 h 1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3" h="168">
                <a:moveTo>
                  <a:pt x="0" y="168"/>
                </a:moveTo>
                <a:lnTo>
                  <a:pt x="188" y="168"/>
                </a:lnTo>
                <a:lnTo>
                  <a:pt x="188" y="0"/>
                </a:lnTo>
                <a:lnTo>
                  <a:pt x="0" y="0"/>
                </a:lnTo>
                <a:lnTo>
                  <a:pt x="0" y="168"/>
                </a:lnTo>
                <a:close/>
                <a:moveTo>
                  <a:pt x="207" y="26"/>
                </a:moveTo>
                <a:lnTo>
                  <a:pt x="233" y="26"/>
                </a:lnTo>
                <a:lnTo>
                  <a:pt x="233" y="0"/>
                </a:lnTo>
                <a:lnTo>
                  <a:pt x="207" y="0"/>
                </a:lnTo>
                <a:lnTo>
                  <a:pt x="207" y="26"/>
                </a:lnTo>
                <a:close/>
              </a:path>
            </a:pathLst>
          </a:custGeom>
          <a:solidFill>
            <a:srgbClr val="FFFFFF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14" name="Line 66"/>
          <p:cNvSpPr>
            <a:spLocks noChangeShapeType="1"/>
          </p:cNvSpPr>
          <p:nvPr/>
        </p:nvSpPr>
        <p:spPr bwMode="auto">
          <a:xfrm>
            <a:off x="7415213" y="2184400"/>
            <a:ext cx="296862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15" name="Line 67"/>
          <p:cNvSpPr>
            <a:spLocks noChangeShapeType="1"/>
          </p:cNvSpPr>
          <p:nvPr/>
        </p:nvSpPr>
        <p:spPr bwMode="auto">
          <a:xfrm>
            <a:off x="7415213" y="2273300"/>
            <a:ext cx="296862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16" name="Line 68"/>
          <p:cNvSpPr>
            <a:spLocks noChangeShapeType="1"/>
          </p:cNvSpPr>
          <p:nvPr/>
        </p:nvSpPr>
        <p:spPr bwMode="auto">
          <a:xfrm>
            <a:off x="7431088" y="2225675"/>
            <a:ext cx="266700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17" name="Rectangle 69"/>
          <p:cNvSpPr>
            <a:spLocks noChangeArrowheads="1"/>
          </p:cNvSpPr>
          <p:nvPr/>
        </p:nvSpPr>
        <p:spPr bwMode="auto">
          <a:xfrm>
            <a:off x="7586663" y="2200275"/>
            <a:ext cx="85725" cy="57150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80918" name="Freeform 70"/>
          <p:cNvSpPr>
            <a:spLocks noEditPoints="1"/>
          </p:cNvSpPr>
          <p:nvPr/>
        </p:nvSpPr>
        <p:spPr bwMode="auto">
          <a:xfrm>
            <a:off x="6975475" y="1512888"/>
            <a:ext cx="854075" cy="635000"/>
          </a:xfrm>
          <a:custGeom>
            <a:avLst/>
            <a:gdLst>
              <a:gd name="T0" fmla="*/ 2147483646 w 539"/>
              <a:gd name="T1" fmla="*/ 2147483646 h 401"/>
              <a:gd name="T2" fmla="*/ 2147483646 w 539"/>
              <a:gd name="T3" fmla="*/ 2147483646 h 401"/>
              <a:gd name="T4" fmla="*/ 2147483646 w 539"/>
              <a:gd name="T5" fmla="*/ 2147483646 h 401"/>
              <a:gd name="T6" fmla="*/ 2147483646 w 539"/>
              <a:gd name="T7" fmla="*/ 2147483646 h 401"/>
              <a:gd name="T8" fmla="*/ 2147483646 w 539"/>
              <a:gd name="T9" fmla="*/ 2147483646 h 401"/>
              <a:gd name="T10" fmla="*/ 2147483646 w 539"/>
              <a:gd name="T11" fmla="*/ 2147483646 h 401"/>
              <a:gd name="T12" fmla="*/ 2147483646 w 539"/>
              <a:gd name="T13" fmla="*/ 2147483646 h 401"/>
              <a:gd name="T14" fmla="*/ 2147483646 w 539"/>
              <a:gd name="T15" fmla="*/ 2147483646 h 401"/>
              <a:gd name="T16" fmla="*/ 2147483646 w 539"/>
              <a:gd name="T17" fmla="*/ 2147483646 h 401"/>
              <a:gd name="T18" fmla="*/ 2147483646 w 539"/>
              <a:gd name="T19" fmla="*/ 2147483646 h 401"/>
              <a:gd name="T20" fmla="*/ 2147483646 w 539"/>
              <a:gd name="T21" fmla="*/ 2147483646 h 401"/>
              <a:gd name="T22" fmla="*/ 2147483646 w 539"/>
              <a:gd name="T23" fmla="*/ 2147483646 h 401"/>
              <a:gd name="T24" fmla="*/ 2147483646 w 539"/>
              <a:gd name="T25" fmla="*/ 2147483646 h 401"/>
              <a:gd name="T26" fmla="*/ 2147483646 w 539"/>
              <a:gd name="T27" fmla="*/ 2147483646 h 401"/>
              <a:gd name="T28" fmla="*/ 2147483646 w 539"/>
              <a:gd name="T29" fmla="*/ 0 h 401"/>
              <a:gd name="T30" fmla="*/ 2147483646 w 539"/>
              <a:gd name="T31" fmla="*/ 0 h 401"/>
              <a:gd name="T32" fmla="*/ 2147483646 w 539"/>
              <a:gd name="T33" fmla="*/ 2147483646 h 401"/>
              <a:gd name="T34" fmla="*/ 2147483646 w 539"/>
              <a:gd name="T35" fmla="*/ 2147483646 h 401"/>
              <a:gd name="T36" fmla="*/ 2147483646 w 539"/>
              <a:gd name="T37" fmla="*/ 2147483646 h 401"/>
              <a:gd name="T38" fmla="*/ 0 w 539"/>
              <a:gd name="T39" fmla="*/ 2147483646 h 401"/>
              <a:gd name="T40" fmla="*/ 2147483646 w 539"/>
              <a:gd name="T41" fmla="*/ 2147483646 h 401"/>
              <a:gd name="T42" fmla="*/ 2147483646 w 539"/>
              <a:gd name="T43" fmla="*/ 2147483646 h 401"/>
              <a:gd name="T44" fmla="*/ 0 w 539"/>
              <a:gd name="T45" fmla="*/ 2147483646 h 401"/>
              <a:gd name="T46" fmla="*/ 0 w 539"/>
              <a:gd name="T47" fmla="*/ 2147483646 h 401"/>
              <a:gd name="T48" fmla="*/ 2147483646 w 539"/>
              <a:gd name="T49" fmla="*/ 2147483646 h 401"/>
              <a:gd name="T50" fmla="*/ 2147483646 w 539"/>
              <a:gd name="T51" fmla="*/ 2147483646 h 401"/>
              <a:gd name="T52" fmla="*/ 2147483646 w 539"/>
              <a:gd name="T53" fmla="*/ 2147483646 h 401"/>
              <a:gd name="T54" fmla="*/ 2147483646 w 539"/>
              <a:gd name="T55" fmla="*/ 2147483646 h 401"/>
              <a:gd name="T56" fmla="*/ 2147483646 w 539"/>
              <a:gd name="T57" fmla="*/ 2147483646 h 401"/>
              <a:gd name="T58" fmla="*/ 2147483646 w 539"/>
              <a:gd name="T59" fmla="*/ 2147483646 h 401"/>
              <a:gd name="T60" fmla="*/ 2147483646 w 539"/>
              <a:gd name="T61" fmla="*/ 2147483646 h 401"/>
              <a:gd name="T62" fmla="*/ 2147483646 w 539"/>
              <a:gd name="T63" fmla="*/ 2147483646 h 401"/>
              <a:gd name="T64" fmla="*/ 2147483646 w 539"/>
              <a:gd name="T65" fmla="*/ 2147483646 h 401"/>
              <a:gd name="T66" fmla="*/ 2147483646 w 539"/>
              <a:gd name="T67" fmla="*/ 2147483646 h 401"/>
              <a:gd name="T68" fmla="*/ 2147483646 w 539"/>
              <a:gd name="T69" fmla="*/ 2147483646 h 401"/>
              <a:gd name="T70" fmla="*/ 2147483646 w 539"/>
              <a:gd name="T71" fmla="*/ 2147483646 h 401"/>
              <a:gd name="T72" fmla="*/ 2147483646 w 539"/>
              <a:gd name="T73" fmla="*/ 2147483646 h 401"/>
              <a:gd name="T74" fmla="*/ 2147483646 w 539"/>
              <a:gd name="T75" fmla="*/ 2147483646 h 401"/>
              <a:gd name="T76" fmla="*/ 2147483646 w 539"/>
              <a:gd name="T77" fmla="*/ 2147483646 h 401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539"/>
              <a:gd name="T118" fmla="*/ 0 h 401"/>
              <a:gd name="T119" fmla="*/ 539 w 539"/>
              <a:gd name="T120" fmla="*/ 401 h 401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539" h="401">
                <a:moveTo>
                  <a:pt x="449" y="285"/>
                </a:moveTo>
                <a:lnTo>
                  <a:pt x="472" y="285"/>
                </a:lnTo>
                <a:lnTo>
                  <a:pt x="472" y="278"/>
                </a:lnTo>
                <a:lnTo>
                  <a:pt x="449" y="278"/>
                </a:lnTo>
                <a:lnTo>
                  <a:pt x="449" y="285"/>
                </a:lnTo>
                <a:close/>
                <a:moveTo>
                  <a:pt x="121" y="239"/>
                </a:moveTo>
                <a:lnTo>
                  <a:pt x="121" y="27"/>
                </a:lnTo>
                <a:lnTo>
                  <a:pt x="417" y="27"/>
                </a:lnTo>
                <a:lnTo>
                  <a:pt x="417" y="239"/>
                </a:lnTo>
                <a:lnTo>
                  <a:pt x="121" y="239"/>
                </a:lnTo>
                <a:close/>
                <a:moveTo>
                  <a:pt x="108" y="252"/>
                </a:moveTo>
                <a:lnTo>
                  <a:pt x="430" y="252"/>
                </a:lnTo>
                <a:lnTo>
                  <a:pt x="430" y="14"/>
                </a:lnTo>
                <a:lnTo>
                  <a:pt x="443" y="14"/>
                </a:lnTo>
                <a:lnTo>
                  <a:pt x="443" y="0"/>
                </a:lnTo>
                <a:lnTo>
                  <a:pt x="93" y="0"/>
                </a:lnTo>
                <a:lnTo>
                  <a:pt x="93" y="265"/>
                </a:lnTo>
                <a:lnTo>
                  <a:pt x="108" y="265"/>
                </a:lnTo>
                <a:lnTo>
                  <a:pt x="108" y="252"/>
                </a:lnTo>
                <a:close/>
                <a:moveTo>
                  <a:pt x="0" y="388"/>
                </a:moveTo>
                <a:lnTo>
                  <a:pt x="54" y="388"/>
                </a:lnTo>
                <a:lnTo>
                  <a:pt x="54" y="368"/>
                </a:lnTo>
                <a:lnTo>
                  <a:pt x="0" y="368"/>
                </a:lnTo>
                <a:lnTo>
                  <a:pt x="0" y="388"/>
                </a:lnTo>
                <a:close/>
                <a:moveTo>
                  <a:pt x="312" y="401"/>
                </a:moveTo>
                <a:lnTo>
                  <a:pt x="430" y="401"/>
                </a:lnTo>
                <a:lnTo>
                  <a:pt x="430" y="391"/>
                </a:lnTo>
                <a:lnTo>
                  <a:pt x="312" y="391"/>
                </a:lnTo>
                <a:lnTo>
                  <a:pt x="312" y="401"/>
                </a:lnTo>
                <a:close/>
                <a:moveTo>
                  <a:pt x="519" y="378"/>
                </a:moveTo>
                <a:lnTo>
                  <a:pt x="539" y="378"/>
                </a:lnTo>
                <a:lnTo>
                  <a:pt x="539" y="368"/>
                </a:lnTo>
                <a:lnTo>
                  <a:pt x="519" y="368"/>
                </a:lnTo>
                <a:lnTo>
                  <a:pt x="519" y="378"/>
                </a:lnTo>
                <a:close/>
                <a:moveTo>
                  <a:pt x="519" y="394"/>
                </a:moveTo>
                <a:lnTo>
                  <a:pt x="539" y="394"/>
                </a:lnTo>
                <a:lnTo>
                  <a:pt x="539" y="388"/>
                </a:lnTo>
                <a:lnTo>
                  <a:pt x="519" y="388"/>
                </a:lnTo>
                <a:lnTo>
                  <a:pt x="519" y="39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19" name="Line 71"/>
          <p:cNvSpPr>
            <a:spLocks noChangeShapeType="1"/>
          </p:cNvSpPr>
          <p:nvPr/>
        </p:nvSpPr>
        <p:spPr bwMode="auto">
          <a:xfrm>
            <a:off x="7061200" y="1992313"/>
            <a:ext cx="681038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20" name="Line 72"/>
          <p:cNvSpPr>
            <a:spLocks noChangeShapeType="1"/>
          </p:cNvSpPr>
          <p:nvPr/>
        </p:nvSpPr>
        <p:spPr bwMode="auto">
          <a:xfrm flipV="1">
            <a:off x="7234238" y="1992313"/>
            <a:ext cx="1587" cy="30162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21" name="Line 73"/>
          <p:cNvSpPr>
            <a:spLocks noChangeShapeType="1"/>
          </p:cNvSpPr>
          <p:nvPr/>
        </p:nvSpPr>
        <p:spPr bwMode="auto">
          <a:xfrm flipV="1">
            <a:off x="7400925" y="1992313"/>
            <a:ext cx="1588" cy="30162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22" name="Rectangle 74"/>
          <p:cNvSpPr>
            <a:spLocks noChangeArrowheads="1"/>
          </p:cNvSpPr>
          <p:nvPr/>
        </p:nvSpPr>
        <p:spPr bwMode="auto">
          <a:xfrm>
            <a:off x="3425825" y="2038350"/>
            <a:ext cx="908050" cy="23495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80923" name="Rectangle 75"/>
          <p:cNvSpPr>
            <a:spLocks noChangeArrowheads="1"/>
          </p:cNvSpPr>
          <p:nvPr/>
        </p:nvSpPr>
        <p:spPr bwMode="auto">
          <a:xfrm>
            <a:off x="3451225" y="2070100"/>
            <a:ext cx="852488" cy="26988"/>
          </a:xfrm>
          <a:prstGeom prst="rect">
            <a:avLst/>
          </a:prstGeom>
          <a:solidFill>
            <a:srgbClr val="00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80924" name="Freeform 76"/>
          <p:cNvSpPr>
            <a:spLocks noEditPoints="1"/>
          </p:cNvSpPr>
          <p:nvPr/>
        </p:nvSpPr>
        <p:spPr bwMode="auto">
          <a:xfrm>
            <a:off x="3465513" y="2128838"/>
            <a:ext cx="768350" cy="112712"/>
          </a:xfrm>
          <a:custGeom>
            <a:avLst/>
            <a:gdLst>
              <a:gd name="T0" fmla="*/ 0 w 485"/>
              <a:gd name="T1" fmla="*/ 2147483646 h 72"/>
              <a:gd name="T2" fmla="*/ 2147483646 w 485"/>
              <a:gd name="T3" fmla="*/ 2147483646 h 72"/>
              <a:gd name="T4" fmla="*/ 2147483646 w 485"/>
              <a:gd name="T5" fmla="*/ 2147483646 h 72"/>
              <a:gd name="T6" fmla="*/ 2147483646 w 485"/>
              <a:gd name="T7" fmla="*/ 2147483646 h 72"/>
              <a:gd name="T8" fmla="*/ 2147483646 w 485"/>
              <a:gd name="T9" fmla="*/ 2147483646 h 72"/>
              <a:gd name="T10" fmla="*/ 2147483646 w 485"/>
              <a:gd name="T11" fmla="*/ 2147483646 h 72"/>
              <a:gd name="T12" fmla="*/ 0 w 485"/>
              <a:gd name="T13" fmla="*/ 2147483646 h 72"/>
              <a:gd name="T14" fmla="*/ 2147483646 w 485"/>
              <a:gd name="T15" fmla="*/ 2147483646 h 72"/>
              <a:gd name="T16" fmla="*/ 2147483646 w 485"/>
              <a:gd name="T17" fmla="*/ 2147483646 h 72"/>
              <a:gd name="T18" fmla="*/ 2147483646 w 485"/>
              <a:gd name="T19" fmla="*/ 0 h 72"/>
              <a:gd name="T20" fmla="*/ 2147483646 w 485"/>
              <a:gd name="T21" fmla="*/ 0 h 72"/>
              <a:gd name="T22" fmla="*/ 2147483646 w 485"/>
              <a:gd name="T23" fmla="*/ 2147483646 h 72"/>
              <a:gd name="T24" fmla="*/ 2147483646 w 485"/>
              <a:gd name="T25" fmla="*/ 2147483646 h 72"/>
              <a:gd name="T26" fmla="*/ 2147483646 w 485"/>
              <a:gd name="T27" fmla="*/ 2147483646 h 72"/>
              <a:gd name="T28" fmla="*/ 2147483646 w 485"/>
              <a:gd name="T29" fmla="*/ 2147483646 h 72"/>
              <a:gd name="T30" fmla="*/ 2147483646 w 485"/>
              <a:gd name="T31" fmla="*/ 2147483646 h 72"/>
              <a:gd name="T32" fmla="*/ 2147483646 w 485"/>
              <a:gd name="T33" fmla="*/ 2147483646 h 72"/>
              <a:gd name="T34" fmla="*/ 2147483646 w 485"/>
              <a:gd name="T35" fmla="*/ 2147483646 h 72"/>
              <a:gd name="T36" fmla="*/ 2147483646 w 485"/>
              <a:gd name="T37" fmla="*/ 2147483646 h 72"/>
              <a:gd name="T38" fmla="*/ 2147483646 w 485"/>
              <a:gd name="T39" fmla="*/ 0 h 72"/>
              <a:gd name="T40" fmla="*/ 2147483646 w 485"/>
              <a:gd name="T41" fmla="*/ 0 h 72"/>
              <a:gd name="T42" fmla="*/ 2147483646 w 485"/>
              <a:gd name="T43" fmla="*/ 2147483646 h 72"/>
              <a:gd name="T44" fmla="*/ 2147483646 w 485"/>
              <a:gd name="T45" fmla="*/ 2147483646 h 72"/>
              <a:gd name="T46" fmla="*/ 2147483646 w 485"/>
              <a:gd name="T47" fmla="*/ 2147483646 h 72"/>
              <a:gd name="T48" fmla="*/ 2147483646 w 485"/>
              <a:gd name="T49" fmla="*/ 2147483646 h 72"/>
              <a:gd name="T50" fmla="*/ 2147483646 w 485"/>
              <a:gd name="T51" fmla="*/ 2147483646 h 72"/>
              <a:gd name="T52" fmla="*/ 2147483646 w 485"/>
              <a:gd name="T53" fmla="*/ 2147483646 h 7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485"/>
              <a:gd name="T82" fmla="*/ 0 h 72"/>
              <a:gd name="T83" fmla="*/ 485 w 485"/>
              <a:gd name="T84" fmla="*/ 72 h 7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485" h="72">
                <a:moveTo>
                  <a:pt x="0" y="46"/>
                </a:moveTo>
                <a:lnTo>
                  <a:pt x="10" y="26"/>
                </a:lnTo>
                <a:lnTo>
                  <a:pt x="64" y="26"/>
                </a:lnTo>
                <a:lnTo>
                  <a:pt x="74" y="46"/>
                </a:lnTo>
                <a:lnTo>
                  <a:pt x="64" y="62"/>
                </a:lnTo>
                <a:lnTo>
                  <a:pt x="10" y="62"/>
                </a:lnTo>
                <a:lnTo>
                  <a:pt x="0" y="46"/>
                </a:lnTo>
                <a:close/>
                <a:moveTo>
                  <a:pt x="163" y="26"/>
                </a:moveTo>
                <a:lnTo>
                  <a:pt x="287" y="26"/>
                </a:lnTo>
                <a:lnTo>
                  <a:pt x="297" y="0"/>
                </a:lnTo>
                <a:lnTo>
                  <a:pt x="153" y="0"/>
                </a:lnTo>
                <a:lnTo>
                  <a:pt x="163" y="26"/>
                </a:lnTo>
                <a:close/>
                <a:moveTo>
                  <a:pt x="163" y="72"/>
                </a:moveTo>
                <a:lnTo>
                  <a:pt x="287" y="72"/>
                </a:lnTo>
                <a:lnTo>
                  <a:pt x="297" y="46"/>
                </a:lnTo>
                <a:lnTo>
                  <a:pt x="153" y="46"/>
                </a:lnTo>
                <a:lnTo>
                  <a:pt x="163" y="72"/>
                </a:lnTo>
                <a:close/>
                <a:moveTo>
                  <a:pt x="395" y="26"/>
                </a:moveTo>
                <a:lnTo>
                  <a:pt x="485" y="26"/>
                </a:lnTo>
                <a:lnTo>
                  <a:pt x="485" y="0"/>
                </a:lnTo>
                <a:lnTo>
                  <a:pt x="395" y="0"/>
                </a:lnTo>
                <a:lnTo>
                  <a:pt x="395" y="26"/>
                </a:lnTo>
                <a:close/>
                <a:moveTo>
                  <a:pt x="427" y="72"/>
                </a:moveTo>
                <a:lnTo>
                  <a:pt x="453" y="72"/>
                </a:lnTo>
                <a:lnTo>
                  <a:pt x="453" y="46"/>
                </a:lnTo>
                <a:lnTo>
                  <a:pt x="427" y="46"/>
                </a:lnTo>
                <a:lnTo>
                  <a:pt x="427" y="72"/>
                </a:lnTo>
                <a:close/>
              </a:path>
            </a:pathLst>
          </a:custGeom>
          <a:solidFill>
            <a:srgbClr val="C0C0C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25" name="Freeform 77"/>
          <p:cNvSpPr>
            <a:spLocks/>
          </p:cNvSpPr>
          <p:nvPr/>
        </p:nvSpPr>
        <p:spPr bwMode="auto">
          <a:xfrm>
            <a:off x="2517775" y="2152650"/>
            <a:ext cx="908050" cy="1588"/>
          </a:xfrm>
          <a:custGeom>
            <a:avLst/>
            <a:gdLst>
              <a:gd name="T0" fmla="*/ 2147483646 w 573"/>
              <a:gd name="T1" fmla="*/ 0 h 1587"/>
              <a:gd name="T2" fmla="*/ 2147483646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26" name="Rectangle 78"/>
          <p:cNvSpPr>
            <a:spLocks noChangeArrowheads="1"/>
          </p:cNvSpPr>
          <p:nvPr/>
        </p:nvSpPr>
        <p:spPr bwMode="auto">
          <a:xfrm>
            <a:off x="5016500" y="2038350"/>
            <a:ext cx="909638" cy="23495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80927" name="Rectangle 79"/>
          <p:cNvSpPr>
            <a:spLocks noChangeArrowheads="1"/>
          </p:cNvSpPr>
          <p:nvPr/>
        </p:nvSpPr>
        <p:spPr bwMode="auto">
          <a:xfrm>
            <a:off x="5041900" y="2070100"/>
            <a:ext cx="854075" cy="26988"/>
          </a:xfrm>
          <a:prstGeom prst="rect">
            <a:avLst/>
          </a:prstGeom>
          <a:solidFill>
            <a:srgbClr val="00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80928" name="Freeform 80"/>
          <p:cNvSpPr>
            <a:spLocks noEditPoints="1"/>
          </p:cNvSpPr>
          <p:nvPr/>
        </p:nvSpPr>
        <p:spPr bwMode="auto">
          <a:xfrm>
            <a:off x="5057775" y="2128838"/>
            <a:ext cx="766763" cy="112712"/>
          </a:xfrm>
          <a:custGeom>
            <a:avLst/>
            <a:gdLst>
              <a:gd name="T0" fmla="*/ 0 w 484"/>
              <a:gd name="T1" fmla="*/ 2147483646 h 72"/>
              <a:gd name="T2" fmla="*/ 2147483646 w 484"/>
              <a:gd name="T3" fmla="*/ 2147483646 h 72"/>
              <a:gd name="T4" fmla="*/ 2147483646 w 484"/>
              <a:gd name="T5" fmla="*/ 2147483646 h 72"/>
              <a:gd name="T6" fmla="*/ 2147483646 w 484"/>
              <a:gd name="T7" fmla="*/ 2147483646 h 72"/>
              <a:gd name="T8" fmla="*/ 2147483646 w 484"/>
              <a:gd name="T9" fmla="*/ 2147483646 h 72"/>
              <a:gd name="T10" fmla="*/ 2147483646 w 484"/>
              <a:gd name="T11" fmla="*/ 2147483646 h 72"/>
              <a:gd name="T12" fmla="*/ 0 w 484"/>
              <a:gd name="T13" fmla="*/ 2147483646 h 72"/>
              <a:gd name="T14" fmla="*/ 2147483646 w 484"/>
              <a:gd name="T15" fmla="*/ 2147483646 h 72"/>
              <a:gd name="T16" fmla="*/ 2147483646 w 484"/>
              <a:gd name="T17" fmla="*/ 2147483646 h 72"/>
              <a:gd name="T18" fmla="*/ 2147483646 w 484"/>
              <a:gd name="T19" fmla="*/ 0 h 72"/>
              <a:gd name="T20" fmla="*/ 2147483646 w 484"/>
              <a:gd name="T21" fmla="*/ 0 h 72"/>
              <a:gd name="T22" fmla="*/ 2147483646 w 484"/>
              <a:gd name="T23" fmla="*/ 2147483646 h 72"/>
              <a:gd name="T24" fmla="*/ 2147483646 w 484"/>
              <a:gd name="T25" fmla="*/ 2147483646 h 72"/>
              <a:gd name="T26" fmla="*/ 2147483646 w 484"/>
              <a:gd name="T27" fmla="*/ 2147483646 h 72"/>
              <a:gd name="T28" fmla="*/ 2147483646 w 484"/>
              <a:gd name="T29" fmla="*/ 2147483646 h 72"/>
              <a:gd name="T30" fmla="*/ 2147483646 w 484"/>
              <a:gd name="T31" fmla="*/ 2147483646 h 72"/>
              <a:gd name="T32" fmla="*/ 2147483646 w 484"/>
              <a:gd name="T33" fmla="*/ 2147483646 h 72"/>
              <a:gd name="T34" fmla="*/ 2147483646 w 484"/>
              <a:gd name="T35" fmla="*/ 2147483646 h 72"/>
              <a:gd name="T36" fmla="*/ 2147483646 w 484"/>
              <a:gd name="T37" fmla="*/ 2147483646 h 72"/>
              <a:gd name="T38" fmla="*/ 2147483646 w 484"/>
              <a:gd name="T39" fmla="*/ 0 h 72"/>
              <a:gd name="T40" fmla="*/ 2147483646 w 484"/>
              <a:gd name="T41" fmla="*/ 0 h 72"/>
              <a:gd name="T42" fmla="*/ 2147483646 w 484"/>
              <a:gd name="T43" fmla="*/ 2147483646 h 72"/>
              <a:gd name="T44" fmla="*/ 2147483646 w 484"/>
              <a:gd name="T45" fmla="*/ 2147483646 h 72"/>
              <a:gd name="T46" fmla="*/ 2147483646 w 484"/>
              <a:gd name="T47" fmla="*/ 2147483646 h 72"/>
              <a:gd name="T48" fmla="*/ 2147483646 w 484"/>
              <a:gd name="T49" fmla="*/ 2147483646 h 72"/>
              <a:gd name="T50" fmla="*/ 2147483646 w 484"/>
              <a:gd name="T51" fmla="*/ 2147483646 h 72"/>
              <a:gd name="T52" fmla="*/ 2147483646 w 484"/>
              <a:gd name="T53" fmla="*/ 2147483646 h 7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484"/>
              <a:gd name="T82" fmla="*/ 0 h 72"/>
              <a:gd name="T83" fmla="*/ 484 w 484"/>
              <a:gd name="T84" fmla="*/ 72 h 7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484" h="72">
                <a:moveTo>
                  <a:pt x="0" y="46"/>
                </a:moveTo>
                <a:lnTo>
                  <a:pt x="9" y="26"/>
                </a:lnTo>
                <a:lnTo>
                  <a:pt x="63" y="26"/>
                </a:lnTo>
                <a:lnTo>
                  <a:pt x="73" y="46"/>
                </a:lnTo>
                <a:lnTo>
                  <a:pt x="63" y="62"/>
                </a:lnTo>
                <a:lnTo>
                  <a:pt x="9" y="62"/>
                </a:lnTo>
                <a:lnTo>
                  <a:pt x="0" y="46"/>
                </a:lnTo>
                <a:close/>
                <a:moveTo>
                  <a:pt x="162" y="26"/>
                </a:moveTo>
                <a:lnTo>
                  <a:pt x="286" y="26"/>
                </a:lnTo>
                <a:lnTo>
                  <a:pt x="296" y="0"/>
                </a:lnTo>
                <a:lnTo>
                  <a:pt x="153" y="0"/>
                </a:lnTo>
                <a:lnTo>
                  <a:pt x="162" y="26"/>
                </a:lnTo>
                <a:close/>
                <a:moveTo>
                  <a:pt x="162" y="72"/>
                </a:moveTo>
                <a:lnTo>
                  <a:pt x="286" y="72"/>
                </a:lnTo>
                <a:lnTo>
                  <a:pt x="296" y="46"/>
                </a:lnTo>
                <a:lnTo>
                  <a:pt x="153" y="46"/>
                </a:lnTo>
                <a:lnTo>
                  <a:pt x="162" y="72"/>
                </a:lnTo>
                <a:close/>
                <a:moveTo>
                  <a:pt x="395" y="26"/>
                </a:moveTo>
                <a:lnTo>
                  <a:pt x="484" y="26"/>
                </a:lnTo>
                <a:lnTo>
                  <a:pt x="484" y="0"/>
                </a:lnTo>
                <a:lnTo>
                  <a:pt x="395" y="0"/>
                </a:lnTo>
                <a:lnTo>
                  <a:pt x="395" y="26"/>
                </a:lnTo>
                <a:close/>
                <a:moveTo>
                  <a:pt x="427" y="72"/>
                </a:moveTo>
                <a:lnTo>
                  <a:pt x="452" y="72"/>
                </a:lnTo>
                <a:lnTo>
                  <a:pt x="452" y="46"/>
                </a:lnTo>
                <a:lnTo>
                  <a:pt x="427" y="46"/>
                </a:lnTo>
                <a:lnTo>
                  <a:pt x="427" y="72"/>
                </a:lnTo>
                <a:close/>
              </a:path>
            </a:pathLst>
          </a:custGeom>
          <a:solidFill>
            <a:srgbClr val="C0C0C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29" name="Freeform 81"/>
          <p:cNvSpPr>
            <a:spLocks/>
          </p:cNvSpPr>
          <p:nvPr/>
        </p:nvSpPr>
        <p:spPr bwMode="auto">
          <a:xfrm>
            <a:off x="4333875" y="2152650"/>
            <a:ext cx="682625" cy="1588"/>
          </a:xfrm>
          <a:custGeom>
            <a:avLst/>
            <a:gdLst>
              <a:gd name="T0" fmla="*/ 0 w 430"/>
              <a:gd name="T1" fmla="*/ 0 h 1587"/>
              <a:gd name="T2" fmla="*/ 2147483646 w 430"/>
              <a:gd name="T3" fmla="*/ 0 h 1587"/>
              <a:gd name="T4" fmla="*/ 2147483646 w 430"/>
              <a:gd name="T5" fmla="*/ 0 h 1587"/>
              <a:gd name="T6" fmla="*/ 0 60000 65536"/>
              <a:gd name="T7" fmla="*/ 0 60000 65536"/>
              <a:gd name="T8" fmla="*/ 0 60000 65536"/>
              <a:gd name="T9" fmla="*/ 0 w 430"/>
              <a:gd name="T10" fmla="*/ 0 h 1587"/>
              <a:gd name="T11" fmla="*/ 430 w 430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0" h="1587">
                <a:moveTo>
                  <a:pt x="0" y="0"/>
                </a:moveTo>
                <a:lnTo>
                  <a:pt x="214" y="0"/>
                </a:lnTo>
                <a:lnTo>
                  <a:pt x="43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30" name="Freeform 82"/>
          <p:cNvSpPr>
            <a:spLocks/>
          </p:cNvSpPr>
          <p:nvPr/>
        </p:nvSpPr>
        <p:spPr bwMode="auto">
          <a:xfrm>
            <a:off x="5926138" y="2152650"/>
            <a:ext cx="1019175" cy="1588"/>
          </a:xfrm>
          <a:custGeom>
            <a:avLst/>
            <a:gdLst>
              <a:gd name="T0" fmla="*/ 0 w 643"/>
              <a:gd name="T1" fmla="*/ 0 h 1587"/>
              <a:gd name="T2" fmla="*/ 2147483646 w 643"/>
              <a:gd name="T3" fmla="*/ 0 h 1587"/>
              <a:gd name="T4" fmla="*/ 2147483646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31" name="Freeform 83"/>
          <p:cNvSpPr>
            <a:spLocks/>
          </p:cNvSpPr>
          <p:nvPr/>
        </p:nvSpPr>
        <p:spPr bwMode="auto">
          <a:xfrm>
            <a:off x="1608138" y="1444625"/>
            <a:ext cx="909637" cy="944563"/>
          </a:xfrm>
          <a:custGeom>
            <a:avLst/>
            <a:gdLst>
              <a:gd name="T0" fmla="*/ 2147483646 w 574"/>
              <a:gd name="T1" fmla="*/ 2147483646 h 596"/>
              <a:gd name="T2" fmla="*/ 0 w 574"/>
              <a:gd name="T3" fmla="*/ 2147483646 h 596"/>
              <a:gd name="T4" fmla="*/ 0 w 574"/>
              <a:gd name="T5" fmla="*/ 2147483646 h 596"/>
              <a:gd name="T6" fmla="*/ 2147483646 w 574"/>
              <a:gd name="T7" fmla="*/ 2147483646 h 596"/>
              <a:gd name="T8" fmla="*/ 2147483646 w 574"/>
              <a:gd name="T9" fmla="*/ 2147483646 h 596"/>
              <a:gd name="T10" fmla="*/ 2147483646 w 574"/>
              <a:gd name="T11" fmla="*/ 2147483646 h 596"/>
              <a:gd name="T12" fmla="*/ 2147483646 w 574"/>
              <a:gd name="T13" fmla="*/ 2147483646 h 596"/>
              <a:gd name="T14" fmla="*/ 2147483646 w 574"/>
              <a:gd name="T15" fmla="*/ 2147483646 h 596"/>
              <a:gd name="T16" fmla="*/ 2147483646 w 574"/>
              <a:gd name="T17" fmla="*/ 0 h 596"/>
              <a:gd name="T18" fmla="*/ 2147483646 w 574"/>
              <a:gd name="T19" fmla="*/ 0 h 596"/>
              <a:gd name="T20" fmla="*/ 2147483646 w 574"/>
              <a:gd name="T21" fmla="*/ 2147483646 h 596"/>
              <a:gd name="T22" fmla="*/ 2147483646 w 574"/>
              <a:gd name="T23" fmla="*/ 2147483646 h 596"/>
              <a:gd name="T24" fmla="*/ 2147483646 w 574"/>
              <a:gd name="T25" fmla="*/ 2147483646 h 5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4"/>
              <a:gd name="T40" fmla="*/ 0 h 596"/>
              <a:gd name="T41" fmla="*/ 574 w 574"/>
              <a:gd name="T42" fmla="*/ 596 h 59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4" h="596">
                <a:moveTo>
                  <a:pt x="124" y="391"/>
                </a:moveTo>
                <a:lnTo>
                  <a:pt x="0" y="391"/>
                </a:lnTo>
                <a:lnTo>
                  <a:pt x="0" y="596"/>
                </a:lnTo>
                <a:lnTo>
                  <a:pt x="574" y="596"/>
                </a:lnTo>
                <a:lnTo>
                  <a:pt x="574" y="391"/>
                </a:lnTo>
                <a:lnTo>
                  <a:pt x="446" y="391"/>
                </a:lnTo>
                <a:lnTo>
                  <a:pt x="446" y="364"/>
                </a:lnTo>
                <a:lnTo>
                  <a:pt x="500" y="364"/>
                </a:lnTo>
                <a:lnTo>
                  <a:pt x="500" y="0"/>
                </a:lnTo>
                <a:lnTo>
                  <a:pt x="70" y="0"/>
                </a:lnTo>
                <a:lnTo>
                  <a:pt x="70" y="364"/>
                </a:lnTo>
                <a:lnTo>
                  <a:pt x="124" y="364"/>
                </a:lnTo>
                <a:lnTo>
                  <a:pt x="124" y="391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32" name="Line 84"/>
          <p:cNvSpPr>
            <a:spLocks noChangeShapeType="1"/>
          </p:cNvSpPr>
          <p:nvPr/>
        </p:nvSpPr>
        <p:spPr bwMode="auto">
          <a:xfrm>
            <a:off x="1803400" y="2065338"/>
            <a:ext cx="511175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33" name="Line 85"/>
          <p:cNvSpPr>
            <a:spLocks noChangeShapeType="1"/>
          </p:cNvSpPr>
          <p:nvPr/>
        </p:nvSpPr>
        <p:spPr bwMode="auto">
          <a:xfrm>
            <a:off x="1803400" y="2022475"/>
            <a:ext cx="511175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34" name="Freeform 86"/>
          <p:cNvSpPr>
            <a:spLocks noEditPoints="1"/>
          </p:cNvSpPr>
          <p:nvPr/>
        </p:nvSpPr>
        <p:spPr bwMode="auto">
          <a:xfrm>
            <a:off x="2076450" y="2097088"/>
            <a:ext cx="369888" cy="265112"/>
          </a:xfrm>
          <a:custGeom>
            <a:avLst/>
            <a:gdLst>
              <a:gd name="T0" fmla="*/ 0 w 233"/>
              <a:gd name="T1" fmla="*/ 2147483646 h 168"/>
              <a:gd name="T2" fmla="*/ 2147483646 w 233"/>
              <a:gd name="T3" fmla="*/ 2147483646 h 168"/>
              <a:gd name="T4" fmla="*/ 2147483646 w 233"/>
              <a:gd name="T5" fmla="*/ 0 h 168"/>
              <a:gd name="T6" fmla="*/ 0 w 233"/>
              <a:gd name="T7" fmla="*/ 0 h 168"/>
              <a:gd name="T8" fmla="*/ 0 w 233"/>
              <a:gd name="T9" fmla="*/ 2147483646 h 168"/>
              <a:gd name="T10" fmla="*/ 2147483646 w 233"/>
              <a:gd name="T11" fmla="*/ 2147483646 h 168"/>
              <a:gd name="T12" fmla="*/ 2147483646 w 233"/>
              <a:gd name="T13" fmla="*/ 2147483646 h 168"/>
              <a:gd name="T14" fmla="*/ 2147483646 w 233"/>
              <a:gd name="T15" fmla="*/ 0 h 168"/>
              <a:gd name="T16" fmla="*/ 2147483646 w 233"/>
              <a:gd name="T17" fmla="*/ 0 h 168"/>
              <a:gd name="T18" fmla="*/ 2147483646 w 233"/>
              <a:gd name="T19" fmla="*/ 2147483646 h 1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3"/>
              <a:gd name="T31" fmla="*/ 0 h 168"/>
              <a:gd name="T32" fmla="*/ 233 w 233"/>
              <a:gd name="T33" fmla="*/ 168 h 1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3" h="168">
                <a:moveTo>
                  <a:pt x="0" y="168"/>
                </a:moveTo>
                <a:lnTo>
                  <a:pt x="188" y="168"/>
                </a:lnTo>
                <a:lnTo>
                  <a:pt x="188" y="0"/>
                </a:lnTo>
                <a:lnTo>
                  <a:pt x="0" y="0"/>
                </a:lnTo>
                <a:lnTo>
                  <a:pt x="0" y="168"/>
                </a:lnTo>
                <a:close/>
                <a:moveTo>
                  <a:pt x="204" y="26"/>
                </a:moveTo>
                <a:lnTo>
                  <a:pt x="233" y="26"/>
                </a:lnTo>
                <a:lnTo>
                  <a:pt x="233" y="0"/>
                </a:lnTo>
                <a:lnTo>
                  <a:pt x="204" y="0"/>
                </a:lnTo>
                <a:lnTo>
                  <a:pt x="204" y="26"/>
                </a:lnTo>
                <a:close/>
              </a:path>
            </a:pathLst>
          </a:custGeom>
          <a:solidFill>
            <a:srgbClr val="FFFFFF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35" name="Line 87"/>
          <p:cNvSpPr>
            <a:spLocks noChangeShapeType="1"/>
          </p:cNvSpPr>
          <p:nvPr/>
        </p:nvSpPr>
        <p:spPr bwMode="auto">
          <a:xfrm>
            <a:off x="2076450" y="2184400"/>
            <a:ext cx="298450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36" name="Line 88"/>
          <p:cNvSpPr>
            <a:spLocks noChangeShapeType="1"/>
          </p:cNvSpPr>
          <p:nvPr/>
        </p:nvSpPr>
        <p:spPr bwMode="auto">
          <a:xfrm>
            <a:off x="2076450" y="2273300"/>
            <a:ext cx="298450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37" name="Line 89"/>
          <p:cNvSpPr>
            <a:spLocks noChangeShapeType="1"/>
          </p:cNvSpPr>
          <p:nvPr/>
        </p:nvSpPr>
        <p:spPr bwMode="auto">
          <a:xfrm>
            <a:off x="2087563" y="2225675"/>
            <a:ext cx="273050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38" name="Rectangle 90"/>
          <p:cNvSpPr>
            <a:spLocks noChangeArrowheads="1"/>
          </p:cNvSpPr>
          <p:nvPr/>
        </p:nvSpPr>
        <p:spPr bwMode="auto">
          <a:xfrm>
            <a:off x="2244725" y="2200275"/>
            <a:ext cx="85725" cy="57150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294" tIns="45647" rIns="91294" bIns="45647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80939" name="Freeform 91"/>
          <p:cNvSpPr>
            <a:spLocks noEditPoints="1"/>
          </p:cNvSpPr>
          <p:nvPr/>
        </p:nvSpPr>
        <p:spPr bwMode="auto">
          <a:xfrm>
            <a:off x="1633538" y="1512888"/>
            <a:ext cx="852487" cy="635000"/>
          </a:xfrm>
          <a:custGeom>
            <a:avLst/>
            <a:gdLst>
              <a:gd name="T0" fmla="*/ 2147483646 w 538"/>
              <a:gd name="T1" fmla="*/ 2147483646 h 401"/>
              <a:gd name="T2" fmla="*/ 2147483646 w 538"/>
              <a:gd name="T3" fmla="*/ 2147483646 h 401"/>
              <a:gd name="T4" fmla="*/ 2147483646 w 538"/>
              <a:gd name="T5" fmla="*/ 2147483646 h 401"/>
              <a:gd name="T6" fmla="*/ 2147483646 w 538"/>
              <a:gd name="T7" fmla="*/ 2147483646 h 401"/>
              <a:gd name="T8" fmla="*/ 2147483646 w 538"/>
              <a:gd name="T9" fmla="*/ 2147483646 h 401"/>
              <a:gd name="T10" fmla="*/ 2147483646 w 538"/>
              <a:gd name="T11" fmla="*/ 2147483646 h 401"/>
              <a:gd name="T12" fmla="*/ 2147483646 w 538"/>
              <a:gd name="T13" fmla="*/ 2147483646 h 401"/>
              <a:gd name="T14" fmla="*/ 2147483646 w 538"/>
              <a:gd name="T15" fmla="*/ 2147483646 h 401"/>
              <a:gd name="T16" fmla="*/ 2147483646 w 538"/>
              <a:gd name="T17" fmla="*/ 2147483646 h 401"/>
              <a:gd name="T18" fmla="*/ 2147483646 w 538"/>
              <a:gd name="T19" fmla="*/ 2147483646 h 401"/>
              <a:gd name="T20" fmla="*/ 2147483646 w 538"/>
              <a:gd name="T21" fmla="*/ 2147483646 h 401"/>
              <a:gd name="T22" fmla="*/ 2147483646 w 538"/>
              <a:gd name="T23" fmla="*/ 2147483646 h 401"/>
              <a:gd name="T24" fmla="*/ 2147483646 w 538"/>
              <a:gd name="T25" fmla="*/ 2147483646 h 401"/>
              <a:gd name="T26" fmla="*/ 2147483646 w 538"/>
              <a:gd name="T27" fmla="*/ 2147483646 h 401"/>
              <a:gd name="T28" fmla="*/ 2147483646 w 538"/>
              <a:gd name="T29" fmla="*/ 0 h 401"/>
              <a:gd name="T30" fmla="*/ 2147483646 w 538"/>
              <a:gd name="T31" fmla="*/ 0 h 401"/>
              <a:gd name="T32" fmla="*/ 2147483646 w 538"/>
              <a:gd name="T33" fmla="*/ 2147483646 h 401"/>
              <a:gd name="T34" fmla="*/ 2147483646 w 538"/>
              <a:gd name="T35" fmla="*/ 2147483646 h 401"/>
              <a:gd name="T36" fmla="*/ 2147483646 w 538"/>
              <a:gd name="T37" fmla="*/ 2147483646 h 401"/>
              <a:gd name="T38" fmla="*/ 0 w 538"/>
              <a:gd name="T39" fmla="*/ 2147483646 h 401"/>
              <a:gd name="T40" fmla="*/ 2147483646 w 538"/>
              <a:gd name="T41" fmla="*/ 2147483646 h 401"/>
              <a:gd name="T42" fmla="*/ 2147483646 w 538"/>
              <a:gd name="T43" fmla="*/ 2147483646 h 401"/>
              <a:gd name="T44" fmla="*/ 0 w 538"/>
              <a:gd name="T45" fmla="*/ 2147483646 h 401"/>
              <a:gd name="T46" fmla="*/ 0 w 538"/>
              <a:gd name="T47" fmla="*/ 2147483646 h 401"/>
              <a:gd name="T48" fmla="*/ 2147483646 w 538"/>
              <a:gd name="T49" fmla="*/ 2147483646 h 401"/>
              <a:gd name="T50" fmla="*/ 2147483646 w 538"/>
              <a:gd name="T51" fmla="*/ 2147483646 h 401"/>
              <a:gd name="T52" fmla="*/ 2147483646 w 538"/>
              <a:gd name="T53" fmla="*/ 2147483646 h 401"/>
              <a:gd name="T54" fmla="*/ 2147483646 w 538"/>
              <a:gd name="T55" fmla="*/ 2147483646 h 401"/>
              <a:gd name="T56" fmla="*/ 2147483646 w 538"/>
              <a:gd name="T57" fmla="*/ 2147483646 h 401"/>
              <a:gd name="T58" fmla="*/ 2147483646 w 538"/>
              <a:gd name="T59" fmla="*/ 2147483646 h 401"/>
              <a:gd name="T60" fmla="*/ 2147483646 w 538"/>
              <a:gd name="T61" fmla="*/ 2147483646 h 401"/>
              <a:gd name="T62" fmla="*/ 2147483646 w 538"/>
              <a:gd name="T63" fmla="*/ 2147483646 h 401"/>
              <a:gd name="T64" fmla="*/ 2147483646 w 538"/>
              <a:gd name="T65" fmla="*/ 2147483646 h 401"/>
              <a:gd name="T66" fmla="*/ 2147483646 w 538"/>
              <a:gd name="T67" fmla="*/ 2147483646 h 401"/>
              <a:gd name="T68" fmla="*/ 2147483646 w 538"/>
              <a:gd name="T69" fmla="*/ 2147483646 h 401"/>
              <a:gd name="T70" fmla="*/ 2147483646 w 538"/>
              <a:gd name="T71" fmla="*/ 2147483646 h 401"/>
              <a:gd name="T72" fmla="*/ 2147483646 w 538"/>
              <a:gd name="T73" fmla="*/ 2147483646 h 401"/>
              <a:gd name="T74" fmla="*/ 2147483646 w 538"/>
              <a:gd name="T75" fmla="*/ 2147483646 h 401"/>
              <a:gd name="T76" fmla="*/ 2147483646 w 538"/>
              <a:gd name="T77" fmla="*/ 2147483646 h 401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538"/>
              <a:gd name="T118" fmla="*/ 0 h 401"/>
              <a:gd name="T119" fmla="*/ 538 w 538"/>
              <a:gd name="T120" fmla="*/ 401 h 401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538" h="401">
                <a:moveTo>
                  <a:pt x="452" y="285"/>
                </a:moveTo>
                <a:lnTo>
                  <a:pt x="472" y="285"/>
                </a:lnTo>
                <a:lnTo>
                  <a:pt x="472" y="278"/>
                </a:lnTo>
                <a:lnTo>
                  <a:pt x="452" y="278"/>
                </a:lnTo>
                <a:lnTo>
                  <a:pt x="452" y="285"/>
                </a:lnTo>
                <a:close/>
                <a:moveTo>
                  <a:pt x="121" y="239"/>
                </a:moveTo>
                <a:lnTo>
                  <a:pt x="121" y="27"/>
                </a:lnTo>
                <a:lnTo>
                  <a:pt x="417" y="27"/>
                </a:lnTo>
                <a:lnTo>
                  <a:pt x="417" y="239"/>
                </a:lnTo>
                <a:lnTo>
                  <a:pt x="121" y="239"/>
                </a:lnTo>
                <a:close/>
                <a:moveTo>
                  <a:pt x="108" y="252"/>
                </a:moveTo>
                <a:lnTo>
                  <a:pt x="430" y="252"/>
                </a:lnTo>
                <a:lnTo>
                  <a:pt x="430" y="14"/>
                </a:lnTo>
                <a:lnTo>
                  <a:pt x="446" y="14"/>
                </a:lnTo>
                <a:lnTo>
                  <a:pt x="446" y="0"/>
                </a:lnTo>
                <a:lnTo>
                  <a:pt x="96" y="0"/>
                </a:lnTo>
                <a:lnTo>
                  <a:pt x="96" y="265"/>
                </a:lnTo>
                <a:lnTo>
                  <a:pt x="108" y="265"/>
                </a:lnTo>
                <a:lnTo>
                  <a:pt x="108" y="252"/>
                </a:lnTo>
                <a:close/>
                <a:moveTo>
                  <a:pt x="0" y="388"/>
                </a:moveTo>
                <a:lnTo>
                  <a:pt x="54" y="388"/>
                </a:lnTo>
                <a:lnTo>
                  <a:pt x="54" y="368"/>
                </a:lnTo>
                <a:lnTo>
                  <a:pt x="0" y="368"/>
                </a:lnTo>
                <a:lnTo>
                  <a:pt x="0" y="388"/>
                </a:lnTo>
                <a:close/>
                <a:moveTo>
                  <a:pt x="316" y="401"/>
                </a:moveTo>
                <a:lnTo>
                  <a:pt x="430" y="401"/>
                </a:lnTo>
                <a:lnTo>
                  <a:pt x="430" y="391"/>
                </a:lnTo>
                <a:lnTo>
                  <a:pt x="316" y="391"/>
                </a:lnTo>
                <a:lnTo>
                  <a:pt x="316" y="401"/>
                </a:lnTo>
                <a:close/>
                <a:moveTo>
                  <a:pt x="523" y="378"/>
                </a:moveTo>
                <a:lnTo>
                  <a:pt x="538" y="378"/>
                </a:lnTo>
                <a:lnTo>
                  <a:pt x="538" y="368"/>
                </a:lnTo>
                <a:lnTo>
                  <a:pt x="523" y="368"/>
                </a:lnTo>
                <a:lnTo>
                  <a:pt x="523" y="378"/>
                </a:lnTo>
                <a:close/>
                <a:moveTo>
                  <a:pt x="523" y="394"/>
                </a:moveTo>
                <a:lnTo>
                  <a:pt x="538" y="394"/>
                </a:lnTo>
                <a:lnTo>
                  <a:pt x="538" y="388"/>
                </a:lnTo>
                <a:lnTo>
                  <a:pt x="523" y="388"/>
                </a:lnTo>
                <a:lnTo>
                  <a:pt x="523" y="39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40" name="Line 92"/>
          <p:cNvSpPr>
            <a:spLocks noChangeShapeType="1"/>
          </p:cNvSpPr>
          <p:nvPr/>
        </p:nvSpPr>
        <p:spPr bwMode="auto">
          <a:xfrm>
            <a:off x="1717675" y="1992313"/>
            <a:ext cx="682625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41" name="Line 93"/>
          <p:cNvSpPr>
            <a:spLocks noChangeShapeType="1"/>
          </p:cNvSpPr>
          <p:nvPr/>
        </p:nvSpPr>
        <p:spPr bwMode="auto">
          <a:xfrm flipV="1">
            <a:off x="1890713" y="1992313"/>
            <a:ext cx="1587" cy="30162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sp>
        <p:nvSpPr>
          <p:cNvPr id="80942" name="Line 94"/>
          <p:cNvSpPr>
            <a:spLocks noChangeShapeType="1"/>
          </p:cNvSpPr>
          <p:nvPr/>
        </p:nvSpPr>
        <p:spPr bwMode="auto">
          <a:xfrm flipV="1">
            <a:off x="2062163" y="1992313"/>
            <a:ext cx="1587" cy="30162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4" tIns="45647" rIns="91294" bIns="45647"/>
          <a:lstStyle/>
          <a:p>
            <a:endParaRPr lang="en-US"/>
          </a:p>
        </p:txBody>
      </p:sp>
      <p:grpSp>
        <p:nvGrpSpPr>
          <p:cNvPr id="80943" name="Group 25"/>
          <p:cNvGrpSpPr>
            <a:grpSpLocks/>
          </p:cNvGrpSpPr>
          <p:nvPr/>
        </p:nvGrpSpPr>
        <p:grpSpPr bwMode="auto">
          <a:xfrm>
            <a:off x="2097088" y="3595688"/>
            <a:ext cx="1741487" cy="1227137"/>
            <a:chOff x="1321" y="2432"/>
            <a:chExt cx="1097" cy="774"/>
          </a:xfrm>
        </p:grpSpPr>
        <p:sp>
          <p:nvSpPr>
            <p:cNvPr id="80974" name="AutoShape 26"/>
            <p:cNvSpPr>
              <a:spLocks noChangeArrowheads="1"/>
            </p:cNvSpPr>
            <p:nvPr/>
          </p:nvSpPr>
          <p:spPr bwMode="auto">
            <a:xfrm rot="5400000">
              <a:off x="1714" y="2039"/>
              <a:ext cx="305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83647" tIns="0" rIns="91818" bIns="459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400">
                  <a:latin typeface="Arial" charset="0"/>
                  <a:ea typeface="新細明體" charset="-120"/>
                </a:rPr>
                <a:t>Packet 1</a:t>
              </a:r>
            </a:p>
          </p:txBody>
        </p:sp>
        <p:sp>
          <p:nvSpPr>
            <p:cNvPr id="80975" name="AutoShape 27"/>
            <p:cNvSpPr>
              <a:spLocks noChangeArrowheads="1"/>
            </p:cNvSpPr>
            <p:nvPr/>
          </p:nvSpPr>
          <p:spPr bwMode="auto">
            <a:xfrm rot="5400000">
              <a:off x="1721" y="2270"/>
              <a:ext cx="304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83647" tIns="0" rIns="91818" bIns="459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400">
                  <a:latin typeface="Arial" charset="0"/>
                  <a:ea typeface="新細明體" charset="-120"/>
                </a:rPr>
                <a:t>Packet 2</a:t>
              </a:r>
            </a:p>
          </p:txBody>
        </p:sp>
        <p:sp>
          <p:nvSpPr>
            <p:cNvPr id="80976" name="AutoShape 28"/>
            <p:cNvSpPr>
              <a:spLocks noChangeArrowheads="1"/>
            </p:cNvSpPr>
            <p:nvPr/>
          </p:nvSpPr>
          <p:spPr bwMode="auto">
            <a:xfrm rot="5400000">
              <a:off x="1714" y="2508"/>
              <a:ext cx="305" cy="1091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83647" tIns="0" rIns="91818" bIns="459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400">
                  <a:latin typeface="Arial" charset="0"/>
                  <a:ea typeface="新細明體" charset="-120"/>
                </a:rPr>
                <a:t>Packet 3</a:t>
              </a:r>
            </a:p>
          </p:txBody>
        </p:sp>
      </p:grpSp>
      <p:sp>
        <p:nvSpPr>
          <p:cNvPr id="80944" name="Line 30"/>
          <p:cNvSpPr>
            <a:spLocks noChangeShapeType="1"/>
          </p:cNvSpPr>
          <p:nvPr/>
        </p:nvSpPr>
        <p:spPr bwMode="auto">
          <a:xfrm flipH="1">
            <a:off x="3805238" y="2454275"/>
            <a:ext cx="23812" cy="408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287" tIns="45644" rIns="91287" bIns="45644" anchor="ctr"/>
          <a:lstStyle/>
          <a:p>
            <a:endParaRPr lang="en-US"/>
          </a:p>
        </p:txBody>
      </p:sp>
      <p:sp>
        <p:nvSpPr>
          <p:cNvPr id="80945" name="Line 31"/>
          <p:cNvSpPr>
            <a:spLocks noChangeShapeType="1"/>
          </p:cNvSpPr>
          <p:nvPr/>
        </p:nvSpPr>
        <p:spPr bwMode="auto">
          <a:xfrm flipH="1">
            <a:off x="5554663" y="2530475"/>
            <a:ext cx="7937" cy="4010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287" tIns="45644" rIns="91287" bIns="45644" anchor="ctr"/>
          <a:lstStyle/>
          <a:p>
            <a:endParaRPr lang="en-US"/>
          </a:p>
        </p:txBody>
      </p:sp>
      <p:sp>
        <p:nvSpPr>
          <p:cNvPr id="80946" name="Line 32"/>
          <p:cNvSpPr>
            <a:spLocks noChangeShapeType="1"/>
          </p:cNvSpPr>
          <p:nvPr/>
        </p:nvSpPr>
        <p:spPr bwMode="auto">
          <a:xfrm>
            <a:off x="7294563" y="2454275"/>
            <a:ext cx="11112" cy="408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287" tIns="45644" rIns="91287" bIns="45644" anchor="ctr"/>
          <a:lstStyle/>
          <a:p>
            <a:endParaRPr lang="en-US"/>
          </a:p>
        </p:txBody>
      </p:sp>
      <p:sp>
        <p:nvSpPr>
          <p:cNvPr id="80947" name="Text Box 38"/>
          <p:cNvSpPr txBox="1">
            <a:spLocks noChangeArrowheads="1"/>
          </p:cNvSpPr>
          <p:nvPr/>
        </p:nvSpPr>
        <p:spPr bwMode="auto">
          <a:xfrm>
            <a:off x="760413" y="1563688"/>
            <a:ext cx="1008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6" tIns="45701" rIns="91396" bIns="228508" anchorCtr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n-US" altLang="x-none" sz="1600">
                <a:latin typeface="Arial" charset="0"/>
              </a:rPr>
              <a:t>Host 1</a:t>
            </a:r>
          </a:p>
        </p:txBody>
      </p:sp>
      <p:sp>
        <p:nvSpPr>
          <p:cNvPr id="80948" name="Text Box 39"/>
          <p:cNvSpPr txBox="1">
            <a:spLocks noChangeArrowheads="1"/>
          </p:cNvSpPr>
          <p:nvPr/>
        </p:nvSpPr>
        <p:spPr bwMode="auto">
          <a:xfrm>
            <a:off x="7696200" y="1563688"/>
            <a:ext cx="827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6" tIns="45701" rIns="91396" bIns="228508" anchorCtr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n-US" altLang="x-none" sz="1600">
                <a:latin typeface="Arial" charset="0"/>
              </a:rPr>
              <a:t>Host 2</a:t>
            </a:r>
          </a:p>
        </p:txBody>
      </p:sp>
      <p:sp>
        <p:nvSpPr>
          <p:cNvPr id="80949" name="Text Box 40"/>
          <p:cNvSpPr txBox="1">
            <a:spLocks noChangeArrowheads="1"/>
          </p:cNvSpPr>
          <p:nvPr/>
        </p:nvSpPr>
        <p:spPr bwMode="auto">
          <a:xfrm>
            <a:off x="3424238" y="1716088"/>
            <a:ext cx="7667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6" tIns="45701" rIns="91396" bIns="228508" anchorCtr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n-US" altLang="x-none" sz="1400">
                <a:latin typeface="新細明體" charset="-120"/>
              </a:rPr>
              <a:t>Node 1</a:t>
            </a:r>
          </a:p>
        </p:txBody>
      </p:sp>
      <p:sp>
        <p:nvSpPr>
          <p:cNvPr id="80950" name="Text Box 41"/>
          <p:cNvSpPr txBox="1">
            <a:spLocks noChangeArrowheads="1"/>
          </p:cNvSpPr>
          <p:nvPr/>
        </p:nvSpPr>
        <p:spPr bwMode="auto">
          <a:xfrm>
            <a:off x="5022850" y="1716088"/>
            <a:ext cx="7683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6" tIns="45701" rIns="91396" bIns="228508" anchorCtr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n-US" altLang="x-none" sz="1400">
                <a:latin typeface="新細明體" charset="-120"/>
              </a:rPr>
              <a:t>Node 2</a:t>
            </a:r>
          </a:p>
        </p:txBody>
      </p:sp>
      <p:sp>
        <p:nvSpPr>
          <p:cNvPr id="80951" name="AutoShape 48"/>
          <p:cNvSpPr>
            <a:spLocks noChangeArrowheads="1"/>
          </p:cNvSpPr>
          <p:nvPr/>
        </p:nvSpPr>
        <p:spPr bwMode="auto">
          <a:xfrm rot="5400000">
            <a:off x="4598988" y="1868488"/>
            <a:ext cx="182562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74" tIns="45988" rIns="91974" bIns="4598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80952" name="AutoShape 49"/>
          <p:cNvSpPr>
            <a:spLocks noChangeArrowheads="1"/>
          </p:cNvSpPr>
          <p:nvPr/>
        </p:nvSpPr>
        <p:spPr bwMode="auto">
          <a:xfrm rot="5400000">
            <a:off x="2872582" y="1685131"/>
            <a:ext cx="184150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74" tIns="45988" rIns="91974" bIns="4598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80953" name="Line 50"/>
          <p:cNvSpPr>
            <a:spLocks noChangeShapeType="1"/>
          </p:cNvSpPr>
          <p:nvPr/>
        </p:nvSpPr>
        <p:spPr bwMode="auto">
          <a:xfrm>
            <a:off x="2124075" y="2443163"/>
            <a:ext cx="53530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274291" tIns="45713" rIns="91423" bIns="228577" anchor="ctr"/>
          <a:lstStyle/>
          <a:p>
            <a:endParaRPr lang="en-US"/>
          </a:p>
        </p:txBody>
      </p:sp>
      <p:sp>
        <p:nvSpPr>
          <p:cNvPr id="80954" name="Line 51"/>
          <p:cNvSpPr>
            <a:spLocks noChangeShapeType="1"/>
          </p:cNvSpPr>
          <p:nvPr/>
        </p:nvSpPr>
        <p:spPr bwMode="auto">
          <a:xfrm>
            <a:off x="3814763" y="2579688"/>
            <a:ext cx="36623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274291" tIns="45713" rIns="91423" bIns="228577" anchor="ctr"/>
          <a:lstStyle/>
          <a:p>
            <a:endParaRPr lang="en-US"/>
          </a:p>
        </p:txBody>
      </p:sp>
      <p:sp>
        <p:nvSpPr>
          <p:cNvPr id="80955" name="AutoShape 52"/>
          <p:cNvSpPr>
            <a:spLocks/>
          </p:cNvSpPr>
          <p:nvPr/>
        </p:nvSpPr>
        <p:spPr bwMode="auto">
          <a:xfrm>
            <a:off x="7477125" y="2433638"/>
            <a:ext cx="76200" cy="152400"/>
          </a:xfrm>
          <a:prstGeom prst="rightBrace">
            <a:avLst>
              <a:gd name="adj1" fmla="val 1667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74206" tIns="45701" rIns="91396" bIns="22850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spcAft>
                <a:spcPts val="1000"/>
              </a:spcAft>
              <a:buClrTx/>
              <a:buSzTx/>
              <a:buFontTx/>
              <a:buNone/>
            </a:pPr>
            <a:endParaRPr lang="x-none" altLang="x-none" sz="1400">
              <a:latin typeface="新細明體" charset="-120"/>
            </a:endParaRPr>
          </a:p>
        </p:txBody>
      </p:sp>
      <p:sp>
        <p:nvSpPr>
          <p:cNvPr id="80956" name="Text Box 53"/>
          <p:cNvSpPr txBox="1">
            <a:spLocks noChangeArrowheads="1"/>
          </p:cNvSpPr>
          <p:nvPr/>
        </p:nvSpPr>
        <p:spPr bwMode="auto">
          <a:xfrm>
            <a:off x="7572375" y="2406650"/>
            <a:ext cx="165417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propagation delay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between Host 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and Node 1</a:t>
            </a:r>
          </a:p>
        </p:txBody>
      </p:sp>
      <p:sp>
        <p:nvSpPr>
          <p:cNvPr id="80957" name="AutoShape 54"/>
          <p:cNvSpPr>
            <a:spLocks noChangeArrowheads="1"/>
          </p:cNvSpPr>
          <p:nvPr/>
        </p:nvSpPr>
        <p:spPr bwMode="auto">
          <a:xfrm rot="5400000">
            <a:off x="6324601" y="2062162"/>
            <a:ext cx="182562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74" tIns="45988" rIns="91974" bIns="4598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grpSp>
        <p:nvGrpSpPr>
          <p:cNvPr id="80958" name="Group 100"/>
          <p:cNvGrpSpPr>
            <a:grpSpLocks/>
          </p:cNvGrpSpPr>
          <p:nvPr/>
        </p:nvGrpSpPr>
        <p:grpSpPr bwMode="auto">
          <a:xfrm flipH="1">
            <a:off x="2105025" y="6010275"/>
            <a:ext cx="5175250" cy="493713"/>
            <a:chOff x="432" y="3360"/>
            <a:chExt cx="3260" cy="346"/>
          </a:xfrm>
        </p:grpSpPr>
        <p:sp>
          <p:nvSpPr>
            <p:cNvPr id="80971" name="AutoShape 101"/>
            <p:cNvSpPr>
              <a:spLocks noChangeArrowheads="1"/>
            </p:cNvSpPr>
            <p:nvPr/>
          </p:nvSpPr>
          <p:spPr bwMode="auto">
            <a:xfrm rot="5400000">
              <a:off x="3091" y="3105"/>
              <a:ext cx="115" cy="1087"/>
            </a:xfrm>
            <a:prstGeom prst="parallelogram">
              <a:avLst>
                <a:gd name="adj" fmla="val 6388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7" rIns="91433" bIns="45717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sp>
          <p:nvSpPr>
            <p:cNvPr id="80972" name="AutoShape 102"/>
            <p:cNvSpPr>
              <a:spLocks noChangeArrowheads="1"/>
            </p:cNvSpPr>
            <p:nvPr/>
          </p:nvSpPr>
          <p:spPr bwMode="auto">
            <a:xfrm rot="5400000">
              <a:off x="2004" y="2990"/>
              <a:ext cx="116" cy="1086"/>
            </a:xfrm>
            <a:prstGeom prst="parallelogram">
              <a:avLst>
                <a:gd name="adj" fmla="val 6388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7" rIns="91433" bIns="45717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sp>
          <p:nvSpPr>
            <p:cNvPr id="80973" name="AutoShape 103"/>
            <p:cNvSpPr>
              <a:spLocks noChangeArrowheads="1"/>
            </p:cNvSpPr>
            <p:nvPr/>
          </p:nvSpPr>
          <p:spPr bwMode="auto">
            <a:xfrm rot="5400000">
              <a:off x="918" y="2874"/>
              <a:ext cx="115" cy="1087"/>
            </a:xfrm>
            <a:prstGeom prst="parallelogram">
              <a:avLst>
                <a:gd name="adj" fmla="val 6388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7" rIns="91433" bIns="45717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</p:grpSp>
      <p:grpSp>
        <p:nvGrpSpPr>
          <p:cNvPr id="80959" name="Group 104"/>
          <p:cNvGrpSpPr>
            <a:grpSpLocks/>
          </p:cNvGrpSpPr>
          <p:nvPr/>
        </p:nvGrpSpPr>
        <p:grpSpPr bwMode="auto">
          <a:xfrm flipH="1">
            <a:off x="2092325" y="3100388"/>
            <a:ext cx="5175250" cy="495300"/>
            <a:chOff x="432" y="3360"/>
            <a:chExt cx="3260" cy="346"/>
          </a:xfrm>
        </p:grpSpPr>
        <p:sp>
          <p:nvSpPr>
            <p:cNvPr id="80968" name="AutoShape 105"/>
            <p:cNvSpPr>
              <a:spLocks noChangeArrowheads="1"/>
            </p:cNvSpPr>
            <p:nvPr/>
          </p:nvSpPr>
          <p:spPr bwMode="auto">
            <a:xfrm rot="5400000">
              <a:off x="3091" y="3105"/>
              <a:ext cx="115" cy="1087"/>
            </a:xfrm>
            <a:prstGeom prst="parallelogram">
              <a:avLst>
                <a:gd name="adj" fmla="val 6388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7" rIns="91433" bIns="45717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sp>
          <p:nvSpPr>
            <p:cNvPr id="80969" name="AutoShape 106"/>
            <p:cNvSpPr>
              <a:spLocks noChangeArrowheads="1"/>
            </p:cNvSpPr>
            <p:nvPr/>
          </p:nvSpPr>
          <p:spPr bwMode="auto">
            <a:xfrm rot="5400000">
              <a:off x="2004" y="2990"/>
              <a:ext cx="116" cy="1086"/>
            </a:xfrm>
            <a:prstGeom prst="parallelogram">
              <a:avLst>
                <a:gd name="adj" fmla="val 6388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7" rIns="91433" bIns="45717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sp>
          <p:nvSpPr>
            <p:cNvPr id="80970" name="AutoShape 107"/>
            <p:cNvSpPr>
              <a:spLocks noChangeArrowheads="1"/>
            </p:cNvSpPr>
            <p:nvPr/>
          </p:nvSpPr>
          <p:spPr bwMode="auto">
            <a:xfrm rot="5400000">
              <a:off x="918" y="2874"/>
              <a:ext cx="115" cy="1087"/>
            </a:xfrm>
            <a:prstGeom prst="parallelogram">
              <a:avLst>
                <a:gd name="adj" fmla="val 6388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7" rIns="91433" bIns="45717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</p:grpSp>
      <p:sp>
        <p:nvSpPr>
          <p:cNvPr id="80960" name="Line 29"/>
          <p:cNvSpPr>
            <a:spLocks noChangeShapeType="1"/>
          </p:cNvSpPr>
          <p:nvPr/>
        </p:nvSpPr>
        <p:spPr bwMode="auto">
          <a:xfrm>
            <a:off x="2101850" y="2433638"/>
            <a:ext cx="0" cy="4106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287" tIns="45644" rIns="91287" bIns="45644" anchor="ctr"/>
          <a:lstStyle/>
          <a:p>
            <a:endParaRPr lang="en-US"/>
          </a:p>
        </p:txBody>
      </p:sp>
      <p:sp>
        <p:nvSpPr>
          <p:cNvPr id="80961" name="AutoShape 108"/>
          <p:cNvSpPr>
            <a:spLocks/>
          </p:cNvSpPr>
          <p:nvPr/>
        </p:nvSpPr>
        <p:spPr bwMode="auto">
          <a:xfrm>
            <a:off x="1901825" y="2509838"/>
            <a:ext cx="76200" cy="989012"/>
          </a:xfrm>
          <a:prstGeom prst="leftBrace">
            <a:avLst>
              <a:gd name="adj1" fmla="val 10822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343" tIns="44379" rIns="90343" bIns="44379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80962" name="AutoShape 109"/>
          <p:cNvSpPr>
            <a:spLocks/>
          </p:cNvSpPr>
          <p:nvPr/>
        </p:nvSpPr>
        <p:spPr bwMode="auto">
          <a:xfrm>
            <a:off x="1901825" y="3575050"/>
            <a:ext cx="76200" cy="2357438"/>
          </a:xfrm>
          <a:prstGeom prst="leftBrace">
            <a:avLst>
              <a:gd name="adj1" fmla="val 25795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343" tIns="44379" rIns="90343" bIns="44379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80963" name="AutoShape 110"/>
          <p:cNvSpPr>
            <a:spLocks/>
          </p:cNvSpPr>
          <p:nvPr/>
        </p:nvSpPr>
        <p:spPr bwMode="auto">
          <a:xfrm>
            <a:off x="1901825" y="6008688"/>
            <a:ext cx="76200" cy="455612"/>
          </a:xfrm>
          <a:prstGeom prst="leftBrace">
            <a:avLst>
              <a:gd name="adj1" fmla="val 49854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343" tIns="44379" rIns="90343" bIns="44379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0">
              <a:latin typeface="Times New Roman" charset="0"/>
            </a:endParaRPr>
          </a:p>
        </p:txBody>
      </p:sp>
      <p:sp>
        <p:nvSpPr>
          <p:cNvPr id="80964" name="Text Box 111"/>
          <p:cNvSpPr txBox="1">
            <a:spLocks noChangeArrowheads="1"/>
          </p:cNvSpPr>
          <p:nvPr/>
        </p:nvSpPr>
        <p:spPr bwMode="auto">
          <a:xfrm>
            <a:off x="533400" y="2770188"/>
            <a:ext cx="14462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latin typeface="Arial" charset="0"/>
              </a:rPr>
              <a:t>VC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latin typeface="Arial" charset="0"/>
              </a:rPr>
              <a:t>establishment</a:t>
            </a:r>
          </a:p>
        </p:txBody>
      </p:sp>
      <p:sp>
        <p:nvSpPr>
          <p:cNvPr id="80965" name="Text Box 112"/>
          <p:cNvSpPr txBox="1">
            <a:spLocks noChangeArrowheads="1"/>
          </p:cNvSpPr>
          <p:nvPr/>
        </p:nvSpPr>
        <p:spPr bwMode="auto">
          <a:xfrm>
            <a:off x="533400" y="5964238"/>
            <a:ext cx="119697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latin typeface="Arial" charset="0"/>
              </a:rPr>
              <a:t>VC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latin typeface="Arial" charset="0"/>
              </a:rPr>
              <a:t>termination</a:t>
            </a:r>
          </a:p>
        </p:txBody>
      </p:sp>
      <p:sp>
        <p:nvSpPr>
          <p:cNvPr id="80966" name="Text Box 113"/>
          <p:cNvSpPr txBox="1">
            <a:spLocks noChangeArrowheads="1"/>
          </p:cNvSpPr>
          <p:nvPr/>
        </p:nvSpPr>
        <p:spPr bwMode="auto">
          <a:xfrm>
            <a:off x="566738" y="4519613"/>
            <a:ext cx="8794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15" tIns="44367" rIns="90315" bIns="44367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latin typeface="Arial" charset="0"/>
              </a:rPr>
              <a:t>data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latin typeface="Arial" charset="0"/>
              </a:rPr>
              <a:t>transfer</a:t>
            </a:r>
          </a:p>
        </p:txBody>
      </p:sp>
      <p:sp>
        <p:nvSpPr>
          <p:cNvPr id="80967" name="Rectangle 1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Timing Diagram of Virtual-Circuit Switching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BA3964-1362-3148-8BF6-3B95A00809B7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 dirty="0">
                <a:ea typeface="ＭＳ Ｐゴシック" charset="-128"/>
              </a:rPr>
              <a:t>Discussion: Datagram Switching </a:t>
            </a:r>
            <a:br>
              <a:rPr lang="en-US" altLang="x-none" sz="2800" dirty="0">
                <a:ea typeface="ＭＳ Ｐゴシック" charset="-128"/>
              </a:rPr>
            </a:br>
            <a:r>
              <a:rPr lang="en-US" altLang="x-none" sz="2800" dirty="0">
                <a:ea typeface="ＭＳ Ｐゴシック" charset="-128"/>
              </a:rPr>
              <a:t>vs. Virtual Circuit Switching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What are the benefits of datagram switching</a:t>
            </a:r>
            <a:r>
              <a:rPr lang="en-US" altLang="zh-CN" dirty="0">
                <a:ea typeface="宋体" charset="-122"/>
              </a:rPr>
              <a:t> over virtual circuit switching</a:t>
            </a:r>
            <a:r>
              <a:rPr lang="en-US" altLang="x-none" dirty="0">
                <a:ea typeface="ＭＳ Ｐゴシック" charset="-128"/>
              </a:rPr>
              <a:t>?</a:t>
            </a: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What are the benefits of virtual circuit switching</a:t>
            </a:r>
            <a:r>
              <a:rPr lang="en-US" altLang="zh-CN" dirty="0">
                <a:ea typeface="宋体" charset="-122"/>
              </a:rPr>
              <a:t> over datagram switching</a:t>
            </a:r>
            <a:r>
              <a:rPr lang="en-US" altLang="x-none" dirty="0">
                <a:ea typeface="ＭＳ Ｐゴシック" charset="-128"/>
              </a:rPr>
              <a:t>?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78CE31-D5B8-A447-BD81-71F02B51D028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84994" name="Rectangle 5"/>
          <p:cNvSpPr>
            <a:spLocks noChangeArrowheads="1"/>
          </p:cNvSpPr>
          <p:nvPr/>
        </p:nvSpPr>
        <p:spPr bwMode="auto">
          <a:xfrm>
            <a:off x="387350" y="234950"/>
            <a:ext cx="77724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2" tIns="45704" rIns="91402" bIns="45704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3200" u="sng">
                <a:solidFill>
                  <a:schemeClr val="accent2"/>
                </a:solidFill>
              </a:rPr>
              <a:t>Summary of the Taxonomy </a:t>
            </a:r>
            <a:br>
              <a:rPr lang="en-US" altLang="x-none" sz="3200" u="sng">
                <a:solidFill>
                  <a:schemeClr val="accent2"/>
                </a:solidFill>
              </a:rPr>
            </a:br>
            <a:r>
              <a:rPr lang="en-US" altLang="x-none" sz="3200" u="sng">
                <a:solidFill>
                  <a:schemeClr val="accent2"/>
                </a:solidFill>
              </a:rPr>
              <a:t>of Communication Networks</a:t>
            </a:r>
            <a:endParaRPr lang="en-US" altLang="zh-TW" sz="3200" i="1" u="sng">
              <a:solidFill>
                <a:srgbClr val="FE00FE"/>
              </a:solidFill>
              <a:ea typeface="新細明體" charset="-120"/>
            </a:endParaRPr>
          </a:p>
        </p:txBody>
      </p:sp>
      <p:grpSp>
        <p:nvGrpSpPr>
          <p:cNvPr id="84995" name="Group 23"/>
          <p:cNvGrpSpPr>
            <a:grpSpLocks/>
          </p:cNvGrpSpPr>
          <p:nvPr/>
        </p:nvGrpSpPr>
        <p:grpSpPr bwMode="auto">
          <a:xfrm>
            <a:off x="82550" y="1831975"/>
            <a:ext cx="8059738" cy="4198938"/>
            <a:chOff x="52" y="1156"/>
            <a:chExt cx="5084" cy="2650"/>
          </a:xfrm>
        </p:grpSpPr>
        <p:sp>
          <p:nvSpPr>
            <p:cNvPr id="84996" name="Text Box 11"/>
            <p:cNvSpPr txBox="1">
              <a:spLocks noChangeArrowheads="1"/>
            </p:cNvSpPr>
            <p:nvPr/>
          </p:nvSpPr>
          <p:spPr bwMode="auto">
            <a:xfrm>
              <a:off x="52" y="2624"/>
              <a:ext cx="129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542" tIns="45774" rIns="91542" bIns="45774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x-none" sz="1800">
                  <a:latin typeface="Times New Roman" charset="0"/>
                </a:rPr>
                <a:t>circuit-switched</a:t>
              </a:r>
              <a:br>
                <a:rPr lang="en-US" altLang="x-none" sz="1800">
                  <a:latin typeface="Times New Roman" charset="0"/>
                </a:rPr>
              </a:br>
              <a:r>
                <a:rPr lang="en-US" altLang="x-none" sz="1800">
                  <a:latin typeface="Times New Roman" charset="0"/>
                </a:rPr>
                <a:t>network</a:t>
              </a:r>
              <a:endParaRPr lang="en-US" altLang="x-none" i="1">
                <a:solidFill>
                  <a:srgbClr val="000000"/>
                </a:solidFill>
                <a:latin typeface="Times New Roman" charset="0"/>
              </a:endParaRPr>
            </a:p>
          </p:txBody>
        </p:sp>
        <p:grpSp>
          <p:nvGrpSpPr>
            <p:cNvPr id="84997" name="Group 21"/>
            <p:cNvGrpSpPr>
              <a:grpSpLocks/>
            </p:cNvGrpSpPr>
            <p:nvPr/>
          </p:nvGrpSpPr>
          <p:grpSpPr bwMode="auto">
            <a:xfrm>
              <a:off x="484" y="1156"/>
              <a:ext cx="4652" cy="2650"/>
              <a:chOff x="484" y="1392"/>
              <a:chExt cx="4652" cy="2650"/>
            </a:xfrm>
          </p:grpSpPr>
          <p:sp>
            <p:nvSpPr>
              <p:cNvPr id="84998" name="Text Box 6"/>
              <p:cNvSpPr txBox="1">
                <a:spLocks noChangeArrowheads="1"/>
              </p:cNvSpPr>
              <p:nvPr/>
            </p:nvSpPr>
            <p:spPr bwMode="auto">
              <a:xfrm>
                <a:off x="2211" y="1392"/>
                <a:ext cx="1298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542" tIns="45774" rIns="91542" bIns="45774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spcAft>
                    <a:spcPts val="1000"/>
                  </a:spcAft>
                  <a:buClrTx/>
                  <a:buSzTx/>
                  <a:buFontTx/>
                  <a:buNone/>
                </a:pPr>
                <a:r>
                  <a:rPr lang="en-US" altLang="x-none" sz="1800">
                    <a:latin typeface="Times New Roman" charset="0"/>
                  </a:rPr>
                  <a:t>communication network</a:t>
                </a:r>
                <a:endParaRPr lang="en-US" altLang="x-none" i="1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84999" name="Text Box 7"/>
              <p:cNvSpPr txBox="1">
                <a:spLocks noChangeArrowheads="1"/>
              </p:cNvSpPr>
              <p:nvPr/>
            </p:nvSpPr>
            <p:spPr bwMode="auto">
              <a:xfrm>
                <a:off x="672" y="2020"/>
                <a:ext cx="1297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542" tIns="45774" rIns="91542" bIns="45774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spcAft>
                    <a:spcPts val="1000"/>
                  </a:spcAft>
                  <a:buClrTx/>
                  <a:buSzTx/>
                  <a:buFontTx/>
                  <a:buNone/>
                </a:pPr>
                <a:r>
                  <a:rPr lang="en-US" altLang="x-none" sz="1800">
                    <a:latin typeface="Times New Roman" charset="0"/>
                  </a:rPr>
                  <a:t>switched</a:t>
                </a:r>
                <a:br>
                  <a:rPr lang="en-US" altLang="x-none" sz="1800">
                    <a:latin typeface="Times New Roman" charset="0"/>
                  </a:rPr>
                </a:br>
                <a:r>
                  <a:rPr lang="en-US" altLang="x-none" sz="1800">
                    <a:latin typeface="Times New Roman" charset="0"/>
                  </a:rPr>
                  <a:t>network</a:t>
                </a:r>
                <a:endParaRPr lang="en-US" altLang="x-none" i="1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85000" name="Text Box 8"/>
              <p:cNvSpPr txBox="1">
                <a:spLocks noChangeArrowheads="1"/>
              </p:cNvSpPr>
              <p:nvPr/>
            </p:nvSpPr>
            <p:spPr bwMode="auto">
              <a:xfrm>
                <a:off x="3838" y="2064"/>
                <a:ext cx="1298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542" tIns="45774" rIns="91542" bIns="45774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spcAft>
                    <a:spcPts val="1000"/>
                  </a:spcAft>
                  <a:buClrTx/>
                  <a:buSzTx/>
                  <a:buFontTx/>
                  <a:buNone/>
                </a:pPr>
                <a:r>
                  <a:rPr lang="en-US" altLang="x-none" sz="1800">
                    <a:latin typeface="Times New Roman" charset="0"/>
                  </a:rPr>
                  <a:t>broadcast</a:t>
                </a:r>
                <a:br>
                  <a:rPr lang="en-US" altLang="x-none" sz="1800">
                    <a:latin typeface="Times New Roman" charset="0"/>
                  </a:rPr>
                </a:br>
                <a:r>
                  <a:rPr lang="en-US" altLang="x-none" sz="1800">
                    <a:latin typeface="Times New Roman" charset="0"/>
                  </a:rPr>
                  <a:t>communication</a:t>
                </a:r>
                <a:endParaRPr lang="en-US" altLang="x-none" i="1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85001" name="Line 9"/>
              <p:cNvSpPr>
                <a:spLocks noChangeShapeType="1"/>
              </p:cNvSpPr>
              <p:nvPr/>
            </p:nvSpPr>
            <p:spPr bwMode="auto">
              <a:xfrm flipH="1">
                <a:off x="1154" y="1680"/>
                <a:ext cx="1294" cy="3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1433" tIns="45717" rIns="91433" bIns="45717" anchor="ctr"/>
              <a:lstStyle/>
              <a:p>
                <a:endParaRPr lang="en-US"/>
              </a:p>
            </p:txBody>
          </p:sp>
          <p:sp>
            <p:nvSpPr>
              <p:cNvPr id="85002" name="Line 10"/>
              <p:cNvSpPr>
                <a:spLocks noChangeShapeType="1"/>
              </p:cNvSpPr>
              <p:nvPr/>
            </p:nvSpPr>
            <p:spPr bwMode="auto">
              <a:xfrm>
                <a:off x="3317" y="1679"/>
                <a:ext cx="1153" cy="3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1433" tIns="45717" rIns="91433" bIns="45717" anchor="ctr"/>
              <a:lstStyle/>
              <a:p>
                <a:endParaRPr lang="en-US"/>
              </a:p>
            </p:txBody>
          </p:sp>
          <p:sp>
            <p:nvSpPr>
              <p:cNvPr id="85003" name="Text Box 12"/>
              <p:cNvSpPr txBox="1">
                <a:spLocks noChangeArrowheads="1"/>
              </p:cNvSpPr>
              <p:nvPr/>
            </p:nvSpPr>
            <p:spPr bwMode="auto">
              <a:xfrm>
                <a:off x="1730" y="2832"/>
                <a:ext cx="1298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542" tIns="45774" rIns="91542" bIns="45774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spcAft>
                    <a:spcPts val="1000"/>
                  </a:spcAft>
                  <a:buClrTx/>
                  <a:buSzTx/>
                  <a:buFontTx/>
                  <a:buNone/>
                </a:pPr>
                <a:r>
                  <a:rPr lang="en-US" altLang="x-none" sz="1800">
                    <a:latin typeface="Times New Roman" charset="0"/>
                  </a:rPr>
                  <a:t>packet-switched</a:t>
                </a:r>
                <a:br>
                  <a:rPr lang="en-US" altLang="x-none" sz="1800">
                    <a:latin typeface="Times New Roman" charset="0"/>
                  </a:rPr>
                </a:br>
                <a:r>
                  <a:rPr lang="en-US" altLang="x-none" sz="1800">
                    <a:latin typeface="Times New Roman" charset="0"/>
                  </a:rPr>
                  <a:t> network</a:t>
                </a:r>
                <a:endParaRPr lang="en-US" altLang="x-none" i="1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85004" name="Line 13"/>
              <p:cNvSpPr>
                <a:spLocks noChangeShapeType="1"/>
              </p:cNvSpPr>
              <p:nvPr/>
            </p:nvSpPr>
            <p:spPr bwMode="auto">
              <a:xfrm flipH="1">
                <a:off x="484" y="2496"/>
                <a:ext cx="764" cy="3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1433" tIns="45717" rIns="91433" bIns="45717" anchor="ctr"/>
              <a:lstStyle/>
              <a:p>
                <a:endParaRPr lang="en-US"/>
              </a:p>
            </p:txBody>
          </p:sp>
          <p:sp>
            <p:nvSpPr>
              <p:cNvPr id="85005" name="Line 14"/>
              <p:cNvSpPr>
                <a:spLocks noChangeShapeType="1"/>
              </p:cNvSpPr>
              <p:nvPr/>
            </p:nvSpPr>
            <p:spPr bwMode="auto">
              <a:xfrm>
                <a:off x="1392" y="2500"/>
                <a:ext cx="916" cy="3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1433" tIns="45717" rIns="91433" bIns="45717" anchor="ctr"/>
              <a:lstStyle/>
              <a:p>
                <a:endParaRPr lang="en-US"/>
              </a:p>
            </p:txBody>
          </p:sp>
          <p:sp>
            <p:nvSpPr>
              <p:cNvPr id="85006" name="Text Box 15"/>
              <p:cNvSpPr txBox="1">
                <a:spLocks noChangeArrowheads="1"/>
              </p:cNvSpPr>
              <p:nvPr/>
            </p:nvSpPr>
            <p:spPr bwMode="auto">
              <a:xfrm>
                <a:off x="676" y="3634"/>
                <a:ext cx="1298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542" tIns="45774" rIns="91542" bIns="45774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spcAft>
                    <a:spcPts val="1000"/>
                  </a:spcAft>
                  <a:buClrTx/>
                  <a:buSzTx/>
                  <a:buFontTx/>
                  <a:buNone/>
                </a:pPr>
                <a:r>
                  <a:rPr lang="en-US" altLang="x-none" sz="1800">
                    <a:latin typeface="Times New Roman" charset="0"/>
                  </a:rPr>
                  <a:t>datagram</a:t>
                </a:r>
                <a:br>
                  <a:rPr lang="en-US" altLang="x-none" sz="1800">
                    <a:latin typeface="Times New Roman" charset="0"/>
                  </a:rPr>
                </a:br>
                <a:r>
                  <a:rPr lang="en-US" altLang="x-none" sz="1800">
                    <a:latin typeface="Times New Roman" charset="0"/>
                  </a:rPr>
                  <a:t> network</a:t>
                </a:r>
                <a:endParaRPr lang="en-US" altLang="x-none" i="1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85007" name="Line 17"/>
              <p:cNvSpPr>
                <a:spLocks noChangeShapeType="1"/>
              </p:cNvSpPr>
              <p:nvPr/>
            </p:nvSpPr>
            <p:spPr bwMode="auto">
              <a:xfrm flipH="1">
                <a:off x="1396" y="3322"/>
                <a:ext cx="867" cy="33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1433" tIns="45717" rIns="91433" bIns="45717" anchor="ctr"/>
              <a:lstStyle/>
              <a:p>
                <a:endParaRPr lang="en-US"/>
              </a:p>
            </p:txBody>
          </p:sp>
          <p:sp>
            <p:nvSpPr>
              <p:cNvPr id="85008" name="Text Box 19"/>
              <p:cNvSpPr txBox="1">
                <a:spLocks noChangeArrowheads="1"/>
              </p:cNvSpPr>
              <p:nvPr/>
            </p:nvSpPr>
            <p:spPr bwMode="auto">
              <a:xfrm>
                <a:off x="2882" y="3604"/>
                <a:ext cx="1298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542" tIns="45774" rIns="91542" bIns="45774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spcAft>
                    <a:spcPts val="1000"/>
                  </a:spcAft>
                  <a:buClrTx/>
                  <a:buSzTx/>
                  <a:buFontTx/>
                  <a:buNone/>
                </a:pPr>
                <a:r>
                  <a:rPr lang="en-US" altLang="x-none" sz="1800">
                    <a:latin typeface="Times New Roman" charset="0"/>
                  </a:rPr>
                  <a:t>virtual circuit network</a:t>
                </a:r>
                <a:endParaRPr lang="en-US" altLang="x-none" i="1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85009" name="Line 20"/>
              <p:cNvSpPr>
                <a:spLocks noChangeShapeType="1"/>
              </p:cNvSpPr>
              <p:nvPr/>
            </p:nvSpPr>
            <p:spPr bwMode="auto">
              <a:xfrm>
                <a:off x="2452" y="3316"/>
                <a:ext cx="96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1433" tIns="45717" rIns="91433" bIns="45717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F78573-E469-414B-BA3D-CEAD6AF01B70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Summary of Progress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We have seen the hardware infrastructure, the basic communication scheme, a next key question is how to develop the software system.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a typeface="ＭＳ Ｐゴシック" charset="-128"/>
              </a:rPr>
              <a:t>Recap:</a:t>
            </a:r>
            <a:r>
              <a:rPr lang="zh-CN" altLang="en-US" sz="3600" dirty="0">
                <a:ea typeface="ＭＳ Ｐゴシック" charset="-128"/>
              </a:rPr>
              <a:t> </a:t>
            </a:r>
            <a:r>
              <a:rPr lang="en-US" altLang="zh-CN" sz="3600" dirty="0">
                <a:ea typeface="ＭＳ Ｐゴシック" charset="-128"/>
              </a:rPr>
              <a:t>Challenges</a:t>
            </a:r>
            <a:r>
              <a:rPr lang="zh-CN" altLang="en-US" sz="3600" dirty="0">
                <a:ea typeface="ＭＳ Ｐゴシック" charset="-128"/>
              </a:rPr>
              <a:t> </a:t>
            </a:r>
            <a:r>
              <a:rPr lang="en-US" altLang="zh-CN" sz="3600" dirty="0">
                <a:ea typeface="ＭＳ Ｐゴシック" charset="-128"/>
              </a:rPr>
              <a:t>-</a:t>
            </a:r>
            <a:r>
              <a:rPr lang="zh-CN" altLang="en-US" sz="3600" dirty="0">
                <a:ea typeface="ＭＳ Ｐゴシック" charset="-128"/>
              </a:rPr>
              <a:t> </a:t>
            </a:r>
            <a:r>
              <a:rPr lang="en-US" altLang="x-none" sz="3600" dirty="0">
                <a:ea typeface="ＭＳ Ｐゴシック" charset="-128"/>
              </a:rPr>
              <a:t>General Complexity</a:t>
            </a:r>
          </a:p>
        </p:txBody>
      </p:sp>
      <p:sp>
        <p:nvSpPr>
          <p:cNvPr id="140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A52864F-C8E7-E248-8646-D2149A10AAD6}" type="slidenum">
              <a:rPr lang="en-US" altLang="x-none" sz="1198">
                <a:latin typeface="Tahoma" charset="0"/>
              </a:rPr>
              <a:pPr/>
              <a:t>6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140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solidFill>
                  <a:srgbClr val="000090"/>
                </a:solidFill>
                <a:ea typeface="ＭＳ Ｐゴシック" charset="-128"/>
              </a:rPr>
              <a:t>Complexity</a:t>
            </a:r>
            <a:r>
              <a:rPr lang="en-US" altLang="x-none" dirty="0">
                <a:ea typeface="ＭＳ Ｐゴシック" charset="-128"/>
              </a:rPr>
              <a:t> in highly organized systems arises primarily from design strategies intended to create </a:t>
            </a:r>
            <a:r>
              <a:rPr lang="en-US" altLang="x-none" dirty="0">
                <a:solidFill>
                  <a:srgbClr val="000090"/>
                </a:solidFill>
                <a:ea typeface="ＭＳ Ｐゴシック" charset="-128"/>
              </a:rPr>
              <a:t>robustness to uncertainty</a:t>
            </a:r>
            <a:r>
              <a:rPr lang="en-US" altLang="x-none" dirty="0">
                <a:ea typeface="ＭＳ Ｐゴシック" charset="-128"/>
              </a:rPr>
              <a:t> in their environments and component parts.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996" dirty="0">
                <a:solidFill>
                  <a:srgbClr val="000090"/>
                </a:solidFill>
                <a:ea typeface="ＭＳ Ｐゴシック" charset="-128"/>
              </a:rPr>
              <a:t>Scalability</a:t>
            </a:r>
            <a:r>
              <a:rPr lang="en-US" altLang="x-none" sz="1996" dirty="0">
                <a:ea typeface="ＭＳ Ｐゴシック" charset="-128"/>
              </a:rPr>
              <a:t> is robustness to changes to the size and complexity of a system as a whole.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996" dirty="0">
                <a:solidFill>
                  <a:srgbClr val="000090"/>
                </a:solidFill>
                <a:ea typeface="ＭＳ Ｐゴシック" charset="-128"/>
              </a:rPr>
              <a:t>Evolvability</a:t>
            </a:r>
            <a:r>
              <a:rPr lang="en-US" altLang="x-none" sz="1996" dirty="0">
                <a:ea typeface="ＭＳ Ｐゴシック" charset="-128"/>
              </a:rPr>
              <a:t> is robustness of lineages to large changes on various (usually long) time scales.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996" dirty="0">
                <a:solidFill>
                  <a:srgbClr val="000090"/>
                </a:solidFill>
                <a:ea typeface="ＭＳ Ｐゴシック" charset="-128"/>
              </a:rPr>
              <a:t>Reliability</a:t>
            </a:r>
            <a:r>
              <a:rPr lang="en-US" altLang="x-none" sz="1996" dirty="0">
                <a:ea typeface="ＭＳ Ｐゴシック" charset="-128"/>
              </a:rPr>
              <a:t> is robustness to component failures.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996" dirty="0">
                <a:solidFill>
                  <a:srgbClr val="000090"/>
                </a:solidFill>
                <a:ea typeface="ＭＳ Ｐゴシック" charset="-128"/>
              </a:rPr>
              <a:t>Efficiency</a:t>
            </a:r>
            <a:r>
              <a:rPr lang="en-US" altLang="x-none" sz="1996" dirty="0">
                <a:ea typeface="ＭＳ Ｐゴシック" charset="-128"/>
              </a:rPr>
              <a:t> is robustness to resource scarcity.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996" dirty="0">
                <a:solidFill>
                  <a:srgbClr val="000090"/>
                </a:solidFill>
                <a:ea typeface="ＭＳ Ｐゴシック" charset="-128"/>
              </a:rPr>
              <a:t>Modularity</a:t>
            </a:r>
            <a:r>
              <a:rPr lang="en-US" altLang="x-none" sz="1996" dirty="0">
                <a:ea typeface="ＭＳ Ｐゴシック" charset="-128"/>
              </a:rPr>
              <a:t> is robustness to component rearrangements.</a:t>
            </a: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6311853" y="6395307"/>
            <a:ext cx="1272407" cy="33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597"/>
              <a:t>David Meyer</a:t>
            </a:r>
            <a:endParaRPr lang="en-US" altLang="x-none" sz="3993"/>
          </a:p>
        </p:txBody>
      </p:sp>
      <p:pic>
        <p:nvPicPr>
          <p:cNvPr id="140293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5597" y="-4754"/>
            <a:ext cx="2492522" cy="167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884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ＭＳ Ｐゴシック" charset="-128"/>
              </a:rPr>
              <a:t>Recap: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Challenges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–</a:t>
            </a:r>
            <a:r>
              <a:rPr lang="zh-CN" altLang="en-US" dirty="0">
                <a:ea typeface="ＭＳ Ｐゴシック" charset="-128"/>
              </a:rPr>
              <a:t> </a:t>
            </a:r>
            <a:br>
              <a:rPr lang="en-US" altLang="zh-CN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Distributed vs Centralized</a:t>
            </a:r>
          </a:p>
        </p:txBody>
      </p:sp>
      <p:sp>
        <p:nvSpPr>
          <p:cNvPr id="150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49487F3-32DB-A342-8689-01DF82E49046}" type="slidenum">
              <a:rPr lang="en-US" altLang="x-none" sz="1198">
                <a:latin typeface="Tahoma" charset="0"/>
              </a:rPr>
              <a:pPr/>
              <a:t>7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150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ja-JP" sz="2396" dirty="0">
                <a:ea typeface="ＭＳ Ｐゴシック" charset="-128"/>
              </a:rPr>
              <a:t>Distributed computing is hard, e.g.,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ja-JP" sz="1996" dirty="0">
                <a:ea typeface="ＭＳ Ｐゴシック" charset="-128"/>
              </a:rPr>
              <a:t>FLP Impossibility Theorem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ja-JP" sz="1996" dirty="0">
                <a:ea typeface="ＭＳ Ｐゴシック" charset="-128"/>
              </a:rPr>
              <a:t>Arrow’s Impossibility Theorem</a:t>
            </a:r>
          </a:p>
          <a:p>
            <a:pPr lvl="1"/>
            <a:endParaRPr lang="en-US" altLang="ja-JP" sz="1996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ja-JP" sz="2396" dirty="0">
                <a:ea typeface="ＭＳ Ｐゴシック" charset="-128"/>
              </a:rPr>
              <a:t>Achieved good design for only few specific tasks (e.g., state distribution, leader election). Hence, a trend in networking is Software Defined Networking, which is a way of moving away from generic distributed computing, by focusing on utilizing the few well-understood primitives, in particular logically centralized state.</a:t>
            </a:r>
          </a:p>
        </p:txBody>
      </p:sp>
      <p:pic>
        <p:nvPicPr>
          <p:cNvPr id="15053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0433" y="-4754"/>
            <a:ext cx="2167686" cy="145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173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36ACCF-4BC0-AD44-9AC7-D34CA1F963A6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35842" name="Rectangle 4"/>
          <p:cNvSpPr>
            <a:spLocks noChangeArrowheads="1"/>
          </p:cNvSpPr>
          <p:nvPr/>
        </p:nvSpPr>
        <p:spPr bwMode="auto">
          <a:xfrm>
            <a:off x="463550" y="1577806"/>
            <a:ext cx="8216900" cy="819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2" tIns="45704" rIns="91402" bIns="45704"/>
          <a:lstStyle>
            <a:lvl1pPr marL="341313" indent="-341313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x-none" sz="2000" dirty="0"/>
              <a:t>Basic question: how are data (the bits) transferred through communication networks?</a:t>
            </a:r>
            <a:endParaRPr lang="en-US" altLang="x-none" sz="1800" dirty="0"/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463550" y="538163"/>
            <a:ext cx="77724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2" tIns="45704" rIns="91402" bIns="45704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u="sng">
                <a:solidFill>
                  <a:schemeClr val="accent2"/>
                </a:solidFill>
              </a:rPr>
              <a:t>Recap: A Taxonomy of Comm. Networks</a:t>
            </a:r>
            <a:endParaRPr lang="en-US" altLang="zh-TW" i="1" u="sng">
              <a:solidFill>
                <a:schemeClr val="accent2"/>
              </a:solidFill>
              <a:ea typeface="新細明體" charset="-120"/>
            </a:endParaRPr>
          </a:p>
        </p:txBody>
      </p:sp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3894931" y="2639928"/>
            <a:ext cx="20589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6" tIns="45701" rIns="91396" bIns="4570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n-US" altLang="x-none" sz="1800"/>
              <a:t>communication networks</a:t>
            </a:r>
            <a:endParaRPr lang="en-US" altLang="x-none" i="1">
              <a:solidFill>
                <a:srgbClr val="000000"/>
              </a:solidFill>
            </a:endParaRPr>
          </a:p>
        </p:txBody>
      </p:sp>
      <p:sp>
        <p:nvSpPr>
          <p:cNvPr id="35845" name="Text Box 7"/>
          <p:cNvSpPr txBox="1">
            <a:spLocks noChangeArrowheads="1"/>
          </p:cNvSpPr>
          <p:nvPr/>
        </p:nvSpPr>
        <p:spPr bwMode="auto">
          <a:xfrm>
            <a:off x="1456531" y="3635291"/>
            <a:ext cx="20558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6" tIns="45701" rIns="91396" bIns="4570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n-US" altLang="x-none" sz="1800" b="1">
                <a:solidFill>
                  <a:srgbClr val="FF0000"/>
                </a:solidFill>
              </a:rPr>
              <a:t>switched</a:t>
            </a:r>
            <a:br>
              <a:rPr lang="en-US" altLang="x-none" sz="1800" b="1">
                <a:solidFill>
                  <a:srgbClr val="FF0000"/>
                </a:solidFill>
              </a:rPr>
            </a:br>
            <a:r>
              <a:rPr lang="en-US" altLang="x-none" sz="1800" b="1">
                <a:solidFill>
                  <a:srgbClr val="FF0000"/>
                </a:solidFill>
              </a:rPr>
              <a:t>networks</a:t>
            </a:r>
            <a:endParaRPr lang="en-US" altLang="x-none" b="1" i="1">
              <a:solidFill>
                <a:srgbClr val="FF0000"/>
              </a:solidFill>
            </a:endParaRPr>
          </a:p>
        </p:txBody>
      </p:sp>
      <p:sp>
        <p:nvSpPr>
          <p:cNvPr id="35846" name="Text Box 8"/>
          <p:cNvSpPr txBox="1">
            <a:spLocks noChangeArrowheads="1"/>
          </p:cNvSpPr>
          <p:nvPr/>
        </p:nvSpPr>
        <p:spPr bwMode="auto">
          <a:xfrm>
            <a:off x="6474618" y="3705141"/>
            <a:ext cx="20574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6" tIns="45701" rIns="91396" bIns="4570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n-US" altLang="x-none" sz="1800"/>
              <a:t>broadcast</a:t>
            </a:r>
            <a:br>
              <a:rPr lang="en-US" altLang="x-none" sz="1800"/>
            </a:br>
            <a:r>
              <a:rPr lang="en-US" altLang="x-none" sz="1800"/>
              <a:t>networks</a:t>
            </a:r>
            <a:endParaRPr lang="en-US" altLang="x-none" i="1">
              <a:solidFill>
                <a:srgbClr val="000000"/>
              </a:solidFill>
            </a:endParaRPr>
          </a:p>
        </p:txBody>
      </p:sp>
      <p:sp>
        <p:nvSpPr>
          <p:cNvPr id="27656" name="Line 9"/>
          <p:cNvSpPr>
            <a:spLocks noChangeShapeType="1"/>
          </p:cNvSpPr>
          <p:nvPr/>
        </p:nvSpPr>
        <p:spPr bwMode="auto">
          <a:xfrm flipH="1">
            <a:off x="2220118" y="3097128"/>
            <a:ext cx="2051050" cy="538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1287" tIns="45644" rIns="91287" bIns="45644" anchor="ctr"/>
          <a:lstStyle/>
          <a:p>
            <a:pPr algn="ctr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7657" name="Line 10"/>
          <p:cNvSpPr>
            <a:spLocks noChangeShapeType="1"/>
          </p:cNvSpPr>
          <p:nvPr/>
        </p:nvSpPr>
        <p:spPr bwMode="auto">
          <a:xfrm>
            <a:off x="5649118" y="3095541"/>
            <a:ext cx="1827213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1287" tIns="45644" rIns="91287" bIns="45644" anchor="ctr"/>
          <a:lstStyle/>
          <a:p>
            <a:pPr algn="ctr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5849" name="Text Box 11"/>
          <p:cNvSpPr txBox="1">
            <a:spLocks noChangeArrowheads="1"/>
          </p:cNvSpPr>
          <p:nvPr/>
        </p:nvSpPr>
        <p:spPr bwMode="auto">
          <a:xfrm>
            <a:off x="311943" y="4954503"/>
            <a:ext cx="2057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6" tIns="45701" rIns="91396" bIns="4570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n-US" altLang="x-none" sz="1800"/>
              <a:t>circuit-switch</a:t>
            </a:r>
            <a:r>
              <a:rPr lang="en-US" altLang="x-none" sz="1800">
                <a:ea typeface="宋体" charset="-122"/>
              </a:rPr>
              <a:t>ed</a:t>
            </a:r>
            <a:br>
              <a:rPr lang="en-US" altLang="x-none" sz="1800">
                <a:ea typeface="宋体" charset="-122"/>
              </a:rPr>
            </a:br>
            <a:r>
              <a:rPr lang="en-US" altLang="x-none" sz="1800">
                <a:ea typeface="宋体" charset="-122"/>
              </a:rPr>
              <a:t>networks</a:t>
            </a:r>
            <a:br>
              <a:rPr lang="en-US" altLang="x-none" sz="1800">
                <a:ea typeface="宋体" charset="-122"/>
              </a:rPr>
            </a:br>
            <a:r>
              <a:rPr lang="en-US" altLang="x-none" sz="1800">
                <a:ea typeface="宋体" charset="-122"/>
              </a:rPr>
              <a:t>(e.g. telephone</a:t>
            </a:r>
            <a:r>
              <a:rPr lang="en-US" altLang="zh-CN" sz="1800">
                <a:ea typeface="宋体" charset="-122"/>
              </a:rPr>
              <a:t>, GSM</a:t>
            </a:r>
            <a:r>
              <a:rPr lang="en-US" altLang="x-none" sz="1800">
                <a:ea typeface="宋体" charset="-122"/>
              </a:rPr>
              <a:t>)</a:t>
            </a:r>
            <a:endParaRPr lang="en-US" altLang="x-none" i="1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5850" name="Text Box 12"/>
          <p:cNvSpPr txBox="1">
            <a:spLocks noChangeArrowheads="1"/>
          </p:cNvSpPr>
          <p:nvPr/>
        </p:nvSpPr>
        <p:spPr bwMode="auto">
          <a:xfrm>
            <a:off x="3132931" y="4922753"/>
            <a:ext cx="334168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6" tIns="45701" rIns="91396" bIns="4570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n-US" altLang="x-none" sz="1800"/>
              <a:t>packet-switch</a:t>
            </a:r>
            <a:r>
              <a:rPr lang="en-US" altLang="x-none" sz="1800">
                <a:ea typeface="宋体" charset="-122"/>
              </a:rPr>
              <a:t>ed</a:t>
            </a:r>
            <a:br>
              <a:rPr lang="en-US" altLang="x-none" sz="1800">
                <a:ea typeface="宋体" charset="-122"/>
              </a:rPr>
            </a:br>
            <a:r>
              <a:rPr lang="en-US" altLang="x-none" sz="1800">
                <a:ea typeface="宋体" charset="-122"/>
              </a:rPr>
              <a:t> networks</a:t>
            </a:r>
            <a:br>
              <a:rPr lang="en-US" altLang="x-none" sz="1800">
                <a:ea typeface="宋体" charset="-122"/>
              </a:rPr>
            </a:br>
            <a:r>
              <a:rPr lang="en-US" altLang="x-none" sz="1800">
                <a:ea typeface="宋体" charset="-122"/>
              </a:rPr>
              <a:t>(e.g. Internet)</a:t>
            </a:r>
            <a:endParaRPr lang="en-US" altLang="x-none" i="1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7660" name="Line 13"/>
          <p:cNvSpPr>
            <a:spLocks noChangeShapeType="1"/>
          </p:cNvSpPr>
          <p:nvPr/>
        </p:nvSpPr>
        <p:spPr bwMode="auto">
          <a:xfrm flipH="1">
            <a:off x="1158081" y="4389353"/>
            <a:ext cx="1211262" cy="615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1287" tIns="45644" rIns="91287" bIns="45644" anchor="ctr"/>
          <a:lstStyle/>
          <a:p>
            <a:pPr algn="ctr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7661" name="Line 14"/>
          <p:cNvSpPr>
            <a:spLocks noChangeShapeType="1"/>
          </p:cNvSpPr>
          <p:nvPr/>
        </p:nvSpPr>
        <p:spPr bwMode="auto">
          <a:xfrm>
            <a:off x="2597943" y="4395703"/>
            <a:ext cx="1450975" cy="539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1287" tIns="45644" rIns="91287" bIns="45644" anchor="ctr"/>
          <a:lstStyle/>
          <a:p>
            <a:pPr algn="ctr">
              <a:defRPr/>
            </a:pPr>
            <a:endParaRPr lang="en-US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D5A00B16-620F-6440-9A46-F32504E5907E}" type="slidenum">
              <a:rPr lang="en-US" altLang="x-none" sz="1198">
                <a:latin typeface="Tahoma" charset="0"/>
              </a:rPr>
              <a:pPr/>
              <a:t>9</a:t>
            </a:fld>
            <a:endParaRPr lang="en-US" altLang="x-none" sz="1198">
              <a:latin typeface="Tahoma" charset="0"/>
            </a:endParaRPr>
          </a:p>
        </p:txBody>
      </p:sp>
      <p:sp>
        <p:nvSpPr>
          <p:cNvPr id="56322" name="Rectangle 4"/>
          <p:cNvSpPr>
            <a:spLocks noChangeArrowheads="1"/>
          </p:cNvSpPr>
          <p:nvPr/>
        </p:nvSpPr>
        <p:spPr bwMode="auto">
          <a:xfrm>
            <a:off x="534527" y="228178"/>
            <a:ext cx="7769126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45692" rIns="91379" bIns="45692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993" u="sng">
                <a:solidFill>
                  <a:schemeClr val="accent2"/>
                </a:solidFill>
              </a:rPr>
              <a:t>Outline</a:t>
            </a:r>
          </a:p>
        </p:txBody>
      </p:sp>
      <p:sp>
        <p:nvSpPr>
          <p:cNvPr id="56323" name="Rectangle 5"/>
          <p:cNvSpPr>
            <a:spLocks noChangeArrowheads="1"/>
          </p:cNvSpPr>
          <p:nvPr/>
        </p:nvSpPr>
        <p:spPr bwMode="auto">
          <a:xfrm>
            <a:off x="534527" y="1600412"/>
            <a:ext cx="7769126" cy="464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45692" rIns="91379" bIns="45692"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795" dirty="0"/>
              <a:t>Admin. and recap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795" dirty="0"/>
              <a:t>A taxonomy of communication networks</a:t>
            </a:r>
          </a:p>
          <a:p>
            <a:pPr marL="913577" lvl="1" indent="-457200">
              <a:spcBef>
                <a:spcPct val="20000"/>
              </a:spcBef>
              <a:buClr>
                <a:srgbClr val="C00000"/>
              </a:buClr>
              <a:buSzPct val="85000"/>
              <a:buFont typeface="Wingdings" pitchFamily="2" charset="2"/>
              <a:buChar char="Ø"/>
            </a:pPr>
            <a:r>
              <a:rPr lang="en-US" altLang="x-none" sz="2795" dirty="0">
                <a:solidFill>
                  <a:srgbClr val="C00000"/>
                </a:solidFill>
              </a:rPr>
              <a:t>circuit switched networks</a:t>
            </a:r>
          </a:p>
        </p:txBody>
      </p:sp>
    </p:spTree>
    <p:extLst>
      <p:ext uri="{BB962C8B-B14F-4D97-AF65-F5344CB8AC3E}">
        <p14:creationId xmlns:p14="http://schemas.microsoft.com/office/powerpoint/2010/main" val="3571445485"/>
      </p:ext>
    </p:extLst>
  </p:cSld>
  <p:clrMapOvr>
    <a:masterClrMapping/>
  </p:clrMapOvr>
</p:sld>
</file>

<file path=ppt/theme/theme1.xml><?xml version="1.0" encoding="utf-8"?>
<a:theme xmlns:a="http://schemas.openxmlformats.org/drawingml/2006/main" name="1_Kurose">
  <a:themeElements>
    <a:clrScheme name="1_Kuro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Kuros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Kuro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uro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CS433</Template>
  <TotalTime>15862</TotalTime>
  <Words>2903</Words>
  <Application>Microsoft Macintosh PowerPoint</Application>
  <PresentationFormat>On-screen Show (4:3)</PresentationFormat>
  <Paragraphs>575</Paragraphs>
  <Slides>53</Slides>
  <Notes>53</Notes>
  <HiddenSlides>1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53</vt:i4>
      </vt:variant>
    </vt:vector>
  </HeadingPairs>
  <TitlesOfParts>
    <vt:vector size="70" baseType="lpstr">
      <vt:lpstr>ＭＳ Ｐゴシック</vt:lpstr>
      <vt:lpstr>新細明體</vt:lpstr>
      <vt:lpstr>宋体</vt:lpstr>
      <vt:lpstr>ZapfDingbats</vt:lpstr>
      <vt:lpstr>Arial</vt:lpstr>
      <vt:lpstr>Calibri</vt:lpstr>
      <vt:lpstr>Cambria Math</vt:lpstr>
      <vt:lpstr>Comic Sans MS</vt:lpstr>
      <vt:lpstr>Courier New</vt:lpstr>
      <vt:lpstr>Symbol</vt:lpstr>
      <vt:lpstr>Tahoma</vt:lpstr>
      <vt:lpstr>Times New Roman</vt:lpstr>
      <vt:lpstr>Wingdings</vt:lpstr>
      <vt:lpstr>1_Kurose</vt:lpstr>
      <vt:lpstr>Photo Editor Photo</vt:lpstr>
      <vt:lpstr>Equation</vt:lpstr>
      <vt:lpstr>VISIO</vt:lpstr>
      <vt:lpstr>Statistical Multiplexing; Layered Network Architecture;  End-to-end Arguments</vt:lpstr>
      <vt:lpstr>PowerPoint Presentation</vt:lpstr>
      <vt:lpstr>Admin.</vt:lpstr>
      <vt:lpstr>Recall: Internet Physical Infrastructure</vt:lpstr>
      <vt:lpstr>Recap: Challenges - Scale</vt:lpstr>
      <vt:lpstr>Recap: Challenges - General Complexity</vt:lpstr>
      <vt:lpstr>Recap: Challenges –  Distributed vs Centralized</vt:lpstr>
      <vt:lpstr>PowerPoint Presentation</vt:lpstr>
      <vt:lpstr>PowerPoint Presentation</vt:lpstr>
      <vt:lpstr>PowerPoint Presentation</vt:lpstr>
      <vt:lpstr>Circuit Switching: The Process</vt:lpstr>
      <vt:lpstr>PowerPoint Presentation</vt:lpstr>
      <vt:lpstr>PowerPoint Presentation</vt:lpstr>
      <vt:lpstr>PowerPoint Presentation</vt:lpstr>
      <vt:lpstr>An Example</vt:lpstr>
      <vt:lpstr>An Example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Circuit Switching vs. Packet Switching</vt:lpstr>
      <vt:lpstr>Circuit Switching vs. Packet Switching</vt:lpstr>
      <vt:lpstr>Key Issue to be Settled</vt:lpstr>
      <vt:lpstr>PowerPoint Presentation</vt:lpstr>
      <vt:lpstr>Queueing Theory</vt:lpstr>
      <vt:lpstr>Warm up: Analysis of Circuit-Switching Blocking (Busy) Time</vt:lpstr>
      <vt:lpstr>Analysis of Circuit-Switching Blocking (Busy) Time</vt:lpstr>
      <vt:lpstr>Analysis of Circuit-Switching Blocking (Busy) Time: State</vt:lpstr>
      <vt:lpstr>Equilibrium = Time Reversibility [Frank Kelly]</vt:lpstr>
      <vt:lpstr>Analysis of Circuit-Switching Blocking (Busy) Time: Sketch</vt:lpstr>
      <vt:lpstr>Queueing Analysis: Packet Switching Delay</vt:lpstr>
      <vt:lpstr>Packet Switching Delay</vt:lpstr>
      <vt:lpstr>Summary: Queueing Theory</vt:lpstr>
      <vt:lpstr>Example</vt:lpstr>
      <vt:lpstr>Analysis of  Delay (cont’)</vt:lpstr>
      <vt:lpstr>PowerPoint Presentation</vt:lpstr>
      <vt:lpstr>PowerPoint Presentation</vt:lpstr>
      <vt:lpstr>Statistical Multiplexing</vt:lpstr>
      <vt:lpstr>PowerPoint Presentation</vt:lpstr>
      <vt:lpstr>PowerPoint Presentation</vt:lpstr>
      <vt:lpstr>PowerPoint Presentation</vt:lpstr>
      <vt:lpstr>Datagram Packet Switching</vt:lpstr>
      <vt:lpstr>PowerPoint Presentation</vt:lpstr>
      <vt:lpstr>Timing Diagram of Datagram Switching</vt:lpstr>
      <vt:lpstr>Virtual-Circuit Packet Switching</vt:lpstr>
      <vt:lpstr>PowerPoint Presentation</vt:lpstr>
      <vt:lpstr>Virtual-Circuit Packet Switching</vt:lpstr>
      <vt:lpstr>Timing Diagram of Virtual-Circuit Switching</vt:lpstr>
      <vt:lpstr>Discussion: Datagram Switching  vs. Virtual Circuit Switching</vt:lpstr>
      <vt:lpstr>PowerPoint Presentation</vt:lpstr>
      <vt:lpstr>Summary of Progress</vt:lpstr>
    </vt:vector>
  </TitlesOfParts>
  <Company>Yale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Architecture</dc:title>
  <dc:creator>Yang Richard Yang</dc:creator>
  <cp:lastModifiedBy>Qiao Xiang</cp:lastModifiedBy>
  <cp:revision>1769</cp:revision>
  <cp:lastPrinted>2017-09-07T13:43:44Z</cp:lastPrinted>
  <dcterms:created xsi:type="dcterms:W3CDTF">1998-04-24T02:12:15Z</dcterms:created>
  <dcterms:modified xsi:type="dcterms:W3CDTF">2021-11-02T13:14:46Z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4</vt:i4>
  </property>
  <property fmtid="{D5CDD505-2E9C-101B-9397-08002B2CF9AE}" pid="6" name="ScreenUsage">
    <vt:i4>3</vt:i4>
  </property>
  <property fmtid="{D5CDD505-2E9C-101B-9397-08002B2CF9AE}" pid="7" name="MailAddress">
    <vt:lpwstr>yang.r.yang@yale.edu</vt:lpwstr>
  </property>
  <property fmtid="{D5CDD505-2E9C-101B-9397-08002B2CF9AE}" pid="8" name="Other">
    <vt:lpwstr/>
  </property>
  <property fmtid="{D5CDD505-2E9C-101B-9397-08002B2CF9AE}" pid="9" name="DownloadOriginal">
    <vt:bool>false</vt:bool>
  </property>
  <property fmtid="{D5CDD505-2E9C-101B-9397-08002B2CF9AE}" pid="10" name="DownloadIEButton">
    <vt:bool>false</vt:bool>
  </property>
  <property fmtid="{D5CDD505-2E9C-101B-9397-08002B2CF9AE}" pid="11" name="UseBrowserColor">
    <vt:bool>true</vt:bool>
  </property>
  <property fmtid="{D5CDD505-2E9C-101B-9397-08002B2CF9AE}" pid="12" name="BackColor">
    <vt:i4>15132390</vt:i4>
  </property>
  <property fmtid="{D5CDD505-2E9C-101B-9397-08002B2CF9AE}" pid="13" name="TextColor">
    <vt:i4>0</vt:i4>
  </property>
  <property fmtid="{D5CDD505-2E9C-101B-9397-08002B2CF9AE}" pid="14" name="LinkColor">
    <vt:i4>16711782</vt:i4>
  </property>
  <property fmtid="{D5CDD505-2E9C-101B-9397-08002B2CF9AE}" pid="15" name="VisitedColor">
    <vt:i4>10040268</vt:i4>
  </property>
  <property fmtid="{D5CDD505-2E9C-101B-9397-08002B2CF9AE}" pid="16" name="TransparentButton">
    <vt:i4>0</vt:i4>
  </property>
  <property fmtid="{D5CDD505-2E9C-101B-9397-08002B2CF9AE}" pid="17" name="ButtonType">
    <vt:i4>3</vt:i4>
  </property>
  <property fmtid="{D5CDD505-2E9C-101B-9397-08002B2CF9AE}" pid="18" name="ShowNotes">
    <vt:bool>false</vt:bool>
  </property>
  <property fmtid="{D5CDD505-2E9C-101B-9397-08002B2CF9AE}" pid="19" name="NavBtnPos">
    <vt:i4>3</vt:i4>
  </property>
</Properties>
</file>