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</p:sldMasterIdLst>
  <p:notesMasterIdLst>
    <p:notesMasterId r:id="rId59"/>
  </p:notesMasterIdLst>
  <p:handoutMasterIdLst>
    <p:handoutMasterId r:id="rId60"/>
  </p:handoutMasterIdLst>
  <p:sldIdLst>
    <p:sldId id="321" r:id="rId3"/>
    <p:sldId id="894" r:id="rId4"/>
    <p:sldId id="500" r:id="rId5"/>
    <p:sldId id="694" r:id="rId6"/>
    <p:sldId id="902" r:id="rId7"/>
    <p:sldId id="903" r:id="rId8"/>
    <p:sldId id="734" r:id="rId9"/>
    <p:sldId id="410" r:id="rId10"/>
    <p:sldId id="411" r:id="rId11"/>
    <p:sldId id="412" r:id="rId12"/>
    <p:sldId id="413" r:id="rId13"/>
    <p:sldId id="414" r:id="rId14"/>
    <p:sldId id="735" r:id="rId15"/>
    <p:sldId id="510" r:id="rId16"/>
    <p:sldId id="524" r:id="rId17"/>
    <p:sldId id="525" r:id="rId18"/>
    <p:sldId id="482" r:id="rId19"/>
    <p:sldId id="527" r:id="rId20"/>
    <p:sldId id="511" r:id="rId21"/>
    <p:sldId id="539" r:id="rId22"/>
    <p:sldId id="528" r:id="rId23"/>
    <p:sldId id="562" r:id="rId24"/>
    <p:sldId id="561" r:id="rId25"/>
    <p:sldId id="737" r:id="rId26"/>
    <p:sldId id="567" r:id="rId27"/>
    <p:sldId id="568" r:id="rId28"/>
    <p:sldId id="569" r:id="rId29"/>
    <p:sldId id="570" r:id="rId30"/>
    <p:sldId id="571" r:id="rId31"/>
    <p:sldId id="529" r:id="rId32"/>
    <p:sldId id="530" r:id="rId33"/>
    <p:sldId id="531" r:id="rId34"/>
    <p:sldId id="738" r:id="rId35"/>
    <p:sldId id="484" r:id="rId36"/>
    <p:sldId id="507" r:id="rId37"/>
    <p:sldId id="485" r:id="rId38"/>
    <p:sldId id="683" r:id="rId39"/>
    <p:sldId id="487" r:id="rId40"/>
    <p:sldId id="486" r:id="rId41"/>
    <p:sldId id="574" r:id="rId42"/>
    <p:sldId id="575" r:id="rId43"/>
    <p:sldId id="576" r:id="rId44"/>
    <p:sldId id="620" r:id="rId45"/>
    <p:sldId id="621" r:id="rId46"/>
    <p:sldId id="622" r:id="rId47"/>
    <p:sldId id="623" r:id="rId48"/>
    <p:sldId id="624" r:id="rId49"/>
    <p:sldId id="684" r:id="rId50"/>
    <p:sldId id="625" r:id="rId51"/>
    <p:sldId id="626" r:id="rId52"/>
    <p:sldId id="627" r:id="rId53"/>
    <p:sldId id="628" r:id="rId54"/>
    <p:sldId id="629" r:id="rId55"/>
    <p:sldId id="630" r:id="rId56"/>
    <p:sldId id="688" r:id="rId57"/>
    <p:sldId id="631" r:id="rId5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4"/>
    <p:restoredTop sz="93773"/>
  </p:normalViewPr>
  <p:slideViewPr>
    <p:cSldViewPr snapToGrid="0">
      <p:cViewPr varScale="1">
        <p:scale>
          <a:sx n="132" d="100"/>
          <a:sy n="132" d="100"/>
        </p:scale>
        <p:origin x="12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F6257239-33D5-F549-BC93-C3641A07A4D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26DFE79-6D76-7F43-A653-56A6E46EF23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ACB81D-9DB0-E249-A6D8-CDD15F221E7F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2B4D288-1ECA-4A4A-BE02-D21EDBA34D1C}" type="slidenum">
              <a:rPr lang="en-US" altLang="x-none" sz="1300"/>
              <a:pPr algn="r"/>
              <a:t>12</a:t>
            </a:fld>
            <a:endParaRPr lang="en-US" altLang="x-none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21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C78A131-10E1-674D-9A15-BCDAADCC0292}" type="slidenum">
              <a:rPr lang="en-US" altLang="x-none" sz="1200">
                <a:solidFill>
                  <a:srgbClr val="000000"/>
                </a:solidFill>
              </a:rPr>
              <a:pPr algn="r"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32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499C0D-7060-554C-A761-8568A1B83355}" type="slidenum">
              <a:rPr lang="en-US" altLang="x-none" sz="1200">
                <a:solidFill>
                  <a:srgbClr val="000000"/>
                </a:solidFill>
              </a:rPr>
              <a:pPr algn="r"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7EE6951C-6103-504D-8F48-B35A4916C391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14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:syntax on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~/.vimrc</a:t>
            </a:r>
          </a:p>
        </p:txBody>
      </p:sp>
    </p:spTree>
    <p:extLst>
      <p:ext uri="{BB962C8B-B14F-4D97-AF65-F5344CB8AC3E}">
        <p14:creationId xmlns:p14="http://schemas.microsoft.com/office/powerpoint/2010/main" val="239801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72D1175-4DA0-7246-8300-4D49349C55C8}" type="slidenum">
              <a:rPr lang="en-US" altLang="x-none" sz="1200">
                <a:solidFill>
                  <a:srgbClr val="000000"/>
                </a:solidFill>
              </a:rPr>
              <a:pPr algn="r"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960BE70-CE0F-D74E-8D81-F73BE3955E65}" type="slidenum">
              <a:rPr lang="en-US" altLang="x-none" sz="1300">
                <a:solidFill>
                  <a:srgbClr val="000000"/>
                </a:solidFill>
              </a:rPr>
              <a:pPr algn="r"/>
              <a:t>15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35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79B9CA-AE67-8A43-8E5E-FA8993A1DC6B}" type="slidenum">
              <a:rPr lang="en-US" altLang="x-none" sz="1200">
                <a:solidFill>
                  <a:srgbClr val="000000"/>
                </a:solidFill>
              </a:rPr>
              <a:pPr algn="r"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4BE1ED-52DA-6C48-BD66-4CDA47C04CC8}" type="slidenum">
              <a:rPr lang="en-US" altLang="x-none" sz="1300">
                <a:solidFill>
                  <a:srgbClr val="000000"/>
                </a:solidFill>
              </a:rPr>
              <a:pPr algn="r"/>
              <a:t>16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38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9681629-A022-DD4C-84D8-0C70B9C39AFE}" type="slidenum">
              <a:rPr lang="en-US" altLang="x-none" sz="1200">
                <a:solidFill>
                  <a:srgbClr val="000000"/>
                </a:solidFill>
              </a:rPr>
              <a:pPr algn="r"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1FAC3D23-555D-0D41-B893-BD4622F44CF3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19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75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book as a program analogy: need to write chapter name, paragraph name, before you can write a sentence.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3ECE5D4-6985-924B-A55D-AA39A0F66BE2}" type="slidenum">
              <a:rPr lang="en-US" altLang="x-none" sz="1200"/>
              <a:pPr algn="r"/>
              <a:t>20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0900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169FD-EE53-AE4E-827C-744178A1A0DD}" type="slidenum">
              <a:rPr lang="en-US" altLang="x-none" sz="1300"/>
              <a:pPr algn="r"/>
              <a:t>21</a:t>
            </a:fld>
            <a:endParaRPr lang="en-US" altLang="x-none" sz="13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95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DBD3E77-240C-604B-81F7-621772877E40}" type="slidenum">
              <a:rPr lang="en-US" altLang="x-none" sz="1200"/>
              <a:pPr algn="r"/>
              <a:t>22</a:t>
            </a:fld>
            <a:endParaRPr lang="en-US" altLang="x-none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84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5F74D9A-04F0-6B43-854D-63D6BA711D09}" type="slidenum">
              <a:rPr lang="en-US" altLang="x-none" sz="1200">
                <a:solidFill>
                  <a:srgbClr val="000000"/>
                </a:solidFill>
              </a:rPr>
              <a:pPr algn="r"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159473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9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C3AEE5B-3AAB-0F43-A3A4-AE88E39DE723}" type="slidenum">
              <a:rPr lang="en-US" altLang="x-none" sz="1200">
                <a:solidFill>
                  <a:srgbClr val="000000"/>
                </a:solidFill>
              </a:rPr>
              <a:pPr algn="r"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3100013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8A06A40-364D-2D44-A95C-3843CF11EEC2}" type="slidenum">
              <a:rPr lang="en-US" altLang="x-none" sz="1200">
                <a:solidFill>
                  <a:srgbClr val="000000"/>
                </a:solidFill>
              </a:rPr>
              <a:pPr algn="r"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91838D-3389-6E46-8536-F6FD957069E2}" type="slidenum">
              <a:rPr lang="en-US" altLang="x-none" sz="1200">
                <a:solidFill>
                  <a:srgbClr val="000000"/>
                </a:solidFill>
              </a:rPr>
              <a:pPr algn="r"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743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EDBC0A-7498-A244-8040-A6D398645687}" type="slidenum">
              <a:rPr lang="en-US" altLang="x-none" sz="1200">
                <a:solidFill>
                  <a:srgbClr val="000000"/>
                </a:solidFill>
              </a:rPr>
              <a:pPr algn="r"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083D27-CFA2-014A-80FA-76740D03BE0C}" type="slidenum">
              <a:rPr lang="en-US" altLang="x-none" sz="1200">
                <a:solidFill>
                  <a:srgbClr val="000000"/>
                </a:solidFill>
              </a:rPr>
              <a:pPr algn="r"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835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BAB4BA-0339-1B49-9C78-9FB2FED379A9}" type="slidenum">
              <a:rPr lang="en-US" altLang="x-none" sz="1200">
                <a:solidFill>
                  <a:srgbClr val="000000"/>
                </a:solidFill>
              </a:rPr>
              <a:pPr algn="r"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187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892B287-CDAF-0F42-B37F-5DDB008306A5}" type="slidenum">
              <a:rPr lang="en-US" altLang="x-none" sz="1200">
                <a:solidFill>
                  <a:srgbClr val="000000"/>
                </a:solidFill>
              </a:rPr>
              <a:pPr algn="r"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312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1BAF734-353B-344C-96CA-3967A53F4A77}" type="slidenum">
              <a:rPr lang="en-US" altLang="x-none" sz="1300"/>
              <a:pPr algn="r"/>
              <a:t>30</a:t>
            </a:fld>
            <a:endParaRPr lang="en-US" altLang="x-none" sz="130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410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0F9205F-B172-C241-BB3C-2166A8882E47}" type="slidenum">
              <a:rPr lang="en-US" altLang="x-none" sz="1300"/>
              <a:pPr algn="r"/>
              <a:t>31</a:t>
            </a:fld>
            <a:endParaRPr lang="en-US" altLang="x-none" sz="1300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299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64D575-96E0-8942-9080-A939C5048736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71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4A82A0-C76E-8343-83B2-ADAC39552EA9}" type="slidenum">
              <a:rPr lang="en-US" altLang="x-none" sz="1200"/>
              <a:pPr/>
              <a:t>35</a:t>
            </a:fld>
            <a:endParaRPr lang="en-US" altLang="x-none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200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5DEC51-1B47-F74C-8EE3-E2B7A10B6311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24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26998B9-8D6F-684E-BC4F-BE4933ADF41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EB5F00-094D-9549-BC7F-88D2E9648253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94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FF937D-65F9-FB4D-BA64-4F8D1A65C2E5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40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409E23-32EF-1E46-8308-C2AFD21D58A7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15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42DA4-E939-9A42-9377-D48C1277D8D6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747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DD6B9E-CF51-D745-9D6C-018C353F2367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525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7AA4F0-C083-E84D-B312-20BE2BD2E832}" type="slidenum">
              <a:rPr lang="en-US" altLang="x-none" sz="1200">
                <a:solidFill>
                  <a:srgbClr val="000000"/>
                </a:solidFill>
              </a:rPr>
              <a:pPr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968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8127C2-FEA9-F643-9701-40DCBD9FC47A}" type="slidenum">
              <a:rPr lang="en-US" altLang="x-none" sz="1200">
                <a:solidFill>
                  <a:srgbClr val="000000"/>
                </a:solidFill>
              </a:rPr>
              <a:pPr/>
              <a:t>43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7174A-E133-E746-9015-1C1935984CEC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A046C6-E8DE-7040-8DDC-9E821DFE012A}" type="slidenum">
              <a:rPr lang="en-US" altLang="x-none" sz="1200">
                <a:solidFill>
                  <a:srgbClr val="000000"/>
                </a:solidFill>
              </a:rPr>
              <a:pPr/>
              <a:t>45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531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54D43E-16E3-0148-AED1-B06086BC7891}" type="slidenum">
              <a:rPr lang="en-US" altLang="x-none" sz="1200"/>
              <a:pPr/>
              <a:t>46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74596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8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E6BCB6-374F-A44F-B6CA-874EBE430882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769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B85DEB-F442-0942-9B81-6FE5779298FB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165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49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619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A7210-680F-6C48-B758-56E7738B0C30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367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B92FB9-E9CB-BA48-BF86-FE3BAEB53447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85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39525F-26A3-8A40-92F1-758810C5114F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5348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710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54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673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55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7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56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9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9D9FBE3-043A-EC42-A137-73510E5EE52F}" type="slidenum">
              <a:rPr lang="en-US" altLang="x-none" sz="1300"/>
              <a:pPr algn="r"/>
              <a:t>7</a:t>
            </a:fld>
            <a:endParaRPr lang="en-US" altLang="x-none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8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73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2E3E610-FD62-B148-BDBB-20BE2C9185D4}" type="slidenum">
              <a:rPr lang="en-US" altLang="x-none" sz="1300"/>
              <a:pPr algn="r"/>
              <a:t>9</a:t>
            </a:fld>
            <a:endParaRPr lang="en-US" altLang="x-none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38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C36C515-FC98-D844-AAAA-F53F4F48FFE7}" type="slidenum">
              <a:rPr lang="en-US" altLang="x-none" sz="1300"/>
              <a:pPr algn="r"/>
              <a:t>10</a:t>
            </a:fld>
            <a:endParaRPr lang="en-US" altLang="x-none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52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0B56AD2-0727-A14B-A0B5-4340C218F56A}" type="slidenum">
              <a:rPr lang="en-US" altLang="x-none" sz="1300"/>
              <a:pPr algn="r"/>
              <a:t>11</a:t>
            </a:fld>
            <a:endParaRPr lang="en-US" altLang="x-none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49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9426-E9DB-D540-AF30-377CE1C87D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5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A86E9-BEF4-794C-9026-79223C6359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14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65434-1BAD-864F-B25D-BC6B25C26D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15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1DB6703-8C97-364C-A74E-1AD7185923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5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BF58C5-8D5F-F643-830A-8F90673D576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864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EEEBB1B-1C64-FD40-98B1-5062AA8BE1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13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50A5E4-3740-B547-9DF5-DAD7B48FD6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64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23860FD-E4F9-AE46-A3A3-43EB2BA509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4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0D13F75-DF62-6946-A8BE-9F45BBF5EF0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883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D44F305-E475-7A4C-B700-308BE6099E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BF2989-DEA4-F24F-BBDA-E8E14A521C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66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48E9E-05EC-704A-AF8C-781DB87A06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3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39B8B4D-72F0-5D4F-AEF9-E2449DC494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1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745E98A-05CE-0F42-AF62-F634B8D0DB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3510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F953954-6109-9D4C-82EC-E1D0C2299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20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8EF94-11EA-384F-B509-A6D4674895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47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E4FF6-74BF-8241-85AF-AD5B9177CC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560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E95DA-890D-254D-B430-09D6520D4B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9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945E9-9AE7-7346-9A92-DEFAC7C13C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60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F67F3-5E27-D246-A9FE-624DE67DA3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90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0BA0-81A6-CB46-9CC0-7E3E038E74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09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7A55A-D4E4-394C-952B-85608C370F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020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128BC3-ABEC-2144-AD5B-098F20C77C7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8" r:id="rId1"/>
    <p:sldLayoutId id="2147487319" r:id="rId2"/>
    <p:sldLayoutId id="2147487320" r:id="rId3"/>
    <p:sldLayoutId id="2147487321" r:id="rId4"/>
    <p:sldLayoutId id="2147487322" r:id="rId5"/>
    <p:sldLayoutId id="2147487323" r:id="rId6"/>
    <p:sldLayoutId id="2147487324" r:id="rId7"/>
    <p:sldLayoutId id="2147487325" r:id="rId8"/>
    <p:sldLayoutId id="2147487326" r:id="rId9"/>
    <p:sldLayoutId id="2147487327" r:id="rId10"/>
    <p:sldLayoutId id="2147487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D9C874E-FCAA-284C-BD0E-0BCB53A6DC3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9" r:id="rId1"/>
    <p:sldLayoutId id="2147487330" r:id="rId2"/>
    <p:sldLayoutId id="2147487331" r:id="rId3"/>
    <p:sldLayoutId id="2147487332" r:id="rId4"/>
    <p:sldLayoutId id="2147487333" r:id="rId5"/>
    <p:sldLayoutId id="2147487334" r:id="rId6"/>
    <p:sldLayoutId id="2147487335" r:id="rId7"/>
    <p:sldLayoutId id="2147487336" r:id="rId8"/>
    <p:sldLayoutId id="2147487337" r:id="rId9"/>
    <p:sldLayoutId id="2147487338" r:id="rId10"/>
    <p:sldLayoutId id="21474873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6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409701"/>
            <a:ext cx="7772400" cy="1847850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Programming: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UDP,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AC117-B754-3D4F-BC6B-943A86E1B6B1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960750-AED2-9444-8709-8DF5C56E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07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B7013-3ACE-3140-9745-221EC5AEDB5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1682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295400" cy="12954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1188" y="457200"/>
            <a:ext cx="8075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Translation and Execution</a:t>
            </a: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590800" y="13716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source code</a:t>
            </a: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2667000" y="2438400"/>
            <a:ext cx="3810000" cy="5334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compiler</a:t>
            </a:r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12"/>
          <p:cNvSpPr>
            <a:spLocks noChangeShapeType="1"/>
          </p:cNvSpPr>
          <p:nvPr/>
        </p:nvSpPr>
        <p:spPr bwMode="auto">
          <a:xfrm>
            <a:off x="5334000" y="4038600"/>
            <a:ext cx="838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Windows</a:t>
            </a: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1752600" y="4038600"/>
            <a:ext cx="1879600" cy="3048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4800600" y="4419600"/>
            <a:ext cx="22098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Android</a:t>
            </a:r>
          </a:p>
        </p:txBody>
      </p:sp>
      <p:sp>
        <p:nvSpPr>
          <p:cNvPr id="71691" name="Oval 18"/>
          <p:cNvSpPr>
            <a:spLocks noChangeArrowheads="1"/>
          </p:cNvSpPr>
          <p:nvPr/>
        </p:nvSpPr>
        <p:spPr bwMode="auto">
          <a:xfrm>
            <a:off x="2514600" y="34290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bytecode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20"/>
          <p:cNvSpPr>
            <a:spLocks noChangeArrowheads="1"/>
          </p:cNvSpPr>
          <p:nvPr/>
        </p:nvSpPr>
        <p:spPr bwMode="auto">
          <a:xfrm>
            <a:off x="25146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Mac</a:t>
            </a:r>
          </a:p>
        </p:txBody>
      </p:sp>
      <p:pic>
        <p:nvPicPr>
          <p:cNvPr id="71694" name="Picture 26" descr="power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1600200" cy="1173163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Line 29"/>
          <p:cNvSpPr>
            <a:spLocks noChangeShapeType="1"/>
          </p:cNvSpPr>
          <p:nvPr/>
        </p:nvSpPr>
        <p:spPr bwMode="auto">
          <a:xfrm>
            <a:off x="3886200" y="4038600"/>
            <a:ext cx="76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9"/>
          <p:cNvSpPr>
            <a:spLocks noChangeArrowheads="1"/>
          </p:cNvSpPr>
          <p:nvPr/>
        </p:nvSpPr>
        <p:spPr bwMode="auto">
          <a:xfrm>
            <a:off x="7086600" y="4419600"/>
            <a:ext cx="19812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for Linux</a:t>
            </a:r>
          </a:p>
        </p:txBody>
      </p:sp>
      <p:pic>
        <p:nvPicPr>
          <p:cNvPr id="71697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143000" cy="11430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715000"/>
            <a:ext cx="55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849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0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Comparing Traditional (e.g., C/C++) and Java Software Development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817635"/>
            <a:ext cx="3861619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 developer writes a program in C/C++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C/C++ source code is generally considered proprietary, and not released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developer compiles the C/C++ program for each platform it intends to support, and distributes one version for each platform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thus each program has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multiple compiled </a:t>
            </a:r>
            <a:r>
              <a:rPr lang="en-US" altLang="x-none" sz="1600" dirty="0">
                <a:ea typeface="ＭＳ Ｐゴシック" charset="-128"/>
              </a:rPr>
              <a:t>versions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  <a:ea typeface="ＭＳ Ｐゴシック" charset="-128"/>
              </a:rPr>
              <a:t>each compiled version can run by itself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Platform dependency handled by each software developer</a:t>
            </a:r>
          </a:p>
        </p:txBody>
      </p:sp>
      <p:sp>
        <p:nvSpPr>
          <p:cNvPr id="737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DADEA-9354-AE4E-AFF2-F8B7C1A03CF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Traditional, e.g., C/C++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4876800" y="17526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/>
              <a:t>A developer writes a program in Java</a:t>
            </a:r>
          </a:p>
          <a:p>
            <a:pPr algn="l"/>
            <a:r>
              <a:rPr lang="en-US" altLang="x-none" sz="1800" dirty="0"/>
              <a:t>The Java source code is generally considered proprietary, and not released</a:t>
            </a:r>
            <a:br>
              <a:rPr lang="en-US" altLang="x-none" sz="1800" dirty="0"/>
            </a:br>
            <a:endParaRPr lang="en-US" altLang="x-none" sz="1800" dirty="0"/>
          </a:p>
          <a:p>
            <a:pPr algn="l"/>
            <a:r>
              <a:rPr lang="en-US" altLang="x-none" sz="1800" dirty="0"/>
              <a:t>The developer compiles the Java program to bytecode, and distributes the bytecode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/>
              <a:t>thus each program has only </a:t>
            </a:r>
            <a:r>
              <a:rPr lang="en-US" altLang="x-none" sz="1600" dirty="0">
                <a:solidFill>
                  <a:srgbClr val="FF0000"/>
                </a:solidFill>
              </a:rPr>
              <a:t>one compiled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</a:rPr>
              <a:t>the compiled bytecode needs an interpreter for each platform</a:t>
            </a:r>
          </a:p>
          <a:p>
            <a:pPr algn="l">
              <a:buSzPct val="75000"/>
            </a:pPr>
            <a:r>
              <a:rPr lang="en-US" altLang="x-none" sz="1800" dirty="0">
                <a:solidFill>
                  <a:srgbClr val="FF0000"/>
                </a:solidFill>
              </a:rPr>
              <a:t>Platform dependency handled by platform vendor</a:t>
            </a:r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4924425" y="1371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302912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7577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1144D-A651-6D4A-8BB1-AB139A3BE8F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77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8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7578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7578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8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7578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9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Oval 30"/>
          <p:cNvSpPr>
            <a:spLocks noChangeArrowheads="1"/>
          </p:cNvSpPr>
          <p:nvPr/>
        </p:nvSpPr>
        <p:spPr bwMode="auto">
          <a:xfrm>
            <a:off x="914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94" name="Oval 31"/>
          <p:cNvSpPr>
            <a:spLocks noChangeArrowheads="1"/>
          </p:cNvSpPr>
          <p:nvPr/>
        </p:nvSpPr>
        <p:spPr bwMode="auto">
          <a:xfrm>
            <a:off x="6731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1/bytecode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358900" y="50292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Oval 36"/>
          <p:cNvSpPr>
            <a:spLocks noChangeArrowheads="1"/>
          </p:cNvSpPr>
          <p:nvPr/>
        </p:nvSpPr>
        <p:spPr bwMode="auto">
          <a:xfrm>
            <a:off x="2819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97" name="Oval 37"/>
          <p:cNvSpPr>
            <a:spLocks noChangeArrowheads="1"/>
          </p:cNvSpPr>
          <p:nvPr/>
        </p:nvSpPr>
        <p:spPr bwMode="auto">
          <a:xfrm>
            <a:off x="26670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2/bytecode</a:t>
            </a:r>
          </a:p>
        </p:txBody>
      </p:sp>
      <p:sp>
        <p:nvSpPr>
          <p:cNvPr id="75798" name="Line 42"/>
          <p:cNvSpPr>
            <a:spLocks noChangeShapeType="1"/>
          </p:cNvSpPr>
          <p:nvPr/>
        </p:nvSpPr>
        <p:spPr bwMode="auto">
          <a:xfrm>
            <a:off x="4495800" y="51816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43"/>
          <p:cNvSpPr>
            <a:spLocks noChangeShapeType="1"/>
          </p:cNvSpPr>
          <p:nvPr/>
        </p:nvSpPr>
        <p:spPr bwMode="auto">
          <a:xfrm flipH="1">
            <a:off x="3352800" y="51054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Oval 44"/>
          <p:cNvSpPr>
            <a:spLocks noChangeArrowheads="1"/>
          </p:cNvSpPr>
          <p:nvPr/>
        </p:nvSpPr>
        <p:spPr bwMode="auto">
          <a:xfrm>
            <a:off x="55499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1</a:t>
            </a:r>
          </a:p>
        </p:txBody>
      </p:sp>
      <p:sp>
        <p:nvSpPr>
          <p:cNvPr id="75801" name="Oval 45"/>
          <p:cNvSpPr>
            <a:spLocks noChangeArrowheads="1"/>
          </p:cNvSpPr>
          <p:nvPr/>
        </p:nvSpPr>
        <p:spPr bwMode="auto">
          <a:xfrm>
            <a:off x="7467600" y="56388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n</a:t>
            </a:r>
          </a:p>
        </p:txBody>
      </p:sp>
      <p:sp>
        <p:nvSpPr>
          <p:cNvPr id="75802" name="Line 46"/>
          <p:cNvSpPr>
            <a:spLocks noChangeShapeType="1"/>
          </p:cNvSpPr>
          <p:nvPr/>
        </p:nvSpPr>
        <p:spPr bwMode="auto">
          <a:xfrm>
            <a:off x="7073900" y="58674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  <p:sp>
        <p:nvSpPr>
          <p:cNvPr id="75804" name="Text Box 48"/>
          <p:cNvSpPr txBox="1">
            <a:spLocks noChangeArrowheads="1"/>
          </p:cNvSpPr>
          <p:nvPr/>
        </p:nvSpPr>
        <p:spPr bwMode="auto">
          <a:xfrm>
            <a:off x="8229600" y="40386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87965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Recall: Java Programming Steps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660A925-531F-A741-B3BF-EDEB3C837C4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108585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Programming in Java consists of 3 simple steps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Create and edit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source 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(.java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Compile into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bytecode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(.class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Execute bytecode with a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interpreter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78463" y="5189538"/>
            <a:ext cx="2522537" cy="790575"/>
            <a:chOff x="3312" y="3336"/>
            <a:chExt cx="1589" cy="498"/>
          </a:xfrm>
        </p:grpSpPr>
        <p:pic>
          <p:nvPicPr>
            <p:cNvPr id="7988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90" name="Text Box 9"/>
            <p:cNvSpPr txBox="1">
              <a:spLocks noChangeArrowheads="1"/>
            </p:cNvSpPr>
            <p:nvPr/>
          </p:nvSpPr>
          <p:spPr bwMode="auto">
            <a:xfrm>
              <a:off x="3437" y="333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run</a:t>
              </a:r>
            </a:p>
          </p:txBody>
        </p:sp>
        <p:sp>
          <p:nvSpPr>
            <p:cNvPr id="79891" name="Text Box 10"/>
            <p:cNvSpPr txBox="1">
              <a:spLocks noChangeArrowheads="1"/>
            </p:cNvSpPr>
            <p:nvPr/>
          </p:nvSpPr>
          <p:spPr bwMode="auto">
            <a:xfrm>
              <a:off x="4368" y="3522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9450" y="4800600"/>
            <a:ext cx="1646238" cy="1646238"/>
            <a:chOff x="79" y="3143"/>
            <a:chExt cx="1037" cy="1037"/>
          </a:xfrm>
        </p:grpSpPr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</p:txBody>
        </p:sp>
        <p:pic>
          <p:nvPicPr>
            <p:cNvPr id="7988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325688" y="4800600"/>
            <a:ext cx="3151187" cy="1646238"/>
            <a:chOff x="1326" y="3091"/>
            <a:chExt cx="1985" cy="1037"/>
          </a:xfrm>
        </p:grpSpPr>
        <p:pic>
          <p:nvPicPr>
            <p:cNvPr id="7987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493" y="3336"/>
              <a:ext cx="6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grpSp>
          <p:nvGrpSpPr>
            <p:cNvPr id="79881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79883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9884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500">
                  <a:latin typeface="Times New Roman" charset="0"/>
                </a:endParaRPr>
              </a:p>
            </p:txBody>
          </p:sp>
          <p:sp>
            <p:nvSpPr>
              <p:cNvPr id="79885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r>
                  <a:rPr lang="en-GB" altLang="x-none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algn="ctr">
                  <a:lnSpc>
                    <a:spcPct val="93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endParaRPr lang="en-GB" altLang="x-none" sz="5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35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FC3491-0334-1B41-93D7-93C7A0B256B5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u="sng" dirty="0">
                <a:solidFill>
                  <a:srgbClr val="3333CC"/>
                </a:solidFill>
              </a:rPr>
              <a:t>Programming in Java (Step 1): Create/Edit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dirty="0"/>
              <a:t>The basic way is to use a </a:t>
            </a:r>
            <a:r>
              <a:rPr lang="en-US" altLang="x-none" u="sng" dirty="0"/>
              <a:t>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Example editors: vim, sublime, Notepad, </a:t>
            </a:r>
            <a:r>
              <a:rPr lang="en-US" altLang="x-none" dirty="0" err="1">
                <a:ea typeface="ＭＳ Ｐゴシック" charset="-128"/>
              </a:rPr>
              <a:t>TextEdit</a:t>
            </a:r>
            <a:r>
              <a:rPr lang="en-US" altLang="x-none" dirty="0">
                <a:ea typeface="ＭＳ Ｐゴシック" charset="-128"/>
              </a:rPr>
              <a:t> (Format/Make Plain Text) etc.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Note: MS Word is </a:t>
            </a:r>
            <a:r>
              <a:rPr lang="en-US" altLang="x-none" b="1" dirty="0">
                <a:ea typeface="ＭＳ Ｐゴシック" charset="-128"/>
              </a:rPr>
              <a:t>NOT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a 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key is that your .java file </a:t>
            </a:r>
            <a:r>
              <a:rPr lang="en-US" altLang="x-none" b="1" i="1" dirty="0">
                <a:ea typeface="ＭＳ Ｐゴシック" charset="-128"/>
              </a:rPr>
              <a:t>cannot</a:t>
            </a:r>
            <a:r>
              <a:rPr lang="en-US" altLang="x-none" dirty="0">
                <a:ea typeface="ＭＳ Ｐゴシック" charset="-128"/>
              </a:rPr>
              <a:t> include any markup or stylistic formatting; just text.</a:t>
            </a:r>
          </a:p>
          <a:p>
            <a:pPr lvl="1" algn="l">
              <a:lnSpc>
                <a:spcPct val="90000"/>
              </a:lnSpc>
              <a:buClrTx/>
              <a:buSzPct val="75000"/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800100" lvl="1" indent="-34290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You enter your Java code following Java Language syntax (more soon).</a:t>
            </a:r>
          </a:p>
        </p:txBody>
      </p:sp>
    </p:spTree>
    <p:extLst>
      <p:ext uri="{BB962C8B-B14F-4D97-AF65-F5344CB8AC3E}">
        <p14:creationId xmlns:p14="http://schemas.microsoft.com/office/powerpoint/2010/main" val="1678127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F07BA1-E12C-8A4D-A17B-DC44FEC2763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2): Compile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Compile a Java program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javac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Take a look to see that </a:t>
            </a:r>
            <a:r>
              <a:rPr lang="en-US" altLang="x-none" sz="2400" dirty="0" err="1">
                <a:solidFill>
                  <a:srgbClr val="000000"/>
                </a:solidFill>
              </a:rPr>
              <a:t>HelloWorld.class</a:t>
            </a:r>
            <a:r>
              <a:rPr lang="en-US" altLang="x-none" sz="2400" dirty="0">
                <a:solidFill>
                  <a:srgbClr val="000000"/>
                </a:solidFill>
              </a:rPr>
              <a:t> is generated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ls </a:t>
            </a:r>
            <a:br>
              <a:rPr lang="en-US" altLang="x-none" sz="2400" dirty="0">
                <a:solidFill>
                  <a:srgbClr val="3333CC"/>
                </a:solidFill>
                <a:latin typeface="Arial" charset="0"/>
              </a:rPr>
            </a:b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HelloWorld.class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3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71560A-0616-9B48-9B2A-51353DEC1FD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3): Execute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Run Java interpreter</a:t>
            </a:r>
          </a:p>
          <a:p>
            <a:pPr algn="l">
              <a:spcBef>
                <a:spcPts val="600"/>
              </a:spcBef>
              <a:buClrTx/>
              <a:buFontTx/>
              <a:buNone/>
            </a:pP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   $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2647815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First Java Program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0FF3-0AD6-B240-AAB6-05402A7E4DB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3971" name="Rectangle 3"/>
          <p:cNvSpPr txBox="1">
            <a:spLocks/>
          </p:cNvSpPr>
          <p:nvPr/>
        </p:nvSpPr>
        <p:spPr bwMode="auto">
          <a:xfrm>
            <a:off x="685800" y="1676400"/>
            <a:ext cx="7315200" cy="28956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/*************************************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Prints </a:t>
            </a:r>
            <a:r>
              <a:rPr lang="en-GB" altLang="en-US" sz="1800" dirty="0">
                <a:latin typeface="Courier New" charset="0"/>
              </a:rPr>
              <a:t>“</a:t>
            </a:r>
            <a:r>
              <a:rPr lang="en-GB" altLang="x-none" sz="1800" dirty="0">
                <a:latin typeface="Courier New" charset="0"/>
              </a:rPr>
              <a:t>Hello World</a:t>
            </a:r>
            <a:r>
              <a:rPr lang="en-GB" altLang="en-US" sz="1800" dirty="0">
                <a:latin typeface="Courier New" charset="0"/>
              </a:rPr>
              <a:t>”</a:t>
            </a:r>
            <a:endParaRPr lang="en-GB" altLang="x-none" sz="1800" dirty="0">
              <a:latin typeface="Courier New" charset="0"/>
            </a:endParaRP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Everyone</a:t>
            </a:r>
            <a:r>
              <a:rPr lang="en-GB" altLang="en-US" sz="1800" dirty="0">
                <a:latin typeface="Courier New" charset="0"/>
              </a:rPr>
              <a:t>’</a:t>
            </a:r>
            <a:r>
              <a:rPr lang="en-GB" altLang="x-none" sz="1800" dirty="0">
                <a:latin typeface="Courier New" charset="0"/>
              </a:rPr>
              <a:t>s first Java program.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*************************************/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public class Hello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public static void main(String[] </a:t>
            </a:r>
            <a:r>
              <a:rPr lang="en-GB" altLang="x-none" sz="1800" dirty="0" err="1">
                <a:latin typeface="Courier New" charset="0"/>
              </a:rPr>
              <a:t>args</a:t>
            </a:r>
            <a:r>
              <a:rPr lang="en-GB" altLang="x-none" sz="1800" dirty="0">
                <a:latin typeface="Courier New" charset="0"/>
              </a:rPr>
              <a:t>)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    </a:t>
            </a:r>
            <a:r>
              <a:rPr lang="en-GB" altLang="x-none" sz="1800" dirty="0" err="1">
                <a:latin typeface="Courier New" charset="0"/>
              </a:rPr>
              <a:t>System.out.println</a:t>
            </a:r>
            <a:r>
              <a:rPr lang="en-GB" altLang="x-none" sz="1800" dirty="0">
                <a:latin typeface="Courier New" charset="0"/>
              </a:rPr>
              <a:t>("Hello, world!");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}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80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Another Java Program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77B6-F784-2644-BCE9-8DB999152B8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600200"/>
            <a:ext cx="7315200" cy="2286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public class Hello2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args</a:t>
            </a:r>
            <a:r>
              <a:rPr lang="en-GB" sz="1800" kern="0" dirty="0">
                <a:latin typeface="Courier New" pitchFamily="49" charset="0"/>
                <a:ea typeface="+mn-ea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63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9A47FE-421F-6444-97B1-4364EA719988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Programming in Java: Method 2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sz="2000" dirty="0"/>
              <a:t>Another way is to use an </a:t>
            </a:r>
            <a:r>
              <a:rPr lang="en-US" altLang="x-none" sz="2000" u="sng" dirty="0"/>
              <a:t>Integrated Development Environment (IDE)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Example IDEs: Eclipse, IDEA</a:t>
            </a:r>
            <a:r>
              <a:rPr lang="en-US" altLang="zh-CN" sz="1800" dirty="0">
                <a:ea typeface="ＭＳ Ｐゴシック" charset="-128"/>
              </a:rPr>
              <a:t>,</a:t>
            </a:r>
            <a:r>
              <a:rPr lang="zh-CN" altLang="en-US" sz="1800" dirty="0">
                <a:ea typeface="ＭＳ Ｐゴシック" charset="-128"/>
              </a:rPr>
              <a:t> </a:t>
            </a:r>
            <a:r>
              <a:rPr lang="en-US" altLang="x-none" sz="1800" dirty="0" err="1">
                <a:ea typeface="ＭＳ Ｐゴシック" charset="-128"/>
              </a:rPr>
              <a:t>DrJava</a:t>
            </a:r>
            <a:r>
              <a:rPr lang="en-US" altLang="x-none" sz="1800" dirty="0">
                <a:ea typeface="ＭＳ Ｐゴシック" charset="-128"/>
              </a:rPr>
              <a:t>, etc.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IDE usually presents the user with a space for text (like an editor) but layers </a:t>
            </a:r>
            <a:r>
              <a:rPr lang="en-US" altLang="x-none" sz="1800" i="1" dirty="0">
                <a:ea typeface="ＭＳ Ｐゴシック" charset="-128"/>
              </a:rPr>
              <a:t>additional features</a:t>
            </a:r>
            <a:r>
              <a:rPr lang="en-US" altLang="x-none" sz="1800" dirty="0">
                <a:ea typeface="ＭＳ Ｐゴシック" charset="-128"/>
              </a:rPr>
              <a:t> on top of the text for the user's benefit.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Note: The underlying file contains pure text, just like a text editor.</a:t>
            </a:r>
          </a:p>
          <a:p>
            <a:pPr marL="742950" lvl="1" indent="-28575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These features can be very useful and save time.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ea typeface="ＭＳ Ｐゴシック" charset="-128"/>
              </a:rPr>
              <a:t>Example features are GUI compile, GUI execution, code completion, and syntax highlighting.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IDEs take more time to get started than a simple text editor, e.g., 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set up where to find the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x-none" sz="1800" dirty="0">
                <a:ea typeface="ＭＳ Ｐゴシック" charset="-128"/>
              </a:rPr>
              <a:t>java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x-none" sz="1800" dirty="0">
                <a:ea typeface="ＭＳ Ｐゴシック" charset="-128"/>
              </a:rPr>
              <a:t> and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ea typeface="ＭＳ Ｐゴシック" charset="-128"/>
              </a:rPr>
              <a:t>javac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programs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find out where does the IDE save my file</a:t>
            </a:r>
          </a:p>
        </p:txBody>
      </p:sp>
    </p:spTree>
    <p:extLst>
      <p:ext uri="{BB962C8B-B14F-4D97-AF65-F5344CB8AC3E}">
        <p14:creationId xmlns:p14="http://schemas.microsoft.com/office/powerpoint/2010/main" val="28649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 sockets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9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Java Syntax Structure: A Top-Down View</a:t>
            </a: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533400" y="3165986"/>
            <a:ext cx="7772400" cy="3082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public class </a:t>
            </a:r>
            <a:r>
              <a:rPr lang="en-GB" sz="1800" b="1" i="1" dirty="0">
                <a:cs typeface="+mn-cs"/>
              </a:rPr>
              <a:t>&lt;class name&gt;</a:t>
            </a:r>
            <a:r>
              <a:rPr lang="en-GB" sz="1800" dirty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public static void main(String[] </a:t>
            </a:r>
            <a:r>
              <a:rPr lang="en-GB" sz="1800" dirty="0" err="1">
                <a:latin typeface="Courier New" charset="0"/>
                <a:cs typeface="+mn-cs"/>
              </a:rPr>
              <a:t>args</a:t>
            </a:r>
            <a:r>
              <a:rPr lang="en-GB" sz="1800" dirty="0">
                <a:latin typeface="Courier New" charset="0"/>
                <a:cs typeface="+mn-cs"/>
              </a:rPr>
              <a:t>) {</a:t>
            </a:r>
            <a:br>
              <a:rPr lang="en-GB" sz="1800" dirty="0">
                <a:latin typeface="Courier New" charset="0"/>
                <a:cs typeface="+mn-cs"/>
              </a:rPr>
            </a:br>
            <a:endParaRPr lang="en-GB" sz="1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  <a:b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</a:br>
            <a:endParaRPr lang="en-GB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GB" sz="1600" dirty="0">
              <a:latin typeface="Courier New" charset="0"/>
            </a:endParaRPr>
          </a:p>
        </p:txBody>
      </p:sp>
      <p:sp>
        <p:nvSpPr>
          <p:cNvPr id="942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0C8EE-9834-9E41-AF20-029A6678957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0" y="1371600"/>
            <a:ext cx="7042150" cy="1981200"/>
            <a:chOff x="232" y="576"/>
            <a:chExt cx="4436" cy="1248"/>
          </a:xfrm>
        </p:grpSpPr>
        <p:sp>
          <p:nvSpPr>
            <p:cNvPr id="94219" name="Text Box 6"/>
            <p:cNvSpPr txBox="1">
              <a:spLocks noChangeArrowheads="1"/>
            </p:cNvSpPr>
            <p:nvPr/>
          </p:nvSpPr>
          <p:spPr bwMode="auto">
            <a:xfrm>
              <a:off x="232" y="576"/>
              <a:ext cx="44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class: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name, defined in a </a:t>
              </a: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file with same name</a:t>
              </a:r>
              <a:br>
                <a:rPr lang="en-US" altLang="x-none" sz="2000">
                  <a:solidFill>
                    <a:srgbClr val="FF0000"/>
                  </a:solidFill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follow: </a:t>
              </a:r>
              <a:r>
                <a:rPr lang="en-US" altLang="x-none" sz="2000">
                  <a:solidFill>
                    <a:srgbClr val="A50021"/>
                  </a:solidFill>
                  <a:latin typeface="Verdana" charset="0"/>
                </a:rPr>
                <a:t>capitalize each English word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methods</a:t>
              </a:r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 flipH="1">
              <a:off x="1048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0" y="3698863"/>
            <a:ext cx="5370513" cy="2243137"/>
            <a:chOff x="3810000" y="3962400"/>
            <a:chExt cx="5371137" cy="2243154"/>
          </a:xfrm>
        </p:grpSpPr>
        <p:sp>
          <p:nvSpPr>
            <p:cNvPr id="94215" name="Line 13"/>
            <p:cNvSpPr>
              <a:spLocks noChangeShapeType="1"/>
            </p:cNvSpPr>
            <p:nvPr/>
          </p:nvSpPr>
          <p:spPr bwMode="auto">
            <a:xfrm flipH="1" flipV="1">
              <a:off x="4114800" y="3962400"/>
              <a:ext cx="457201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216" name="Text Box 6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5371137" cy="1938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method: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</a:t>
              </a:r>
              <a:r>
                <a:rPr lang="en-US" altLang="x-none" sz="2000">
                  <a:latin typeface="Verdana" charset="0"/>
                </a:rPr>
                <a:t>: lowercase first 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latin typeface="Verdana" charset="0"/>
                </a:rPr>
                <a:t>word, capital following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statements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5562600"/>
            <a:ext cx="3979863" cy="1295400"/>
            <a:chOff x="1968" y="2176"/>
            <a:chExt cx="2507" cy="816"/>
          </a:xfrm>
        </p:grpSpPr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250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 b="1">
                  <a:latin typeface="Verdana" charset="0"/>
                </a:rPr>
                <a:t>statement</a:t>
              </a:r>
              <a:r>
                <a:rPr lang="en-US" altLang="x-none" sz="2000">
                  <a:latin typeface="Verdana" charset="0"/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a command to be executed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end with ;</a:t>
              </a: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2544" y="21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7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 sz="3200">
                <a:ea typeface="ＭＳ Ｐゴシック" charset="-128"/>
              </a:rPr>
              <a:t>The </a:t>
            </a:r>
            <a:r>
              <a:rPr lang="en-GB" altLang="x-none" sz="3200">
                <a:latin typeface="Courier New" charset="0"/>
                <a:ea typeface="ＭＳ Ｐゴシック" charset="-128"/>
              </a:rPr>
              <a:t>System.out.println </a:t>
            </a:r>
            <a:r>
              <a:rPr lang="en-GB" altLang="x-none" sz="3200">
                <a:ea typeface="ＭＳ Ｐゴシック" charset="-128"/>
              </a:rPr>
              <a:t>statement </a:t>
            </a:r>
            <a:endParaRPr lang="en-US" altLang="x-none" sz="3200">
              <a:latin typeface="Courier New" charset="0"/>
              <a:ea typeface="ＭＳ Ｐゴシック" charset="-128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pronounced "print-</a:t>
            </a:r>
            <a:r>
              <a:rPr lang="en-GB" altLang="x-none" dirty="0" err="1">
                <a:ea typeface="ＭＳ Ｐゴシック" charset="-128"/>
              </a:rPr>
              <a:t>linn</a:t>
            </a:r>
            <a:r>
              <a:rPr lang="en-GB" altLang="en-US" dirty="0">
                <a:ea typeface="ＭＳ Ｐゴシック" charset="-128"/>
              </a:rPr>
              <a:t>”</a:t>
            </a:r>
            <a:endParaRPr lang="en-GB" altLang="x-none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Two ways to use 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ea typeface="ＭＳ Ｐゴシック" charset="-128"/>
              </a:rPr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altLang="x-none" sz="8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(&lt;string&gt;);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the given message &lt;string&gt; as output.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a blank line of output.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93DE9-AC4D-E241-B839-9FB8E7C5F441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731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Java program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top-down 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bottom-up view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830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A5D12-1852-AE48-8231-6BF1E4FADB4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1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E3B2-55DA-724E-BF1D-BE743569A09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60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E5F3F-E9DA-3A44-85F8-EC08359D9B6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</a:pPr>
            <a:r>
              <a:rPr lang="en-US" altLang="x-none" sz="2000" dirty="0">
                <a:solidFill>
                  <a:srgbClr val="000000"/>
                </a:solidFill>
              </a:rPr>
              <a:t>Basic Java syntax units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white space and comments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identifiers (words)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symbols: { } </a:t>
            </a: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x-none" sz="2000" dirty="0">
                <a:solidFill>
                  <a:srgbClr val="000000"/>
                </a:solidFill>
              </a:rPr>
              <a:t> ( ) &lt; &gt;  [ ] ; = …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strings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numbers</a:t>
            </a:r>
          </a:p>
          <a:p>
            <a:pPr lvl="1" algn="l"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31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AA9E6C-E563-3D44-973A-B1194953589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Syntax: White Space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39775" indent="-28257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includes spaces, new line characters, tabs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white space is used to separate other entities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3300"/>
                </a:solidFill>
              </a:rPr>
              <a:t>extra white space is ignored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 allows a Java program to be formatted in many ways, and should be formatted to enhance readability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the usage of white space forms part of </a:t>
            </a:r>
            <a:r>
              <a:rPr lang="en-US" altLang="x-none" dirty="0">
                <a:solidFill>
                  <a:srgbClr val="CC0000"/>
                </a:solidFill>
              </a:rPr>
              <a:t>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9723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499719-0346-C24C-8C7F-23E3C3D97E2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Syntax: Comments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b="1" dirty="0">
                <a:solidFill>
                  <a:srgbClr val="000000"/>
                </a:solidFill>
              </a:rPr>
              <a:t>comment</a:t>
            </a:r>
            <a:r>
              <a:rPr lang="en-US" altLang="x-none" sz="2600" dirty="0">
                <a:solidFill>
                  <a:srgbClr val="000000"/>
                </a:solidFill>
              </a:rPr>
              <a:t>: A note written in source code by the programmer to describe or clarify the code.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Comments are ignored by the compiler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Useful for other people (and yourself!) to understand your code</a:t>
            </a: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dirty="0">
                <a:solidFill>
                  <a:srgbClr val="000000"/>
                </a:solidFill>
              </a:rPr>
              <a:t>Two types of comments in Java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single-line comments use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//…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// this comment runs to the end of the line</a:t>
            </a:r>
          </a:p>
          <a:p>
            <a:pPr lvl="2" algn="l">
              <a:lnSpc>
                <a:spcPct val="90000"/>
              </a:lnSpc>
              <a:spcBef>
                <a:spcPts val="150"/>
              </a:spcBef>
              <a:buFontTx/>
              <a:buNone/>
            </a:pPr>
            <a:endParaRPr lang="en-US" altLang="x-none" sz="600" b="1" dirty="0">
              <a:solidFill>
                <a:srgbClr val="CC3300"/>
              </a:solidFill>
            </a:endParaRP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multi-lines comments use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…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9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800" b="1" dirty="0">
                <a:solidFill>
                  <a:srgbClr val="006600"/>
                </a:solidFill>
                <a:latin typeface="Courier New" charset="0"/>
              </a:rPr>
              <a:t>       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 this is a very long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            multi-line comment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8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lvl="1" algn="l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Font typeface="ZapfDingbats" charset="0"/>
              <a:buChar char=""/>
            </a:pPr>
            <a:endParaRPr lang="en-US" altLang="x-none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3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Syntax: Identifier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Identifier</a:t>
            </a:r>
            <a:r>
              <a:rPr lang="en-GB" altLang="x-none" dirty="0">
                <a:ea typeface="ＭＳ Ｐゴシック" charset="-128"/>
              </a:rPr>
              <a:t>: A name given to an item in a program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Syntax requirement on identifier: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must start with a letter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_</a:t>
            </a:r>
            <a:r>
              <a:rPr lang="en-GB" altLang="x-none" dirty="0">
                <a:ea typeface="ＭＳ Ｐゴシック" charset="-128"/>
              </a:rPr>
              <a:t>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$</a:t>
            </a:r>
            <a:endParaRPr lang="en-GB" altLang="x-none" dirty="0">
              <a:ea typeface="ＭＳ Ｐゴシック" charset="-128"/>
            </a:endParaRP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subsequent characters can be any of those or a number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Important: Java is case sensitive: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x-none" dirty="0">
                <a:ea typeface="ＭＳ Ｐゴシック" charset="-128"/>
              </a:rPr>
              <a:t>Hello and hello are different identifiers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31382-C2B6-F244-AE51-A93B06802150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54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E0BE7-A35A-EF43-A753-925D321B3F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57200" y="14954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1.  Identifiers chosen by ourselves when writing a program (such as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HelloWorld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  <a:p>
            <a:pPr algn="l">
              <a:buClr>
                <a:srgbClr val="3333CC"/>
              </a:buClr>
            </a:pPr>
            <a:endParaRPr lang="en-US" altLang="x-none" dirty="0">
              <a:solidFill>
                <a:srgbClr val="000000"/>
              </a:solidFill>
            </a:endParaRPr>
          </a:p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2.  Identifiers chosen by another programmer, so we use the identifiers that they chose (e.g.,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System, out,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, main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838200" y="4875213"/>
            <a:ext cx="73914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public class HelloWorld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{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public static void main(String[]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Hello World!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866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4278F-EAAF-E642-9B4C-92941BEE20B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82588" y="3810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381000" y="14478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Tx/>
              <a:buNone/>
            </a:pPr>
            <a:r>
              <a:rPr lang="en-US" altLang="x-none" sz="2400" dirty="0">
                <a:solidFill>
                  <a:srgbClr val="000000"/>
                </a:solidFill>
              </a:rPr>
              <a:t>3. Special identifiers called </a:t>
            </a:r>
            <a:r>
              <a:rPr lang="en-US" altLang="x-none" sz="2400" i="1" dirty="0">
                <a:solidFill>
                  <a:srgbClr val="FF3300"/>
                </a:solidFill>
              </a:rPr>
              <a:t>keywords </a:t>
            </a:r>
            <a:r>
              <a:rPr lang="en-US" altLang="x-none" sz="2400" dirty="0"/>
              <a:t>or</a:t>
            </a:r>
            <a:r>
              <a:rPr lang="en-US" altLang="x-none" sz="2400" i="1" dirty="0">
                <a:solidFill>
                  <a:srgbClr val="FF3300"/>
                </a:solidFill>
              </a:rPr>
              <a:t> reserved words:</a:t>
            </a:r>
            <a:r>
              <a:rPr lang="en-US" altLang="x-none" sz="2400" dirty="0">
                <a:solidFill>
                  <a:srgbClr val="000000"/>
                </a:solidFill>
              </a:rPr>
              <a:t> A keyword has a special meaning in Java.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07524" name="Rectangle 11"/>
          <p:cNvSpPr>
            <a:spLocks noChangeArrowheads="1"/>
          </p:cNvSpPr>
          <p:nvPr/>
        </p:nvSpPr>
        <p:spPr bwMode="auto">
          <a:xfrm>
            <a:off x="2060575" y="6445250"/>
            <a:ext cx="5046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100">
                <a:solidFill>
                  <a:srgbClr val="000000"/>
                </a:solidFill>
                <a:latin typeface="Times New Roman" charset="0"/>
              </a:rPr>
              <a:t> Java reserved words: they are all </a:t>
            </a:r>
            <a:r>
              <a:rPr lang="en-US" altLang="x-none" sz="2100" b="1">
                <a:solidFill>
                  <a:srgbClr val="CC3300"/>
                </a:solidFill>
                <a:latin typeface="Times New Roman" charset="0"/>
              </a:rPr>
              <a:t>lowercase!</a:t>
            </a:r>
          </a:p>
        </p:txBody>
      </p:sp>
      <p:sp>
        <p:nvSpPr>
          <p:cNvPr id="107525" name="Rectangle 11"/>
          <p:cNvSpPr>
            <a:spLocks noChangeArrowheads="1"/>
          </p:cNvSpPr>
          <p:nvPr/>
        </p:nvSpPr>
        <p:spPr bwMode="auto">
          <a:xfrm>
            <a:off x="76200" y="2592388"/>
            <a:ext cx="8915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abstract    default    if           private      this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boolean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do         implements   protected    throw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break       double     import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throws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byte        else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instanceof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return       transient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case        extends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   short        try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catch       final      interface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static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void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char        finally    long  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strictfp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volatile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    class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float      native       super        while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const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for        new          switch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continue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package      synchronized</a:t>
            </a:r>
            <a:endParaRPr lang="en-US" altLang="x-none" sz="5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8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078B359-A0F4-CD44-9743-07A088939D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https://www.ietf.org/rfc/rfc1035.txt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Syntax: Strings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string</a:t>
            </a:r>
            <a:r>
              <a:rPr lang="en-GB" altLang="x-none" dirty="0">
                <a:ea typeface="ＭＳ Ｐゴシック" charset="-128"/>
              </a:rPr>
              <a:t>: A sequence of characters that starts and ends with a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"</a:t>
            </a:r>
            <a:r>
              <a:rPr lang="en-GB" altLang="x-none" dirty="0">
                <a:ea typeface="ＭＳ Ｐゴシック" charset="-128"/>
              </a:rPr>
              <a:t> (quotation mark character).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x-none" dirty="0">
                <a:ea typeface="ＭＳ Ｐゴシック" charset="-128"/>
              </a:rPr>
              <a:t>The quotes do not appear in the output.</a:t>
            </a:r>
          </a:p>
          <a:p>
            <a:pPr lvl="1" eaLnBrk="1" hangingPunct="1">
              <a:lnSpc>
                <a:spcPct val="90000"/>
              </a:lnSpc>
            </a:pP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Examples:</a:t>
            </a:r>
            <a:br>
              <a:rPr lang="en-GB" altLang="x-none" dirty="0">
                <a:ea typeface="ＭＳ Ｐゴシック" charset="-128"/>
              </a:rPr>
            </a:b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"hello"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 is very long!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”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May not span multiple lines</a:t>
            </a: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"This is not</a:t>
            </a:r>
            <a:b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a legal String."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816FC-81EF-6146-9326-C35571EC43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5655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Examples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ea typeface="ＭＳ Ｐゴシック" charset="-128"/>
              </a:rPr>
              <a:t>Which of the following are legal strings in Java? 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’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s very long!" 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cool string spans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two lines. 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"It is a great thing when children cry, "I want my mommy"! "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3E707-8DBC-EC4F-B386-5F0DB731148B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06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Escape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escape sequence</a:t>
            </a:r>
            <a:r>
              <a:rPr lang="en-GB" altLang="x-none" sz="2400" dirty="0">
                <a:ea typeface="ＭＳ Ｐゴシック" charset="-128"/>
              </a:rPr>
              <a:t>: A special sequence of characters used to represent certain special characters in a string.</a:t>
            </a:r>
            <a:br>
              <a:rPr lang="en-GB" altLang="x-none" sz="2400" dirty="0">
                <a:ea typeface="ＭＳ Ｐゴシック" charset="-128"/>
              </a:rPr>
            </a:b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ZapfDingbats" charset="0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\b   </a:t>
            </a:r>
            <a:r>
              <a:rPr lang="en-GB" altLang="x-none" sz="2000" dirty="0">
                <a:ea typeface="ＭＳ Ｐゴシック" charset="-128"/>
              </a:rPr>
              <a:t>backspace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\t   </a:t>
            </a:r>
            <a:r>
              <a:rPr lang="en-GB" altLang="x-none" sz="2000" dirty="0">
                <a:ea typeface="ＭＳ Ｐゴシック" charset="-128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\n   </a:t>
            </a:r>
            <a:r>
              <a:rPr lang="en-GB" altLang="x-none" sz="2000" dirty="0">
                <a:ea typeface="ＭＳ Ｐゴシック" charset="-128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\"   </a:t>
            </a:r>
            <a:r>
              <a:rPr lang="en-GB" altLang="x-none" sz="2000" dirty="0">
                <a:ea typeface="ＭＳ Ｐゴシック" charset="-128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\\   </a:t>
            </a:r>
            <a:r>
              <a:rPr lang="en-GB" altLang="x-none" sz="2000" dirty="0">
                <a:ea typeface="ＭＳ Ｐゴシック" charset="-128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Example: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1600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("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hello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</a:t>
            </a:r>
            <a:r>
              <a:rPr lang="en-GB" altLang="x-none" sz="1600" b="1" dirty="0" err="1">
                <a:latin typeface="Courier New" charset="0"/>
                <a:ea typeface="ＭＳ Ｐゴシック" charset="-128"/>
              </a:rPr>
              <a:t>n</a:t>
            </a:r>
            <a:r>
              <a:rPr lang="en-GB" altLang="x-none" sz="1600" dirty="0" err="1">
                <a:latin typeface="Courier New" charset="0"/>
                <a:ea typeface="ＭＳ Ｐゴシック" charset="-128"/>
              </a:rPr>
              <a:t>how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\t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are 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you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?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");</a:t>
            </a:r>
            <a:br>
              <a:rPr lang="en-GB" altLang="x-none" sz="1600" dirty="0">
                <a:latin typeface="Courier New" charset="0"/>
                <a:ea typeface="ＭＳ Ｐゴシック" charset="-128"/>
              </a:rPr>
            </a:br>
            <a:endParaRPr lang="en-GB" altLang="x-none" sz="7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Output: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\hello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how	are "you"?\\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8AD33-8D1C-754C-9ADE-AD6C83C4C10C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01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Comment on syntax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A syntax/compile error</a:t>
            </a:r>
            <a:r>
              <a:rPr lang="en-GB" altLang="x-none" sz="2400" dirty="0">
                <a:ea typeface="ＭＳ Ｐゴシック" charset="-128"/>
              </a:rPr>
              <a:t>: A problem in the structure of a program that causes the compiler to fail, e.g., 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Too many or too few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{</a:t>
            </a:r>
            <a:r>
              <a:rPr lang="en-GB" altLang="x-none" sz="2000" dirty="0">
                <a:ea typeface="ＭＳ Ｐゴシック" charset="-128"/>
              </a:rPr>
              <a:t>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}</a:t>
            </a:r>
            <a:r>
              <a:rPr lang="en-GB" altLang="x-none" sz="2000" dirty="0">
                <a:ea typeface="ＭＳ Ｐゴシック" charset="-128"/>
              </a:rPr>
              <a:t> braces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Class and file names do not match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…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can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(DO not) read minds.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don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make mistakes.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the program is not doing what you want, do NOT blame the computer---it’</a:t>
            </a:r>
            <a:r>
              <a:rPr lang="en-US" altLang="ja-JP" sz="2400" dirty="0">
                <a:ea typeface="ＭＳ Ｐゴシック" charset="-128"/>
              </a:rPr>
              <a:t>s </a:t>
            </a:r>
            <a:r>
              <a:rPr lang="en-US" altLang="ja-JP" sz="2400" b="1" dirty="0">
                <a:ea typeface="ＭＳ Ｐゴシック" charset="-128"/>
              </a:rPr>
              <a:t>YOU</a:t>
            </a:r>
            <a:r>
              <a:rPr lang="en-US" altLang="ja-JP" sz="2400" dirty="0">
                <a:ea typeface="ＭＳ Ｐゴシック" charset="-128"/>
              </a:rPr>
              <a:t> who made a mistake.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42780-F296-9D4E-B3B6-A1CB7C9848CF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EED46B-C8BA-E942-89AC-B69FF2AE7207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33525"/>
            <a:ext cx="3962400" cy="49053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3200" dirty="0">
                <a:solidFill>
                  <a:srgbClr val="FF0000"/>
                </a:solidFill>
                <a:ea typeface="ＭＳ Ｐゴシック" charset="-128"/>
              </a:rPr>
              <a:t>Socket API</a:t>
            </a:r>
            <a:endParaRPr lang="en-US" altLang="x-none" sz="32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introduced in BSD4.1 UNIX, 1981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types of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connectionless (UDP)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connection-oriented (TCP)</a:t>
            </a: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an interface (a 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“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door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”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) into which one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application process can </a:t>
              </a:r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 messages to/from another (remote or 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local) application process</a:t>
              </a:r>
              <a:endParaRPr lang="en-US" altLang="x-none" sz="2000" dirty="0">
                <a:solidFill>
                  <a:srgbClr val="000000"/>
                </a:solidFill>
              </a:endParaRPr>
            </a:p>
            <a:p>
              <a:endParaRPr lang="en-US" altLang="x-none" dirty="0">
                <a:solidFill>
                  <a:srgbClr val="000000"/>
                </a:solidFill>
              </a:endParaRP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3333CC"/>
                    </a:solidFill>
                  </a:rPr>
                  <a:t>socket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659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5D3872-BDE9-5649-AC0D-6370B31B0748}" type="slidenum">
              <a:rPr lang="en-US" altLang="x-none" sz="1400"/>
              <a:pPr/>
              <a:t>35</a:t>
            </a:fld>
            <a:endParaRPr lang="en-US" altLang="x-none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Services Provided by </a:t>
            </a:r>
            <a:r>
              <a:rPr lang="en-US" altLang="zh-CN">
                <a:ea typeface="宋体" charset="-122"/>
              </a:rPr>
              <a:t>Transport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3100" y="1635125"/>
            <a:ext cx="3810000" cy="2051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Transmission control protocol</a:t>
            </a:r>
            <a:r>
              <a:rPr lang="en-US" altLang="zh-CN" sz="2400" dirty="0">
                <a:ea typeface="宋体" charset="-122"/>
              </a:rPr>
              <a:t> (TCP)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reliable data transfer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rate control: </a:t>
            </a:r>
            <a:r>
              <a:rPr lang="en-US" altLang="x-none" sz="1600" dirty="0">
                <a:ea typeface="ＭＳ Ｐゴシック" charset="-128"/>
              </a:rPr>
              <a:t>flow control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and </a:t>
            </a:r>
            <a:r>
              <a:rPr lang="en-US" altLang="x-none" sz="1600" dirty="0">
                <a:ea typeface="ＭＳ Ｐゴシック" charset="-128"/>
              </a:rPr>
              <a:t>congestion control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651000"/>
            <a:ext cx="3810000" cy="1809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data protocol</a:t>
            </a:r>
            <a:r>
              <a:rPr lang="en-US" altLang="zh-CN" sz="2400" dirty="0">
                <a:ea typeface="宋体" charset="-122"/>
              </a:rPr>
              <a:t> (UDP)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</p:txBody>
      </p:sp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5295900" y="3925888"/>
          <a:ext cx="3667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5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675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25888"/>
                        <a:ext cx="3667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067300" y="363378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A</a:t>
            </a:r>
            <a:endParaRPr lang="en-US" altLang="x-none" sz="1000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607050" y="4375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 rot="706751">
            <a:off x="6316663" y="431165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Hello</a:t>
            </a:r>
          </a:p>
        </p:txBody>
      </p:sp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7300913" y="3932238"/>
          <a:ext cx="366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675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932238"/>
                        <a:ext cx="366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7083425" y="358140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B</a:t>
            </a:r>
            <a:endParaRPr lang="en-US" altLang="x-none" sz="1000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7518400" y="4214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 flipH="1">
            <a:off x="5622925" y="4887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 rot="-1080000">
            <a:off x="5553075" y="48355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I am ready</a:t>
            </a:r>
            <a:endParaRPr lang="en-US" altLang="x-none" sz="1200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600700" y="4314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630863" y="5603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 rot="706751">
            <a:off x="6302375" y="55514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DATA</a:t>
            </a:r>
            <a:endParaRPr lang="en-US" altLang="x-none" sz="1000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 flipH="1">
            <a:off x="5641975" y="6107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 rot="-1080000">
            <a:off x="5572125" y="60547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ACK</a:t>
            </a:r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022242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1FF57F-EB69-1343-93CE-E126AA971CE4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Picture: Socket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15938" y="1601788"/>
          <a:ext cx="8351837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7" name="Photo Editor Photo" r:id="rId4" imgW="13460704" imgH="6276190" progId="MSPhotoEd.3">
                  <p:embed/>
                </p:oleObj>
              </mc:Choice>
              <mc:Fallback>
                <p:oleObj name="Photo Editor Photo" r:id="rId4" imgW="13460704" imgH="6276190" progId="MSPhotoEd.3">
                  <p:embed/>
                  <p:pic>
                    <p:nvPicPr>
                      <p:cNvPr id="696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01788"/>
                        <a:ext cx="8351837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87563" y="443230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216650" y="443865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1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 (Datagram Socket)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4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8628F-DD6E-134F-85B1-90E4E9B0D83C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8255000" cy="881063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DatagramSocket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(Java) </a:t>
            </a:r>
            <a:r>
              <a:rPr lang="en-US" altLang="zh-CN" dirty="0">
                <a:latin typeface="+mn-lt"/>
                <a:ea typeface="宋体" charset="0"/>
                <a:cs typeface="宋体" charset="0"/>
              </a:rPr>
              <a:t>(Basic)</a:t>
            </a:r>
            <a:endParaRPr lang="en-US" dirty="0">
              <a:latin typeface="+mn-lt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any available port on the local host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the specified port on the local host machine.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</a:t>
            </a:r>
            <a:r>
              <a:rPr lang="en-US" altLang="zh-CN" sz="1400" dirty="0" err="1">
                <a:ea typeface="宋体" charset="-122"/>
              </a:rPr>
              <a:t>DatagramPacket</a:t>
            </a:r>
            <a:r>
              <a:rPr lang="en-US" altLang="zh-CN" sz="1400" dirty="0">
                <a:ea typeface="宋体" charset="-122"/>
              </a:rPr>
              <a:t> for receiving packets of length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address,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receive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eceives a datagram packet from this socket.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send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s</a:t>
            </a:r>
            <a:r>
              <a:rPr lang="en-US" altLang="x-none" sz="1400" dirty="0">
                <a:ea typeface="ＭＳ Ｐゴシック" charset="-128"/>
              </a:rPr>
              <a:t>ends a datagram packet from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datagram socket. </a:t>
            </a:r>
          </a:p>
        </p:txBody>
      </p:sp>
    </p:spTree>
    <p:extLst>
      <p:ext uri="{BB962C8B-B14F-4D97-AF65-F5344CB8AC3E}">
        <p14:creationId xmlns:p14="http://schemas.microsoft.com/office/powerpoint/2010/main" val="287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Connectionless UDP: Big Picture (Java version)</a:t>
            </a:r>
          </a:p>
        </p:txBody>
      </p:sp>
      <p:sp>
        <p:nvSpPr>
          <p:cNvPr id="75778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84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75798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75799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75786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9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75790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75791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75793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6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75797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2CE81B90-CA04-034C-98AC-55698524D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0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4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51888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DD4F5B-56A2-E047-B429-CB9ABE03F0CC}" type="slidenum">
              <a:rPr lang="en-US" altLang="x-none" sz="1400">
                <a:solidFill>
                  <a:srgbClr val="000000"/>
                </a:solidFill>
              </a:rPr>
              <a:pPr/>
              <a:t>40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UDPServer.java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25600" y="2206625"/>
          <a:ext cx="62579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1" name="Photo Editor Photo" r:id="rId4" imgW="11228571" imgH="7497221" progId="MSPhotoEd.3">
                  <p:embed/>
                </p:oleObj>
              </mc:Choice>
              <mc:Fallback>
                <p:oleObj name="Photo Editor Photo" r:id="rId4" imgW="11228571" imgH="7497221" progId="MSPhotoEd.3">
                  <p:embed/>
                  <p:pic>
                    <p:nvPicPr>
                      <p:cNvPr id="77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4" r="9895"/>
                      <a:stretch>
                        <a:fillRect/>
                      </a:stretch>
                    </p:blipFill>
                    <p:spPr bwMode="auto">
                      <a:xfrm>
                        <a:off x="1625600" y="2206625"/>
                        <a:ext cx="6257925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1449388"/>
            <a:ext cx="8532812" cy="35607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 simple UDP server which changes any received sentence to upper case.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02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8DCAE1-B30A-024A-9423-EC2F85DA03A3}" type="slidenum">
              <a:rPr lang="en-US" altLang="x-none" sz="1400">
                <a:solidFill>
                  <a:srgbClr val="000000"/>
                </a:solidFill>
              </a:rPr>
              <a:pPr/>
              <a:t>41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Create Socket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17775" y="1412875"/>
            <a:ext cx="6154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43759438" y="2674938"/>
            <a:ext cx="461708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datagram socket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bind at port 9876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2286000" y="27384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457450" y="32718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990600" y="5719763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Check socket state: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%netstat –a –u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3D7A93-601B-5F4A-8BDE-7354E7B91F53}" type="slidenum">
              <a:rPr lang="en-US" altLang="x-none" sz="1400">
                <a:solidFill>
                  <a:srgbClr val="000000"/>
                </a:solidFill>
              </a:rPr>
              <a:pPr/>
              <a:t>42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System State after the Call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9876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32</a:t>
            </a:r>
            <a:r>
              <a:rPr lang="en-US" sz="1200">
                <a:solidFill>
                  <a:srgbClr val="000000"/>
                </a:solidFill>
              </a:rPr>
              <a:t>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230</a:t>
            </a:r>
            <a:r>
              <a:rPr lang="en-US" sz="12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164138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0065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564063" y="2100263"/>
            <a:ext cx="444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indicates that the socket binds to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all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IP addresses of the machine: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ifconfig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 -a</a:t>
            </a: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01675" y="3668713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why shown as 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*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”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?</a:t>
            </a: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1511300" y="3357563"/>
            <a:ext cx="97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local port</a:t>
            </a:r>
          </a:p>
        </p:txBody>
      </p:sp>
    </p:spTree>
    <p:extLst>
      <p:ext uri="{BB962C8B-B14F-4D97-AF65-F5344CB8AC3E}">
        <p14:creationId xmlns:p14="http://schemas.microsoft.com/office/powerpoint/2010/main" val="4219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CDCBFE-9BE2-5944-9277-5803CDD3EB6B}" type="slidenum">
              <a:rPr lang="en-US" altLang="x-none" sz="1400">
                <a:solidFill>
                  <a:srgbClr val="000000"/>
                </a:solidFill>
              </a:rPr>
              <a:pPr/>
              <a:t>43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Binding to Specific IP Addresses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7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b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 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8397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398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3988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9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83980" name="Straight Arrow Connector 4"/>
          <p:cNvCxnSpPr>
            <a:cxnSpLocks noChangeShapeType="1"/>
            <a:endCxn id="8398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8398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0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E0C023-60E5-3E49-994F-6888CB079A7D}" type="slidenum">
              <a:rPr lang="en-US" altLang="x-none" sz="1400">
                <a:solidFill>
                  <a:srgbClr val="000000"/>
                </a:solidFill>
              </a:rPr>
              <a:pPr/>
              <a:t>44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8088" y="3922713"/>
            <a:ext cx="6350" cy="11001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grpSp>
        <p:nvGrpSpPr>
          <p:cNvPr id="86027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{128.36.59.2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</p:grpSp>
      <p:cxnSp>
        <p:nvCxnSpPr>
          <p:cNvPr id="86028" name="Straight Arrow Connector 4"/>
          <p:cNvCxnSpPr>
            <a:cxnSpLocks noChangeShapeType="1"/>
            <a:endCxn id="5325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6029" name="Group 4"/>
          <p:cNvGrpSpPr>
            <a:grpSpLocks/>
          </p:cNvGrpSpPr>
          <p:nvPr/>
        </p:nvGrpSpPr>
        <p:grpSpPr bwMode="auto">
          <a:xfrm>
            <a:off x="7251700" y="425450"/>
            <a:ext cx="1384300" cy="2511425"/>
            <a:chOff x="114" y="896"/>
            <a:chExt cx="872" cy="2044"/>
          </a:xfrm>
        </p:grpSpPr>
        <p:grpSp>
          <p:nvGrpSpPr>
            <p:cNvPr id="8606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7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6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6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6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6067" name="Text Box 14"/>
            <p:cNvSpPr txBox="1">
              <a:spLocks noChangeArrowheads="1"/>
            </p:cNvSpPr>
            <p:nvPr/>
          </p:nvSpPr>
          <p:spPr bwMode="auto">
            <a:xfrm>
              <a:off x="114" y="896"/>
              <a:ext cx="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on server</a:t>
              </a:r>
            </a:p>
          </p:txBody>
        </p:sp>
      </p:grpSp>
      <p:grpSp>
        <p:nvGrpSpPr>
          <p:cNvPr id="86030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605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605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6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6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606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2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60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P2</a:t>
                </a:r>
              </a:p>
            </p:txBody>
          </p:sp>
        </p:grpSp>
        <p:sp>
          <p:nvSpPr>
            <p:cNvPr id="86047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B</a:t>
              </a:r>
            </a:p>
          </p:txBody>
        </p:sp>
      </p:grpSp>
      <p:grpSp>
        <p:nvGrpSpPr>
          <p:cNvPr id="86033" name="Group 54"/>
          <p:cNvGrpSpPr>
            <a:grpSpLocks/>
          </p:cNvGrpSpPr>
          <p:nvPr/>
        </p:nvGrpSpPr>
        <p:grpSpPr bwMode="auto">
          <a:xfrm>
            <a:off x="5264150" y="3943350"/>
            <a:ext cx="2266950" cy="1252538"/>
            <a:chOff x="7743915" y="3856556"/>
            <a:chExt cx="1225670" cy="1252954"/>
          </a:xfrm>
        </p:grpSpPr>
        <p:sp>
          <p:nvSpPr>
            <p:cNvPr id="8603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603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4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4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B</a:t>
              </a:r>
            </a:p>
          </p:txBody>
        </p:sp>
        <p:sp>
          <p:nvSpPr>
            <p:cNvPr id="8604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225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327400" y="3533775"/>
            <a:ext cx="4562475" cy="1790700"/>
            <a:chOff x="3326268" y="3534004"/>
            <a:chExt cx="4563607" cy="1790471"/>
          </a:xfrm>
        </p:grpSpPr>
        <p:sp>
          <p:nvSpPr>
            <p:cNvPr id="86035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26268" y="3534004"/>
              <a:ext cx="1465627" cy="17698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6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DCC670-B33A-DC41-8B5B-D0F54B8F660F}" type="slidenum">
              <a:rPr lang="en-US" altLang="x-none" sz="1400">
                <a:solidFill>
                  <a:srgbClr val="000000"/>
                </a:solidFill>
              </a:rPr>
              <a:pPr/>
              <a:t>45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1738" y="4611688"/>
            <a:ext cx="12700" cy="4111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cxnSp>
        <p:nvCxnSpPr>
          <p:cNvPr id="88075" name="Straight Arrow Connector 4"/>
          <p:cNvCxnSpPr>
            <a:cxnSpLocks noChangeShapeType="1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8076" name="Group 4"/>
          <p:cNvGrpSpPr>
            <a:grpSpLocks/>
          </p:cNvGrpSpPr>
          <p:nvPr/>
        </p:nvGrpSpPr>
        <p:grpSpPr bwMode="auto">
          <a:xfrm>
            <a:off x="7291388" y="425450"/>
            <a:ext cx="1308100" cy="2511425"/>
            <a:chOff x="139" y="896"/>
            <a:chExt cx="824" cy="2044"/>
          </a:xfrm>
        </p:grpSpPr>
        <p:grpSp>
          <p:nvGrpSpPr>
            <p:cNvPr id="8811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2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8121" name="Text Box 14"/>
            <p:cNvSpPr txBox="1">
              <a:spLocks noChangeArrowheads="1"/>
            </p:cNvSpPr>
            <p:nvPr/>
          </p:nvSpPr>
          <p:spPr bwMode="auto">
            <a:xfrm>
              <a:off x="139" y="896"/>
              <a:ext cx="8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on server</a:t>
              </a:r>
            </a:p>
          </p:txBody>
        </p:sp>
      </p:grpSp>
      <p:grpSp>
        <p:nvGrpSpPr>
          <p:cNvPr id="88077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811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811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811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11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811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10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1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9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0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0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0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0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P3</a:t>
                </a:r>
              </a:p>
            </p:txBody>
          </p:sp>
        </p:grpSp>
        <p:sp>
          <p:nvSpPr>
            <p:cNvPr id="88101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C</a:t>
              </a:r>
            </a:p>
          </p:txBody>
        </p:sp>
      </p:grpSp>
      <p:grpSp>
        <p:nvGrpSpPr>
          <p:cNvPr id="88080" name="Group 54"/>
          <p:cNvGrpSpPr>
            <a:grpSpLocks/>
          </p:cNvGrpSpPr>
          <p:nvPr/>
        </p:nvGrpSpPr>
        <p:grpSpPr bwMode="auto">
          <a:xfrm>
            <a:off x="5264150" y="3943350"/>
            <a:ext cx="1943100" cy="1252538"/>
            <a:chOff x="7743915" y="3856556"/>
            <a:chExt cx="1050715" cy="1253066"/>
          </a:xfrm>
        </p:grpSpPr>
        <p:sp>
          <p:nvSpPr>
            <p:cNvPr id="8809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809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</a:t>
              </a:r>
              <a:r>
                <a:rPr lang="en-US" altLang="x-none" sz="1600" b="1">
                  <a:solidFill>
                    <a:srgbClr val="FF0000"/>
                  </a:solidFill>
                </a:rPr>
                <a:t>6789</a:t>
              </a:r>
            </a:p>
          </p:txBody>
        </p:sp>
        <p:sp>
          <p:nvSpPr>
            <p:cNvPr id="8809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09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C</a:t>
              </a:r>
            </a:p>
          </p:txBody>
        </p:sp>
        <p:sp>
          <p:nvSpPr>
            <p:cNvPr id="8809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50715" cy="3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44850" y="4092575"/>
            <a:ext cx="4645025" cy="1231900"/>
            <a:chOff x="3243425" y="4092575"/>
            <a:chExt cx="4646450" cy="1231900"/>
          </a:xfrm>
        </p:grpSpPr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243425" y="4141788"/>
              <a:ext cx="1548288" cy="1162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8082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6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8087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8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sp>
        <p:nvSpPr>
          <p:cNvPr id="880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</p:spTree>
    <p:extLst>
      <p:ext uri="{BB962C8B-B14F-4D97-AF65-F5344CB8AC3E}">
        <p14:creationId xmlns:p14="http://schemas.microsoft.com/office/powerpoint/2010/main" val="3160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 Socket State	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35113"/>
            <a:ext cx="82486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Each Datagram socket has a set of states: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local address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send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receive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traffic class</a:t>
            </a:r>
          </a:p>
          <a:p>
            <a:pPr lvl="1">
              <a:defRPr/>
            </a:pPr>
            <a:endParaRPr lang="en-US" sz="2000" dirty="0"/>
          </a:p>
          <a:p>
            <a:pPr marL="57150" lvl="1" indent="0">
              <a:buSzPct val="85000"/>
              <a:buFont typeface="ZapfDingbats" charset="0"/>
              <a:buNone/>
              <a:defRPr/>
            </a:pPr>
            <a:r>
              <a:rPr lang="en-US" dirty="0"/>
              <a:t>See http://</a:t>
            </a:r>
            <a:r>
              <a:rPr lang="en-US" dirty="0" err="1"/>
              <a:t>download.java.net</a:t>
            </a:r>
            <a:r>
              <a:rPr lang="en-US" dirty="0"/>
              <a:t>/jdk7/archive/b123/docs/</a:t>
            </a:r>
            <a:r>
              <a:rPr lang="en-US" dirty="0" err="1"/>
              <a:t>api</a:t>
            </a:r>
            <a:r>
              <a:rPr lang="en-US" dirty="0"/>
              <a:t>/java/net/</a:t>
            </a:r>
            <a:r>
              <a:rPr lang="en-US" dirty="0" err="1"/>
              <a:t>DatagramSocket.html</a:t>
            </a: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r>
              <a:rPr lang="en-US" dirty="0"/>
              <a:t>Example: socket state after clients sent </a:t>
            </a:r>
            <a:r>
              <a:rPr lang="en-US" dirty="0" err="1"/>
              <a:t>msgs</a:t>
            </a:r>
            <a:r>
              <a:rPr lang="en-US" dirty="0"/>
              <a:t> to the server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3CB924-B79A-8449-9CE4-79295D34A829}" type="slidenum">
              <a:rPr lang="en-US" altLang="x-none" sz="1400"/>
              <a:pPr/>
              <a:t>46</a:t>
            </a:fld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3477251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913B86-8B1C-6A43-BD8A-73C6B7987599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Receiving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65400" y="1377950"/>
            <a:ext cx="61547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byte[1024];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null;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while(true)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algn="l"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1150" y="488473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space for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received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328738" y="5654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362200" y="493871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471738" y="527367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352675" y="567213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V="1">
            <a:off x="2490788" y="583882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0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7CE91A-E162-1849-87B3-28D972F077DF}" type="slidenum">
              <a:rPr lang="en-US" altLang="x-none" sz="1400">
                <a:solidFill>
                  <a:srgbClr val="000000"/>
                </a:solidFill>
              </a:rPr>
              <a:pPr/>
              <a:t>48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7772400" cy="88106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DatagramPacket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Receiving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of length length.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offset,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starting at offset,  length length.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Sending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(byte[] </a:t>
            </a:r>
            <a:r>
              <a:rPr lang="en-US" altLang="zh-CN" sz="2000" dirty="0" err="1">
                <a:ea typeface="宋体" charset="-122"/>
              </a:rPr>
              <a:t>buf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length, </a:t>
            </a:r>
            <a:r>
              <a:rPr lang="en-US" altLang="zh-CN" sz="2000" dirty="0" err="1">
                <a:ea typeface="宋体" charset="-122"/>
              </a:rPr>
              <a:t>InetAddress</a:t>
            </a:r>
            <a:r>
              <a:rPr lang="en-US" altLang="zh-CN" sz="2000" dirty="0">
                <a:ea typeface="宋体" charset="-122"/>
              </a:rPr>
              <a:t> address,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port)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rgbClr val="000000"/>
                </a:solidFill>
                <a:ea typeface="宋体" charset="-122"/>
              </a:rPr>
              <a:t>DatagramPacket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(byte[] 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offset,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length,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InetAddress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address,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port) </a:t>
            </a:r>
            <a:endParaRPr lang="en-US" altLang="zh-CN" sz="1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49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6163" y="1470025"/>
            <a:ext cx="73993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class UDPServer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public static void main(String args[]) throws Exception 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…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x-none" sz="2000"/>
              <a:t>// process data</a:t>
            </a:r>
          </a:p>
          <a:p>
            <a:pPr algn="l"/>
            <a:r>
              <a:rPr lang="en-US" altLang="x-none" sz="2000"/>
              <a:t>           String sentence = </a:t>
            </a:r>
            <a:r>
              <a:rPr lang="en-US" altLang="x-none" sz="2000" b="1"/>
              <a:t>new String(receivePacket.getData(), </a:t>
            </a:r>
            <a:br>
              <a:rPr lang="en-US" altLang="x-none" sz="2000" b="1"/>
            </a:br>
            <a:r>
              <a:rPr lang="en-US" altLang="x-none" sz="2000" b="1"/>
              <a:t>                                                            0, receivePacket.getLength());</a:t>
            </a:r>
          </a:p>
          <a:p>
            <a:pPr algn="l"/>
            <a:r>
              <a:rPr lang="en-US" altLang="x-none" sz="2000"/>
              <a:t>           String capitalizedSentence = sentence.toUpperCase();</a:t>
            </a:r>
          </a:p>
          <a:p>
            <a:pPr algn="l"/>
            <a:r>
              <a:rPr lang="en-US" altLang="x-none" sz="2000"/>
              <a:t>           sendData = capitalizedSentence.getBytes();</a:t>
            </a:r>
            <a:endParaRPr lang="en-US" altLang="x-none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94338" y="1398588"/>
            <a:ext cx="3513137" cy="1476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getData() returns a pointer to an underlying buffer array;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for efficiency, don</a:t>
            </a:r>
            <a:r>
              <a:rPr lang="en-US" altLang="en-US" sz="1800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t assume receive() will reset the rest of the array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257925" y="2881313"/>
            <a:ext cx="773113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202238" y="5595938"/>
            <a:ext cx="3513137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err="1">
                <a:solidFill>
                  <a:srgbClr val="000000"/>
                </a:solidFill>
              </a:rPr>
              <a:t>getLength</a:t>
            </a:r>
            <a:r>
              <a:rPr lang="en-US" sz="1800" dirty="0">
                <a:solidFill>
                  <a:srgbClr val="000000"/>
                </a:solidFill>
              </a:rPr>
              <a:t>() returns how much data is valid.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7332663" y="4570413"/>
            <a:ext cx="300037" cy="1020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5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63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BA1FE8-AE46-9947-84A8-73209812737A}" type="slidenum">
              <a:rPr lang="en-US" altLang="x-none" sz="1400">
                <a:solidFill>
                  <a:srgbClr val="000000"/>
                </a:solidFill>
              </a:rPr>
              <a:pPr/>
              <a:t>50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Response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0650"/>
            <a:ext cx="4114800" cy="48069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Java </a:t>
            </a:r>
            <a:r>
              <a:rPr lang="en-US" altLang="zh-CN" sz="2400" dirty="0" err="1">
                <a:ea typeface="宋体" charset="-122"/>
              </a:rPr>
              <a:t>DatagramPacket</a:t>
            </a:r>
            <a:r>
              <a:rPr lang="en-US" altLang="zh-CN" sz="2400" dirty="0">
                <a:ea typeface="宋体" charset="-12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getAddress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getPort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宋体" charset="-122"/>
              </a:rPr>
              <a:t>returns the </a:t>
            </a:r>
            <a:r>
              <a:rPr lang="en-US" altLang="x-none" sz="2000" dirty="0">
                <a:solidFill>
                  <a:srgbClr val="FF0000"/>
                </a:solidFill>
                <a:ea typeface="宋体" charset="-122"/>
              </a:rPr>
              <a:t>source</a:t>
            </a:r>
            <a:r>
              <a:rPr lang="en-US" altLang="x-none" sz="2000" dirty="0">
                <a:ea typeface="宋体" charset="-122"/>
              </a:rPr>
              <a:t> address/port</a:t>
            </a: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983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09888"/>
            <a:ext cx="4314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385888"/>
            <a:ext cx="38639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9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2683C5-9C86-9745-A35F-3BAF01A7E466}" type="slidenum">
              <a:rPr lang="en-US" altLang="x-none" sz="1400">
                <a:solidFill>
                  <a:srgbClr val="000000"/>
                </a:solidFill>
              </a:rPr>
              <a:pPr/>
              <a:t>51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Reply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51025" y="1524000"/>
            <a:ext cx="56499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port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receivePacket.getPort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 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port);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serverSocket.send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0800" y="192087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Get IP addr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port #, of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981200" y="197961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138363" y="27178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Write out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End of while loop,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loop back and wait for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another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V="1">
            <a:off x="2128838" y="2279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send to client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23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0B1F32-6DCD-4F47-9F9B-5881D13BC07D}" type="slidenum">
              <a:rPr lang="en-US" altLang="x-none" sz="1400">
                <a:solidFill>
                  <a:srgbClr val="000000"/>
                </a:solidFill>
              </a:rPr>
              <a:pPr/>
              <a:t>52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UDPClient.java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2403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08513" y="1449388"/>
          <a:ext cx="4046537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5" name="Photo Editor Photo" r:id="rId4" imgW="11266667" imgH="9895238" progId="MSPhotoEd.3">
                  <p:embed/>
                </p:oleObj>
              </mc:Choice>
              <mc:Fallback>
                <p:oleObj name="Photo Editor Photo" r:id="rId4" imgW="11266667" imgH="9895238" progId="MSPhotoEd.3">
                  <p:embed/>
                  <p:pic>
                    <p:nvPicPr>
                      <p:cNvPr id="1024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048" r="10498"/>
                      <a:stretch>
                        <a:fillRect/>
                      </a:stretch>
                    </p:blipFill>
                    <p:spPr bwMode="auto">
                      <a:xfrm>
                        <a:off x="4608513" y="1449388"/>
                        <a:ext cx="4046537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7350" y="2417763"/>
            <a:ext cx="439578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 simple UDP client which reads input from keyboard, sends the input to server, and reads the reply back from the server.</a:t>
            </a: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02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53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0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54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16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55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98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56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2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Java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in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Nutshell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D359E-6A15-BF43-880A-B8EDCA67FE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3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6554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6554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6554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6554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6554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258358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Virtual Machine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 be platform independent, Java designers introduced Java Virtual Machine (JVM), a machine different from any physical platform, but a </a:t>
            </a:r>
            <a:r>
              <a:rPr lang="en-US" altLang="x-none" sz="2400" i="1" dirty="0">
                <a:ea typeface="ＭＳ Ｐゴシック" charset="-128"/>
              </a:rPr>
              <a:t>virtual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language of the virtual machine is referred to as</a:t>
            </a:r>
            <a:r>
              <a:rPr lang="en-US" altLang="x-none" sz="1800" i="1" dirty="0">
                <a:ea typeface="ＭＳ Ｐゴシック" charset="-128"/>
              </a:rPr>
              <a:t> </a:t>
            </a:r>
            <a:r>
              <a:rPr lang="en-US" altLang="x-none" sz="1800" i="1" dirty="0">
                <a:solidFill>
                  <a:srgbClr val="A50021"/>
                </a:solidFill>
                <a:ea typeface="ＭＳ Ｐゴシック" charset="-128"/>
              </a:rPr>
              <a:t>bytecode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Thus Java actually has two programming languages</a:t>
            </a:r>
          </a:p>
          <a:p>
            <a:pPr lvl="1"/>
            <a:endParaRPr lang="en-US" altLang="x-none" sz="1800" i="1" dirty="0">
              <a:solidFill>
                <a:srgbClr val="A50021"/>
              </a:solidFill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A Java compiler translates Java source code (.java files) into </a:t>
            </a:r>
            <a:r>
              <a:rPr lang="en-US" altLang="x-none" sz="2400" i="1" dirty="0">
                <a:solidFill>
                  <a:srgbClr val="000000"/>
                </a:solidFill>
                <a:ea typeface="ＭＳ Ｐゴシック" charset="-128"/>
              </a:rPr>
              <a:t>bytecode </a:t>
            </a: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(in .class files)</a:t>
            </a:r>
            <a:endParaRPr lang="en-US" altLang="x-none" sz="16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Java software program needs to be compiled only once: from the Java source code to bytecode</a:t>
            </a:r>
          </a:p>
          <a:p>
            <a:pPr lvl="1">
              <a:buClr>
                <a:srgbClr val="3333CC"/>
              </a:buClr>
            </a:pPr>
            <a:endParaRPr lang="en-US" altLang="x-none" sz="2000" dirty="0"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Other languages (e.g., </a:t>
            </a:r>
            <a:r>
              <a:rPr lang="en-US" altLang="x-none" sz="2400" dirty="0" err="1">
                <a:ea typeface="ＭＳ Ｐゴシック" charset="-128"/>
              </a:rPr>
              <a:t>Jruby</a:t>
            </a:r>
            <a:r>
              <a:rPr lang="en-US" altLang="x-none" sz="2400" dirty="0">
                <a:ea typeface="ＭＳ Ｐゴシック" charset="-128"/>
              </a:rPr>
              <a:t>, </a:t>
            </a:r>
            <a:r>
              <a:rPr lang="en-US" altLang="x-none" sz="2400" dirty="0" err="1">
                <a:ea typeface="ＭＳ Ｐゴシック" charset="-128"/>
              </a:rPr>
              <a:t>Jython</a:t>
            </a:r>
            <a:r>
              <a:rPr lang="en-US" altLang="x-none" sz="2400" dirty="0">
                <a:ea typeface="ＭＳ Ｐゴシック" charset="-128"/>
              </a:rPr>
              <a:t>, Scala) may also compile to bytecode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71F23-57F1-C949-8DA1-581CDDD0EC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A36-7343-CE4C-8E7A-73CAB5D8E1D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381000"/>
            <a:ext cx="7999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Execution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95425"/>
            <a:ext cx="8305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/>
              <a:t>To execute a Java program, another piece of software called an </a:t>
            </a:r>
            <a:r>
              <a:rPr lang="en-US" altLang="x-none" i="1" dirty="0">
                <a:solidFill>
                  <a:srgbClr val="C00000"/>
                </a:solidFill>
              </a:rPr>
              <a:t>interpreter</a:t>
            </a:r>
            <a:r>
              <a:rPr lang="en-US" altLang="x-none" i="1" dirty="0"/>
              <a:t>, </a:t>
            </a:r>
            <a:r>
              <a:rPr lang="en-US" altLang="x-none" dirty="0"/>
              <a:t>translates between bytecode and the actual machine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an interpreter is specific to a specific platform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the interpreter understands java bytecode, and then issues instructions in the specific platform for which it is written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we also say that an interpreter provides a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1336614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4051</Words>
  <Application>Microsoft Macintosh PowerPoint</Application>
  <PresentationFormat>On-screen Show (4:3)</PresentationFormat>
  <Paragraphs>759</Paragraphs>
  <Slides>56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DejaVu Sans</vt:lpstr>
      <vt:lpstr>ＭＳ Ｐゴシック</vt:lpstr>
      <vt:lpstr>宋体</vt:lpstr>
      <vt:lpstr>ZapfDingbats</vt:lpstr>
      <vt:lpstr>Arial</vt:lpstr>
      <vt:lpstr>Comic Sans MS</vt:lpstr>
      <vt:lpstr>Courier New</vt:lpstr>
      <vt:lpstr>Tahoma</vt:lpstr>
      <vt:lpstr>Times New Roman</vt:lpstr>
      <vt:lpstr>Verdana</vt:lpstr>
      <vt:lpstr>Wingdings</vt:lpstr>
      <vt:lpstr>Wingdings 2</vt:lpstr>
      <vt:lpstr>Default Design</vt:lpstr>
      <vt:lpstr>2_Default Design</vt:lpstr>
      <vt:lpstr>Photo Editor Photo</vt:lpstr>
      <vt:lpstr>Clip</vt:lpstr>
      <vt:lpstr>Network Applications: Network Programming:  UDP, TCP</vt:lpstr>
      <vt:lpstr>Outline </vt:lpstr>
      <vt:lpstr>Recap: DNS Protocol, Messages</vt:lpstr>
      <vt:lpstr>Name Encoding</vt:lpstr>
      <vt:lpstr>Message Compression  (Label Pointer)</vt:lpstr>
      <vt:lpstr>Outline </vt:lpstr>
      <vt:lpstr>High-level Picture</vt:lpstr>
      <vt:lpstr>Java Virtual Machine</vt:lpstr>
      <vt:lpstr>PowerPoint Presentation</vt:lpstr>
      <vt:lpstr>PowerPoint Presentation</vt:lpstr>
      <vt:lpstr>Comparing Traditional (e.g., C/C++) and Java Software Development</vt:lpstr>
      <vt:lpstr>High-level Picture</vt:lpstr>
      <vt:lpstr>PowerPoint Presentation</vt:lpstr>
      <vt:lpstr>PowerPoint Presentation</vt:lpstr>
      <vt:lpstr>PowerPoint Presentation</vt:lpstr>
      <vt:lpstr>PowerPoint Presentation</vt:lpstr>
      <vt:lpstr>First Java Program</vt:lpstr>
      <vt:lpstr>Another Java Program</vt:lpstr>
      <vt:lpstr>PowerPoint Presentation</vt:lpstr>
      <vt:lpstr>Java Syntax Structure: A Top-Down View</vt:lpstr>
      <vt:lpstr>The System.out.println statement 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Syntax: Identifier</vt:lpstr>
      <vt:lpstr>PowerPoint Presentation</vt:lpstr>
      <vt:lpstr>PowerPoint Presentation</vt:lpstr>
      <vt:lpstr>Syntax: Strings</vt:lpstr>
      <vt:lpstr>Examples</vt:lpstr>
      <vt:lpstr>Escape Sequences</vt:lpstr>
      <vt:lpstr>Comment on syntax errors</vt:lpstr>
      <vt:lpstr>Socket Programming</vt:lpstr>
      <vt:lpstr>Services Provided by Transport</vt:lpstr>
      <vt:lpstr>Big Picture: Socket</vt:lpstr>
      <vt:lpstr>Outline </vt:lpstr>
      <vt:lpstr>DatagramSocket(Java) (Basic)</vt:lpstr>
      <vt:lpstr>Connectionless UDP: Big Picture (Java version)</vt:lpstr>
      <vt:lpstr>Example: UDPServer.java</vt:lpstr>
      <vt:lpstr>Java Server (UDP): Create Socket</vt:lpstr>
      <vt:lpstr>PowerPoint Presentation</vt:lpstr>
      <vt:lpstr>PowerPoint Presentation</vt:lpstr>
      <vt:lpstr>PowerPoint Presentation</vt:lpstr>
      <vt:lpstr>PowerPoint Presentation</vt:lpstr>
      <vt:lpstr>Per Socket State </vt:lpstr>
      <vt:lpstr>Java Server (UDP): Receiving</vt:lpstr>
      <vt:lpstr>DatagramPacket</vt:lpstr>
      <vt:lpstr>Java Server (UDP): Processing</vt:lpstr>
      <vt:lpstr>Java Server (UDP): Response</vt:lpstr>
      <vt:lpstr>Java server (UDP): Reply</vt:lpstr>
      <vt:lpstr>Example: UDPClient.java</vt:lpstr>
      <vt:lpstr>Example: Java client (UDP)</vt:lpstr>
      <vt:lpstr>Example: Java client (UDP), cont.</vt:lpstr>
      <vt:lpstr>Demo</vt:lpstr>
      <vt:lpstr>Discussion on Example Code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458</cp:revision>
  <cp:lastPrinted>2016-02-01T18:30:23Z</cp:lastPrinted>
  <dcterms:created xsi:type="dcterms:W3CDTF">1999-10-08T19:08:27Z</dcterms:created>
  <dcterms:modified xsi:type="dcterms:W3CDTF">2021-11-02T13:40:54Z</dcterms:modified>
</cp:coreProperties>
</file>