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86" r:id="rId2"/>
    <p:sldMasterId id="2147483850" r:id="rId3"/>
    <p:sldMasterId id="2147484177" r:id="rId4"/>
    <p:sldMasterId id="2147484594" r:id="rId5"/>
  </p:sldMasterIdLst>
  <p:notesMasterIdLst>
    <p:notesMasterId r:id="rId71"/>
  </p:notesMasterIdLst>
  <p:handoutMasterIdLst>
    <p:handoutMasterId r:id="rId72"/>
  </p:handoutMasterIdLst>
  <p:sldIdLst>
    <p:sldId id="543" r:id="rId6"/>
    <p:sldId id="532" r:id="rId7"/>
    <p:sldId id="571" r:id="rId8"/>
    <p:sldId id="572" r:id="rId9"/>
    <p:sldId id="552" r:id="rId10"/>
    <p:sldId id="569" r:id="rId11"/>
    <p:sldId id="570" r:id="rId12"/>
    <p:sldId id="568" r:id="rId13"/>
    <p:sldId id="553" r:id="rId14"/>
    <p:sldId id="554" r:id="rId15"/>
    <p:sldId id="555" r:id="rId16"/>
    <p:sldId id="557" r:id="rId17"/>
    <p:sldId id="558" r:id="rId18"/>
    <p:sldId id="559" r:id="rId19"/>
    <p:sldId id="560" r:id="rId20"/>
    <p:sldId id="561" r:id="rId21"/>
    <p:sldId id="562" r:id="rId22"/>
    <p:sldId id="563" r:id="rId23"/>
    <p:sldId id="564" r:id="rId24"/>
    <p:sldId id="565" r:id="rId25"/>
    <p:sldId id="566" r:id="rId26"/>
    <p:sldId id="567"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9" r:id="rId40"/>
    <p:sldId id="517" r:id="rId41"/>
    <p:sldId id="518" r:id="rId42"/>
    <p:sldId id="520" r:id="rId43"/>
    <p:sldId id="521" r:id="rId44"/>
    <p:sldId id="522" r:id="rId45"/>
    <p:sldId id="542" r:id="rId46"/>
    <p:sldId id="430" r:id="rId47"/>
    <p:sldId id="431" r:id="rId48"/>
    <p:sldId id="495" r:id="rId49"/>
    <p:sldId id="546" r:id="rId50"/>
    <p:sldId id="453" r:id="rId51"/>
    <p:sldId id="434" r:id="rId52"/>
    <p:sldId id="454" r:id="rId53"/>
    <p:sldId id="456" r:id="rId54"/>
    <p:sldId id="457" r:id="rId55"/>
    <p:sldId id="544" r:id="rId56"/>
    <p:sldId id="545" r:id="rId57"/>
    <p:sldId id="458" r:id="rId58"/>
    <p:sldId id="460" r:id="rId59"/>
    <p:sldId id="498" r:id="rId60"/>
    <p:sldId id="499" r:id="rId61"/>
    <p:sldId id="459" r:id="rId62"/>
    <p:sldId id="461" r:id="rId63"/>
    <p:sldId id="462" r:id="rId64"/>
    <p:sldId id="463" r:id="rId65"/>
    <p:sldId id="464" r:id="rId66"/>
    <p:sldId id="465" r:id="rId67"/>
    <p:sldId id="468" r:id="rId68"/>
    <p:sldId id="466" r:id="rId69"/>
    <p:sldId id="467" r:id="rId7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87"/>
    <p:restoredTop sz="83998"/>
  </p:normalViewPr>
  <p:slideViewPr>
    <p:cSldViewPr snapToGrid="0">
      <p:cViewPr varScale="1">
        <p:scale>
          <a:sx n="117" d="100"/>
          <a:sy n="117" d="100"/>
        </p:scale>
        <p:origin x="1080" y="17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3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C77691FD-563B-4740-ADBA-F328727F12C5}"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CE0F352D-BF0A-1142-8518-FEBA09E8599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5200">
              <a:defRPr sz="2400">
                <a:solidFill>
                  <a:schemeClr val="tx1"/>
                </a:solidFill>
                <a:latin typeface="Times New Roman" charset="0"/>
                <a:ea typeface="ＭＳ Ｐゴシック" charset="-128"/>
              </a:defRPr>
            </a:lvl1pPr>
            <a:lvl2pPr marL="742950" indent="-285750" algn="ctr" defTabSz="965200">
              <a:defRPr sz="2400">
                <a:solidFill>
                  <a:schemeClr val="tx1"/>
                </a:solidFill>
                <a:latin typeface="Times New Roman" charset="0"/>
                <a:ea typeface="ＭＳ Ｐゴシック" charset="-128"/>
              </a:defRPr>
            </a:lvl2pPr>
            <a:lvl3pPr marL="1143000" indent="-228600" algn="ctr" defTabSz="965200">
              <a:defRPr sz="2400">
                <a:solidFill>
                  <a:schemeClr val="tx1"/>
                </a:solidFill>
                <a:latin typeface="Times New Roman" charset="0"/>
                <a:ea typeface="ＭＳ Ｐゴシック" charset="-128"/>
              </a:defRPr>
            </a:lvl3pPr>
            <a:lvl4pPr marL="1600200" indent="-228600" algn="ctr" defTabSz="965200">
              <a:defRPr sz="2400">
                <a:solidFill>
                  <a:schemeClr val="tx1"/>
                </a:solidFill>
                <a:latin typeface="Times New Roman" charset="0"/>
                <a:ea typeface="ＭＳ Ｐゴシック" charset="-128"/>
              </a:defRPr>
            </a:lvl4pPr>
            <a:lvl5pPr marL="2057400" indent="-228600" algn="ctr"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DAF4C70-D22E-5D4B-B948-27C329EBB5C8}" type="slidenum">
              <a:rPr lang="en-US" altLang="x-none" sz="1200"/>
              <a:pPr algn="r" eaLnBrk="1" hangingPunct="1"/>
              <a:t>1</a:t>
            </a:fld>
            <a:endParaRPr lang="en-US" altLang="x-none" sz="12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5089445-4786-9E44-B728-F63113033FA6}" type="slidenum">
              <a:rPr lang="en-US" altLang="x-none" sz="1300">
                <a:solidFill>
                  <a:prstClr val="black"/>
                </a:solidFill>
                <a:latin typeface="Times New Roman" charset="0"/>
              </a:rPr>
              <a:pPr eaLnBrk="1" hangingPunct="1"/>
              <a:t>12</a:t>
            </a:fld>
            <a:endParaRPr lang="en-US" altLang="x-none" sz="1300">
              <a:solidFill>
                <a:prstClr val="black"/>
              </a:solidFill>
              <a:latin typeface="Times New Roman" charset="0"/>
            </a:endParaRPr>
          </a:p>
        </p:txBody>
      </p:sp>
      <p:sp>
        <p:nvSpPr>
          <p:cNvPr id="140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0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196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45B54A7-50BF-CD43-A99A-D14C187764CC}" type="slidenum">
              <a:rPr lang="en-US" altLang="x-none" sz="1300">
                <a:solidFill>
                  <a:prstClr val="black"/>
                </a:solidFill>
                <a:latin typeface="Times New Roman" charset="0"/>
              </a:rPr>
              <a:pPr eaLnBrk="1" hangingPunct="1"/>
              <a:t>13</a:t>
            </a:fld>
            <a:endParaRPr lang="en-US" altLang="x-none" sz="1300">
              <a:solidFill>
                <a:prstClr val="black"/>
              </a:solidFill>
              <a:latin typeface="Times New Roman" charset="0"/>
            </a:endParaRPr>
          </a:p>
        </p:txBody>
      </p:sp>
      <p:sp>
        <p:nvSpPr>
          <p:cNvPr id="142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2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2345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42F9C0-E629-D949-A925-5E897BE04E73}" type="slidenum">
              <a:rPr lang="en-US" altLang="x-none" sz="1300">
                <a:solidFill>
                  <a:prstClr val="black"/>
                </a:solidFill>
                <a:latin typeface="Times New Roman" charset="0"/>
              </a:rPr>
              <a:pPr eaLnBrk="1" hangingPunct="1"/>
              <a:t>14</a:t>
            </a:fld>
            <a:endParaRPr lang="en-US" altLang="x-none" sz="1300">
              <a:solidFill>
                <a:prstClr val="black"/>
              </a:solidFill>
              <a:latin typeface="Times New Roman" charset="0"/>
            </a:endParaRPr>
          </a:p>
        </p:txBody>
      </p:sp>
      <p:sp>
        <p:nvSpPr>
          <p:cNvPr id="144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4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31370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E64041F-672F-A946-A79A-C048EA468720}" type="slidenum">
              <a:rPr lang="en-US" altLang="x-none" sz="1300">
                <a:solidFill>
                  <a:prstClr val="black"/>
                </a:solidFill>
                <a:latin typeface="Times New Roman" charset="0"/>
              </a:rPr>
              <a:pPr eaLnBrk="1" hangingPunct="1"/>
              <a:t>15</a:t>
            </a:fld>
            <a:endParaRPr lang="en-US" altLang="x-none" sz="1300">
              <a:solidFill>
                <a:prstClr val="black"/>
              </a:solidFill>
              <a:latin typeface="Times New Roman" charset="0"/>
            </a:endParaRPr>
          </a:p>
        </p:txBody>
      </p:sp>
      <p:sp>
        <p:nvSpPr>
          <p:cNvPr id="146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6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71675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F95DCB-540C-3D4E-A8FA-A9F9135A4AB8}" type="slidenum">
              <a:rPr lang="en-US" altLang="x-none" sz="1300">
                <a:solidFill>
                  <a:prstClr val="black"/>
                </a:solidFill>
                <a:latin typeface="Times New Roman" charset="0"/>
              </a:rPr>
              <a:pPr eaLnBrk="1" hangingPunct="1"/>
              <a:t>16</a:t>
            </a:fld>
            <a:endParaRPr lang="en-US" altLang="x-none" sz="1300">
              <a:solidFill>
                <a:prstClr val="black"/>
              </a:solidFill>
              <a:latin typeface="Times New Roman" charset="0"/>
            </a:endParaRPr>
          </a:p>
        </p:txBody>
      </p:sp>
      <p:sp>
        <p:nvSpPr>
          <p:cNvPr id="148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8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18606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B70EF3A-9014-0147-AD00-7972CCFBEEE7}" type="slidenum">
              <a:rPr lang="en-US" altLang="x-none" sz="1300">
                <a:solidFill>
                  <a:prstClr val="black"/>
                </a:solidFill>
                <a:latin typeface="Times New Roman" charset="0"/>
              </a:rPr>
              <a:pPr eaLnBrk="1" hangingPunct="1"/>
              <a:t>17</a:t>
            </a:fld>
            <a:endParaRPr lang="en-US" altLang="x-none" sz="1300">
              <a:solidFill>
                <a:prstClr val="black"/>
              </a:solidFill>
              <a:latin typeface="Times New Roman" charset="0"/>
            </a:endParaRPr>
          </a:p>
        </p:txBody>
      </p:sp>
      <p:sp>
        <p:nvSpPr>
          <p:cNvPr id="1505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05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24840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514FD90-85EA-2C4A-B7B4-953BDAB16834}" type="slidenum">
              <a:rPr lang="en-US" altLang="x-none" sz="1300">
                <a:solidFill>
                  <a:prstClr val="black"/>
                </a:solidFill>
                <a:latin typeface="Times New Roman" charset="0"/>
              </a:rPr>
              <a:pPr eaLnBrk="1" hangingPunct="1"/>
              <a:t>18</a:t>
            </a:fld>
            <a:endParaRPr lang="en-US" altLang="x-none" sz="1300">
              <a:solidFill>
                <a:prstClr val="black"/>
              </a:solidFill>
              <a:latin typeface="Times New Roman" charset="0"/>
            </a:endParaRPr>
          </a:p>
        </p:txBody>
      </p:sp>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25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40332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F44A828-C1AB-0D47-A962-864B75A87B39}" type="slidenum">
              <a:rPr lang="en-US" altLang="x-none" sz="1300">
                <a:solidFill>
                  <a:srgbClr val="000000"/>
                </a:solidFill>
                <a:latin typeface="Times New Roman" charset="0"/>
              </a:rPr>
              <a:pPr eaLnBrk="1" hangingPunct="1"/>
              <a:t>19</a:t>
            </a:fld>
            <a:endParaRPr lang="en-US" altLang="x-none" sz="1300">
              <a:solidFill>
                <a:srgbClr val="000000"/>
              </a:solidFill>
              <a:latin typeface="Times New Roman" charset="0"/>
            </a:endParaRPr>
          </a:p>
        </p:txBody>
      </p:sp>
      <p:sp>
        <p:nvSpPr>
          <p:cNvPr id="154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4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63039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93C64055-D27E-6A40-8F1A-E483A8CE23B3}" type="slidenum">
              <a:rPr lang="en-US" altLang="x-none" sz="1300">
                <a:solidFill>
                  <a:srgbClr val="000000"/>
                </a:solidFill>
              </a:rPr>
              <a:pPr eaLnBrk="1" hangingPunct="1"/>
              <a:t>20</a:t>
            </a:fld>
            <a:endParaRPr lang="en-US" altLang="x-none" sz="1300">
              <a:solidFill>
                <a:srgbClr val="000000"/>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19821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B8EB2B55-E41B-1443-A595-9D6D50659C02}" type="slidenum">
              <a:rPr lang="en-US" altLang="x-none" sz="1300">
                <a:solidFill>
                  <a:srgbClr val="000000"/>
                </a:solidFill>
              </a:rPr>
              <a:pPr eaLnBrk="1" hangingPunct="1"/>
              <a:t>21</a:t>
            </a:fld>
            <a:endParaRPr lang="en-US" altLang="x-none" sz="1300">
              <a:solidFill>
                <a:srgbClr val="000000"/>
              </a:solidFill>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8782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76EA348-2C5D-DB41-8223-340EEB0402A0}" type="slidenum">
              <a:rPr lang="en-US" altLang="x-none" sz="1300"/>
              <a:pPr algn="r"/>
              <a:t>2</a:t>
            </a:fld>
            <a:endParaRPr lang="en-US" altLang="x-none" sz="13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A0AD836B-54B2-3F4A-B0D3-833EEDEBBD2C}" type="slidenum">
              <a:rPr lang="en-US" altLang="x-none" sz="1300">
                <a:solidFill>
                  <a:srgbClr val="000000"/>
                </a:solidFill>
              </a:rPr>
              <a:pPr eaLnBrk="1" hangingPunct="1"/>
              <a:t>22</a:t>
            </a:fld>
            <a:endParaRPr lang="en-US" altLang="x-none"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3905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633BD2-A887-6548-9501-873A502AB46B}" type="slidenum">
              <a:rPr lang="en-US" altLang="x-none" sz="1300">
                <a:solidFill>
                  <a:srgbClr val="000000"/>
                </a:solidFill>
              </a:rPr>
              <a:pPr algn="r" eaLnBrk="1" hangingPunct="1"/>
              <a:t>23</a:t>
            </a:fld>
            <a:endParaRPr lang="en-US" altLang="x-none" sz="1300">
              <a:solidFill>
                <a:srgbClr val="000000"/>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200" dirty="0">
                <a:ea typeface="ＭＳ Ｐゴシック" charset="-128"/>
              </a:rPr>
              <a:t>Two generic forms of pipelined protocols: </a:t>
            </a:r>
            <a:r>
              <a:rPr lang="en-US" altLang="x-none" sz="1200" i="1" dirty="0">
                <a:solidFill>
                  <a:srgbClr val="FF0000"/>
                </a:solidFill>
                <a:ea typeface="ＭＳ Ｐゴシック" charset="-128"/>
              </a:rPr>
              <a:t>go-Back-N, selective repeat</a:t>
            </a:r>
          </a:p>
          <a:p>
            <a:endParaRPr lang="x-none" altLang="x-none" dirty="0">
              <a:latin typeface="Times New Roman" charset="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08D2848A-6858-3D4C-A829-90D99150D028}" type="slidenum">
              <a:rPr lang="en-US" altLang="x-none" sz="1300">
                <a:solidFill>
                  <a:srgbClr val="000000"/>
                </a:solidFill>
              </a:rPr>
              <a:pPr algn="r" eaLnBrk="1" hangingPunct="1"/>
              <a:t>24</a:t>
            </a:fld>
            <a:endParaRPr lang="en-US" altLang="x-none" sz="1300">
              <a:solidFill>
                <a:srgbClr val="000000"/>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95B539E-B0BA-6E4F-98B0-F8928757DCB6}" type="slidenum">
              <a:rPr lang="en-US" altLang="x-none" sz="1300">
                <a:solidFill>
                  <a:srgbClr val="000000"/>
                </a:solidFill>
              </a:rPr>
              <a:pPr algn="r" eaLnBrk="1" hangingPunct="1"/>
              <a:t>25</a:t>
            </a:fld>
            <a:endParaRPr lang="en-US" altLang="x-none" sz="1300">
              <a:solidFill>
                <a:srgbClr val="000000"/>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98B75CCB-00A9-BD4E-AC70-BFF82C12E5FD}" type="slidenum">
              <a:rPr lang="en-US" altLang="x-none" sz="1300">
                <a:solidFill>
                  <a:srgbClr val="000000"/>
                </a:solidFill>
              </a:rPr>
              <a:pPr algn="r" eaLnBrk="1" hangingPunct="1"/>
              <a:t>26</a:t>
            </a:fld>
            <a:endParaRPr lang="en-US" altLang="x-none"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89A07275-A03D-A345-9976-2D360D1603D5}" type="slidenum">
              <a:rPr lang="en-US" altLang="x-none" sz="1300">
                <a:solidFill>
                  <a:srgbClr val="000000"/>
                </a:solidFill>
              </a:rPr>
              <a:pPr algn="r" eaLnBrk="1" hangingPunct="1"/>
              <a:t>27</a:t>
            </a:fld>
            <a:endParaRPr lang="en-US" altLang="x-none" sz="13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C2902D2E-10DC-E44F-9BE6-22E3C4CF28DF}" type="slidenum">
              <a:rPr lang="en-US" altLang="x-none" sz="1300">
                <a:solidFill>
                  <a:srgbClr val="000000"/>
                </a:solidFill>
              </a:rPr>
              <a:pPr algn="r" eaLnBrk="1" hangingPunct="1"/>
              <a:t>28</a:t>
            </a:fld>
            <a:endParaRPr lang="en-US" altLang="x-none"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437E6DC6-EA61-6646-B340-C6DC9EE1E18E}" type="slidenum">
              <a:rPr lang="en-US" altLang="x-none" sz="1300">
                <a:solidFill>
                  <a:srgbClr val="000000"/>
                </a:solidFill>
              </a:rPr>
              <a:pPr algn="r" eaLnBrk="1" hangingPunct="1"/>
              <a:t>29</a:t>
            </a:fld>
            <a:endParaRPr lang="en-US" altLang="x-none" sz="13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25B8B76-99ED-C948-99E3-A75E6586E3D0}" type="slidenum">
              <a:rPr lang="en-US" altLang="x-none" sz="1300">
                <a:solidFill>
                  <a:srgbClr val="000000"/>
                </a:solidFill>
              </a:rPr>
              <a:pPr algn="r" eaLnBrk="1" hangingPunct="1"/>
              <a:t>30</a:t>
            </a:fld>
            <a:endParaRPr lang="en-US" altLang="x-none" sz="13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097BD15B-B107-D040-9314-0D11F49F8749}" type="slidenum">
              <a:rPr lang="en-US" altLang="x-none" sz="1300">
                <a:solidFill>
                  <a:srgbClr val="000000"/>
                </a:solidFill>
              </a:rPr>
              <a:pPr algn="r" eaLnBrk="1" hangingPunct="1"/>
              <a:t>31</a:t>
            </a:fld>
            <a:endParaRPr lang="en-US" altLang="x-none" sz="13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1E1B9C-4E58-5541-84B0-A072E4678FA3}" type="slidenum">
              <a:rPr lang="en-US" altLang="x-none" sz="1300">
                <a:latin typeface="Times New Roman" charset="0"/>
              </a:rPr>
              <a:pPr eaLnBrk="1" hangingPunct="1"/>
              <a:t>4</a:t>
            </a:fld>
            <a:endParaRPr lang="en-US" altLang="x-none" sz="1300">
              <a:latin typeface="Times New Roman" charset="0"/>
            </a:endParaRPr>
          </a:p>
        </p:txBody>
      </p:sp>
      <p:sp>
        <p:nvSpPr>
          <p:cNvPr id="1136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76729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98102CEA-0EDE-EC45-87F7-3D3B93FF64C8}" type="slidenum">
              <a:rPr lang="en-US" altLang="x-none" sz="1300">
                <a:solidFill>
                  <a:srgbClr val="000000"/>
                </a:solidFill>
              </a:rPr>
              <a:pPr algn="r" eaLnBrk="1" hangingPunct="1"/>
              <a:t>32</a:t>
            </a:fld>
            <a:endParaRPr lang="en-US" altLang="x-none" sz="13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67BC2443-C2F4-0A44-B3A7-F4377B5EA114}" type="slidenum">
              <a:rPr lang="en-US" altLang="x-none" sz="1300">
                <a:solidFill>
                  <a:srgbClr val="000000"/>
                </a:solidFill>
              </a:rPr>
              <a:pPr algn="r" eaLnBrk="1" hangingPunct="1"/>
              <a:t>33</a:t>
            </a:fld>
            <a:endParaRPr lang="en-US" altLang="x-none" sz="13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ADA0A760-F65D-4044-8D14-36BA8D6D2973}" type="slidenum">
              <a:rPr lang="en-US" altLang="x-none" sz="1300">
                <a:solidFill>
                  <a:srgbClr val="000000"/>
                </a:solidFill>
              </a:rPr>
              <a:pPr algn="r" eaLnBrk="1" hangingPunct="1"/>
              <a:t>34</a:t>
            </a:fld>
            <a:endParaRPr lang="en-US" altLang="x-none"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C550F1BB-C04D-AC42-86E5-7499EBD297C3}" type="slidenum">
              <a:rPr lang="en-US" altLang="x-none" sz="1300">
                <a:solidFill>
                  <a:srgbClr val="000000"/>
                </a:solidFill>
              </a:rPr>
              <a:pPr algn="r" eaLnBrk="1" hangingPunct="1"/>
              <a:t>35</a:t>
            </a:fld>
            <a:endParaRPr lang="en-US" altLang="x-none" sz="13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D1F41851-0511-C54C-AF7A-4D8C36D45CEE}" type="slidenum">
              <a:rPr lang="en-US" altLang="x-none" sz="1300">
                <a:solidFill>
                  <a:srgbClr val="000000"/>
                </a:solidFill>
              </a:rPr>
              <a:pPr algn="r" eaLnBrk="1" hangingPunct="1"/>
              <a:t>36</a:t>
            </a:fld>
            <a:endParaRPr lang="en-US" altLang="x-none" sz="1300">
              <a:solidFill>
                <a:srgbClr val="000000"/>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19671AC1-DB9B-5D46-A77D-94983B36E915}" type="slidenum">
              <a:rPr lang="en-US" altLang="x-none" sz="1300">
                <a:solidFill>
                  <a:srgbClr val="000000"/>
                </a:solidFill>
              </a:rPr>
              <a:pPr algn="r" eaLnBrk="1" hangingPunct="1"/>
              <a:t>37</a:t>
            </a:fld>
            <a:endParaRPr lang="en-US" altLang="x-none"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37D19960-0402-F142-8C64-F2408B6B59BC}" type="slidenum">
              <a:rPr lang="en-US" altLang="x-none" sz="1300">
                <a:solidFill>
                  <a:srgbClr val="000000"/>
                </a:solidFill>
              </a:rPr>
              <a:pPr algn="r" eaLnBrk="1" hangingPunct="1"/>
              <a:t>38</a:t>
            </a:fld>
            <a:endParaRPr lang="en-US" altLang="x-none" sz="13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2977EB6B-C5FD-B34C-90C0-38137AA61BBF}" type="slidenum">
              <a:rPr lang="en-US" altLang="x-none" sz="1300">
                <a:solidFill>
                  <a:srgbClr val="000000"/>
                </a:solidFill>
              </a:rPr>
              <a:pPr algn="r" eaLnBrk="1" hangingPunct="1"/>
              <a:t>39</a:t>
            </a:fld>
            <a:endParaRPr lang="en-US" altLang="x-none"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08C163-67FF-D54E-B744-FF811825ABB0}" type="slidenum">
              <a:rPr lang="en-US" altLang="x-none" sz="1300">
                <a:solidFill>
                  <a:srgbClr val="000000"/>
                </a:solidFill>
              </a:rPr>
              <a:pPr algn="r" eaLnBrk="1" hangingPunct="1"/>
              <a:t>40</a:t>
            </a:fld>
            <a:endParaRPr lang="en-US" altLang="x-none"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charset="0"/>
                <a:ea typeface="宋体" charset="-122"/>
              </a:rPr>
              <a:t>a sender should </a:t>
            </a:r>
            <a:r>
              <a:rPr lang="en-US" altLang="zh-CN" i="1">
                <a:latin typeface="Comic Sans MS" charset="0"/>
                <a:ea typeface="宋体" charset="-122"/>
              </a:rPr>
              <a:t>not</a:t>
            </a:r>
            <a:r>
              <a:rPr lang="en-US" altLang="zh-CN">
                <a:latin typeface="Comic Sans MS" charset="0"/>
                <a:ea typeface="宋体" charset="-122"/>
              </a:rPr>
              <a:t> reuse a seq# before it is sure the packet has left the network</a:t>
            </a:r>
          </a:p>
          <a:p>
            <a:endParaRPr lang="en-US" altLang="x-none">
              <a:latin typeface="Times New Roman"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7690FAC-F059-6343-BA20-D6DD765BEE46}" type="slidenum">
              <a:rPr lang="en-US" altLang="x-none" sz="1300"/>
              <a:pPr algn="r"/>
              <a:t>41</a:t>
            </a:fld>
            <a:endParaRPr lang="en-US" altLang="x-none" sz="13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2C9EB53-6D28-5643-AE4A-3BB7ECBC2720}" type="slidenum">
              <a:rPr lang="en-US" altLang="x-none" sz="1300">
                <a:latin typeface="Times New Roman" charset="0"/>
              </a:rPr>
              <a:pPr eaLnBrk="1" hangingPunct="1"/>
              <a:t>6</a:t>
            </a:fld>
            <a:endParaRPr lang="en-US" altLang="x-none" sz="1300">
              <a:latin typeface="Times New Roman" charset="0"/>
            </a:endParaRPr>
          </a:p>
        </p:txBody>
      </p:sp>
      <p:sp>
        <p:nvSpPr>
          <p:cNvPr id="1280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x-none" dirty="0">
                <a:latin typeface="Times New Roman" charset="0"/>
                <a:ea typeface="ＭＳ Ｐゴシック" charset="-128"/>
              </a:rPr>
              <a:t>{data(n)^ NACK|NACK^}*</a:t>
            </a:r>
            <a:br>
              <a:rPr lang="en-US" altLang="x-none" dirty="0">
                <a:latin typeface="Times New Roman" charset="0"/>
                <a:ea typeface="ＭＳ Ｐゴシック" charset="-128"/>
              </a:rPr>
            </a:br>
            <a:r>
              <a:rPr lang="en-US" altLang="x-none" dirty="0">
                <a:latin typeface="Times New Roman" charset="0"/>
                <a:ea typeface="ＭＳ Ｐゴシック" charset="-128"/>
              </a:rPr>
              <a:t>data(n) deliver</a:t>
            </a:r>
          </a:p>
          <a:p>
            <a:r>
              <a:rPr lang="en-US" altLang="x-none" dirty="0">
                <a:latin typeface="Times New Roman" charset="0"/>
                <a:ea typeface="ＭＳ Ｐゴシック" charset="-128"/>
              </a:rPr>
              <a:t>ACK^</a:t>
            </a:r>
            <a:r>
              <a:rPr lang="en-US" altLang="x-none" baseline="0" dirty="0">
                <a:latin typeface="Times New Roman" charset="0"/>
                <a:ea typeface="ＭＳ Ｐゴシック" charset="-128"/>
              </a:rPr>
              <a:t> data(n) </a:t>
            </a:r>
          </a:p>
          <a:p>
            <a:r>
              <a:rPr lang="en-US" altLang="x-none" baseline="0" dirty="0">
                <a:latin typeface="Times New Roman" charset="0"/>
                <a:ea typeface="ＭＳ Ｐゴシック" charset="-128"/>
              </a:rPr>
              <a:t>ACK^ data(n)^  XXXX</a:t>
            </a:r>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80968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236C988-EB8D-0345-A74A-6145A20480D3}" type="slidenum">
              <a:rPr lang="en-US" altLang="x-none" sz="1300">
                <a:solidFill>
                  <a:srgbClr val="000000"/>
                </a:solidFill>
              </a:rPr>
              <a:pPr algn="r"/>
              <a:t>42</a:t>
            </a:fld>
            <a:endParaRPr lang="en-US" altLang="x-none"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Syn(seq=x) could be duplicate or malicious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F192DC8-C481-9A46-82CB-DFDED42D2FF8}" type="slidenum">
              <a:rPr lang="en-US" altLang="x-none" sz="1300">
                <a:solidFill>
                  <a:srgbClr val="000000"/>
                </a:solidFill>
              </a:rPr>
              <a:pPr algn="r"/>
              <a:t>43</a:t>
            </a:fld>
            <a:endParaRPr lang="en-US" altLang="x-none" sz="1300">
              <a:solidFill>
                <a:srgbClr val="000000"/>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16171FE-BE5B-0643-9DAF-9B3E9B764ABA}" type="slidenum">
              <a:rPr lang="en-US" altLang="x-none" sz="1300"/>
              <a:pPr algn="r"/>
              <a:t>44</a:t>
            </a:fld>
            <a:endParaRPr lang="en-US" altLang="x-none" sz="13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8F31710-5064-AC45-891A-500A1BC0320D}" type="slidenum">
              <a:rPr lang="en-US" altLang="x-none" sz="1300">
                <a:solidFill>
                  <a:srgbClr val="000000"/>
                </a:solidFill>
              </a:rPr>
              <a:pPr algn="r"/>
              <a:t>45</a:t>
            </a:fld>
            <a:endParaRPr lang="en-US" altLang="x-none" sz="1300">
              <a:solidFill>
                <a:srgbClr val="000000"/>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Add QUIC design: QUIC uses a cryptographic handshake</a:t>
            </a:r>
          </a:p>
          <a:p>
            <a:pPr lvl="1"/>
            <a:r>
              <a:rPr lang="en-US" dirty="0"/>
              <a:t>Servers</a:t>
            </a:r>
          </a:p>
          <a:p>
            <a:pPr lvl="2"/>
            <a:r>
              <a:rPr lang="en-US" dirty="0"/>
              <a:t>front-end servers, which collectively handle billions of requests a day from web browsers and mobile apps across a wide range of services. </a:t>
            </a:r>
          </a:p>
          <a:p>
            <a:pPr lvl="1"/>
            <a:r>
              <a:rPr lang="en-US" dirty="0"/>
              <a:t>On the client side, we have deployed QUIC in </a:t>
            </a:r>
          </a:p>
          <a:p>
            <a:pPr lvl="2"/>
            <a:r>
              <a:rPr lang="en-US" dirty="0"/>
              <a:t>Chrome, </a:t>
            </a:r>
          </a:p>
          <a:p>
            <a:pPr lvl="2"/>
            <a:r>
              <a:rPr lang="en-US" dirty="0"/>
              <a:t>our mobile video streaming YouTube app, and in the </a:t>
            </a:r>
          </a:p>
          <a:p>
            <a:pPr lvl="2"/>
            <a:r>
              <a:rPr lang="en-US" dirty="0"/>
              <a:t>Google Search app on Android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TCP connections commonly incur at least one round-trip delay of connection setup time before any application data can be sent, and TLS adds two round trips to this delay</a:t>
            </a:r>
          </a:p>
          <a:p>
            <a:endParaRPr lang="x-none" altLang="x-none" dirty="0">
              <a:latin typeface="Times New Roman"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84BAA78C-7682-E847-98C3-F326DE035765}" type="slidenum">
              <a:rPr lang="en-US" altLang="x-none" sz="1300"/>
              <a:pPr algn="r"/>
              <a:t>46</a:t>
            </a:fld>
            <a:endParaRPr lang="en-US" altLang="x-none" sz="13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AE6D606F-BC2F-494F-AF91-02DEB4BB322C}" type="slidenum">
              <a:rPr lang="en-US" altLang="x-none" sz="1300">
                <a:solidFill>
                  <a:srgbClr val="000000"/>
                </a:solidFill>
              </a:rPr>
              <a:pPr algn="r"/>
              <a:t>47</a:t>
            </a:fld>
            <a:endParaRPr lang="en-US" altLang="x-none" sz="1300">
              <a:solidFill>
                <a:srgbClr val="000000"/>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FE4A8EA-76E8-B94F-9756-9D0DA9901DEE}" type="slidenum">
              <a:rPr lang="en-US" altLang="x-none" sz="1300"/>
              <a:pPr algn="r"/>
              <a:t>48</a:t>
            </a:fld>
            <a:endParaRPr lang="en-US" altLang="x-none" sz="13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49</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3FE872F-62B6-1646-9888-916B2D3EEE17}" type="slidenum">
              <a:rPr lang="en-US" altLang="x-none" sz="1300">
                <a:solidFill>
                  <a:srgbClr val="000000"/>
                </a:solidFill>
              </a:rPr>
              <a:pPr algn="r"/>
              <a:t>50</a:t>
            </a:fld>
            <a:endParaRPr lang="en-US" altLang="x-none" sz="1300">
              <a:solidFill>
                <a:srgbClr val="000000"/>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7787DC39-ABC7-2646-A197-9E2628D346BA}" type="slidenum">
              <a:rPr lang="en-US" altLang="x-none" sz="1300">
                <a:solidFill>
                  <a:srgbClr val="000000"/>
                </a:solidFill>
              </a:rPr>
              <a:pPr algn="r"/>
              <a:t>51</a:t>
            </a:fld>
            <a:endParaRPr lang="en-US" altLang="x-none" sz="13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2C9EB53-6D28-5643-AE4A-3BB7ECBC2720}" type="slidenum">
              <a:rPr lang="en-US" altLang="x-none" sz="1300">
                <a:latin typeface="Times New Roman" charset="0"/>
              </a:rPr>
              <a:pPr eaLnBrk="1" hangingPunct="1"/>
              <a:t>7</a:t>
            </a:fld>
            <a:endParaRPr lang="en-US" altLang="x-none" sz="1300">
              <a:latin typeface="Times New Roman" charset="0"/>
            </a:endParaRPr>
          </a:p>
        </p:txBody>
      </p:sp>
      <p:sp>
        <p:nvSpPr>
          <p:cNvPr id="1280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x-none" dirty="0">
                <a:latin typeface="Times New Roman" charset="0"/>
                <a:ea typeface="ＭＳ Ｐゴシック" charset="-128"/>
              </a:rPr>
              <a:t>{data(n)^ NACK|NACK^}*</a:t>
            </a:r>
            <a:br>
              <a:rPr lang="en-US" altLang="x-none" dirty="0">
                <a:latin typeface="Times New Roman" charset="0"/>
                <a:ea typeface="ＭＳ Ｐゴシック" charset="-128"/>
              </a:rPr>
            </a:br>
            <a:r>
              <a:rPr lang="en-US" altLang="x-none" dirty="0">
                <a:latin typeface="Times New Roman" charset="0"/>
                <a:ea typeface="ＭＳ Ｐゴシック" charset="-128"/>
              </a:rPr>
              <a:t>data(n) deliver</a:t>
            </a:r>
          </a:p>
          <a:p>
            <a:r>
              <a:rPr lang="en-US" altLang="x-none" dirty="0">
                <a:latin typeface="Times New Roman" charset="0"/>
                <a:ea typeface="ＭＳ Ｐゴシック" charset="-128"/>
              </a:rPr>
              <a:t>ACK^</a:t>
            </a:r>
            <a:r>
              <a:rPr lang="en-US" altLang="x-none" baseline="0" dirty="0">
                <a:latin typeface="Times New Roman" charset="0"/>
                <a:ea typeface="ＭＳ Ｐゴシック" charset="-128"/>
              </a:rPr>
              <a:t> data(n) </a:t>
            </a:r>
          </a:p>
          <a:p>
            <a:r>
              <a:rPr lang="en-US" altLang="x-none" baseline="0" dirty="0">
                <a:latin typeface="Times New Roman" charset="0"/>
                <a:ea typeface="ＭＳ Ｐゴシック" charset="-128"/>
              </a:rPr>
              <a:t>ACK^ data(n)^  XXXX</a:t>
            </a:r>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3650876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3D59F4D-54FB-D743-AF4D-836F49108971}" type="slidenum">
              <a:rPr lang="en-US" altLang="x-none" sz="1300">
                <a:solidFill>
                  <a:srgbClr val="000000"/>
                </a:solidFill>
              </a:rPr>
              <a:pPr algn="r"/>
              <a:t>52</a:t>
            </a:fld>
            <a:endParaRPr lang="en-US" altLang="x-none" sz="1300">
              <a:solidFill>
                <a:srgbClr val="000000"/>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83E1311-E811-9944-AFA3-4CCA71710612}" type="slidenum">
              <a:rPr lang="en-US" altLang="x-none" sz="1300">
                <a:solidFill>
                  <a:srgbClr val="000000"/>
                </a:solidFill>
              </a:rPr>
              <a:pPr algn="r"/>
              <a:t>53</a:t>
            </a:fld>
            <a:endParaRPr lang="en-US" altLang="x-none" sz="13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C21CB3B5-9234-0242-8045-2267FBDEE08B}" type="slidenum">
              <a:rPr lang="en-US" altLang="x-none" sz="1300">
                <a:solidFill>
                  <a:srgbClr val="000000"/>
                </a:solidFill>
              </a:rPr>
              <a:pPr algn="r"/>
              <a:t>54</a:t>
            </a:fld>
            <a:endParaRPr lang="en-US" altLang="x-none" sz="13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CB5F923-B54B-0A46-8EE4-BFAB65FB0007}" type="slidenum">
              <a:rPr lang="en-US" altLang="x-none" sz="1300">
                <a:solidFill>
                  <a:srgbClr val="000000"/>
                </a:solidFill>
              </a:rPr>
              <a:pPr algn="r"/>
              <a:t>55</a:t>
            </a:fld>
            <a:endParaRPr lang="en-US" altLang="x-none" sz="1300">
              <a:solidFill>
                <a:srgbClr val="000000"/>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7D0A7B46-ECA0-714B-9E60-293687FACD9F}" type="slidenum">
              <a:rPr lang="en-US" altLang="x-none" sz="1300">
                <a:solidFill>
                  <a:srgbClr val="000000"/>
                </a:solidFill>
              </a:rPr>
              <a:pPr algn="r"/>
              <a:t>56</a:t>
            </a:fld>
            <a:endParaRPr lang="en-US" altLang="x-none" sz="1300">
              <a:solidFill>
                <a:srgbClr val="000000"/>
              </a:solidFill>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40AACF44-507D-4841-B67F-B71E4A7CC8DF}" type="slidenum">
              <a:rPr lang="en-US" altLang="x-none" sz="1300">
                <a:solidFill>
                  <a:srgbClr val="000000"/>
                </a:solidFill>
              </a:rPr>
              <a:pPr algn="r"/>
              <a:t>57</a:t>
            </a:fld>
            <a:endParaRPr lang="en-US" altLang="x-none" sz="13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0AC12B15-0692-724E-97BD-62611EFFA2E3}" type="slidenum">
              <a:rPr lang="en-US" altLang="x-none" sz="1300">
                <a:solidFill>
                  <a:srgbClr val="000000"/>
                </a:solidFill>
              </a:rPr>
              <a:pPr algn="r"/>
              <a:t>58</a:t>
            </a:fld>
            <a:endParaRPr lang="en-US" altLang="x-none" sz="13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AAA6930-8950-EF41-B3C2-6199E9D6B68C}" type="slidenum">
              <a:rPr lang="en-US" altLang="x-none" sz="1300">
                <a:solidFill>
                  <a:srgbClr val="000000"/>
                </a:solidFill>
              </a:rPr>
              <a:pPr algn="r"/>
              <a:t>59</a:t>
            </a:fld>
            <a:endParaRPr lang="en-US" altLang="x-none" sz="1300">
              <a:solidFill>
                <a:srgbClr val="000000"/>
              </a:solidFill>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51128274-6846-944C-B132-8B703490BEBD}" type="slidenum">
              <a:rPr lang="en-US" altLang="x-none" sz="1300">
                <a:solidFill>
                  <a:srgbClr val="000000"/>
                </a:solidFill>
              </a:rPr>
              <a:pPr algn="r"/>
              <a:t>60</a:t>
            </a:fld>
            <a:endParaRPr lang="en-US" altLang="x-none" sz="1300">
              <a:solidFill>
                <a:srgbClr val="000000"/>
              </a:solidFill>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9D7662F-9217-B14C-9C34-E8627115A1FE}" type="slidenum">
              <a:rPr lang="en-US" altLang="x-none" sz="1300">
                <a:solidFill>
                  <a:srgbClr val="000000"/>
                </a:solidFill>
              </a:rPr>
              <a:pPr algn="r"/>
              <a:t>61</a:t>
            </a:fld>
            <a:endParaRPr lang="en-US" altLang="x-none" sz="1300">
              <a:solidFill>
                <a:srgbClr val="000000"/>
              </a:solidFill>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034D24-019F-8142-A945-C0241B533720}" type="slidenum">
              <a:rPr lang="en-US" altLang="x-none" sz="1300">
                <a:solidFill>
                  <a:srgbClr val="000000"/>
                </a:solidFill>
                <a:latin typeface="Times New Roman" charset="0"/>
              </a:rPr>
              <a:pPr eaLnBrk="1" hangingPunct="1"/>
              <a:t>8</a:t>
            </a:fld>
            <a:endParaRPr lang="en-US" altLang="x-none" sz="1300">
              <a:solidFill>
                <a:srgbClr val="000000"/>
              </a:solidFill>
              <a:latin typeface="Times New Roman" charset="0"/>
            </a:endParaRPr>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996045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507A4886-217A-634B-BD5F-8D59E419A9DE}" type="slidenum">
              <a:rPr lang="en-US" altLang="x-none" sz="1300">
                <a:solidFill>
                  <a:srgbClr val="000000"/>
                </a:solidFill>
              </a:rPr>
              <a:pPr algn="r"/>
              <a:t>62</a:t>
            </a:fld>
            <a:endParaRPr lang="en-US" altLang="x-none" sz="1300">
              <a:solidFill>
                <a:srgbClr val="000000"/>
              </a:solidFill>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5A275D1-B0A9-DF45-8A3D-BDA61DC848F0}" type="slidenum">
              <a:rPr lang="en-US" altLang="x-none" sz="1300">
                <a:solidFill>
                  <a:srgbClr val="000000"/>
                </a:solidFill>
              </a:rPr>
              <a:pPr algn="r"/>
              <a:t>63</a:t>
            </a:fld>
            <a:endParaRPr lang="en-US" altLang="x-none" sz="1300">
              <a:solidFill>
                <a:srgbClr val="000000"/>
              </a:solidFill>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51D7FB6-1E65-DD4A-8584-39355AABA725}" type="slidenum">
              <a:rPr lang="en-US" altLang="x-none" sz="1300">
                <a:solidFill>
                  <a:srgbClr val="000000"/>
                </a:solidFill>
              </a:rPr>
              <a:pPr algn="r"/>
              <a:t>64</a:t>
            </a:fld>
            <a:endParaRPr lang="en-US" altLang="x-none" sz="1300">
              <a:solidFill>
                <a:srgbClr val="000000"/>
              </a:solidFill>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4A9AC66-5554-D94A-9C45-368D60E78502}" type="slidenum">
              <a:rPr lang="en-US" altLang="x-none" sz="1300">
                <a:solidFill>
                  <a:srgbClr val="000000"/>
                </a:solidFill>
              </a:rPr>
              <a:pPr algn="r"/>
              <a:t>65</a:t>
            </a:fld>
            <a:endParaRPr lang="en-US" altLang="x-none" sz="1300">
              <a:solidFill>
                <a:srgbClr val="000000"/>
              </a:solidFill>
            </a:endParaRP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463E524-9C07-CE41-A00B-662AE134562D}" type="slidenum">
              <a:rPr lang="en-US" altLang="x-none" sz="1300">
                <a:solidFill>
                  <a:prstClr val="black"/>
                </a:solidFill>
                <a:latin typeface="Times New Roman" charset="0"/>
              </a:rPr>
              <a:pPr eaLnBrk="1" hangingPunct="1"/>
              <a:t>9</a:t>
            </a:fld>
            <a:endParaRPr lang="en-US" altLang="x-none" sz="1300">
              <a:solidFill>
                <a:prstClr val="black"/>
              </a:solidFill>
              <a:latin typeface="Times New Roman" charset="0"/>
            </a:endParaRPr>
          </a:p>
        </p:txBody>
      </p:sp>
      <p:sp>
        <p:nvSpPr>
          <p:cNvPr id="1320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20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12444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9AD34C0-A328-5247-B414-AA6F6370CF73}" type="slidenum">
              <a:rPr lang="en-US" altLang="x-none" sz="1300">
                <a:solidFill>
                  <a:prstClr val="black"/>
                </a:solidFill>
                <a:latin typeface="Times New Roman" charset="0"/>
              </a:rPr>
              <a:pPr eaLnBrk="1" hangingPunct="1"/>
              <a:t>10</a:t>
            </a:fld>
            <a:endParaRPr lang="en-US" altLang="x-none" sz="1300">
              <a:solidFill>
                <a:prstClr val="black"/>
              </a:solidFill>
              <a:latin typeface="Times New Roman" charset="0"/>
            </a:endParaRPr>
          </a:p>
        </p:txBody>
      </p:sp>
      <p:sp>
        <p:nvSpPr>
          <p:cNvPr id="134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922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5CBCCCD-90AD-1645-89E6-C15F07E1A293}" type="slidenum">
              <a:rPr lang="en-US" altLang="x-none" sz="1300">
                <a:solidFill>
                  <a:prstClr val="black"/>
                </a:solidFill>
                <a:latin typeface="Times New Roman" charset="0"/>
              </a:rPr>
              <a:pPr eaLnBrk="1" hangingPunct="1"/>
              <a:t>11</a:t>
            </a:fld>
            <a:endParaRPr lang="en-US" altLang="x-none" sz="1300">
              <a:solidFill>
                <a:prstClr val="black"/>
              </a:solidFill>
              <a:latin typeface="Times New Roman" charset="0"/>
            </a:endParaRPr>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555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545637B3-1BCA-4648-AC40-5C6E2CFB0A1A}" type="slidenum">
              <a:rPr lang="en-US" altLang="x-none"/>
              <a:pPr>
                <a:defRPr/>
              </a:pPr>
              <a:t>‹#›</a:t>
            </a:fld>
            <a:endParaRPr lang="en-US" altLang="x-none"/>
          </a:p>
        </p:txBody>
      </p:sp>
    </p:spTree>
    <p:extLst>
      <p:ext uri="{BB962C8B-B14F-4D97-AF65-F5344CB8AC3E}">
        <p14:creationId xmlns:p14="http://schemas.microsoft.com/office/powerpoint/2010/main" val="124375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C694D59-FF50-D940-BE1B-DA8ABD5E13B1}" type="slidenum">
              <a:rPr lang="en-US" altLang="x-none"/>
              <a:pPr>
                <a:defRPr/>
              </a:pPr>
              <a:t>‹#›</a:t>
            </a:fld>
            <a:endParaRPr lang="en-US" altLang="x-none"/>
          </a:p>
        </p:txBody>
      </p:sp>
    </p:spTree>
    <p:extLst>
      <p:ext uri="{BB962C8B-B14F-4D97-AF65-F5344CB8AC3E}">
        <p14:creationId xmlns:p14="http://schemas.microsoft.com/office/powerpoint/2010/main" val="191812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9ADE007-1094-B64C-ACB4-B99AA74F4057}" type="slidenum">
              <a:rPr lang="en-US" altLang="x-none"/>
              <a:pPr>
                <a:defRPr/>
              </a:pPr>
              <a:t>‹#›</a:t>
            </a:fld>
            <a:endParaRPr lang="en-US" altLang="x-none"/>
          </a:p>
        </p:txBody>
      </p:sp>
    </p:spTree>
    <p:extLst>
      <p:ext uri="{BB962C8B-B14F-4D97-AF65-F5344CB8AC3E}">
        <p14:creationId xmlns:p14="http://schemas.microsoft.com/office/powerpoint/2010/main" val="2129262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A18FC07D-6859-124F-868A-73F8ECF70455}" type="slidenum">
              <a:rPr lang="en-US" altLang="x-none"/>
              <a:pPr>
                <a:defRPr/>
              </a:pPr>
              <a:t>‹#›</a:t>
            </a:fld>
            <a:endParaRPr lang="en-US" altLang="x-none"/>
          </a:p>
        </p:txBody>
      </p:sp>
    </p:spTree>
    <p:extLst>
      <p:ext uri="{BB962C8B-B14F-4D97-AF65-F5344CB8AC3E}">
        <p14:creationId xmlns:p14="http://schemas.microsoft.com/office/powerpoint/2010/main" val="855041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C7788B8-E6BC-324F-88D7-831C9F0E5C31}" type="slidenum">
              <a:rPr lang="en-US" altLang="x-none"/>
              <a:pPr>
                <a:defRPr/>
              </a:pPr>
              <a:t>‹#›</a:t>
            </a:fld>
            <a:endParaRPr lang="en-US" altLang="x-none"/>
          </a:p>
        </p:txBody>
      </p:sp>
    </p:spTree>
    <p:extLst>
      <p:ext uri="{BB962C8B-B14F-4D97-AF65-F5344CB8AC3E}">
        <p14:creationId xmlns:p14="http://schemas.microsoft.com/office/powerpoint/2010/main" val="1869374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E2C1BA1-F307-8A4E-A282-A1CFE30C7BD0}" type="slidenum">
              <a:rPr lang="en-US" altLang="x-none"/>
              <a:pPr>
                <a:defRPr/>
              </a:pPr>
              <a:t>‹#›</a:t>
            </a:fld>
            <a:endParaRPr lang="en-US" altLang="x-none"/>
          </a:p>
        </p:txBody>
      </p:sp>
    </p:spTree>
    <p:extLst>
      <p:ext uri="{BB962C8B-B14F-4D97-AF65-F5344CB8AC3E}">
        <p14:creationId xmlns:p14="http://schemas.microsoft.com/office/powerpoint/2010/main" val="89665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C35E3783-8424-A143-937C-C0F2C3C864F9}" type="slidenum">
              <a:rPr lang="en-US" altLang="x-none"/>
              <a:pPr>
                <a:defRPr/>
              </a:pPr>
              <a:t>‹#›</a:t>
            </a:fld>
            <a:endParaRPr lang="en-US" altLang="x-none"/>
          </a:p>
        </p:txBody>
      </p:sp>
    </p:spTree>
    <p:extLst>
      <p:ext uri="{BB962C8B-B14F-4D97-AF65-F5344CB8AC3E}">
        <p14:creationId xmlns:p14="http://schemas.microsoft.com/office/powerpoint/2010/main" val="1259314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98A85D1-E49B-2E41-B139-F112C2E19537}" type="slidenum">
              <a:rPr lang="en-US" altLang="x-none"/>
              <a:pPr>
                <a:defRPr/>
              </a:pPr>
              <a:t>‹#›</a:t>
            </a:fld>
            <a:endParaRPr lang="en-US" altLang="x-none"/>
          </a:p>
        </p:txBody>
      </p:sp>
    </p:spTree>
    <p:extLst>
      <p:ext uri="{BB962C8B-B14F-4D97-AF65-F5344CB8AC3E}">
        <p14:creationId xmlns:p14="http://schemas.microsoft.com/office/powerpoint/2010/main" val="184194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75339FE9-04BC-9141-9DAF-7248394B70F8}" type="slidenum">
              <a:rPr lang="en-US" altLang="x-none"/>
              <a:pPr>
                <a:defRPr/>
              </a:pPr>
              <a:t>‹#›</a:t>
            </a:fld>
            <a:endParaRPr lang="en-US" altLang="x-none"/>
          </a:p>
        </p:txBody>
      </p:sp>
    </p:spTree>
    <p:extLst>
      <p:ext uri="{BB962C8B-B14F-4D97-AF65-F5344CB8AC3E}">
        <p14:creationId xmlns:p14="http://schemas.microsoft.com/office/powerpoint/2010/main" val="1636861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6A67F08-6244-2544-8B67-4D683BA7F8A8}" type="slidenum">
              <a:rPr lang="en-US" altLang="x-none"/>
              <a:pPr>
                <a:defRPr/>
              </a:pPr>
              <a:t>‹#›</a:t>
            </a:fld>
            <a:endParaRPr lang="en-US" altLang="x-none"/>
          </a:p>
        </p:txBody>
      </p:sp>
    </p:spTree>
    <p:extLst>
      <p:ext uri="{BB962C8B-B14F-4D97-AF65-F5344CB8AC3E}">
        <p14:creationId xmlns:p14="http://schemas.microsoft.com/office/powerpoint/2010/main" val="1457779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57B339C-CFFE-C547-93CE-862CF7ADE9CE}" type="slidenum">
              <a:rPr lang="en-US" altLang="x-none"/>
              <a:pPr>
                <a:defRPr/>
              </a:pPr>
              <a:t>‹#›</a:t>
            </a:fld>
            <a:endParaRPr lang="en-US" altLang="x-none"/>
          </a:p>
        </p:txBody>
      </p:sp>
    </p:spTree>
    <p:extLst>
      <p:ext uri="{BB962C8B-B14F-4D97-AF65-F5344CB8AC3E}">
        <p14:creationId xmlns:p14="http://schemas.microsoft.com/office/powerpoint/2010/main" val="25956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BF0A70B-B708-2644-AA1A-3D3CE44679CF}" type="slidenum">
              <a:rPr lang="en-US" altLang="x-none"/>
              <a:pPr>
                <a:defRPr/>
              </a:pPr>
              <a:t>‹#›</a:t>
            </a:fld>
            <a:endParaRPr lang="en-US" altLang="x-none"/>
          </a:p>
        </p:txBody>
      </p:sp>
    </p:spTree>
    <p:extLst>
      <p:ext uri="{BB962C8B-B14F-4D97-AF65-F5344CB8AC3E}">
        <p14:creationId xmlns:p14="http://schemas.microsoft.com/office/powerpoint/2010/main" val="149187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900ABF7-BC41-9648-A755-E7A08966875E}" type="slidenum">
              <a:rPr lang="en-US" altLang="x-none"/>
              <a:pPr>
                <a:defRPr/>
              </a:pPr>
              <a:t>‹#›</a:t>
            </a:fld>
            <a:endParaRPr lang="en-US" altLang="x-none"/>
          </a:p>
        </p:txBody>
      </p:sp>
    </p:spTree>
    <p:extLst>
      <p:ext uri="{BB962C8B-B14F-4D97-AF65-F5344CB8AC3E}">
        <p14:creationId xmlns:p14="http://schemas.microsoft.com/office/powerpoint/2010/main" val="967298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60B5ED5-8468-4047-A647-3BD847FBA395}" type="slidenum">
              <a:rPr lang="en-US" altLang="x-none"/>
              <a:pPr>
                <a:defRPr/>
              </a:pPr>
              <a:t>‹#›</a:t>
            </a:fld>
            <a:endParaRPr lang="en-US" altLang="x-none"/>
          </a:p>
        </p:txBody>
      </p:sp>
    </p:spTree>
    <p:extLst>
      <p:ext uri="{BB962C8B-B14F-4D97-AF65-F5344CB8AC3E}">
        <p14:creationId xmlns:p14="http://schemas.microsoft.com/office/powerpoint/2010/main" val="928900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8BC04E81-2F66-7743-9D49-F4771A976865}" type="slidenum">
              <a:rPr lang="en-US" altLang="x-none"/>
              <a:pPr>
                <a:defRPr/>
              </a:pPr>
              <a:t>‹#›</a:t>
            </a:fld>
            <a:endParaRPr lang="en-US" altLang="x-none"/>
          </a:p>
        </p:txBody>
      </p:sp>
    </p:spTree>
    <p:extLst>
      <p:ext uri="{BB962C8B-B14F-4D97-AF65-F5344CB8AC3E}">
        <p14:creationId xmlns:p14="http://schemas.microsoft.com/office/powerpoint/2010/main" val="196538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7AF70BD9-06F7-6140-A8FD-71B82C6D68A1}" type="slidenum">
              <a:rPr lang="en-US" altLang="x-none"/>
              <a:pPr>
                <a:defRPr/>
              </a:pPr>
              <a:t>‹#›</a:t>
            </a:fld>
            <a:endParaRPr lang="en-US" altLang="x-none"/>
          </a:p>
        </p:txBody>
      </p:sp>
    </p:spTree>
    <p:extLst>
      <p:ext uri="{BB962C8B-B14F-4D97-AF65-F5344CB8AC3E}">
        <p14:creationId xmlns:p14="http://schemas.microsoft.com/office/powerpoint/2010/main" val="17674681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1167B97-99BC-1B4B-A871-FABC4CBAAF29}" type="slidenum">
              <a:rPr lang="en-US" altLang="x-none"/>
              <a:pPr>
                <a:defRPr/>
              </a:pPr>
              <a:t>‹#›</a:t>
            </a:fld>
            <a:endParaRPr lang="en-US" altLang="x-none"/>
          </a:p>
        </p:txBody>
      </p:sp>
    </p:spTree>
    <p:extLst>
      <p:ext uri="{BB962C8B-B14F-4D97-AF65-F5344CB8AC3E}">
        <p14:creationId xmlns:p14="http://schemas.microsoft.com/office/powerpoint/2010/main" val="18440640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113DB9E-2CB7-1541-BFF5-B3E050E2F5E8}" type="slidenum">
              <a:rPr lang="en-US" altLang="x-none"/>
              <a:pPr>
                <a:defRPr/>
              </a:pPr>
              <a:t>‹#›</a:t>
            </a:fld>
            <a:endParaRPr lang="en-US" altLang="x-none"/>
          </a:p>
        </p:txBody>
      </p:sp>
    </p:spTree>
    <p:extLst>
      <p:ext uri="{BB962C8B-B14F-4D97-AF65-F5344CB8AC3E}">
        <p14:creationId xmlns:p14="http://schemas.microsoft.com/office/powerpoint/2010/main" val="700091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7709F327-5534-8E43-ACE0-59137438399D}" type="slidenum">
              <a:rPr lang="en-US" altLang="x-none"/>
              <a:pPr>
                <a:defRPr/>
              </a:pPr>
              <a:t>‹#›</a:t>
            </a:fld>
            <a:endParaRPr lang="en-US" altLang="x-none"/>
          </a:p>
        </p:txBody>
      </p:sp>
    </p:spTree>
    <p:extLst>
      <p:ext uri="{BB962C8B-B14F-4D97-AF65-F5344CB8AC3E}">
        <p14:creationId xmlns:p14="http://schemas.microsoft.com/office/powerpoint/2010/main" val="374568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BA03D046-6355-6745-AC0C-AEEFE4AD58C8}" type="slidenum">
              <a:rPr lang="en-US" altLang="x-none"/>
              <a:pPr>
                <a:defRPr/>
              </a:pPr>
              <a:t>‹#›</a:t>
            </a:fld>
            <a:endParaRPr lang="en-US" altLang="x-none"/>
          </a:p>
        </p:txBody>
      </p:sp>
    </p:spTree>
    <p:extLst>
      <p:ext uri="{BB962C8B-B14F-4D97-AF65-F5344CB8AC3E}">
        <p14:creationId xmlns:p14="http://schemas.microsoft.com/office/powerpoint/2010/main" val="1103806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FDA9CED3-70D1-6045-B195-4233F1B0BBE9}" type="slidenum">
              <a:rPr lang="en-US" altLang="x-none"/>
              <a:pPr>
                <a:defRPr/>
              </a:pPr>
              <a:t>‹#›</a:t>
            </a:fld>
            <a:endParaRPr lang="en-US" altLang="x-none"/>
          </a:p>
        </p:txBody>
      </p:sp>
    </p:spTree>
    <p:extLst>
      <p:ext uri="{BB962C8B-B14F-4D97-AF65-F5344CB8AC3E}">
        <p14:creationId xmlns:p14="http://schemas.microsoft.com/office/powerpoint/2010/main" val="1718388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3BFF48B-E860-8B4E-9E69-E9525F07902A}" type="slidenum">
              <a:rPr lang="en-US" altLang="x-none"/>
              <a:pPr>
                <a:defRPr/>
              </a:pPr>
              <a:t>‹#›</a:t>
            </a:fld>
            <a:endParaRPr lang="en-US" altLang="x-none"/>
          </a:p>
        </p:txBody>
      </p:sp>
    </p:spTree>
    <p:extLst>
      <p:ext uri="{BB962C8B-B14F-4D97-AF65-F5344CB8AC3E}">
        <p14:creationId xmlns:p14="http://schemas.microsoft.com/office/powerpoint/2010/main" val="159597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88B7FAF-9077-2946-8483-5531015740C8}" type="slidenum">
              <a:rPr lang="en-US" altLang="x-none"/>
              <a:pPr>
                <a:defRPr/>
              </a:pPr>
              <a:t>‹#›</a:t>
            </a:fld>
            <a:endParaRPr lang="en-US" altLang="x-none"/>
          </a:p>
        </p:txBody>
      </p:sp>
    </p:spTree>
    <p:extLst>
      <p:ext uri="{BB962C8B-B14F-4D97-AF65-F5344CB8AC3E}">
        <p14:creationId xmlns:p14="http://schemas.microsoft.com/office/powerpoint/2010/main" val="12760056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793E262-CD03-ED4F-9622-A06BC7C40BFE}" type="slidenum">
              <a:rPr lang="en-US" altLang="x-none"/>
              <a:pPr>
                <a:defRPr/>
              </a:pPr>
              <a:t>‹#›</a:t>
            </a:fld>
            <a:endParaRPr lang="en-US" altLang="x-none"/>
          </a:p>
        </p:txBody>
      </p:sp>
    </p:spTree>
    <p:extLst>
      <p:ext uri="{BB962C8B-B14F-4D97-AF65-F5344CB8AC3E}">
        <p14:creationId xmlns:p14="http://schemas.microsoft.com/office/powerpoint/2010/main" val="1438518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6C2766C-2A02-574E-9FA4-CC1E39AAC45F}" type="slidenum">
              <a:rPr lang="en-US" altLang="x-none"/>
              <a:pPr>
                <a:defRPr/>
              </a:pPr>
              <a:t>‹#›</a:t>
            </a:fld>
            <a:endParaRPr lang="en-US" altLang="x-none"/>
          </a:p>
        </p:txBody>
      </p:sp>
    </p:spTree>
    <p:extLst>
      <p:ext uri="{BB962C8B-B14F-4D97-AF65-F5344CB8AC3E}">
        <p14:creationId xmlns:p14="http://schemas.microsoft.com/office/powerpoint/2010/main" val="8119853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7EFD250-BA97-4F43-8186-B05C3677FD00}" type="slidenum">
              <a:rPr lang="en-US" altLang="x-none"/>
              <a:pPr>
                <a:defRPr/>
              </a:pPr>
              <a:t>‹#›</a:t>
            </a:fld>
            <a:endParaRPr lang="en-US" altLang="x-none"/>
          </a:p>
        </p:txBody>
      </p:sp>
    </p:spTree>
    <p:extLst>
      <p:ext uri="{BB962C8B-B14F-4D97-AF65-F5344CB8AC3E}">
        <p14:creationId xmlns:p14="http://schemas.microsoft.com/office/powerpoint/2010/main" val="19274575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D6E0F49-4F6A-C245-945A-ACA18C30ED0A}" type="slidenum">
              <a:rPr lang="en-US" altLang="x-none"/>
              <a:pPr>
                <a:defRPr/>
              </a:pPr>
              <a:t>‹#›</a:t>
            </a:fld>
            <a:endParaRPr lang="en-US" altLang="x-none"/>
          </a:p>
        </p:txBody>
      </p:sp>
    </p:spTree>
    <p:extLst>
      <p:ext uri="{BB962C8B-B14F-4D97-AF65-F5344CB8AC3E}">
        <p14:creationId xmlns:p14="http://schemas.microsoft.com/office/powerpoint/2010/main" val="21354425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80C935DF-C216-E344-8B9B-AB3115104551}"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0B0B8BA6-0EFE-C04C-8E1F-F90429865CAF}" type="slidenum">
              <a:rPr lang="en-US" altLang="x-none"/>
              <a:pPr>
                <a:defRPr/>
              </a:pPr>
              <a:t>‹#›</a:t>
            </a:fld>
            <a:endParaRPr lang="en-US" altLang="x-none"/>
          </a:p>
        </p:txBody>
      </p:sp>
    </p:spTree>
    <p:extLst>
      <p:ext uri="{BB962C8B-B14F-4D97-AF65-F5344CB8AC3E}">
        <p14:creationId xmlns:p14="http://schemas.microsoft.com/office/powerpoint/2010/main" val="528165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37FE0BB0-1D1E-3B43-B1B0-87A0BEDC376D}"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769F9CA3-7F3A-9E42-9E0B-42FCBBC3C9A4}" type="slidenum">
              <a:rPr lang="en-US" altLang="x-none"/>
              <a:pPr>
                <a:defRPr/>
              </a:pPr>
              <a:t>‹#›</a:t>
            </a:fld>
            <a:endParaRPr lang="en-US" altLang="x-none"/>
          </a:p>
        </p:txBody>
      </p:sp>
    </p:spTree>
    <p:extLst>
      <p:ext uri="{BB962C8B-B14F-4D97-AF65-F5344CB8AC3E}">
        <p14:creationId xmlns:p14="http://schemas.microsoft.com/office/powerpoint/2010/main" val="1328116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09788C60-3658-514D-ADEF-D20144E10ECB}"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9068565C-4D58-B747-99A6-18FA19E01C99}" type="slidenum">
              <a:rPr lang="en-US" altLang="x-none"/>
              <a:pPr>
                <a:defRPr/>
              </a:pPr>
              <a:t>‹#›</a:t>
            </a:fld>
            <a:endParaRPr lang="en-US" altLang="x-none"/>
          </a:p>
        </p:txBody>
      </p:sp>
    </p:spTree>
    <p:extLst>
      <p:ext uri="{BB962C8B-B14F-4D97-AF65-F5344CB8AC3E}">
        <p14:creationId xmlns:p14="http://schemas.microsoft.com/office/powerpoint/2010/main" val="7013413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lgn="ctr" defTabSz="914400" eaLnBrk="0" hangingPunct="0">
              <a:defRPr smtClean="0"/>
            </a:lvl1pPr>
          </a:lstStyle>
          <a:p>
            <a:pPr>
              <a:defRPr/>
            </a:pPr>
            <a:fld id="{75202752-29B1-824A-8413-9A1F690A783C}" type="datetime1">
              <a:rPr lang="en-US" altLang="x-none"/>
              <a:pPr>
                <a:defRPr/>
              </a:pPr>
              <a:t>11/9/21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defTabSz="914400" eaLnBrk="0" hangingPunct="0">
              <a:defRPr smtClean="0"/>
            </a:lvl1pPr>
          </a:lstStyle>
          <a:p>
            <a:pPr>
              <a:defRPr/>
            </a:pPr>
            <a:fld id="{E8BDD0CE-F4F5-4047-A9CC-BCE2EB09E1B2}" type="slidenum">
              <a:rPr lang="en-US" altLang="x-none"/>
              <a:pPr>
                <a:defRPr/>
              </a:pPr>
              <a:t>‹#›</a:t>
            </a:fld>
            <a:endParaRPr lang="en-US" altLang="x-none"/>
          </a:p>
        </p:txBody>
      </p:sp>
    </p:spTree>
    <p:extLst>
      <p:ext uri="{BB962C8B-B14F-4D97-AF65-F5344CB8AC3E}">
        <p14:creationId xmlns:p14="http://schemas.microsoft.com/office/powerpoint/2010/main" val="20546046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lgn="ctr" defTabSz="914400" eaLnBrk="0" hangingPunct="0">
              <a:defRPr smtClean="0"/>
            </a:lvl1pPr>
          </a:lstStyle>
          <a:p>
            <a:pPr>
              <a:defRPr/>
            </a:pPr>
            <a:fld id="{54D23A79-61CA-1C45-AFF4-B58FE049799B}" type="datetime1">
              <a:rPr lang="en-US" altLang="x-none"/>
              <a:pPr>
                <a:defRPr/>
              </a:pPr>
              <a:t>11/9/21</a:t>
            </a:fld>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9" name="Rectangle 12"/>
          <p:cNvSpPr>
            <a:spLocks noGrp="1" noChangeArrowheads="1"/>
          </p:cNvSpPr>
          <p:nvPr>
            <p:ph type="sldNum" sz="quarter" idx="12"/>
          </p:nvPr>
        </p:nvSpPr>
        <p:spPr/>
        <p:txBody>
          <a:bodyPr/>
          <a:lstStyle>
            <a:lvl1pPr defTabSz="914400" eaLnBrk="0" hangingPunct="0">
              <a:defRPr smtClean="0"/>
            </a:lvl1pPr>
          </a:lstStyle>
          <a:p>
            <a:pPr>
              <a:defRPr/>
            </a:pPr>
            <a:fld id="{5BA5BE59-C552-EB46-8B18-3B549EF6FDC7}" type="slidenum">
              <a:rPr lang="en-US" altLang="x-none"/>
              <a:pPr>
                <a:defRPr/>
              </a:pPr>
              <a:t>‹#›</a:t>
            </a:fld>
            <a:endParaRPr lang="en-US" altLang="x-none"/>
          </a:p>
        </p:txBody>
      </p:sp>
    </p:spTree>
    <p:extLst>
      <p:ext uri="{BB962C8B-B14F-4D97-AF65-F5344CB8AC3E}">
        <p14:creationId xmlns:p14="http://schemas.microsoft.com/office/powerpoint/2010/main" val="203191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lgn="ctr" defTabSz="914400" eaLnBrk="0" hangingPunct="0">
              <a:defRPr smtClean="0"/>
            </a:lvl1pPr>
          </a:lstStyle>
          <a:p>
            <a:pPr>
              <a:defRPr/>
            </a:pPr>
            <a:fld id="{DB675F6E-D1FC-6541-A3FD-3A62AC49EF28}" type="datetime1">
              <a:rPr lang="en-US" altLang="x-none"/>
              <a:pPr>
                <a:defRPr/>
              </a:pPr>
              <a:t>11/9/21</a:t>
            </a:fld>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5" name="Rectangle 12"/>
          <p:cNvSpPr>
            <a:spLocks noGrp="1" noChangeArrowheads="1"/>
          </p:cNvSpPr>
          <p:nvPr>
            <p:ph type="sldNum" sz="quarter" idx="12"/>
          </p:nvPr>
        </p:nvSpPr>
        <p:spPr/>
        <p:txBody>
          <a:bodyPr/>
          <a:lstStyle>
            <a:lvl1pPr defTabSz="914400" eaLnBrk="0" hangingPunct="0">
              <a:defRPr smtClean="0"/>
            </a:lvl1pPr>
          </a:lstStyle>
          <a:p>
            <a:pPr>
              <a:defRPr/>
            </a:pPr>
            <a:fld id="{5E178129-E45D-CE42-85AE-3BD89C58FCBD}" type="slidenum">
              <a:rPr lang="en-US" altLang="x-none"/>
              <a:pPr>
                <a:defRPr/>
              </a:pPr>
              <a:t>‹#›</a:t>
            </a:fld>
            <a:endParaRPr lang="en-US" altLang="x-none"/>
          </a:p>
        </p:txBody>
      </p:sp>
    </p:spTree>
    <p:extLst>
      <p:ext uri="{BB962C8B-B14F-4D97-AF65-F5344CB8AC3E}">
        <p14:creationId xmlns:p14="http://schemas.microsoft.com/office/powerpoint/2010/main" val="53450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69014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lgn="ctr" defTabSz="914400" eaLnBrk="0" hangingPunct="0">
              <a:defRPr smtClean="0"/>
            </a:lvl1pPr>
          </a:lstStyle>
          <a:p>
            <a:pPr>
              <a:defRPr/>
            </a:pPr>
            <a:fld id="{5B107D00-CC28-D44A-B1E3-8306A14C6D1F}" type="datetime1">
              <a:rPr lang="en-US" altLang="x-none"/>
              <a:pPr>
                <a:defRPr/>
              </a:pPr>
              <a:t>11/9/21</a:t>
            </a:fld>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4" name="Rectangle 12"/>
          <p:cNvSpPr>
            <a:spLocks noGrp="1" noChangeArrowheads="1"/>
          </p:cNvSpPr>
          <p:nvPr>
            <p:ph type="sldNum" sz="quarter" idx="12"/>
          </p:nvPr>
        </p:nvSpPr>
        <p:spPr/>
        <p:txBody>
          <a:bodyPr/>
          <a:lstStyle>
            <a:lvl1pPr defTabSz="914400" eaLnBrk="0" hangingPunct="0">
              <a:defRPr smtClean="0"/>
            </a:lvl1pPr>
          </a:lstStyle>
          <a:p>
            <a:pPr>
              <a:defRPr/>
            </a:pPr>
            <a:fld id="{CB8254ED-3E1A-3347-88A0-C8CDD969B3DD}" type="slidenum">
              <a:rPr lang="en-US" altLang="x-none"/>
              <a:pPr>
                <a:defRPr/>
              </a:pPr>
              <a:t>‹#›</a:t>
            </a:fld>
            <a:endParaRPr lang="en-US" altLang="x-none"/>
          </a:p>
        </p:txBody>
      </p:sp>
    </p:spTree>
    <p:extLst>
      <p:ext uri="{BB962C8B-B14F-4D97-AF65-F5344CB8AC3E}">
        <p14:creationId xmlns:p14="http://schemas.microsoft.com/office/powerpoint/2010/main" val="5528185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lgn="ctr" defTabSz="914400" eaLnBrk="0" hangingPunct="0">
              <a:defRPr smtClean="0"/>
            </a:lvl1pPr>
          </a:lstStyle>
          <a:p>
            <a:pPr>
              <a:defRPr/>
            </a:pPr>
            <a:fld id="{6F2E44C6-0C5E-4843-999A-C19C95FFE07B}" type="datetime1">
              <a:rPr lang="en-US" altLang="x-none"/>
              <a:pPr>
                <a:defRPr/>
              </a:pPr>
              <a:t>11/9/21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defTabSz="914400" eaLnBrk="0" hangingPunct="0">
              <a:defRPr smtClean="0"/>
            </a:lvl1pPr>
          </a:lstStyle>
          <a:p>
            <a:pPr>
              <a:defRPr/>
            </a:pPr>
            <a:fld id="{3687D6D8-ADF5-6642-BB1F-2CA2B0639D43}" type="slidenum">
              <a:rPr lang="en-US" altLang="x-none"/>
              <a:pPr>
                <a:defRPr/>
              </a:pPr>
              <a:t>‹#›</a:t>
            </a:fld>
            <a:endParaRPr lang="en-US" altLang="x-none"/>
          </a:p>
        </p:txBody>
      </p:sp>
    </p:spTree>
    <p:extLst>
      <p:ext uri="{BB962C8B-B14F-4D97-AF65-F5344CB8AC3E}">
        <p14:creationId xmlns:p14="http://schemas.microsoft.com/office/powerpoint/2010/main" val="1207919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lgn="ctr" defTabSz="914400" eaLnBrk="0" hangingPunct="0">
              <a:defRPr smtClean="0"/>
            </a:lvl1pPr>
          </a:lstStyle>
          <a:p>
            <a:pPr>
              <a:defRPr/>
            </a:pPr>
            <a:fld id="{4097B64E-FD9D-B943-8A63-078FCE630619}" type="datetime1">
              <a:rPr lang="en-US" altLang="x-none"/>
              <a:pPr>
                <a:defRPr/>
              </a:pPr>
              <a:t>11/9/21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defTabSz="914400" eaLnBrk="0" hangingPunct="0">
              <a:defRPr smtClean="0"/>
            </a:lvl1pPr>
          </a:lstStyle>
          <a:p>
            <a:pPr>
              <a:defRPr/>
            </a:pPr>
            <a:fld id="{F27A280B-D99A-5A4B-8C7D-73C122EA5E70}" type="slidenum">
              <a:rPr lang="en-US" altLang="x-none"/>
              <a:pPr>
                <a:defRPr/>
              </a:pPr>
              <a:t>‹#›</a:t>
            </a:fld>
            <a:endParaRPr lang="en-US" altLang="x-none"/>
          </a:p>
        </p:txBody>
      </p:sp>
    </p:spTree>
    <p:extLst>
      <p:ext uri="{BB962C8B-B14F-4D97-AF65-F5344CB8AC3E}">
        <p14:creationId xmlns:p14="http://schemas.microsoft.com/office/powerpoint/2010/main" val="13428777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B7B939D0-6214-504A-906B-E2CE98854668}"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BF7B533B-626B-F946-A2E5-74A0AF405F21}" type="slidenum">
              <a:rPr lang="en-US" altLang="x-none"/>
              <a:pPr>
                <a:defRPr/>
              </a:pPr>
              <a:t>‹#›</a:t>
            </a:fld>
            <a:endParaRPr lang="en-US" altLang="x-none"/>
          </a:p>
        </p:txBody>
      </p:sp>
    </p:spTree>
    <p:extLst>
      <p:ext uri="{BB962C8B-B14F-4D97-AF65-F5344CB8AC3E}">
        <p14:creationId xmlns:p14="http://schemas.microsoft.com/office/powerpoint/2010/main" val="18408155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DCE1C2D5-3F70-9849-8A40-3A786615A6DC}"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6ADF9A72-CA83-D246-AA86-215CC799D1CE}" type="slidenum">
              <a:rPr lang="en-US" altLang="x-none"/>
              <a:pPr>
                <a:defRPr/>
              </a:pPr>
              <a:t>‹#›</a:t>
            </a:fld>
            <a:endParaRPr lang="en-US" altLang="x-none"/>
          </a:p>
        </p:txBody>
      </p:sp>
    </p:spTree>
    <p:extLst>
      <p:ext uri="{BB962C8B-B14F-4D97-AF65-F5344CB8AC3E}">
        <p14:creationId xmlns:p14="http://schemas.microsoft.com/office/powerpoint/2010/main" val="19379671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lgn="ctr" defTabSz="914400" eaLnBrk="0" hangingPunct="0">
              <a:defRPr smtClean="0"/>
            </a:lvl1pPr>
          </a:lstStyle>
          <a:p>
            <a:pPr>
              <a:defRPr/>
            </a:pPr>
            <a:fld id="{19653BE9-9FF0-3E40-A693-2E1BAD7542D4}" type="datetime1">
              <a:rPr lang="en-US" altLang="x-none"/>
              <a:pPr>
                <a:defRPr/>
              </a:pPr>
              <a:t>11/9/21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defTabSz="914400" eaLnBrk="0" hangingPunct="0">
              <a:defRPr smtClean="0"/>
            </a:lvl1pPr>
          </a:lstStyle>
          <a:p>
            <a:pPr>
              <a:defRPr/>
            </a:pPr>
            <a:fld id="{D2CFE852-46E1-9644-9618-C5F3EF53573D}" type="slidenum">
              <a:rPr lang="en-US" altLang="x-none"/>
              <a:pPr>
                <a:defRPr/>
              </a:pPr>
              <a:t>‹#›</a:t>
            </a:fld>
            <a:endParaRPr lang="en-US" altLang="x-none"/>
          </a:p>
        </p:txBody>
      </p:sp>
    </p:spTree>
    <p:extLst>
      <p:ext uri="{BB962C8B-B14F-4D97-AF65-F5344CB8AC3E}">
        <p14:creationId xmlns:p14="http://schemas.microsoft.com/office/powerpoint/2010/main" val="5294160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0D752A57-608D-4846-9AD2-D850A31F07C0}" type="slidenum">
              <a:rPr lang="en-US" altLang="x-none"/>
              <a:pPr/>
              <a:t>‹#›</a:t>
            </a:fld>
            <a:endParaRPr lang="en-US" altLang="x-none"/>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925A599-CC33-7E4D-8C4D-B495C4836CF6}" type="slidenum">
              <a:rPr lang="en-US" altLang="x-none"/>
              <a:pPr/>
              <a:t>‹#›</a:t>
            </a:fld>
            <a:endParaRPr lang="en-US" altLang="x-none"/>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0E012A1-B92D-FE48-8EB4-9DD9A2218CC0}" type="slidenum">
              <a:rPr lang="en-US" altLang="x-none"/>
              <a:pPr/>
              <a:t>‹#›</a:t>
            </a:fld>
            <a:endParaRPr lang="en-US" altLang="x-none"/>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CC730498-AE79-BE45-96D5-B15E75DF3F04}" type="slidenum">
              <a:rPr lang="en-US" altLang="x-none"/>
              <a:pPr/>
              <a:t>‹#›</a:t>
            </a:fld>
            <a:endParaRPr lang="en-US" altLang="x-none"/>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1227E6D9-12F9-4340-93AA-6D1EFABD4A73}" type="slidenum">
              <a:rPr lang="en-US" altLang="x-none"/>
              <a:pPr>
                <a:defRPr/>
              </a:pPr>
              <a:t>‹#›</a:t>
            </a:fld>
            <a:endParaRPr lang="en-US" altLang="x-none"/>
          </a:p>
        </p:txBody>
      </p:sp>
    </p:spTree>
    <p:extLst>
      <p:ext uri="{BB962C8B-B14F-4D97-AF65-F5344CB8AC3E}">
        <p14:creationId xmlns:p14="http://schemas.microsoft.com/office/powerpoint/2010/main" val="10546555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2B8CD696-6A5B-3C40-BA90-C28B62DAFFA2}" type="slidenum">
              <a:rPr lang="en-US" altLang="x-none"/>
              <a:pPr/>
              <a:t>‹#›</a:t>
            </a:fld>
            <a:endParaRPr lang="en-US" altLang="x-none"/>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51B6A1D6-5A67-8647-88E0-E3A073C06BF1}" type="slidenum">
              <a:rPr lang="en-US" altLang="x-none"/>
              <a:pPr/>
              <a:t>‹#›</a:t>
            </a:fld>
            <a:endParaRPr lang="en-US" altLang="x-none"/>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37EB7456-F267-5C4C-AD02-446DDDC385E0}" type="slidenum">
              <a:rPr lang="en-US" altLang="x-none"/>
              <a:pPr/>
              <a:t>‹#›</a:t>
            </a:fld>
            <a:endParaRPr lang="en-US" altLang="x-none"/>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8AAB5703-EA52-1B42-A93E-243266C15442}" type="slidenum">
              <a:rPr lang="en-US" altLang="x-none"/>
              <a:pPr/>
              <a:t>‹#›</a:t>
            </a:fld>
            <a:endParaRPr lang="en-US" altLang="x-none"/>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3BDC0535-B4B8-A64E-A2C7-6740A1121A4A}" type="slidenum">
              <a:rPr lang="en-US" altLang="x-none"/>
              <a:pPr/>
              <a:t>‹#›</a:t>
            </a:fld>
            <a:endParaRPr lang="en-US" altLang="x-none"/>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2202007F-5353-2345-A61F-1DAFDFE04111}" type="slidenum">
              <a:rPr lang="en-US" altLang="x-none"/>
              <a:pPr/>
              <a:t>‹#›</a:t>
            </a:fld>
            <a:endParaRPr lang="en-US" altLang="x-none"/>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E48D6525-BE66-1246-9B19-8A1F0F703A26}" type="slidenum">
              <a:rPr lang="en-US" altLang="x-none"/>
              <a:pPr/>
              <a:t>‹#›</a:t>
            </a:fld>
            <a:endParaRPr lang="en-US" altLang="x-none"/>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7D427E37-B0FF-BE4B-A15F-FDB2EFA499CE}" type="slidenum">
              <a:rPr lang="en-US" altLang="x-none"/>
              <a:pPr/>
              <a:t>‹#›</a:t>
            </a:fld>
            <a:endParaRPr lang="en-US" altLang="x-none"/>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74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2E33114-564D-D24C-B99F-57CA6BF074F3}" type="slidenum">
              <a:rPr lang="en-US" altLang="x-none"/>
              <a:pPr>
                <a:defRPr/>
              </a:pPr>
              <a:t>‹#›</a:t>
            </a:fld>
            <a:endParaRPr lang="en-US" altLang="x-none"/>
          </a:p>
        </p:txBody>
      </p:sp>
    </p:spTree>
    <p:extLst>
      <p:ext uri="{BB962C8B-B14F-4D97-AF65-F5344CB8AC3E}">
        <p14:creationId xmlns:p14="http://schemas.microsoft.com/office/powerpoint/2010/main" val="26590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0C1D688-BF58-FA43-ADD7-E9412DA9576E}" type="slidenum">
              <a:rPr lang="en-US" altLang="x-none"/>
              <a:pPr>
                <a:defRPr/>
              </a:pPr>
              <a:t>‹#›</a:t>
            </a:fld>
            <a:endParaRPr lang="en-US" altLang="x-none"/>
          </a:p>
        </p:txBody>
      </p:sp>
    </p:spTree>
    <p:extLst>
      <p:ext uri="{BB962C8B-B14F-4D97-AF65-F5344CB8AC3E}">
        <p14:creationId xmlns:p14="http://schemas.microsoft.com/office/powerpoint/2010/main" val="1914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74DA9FD-53C7-1B45-81D9-62A448E6EC92}" type="slidenum">
              <a:rPr lang="en-US" altLang="x-none"/>
              <a:pPr>
                <a:defRPr/>
              </a:pPr>
              <a:t>‹#›</a:t>
            </a:fld>
            <a:endParaRPr lang="en-US" altLang="x-none"/>
          </a:p>
        </p:txBody>
      </p:sp>
    </p:spTree>
    <p:extLst>
      <p:ext uri="{BB962C8B-B14F-4D97-AF65-F5344CB8AC3E}">
        <p14:creationId xmlns:p14="http://schemas.microsoft.com/office/powerpoint/2010/main" val="42125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4FF34600-D690-4F42-8FED-C62297686BE9}" type="slidenum">
              <a:rPr lang="en-US" altLang="x-none"/>
              <a:pPr>
                <a:defRPr/>
              </a:pPr>
              <a:t>‹#›</a:t>
            </a:fld>
            <a:endParaRPr lang="en-US" altLang="x-none"/>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a:p>
        </p:txBody>
      </p:sp>
    </p:spTree>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68" r:id="rId4"/>
    <p:sldLayoutId id="2147484540" r:id="rId5"/>
    <p:sldLayoutId id="2147484569" r:id="rId6"/>
    <p:sldLayoutId id="2147484541" r:id="rId7"/>
    <p:sldLayoutId id="2147484542" r:id="rId8"/>
    <p:sldLayoutId id="2147484543" r:id="rId9"/>
    <p:sldLayoutId id="2147484544" r:id="rId10"/>
    <p:sldLayoutId id="2147484545"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126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4DCCBCF5-1F43-C340-8C82-19CCE38D12C0}" type="slidenum">
              <a:rPr lang="en-US" altLang="x-none"/>
              <a:pPr>
                <a:defRPr/>
              </a:pPr>
              <a:t>‹#›</a:t>
            </a:fld>
            <a:endParaRPr lang="en-US" altLang="x-none"/>
          </a:p>
        </p:txBody>
      </p:sp>
      <p:sp>
        <p:nvSpPr>
          <p:cNvPr id="11269"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Tree>
  </p:cSld>
  <p:clrMap bg1="lt1" tx1="dk1" bg2="lt2" tx2="dk2" accent1="accent1" accent2="accent2" accent3="accent3" accent4="accent4" accent5="accent5" accent6="accent6" hlink="hlink" folHlink="folHlink"/>
  <p:sldLayoutIdLst>
    <p:sldLayoutId id="2147484546" r:id="rId1"/>
    <p:sldLayoutId id="2147484547" r:id="rId2"/>
    <p:sldLayoutId id="2147484548" r:id="rId3"/>
    <p:sldLayoutId id="2147484549" r:id="rId4"/>
    <p:sldLayoutId id="2147484550" r:id="rId5"/>
    <p:sldLayoutId id="2147484551" r:id="rId6"/>
    <p:sldLayoutId id="2147484552" r:id="rId7"/>
    <p:sldLayoutId id="2147484553" r:id="rId8"/>
    <p:sldLayoutId id="2147484554" r:id="rId9"/>
    <p:sldLayoutId id="2147484555" r:id="rId10"/>
    <p:sldLayoutId id="214748455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23555"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1530306A-6DEA-6941-BB34-7C8C16EF68EA}" type="slidenum">
              <a:rPr lang="en-US" altLang="x-none"/>
              <a:pPr>
                <a:defRPr/>
              </a:pPr>
              <a:t>‹#›</a:t>
            </a:fld>
            <a:endParaRPr lang="en-US" altLang="x-none"/>
          </a:p>
        </p:txBody>
      </p:sp>
      <p:sp>
        <p:nvSpPr>
          <p:cNvPr id="23557"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Tree>
  </p:cSld>
  <p:clrMap bg1="lt1" tx1="dk1" bg2="lt2" tx2="dk2" accent1="accent1" accent2="accent2" accent3="accent3" accent4="accent4" accent5="accent5" accent6="accent6" hlink="hlink" folHlink="folHlink"/>
  <p:sldLayoutIdLst>
    <p:sldLayoutId id="2147484557" r:id="rId1"/>
    <p:sldLayoutId id="2147484558" r:id="rId2"/>
    <p:sldLayoutId id="2147484559" r:id="rId3"/>
    <p:sldLayoutId id="2147484560" r:id="rId4"/>
    <p:sldLayoutId id="2147484561" r:id="rId5"/>
    <p:sldLayoutId id="2147484562" r:id="rId6"/>
    <p:sldLayoutId id="2147484563" r:id="rId7"/>
    <p:sldLayoutId id="2147484564" r:id="rId8"/>
    <p:sldLayoutId id="2147484565" r:id="rId9"/>
    <p:sldLayoutId id="2147484566" r:id="rId10"/>
    <p:sldLayoutId id="2147484567"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35843"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5844"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sz="500">
              <a:solidFill>
                <a:srgbClr val="000000"/>
              </a:solidFill>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2813">
              <a:defRPr/>
            </a:pPr>
            <a:endParaRPr lang="en-US" sz="500">
              <a:solidFill>
                <a:srgbClr val="000000"/>
              </a:solidFill>
              <a:latin typeface="Times New Roman" charset="0"/>
            </a:endParaRPr>
          </a:p>
        </p:txBody>
      </p:sp>
      <p:sp>
        <p:nvSpPr>
          <p:cNvPr id="35846"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sz="500">
              <a:solidFill>
                <a:srgbClr val="000000"/>
              </a:solidFill>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l" defTabSz="912813" eaLnBrk="1" hangingPunct="1">
              <a:defRPr sz="1200" smtClean="0">
                <a:solidFill>
                  <a:srgbClr val="000000"/>
                </a:solidFill>
                <a:latin typeface="Tahoma" charset="0"/>
              </a:defRPr>
            </a:lvl1pPr>
          </a:lstStyle>
          <a:p>
            <a:pPr>
              <a:defRPr/>
            </a:pPr>
            <a:fld id="{F77D782F-EC7C-AF40-942F-CC4EFD0FF8EC}" type="datetime1">
              <a:rPr lang="en-US" altLang="x-none"/>
              <a:pPr>
                <a:defRPr/>
              </a:pPr>
              <a:t>11/9/21</a:t>
            </a:fld>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r>
              <a:rPr lang="en-US"/>
              <a:t>CS433/533: COmputer Networks</a:t>
            </a:r>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defTabSz="912813" eaLnBrk="1" hangingPunct="1">
              <a:defRPr sz="1200" smtClean="0">
                <a:solidFill>
                  <a:srgbClr val="000000"/>
                </a:solidFill>
                <a:latin typeface="Tahoma" charset="0"/>
              </a:defRPr>
            </a:lvl1pPr>
          </a:lstStyle>
          <a:p>
            <a:pPr>
              <a:defRPr/>
            </a:pPr>
            <a:fld id="{86CA8084-3248-944F-B1E2-3DFDE7E9C988}"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570" r:id="rId1"/>
    <p:sldLayoutId id="2147484571" r:id="rId2"/>
    <p:sldLayoutId id="2147484572" r:id="rId3"/>
    <p:sldLayoutId id="2147484573" r:id="rId4"/>
    <p:sldLayoutId id="2147484574" r:id="rId5"/>
    <p:sldLayoutId id="2147484575" r:id="rId6"/>
    <p:sldLayoutId id="2147484576" r:id="rId7"/>
    <p:sldLayoutId id="2147484577" r:id="rId8"/>
    <p:sldLayoutId id="2147484578" r:id="rId9"/>
    <p:sldLayoutId id="2147484579" r:id="rId10"/>
    <p:sldLayoutId id="2147484580" r:id="rId11"/>
    <p:sldLayoutId id="2147484581"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912813"/>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2813">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912813"/>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pPr defTabSz="912813" eaLnBrk="1" hangingPunct="1"/>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endParaRPr lang="en-US"/>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pPr defTabSz="912813" eaLnBrk="1" hangingPunct="1"/>
            <a:fld id="{59E36BF2-D13E-EF44-8749-7BB701618EE4}" type="slidenum">
              <a:rPr lang="en-US" altLang="x-none"/>
              <a:pPr defTabSz="912813" eaLnBrk="1" hangingPunct="1"/>
              <a:t>‹#›</a:t>
            </a:fld>
            <a:endParaRPr lang="en-US" altLang="x-none"/>
          </a:p>
        </p:txBody>
      </p:sp>
    </p:spTree>
    <p:extLst>
      <p:ext uri="{BB962C8B-B14F-4D97-AF65-F5344CB8AC3E}">
        <p14:creationId xmlns:p14="http://schemas.microsoft.com/office/powerpoint/2010/main" val="1629382370"/>
      </p:ext>
    </p:extLst>
  </p:cSld>
  <p:clrMap bg1="lt1" tx1="dk1" bg2="lt2" tx2="dk2" accent1="accent1" accent2="accent2" accent3="accent3" accent4="accent4" accent5="accent5" accent6="accent6" hlink="hlink" folHlink="folHlink"/>
  <p:sldLayoutIdLst>
    <p:sldLayoutId id="2147484595"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 id="2147484606"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9.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0.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6.wmf"/><Relationship Id="rId2" Type="http://schemas.openxmlformats.org/officeDocument/2006/relationships/slideLayout" Target="../slideLayouts/slideLayout40.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5.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w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5.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wmf"/><Relationship Id="rId4"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wmf"/><Relationship Id="rId4"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wmf"/><Relationship Id="rId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wmf"/><Relationship Id="rId4"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2.wmf"/><Relationship Id="rId4"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w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6.xml"/><Relationship Id="rId1" Type="http://schemas.openxmlformats.org/officeDocument/2006/relationships/vmlDrawing" Target="../drawings/vmlDrawing13.vml"/><Relationship Id="rId5" Type="http://schemas.openxmlformats.org/officeDocument/2006/relationships/image" Target="../media/image20.emf"/><Relationship Id="rId4" Type="http://schemas.openxmlformats.org/officeDocument/2006/relationships/oleObject" Target="../embeddings/oleObject2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oleObject" Target="../embeddings/oleObject25.bin"/><Relationship Id="rId5" Type="http://schemas.openxmlformats.org/officeDocument/2006/relationships/image" Target="../media/image2.wmf"/><Relationship Id="rId4" Type="http://schemas.openxmlformats.org/officeDocument/2006/relationships/oleObject" Target="../embeddings/oleObject24.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ctrTitle"/>
          </p:nvPr>
        </p:nvSpPr>
        <p:spPr>
          <a:xfrm>
            <a:off x="787400" y="1809750"/>
            <a:ext cx="8128000" cy="1470025"/>
          </a:xfrm>
        </p:spPr>
        <p:txBody>
          <a:bodyPr/>
          <a:lstStyle/>
          <a:p>
            <a:pPr algn="ctr"/>
            <a:r>
              <a:rPr lang="en-US" altLang="x-none" sz="2800">
                <a:ea typeface="ＭＳ Ｐゴシック" charset="-128"/>
              </a:rPr>
              <a:t>Network Transport Layer: </a:t>
            </a:r>
            <a:br>
              <a:rPr lang="en-US" altLang="x-none" sz="2800">
                <a:ea typeface="ＭＳ Ｐゴシック" charset="-128"/>
              </a:rPr>
            </a:br>
            <a:r>
              <a:rPr lang="en-US" altLang="x-none" sz="2800">
                <a:ea typeface="ＭＳ Ｐゴシック" charset="-128"/>
              </a:rPr>
              <a:t>Transport Reliability: </a:t>
            </a:r>
            <a:br>
              <a:rPr lang="en-US" altLang="x-none" sz="2800">
                <a:ea typeface="ＭＳ Ｐゴシック" charset="-128"/>
              </a:rPr>
            </a:br>
            <a:r>
              <a:rPr lang="en-US" altLang="x-none" sz="2800">
                <a:ea typeface="ＭＳ Ｐゴシック" charset="-128"/>
              </a:rPr>
              <a:t>Sliding Windows; Connection Management; TCP</a:t>
            </a:r>
          </a:p>
        </p:txBody>
      </p:sp>
      <p:sp>
        <p:nvSpPr>
          <p:cNvPr id="4" name="Rectangle 5">
            <a:extLst>
              <a:ext uri="{FF2B5EF4-FFF2-40B4-BE49-F238E27FC236}">
                <a16:creationId xmlns:a16="http://schemas.microsoft.com/office/drawing/2014/main" id="{62FB7C94-D491-BE4D-BC86-5E6B1684D2F4}"/>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11</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5" name="TextBox 4">
            <a:extLst>
              <a:ext uri="{FF2B5EF4-FFF2-40B4-BE49-F238E27FC236}">
                <a16:creationId xmlns:a16="http://schemas.microsoft.com/office/drawing/2014/main" id="{2472E2A4-9B85-474C-A60B-D7C8EB7893D1}"/>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FB43970-C23B-FA4C-B002-7A4EC4F2B589}" type="slidenum">
              <a:rPr lang="en-US" altLang="x-none" sz="1400">
                <a:solidFill>
                  <a:srgbClr val="000000"/>
                </a:solidFill>
                <a:latin typeface="Times New Roman" charset="0"/>
              </a:rPr>
              <a:pPr eaLnBrk="1" hangingPunct="1"/>
              <a:t>10</a:t>
            </a:fld>
            <a:endParaRPr lang="en-US" altLang="x-none" sz="1400">
              <a:solidFill>
                <a:srgbClr val="000000"/>
              </a:solidFill>
              <a:latin typeface="Times New Roman" charset="0"/>
            </a:endParaRPr>
          </a:p>
        </p:txBody>
      </p:sp>
      <p:sp>
        <p:nvSpPr>
          <p:cNvPr id="133122" name="Rectangle 2"/>
          <p:cNvSpPr>
            <a:spLocks noGrp="1" noChangeArrowheads="1"/>
          </p:cNvSpPr>
          <p:nvPr>
            <p:ph type="title"/>
          </p:nvPr>
        </p:nvSpPr>
        <p:spPr>
          <a:xfrm>
            <a:off x="419100" y="228600"/>
            <a:ext cx="8324850" cy="1143000"/>
          </a:xfrm>
        </p:spPr>
        <p:txBody>
          <a:bodyPr/>
          <a:lstStyle/>
          <a:p>
            <a:r>
              <a:rPr lang="en-US" altLang="x-none" sz="3200">
                <a:ea typeface="ＭＳ Ｐゴシック" charset="-128"/>
              </a:rPr>
              <a:t>rdt2.1c: </a:t>
            </a:r>
            <a:r>
              <a:rPr lang="en-US" altLang="zh-CN" sz="3200">
                <a:ea typeface="宋体" charset="-122"/>
              </a:rPr>
              <a:t>R</a:t>
            </a:r>
            <a:r>
              <a:rPr lang="en-US" altLang="x-none" sz="3200">
                <a:ea typeface="ＭＳ Ｐゴシック" charset="-128"/>
              </a:rPr>
              <a:t>eceiver, </a:t>
            </a:r>
            <a:r>
              <a:rPr lang="en-US" altLang="zh-CN" sz="3200">
                <a:ea typeface="宋体" charset="-122"/>
              </a:rPr>
              <a:t>H</a:t>
            </a:r>
            <a:r>
              <a:rPr lang="en-US" altLang="x-none" sz="3200">
                <a:ea typeface="ＭＳ Ｐゴシック" charset="-128"/>
              </a:rPr>
              <a:t>andles </a:t>
            </a:r>
            <a:r>
              <a:rPr lang="en-US" altLang="zh-CN" sz="3200">
                <a:ea typeface="宋体" charset="-122"/>
              </a:rPr>
              <a:t>G</a:t>
            </a:r>
            <a:r>
              <a:rPr lang="en-US" altLang="x-none" sz="3200">
                <a:ea typeface="ＭＳ Ｐゴシック" charset="-128"/>
              </a:rPr>
              <a:t>arbled </a:t>
            </a:r>
            <a:r>
              <a:rPr lang="en-US" altLang="x-none" sz="2800">
                <a:ea typeface="ＭＳ Ｐゴシック" charset="-128"/>
              </a:rPr>
              <a:t>ACK/NAKs: </a:t>
            </a:r>
            <a:r>
              <a:rPr lang="en-US" altLang="x-none" sz="2800">
                <a:solidFill>
                  <a:srgbClr val="FF0000"/>
                </a:solidFill>
                <a:ea typeface="ＭＳ Ｐゴシック" charset="-128"/>
              </a:rPr>
              <a:t>Using 1 bit</a:t>
            </a:r>
            <a:endParaRPr lang="en-US" altLang="x-none" sz="3200">
              <a:solidFill>
                <a:srgbClr val="FF0000"/>
              </a:solidFill>
              <a:ea typeface="ＭＳ Ｐゴシック" charset="-128"/>
            </a:endParaRPr>
          </a:p>
        </p:txBody>
      </p:sp>
      <p:grpSp>
        <p:nvGrpSpPr>
          <p:cNvPr id="2" name="Group 1"/>
          <p:cNvGrpSpPr/>
          <p:nvPr/>
        </p:nvGrpSpPr>
        <p:grpSpPr>
          <a:xfrm>
            <a:off x="141288" y="1481138"/>
            <a:ext cx="9002712" cy="5072062"/>
            <a:chOff x="141288" y="1284288"/>
            <a:chExt cx="9002712" cy="5072062"/>
          </a:xfrm>
        </p:grpSpPr>
        <p:grpSp>
          <p:nvGrpSpPr>
            <p:cNvPr id="133123" name="Group 3"/>
            <p:cNvGrpSpPr>
              <a:grpSpLocks/>
            </p:cNvGrpSpPr>
            <p:nvPr/>
          </p:nvGrpSpPr>
          <p:grpSpPr bwMode="auto">
            <a:xfrm>
              <a:off x="3038475" y="3352800"/>
              <a:ext cx="817563" cy="795338"/>
              <a:chOff x="963" y="1131"/>
              <a:chExt cx="515" cy="501"/>
            </a:xfrm>
          </p:grpSpPr>
          <p:sp>
            <p:nvSpPr>
              <p:cNvPr id="133152"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3153" name="Text Box 5"/>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0 from below</a:t>
                </a:r>
                <a:endParaRPr lang="en-US" altLang="x-none" sz="1400">
                  <a:solidFill>
                    <a:srgbClr val="000000"/>
                  </a:solidFill>
                  <a:latin typeface="Times New Roman" charset="0"/>
                </a:endParaRPr>
              </a:p>
            </p:txBody>
          </p:sp>
        </p:grpSp>
        <p:sp>
          <p:nvSpPr>
            <p:cNvPr id="133124" name="Line 6"/>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25" name="Freeform 7"/>
            <p:cNvSpPr>
              <a:spLocks/>
            </p:cNvSpPr>
            <p:nvPr/>
          </p:nvSpPr>
          <p:spPr bwMode="auto">
            <a:xfrm flipV="1">
              <a:off x="3556000" y="2600325"/>
              <a:ext cx="1590675" cy="78581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26" name="Text Box 8"/>
            <p:cNvSpPr txBox="1">
              <a:spLocks noChangeArrowheads="1"/>
            </p:cNvSpPr>
            <p:nvPr/>
          </p:nvSpPr>
          <p:spPr bwMode="auto">
            <a:xfrm>
              <a:off x="6116638" y="2959100"/>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make_pkt(NAK,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27" name="Text Box 9"/>
            <p:cNvSpPr txBox="1">
              <a:spLocks noChangeArrowheads="1"/>
            </p:cNvSpPr>
            <p:nvPr/>
          </p:nvSpPr>
          <p:spPr bwMode="auto">
            <a:xfrm>
              <a:off x="6119813" y="3671888"/>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not corrupt(rcvpkt) &amp;&amp;</a:t>
              </a:r>
            </a:p>
            <a:p>
              <a:pPr defTabSz="912813" eaLnBrk="1" hangingPunct="1"/>
              <a:r>
                <a:rPr lang="en-US" altLang="x-none" sz="1400">
                  <a:solidFill>
                    <a:srgbClr val="000000"/>
                  </a:solidFill>
                </a:rPr>
                <a:t>   has_seq0(rcvpkt)</a:t>
              </a:r>
            </a:p>
            <a:p>
              <a:pPr defTabSz="912813" eaLnBrk="1" hangingPunct="1"/>
              <a:endParaRPr lang="en-US" altLang="x-none" sz="1600">
                <a:solidFill>
                  <a:srgbClr val="000000"/>
                </a:solidFill>
                <a:latin typeface="Times New Roman" charset="0"/>
              </a:endParaRPr>
            </a:p>
          </p:txBody>
        </p:sp>
        <p:sp>
          <p:nvSpPr>
            <p:cNvPr id="133128" name="Line 10"/>
            <p:cNvSpPr>
              <a:spLocks noChangeShapeType="1"/>
            </p:cNvSpPr>
            <p:nvPr/>
          </p:nvSpPr>
          <p:spPr bwMode="auto">
            <a:xfrm>
              <a:off x="6203950" y="437038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29" name="Freeform 11"/>
            <p:cNvSpPr>
              <a:spLocks/>
            </p:cNvSpPr>
            <p:nvPr/>
          </p:nvSpPr>
          <p:spPr bwMode="auto">
            <a:xfrm>
              <a:off x="3573463" y="4168775"/>
              <a:ext cx="1590675" cy="68897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30" name="Text Box 12"/>
            <p:cNvSpPr txBox="1">
              <a:spLocks noChangeArrowheads="1"/>
            </p:cNvSpPr>
            <p:nvPr/>
          </p:nvSpPr>
          <p:spPr bwMode="auto">
            <a:xfrm>
              <a:off x="2962275" y="4749800"/>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notcorrupt(rcvpkt) </a:t>
              </a:r>
            </a:p>
            <a:p>
              <a:pPr defTabSz="912813" eaLnBrk="1" hangingPunct="1"/>
              <a:r>
                <a:rPr lang="en-US" altLang="x-none" sz="1400">
                  <a:solidFill>
                    <a:srgbClr val="000000"/>
                  </a:solidFill>
                </a:rPr>
                <a:t>  &amp;&amp; has_seq1(rcvpkt)</a:t>
              </a:r>
              <a:r>
                <a:rPr lang="en-US" altLang="x-none" sz="1600">
                  <a:solidFill>
                    <a:srgbClr val="000000"/>
                  </a:solidFill>
                </a:rPr>
                <a:t> </a:t>
              </a:r>
              <a:endParaRPr lang="en-US" altLang="x-none" sz="1600">
                <a:solidFill>
                  <a:srgbClr val="000000"/>
                </a:solidFill>
                <a:latin typeface="Times New Roman" charset="0"/>
              </a:endParaRPr>
            </a:p>
          </p:txBody>
        </p:sp>
        <p:sp>
          <p:nvSpPr>
            <p:cNvPr id="133131" name="Line 13"/>
            <p:cNvSpPr>
              <a:spLocks noChangeShapeType="1"/>
            </p:cNvSpPr>
            <p:nvPr/>
          </p:nvSpPr>
          <p:spPr bwMode="auto">
            <a:xfrm>
              <a:off x="3028950" y="5307013"/>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32" name="Text Box 14"/>
            <p:cNvSpPr txBox="1">
              <a:spLocks noChangeArrowheads="1"/>
            </p:cNvSpPr>
            <p:nvPr/>
          </p:nvSpPr>
          <p:spPr bwMode="auto">
            <a:xfrm>
              <a:off x="2971800" y="5362575"/>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extract(rcvpkt,data)</a:t>
              </a:r>
            </a:p>
            <a:p>
              <a:pPr defTabSz="912813" eaLnBrk="1" hangingPunct="1"/>
              <a:r>
                <a:rPr lang="en-US" altLang="x-none" sz="1400">
                  <a:solidFill>
                    <a:srgbClr val="000000"/>
                  </a:solidFill>
                </a:rPr>
                <a:t>deliver_data(data)</a:t>
              </a:r>
            </a:p>
            <a:p>
              <a:pPr defTabSz="912813" eaLnBrk="1" hangingPunct="1"/>
              <a:r>
                <a:rPr lang="en-US" altLang="x-none" sz="1400">
                  <a:solidFill>
                    <a:srgbClr val="000000"/>
                  </a:solidFill>
                </a:rPr>
                <a:t>sndpkt = make_pkt(ACK,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grpSp>
          <p:nvGrpSpPr>
            <p:cNvPr id="133133" name="Group 15"/>
            <p:cNvGrpSpPr>
              <a:grpSpLocks/>
            </p:cNvGrpSpPr>
            <p:nvPr/>
          </p:nvGrpSpPr>
          <p:grpSpPr bwMode="auto">
            <a:xfrm>
              <a:off x="4737100" y="3387725"/>
              <a:ext cx="825500" cy="796925"/>
              <a:chOff x="4398" y="3133"/>
              <a:chExt cx="520" cy="502"/>
            </a:xfrm>
          </p:grpSpPr>
          <p:sp>
            <p:nvSpPr>
              <p:cNvPr id="133150"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3151" name="Text Box 17"/>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1 from below</a:t>
                </a:r>
                <a:endParaRPr lang="en-US" altLang="x-none" sz="1400">
                  <a:solidFill>
                    <a:srgbClr val="000000"/>
                  </a:solidFill>
                  <a:latin typeface="Times New Roman" charset="0"/>
                </a:endParaRPr>
              </a:p>
            </p:txBody>
          </p:sp>
        </p:grpSp>
        <p:sp>
          <p:nvSpPr>
            <p:cNvPr id="133134" name="Freeform 18"/>
            <p:cNvSpPr>
              <a:spLocks/>
            </p:cNvSpPr>
            <p:nvPr/>
          </p:nvSpPr>
          <p:spPr bwMode="auto">
            <a:xfrm rot="-1361013">
              <a:off x="5437188" y="2979738"/>
              <a:ext cx="839787"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35" name="Text Box 19"/>
            <p:cNvSpPr txBox="1">
              <a:spLocks noChangeArrowheads="1"/>
            </p:cNvSpPr>
            <p:nvPr/>
          </p:nvSpPr>
          <p:spPr bwMode="auto">
            <a:xfrm>
              <a:off x="3124200" y="1284288"/>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notcorrupt(rcvpkt) </a:t>
              </a:r>
            </a:p>
            <a:p>
              <a:pPr defTabSz="912813" eaLnBrk="1" hangingPunct="1"/>
              <a:r>
                <a:rPr lang="en-US" altLang="x-none" sz="1400">
                  <a:solidFill>
                    <a:srgbClr val="000000"/>
                  </a:solidFill>
                </a:rPr>
                <a:t>  &amp;&amp; has_seq0(rcvpkt) </a:t>
              </a:r>
              <a:endParaRPr lang="en-US" altLang="x-none" sz="1400">
                <a:solidFill>
                  <a:srgbClr val="000000"/>
                </a:solidFill>
                <a:latin typeface="Times New Roman" charset="0"/>
              </a:endParaRPr>
            </a:p>
          </p:txBody>
        </p:sp>
        <p:sp>
          <p:nvSpPr>
            <p:cNvPr id="133136" name="Line 20"/>
            <p:cNvSpPr>
              <a:spLocks noChangeShapeType="1"/>
            </p:cNvSpPr>
            <p:nvPr/>
          </p:nvSpPr>
          <p:spPr bwMode="auto">
            <a:xfrm>
              <a:off x="3233738" y="1854200"/>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37" name="Text Box 21"/>
            <p:cNvSpPr txBox="1">
              <a:spLocks noChangeArrowheads="1"/>
            </p:cNvSpPr>
            <p:nvPr/>
          </p:nvSpPr>
          <p:spPr bwMode="auto">
            <a:xfrm>
              <a:off x="3136900" y="1811338"/>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extract(rcvpkt,data)</a:t>
              </a:r>
            </a:p>
            <a:p>
              <a:pPr defTabSz="912813" eaLnBrk="1" hangingPunct="1"/>
              <a:r>
                <a:rPr lang="en-US" altLang="x-none" sz="1400">
                  <a:solidFill>
                    <a:srgbClr val="000000"/>
                  </a:solidFill>
                </a:rPr>
                <a:t>deliver_data(data)</a:t>
              </a:r>
            </a:p>
            <a:p>
              <a:pPr defTabSz="912813" eaLnBrk="1" hangingPunct="1"/>
              <a:r>
                <a:rPr lang="en-US" altLang="x-none" sz="1400">
                  <a:solidFill>
                    <a:srgbClr val="000000"/>
                  </a:solidFill>
                </a:rPr>
                <a:t>sndpkt = make_pkt(ACK,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38" name="Freeform 22"/>
            <p:cNvSpPr>
              <a:spLocks/>
            </p:cNvSpPr>
            <p:nvPr/>
          </p:nvSpPr>
          <p:spPr bwMode="auto">
            <a:xfrm rot="1020547">
              <a:off x="5461000" y="37036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39" name="Text Box 23"/>
            <p:cNvSpPr txBox="1">
              <a:spLocks noChangeArrowheads="1"/>
            </p:cNvSpPr>
            <p:nvPr/>
          </p:nvSpPr>
          <p:spPr bwMode="auto">
            <a:xfrm>
              <a:off x="6067425" y="2662238"/>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(corrupt(rcvpkt)</a:t>
              </a:r>
              <a:endParaRPr lang="en-US" altLang="x-none" sz="1400">
                <a:solidFill>
                  <a:srgbClr val="000000"/>
                </a:solidFill>
                <a:latin typeface="Times New Roman" charset="0"/>
              </a:endParaRPr>
            </a:p>
          </p:txBody>
        </p:sp>
        <p:sp>
          <p:nvSpPr>
            <p:cNvPr id="133140" name="Line 24"/>
            <p:cNvSpPr>
              <a:spLocks noChangeShapeType="1"/>
            </p:cNvSpPr>
            <p:nvPr/>
          </p:nvSpPr>
          <p:spPr bwMode="auto">
            <a:xfrm>
              <a:off x="6205538" y="2973388"/>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41" name="Text Box 25"/>
            <p:cNvSpPr txBox="1">
              <a:spLocks noChangeArrowheads="1"/>
            </p:cNvSpPr>
            <p:nvPr/>
          </p:nvSpPr>
          <p:spPr bwMode="auto">
            <a:xfrm>
              <a:off x="6075363" y="4424363"/>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make_pkt(ACK,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42" name="Text Box 26"/>
            <p:cNvSpPr txBox="1">
              <a:spLocks noChangeArrowheads="1"/>
            </p:cNvSpPr>
            <p:nvPr/>
          </p:nvSpPr>
          <p:spPr bwMode="auto">
            <a:xfrm>
              <a:off x="193675" y="3651250"/>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not corrupt(rcvpkt) &amp;&amp;</a:t>
              </a:r>
            </a:p>
            <a:p>
              <a:pPr defTabSz="912813" eaLnBrk="1" hangingPunct="1"/>
              <a:r>
                <a:rPr lang="en-US" altLang="x-none" sz="1400">
                  <a:solidFill>
                    <a:srgbClr val="000000"/>
                  </a:solidFill>
                </a:rPr>
                <a:t>   has_seq1(rcvpkt)</a:t>
              </a:r>
            </a:p>
            <a:p>
              <a:pPr defTabSz="912813" eaLnBrk="1" hangingPunct="1"/>
              <a:endParaRPr lang="en-US" altLang="x-none" sz="1600">
                <a:solidFill>
                  <a:srgbClr val="000000"/>
                </a:solidFill>
                <a:latin typeface="Times New Roman" charset="0"/>
              </a:endParaRPr>
            </a:p>
          </p:txBody>
        </p:sp>
        <p:sp>
          <p:nvSpPr>
            <p:cNvPr id="133143" name="Line 27"/>
            <p:cNvSpPr>
              <a:spLocks noChangeShapeType="1"/>
            </p:cNvSpPr>
            <p:nvPr/>
          </p:nvSpPr>
          <p:spPr bwMode="auto">
            <a:xfrm>
              <a:off x="277813" y="4359275"/>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44" name="Text Box 28"/>
            <p:cNvSpPr txBox="1">
              <a:spLocks noChangeArrowheads="1"/>
            </p:cNvSpPr>
            <p:nvPr/>
          </p:nvSpPr>
          <p:spPr bwMode="auto">
            <a:xfrm>
              <a:off x="141288" y="2598738"/>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(corrupt(rcvpkt)</a:t>
              </a:r>
              <a:endParaRPr lang="en-US" altLang="x-none" sz="1400">
                <a:solidFill>
                  <a:srgbClr val="000000"/>
                </a:solidFill>
                <a:latin typeface="Times New Roman" charset="0"/>
              </a:endParaRPr>
            </a:p>
          </p:txBody>
        </p:sp>
        <p:sp>
          <p:nvSpPr>
            <p:cNvPr id="133145" name="Line 29"/>
            <p:cNvSpPr>
              <a:spLocks noChangeShapeType="1"/>
            </p:cNvSpPr>
            <p:nvPr/>
          </p:nvSpPr>
          <p:spPr bwMode="auto">
            <a:xfrm>
              <a:off x="279400" y="297338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46" name="Text Box 30"/>
            <p:cNvSpPr txBox="1">
              <a:spLocks noChangeArrowheads="1"/>
            </p:cNvSpPr>
            <p:nvPr/>
          </p:nvSpPr>
          <p:spPr bwMode="auto">
            <a:xfrm>
              <a:off x="225425" y="4381500"/>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make_pkt(ACK,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47" name="Text Box 31"/>
            <p:cNvSpPr txBox="1">
              <a:spLocks noChangeArrowheads="1"/>
            </p:cNvSpPr>
            <p:nvPr/>
          </p:nvSpPr>
          <p:spPr bwMode="auto">
            <a:xfrm>
              <a:off x="201613" y="2940050"/>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make_pkt(NAK,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48" name="Freeform 32"/>
            <p:cNvSpPr>
              <a:spLocks/>
            </p:cNvSpPr>
            <p:nvPr/>
          </p:nvSpPr>
          <p:spPr bwMode="auto">
            <a:xfrm rot="20579453" flipH="1">
              <a:off x="2235200" y="36401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49" name="Freeform 33"/>
            <p:cNvSpPr>
              <a:spLocks/>
            </p:cNvSpPr>
            <p:nvPr/>
          </p:nvSpPr>
          <p:spPr bwMode="auto">
            <a:xfrm rot="1361013" flipH="1">
              <a:off x="2222500" y="29924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grpSp>
    </p:spTree>
    <p:extLst>
      <p:ext uri="{BB962C8B-B14F-4D97-AF65-F5344CB8AC3E}">
        <p14:creationId xmlns:p14="http://schemas.microsoft.com/office/powerpoint/2010/main" val="142325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0DF4575-3C6B-F340-8F0B-BD47CF96B1FF}" type="slidenum">
              <a:rPr lang="en-US" altLang="x-none" sz="1400">
                <a:solidFill>
                  <a:srgbClr val="000000"/>
                </a:solidFill>
                <a:latin typeface="Times New Roman" charset="0"/>
              </a:rPr>
              <a:pPr eaLnBrk="1" hangingPunct="1"/>
              <a:t>11</a:t>
            </a:fld>
            <a:endParaRPr lang="en-US" altLang="x-none" sz="1400">
              <a:solidFill>
                <a:srgbClr val="000000"/>
              </a:solidFill>
              <a:latin typeface="Times New Roman" charset="0"/>
            </a:endParaRPr>
          </a:p>
        </p:txBody>
      </p:sp>
      <p:sp>
        <p:nvSpPr>
          <p:cNvPr id="135170" name="Rectangle 2"/>
          <p:cNvSpPr>
            <a:spLocks noGrp="1" noChangeArrowheads="1"/>
          </p:cNvSpPr>
          <p:nvPr>
            <p:ph type="title"/>
          </p:nvPr>
        </p:nvSpPr>
        <p:spPr/>
        <p:txBody>
          <a:bodyPr/>
          <a:lstStyle/>
          <a:p>
            <a:r>
              <a:rPr lang="en-US" altLang="x-none" dirty="0">
                <a:ea typeface="ＭＳ Ｐゴシック" charset="-128"/>
              </a:rPr>
              <a:t>rdt2.1c: </a:t>
            </a:r>
            <a:r>
              <a:rPr lang="en-US" altLang="zh-CN" dirty="0">
                <a:ea typeface="宋体" charset="-122"/>
              </a:rPr>
              <a:t>Summary</a:t>
            </a:r>
            <a:endParaRPr lang="en-US" altLang="x-none" dirty="0">
              <a:ea typeface="ＭＳ Ｐゴシック" charset="-128"/>
            </a:endParaRPr>
          </a:p>
        </p:txBody>
      </p:sp>
      <p:sp>
        <p:nvSpPr>
          <p:cNvPr id="135171" name="Rectangle 3"/>
          <p:cNvSpPr>
            <a:spLocks noGrp="1" noChangeArrowheads="1"/>
          </p:cNvSpPr>
          <p:nvPr>
            <p:ph type="body" sz="half" idx="1"/>
          </p:nvPr>
        </p:nvSpPr>
        <p:spPr>
          <a:xfrm>
            <a:off x="533400" y="1600200"/>
            <a:ext cx="3959225" cy="4781550"/>
          </a:xfrm>
        </p:spPr>
        <p:txBody>
          <a:bodyPr/>
          <a:lstStyle/>
          <a:p>
            <a:pPr>
              <a:buFont typeface="ZapfDingbats" charset="0"/>
              <a:buNone/>
            </a:pPr>
            <a:r>
              <a:rPr lang="en-US" altLang="x-none" sz="2400" u="sng" dirty="0">
                <a:solidFill>
                  <a:srgbClr val="FF0000"/>
                </a:solidFill>
                <a:ea typeface="ＭＳ Ｐゴシック" charset="-128"/>
              </a:rPr>
              <a:t>Sender:</a:t>
            </a:r>
            <a:endParaRPr lang="en-US" altLang="x-none" sz="2400" dirty="0">
              <a:ea typeface="ＭＳ Ｐゴシック" charset="-128"/>
            </a:endParaRPr>
          </a:p>
          <a:p>
            <a:pPr>
              <a:buFont typeface="Wingdings" pitchFamily="2" charset="2"/>
              <a:buChar char="q"/>
            </a:pPr>
            <a:r>
              <a:rPr lang="en-US" altLang="x-none" sz="2400" dirty="0">
                <a:ea typeface="ＭＳ Ｐゴシック" charset="-128"/>
              </a:rPr>
              <a:t>state must </a:t>
            </a:r>
            <a:r>
              <a:rPr lang="ja-JP" altLang="en-US" sz="2400">
                <a:ea typeface="ＭＳ Ｐゴシック" charset="-128"/>
              </a:rPr>
              <a:t>“</a:t>
            </a:r>
            <a:r>
              <a:rPr lang="en-US" altLang="ja-JP" sz="2400" dirty="0">
                <a:ea typeface="ＭＳ Ｐゴシック" charset="-128"/>
              </a:rPr>
              <a:t>remember</a:t>
            </a:r>
            <a:r>
              <a:rPr lang="ja-JP" altLang="en-US" sz="2400">
                <a:ea typeface="ＭＳ Ｐゴシック" charset="-128"/>
              </a:rPr>
              <a:t>”</a:t>
            </a:r>
            <a:r>
              <a:rPr lang="en-US" altLang="ja-JP" sz="2400" dirty="0">
                <a:ea typeface="ＭＳ Ｐゴシック" charset="-128"/>
              </a:rPr>
              <a:t> whether </a:t>
            </a:r>
            <a:r>
              <a:rPr lang="ja-JP" altLang="en-US" sz="2400">
                <a:ea typeface="ＭＳ Ｐゴシック" charset="-128"/>
              </a:rPr>
              <a:t>“</a:t>
            </a:r>
            <a:r>
              <a:rPr lang="en-US" altLang="ja-JP" sz="2400" dirty="0">
                <a:ea typeface="ＭＳ Ｐゴシック" charset="-128"/>
              </a:rPr>
              <a:t>current</a:t>
            </a:r>
            <a:r>
              <a:rPr lang="ja-JP" altLang="en-US" sz="2400">
                <a:ea typeface="ＭＳ Ｐゴシック" charset="-128"/>
              </a:rPr>
              <a:t>”</a:t>
            </a:r>
            <a:r>
              <a:rPr lang="en-US" altLang="ja-JP" sz="2400" dirty="0">
                <a:ea typeface="ＭＳ Ｐゴシック" charset="-128"/>
              </a:rPr>
              <a:t> </a:t>
            </a:r>
            <a:r>
              <a:rPr lang="en-US" altLang="ja-JP" sz="2400" dirty="0" err="1">
                <a:ea typeface="ＭＳ Ｐゴシック" charset="-128"/>
              </a:rPr>
              <a:t>pkt</a:t>
            </a:r>
            <a:r>
              <a:rPr lang="en-US" altLang="ja-JP" sz="2400" dirty="0">
                <a:ea typeface="ＭＳ Ｐゴシック" charset="-128"/>
              </a:rPr>
              <a:t> has 0 or 1 seq. #</a:t>
            </a:r>
          </a:p>
          <a:p>
            <a:endParaRPr lang="en-US" altLang="x-none" sz="2400" dirty="0">
              <a:ea typeface="ＭＳ Ｐゴシック" charset="-128"/>
            </a:endParaRPr>
          </a:p>
        </p:txBody>
      </p:sp>
      <p:sp>
        <p:nvSpPr>
          <p:cNvPr id="135172" name="Rectangle 4"/>
          <p:cNvSpPr>
            <a:spLocks noGrp="1" noChangeArrowheads="1"/>
          </p:cNvSpPr>
          <p:nvPr>
            <p:ph type="body" sz="half" idx="2"/>
          </p:nvPr>
        </p:nvSpPr>
        <p:spPr>
          <a:xfrm>
            <a:off x="4651375" y="1600200"/>
            <a:ext cx="3959225" cy="4781550"/>
          </a:xfrm>
        </p:spPr>
        <p:txBody>
          <a:bodyPr/>
          <a:lstStyle/>
          <a:p>
            <a:pPr>
              <a:buFont typeface="ZapfDingbats" charset="0"/>
              <a:buNone/>
            </a:pPr>
            <a:r>
              <a:rPr lang="en-US" altLang="x-none" sz="2400" u="sng" dirty="0">
                <a:solidFill>
                  <a:srgbClr val="FF0000"/>
                </a:solidFill>
                <a:ea typeface="ＭＳ Ｐゴシック" charset="-128"/>
              </a:rPr>
              <a:t>Receiver:</a:t>
            </a:r>
            <a:endParaRPr lang="en-US" altLang="x-none" sz="2400" dirty="0">
              <a:ea typeface="ＭＳ Ｐゴシック" charset="-128"/>
            </a:endParaRPr>
          </a:p>
          <a:p>
            <a:pPr>
              <a:buFont typeface="Wingdings" pitchFamily="2" charset="2"/>
              <a:buChar char="q"/>
            </a:pPr>
            <a:r>
              <a:rPr lang="en-US" altLang="x-none" sz="2400" dirty="0">
                <a:ea typeface="ＭＳ Ｐゴシック" charset="-128"/>
              </a:rPr>
              <a:t>must check if received packet is duplicate</a:t>
            </a:r>
          </a:p>
          <a:p>
            <a:pPr lvl="1">
              <a:buFont typeface="Courier New" panose="02070309020205020404" pitchFamily="49" charset="0"/>
              <a:buChar char="o"/>
            </a:pPr>
            <a:r>
              <a:rPr lang="en-US" altLang="x-none" sz="2000" dirty="0">
                <a:ea typeface="ＭＳ Ｐゴシック" charset="-128"/>
              </a:rPr>
              <a:t>state indicates whether 0 or 1 is expected </a:t>
            </a:r>
            <a:r>
              <a:rPr lang="en-US" altLang="x-none" sz="2000" dirty="0" err="1">
                <a:ea typeface="ＭＳ Ｐゴシック" charset="-128"/>
              </a:rPr>
              <a:t>pkt</a:t>
            </a:r>
            <a:r>
              <a:rPr lang="en-US" altLang="x-none" sz="2000" dirty="0">
                <a:ea typeface="ＭＳ Ｐゴシック" charset="-128"/>
              </a:rPr>
              <a:t> </a:t>
            </a:r>
            <a:r>
              <a:rPr lang="en-US" altLang="x-none" sz="2000" dirty="0" err="1">
                <a:ea typeface="ＭＳ Ｐゴシック" charset="-128"/>
              </a:rPr>
              <a:t>seq</a:t>
            </a:r>
            <a:r>
              <a:rPr lang="en-US" altLang="x-none" sz="2000" dirty="0">
                <a:ea typeface="ＭＳ Ｐゴシック" charset="-128"/>
              </a:rPr>
              <a:t> #</a:t>
            </a:r>
          </a:p>
        </p:txBody>
      </p:sp>
    </p:spTree>
    <p:extLst>
      <p:ext uri="{BB962C8B-B14F-4D97-AF65-F5344CB8AC3E}">
        <p14:creationId xmlns:p14="http://schemas.microsoft.com/office/powerpoint/2010/main" val="204653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78190C7-093E-6A44-AF56-C782803105C4}" type="slidenum">
              <a:rPr lang="en-US" altLang="x-none" sz="1400">
                <a:solidFill>
                  <a:srgbClr val="000000"/>
                </a:solidFill>
                <a:latin typeface="Times New Roman" charset="0"/>
              </a:rPr>
              <a:pPr eaLnBrk="1" hangingPunct="1"/>
              <a:t>12</a:t>
            </a:fld>
            <a:endParaRPr lang="en-US" altLang="x-none" sz="1400">
              <a:solidFill>
                <a:srgbClr val="000000"/>
              </a:solidFill>
              <a:latin typeface="Times New Roman" charset="0"/>
            </a:endParaRPr>
          </a:p>
        </p:txBody>
      </p:sp>
      <p:sp>
        <p:nvSpPr>
          <p:cNvPr id="139266" name="Rectangle 2"/>
          <p:cNvSpPr>
            <a:spLocks noGrp="1" noChangeArrowheads="1"/>
          </p:cNvSpPr>
          <p:nvPr>
            <p:ph type="title"/>
          </p:nvPr>
        </p:nvSpPr>
        <p:spPr/>
        <p:txBody>
          <a:bodyPr/>
          <a:lstStyle/>
          <a:p>
            <a:r>
              <a:rPr lang="en-US" altLang="x-none" sz="3600">
                <a:ea typeface="ＭＳ Ｐゴシック" charset="-128"/>
              </a:rPr>
              <a:t>rdt2.2: a NAK-free protocol</a:t>
            </a:r>
            <a:endParaRPr lang="en-US" altLang="x-none">
              <a:ea typeface="ＭＳ Ｐゴシック" charset="-128"/>
            </a:endParaRPr>
          </a:p>
        </p:txBody>
      </p:sp>
      <p:sp>
        <p:nvSpPr>
          <p:cNvPr id="139267" name="Rectangle 3"/>
          <p:cNvSpPr>
            <a:spLocks noGrp="1" noChangeArrowheads="1"/>
          </p:cNvSpPr>
          <p:nvPr>
            <p:ph type="body" sz="half" idx="1"/>
          </p:nvPr>
        </p:nvSpPr>
        <p:spPr>
          <a:xfrm>
            <a:off x="419100" y="1581150"/>
            <a:ext cx="8064500" cy="4205288"/>
          </a:xfrm>
        </p:spPr>
        <p:txBody>
          <a:bodyPr/>
          <a:lstStyle/>
          <a:p>
            <a:pPr>
              <a:buFont typeface="Wingdings" pitchFamily="2" charset="2"/>
              <a:buChar char="q"/>
            </a:pPr>
            <a:r>
              <a:rPr lang="en-US" altLang="zh-CN" sz="2400" dirty="0">
                <a:ea typeface="宋体" charset="-122"/>
              </a:rPr>
              <a:t>S</a:t>
            </a:r>
            <a:r>
              <a:rPr lang="en-US" altLang="x-none" sz="2400" dirty="0">
                <a:ea typeface="ＭＳ Ｐゴシック" charset="-128"/>
              </a:rPr>
              <a:t>ame functionality as rdt2.1c, using ACKs only</a:t>
            </a:r>
            <a:endParaRPr lang="en-US" altLang="zh-CN" sz="2400" dirty="0">
              <a:ea typeface="宋体" charset="-122"/>
            </a:endParaRPr>
          </a:p>
          <a:p>
            <a:pPr>
              <a:buFont typeface="Wingdings" pitchFamily="2" charset="2"/>
              <a:buChar char="q"/>
            </a:pPr>
            <a:endParaRPr lang="en-US" altLang="x-none" sz="2400" dirty="0">
              <a:ea typeface="ＭＳ Ｐゴシック" charset="-128"/>
            </a:endParaRPr>
          </a:p>
          <a:p>
            <a:pPr>
              <a:buFont typeface="Wingdings" pitchFamily="2" charset="2"/>
              <a:buChar char="q"/>
            </a:pPr>
            <a:r>
              <a:rPr lang="en-US" altLang="zh-CN" sz="2400" dirty="0">
                <a:ea typeface="宋体" charset="-122"/>
              </a:rPr>
              <a:t>I</a:t>
            </a:r>
            <a:r>
              <a:rPr lang="en-US" altLang="x-none" sz="2400" dirty="0">
                <a:ea typeface="ＭＳ Ｐゴシック" charset="-128"/>
              </a:rPr>
              <a:t>nstead of NAK, receiver sends ACK for last </a:t>
            </a:r>
            <a:r>
              <a:rPr lang="en-US" altLang="x-none" sz="2400" dirty="0" err="1">
                <a:ea typeface="ＭＳ Ｐゴシック" charset="-128"/>
              </a:rPr>
              <a:t>pkt</a:t>
            </a:r>
            <a:r>
              <a:rPr lang="en-US" altLang="x-none" sz="2400" dirty="0">
                <a:ea typeface="ＭＳ Ｐゴシック" charset="-128"/>
              </a:rPr>
              <a:t> received OK</a:t>
            </a:r>
          </a:p>
          <a:p>
            <a:pPr lvl="1">
              <a:buFont typeface="Courier New" panose="02070309020205020404" pitchFamily="49" charset="0"/>
              <a:buChar char="o"/>
            </a:pPr>
            <a:r>
              <a:rPr lang="en-US" altLang="x-none" sz="2000" dirty="0">
                <a:ea typeface="ＭＳ Ｐゴシック" charset="-128"/>
              </a:rPr>
              <a:t>receiver must </a:t>
            </a:r>
            <a:r>
              <a:rPr lang="en-US" altLang="x-none" sz="2000" i="1" dirty="0">
                <a:ea typeface="ＭＳ Ｐゴシック" charset="-128"/>
              </a:rPr>
              <a:t>explicitly</a:t>
            </a:r>
            <a:r>
              <a:rPr lang="en-US" altLang="x-none" sz="2000" dirty="0">
                <a:ea typeface="ＭＳ Ｐゴシック" charset="-128"/>
              </a:rPr>
              <a:t> include </a:t>
            </a:r>
            <a:r>
              <a:rPr lang="en-US" altLang="x-none" sz="2000" dirty="0" err="1">
                <a:ea typeface="ＭＳ Ｐゴシック" charset="-128"/>
              </a:rPr>
              <a:t>seq</a:t>
            </a:r>
            <a:r>
              <a:rPr lang="en-US" altLang="x-none" sz="2000" dirty="0">
                <a:ea typeface="ＭＳ Ｐゴシック" charset="-128"/>
              </a:rPr>
              <a:t> # of </a:t>
            </a:r>
            <a:r>
              <a:rPr lang="en-US" altLang="x-none" sz="2000" dirty="0" err="1">
                <a:ea typeface="ＭＳ Ｐゴシック" charset="-128"/>
              </a:rPr>
              <a:t>pkt</a:t>
            </a:r>
            <a:r>
              <a:rPr lang="en-US" altLang="x-none" sz="2000" dirty="0">
                <a:ea typeface="ＭＳ Ｐゴシック" charset="-128"/>
              </a:rPr>
              <a:t> being </a:t>
            </a:r>
            <a:r>
              <a:rPr lang="en-US" altLang="x-none" sz="2000" dirty="0" err="1">
                <a:ea typeface="ＭＳ Ｐゴシック" charset="-128"/>
              </a:rPr>
              <a:t>ACKed</a:t>
            </a:r>
            <a:r>
              <a:rPr lang="en-US" altLang="x-none" sz="2000" dirty="0">
                <a:ea typeface="ＭＳ Ｐゴシック" charset="-128"/>
              </a:rPr>
              <a:t> </a:t>
            </a:r>
            <a:endParaRPr lang="en-US" altLang="zh-CN" sz="2000" dirty="0">
              <a:ea typeface="宋体" charset="-122"/>
            </a:endParaRPr>
          </a:p>
          <a:p>
            <a:pPr lvl="1"/>
            <a:endParaRPr lang="en-US" altLang="x-none" sz="2000" dirty="0">
              <a:ea typeface="ＭＳ Ｐゴシック" charset="-128"/>
            </a:endParaRPr>
          </a:p>
          <a:p>
            <a:pPr>
              <a:buFont typeface="Wingdings" pitchFamily="2" charset="2"/>
              <a:buChar char="q"/>
            </a:pPr>
            <a:r>
              <a:rPr lang="en-US" altLang="zh-CN" sz="2400" dirty="0">
                <a:ea typeface="宋体" charset="-122"/>
              </a:rPr>
              <a:t>D</a:t>
            </a:r>
            <a:r>
              <a:rPr lang="en-US" altLang="x-none" sz="2400" dirty="0">
                <a:ea typeface="ＭＳ Ｐゴシック" charset="-128"/>
              </a:rPr>
              <a:t>uplicate ACK at sender results in same action as NAK: </a:t>
            </a:r>
            <a:r>
              <a:rPr lang="en-US" altLang="x-none" sz="2400" i="1" dirty="0">
                <a:ea typeface="ＭＳ Ｐゴシック" charset="-128"/>
              </a:rPr>
              <a:t>retransmit current </a:t>
            </a:r>
            <a:r>
              <a:rPr lang="en-US" altLang="x-none" sz="2400" i="1" dirty="0" err="1">
                <a:ea typeface="ＭＳ Ｐゴシック" charset="-128"/>
              </a:rPr>
              <a:t>pkt</a:t>
            </a:r>
            <a:endParaRPr lang="en-US" altLang="x-none" sz="2400" dirty="0">
              <a:ea typeface="ＭＳ Ｐゴシック" charset="-128"/>
            </a:endParaRPr>
          </a:p>
        </p:txBody>
      </p:sp>
    </p:spTree>
    <p:extLst>
      <p:ext uri="{BB962C8B-B14F-4D97-AF65-F5344CB8AC3E}">
        <p14:creationId xmlns:p14="http://schemas.microsoft.com/office/powerpoint/2010/main" val="144856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449263" y="173038"/>
            <a:ext cx="7772400" cy="1143000"/>
          </a:xfrm>
        </p:spPr>
        <p:txBody>
          <a:bodyPr/>
          <a:lstStyle/>
          <a:p>
            <a:r>
              <a:rPr lang="en-US" altLang="x-none" sz="3200">
                <a:ea typeface="ＭＳ Ｐゴシック" charset="-128"/>
              </a:rPr>
              <a:t>rdt2.2: </a:t>
            </a:r>
            <a:r>
              <a:rPr lang="en-US" altLang="zh-CN" sz="3200">
                <a:ea typeface="宋体" charset="-122"/>
              </a:rPr>
              <a:t>S</a:t>
            </a:r>
            <a:r>
              <a:rPr lang="en-US" altLang="x-none" sz="3200">
                <a:ea typeface="ＭＳ Ｐゴシック" charset="-128"/>
              </a:rPr>
              <a:t>ender, </a:t>
            </a:r>
            <a:r>
              <a:rPr lang="en-US" altLang="zh-CN" sz="3200">
                <a:ea typeface="宋体" charset="-122"/>
              </a:rPr>
              <a:t>R</a:t>
            </a:r>
            <a:r>
              <a:rPr lang="en-US" altLang="x-none" sz="3200">
                <a:ea typeface="ＭＳ Ｐゴシック" charset="-128"/>
              </a:rPr>
              <a:t>eceiver </a:t>
            </a:r>
            <a:r>
              <a:rPr lang="en-US" altLang="zh-CN" sz="3200">
                <a:ea typeface="宋体" charset="-122"/>
              </a:rPr>
              <a:t>F</a:t>
            </a:r>
            <a:r>
              <a:rPr lang="en-US" altLang="x-none" sz="3200">
                <a:ea typeface="ＭＳ Ｐゴシック" charset="-128"/>
              </a:rPr>
              <a:t>ragments</a:t>
            </a:r>
          </a:p>
        </p:txBody>
      </p:sp>
      <p:grpSp>
        <p:nvGrpSpPr>
          <p:cNvPr id="141314" name="Group 3"/>
          <p:cNvGrpSpPr>
            <a:grpSpLocks/>
          </p:cNvGrpSpPr>
          <p:nvPr/>
        </p:nvGrpSpPr>
        <p:grpSpPr bwMode="auto">
          <a:xfrm>
            <a:off x="2667000" y="2220913"/>
            <a:ext cx="1062038" cy="838200"/>
            <a:chOff x="1470" y="2062"/>
            <a:chExt cx="669" cy="528"/>
          </a:xfrm>
        </p:grpSpPr>
        <p:sp>
          <p:nvSpPr>
            <p:cNvPr id="141347" name="Oval 4"/>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1348" name="Text Box 5"/>
            <p:cNvSpPr txBox="1">
              <a:spLocks noChangeArrowheads="1"/>
            </p:cNvSpPr>
            <p:nvPr/>
          </p:nvSpPr>
          <p:spPr bwMode="auto">
            <a:xfrm>
              <a:off x="1470"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call 0 from above</a:t>
              </a:r>
              <a:endParaRPr lang="en-US" altLang="x-none" sz="1400">
                <a:solidFill>
                  <a:srgbClr val="000000"/>
                </a:solidFill>
                <a:latin typeface="Times New Roman" charset="0"/>
              </a:endParaRPr>
            </a:p>
          </p:txBody>
        </p:sp>
      </p:grpSp>
      <p:sp>
        <p:nvSpPr>
          <p:cNvPr id="141315" name="Text Box 6"/>
          <p:cNvSpPr txBox="1">
            <a:spLocks noChangeArrowheads="1"/>
          </p:cNvSpPr>
          <p:nvPr/>
        </p:nvSpPr>
        <p:spPr bwMode="auto">
          <a:xfrm>
            <a:off x="2957513" y="1519238"/>
            <a:ext cx="372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sndpkt = make_pkt(0, data, checksum)</a:t>
            </a:r>
          </a:p>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41316" name="Text Box 7"/>
          <p:cNvSpPr txBox="1">
            <a:spLocks noChangeArrowheads="1"/>
          </p:cNvSpPr>
          <p:nvPr/>
        </p:nvSpPr>
        <p:spPr bwMode="auto">
          <a:xfrm>
            <a:off x="2970213" y="1238250"/>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rdt_send(data)</a:t>
            </a:r>
            <a:endParaRPr lang="en-US" altLang="x-none" sz="1600">
              <a:solidFill>
                <a:srgbClr val="000000"/>
              </a:solidFill>
              <a:latin typeface="Times New Roman" charset="0"/>
            </a:endParaRPr>
          </a:p>
        </p:txBody>
      </p:sp>
      <p:sp>
        <p:nvSpPr>
          <p:cNvPr id="141317" name="Line 8"/>
          <p:cNvSpPr>
            <a:spLocks noChangeShapeType="1"/>
          </p:cNvSpPr>
          <p:nvPr/>
        </p:nvSpPr>
        <p:spPr bwMode="auto">
          <a:xfrm>
            <a:off x="3032125" y="1574800"/>
            <a:ext cx="35528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18" name="Line 9"/>
          <p:cNvSpPr>
            <a:spLocks noChangeShapeType="1"/>
          </p:cNvSpPr>
          <p:nvPr/>
        </p:nvSpPr>
        <p:spPr bwMode="auto">
          <a:xfrm>
            <a:off x="2427288" y="2084388"/>
            <a:ext cx="419100" cy="230187"/>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19" name="Freeform 10"/>
          <p:cNvSpPr>
            <a:spLocks/>
          </p:cNvSpPr>
          <p:nvPr/>
        </p:nvSpPr>
        <p:spPr bwMode="auto">
          <a:xfrm flipV="1">
            <a:off x="3327400" y="2019300"/>
            <a:ext cx="1897063" cy="20637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20" name="Freeform 11"/>
          <p:cNvSpPr>
            <a:spLocks/>
          </p:cNvSpPr>
          <p:nvPr/>
        </p:nvSpPr>
        <p:spPr bwMode="auto">
          <a:xfrm rot="-1357180">
            <a:off x="5802313" y="1944688"/>
            <a:ext cx="452437" cy="860425"/>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21" name="Text Box 12"/>
          <p:cNvSpPr txBox="1">
            <a:spLocks noChangeArrowheads="1"/>
          </p:cNvSpPr>
          <p:nvPr/>
        </p:nvSpPr>
        <p:spPr bwMode="auto">
          <a:xfrm>
            <a:off x="6315075" y="2651125"/>
            <a:ext cx="212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b="1">
                <a:solidFill>
                  <a:srgbClr val="FF0000"/>
                </a:solidFill>
              </a:rPr>
              <a:t>udt_send(sndpkt)</a:t>
            </a:r>
            <a:endParaRPr lang="en-US" altLang="x-none" sz="1600" b="1">
              <a:solidFill>
                <a:srgbClr val="FF0000"/>
              </a:solidFill>
              <a:latin typeface="Times New Roman" charset="0"/>
            </a:endParaRPr>
          </a:p>
        </p:txBody>
      </p:sp>
      <p:sp>
        <p:nvSpPr>
          <p:cNvPr id="141322" name="Text Box 13"/>
          <p:cNvSpPr txBox="1">
            <a:spLocks noChangeArrowheads="1"/>
          </p:cNvSpPr>
          <p:nvPr/>
        </p:nvSpPr>
        <p:spPr bwMode="auto">
          <a:xfrm>
            <a:off x="6218238" y="1863725"/>
            <a:ext cx="2717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a:t>
            </a:r>
          </a:p>
          <a:p>
            <a:pPr defTabSz="912813" eaLnBrk="1" hangingPunct="1"/>
            <a:r>
              <a:rPr lang="en-US" altLang="x-none" sz="1600">
                <a:solidFill>
                  <a:srgbClr val="000000"/>
                </a:solidFill>
              </a:rPr>
              <a:t>( corrupt(rcvpkt) ||</a:t>
            </a:r>
          </a:p>
          <a:p>
            <a:pPr defTabSz="912813" eaLnBrk="1" hangingPunct="1"/>
            <a:r>
              <a:rPr lang="en-US" altLang="x-none" sz="1600">
                <a:solidFill>
                  <a:srgbClr val="000000"/>
                </a:solidFill>
              </a:rPr>
              <a:t>  </a:t>
            </a:r>
            <a:r>
              <a:rPr lang="en-US" altLang="x-none" sz="1600" b="1">
                <a:solidFill>
                  <a:srgbClr val="FF0000"/>
                </a:solidFill>
              </a:rPr>
              <a:t>isACK(rcvpkt,1)</a:t>
            </a:r>
            <a:r>
              <a:rPr lang="en-US" altLang="x-none" sz="1600">
                <a:solidFill>
                  <a:srgbClr val="000000"/>
                </a:solidFill>
              </a:rPr>
              <a:t> )</a:t>
            </a:r>
            <a:endParaRPr lang="en-US" altLang="x-none" sz="1600">
              <a:solidFill>
                <a:srgbClr val="000000"/>
              </a:solidFill>
              <a:latin typeface="Times New Roman" charset="0"/>
            </a:endParaRPr>
          </a:p>
        </p:txBody>
      </p:sp>
      <p:sp>
        <p:nvSpPr>
          <p:cNvPr id="141323" name="Line 14"/>
          <p:cNvSpPr>
            <a:spLocks noChangeShapeType="1"/>
          </p:cNvSpPr>
          <p:nvPr/>
        </p:nvSpPr>
        <p:spPr bwMode="auto">
          <a:xfrm flipV="1">
            <a:off x="6418263" y="2644775"/>
            <a:ext cx="1420812"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24" name="Freeform 15"/>
          <p:cNvSpPr>
            <a:spLocks/>
          </p:cNvSpPr>
          <p:nvPr/>
        </p:nvSpPr>
        <p:spPr bwMode="auto">
          <a:xfrm>
            <a:off x="5948363" y="2844800"/>
            <a:ext cx="203200" cy="1228725"/>
          </a:xfrm>
          <a:custGeom>
            <a:avLst/>
            <a:gdLst>
              <a:gd name="T0" fmla="*/ 2147483647 w 128"/>
              <a:gd name="T1" fmla="*/ 2147483647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25" name="Text Box 16"/>
          <p:cNvSpPr txBox="1">
            <a:spLocks noChangeArrowheads="1"/>
          </p:cNvSpPr>
          <p:nvPr/>
        </p:nvSpPr>
        <p:spPr bwMode="auto">
          <a:xfrm>
            <a:off x="6092825" y="3255963"/>
            <a:ext cx="241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t>
            </a:r>
          </a:p>
          <a:p>
            <a:pPr defTabSz="912813" eaLnBrk="1" hangingPunct="1"/>
            <a:r>
              <a:rPr lang="en-US" altLang="x-none" sz="1600">
                <a:solidFill>
                  <a:srgbClr val="000000"/>
                </a:solidFill>
              </a:rPr>
              <a:t>&amp;&amp; notcorrupt(rcvpkt) </a:t>
            </a:r>
          </a:p>
          <a:p>
            <a:pPr defTabSz="912813" eaLnBrk="1" hangingPunct="1"/>
            <a:r>
              <a:rPr lang="en-US" altLang="x-none" sz="1600">
                <a:solidFill>
                  <a:srgbClr val="000000"/>
                </a:solidFill>
              </a:rPr>
              <a:t>&amp;&amp; </a:t>
            </a:r>
            <a:r>
              <a:rPr lang="en-US" altLang="x-none" sz="1600" b="1">
                <a:solidFill>
                  <a:srgbClr val="FF0000"/>
                </a:solidFill>
              </a:rPr>
              <a:t>isACK(rcvpkt,0)</a:t>
            </a:r>
            <a:r>
              <a:rPr lang="en-US" altLang="x-none" sz="1000">
                <a:solidFill>
                  <a:srgbClr val="000000"/>
                </a:solidFill>
              </a:rPr>
              <a:t> </a:t>
            </a:r>
            <a:endParaRPr lang="en-US" altLang="x-none">
              <a:solidFill>
                <a:srgbClr val="000000"/>
              </a:solidFill>
              <a:latin typeface="Times New Roman" charset="0"/>
            </a:endParaRPr>
          </a:p>
        </p:txBody>
      </p:sp>
      <p:sp>
        <p:nvSpPr>
          <p:cNvPr id="141326" name="Line 17"/>
          <p:cNvSpPr>
            <a:spLocks noChangeShapeType="1"/>
          </p:cNvSpPr>
          <p:nvPr/>
        </p:nvSpPr>
        <p:spPr bwMode="auto">
          <a:xfrm>
            <a:off x="6181725" y="4079875"/>
            <a:ext cx="1863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1327" name="Group 18"/>
          <p:cNvGrpSpPr>
            <a:grpSpLocks/>
          </p:cNvGrpSpPr>
          <p:nvPr/>
        </p:nvGrpSpPr>
        <p:grpSpPr bwMode="auto">
          <a:xfrm>
            <a:off x="5043488" y="2166938"/>
            <a:ext cx="1204912" cy="838200"/>
            <a:chOff x="1483" y="2062"/>
            <a:chExt cx="759" cy="528"/>
          </a:xfrm>
        </p:grpSpPr>
        <p:sp>
          <p:nvSpPr>
            <p:cNvPr id="141345" name="Oval 19"/>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1346" name="Text Box 20"/>
            <p:cNvSpPr txBox="1">
              <a:spLocks noChangeArrowheads="1"/>
            </p:cNvSpPr>
            <p:nvPr/>
          </p:nvSpPr>
          <p:spPr bwMode="auto">
            <a:xfrm>
              <a:off x="1573" y="2137"/>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 0</a:t>
              </a:r>
              <a:endParaRPr lang="en-US" altLang="x-none" sz="1400">
                <a:solidFill>
                  <a:srgbClr val="000000"/>
                </a:solidFill>
                <a:latin typeface="Times New Roman" charset="0"/>
              </a:endParaRPr>
            </a:p>
          </p:txBody>
        </p:sp>
      </p:grpSp>
      <p:sp>
        <p:nvSpPr>
          <p:cNvPr id="141328" name="Text Box 21"/>
          <p:cNvSpPr txBox="1">
            <a:spLocks noChangeArrowheads="1"/>
          </p:cNvSpPr>
          <p:nvPr/>
        </p:nvSpPr>
        <p:spPr bwMode="auto">
          <a:xfrm>
            <a:off x="3683000" y="2884488"/>
            <a:ext cx="1622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2000">
                <a:solidFill>
                  <a:srgbClr val="3333CC"/>
                </a:solidFill>
                <a:latin typeface="Comic Sans MS" charset="0"/>
              </a:rPr>
              <a:t>sender FSM</a:t>
            </a:r>
          </a:p>
          <a:p>
            <a:pPr defTabSz="912813" eaLnBrk="1" hangingPunct="1"/>
            <a:r>
              <a:rPr lang="en-US" altLang="x-none" sz="2000">
                <a:solidFill>
                  <a:srgbClr val="3333CC"/>
                </a:solidFill>
                <a:latin typeface="Comic Sans MS" charset="0"/>
              </a:rPr>
              <a:t>fragment</a:t>
            </a:r>
          </a:p>
        </p:txBody>
      </p:sp>
      <p:grpSp>
        <p:nvGrpSpPr>
          <p:cNvPr id="141329" name="Group 22"/>
          <p:cNvGrpSpPr>
            <a:grpSpLocks/>
          </p:cNvGrpSpPr>
          <p:nvPr/>
        </p:nvGrpSpPr>
        <p:grpSpPr bwMode="auto">
          <a:xfrm>
            <a:off x="2427288" y="4265613"/>
            <a:ext cx="847725" cy="795337"/>
            <a:chOff x="3570" y="3063"/>
            <a:chExt cx="534" cy="501"/>
          </a:xfrm>
        </p:grpSpPr>
        <p:sp>
          <p:nvSpPr>
            <p:cNvPr id="141343" name="Oval 23"/>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1344" name="Text Box 24"/>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0 from below</a:t>
              </a:r>
              <a:endParaRPr lang="en-US" altLang="x-none" sz="1400">
                <a:solidFill>
                  <a:srgbClr val="000000"/>
                </a:solidFill>
                <a:latin typeface="Times New Roman" charset="0"/>
              </a:endParaRPr>
            </a:p>
          </p:txBody>
        </p:sp>
      </p:grpSp>
      <p:sp>
        <p:nvSpPr>
          <p:cNvPr id="141330" name="Freeform 25"/>
          <p:cNvSpPr>
            <a:spLocks/>
          </p:cNvSpPr>
          <p:nvPr/>
        </p:nvSpPr>
        <p:spPr bwMode="auto">
          <a:xfrm>
            <a:off x="3055938" y="4156075"/>
            <a:ext cx="825500" cy="185738"/>
          </a:xfrm>
          <a:custGeom>
            <a:avLst/>
            <a:gdLst>
              <a:gd name="T0" fmla="*/ 0 w 520"/>
              <a:gd name="T1" fmla="*/ 2147483647 h 117"/>
              <a:gd name="T2" fmla="*/ 2147483647 w 520"/>
              <a:gd name="T3" fmla="*/ 2147483647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31" name="Freeform 26"/>
          <p:cNvSpPr>
            <a:spLocks/>
          </p:cNvSpPr>
          <p:nvPr/>
        </p:nvSpPr>
        <p:spPr bwMode="auto">
          <a:xfrm>
            <a:off x="3168650" y="4960938"/>
            <a:ext cx="2403475" cy="206375"/>
          </a:xfrm>
          <a:custGeom>
            <a:avLst/>
            <a:gdLst>
              <a:gd name="T0" fmla="*/ 0 w 1514"/>
              <a:gd name="T1" fmla="*/ 0 h 130"/>
              <a:gd name="T2" fmla="*/ 2147483647 w 1514"/>
              <a:gd name="T3" fmla="*/ 2147483647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32" name="Text Box 27"/>
          <p:cNvSpPr txBox="1">
            <a:spLocks noChangeArrowheads="1"/>
          </p:cNvSpPr>
          <p:nvPr/>
        </p:nvSpPr>
        <p:spPr bwMode="auto">
          <a:xfrm>
            <a:off x="2935288" y="5106988"/>
            <a:ext cx="3940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notcorrupt(rcvpkt) </a:t>
            </a:r>
          </a:p>
          <a:p>
            <a:pPr defTabSz="912813" eaLnBrk="1" hangingPunct="1"/>
            <a:r>
              <a:rPr lang="en-US" altLang="x-none" sz="1600">
                <a:solidFill>
                  <a:srgbClr val="000000"/>
                </a:solidFill>
              </a:rPr>
              <a:t>  &amp;&amp; has_seq0(rcvpkt) </a:t>
            </a:r>
            <a:endParaRPr lang="en-US" altLang="x-none" sz="1600">
              <a:solidFill>
                <a:srgbClr val="000000"/>
              </a:solidFill>
              <a:latin typeface="Times New Roman" charset="0"/>
            </a:endParaRPr>
          </a:p>
        </p:txBody>
      </p:sp>
      <p:sp>
        <p:nvSpPr>
          <p:cNvPr id="141333" name="Line 28"/>
          <p:cNvSpPr>
            <a:spLocks noChangeShapeType="1"/>
          </p:cNvSpPr>
          <p:nvPr/>
        </p:nvSpPr>
        <p:spPr bwMode="auto">
          <a:xfrm>
            <a:off x="3046413" y="5678488"/>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34" name="Text Box 29"/>
          <p:cNvSpPr txBox="1">
            <a:spLocks noChangeArrowheads="1"/>
          </p:cNvSpPr>
          <p:nvPr/>
        </p:nvSpPr>
        <p:spPr bwMode="auto">
          <a:xfrm>
            <a:off x="2903538" y="5664200"/>
            <a:ext cx="41751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extract(rcvpkt,data)</a:t>
            </a:r>
          </a:p>
          <a:p>
            <a:pPr defTabSz="912813" eaLnBrk="1" hangingPunct="1"/>
            <a:r>
              <a:rPr lang="en-US" altLang="x-none" sz="1600">
                <a:solidFill>
                  <a:srgbClr val="000000"/>
                </a:solidFill>
              </a:rPr>
              <a:t>deliver_data(data)</a:t>
            </a:r>
          </a:p>
          <a:p>
            <a:pPr defTabSz="912813" eaLnBrk="1" hangingPunct="1"/>
            <a:r>
              <a:rPr lang="en-US" altLang="x-none" sz="1600" b="1">
                <a:solidFill>
                  <a:srgbClr val="FF0000"/>
                </a:solidFill>
              </a:rPr>
              <a:t>sndpkt = make_pkt(ACK,0, chksum)</a:t>
            </a:r>
          </a:p>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41335" name="Freeform 30"/>
          <p:cNvSpPr>
            <a:spLocks/>
          </p:cNvSpPr>
          <p:nvPr/>
        </p:nvSpPr>
        <p:spPr bwMode="auto">
          <a:xfrm flipH="1">
            <a:off x="1963738" y="3917950"/>
            <a:ext cx="490537" cy="13589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36" name="Line 31"/>
          <p:cNvSpPr>
            <a:spLocks noChangeShapeType="1"/>
          </p:cNvSpPr>
          <p:nvPr/>
        </p:nvSpPr>
        <p:spPr bwMode="auto">
          <a:xfrm>
            <a:off x="90488" y="4660900"/>
            <a:ext cx="19240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37" name="Text Box 32"/>
          <p:cNvSpPr txBox="1">
            <a:spLocks noChangeArrowheads="1"/>
          </p:cNvSpPr>
          <p:nvPr/>
        </p:nvSpPr>
        <p:spPr bwMode="auto">
          <a:xfrm>
            <a:off x="9525" y="3824288"/>
            <a:ext cx="236061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a:t>
            </a:r>
          </a:p>
          <a:p>
            <a:pPr defTabSz="912813" eaLnBrk="1" hangingPunct="1"/>
            <a:r>
              <a:rPr lang="en-US" altLang="x-none" sz="1600">
                <a:solidFill>
                  <a:srgbClr val="000000"/>
                </a:solidFill>
              </a:rPr>
              <a:t>   (corrupt(rcvpkt) ||</a:t>
            </a:r>
          </a:p>
          <a:p>
            <a:pPr defTabSz="912813" eaLnBrk="1" hangingPunct="1"/>
            <a:r>
              <a:rPr lang="en-US" altLang="x-none" sz="1600">
                <a:solidFill>
                  <a:srgbClr val="000000"/>
                </a:solidFill>
              </a:rPr>
              <a:t>     </a:t>
            </a:r>
            <a:r>
              <a:rPr lang="en-US" altLang="x-none" sz="1600" b="1">
                <a:solidFill>
                  <a:srgbClr val="FF0000"/>
                </a:solidFill>
              </a:rPr>
              <a:t>has_seq1(rcvpkt))</a:t>
            </a:r>
            <a:endParaRPr lang="en-US" altLang="x-none" sz="1600" b="1">
              <a:solidFill>
                <a:srgbClr val="FF0000"/>
              </a:solidFill>
              <a:latin typeface="Times New Roman" charset="0"/>
            </a:endParaRPr>
          </a:p>
        </p:txBody>
      </p:sp>
      <p:sp>
        <p:nvSpPr>
          <p:cNvPr id="141338" name="Text Box 33"/>
          <p:cNvSpPr txBox="1">
            <a:spLocks noChangeArrowheads="1"/>
          </p:cNvSpPr>
          <p:nvPr/>
        </p:nvSpPr>
        <p:spPr bwMode="auto">
          <a:xfrm>
            <a:off x="0" y="4689475"/>
            <a:ext cx="23225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b="1">
                <a:solidFill>
                  <a:srgbClr val="FF0000"/>
                </a:solidFill>
              </a:rPr>
              <a:t>sndpkt=</a:t>
            </a:r>
            <a:br>
              <a:rPr lang="en-US" altLang="x-none" sz="1600" b="1">
                <a:solidFill>
                  <a:srgbClr val="FF0000"/>
                </a:solidFill>
              </a:rPr>
            </a:br>
            <a:r>
              <a:rPr lang="en-US" altLang="x-none" sz="1600" b="1">
                <a:solidFill>
                  <a:srgbClr val="FF0000"/>
                </a:solidFill>
              </a:rPr>
              <a:t>make_pkt(ACK,1, </a:t>
            </a:r>
            <a:br>
              <a:rPr lang="en-US" altLang="x-none" sz="1600" b="1">
                <a:solidFill>
                  <a:srgbClr val="FF0000"/>
                </a:solidFill>
              </a:rPr>
            </a:br>
            <a:r>
              <a:rPr lang="en-US" altLang="x-none" sz="1600" b="1">
                <a:solidFill>
                  <a:srgbClr val="FF0000"/>
                </a:solidFill>
              </a:rPr>
              <a:t>          chksum)</a:t>
            </a:r>
          </a:p>
          <a:p>
            <a:pPr defTabSz="912813" eaLnBrk="1" hangingPunct="1"/>
            <a:r>
              <a:rPr lang="en-US" altLang="x-none" sz="1600" b="1">
                <a:solidFill>
                  <a:srgbClr val="FF0000"/>
                </a:solidFill>
              </a:rPr>
              <a:t>udt_send(sndpkt)</a:t>
            </a:r>
          </a:p>
        </p:txBody>
      </p:sp>
      <p:sp>
        <p:nvSpPr>
          <p:cNvPr id="141339" name="Text Box 34"/>
          <p:cNvSpPr txBox="1">
            <a:spLocks noChangeArrowheads="1"/>
          </p:cNvSpPr>
          <p:nvPr/>
        </p:nvSpPr>
        <p:spPr bwMode="auto">
          <a:xfrm>
            <a:off x="3346450" y="4311650"/>
            <a:ext cx="180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2000">
                <a:solidFill>
                  <a:srgbClr val="3333CC"/>
                </a:solidFill>
                <a:latin typeface="Comic Sans MS" charset="0"/>
              </a:rPr>
              <a:t>receiver FSM</a:t>
            </a:r>
          </a:p>
          <a:p>
            <a:pPr defTabSz="912813" eaLnBrk="1" hangingPunct="1"/>
            <a:r>
              <a:rPr lang="en-US" altLang="x-none" sz="2000">
                <a:solidFill>
                  <a:srgbClr val="3333CC"/>
                </a:solidFill>
                <a:latin typeface="Comic Sans MS" charset="0"/>
              </a:rPr>
              <a:t>fragment</a:t>
            </a:r>
          </a:p>
        </p:txBody>
      </p:sp>
      <p:sp>
        <p:nvSpPr>
          <p:cNvPr id="141340" name="Line 35"/>
          <p:cNvSpPr>
            <a:spLocks noChangeShapeType="1"/>
          </p:cNvSpPr>
          <p:nvPr/>
        </p:nvSpPr>
        <p:spPr bwMode="auto">
          <a:xfrm>
            <a:off x="665163" y="2603500"/>
            <a:ext cx="7883525" cy="27574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41" name="Text Box 36"/>
          <p:cNvSpPr txBox="1">
            <a:spLocks noChangeArrowheads="1"/>
          </p:cNvSpPr>
          <p:nvPr/>
        </p:nvSpPr>
        <p:spPr bwMode="auto">
          <a:xfrm>
            <a:off x="6854825" y="4103688"/>
            <a:ext cx="379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1342" name="Line 37"/>
          <p:cNvSpPr>
            <a:spLocks noChangeShapeType="1"/>
          </p:cNvSpPr>
          <p:nvPr/>
        </p:nvSpPr>
        <p:spPr bwMode="auto">
          <a:xfrm>
            <a:off x="2297113" y="3898900"/>
            <a:ext cx="431800" cy="39687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2" name="Slide Number Placeholder 1"/>
          <p:cNvSpPr>
            <a:spLocks noGrp="1"/>
          </p:cNvSpPr>
          <p:nvPr>
            <p:ph type="sldNum" sz="quarter" idx="12"/>
          </p:nvPr>
        </p:nvSpPr>
        <p:spPr/>
        <p:txBody>
          <a:bodyPr/>
          <a:lstStyle/>
          <a:p>
            <a:fld id="{D925A599-CC33-7E4D-8C4D-B495C4836CF6}" type="slidenum">
              <a:rPr lang="en-US" altLang="x-none" smtClean="0"/>
              <a:pPr/>
              <a:t>13</a:t>
            </a:fld>
            <a:endParaRPr lang="en-US" altLang="x-none"/>
          </a:p>
        </p:txBody>
      </p:sp>
    </p:spTree>
    <p:extLst>
      <p:ext uri="{BB962C8B-B14F-4D97-AF65-F5344CB8AC3E}">
        <p14:creationId xmlns:p14="http://schemas.microsoft.com/office/powerpoint/2010/main" val="197643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4000" u="sng">
                <a:solidFill>
                  <a:srgbClr val="3333CC"/>
                </a:solidFill>
                <a:latin typeface="Comic Sans MS" charset="0"/>
              </a:rPr>
              <a:t>Outline</a:t>
            </a:r>
          </a:p>
        </p:txBody>
      </p:sp>
      <p:sp>
        <p:nvSpPr>
          <p:cNvPr id="143362"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457200" indent="-457200" defTabSz="912813" eaLnBrk="1" hangingPunct="1">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Admin and review</a:t>
            </a:r>
          </a:p>
          <a:p>
            <a:pPr defTabSz="912813" eaLnBrk="1" hangingPunct="1">
              <a:spcBef>
                <a:spcPct val="20000"/>
              </a:spcBef>
              <a:buClr>
                <a:srgbClr val="C00000"/>
              </a:buClr>
              <a:buSzPct val="85000"/>
              <a:buFont typeface="Wingdings" charset="2"/>
              <a:buChar char="Ø"/>
            </a:pPr>
            <a:r>
              <a:rPr lang="en-US" altLang="x-none" sz="2800" dirty="0">
                <a:solidFill>
                  <a:srgbClr val="C00000"/>
                </a:solidFill>
                <a:latin typeface="Comic Sans MS" charset="0"/>
              </a:rPr>
              <a:t>Reliable data transfer</a:t>
            </a:r>
          </a:p>
          <a:p>
            <a:pPr lvl="1" defTabSz="912813" eaLnBrk="1" hangingPunct="1">
              <a:spcBef>
                <a:spcPct val="20000"/>
              </a:spcBef>
              <a:buClr>
                <a:schemeClr val="accent2"/>
              </a:buClr>
              <a:buSzPct val="75000"/>
              <a:buFont typeface="Courier New" charset="0"/>
              <a:buChar char="o"/>
            </a:pPr>
            <a:r>
              <a:rPr lang="en-US" altLang="x-none" dirty="0">
                <a:solidFill>
                  <a:srgbClr val="000000"/>
                </a:solidFill>
                <a:latin typeface="Comic Sans MS" charset="0"/>
              </a:rPr>
              <a:t>perfect channel</a:t>
            </a:r>
          </a:p>
          <a:p>
            <a:pPr lvl="1" defTabSz="912813" eaLnBrk="1" hangingPunct="1">
              <a:spcBef>
                <a:spcPct val="20000"/>
              </a:spcBef>
              <a:buClr>
                <a:schemeClr val="accent2"/>
              </a:buClr>
              <a:buSzPct val="75000"/>
              <a:buFont typeface="Courier New" charset="0"/>
              <a:buChar char="o"/>
            </a:pPr>
            <a:r>
              <a:rPr lang="en-US" altLang="x-none" dirty="0">
                <a:solidFill>
                  <a:srgbClr val="000000"/>
                </a:solidFill>
                <a:latin typeface="Comic Sans MS" charset="0"/>
              </a:rPr>
              <a:t>channel with bit errors</a:t>
            </a:r>
          </a:p>
          <a:p>
            <a:pPr lvl="1" defTabSz="912813" eaLnBrk="1" hangingPunct="1">
              <a:spcBef>
                <a:spcPct val="20000"/>
              </a:spcBef>
              <a:buClr>
                <a:srgbClr val="C00000"/>
              </a:buClr>
              <a:buSzPct val="75000"/>
              <a:buFont typeface="Wingdings" charset="2"/>
              <a:buChar char="Ø"/>
            </a:pPr>
            <a:r>
              <a:rPr lang="en-US" altLang="x-none" i="1" dirty="0">
                <a:solidFill>
                  <a:srgbClr val="C00000"/>
                </a:solidFill>
                <a:latin typeface="Comic Sans MS" charset="0"/>
              </a:rPr>
              <a:t>channel with bit errors and losses</a:t>
            </a:r>
          </a:p>
        </p:txBody>
      </p:sp>
      <p:sp>
        <p:nvSpPr>
          <p:cNvPr id="2" name="Slide Number Placeholder 1"/>
          <p:cNvSpPr>
            <a:spLocks noGrp="1"/>
          </p:cNvSpPr>
          <p:nvPr>
            <p:ph type="sldNum" sz="quarter" idx="12"/>
          </p:nvPr>
        </p:nvSpPr>
        <p:spPr/>
        <p:txBody>
          <a:bodyPr/>
          <a:lstStyle/>
          <a:p>
            <a:fld id="{37EB7456-F267-5C4C-AD02-446DDDC385E0}" type="slidenum">
              <a:rPr lang="en-US" altLang="x-none" smtClean="0"/>
              <a:pPr/>
              <a:t>14</a:t>
            </a:fld>
            <a:endParaRPr lang="en-US" altLang="x-none"/>
          </a:p>
        </p:txBody>
      </p:sp>
    </p:spTree>
    <p:extLst>
      <p:ext uri="{BB962C8B-B14F-4D97-AF65-F5344CB8AC3E}">
        <p14:creationId xmlns:p14="http://schemas.microsoft.com/office/powerpoint/2010/main" val="7824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125134-54D9-194F-BCF6-3C81CC0E076D}" type="slidenum">
              <a:rPr lang="en-US" altLang="x-none" sz="1400">
                <a:solidFill>
                  <a:srgbClr val="000000"/>
                </a:solidFill>
                <a:latin typeface="Times New Roman" charset="0"/>
              </a:rPr>
              <a:pPr eaLnBrk="1" hangingPunct="1"/>
              <a:t>15</a:t>
            </a:fld>
            <a:endParaRPr lang="en-US" altLang="x-none" sz="1400">
              <a:solidFill>
                <a:srgbClr val="000000"/>
              </a:solidFill>
              <a:latin typeface="Times New Roman" charset="0"/>
            </a:endParaRPr>
          </a:p>
        </p:txBody>
      </p:sp>
      <p:sp>
        <p:nvSpPr>
          <p:cNvPr id="145410" name="Rectangle 2"/>
          <p:cNvSpPr>
            <a:spLocks noGrp="1" noChangeArrowheads="1"/>
          </p:cNvSpPr>
          <p:nvPr>
            <p:ph type="title"/>
          </p:nvPr>
        </p:nvSpPr>
        <p:spPr/>
        <p:txBody>
          <a:bodyPr/>
          <a:lstStyle/>
          <a:p>
            <a:r>
              <a:rPr lang="en-US" altLang="x-none" sz="3200">
                <a:ea typeface="ＭＳ Ｐゴシック" charset="-128"/>
              </a:rPr>
              <a:t>rdt3.0: </a:t>
            </a:r>
            <a:r>
              <a:rPr lang="en-US" altLang="zh-CN" sz="3200">
                <a:ea typeface="宋体" charset="-122"/>
              </a:rPr>
              <a:t>C</a:t>
            </a:r>
            <a:r>
              <a:rPr lang="en-US" altLang="x-none" sz="3200">
                <a:ea typeface="ＭＳ Ｐゴシック" charset="-128"/>
              </a:rPr>
              <a:t>hannels with </a:t>
            </a:r>
            <a:r>
              <a:rPr lang="en-US" altLang="zh-CN" sz="3200">
                <a:ea typeface="宋体" charset="-122"/>
              </a:rPr>
              <a:t>E</a:t>
            </a:r>
            <a:r>
              <a:rPr lang="en-US" altLang="x-none" sz="3200">
                <a:ea typeface="ＭＳ Ｐゴシック" charset="-128"/>
              </a:rPr>
              <a:t>rrors </a:t>
            </a:r>
            <a:r>
              <a:rPr lang="en-US" altLang="x-none" sz="3200" i="1">
                <a:ea typeface="ＭＳ Ｐゴシック" charset="-128"/>
              </a:rPr>
              <a:t>and</a:t>
            </a:r>
            <a:r>
              <a:rPr lang="en-US" altLang="x-none" sz="3200">
                <a:ea typeface="ＭＳ Ｐゴシック" charset="-128"/>
              </a:rPr>
              <a:t> </a:t>
            </a:r>
            <a:r>
              <a:rPr lang="en-US" altLang="zh-CN" sz="3200">
                <a:ea typeface="宋体" charset="-122"/>
              </a:rPr>
              <a:t>L</a:t>
            </a:r>
            <a:r>
              <a:rPr lang="en-US" altLang="x-none" sz="3200">
                <a:ea typeface="ＭＳ Ｐゴシック" charset="-128"/>
              </a:rPr>
              <a:t>oss</a:t>
            </a:r>
            <a:endParaRPr lang="en-US" altLang="x-none">
              <a:ea typeface="ＭＳ Ｐゴシック" charset="-128"/>
            </a:endParaRPr>
          </a:p>
        </p:txBody>
      </p:sp>
      <p:sp>
        <p:nvSpPr>
          <p:cNvPr id="145411" name="Rectangle 3"/>
          <p:cNvSpPr>
            <a:spLocks noGrp="1" noChangeArrowheads="1"/>
          </p:cNvSpPr>
          <p:nvPr>
            <p:ph type="body" sz="half" idx="1"/>
          </p:nvPr>
        </p:nvSpPr>
        <p:spPr>
          <a:xfrm>
            <a:off x="533400" y="1600200"/>
            <a:ext cx="3959225" cy="4781550"/>
          </a:xfrm>
        </p:spPr>
        <p:txBody>
          <a:bodyPr/>
          <a:lstStyle/>
          <a:p>
            <a:pPr>
              <a:buFont typeface="ZapfDingbats" charset="0"/>
              <a:buNone/>
            </a:pPr>
            <a:r>
              <a:rPr lang="en-US" altLang="x-none" sz="2400" u="sng" dirty="0">
                <a:solidFill>
                  <a:srgbClr val="FF0000"/>
                </a:solidFill>
                <a:ea typeface="ＭＳ Ｐゴシック" charset="-128"/>
              </a:rPr>
              <a:t>New assumption:</a:t>
            </a:r>
            <a:r>
              <a:rPr lang="en-US" altLang="x-none" sz="2400" dirty="0">
                <a:ea typeface="ＭＳ Ｐゴシック" charset="-128"/>
              </a:rPr>
              <a:t> underlying channel can also lose packets (data or ACKs)</a:t>
            </a:r>
          </a:p>
          <a:p>
            <a:pPr lvl="1">
              <a:buFont typeface="Courier New" panose="02070309020205020404" pitchFamily="49" charset="0"/>
              <a:buChar char="o"/>
            </a:pPr>
            <a:r>
              <a:rPr lang="en-US" altLang="x-none" sz="2000" dirty="0">
                <a:ea typeface="ＭＳ Ｐゴシック" charset="-128"/>
              </a:rPr>
              <a:t>checksum, seq. #, ACKs, retransmissions will be of help, but not enough</a:t>
            </a:r>
          </a:p>
          <a:p>
            <a:pPr lvl="1"/>
            <a:endParaRPr lang="en-US" altLang="x-none" sz="2000" dirty="0">
              <a:ea typeface="ＭＳ Ｐゴシック" charset="-128"/>
            </a:endParaRPr>
          </a:p>
          <a:p>
            <a:pPr lvl="1"/>
            <a:endParaRPr lang="en-US" altLang="x-none" sz="2000" dirty="0">
              <a:ea typeface="ＭＳ Ｐゴシック" charset="-128"/>
            </a:endParaRPr>
          </a:p>
          <a:p>
            <a:pPr lvl="1"/>
            <a:endParaRPr lang="en-US" altLang="x-none" sz="2000" dirty="0">
              <a:ea typeface="ＭＳ Ｐゴシック" charset="-128"/>
            </a:endParaRPr>
          </a:p>
          <a:p>
            <a:pPr>
              <a:buFont typeface="ZapfDingbats" charset="0"/>
              <a:buNone/>
            </a:pPr>
            <a:r>
              <a:rPr lang="en-US" altLang="x-none" sz="2400" u="sng" dirty="0">
                <a:solidFill>
                  <a:srgbClr val="FF0000"/>
                </a:solidFill>
                <a:ea typeface="ＭＳ Ｐゴシック" charset="-128"/>
              </a:rPr>
              <a:t>Q:</a:t>
            </a:r>
            <a:r>
              <a:rPr lang="en-US" altLang="x-none" sz="2400" dirty="0">
                <a:ea typeface="ＭＳ Ｐゴシック" charset="-128"/>
              </a:rPr>
              <a:t> Does rdt2.2 work under losses?</a:t>
            </a:r>
          </a:p>
        </p:txBody>
      </p:sp>
      <p:sp>
        <p:nvSpPr>
          <p:cNvPr id="183300" name="Rectangle 4"/>
          <p:cNvSpPr>
            <a:spLocks noGrp="1" noChangeArrowheads="1"/>
          </p:cNvSpPr>
          <p:nvPr>
            <p:ph type="body" sz="half" idx="2"/>
          </p:nvPr>
        </p:nvSpPr>
        <p:spPr>
          <a:xfrm>
            <a:off x="4495800" y="1600200"/>
            <a:ext cx="4095750" cy="4648200"/>
          </a:xfrm>
        </p:spPr>
        <p:txBody>
          <a:bodyPr/>
          <a:lstStyle/>
          <a:p>
            <a:pPr>
              <a:buFont typeface="ZapfDingbats" charset="0"/>
              <a:buNone/>
            </a:pPr>
            <a:r>
              <a:rPr lang="en-US" altLang="x-none" sz="2400" u="sng" dirty="0">
                <a:solidFill>
                  <a:srgbClr val="FF0000"/>
                </a:solidFill>
                <a:ea typeface="ＭＳ Ｐゴシック" charset="-128"/>
              </a:rPr>
              <a:t>Approach:</a:t>
            </a:r>
            <a:r>
              <a:rPr lang="en-US" altLang="x-none" sz="2400" dirty="0">
                <a:ea typeface="ＭＳ Ｐゴシック" charset="-128"/>
              </a:rPr>
              <a:t> sender waits </a:t>
            </a:r>
            <a:r>
              <a:rPr lang="ja-JP" altLang="en-US" sz="2400">
                <a:ea typeface="ＭＳ Ｐゴシック" charset="-128"/>
              </a:rPr>
              <a:t>“</a:t>
            </a:r>
            <a:r>
              <a:rPr lang="en-US" altLang="ja-JP" sz="2400" dirty="0">
                <a:ea typeface="ＭＳ Ｐゴシック" charset="-128"/>
              </a:rPr>
              <a:t>reasonable</a:t>
            </a:r>
            <a:r>
              <a:rPr lang="ja-JP" altLang="en-US" sz="2400">
                <a:ea typeface="ＭＳ Ｐゴシック" charset="-128"/>
              </a:rPr>
              <a:t>”</a:t>
            </a:r>
            <a:r>
              <a:rPr lang="en-US" altLang="ja-JP" sz="2400" dirty="0">
                <a:ea typeface="ＭＳ Ｐゴシック" charset="-128"/>
              </a:rPr>
              <a:t> amount of time for ACK </a:t>
            </a:r>
          </a:p>
          <a:p>
            <a:pPr>
              <a:buFont typeface="Wingdings" pitchFamily="2" charset="2"/>
              <a:buChar char="q"/>
            </a:pPr>
            <a:r>
              <a:rPr lang="en-US" altLang="x-none" sz="2000" dirty="0">
                <a:ea typeface="ＭＳ Ｐゴシック" charset="-128"/>
              </a:rPr>
              <a:t>requires countdown timer</a:t>
            </a:r>
          </a:p>
          <a:p>
            <a:pPr>
              <a:buFont typeface="Wingdings" pitchFamily="2" charset="2"/>
              <a:buChar char="q"/>
            </a:pPr>
            <a:r>
              <a:rPr lang="en-US" altLang="x-none" sz="2000" dirty="0">
                <a:ea typeface="ＭＳ Ｐゴシック" charset="-128"/>
              </a:rPr>
              <a:t>retransmits if no ACK received in this time</a:t>
            </a:r>
          </a:p>
          <a:p>
            <a:pPr>
              <a:buFont typeface="Wingdings" pitchFamily="2" charset="2"/>
              <a:buChar char="q"/>
            </a:pPr>
            <a:r>
              <a:rPr lang="en-US" altLang="x-none" sz="2000" dirty="0">
                <a:ea typeface="ＭＳ Ｐゴシック" charset="-128"/>
              </a:rPr>
              <a:t>if </a:t>
            </a:r>
            <a:r>
              <a:rPr lang="en-US" altLang="x-none" sz="2000" dirty="0" err="1">
                <a:ea typeface="ＭＳ Ｐゴシック" charset="-128"/>
              </a:rPr>
              <a:t>pkt</a:t>
            </a:r>
            <a:r>
              <a:rPr lang="en-US" altLang="x-none" sz="2000" dirty="0">
                <a:ea typeface="ＭＳ Ｐゴシック" charset="-128"/>
              </a:rPr>
              <a:t> (or ACK) just delayed (not lost):</a:t>
            </a:r>
          </a:p>
          <a:p>
            <a:pPr lvl="1">
              <a:buFont typeface="Courier New" panose="02070309020205020404" pitchFamily="49" charset="0"/>
              <a:buChar char="o"/>
            </a:pPr>
            <a:r>
              <a:rPr lang="en-US" altLang="x-none" sz="2000" dirty="0">
                <a:ea typeface="ＭＳ Ｐゴシック" charset="-128"/>
              </a:rPr>
              <a:t>retransmission will be  duplicate, but use of seq. #</a:t>
            </a:r>
            <a:r>
              <a:rPr lang="ja-JP" altLang="en-US" sz="2000">
                <a:ea typeface="ＭＳ Ｐゴシック" charset="-128"/>
              </a:rPr>
              <a:t>’</a:t>
            </a:r>
            <a:r>
              <a:rPr lang="en-US" altLang="ja-JP" sz="2000" dirty="0">
                <a:ea typeface="ＭＳ Ｐゴシック" charset="-128"/>
              </a:rPr>
              <a:t>s already handles this</a:t>
            </a:r>
            <a:endParaRPr lang="en-US" altLang="ja-JP" sz="1800" dirty="0">
              <a:ea typeface="ＭＳ Ｐゴシック" charset="-128"/>
            </a:endParaRPr>
          </a:p>
          <a:p>
            <a:pPr lvl="1">
              <a:buFont typeface="Courier New" panose="02070309020205020404" pitchFamily="49" charset="0"/>
              <a:buChar char="o"/>
            </a:pPr>
            <a:r>
              <a:rPr lang="en-US" altLang="x-none" sz="2000" dirty="0">
                <a:ea typeface="ＭＳ Ｐゴシック" charset="-128"/>
              </a:rPr>
              <a:t>receiver must specify </a:t>
            </a:r>
            <a:r>
              <a:rPr lang="en-US" altLang="x-none" sz="2000" dirty="0" err="1">
                <a:ea typeface="ＭＳ Ｐゴシック" charset="-128"/>
              </a:rPr>
              <a:t>seq</a:t>
            </a:r>
            <a:r>
              <a:rPr lang="en-US" altLang="x-none" sz="2000" dirty="0">
                <a:ea typeface="ＭＳ Ｐゴシック" charset="-128"/>
              </a:rPr>
              <a:t> # of </a:t>
            </a:r>
            <a:r>
              <a:rPr lang="en-US" altLang="x-none" sz="2000" dirty="0" err="1">
                <a:ea typeface="ＭＳ Ｐゴシック" charset="-128"/>
              </a:rPr>
              <a:t>pkt</a:t>
            </a:r>
            <a:r>
              <a:rPr lang="en-US" altLang="x-none" sz="2000" dirty="0">
                <a:ea typeface="ＭＳ Ｐゴシック" charset="-128"/>
              </a:rPr>
              <a:t> being </a:t>
            </a:r>
            <a:r>
              <a:rPr lang="en-US" altLang="x-none" sz="2000" dirty="0" err="1">
                <a:ea typeface="ＭＳ Ｐゴシック" charset="-128"/>
              </a:rPr>
              <a:t>ACKed</a:t>
            </a:r>
            <a:endParaRPr lang="en-US" altLang="x-none" sz="2000" dirty="0">
              <a:ea typeface="ＭＳ Ｐゴシック" charset="-128"/>
            </a:endParaRPr>
          </a:p>
        </p:txBody>
      </p:sp>
    </p:spTree>
    <p:extLst>
      <p:ext uri="{BB962C8B-B14F-4D97-AF65-F5344CB8AC3E}">
        <p14:creationId xmlns:p14="http://schemas.microsoft.com/office/powerpoint/2010/main" val="131624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3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30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33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330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330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33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43AE20-ABF0-0C4E-BEC7-8C5FEA42D9E2}" type="slidenum">
              <a:rPr lang="en-US" altLang="x-none" sz="1400">
                <a:solidFill>
                  <a:srgbClr val="000000"/>
                </a:solidFill>
                <a:latin typeface="Times New Roman" charset="0"/>
              </a:rPr>
              <a:pPr eaLnBrk="1" hangingPunct="1"/>
              <a:t>16</a:t>
            </a:fld>
            <a:endParaRPr lang="en-US" altLang="x-none" sz="1400">
              <a:solidFill>
                <a:srgbClr val="000000"/>
              </a:solidFill>
              <a:latin typeface="Times New Roman" charset="0"/>
            </a:endParaRPr>
          </a:p>
        </p:txBody>
      </p:sp>
      <p:sp>
        <p:nvSpPr>
          <p:cNvPr id="147458" name="Rectangle 2"/>
          <p:cNvSpPr>
            <a:spLocks noGrp="1" noChangeArrowheads="1"/>
          </p:cNvSpPr>
          <p:nvPr>
            <p:ph type="title"/>
          </p:nvPr>
        </p:nvSpPr>
        <p:spPr>
          <a:xfrm>
            <a:off x="339725" y="242888"/>
            <a:ext cx="3560763" cy="893762"/>
          </a:xfrm>
        </p:spPr>
        <p:txBody>
          <a:bodyPr/>
          <a:lstStyle/>
          <a:p>
            <a:r>
              <a:rPr lang="en-US" altLang="x-none" sz="3600">
                <a:ea typeface="ＭＳ Ｐゴシック" charset="-128"/>
              </a:rPr>
              <a:t>rdt3.0 </a:t>
            </a:r>
            <a:r>
              <a:rPr lang="en-US" altLang="zh-CN" sz="3600">
                <a:ea typeface="宋体" charset="-122"/>
              </a:rPr>
              <a:t>S</a:t>
            </a:r>
            <a:r>
              <a:rPr lang="en-US" altLang="x-none" sz="3600">
                <a:ea typeface="ＭＳ Ｐゴシック" charset="-128"/>
              </a:rPr>
              <a:t>ender</a:t>
            </a:r>
            <a:endParaRPr lang="en-US" altLang="x-none">
              <a:ea typeface="ＭＳ Ｐゴシック" charset="-128"/>
            </a:endParaRPr>
          </a:p>
        </p:txBody>
      </p:sp>
      <p:sp>
        <p:nvSpPr>
          <p:cNvPr id="116739" name="Text Box 3"/>
          <p:cNvSpPr txBox="1">
            <a:spLocks noChangeArrowheads="1"/>
          </p:cNvSpPr>
          <p:nvPr/>
        </p:nvSpPr>
        <p:spPr bwMode="auto">
          <a:xfrm>
            <a:off x="3019425" y="1765300"/>
            <a:ext cx="38608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make_pkt(0, data, checksum)</a:t>
            </a:r>
          </a:p>
          <a:p>
            <a:pPr defTabSz="912813" eaLnBrk="1" hangingPunct="1"/>
            <a:r>
              <a:rPr lang="en-US" altLang="x-none" sz="1400">
                <a:solidFill>
                  <a:srgbClr val="00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460" name="Text Box 4"/>
          <p:cNvSpPr txBox="1">
            <a:spLocks noChangeArrowheads="1"/>
          </p:cNvSpPr>
          <p:nvPr/>
        </p:nvSpPr>
        <p:spPr bwMode="auto">
          <a:xfrm>
            <a:off x="3060700" y="1471613"/>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rdt_send(data)</a:t>
            </a:r>
            <a:endParaRPr lang="en-US" altLang="x-none" sz="1400">
              <a:solidFill>
                <a:srgbClr val="000000"/>
              </a:solidFill>
              <a:latin typeface="Times New Roman" charset="0"/>
            </a:endParaRPr>
          </a:p>
        </p:txBody>
      </p:sp>
      <p:sp>
        <p:nvSpPr>
          <p:cNvPr id="147461" name="Line 5"/>
          <p:cNvSpPr>
            <a:spLocks noChangeShapeType="1"/>
          </p:cNvSpPr>
          <p:nvPr/>
        </p:nvSpPr>
        <p:spPr bwMode="auto">
          <a:xfrm>
            <a:off x="3162300" y="18097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62" name="Line 6"/>
          <p:cNvSpPr>
            <a:spLocks noChangeShapeType="1"/>
          </p:cNvSpPr>
          <p:nvPr/>
        </p:nvSpPr>
        <p:spPr bwMode="auto">
          <a:xfrm>
            <a:off x="2749550" y="1925638"/>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63" name="Group 7"/>
          <p:cNvGrpSpPr>
            <a:grpSpLocks/>
          </p:cNvGrpSpPr>
          <p:nvPr/>
        </p:nvGrpSpPr>
        <p:grpSpPr bwMode="auto">
          <a:xfrm>
            <a:off x="5360988" y="2471738"/>
            <a:ext cx="889000" cy="865187"/>
            <a:chOff x="445" y="1273"/>
            <a:chExt cx="560" cy="545"/>
          </a:xfrm>
        </p:grpSpPr>
        <p:sp>
          <p:nvSpPr>
            <p:cNvPr id="147515"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16" name="Text Box 9"/>
            <p:cNvSpPr txBox="1">
              <a:spLocks noChangeArrowheads="1"/>
            </p:cNvSpPr>
            <p:nvPr/>
          </p:nvSpPr>
          <p:spPr bwMode="auto">
            <a:xfrm>
              <a:off x="524"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ACK0</a:t>
              </a:r>
              <a:endParaRPr lang="en-US" altLang="x-none" sz="1400">
                <a:solidFill>
                  <a:srgbClr val="000000"/>
                </a:solidFill>
                <a:latin typeface="Times New Roman" charset="0"/>
              </a:endParaRPr>
            </a:p>
          </p:txBody>
        </p:sp>
      </p:grpSp>
      <p:sp>
        <p:nvSpPr>
          <p:cNvPr id="147464" name="Freeform 10"/>
          <p:cNvSpPr>
            <a:spLocks/>
          </p:cNvSpPr>
          <p:nvPr/>
        </p:nvSpPr>
        <p:spPr bwMode="auto">
          <a:xfrm flipV="1">
            <a:off x="3384550" y="2452688"/>
            <a:ext cx="2090738" cy="163512"/>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65" name="Freeform 11"/>
          <p:cNvSpPr>
            <a:spLocks/>
          </p:cNvSpPr>
          <p:nvPr/>
        </p:nvSpPr>
        <p:spPr bwMode="auto">
          <a:xfrm>
            <a:off x="6069013" y="2055813"/>
            <a:ext cx="871537" cy="666750"/>
          </a:xfrm>
          <a:custGeom>
            <a:avLst/>
            <a:gdLst>
              <a:gd name="T0" fmla="*/ 0 w 549"/>
              <a:gd name="T1" fmla="*/ 2147483647 h 420"/>
              <a:gd name="T2" fmla="*/ 2147483647 w 549"/>
              <a:gd name="T3" fmla="*/ 2147483647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66" name="Text Box 12"/>
          <p:cNvSpPr txBox="1">
            <a:spLocks noChangeArrowheads="1"/>
          </p:cNvSpPr>
          <p:nvPr/>
        </p:nvSpPr>
        <p:spPr bwMode="auto">
          <a:xfrm>
            <a:off x="6481763" y="1577975"/>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corrupt(rcvpkt) ||</a:t>
            </a:r>
          </a:p>
          <a:p>
            <a:pPr defTabSz="912813" eaLnBrk="1" hangingPunct="1"/>
            <a:r>
              <a:rPr lang="en-US" altLang="x-none" sz="1400">
                <a:solidFill>
                  <a:srgbClr val="000000"/>
                </a:solidFill>
              </a:rPr>
              <a:t>isACK(rcvpkt,1) )</a:t>
            </a:r>
            <a:endParaRPr lang="en-US" altLang="x-none" sz="1400">
              <a:solidFill>
                <a:srgbClr val="000000"/>
              </a:solidFill>
              <a:latin typeface="Times New Roman" charset="0"/>
            </a:endParaRPr>
          </a:p>
        </p:txBody>
      </p:sp>
      <p:sp>
        <p:nvSpPr>
          <p:cNvPr id="147467" name="Line 13"/>
          <p:cNvSpPr>
            <a:spLocks noChangeShapeType="1"/>
          </p:cNvSpPr>
          <p:nvPr/>
        </p:nvSpPr>
        <p:spPr bwMode="auto">
          <a:xfrm>
            <a:off x="6691313" y="2279650"/>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68" name="Group 14"/>
          <p:cNvGrpSpPr>
            <a:grpSpLocks/>
          </p:cNvGrpSpPr>
          <p:nvPr/>
        </p:nvGrpSpPr>
        <p:grpSpPr bwMode="auto">
          <a:xfrm>
            <a:off x="5562600" y="4386263"/>
            <a:ext cx="1219200" cy="850900"/>
            <a:chOff x="4159" y="3230"/>
            <a:chExt cx="768" cy="536"/>
          </a:xfrm>
        </p:grpSpPr>
        <p:sp>
          <p:nvSpPr>
            <p:cNvPr id="147513"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14" name="Text Box 16"/>
            <p:cNvSpPr txBox="1">
              <a:spLocks noChangeArrowheads="1"/>
            </p:cNvSpPr>
            <p:nvPr/>
          </p:nvSpPr>
          <p:spPr bwMode="auto">
            <a:xfrm>
              <a:off x="4178"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call 1 from above</a:t>
              </a:r>
              <a:endParaRPr lang="en-US" altLang="x-none" sz="1400">
                <a:solidFill>
                  <a:srgbClr val="000000"/>
                </a:solidFill>
                <a:latin typeface="Times New Roman" charset="0"/>
              </a:endParaRPr>
            </a:p>
          </p:txBody>
        </p:sp>
      </p:grpSp>
      <p:sp>
        <p:nvSpPr>
          <p:cNvPr id="147469" name="Freeform 17"/>
          <p:cNvSpPr>
            <a:spLocks/>
          </p:cNvSpPr>
          <p:nvPr/>
        </p:nvSpPr>
        <p:spPr bwMode="auto">
          <a:xfrm rot="16200000" flipV="1">
            <a:off x="2159794" y="3842544"/>
            <a:ext cx="1176337" cy="11112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70" name="Freeform 18"/>
          <p:cNvSpPr>
            <a:spLocks/>
          </p:cNvSpPr>
          <p:nvPr/>
        </p:nvSpPr>
        <p:spPr bwMode="auto">
          <a:xfrm>
            <a:off x="3370263" y="5119688"/>
            <a:ext cx="2312987" cy="274637"/>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71" name="Freeform 19"/>
          <p:cNvSpPr>
            <a:spLocks/>
          </p:cNvSpPr>
          <p:nvPr/>
        </p:nvSpPr>
        <p:spPr bwMode="auto">
          <a:xfrm rot="5400000" flipH="1" flipV="1">
            <a:off x="5611019" y="3709194"/>
            <a:ext cx="1184275" cy="166687"/>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16752" name="Text Box 20"/>
          <p:cNvSpPr txBox="1">
            <a:spLocks noChangeArrowheads="1"/>
          </p:cNvSpPr>
          <p:nvPr/>
        </p:nvSpPr>
        <p:spPr bwMode="auto">
          <a:xfrm>
            <a:off x="3316288" y="5605463"/>
            <a:ext cx="34448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make_pkt(1, data, checksum)</a:t>
            </a:r>
          </a:p>
          <a:p>
            <a:pPr defTabSz="912813" eaLnBrk="1" hangingPunct="1"/>
            <a:r>
              <a:rPr lang="en-US" altLang="x-none" sz="1400">
                <a:solidFill>
                  <a:srgbClr val="00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473" name="Text Box 21"/>
          <p:cNvSpPr txBox="1">
            <a:spLocks noChangeArrowheads="1"/>
          </p:cNvSpPr>
          <p:nvPr/>
        </p:nvSpPr>
        <p:spPr bwMode="auto">
          <a:xfrm>
            <a:off x="3316288" y="5322888"/>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rdt_send(data)</a:t>
            </a:r>
            <a:endParaRPr lang="en-US" altLang="x-none" sz="1400">
              <a:solidFill>
                <a:srgbClr val="000000"/>
              </a:solidFill>
              <a:latin typeface="Times New Roman" charset="0"/>
            </a:endParaRPr>
          </a:p>
        </p:txBody>
      </p:sp>
      <p:sp>
        <p:nvSpPr>
          <p:cNvPr id="147474" name="Line 22"/>
          <p:cNvSpPr>
            <a:spLocks noChangeShapeType="1"/>
          </p:cNvSpPr>
          <p:nvPr/>
        </p:nvSpPr>
        <p:spPr bwMode="auto">
          <a:xfrm>
            <a:off x="3435350" y="5634038"/>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5" name="Text Box 23"/>
          <p:cNvSpPr txBox="1">
            <a:spLocks noChangeArrowheads="1"/>
          </p:cNvSpPr>
          <p:nvPr/>
        </p:nvSpPr>
        <p:spPr bwMode="auto">
          <a:xfrm>
            <a:off x="6280150" y="3487738"/>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t>
            </a:r>
          </a:p>
          <a:p>
            <a:pPr defTabSz="912813" eaLnBrk="1" hangingPunct="1"/>
            <a:r>
              <a:rPr lang="en-US" altLang="x-none" sz="1400">
                <a:solidFill>
                  <a:srgbClr val="000000"/>
                </a:solidFill>
              </a:rPr>
              <a:t>&amp;&amp; notcorrupt(rcvpkt) </a:t>
            </a:r>
          </a:p>
          <a:p>
            <a:pPr defTabSz="912813" eaLnBrk="1" hangingPunct="1"/>
            <a:r>
              <a:rPr lang="en-US" altLang="x-none" sz="1400">
                <a:solidFill>
                  <a:srgbClr val="000000"/>
                </a:solidFill>
              </a:rPr>
              <a:t>&amp;&amp; isACK(rcvpkt,0)</a:t>
            </a:r>
            <a:r>
              <a:rPr lang="en-US" altLang="x-none" sz="1000">
                <a:solidFill>
                  <a:srgbClr val="000000"/>
                </a:solidFill>
              </a:rPr>
              <a:t> </a:t>
            </a:r>
            <a:endParaRPr lang="en-US" altLang="x-none">
              <a:solidFill>
                <a:srgbClr val="000000"/>
              </a:solidFill>
              <a:latin typeface="Times New Roman" charset="0"/>
            </a:endParaRPr>
          </a:p>
        </p:txBody>
      </p:sp>
      <p:sp>
        <p:nvSpPr>
          <p:cNvPr id="147476" name="Line 24"/>
          <p:cNvSpPr>
            <a:spLocks noChangeShapeType="1"/>
          </p:cNvSpPr>
          <p:nvPr/>
        </p:nvSpPr>
        <p:spPr bwMode="auto">
          <a:xfrm>
            <a:off x="6396038" y="4198938"/>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7" name="Text Box 25"/>
          <p:cNvSpPr txBox="1">
            <a:spLocks noChangeArrowheads="1"/>
          </p:cNvSpPr>
          <p:nvPr/>
        </p:nvSpPr>
        <p:spPr bwMode="auto">
          <a:xfrm>
            <a:off x="1290638" y="5443538"/>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corrupt(rcvpkt) ||</a:t>
            </a:r>
          </a:p>
          <a:p>
            <a:pPr defTabSz="912813" eaLnBrk="1" hangingPunct="1"/>
            <a:r>
              <a:rPr lang="en-US" altLang="x-none" sz="1400">
                <a:solidFill>
                  <a:srgbClr val="000000"/>
                </a:solidFill>
              </a:rPr>
              <a:t>isACK(rcvpkt,0) )</a:t>
            </a:r>
            <a:endParaRPr lang="en-US" altLang="x-none" sz="1400">
              <a:solidFill>
                <a:srgbClr val="000000"/>
              </a:solidFill>
              <a:latin typeface="Times New Roman" charset="0"/>
            </a:endParaRPr>
          </a:p>
        </p:txBody>
      </p:sp>
      <p:sp>
        <p:nvSpPr>
          <p:cNvPr id="147478" name="Line 26"/>
          <p:cNvSpPr>
            <a:spLocks noChangeShapeType="1"/>
          </p:cNvSpPr>
          <p:nvPr/>
        </p:nvSpPr>
        <p:spPr bwMode="auto">
          <a:xfrm>
            <a:off x="1393825" y="6169025"/>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9" name="Text Box 27"/>
          <p:cNvSpPr txBox="1">
            <a:spLocks noChangeArrowheads="1"/>
          </p:cNvSpPr>
          <p:nvPr/>
        </p:nvSpPr>
        <p:spPr bwMode="auto">
          <a:xfrm>
            <a:off x="908050" y="3246438"/>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t>
            </a:r>
          </a:p>
          <a:p>
            <a:pPr defTabSz="912813" eaLnBrk="1" hangingPunct="1"/>
            <a:r>
              <a:rPr lang="en-US" altLang="x-none" sz="1400">
                <a:solidFill>
                  <a:srgbClr val="000000"/>
                </a:solidFill>
              </a:rPr>
              <a:t>&amp;&amp; notcorrupt(rcvpkt) </a:t>
            </a:r>
          </a:p>
          <a:p>
            <a:pPr defTabSz="912813" eaLnBrk="1" hangingPunct="1"/>
            <a:r>
              <a:rPr lang="en-US" altLang="x-none" sz="1400">
                <a:solidFill>
                  <a:srgbClr val="000000"/>
                </a:solidFill>
              </a:rPr>
              <a:t>&amp;&amp; isACK(rcvpkt,1)</a:t>
            </a:r>
            <a:r>
              <a:rPr lang="en-US" altLang="x-none" sz="1000">
                <a:solidFill>
                  <a:srgbClr val="000000"/>
                </a:solidFill>
              </a:rPr>
              <a:t> </a:t>
            </a:r>
            <a:endParaRPr lang="en-US" altLang="x-none">
              <a:solidFill>
                <a:srgbClr val="000000"/>
              </a:solidFill>
              <a:latin typeface="Times New Roman" charset="0"/>
            </a:endParaRPr>
          </a:p>
        </p:txBody>
      </p:sp>
      <p:sp>
        <p:nvSpPr>
          <p:cNvPr id="147480" name="Line 28"/>
          <p:cNvSpPr>
            <a:spLocks noChangeShapeType="1"/>
          </p:cNvSpPr>
          <p:nvPr/>
        </p:nvSpPr>
        <p:spPr bwMode="auto">
          <a:xfrm>
            <a:off x="1035050" y="3986213"/>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16761" name="Text Box 29"/>
          <p:cNvSpPr txBox="1">
            <a:spLocks noChangeArrowheads="1"/>
          </p:cNvSpPr>
          <p:nvPr/>
        </p:nvSpPr>
        <p:spPr bwMode="auto">
          <a:xfrm>
            <a:off x="6300788" y="4179888"/>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stop_timer</a:t>
            </a:r>
            <a:endParaRPr lang="en-US" altLang="x-none" sz="1400">
              <a:solidFill>
                <a:srgbClr val="FF0000"/>
              </a:solidFill>
              <a:latin typeface="Times New Roman" charset="0"/>
            </a:endParaRPr>
          </a:p>
        </p:txBody>
      </p:sp>
      <p:sp>
        <p:nvSpPr>
          <p:cNvPr id="116762" name="Text Box 30"/>
          <p:cNvSpPr txBox="1">
            <a:spLocks noChangeArrowheads="1"/>
          </p:cNvSpPr>
          <p:nvPr/>
        </p:nvSpPr>
        <p:spPr bwMode="auto">
          <a:xfrm>
            <a:off x="900113" y="3959225"/>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stop_timer</a:t>
            </a:r>
            <a:endParaRPr lang="en-US" altLang="x-none" sz="1400">
              <a:solidFill>
                <a:srgbClr val="FF0000"/>
              </a:solidFill>
              <a:latin typeface="Times New Roman" charset="0"/>
            </a:endParaRPr>
          </a:p>
        </p:txBody>
      </p:sp>
      <p:grpSp>
        <p:nvGrpSpPr>
          <p:cNvPr id="3" name="Group 2"/>
          <p:cNvGrpSpPr>
            <a:grpSpLocks/>
          </p:cNvGrpSpPr>
          <p:nvPr/>
        </p:nvGrpSpPr>
        <p:grpSpPr bwMode="auto">
          <a:xfrm>
            <a:off x="6238875" y="2660650"/>
            <a:ext cx="2447925" cy="741363"/>
            <a:chOff x="6238875" y="2660650"/>
            <a:chExt cx="2447925" cy="741363"/>
          </a:xfrm>
        </p:grpSpPr>
        <p:sp>
          <p:nvSpPr>
            <p:cNvPr id="147508" name="Text Box 33"/>
            <p:cNvSpPr txBox="1">
              <a:spLocks noChangeArrowheads="1"/>
            </p:cNvSpPr>
            <p:nvPr/>
          </p:nvSpPr>
          <p:spPr bwMode="auto">
            <a:xfrm>
              <a:off x="6592888" y="2660650"/>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timeout</a:t>
              </a:r>
              <a:endParaRPr lang="en-US" altLang="x-none" sz="1400">
                <a:solidFill>
                  <a:srgbClr val="FF0000"/>
                </a:solidFill>
                <a:latin typeface="Times New Roman" charset="0"/>
              </a:endParaRPr>
            </a:p>
          </p:txBody>
        </p:sp>
        <p:grpSp>
          <p:nvGrpSpPr>
            <p:cNvPr id="147509" name="Group 1"/>
            <p:cNvGrpSpPr>
              <a:grpSpLocks/>
            </p:cNvGrpSpPr>
            <p:nvPr/>
          </p:nvGrpSpPr>
          <p:grpSpPr bwMode="auto">
            <a:xfrm>
              <a:off x="6238875" y="2719388"/>
              <a:ext cx="2447925" cy="682625"/>
              <a:chOff x="6238875" y="2719388"/>
              <a:chExt cx="2447925" cy="682625"/>
            </a:xfrm>
          </p:grpSpPr>
          <p:sp>
            <p:nvSpPr>
              <p:cNvPr id="147510" name="Freeform 31"/>
              <p:cNvSpPr>
                <a:spLocks/>
              </p:cNvSpPr>
              <p:nvPr/>
            </p:nvSpPr>
            <p:spPr bwMode="auto">
              <a:xfrm>
                <a:off x="6238875" y="2719388"/>
                <a:ext cx="461963" cy="682625"/>
              </a:xfrm>
              <a:custGeom>
                <a:avLst/>
                <a:gdLst>
                  <a:gd name="T0" fmla="*/ 0 w 291"/>
                  <a:gd name="T1" fmla="*/ 2147483647 h 430"/>
                  <a:gd name="T2" fmla="*/ 2147483647 w 291"/>
                  <a:gd name="T3" fmla="*/ 2147483647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511" name="Text Box 32"/>
              <p:cNvSpPr txBox="1">
                <a:spLocks noChangeArrowheads="1"/>
              </p:cNvSpPr>
              <p:nvPr/>
            </p:nvSpPr>
            <p:spPr bwMode="auto">
              <a:xfrm>
                <a:off x="6570663" y="2897188"/>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512" name="Line 34"/>
              <p:cNvSpPr>
                <a:spLocks noChangeShapeType="1"/>
              </p:cNvSpPr>
              <p:nvPr/>
            </p:nvSpPr>
            <p:spPr bwMode="auto">
              <a:xfrm>
                <a:off x="6681788" y="29146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grpSp>
      <p:sp>
        <p:nvSpPr>
          <p:cNvPr id="147484" name="Freeform 35"/>
          <p:cNvSpPr>
            <a:spLocks/>
          </p:cNvSpPr>
          <p:nvPr/>
        </p:nvSpPr>
        <p:spPr bwMode="auto">
          <a:xfrm>
            <a:off x="2230438" y="5083175"/>
            <a:ext cx="692150" cy="631825"/>
          </a:xfrm>
          <a:custGeom>
            <a:avLst/>
            <a:gdLst>
              <a:gd name="T0" fmla="*/ 2147483647 w 436"/>
              <a:gd name="T1" fmla="*/ 2147483647 h 398"/>
              <a:gd name="T2" fmla="*/ 2147483647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grpSp>
        <p:nvGrpSpPr>
          <p:cNvPr id="4" name="Group 3"/>
          <p:cNvGrpSpPr>
            <a:grpSpLocks/>
          </p:cNvGrpSpPr>
          <p:nvPr/>
        </p:nvGrpSpPr>
        <p:grpSpPr bwMode="auto">
          <a:xfrm>
            <a:off x="628650" y="4587875"/>
            <a:ext cx="1973263" cy="682625"/>
            <a:chOff x="628650" y="4587875"/>
            <a:chExt cx="1973263" cy="682625"/>
          </a:xfrm>
        </p:grpSpPr>
        <p:sp>
          <p:nvSpPr>
            <p:cNvPr id="147504" name="Freeform 36"/>
            <p:cNvSpPr>
              <a:spLocks/>
            </p:cNvSpPr>
            <p:nvPr/>
          </p:nvSpPr>
          <p:spPr bwMode="auto">
            <a:xfrm>
              <a:off x="2030413" y="4794250"/>
              <a:ext cx="571500" cy="420688"/>
            </a:xfrm>
            <a:custGeom>
              <a:avLst/>
              <a:gdLst>
                <a:gd name="T0" fmla="*/ 2147483647 w 900"/>
                <a:gd name="T1" fmla="*/ 2147483647 h 662"/>
                <a:gd name="T2" fmla="*/ 2147483647 w 900"/>
                <a:gd name="T3" fmla="*/ 2147483647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505" name="Text Box 37"/>
            <p:cNvSpPr txBox="1">
              <a:spLocks noChangeArrowheads="1"/>
            </p:cNvSpPr>
            <p:nvPr/>
          </p:nvSpPr>
          <p:spPr bwMode="auto">
            <a:xfrm>
              <a:off x="628650" y="4841875"/>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506" name="Text Box 38"/>
            <p:cNvSpPr txBox="1">
              <a:spLocks noChangeArrowheads="1"/>
            </p:cNvSpPr>
            <p:nvPr/>
          </p:nvSpPr>
          <p:spPr bwMode="auto">
            <a:xfrm>
              <a:off x="642938" y="4587875"/>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timeout</a:t>
              </a:r>
              <a:endParaRPr lang="en-US" altLang="x-none" sz="1400">
                <a:solidFill>
                  <a:srgbClr val="FF0000"/>
                </a:solidFill>
                <a:latin typeface="Times New Roman" charset="0"/>
              </a:endParaRPr>
            </a:p>
          </p:txBody>
        </p:sp>
        <p:sp>
          <p:nvSpPr>
            <p:cNvPr id="147507" name="Line 39"/>
            <p:cNvSpPr>
              <a:spLocks noChangeShapeType="1"/>
            </p:cNvSpPr>
            <p:nvPr/>
          </p:nvSpPr>
          <p:spPr bwMode="auto">
            <a:xfrm>
              <a:off x="746125" y="48704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sp>
        <p:nvSpPr>
          <p:cNvPr id="147486" name="Freeform 40"/>
          <p:cNvSpPr>
            <a:spLocks/>
          </p:cNvSpPr>
          <p:nvPr/>
        </p:nvSpPr>
        <p:spPr bwMode="auto">
          <a:xfrm>
            <a:off x="6426200" y="4754563"/>
            <a:ext cx="579438" cy="890587"/>
          </a:xfrm>
          <a:custGeom>
            <a:avLst/>
            <a:gdLst>
              <a:gd name="T0" fmla="*/ 2147483647 w 322"/>
              <a:gd name="T1" fmla="*/ 2147483647 h 483"/>
              <a:gd name="T2" fmla="*/ 0 w 322"/>
              <a:gd name="T3" fmla="*/ 2147483647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87" name="Text Box 41"/>
          <p:cNvSpPr txBox="1">
            <a:spLocks noChangeArrowheads="1"/>
          </p:cNvSpPr>
          <p:nvPr/>
        </p:nvSpPr>
        <p:spPr bwMode="auto">
          <a:xfrm>
            <a:off x="1036638" y="2255838"/>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a:t>
            </a:r>
            <a:endParaRPr lang="en-US" altLang="x-none" sz="1400">
              <a:solidFill>
                <a:srgbClr val="000000"/>
              </a:solidFill>
              <a:latin typeface="Times New Roman" charset="0"/>
            </a:endParaRPr>
          </a:p>
        </p:txBody>
      </p:sp>
      <p:grpSp>
        <p:nvGrpSpPr>
          <p:cNvPr id="147488" name="Group 42"/>
          <p:cNvGrpSpPr>
            <a:grpSpLocks/>
          </p:cNvGrpSpPr>
          <p:nvPr/>
        </p:nvGrpSpPr>
        <p:grpSpPr bwMode="auto">
          <a:xfrm>
            <a:off x="2528888" y="2516188"/>
            <a:ext cx="1204912" cy="850900"/>
            <a:chOff x="4159" y="3230"/>
            <a:chExt cx="759" cy="536"/>
          </a:xfrm>
        </p:grpSpPr>
        <p:sp>
          <p:nvSpPr>
            <p:cNvPr id="147502"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03" name="Text Box 44"/>
            <p:cNvSpPr txBox="1">
              <a:spLocks noChangeArrowheads="1"/>
            </p:cNvSpPr>
            <p:nvPr/>
          </p:nvSpPr>
          <p:spPr bwMode="auto">
            <a:xfrm>
              <a:off x="4169"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call 0</a:t>
              </a:r>
              <a:r>
                <a:rPr lang="en-US" altLang="zh-CN" sz="1400">
                  <a:solidFill>
                    <a:srgbClr val="000000"/>
                  </a:solidFill>
                  <a:ea typeface="宋体" charset="-122"/>
                </a:rPr>
                <a:t> </a:t>
              </a:r>
              <a:r>
                <a:rPr lang="en-US" altLang="x-none" sz="1400">
                  <a:solidFill>
                    <a:srgbClr val="000000"/>
                  </a:solidFill>
                </a:rPr>
                <a:t>from above</a:t>
              </a:r>
              <a:endParaRPr lang="en-US" altLang="x-none" sz="1400">
                <a:solidFill>
                  <a:srgbClr val="000000"/>
                </a:solidFill>
                <a:latin typeface="Times New Roman" charset="0"/>
              </a:endParaRPr>
            </a:p>
          </p:txBody>
        </p:sp>
      </p:grpSp>
      <p:sp>
        <p:nvSpPr>
          <p:cNvPr id="147489" name="Line 45"/>
          <p:cNvSpPr>
            <a:spLocks noChangeShapeType="1"/>
          </p:cNvSpPr>
          <p:nvPr/>
        </p:nvSpPr>
        <p:spPr bwMode="auto">
          <a:xfrm>
            <a:off x="1123950" y="2541588"/>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90" name="Group 46"/>
          <p:cNvGrpSpPr>
            <a:grpSpLocks/>
          </p:cNvGrpSpPr>
          <p:nvPr/>
        </p:nvGrpSpPr>
        <p:grpSpPr bwMode="auto">
          <a:xfrm>
            <a:off x="2630488" y="4370388"/>
            <a:ext cx="889000" cy="865187"/>
            <a:chOff x="445" y="1273"/>
            <a:chExt cx="560" cy="545"/>
          </a:xfrm>
        </p:grpSpPr>
        <p:sp>
          <p:nvSpPr>
            <p:cNvPr id="147500"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01" name="Text Box 48"/>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ACK1</a:t>
              </a:r>
              <a:endParaRPr lang="en-US" altLang="x-none" sz="1400">
                <a:solidFill>
                  <a:srgbClr val="000000"/>
                </a:solidFill>
                <a:latin typeface="Times New Roman" charset="0"/>
              </a:endParaRPr>
            </a:p>
          </p:txBody>
        </p:sp>
      </p:grpSp>
      <p:sp>
        <p:nvSpPr>
          <p:cNvPr id="147491" name="Freeform 49"/>
          <p:cNvSpPr>
            <a:spLocks/>
          </p:cNvSpPr>
          <p:nvPr/>
        </p:nvSpPr>
        <p:spPr bwMode="auto">
          <a:xfrm flipH="1" flipV="1">
            <a:off x="2006600" y="2163763"/>
            <a:ext cx="579438" cy="890587"/>
          </a:xfrm>
          <a:custGeom>
            <a:avLst/>
            <a:gdLst>
              <a:gd name="T0" fmla="*/ 2147483647 w 322"/>
              <a:gd name="T1" fmla="*/ 2147483647 h 483"/>
              <a:gd name="T2" fmla="*/ 0 w 322"/>
              <a:gd name="T3" fmla="*/ 2147483647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92" name="Text Box 50"/>
          <p:cNvSpPr txBox="1">
            <a:spLocks noChangeArrowheads="1"/>
          </p:cNvSpPr>
          <p:nvPr/>
        </p:nvSpPr>
        <p:spPr bwMode="auto">
          <a:xfrm>
            <a:off x="7224713" y="523398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3" name="Text Box 51"/>
          <p:cNvSpPr txBox="1">
            <a:spLocks noChangeArrowheads="1"/>
          </p:cNvSpPr>
          <p:nvPr/>
        </p:nvSpPr>
        <p:spPr bwMode="auto">
          <a:xfrm>
            <a:off x="6757988" y="4984750"/>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a:t>
            </a:r>
            <a:endParaRPr lang="en-US" altLang="x-none" sz="1400">
              <a:solidFill>
                <a:srgbClr val="000000"/>
              </a:solidFill>
              <a:latin typeface="Times New Roman" charset="0"/>
            </a:endParaRPr>
          </a:p>
        </p:txBody>
      </p:sp>
      <p:sp>
        <p:nvSpPr>
          <p:cNvPr id="147494" name="Line 52"/>
          <p:cNvSpPr>
            <a:spLocks noChangeShapeType="1"/>
          </p:cNvSpPr>
          <p:nvPr/>
        </p:nvSpPr>
        <p:spPr bwMode="auto">
          <a:xfrm>
            <a:off x="6845300" y="5270500"/>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16781" name="Text Box 53"/>
          <p:cNvSpPr txBox="1">
            <a:spLocks noChangeArrowheads="1"/>
          </p:cNvSpPr>
          <p:nvPr/>
        </p:nvSpPr>
        <p:spPr bwMode="auto">
          <a:xfrm>
            <a:off x="8058150" y="220980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6" name="Text Box 54"/>
          <p:cNvSpPr txBox="1">
            <a:spLocks noChangeArrowheads="1"/>
          </p:cNvSpPr>
          <p:nvPr/>
        </p:nvSpPr>
        <p:spPr bwMode="auto">
          <a:xfrm>
            <a:off x="1476375" y="250507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7" name="Text Box 55"/>
          <p:cNvSpPr txBox="1">
            <a:spLocks noChangeArrowheads="1"/>
          </p:cNvSpPr>
          <p:nvPr/>
        </p:nvSpPr>
        <p:spPr bwMode="auto">
          <a:xfrm>
            <a:off x="1879600" y="617537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8" name="Text Box 12"/>
          <p:cNvSpPr txBox="1">
            <a:spLocks noChangeArrowheads="1"/>
          </p:cNvSpPr>
          <p:nvPr/>
        </p:nvSpPr>
        <p:spPr bwMode="auto">
          <a:xfrm>
            <a:off x="6553200" y="22098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cxnSp>
        <p:nvCxnSpPr>
          <p:cNvPr id="6" name="Straight Connector 5"/>
          <p:cNvCxnSpPr>
            <a:cxnSpLocks noChangeShapeType="1"/>
            <a:stCxn id="147498" idx="1"/>
          </p:cNvCxnSpPr>
          <p:nvPr/>
        </p:nvCxnSpPr>
        <p:spPr bwMode="auto">
          <a:xfrm flipV="1">
            <a:off x="6553200" y="2362200"/>
            <a:ext cx="1524000" cy="47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1276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6752">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1" grpId="0"/>
      <p:bldP spid="116762" grpId="0"/>
      <p:bldP spid="1167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A13D2DA-A694-C146-BAE2-32BB34E8C909}" type="slidenum">
              <a:rPr lang="en-US" altLang="x-none" sz="1400">
                <a:solidFill>
                  <a:srgbClr val="000000"/>
                </a:solidFill>
                <a:latin typeface="Times New Roman" charset="0"/>
              </a:rPr>
              <a:pPr eaLnBrk="1" hangingPunct="1"/>
              <a:t>17</a:t>
            </a:fld>
            <a:endParaRPr lang="en-US" altLang="x-none" sz="1400">
              <a:solidFill>
                <a:srgbClr val="000000"/>
              </a:solidFill>
              <a:latin typeface="Times New Roman" charset="0"/>
            </a:endParaRPr>
          </a:p>
        </p:txBody>
      </p:sp>
      <p:sp>
        <p:nvSpPr>
          <p:cNvPr id="149506" name="Rectangle 2"/>
          <p:cNvSpPr>
            <a:spLocks noGrp="1" noChangeArrowheads="1"/>
          </p:cNvSpPr>
          <p:nvPr>
            <p:ph type="title"/>
          </p:nvPr>
        </p:nvSpPr>
        <p:spPr/>
        <p:txBody>
          <a:bodyPr/>
          <a:lstStyle/>
          <a:p>
            <a:r>
              <a:rPr lang="en-US" altLang="x-none" sz="3600">
                <a:ea typeface="ＭＳ Ｐゴシック" charset="-128"/>
              </a:rPr>
              <a:t>rdt3.0 in </a:t>
            </a:r>
            <a:r>
              <a:rPr lang="en-US" altLang="zh-CN" sz="3600">
                <a:ea typeface="宋体" charset="-122"/>
              </a:rPr>
              <a:t>A</a:t>
            </a:r>
            <a:r>
              <a:rPr lang="en-US" altLang="x-none" sz="3600">
                <a:ea typeface="ＭＳ Ｐゴシック" charset="-128"/>
              </a:rPr>
              <a:t>ction</a:t>
            </a:r>
            <a:endParaRPr lang="en-US" altLang="x-none">
              <a:ea typeface="ＭＳ Ｐゴシック" charset="-128"/>
            </a:endParaRPr>
          </a:p>
        </p:txBody>
      </p:sp>
      <p:pic>
        <p:nvPicPr>
          <p:cNvPr id="149507" name="Picture 3" descr="rdt30_example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85900"/>
            <a:ext cx="8428038"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70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3B0917E-F432-644F-8F4C-EA2B279990E7}" type="slidenum">
              <a:rPr lang="en-US" altLang="x-none" sz="1400">
                <a:solidFill>
                  <a:srgbClr val="000000"/>
                </a:solidFill>
                <a:latin typeface="Times New Roman" charset="0"/>
              </a:rPr>
              <a:pPr eaLnBrk="1" hangingPunct="1"/>
              <a:t>18</a:t>
            </a:fld>
            <a:endParaRPr lang="en-US" altLang="x-none" sz="1400">
              <a:solidFill>
                <a:srgbClr val="000000"/>
              </a:solidFill>
              <a:latin typeface="Times New Roman" charset="0"/>
            </a:endParaRPr>
          </a:p>
        </p:txBody>
      </p:sp>
      <p:sp>
        <p:nvSpPr>
          <p:cNvPr id="151554" name="Rectangle 2"/>
          <p:cNvSpPr>
            <a:spLocks noGrp="1" noChangeArrowheads="1"/>
          </p:cNvSpPr>
          <p:nvPr>
            <p:ph type="title"/>
          </p:nvPr>
        </p:nvSpPr>
        <p:spPr/>
        <p:txBody>
          <a:bodyPr/>
          <a:lstStyle/>
          <a:p>
            <a:r>
              <a:rPr lang="en-US" altLang="x-none" sz="3600">
                <a:ea typeface="ＭＳ Ｐゴシック" charset="-128"/>
              </a:rPr>
              <a:t>rdt3.0 in </a:t>
            </a:r>
            <a:r>
              <a:rPr lang="en-US" altLang="zh-CN" sz="3600">
                <a:ea typeface="宋体" charset="-122"/>
              </a:rPr>
              <a:t>A</a:t>
            </a:r>
            <a:r>
              <a:rPr lang="en-US" altLang="x-none" sz="3600">
                <a:ea typeface="ＭＳ Ｐゴシック" charset="-128"/>
              </a:rPr>
              <a:t>ction</a:t>
            </a:r>
            <a:endParaRPr lang="en-US" altLang="x-none">
              <a:ea typeface="ＭＳ Ｐゴシック" charset="-128"/>
            </a:endParaRPr>
          </a:p>
        </p:txBody>
      </p:sp>
      <p:pic>
        <p:nvPicPr>
          <p:cNvPr id="151555" name="Picture 3" descr="rdt30_example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524000"/>
            <a:ext cx="8218488"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6" name="Rectangle 4"/>
          <p:cNvSpPr>
            <a:spLocks noChangeArrowheads="1"/>
          </p:cNvSpPr>
          <p:nvPr/>
        </p:nvSpPr>
        <p:spPr bwMode="auto">
          <a:xfrm>
            <a:off x="580231" y="5834168"/>
            <a:ext cx="8372475" cy="102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spcBef>
                <a:spcPct val="20000"/>
              </a:spcBef>
              <a:buClr>
                <a:srgbClr val="3333CC"/>
              </a:buClr>
              <a:buSzPct val="85000"/>
              <a:buFont typeface="ZapfDingbats" charset="0"/>
              <a:buNone/>
            </a:pPr>
            <a:r>
              <a:rPr lang="en-US" altLang="x-none" sz="1800" dirty="0">
                <a:latin typeface="Comic Sans MS" charset="0"/>
              </a:rPr>
              <a:t>Question to think about: How to determine a good timeout value?</a:t>
            </a:r>
          </a:p>
          <a:p>
            <a:pPr defTabSz="912813" eaLnBrk="1" hangingPunct="1">
              <a:spcBef>
                <a:spcPct val="20000"/>
              </a:spcBef>
              <a:buClr>
                <a:srgbClr val="3333CC"/>
              </a:buClr>
              <a:buSzPct val="85000"/>
              <a:buFont typeface="ZapfDingbats" charset="0"/>
              <a:buNone/>
            </a:pPr>
            <a:r>
              <a:rPr lang="en-US" altLang="x-none" sz="1800" dirty="0">
                <a:solidFill>
                  <a:srgbClr val="000000"/>
                </a:solidFill>
                <a:latin typeface="Comic Sans MS" charset="0"/>
              </a:rPr>
              <a:t>Home exercise: What are execution traces of rdt3.0? What are some state invariants of rdt3.0?</a:t>
            </a:r>
          </a:p>
        </p:txBody>
      </p:sp>
    </p:spTree>
    <p:extLst>
      <p:ext uri="{BB962C8B-B14F-4D97-AF65-F5344CB8AC3E}">
        <p14:creationId xmlns:p14="http://schemas.microsoft.com/office/powerpoint/2010/main" val="108194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566738" y="119063"/>
            <a:ext cx="7772400" cy="1143000"/>
          </a:xfrm>
        </p:spPr>
        <p:txBody>
          <a:bodyPr/>
          <a:lstStyle/>
          <a:p>
            <a:r>
              <a:rPr lang="en-US" altLang="zh-CN" dirty="0">
                <a:solidFill>
                  <a:srgbClr val="3333CC"/>
                </a:solidFill>
                <a:latin typeface="Comic Sans MS" charset="0"/>
                <a:ea typeface="宋体" charset="0"/>
                <a:cs typeface="宋体" charset="0"/>
              </a:rPr>
              <a:t>rdt3.0: Protocol Analysis using </a:t>
            </a:r>
            <a:r>
              <a:rPr lang="en-US" altLang="zh-CN">
                <a:solidFill>
                  <a:srgbClr val="3333CC"/>
                </a:solidFill>
                <a:latin typeface="Comic Sans MS" charset="0"/>
                <a:ea typeface="宋体" charset="0"/>
                <a:cs typeface="宋体" charset="0"/>
              </a:rPr>
              <a:t>State Invariants</a:t>
            </a:r>
            <a:endParaRPr lang="en-US" altLang="x-none" dirty="0">
              <a:ea typeface="ＭＳ Ｐゴシック" charset="-128"/>
            </a:endParaRPr>
          </a:p>
        </p:txBody>
      </p:sp>
      <p:sp>
        <p:nvSpPr>
          <p:cNvPr id="153602" name="Line 5"/>
          <p:cNvSpPr>
            <a:spLocks noChangeShapeType="1"/>
          </p:cNvSpPr>
          <p:nvPr/>
        </p:nvSpPr>
        <p:spPr bwMode="auto">
          <a:xfrm>
            <a:off x="1546225" y="2189163"/>
            <a:ext cx="3013075" cy="5111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grpSp>
        <p:nvGrpSpPr>
          <p:cNvPr id="153603" name="Group 26"/>
          <p:cNvGrpSpPr>
            <a:grpSpLocks/>
          </p:cNvGrpSpPr>
          <p:nvPr/>
        </p:nvGrpSpPr>
        <p:grpSpPr bwMode="auto">
          <a:xfrm>
            <a:off x="1223963" y="1282700"/>
            <a:ext cx="1250950" cy="385763"/>
            <a:chOff x="1489" y="826"/>
            <a:chExt cx="788" cy="243"/>
          </a:xfrm>
        </p:grpSpPr>
        <p:graphicFrame>
          <p:nvGraphicFramePr>
            <p:cNvPr id="153632"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59888"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3633"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Comic Sans MS" charset="0"/>
                </a:rPr>
                <a:t>sender</a:t>
              </a:r>
              <a:endParaRPr lang="en-US" altLang="x-none" sz="1000">
                <a:solidFill>
                  <a:srgbClr val="000000"/>
                </a:solidFill>
                <a:latin typeface="Times New Roman" charset="0"/>
              </a:endParaRPr>
            </a:p>
          </p:txBody>
        </p:sp>
      </p:grpSp>
      <p:sp>
        <p:nvSpPr>
          <p:cNvPr id="153604" name="Text Box 8"/>
          <p:cNvSpPr txBox="1">
            <a:spLocks noChangeArrowheads="1"/>
          </p:cNvSpPr>
          <p:nvPr/>
        </p:nvSpPr>
        <p:spPr bwMode="auto">
          <a:xfrm rot="706751">
            <a:off x="2012950" y="1689100"/>
            <a:ext cx="1098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data 0 (n-1)</a:t>
            </a:r>
            <a:endParaRPr lang="en-US" altLang="x-none" sz="1000">
              <a:solidFill>
                <a:srgbClr val="000000"/>
              </a:solidFill>
              <a:latin typeface="Times New Roman" charset="0"/>
            </a:endParaRPr>
          </a:p>
        </p:txBody>
      </p:sp>
      <p:graphicFrame>
        <p:nvGraphicFramePr>
          <p:cNvPr id="153605" name="Object 9"/>
          <p:cNvGraphicFramePr>
            <a:graphicFrameLocks noChangeAspect="1"/>
          </p:cNvGraphicFramePr>
          <p:nvPr/>
        </p:nvGraphicFramePr>
        <p:xfrm>
          <a:off x="4324350" y="1233488"/>
          <a:ext cx="485775" cy="385762"/>
        </p:xfrm>
        <a:graphic>
          <a:graphicData uri="http://schemas.openxmlformats.org/presentationml/2006/ole">
            <mc:AlternateContent xmlns:mc="http://schemas.openxmlformats.org/markup-compatibility/2006">
              <mc:Choice xmlns:v="urn:schemas-microsoft-com:vml" Requires="v">
                <p:oleObj spid="_x0000_s159889"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50" y="123348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3606" name="Text Box 10"/>
          <p:cNvSpPr txBox="1">
            <a:spLocks noChangeArrowheads="1"/>
          </p:cNvSpPr>
          <p:nvPr/>
        </p:nvSpPr>
        <p:spPr bwMode="auto">
          <a:xfrm>
            <a:off x="3319463" y="1330325"/>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Comic Sans MS" charset="0"/>
              </a:rPr>
              <a:t>receiver</a:t>
            </a:r>
            <a:endParaRPr lang="en-US" altLang="x-none" sz="1000">
              <a:solidFill>
                <a:srgbClr val="000000"/>
              </a:solidFill>
              <a:latin typeface="Times New Roman" charset="0"/>
            </a:endParaRPr>
          </a:p>
        </p:txBody>
      </p:sp>
      <p:sp>
        <p:nvSpPr>
          <p:cNvPr id="153607" name="Line 13"/>
          <p:cNvSpPr>
            <a:spLocks noChangeShapeType="1"/>
          </p:cNvSpPr>
          <p:nvPr/>
        </p:nvSpPr>
        <p:spPr bwMode="auto">
          <a:xfrm>
            <a:off x="4500563" y="1622425"/>
            <a:ext cx="17462" cy="108585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08" name="Line 14"/>
          <p:cNvSpPr>
            <a:spLocks noChangeShapeType="1"/>
          </p:cNvSpPr>
          <p:nvPr/>
        </p:nvSpPr>
        <p:spPr bwMode="auto">
          <a:xfrm flipH="1">
            <a:off x="1519238" y="3913188"/>
            <a:ext cx="3000375" cy="9382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09" name="Line 17"/>
          <p:cNvSpPr>
            <a:spLocks noChangeShapeType="1"/>
          </p:cNvSpPr>
          <p:nvPr/>
        </p:nvSpPr>
        <p:spPr bwMode="auto">
          <a:xfrm flipH="1">
            <a:off x="3363913" y="2762250"/>
            <a:ext cx="1139825" cy="228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0" name="Line 27"/>
          <p:cNvSpPr>
            <a:spLocks noChangeShapeType="1"/>
          </p:cNvSpPr>
          <p:nvPr/>
        </p:nvSpPr>
        <p:spPr bwMode="auto">
          <a:xfrm>
            <a:off x="1524000" y="1865313"/>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1" name="Line 28"/>
          <p:cNvSpPr>
            <a:spLocks noChangeShapeType="1"/>
          </p:cNvSpPr>
          <p:nvPr/>
        </p:nvSpPr>
        <p:spPr bwMode="auto">
          <a:xfrm>
            <a:off x="1517650" y="2001838"/>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2" name="Line 30"/>
          <p:cNvSpPr>
            <a:spLocks noChangeShapeType="1"/>
          </p:cNvSpPr>
          <p:nvPr/>
        </p:nvSpPr>
        <p:spPr bwMode="auto">
          <a:xfrm>
            <a:off x="1555750" y="3378200"/>
            <a:ext cx="2897188" cy="4810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3" name="Line 31"/>
          <p:cNvSpPr>
            <a:spLocks noChangeShapeType="1"/>
          </p:cNvSpPr>
          <p:nvPr/>
        </p:nvSpPr>
        <p:spPr bwMode="auto">
          <a:xfrm>
            <a:off x="1558925" y="2503488"/>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4" name="Text Box 33"/>
          <p:cNvSpPr txBox="1">
            <a:spLocks noChangeArrowheads="1"/>
          </p:cNvSpPr>
          <p:nvPr/>
        </p:nvSpPr>
        <p:spPr bwMode="auto">
          <a:xfrm rot="706751">
            <a:off x="2916238" y="3376613"/>
            <a:ext cx="1098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data 0 (n-1)</a:t>
            </a:r>
            <a:endParaRPr lang="en-US" altLang="x-none" sz="1000">
              <a:solidFill>
                <a:srgbClr val="000000"/>
              </a:solidFill>
              <a:latin typeface="Times New Roman" charset="0"/>
            </a:endParaRPr>
          </a:p>
        </p:txBody>
      </p:sp>
      <p:sp>
        <p:nvSpPr>
          <p:cNvPr id="153615" name="Text Box 34"/>
          <p:cNvSpPr txBox="1">
            <a:spLocks noChangeArrowheads="1"/>
          </p:cNvSpPr>
          <p:nvPr/>
        </p:nvSpPr>
        <p:spPr bwMode="auto">
          <a:xfrm rot="-600000">
            <a:off x="1849438" y="3932238"/>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ACK for 0 (n-1)</a:t>
            </a:r>
            <a:endParaRPr lang="en-US" altLang="x-none" sz="1000">
              <a:solidFill>
                <a:srgbClr val="000000"/>
              </a:solidFill>
              <a:latin typeface="Times New Roman" charset="0"/>
            </a:endParaRPr>
          </a:p>
        </p:txBody>
      </p:sp>
      <p:sp>
        <p:nvSpPr>
          <p:cNvPr id="153616" name="Line 35"/>
          <p:cNvSpPr>
            <a:spLocks noChangeShapeType="1"/>
          </p:cNvSpPr>
          <p:nvPr/>
        </p:nvSpPr>
        <p:spPr bwMode="auto">
          <a:xfrm>
            <a:off x="1584325" y="2897188"/>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7" name="Line 36"/>
          <p:cNvSpPr>
            <a:spLocks noChangeShapeType="1"/>
          </p:cNvSpPr>
          <p:nvPr/>
        </p:nvSpPr>
        <p:spPr bwMode="auto">
          <a:xfrm>
            <a:off x="1500188" y="1693863"/>
            <a:ext cx="19050" cy="3157537"/>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8" name="Line 37"/>
          <p:cNvSpPr>
            <a:spLocks noChangeShapeType="1"/>
          </p:cNvSpPr>
          <p:nvPr/>
        </p:nvSpPr>
        <p:spPr bwMode="auto">
          <a:xfrm>
            <a:off x="1581150" y="5530850"/>
            <a:ext cx="2955925" cy="5683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9" name="Line 38"/>
          <p:cNvSpPr>
            <a:spLocks noChangeShapeType="1"/>
          </p:cNvSpPr>
          <p:nvPr/>
        </p:nvSpPr>
        <p:spPr bwMode="auto">
          <a:xfrm>
            <a:off x="1670050" y="3751263"/>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0" name="Line 39"/>
          <p:cNvSpPr>
            <a:spLocks noChangeShapeType="1"/>
          </p:cNvSpPr>
          <p:nvPr/>
        </p:nvSpPr>
        <p:spPr bwMode="auto">
          <a:xfrm>
            <a:off x="1557338" y="485298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1" name="Line 40"/>
          <p:cNvSpPr>
            <a:spLocks noChangeShapeType="1"/>
          </p:cNvSpPr>
          <p:nvPr/>
        </p:nvSpPr>
        <p:spPr bwMode="auto">
          <a:xfrm>
            <a:off x="4524375" y="2774950"/>
            <a:ext cx="34925" cy="3324225"/>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2" name="Line 41"/>
          <p:cNvSpPr>
            <a:spLocks noChangeShapeType="1"/>
          </p:cNvSpPr>
          <p:nvPr/>
        </p:nvSpPr>
        <p:spPr bwMode="auto">
          <a:xfrm>
            <a:off x="1522413" y="4867275"/>
            <a:ext cx="1587" cy="196215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3" name="Text Box 42"/>
          <p:cNvSpPr txBox="1">
            <a:spLocks noChangeArrowheads="1"/>
          </p:cNvSpPr>
          <p:nvPr/>
        </p:nvSpPr>
        <p:spPr bwMode="auto">
          <a:xfrm rot="706751">
            <a:off x="2160588" y="4737100"/>
            <a:ext cx="941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data 1 (n)</a:t>
            </a:r>
            <a:endParaRPr lang="en-US" altLang="x-none" sz="1000">
              <a:solidFill>
                <a:srgbClr val="000000"/>
              </a:solidFill>
              <a:latin typeface="Times New Roman" charset="0"/>
            </a:endParaRPr>
          </a:p>
        </p:txBody>
      </p:sp>
      <p:sp>
        <p:nvSpPr>
          <p:cNvPr id="153624" name="Text Box 43"/>
          <p:cNvSpPr txBox="1">
            <a:spLocks noChangeArrowheads="1"/>
          </p:cNvSpPr>
          <p:nvPr/>
        </p:nvSpPr>
        <p:spPr bwMode="auto">
          <a:xfrm>
            <a:off x="4675188" y="1731963"/>
            <a:ext cx="100171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waiting </a:t>
            </a:r>
            <a:br>
              <a:rPr lang="en-US" altLang="zh-CN" sz="1800">
                <a:solidFill>
                  <a:srgbClr val="000000"/>
                </a:solidFill>
                <a:latin typeface="Comic Sans MS" charset="0"/>
                <a:ea typeface="宋体" charset="-122"/>
              </a:rPr>
            </a:br>
            <a:r>
              <a:rPr lang="en-US" altLang="x-none" sz="1800">
                <a:solidFill>
                  <a:srgbClr val="000000"/>
                </a:solidFill>
                <a:latin typeface="Comic Sans MS" charset="0"/>
              </a:rPr>
              <a:t>for 0</a:t>
            </a:r>
            <a:br>
              <a:rPr lang="en-US" altLang="x-none" sz="1800">
                <a:solidFill>
                  <a:srgbClr val="000000"/>
                </a:solidFill>
                <a:latin typeface="Comic Sans MS" charset="0"/>
              </a:rPr>
            </a:br>
            <a:r>
              <a:rPr lang="en-US" altLang="x-none" sz="1800">
                <a:solidFill>
                  <a:srgbClr val="000000"/>
                </a:solidFill>
                <a:latin typeface="Comic Sans MS" charset="0"/>
              </a:rPr>
              <a:t>(n-1)</a:t>
            </a:r>
          </a:p>
        </p:txBody>
      </p:sp>
      <p:sp>
        <p:nvSpPr>
          <p:cNvPr id="153625" name="Text Box 44"/>
          <p:cNvSpPr txBox="1">
            <a:spLocks noChangeArrowheads="1"/>
          </p:cNvSpPr>
          <p:nvPr/>
        </p:nvSpPr>
        <p:spPr bwMode="auto">
          <a:xfrm>
            <a:off x="106363" y="2808288"/>
            <a:ext cx="1417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sending 0 (n-1)</a:t>
            </a:r>
          </a:p>
        </p:txBody>
      </p:sp>
      <p:sp>
        <p:nvSpPr>
          <p:cNvPr id="153626" name="Text Box 45"/>
          <p:cNvSpPr txBox="1">
            <a:spLocks noChangeArrowheads="1"/>
          </p:cNvSpPr>
          <p:nvPr/>
        </p:nvSpPr>
        <p:spPr bwMode="auto">
          <a:xfrm>
            <a:off x="4713288" y="3679825"/>
            <a:ext cx="10017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waiting </a:t>
            </a:r>
            <a:br>
              <a:rPr lang="en-US" altLang="zh-CN" sz="1800">
                <a:solidFill>
                  <a:srgbClr val="000000"/>
                </a:solidFill>
                <a:latin typeface="Comic Sans MS" charset="0"/>
                <a:ea typeface="宋体" charset="-122"/>
              </a:rPr>
            </a:br>
            <a:r>
              <a:rPr lang="en-US" altLang="x-none" sz="1800">
                <a:solidFill>
                  <a:srgbClr val="000000"/>
                </a:solidFill>
                <a:latin typeface="Comic Sans MS" charset="0"/>
              </a:rPr>
              <a:t>for 1</a:t>
            </a:r>
          </a:p>
          <a:p>
            <a:pPr defTabSz="912813" eaLnBrk="1" hangingPunct="1"/>
            <a:r>
              <a:rPr lang="en-US" altLang="x-none" sz="1800">
                <a:solidFill>
                  <a:srgbClr val="000000"/>
                </a:solidFill>
                <a:latin typeface="Comic Sans MS" charset="0"/>
              </a:rPr>
              <a:t>(n)</a:t>
            </a:r>
          </a:p>
        </p:txBody>
      </p:sp>
      <p:sp>
        <p:nvSpPr>
          <p:cNvPr id="153627" name="Text Box 46"/>
          <p:cNvSpPr txBox="1">
            <a:spLocks noChangeArrowheads="1"/>
          </p:cNvSpPr>
          <p:nvPr/>
        </p:nvSpPr>
        <p:spPr bwMode="auto">
          <a:xfrm>
            <a:off x="101600" y="55943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sending 1</a:t>
            </a:r>
            <a:br>
              <a:rPr lang="en-US" altLang="x-none" sz="1800">
                <a:solidFill>
                  <a:srgbClr val="000000"/>
                </a:solidFill>
                <a:latin typeface="Comic Sans MS" charset="0"/>
              </a:rPr>
            </a:br>
            <a:r>
              <a:rPr lang="en-US" altLang="x-none" sz="1800">
                <a:solidFill>
                  <a:srgbClr val="000000"/>
                </a:solidFill>
                <a:latin typeface="Comic Sans MS" charset="0"/>
              </a:rPr>
              <a:t>(n)</a:t>
            </a:r>
          </a:p>
        </p:txBody>
      </p:sp>
      <p:sp>
        <p:nvSpPr>
          <p:cNvPr id="153628" name="Line 47"/>
          <p:cNvSpPr>
            <a:spLocks noChangeShapeType="1"/>
          </p:cNvSpPr>
          <p:nvPr/>
        </p:nvSpPr>
        <p:spPr bwMode="auto">
          <a:xfrm>
            <a:off x="4546600" y="6124575"/>
            <a:ext cx="1588" cy="542925"/>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9" name="Text Box 48"/>
          <p:cNvSpPr txBox="1">
            <a:spLocks noChangeArrowheads="1"/>
          </p:cNvSpPr>
          <p:nvPr/>
        </p:nvSpPr>
        <p:spPr bwMode="auto">
          <a:xfrm>
            <a:off x="4673600" y="5938838"/>
            <a:ext cx="10017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waiting </a:t>
            </a:r>
            <a:br>
              <a:rPr lang="en-US" altLang="zh-CN" sz="1800">
                <a:solidFill>
                  <a:srgbClr val="000000"/>
                </a:solidFill>
                <a:latin typeface="Comic Sans MS" charset="0"/>
                <a:ea typeface="宋体" charset="-122"/>
              </a:rPr>
            </a:br>
            <a:r>
              <a:rPr lang="en-US" altLang="x-none" sz="1800">
                <a:solidFill>
                  <a:srgbClr val="000000"/>
                </a:solidFill>
                <a:latin typeface="Comic Sans MS" charset="0"/>
              </a:rPr>
              <a:t>for 0</a:t>
            </a:r>
            <a:br>
              <a:rPr lang="en-US" altLang="x-none" sz="1800">
                <a:solidFill>
                  <a:srgbClr val="000000"/>
                </a:solidFill>
                <a:latin typeface="Comic Sans MS" charset="0"/>
              </a:rPr>
            </a:br>
            <a:r>
              <a:rPr lang="en-US" altLang="x-none" sz="1800">
                <a:solidFill>
                  <a:srgbClr val="000000"/>
                </a:solidFill>
                <a:latin typeface="Comic Sans MS" charset="0"/>
              </a:rPr>
              <a:t>(n+1)</a:t>
            </a:r>
          </a:p>
        </p:txBody>
      </p:sp>
      <p:sp>
        <p:nvSpPr>
          <p:cNvPr id="153630" name="Text Box 49"/>
          <p:cNvSpPr txBox="1">
            <a:spLocks noChangeArrowheads="1"/>
          </p:cNvSpPr>
          <p:nvPr/>
        </p:nvSpPr>
        <p:spPr bwMode="auto">
          <a:xfrm rot="-600000">
            <a:off x="2208213" y="2643188"/>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ACK for 0 (n-1)</a:t>
            </a:r>
            <a:endParaRPr lang="en-US" altLang="x-none" sz="1000">
              <a:solidFill>
                <a:srgbClr val="000000"/>
              </a:solidFill>
              <a:latin typeface="Times New Roman" charset="0"/>
            </a:endParaRPr>
          </a:p>
        </p:txBody>
      </p:sp>
      <p:sp>
        <p:nvSpPr>
          <p:cNvPr id="152628" name="Rectangle 52"/>
          <p:cNvSpPr>
            <a:spLocks noChangeArrowheads="1"/>
          </p:cNvSpPr>
          <p:nvPr/>
        </p:nvSpPr>
        <p:spPr bwMode="auto">
          <a:xfrm>
            <a:off x="5662613" y="2092325"/>
            <a:ext cx="340995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zh-CN" sz="1800">
                <a:solidFill>
                  <a:srgbClr val="FF0000"/>
                </a:solidFill>
                <a:ea typeface="宋体" charset="-122"/>
              </a:rPr>
              <a:t>State consistency:</a:t>
            </a:r>
          </a:p>
          <a:p>
            <a:pPr defTabSz="912813" eaLnBrk="1" hangingPunct="1"/>
            <a:r>
              <a:rPr lang="en-US" altLang="zh-CN">
                <a:solidFill>
                  <a:srgbClr val="000000"/>
                </a:solidFill>
                <a:ea typeface="宋体" charset="-122"/>
              </a:rPr>
              <a:t>When receiver’s state is waiting n, the state of the sender is either sending for n-1 or sending for n</a:t>
            </a:r>
          </a:p>
          <a:p>
            <a:pPr defTabSz="912813" eaLnBrk="1" hangingPunct="1"/>
            <a:r>
              <a:rPr lang="en-US" altLang="zh-CN" sz="1800">
                <a:solidFill>
                  <a:srgbClr val="000000"/>
                </a:solidFill>
                <a:ea typeface="宋体" charset="-122"/>
              </a:rPr>
              <a:t> </a:t>
            </a:r>
          </a:p>
          <a:p>
            <a:pPr defTabSz="912813" eaLnBrk="1" hangingPunct="1"/>
            <a:r>
              <a:rPr lang="en-US" altLang="zh-CN">
                <a:solidFill>
                  <a:srgbClr val="000000"/>
                </a:solidFill>
                <a:ea typeface="宋体" charset="-122"/>
              </a:rPr>
              <a:t>When sender’s state is sending for n, receiver’s state is waiting for n or n + 1</a:t>
            </a:r>
          </a:p>
        </p:txBody>
      </p:sp>
      <p:sp>
        <p:nvSpPr>
          <p:cNvPr id="2" name="Slide Number Placeholder 1"/>
          <p:cNvSpPr>
            <a:spLocks noGrp="1"/>
          </p:cNvSpPr>
          <p:nvPr>
            <p:ph type="sldNum" sz="quarter" idx="12"/>
          </p:nvPr>
        </p:nvSpPr>
        <p:spPr/>
        <p:txBody>
          <a:bodyPr/>
          <a:lstStyle/>
          <a:p>
            <a:fld id="{D925A599-CC33-7E4D-8C4D-B495C4836CF6}" type="slidenum">
              <a:rPr lang="en-US" altLang="x-none" smtClean="0"/>
              <a:pPr/>
              <a:t>19</a:t>
            </a:fld>
            <a:endParaRPr lang="en-US" altLang="x-none"/>
          </a:p>
        </p:txBody>
      </p:sp>
    </p:spTree>
    <p:extLst>
      <p:ext uri="{BB962C8B-B14F-4D97-AF65-F5344CB8AC3E}">
        <p14:creationId xmlns:p14="http://schemas.microsoft.com/office/powerpoint/2010/main" val="456778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15FA54B-5407-E74E-AE85-61A5693FF438}" type="slidenum">
              <a:rPr lang="en-US" altLang="x-none" sz="1400">
                <a:latin typeface="Times New Roman" charset="0"/>
              </a:rPr>
              <a:pPr>
                <a:spcBef>
                  <a:spcPct val="0"/>
                </a:spcBef>
                <a:buClrTx/>
                <a:buSzTx/>
                <a:buFontTx/>
                <a:buNone/>
              </a:pPr>
              <a:t>2</a:t>
            </a:fld>
            <a:endParaRPr lang="en-US" altLang="x-none" sz="1400" dirty="0">
              <a:latin typeface="Times New Roman" charset="0"/>
            </a:endParaRPr>
          </a:p>
        </p:txBody>
      </p:sp>
      <p:sp>
        <p:nvSpPr>
          <p:cNvPr id="68610" name="Rectangle 2"/>
          <p:cNvSpPr>
            <a:spLocks noGrp="1" noChangeArrowheads="1"/>
          </p:cNvSpPr>
          <p:nvPr>
            <p:ph type="title"/>
          </p:nvPr>
        </p:nvSpPr>
        <p:spPr/>
        <p:txBody>
          <a:bodyPr/>
          <a:lstStyle/>
          <a:p>
            <a:r>
              <a:rPr lang="en-US" altLang="x-none" sz="3200" dirty="0">
                <a:ea typeface="ＭＳ Ｐゴシック" charset="-128"/>
              </a:rPr>
              <a:t>Recap: Reliable </a:t>
            </a:r>
            <a:r>
              <a:rPr lang="en-US" altLang="zh-CN" sz="3200" dirty="0">
                <a:ea typeface="宋体" charset="-122"/>
              </a:rPr>
              <a:t>D</a:t>
            </a:r>
            <a:r>
              <a:rPr lang="en-US" altLang="x-none" sz="3200" dirty="0">
                <a:ea typeface="ＭＳ Ｐゴシック" charset="-128"/>
              </a:rPr>
              <a:t>ata </a:t>
            </a:r>
            <a:r>
              <a:rPr lang="en-US" altLang="zh-CN" sz="3200" dirty="0">
                <a:ea typeface="宋体" charset="-122"/>
              </a:rPr>
              <a:t>T</a:t>
            </a:r>
            <a:r>
              <a:rPr lang="en-US" altLang="x-none" sz="3200" dirty="0">
                <a:ea typeface="ＭＳ Ｐゴシック" charset="-128"/>
              </a:rPr>
              <a:t>ransfer Context</a:t>
            </a:r>
            <a:endParaRPr lang="en-US" altLang="x-none" dirty="0">
              <a:ea typeface="ＭＳ Ｐゴシック" charset="-128"/>
            </a:endParaRPr>
          </a:p>
        </p:txBody>
      </p:sp>
      <p:pic>
        <p:nvPicPr>
          <p:cNvPr id="68611" name="Picture 3" descr="rdt_par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652713"/>
            <a:ext cx="5969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4"/>
          <p:cNvSpPr txBox="1">
            <a:spLocks noChangeArrowheads="1"/>
          </p:cNvSpPr>
          <p:nvPr/>
        </p:nvSpPr>
        <p:spPr bwMode="auto">
          <a:xfrm>
            <a:off x="1020763" y="3113088"/>
            <a:ext cx="83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chemeClr val="accent2"/>
                </a:solidFill>
              </a:rPr>
              <a:t>send</a:t>
            </a:r>
          </a:p>
          <a:p>
            <a:pPr algn="ctr">
              <a:spcBef>
                <a:spcPct val="0"/>
              </a:spcBef>
              <a:buClrTx/>
              <a:buSzTx/>
              <a:buFontTx/>
              <a:buNone/>
            </a:pPr>
            <a:r>
              <a:rPr lang="en-US" altLang="x-none" sz="2400">
                <a:solidFill>
                  <a:schemeClr val="accent2"/>
                </a:solidFill>
              </a:rPr>
              <a:t>side</a:t>
            </a:r>
            <a:endParaRPr lang="en-US" altLang="x-none" sz="2400">
              <a:latin typeface="Times New Roman" charset="0"/>
            </a:endParaRPr>
          </a:p>
        </p:txBody>
      </p:sp>
      <p:sp>
        <p:nvSpPr>
          <p:cNvPr id="68613" name="Text Box 5"/>
          <p:cNvSpPr txBox="1">
            <a:spLocks noChangeArrowheads="1"/>
          </p:cNvSpPr>
          <p:nvPr/>
        </p:nvSpPr>
        <p:spPr bwMode="auto">
          <a:xfrm>
            <a:off x="7167563" y="3122613"/>
            <a:ext cx="12207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chemeClr val="accent2"/>
                </a:solidFill>
              </a:rPr>
              <a:t>receive</a:t>
            </a:r>
          </a:p>
          <a:p>
            <a:pPr algn="ctr">
              <a:spcBef>
                <a:spcPct val="0"/>
              </a:spcBef>
              <a:buClrTx/>
              <a:buSzTx/>
              <a:buFontTx/>
              <a:buNone/>
            </a:pPr>
            <a:r>
              <a:rPr lang="en-US" altLang="x-none" sz="2400">
                <a:solidFill>
                  <a:schemeClr val="accent2"/>
                </a:solidFill>
              </a:rPr>
              <a:t>side</a:t>
            </a:r>
            <a:endParaRPr lang="en-US" altLang="x-none" sz="2400">
              <a:latin typeface="Times New Roman" charset="0"/>
            </a:endParaRPr>
          </a:p>
        </p:txBody>
      </p:sp>
      <p:grpSp>
        <p:nvGrpSpPr>
          <p:cNvPr id="2" name="Group 6"/>
          <p:cNvGrpSpPr>
            <a:grpSpLocks/>
          </p:cNvGrpSpPr>
          <p:nvPr/>
        </p:nvGrpSpPr>
        <p:grpSpPr bwMode="auto">
          <a:xfrm>
            <a:off x="227013" y="1460500"/>
            <a:ext cx="3965575" cy="1416050"/>
            <a:chOff x="143" y="920"/>
            <a:chExt cx="2498" cy="892"/>
          </a:xfrm>
        </p:grpSpPr>
        <p:sp>
          <p:nvSpPr>
            <p:cNvPr id="68630" name="Text Box 7"/>
            <p:cNvSpPr txBox="1">
              <a:spLocks noChangeArrowheads="1"/>
            </p:cNvSpPr>
            <p:nvPr/>
          </p:nvSpPr>
          <p:spPr bwMode="auto">
            <a:xfrm>
              <a:off x="143" y="920"/>
              <a:ext cx="24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rdt_send():</a:t>
              </a:r>
              <a:r>
                <a:rPr lang="en-US" altLang="x-none" sz="1800">
                  <a:latin typeface="Times New Roman" charset="0"/>
                </a:rPr>
                <a:t> </a:t>
              </a:r>
              <a:r>
                <a:rPr lang="en-US" altLang="x-none" sz="1800"/>
                <a:t>called from above, (e.g., by app.)</a:t>
              </a:r>
              <a:endParaRPr lang="en-US" altLang="x-none" sz="2400">
                <a:latin typeface="Times New Roman" charset="0"/>
              </a:endParaRPr>
            </a:p>
          </p:txBody>
        </p:sp>
        <p:grpSp>
          <p:nvGrpSpPr>
            <p:cNvPr id="68631" name="Group 8"/>
            <p:cNvGrpSpPr>
              <a:grpSpLocks/>
            </p:cNvGrpSpPr>
            <p:nvPr/>
          </p:nvGrpSpPr>
          <p:grpSpPr bwMode="auto">
            <a:xfrm>
              <a:off x="240" y="930"/>
              <a:ext cx="2370" cy="882"/>
              <a:chOff x="240" y="942"/>
              <a:chExt cx="2370" cy="882"/>
            </a:xfrm>
          </p:grpSpPr>
          <p:sp>
            <p:nvSpPr>
              <p:cNvPr id="68632" name="Line 9"/>
              <p:cNvSpPr>
                <a:spLocks noChangeShapeType="1"/>
              </p:cNvSpPr>
              <p:nvPr/>
            </p:nvSpPr>
            <p:spPr bwMode="auto">
              <a:xfrm>
                <a:off x="942" y="1500"/>
                <a:ext cx="174" cy="32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3" name="Rectangle 10"/>
              <p:cNvSpPr>
                <a:spLocks noChangeArrowheads="1"/>
              </p:cNvSpPr>
              <p:nvPr/>
            </p:nvSpPr>
            <p:spPr bwMode="auto">
              <a:xfrm>
                <a:off x="240" y="94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4" name="Group 11"/>
          <p:cNvGrpSpPr>
            <a:grpSpLocks/>
          </p:cNvGrpSpPr>
          <p:nvPr/>
        </p:nvGrpSpPr>
        <p:grpSpPr bwMode="auto">
          <a:xfrm>
            <a:off x="276225" y="4381500"/>
            <a:ext cx="3762375" cy="1862138"/>
            <a:chOff x="174" y="2760"/>
            <a:chExt cx="2370" cy="1173"/>
          </a:xfrm>
        </p:grpSpPr>
        <p:sp>
          <p:nvSpPr>
            <p:cNvPr id="68626" name="Text Box 12"/>
            <p:cNvSpPr txBox="1">
              <a:spLocks noChangeArrowheads="1"/>
            </p:cNvSpPr>
            <p:nvPr/>
          </p:nvSpPr>
          <p:spPr bwMode="auto">
            <a:xfrm>
              <a:off x="233" y="3356"/>
              <a:ext cx="214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udt_send():</a:t>
              </a:r>
              <a:r>
                <a:rPr lang="en-US" altLang="x-none" sz="1800">
                  <a:latin typeface="Times New Roman" charset="0"/>
                </a:rPr>
                <a:t> </a:t>
              </a:r>
              <a:r>
                <a:rPr lang="en-US" altLang="x-none" sz="1800"/>
                <a:t>called by rdt,</a:t>
              </a:r>
            </a:p>
            <a:p>
              <a:pPr algn="ctr">
                <a:spcBef>
                  <a:spcPct val="0"/>
                </a:spcBef>
                <a:buClrTx/>
                <a:buSzTx/>
                <a:buFontTx/>
                <a:buNone/>
              </a:pPr>
              <a:r>
                <a:rPr lang="en-US" altLang="x-none" sz="1800"/>
                <a:t>to transfer packet over </a:t>
              </a:r>
            </a:p>
            <a:p>
              <a:pPr algn="ctr">
                <a:spcBef>
                  <a:spcPct val="0"/>
                </a:spcBef>
                <a:buClrTx/>
                <a:buSzTx/>
                <a:buFontTx/>
                <a:buNone/>
              </a:pPr>
              <a:r>
                <a:rPr lang="en-US" altLang="x-none" sz="1800"/>
                <a:t>unreliable channel to receiver</a:t>
              </a:r>
              <a:endParaRPr lang="en-US" altLang="x-none" sz="2400">
                <a:latin typeface="Times New Roman" charset="0"/>
              </a:endParaRPr>
            </a:p>
          </p:txBody>
        </p:sp>
        <p:grpSp>
          <p:nvGrpSpPr>
            <p:cNvPr id="68627" name="Group 13"/>
            <p:cNvGrpSpPr>
              <a:grpSpLocks/>
            </p:cNvGrpSpPr>
            <p:nvPr/>
          </p:nvGrpSpPr>
          <p:grpSpPr bwMode="auto">
            <a:xfrm>
              <a:off x="174" y="2760"/>
              <a:ext cx="2370" cy="1170"/>
              <a:chOff x="174" y="2760"/>
              <a:chExt cx="2370" cy="1170"/>
            </a:xfrm>
          </p:grpSpPr>
          <p:sp>
            <p:nvSpPr>
              <p:cNvPr id="68628" name="Line 14"/>
              <p:cNvSpPr>
                <a:spLocks noChangeShapeType="1"/>
              </p:cNvSpPr>
              <p:nvPr/>
            </p:nvSpPr>
            <p:spPr bwMode="auto">
              <a:xfrm flipV="1">
                <a:off x="882" y="2760"/>
                <a:ext cx="228" cy="6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9" name="Rectangle 15"/>
              <p:cNvSpPr>
                <a:spLocks noChangeArrowheads="1"/>
              </p:cNvSpPr>
              <p:nvPr/>
            </p:nvSpPr>
            <p:spPr bwMode="auto">
              <a:xfrm>
                <a:off x="174" y="337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6" name="Group 16"/>
          <p:cNvGrpSpPr>
            <a:grpSpLocks/>
          </p:cNvGrpSpPr>
          <p:nvPr/>
        </p:nvGrpSpPr>
        <p:grpSpPr bwMode="auto">
          <a:xfrm>
            <a:off x="4922838" y="4362450"/>
            <a:ext cx="3965575" cy="1914525"/>
            <a:chOff x="3101" y="2748"/>
            <a:chExt cx="2498" cy="1206"/>
          </a:xfrm>
        </p:grpSpPr>
        <p:sp>
          <p:nvSpPr>
            <p:cNvPr id="68622" name="Text Box 17"/>
            <p:cNvSpPr txBox="1">
              <a:spLocks noChangeArrowheads="1"/>
            </p:cNvSpPr>
            <p:nvPr/>
          </p:nvSpPr>
          <p:spPr bwMode="auto">
            <a:xfrm>
              <a:off x="3101" y="3368"/>
              <a:ext cx="2498"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rdt_rcv():</a:t>
              </a:r>
              <a:r>
                <a:rPr lang="en-US" altLang="x-none" sz="1800">
                  <a:latin typeface="Times New Roman" charset="0"/>
                </a:rPr>
                <a:t> </a:t>
              </a:r>
              <a:r>
                <a:rPr lang="en-US" altLang="x-none" sz="1800"/>
                <a:t>called from below; when packet arrives on rcv-side of channel</a:t>
              </a:r>
              <a:endParaRPr lang="en-US" altLang="x-none" sz="2400">
                <a:latin typeface="Times New Roman" charset="0"/>
              </a:endParaRPr>
            </a:p>
          </p:txBody>
        </p:sp>
        <p:grpSp>
          <p:nvGrpSpPr>
            <p:cNvPr id="68623" name="Group 18"/>
            <p:cNvGrpSpPr>
              <a:grpSpLocks/>
            </p:cNvGrpSpPr>
            <p:nvPr/>
          </p:nvGrpSpPr>
          <p:grpSpPr bwMode="auto">
            <a:xfrm>
              <a:off x="3162" y="2748"/>
              <a:ext cx="2370" cy="1206"/>
              <a:chOff x="3162" y="2748"/>
              <a:chExt cx="2370" cy="1206"/>
            </a:xfrm>
          </p:grpSpPr>
          <p:sp>
            <p:nvSpPr>
              <p:cNvPr id="68624" name="Line 19"/>
              <p:cNvSpPr>
                <a:spLocks noChangeShapeType="1"/>
              </p:cNvSpPr>
              <p:nvPr/>
            </p:nvSpPr>
            <p:spPr bwMode="auto">
              <a:xfrm flipH="1" flipV="1">
                <a:off x="4596" y="2748"/>
                <a:ext cx="300" cy="63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5" name="Rectangle 20"/>
              <p:cNvSpPr>
                <a:spLocks noChangeArrowheads="1"/>
              </p:cNvSpPr>
              <p:nvPr/>
            </p:nvSpPr>
            <p:spPr bwMode="auto">
              <a:xfrm>
                <a:off x="3162" y="3390"/>
                <a:ext cx="2370" cy="56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8" name="Group 21"/>
          <p:cNvGrpSpPr>
            <a:grpSpLocks/>
          </p:cNvGrpSpPr>
          <p:nvPr/>
        </p:nvGrpSpPr>
        <p:grpSpPr bwMode="auto">
          <a:xfrm>
            <a:off x="4981575" y="1470025"/>
            <a:ext cx="3762375" cy="1349375"/>
            <a:chOff x="3138" y="926"/>
            <a:chExt cx="2370" cy="850"/>
          </a:xfrm>
        </p:grpSpPr>
        <p:sp>
          <p:nvSpPr>
            <p:cNvPr id="68618" name="Text Box 22"/>
            <p:cNvSpPr txBox="1">
              <a:spLocks noChangeArrowheads="1"/>
            </p:cNvSpPr>
            <p:nvPr/>
          </p:nvSpPr>
          <p:spPr bwMode="auto">
            <a:xfrm>
              <a:off x="3215" y="926"/>
              <a:ext cx="20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deliver_data():</a:t>
              </a:r>
              <a:r>
                <a:rPr lang="en-US" altLang="x-none" sz="1800">
                  <a:latin typeface="Times New Roman" charset="0"/>
                </a:rPr>
                <a:t> </a:t>
              </a:r>
              <a:r>
                <a:rPr lang="en-US" altLang="x-none" sz="1800"/>
                <a:t>called by </a:t>
              </a:r>
              <a:r>
                <a:rPr lang="en-US" altLang="x-none" sz="1800" b="1">
                  <a:latin typeface="Courier New" charset="0"/>
                </a:rPr>
                <a:t>rdt</a:t>
              </a:r>
              <a:r>
                <a:rPr lang="en-US" altLang="x-none" sz="1800"/>
                <a:t> to deliver data to upper</a:t>
              </a:r>
              <a:endParaRPr lang="en-US" altLang="x-none" sz="2400">
                <a:latin typeface="Times New Roman" charset="0"/>
              </a:endParaRPr>
            </a:p>
          </p:txBody>
        </p:sp>
        <p:grpSp>
          <p:nvGrpSpPr>
            <p:cNvPr id="68619" name="Group 23"/>
            <p:cNvGrpSpPr>
              <a:grpSpLocks/>
            </p:cNvGrpSpPr>
            <p:nvPr/>
          </p:nvGrpSpPr>
          <p:grpSpPr bwMode="auto">
            <a:xfrm>
              <a:off x="3138" y="942"/>
              <a:ext cx="2370" cy="834"/>
              <a:chOff x="3138" y="942"/>
              <a:chExt cx="2370" cy="834"/>
            </a:xfrm>
          </p:grpSpPr>
          <p:sp>
            <p:nvSpPr>
              <p:cNvPr id="68620" name="Line 24"/>
              <p:cNvSpPr>
                <a:spLocks noChangeShapeType="1"/>
              </p:cNvSpPr>
              <p:nvPr/>
            </p:nvSpPr>
            <p:spPr bwMode="auto">
              <a:xfrm flipH="1">
                <a:off x="4560" y="1344"/>
                <a:ext cx="15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1" name="Rectangle 25"/>
              <p:cNvSpPr>
                <a:spLocks noChangeArrowheads="1"/>
              </p:cNvSpPr>
              <p:nvPr/>
            </p:nvSpPr>
            <p:spPr bwMode="auto">
              <a:xfrm>
                <a:off x="3138" y="942"/>
                <a:ext cx="2370" cy="39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533400" y="228600"/>
            <a:ext cx="8145463" cy="1143000"/>
          </a:xfrm>
        </p:spPr>
        <p:txBody>
          <a:bodyPr/>
          <a:lstStyle/>
          <a:p>
            <a:r>
              <a:rPr lang="en-US" altLang="x-none" sz="3600">
                <a:ea typeface="ＭＳ Ｐゴシック" charset="-128"/>
              </a:rPr>
              <a:t>rdt3.0: </a:t>
            </a:r>
            <a:r>
              <a:rPr lang="en-US" altLang="zh-CN" sz="3600">
                <a:ea typeface="宋体" charset="-122"/>
              </a:rPr>
              <a:t>S</a:t>
            </a:r>
            <a:r>
              <a:rPr lang="en-US" altLang="x-none" sz="3600">
                <a:ea typeface="ＭＳ Ｐゴシック" charset="-128"/>
              </a:rPr>
              <a:t>top-and-</a:t>
            </a:r>
            <a:r>
              <a:rPr lang="en-US" altLang="zh-CN" sz="3600">
                <a:ea typeface="宋体" charset="-122"/>
              </a:rPr>
              <a:t>W</a:t>
            </a:r>
            <a:r>
              <a:rPr lang="en-US" altLang="x-none" sz="3600">
                <a:ea typeface="ＭＳ Ｐゴシック" charset="-128"/>
              </a:rPr>
              <a:t>ait </a:t>
            </a:r>
            <a:r>
              <a:rPr lang="en-US" altLang="zh-CN" sz="3600">
                <a:ea typeface="宋体" charset="-122"/>
              </a:rPr>
              <a:t>Performance</a:t>
            </a:r>
            <a:endParaRPr lang="en-US" altLang="x-none" sz="3600">
              <a:ea typeface="ＭＳ Ｐゴシック" charset="-128"/>
            </a:endParaRPr>
          </a:p>
        </p:txBody>
      </p:sp>
      <p:sp>
        <p:nvSpPr>
          <p:cNvPr id="80898" name="Line 3"/>
          <p:cNvSpPr>
            <a:spLocks noChangeShapeType="1"/>
          </p:cNvSpPr>
          <p:nvPr/>
        </p:nvSpPr>
        <p:spPr bwMode="auto">
          <a:xfrm>
            <a:off x="3557588" y="200183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899" name="Text Box 4"/>
          <p:cNvSpPr txBox="1">
            <a:spLocks noChangeArrowheads="1"/>
          </p:cNvSpPr>
          <p:nvPr/>
        </p:nvSpPr>
        <p:spPr bwMode="auto">
          <a:xfrm>
            <a:off x="233363" y="179705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first packet bit transmitted, t = 0</a:t>
            </a:r>
          </a:p>
        </p:txBody>
      </p:sp>
      <p:sp>
        <p:nvSpPr>
          <p:cNvPr id="80900" name="Line 5"/>
          <p:cNvSpPr>
            <a:spLocks noChangeShapeType="1"/>
          </p:cNvSpPr>
          <p:nvPr/>
        </p:nvSpPr>
        <p:spPr bwMode="auto">
          <a:xfrm>
            <a:off x="3546475" y="178276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1" name="Line 6"/>
          <p:cNvSpPr>
            <a:spLocks noChangeShapeType="1"/>
          </p:cNvSpPr>
          <p:nvPr/>
        </p:nvSpPr>
        <p:spPr bwMode="auto">
          <a:xfrm>
            <a:off x="5773738" y="179546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2" name="Text Box 7"/>
          <p:cNvSpPr txBox="1">
            <a:spLocks noChangeArrowheads="1"/>
          </p:cNvSpPr>
          <p:nvPr/>
        </p:nvSpPr>
        <p:spPr bwMode="auto">
          <a:xfrm>
            <a:off x="3017838" y="144621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sender</a:t>
            </a:r>
            <a:endParaRPr lang="en-US" altLang="x-none" sz="1600">
              <a:solidFill>
                <a:srgbClr val="000000"/>
              </a:solidFill>
            </a:endParaRPr>
          </a:p>
        </p:txBody>
      </p:sp>
      <p:sp>
        <p:nvSpPr>
          <p:cNvPr id="80903" name="Text Box 8"/>
          <p:cNvSpPr txBox="1">
            <a:spLocks noChangeArrowheads="1"/>
          </p:cNvSpPr>
          <p:nvPr/>
        </p:nvSpPr>
        <p:spPr bwMode="auto">
          <a:xfrm>
            <a:off x="5195888" y="144621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receiver</a:t>
            </a:r>
            <a:endParaRPr lang="en-US" altLang="x-none" sz="1600">
              <a:solidFill>
                <a:srgbClr val="000000"/>
              </a:solidFill>
            </a:endParaRPr>
          </a:p>
        </p:txBody>
      </p:sp>
      <p:sp>
        <p:nvSpPr>
          <p:cNvPr id="80904" name="Line 9"/>
          <p:cNvSpPr>
            <a:spLocks noChangeShapeType="1"/>
          </p:cNvSpPr>
          <p:nvPr/>
        </p:nvSpPr>
        <p:spPr bwMode="auto">
          <a:xfrm>
            <a:off x="3570288" y="199707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5" name="Line 10"/>
          <p:cNvSpPr>
            <a:spLocks noChangeShapeType="1"/>
          </p:cNvSpPr>
          <p:nvPr/>
        </p:nvSpPr>
        <p:spPr bwMode="auto">
          <a:xfrm>
            <a:off x="3575050" y="410845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6" name="Line 11"/>
          <p:cNvSpPr>
            <a:spLocks noChangeShapeType="1"/>
          </p:cNvSpPr>
          <p:nvPr/>
        </p:nvSpPr>
        <p:spPr bwMode="auto">
          <a:xfrm flipV="1">
            <a:off x="3575050" y="316547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7" name="Freeform 12"/>
          <p:cNvSpPr>
            <a:spLocks/>
          </p:cNvSpPr>
          <p:nvPr/>
        </p:nvSpPr>
        <p:spPr bwMode="auto">
          <a:xfrm>
            <a:off x="3552825" y="199548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algn="ctr" defTabSz="914400" eaLnBrk="0" hangingPunct="0"/>
            <a:endParaRPr lang="en-US">
              <a:solidFill>
                <a:srgbClr val="000000"/>
              </a:solidFill>
              <a:latin typeface="Times New Roman" charset="0"/>
            </a:endParaRPr>
          </a:p>
        </p:txBody>
      </p:sp>
      <p:sp>
        <p:nvSpPr>
          <p:cNvPr id="80908" name="Line 13"/>
          <p:cNvSpPr>
            <a:spLocks noChangeShapeType="1"/>
          </p:cNvSpPr>
          <p:nvPr/>
        </p:nvSpPr>
        <p:spPr bwMode="auto">
          <a:xfrm flipH="1">
            <a:off x="3408363" y="19954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9" name="Line 14"/>
          <p:cNvSpPr>
            <a:spLocks noChangeShapeType="1"/>
          </p:cNvSpPr>
          <p:nvPr/>
        </p:nvSpPr>
        <p:spPr bwMode="auto">
          <a:xfrm flipH="1">
            <a:off x="3408363" y="22367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0" name="Line 15"/>
          <p:cNvSpPr>
            <a:spLocks noChangeShapeType="1"/>
          </p:cNvSpPr>
          <p:nvPr/>
        </p:nvSpPr>
        <p:spPr bwMode="auto">
          <a:xfrm flipH="1">
            <a:off x="3419475" y="409575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1" name="Text Box 16"/>
          <p:cNvSpPr txBox="1">
            <a:spLocks noChangeArrowheads="1"/>
          </p:cNvSpPr>
          <p:nvPr/>
        </p:nvSpPr>
        <p:spPr bwMode="auto">
          <a:xfrm>
            <a:off x="2755900" y="296862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FF0000"/>
                </a:solidFill>
                <a:latin typeface="Arial" charset="0"/>
              </a:rPr>
              <a:t>RTT</a:t>
            </a:r>
            <a:r>
              <a:rPr lang="en-US" altLang="x-none" sz="1000">
                <a:solidFill>
                  <a:srgbClr val="000000"/>
                </a:solidFill>
                <a:latin typeface="Arial" charset="0"/>
              </a:rPr>
              <a:t> </a:t>
            </a:r>
            <a:endParaRPr lang="en-US" altLang="x-none">
              <a:solidFill>
                <a:srgbClr val="000000"/>
              </a:solidFill>
            </a:endParaRPr>
          </a:p>
        </p:txBody>
      </p:sp>
      <p:sp>
        <p:nvSpPr>
          <p:cNvPr id="80912" name="Line 17"/>
          <p:cNvSpPr>
            <a:spLocks noChangeShapeType="1"/>
          </p:cNvSpPr>
          <p:nvPr/>
        </p:nvSpPr>
        <p:spPr bwMode="auto">
          <a:xfrm>
            <a:off x="3443288" y="327660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3" name="Line 18"/>
          <p:cNvSpPr>
            <a:spLocks noChangeShapeType="1"/>
          </p:cNvSpPr>
          <p:nvPr/>
        </p:nvSpPr>
        <p:spPr bwMode="auto">
          <a:xfrm flipV="1">
            <a:off x="3448050" y="225901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4" name="Text Box 19"/>
          <p:cNvSpPr txBox="1">
            <a:spLocks noChangeArrowheads="1"/>
          </p:cNvSpPr>
          <p:nvPr/>
        </p:nvSpPr>
        <p:spPr bwMode="auto">
          <a:xfrm>
            <a:off x="0" y="2074863"/>
            <a:ext cx="34655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last packet bit transmitted, </a:t>
            </a:r>
            <a:r>
              <a:rPr lang="en-US" altLang="x-none" sz="1600">
                <a:solidFill>
                  <a:srgbClr val="FF0000"/>
                </a:solidFill>
                <a:latin typeface="Arial" charset="0"/>
              </a:rPr>
              <a:t>t = L / R</a:t>
            </a:r>
            <a:endParaRPr lang="en-US" altLang="x-none" sz="1600">
              <a:solidFill>
                <a:srgbClr val="FF0000"/>
              </a:solidFill>
            </a:endParaRPr>
          </a:p>
        </p:txBody>
      </p:sp>
      <p:sp>
        <p:nvSpPr>
          <p:cNvPr id="80915" name="Line 20"/>
          <p:cNvSpPr>
            <a:spLocks noChangeShapeType="1"/>
          </p:cNvSpPr>
          <p:nvPr/>
        </p:nvSpPr>
        <p:spPr bwMode="auto">
          <a:xfrm flipH="1">
            <a:off x="5761038" y="290988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6" name="Text Box 21"/>
          <p:cNvSpPr txBox="1">
            <a:spLocks noChangeArrowheads="1"/>
          </p:cNvSpPr>
          <p:nvPr/>
        </p:nvSpPr>
        <p:spPr bwMode="auto">
          <a:xfrm>
            <a:off x="5842000" y="273367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latin typeface="Arial" charset="0"/>
              </a:rPr>
              <a:t>first packet bit arrives</a:t>
            </a:r>
            <a:endParaRPr lang="en-US" altLang="x-none" sz="1600">
              <a:solidFill>
                <a:srgbClr val="000000"/>
              </a:solidFill>
            </a:endParaRPr>
          </a:p>
        </p:txBody>
      </p:sp>
      <p:sp>
        <p:nvSpPr>
          <p:cNvPr id="80917" name="Line 22"/>
          <p:cNvSpPr>
            <a:spLocks noChangeShapeType="1"/>
          </p:cNvSpPr>
          <p:nvPr/>
        </p:nvSpPr>
        <p:spPr bwMode="auto">
          <a:xfrm>
            <a:off x="5784850" y="315912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8" name="Text Box 23"/>
          <p:cNvSpPr txBox="1">
            <a:spLocks noChangeArrowheads="1"/>
          </p:cNvSpPr>
          <p:nvPr/>
        </p:nvSpPr>
        <p:spPr bwMode="auto">
          <a:xfrm>
            <a:off x="5848350" y="298608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latin typeface="Arial" charset="0"/>
              </a:rPr>
              <a:t>last packet bit arrives, send ACK</a:t>
            </a:r>
            <a:endParaRPr lang="en-US" altLang="x-none" sz="1600">
              <a:solidFill>
                <a:srgbClr val="000000"/>
              </a:solidFill>
            </a:endParaRPr>
          </a:p>
        </p:txBody>
      </p:sp>
      <p:sp>
        <p:nvSpPr>
          <p:cNvPr id="80919" name="Text Box 24"/>
          <p:cNvSpPr txBox="1">
            <a:spLocks noChangeArrowheads="1"/>
          </p:cNvSpPr>
          <p:nvPr/>
        </p:nvSpPr>
        <p:spPr bwMode="auto">
          <a:xfrm>
            <a:off x="825500" y="376872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ACK arrives, send next </a:t>
            </a:r>
          </a:p>
          <a:p>
            <a:pPr algn="r"/>
            <a:r>
              <a:rPr lang="en-US" altLang="x-none" sz="1600">
                <a:solidFill>
                  <a:srgbClr val="000000"/>
                </a:solidFill>
                <a:latin typeface="Arial" charset="0"/>
              </a:rPr>
              <a:t>packet, </a:t>
            </a:r>
            <a:r>
              <a:rPr lang="en-US" altLang="x-none" sz="1600">
                <a:solidFill>
                  <a:srgbClr val="FF0000"/>
                </a:solidFill>
                <a:latin typeface="Arial" charset="0"/>
              </a:rPr>
              <a:t>t = RTT + L / R</a:t>
            </a:r>
            <a:endParaRPr lang="en-US" altLang="x-none" sz="1600">
              <a:solidFill>
                <a:srgbClr val="FF0000"/>
              </a:solidFill>
            </a:endParaRPr>
          </a:p>
        </p:txBody>
      </p:sp>
      <p:sp>
        <p:nvSpPr>
          <p:cNvPr id="80920" name="Freeform 25"/>
          <p:cNvSpPr>
            <a:spLocks/>
          </p:cNvSpPr>
          <p:nvPr/>
        </p:nvSpPr>
        <p:spPr bwMode="auto">
          <a:xfrm>
            <a:off x="3570288" y="410368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914400" eaLnBrk="0" hangingPunct="0"/>
            <a:endParaRPr lang="en-US">
              <a:solidFill>
                <a:srgbClr val="000000"/>
              </a:solidFill>
              <a:latin typeface="Times New Roman" charset="0"/>
            </a:endParaRPr>
          </a:p>
        </p:txBody>
      </p:sp>
      <p:grpSp>
        <p:nvGrpSpPr>
          <p:cNvPr id="80921" name="Group 26"/>
          <p:cNvGrpSpPr>
            <a:grpSpLocks/>
          </p:cNvGrpSpPr>
          <p:nvPr/>
        </p:nvGrpSpPr>
        <p:grpSpPr bwMode="auto">
          <a:xfrm>
            <a:off x="3563938" y="4095750"/>
            <a:ext cx="1281112" cy="534988"/>
            <a:chOff x="12315" y="13225"/>
            <a:chExt cx="2775" cy="913"/>
          </a:xfrm>
        </p:grpSpPr>
        <p:sp>
          <p:nvSpPr>
            <p:cNvPr id="80926" name="Line 27"/>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7" name="Line 28"/>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grpSp>
      <p:sp>
        <p:nvSpPr>
          <p:cNvPr id="80922" name="Line 29"/>
          <p:cNvSpPr>
            <a:spLocks noChangeShapeType="1"/>
          </p:cNvSpPr>
          <p:nvPr/>
        </p:nvSpPr>
        <p:spPr bwMode="auto">
          <a:xfrm>
            <a:off x="3563938" y="433705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3" name="Line 30"/>
          <p:cNvSpPr>
            <a:spLocks noChangeShapeType="1"/>
          </p:cNvSpPr>
          <p:nvPr/>
        </p:nvSpPr>
        <p:spPr bwMode="auto">
          <a:xfrm>
            <a:off x="3887788" y="446087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4" name="Rectangle 32"/>
          <p:cNvSpPr>
            <a:spLocks noChangeArrowheads="1"/>
          </p:cNvSpPr>
          <p:nvPr/>
        </p:nvSpPr>
        <p:spPr bwMode="auto">
          <a:xfrm>
            <a:off x="-304800" y="5416550"/>
            <a:ext cx="895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defTabSz="912813">
              <a:defRPr sz="2400">
                <a:solidFill>
                  <a:schemeClr val="tx1"/>
                </a:solidFill>
                <a:latin typeface="Times New Roman" charset="0"/>
                <a:ea typeface="ＭＳ Ｐゴシック" charset="-128"/>
              </a:defRPr>
            </a:lvl1pPr>
            <a:lvl2pPr marL="455613" indent="1588"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lvl="1">
              <a:spcBef>
                <a:spcPct val="20000"/>
              </a:spcBef>
              <a:buClr>
                <a:srgbClr val="3333CC"/>
              </a:buClr>
              <a:buSzPct val="75000"/>
              <a:buFont typeface="ZapfDingbats" charset="0"/>
              <a:buNone/>
            </a:pPr>
            <a:r>
              <a:rPr lang="en-US" altLang="zh-CN" dirty="0">
                <a:solidFill>
                  <a:srgbClr val="000000"/>
                </a:solidFill>
                <a:latin typeface="Arial" charset="0"/>
                <a:ea typeface="宋体" charset="-122"/>
              </a:rPr>
              <a:t>What is </a:t>
            </a:r>
            <a:r>
              <a:rPr lang="en-US" altLang="x-none" dirty="0" err="1">
                <a:solidFill>
                  <a:srgbClr val="000000"/>
                </a:solidFill>
                <a:latin typeface="Arial" charset="0"/>
              </a:rPr>
              <a:t>U</a:t>
            </a:r>
            <a:r>
              <a:rPr lang="en-US" altLang="x-none" baseline="-25000" dirty="0" err="1">
                <a:solidFill>
                  <a:srgbClr val="000000"/>
                </a:solidFill>
                <a:latin typeface="Arial" charset="0"/>
              </a:rPr>
              <a:t>sender</a:t>
            </a:r>
            <a:r>
              <a:rPr lang="en-US" altLang="x-none" dirty="0">
                <a:solidFill>
                  <a:srgbClr val="000000"/>
                </a:solidFill>
                <a:latin typeface="Arial" charset="0"/>
              </a:rPr>
              <a:t>: </a:t>
            </a:r>
            <a:r>
              <a:rPr lang="en-US" altLang="x-none" dirty="0">
                <a:solidFill>
                  <a:srgbClr val="FF0000"/>
                </a:solidFill>
                <a:latin typeface="Arial" charset="0"/>
              </a:rPr>
              <a:t>utilization</a:t>
            </a:r>
            <a:r>
              <a:rPr lang="en-US" altLang="x-none" dirty="0">
                <a:solidFill>
                  <a:srgbClr val="000000"/>
                </a:solidFill>
                <a:latin typeface="Arial" charset="0"/>
              </a:rPr>
              <a:t> – fraction of time link busy sending</a:t>
            </a:r>
            <a:r>
              <a:rPr lang="en-US" altLang="zh-CN" dirty="0">
                <a:solidFill>
                  <a:srgbClr val="000000"/>
                </a:solidFill>
                <a:latin typeface="Arial" charset="0"/>
                <a:ea typeface="宋体" charset="-122"/>
              </a:rPr>
              <a:t>?</a:t>
            </a:r>
            <a:endParaRPr lang="en-US" altLang="x-none" dirty="0">
              <a:solidFill>
                <a:srgbClr val="000000"/>
              </a:solidFill>
              <a:latin typeface="Arial" charset="0"/>
            </a:endParaRPr>
          </a:p>
        </p:txBody>
      </p:sp>
      <p:sp>
        <p:nvSpPr>
          <p:cNvPr id="80925" name="Rectangle 32"/>
          <p:cNvSpPr>
            <a:spLocks noChangeArrowheads="1"/>
          </p:cNvSpPr>
          <p:nvPr/>
        </p:nvSpPr>
        <p:spPr bwMode="auto">
          <a:xfrm>
            <a:off x="215900" y="6027738"/>
            <a:ext cx="801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latin typeface="Arial" charset="0"/>
              </a:rPr>
              <a:t>Assume: 1 Gbps link, 15 ms e-e prop. delay, 1KB packet</a:t>
            </a:r>
          </a:p>
        </p:txBody>
      </p:sp>
      <p:sp>
        <p:nvSpPr>
          <p:cNvPr id="35" name="Slide Number Placeholder 4">
            <a:extLst>
              <a:ext uri="{FF2B5EF4-FFF2-40B4-BE49-F238E27FC236}">
                <a16:creationId xmlns:a16="http://schemas.microsoft.com/office/drawing/2014/main" id="{049DB667-433A-D941-A686-6B737A7400CD}"/>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20</a:t>
            </a:fld>
            <a:endParaRPr lang="en-US" altLang="x-none" sz="1400" dirty="0">
              <a:latin typeface="Times New Roman" charset="0"/>
            </a:endParaRPr>
          </a:p>
        </p:txBody>
      </p:sp>
    </p:spTree>
    <p:extLst>
      <p:ext uri="{BB962C8B-B14F-4D97-AF65-F5344CB8AC3E}">
        <p14:creationId xmlns:p14="http://schemas.microsoft.com/office/powerpoint/2010/main" val="63717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31402CF1-D022-5044-9458-F3D14E2BB8C7}" type="slidenum">
              <a:rPr lang="en-US" altLang="x-none" sz="1400">
                <a:solidFill>
                  <a:srgbClr val="000000"/>
                </a:solidFill>
              </a:rPr>
              <a:pPr eaLnBrk="1" hangingPunct="1"/>
              <a:t>21</a:t>
            </a:fld>
            <a:endParaRPr lang="en-US" altLang="x-none" sz="1400" dirty="0">
              <a:solidFill>
                <a:srgbClr val="000000"/>
              </a:solidFill>
            </a:endParaRPr>
          </a:p>
        </p:txBody>
      </p:sp>
      <p:sp>
        <p:nvSpPr>
          <p:cNvPr id="82946" name="Rectangle 2"/>
          <p:cNvSpPr>
            <a:spLocks noGrp="1" noChangeArrowheads="1"/>
          </p:cNvSpPr>
          <p:nvPr>
            <p:ph type="title"/>
          </p:nvPr>
        </p:nvSpPr>
        <p:spPr/>
        <p:txBody>
          <a:bodyPr/>
          <a:lstStyle/>
          <a:p>
            <a:r>
              <a:rPr lang="en-US" altLang="x-none" sz="3600">
                <a:ea typeface="ＭＳ Ｐゴシック" charset="-128"/>
              </a:rPr>
              <a:t>Performance of rdt3.0</a:t>
            </a:r>
            <a:endParaRPr lang="en-US" altLang="x-none">
              <a:ea typeface="ＭＳ Ｐゴシック" charset="-128"/>
            </a:endParaRPr>
          </a:p>
        </p:txBody>
      </p:sp>
      <p:sp>
        <p:nvSpPr>
          <p:cNvPr id="82947" name="Rectangle 3"/>
          <p:cNvSpPr>
            <a:spLocks noGrp="1" noChangeArrowheads="1"/>
          </p:cNvSpPr>
          <p:nvPr>
            <p:ph type="body" sz="half" idx="1"/>
          </p:nvPr>
        </p:nvSpPr>
        <p:spPr>
          <a:xfrm>
            <a:off x="533400" y="1600200"/>
            <a:ext cx="8610600" cy="990600"/>
          </a:xfrm>
        </p:spPr>
        <p:txBody>
          <a:bodyPr/>
          <a:lstStyle/>
          <a:p>
            <a:pPr>
              <a:buFont typeface="Wingdings" pitchFamily="2" charset="2"/>
              <a:buChar char="q"/>
            </a:pPr>
            <a:r>
              <a:rPr lang="en-US" altLang="x-none" sz="2400" dirty="0">
                <a:ea typeface="ＭＳ Ｐゴシック" charset="-128"/>
              </a:rPr>
              <a:t>rdt3.0 works, but performance stinks</a:t>
            </a:r>
          </a:p>
          <a:p>
            <a:pPr>
              <a:buFont typeface="Wingdings" pitchFamily="2" charset="2"/>
              <a:buChar char="q"/>
            </a:pPr>
            <a:r>
              <a:rPr lang="en-US" altLang="zh-CN" sz="2400" dirty="0">
                <a:ea typeface="宋体" charset="-122"/>
              </a:rPr>
              <a:t>E</a:t>
            </a:r>
            <a:r>
              <a:rPr lang="en-US" altLang="x-none" sz="2400" dirty="0">
                <a:ea typeface="ＭＳ Ｐゴシック" charset="-128"/>
              </a:rPr>
              <a:t>xample: 1 Gbps link, 15 </a:t>
            </a:r>
            <a:r>
              <a:rPr lang="en-US" altLang="x-none" sz="2400" dirty="0" err="1">
                <a:ea typeface="ＭＳ Ｐゴシック" charset="-128"/>
              </a:rPr>
              <a:t>ms</a:t>
            </a:r>
            <a:r>
              <a:rPr lang="en-US" altLang="x-none" sz="2400" dirty="0">
                <a:ea typeface="ＭＳ Ｐゴシック" charset="-128"/>
              </a:rPr>
              <a:t> e-e prop. delay, 1KB packet:</a:t>
            </a:r>
          </a:p>
        </p:txBody>
      </p:sp>
      <p:sp>
        <p:nvSpPr>
          <p:cNvPr id="82948" name="Text Box 4"/>
          <p:cNvSpPr txBox="1">
            <a:spLocks noChangeArrowheads="1"/>
          </p:cNvSpPr>
          <p:nvPr/>
        </p:nvSpPr>
        <p:spPr bwMode="auto">
          <a:xfrm>
            <a:off x="411163" y="2881313"/>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T</a:t>
            </a:r>
            <a:endParaRPr lang="en-US" altLang="x-none">
              <a:solidFill>
                <a:srgbClr val="000000"/>
              </a:solidFill>
            </a:endParaRPr>
          </a:p>
        </p:txBody>
      </p:sp>
      <p:sp>
        <p:nvSpPr>
          <p:cNvPr id="82949" name="Text Box 5"/>
          <p:cNvSpPr txBox="1">
            <a:spLocks noChangeArrowheads="1"/>
          </p:cNvSpPr>
          <p:nvPr/>
        </p:nvSpPr>
        <p:spPr bwMode="auto">
          <a:xfrm>
            <a:off x="557213" y="30289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latin typeface="Comic Sans MS" charset="0"/>
              </a:rPr>
              <a:t>transmit</a:t>
            </a:r>
            <a:endParaRPr lang="en-US" altLang="x-none">
              <a:solidFill>
                <a:srgbClr val="000000"/>
              </a:solidFill>
            </a:endParaRPr>
          </a:p>
        </p:txBody>
      </p:sp>
      <p:sp>
        <p:nvSpPr>
          <p:cNvPr id="82950" name="Text Box 6"/>
          <p:cNvSpPr txBox="1">
            <a:spLocks noChangeArrowheads="1"/>
          </p:cNvSpPr>
          <p:nvPr/>
        </p:nvSpPr>
        <p:spPr bwMode="auto">
          <a:xfrm>
            <a:off x="1519238" y="2900363"/>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a:t>
            </a:r>
            <a:endParaRPr lang="en-US" altLang="x-none">
              <a:solidFill>
                <a:srgbClr val="000000"/>
              </a:solidFill>
            </a:endParaRPr>
          </a:p>
        </p:txBody>
      </p:sp>
      <p:sp>
        <p:nvSpPr>
          <p:cNvPr id="82951" name="Text Box 7"/>
          <p:cNvSpPr txBox="1">
            <a:spLocks noChangeArrowheads="1"/>
          </p:cNvSpPr>
          <p:nvPr/>
        </p:nvSpPr>
        <p:spPr bwMode="auto">
          <a:xfrm>
            <a:off x="5521325" y="2797175"/>
            <a:ext cx="1149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8kb/pkt</a:t>
            </a:r>
            <a:endParaRPr lang="en-US" altLang="x-none">
              <a:solidFill>
                <a:srgbClr val="000000"/>
              </a:solidFill>
            </a:endParaRPr>
          </a:p>
        </p:txBody>
      </p:sp>
      <p:sp>
        <p:nvSpPr>
          <p:cNvPr id="82952" name="Text Box 8"/>
          <p:cNvSpPr txBox="1">
            <a:spLocks noChangeArrowheads="1"/>
          </p:cNvSpPr>
          <p:nvPr/>
        </p:nvSpPr>
        <p:spPr bwMode="auto">
          <a:xfrm>
            <a:off x="5464175" y="3121025"/>
            <a:ext cx="163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10**9 b/sec</a:t>
            </a:r>
            <a:endParaRPr lang="en-US" altLang="x-none">
              <a:solidFill>
                <a:srgbClr val="000000"/>
              </a:solidFill>
            </a:endParaRPr>
          </a:p>
        </p:txBody>
      </p:sp>
      <p:sp>
        <p:nvSpPr>
          <p:cNvPr id="82953" name="Text Box 9"/>
          <p:cNvSpPr txBox="1">
            <a:spLocks noChangeArrowheads="1"/>
          </p:cNvSpPr>
          <p:nvPr/>
        </p:nvSpPr>
        <p:spPr bwMode="auto">
          <a:xfrm>
            <a:off x="7070725" y="2959100"/>
            <a:ext cx="167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 8 microsec</a:t>
            </a:r>
            <a:endParaRPr lang="en-US" altLang="x-none">
              <a:solidFill>
                <a:srgbClr val="000000"/>
              </a:solidFill>
            </a:endParaRPr>
          </a:p>
        </p:txBody>
      </p:sp>
      <p:sp>
        <p:nvSpPr>
          <p:cNvPr id="82954" name="Line 10"/>
          <p:cNvSpPr>
            <a:spLocks noChangeShapeType="1"/>
          </p:cNvSpPr>
          <p:nvPr/>
        </p:nvSpPr>
        <p:spPr bwMode="auto">
          <a:xfrm>
            <a:off x="5568950" y="3141663"/>
            <a:ext cx="1371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914400" eaLnBrk="0" hangingPunct="0"/>
            <a:endParaRPr lang="en-US">
              <a:solidFill>
                <a:srgbClr val="000000"/>
              </a:solidFill>
              <a:latin typeface="Times New Roman" charset="0"/>
            </a:endParaRPr>
          </a:p>
        </p:txBody>
      </p:sp>
      <p:sp>
        <p:nvSpPr>
          <p:cNvPr id="82955" name="Rectangle 11"/>
          <p:cNvSpPr>
            <a:spLocks noChangeArrowheads="1"/>
          </p:cNvSpPr>
          <p:nvPr/>
        </p:nvSpPr>
        <p:spPr bwMode="auto">
          <a:xfrm>
            <a:off x="496888" y="4786313"/>
            <a:ext cx="8372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800100" lvl="1" indent="-342900">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1KB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every 30 </a:t>
            </a:r>
            <a:r>
              <a:rPr lang="en-US" altLang="x-none" sz="2000" dirty="0" err="1">
                <a:solidFill>
                  <a:srgbClr val="000000"/>
                </a:solidFill>
                <a:latin typeface="Comic Sans MS" charset="0"/>
              </a:rPr>
              <a:t>msec</a:t>
            </a:r>
            <a:r>
              <a:rPr lang="en-US" altLang="x-none" sz="2000" dirty="0">
                <a:solidFill>
                  <a:srgbClr val="000000"/>
                </a:solidFill>
                <a:latin typeface="Comic Sans MS" charset="0"/>
              </a:rPr>
              <a:t> -&gt; 33kB/sec </a:t>
            </a:r>
            <a:r>
              <a:rPr lang="en-US" altLang="x-none" sz="2000" dirty="0" err="1">
                <a:solidFill>
                  <a:srgbClr val="000000"/>
                </a:solidFill>
                <a:latin typeface="Comic Sans MS" charset="0"/>
              </a:rPr>
              <a:t>thruput</a:t>
            </a:r>
            <a:r>
              <a:rPr lang="en-US" altLang="x-none" sz="2000" dirty="0">
                <a:solidFill>
                  <a:srgbClr val="000000"/>
                </a:solidFill>
                <a:latin typeface="Comic Sans MS" charset="0"/>
              </a:rPr>
              <a:t> over 1 Gbps link</a:t>
            </a:r>
          </a:p>
          <a:p>
            <a:pPr marL="800100" lvl="1" indent="-342900">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network protocol limits use of physical resources !</a:t>
            </a:r>
          </a:p>
        </p:txBody>
      </p:sp>
      <p:graphicFrame>
        <p:nvGraphicFramePr>
          <p:cNvPr id="82956" name="Object 12"/>
          <p:cNvGraphicFramePr>
            <a:graphicFrameLocks noChangeAspect="1"/>
          </p:cNvGraphicFramePr>
          <p:nvPr/>
        </p:nvGraphicFramePr>
        <p:xfrm>
          <a:off x="1281113" y="3597275"/>
          <a:ext cx="5994400" cy="933450"/>
        </p:xfrm>
        <a:graphic>
          <a:graphicData uri="http://schemas.openxmlformats.org/presentationml/2006/ole">
            <mc:AlternateContent xmlns:mc="http://schemas.openxmlformats.org/markup-compatibility/2006">
              <mc:Choice xmlns:v="urn:schemas-microsoft-com:vml" Requires="v">
                <p:oleObj spid="_x0000_s1097" name="Picture" r:id="rId4" imgW="3177616" imgH="498211" progId="Word.Picture.8">
                  <p:embed/>
                </p:oleObj>
              </mc:Choice>
              <mc:Fallback>
                <p:oleObj name="Picture" r:id="rId4" imgW="3177616" imgH="498211"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3" y="3597275"/>
                        <a:ext cx="5994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7" name="Text Box 13"/>
          <p:cNvSpPr txBox="1">
            <a:spLocks noChangeArrowheads="1"/>
          </p:cNvSpPr>
          <p:nvPr/>
        </p:nvSpPr>
        <p:spPr bwMode="auto">
          <a:xfrm>
            <a:off x="1936750" y="2774950"/>
            <a:ext cx="302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L (packet length in bits)</a:t>
            </a:r>
            <a:endParaRPr lang="en-US" altLang="x-none">
              <a:solidFill>
                <a:srgbClr val="000000"/>
              </a:solidFill>
            </a:endParaRPr>
          </a:p>
        </p:txBody>
      </p:sp>
      <p:sp>
        <p:nvSpPr>
          <p:cNvPr id="82958" name="Text Box 14"/>
          <p:cNvSpPr txBox="1">
            <a:spLocks noChangeArrowheads="1"/>
          </p:cNvSpPr>
          <p:nvPr/>
        </p:nvSpPr>
        <p:spPr bwMode="auto">
          <a:xfrm>
            <a:off x="1914525" y="3098800"/>
            <a:ext cx="323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R (transmission rate, bps)</a:t>
            </a:r>
            <a:endParaRPr lang="en-US" altLang="x-none">
              <a:solidFill>
                <a:srgbClr val="000000"/>
              </a:solidFill>
            </a:endParaRPr>
          </a:p>
        </p:txBody>
      </p:sp>
      <p:sp>
        <p:nvSpPr>
          <p:cNvPr id="82959" name="Line 15"/>
          <p:cNvSpPr>
            <a:spLocks noChangeShapeType="1"/>
          </p:cNvSpPr>
          <p:nvPr/>
        </p:nvSpPr>
        <p:spPr bwMode="auto">
          <a:xfrm>
            <a:off x="1987550" y="3141663"/>
            <a:ext cx="2938463"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914400" eaLnBrk="0" hangingPunct="0"/>
            <a:endParaRPr lang="en-US">
              <a:solidFill>
                <a:srgbClr val="000000"/>
              </a:solidFill>
              <a:latin typeface="Times New Roman" charset="0"/>
            </a:endParaRPr>
          </a:p>
        </p:txBody>
      </p:sp>
      <p:sp>
        <p:nvSpPr>
          <p:cNvPr id="82960" name="Text Box 16"/>
          <p:cNvSpPr txBox="1">
            <a:spLocks noChangeArrowheads="1"/>
          </p:cNvSpPr>
          <p:nvPr/>
        </p:nvSpPr>
        <p:spPr bwMode="auto">
          <a:xfrm>
            <a:off x="5141913" y="292735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a:t>
            </a:r>
            <a:endParaRPr lang="en-US" altLang="x-none">
              <a:solidFill>
                <a:srgbClr val="000000"/>
              </a:solidFill>
            </a:endParaRPr>
          </a:p>
        </p:txBody>
      </p:sp>
    </p:spTree>
    <p:extLst>
      <p:ext uri="{BB962C8B-B14F-4D97-AF65-F5344CB8AC3E}">
        <p14:creationId xmlns:p14="http://schemas.microsoft.com/office/powerpoint/2010/main" val="2050604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3200" u="sng">
                <a:solidFill>
                  <a:srgbClr val="3333CC"/>
                </a:solidFill>
                <a:latin typeface="Comic Sans MS" charset="0"/>
              </a:rPr>
              <a:t>A Summary of Questions</a:t>
            </a:r>
          </a:p>
        </p:txBody>
      </p:sp>
      <p:sp>
        <p:nvSpPr>
          <p:cNvPr id="84994"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How to improve the performance of rdt3.0?</a:t>
            </a:r>
          </a:p>
          <a:p>
            <a:pPr marL="457200" indent="-457200">
              <a:spcBef>
                <a:spcPct val="20000"/>
              </a:spcBef>
              <a:buClr>
                <a:srgbClr val="3333CC"/>
              </a:buClr>
              <a:buSzPct val="85000"/>
              <a:buFont typeface="Wingdings" pitchFamily="2" charset="2"/>
              <a:buChar char="q"/>
            </a:pPr>
            <a:endParaRPr lang="en-US" altLang="x-none" sz="2800" dirty="0">
              <a:solidFill>
                <a:srgbClr val="000000"/>
              </a:solidFill>
              <a:latin typeface="Comic Sans MS" charset="0"/>
            </a:endParaRPr>
          </a:p>
          <a:p>
            <a:pPr marL="457200" indent="-457200">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What if there are </a:t>
            </a:r>
            <a:r>
              <a:rPr lang="en-US" altLang="zh-CN" sz="2800" dirty="0">
                <a:solidFill>
                  <a:srgbClr val="000000"/>
                </a:solidFill>
                <a:latin typeface="Comic Sans MS" charset="0"/>
                <a:ea typeface="宋体" charset="-122"/>
              </a:rPr>
              <a:t>reordering and </a:t>
            </a:r>
            <a:r>
              <a:rPr lang="en-US" altLang="x-none" sz="2800" dirty="0">
                <a:solidFill>
                  <a:srgbClr val="000000"/>
                </a:solidFill>
                <a:latin typeface="Comic Sans MS" charset="0"/>
              </a:rPr>
              <a:t>duplication?</a:t>
            </a:r>
          </a:p>
          <a:p>
            <a:pPr marL="457200" indent="-457200">
              <a:spcBef>
                <a:spcPct val="20000"/>
              </a:spcBef>
              <a:buClr>
                <a:srgbClr val="3333CC"/>
              </a:buClr>
              <a:buSzPct val="85000"/>
              <a:buFont typeface="Wingdings" pitchFamily="2" charset="2"/>
              <a:buChar char="q"/>
            </a:pPr>
            <a:endParaRPr lang="en-US" altLang="x-none" sz="2800" dirty="0">
              <a:solidFill>
                <a:srgbClr val="000000"/>
              </a:solidFill>
              <a:latin typeface="Comic Sans MS" charset="0"/>
            </a:endParaRPr>
          </a:p>
          <a:p>
            <a:pPr marL="457200" indent="-457200">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How to determine the </a:t>
            </a:r>
            <a:r>
              <a:rPr lang="ja-JP" altLang="en-US" sz="2800">
                <a:solidFill>
                  <a:srgbClr val="000000"/>
                </a:solidFill>
                <a:latin typeface="Comic Sans MS" charset="0"/>
              </a:rPr>
              <a:t>“</a:t>
            </a:r>
            <a:r>
              <a:rPr lang="en-US" altLang="ja-JP" sz="2800" dirty="0">
                <a:solidFill>
                  <a:srgbClr val="000000"/>
                </a:solidFill>
                <a:latin typeface="Comic Sans MS" charset="0"/>
              </a:rPr>
              <a:t>right</a:t>
            </a:r>
            <a:r>
              <a:rPr lang="ja-JP" altLang="en-US" sz="2800">
                <a:solidFill>
                  <a:srgbClr val="000000"/>
                </a:solidFill>
                <a:latin typeface="Comic Sans MS" charset="0"/>
              </a:rPr>
              <a:t>”</a:t>
            </a:r>
            <a:r>
              <a:rPr lang="en-US" altLang="ja-JP" sz="2800" dirty="0">
                <a:solidFill>
                  <a:srgbClr val="000000"/>
                </a:solidFill>
                <a:latin typeface="Comic Sans MS" charset="0"/>
              </a:rPr>
              <a:t> timeout value?</a:t>
            </a:r>
            <a:endParaRPr lang="en-US" altLang="x-none" sz="2800" dirty="0">
              <a:solidFill>
                <a:srgbClr val="000000"/>
              </a:solidFill>
              <a:latin typeface="Comic Sans MS" charset="0"/>
            </a:endParaRPr>
          </a:p>
        </p:txBody>
      </p:sp>
      <p:sp>
        <p:nvSpPr>
          <p:cNvPr id="5" name="Slide Number Placeholder 4">
            <a:extLst>
              <a:ext uri="{FF2B5EF4-FFF2-40B4-BE49-F238E27FC236}">
                <a16:creationId xmlns:a16="http://schemas.microsoft.com/office/drawing/2014/main" id="{DEF0F8A8-A92E-7946-BA18-3AEF0598D547}"/>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22</a:t>
            </a:fld>
            <a:endParaRPr lang="en-US" altLang="x-none" sz="1400" dirty="0">
              <a:latin typeface="Times New Roman" charset="0"/>
            </a:endParaRPr>
          </a:p>
        </p:txBody>
      </p:sp>
    </p:spTree>
    <p:extLst>
      <p:ext uri="{BB962C8B-B14F-4D97-AF65-F5344CB8AC3E}">
        <p14:creationId xmlns:p14="http://schemas.microsoft.com/office/powerpoint/2010/main" val="120355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454025" y="228600"/>
            <a:ext cx="8020050" cy="1143000"/>
          </a:xfrm>
        </p:spPr>
        <p:txBody>
          <a:bodyPr/>
          <a:lstStyle/>
          <a:p>
            <a:r>
              <a:rPr lang="en-US" altLang="x-none" sz="3600">
                <a:ea typeface="ＭＳ Ｐゴシック" charset="-128"/>
              </a:rPr>
              <a:t>Sliding Window Protocols: Pipelining</a:t>
            </a:r>
            <a:endParaRPr lang="en-US" altLang="x-none">
              <a:ea typeface="ＭＳ Ｐゴシック" charset="-128"/>
            </a:endParaRPr>
          </a:p>
        </p:txBody>
      </p:sp>
      <p:sp>
        <p:nvSpPr>
          <p:cNvPr id="87042" name="Rectangle 3"/>
          <p:cNvSpPr>
            <a:spLocks noGrp="1" noChangeArrowheads="1"/>
          </p:cNvSpPr>
          <p:nvPr>
            <p:ph type="body" sz="half" idx="1"/>
          </p:nvPr>
        </p:nvSpPr>
        <p:spPr>
          <a:xfrm>
            <a:off x="523875" y="1569493"/>
            <a:ext cx="8205788" cy="4934495"/>
          </a:xfrm>
        </p:spPr>
        <p:txBody>
          <a:bodyPr/>
          <a:lstStyle/>
          <a:p>
            <a:pPr>
              <a:buFont typeface="ZapfDingbats" charset="0"/>
              <a:buNone/>
            </a:pPr>
            <a:r>
              <a:rPr lang="en-US" altLang="x-none" sz="2400" dirty="0">
                <a:solidFill>
                  <a:srgbClr val="FF0000"/>
                </a:solidFill>
                <a:ea typeface="ＭＳ Ｐゴシック" charset="-128"/>
              </a:rPr>
              <a:t>Pipelining:</a:t>
            </a:r>
            <a:r>
              <a:rPr lang="en-US" altLang="x-none" sz="2400" dirty="0">
                <a:ea typeface="ＭＳ Ｐゴシック" charset="-128"/>
              </a:rPr>
              <a:t> sender allows multiple, </a:t>
            </a:r>
            <a:r>
              <a:rPr lang="ja-JP" altLang="en-US" sz="2400" dirty="0">
                <a:ea typeface="ＭＳ Ｐゴシック" charset="-128"/>
              </a:rPr>
              <a:t>“</a:t>
            </a:r>
            <a:r>
              <a:rPr lang="en-US" altLang="ja-JP" sz="2400" dirty="0">
                <a:ea typeface="ＭＳ Ｐゴシック" charset="-128"/>
              </a:rPr>
              <a:t>in-flight</a:t>
            </a:r>
            <a:r>
              <a:rPr lang="ja-JP" altLang="en-US" sz="2400" dirty="0">
                <a:ea typeface="ＭＳ Ｐゴシック" charset="-128"/>
              </a:rPr>
              <a:t>”</a:t>
            </a:r>
            <a:r>
              <a:rPr lang="en-US" altLang="ja-JP" sz="2400" dirty="0">
                <a:ea typeface="ＭＳ Ｐゴシック" charset="-128"/>
              </a:rPr>
              <a:t>, yet-to-be-acknowledged </a:t>
            </a:r>
            <a:r>
              <a:rPr lang="en-US" altLang="ja-JP" sz="2400" dirty="0" err="1">
                <a:ea typeface="ＭＳ Ｐゴシック" charset="-128"/>
              </a:rPr>
              <a:t>pkts</a:t>
            </a:r>
            <a:endParaRPr lang="en-US" altLang="ja-JP" sz="2400" dirty="0">
              <a:ea typeface="ＭＳ Ｐゴシック" charset="-128"/>
            </a:endParaRPr>
          </a:p>
          <a:p>
            <a:pPr lvl="1">
              <a:buFont typeface="Courier New" panose="02070309020205020404" pitchFamily="49" charset="0"/>
              <a:buChar char="o"/>
            </a:pPr>
            <a:r>
              <a:rPr lang="en-US" altLang="x-none" sz="2000" dirty="0">
                <a:ea typeface="ＭＳ Ｐゴシック" charset="-128"/>
              </a:rPr>
              <a:t>range of sequence numbers must be increased</a:t>
            </a:r>
          </a:p>
          <a:p>
            <a:pPr lvl="1">
              <a:buFont typeface="Courier New" panose="02070309020205020404" pitchFamily="49" charset="0"/>
              <a:buChar char="o"/>
            </a:pPr>
            <a:r>
              <a:rPr lang="en-US" altLang="x-none" sz="2000" dirty="0">
                <a:ea typeface="ＭＳ Ｐゴシック" charset="-128"/>
              </a:rPr>
              <a:t>buffering at sender and/or receiver</a:t>
            </a:r>
          </a:p>
        </p:txBody>
      </p:sp>
      <p:pic>
        <p:nvPicPr>
          <p:cNvPr id="87044" name="Picture 5" descr="rdt_pipelin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179" y="3545930"/>
            <a:ext cx="6105525"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904000FD-C91C-3341-89ED-BA3867B0646B}"/>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23</a:t>
            </a:fld>
            <a:endParaRPr lang="en-US" altLang="x-none" sz="1400" dirty="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600" u="sng">
                <a:solidFill>
                  <a:srgbClr val="3333CC"/>
                </a:solidFill>
                <a:latin typeface="Comic Sans MS" charset="0"/>
              </a:rPr>
              <a:t>Pipelining: Increased Utilization</a:t>
            </a:r>
          </a:p>
        </p:txBody>
      </p:sp>
      <p:sp>
        <p:nvSpPr>
          <p:cNvPr id="89091" name="Line 5"/>
          <p:cNvSpPr>
            <a:spLocks noChangeShapeType="1"/>
          </p:cNvSpPr>
          <p:nvPr/>
        </p:nvSpPr>
        <p:spPr bwMode="auto">
          <a:xfrm>
            <a:off x="3171825" y="1778000"/>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2" name="Text Box 6"/>
          <p:cNvSpPr txBox="1">
            <a:spLocks noChangeArrowheads="1"/>
          </p:cNvSpPr>
          <p:nvPr/>
        </p:nvSpPr>
        <p:spPr bwMode="auto">
          <a:xfrm>
            <a:off x="0" y="1571625"/>
            <a:ext cx="30861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first packet bit transmitted, t = 0</a:t>
            </a:r>
            <a:endParaRPr lang="en-US" altLang="x-none" sz="1600">
              <a:solidFill>
                <a:srgbClr val="000000"/>
              </a:solidFill>
            </a:endParaRPr>
          </a:p>
        </p:txBody>
      </p:sp>
      <p:sp>
        <p:nvSpPr>
          <p:cNvPr id="89093" name="Line 7"/>
          <p:cNvSpPr>
            <a:spLocks noChangeShapeType="1"/>
          </p:cNvSpPr>
          <p:nvPr/>
        </p:nvSpPr>
        <p:spPr bwMode="auto">
          <a:xfrm>
            <a:off x="3162300" y="1555750"/>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4" name="Line 8"/>
          <p:cNvSpPr>
            <a:spLocks noChangeShapeType="1"/>
          </p:cNvSpPr>
          <p:nvPr/>
        </p:nvSpPr>
        <p:spPr bwMode="auto">
          <a:xfrm>
            <a:off x="5243513" y="1568450"/>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5" name="Text Box 9"/>
          <p:cNvSpPr txBox="1">
            <a:spLocks noChangeArrowheads="1"/>
          </p:cNvSpPr>
          <p:nvPr/>
        </p:nvSpPr>
        <p:spPr bwMode="auto">
          <a:xfrm>
            <a:off x="2701925" y="1228725"/>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sender</a:t>
            </a:r>
            <a:endParaRPr lang="en-US" altLang="x-none" sz="1600">
              <a:solidFill>
                <a:srgbClr val="000000"/>
              </a:solidFill>
            </a:endParaRPr>
          </a:p>
        </p:txBody>
      </p:sp>
      <p:sp>
        <p:nvSpPr>
          <p:cNvPr id="89096" name="Text Box 10"/>
          <p:cNvSpPr txBox="1">
            <a:spLocks noChangeArrowheads="1"/>
          </p:cNvSpPr>
          <p:nvPr/>
        </p:nvSpPr>
        <p:spPr bwMode="auto">
          <a:xfrm>
            <a:off x="4730750" y="1228725"/>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receiver</a:t>
            </a:r>
            <a:endParaRPr lang="en-US" altLang="x-none" sz="1600">
              <a:solidFill>
                <a:srgbClr val="000000"/>
              </a:solidFill>
            </a:endParaRPr>
          </a:p>
        </p:txBody>
      </p:sp>
      <p:sp>
        <p:nvSpPr>
          <p:cNvPr id="89097" name="Line 11"/>
          <p:cNvSpPr>
            <a:spLocks noChangeShapeType="1"/>
          </p:cNvSpPr>
          <p:nvPr/>
        </p:nvSpPr>
        <p:spPr bwMode="auto">
          <a:xfrm>
            <a:off x="3182938" y="1773238"/>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8" name="Line 12"/>
          <p:cNvSpPr>
            <a:spLocks noChangeShapeType="1"/>
          </p:cNvSpPr>
          <p:nvPr/>
        </p:nvSpPr>
        <p:spPr bwMode="auto">
          <a:xfrm>
            <a:off x="3189288" y="3905250"/>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9" name="Freeform 13"/>
          <p:cNvSpPr>
            <a:spLocks/>
          </p:cNvSpPr>
          <p:nvPr/>
        </p:nvSpPr>
        <p:spPr bwMode="auto">
          <a:xfrm>
            <a:off x="3167063" y="1770063"/>
            <a:ext cx="2087562" cy="1169987"/>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89100" name="Line 14"/>
          <p:cNvSpPr>
            <a:spLocks noChangeShapeType="1"/>
          </p:cNvSpPr>
          <p:nvPr/>
        </p:nvSpPr>
        <p:spPr bwMode="auto">
          <a:xfrm flipH="1">
            <a:off x="3032125" y="1770063"/>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1" name="Line 15"/>
          <p:cNvSpPr>
            <a:spLocks noChangeShapeType="1"/>
          </p:cNvSpPr>
          <p:nvPr/>
        </p:nvSpPr>
        <p:spPr bwMode="auto">
          <a:xfrm flipH="1">
            <a:off x="3032125" y="2014538"/>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2" name="Text Box 16"/>
          <p:cNvSpPr txBox="1">
            <a:spLocks noChangeArrowheads="1"/>
          </p:cNvSpPr>
          <p:nvPr/>
        </p:nvSpPr>
        <p:spPr bwMode="auto">
          <a:xfrm>
            <a:off x="2251075" y="2754313"/>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RTT </a:t>
            </a:r>
            <a:endParaRPr lang="en-US" altLang="x-none" sz="1600">
              <a:solidFill>
                <a:srgbClr val="000000"/>
              </a:solidFill>
            </a:endParaRPr>
          </a:p>
        </p:txBody>
      </p:sp>
      <p:sp>
        <p:nvSpPr>
          <p:cNvPr id="89103" name="Line 17"/>
          <p:cNvSpPr>
            <a:spLocks noChangeShapeType="1"/>
          </p:cNvSpPr>
          <p:nvPr/>
        </p:nvSpPr>
        <p:spPr bwMode="auto">
          <a:xfrm>
            <a:off x="3065463" y="3065463"/>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4" name="Line 18"/>
          <p:cNvSpPr>
            <a:spLocks noChangeShapeType="1"/>
          </p:cNvSpPr>
          <p:nvPr/>
        </p:nvSpPr>
        <p:spPr bwMode="auto">
          <a:xfrm flipV="1">
            <a:off x="3070225" y="2036763"/>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5" name="Text Box 19"/>
          <p:cNvSpPr txBox="1">
            <a:spLocks noChangeArrowheads="1"/>
          </p:cNvSpPr>
          <p:nvPr/>
        </p:nvSpPr>
        <p:spPr bwMode="auto">
          <a:xfrm>
            <a:off x="346075" y="1852613"/>
            <a:ext cx="2740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last bit transmitted, t = L / R</a:t>
            </a:r>
            <a:endParaRPr lang="en-US" altLang="x-none" sz="1600">
              <a:solidFill>
                <a:srgbClr val="000000"/>
              </a:solidFill>
            </a:endParaRPr>
          </a:p>
        </p:txBody>
      </p:sp>
      <p:sp>
        <p:nvSpPr>
          <p:cNvPr id="89106" name="Line 20"/>
          <p:cNvSpPr>
            <a:spLocks noChangeShapeType="1"/>
          </p:cNvSpPr>
          <p:nvPr/>
        </p:nvSpPr>
        <p:spPr bwMode="auto">
          <a:xfrm flipH="1">
            <a:off x="5232400" y="2695575"/>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7" name="Text Box 21"/>
          <p:cNvSpPr txBox="1">
            <a:spLocks noChangeArrowheads="1"/>
          </p:cNvSpPr>
          <p:nvPr/>
        </p:nvSpPr>
        <p:spPr bwMode="auto">
          <a:xfrm>
            <a:off x="5308600" y="2517775"/>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first packet bit arrives</a:t>
            </a:r>
            <a:endParaRPr lang="en-US" altLang="x-none" sz="1600">
              <a:solidFill>
                <a:srgbClr val="000000"/>
              </a:solidFill>
            </a:endParaRPr>
          </a:p>
        </p:txBody>
      </p:sp>
      <p:sp>
        <p:nvSpPr>
          <p:cNvPr id="89108" name="Line 22"/>
          <p:cNvSpPr>
            <a:spLocks noChangeShapeType="1"/>
          </p:cNvSpPr>
          <p:nvPr/>
        </p:nvSpPr>
        <p:spPr bwMode="auto">
          <a:xfrm>
            <a:off x="5254625" y="2946400"/>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9" name="Text Box 23"/>
          <p:cNvSpPr txBox="1">
            <a:spLocks noChangeArrowheads="1"/>
          </p:cNvSpPr>
          <p:nvPr/>
        </p:nvSpPr>
        <p:spPr bwMode="auto">
          <a:xfrm>
            <a:off x="5313363" y="2770188"/>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last packet bit arrives, send ACK</a:t>
            </a:r>
            <a:endParaRPr lang="en-US" altLang="x-none" sz="1600">
              <a:solidFill>
                <a:srgbClr val="000000"/>
              </a:solidFill>
            </a:endParaRPr>
          </a:p>
        </p:txBody>
      </p:sp>
      <p:sp>
        <p:nvSpPr>
          <p:cNvPr id="89110" name="Text Box 24"/>
          <p:cNvSpPr txBox="1">
            <a:spLocks noChangeArrowheads="1"/>
          </p:cNvSpPr>
          <p:nvPr/>
        </p:nvSpPr>
        <p:spPr bwMode="auto">
          <a:xfrm>
            <a:off x="493713" y="3562350"/>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ACK arrives, send next </a:t>
            </a:r>
          </a:p>
          <a:p>
            <a:pPr algn="r" eaLnBrk="1" hangingPunct="1"/>
            <a:r>
              <a:rPr lang="en-US" altLang="x-none" sz="1600">
                <a:solidFill>
                  <a:srgbClr val="000000"/>
                </a:solidFill>
                <a:latin typeface="Arial" charset="0"/>
              </a:rPr>
              <a:t>packet, t = RTT + L / R</a:t>
            </a:r>
            <a:endParaRPr lang="en-US" altLang="x-none" sz="1600">
              <a:solidFill>
                <a:srgbClr val="000000"/>
              </a:solidFill>
            </a:endParaRPr>
          </a:p>
        </p:txBody>
      </p:sp>
      <p:grpSp>
        <p:nvGrpSpPr>
          <p:cNvPr id="89111" name="Group 25"/>
          <p:cNvGrpSpPr>
            <a:grpSpLocks/>
          </p:cNvGrpSpPr>
          <p:nvPr/>
        </p:nvGrpSpPr>
        <p:grpSpPr bwMode="auto">
          <a:xfrm>
            <a:off x="3043238" y="3892550"/>
            <a:ext cx="1466850" cy="608013"/>
            <a:chOff x="12502" y="21425"/>
            <a:chExt cx="3400" cy="1025"/>
          </a:xfrm>
        </p:grpSpPr>
        <p:sp>
          <p:nvSpPr>
            <p:cNvPr id="89141" name="Line 26"/>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2" name="Freeform 27"/>
            <p:cNvSpPr>
              <a:spLocks/>
            </p:cNvSpPr>
            <p:nvPr/>
          </p:nvSpPr>
          <p:spPr bwMode="auto">
            <a:xfrm>
              <a:off x="12827" y="21438"/>
              <a:ext cx="3075" cy="987"/>
            </a:xfrm>
            <a:custGeom>
              <a:avLst/>
              <a:gdLst>
                <a:gd name="T0" fmla="*/ 0 w 1845"/>
                <a:gd name="T1" fmla="*/ 0 h 592"/>
                <a:gd name="T2" fmla="*/ 2354528 w 1845"/>
                <a:gd name="T3" fmla="*/ 759260 h 592"/>
                <a:gd name="T4" fmla="*/ 1397467 w 1845"/>
                <a:gd name="T5" fmla="*/ 759260 h 592"/>
                <a:gd name="T6" fmla="*/ 0 w 1845"/>
                <a:gd name="T7" fmla="*/ 316830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143" name="Group 28"/>
            <p:cNvGrpSpPr>
              <a:grpSpLocks/>
            </p:cNvGrpSpPr>
            <p:nvPr/>
          </p:nvGrpSpPr>
          <p:grpSpPr bwMode="auto">
            <a:xfrm>
              <a:off x="12815" y="21425"/>
              <a:ext cx="2776" cy="913"/>
              <a:chOff x="12315" y="13225"/>
              <a:chExt cx="2775" cy="913"/>
            </a:xfrm>
          </p:grpSpPr>
          <p:sp>
            <p:nvSpPr>
              <p:cNvPr id="89146" name="Line 29"/>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7" name="Line 30"/>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44" name="Line 31"/>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5" name="Line 32"/>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12" name="Freeform 33"/>
          <p:cNvSpPr>
            <a:spLocks/>
          </p:cNvSpPr>
          <p:nvPr/>
        </p:nvSpPr>
        <p:spPr bwMode="auto">
          <a:xfrm>
            <a:off x="3171825" y="2022475"/>
            <a:ext cx="2087563" cy="11684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13" name="Freeform 34"/>
          <p:cNvSpPr>
            <a:spLocks/>
          </p:cNvSpPr>
          <p:nvPr/>
        </p:nvSpPr>
        <p:spPr bwMode="auto">
          <a:xfrm>
            <a:off x="3171825" y="2273300"/>
            <a:ext cx="2087563" cy="11684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89114" name="Line 35"/>
          <p:cNvSpPr>
            <a:spLocks noChangeShapeType="1"/>
          </p:cNvSpPr>
          <p:nvPr/>
        </p:nvSpPr>
        <p:spPr bwMode="auto">
          <a:xfrm flipV="1">
            <a:off x="3189288" y="2954338"/>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5" name="Line 36"/>
          <p:cNvSpPr>
            <a:spLocks noChangeShapeType="1"/>
          </p:cNvSpPr>
          <p:nvPr/>
        </p:nvSpPr>
        <p:spPr bwMode="auto">
          <a:xfrm flipV="1">
            <a:off x="3189288" y="3205163"/>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9116" name="Group 37"/>
          <p:cNvGrpSpPr>
            <a:grpSpLocks/>
          </p:cNvGrpSpPr>
          <p:nvPr/>
        </p:nvGrpSpPr>
        <p:grpSpPr bwMode="auto">
          <a:xfrm>
            <a:off x="3032125" y="4130675"/>
            <a:ext cx="1466850" cy="606425"/>
            <a:chOff x="12502" y="21425"/>
            <a:chExt cx="3400" cy="1025"/>
          </a:xfrm>
        </p:grpSpPr>
        <p:sp>
          <p:nvSpPr>
            <p:cNvPr id="89134" name="Line 38"/>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5" name="Freeform 39"/>
            <p:cNvSpPr>
              <a:spLocks/>
            </p:cNvSpPr>
            <p:nvPr/>
          </p:nvSpPr>
          <p:spPr bwMode="auto">
            <a:xfrm>
              <a:off x="12827" y="21438"/>
              <a:ext cx="3075" cy="987"/>
            </a:xfrm>
            <a:custGeom>
              <a:avLst/>
              <a:gdLst>
                <a:gd name="T0" fmla="*/ 0 w 1845"/>
                <a:gd name="T1" fmla="*/ 0 h 592"/>
                <a:gd name="T2" fmla="*/ 2354528 w 1845"/>
                <a:gd name="T3" fmla="*/ 759260 h 592"/>
                <a:gd name="T4" fmla="*/ 1397467 w 1845"/>
                <a:gd name="T5" fmla="*/ 759260 h 592"/>
                <a:gd name="T6" fmla="*/ 0 w 1845"/>
                <a:gd name="T7" fmla="*/ 316830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136" name="Group 40"/>
            <p:cNvGrpSpPr>
              <a:grpSpLocks/>
            </p:cNvGrpSpPr>
            <p:nvPr/>
          </p:nvGrpSpPr>
          <p:grpSpPr bwMode="auto">
            <a:xfrm>
              <a:off x="12815" y="21425"/>
              <a:ext cx="2776" cy="913"/>
              <a:chOff x="12315" y="13225"/>
              <a:chExt cx="2775" cy="913"/>
            </a:xfrm>
          </p:grpSpPr>
          <p:sp>
            <p:nvSpPr>
              <p:cNvPr id="89139" name="Line 41"/>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0" name="Line 42"/>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37" name="Line 43"/>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8" name="Line 44"/>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9117" name="Group 45"/>
          <p:cNvGrpSpPr>
            <a:grpSpLocks/>
          </p:cNvGrpSpPr>
          <p:nvPr/>
        </p:nvGrpSpPr>
        <p:grpSpPr bwMode="auto">
          <a:xfrm>
            <a:off x="3043238" y="4381500"/>
            <a:ext cx="1466850" cy="606425"/>
            <a:chOff x="12502" y="21425"/>
            <a:chExt cx="3400" cy="1025"/>
          </a:xfrm>
        </p:grpSpPr>
        <p:sp>
          <p:nvSpPr>
            <p:cNvPr id="89127" name="Line 46"/>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8" name="Freeform 47"/>
            <p:cNvSpPr>
              <a:spLocks/>
            </p:cNvSpPr>
            <p:nvPr/>
          </p:nvSpPr>
          <p:spPr bwMode="auto">
            <a:xfrm>
              <a:off x="12827" y="21438"/>
              <a:ext cx="3075" cy="987"/>
            </a:xfrm>
            <a:custGeom>
              <a:avLst/>
              <a:gdLst>
                <a:gd name="T0" fmla="*/ 0 w 1845"/>
                <a:gd name="T1" fmla="*/ 0 h 592"/>
                <a:gd name="T2" fmla="*/ 2354528 w 1845"/>
                <a:gd name="T3" fmla="*/ 759260 h 592"/>
                <a:gd name="T4" fmla="*/ 1397467 w 1845"/>
                <a:gd name="T5" fmla="*/ 759260 h 592"/>
                <a:gd name="T6" fmla="*/ 0 w 1845"/>
                <a:gd name="T7" fmla="*/ 316830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129" name="Group 48"/>
            <p:cNvGrpSpPr>
              <a:grpSpLocks/>
            </p:cNvGrpSpPr>
            <p:nvPr/>
          </p:nvGrpSpPr>
          <p:grpSpPr bwMode="auto">
            <a:xfrm>
              <a:off x="12815" y="21425"/>
              <a:ext cx="2776" cy="913"/>
              <a:chOff x="12315" y="13225"/>
              <a:chExt cx="2775" cy="913"/>
            </a:xfrm>
          </p:grpSpPr>
          <p:sp>
            <p:nvSpPr>
              <p:cNvPr id="89132" name="Line 49"/>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3" name="Line 50"/>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30" name="Line 51"/>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1" name="Line 52"/>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18" name="Line 53"/>
          <p:cNvSpPr>
            <a:spLocks noChangeShapeType="1"/>
          </p:cNvSpPr>
          <p:nvPr/>
        </p:nvSpPr>
        <p:spPr bwMode="auto">
          <a:xfrm flipV="1">
            <a:off x="3194050" y="3457575"/>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9" name="Text Box 54"/>
          <p:cNvSpPr txBox="1">
            <a:spLocks noChangeArrowheads="1"/>
          </p:cNvSpPr>
          <p:nvPr/>
        </p:nvSpPr>
        <p:spPr bwMode="auto">
          <a:xfrm>
            <a:off x="5310188" y="3024188"/>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last bit of 2</a:t>
            </a:r>
            <a:r>
              <a:rPr lang="en-US" altLang="x-none" sz="1600" baseline="30000">
                <a:solidFill>
                  <a:srgbClr val="000000"/>
                </a:solidFill>
                <a:latin typeface="Arial" charset="0"/>
              </a:rPr>
              <a:t>nd</a:t>
            </a:r>
            <a:r>
              <a:rPr lang="en-US" altLang="x-none" sz="1600">
                <a:solidFill>
                  <a:srgbClr val="000000"/>
                </a:solidFill>
                <a:latin typeface="Arial" charset="0"/>
              </a:rPr>
              <a:t> packet arrives, send ACK</a:t>
            </a:r>
            <a:endParaRPr lang="en-US" altLang="x-none" sz="1600">
              <a:solidFill>
                <a:srgbClr val="000000"/>
              </a:solidFill>
            </a:endParaRPr>
          </a:p>
        </p:txBody>
      </p:sp>
      <p:sp>
        <p:nvSpPr>
          <p:cNvPr id="89120" name="Line 55"/>
          <p:cNvSpPr>
            <a:spLocks noChangeShapeType="1"/>
          </p:cNvSpPr>
          <p:nvPr/>
        </p:nvSpPr>
        <p:spPr bwMode="auto">
          <a:xfrm flipV="1">
            <a:off x="5254625" y="3182938"/>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1" name="Line 56"/>
          <p:cNvSpPr>
            <a:spLocks noChangeShapeType="1"/>
          </p:cNvSpPr>
          <p:nvPr/>
        </p:nvSpPr>
        <p:spPr bwMode="auto">
          <a:xfrm flipV="1">
            <a:off x="5265738" y="3435350"/>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2" name="Text Box 57"/>
          <p:cNvSpPr txBox="1">
            <a:spLocks noChangeArrowheads="1"/>
          </p:cNvSpPr>
          <p:nvPr/>
        </p:nvSpPr>
        <p:spPr bwMode="auto">
          <a:xfrm>
            <a:off x="5305425" y="3257550"/>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last bit of 3</a:t>
            </a:r>
            <a:r>
              <a:rPr lang="en-US" altLang="x-none" sz="1600" baseline="30000">
                <a:solidFill>
                  <a:srgbClr val="000000"/>
                </a:solidFill>
                <a:latin typeface="Arial" charset="0"/>
              </a:rPr>
              <a:t>rd</a:t>
            </a:r>
            <a:r>
              <a:rPr lang="en-US" altLang="x-none" sz="1600">
                <a:solidFill>
                  <a:srgbClr val="000000"/>
                </a:solidFill>
                <a:latin typeface="Arial" charset="0"/>
              </a:rPr>
              <a:t> packet arrives, send ACK</a:t>
            </a:r>
            <a:endParaRPr lang="en-US" altLang="x-none" sz="1600">
              <a:solidFill>
                <a:srgbClr val="000000"/>
              </a:solidFill>
            </a:endParaRPr>
          </a:p>
        </p:txBody>
      </p:sp>
      <p:graphicFrame>
        <p:nvGraphicFramePr>
          <p:cNvPr id="89123" name="Object 58"/>
          <p:cNvGraphicFramePr>
            <a:graphicFrameLocks noChangeAspect="1"/>
          </p:cNvGraphicFramePr>
          <p:nvPr/>
        </p:nvGraphicFramePr>
        <p:xfrm>
          <a:off x="1462088" y="5135563"/>
          <a:ext cx="5994400" cy="933450"/>
        </p:xfrm>
        <a:graphic>
          <a:graphicData uri="http://schemas.openxmlformats.org/presentationml/2006/ole">
            <mc:AlternateContent xmlns:mc="http://schemas.openxmlformats.org/markup-compatibility/2006">
              <mc:Choice xmlns:v="urn:schemas-microsoft-com:vml" Requires="v">
                <p:oleObj spid="_x0000_s89226" name="Picture" r:id="rId4" imgW="3177616" imgH="498211" progId="Word.Picture.8">
                  <p:embed/>
                </p:oleObj>
              </mc:Choice>
              <mc:Fallback>
                <p:oleObj name="Picture" r:id="rId4" imgW="3177616" imgH="498211" progId="Word.Picture.8">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088" y="5135563"/>
                        <a:ext cx="5994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24" name="Text Box 59"/>
          <p:cNvSpPr txBox="1">
            <a:spLocks noChangeArrowheads="1"/>
          </p:cNvSpPr>
          <p:nvPr/>
        </p:nvSpPr>
        <p:spPr bwMode="auto">
          <a:xfrm>
            <a:off x="6281738" y="4237038"/>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FF0000"/>
                </a:solidFill>
                <a:latin typeface="Comic Sans MS" charset="0"/>
              </a:rPr>
              <a:t>increase utilization</a:t>
            </a:r>
          </a:p>
          <a:p>
            <a:pPr algn="l" eaLnBrk="1" hangingPunct="1"/>
            <a:r>
              <a:rPr lang="en-US" altLang="x-none" sz="2000">
                <a:solidFill>
                  <a:srgbClr val="FF0000"/>
                </a:solidFill>
                <a:latin typeface="Comic Sans MS" charset="0"/>
              </a:rPr>
              <a:t>by a factor of 3!</a:t>
            </a:r>
          </a:p>
        </p:txBody>
      </p:sp>
      <p:sp>
        <p:nvSpPr>
          <p:cNvPr id="89125" name="Line 60"/>
          <p:cNvSpPr>
            <a:spLocks noChangeShapeType="1"/>
          </p:cNvSpPr>
          <p:nvPr/>
        </p:nvSpPr>
        <p:spPr bwMode="auto">
          <a:xfrm flipH="1">
            <a:off x="6386513" y="4821238"/>
            <a:ext cx="125412" cy="5127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74" name="Rectangle 59"/>
          <p:cNvSpPr>
            <a:spLocks noChangeArrowheads="1"/>
          </p:cNvSpPr>
          <p:nvPr/>
        </p:nvSpPr>
        <p:spPr bwMode="auto">
          <a:xfrm>
            <a:off x="679450" y="6151563"/>
            <a:ext cx="745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latin typeface="Arial" charset="0"/>
                <a:ea typeface="宋体" charset="-122"/>
              </a:rPr>
              <a:t>Question: a rule-of-thumb window size?</a:t>
            </a:r>
            <a:endParaRPr lang="en-US" altLang="x-none">
              <a:solidFill>
                <a:srgbClr val="000000"/>
              </a:solidFill>
              <a:latin typeface="Arial" charset="0"/>
            </a:endParaRPr>
          </a:p>
        </p:txBody>
      </p:sp>
      <p:sp>
        <p:nvSpPr>
          <p:cNvPr id="62" name="Slide Number Placeholder 4">
            <a:extLst>
              <a:ext uri="{FF2B5EF4-FFF2-40B4-BE49-F238E27FC236}">
                <a16:creationId xmlns:a16="http://schemas.microsoft.com/office/drawing/2014/main" id="{0A36DC01-D263-4342-B80B-A249A48A0AB3}"/>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24</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x-none" sz="3200" dirty="0">
                <a:ea typeface="ＭＳ Ｐゴシック" charset="-128"/>
              </a:rPr>
              <a:t>Realizing </a:t>
            </a:r>
            <a:r>
              <a:rPr lang="en-US" altLang="x-none" sz="3200">
                <a:ea typeface="ＭＳ Ｐゴシック" charset="-128"/>
              </a:rPr>
              <a:t>Sliding Window: Go-Back-n</a:t>
            </a:r>
            <a:endParaRPr lang="en-US" altLang="x-none" sz="3200" dirty="0">
              <a:ea typeface="ＭＳ Ｐゴシック" charset="-128"/>
            </a:endParaRPr>
          </a:p>
        </p:txBody>
      </p:sp>
      <p:sp>
        <p:nvSpPr>
          <p:cNvPr id="91139" name="Rectangle 3"/>
          <p:cNvSpPr>
            <a:spLocks noGrp="1" noChangeArrowheads="1"/>
          </p:cNvSpPr>
          <p:nvPr>
            <p:ph type="body" sz="half" idx="1"/>
          </p:nvPr>
        </p:nvSpPr>
        <p:spPr>
          <a:xfrm>
            <a:off x="533400" y="1314450"/>
            <a:ext cx="8324850" cy="1219200"/>
          </a:xfrm>
        </p:spPr>
        <p:txBody>
          <a:bodyPr/>
          <a:lstStyle/>
          <a:p>
            <a:pPr>
              <a:buFont typeface="ZapfDingbats" charset="0"/>
              <a:buNone/>
            </a:pPr>
            <a:r>
              <a:rPr lang="en-US" altLang="x-none" sz="2400" dirty="0">
                <a:solidFill>
                  <a:srgbClr val="FF0000"/>
                </a:solidFill>
                <a:ea typeface="ＭＳ Ｐゴシック" charset="-128"/>
              </a:rPr>
              <a:t>Sender:</a:t>
            </a: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k-bit </a:t>
            </a:r>
            <a:r>
              <a:rPr lang="en-US" altLang="x-none" sz="2000" dirty="0" err="1">
                <a:ea typeface="ＭＳ Ｐゴシック" charset="-128"/>
              </a:rPr>
              <a:t>seq</a:t>
            </a:r>
            <a:r>
              <a:rPr lang="en-US" altLang="x-none" sz="2000" dirty="0">
                <a:ea typeface="ＭＳ Ｐゴシック" charset="-128"/>
              </a:rPr>
              <a:t> # in </a:t>
            </a:r>
            <a:r>
              <a:rPr lang="en-US" altLang="x-none" sz="2000" dirty="0" err="1">
                <a:ea typeface="ＭＳ Ｐゴシック" charset="-128"/>
              </a:rPr>
              <a:t>pkt</a:t>
            </a:r>
            <a:r>
              <a:rPr lang="en-US" altLang="x-none" sz="2000" dirty="0">
                <a:ea typeface="ＭＳ Ｐゴシック" charset="-128"/>
              </a:rPr>
              <a:t> header</a:t>
            </a:r>
          </a:p>
          <a:p>
            <a:pPr>
              <a:buFont typeface="Wingdings" pitchFamily="2" charset="2"/>
              <a:buChar char="q"/>
            </a:pPr>
            <a:r>
              <a:rPr lang="ja-JP" altLang="en-US" sz="2000">
                <a:ea typeface="ＭＳ Ｐゴシック" charset="-128"/>
              </a:rPr>
              <a:t>“</a:t>
            </a:r>
            <a:r>
              <a:rPr lang="en-US" altLang="ja-JP" sz="2000" dirty="0">
                <a:ea typeface="ＭＳ Ｐゴシック" charset="-128"/>
              </a:rPr>
              <a:t>window</a:t>
            </a:r>
            <a:r>
              <a:rPr lang="ja-JP" altLang="en-US" sz="2000">
                <a:ea typeface="ＭＳ Ｐゴシック" charset="-128"/>
              </a:rPr>
              <a:t>”</a:t>
            </a:r>
            <a:r>
              <a:rPr lang="en-US" altLang="ja-JP" sz="2000" dirty="0">
                <a:ea typeface="ＭＳ Ｐゴシック" charset="-128"/>
              </a:rPr>
              <a:t> of up to W, consecutive </a:t>
            </a:r>
            <a:r>
              <a:rPr lang="en-US" altLang="ja-JP" sz="2000" dirty="0" err="1">
                <a:ea typeface="ＭＳ Ｐゴシック" charset="-128"/>
              </a:rPr>
              <a:t>unack</a:t>
            </a:r>
            <a:r>
              <a:rPr lang="ja-JP" altLang="en-US" sz="2000">
                <a:ea typeface="ＭＳ Ｐゴシック" charset="-128"/>
              </a:rPr>
              <a:t>’</a:t>
            </a:r>
            <a:r>
              <a:rPr lang="en-US" altLang="ja-JP" sz="2000" dirty="0" err="1">
                <a:ea typeface="ＭＳ Ｐゴシック" charset="-128"/>
              </a:rPr>
              <a:t>ed</a:t>
            </a:r>
            <a:r>
              <a:rPr lang="en-US" altLang="ja-JP" sz="2000" dirty="0">
                <a:ea typeface="ＭＳ Ｐゴシック" charset="-128"/>
              </a:rPr>
              <a:t> </a:t>
            </a:r>
            <a:r>
              <a:rPr lang="en-US" altLang="ja-JP" sz="2000" dirty="0" err="1">
                <a:ea typeface="ＭＳ Ｐゴシック" charset="-128"/>
              </a:rPr>
              <a:t>pkts</a:t>
            </a:r>
            <a:r>
              <a:rPr lang="en-US" altLang="ja-JP" sz="2000" dirty="0">
                <a:ea typeface="ＭＳ Ｐゴシック" charset="-128"/>
              </a:rPr>
              <a:t> allowed</a:t>
            </a:r>
          </a:p>
          <a:p>
            <a:endParaRPr lang="en-US" altLang="x-none" sz="2400" dirty="0">
              <a:ea typeface="ＭＳ Ｐゴシック" charset="-128"/>
            </a:endParaRPr>
          </a:p>
          <a:p>
            <a:endParaRPr lang="en-US" altLang="x-none" sz="2400" dirty="0">
              <a:ea typeface="ＭＳ Ｐゴシック" charset="-128"/>
            </a:endParaRPr>
          </a:p>
        </p:txBody>
      </p:sp>
      <p:pic>
        <p:nvPicPr>
          <p:cNvPr id="91140" name="Picture 5"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2762250"/>
            <a:ext cx="80994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6"/>
          <p:cNvSpPr>
            <a:spLocks noChangeArrowheads="1"/>
          </p:cNvSpPr>
          <p:nvPr/>
        </p:nvSpPr>
        <p:spPr bwMode="auto">
          <a:xfrm>
            <a:off x="476250" y="4638675"/>
            <a:ext cx="83248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Wingdings" pitchFamily="2" charset="2"/>
              <a:buChar char="q"/>
            </a:pPr>
            <a:r>
              <a:rPr lang="en-US" altLang="x-none" sz="2000" dirty="0">
                <a:solidFill>
                  <a:srgbClr val="FF0000"/>
                </a:solidFill>
                <a:latin typeface="Comic Sans MS" charset="0"/>
              </a:rPr>
              <a:t>ACK(n): ACKs all </a:t>
            </a:r>
            <a:r>
              <a:rPr lang="en-US" altLang="x-none" sz="2000" dirty="0" err="1">
                <a:solidFill>
                  <a:srgbClr val="FF0000"/>
                </a:solidFill>
                <a:latin typeface="Comic Sans MS" charset="0"/>
              </a:rPr>
              <a:t>pkts</a:t>
            </a:r>
            <a:r>
              <a:rPr lang="en-US" altLang="x-none" sz="2000" dirty="0">
                <a:solidFill>
                  <a:srgbClr val="FF0000"/>
                </a:solidFill>
                <a:latin typeface="Comic Sans MS" charset="0"/>
              </a:rPr>
              <a:t> up to, including </a:t>
            </a:r>
            <a:r>
              <a:rPr lang="en-US" altLang="x-none" sz="2000" dirty="0" err="1">
                <a:solidFill>
                  <a:srgbClr val="FF0000"/>
                </a:solidFill>
                <a:latin typeface="Comic Sans MS" charset="0"/>
              </a:rPr>
              <a:t>seq</a:t>
            </a:r>
            <a:r>
              <a:rPr lang="en-US" altLang="x-none" sz="2000" dirty="0">
                <a:solidFill>
                  <a:srgbClr val="FF0000"/>
                </a:solidFill>
                <a:latin typeface="Comic Sans MS" charset="0"/>
              </a:rPr>
              <a:t> # n - </a:t>
            </a:r>
            <a:r>
              <a:rPr lang="ja-JP" altLang="en-US" sz="2000">
                <a:solidFill>
                  <a:srgbClr val="FF0000"/>
                </a:solidFill>
                <a:latin typeface="Comic Sans MS" charset="0"/>
              </a:rPr>
              <a:t>“</a:t>
            </a:r>
            <a:r>
              <a:rPr lang="en-US" altLang="ja-JP" sz="2000" dirty="0">
                <a:solidFill>
                  <a:srgbClr val="FF0000"/>
                </a:solidFill>
                <a:latin typeface="Comic Sans MS" charset="0"/>
              </a:rPr>
              <a:t>cumulative ACK</a:t>
            </a:r>
            <a:r>
              <a:rPr lang="ja-JP" altLang="en-US" sz="2000">
                <a:solidFill>
                  <a:srgbClr val="FF0000"/>
                </a:solidFill>
                <a:latin typeface="Comic Sans MS" charset="0"/>
              </a:rPr>
              <a:t>”</a:t>
            </a:r>
            <a:endParaRPr lang="en-US" altLang="ja-JP" sz="2000" dirty="0">
              <a:solidFill>
                <a:srgbClr val="FF0000"/>
              </a:solidFill>
              <a:latin typeface="Comic Sans MS" charset="0"/>
            </a:endParaRP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note: ACK(n) could mean two things: I have received </a:t>
            </a:r>
            <a:r>
              <a:rPr lang="en-US" altLang="x-none" sz="2000" dirty="0" err="1">
                <a:solidFill>
                  <a:srgbClr val="FF0000"/>
                </a:solidFill>
                <a:latin typeface="Comic Sans MS" charset="0"/>
              </a:rPr>
              <a:t>upto</a:t>
            </a:r>
            <a:r>
              <a:rPr lang="en-US" altLang="x-none" sz="2000" dirty="0">
                <a:solidFill>
                  <a:srgbClr val="FF0000"/>
                </a:solidFill>
                <a:latin typeface="Comic Sans MS" charset="0"/>
              </a:rPr>
              <a:t> and include</a:t>
            </a:r>
            <a:r>
              <a:rPr lang="en-US" altLang="x-none" sz="2000" dirty="0">
                <a:solidFill>
                  <a:srgbClr val="000000"/>
                </a:solidFill>
                <a:latin typeface="Comic Sans MS" charset="0"/>
              </a:rPr>
              <a:t> n, or I am waiting for n</a:t>
            </a:r>
            <a:endParaRPr lang="en-US" altLang="x-none" sz="1800" dirty="0">
              <a:solidFill>
                <a:srgbClr val="000000"/>
              </a:solidFill>
              <a:latin typeface="Comic Sans MS" charset="0"/>
            </a:endParaRP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timer for the packet at base</a:t>
            </a:r>
          </a:p>
          <a:p>
            <a:pPr algn="l" eaLnBrk="1" hangingPunct="1">
              <a:spcBef>
                <a:spcPct val="20000"/>
              </a:spcBef>
              <a:buClr>
                <a:srgbClr val="3333CC"/>
              </a:buClr>
              <a:buSzPct val="85000"/>
              <a:buFont typeface="Wingdings" pitchFamily="2" charset="2"/>
              <a:buChar char="q"/>
            </a:pPr>
            <a:r>
              <a:rPr lang="en-US" altLang="x-none" sz="2000" i="1" dirty="0">
                <a:solidFill>
                  <a:srgbClr val="000000"/>
                </a:solidFill>
                <a:latin typeface="Comic Sans MS" charset="0"/>
              </a:rPr>
              <a:t>timeout(n):</a:t>
            </a:r>
            <a:r>
              <a:rPr lang="en-US" altLang="x-none" sz="2000" dirty="0">
                <a:solidFill>
                  <a:srgbClr val="000000"/>
                </a:solidFill>
                <a:latin typeface="Comic Sans MS" charset="0"/>
              </a:rPr>
              <a:t> retransmit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n and all higher </a:t>
            </a:r>
            <a:r>
              <a:rPr lang="en-US" altLang="x-none" sz="2000" dirty="0" err="1">
                <a:solidFill>
                  <a:srgbClr val="000000"/>
                </a:solidFill>
                <a:latin typeface="Comic Sans MS" charset="0"/>
              </a:rPr>
              <a:t>seq</a:t>
            </a:r>
            <a:r>
              <a:rPr lang="en-US" altLang="x-none" sz="2000" dirty="0">
                <a:solidFill>
                  <a:srgbClr val="000000"/>
                </a:solidFill>
                <a:latin typeface="Comic Sans MS" charset="0"/>
              </a:rPr>
              <a:t> # </a:t>
            </a:r>
            <a:r>
              <a:rPr lang="en-US" altLang="x-none" sz="2000" dirty="0" err="1">
                <a:solidFill>
                  <a:srgbClr val="000000"/>
                </a:solidFill>
                <a:latin typeface="Comic Sans MS" charset="0"/>
              </a:rPr>
              <a:t>pkts</a:t>
            </a:r>
            <a:r>
              <a:rPr lang="en-US" altLang="x-none" sz="2000" dirty="0">
                <a:solidFill>
                  <a:srgbClr val="000000"/>
                </a:solidFill>
                <a:latin typeface="Comic Sans MS" charset="0"/>
              </a:rPr>
              <a:t> in window</a:t>
            </a:r>
            <a:endParaRPr lang="en-US" altLang="x-none" dirty="0">
              <a:solidFill>
                <a:srgbClr val="000000"/>
              </a:solidFill>
              <a:latin typeface="Comic Sans MS" charset="0"/>
            </a:endParaRPr>
          </a:p>
        </p:txBody>
      </p:sp>
      <p:sp>
        <p:nvSpPr>
          <p:cNvPr id="91142" name="Text Box 7"/>
          <p:cNvSpPr txBox="1">
            <a:spLocks noChangeArrowheads="1"/>
          </p:cNvSpPr>
          <p:nvPr/>
        </p:nvSpPr>
        <p:spPr bwMode="auto">
          <a:xfrm>
            <a:off x="2566988" y="4192588"/>
            <a:ext cx="5048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rPr>
              <a:t>W</a:t>
            </a:r>
          </a:p>
        </p:txBody>
      </p:sp>
      <p:sp>
        <p:nvSpPr>
          <p:cNvPr id="8" name="Slide Number Placeholder 4">
            <a:extLst>
              <a:ext uri="{FF2B5EF4-FFF2-40B4-BE49-F238E27FC236}">
                <a16:creationId xmlns:a16="http://schemas.microsoft.com/office/drawing/2014/main" id="{B3647B9A-9BA5-004D-A89A-930B6EB5D2E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25</a:t>
            </a:fld>
            <a:endParaRPr lang="en-US" altLang="x-none" sz="1400" dirty="0">
              <a:latin typeface="Times New Roman"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ChangeArrowheads="1"/>
          </p:cNvSpPr>
          <p:nvPr/>
        </p:nvSpPr>
        <p:spPr bwMode="auto">
          <a:xfrm>
            <a:off x="477838" y="296863"/>
            <a:ext cx="77724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200" u="sng">
                <a:solidFill>
                  <a:srgbClr val="3333CC"/>
                </a:solidFill>
                <a:latin typeface="Comic Sans MS" charset="0"/>
              </a:rPr>
              <a:t>GBN: Sender FSM</a:t>
            </a:r>
            <a:endParaRPr lang="en-US" altLang="x-none" sz="4000" u="sng">
              <a:solidFill>
                <a:srgbClr val="3333CC"/>
              </a:solidFill>
              <a:latin typeface="Comic Sans MS" charset="0"/>
            </a:endParaRPr>
          </a:p>
        </p:txBody>
      </p:sp>
      <p:grpSp>
        <p:nvGrpSpPr>
          <p:cNvPr id="93187" name="Group 5"/>
          <p:cNvGrpSpPr>
            <a:grpSpLocks/>
          </p:cNvGrpSpPr>
          <p:nvPr/>
        </p:nvGrpSpPr>
        <p:grpSpPr bwMode="auto">
          <a:xfrm>
            <a:off x="3568700" y="3321050"/>
            <a:ext cx="800100" cy="657225"/>
            <a:chOff x="1939" y="2515"/>
            <a:chExt cx="504" cy="414"/>
          </a:xfrm>
        </p:grpSpPr>
        <p:sp>
          <p:nvSpPr>
            <p:cNvPr id="93211" name="Oval 6"/>
            <p:cNvSpPr>
              <a:spLocks noChangeArrowheads="1"/>
            </p:cNvSpPr>
            <p:nvPr/>
          </p:nvSpPr>
          <p:spPr bwMode="auto">
            <a:xfrm>
              <a:off x="2004" y="2515"/>
              <a:ext cx="420" cy="414"/>
            </a:xfrm>
            <a:prstGeom prst="ellipse">
              <a:avLst/>
            </a:prstGeom>
            <a:solidFill>
              <a:srgbClr val="FFFFFF"/>
            </a:solidFill>
            <a:ln w="19050">
              <a:solidFill>
                <a:srgbClr val="000000"/>
              </a:solidFill>
              <a:round/>
              <a:headEnd/>
              <a:tailEnd/>
            </a:ln>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93212" name="Text Box 7"/>
            <p:cNvSpPr txBox="1">
              <a:spLocks noChangeArrowheads="1"/>
            </p:cNvSpPr>
            <p:nvPr/>
          </p:nvSpPr>
          <p:spPr bwMode="auto">
            <a:xfrm>
              <a:off x="1939" y="2611"/>
              <a:ext cx="50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Wait</a:t>
              </a:r>
              <a:endParaRPr lang="en-US" altLang="x-none" sz="1600">
                <a:solidFill>
                  <a:srgbClr val="000000"/>
                </a:solidFill>
              </a:endParaRPr>
            </a:p>
          </p:txBody>
        </p:sp>
      </p:grpSp>
      <p:sp>
        <p:nvSpPr>
          <p:cNvPr id="93188" name="Line 8"/>
          <p:cNvSpPr>
            <a:spLocks noChangeShapeType="1"/>
          </p:cNvSpPr>
          <p:nvPr/>
        </p:nvSpPr>
        <p:spPr bwMode="auto">
          <a:xfrm>
            <a:off x="2028825" y="2474913"/>
            <a:ext cx="1624013" cy="1069975"/>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2" name="Text Box 9"/>
          <p:cNvSpPr txBox="1">
            <a:spLocks noChangeArrowheads="1"/>
          </p:cNvSpPr>
          <p:nvPr/>
        </p:nvSpPr>
        <p:spPr bwMode="auto">
          <a:xfrm>
            <a:off x="4751388" y="3232150"/>
            <a:ext cx="27765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start_timer</a:t>
            </a:r>
          </a:p>
          <a:p>
            <a:pPr algn="l" eaLnBrk="1" hangingPunct="1"/>
            <a:r>
              <a:rPr lang="en-US" altLang="x-none" sz="1400">
                <a:solidFill>
                  <a:srgbClr val="000000"/>
                </a:solidFill>
                <a:latin typeface="Arial" charset="0"/>
              </a:rPr>
              <a:t>udt_send(sndpkt[base])</a:t>
            </a:r>
          </a:p>
          <a:p>
            <a:pPr algn="l" eaLnBrk="1" hangingPunct="1"/>
            <a:r>
              <a:rPr lang="en-US" altLang="x-none" sz="1400">
                <a:solidFill>
                  <a:srgbClr val="000000"/>
                </a:solidFill>
                <a:latin typeface="Arial" charset="0"/>
              </a:rPr>
              <a:t>udt_send(sndpkt[base+1])</a:t>
            </a:r>
          </a:p>
          <a:p>
            <a:pPr algn="l" eaLnBrk="1" hangingPunct="1"/>
            <a:r>
              <a:rPr lang="en-US" altLang="x-none" sz="1400">
                <a:solidFill>
                  <a:srgbClr val="000000"/>
                </a:solidFill>
                <a:latin typeface="Arial" charset="0"/>
              </a:rPr>
              <a:t>…</a:t>
            </a:r>
          </a:p>
          <a:p>
            <a:pPr algn="l" eaLnBrk="1" hangingPunct="1"/>
            <a:r>
              <a:rPr lang="en-US" altLang="x-none" sz="1400">
                <a:solidFill>
                  <a:srgbClr val="000000"/>
                </a:solidFill>
                <a:latin typeface="Arial" charset="0"/>
              </a:rPr>
              <a:t>udt_send(sndpkt[nextseqnum-1])</a:t>
            </a:r>
          </a:p>
          <a:p>
            <a:pPr algn="l" eaLnBrk="1" hangingPunct="1"/>
            <a:endParaRPr lang="en-US" altLang="x-none" sz="1400">
              <a:solidFill>
                <a:srgbClr val="000000"/>
              </a:solidFill>
            </a:endParaRPr>
          </a:p>
        </p:txBody>
      </p:sp>
      <p:grpSp>
        <p:nvGrpSpPr>
          <p:cNvPr id="3" name="Group 25"/>
          <p:cNvGrpSpPr>
            <a:grpSpLocks/>
          </p:cNvGrpSpPr>
          <p:nvPr/>
        </p:nvGrpSpPr>
        <p:grpSpPr bwMode="auto">
          <a:xfrm>
            <a:off x="4773613" y="2997200"/>
            <a:ext cx="1703387" cy="276225"/>
            <a:chOff x="4773613" y="2997200"/>
            <a:chExt cx="1703387" cy="276225"/>
          </a:xfrm>
        </p:grpSpPr>
        <p:sp>
          <p:nvSpPr>
            <p:cNvPr id="93209" name="Text Box 10"/>
            <p:cNvSpPr txBox="1">
              <a:spLocks noChangeArrowheads="1"/>
            </p:cNvSpPr>
            <p:nvPr/>
          </p:nvSpPr>
          <p:spPr bwMode="auto">
            <a:xfrm>
              <a:off x="4773613" y="2997200"/>
              <a:ext cx="1100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timeout</a:t>
              </a:r>
              <a:endParaRPr lang="en-US" altLang="x-none" sz="1400">
                <a:solidFill>
                  <a:srgbClr val="000000"/>
                </a:solidFill>
              </a:endParaRPr>
            </a:p>
            <a:p>
              <a:pPr algn="l" eaLnBrk="1" hangingPunct="1"/>
              <a:endParaRPr lang="en-US" altLang="x-none" sz="1400">
                <a:solidFill>
                  <a:srgbClr val="000000"/>
                </a:solidFill>
              </a:endParaRPr>
            </a:p>
          </p:txBody>
        </p:sp>
        <p:sp>
          <p:nvSpPr>
            <p:cNvPr id="93210" name="Line 11"/>
            <p:cNvSpPr>
              <a:spLocks noChangeShapeType="1"/>
            </p:cNvSpPr>
            <p:nvPr/>
          </p:nvSpPr>
          <p:spPr bwMode="auto">
            <a:xfrm>
              <a:off x="4857750" y="3273425"/>
              <a:ext cx="161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191" name="Freeform 12"/>
          <p:cNvSpPr>
            <a:spLocks/>
          </p:cNvSpPr>
          <p:nvPr/>
        </p:nvSpPr>
        <p:spPr bwMode="auto">
          <a:xfrm>
            <a:off x="4394200" y="3076575"/>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6" name="Text Box 13"/>
          <p:cNvSpPr txBox="1">
            <a:spLocks noChangeArrowheads="1"/>
          </p:cNvSpPr>
          <p:nvPr/>
        </p:nvSpPr>
        <p:spPr bwMode="auto">
          <a:xfrm>
            <a:off x="3194050" y="969963"/>
            <a:ext cx="2333625"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rdt_send(data)</a:t>
            </a:r>
            <a:r>
              <a:rPr lang="en-US" altLang="x-none" sz="1000">
                <a:solidFill>
                  <a:srgbClr val="000000"/>
                </a:solidFill>
                <a:latin typeface="Arial" charset="0"/>
              </a:rPr>
              <a:t> </a:t>
            </a:r>
            <a:endParaRPr lang="en-US" altLang="x-none">
              <a:solidFill>
                <a:srgbClr val="000000"/>
              </a:solidFill>
            </a:endParaRPr>
          </a:p>
        </p:txBody>
      </p:sp>
      <p:sp>
        <p:nvSpPr>
          <p:cNvPr id="24587" name="Line 14"/>
          <p:cNvSpPr>
            <a:spLocks noChangeShapeType="1"/>
          </p:cNvSpPr>
          <p:nvPr/>
        </p:nvSpPr>
        <p:spPr bwMode="auto">
          <a:xfrm>
            <a:off x="3302000" y="1289050"/>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Text Box 15"/>
          <p:cNvSpPr txBox="1">
            <a:spLocks noChangeArrowheads="1"/>
          </p:cNvSpPr>
          <p:nvPr/>
        </p:nvSpPr>
        <p:spPr bwMode="auto">
          <a:xfrm>
            <a:off x="3194050" y="1277938"/>
            <a:ext cx="55213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if (nextseqnum &lt; base+W) {</a:t>
            </a:r>
          </a:p>
          <a:p>
            <a:pPr algn="l" eaLnBrk="1" hangingPunct="1"/>
            <a:r>
              <a:rPr lang="en-US" altLang="x-none" sz="1400">
                <a:solidFill>
                  <a:srgbClr val="000000"/>
                </a:solidFill>
                <a:latin typeface="Arial" charset="0"/>
              </a:rPr>
              <a:t>    sndpkt[nextseqnum] = make_pkt(nextseqnum,data,chksum)</a:t>
            </a:r>
          </a:p>
          <a:p>
            <a:pPr algn="l" eaLnBrk="1" hangingPunct="1"/>
            <a:r>
              <a:rPr lang="en-US" altLang="x-none" sz="1400">
                <a:solidFill>
                  <a:srgbClr val="000000"/>
                </a:solidFill>
                <a:latin typeface="Arial" charset="0"/>
              </a:rPr>
              <a:t>    udt_send(sndpkt[nextseqnum])</a:t>
            </a:r>
          </a:p>
          <a:p>
            <a:pPr algn="l" eaLnBrk="1" hangingPunct="1"/>
            <a:r>
              <a:rPr lang="en-US" altLang="x-none" sz="1400">
                <a:solidFill>
                  <a:srgbClr val="000000"/>
                </a:solidFill>
                <a:latin typeface="Arial" charset="0"/>
              </a:rPr>
              <a:t>    if (base == nextseqnum) start_timer</a:t>
            </a:r>
          </a:p>
          <a:p>
            <a:pPr algn="l" eaLnBrk="1" hangingPunct="1"/>
            <a:r>
              <a:rPr lang="en-US" altLang="x-none" sz="1400">
                <a:solidFill>
                  <a:srgbClr val="000000"/>
                </a:solidFill>
                <a:latin typeface="Arial" charset="0"/>
              </a:rPr>
              <a:t>    nextseqnum++</a:t>
            </a:r>
          </a:p>
          <a:p>
            <a:pPr algn="l" eaLnBrk="1" hangingPunct="1"/>
            <a:r>
              <a:rPr lang="en-US" altLang="x-none" sz="1400">
                <a:solidFill>
                  <a:srgbClr val="000000"/>
                </a:solidFill>
                <a:latin typeface="Arial" charset="0"/>
              </a:rPr>
              <a:t> } else</a:t>
            </a:r>
          </a:p>
          <a:p>
            <a:pPr algn="l" eaLnBrk="1" hangingPunct="1"/>
            <a:r>
              <a:rPr lang="en-US" altLang="x-none" sz="1400">
                <a:solidFill>
                  <a:srgbClr val="000000"/>
                </a:solidFill>
                <a:latin typeface="Arial" charset="0"/>
              </a:rPr>
              <a:t>    block sender</a:t>
            </a:r>
            <a:endParaRPr lang="en-US" altLang="x-none" sz="1400">
              <a:solidFill>
                <a:srgbClr val="000000"/>
              </a:solidFill>
            </a:endParaRPr>
          </a:p>
        </p:txBody>
      </p:sp>
      <p:sp>
        <p:nvSpPr>
          <p:cNvPr id="93195" name="Freeform 16"/>
          <p:cNvSpPr>
            <a:spLocks/>
          </p:cNvSpPr>
          <p:nvPr/>
        </p:nvSpPr>
        <p:spPr bwMode="auto">
          <a:xfrm rot="5142103" flipH="1">
            <a:off x="3821113" y="2511425"/>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0" name="Text Box 17"/>
          <p:cNvSpPr txBox="1">
            <a:spLocks noChangeArrowheads="1"/>
          </p:cNvSpPr>
          <p:nvPr/>
        </p:nvSpPr>
        <p:spPr bwMode="auto">
          <a:xfrm>
            <a:off x="3365500" y="5049838"/>
            <a:ext cx="36861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200">
                <a:solidFill>
                  <a:srgbClr val="000000"/>
                </a:solidFill>
                <a:latin typeface="Arial" charset="0"/>
              </a:rPr>
              <a:t>if (new packets ACKed) {</a:t>
            </a:r>
          </a:p>
          <a:p>
            <a:pPr algn="l" eaLnBrk="1" hangingPunct="1"/>
            <a:r>
              <a:rPr lang="en-US" altLang="x-none" sz="1200">
                <a:solidFill>
                  <a:srgbClr val="000000"/>
                </a:solidFill>
                <a:latin typeface="Arial" charset="0"/>
              </a:rPr>
              <a:t>   advance base;</a:t>
            </a:r>
          </a:p>
          <a:p>
            <a:pPr algn="l" eaLnBrk="1" hangingPunct="1"/>
            <a:r>
              <a:rPr lang="en-US" altLang="x-none" sz="1200">
                <a:solidFill>
                  <a:srgbClr val="000000"/>
                </a:solidFill>
                <a:latin typeface="Arial" charset="0"/>
              </a:rPr>
              <a:t>   if (more packets waiting)</a:t>
            </a:r>
            <a:br>
              <a:rPr lang="en-US" altLang="x-none" sz="1200">
                <a:solidFill>
                  <a:srgbClr val="000000"/>
                </a:solidFill>
                <a:latin typeface="Arial" charset="0"/>
              </a:rPr>
            </a:br>
            <a:r>
              <a:rPr lang="en-US" altLang="x-none" sz="1200">
                <a:solidFill>
                  <a:srgbClr val="000000"/>
                </a:solidFill>
                <a:latin typeface="Arial" charset="0"/>
              </a:rPr>
              <a:t>       send more packets</a:t>
            </a:r>
          </a:p>
          <a:p>
            <a:pPr algn="l" eaLnBrk="1" hangingPunct="1"/>
            <a:r>
              <a:rPr lang="en-US" altLang="x-none" sz="1200">
                <a:solidFill>
                  <a:srgbClr val="000000"/>
                </a:solidFill>
                <a:latin typeface="Arial" charset="0"/>
              </a:rPr>
              <a:t>}</a:t>
            </a:r>
          </a:p>
          <a:p>
            <a:pPr algn="l" eaLnBrk="1" hangingPunct="1"/>
            <a:r>
              <a:rPr lang="en-US" altLang="x-none" sz="1200">
                <a:solidFill>
                  <a:srgbClr val="000000"/>
                </a:solidFill>
                <a:latin typeface="Arial" charset="0"/>
              </a:rPr>
              <a:t>if (base == nextseqnum)</a:t>
            </a:r>
          </a:p>
          <a:p>
            <a:pPr algn="l" eaLnBrk="1" hangingPunct="1"/>
            <a:r>
              <a:rPr lang="en-US" altLang="x-none" sz="1200">
                <a:solidFill>
                  <a:srgbClr val="000000"/>
                </a:solidFill>
                <a:latin typeface="Arial" charset="0"/>
              </a:rPr>
              <a:t>  stop_timer</a:t>
            </a:r>
          </a:p>
          <a:p>
            <a:pPr algn="l" eaLnBrk="1" hangingPunct="1"/>
            <a:r>
              <a:rPr lang="en-US" altLang="x-none" sz="1200">
                <a:solidFill>
                  <a:srgbClr val="000000"/>
                </a:solidFill>
                <a:latin typeface="Arial" charset="0"/>
              </a:rPr>
              <a:t>else</a:t>
            </a:r>
          </a:p>
          <a:p>
            <a:pPr algn="l" eaLnBrk="1" hangingPunct="1"/>
            <a:r>
              <a:rPr lang="en-US" altLang="x-none" sz="1200">
                <a:solidFill>
                  <a:srgbClr val="000000"/>
                </a:solidFill>
                <a:latin typeface="Arial" charset="0"/>
              </a:rPr>
              <a:t>  start_timer for the packet at new base</a:t>
            </a:r>
          </a:p>
        </p:txBody>
      </p:sp>
      <p:grpSp>
        <p:nvGrpSpPr>
          <p:cNvPr id="4" name="Group 27"/>
          <p:cNvGrpSpPr>
            <a:grpSpLocks/>
          </p:cNvGrpSpPr>
          <p:nvPr/>
        </p:nvGrpSpPr>
        <p:grpSpPr bwMode="auto">
          <a:xfrm>
            <a:off x="3389313" y="4471988"/>
            <a:ext cx="2833687" cy="523875"/>
            <a:chOff x="3389313" y="4471988"/>
            <a:chExt cx="2833687" cy="523875"/>
          </a:xfrm>
        </p:grpSpPr>
        <p:sp>
          <p:nvSpPr>
            <p:cNvPr id="93207" name="Text Box 18"/>
            <p:cNvSpPr txBox="1">
              <a:spLocks noChangeArrowheads="1"/>
            </p:cNvSpPr>
            <p:nvPr/>
          </p:nvSpPr>
          <p:spPr bwMode="auto">
            <a:xfrm>
              <a:off x="3389313" y="4471988"/>
              <a:ext cx="28336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rdt_rcv(rcvpkt) &amp;&amp; </a:t>
              </a:r>
            </a:p>
            <a:p>
              <a:pPr algn="l" eaLnBrk="1" hangingPunct="1"/>
              <a:r>
                <a:rPr lang="en-US" altLang="x-none" sz="1400">
                  <a:solidFill>
                    <a:srgbClr val="000000"/>
                  </a:solidFill>
                  <a:latin typeface="Arial" charset="0"/>
                </a:rPr>
                <a:t>   notcorrupt(rcvpkt) </a:t>
              </a:r>
            </a:p>
            <a:p>
              <a:pPr algn="l" eaLnBrk="1" hangingPunct="1"/>
              <a:endParaRPr lang="en-US" altLang="x-none" sz="1400">
                <a:solidFill>
                  <a:srgbClr val="000000"/>
                </a:solidFill>
              </a:endParaRPr>
            </a:p>
          </p:txBody>
        </p:sp>
        <p:sp>
          <p:nvSpPr>
            <p:cNvPr id="93208" name="Line 19"/>
            <p:cNvSpPr>
              <a:spLocks noChangeShapeType="1"/>
            </p:cNvSpPr>
            <p:nvPr/>
          </p:nvSpPr>
          <p:spPr bwMode="auto">
            <a:xfrm>
              <a:off x="3481388" y="4995863"/>
              <a:ext cx="1619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198" name="Freeform 20"/>
          <p:cNvSpPr>
            <a:spLocks/>
          </p:cNvSpPr>
          <p:nvPr/>
        </p:nvSpPr>
        <p:spPr bwMode="auto">
          <a:xfrm>
            <a:off x="3538538" y="4024313"/>
            <a:ext cx="1054100" cy="674687"/>
          </a:xfrm>
          <a:custGeom>
            <a:avLst/>
            <a:gdLst>
              <a:gd name="T0" fmla="*/ 2147483646 w 664"/>
              <a:gd name="T1" fmla="*/ 2147483646 h 425"/>
              <a:gd name="T2" fmla="*/ 2147483646 w 664"/>
              <a:gd name="T3" fmla="*/ 0 h 425"/>
              <a:gd name="T4" fmla="*/ 0 60000 65536"/>
              <a:gd name="T5" fmla="*/ 0 60000 65536"/>
              <a:gd name="T6" fmla="*/ 0 w 664"/>
              <a:gd name="T7" fmla="*/ 0 h 425"/>
              <a:gd name="T8" fmla="*/ 664 w 664"/>
              <a:gd name="T9" fmla="*/ 425 h 425"/>
            </a:gdLst>
            <a:ahLst/>
            <a:cxnLst>
              <a:cxn ang="T4">
                <a:pos x="T0" y="T1"/>
              </a:cxn>
              <a:cxn ang="T5">
                <a:pos x="T2" y="T3"/>
              </a:cxn>
            </a:cxnLst>
            <a:rect l="T6" t="T7" r="T8" b="T9"/>
            <a:pathLst>
              <a:path w="664" h="425">
                <a:moveTo>
                  <a:pt x="241" y="20"/>
                </a:moveTo>
                <a:cubicBezTo>
                  <a:pt x="0" y="393"/>
                  <a:pt x="664" y="425"/>
                  <a:pt x="388"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99" name="Line 21"/>
          <p:cNvSpPr>
            <a:spLocks noChangeShapeType="1"/>
          </p:cNvSpPr>
          <p:nvPr/>
        </p:nvSpPr>
        <p:spPr bwMode="auto">
          <a:xfrm>
            <a:off x="1614488" y="2857500"/>
            <a:ext cx="8032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0" name="Text Box 22"/>
          <p:cNvSpPr txBox="1">
            <a:spLocks noChangeArrowheads="1"/>
          </p:cNvSpPr>
          <p:nvPr/>
        </p:nvSpPr>
        <p:spPr bwMode="auto">
          <a:xfrm>
            <a:off x="1487488" y="2849563"/>
            <a:ext cx="14859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base=1</a:t>
            </a:r>
          </a:p>
          <a:p>
            <a:pPr algn="l" eaLnBrk="1" hangingPunct="1"/>
            <a:r>
              <a:rPr lang="en-US" altLang="x-none" sz="1400">
                <a:solidFill>
                  <a:srgbClr val="000000"/>
                </a:solidFill>
                <a:latin typeface="Arial" charset="0"/>
              </a:rPr>
              <a:t>nextseqnum=1</a:t>
            </a:r>
            <a:endParaRPr lang="en-US" altLang="x-none">
              <a:solidFill>
                <a:srgbClr val="000000"/>
              </a:solidFill>
            </a:endParaRPr>
          </a:p>
        </p:txBody>
      </p:sp>
      <p:grpSp>
        <p:nvGrpSpPr>
          <p:cNvPr id="5" name="Group 26"/>
          <p:cNvGrpSpPr>
            <a:grpSpLocks/>
          </p:cNvGrpSpPr>
          <p:nvPr/>
        </p:nvGrpSpPr>
        <p:grpSpPr bwMode="auto">
          <a:xfrm>
            <a:off x="1406525" y="3937000"/>
            <a:ext cx="2047875" cy="531813"/>
            <a:chOff x="1406525" y="3937000"/>
            <a:chExt cx="2047875" cy="531813"/>
          </a:xfrm>
        </p:grpSpPr>
        <p:sp>
          <p:nvSpPr>
            <p:cNvPr id="93205" name="Text Box 23"/>
            <p:cNvSpPr txBox="1">
              <a:spLocks noChangeArrowheads="1"/>
            </p:cNvSpPr>
            <p:nvPr/>
          </p:nvSpPr>
          <p:spPr bwMode="auto">
            <a:xfrm>
              <a:off x="1406525" y="3937000"/>
              <a:ext cx="20478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rdt_rcv(rcvpkt) </a:t>
              </a:r>
            </a:p>
            <a:p>
              <a:pPr algn="l" eaLnBrk="1" hangingPunct="1"/>
              <a:r>
                <a:rPr lang="en-US" altLang="x-none" sz="1400">
                  <a:solidFill>
                    <a:srgbClr val="000000"/>
                  </a:solidFill>
                  <a:latin typeface="Arial" charset="0"/>
                </a:rPr>
                <a:t>   &amp;&amp; corrupt(rcvpkt)</a:t>
              </a:r>
              <a:r>
                <a:rPr lang="en-US" altLang="x-none" sz="1000">
                  <a:solidFill>
                    <a:srgbClr val="000000"/>
                  </a:solidFill>
                  <a:latin typeface="Arial" charset="0"/>
                </a:rPr>
                <a:t> </a:t>
              </a:r>
            </a:p>
            <a:p>
              <a:pPr algn="l" eaLnBrk="1" hangingPunct="1"/>
              <a:endParaRPr lang="en-US" altLang="x-none">
                <a:solidFill>
                  <a:srgbClr val="000000"/>
                </a:solidFill>
              </a:endParaRPr>
            </a:p>
          </p:txBody>
        </p:sp>
        <p:sp>
          <p:nvSpPr>
            <p:cNvPr id="93206" name="Line 24"/>
            <p:cNvSpPr>
              <a:spLocks noChangeShapeType="1"/>
            </p:cNvSpPr>
            <p:nvPr/>
          </p:nvSpPr>
          <p:spPr bwMode="auto">
            <a:xfrm flipV="1">
              <a:off x="1487488" y="4468813"/>
              <a:ext cx="15208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202" name="Freeform 25"/>
          <p:cNvSpPr>
            <a:spLocks/>
          </p:cNvSpPr>
          <p:nvPr/>
        </p:nvSpPr>
        <p:spPr bwMode="auto">
          <a:xfrm>
            <a:off x="2932113" y="3798888"/>
            <a:ext cx="695325" cy="638175"/>
          </a:xfrm>
          <a:custGeom>
            <a:avLst/>
            <a:gdLst>
              <a:gd name="T0" fmla="*/ 2147483646 w 1095"/>
              <a:gd name="T1" fmla="*/ 0 h 1005"/>
              <a:gd name="T2" fmla="*/ 2147483646 w 1095"/>
              <a:gd name="T3" fmla="*/ 2147483646 h 1005"/>
              <a:gd name="T4" fmla="*/ 0 60000 65536"/>
              <a:gd name="T5" fmla="*/ 0 60000 65536"/>
              <a:gd name="T6" fmla="*/ 0 w 1095"/>
              <a:gd name="T7" fmla="*/ 0 h 1005"/>
              <a:gd name="T8" fmla="*/ 1095 w 1095"/>
              <a:gd name="T9" fmla="*/ 1005 h 1005"/>
            </a:gdLst>
            <a:ahLst/>
            <a:cxnLst>
              <a:cxn ang="T4">
                <a:pos x="T0" y="T1"/>
              </a:cxn>
              <a:cxn ang="T5">
                <a:pos x="T2" y="T3"/>
              </a:cxn>
            </a:cxnLst>
            <a:rect l="T6" t="T7" r="T8" b="T9"/>
            <a:pathLst>
              <a:path w="1095" h="1005">
                <a:moveTo>
                  <a:pt x="1005" y="0"/>
                </a:moveTo>
                <a:cubicBezTo>
                  <a:pt x="0" y="30"/>
                  <a:pt x="645" y="1005"/>
                  <a:pt x="1095" y="16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203" name="Text Box 26"/>
          <p:cNvSpPr txBox="1">
            <a:spLocks noChangeArrowheads="1"/>
          </p:cNvSpPr>
          <p:nvPr/>
        </p:nvSpPr>
        <p:spPr bwMode="auto">
          <a:xfrm>
            <a:off x="1530350" y="252730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Symbol" charset="2"/>
              </a:rPr>
              <a:t>L</a:t>
            </a:r>
          </a:p>
        </p:txBody>
      </p:sp>
      <p:pic>
        <p:nvPicPr>
          <p:cNvPr id="93204" name="Picture 5" descr="gbn_seqnum"/>
          <p:cNvPicPr>
            <a:picLocks noChangeAspect="1" noChangeArrowheads="1"/>
          </p:cNvPicPr>
          <p:nvPr/>
        </p:nvPicPr>
        <p:blipFill>
          <a:blip r:embed="rId3">
            <a:extLst>
              <a:ext uri="{28A0092B-C50C-407E-A947-70E740481C1C}">
                <a14:useLocalDpi xmlns:a14="http://schemas.microsoft.com/office/drawing/2010/main" val="0"/>
              </a:ext>
            </a:extLst>
          </a:blip>
          <a:srcRect t="-319" r="47192"/>
          <a:stretch>
            <a:fillRect/>
          </a:stretch>
        </p:blipFill>
        <p:spPr bwMode="auto">
          <a:xfrm>
            <a:off x="5614988" y="4710113"/>
            <a:ext cx="3265487"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Slide Number Placeholder 4">
            <a:extLst>
              <a:ext uri="{FF2B5EF4-FFF2-40B4-BE49-F238E27FC236}">
                <a16:creationId xmlns:a16="http://schemas.microsoft.com/office/drawing/2014/main" id="{9C629ED1-2F3C-B442-B287-6DB73F7878C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26</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6" grpId="0" animBg="1"/>
      <p:bldP spid="24587" grpId="0" animBg="1"/>
      <p:bldP spid="24588" grpId="0"/>
      <p:bldP spid="245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200" u="sng">
                <a:solidFill>
                  <a:srgbClr val="3333CC"/>
                </a:solidFill>
                <a:latin typeface="Comic Sans MS" charset="0"/>
              </a:rPr>
              <a:t>GBN: Receiver FSM</a:t>
            </a:r>
            <a:endParaRPr lang="en-US" altLang="x-none" sz="4000" u="sng">
              <a:solidFill>
                <a:srgbClr val="3333CC"/>
              </a:solidFill>
              <a:latin typeface="Comic Sans MS" charset="0"/>
            </a:endParaRPr>
          </a:p>
        </p:txBody>
      </p:sp>
      <p:sp>
        <p:nvSpPr>
          <p:cNvPr id="97283" name="Rectangle 5"/>
          <p:cNvSpPr>
            <a:spLocks noChangeArrowheads="1"/>
          </p:cNvSpPr>
          <p:nvPr/>
        </p:nvSpPr>
        <p:spPr bwMode="auto">
          <a:xfrm>
            <a:off x="801688" y="3641725"/>
            <a:ext cx="8148637"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ZapfDingbats" charset="0"/>
              <a:buNone/>
            </a:pPr>
            <a:r>
              <a:rPr lang="en-US" altLang="x-none" dirty="0">
                <a:solidFill>
                  <a:srgbClr val="000000"/>
                </a:solidFill>
                <a:latin typeface="Comic Sans MS" charset="0"/>
              </a:rPr>
              <a:t>Only state: </a:t>
            </a:r>
            <a:r>
              <a:rPr lang="en-US" altLang="x-none" sz="2000" b="1" dirty="0" err="1">
                <a:solidFill>
                  <a:srgbClr val="000000"/>
                </a:solidFill>
                <a:latin typeface="Courier New" charset="0"/>
              </a:rPr>
              <a:t>expectedseqnum</a:t>
            </a:r>
            <a:endParaRPr lang="en-US" altLang="x-none" sz="2000" b="1" dirty="0">
              <a:solidFill>
                <a:srgbClr val="000000"/>
              </a:solidFill>
              <a:latin typeface="Courier New" charset="0"/>
            </a:endParaRPr>
          </a:p>
          <a:p>
            <a:pPr algn="l" eaLnBrk="1" hangingPunct="1">
              <a:spcBef>
                <a:spcPct val="20000"/>
              </a:spcBef>
              <a:buClr>
                <a:srgbClr val="3333CC"/>
              </a:buClr>
              <a:buSzPct val="85000"/>
              <a:buFont typeface="Wingdings" pitchFamily="2" charset="2"/>
              <a:buChar char="q"/>
            </a:pPr>
            <a:r>
              <a:rPr lang="en-US" altLang="x-none" dirty="0">
                <a:solidFill>
                  <a:srgbClr val="000000"/>
                </a:solidFill>
                <a:latin typeface="Comic Sans MS" charset="0"/>
              </a:rPr>
              <a:t>out-of-order </a:t>
            </a:r>
            <a:r>
              <a:rPr lang="en-US" altLang="x-none" dirty="0" err="1">
                <a:solidFill>
                  <a:srgbClr val="000000"/>
                </a:solidFill>
                <a:latin typeface="Comic Sans MS" charset="0"/>
              </a:rPr>
              <a:t>pkt</a:t>
            </a:r>
            <a:r>
              <a:rPr lang="en-US" altLang="x-none" dirty="0">
                <a:solidFill>
                  <a:srgbClr val="000000"/>
                </a:solidFill>
                <a:latin typeface="Comic Sans MS" charset="0"/>
              </a:rPr>
              <a:t>: </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discard (don</a:t>
            </a:r>
            <a:r>
              <a:rPr lang="ja-JP" altLang="en-US" sz="2000">
                <a:solidFill>
                  <a:srgbClr val="000000"/>
                </a:solidFill>
                <a:latin typeface="Comic Sans MS" charset="0"/>
              </a:rPr>
              <a:t>’</a:t>
            </a:r>
            <a:r>
              <a:rPr lang="en-US" altLang="ja-JP" sz="2000" dirty="0">
                <a:solidFill>
                  <a:srgbClr val="000000"/>
                </a:solidFill>
                <a:latin typeface="Comic Sans MS" charset="0"/>
              </a:rPr>
              <a:t>t buffer) -&gt; </a:t>
            </a:r>
            <a:r>
              <a:rPr lang="en-US" altLang="ja-JP" sz="2000" dirty="0">
                <a:solidFill>
                  <a:srgbClr val="FF0000"/>
                </a:solidFill>
                <a:latin typeface="Comic Sans MS" charset="0"/>
              </a:rPr>
              <a:t>no receiver buffering</a:t>
            </a:r>
            <a:r>
              <a:rPr lang="en-US" altLang="ja-JP" sz="2000" dirty="0">
                <a:solidFill>
                  <a:srgbClr val="000000"/>
                </a:solidFill>
                <a:latin typeface="Comic Sans MS" charset="0"/>
              </a:rPr>
              <a:t>!</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zh-CN" sz="2000" dirty="0">
                <a:solidFill>
                  <a:srgbClr val="000000"/>
                </a:solidFill>
                <a:latin typeface="Comic Sans MS" charset="0"/>
                <a:ea typeface="宋体" charset="-122"/>
              </a:rPr>
              <a:t>r</a:t>
            </a:r>
            <a:r>
              <a:rPr lang="en-US" altLang="x-none" sz="2000" dirty="0">
                <a:solidFill>
                  <a:srgbClr val="000000"/>
                </a:solidFill>
                <a:latin typeface="Comic Sans MS" charset="0"/>
              </a:rPr>
              <a:t>e-ACK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with highest in-order </a:t>
            </a:r>
            <a:r>
              <a:rPr lang="en-US" altLang="x-none" sz="2000" dirty="0" err="1">
                <a:solidFill>
                  <a:srgbClr val="000000"/>
                </a:solidFill>
                <a:latin typeface="Comic Sans MS" charset="0"/>
              </a:rPr>
              <a:t>seq</a:t>
            </a:r>
            <a:r>
              <a:rPr lang="en-US" altLang="x-none" sz="2000" dirty="0">
                <a:solidFill>
                  <a:srgbClr val="000000"/>
                </a:solidFill>
                <a:latin typeface="Comic Sans MS" charset="0"/>
              </a:rPr>
              <a:t> #</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may generate duplicate ACKs</a:t>
            </a:r>
          </a:p>
        </p:txBody>
      </p:sp>
      <p:sp>
        <p:nvSpPr>
          <p:cNvPr id="95236" name="Oval 6"/>
          <p:cNvSpPr>
            <a:spLocks noChangeArrowheads="1"/>
          </p:cNvSpPr>
          <p:nvPr/>
        </p:nvSpPr>
        <p:spPr bwMode="auto">
          <a:xfrm>
            <a:off x="3159125" y="2041525"/>
            <a:ext cx="666750" cy="657225"/>
          </a:xfrm>
          <a:prstGeom prst="ellipse">
            <a:avLst/>
          </a:prstGeom>
          <a:solidFill>
            <a:srgbClr val="FFFFFF"/>
          </a:solidFill>
          <a:ln w="19050">
            <a:solidFill>
              <a:srgbClr val="000000"/>
            </a:solidFill>
            <a:round/>
            <a:headEnd/>
            <a:tailEnd/>
          </a:ln>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95237" name="Text Box 7"/>
          <p:cNvSpPr txBox="1">
            <a:spLocks noChangeArrowheads="1"/>
          </p:cNvSpPr>
          <p:nvPr/>
        </p:nvSpPr>
        <p:spPr bwMode="auto">
          <a:xfrm>
            <a:off x="3068638" y="2209800"/>
            <a:ext cx="8001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Wait</a:t>
            </a:r>
            <a:endParaRPr lang="en-US" altLang="x-none" sz="1600">
              <a:solidFill>
                <a:srgbClr val="000000"/>
              </a:solidFill>
            </a:endParaRPr>
          </a:p>
        </p:txBody>
      </p:sp>
      <p:sp>
        <p:nvSpPr>
          <p:cNvPr id="95238" name="Line 8"/>
          <p:cNvSpPr>
            <a:spLocks noChangeShapeType="1"/>
          </p:cNvSpPr>
          <p:nvPr/>
        </p:nvSpPr>
        <p:spPr bwMode="auto">
          <a:xfrm>
            <a:off x="844550" y="1881188"/>
            <a:ext cx="2298700" cy="4746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7" name="Text Box 9"/>
          <p:cNvSpPr txBox="1">
            <a:spLocks noChangeArrowheads="1"/>
          </p:cNvSpPr>
          <p:nvPr/>
        </p:nvSpPr>
        <p:spPr bwMode="auto">
          <a:xfrm>
            <a:off x="2470150" y="1517650"/>
            <a:ext cx="16176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udt_send(sndpkt)</a:t>
            </a:r>
            <a:endParaRPr lang="en-US" altLang="x-none" sz="1400">
              <a:solidFill>
                <a:srgbClr val="000000"/>
              </a:solidFill>
            </a:endParaRPr>
          </a:p>
        </p:txBody>
      </p:sp>
      <p:sp>
        <p:nvSpPr>
          <p:cNvPr id="97288" name="Text Box 10"/>
          <p:cNvSpPr txBox="1">
            <a:spLocks noChangeArrowheads="1"/>
          </p:cNvSpPr>
          <p:nvPr/>
        </p:nvSpPr>
        <p:spPr bwMode="auto">
          <a:xfrm>
            <a:off x="2509838" y="1241425"/>
            <a:ext cx="7254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default</a:t>
            </a:r>
            <a:endParaRPr lang="en-US" altLang="x-none" sz="1400">
              <a:solidFill>
                <a:srgbClr val="000000"/>
              </a:solidFill>
            </a:endParaRPr>
          </a:p>
          <a:p>
            <a:pPr algn="l" eaLnBrk="1" hangingPunct="1"/>
            <a:endParaRPr lang="en-US" altLang="x-none">
              <a:solidFill>
                <a:srgbClr val="000000"/>
              </a:solidFill>
            </a:endParaRPr>
          </a:p>
        </p:txBody>
      </p:sp>
      <p:sp>
        <p:nvSpPr>
          <p:cNvPr id="97289" name="Line 11"/>
          <p:cNvSpPr>
            <a:spLocks noChangeShapeType="1"/>
          </p:cNvSpPr>
          <p:nvPr/>
        </p:nvSpPr>
        <p:spPr bwMode="auto">
          <a:xfrm>
            <a:off x="2590800" y="1538288"/>
            <a:ext cx="8159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0" name="Freeform 12"/>
          <p:cNvSpPr>
            <a:spLocks/>
          </p:cNvSpPr>
          <p:nvPr/>
        </p:nvSpPr>
        <p:spPr bwMode="auto">
          <a:xfrm>
            <a:off x="3832225" y="1784350"/>
            <a:ext cx="828675"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1" name="Text Box 13"/>
          <p:cNvSpPr txBox="1">
            <a:spLocks noChangeArrowheads="1"/>
          </p:cNvSpPr>
          <p:nvPr/>
        </p:nvSpPr>
        <p:spPr bwMode="auto">
          <a:xfrm>
            <a:off x="4325938" y="1554163"/>
            <a:ext cx="35702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rdt_rcv(rcvpkt)</a:t>
            </a:r>
          </a:p>
          <a:p>
            <a:pPr algn="l" eaLnBrk="1" hangingPunct="1"/>
            <a:r>
              <a:rPr lang="en-US" altLang="x-none" sz="1400">
                <a:solidFill>
                  <a:srgbClr val="000000"/>
                </a:solidFill>
                <a:latin typeface="Arial" charset="0"/>
              </a:rPr>
              <a:t>  &amp;&amp; notcurrupt(rcvpkt)</a:t>
            </a:r>
          </a:p>
          <a:p>
            <a:pPr algn="l" eaLnBrk="1" hangingPunct="1"/>
            <a:r>
              <a:rPr lang="en-US" altLang="x-none" sz="1400">
                <a:solidFill>
                  <a:srgbClr val="000000"/>
                </a:solidFill>
                <a:latin typeface="Arial" charset="0"/>
              </a:rPr>
              <a:t>  &amp;&amp; hasseqnum(rcvpkt,expectedseqnum) </a:t>
            </a:r>
            <a:endParaRPr lang="en-US" altLang="x-none" sz="1400">
              <a:solidFill>
                <a:srgbClr val="000000"/>
              </a:solidFill>
            </a:endParaRPr>
          </a:p>
        </p:txBody>
      </p:sp>
      <p:sp>
        <p:nvSpPr>
          <p:cNvPr id="97292" name="Line 14"/>
          <p:cNvSpPr>
            <a:spLocks noChangeShapeType="1"/>
          </p:cNvSpPr>
          <p:nvPr/>
        </p:nvSpPr>
        <p:spPr bwMode="auto">
          <a:xfrm>
            <a:off x="4395788" y="2246313"/>
            <a:ext cx="31750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3" name="Text Box 15"/>
          <p:cNvSpPr txBox="1">
            <a:spLocks noChangeArrowheads="1"/>
          </p:cNvSpPr>
          <p:nvPr/>
        </p:nvSpPr>
        <p:spPr bwMode="auto">
          <a:xfrm>
            <a:off x="4330700" y="2289175"/>
            <a:ext cx="431482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extract(rcvpkt,data)</a:t>
            </a:r>
          </a:p>
          <a:p>
            <a:pPr algn="l" eaLnBrk="1" hangingPunct="1"/>
            <a:r>
              <a:rPr lang="en-US" altLang="x-none" sz="1400">
                <a:solidFill>
                  <a:srgbClr val="000000"/>
                </a:solidFill>
                <a:latin typeface="Arial" charset="0"/>
              </a:rPr>
              <a:t>deliver_data(data)</a:t>
            </a:r>
          </a:p>
          <a:p>
            <a:pPr algn="l" eaLnBrk="1" hangingPunct="1"/>
            <a:r>
              <a:rPr lang="en-US" altLang="x-none" sz="1400">
                <a:solidFill>
                  <a:srgbClr val="000000"/>
                </a:solidFill>
                <a:latin typeface="Arial" charset="0"/>
              </a:rPr>
              <a:t>sndpkt = make_pkt(expectedseqnum,ACK,chksum)</a:t>
            </a:r>
          </a:p>
          <a:p>
            <a:pPr algn="l" eaLnBrk="1" hangingPunct="1"/>
            <a:r>
              <a:rPr lang="en-US" altLang="x-none" sz="1400">
                <a:solidFill>
                  <a:srgbClr val="000000"/>
                </a:solidFill>
                <a:latin typeface="Arial" charset="0"/>
              </a:rPr>
              <a:t>udt_send(sndpkt)</a:t>
            </a:r>
          </a:p>
          <a:p>
            <a:pPr algn="l" eaLnBrk="1" hangingPunct="1"/>
            <a:r>
              <a:rPr lang="en-US" altLang="x-none" sz="1400">
                <a:solidFill>
                  <a:srgbClr val="000000"/>
                </a:solidFill>
                <a:latin typeface="Arial" charset="0"/>
              </a:rPr>
              <a:t>expectedseqnum++</a:t>
            </a:r>
            <a:endParaRPr lang="en-US" altLang="x-none" sz="1400">
              <a:solidFill>
                <a:srgbClr val="000000"/>
              </a:solidFill>
            </a:endParaRPr>
          </a:p>
        </p:txBody>
      </p:sp>
      <p:sp>
        <p:nvSpPr>
          <p:cNvPr id="97294" name="Freeform 16"/>
          <p:cNvSpPr>
            <a:spLocks/>
          </p:cNvSpPr>
          <p:nvPr/>
        </p:nvSpPr>
        <p:spPr bwMode="auto">
          <a:xfrm rot="5142103" flipH="1">
            <a:off x="3217863" y="1309687"/>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47" name="Line 17"/>
          <p:cNvSpPr>
            <a:spLocks noChangeShapeType="1"/>
          </p:cNvSpPr>
          <p:nvPr/>
        </p:nvSpPr>
        <p:spPr bwMode="auto">
          <a:xfrm>
            <a:off x="784225" y="2293938"/>
            <a:ext cx="1238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8" name="Text Box 18"/>
          <p:cNvSpPr txBox="1">
            <a:spLocks noChangeArrowheads="1"/>
          </p:cNvSpPr>
          <p:nvPr/>
        </p:nvSpPr>
        <p:spPr bwMode="auto">
          <a:xfrm>
            <a:off x="693738" y="2314575"/>
            <a:ext cx="3641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expectedseqnum=1</a:t>
            </a:r>
          </a:p>
          <a:p>
            <a:pPr algn="l" eaLnBrk="1" hangingPunct="1"/>
            <a:r>
              <a:rPr lang="en-US" altLang="x-none" sz="1400">
                <a:solidFill>
                  <a:srgbClr val="000000"/>
                </a:solidFill>
                <a:latin typeface="Arial" charset="0"/>
              </a:rPr>
              <a:t>sndpkt =    </a:t>
            </a:r>
          </a:p>
          <a:p>
            <a:pPr algn="l" eaLnBrk="1" hangingPunct="1"/>
            <a:r>
              <a:rPr lang="en-US" altLang="x-none" sz="1400">
                <a:solidFill>
                  <a:srgbClr val="000000"/>
                </a:solidFill>
                <a:latin typeface="Arial" charset="0"/>
              </a:rPr>
              <a:t>  make_pkt(expectedseqnum,ACK,chksum)</a:t>
            </a:r>
          </a:p>
          <a:p>
            <a:pPr algn="l" eaLnBrk="1" hangingPunct="1"/>
            <a:endParaRPr lang="en-US" altLang="x-none" sz="1400">
              <a:solidFill>
                <a:srgbClr val="000000"/>
              </a:solidFill>
            </a:endParaRPr>
          </a:p>
          <a:p>
            <a:pPr algn="l" eaLnBrk="1" hangingPunct="1"/>
            <a:endParaRPr lang="en-US" altLang="x-none">
              <a:solidFill>
                <a:srgbClr val="000000"/>
              </a:solidFill>
            </a:endParaRPr>
          </a:p>
        </p:txBody>
      </p:sp>
      <p:sp>
        <p:nvSpPr>
          <p:cNvPr id="95249" name="Text Box 19"/>
          <p:cNvSpPr txBox="1">
            <a:spLocks noChangeArrowheads="1"/>
          </p:cNvSpPr>
          <p:nvPr/>
        </p:nvSpPr>
        <p:spPr bwMode="auto">
          <a:xfrm>
            <a:off x="730250" y="199072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Symbol" charset="2"/>
              </a:rPr>
              <a:t>L</a:t>
            </a:r>
          </a:p>
        </p:txBody>
      </p:sp>
      <p:sp>
        <p:nvSpPr>
          <p:cNvPr id="19" name="Slide Number Placeholder 4">
            <a:extLst>
              <a:ext uri="{FF2B5EF4-FFF2-40B4-BE49-F238E27FC236}">
                <a16:creationId xmlns:a16="http://schemas.microsoft.com/office/drawing/2014/main" id="{2EA4F630-5334-B241-822B-1F661B95F6F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27</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2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7" grpId="0"/>
      <p:bldP spid="97288" grpId="0"/>
      <p:bldP spid="97289" grpId="0" animBg="1"/>
      <p:bldP spid="97290" grpId="0" animBg="1"/>
      <p:bldP spid="97291" grpId="0"/>
      <p:bldP spid="97292" grpId="0" animBg="1"/>
      <p:bldP spid="97293" grpId="0"/>
      <p:bldP spid="9729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15925" y="104775"/>
            <a:ext cx="7772400" cy="1143000"/>
          </a:xfrm>
        </p:spPr>
        <p:txBody>
          <a:bodyPr/>
          <a:lstStyle/>
          <a:p>
            <a:r>
              <a:rPr lang="en-US" altLang="x-none" sz="3600">
                <a:ea typeface="ＭＳ Ｐゴシック" charset="-128"/>
              </a:rPr>
              <a:t>GBN in</a:t>
            </a:r>
            <a:br>
              <a:rPr lang="en-US" altLang="x-none" sz="3600">
                <a:ea typeface="ＭＳ Ｐゴシック" charset="-128"/>
              </a:rPr>
            </a:br>
            <a:r>
              <a:rPr lang="en-US" altLang="x-none" sz="3600">
                <a:ea typeface="ＭＳ Ｐゴシック" charset="-128"/>
              </a:rPr>
              <a:t>Action</a:t>
            </a:r>
            <a:endParaRPr lang="en-US" altLang="x-none">
              <a:ea typeface="ＭＳ Ｐゴシック" charset="-128"/>
            </a:endParaRPr>
          </a:p>
        </p:txBody>
      </p:sp>
      <p:pic>
        <p:nvPicPr>
          <p:cNvPr id="97283" name="Picture 3" descr="gbn_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313" y="688975"/>
            <a:ext cx="5972175"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Text Box 4"/>
          <p:cNvSpPr txBox="1">
            <a:spLocks noChangeArrowheads="1"/>
          </p:cNvSpPr>
          <p:nvPr/>
        </p:nvSpPr>
        <p:spPr bwMode="auto">
          <a:xfrm>
            <a:off x="447675" y="1531938"/>
            <a:ext cx="1093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latin typeface="Comic Sans MS" charset="0"/>
              </a:rPr>
              <a:t>window</a:t>
            </a:r>
          </a:p>
          <a:p>
            <a:pPr algn="l" eaLnBrk="1" hangingPunct="1"/>
            <a:r>
              <a:rPr lang="en-US" altLang="x-none" sz="2000">
                <a:solidFill>
                  <a:srgbClr val="000000"/>
                </a:solidFill>
                <a:latin typeface="Comic Sans MS" charset="0"/>
              </a:rPr>
              <a:t>size = 4</a:t>
            </a:r>
            <a:endParaRPr lang="en-US" altLang="x-none" sz="1000">
              <a:solidFill>
                <a:srgbClr val="000000"/>
              </a:solidFill>
            </a:endParaRPr>
          </a:p>
        </p:txBody>
      </p:sp>
      <p:sp>
        <p:nvSpPr>
          <p:cNvPr id="6" name="Slide Number Placeholder 4">
            <a:extLst>
              <a:ext uri="{FF2B5EF4-FFF2-40B4-BE49-F238E27FC236}">
                <a16:creationId xmlns:a16="http://schemas.microsoft.com/office/drawing/2014/main" id="{72919A1E-E613-B740-8622-14E0E51734E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28</a:t>
            </a:fld>
            <a:endParaRPr lang="en-US" altLang="x-none" sz="1400" dirty="0">
              <a:latin typeface="Times New Roman"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33400" y="228600"/>
            <a:ext cx="8077200" cy="1143000"/>
          </a:xfrm>
        </p:spPr>
        <p:txBody>
          <a:bodyPr/>
          <a:lstStyle/>
          <a:p>
            <a:r>
              <a:rPr lang="en-US" altLang="zh-CN" sz="3600">
                <a:ea typeface="宋体" charset="-122"/>
              </a:rPr>
              <a:t>Analysis: Efficiency of </a:t>
            </a:r>
            <a:r>
              <a:rPr lang="en-US" altLang="x-none" sz="3600">
                <a:ea typeface="ＭＳ Ｐゴシック" charset="-128"/>
              </a:rPr>
              <a:t>Go-Back-n</a:t>
            </a:r>
          </a:p>
        </p:txBody>
      </p:sp>
      <p:sp>
        <p:nvSpPr>
          <p:cNvPr id="99331" name="Rectangle 3"/>
          <p:cNvSpPr>
            <a:spLocks noGrp="1" noChangeArrowheads="1"/>
          </p:cNvSpPr>
          <p:nvPr>
            <p:ph type="body" idx="1"/>
          </p:nvPr>
        </p:nvSpPr>
        <p:spPr>
          <a:xfrm>
            <a:off x="533400" y="1600200"/>
            <a:ext cx="8229600" cy="4648200"/>
          </a:xfrm>
        </p:spPr>
        <p:txBody>
          <a:bodyPr/>
          <a:lstStyle/>
          <a:p>
            <a:pPr>
              <a:buFont typeface="Wingdings" pitchFamily="2" charset="2"/>
              <a:buChar char="q"/>
            </a:pPr>
            <a:r>
              <a:rPr lang="en-US" altLang="zh-CN" dirty="0">
                <a:ea typeface="宋体" charset="-122"/>
              </a:rPr>
              <a:t>Assume window size W</a:t>
            </a: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Assume each packet is lost with probability p</a:t>
            </a: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On average, how many packets do we send for each data packet received?</a:t>
            </a:r>
            <a:endParaRPr lang="en-US" altLang="x-none" dirty="0">
              <a:ea typeface="ＭＳ Ｐゴシック" charset="-128"/>
            </a:endParaRPr>
          </a:p>
        </p:txBody>
      </p:sp>
      <p:sp>
        <p:nvSpPr>
          <p:cNvPr id="5" name="Slide Number Placeholder 4">
            <a:extLst>
              <a:ext uri="{FF2B5EF4-FFF2-40B4-BE49-F238E27FC236}">
                <a16:creationId xmlns:a16="http://schemas.microsoft.com/office/drawing/2014/main" id="{9ED267DE-FCD3-924B-ADA7-73266B6BA218}"/>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29</a:t>
            </a:fld>
            <a:endParaRPr lang="en-US" altLang="x-none" sz="1400" dirty="0">
              <a:latin typeface="Times New Roman"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212"/>
            <a:ext cx="8020050" cy="1143000"/>
          </a:xfrm>
        </p:spPr>
        <p:txBody>
          <a:bodyPr/>
          <a:lstStyle/>
          <a:p>
            <a:r>
              <a:rPr lang="en-US" altLang="x-none" sz="3600" dirty="0">
                <a:ea typeface="ＭＳ Ｐゴシック" charset="-128"/>
              </a:rPr>
              <a:t>Recap: rdt2.0</a:t>
            </a:r>
            <a:r>
              <a:rPr lang="en-US" altLang="zh-CN" sz="3600" dirty="0">
                <a:ea typeface="宋体" charset="-122"/>
              </a:rPr>
              <a:t>: Reliability allowing </a:t>
            </a:r>
            <a:r>
              <a:rPr lang="en-US" altLang="zh-CN" sz="3600">
                <a:ea typeface="宋体" charset="-122"/>
              </a:rPr>
              <a:t>only Data </a:t>
            </a:r>
            <a:r>
              <a:rPr lang="en-US" altLang="zh-CN" sz="3600" dirty="0" err="1">
                <a:ea typeface="宋体" charset="-122"/>
              </a:rPr>
              <a:t>Msg</a:t>
            </a:r>
            <a:r>
              <a:rPr lang="en-US" altLang="zh-CN" sz="3600" dirty="0">
                <a:ea typeface="宋体" charset="-122"/>
              </a:rPr>
              <a:t> Corruption</a:t>
            </a:r>
            <a:endParaRPr lang="en-US" sz="3600" dirty="0"/>
          </a:p>
        </p:txBody>
      </p:sp>
      <p:sp>
        <p:nvSpPr>
          <p:cNvPr id="9" name="Oval 3"/>
          <p:cNvSpPr>
            <a:spLocks noChangeArrowheads="1"/>
          </p:cNvSpPr>
          <p:nvPr/>
        </p:nvSpPr>
        <p:spPr bwMode="auto">
          <a:xfrm>
            <a:off x="669617" y="2412669"/>
            <a:ext cx="985837" cy="96202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10" name="Text Box 4"/>
          <p:cNvSpPr txBox="1">
            <a:spLocks noChangeArrowheads="1"/>
          </p:cNvSpPr>
          <p:nvPr/>
        </p:nvSpPr>
        <p:spPr bwMode="auto">
          <a:xfrm>
            <a:off x="753754" y="2555544"/>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Wait for </a:t>
            </a:r>
            <a:r>
              <a:rPr lang="en-US" altLang="zh-CN" sz="1600">
                <a:ea typeface="宋体" charset="-122"/>
              </a:rPr>
              <a:t>data</a:t>
            </a:r>
            <a:endParaRPr lang="en-US" altLang="x-none" sz="1600">
              <a:latin typeface="Times New Roman" charset="0"/>
            </a:endParaRPr>
          </a:p>
        </p:txBody>
      </p:sp>
      <p:grpSp>
        <p:nvGrpSpPr>
          <p:cNvPr id="11" name="Group 36"/>
          <p:cNvGrpSpPr>
            <a:grpSpLocks/>
          </p:cNvGrpSpPr>
          <p:nvPr/>
        </p:nvGrpSpPr>
        <p:grpSpPr bwMode="auto">
          <a:xfrm>
            <a:off x="3225492" y="2128507"/>
            <a:ext cx="2370137" cy="1254125"/>
            <a:chOff x="2049" y="1213"/>
            <a:chExt cx="1493" cy="790"/>
          </a:xfrm>
        </p:grpSpPr>
        <p:sp>
          <p:nvSpPr>
            <p:cNvPr id="12" name="Freeform 14"/>
            <p:cNvSpPr>
              <a:spLocks/>
            </p:cNvSpPr>
            <p:nvPr/>
          </p:nvSpPr>
          <p:spPr bwMode="auto">
            <a:xfrm>
              <a:off x="2049" y="1440"/>
              <a:ext cx="294" cy="563"/>
            </a:xfrm>
            <a:custGeom>
              <a:avLst/>
              <a:gdLst>
                <a:gd name="T0" fmla="*/ 0 w 735"/>
                <a:gd name="T1" fmla="*/ 1 h 1080"/>
                <a:gd name="T2" fmla="*/ 0 w 735"/>
                <a:gd name="T3" fmla="*/ 1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Text Box 15"/>
            <p:cNvSpPr txBox="1">
              <a:spLocks noChangeArrowheads="1"/>
            </p:cNvSpPr>
            <p:nvPr/>
          </p:nvSpPr>
          <p:spPr bwMode="auto">
            <a:xfrm>
              <a:off x="2244" y="1638"/>
              <a:ext cx="11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udt_send(sndpkt)</a:t>
              </a:r>
              <a:endParaRPr lang="en-US" altLang="x-none" sz="1600">
                <a:latin typeface="Times New Roman" charset="0"/>
              </a:endParaRPr>
            </a:p>
          </p:txBody>
        </p:sp>
        <p:sp>
          <p:nvSpPr>
            <p:cNvPr id="14" name="Text Box 16"/>
            <p:cNvSpPr txBox="1">
              <a:spLocks noChangeArrowheads="1"/>
            </p:cNvSpPr>
            <p:nvPr/>
          </p:nvSpPr>
          <p:spPr bwMode="auto">
            <a:xfrm>
              <a:off x="2228" y="1213"/>
              <a:ext cx="131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rdt_rcv(rcvpkt) &amp;&amp;</a:t>
              </a:r>
            </a:p>
            <a:p>
              <a:pPr eaLnBrk="1" hangingPunct="1"/>
              <a:r>
                <a:rPr lang="en-US" altLang="x-none" sz="1600"/>
                <a:t>   isNAK(rcvpkt)</a:t>
              </a:r>
              <a:endParaRPr lang="en-US" altLang="x-none" sz="1600">
                <a:latin typeface="Times New Roman" charset="0"/>
              </a:endParaRPr>
            </a:p>
          </p:txBody>
        </p:sp>
        <p:sp>
          <p:nvSpPr>
            <p:cNvPr id="15" name="Line 17"/>
            <p:cNvSpPr>
              <a:spLocks noChangeShapeType="1"/>
            </p:cNvSpPr>
            <p:nvPr/>
          </p:nvSpPr>
          <p:spPr bwMode="auto">
            <a:xfrm>
              <a:off x="2303" y="1638"/>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 name="Line 25"/>
          <p:cNvSpPr>
            <a:spLocks noChangeShapeType="1"/>
          </p:cNvSpPr>
          <p:nvPr/>
        </p:nvSpPr>
        <p:spPr bwMode="auto">
          <a:xfrm>
            <a:off x="6306829" y="3700132"/>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 name="Group 41"/>
          <p:cNvGrpSpPr>
            <a:grpSpLocks/>
          </p:cNvGrpSpPr>
          <p:nvPr/>
        </p:nvGrpSpPr>
        <p:grpSpPr bwMode="auto">
          <a:xfrm>
            <a:off x="6546542" y="2555544"/>
            <a:ext cx="1924050" cy="1265238"/>
            <a:chOff x="4141" y="1482"/>
            <a:chExt cx="1212" cy="797"/>
          </a:xfrm>
        </p:grpSpPr>
        <p:grpSp>
          <p:nvGrpSpPr>
            <p:cNvPr id="18" name="Group 18"/>
            <p:cNvGrpSpPr>
              <a:grpSpLocks/>
            </p:cNvGrpSpPr>
            <p:nvPr/>
          </p:nvGrpSpPr>
          <p:grpSpPr bwMode="auto">
            <a:xfrm>
              <a:off x="4141" y="1482"/>
              <a:ext cx="1212" cy="541"/>
              <a:chOff x="2222" y="2660"/>
              <a:chExt cx="1212" cy="541"/>
            </a:xfrm>
          </p:grpSpPr>
          <p:sp>
            <p:nvSpPr>
              <p:cNvPr id="20" name="Text Box 19"/>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udt_send(NAK)</a:t>
                </a:r>
                <a:endParaRPr lang="en-US" altLang="x-none" sz="1600">
                  <a:latin typeface="Times New Roman" charset="0"/>
                </a:endParaRPr>
              </a:p>
            </p:txBody>
          </p:sp>
          <p:sp>
            <p:nvSpPr>
              <p:cNvPr id="21" name="Text Box 20"/>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rdt_rcv(rcvpkt) &amp;&amp; </a:t>
                </a:r>
              </a:p>
              <a:p>
                <a:pPr eaLnBrk="1" hangingPunct="1"/>
                <a:r>
                  <a:rPr lang="en-US" altLang="x-none" sz="1600"/>
                  <a:t>  corrupt(rcvpkt)</a:t>
                </a:r>
                <a:endParaRPr lang="en-US" altLang="x-none" sz="1600">
                  <a:latin typeface="Times New Roman" charset="0"/>
                </a:endParaRPr>
              </a:p>
            </p:txBody>
          </p:sp>
          <p:sp>
            <p:nvSpPr>
              <p:cNvPr id="22" name="Line 21"/>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 name="Freeform 26"/>
            <p:cNvSpPr>
              <a:spLocks/>
            </p:cNvSpPr>
            <p:nvPr/>
          </p:nvSpPr>
          <p:spPr bwMode="auto">
            <a:xfrm>
              <a:off x="4203" y="1983"/>
              <a:ext cx="792" cy="296"/>
            </a:xfrm>
            <a:custGeom>
              <a:avLst/>
              <a:gdLst>
                <a:gd name="T0" fmla="*/ 1 w 1500"/>
                <a:gd name="T1" fmla="*/ 0 h 740"/>
                <a:gd name="T2" fmla="*/ 1 w 1500"/>
                <a:gd name="T3" fmla="*/ 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 name="Group 27"/>
          <p:cNvGrpSpPr>
            <a:grpSpLocks/>
          </p:cNvGrpSpPr>
          <p:nvPr/>
        </p:nvGrpSpPr>
        <p:grpSpPr bwMode="auto">
          <a:xfrm>
            <a:off x="6737042" y="3771569"/>
            <a:ext cx="1217612" cy="962025"/>
            <a:chOff x="1390" y="3347"/>
            <a:chExt cx="767" cy="606"/>
          </a:xfrm>
        </p:grpSpPr>
        <p:sp>
          <p:nvSpPr>
            <p:cNvPr id="24" name="Oval 28"/>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25" name="Text Box 29"/>
            <p:cNvSpPr txBox="1">
              <a:spLocks noChangeArrowheads="1"/>
            </p:cNvSpPr>
            <p:nvPr/>
          </p:nvSpPr>
          <p:spPr bwMode="auto">
            <a:xfrm>
              <a:off x="1401" y="3445"/>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Wait for </a:t>
              </a:r>
              <a:r>
                <a:rPr lang="en-US" altLang="zh-CN" sz="1600">
                  <a:ea typeface="宋体" charset="-122"/>
                </a:rPr>
                <a:t>data</a:t>
              </a:r>
              <a:endParaRPr lang="en-US" altLang="x-none" sz="1600">
                <a:latin typeface="Times New Roman" charset="0"/>
              </a:endParaRPr>
            </a:p>
          </p:txBody>
        </p:sp>
      </p:grpSp>
      <p:grpSp>
        <p:nvGrpSpPr>
          <p:cNvPr id="26" name="Group 42"/>
          <p:cNvGrpSpPr>
            <a:grpSpLocks/>
          </p:cNvGrpSpPr>
          <p:nvPr/>
        </p:nvGrpSpPr>
        <p:grpSpPr bwMode="auto">
          <a:xfrm>
            <a:off x="6270317" y="4666919"/>
            <a:ext cx="2165350" cy="1470025"/>
            <a:chOff x="3967" y="2812"/>
            <a:chExt cx="1364" cy="926"/>
          </a:xfrm>
        </p:grpSpPr>
        <p:sp>
          <p:nvSpPr>
            <p:cNvPr id="27" name="Text Box 7"/>
            <p:cNvSpPr txBox="1">
              <a:spLocks noChangeArrowheads="1"/>
            </p:cNvSpPr>
            <p:nvPr/>
          </p:nvSpPr>
          <p:spPr bwMode="auto">
            <a:xfrm>
              <a:off x="3981" y="3348"/>
              <a:ext cx="135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extract(rcvpkt,data)</a:t>
              </a:r>
            </a:p>
            <a:p>
              <a:pPr eaLnBrk="1" hangingPunct="1"/>
              <a:r>
                <a:rPr lang="en-US" altLang="x-none" sz="1600"/>
                <a:t>deliver_data(data)</a:t>
              </a:r>
            </a:p>
            <a:p>
              <a:pPr eaLnBrk="1" hangingPunct="1"/>
              <a:r>
                <a:rPr lang="en-US" altLang="x-none" sz="1600"/>
                <a:t>udt_send(ACK)</a:t>
              </a:r>
              <a:endParaRPr lang="en-US" altLang="x-none" sz="1600">
                <a:latin typeface="Times New Roman" charset="0"/>
              </a:endParaRPr>
            </a:p>
          </p:txBody>
        </p:sp>
        <p:sp>
          <p:nvSpPr>
            <p:cNvPr id="28" name="Text Box 8"/>
            <p:cNvSpPr txBox="1">
              <a:spLocks noChangeArrowheads="1"/>
            </p:cNvSpPr>
            <p:nvPr/>
          </p:nvSpPr>
          <p:spPr bwMode="auto">
            <a:xfrm>
              <a:off x="3967" y="3012"/>
              <a:ext cx="135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rdt_rcv(rcvpkt) &amp;&amp; </a:t>
              </a:r>
            </a:p>
            <a:p>
              <a:pPr eaLnBrk="1" hangingPunct="1"/>
              <a:r>
                <a:rPr lang="en-US" altLang="x-none" sz="1600"/>
                <a:t>   notcorrupt(rcvpkt)</a:t>
              </a:r>
              <a:endParaRPr lang="en-US" altLang="x-none" sz="1600">
                <a:latin typeface="Times New Roman" charset="0"/>
              </a:endParaRPr>
            </a:p>
          </p:txBody>
        </p:sp>
        <p:sp>
          <p:nvSpPr>
            <p:cNvPr id="29" name="Line 9"/>
            <p:cNvSpPr>
              <a:spLocks noChangeShapeType="1"/>
            </p:cNvSpPr>
            <p:nvPr/>
          </p:nvSpPr>
          <p:spPr bwMode="auto">
            <a:xfrm>
              <a:off x="4044" y="3383"/>
              <a:ext cx="9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Freeform 30"/>
            <p:cNvSpPr>
              <a:spLocks/>
            </p:cNvSpPr>
            <p:nvPr/>
          </p:nvSpPr>
          <p:spPr bwMode="auto">
            <a:xfrm flipV="1">
              <a:off x="4211" y="2812"/>
              <a:ext cx="792" cy="296"/>
            </a:xfrm>
            <a:custGeom>
              <a:avLst/>
              <a:gdLst>
                <a:gd name="T0" fmla="*/ 1 w 1500"/>
                <a:gd name="T1" fmla="*/ 0 h 740"/>
                <a:gd name="T2" fmla="*/ 1 w 1500"/>
                <a:gd name="T3" fmla="*/ 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1" name="Text Box 31"/>
          <p:cNvSpPr txBox="1">
            <a:spLocks noChangeArrowheads="1"/>
          </p:cNvSpPr>
          <p:nvPr/>
        </p:nvSpPr>
        <p:spPr bwMode="auto">
          <a:xfrm>
            <a:off x="839479" y="4370057"/>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solidFill>
                  <a:srgbClr val="FF0000"/>
                </a:solidFill>
                <a:latin typeface="Comic Sans MS" charset="0"/>
              </a:rPr>
              <a:t>sender</a:t>
            </a:r>
          </a:p>
        </p:txBody>
      </p:sp>
      <p:sp>
        <p:nvSpPr>
          <p:cNvPr id="32" name="Text Box 32"/>
          <p:cNvSpPr txBox="1">
            <a:spLocks noChangeArrowheads="1"/>
          </p:cNvSpPr>
          <p:nvPr/>
        </p:nvSpPr>
        <p:spPr bwMode="auto">
          <a:xfrm>
            <a:off x="6886267" y="1682419"/>
            <a:ext cx="1366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solidFill>
                  <a:srgbClr val="FF0000"/>
                </a:solidFill>
                <a:latin typeface="Comic Sans MS" charset="0"/>
              </a:rPr>
              <a:t>receiver</a:t>
            </a:r>
          </a:p>
        </p:txBody>
      </p:sp>
      <p:sp>
        <p:nvSpPr>
          <p:cNvPr id="33" name="Line 33"/>
          <p:cNvSpPr>
            <a:spLocks noChangeShapeType="1"/>
          </p:cNvSpPr>
          <p:nvPr/>
        </p:nvSpPr>
        <p:spPr bwMode="auto">
          <a:xfrm>
            <a:off x="321954" y="2369807"/>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4" name="Group 40"/>
          <p:cNvGrpSpPr>
            <a:grpSpLocks/>
          </p:cNvGrpSpPr>
          <p:nvPr/>
        </p:nvGrpSpPr>
        <p:grpSpPr bwMode="auto">
          <a:xfrm>
            <a:off x="977592" y="1415719"/>
            <a:ext cx="3643312" cy="1971675"/>
            <a:chOff x="633" y="764"/>
            <a:chExt cx="2295" cy="1242"/>
          </a:xfrm>
        </p:grpSpPr>
        <p:grpSp>
          <p:nvGrpSpPr>
            <p:cNvPr id="35" name="Group 22"/>
            <p:cNvGrpSpPr>
              <a:grpSpLocks/>
            </p:cNvGrpSpPr>
            <p:nvPr/>
          </p:nvGrpSpPr>
          <p:grpSpPr bwMode="auto">
            <a:xfrm>
              <a:off x="1469" y="1400"/>
              <a:ext cx="739" cy="606"/>
              <a:chOff x="1565" y="2116"/>
              <a:chExt cx="739" cy="606"/>
            </a:xfrm>
          </p:grpSpPr>
          <p:sp>
            <p:nvSpPr>
              <p:cNvPr id="43"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44" name="Text Box 24"/>
              <p:cNvSpPr txBox="1">
                <a:spLocks noChangeArrowheads="1"/>
              </p:cNvSpPr>
              <p:nvPr/>
            </p:nvSpPr>
            <p:spPr bwMode="auto">
              <a:xfrm>
                <a:off x="1627" y="2198"/>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Wait for ACK or NAK</a:t>
                </a:r>
                <a:endParaRPr lang="en-US" altLang="x-none" sz="1600">
                  <a:latin typeface="Times New Roman" charset="0"/>
                </a:endParaRPr>
              </a:p>
            </p:txBody>
          </p:sp>
        </p:grpSp>
        <p:grpSp>
          <p:nvGrpSpPr>
            <p:cNvPr id="36" name="Group 39"/>
            <p:cNvGrpSpPr>
              <a:grpSpLocks/>
            </p:cNvGrpSpPr>
            <p:nvPr/>
          </p:nvGrpSpPr>
          <p:grpSpPr bwMode="auto">
            <a:xfrm>
              <a:off x="633" y="764"/>
              <a:ext cx="2295" cy="639"/>
              <a:chOff x="633" y="764"/>
              <a:chExt cx="2295" cy="639"/>
            </a:xfrm>
          </p:grpSpPr>
          <p:sp>
            <p:nvSpPr>
              <p:cNvPr id="37" name="Text Box 5"/>
              <p:cNvSpPr txBox="1">
                <a:spLocks noChangeArrowheads="1"/>
              </p:cNvSpPr>
              <p:nvPr/>
            </p:nvSpPr>
            <p:spPr bwMode="auto">
              <a:xfrm>
                <a:off x="633" y="939"/>
                <a:ext cx="22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snkpkt = make_pkt(data, checksum)</a:t>
                </a:r>
              </a:p>
              <a:p>
                <a:pPr eaLnBrk="1" hangingPunct="1"/>
                <a:r>
                  <a:rPr lang="en-US" altLang="x-none" sz="1600"/>
                  <a:t>udt_send(sndpkt)</a:t>
                </a:r>
                <a:endParaRPr lang="en-US" altLang="x-none" sz="1600">
                  <a:latin typeface="Times New Roman" charset="0"/>
                </a:endParaRPr>
              </a:p>
            </p:txBody>
          </p:sp>
          <p:grpSp>
            <p:nvGrpSpPr>
              <p:cNvPr id="38" name="Group 37"/>
              <p:cNvGrpSpPr>
                <a:grpSpLocks/>
              </p:cNvGrpSpPr>
              <p:nvPr/>
            </p:nvGrpSpPr>
            <p:grpSpPr bwMode="auto">
              <a:xfrm>
                <a:off x="650" y="764"/>
                <a:ext cx="1421" cy="639"/>
                <a:chOff x="650" y="764"/>
                <a:chExt cx="1421" cy="639"/>
              </a:xfrm>
            </p:grpSpPr>
            <p:sp>
              <p:nvSpPr>
                <p:cNvPr id="39" name="Line 6"/>
                <p:cNvSpPr>
                  <a:spLocks noChangeShapeType="1"/>
                </p:cNvSpPr>
                <p:nvPr/>
              </p:nvSpPr>
              <p:spPr bwMode="auto">
                <a:xfrm>
                  <a:off x="699" y="967"/>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Freeform 10"/>
                <p:cNvSpPr>
                  <a:spLocks/>
                </p:cNvSpPr>
                <p:nvPr/>
              </p:nvSpPr>
              <p:spPr bwMode="auto">
                <a:xfrm flipV="1">
                  <a:off x="666" y="1247"/>
                  <a:ext cx="1134" cy="156"/>
                </a:xfrm>
                <a:custGeom>
                  <a:avLst/>
                  <a:gdLst>
                    <a:gd name="T0" fmla="*/ 0 w 2835"/>
                    <a:gd name="T1" fmla="*/ 0 h 525"/>
                    <a:gd name="T2" fmla="*/ 0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Text Box 34"/>
                <p:cNvSpPr txBox="1">
                  <a:spLocks noChangeArrowheads="1"/>
                </p:cNvSpPr>
                <p:nvPr/>
              </p:nvSpPr>
              <p:spPr bwMode="auto">
                <a:xfrm>
                  <a:off x="650" y="764"/>
                  <a:ext cx="142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rdt_send(data)</a:t>
                  </a:r>
                  <a:endParaRPr lang="en-US" altLang="x-none" sz="1600">
                    <a:latin typeface="Times New Roman" charset="0"/>
                  </a:endParaRPr>
                </a:p>
              </p:txBody>
            </p:sp>
          </p:grpSp>
        </p:grpSp>
      </p:grpSp>
      <p:grpSp>
        <p:nvGrpSpPr>
          <p:cNvPr id="45" name="Group 38"/>
          <p:cNvGrpSpPr>
            <a:grpSpLocks/>
          </p:cNvGrpSpPr>
          <p:nvPr/>
        </p:nvGrpSpPr>
        <p:grpSpPr bwMode="auto">
          <a:xfrm>
            <a:off x="1044267" y="3342944"/>
            <a:ext cx="3548062" cy="982663"/>
            <a:chOff x="675" y="1978"/>
            <a:chExt cx="2235" cy="619"/>
          </a:xfrm>
        </p:grpSpPr>
        <p:sp>
          <p:nvSpPr>
            <p:cNvPr id="46" name="Freeform 11"/>
            <p:cNvSpPr>
              <a:spLocks/>
            </p:cNvSpPr>
            <p:nvPr/>
          </p:nvSpPr>
          <p:spPr bwMode="auto">
            <a:xfrm>
              <a:off x="696" y="1978"/>
              <a:ext cx="1134" cy="156"/>
            </a:xfrm>
            <a:custGeom>
              <a:avLst/>
              <a:gdLst>
                <a:gd name="T0" fmla="*/ 0 w 2835"/>
                <a:gd name="T1" fmla="*/ 0 h 525"/>
                <a:gd name="T2" fmla="*/ 0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Text Box 12"/>
            <p:cNvSpPr txBox="1">
              <a:spLocks noChangeArrowheads="1"/>
            </p:cNvSpPr>
            <p:nvPr/>
          </p:nvSpPr>
          <p:spPr bwMode="auto">
            <a:xfrm>
              <a:off x="675" y="2200"/>
              <a:ext cx="2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rdt_rcv(rcvpkt) &amp;&amp; isACK(rcvpkt)</a:t>
              </a:r>
              <a:endParaRPr lang="en-US" altLang="x-none" sz="1600">
                <a:latin typeface="Times New Roman" charset="0"/>
              </a:endParaRPr>
            </a:p>
          </p:txBody>
        </p:sp>
        <p:sp>
          <p:nvSpPr>
            <p:cNvPr id="48" name="Line 13"/>
            <p:cNvSpPr>
              <a:spLocks noChangeShapeType="1"/>
            </p:cNvSpPr>
            <p:nvPr/>
          </p:nvSpPr>
          <p:spPr bwMode="auto">
            <a:xfrm>
              <a:off x="739" y="2404"/>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Text Box 35"/>
            <p:cNvSpPr txBox="1">
              <a:spLocks noChangeArrowheads="1"/>
            </p:cNvSpPr>
            <p:nvPr/>
          </p:nvSpPr>
          <p:spPr bwMode="auto">
            <a:xfrm>
              <a:off x="921" y="2385"/>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latin typeface="Symbol" charset="2"/>
                </a:rPr>
                <a:t>L</a:t>
              </a:r>
            </a:p>
          </p:txBody>
        </p:sp>
      </p:grpSp>
      <p:sp>
        <p:nvSpPr>
          <p:cNvPr id="50" name="Slide Number Placeholder 4">
            <a:extLst>
              <a:ext uri="{FF2B5EF4-FFF2-40B4-BE49-F238E27FC236}">
                <a16:creationId xmlns:a16="http://schemas.microsoft.com/office/drawing/2014/main" id="{ABDAB9A2-8963-0E4F-AD89-86889353F0C9}"/>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a:t>
            </a:fld>
            <a:endParaRPr lang="en-US" altLang="x-none" sz="1400" dirty="0">
              <a:latin typeface="Times New Roman" charset="0"/>
            </a:endParaRPr>
          </a:p>
        </p:txBody>
      </p:sp>
    </p:spTree>
    <p:extLst>
      <p:ext uri="{BB962C8B-B14F-4D97-AF65-F5344CB8AC3E}">
        <p14:creationId xmlns:p14="http://schemas.microsoft.com/office/powerpoint/2010/main" val="1091994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x-none" sz="3600">
                <a:ea typeface="ＭＳ Ｐゴシック" charset="-128"/>
              </a:rPr>
              <a:t>Selective Repeat</a:t>
            </a:r>
            <a:endParaRPr lang="en-US" altLang="x-none">
              <a:ea typeface="ＭＳ Ｐゴシック" charset="-128"/>
            </a:endParaRPr>
          </a:p>
        </p:txBody>
      </p:sp>
      <p:sp>
        <p:nvSpPr>
          <p:cNvPr id="28676" name="Rectangle 3"/>
          <p:cNvSpPr>
            <a:spLocks noGrp="1" noChangeArrowheads="1"/>
          </p:cNvSpPr>
          <p:nvPr>
            <p:ph type="body" sz="half" idx="1"/>
          </p:nvPr>
        </p:nvSpPr>
        <p:spPr>
          <a:xfrm>
            <a:off x="552450" y="1466850"/>
            <a:ext cx="7562850" cy="4648200"/>
          </a:xfrm>
        </p:spPr>
        <p:txBody>
          <a:bodyPr/>
          <a:lstStyle/>
          <a:p>
            <a:pPr>
              <a:buFont typeface="Wingdings" pitchFamily="2" charset="2"/>
              <a:buChar char="q"/>
            </a:pPr>
            <a:r>
              <a:rPr lang="en-US" altLang="x-none" sz="2400" dirty="0">
                <a:ea typeface="ＭＳ Ｐゴシック" charset="-128"/>
              </a:rPr>
              <a:t>Sender window</a:t>
            </a:r>
          </a:p>
          <a:p>
            <a:pPr lvl="1">
              <a:buFont typeface="Courier New" panose="02070309020205020404" pitchFamily="49" charset="0"/>
              <a:buChar char="o"/>
            </a:pPr>
            <a:r>
              <a:rPr lang="en-US" altLang="x-none" sz="2000" dirty="0">
                <a:ea typeface="ＭＳ Ｐゴシック" charset="-128"/>
              </a:rPr>
              <a:t>Window size W: W consecutive </a:t>
            </a:r>
            <a:r>
              <a:rPr lang="en-US" altLang="x-none" sz="2000" dirty="0" err="1">
                <a:ea typeface="ＭＳ Ｐゴシック" charset="-128"/>
              </a:rPr>
              <a:t>unACKed</a:t>
            </a:r>
            <a:r>
              <a:rPr lang="en-US" altLang="x-none" sz="2000" dirty="0">
                <a:ea typeface="ＭＳ Ｐゴシック" charset="-128"/>
              </a:rPr>
              <a:t> </a:t>
            </a:r>
            <a:r>
              <a:rPr lang="en-US" altLang="x-none" sz="2000" dirty="0" err="1">
                <a:ea typeface="ＭＳ Ｐゴシック" charset="-128"/>
              </a:rPr>
              <a:t>seq</a:t>
            </a:r>
            <a:r>
              <a:rPr lang="en-US" altLang="x-none" sz="2000" dirty="0">
                <a:ea typeface="ＭＳ Ｐゴシック" charset="-128"/>
              </a:rPr>
              <a:t> #</a:t>
            </a:r>
            <a:r>
              <a:rPr lang="ja-JP" altLang="en-US" sz="2000">
                <a:ea typeface="ＭＳ Ｐゴシック" charset="-128"/>
              </a:rPr>
              <a:t>’</a:t>
            </a:r>
            <a:r>
              <a:rPr lang="en-US" altLang="ja-JP" sz="2000" dirty="0">
                <a:ea typeface="ＭＳ Ｐゴシック" charset="-128"/>
              </a:rPr>
              <a:t>s</a:t>
            </a:r>
          </a:p>
          <a:p>
            <a:pPr>
              <a:buFont typeface="Wingdings" pitchFamily="2" charset="2"/>
              <a:buChar char="q"/>
            </a:pPr>
            <a:r>
              <a:rPr lang="en-US" altLang="x-none" sz="2400" dirty="0">
                <a:ea typeface="ＭＳ Ｐゴシック" charset="-128"/>
              </a:rPr>
              <a:t>Receiver </a:t>
            </a:r>
            <a:r>
              <a:rPr lang="en-US" altLang="x-none" sz="2400" i="1" dirty="0">
                <a:solidFill>
                  <a:srgbClr val="FF0000"/>
                </a:solidFill>
                <a:ea typeface="ＭＳ Ｐゴシック" charset="-128"/>
              </a:rPr>
              <a:t>individually</a:t>
            </a:r>
            <a:r>
              <a:rPr lang="en-US" altLang="x-none" sz="2400" dirty="0">
                <a:ea typeface="ＭＳ Ｐゴシック" charset="-128"/>
              </a:rPr>
              <a:t> acknowledges correctly received </a:t>
            </a:r>
            <a:r>
              <a:rPr lang="en-US" altLang="x-none" sz="2400" dirty="0" err="1">
                <a:ea typeface="ＭＳ Ｐゴシック" charset="-128"/>
              </a:rPr>
              <a:t>pkts</a:t>
            </a:r>
            <a:endParaRPr lang="en-US" altLang="x-none" sz="2400" dirty="0">
              <a:ea typeface="ＭＳ Ｐゴシック" charset="-128"/>
            </a:endParaRPr>
          </a:p>
          <a:p>
            <a:pPr lvl="1">
              <a:buFont typeface="Courier New" panose="02070309020205020404" pitchFamily="49" charset="0"/>
              <a:buChar char="o"/>
            </a:pPr>
            <a:r>
              <a:rPr lang="en-US" altLang="x-none" sz="2000" dirty="0">
                <a:solidFill>
                  <a:srgbClr val="FF0000"/>
                </a:solidFill>
                <a:ea typeface="ＭＳ Ｐゴシック" charset="-128"/>
              </a:rPr>
              <a:t>buffers out-of-orde</a:t>
            </a:r>
            <a:r>
              <a:rPr lang="en-US" altLang="x-none" sz="2000" dirty="0">
                <a:ea typeface="ＭＳ Ｐゴシック" charset="-128"/>
              </a:rPr>
              <a:t>r </a:t>
            </a:r>
            <a:r>
              <a:rPr lang="en-US" altLang="x-none" sz="2000" dirty="0" err="1">
                <a:ea typeface="ＭＳ Ｐゴシック" charset="-128"/>
              </a:rPr>
              <a:t>pkts</a:t>
            </a:r>
            <a:r>
              <a:rPr lang="en-US" altLang="x-none" sz="2000" dirty="0">
                <a:ea typeface="ＭＳ Ｐゴシック" charset="-128"/>
              </a:rPr>
              <a:t>, for eventual in-order delivery to upper layer</a:t>
            </a:r>
            <a:endParaRPr lang="en-US" altLang="x-none" sz="2000" dirty="0">
              <a:solidFill>
                <a:srgbClr val="FF0000"/>
              </a:solidFill>
              <a:ea typeface="ＭＳ Ｐゴシック" charset="-128"/>
            </a:endParaRPr>
          </a:p>
          <a:p>
            <a:pPr lvl="1">
              <a:buFont typeface="Courier New" panose="02070309020205020404" pitchFamily="49" charset="0"/>
              <a:buChar char="o"/>
            </a:pPr>
            <a:r>
              <a:rPr lang="en-US" altLang="x-none" sz="2000" dirty="0">
                <a:solidFill>
                  <a:srgbClr val="FF0000"/>
                </a:solidFill>
                <a:ea typeface="ＭＳ Ｐゴシック" charset="-128"/>
              </a:rPr>
              <a:t>ACK(n) means received packet with </a:t>
            </a:r>
            <a:r>
              <a:rPr lang="en-US" altLang="x-none" sz="2000" dirty="0" err="1">
                <a:solidFill>
                  <a:srgbClr val="FF0000"/>
                </a:solidFill>
                <a:ea typeface="ＭＳ Ｐゴシック" charset="-128"/>
              </a:rPr>
              <a:t>seq</a:t>
            </a:r>
            <a:r>
              <a:rPr lang="en-US" altLang="x-none" sz="2000" dirty="0">
                <a:solidFill>
                  <a:srgbClr val="FF0000"/>
                </a:solidFill>
                <a:ea typeface="ＭＳ Ｐゴシック" charset="-128"/>
              </a:rPr>
              <a:t># n only</a:t>
            </a:r>
          </a:p>
          <a:p>
            <a:pPr lvl="1">
              <a:buFont typeface="Courier New" panose="02070309020205020404" pitchFamily="49" charset="0"/>
              <a:buChar char="o"/>
            </a:pPr>
            <a:r>
              <a:rPr lang="en-US" altLang="x-none" sz="2000" dirty="0">
                <a:ea typeface="ＭＳ Ｐゴシック" charset="-128"/>
              </a:rPr>
              <a:t>buffer size at receiver: window size</a:t>
            </a:r>
          </a:p>
          <a:p>
            <a:pPr>
              <a:buFont typeface="Wingdings" pitchFamily="2" charset="2"/>
              <a:buChar char="q"/>
            </a:pPr>
            <a:r>
              <a:rPr lang="en-US" altLang="x-none" sz="2400" dirty="0">
                <a:ea typeface="ＭＳ Ｐゴシック" charset="-128"/>
              </a:rPr>
              <a:t>Sender only resends </a:t>
            </a:r>
            <a:r>
              <a:rPr lang="en-US" altLang="x-none" sz="2400" dirty="0" err="1">
                <a:ea typeface="ＭＳ Ｐゴシック" charset="-128"/>
              </a:rPr>
              <a:t>pkts</a:t>
            </a:r>
            <a:r>
              <a:rPr lang="en-US" altLang="x-none" sz="2400" dirty="0">
                <a:ea typeface="ＭＳ Ｐゴシック" charset="-128"/>
              </a:rPr>
              <a:t> for which ACK not received</a:t>
            </a:r>
          </a:p>
          <a:p>
            <a:pPr lvl="1">
              <a:buFont typeface="Courier New" panose="02070309020205020404" pitchFamily="49" charset="0"/>
              <a:buChar char="o"/>
            </a:pPr>
            <a:r>
              <a:rPr lang="en-US" altLang="x-none" sz="2000" dirty="0">
                <a:ea typeface="ＭＳ Ｐゴシック" charset="-128"/>
              </a:rPr>
              <a:t>sender timer for each </a:t>
            </a:r>
            <a:r>
              <a:rPr lang="en-US" altLang="x-none" sz="2000" dirty="0" err="1">
                <a:ea typeface="ＭＳ Ｐゴシック" charset="-128"/>
              </a:rPr>
              <a:t>unACKed</a:t>
            </a:r>
            <a:r>
              <a:rPr lang="en-US" altLang="x-none" sz="2000" dirty="0">
                <a:ea typeface="ＭＳ Ｐゴシック" charset="-128"/>
              </a:rPr>
              <a:t> </a:t>
            </a:r>
            <a:r>
              <a:rPr lang="en-US" altLang="x-none" sz="2000" dirty="0" err="1">
                <a:ea typeface="ＭＳ Ｐゴシック" charset="-128"/>
              </a:rPr>
              <a:t>pkt</a:t>
            </a:r>
            <a:endParaRPr lang="en-US" altLang="x-none" sz="2000" dirty="0">
              <a:ea typeface="ＭＳ Ｐゴシック" charset="-128"/>
            </a:endParaRPr>
          </a:p>
        </p:txBody>
      </p:sp>
      <p:sp>
        <p:nvSpPr>
          <p:cNvPr id="5" name="Slide Number Placeholder 4">
            <a:extLst>
              <a:ext uri="{FF2B5EF4-FFF2-40B4-BE49-F238E27FC236}">
                <a16:creationId xmlns:a16="http://schemas.microsoft.com/office/drawing/2014/main" id="{C38BCFD2-A327-3448-A437-A1F175F2AD0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30</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85750" y="304800"/>
            <a:ext cx="8486775" cy="1143000"/>
          </a:xfrm>
        </p:spPr>
        <p:txBody>
          <a:bodyPr/>
          <a:lstStyle/>
          <a:p>
            <a:r>
              <a:rPr lang="en-US" altLang="x-none" sz="2800">
                <a:ea typeface="ＭＳ Ｐゴシック" charset="-128"/>
              </a:rPr>
              <a:t>Selective Repeat: Sender, Receiver Windows</a:t>
            </a:r>
            <a:endParaRPr lang="en-US" altLang="x-none" sz="3600">
              <a:ea typeface="ＭＳ Ｐゴシック" charset="-128"/>
            </a:endParaRPr>
          </a:p>
        </p:txBody>
      </p:sp>
      <p:pic>
        <p:nvPicPr>
          <p:cNvPr id="103427" name="Picture 3" descr="sr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404938"/>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Text Box 4"/>
          <p:cNvSpPr txBox="1">
            <a:spLocks noChangeArrowheads="1"/>
          </p:cNvSpPr>
          <p:nvPr/>
        </p:nvSpPr>
        <p:spPr bwMode="auto">
          <a:xfrm>
            <a:off x="2949575" y="5418138"/>
            <a:ext cx="376238"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rPr>
              <a:t>W</a:t>
            </a:r>
          </a:p>
        </p:txBody>
      </p:sp>
      <p:sp>
        <p:nvSpPr>
          <p:cNvPr id="103429" name="Text Box 5"/>
          <p:cNvSpPr txBox="1">
            <a:spLocks noChangeArrowheads="1"/>
          </p:cNvSpPr>
          <p:nvPr/>
        </p:nvSpPr>
        <p:spPr bwMode="auto">
          <a:xfrm>
            <a:off x="2332038" y="2771775"/>
            <a:ext cx="376237"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rPr>
              <a:t>W</a:t>
            </a:r>
          </a:p>
        </p:txBody>
      </p:sp>
      <p:sp>
        <p:nvSpPr>
          <p:cNvPr id="7" name="Slide Number Placeholder 4">
            <a:extLst>
              <a:ext uri="{FF2B5EF4-FFF2-40B4-BE49-F238E27FC236}">
                <a16:creationId xmlns:a16="http://schemas.microsoft.com/office/drawing/2014/main" id="{AA687BF2-268E-404F-AD3E-EBE53481F822}"/>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31</a:t>
            </a:fld>
            <a:endParaRPr lang="en-US" altLang="x-none" sz="1400" dirty="0">
              <a:latin typeface="Times New Roman"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47675" y="247650"/>
            <a:ext cx="7772400" cy="838200"/>
          </a:xfrm>
        </p:spPr>
        <p:txBody>
          <a:bodyPr/>
          <a:lstStyle/>
          <a:p>
            <a:r>
              <a:rPr lang="en-US" altLang="x-none">
                <a:ea typeface="ＭＳ Ｐゴシック" charset="-128"/>
              </a:rPr>
              <a:t>Selective Repeat</a:t>
            </a:r>
          </a:p>
        </p:txBody>
      </p:sp>
      <p:sp>
        <p:nvSpPr>
          <p:cNvPr id="105475" name="Rectangle 3"/>
          <p:cNvSpPr>
            <a:spLocks noGrp="1" noChangeArrowheads="1"/>
          </p:cNvSpPr>
          <p:nvPr>
            <p:ph type="body" sz="half" idx="1"/>
          </p:nvPr>
        </p:nvSpPr>
        <p:spPr>
          <a:xfrm>
            <a:off x="533400" y="1600200"/>
            <a:ext cx="4124325" cy="4781550"/>
          </a:xfrm>
        </p:spPr>
        <p:txBody>
          <a:bodyPr/>
          <a:lstStyle/>
          <a:p>
            <a:pPr>
              <a:buFont typeface="ZapfDingbats" charset="0"/>
              <a:buNone/>
            </a:pPr>
            <a:r>
              <a:rPr lang="en-US" altLang="x-none" sz="2400" dirty="0">
                <a:solidFill>
                  <a:srgbClr val="FF0000"/>
                </a:solidFill>
                <a:ea typeface="ＭＳ Ｐゴシック" charset="-128"/>
              </a:rPr>
              <a:t>data from above :</a:t>
            </a:r>
            <a:endParaRPr lang="en-US" altLang="x-none" sz="2400" dirty="0">
              <a:ea typeface="ＭＳ Ｐゴシック" charset="-128"/>
            </a:endParaRPr>
          </a:p>
          <a:p>
            <a:pPr>
              <a:buFont typeface="Wingdings" pitchFamily="2" charset="2"/>
              <a:buChar char="q"/>
            </a:pPr>
            <a:r>
              <a:rPr lang="en-US" altLang="x-none" sz="2000" dirty="0" err="1">
                <a:ea typeface="ＭＳ Ｐゴシック" charset="-128"/>
              </a:rPr>
              <a:t>unACKed</a:t>
            </a:r>
            <a:r>
              <a:rPr lang="en-US" altLang="x-none" sz="2000" dirty="0">
                <a:ea typeface="ＭＳ Ｐゴシック" charset="-128"/>
              </a:rPr>
              <a:t> packets is less than window size W, send; otherwise block app.</a:t>
            </a:r>
          </a:p>
          <a:p>
            <a:pPr>
              <a:buFont typeface="ZapfDingbats" charset="0"/>
              <a:buNone/>
            </a:pPr>
            <a:r>
              <a:rPr lang="en-US" altLang="x-none" sz="2400" dirty="0">
                <a:solidFill>
                  <a:srgbClr val="FF0000"/>
                </a:solidFill>
                <a:ea typeface="ＭＳ Ｐゴシック" charset="-128"/>
              </a:rPr>
              <a:t>timeout(n):</a:t>
            </a: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resend </a:t>
            </a:r>
            <a:r>
              <a:rPr lang="en-US" altLang="x-none" sz="2000" dirty="0" err="1">
                <a:ea typeface="ＭＳ Ｐゴシック" charset="-128"/>
              </a:rPr>
              <a:t>pkt</a:t>
            </a:r>
            <a:r>
              <a:rPr lang="en-US" altLang="x-none" sz="2000" dirty="0">
                <a:ea typeface="ＭＳ Ｐゴシック" charset="-128"/>
              </a:rPr>
              <a:t> n, restart timer</a:t>
            </a:r>
          </a:p>
          <a:p>
            <a:pPr>
              <a:buFont typeface="ZapfDingbats" charset="0"/>
              <a:buNone/>
            </a:pPr>
            <a:r>
              <a:rPr lang="en-US" altLang="x-none" sz="2400" dirty="0">
                <a:solidFill>
                  <a:srgbClr val="FF0000"/>
                </a:solidFill>
                <a:ea typeface="ＭＳ Ｐゴシック" charset="-128"/>
              </a:rPr>
              <a:t>ACK(n) </a:t>
            </a:r>
            <a:r>
              <a:rPr lang="en-US" altLang="x-none" sz="2000" dirty="0">
                <a:ea typeface="ＭＳ Ｐゴシック" charset="-128"/>
              </a:rPr>
              <a:t>in </a:t>
            </a:r>
            <a:r>
              <a:rPr lang="en-US" altLang="x-none" sz="1600" dirty="0">
                <a:ea typeface="ＭＳ Ｐゴシック" charset="-128"/>
              </a:rPr>
              <a:t>[sendbase,sendbase+W-1]:</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mark </a:t>
            </a:r>
            <a:r>
              <a:rPr lang="en-US" altLang="x-none" sz="2000" dirty="0" err="1">
                <a:ea typeface="ＭＳ Ｐゴシック" charset="-128"/>
              </a:rPr>
              <a:t>pkt</a:t>
            </a:r>
            <a:r>
              <a:rPr lang="en-US" altLang="x-none" sz="2000" dirty="0">
                <a:ea typeface="ＭＳ Ｐゴシック" charset="-128"/>
              </a:rPr>
              <a:t> n as received</a:t>
            </a:r>
          </a:p>
          <a:p>
            <a:pPr>
              <a:buFont typeface="Wingdings" pitchFamily="2" charset="2"/>
              <a:buChar char="q"/>
            </a:pPr>
            <a:r>
              <a:rPr lang="en-US" altLang="x-none" sz="2000" dirty="0">
                <a:ea typeface="ＭＳ Ｐゴシック" charset="-128"/>
              </a:rPr>
              <a:t>update </a:t>
            </a:r>
            <a:r>
              <a:rPr lang="en-US" altLang="x-none" sz="2000" dirty="0" err="1">
                <a:ea typeface="ＭＳ Ｐゴシック" charset="-128"/>
              </a:rPr>
              <a:t>sendbase</a:t>
            </a:r>
            <a:r>
              <a:rPr lang="en-US" altLang="x-none" sz="2000" dirty="0">
                <a:ea typeface="ＭＳ Ｐゴシック" charset="-128"/>
              </a:rPr>
              <a:t> to the first packet </a:t>
            </a:r>
            <a:r>
              <a:rPr lang="en-US" altLang="x-none" sz="2000" dirty="0" err="1">
                <a:ea typeface="ＭＳ Ｐゴシック" charset="-128"/>
              </a:rPr>
              <a:t>unACKed</a:t>
            </a:r>
            <a:endParaRPr lang="en-US" altLang="x-none" sz="2400" dirty="0">
              <a:ea typeface="ＭＳ Ｐゴシック" charset="-128"/>
            </a:endParaRPr>
          </a:p>
        </p:txBody>
      </p:sp>
      <p:sp>
        <p:nvSpPr>
          <p:cNvPr id="105476" name="Rectangle 5"/>
          <p:cNvSpPr>
            <a:spLocks noChangeArrowheads="1"/>
          </p:cNvSpPr>
          <p:nvPr/>
        </p:nvSpPr>
        <p:spPr bwMode="auto">
          <a:xfrm>
            <a:off x="495300" y="1457325"/>
            <a:ext cx="3967163"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nvGrpSpPr>
          <p:cNvPr id="105477" name="Group 8"/>
          <p:cNvGrpSpPr>
            <a:grpSpLocks/>
          </p:cNvGrpSpPr>
          <p:nvPr/>
        </p:nvGrpSpPr>
        <p:grpSpPr bwMode="auto">
          <a:xfrm>
            <a:off x="703263" y="1208088"/>
            <a:ext cx="1150937" cy="457200"/>
            <a:chOff x="1103" y="3929"/>
            <a:chExt cx="725" cy="288"/>
          </a:xfrm>
        </p:grpSpPr>
        <p:sp>
          <p:nvSpPr>
            <p:cNvPr id="105483" name="Rectangle 7"/>
            <p:cNvSpPr>
              <a:spLocks noChangeArrowheads="1"/>
            </p:cNvSpPr>
            <p:nvPr/>
          </p:nvSpPr>
          <p:spPr bwMode="auto">
            <a:xfrm>
              <a:off x="1146" y="3984"/>
              <a:ext cx="61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05484" name="Text Box 6"/>
            <p:cNvSpPr txBox="1">
              <a:spLocks noChangeArrowheads="1"/>
            </p:cNvSpPr>
            <p:nvPr/>
          </p:nvSpPr>
          <p:spPr bwMode="auto">
            <a:xfrm>
              <a:off x="1103" y="3929"/>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3333CC"/>
                  </a:solidFill>
                  <a:latin typeface="Comic Sans MS" charset="0"/>
                </a:rPr>
                <a:t>sender</a:t>
              </a:r>
              <a:endParaRPr lang="en-US" altLang="x-none">
                <a:solidFill>
                  <a:srgbClr val="000000"/>
                </a:solidFill>
              </a:endParaRPr>
            </a:p>
          </p:txBody>
        </p:sp>
      </p:grpSp>
      <p:sp>
        <p:nvSpPr>
          <p:cNvPr id="105478" name="Rectangle 9"/>
          <p:cNvSpPr>
            <a:spLocks noChangeArrowheads="1"/>
          </p:cNvSpPr>
          <p:nvPr/>
        </p:nvSpPr>
        <p:spPr bwMode="auto">
          <a:xfrm>
            <a:off x="5000625" y="1581150"/>
            <a:ext cx="3810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ZapfDingbats" charset="0"/>
              <a:buNone/>
            </a:pPr>
            <a:r>
              <a:rPr lang="en-US" altLang="x-none" dirty="0" err="1">
                <a:solidFill>
                  <a:srgbClr val="FF0000"/>
                </a:solidFill>
                <a:latin typeface="Comic Sans MS" charset="0"/>
              </a:rPr>
              <a:t>pkt</a:t>
            </a:r>
            <a:r>
              <a:rPr lang="en-US" altLang="x-none" dirty="0">
                <a:solidFill>
                  <a:srgbClr val="FF0000"/>
                </a:solidFill>
                <a:latin typeface="Comic Sans MS" charset="0"/>
              </a:rPr>
              <a:t> n in </a:t>
            </a:r>
            <a:r>
              <a:rPr lang="en-US" altLang="x-none" sz="1600" dirty="0">
                <a:solidFill>
                  <a:srgbClr val="FF0000"/>
                </a:solidFill>
                <a:latin typeface="Comic Sans MS" charset="0"/>
              </a:rPr>
              <a:t>[</a:t>
            </a:r>
            <a:r>
              <a:rPr lang="en-US" altLang="x-none" sz="1600" dirty="0" err="1">
                <a:solidFill>
                  <a:srgbClr val="FF0000"/>
                </a:solidFill>
                <a:latin typeface="Comic Sans MS" charset="0"/>
              </a:rPr>
              <a:t>rcvbase</a:t>
            </a:r>
            <a:r>
              <a:rPr lang="en-US" altLang="x-none" sz="1600" dirty="0">
                <a:solidFill>
                  <a:srgbClr val="FF0000"/>
                </a:solidFill>
                <a:latin typeface="Comic Sans MS" charset="0"/>
              </a:rPr>
              <a:t>, rcvbase+W-1]</a:t>
            </a:r>
            <a:endParaRPr lang="en-US" altLang="x-none" dirty="0">
              <a:solidFill>
                <a:srgbClr val="000000"/>
              </a:solidFill>
              <a:latin typeface="Comic Sans MS" charset="0"/>
            </a:endParaRP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send ACK(n)</a:t>
            </a: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if (out-of-order) </a:t>
            </a:r>
            <a:br>
              <a:rPr lang="en-US" altLang="x-none" sz="2000" dirty="0">
                <a:solidFill>
                  <a:srgbClr val="000000"/>
                </a:solidFill>
                <a:latin typeface="Comic Sans MS" charset="0"/>
              </a:rPr>
            </a:br>
            <a:r>
              <a:rPr lang="en-US" altLang="x-none" sz="2000" dirty="0">
                <a:solidFill>
                  <a:srgbClr val="000000"/>
                </a:solidFill>
                <a:latin typeface="Comic Sans MS" charset="0"/>
              </a:rPr>
              <a:t>    mark and buffer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n</a:t>
            </a:r>
            <a:br>
              <a:rPr lang="en-US" altLang="x-none" sz="2000" dirty="0">
                <a:solidFill>
                  <a:srgbClr val="000000"/>
                </a:solidFill>
                <a:latin typeface="Comic Sans MS" charset="0"/>
              </a:rPr>
            </a:br>
            <a:r>
              <a:rPr lang="en-US" altLang="x-none" sz="2000" dirty="0">
                <a:solidFill>
                  <a:srgbClr val="000000"/>
                </a:solidFill>
                <a:latin typeface="Comic Sans MS" charset="0"/>
              </a:rPr>
              <a:t>else /*in-order*/</a:t>
            </a:r>
          </a:p>
          <a:p>
            <a:pPr algn="l" eaLnBrk="1" hangingPunct="1">
              <a:spcBef>
                <a:spcPct val="20000"/>
              </a:spcBef>
              <a:buClr>
                <a:srgbClr val="3333CC"/>
              </a:buClr>
              <a:buSzPct val="85000"/>
              <a:buFont typeface="ZapfDingbats" charset="0"/>
              <a:buNone/>
            </a:pPr>
            <a:r>
              <a:rPr lang="en-US" altLang="x-none" sz="2000" dirty="0">
                <a:solidFill>
                  <a:srgbClr val="000000"/>
                </a:solidFill>
                <a:latin typeface="Comic Sans MS" charset="0"/>
              </a:rPr>
              <a:t>         deliver any in-order packets</a:t>
            </a:r>
          </a:p>
          <a:p>
            <a:pPr algn="l" eaLnBrk="1" hangingPunct="1">
              <a:spcBef>
                <a:spcPct val="20000"/>
              </a:spcBef>
              <a:buClr>
                <a:srgbClr val="3333CC"/>
              </a:buClr>
              <a:buSzPct val="85000"/>
              <a:buFont typeface="ZapfDingbats" charset="0"/>
              <a:buNone/>
            </a:pPr>
            <a:r>
              <a:rPr lang="en-US" altLang="x-none" dirty="0">
                <a:solidFill>
                  <a:srgbClr val="FF0000"/>
                </a:solidFill>
                <a:latin typeface="Comic Sans MS" charset="0"/>
              </a:rPr>
              <a:t>otherwise:</a:t>
            </a:r>
            <a:r>
              <a:rPr lang="en-US" altLang="x-none" sz="2000" dirty="0">
                <a:solidFill>
                  <a:srgbClr val="FF0000"/>
                </a:solidFill>
                <a:latin typeface="Comic Sans MS" charset="0"/>
              </a:rPr>
              <a:t> </a:t>
            </a: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ignore </a:t>
            </a:r>
            <a:endParaRPr lang="en-US" altLang="x-none" dirty="0">
              <a:solidFill>
                <a:srgbClr val="000000"/>
              </a:solidFill>
              <a:latin typeface="Comic Sans MS" charset="0"/>
            </a:endParaRPr>
          </a:p>
          <a:p>
            <a:pPr algn="l" eaLnBrk="1" hangingPunct="1">
              <a:spcBef>
                <a:spcPct val="20000"/>
              </a:spcBef>
              <a:buClr>
                <a:srgbClr val="3333CC"/>
              </a:buClr>
              <a:buSzPct val="85000"/>
              <a:buFont typeface="ZapfDingbats" charset="0"/>
              <a:buChar char="r"/>
            </a:pPr>
            <a:endParaRPr lang="en-US" altLang="x-none" dirty="0">
              <a:solidFill>
                <a:srgbClr val="000000"/>
              </a:solidFill>
              <a:latin typeface="Comic Sans MS" charset="0"/>
            </a:endParaRPr>
          </a:p>
        </p:txBody>
      </p:sp>
      <p:sp>
        <p:nvSpPr>
          <p:cNvPr id="105479" name="Rectangle 10"/>
          <p:cNvSpPr>
            <a:spLocks noChangeArrowheads="1"/>
          </p:cNvSpPr>
          <p:nvPr/>
        </p:nvSpPr>
        <p:spPr bwMode="auto">
          <a:xfrm>
            <a:off x="4962525" y="1438275"/>
            <a:ext cx="3838575"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nvGrpSpPr>
          <p:cNvPr id="105480" name="Group 14"/>
          <p:cNvGrpSpPr>
            <a:grpSpLocks/>
          </p:cNvGrpSpPr>
          <p:nvPr/>
        </p:nvGrpSpPr>
        <p:grpSpPr bwMode="auto">
          <a:xfrm>
            <a:off x="5186363" y="1179513"/>
            <a:ext cx="1366837" cy="457200"/>
            <a:chOff x="3339" y="191"/>
            <a:chExt cx="861" cy="288"/>
          </a:xfrm>
        </p:grpSpPr>
        <p:sp>
          <p:nvSpPr>
            <p:cNvPr id="105481" name="Rectangle 12"/>
            <p:cNvSpPr>
              <a:spLocks noChangeArrowheads="1"/>
            </p:cNvSpPr>
            <p:nvPr/>
          </p:nvSpPr>
          <p:spPr bwMode="auto">
            <a:xfrm>
              <a:off x="3360" y="264"/>
              <a:ext cx="82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05482" name="Text Box 13"/>
            <p:cNvSpPr txBox="1">
              <a:spLocks noChangeArrowheads="1"/>
            </p:cNvSpPr>
            <p:nvPr/>
          </p:nvSpPr>
          <p:spPr bwMode="auto">
            <a:xfrm>
              <a:off x="3339" y="191"/>
              <a:ext cx="8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3333CC"/>
                  </a:solidFill>
                  <a:latin typeface="Comic Sans MS" charset="0"/>
                </a:rPr>
                <a:t>receiver</a:t>
              </a:r>
              <a:endParaRPr lang="en-US" altLang="x-none">
                <a:solidFill>
                  <a:srgbClr val="000000"/>
                </a:solidFill>
              </a:endParaRPr>
            </a:p>
          </p:txBody>
        </p:sp>
      </p:grpSp>
      <p:sp>
        <p:nvSpPr>
          <p:cNvPr id="14" name="Slide Number Placeholder 4">
            <a:extLst>
              <a:ext uri="{FF2B5EF4-FFF2-40B4-BE49-F238E27FC236}">
                <a16:creationId xmlns:a16="http://schemas.microsoft.com/office/drawing/2014/main" id="{0D90791F-CACF-4C4B-9AE1-3961A1F1006F}"/>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32</a:t>
            </a:fld>
            <a:endParaRPr lang="en-US" altLang="x-none" sz="1400" dirty="0">
              <a:latin typeface="Times New Roman"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ChangeArrowheads="1"/>
          </p:cNvSpPr>
          <p:nvPr/>
        </p:nvSpPr>
        <p:spPr bwMode="auto">
          <a:xfrm>
            <a:off x="339725" y="255588"/>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200" u="sng">
                <a:solidFill>
                  <a:srgbClr val="3333CC"/>
                </a:solidFill>
                <a:latin typeface="Comic Sans MS" charset="0"/>
              </a:rPr>
              <a:t>Selective Repeat in Action</a:t>
            </a:r>
          </a:p>
        </p:txBody>
      </p:sp>
      <p:pic>
        <p:nvPicPr>
          <p:cNvPr id="107523" name="Picture 5" descr="03-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268413"/>
            <a:ext cx="6856413"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2B4EE4C0-774E-EC49-9450-13FBE7ADAED8}"/>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33</a:t>
            </a:fld>
            <a:endParaRPr lang="en-US" altLang="x-none" sz="1400" dirty="0">
              <a:latin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sz="2800" u="sng">
                <a:solidFill>
                  <a:srgbClr val="3333CC"/>
                </a:solidFill>
                <a:latin typeface="Comic Sans MS" charset="0"/>
                <a:ea typeface="宋体" charset="-122"/>
              </a:rPr>
              <a:t>Discussion: Efficiency of Selective Repeat</a:t>
            </a:r>
            <a:endParaRPr lang="en-US" altLang="x-none" sz="2800" u="sng">
              <a:solidFill>
                <a:srgbClr val="3333CC"/>
              </a:solidFill>
              <a:latin typeface="Comic Sans MS" charset="0"/>
            </a:endParaRPr>
          </a:p>
        </p:txBody>
      </p:sp>
      <p:sp>
        <p:nvSpPr>
          <p:cNvPr id="10957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Assume window size W</a:t>
            </a:r>
          </a:p>
          <a:p>
            <a:pPr marL="457200" indent="-457200" algn="l" eaLnBrk="1" hangingPunct="1">
              <a:spcBef>
                <a:spcPct val="20000"/>
              </a:spcBef>
              <a:buClr>
                <a:srgbClr val="3333CC"/>
              </a:buClr>
              <a:buSzPct val="85000"/>
              <a:buFont typeface="Wingdings" pitchFamily="2" charset="2"/>
              <a:buChar char="q"/>
            </a:pPr>
            <a:endParaRPr lang="en-US" altLang="zh-CN" sz="2800" dirty="0">
              <a:solidFill>
                <a:srgbClr val="000000"/>
              </a:solidFill>
              <a:latin typeface="Comic Sans MS" charset="0"/>
              <a:ea typeface="宋体" charset="-122"/>
            </a:endParaRPr>
          </a:p>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Assume each packet is lost with probability p</a:t>
            </a:r>
          </a:p>
          <a:p>
            <a:pPr marL="457200" indent="-457200" algn="l" eaLnBrk="1" hangingPunct="1">
              <a:spcBef>
                <a:spcPct val="20000"/>
              </a:spcBef>
              <a:buClr>
                <a:srgbClr val="3333CC"/>
              </a:buClr>
              <a:buSzPct val="85000"/>
              <a:buFont typeface="Wingdings" pitchFamily="2" charset="2"/>
              <a:buChar char="q"/>
            </a:pPr>
            <a:endParaRPr lang="en-US" altLang="zh-CN" sz="2800" dirty="0">
              <a:solidFill>
                <a:srgbClr val="000000"/>
              </a:solidFill>
              <a:latin typeface="Comic Sans MS" charset="0"/>
              <a:ea typeface="宋体" charset="-122"/>
            </a:endParaRPr>
          </a:p>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On average, how many packets do we send for each data packet received?</a:t>
            </a:r>
            <a:endParaRPr lang="en-US" altLang="x-none" sz="2800" dirty="0">
              <a:solidFill>
                <a:srgbClr val="000000"/>
              </a:solidFill>
              <a:latin typeface="Comic Sans MS" charset="0"/>
            </a:endParaRPr>
          </a:p>
        </p:txBody>
      </p:sp>
      <p:sp>
        <p:nvSpPr>
          <p:cNvPr id="5" name="Slide Number Placeholder 4">
            <a:extLst>
              <a:ext uri="{FF2B5EF4-FFF2-40B4-BE49-F238E27FC236}">
                <a16:creationId xmlns:a16="http://schemas.microsoft.com/office/drawing/2014/main" id="{FB710AE0-482B-7E44-B574-BE42F534F92E}"/>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34</a:t>
            </a:fld>
            <a:endParaRPr lang="en-US" altLang="x-none" sz="1400" dirty="0">
              <a:latin typeface="Times New Roman"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22275" y="101600"/>
            <a:ext cx="8020050" cy="1143000"/>
          </a:xfrm>
        </p:spPr>
        <p:txBody>
          <a:bodyPr/>
          <a:lstStyle/>
          <a:p>
            <a:r>
              <a:rPr lang="en-US" altLang="x-none" sz="3200">
                <a:ea typeface="ＭＳ Ｐゴシック" charset="-128"/>
              </a:rPr>
              <a:t>Selective Repeat: </a:t>
            </a:r>
            <a:br>
              <a:rPr lang="en-US" altLang="x-none" sz="3200">
                <a:ea typeface="ＭＳ Ｐゴシック" charset="-128"/>
              </a:rPr>
            </a:br>
            <a:r>
              <a:rPr lang="en-US" altLang="x-none" sz="3200">
                <a:ea typeface="ＭＳ Ｐゴシック" charset="-128"/>
              </a:rPr>
              <a:t>Seq# Ambiguity</a:t>
            </a:r>
            <a:endParaRPr lang="en-US" altLang="x-none">
              <a:ea typeface="ＭＳ Ｐゴシック" charset="-128"/>
            </a:endParaRPr>
          </a:p>
        </p:txBody>
      </p:sp>
      <p:sp>
        <p:nvSpPr>
          <p:cNvPr id="115715" name="Rectangle 4"/>
          <p:cNvSpPr>
            <a:spLocks noGrp="1" noChangeArrowheads="1"/>
          </p:cNvSpPr>
          <p:nvPr>
            <p:ph type="body" sz="half" idx="1"/>
          </p:nvPr>
        </p:nvSpPr>
        <p:spPr>
          <a:xfrm>
            <a:off x="542925" y="1524000"/>
            <a:ext cx="3276600" cy="4994275"/>
          </a:xfrm>
        </p:spPr>
        <p:txBody>
          <a:bodyPr/>
          <a:lstStyle/>
          <a:p>
            <a:pPr>
              <a:buFont typeface="ZapfDingbats" charset="0"/>
              <a:buNone/>
            </a:pPr>
            <a:r>
              <a:rPr lang="en-US" altLang="x-none" sz="2400" dirty="0">
                <a:ea typeface="ＭＳ Ｐゴシック" charset="-128"/>
              </a:rPr>
              <a:t>Example: </a:t>
            </a:r>
          </a:p>
          <a:p>
            <a:pPr>
              <a:buFont typeface="Wingdings" pitchFamily="2" charset="2"/>
              <a:buChar char="q"/>
            </a:pPr>
            <a:r>
              <a:rPr lang="en-US" altLang="x-none" sz="2000" dirty="0" err="1">
                <a:ea typeface="ＭＳ Ｐゴシック" charset="-128"/>
              </a:rPr>
              <a:t>seq</a:t>
            </a:r>
            <a:r>
              <a:rPr lang="en-US" altLang="x-none" sz="2000" dirty="0">
                <a:ea typeface="ＭＳ Ｐゴシック" charset="-128"/>
              </a:rPr>
              <a:t> #</a:t>
            </a:r>
            <a:r>
              <a:rPr lang="ja-JP" altLang="en-US" sz="2000" dirty="0">
                <a:ea typeface="ＭＳ Ｐゴシック" charset="-128"/>
              </a:rPr>
              <a:t>’</a:t>
            </a:r>
            <a:r>
              <a:rPr lang="en-US" altLang="ja-JP" sz="2000" dirty="0">
                <a:ea typeface="ＭＳ Ｐゴシック" charset="-128"/>
              </a:rPr>
              <a:t>s: 0, 1, 2, 3</a:t>
            </a:r>
          </a:p>
          <a:p>
            <a:pPr>
              <a:buFont typeface="Wingdings" pitchFamily="2" charset="2"/>
              <a:buChar char="q"/>
            </a:pPr>
            <a:r>
              <a:rPr lang="en-US" altLang="x-none" sz="2000" dirty="0">
                <a:ea typeface="ＭＳ Ｐゴシック" charset="-128"/>
              </a:rPr>
              <a:t>window size=3</a:t>
            </a:r>
            <a:endParaRPr lang="en-US" altLang="x-none" sz="2400" dirty="0">
              <a:ea typeface="ＭＳ Ｐゴシック" charset="-128"/>
            </a:endParaRPr>
          </a:p>
          <a:p>
            <a:pPr>
              <a:buFont typeface="Wingdings" pitchFamily="2" charset="2"/>
              <a:buChar char="q"/>
            </a:pP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Error: incorrectly passes duplicate data as new.</a:t>
            </a:r>
          </a:p>
          <a:p>
            <a:endParaRPr lang="en-US" altLang="x-none" sz="2000" dirty="0">
              <a:ea typeface="ＭＳ Ｐゴシック" charset="-128"/>
            </a:endParaRPr>
          </a:p>
        </p:txBody>
      </p:sp>
      <p:pic>
        <p:nvPicPr>
          <p:cNvPr id="115716" name="Picture 6" descr="sr_dilemma"/>
          <p:cNvPicPr>
            <a:picLocks noChangeAspect="1" noChangeArrowheads="1"/>
          </p:cNvPicPr>
          <p:nvPr/>
        </p:nvPicPr>
        <p:blipFill rotWithShape="1">
          <a:blip r:embed="rId3">
            <a:extLst>
              <a:ext uri="{28A0092B-C50C-407E-A947-70E740481C1C}">
                <a14:useLocalDpi xmlns:a14="http://schemas.microsoft.com/office/drawing/2010/main" val="0"/>
              </a:ext>
            </a:extLst>
          </a:blip>
          <a:srcRect b="54665"/>
          <a:stretch/>
        </p:blipFill>
        <p:spPr bwMode="auto">
          <a:xfrm>
            <a:off x="4216400" y="1920496"/>
            <a:ext cx="4225925" cy="273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a:extLst>
              <a:ext uri="{FF2B5EF4-FFF2-40B4-BE49-F238E27FC236}">
                <a16:creationId xmlns:a16="http://schemas.microsoft.com/office/drawing/2014/main" id="{290986C9-24D1-AE4D-8F9D-42A66AC03FA0}"/>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35</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ChangeArrowheads="1"/>
          </p:cNvSpPr>
          <p:nvPr/>
        </p:nvSpPr>
        <p:spPr bwMode="auto">
          <a:xfrm>
            <a:off x="333375" y="150813"/>
            <a:ext cx="83677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4000" u="sng">
                <a:solidFill>
                  <a:srgbClr val="3333CC"/>
                </a:solidFill>
                <a:latin typeface="Comic Sans MS" charset="0"/>
              </a:rPr>
              <a:t>State Invariant: Window Location</a:t>
            </a:r>
          </a:p>
        </p:txBody>
      </p:sp>
      <p:sp>
        <p:nvSpPr>
          <p:cNvPr id="111619" name="Rectangle 5"/>
          <p:cNvSpPr>
            <a:spLocks noChangeArrowheads="1"/>
          </p:cNvSpPr>
          <p:nvPr/>
        </p:nvSpPr>
        <p:spPr bwMode="auto">
          <a:xfrm>
            <a:off x="333375" y="1513681"/>
            <a:ext cx="80772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Go-back-n (GBN)</a:t>
            </a: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Selective repeat (SR)</a:t>
            </a:r>
          </a:p>
        </p:txBody>
      </p:sp>
      <p:sp>
        <p:nvSpPr>
          <p:cNvPr id="111620" name="Rectangle 7"/>
          <p:cNvSpPr>
            <a:spLocks noChangeArrowheads="1"/>
          </p:cNvSpPr>
          <p:nvPr/>
        </p:nvSpPr>
        <p:spPr bwMode="auto">
          <a:xfrm>
            <a:off x="1584325" y="207089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1" name="Rectangle 8"/>
          <p:cNvSpPr>
            <a:spLocks noChangeArrowheads="1"/>
          </p:cNvSpPr>
          <p:nvPr/>
        </p:nvSpPr>
        <p:spPr bwMode="auto">
          <a:xfrm>
            <a:off x="1825625" y="20677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2" name="Rectangle 9"/>
          <p:cNvSpPr>
            <a:spLocks noChangeArrowheads="1"/>
          </p:cNvSpPr>
          <p:nvPr/>
        </p:nvSpPr>
        <p:spPr bwMode="auto">
          <a:xfrm>
            <a:off x="2066925" y="20661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3" name="Rectangle 10"/>
          <p:cNvSpPr>
            <a:spLocks noChangeArrowheads="1"/>
          </p:cNvSpPr>
          <p:nvPr/>
        </p:nvSpPr>
        <p:spPr bwMode="auto">
          <a:xfrm>
            <a:off x="2308225" y="207248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4" name="Text Box 12"/>
          <p:cNvSpPr txBox="1">
            <a:spLocks noChangeArrowheads="1"/>
          </p:cNvSpPr>
          <p:nvPr/>
        </p:nvSpPr>
        <p:spPr bwMode="auto">
          <a:xfrm>
            <a:off x="6010275" y="221694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1625" name="Text Box 13"/>
          <p:cNvSpPr txBox="1">
            <a:spLocks noChangeArrowheads="1"/>
          </p:cNvSpPr>
          <p:nvPr/>
        </p:nvSpPr>
        <p:spPr bwMode="auto">
          <a:xfrm>
            <a:off x="5957887" y="302339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1626" name="Line 20"/>
          <p:cNvSpPr>
            <a:spLocks noChangeShapeType="1"/>
          </p:cNvSpPr>
          <p:nvPr/>
        </p:nvSpPr>
        <p:spPr bwMode="auto">
          <a:xfrm>
            <a:off x="1038225" y="620315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27" name="Text Box 21"/>
          <p:cNvSpPr txBox="1">
            <a:spLocks noChangeArrowheads="1"/>
          </p:cNvSpPr>
          <p:nvPr/>
        </p:nvSpPr>
        <p:spPr bwMode="auto">
          <a:xfrm>
            <a:off x="6018212" y="497919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1628" name="Text Box 22"/>
          <p:cNvSpPr txBox="1">
            <a:spLocks noChangeArrowheads="1"/>
          </p:cNvSpPr>
          <p:nvPr/>
        </p:nvSpPr>
        <p:spPr bwMode="auto">
          <a:xfrm>
            <a:off x="5965825" y="578564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1629" name="Line 6"/>
          <p:cNvSpPr>
            <a:spLocks noChangeShapeType="1"/>
          </p:cNvSpPr>
          <p:nvPr/>
        </p:nvSpPr>
        <p:spPr bwMode="auto">
          <a:xfrm>
            <a:off x="1011237" y="264398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0" name="Line 11"/>
          <p:cNvSpPr>
            <a:spLocks noChangeShapeType="1"/>
          </p:cNvSpPr>
          <p:nvPr/>
        </p:nvSpPr>
        <p:spPr bwMode="auto">
          <a:xfrm>
            <a:off x="1030287" y="344090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1" name="Line 15"/>
          <p:cNvSpPr>
            <a:spLocks noChangeShapeType="1"/>
          </p:cNvSpPr>
          <p:nvPr/>
        </p:nvSpPr>
        <p:spPr bwMode="auto">
          <a:xfrm>
            <a:off x="1019175" y="540623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2" name="Rectangle 36"/>
          <p:cNvSpPr>
            <a:spLocks noChangeArrowheads="1"/>
          </p:cNvSpPr>
          <p:nvPr/>
        </p:nvSpPr>
        <p:spPr bwMode="auto">
          <a:xfrm>
            <a:off x="1593850" y="48236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3" name="Rectangle 37"/>
          <p:cNvSpPr>
            <a:spLocks noChangeArrowheads="1"/>
          </p:cNvSpPr>
          <p:nvPr/>
        </p:nvSpPr>
        <p:spPr bwMode="auto">
          <a:xfrm>
            <a:off x="1835150" y="48347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4" name="Rectangle 38"/>
          <p:cNvSpPr>
            <a:spLocks noChangeArrowheads="1"/>
          </p:cNvSpPr>
          <p:nvPr/>
        </p:nvSpPr>
        <p:spPr bwMode="auto">
          <a:xfrm>
            <a:off x="2076450" y="483314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5" name="Rectangle 39"/>
          <p:cNvSpPr>
            <a:spLocks noChangeArrowheads="1"/>
          </p:cNvSpPr>
          <p:nvPr/>
        </p:nvSpPr>
        <p:spPr bwMode="auto">
          <a:xfrm>
            <a:off x="2317750" y="4825206"/>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21" name="Slide Number Placeholder 4">
            <a:extLst>
              <a:ext uri="{FF2B5EF4-FFF2-40B4-BE49-F238E27FC236}">
                <a16:creationId xmlns:a16="http://schemas.microsoft.com/office/drawing/2014/main" id="{51FCB1FE-1401-4B4D-9248-79049F60D36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36</a:t>
            </a:fld>
            <a:endParaRPr lang="en-US" altLang="x-none" sz="1400" dirty="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4000" u="sng">
                <a:solidFill>
                  <a:srgbClr val="3333CC"/>
                </a:solidFill>
                <a:latin typeface="Comic Sans MS" charset="0"/>
              </a:rPr>
              <a:t>Window Location</a:t>
            </a:r>
          </a:p>
        </p:txBody>
      </p:sp>
      <p:sp>
        <p:nvSpPr>
          <p:cNvPr id="113667" name="Rectangle 5"/>
          <p:cNvSpPr>
            <a:spLocks noChangeArrowheads="1"/>
          </p:cNvSpPr>
          <p:nvPr/>
        </p:nvSpPr>
        <p:spPr bwMode="auto">
          <a:xfrm>
            <a:off x="276225" y="1450181"/>
            <a:ext cx="80772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Go-back-n (GBN)</a:t>
            </a: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Selective repeat (SR)</a:t>
            </a:r>
          </a:p>
        </p:txBody>
      </p:sp>
      <p:sp>
        <p:nvSpPr>
          <p:cNvPr id="113668" name="Rectangle 7"/>
          <p:cNvSpPr>
            <a:spLocks noChangeArrowheads="1"/>
          </p:cNvSpPr>
          <p:nvPr/>
        </p:nvSpPr>
        <p:spPr bwMode="auto">
          <a:xfrm>
            <a:off x="1527175" y="200739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69" name="Rectangle 8"/>
          <p:cNvSpPr>
            <a:spLocks noChangeArrowheads="1"/>
          </p:cNvSpPr>
          <p:nvPr/>
        </p:nvSpPr>
        <p:spPr bwMode="auto">
          <a:xfrm>
            <a:off x="1768475" y="20042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0" name="Rectangle 9"/>
          <p:cNvSpPr>
            <a:spLocks noChangeArrowheads="1"/>
          </p:cNvSpPr>
          <p:nvPr/>
        </p:nvSpPr>
        <p:spPr bwMode="auto">
          <a:xfrm>
            <a:off x="2009775" y="20026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1" name="Rectangle 10"/>
          <p:cNvSpPr>
            <a:spLocks noChangeArrowheads="1"/>
          </p:cNvSpPr>
          <p:nvPr/>
        </p:nvSpPr>
        <p:spPr bwMode="auto">
          <a:xfrm>
            <a:off x="2251075" y="200898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2" name="Text Box 12"/>
          <p:cNvSpPr txBox="1">
            <a:spLocks noChangeArrowheads="1"/>
          </p:cNvSpPr>
          <p:nvPr/>
        </p:nvSpPr>
        <p:spPr bwMode="auto">
          <a:xfrm>
            <a:off x="5953125" y="215344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3673" name="Text Box 13"/>
          <p:cNvSpPr txBox="1">
            <a:spLocks noChangeArrowheads="1"/>
          </p:cNvSpPr>
          <p:nvPr/>
        </p:nvSpPr>
        <p:spPr bwMode="auto">
          <a:xfrm>
            <a:off x="5900737" y="295989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90478" name="Rectangle 14"/>
          <p:cNvSpPr>
            <a:spLocks noChangeArrowheads="1"/>
          </p:cNvSpPr>
          <p:nvPr/>
        </p:nvSpPr>
        <p:spPr bwMode="auto">
          <a:xfrm>
            <a:off x="1531937" y="2812256"/>
            <a:ext cx="242888" cy="573088"/>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5" name="Line 20"/>
          <p:cNvSpPr>
            <a:spLocks noChangeShapeType="1"/>
          </p:cNvSpPr>
          <p:nvPr/>
        </p:nvSpPr>
        <p:spPr bwMode="auto">
          <a:xfrm>
            <a:off x="981075" y="613965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76" name="Text Box 21"/>
          <p:cNvSpPr txBox="1">
            <a:spLocks noChangeArrowheads="1"/>
          </p:cNvSpPr>
          <p:nvPr/>
        </p:nvSpPr>
        <p:spPr bwMode="auto">
          <a:xfrm>
            <a:off x="5961062" y="491569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3677" name="Text Box 22"/>
          <p:cNvSpPr txBox="1">
            <a:spLocks noChangeArrowheads="1"/>
          </p:cNvSpPr>
          <p:nvPr/>
        </p:nvSpPr>
        <p:spPr bwMode="auto">
          <a:xfrm>
            <a:off x="5908675" y="572214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3678" name="Line 6"/>
          <p:cNvSpPr>
            <a:spLocks noChangeShapeType="1"/>
          </p:cNvSpPr>
          <p:nvPr/>
        </p:nvSpPr>
        <p:spPr bwMode="auto">
          <a:xfrm>
            <a:off x="954087" y="258048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79" name="Line 11"/>
          <p:cNvSpPr>
            <a:spLocks noChangeShapeType="1"/>
          </p:cNvSpPr>
          <p:nvPr/>
        </p:nvSpPr>
        <p:spPr bwMode="auto">
          <a:xfrm>
            <a:off x="973137" y="337740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80" name="Line 15"/>
          <p:cNvSpPr>
            <a:spLocks noChangeShapeType="1"/>
          </p:cNvSpPr>
          <p:nvPr/>
        </p:nvSpPr>
        <p:spPr bwMode="auto">
          <a:xfrm>
            <a:off x="962025" y="534273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35"/>
          <p:cNvGrpSpPr>
            <a:grpSpLocks/>
          </p:cNvGrpSpPr>
          <p:nvPr/>
        </p:nvGrpSpPr>
        <p:grpSpPr bwMode="auto">
          <a:xfrm>
            <a:off x="1544637" y="5561806"/>
            <a:ext cx="966788" cy="579438"/>
            <a:chOff x="1052" y="3374"/>
            <a:chExt cx="609" cy="365"/>
          </a:xfrm>
        </p:grpSpPr>
        <p:sp>
          <p:nvSpPr>
            <p:cNvPr id="113687" name="Rectangle 31"/>
            <p:cNvSpPr>
              <a:spLocks noChangeArrowheads="1"/>
            </p:cNvSpPr>
            <p:nvPr/>
          </p:nvSpPr>
          <p:spPr bwMode="auto">
            <a:xfrm>
              <a:off x="1052" y="3374"/>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8" name="Rectangle 32"/>
            <p:cNvSpPr>
              <a:spLocks noChangeArrowheads="1"/>
            </p:cNvSpPr>
            <p:nvPr/>
          </p:nvSpPr>
          <p:spPr bwMode="auto">
            <a:xfrm>
              <a:off x="1204" y="3378"/>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9" name="Rectangle 33"/>
            <p:cNvSpPr>
              <a:spLocks noChangeArrowheads="1"/>
            </p:cNvSpPr>
            <p:nvPr/>
          </p:nvSpPr>
          <p:spPr bwMode="auto">
            <a:xfrm>
              <a:off x="1356" y="3376"/>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90" name="Rectangle 34"/>
            <p:cNvSpPr>
              <a:spLocks noChangeArrowheads="1"/>
            </p:cNvSpPr>
            <p:nvPr/>
          </p:nvSpPr>
          <p:spPr bwMode="auto">
            <a:xfrm>
              <a:off x="1508" y="3375"/>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sp>
        <p:nvSpPr>
          <p:cNvPr id="113682" name="Rectangle 36"/>
          <p:cNvSpPr>
            <a:spLocks noChangeArrowheads="1"/>
          </p:cNvSpPr>
          <p:nvPr/>
        </p:nvSpPr>
        <p:spPr bwMode="auto">
          <a:xfrm>
            <a:off x="1536700" y="47601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3" name="Rectangle 37"/>
          <p:cNvSpPr>
            <a:spLocks noChangeArrowheads="1"/>
          </p:cNvSpPr>
          <p:nvPr/>
        </p:nvSpPr>
        <p:spPr bwMode="auto">
          <a:xfrm>
            <a:off x="1778000" y="47712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4" name="Rectangle 38"/>
          <p:cNvSpPr>
            <a:spLocks noChangeArrowheads="1"/>
          </p:cNvSpPr>
          <p:nvPr/>
        </p:nvSpPr>
        <p:spPr bwMode="auto">
          <a:xfrm>
            <a:off x="2019300" y="476964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5" name="Rectangle 39"/>
          <p:cNvSpPr>
            <a:spLocks noChangeArrowheads="1"/>
          </p:cNvSpPr>
          <p:nvPr/>
        </p:nvSpPr>
        <p:spPr bwMode="auto">
          <a:xfrm>
            <a:off x="2260600" y="4761706"/>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27" name="Rectangle 26"/>
          <p:cNvSpPr>
            <a:spLocks noChangeArrowheads="1"/>
          </p:cNvSpPr>
          <p:nvPr/>
        </p:nvSpPr>
        <p:spPr bwMode="auto">
          <a:xfrm>
            <a:off x="5167313" y="41275"/>
            <a:ext cx="3713162" cy="1200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buFont typeface="ZapfDingbats" charset="0"/>
              <a:buNone/>
            </a:pPr>
            <a:r>
              <a:rPr lang="en-US" altLang="x-none">
                <a:solidFill>
                  <a:srgbClr val="FF0000"/>
                </a:solidFill>
                <a:latin typeface="Arial" charset="0"/>
              </a:rPr>
              <a:t>Q:</a:t>
            </a:r>
            <a:r>
              <a:rPr lang="en-US" altLang="x-none">
                <a:solidFill>
                  <a:srgbClr val="000000"/>
                </a:solidFill>
                <a:latin typeface="Arial" charset="0"/>
              </a:rPr>
              <a:t> what relationship between seq # size and window size?</a:t>
            </a:r>
          </a:p>
        </p:txBody>
      </p:sp>
      <p:sp>
        <p:nvSpPr>
          <p:cNvPr id="28" name="Slide Number Placeholder 4">
            <a:extLst>
              <a:ext uri="{FF2B5EF4-FFF2-40B4-BE49-F238E27FC236}">
                <a16:creationId xmlns:a16="http://schemas.microsoft.com/office/drawing/2014/main" id="{7E22D69C-353B-744B-9B8F-8568B8168DB4}"/>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37</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grpId="0" nodeType="clickEffect">
                                  <p:stCondLst>
                                    <p:cond delay="0"/>
                                  </p:stCondLst>
                                  <p:childTnLst>
                                    <p:animMotion origin="layout" path="M 0.01371 -0.03009 L 0.12275 -0.03009 " pathEditMode="fixed" rAng="0" ptsTypes="AA">
                                      <p:cBhvr>
                                        <p:cTn id="6" dur="5000" fill="hold"/>
                                        <p:tgtEl>
                                          <p:spTgt spid="190478"/>
                                        </p:tgtEl>
                                        <p:attrNameLst>
                                          <p:attrName>ppt_x</p:attrName>
                                          <p:attrName>ppt_y</p:attrName>
                                        </p:attrNameLst>
                                      </p:cBhvr>
                                      <p:rCtr x="5451"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nodeType="clickEffect">
                                  <p:stCondLst>
                                    <p:cond delay="0"/>
                                  </p:stCondLst>
                                  <p:childTnLst>
                                    <p:animMotion origin="layout" path="M -1.38889E-6 -7.40741E-7 L 0.10747 -7.40741E-7 " pathEditMode="relative" rAng="0" ptsTypes="AA">
                                      <p:cBhvr>
                                        <p:cTn id="10" dur="2000" fill="hold"/>
                                        <p:tgtEl>
                                          <p:spTgt spid="2"/>
                                        </p:tgtEl>
                                        <p:attrNameLst>
                                          <p:attrName>ppt_x</p:attrName>
                                          <p:attrName>ppt_y</p:attrName>
                                        </p:attrNameLst>
                                      </p:cBhvr>
                                      <p:rCtr x="5365"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ChangeArrowheads="1"/>
          </p:cNvSpPr>
          <p:nvPr/>
        </p:nvSpPr>
        <p:spPr bwMode="auto">
          <a:xfrm>
            <a:off x="333375" y="619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600" u="sng">
                <a:solidFill>
                  <a:srgbClr val="3333CC"/>
                </a:solidFill>
                <a:latin typeface="Comic Sans MS" charset="0"/>
              </a:rPr>
              <a:t>Sliding Window Protocols:</a:t>
            </a:r>
            <a:br>
              <a:rPr lang="en-US" altLang="x-none" sz="3600" u="sng">
                <a:solidFill>
                  <a:srgbClr val="3333CC"/>
                </a:solidFill>
                <a:latin typeface="Comic Sans MS" charset="0"/>
              </a:rPr>
            </a:br>
            <a:r>
              <a:rPr lang="en-US" altLang="x-none" sz="3600" u="sng">
                <a:solidFill>
                  <a:srgbClr val="3333CC"/>
                </a:solidFill>
                <a:latin typeface="Comic Sans MS" charset="0"/>
              </a:rPr>
              <a:t>Go-back-n and Selective Repeat</a:t>
            </a:r>
          </a:p>
        </p:txBody>
      </p:sp>
      <p:graphicFrame>
        <p:nvGraphicFramePr>
          <p:cNvPr id="218117" name="Group 5"/>
          <p:cNvGraphicFramePr>
            <a:graphicFrameLocks noGrp="1"/>
          </p:cNvGraphicFramePr>
          <p:nvPr/>
        </p:nvGraphicFramePr>
        <p:xfrm>
          <a:off x="400050" y="1584325"/>
          <a:ext cx="8134350" cy="4348204"/>
        </p:xfrm>
        <a:graphic>
          <a:graphicData uri="http://schemas.openxmlformats.org/drawingml/2006/table">
            <a:tbl>
              <a:tblPr/>
              <a:tblGrid>
                <a:gridCol w="2711450">
                  <a:extLst>
                    <a:ext uri="{9D8B030D-6E8A-4147-A177-3AD203B41FA5}">
                      <a16:colId xmlns:a16="http://schemas.microsoft.com/office/drawing/2014/main" val="20000"/>
                    </a:ext>
                  </a:extLst>
                </a:gridCol>
                <a:gridCol w="2711450">
                  <a:extLst>
                    <a:ext uri="{9D8B030D-6E8A-4147-A177-3AD203B41FA5}">
                      <a16:colId xmlns:a16="http://schemas.microsoft.com/office/drawing/2014/main" val="20001"/>
                    </a:ext>
                  </a:extLst>
                </a:gridCol>
                <a:gridCol w="2711450">
                  <a:extLst>
                    <a:ext uri="{9D8B030D-6E8A-4147-A177-3AD203B41FA5}">
                      <a16:colId xmlns:a16="http://schemas.microsoft.com/office/drawing/2014/main" val="20002"/>
                    </a:ext>
                  </a:extLst>
                </a:gridCol>
              </a:tblGrid>
              <a:tr h="50954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1" i="0" u="none" strike="noStrike" cap="none" normalizeH="0" baseline="0">
                          <a:ln>
                            <a:noFill/>
                          </a:ln>
                          <a:solidFill>
                            <a:schemeClr val="tx1"/>
                          </a:solidFill>
                          <a:effectLst/>
                          <a:latin typeface="Comic Sans MS" charset="0"/>
                          <a:ea typeface="ＭＳ Ｐゴシック" charset="-128"/>
                        </a:rPr>
                        <a:t>Go-back-n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1" i="0" u="none" strike="noStrike" cap="none" normalizeH="0" baseline="0">
                          <a:ln>
                            <a:noFill/>
                          </a:ln>
                          <a:solidFill>
                            <a:schemeClr val="tx1"/>
                          </a:solidFill>
                          <a:effectLst/>
                          <a:latin typeface="Comic Sans MS" charset="0"/>
                          <a:ea typeface="ＭＳ Ｐゴシック" charset="-128"/>
                        </a:rPr>
                        <a:t>Selective Repeat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94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800" b="0" i="0" u="none" strike="noStrike" cap="none" normalizeH="0" baseline="0">
                          <a:ln>
                            <a:noFill/>
                          </a:ln>
                          <a:solidFill>
                            <a:schemeClr val="tx1"/>
                          </a:solidFill>
                          <a:effectLst/>
                          <a:latin typeface="Comic Sans MS" charset="0"/>
                          <a:ea typeface="ＭＳ Ｐゴシック" charset="-128"/>
                        </a:rPr>
                        <a:t>data bandwidth: sender to receiver</a:t>
                      </a:r>
                      <a:br>
                        <a:rPr kumimoji="0" lang="en-US" altLang="x-none" sz="1800" b="0" i="0" u="none" strike="noStrike" cap="none" normalizeH="0" baseline="0">
                          <a:ln>
                            <a:noFill/>
                          </a:ln>
                          <a:solidFill>
                            <a:schemeClr val="tx1"/>
                          </a:solidFill>
                          <a:effectLst/>
                          <a:latin typeface="Comic Sans MS" charset="0"/>
                          <a:ea typeface="ＭＳ Ｐゴシック" charset="-128"/>
                        </a:rPr>
                      </a:br>
                      <a:r>
                        <a:rPr kumimoji="0" lang="en-US" altLang="x-none" sz="1800" b="0" i="0" u="none" strike="noStrike" cap="none" normalizeH="0" baseline="0">
                          <a:ln>
                            <a:noFill/>
                          </a:ln>
                          <a:solidFill>
                            <a:schemeClr val="tx1"/>
                          </a:solidFill>
                          <a:effectLst/>
                          <a:latin typeface="Comic Sans MS" charset="0"/>
                          <a:ea typeface="ＭＳ Ｐゴシック" charset="-128"/>
                        </a:rPr>
                        <a:t>(avg. number of times a pkt is transmitted)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4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800" b="0" i="0" u="none" strike="noStrike" cap="none" normalizeH="0" baseline="0">
                          <a:ln>
                            <a:noFill/>
                          </a:ln>
                          <a:solidFill>
                            <a:schemeClr val="tx1"/>
                          </a:solidFill>
                          <a:effectLst/>
                          <a:latin typeface="Comic Sans MS" charset="0"/>
                          <a:ea typeface="ＭＳ Ｐゴシック" charset="-128"/>
                        </a:rPr>
                        <a:t>ACK bandwidth (receiver to sender)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70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400" b="0" i="0" u="none" strike="noStrike" cap="none" normalizeH="0" baseline="0">
                          <a:ln>
                            <a:noFill/>
                          </a:ln>
                          <a:solidFill>
                            <a:schemeClr val="tx1"/>
                          </a:solidFill>
                          <a:effectLst/>
                          <a:latin typeface="Comic Sans MS" charset="0"/>
                          <a:ea typeface="ＭＳ Ｐゴシック" charset="-128"/>
                        </a:rPr>
                        <a:t>Relationship between M (the number of seq#) and W (window size)</a:t>
                      </a:r>
                      <a:endParaRPr kumimoji="0" lang="en-US"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2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0" i="0" u="none" strike="noStrike" cap="none" normalizeH="0" baseline="0">
                          <a:ln>
                            <a:noFill/>
                          </a:ln>
                          <a:solidFill>
                            <a:schemeClr val="tx1"/>
                          </a:solidFill>
                          <a:effectLst/>
                          <a:latin typeface="Comic Sans MS" charset="0"/>
                          <a:ea typeface="ＭＳ Ｐゴシック" charset="-128"/>
                        </a:rPr>
                        <a:t>Buffer size at receiver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0976">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0" i="0" u="none" strike="noStrike" cap="none" normalizeH="0" baseline="0">
                          <a:ln>
                            <a:noFill/>
                          </a:ln>
                          <a:solidFill>
                            <a:schemeClr val="tx1"/>
                          </a:solidFill>
                          <a:effectLst/>
                          <a:latin typeface="Comic Sans MS" charset="0"/>
                          <a:ea typeface="ＭＳ Ｐゴシック" charset="-128"/>
                        </a:rPr>
                        <a:t>Complexity</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7793" name="Text Box 37"/>
          <p:cNvSpPr txBox="1">
            <a:spLocks noChangeArrowheads="1"/>
          </p:cNvSpPr>
          <p:nvPr/>
        </p:nvSpPr>
        <p:spPr bwMode="auto">
          <a:xfrm>
            <a:off x="353786" y="6210341"/>
            <a:ext cx="855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p: the loss rate of a packet; M: number of seq# (e.g., 3 bit M = 8); W: window size</a:t>
            </a:r>
          </a:p>
        </p:txBody>
      </p:sp>
      <p:sp>
        <p:nvSpPr>
          <p:cNvPr id="10" name="Rectangle 9"/>
          <p:cNvSpPr>
            <a:spLocks noChangeArrowheads="1"/>
          </p:cNvSpPr>
          <p:nvPr/>
        </p:nvSpPr>
        <p:spPr bwMode="auto">
          <a:xfrm>
            <a:off x="3317875" y="3406775"/>
            <a:ext cx="2314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efficient</a:t>
            </a:r>
          </a:p>
        </p:txBody>
      </p:sp>
      <p:sp>
        <p:nvSpPr>
          <p:cNvPr id="11" name="Rectangle 10"/>
          <p:cNvSpPr>
            <a:spLocks noChangeArrowheads="1"/>
          </p:cNvSpPr>
          <p:nvPr/>
        </p:nvSpPr>
        <p:spPr bwMode="auto">
          <a:xfrm>
            <a:off x="6021388" y="3378200"/>
            <a:ext cx="2200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Less efficient</a:t>
            </a:r>
          </a:p>
        </p:txBody>
      </p:sp>
      <p:sp>
        <p:nvSpPr>
          <p:cNvPr id="12" name="Rectangle 11"/>
          <p:cNvSpPr>
            <a:spLocks noChangeArrowheads="1"/>
          </p:cNvSpPr>
          <p:nvPr/>
        </p:nvSpPr>
        <p:spPr bwMode="auto">
          <a:xfrm>
            <a:off x="3867150" y="4057650"/>
            <a:ext cx="1077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 &gt; W</a:t>
            </a:r>
          </a:p>
        </p:txBody>
      </p:sp>
      <p:sp>
        <p:nvSpPr>
          <p:cNvPr id="13" name="Rectangle 12"/>
          <p:cNvSpPr>
            <a:spLocks noChangeArrowheads="1"/>
          </p:cNvSpPr>
          <p:nvPr/>
        </p:nvSpPr>
        <p:spPr bwMode="auto">
          <a:xfrm>
            <a:off x="6419850" y="4070350"/>
            <a:ext cx="1265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 ≥ 2W</a:t>
            </a:r>
          </a:p>
        </p:txBody>
      </p:sp>
      <p:sp>
        <p:nvSpPr>
          <p:cNvPr id="14" name="Rectangle 13"/>
          <p:cNvSpPr>
            <a:spLocks noChangeArrowheads="1"/>
          </p:cNvSpPr>
          <p:nvPr/>
        </p:nvSpPr>
        <p:spPr bwMode="auto">
          <a:xfrm>
            <a:off x="4133850" y="4832350"/>
            <a:ext cx="322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1</a:t>
            </a:r>
          </a:p>
        </p:txBody>
      </p:sp>
      <p:sp>
        <p:nvSpPr>
          <p:cNvPr id="15" name="Rectangle 14"/>
          <p:cNvSpPr>
            <a:spLocks noChangeArrowheads="1"/>
          </p:cNvSpPr>
          <p:nvPr/>
        </p:nvSpPr>
        <p:spPr bwMode="auto">
          <a:xfrm>
            <a:off x="6840538" y="4819650"/>
            <a:ext cx="506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latin typeface="Comic Sans MS" charset="0"/>
              </a:rPr>
              <a:t>W</a:t>
            </a:r>
            <a:endParaRPr lang="en-US" altLang="x-none">
              <a:solidFill>
                <a:srgbClr val="000000"/>
              </a:solidFill>
              <a:latin typeface="Arial" charset="0"/>
            </a:endParaRPr>
          </a:p>
        </p:txBody>
      </p:sp>
      <p:sp>
        <p:nvSpPr>
          <p:cNvPr id="16" name="Rectangle 15"/>
          <p:cNvSpPr>
            <a:spLocks noChangeArrowheads="1"/>
          </p:cNvSpPr>
          <p:nvPr/>
        </p:nvSpPr>
        <p:spPr bwMode="auto">
          <a:xfrm>
            <a:off x="3678238" y="5470525"/>
            <a:ext cx="1289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latin typeface="Comic Sans MS" charset="0"/>
              </a:rPr>
              <a:t>Simpler</a:t>
            </a:r>
            <a:endParaRPr lang="en-US" altLang="x-none">
              <a:solidFill>
                <a:srgbClr val="000000"/>
              </a:solidFill>
              <a:latin typeface="Arial" charset="0"/>
            </a:endParaRPr>
          </a:p>
        </p:txBody>
      </p:sp>
      <p:sp>
        <p:nvSpPr>
          <p:cNvPr id="17" name="Rectangle 16"/>
          <p:cNvSpPr>
            <a:spLocks noChangeArrowheads="1"/>
          </p:cNvSpPr>
          <p:nvPr/>
        </p:nvSpPr>
        <p:spPr bwMode="auto">
          <a:xfrm>
            <a:off x="6083300" y="5441950"/>
            <a:ext cx="2185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complex</a:t>
            </a:r>
          </a:p>
        </p:txBody>
      </p:sp>
      <p:grpSp>
        <p:nvGrpSpPr>
          <p:cNvPr id="2" name="Group 20"/>
          <p:cNvGrpSpPr>
            <a:grpSpLocks/>
          </p:cNvGrpSpPr>
          <p:nvPr/>
        </p:nvGrpSpPr>
        <p:grpSpPr bwMode="auto">
          <a:xfrm>
            <a:off x="3263900" y="2255838"/>
            <a:ext cx="2200275" cy="952500"/>
            <a:chOff x="3263559" y="2256058"/>
            <a:chExt cx="2201244" cy="952857"/>
          </a:xfrm>
        </p:grpSpPr>
        <p:sp>
          <p:nvSpPr>
            <p:cNvPr id="117806" name="Rectangle 7"/>
            <p:cNvSpPr>
              <a:spLocks noChangeArrowheads="1"/>
            </p:cNvSpPr>
            <p:nvPr/>
          </p:nvSpPr>
          <p:spPr bwMode="auto">
            <a:xfrm>
              <a:off x="3263559" y="2256058"/>
              <a:ext cx="2201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Less efficient</a:t>
              </a:r>
            </a:p>
          </p:txBody>
        </p:sp>
        <p:graphicFrame>
          <p:nvGraphicFramePr>
            <p:cNvPr id="117807" name="Object 2"/>
            <p:cNvGraphicFramePr>
              <a:graphicFrameLocks noChangeAspect="1"/>
            </p:cNvGraphicFramePr>
            <p:nvPr/>
          </p:nvGraphicFramePr>
          <p:xfrm>
            <a:off x="3862965" y="2732665"/>
            <a:ext cx="855662" cy="476250"/>
          </p:xfrm>
          <a:graphic>
            <a:graphicData uri="http://schemas.openxmlformats.org/presentationml/2006/ole">
              <mc:AlternateContent xmlns:mc="http://schemas.openxmlformats.org/markup-compatibility/2006">
                <mc:Choice xmlns:v="urn:schemas-microsoft-com:vml" Requires="v">
                  <p:oleObj spid="_x0000_s117960" name="Equation" r:id="rId4" imgW="393529" imgH="253890" progId="Equation.3">
                    <p:embed/>
                  </p:oleObj>
                </mc:Choice>
                <mc:Fallback>
                  <p:oleObj name="Equation" r:id="rId4" imgW="393529" imgH="2538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965" y="2732665"/>
                          <a:ext cx="855662"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3" name="Group 19"/>
          <p:cNvGrpSpPr>
            <a:grpSpLocks/>
          </p:cNvGrpSpPr>
          <p:nvPr/>
        </p:nvGrpSpPr>
        <p:grpSpPr bwMode="auto">
          <a:xfrm>
            <a:off x="5991225" y="2255838"/>
            <a:ext cx="2314575" cy="890587"/>
            <a:chOff x="5991416" y="2256059"/>
            <a:chExt cx="2315057" cy="889789"/>
          </a:xfrm>
        </p:grpSpPr>
        <p:sp>
          <p:nvSpPr>
            <p:cNvPr id="117804" name="Rectangle 8"/>
            <p:cNvSpPr>
              <a:spLocks noChangeArrowheads="1"/>
            </p:cNvSpPr>
            <p:nvPr/>
          </p:nvSpPr>
          <p:spPr bwMode="auto">
            <a:xfrm>
              <a:off x="5991416" y="2256059"/>
              <a:ext cx="23150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efficient</a:t>
              </a:r>
            </a:p>
          </p:txBody>
        </p:sp>
        <p:graphicFrame>
          <p:nvGraphicFramePr>
            <p:cNvPr id="117805" name="Object 3"/>
            <p:cNvGraphicFramePr>
              <a:graphicFrameLocks noChangeAspect="1"/>
            </p:cNvGraphicFramePr>
            <p:nvPr/>
          </p:nvGraphicFramePr>
          <p:xfrm>
            <a:off x="6900863" y="2693411"/>
            <a:ext cx="468312" cy="452437"/>
          </p:xfrm>
          <a:graphic>
            <a:graphicData uri="http://schemas.openxmlformats.org/presentationml/2006/ole">
              <mc:AlternateContent xmlns:mc="http://schemas.openxmlformats.org/markup-compatibility/2006">
                <mc:Choice xmlns:v="urn:schemas-microsoft-com:vml" Requires="v">
                  <p:oleObj spid="_x0000_s117961" name="Equation" r:id="rId6" imgW="215713" imgH="241091" progId="Equation.3">
                    <p:embed/>
                  </p:oleObj>
                </mc:Choice>
                <mc:Fallback>
                  <p:oleObj name="Equation" r:id="rId6" imgW="215713" imgH="24109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0863" y="2693411"/>
                          <a:ext cx="468312"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20" name="Slide Number Placeholder 4">
            <a:extLst>
              <a:ext uri="{FF2B5EF4-FFF2-40B4-BE49-F238E27FC236}">
                <a16:creationId xmlns:a16="http://schemas.microsoft.com/office/drawing/2014/main" id="{0F3B2C66-483A-C845-B72A-72DA79A5A84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38</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228600"/>
            <a:ext cx="8145463" cy="1143000"/>
          </a:xfrm>
        </p:spPr>
        <p:txBody>
          <a:bodyPr/>
          <a:lstStyle/>
          <a:p>
            <a:r>
              <a:rPr lang="en-US" altLang="zh-CN">
                <a:ea typeface="宋体" charset="-122"/>
              </a:rPr>
              <a:t>Question: What is Initial Seq#? </a:t>
            </a:r>
            <a:endParaRPr lang="en-US" altLang="x-none">
              <a:ea typeface="ＭＳ Ｐゴシック" charset="-128"/>
            </a:endParaRPr>
          </a:p>
        </p:txBody>
      </p:sp>
      <p:sp>
        <p:nvSpPr>
          <p:cNvPr id="119811"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12" name="Group 5"/>
          <p:cNvGrpSpPr>
            <a:grpSpLocks/>
          </p:cNvGrpSpPr>
          <p:nvPr/>
        </p:nvGrpSpPr>
        <p:grpSpPr bwMode="auto">
          <a:xfrm>
            <a:off x="1844675" y="1346200"/>
            <a:ext cx="1250950" cy="385763"/>
            <a:chOff x="1489" y="826"/>
            <a:chExt cx="788" cy="243"/>
          </a:xfrm>
        </p:grpSpPr>
        <p:graphicFrame>
          <p:nvGraphicFramePr>
            <p:cNvPr id="119825"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19979" name="Clip" r:id="rId4" imgW="1307079" imgH="1083682" progId="MS_ClipArt_Gallery.2">
                    <p:embed/>
                  </p:oleObj>
                </mc:Choice>
                <mc:Fallback>
                  <p:oleObj name="Clip"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26"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19813"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19980" name="Clip" r:id="rId6" imgW="1307079" imgH="1083682" progId="MS_ClipArt_Gallery.2">
                  <p:embed/>
                </p:oleObj>
              </mc:Choice>
              <mc:Fallback>
                <p:oleObj name="Clip" r:id="rId6"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14"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19815"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6"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7"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8"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a:t>
            </a:r>
            <a:endParaRPr lang="en-US" altLang="x-none" sz="1000">
              <a:solidFill>
                <a:srgbClr val="000000"/>
              </a:solidFill>
            </a:endParaRPr>
          </a:p>
        </p:txBody>
      </p:sp>
      <p:sp>
        <p:nvSpPr>
          <p:cNvPr id="119819"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0"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19821"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2"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3"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4" name="Text Box 27"/>
          <p:cNvSpPr txBox="1">
            <a:spLocks noChangeArrowheads="1"/>
          </p:cNvSpPr>
          <p:nvPr/>
        </p:nvSpPr>
        <p:spPr bwMode="auto">
          <a:xfrm rot="600445">
            <a:off x="3932238" y="2271713"/>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endParaRPr lang="en-US" altLang="x-none" sz="1000">
              <a:solidFill>
                <a:srgbClr val="000000"/>
              </a:solidFill>
            </a:endParaRPr>
          </a:p>
        </p:txBody>
      </p:sp>
      <p:sp>
        <p:nvSpPr>
          <p:cNvPr id="20" name="Slide Number Placeholder 4">
            <a:extLst>
              <a:ext uri="{FF2B5EF4-FFF2-40B4-BE49-F238E27FC236}">
                <a16:creationId xmlns:a16="http://schemas.microsoft.com/office/drawing/2014/main" id="{9235AF9E-9C82-704F-A96A-5E943FAEE43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39</a:t>
            </a:fld>
            <a:endParaRPr lang="en-US" altLang="x-none" sz="1400" dirty="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4000" u="sng" dirty="0">
                <a:solidFill>
                  <a:schemeClr val="accent2"/>
                </a:solidFill>
                <a:latin typeface="Comic Sans MS" charset="0"/>
                <a:ea typeface="宋体" charset="-122"/>
              </a:rPr>
              <a:t>Recap: Rdt2.0 Analysis</a:t>
            </a:r>
            <a:endParaRPr lang="en-US" altLang="x-none" sz="4000" u="sng" dirty="0">
              <a:solidFill>
                <a:schemeClr val="accent2"/>
              </a:solidFill>
              <a:latin typeface="Comic Sans MS" charset="0"/>
            </a:endParaRPr>
          </a:p>
        </p:txBody>
      </p:sp>
      <p:sp>
        <p:nvSpPr>
          <p:cNvPr id="112642" name="Line 3"/>
          <p:cNvSpPr>
            <a:spLocks noChangeShapeType="1"/>
          </p:cNvSpPr>
          <p:nvPr/>
        </p:nvSpPr>
        <p:spPr bwMode="auto">
          <a:xfrm>
            <a:off x="2146300" y="2089150"/>
            <a:ext cx="4000500" cy="669925"/>
          </a:xfrm>
          <a:prstGeom prst="line">
            <a:avLst/>
          </a:prstGeom>
          <a:noFill/>
          <a:ln w="2857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2643" name="Group 4"/>
          <p:cNvGrpSpPr>
            <a:grpSpLocks/>
          </p:cNvGrpSpPr>
          <p:nvPr/>
        </p:nvGrpSpPr>
        <p:grpSpPr bwMode="auto">
          <a:xfrm>
            <a:off x="1824038" y="1311275"/>
            <a:ext cx="1250950" cy="385763"/>
            <a:chOff x="1489" y="826"/>
            <a:chExt cx="788" cy="243"/>
          </a:xfrm>
        </p:grpSpPr>
        <p:graphicFrame>
          <p:nvGraphicFramePr>
            <p:cNvPr id="112663" name="Object 5"/>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72142"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2664" name="Text Box 6"/>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latin typeface="Comic Sans MS" charset="0"/>
                </a:rPr>
                <a:t>sender</a:t>
              </a:r>
              <a:endParaRPr lang="en-US" altLang="x-none" sz="1000">
                <a:latin typeface="Times New Roman" charset="0"/>
              </a:endParaRPr>
            </a:p>
          </p:txBody>
        </p:sp>
      </p:grpSp>
      <p:sp>
        <p:nvSpPr>
          <p:cNvPr id="112644" name="Text Box 7"/>
          <p:cNvSpPr txBox="1">
            <a:spLocks noChangeArrowheads="1"/>
          </p:cNvSpPr>
          <p:nvPr/>
        </p:nvSpPr>
        <p:spPr bwMode="auto">
          <a:xfrm rot="706751">
            <a:off x="3694113" y="2143125"/>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data (n)</a:t>
            </a:r>
            <a:endParaRPr lang="en-US" altLang="x-none" sz="1000">
              <a:latin typeface="Times New Roman" charset="0"/>
            </a:endParaRPr>
          </a:p>
        </p:txBody>
      </p:sp>
      <p:graphicFrame>
        <p:nvGraphicFramePr>
          <p:cNvPr id="112645" name="Object 8"/>
          <p:cNvGraphicFramePr>
            <a:graphicFrameLocks noChangeAspect="1"/>
          </p:cNvGraphicFramePr>
          <p:nvPr/>
        </p:nvGraphicFramePr>
        <p:xfrm>
          <a:off x="5983288" y="1304925"/>
          <a:ext cx="485775" cy="385763"/>
        </p:xfrm>
        <a:graphic>
          <a:graphicData uri="http://schemas.openxmlformats.org/presentationml/2006/ole">
            <mc:AlternateContent xmlns:mc="http://schemas.openxmlformats.org/markup-compatibility/2006">
              <mc:Choice xmlns:v="urn:schemas-microsoft-com:vml" Requires="v">
                <p:oleObj spid="_x0000_s172143"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3288" y="1304925"/>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2646" name="Text Box 9"/>
          <p:cNvSpPr txBox="1">
            <a:spLocks noChangeArrowheads="1"/>
          </p:cNvSpPr>
          <p:nvPr/>
        </p:nvSpPr>
        <p:spPr bwMode="auto">
          <a:xfrm>
            <a:off x="5124450" y="1330325"/>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latin typeface="Comic Sans MS" charset="0"/>
              </a:rPr>
              <a:t>receiver</a:t>
            </a:r>
            <a:endParaRPr lang="en-US" altLang="x-none" sz="1000">
              <a:latin typeface="Times New Roman" charset="0"/>
            </a:endParaRPr>
          </a:p>
        </p:txBody>
      </p:sp>
      <p:sp>
        <p:nvSpPr>
          <p:cNvPr id="112647" name="Line 10"/>
          <p:cNvSpPr>
            <a:spLocks noChangeShapeType="1"/>
          </p:cNvSpPr>
          <p:nvPr/>
        </p:nvSpPr>
        <p:spPr bwMode="auto">
          <a:xfrm flipH="1">
            <a:off x="2116138" y="41179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48" name="Line 11"/>
          <p:cNvSpPr>
            <a:spLocks noChangeShapeType="1"/>
          </p:cNvSpPr>
          <p:nvPr/>
        </p:nvSpPr>
        <p:spPr bwMode="auto">
          <a:xfrm flipH="1">
            <a:off x="2106613" y="2820988"/>
            <a:ext cx="4013200"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49" name="Line 12"/>
          <p:cNvSpPr>
            <a:spLocks noChangeShapeType="1"/>
          </p:cNvSpPr>
          <p:nvPr/>
        </p:nvSpPr>
        <p:spPr bwMode="auto">
          <a:xfrm>
            <a:off x="2155825" y="3406775"/>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0" name="Text Box 13"/>
          <p:cNvSpPr txBox="1">
            <a:spLocks noChangeArrowheads="1"/>
          </p:cNvSpPr>
          <p:nvPr/>
        </p:nvSpPr>
        <p:spPr bwMode="auto">
          <a:xfrm rot="706751">
            <a:off x="3667125" y="3405188"/>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data (n)</a:t>
            </a:r>
            <a:endParaRPr lang="en-US" altLang="x-none" sz="1000">
              <a:latin typeface="Times New Roman" charset="0"/>
            </a:endParaRPr>
          </a:p>
        </p:txBody>
      </p:sp>
      <p:sp>
        <p:nvSpPr>
          <p:cNvPr id="112651" name="Text Box 14"/>
          <p:cNvSpPr txBox="1">
            <a:spLocks noChangeArrowheads="1"/>
          </p:cNvSpPr>
          <p:nvPr/>
        </p:nvSpPr>
        <p:spPr bwMode="auto">
          <a:xfrm rot="-600000">
            <a:off x="2565400" y="4237038"/>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ACK</a:t>
            </a:r>
            <a:endParaRPr lang="en-US" altLang="x-none" sz="1000">
              <a:latin typeface="Times New Roman" charset="0"/>
            </a:endParaRPr>
          </a:p>
        </p:txBody>
      </p:sp>
      <p:sp>
        <p:nvSpPr>
          <p:cNvPr id="112652" name="Line 15"/>
          <p:cNvSpPr>
            <a:spLocks noChangeShapeType="1"/>
          </p:cNvSpPr>
          <p:nvPr/>
        </p:nvSpPr>
        <p:spPr bwMode="auto">
          <a:xfrm>
            <a:off x="2100263" y="2041525"/>
            <a:ext cx="19050" cy="283845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3" name="Line 16"/>
          <p:cNvSpPr>
            <a:spLocks noChangeShapeType="1"/>
          </p:cNvSpPr>
          <p:nvPr/>
        </p:nvSpPr>
        <p:spPr bwMode="auto">
          <a:xfrm>
            <a:off x="2181225" y="5559425"/>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4" name="Line 17"/>
          <p:cNvSpPr>
            <a:spLocks noChangeShapeType="1"/>
          </p:cNvSpPr>
          <p:nvPr/>
        </p:nvSpPr>
        <p:spPr bwMode="auto">
          <a:xfrm>
            <a:off x="6197600" y="1773238"/>
            <a:ext cx="34925" cy="5084762"/>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5" name="Line 18"/>
          <p:cNvSpPr>
            <a:spLocks noChangeShapeType="1"/>
          </p:cNvSpPr>
          <p:nvPr/>
        </p:nvSpPr>
        <p:spPr bwMode="auto">
          <a:xfrm>
            <a:off x="2122488" y="4895850"/>
            <a:ext cx="15875" cy="69215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6" name="Text Box 19"/>
          <p:cNvSpPr txBox="1">
            <a:spLocks noChangeArrowheads="1"/>
          </p:cNvSpPr>
          <p:nvPr/>
        </p:nvSpPr>
        <p:spPr bwMode="auto">
          <a:xfrm rot="706751">
            <a:off x="3571875" y="5500688"/>
            <a:ext cx="995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data (n+1)</a:t>
            </a:r>
            <a:endParaRPr lang="en-US" altLang="x-none" sz="1000">
              <a:latin typeface="Times New Roman" charset="0"/>
            </a:endParaRPr>
          </a:p>
        </p:txBody>
      </p:sp>
      <p:sp>
        <p:nvSpPr>
          <p:cNvPr id="112657" name="Text Box 20"/>
          <p:cNvSpPr txBox="1">
            <a:spLocks noChangeArrowheads="1"/>
          </p:cNvSpPr>
          <p:nvPr/>
        </p:nvSpPr>
        <p:spPr bwMode="auto">
          <a:xfrm>
            <a:off x="401638" y="2836863"/>
            <a:ext cx="1417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sz="1800">
                <a:latin typeface="Comic Sans MS" charset="0"/>
                <a:ea typeface="宋体" charset="-122"/>
              </a:rPr>
              <a:t>waiting </a:t>
            </a:r>
            <a:br>
              <a:rPr lang="en-US" altLang="zh-CN" sz="1800">
                <a:latin typeface="Comic Sans MS" charset="0"/>
                <a:ea typeface="宋体" charset="-122"/>
              </a:rPr>
            </a:br>
            <a:r>
              <a:rPr lang="en-US" altLang="zh-CN" sz="1800">
                <a:latin typeface="Comic Sans MS" charset="0"/>
                <a:ea typeface="宋体" charset="-122"/>
              </a:rPr>
              <a:t>for N/ACK</a:t>
            </a:r>
            <a:endParaRPr lang="en-US" altLang="x-none" sz="1800">
              <a:latin typeface="Comic Sans MS" charset="0"/>
            </a:endParaRPr>
          </a:p>
        </p:txBody>
      </p:sp>
      <p:sp>
        <p:nvSpPr>
          <p:cNvPr id="112658" name="Text Box 21"/>
          <p:cNvSpPr txBox="1">
            <a:spLocks noChangeArrowheads="1"/>
          </p:cNvSpPr>
          <p:nvPr/>
        </p:nvSpPr>
        <p:spPr bwMode="auto">
          <a:xfrm>
            <a:off x="568325" y="4870450"/>
            <a:ext cx="1076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sz="1800">
                <a:latin typeface="Comic Sans MS" charset="0"/>
                <a:ea typeface="宋体" charset="-122"/>
              </a:rPr>
              <a:t>waiting</a:t>
            </a:r>
            <a:br>
              <a:rPr lang="en-US" altLang="zh-CN" sz="1800">
                <a:latin typeface="Comic Sans MS" charset="0"/>
                <a:ea typeface="宋体" charset="-122"/>
              </a:rPr>
            </a:br>
            <a:r>
              <a:rPr lang="en-US" altLang="zh-CN" sz="1800">
                <a:latin typeface="Comic Sans MS" charset="0"/>
                <a:ea typeface="宋体" charset="-122"/>
              </a:rPr>
              <a:t>for data</a:t>
            </a:r>
            <a:endParaRPr lang="en-US" altLang="x-none" sz="1800">
              <a:latin typeface="Comic Sans MS" charset="0"/>
            </a:endParaRPr>
          </a:p>
        </p:txBody>
      </p:sp>
      <p:sp>
        <p:nvSpPr>
          <p:cNvPr id="112659" name="Text Box 22"/>
          <p:cNvSpPr txBox="1">
            <a:spLocks noChangeArrowheads="1"/>
          </p:cNvSpPr>
          <p:nvPr/>
        </p:nvSpPr>
        <p:spPr bwMode="auto">
          <a:xfrm rot="-600000">
            <a:off x="3095625" y="27590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sz="1400">
                <a:ea typeface="宋体" charset="-122"/>
              </a:rPr>
              <a:t>N</a:t>
            </a:r>
            <a:r>
              <a:rPr lang="en-US" altLang="x-none" sz="1400"/>
              <a:t>ACK</a:t>
            </a:r>
            <a:endParaRPr lang="en-US" altLang="x-none" sz="1000">
              <a:latin typeface="Times New Roman" charset="0"/>
            </a:endParaRPr>
          </a:p>
        </p:txBody>
      </p:sp>
      <p:sp>
        <p:nvSpPr>
          <p:cNvPr id="112660" name="Line 23"/>
          <p:cNvSpPr>
            <a:spLocks noChangeShapeType="1"/>
          </p:cNvSpPr>
          <p:nvPr/>
        </p:nvSpPr>
        <p:spPr bwMode="auto">
          <a:xfrm>
            <a:off x="2101850" y="1754188"/>
            <a:ext cx="1588" cy="306387"/>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61" name="Line 24"/>
          <p:cNvSpPr>
            <a:spLocks noChangeShapeType="1"/>
          </p:cNvSpPr>
          <p:nvPr/>
        </p:nvSpPr>
        <p:spPr bwMode="auto">
          <a:xfrm flipH="1">
            <a:off x="2141538" y="5602288"/>
            <a:ext cx="9525" cy="1255712"/>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62" name="Line 25"/>
          <p:cNvSpPr>
            <a:spLocks noChangeShapeType="1"/>
          </p:cNvSpPr>
          <p:nvPr/>
        </p:nvSpPr>
        <p:spPr bwMode="auto">
          <a:xfrm>
            <a:off x="4186238" y="6118225"/>
            <a:ext cx="0" cy="56515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6633110" y="2075392"/>
            <a:ext cx="2246841" cy="1631216"/>
          </a:xfrm>
          <a:prstGeom prst="rect">
            <a:avLst/>
          </a:prstGeom>
        </p:spPr>
        <p:txBody>
          <a:bodyPr wrap="square">
            <a:spAutoFit/>
          </a:bodyPr>
          <a:lstStyle/>
          <a:p>
            <a:r>
              <a:rPr lang="en-US" sz="2000" dirty="0">
                <a:solidFill>
                  <a:srgbClr val="C00000"/>
                </a:solidFill>
              </a:rPr>
              <a:t>Execution traces </a:t>
            </a:r>
            <a:r>
              <a:rPr lang="en-US" sz="2000" dirty="0"/>
              <a:t>of rdt2.0:</a:t>
            </a:r>
            <a:br>
              <a:rPr lang="en-US" sz="2000" dirty="0"/>
            </a:br>
            <a:r>
              <a:rPr lang="en-US" sz="2000" dirty="0"/>
              <a:t>{data^ NACK}* data deliver </a:t>
            </a:r>
            <a:br>
              <a:rPr lang="en-US" sz="2000" dirty="0"/>
            </a:br>
            <a:r>
              <a:rPr lang="en-US" sz="2000" dirty="0"/>
              <a:t>ACK</a:t>
            </a:r>
          </a:p>
        </p:txBody>
      </p:sp>
      <p:sp>
        <p:nvSpPr>
          <p:cNvPr id="3" name="Slide Number Placeholder 2"/>
          <p:cNvSpPr>
            <a:spLocks noGrp="1"/>
          </p:cNvSpPr>
          <p:nvPr>
            <p:ph type="sldNum" sz="quarter" idx="4294967295"/>
          </p:nvPr>
        </p:nvSpPr>
        <p:spPr>
          <a:xfrm>
            <a:off x="7013575" y="6549435"/>
            <a:ext cx="2130425" cy="455612"/>
          </a:xfrm>
          <a:prstGeom prst="rect">
            <a:avLst/>
          </a:prstGeom>
        </p:spPr>
        <p:txBody>
          <a:bodyPr/>
          <a:lstStyle/>
          <a:p>
            <a:pPr algn="r"/>
            <a:fld id="{37EB7456-F267-5C4C-AD02-446DDDC385E0}" type="slidenum">
              <a:rPr lang="en-US" altLang="x-none" sz="1800" smtClean="0"/>
              <a:pPr algn="r"/>
              <a:t>4</a:t>
            </a:fld>
            <a:endParaRPr lang="en-US" altLang="x-none" sz="1800" dirty="0"/>
          </a:p>
        </p:txBody>
      </p:sp>
    </p:spTree>
    <p:extLst>
      <p:ext uri="{BB962C8B-B14F-4D97-AF65-F5344CB8AC3E}">
        <p14:creationId xmlns:p14="http://schemas.microsoft.com/office/powerpoint/2010/main" val="179180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228600"/>
            <a:ext cx="8269288" cy="1143000"/>
          </a:xfrm>
        </p:spPr>
        <p:txBody>
          <a:bodyPr/>
          <a:lstStyle/>
          <a:p>
            <a:r>
              <a:rPr lang="en-US" altLang="zh-CN">
                <a:ea typeface="宋体" charset="-122"/>
              </a:rPr>
              <a:t>Question: What is Initial Seq#? </a:t>
            </a:r>
            <a:endParaRPr lang="en-US" altLang="x-none">
              <a:ea typeface="ＭＳ Ｐゴシック" charset="-128"/>
            </a:endParaRPr>
          </a:p>
        </p:txBody>
      </p:sp>
      <p:sp>
        <p:nvSpPr>
          <p:cNvPr id="121859"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60" name="Group 5"/>
          <p:cNvGrpSpPr>
            <a:grpSpLocks/>
          </p:cNvGrpSpPr>
          <p:nvPr/>
        </p:nvGrpSpPr>
        <p:grpSpPr bwMode="auto">
          <a:xfrm>
            <a:off x="1844675" y="1346200"/>
            <a:ext cx="1250950" cy="385763"/>
            <a:chOff x="1489" y="826"/>
            <a:chExt cx="788"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22032" name="Clip" r:id="rId4" imgW="1307079" imgH="1083682" progId="MS_ClipArt_Gallery.2">
                    <p:embed/>
                  </p:oleObj>
                </mc:Choice>
                <mc:Fallback>
                  <p:oleObj name="Clip"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21861"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22033" name="Clip" r:id="rId6" imgW="1307079" imgH="1083682" progId="MS_ClipArt_Gallery.2">
                  <p:embed/>
                </p:oleObj>
              </mc:Choice>
              <mc:Fallback>
                <p:oleObj name="Clip" r:id="rId6"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21863"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4"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5"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6"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 (n)</a:t>
            </a:r>
            <a:endParaRPr lang="en-US" altLang="x-none" sz="1000">
              <a:solidFill>
                <a:srgbClr val="000000"/>
              </a:solidFill>
            </a:endParaRPr>
          </a:p>
        </p:txBody>
      </p:sp>
      <p:sp>
        <p:nvSpPr>
          <p:cNvPr id="121867"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8"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21869"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0"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1"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2" name="Text Box 27"/>
          <p:cNvSpPr txBox="1">
            <a:spLocks noChangeArrowheads="1"/>
          </p:cNvSpPr>
          <p:nvPr/>
        </p:nvSpPr>
        <p:spPr bwMode="auto">
          <a:xfrm rot="600445">
            <a:off x="3087688" y="2271713"/>
            <a:ext cx="2370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grpSp>
        <p:nvGrpSpPr>
          <p:cNvPr id="3" name="Group 31"/>
          <p:cNvGrpSpPr>
            <a:grpSpLocks/>
          </p:cNvGrpSpPr>
          <p:nvPr/>
        </p:nvGrpSpPr>
        <p:grpSpPr bwMode="auto">
          <a:xfrm>
            <a:off x="3079750" y="3101975"/>
            <a:ext cx="4217988" cy="3113088"/>
            <a:chOff x="3059" y="2115"/>
            <a:chExt cx="2657" cy="1961"/>
          </a:xfrm>
        </p:grpSpPr>
        <p:sp>
          <p:nvSpPr>
            <p:cNvPr id="121874" name="Text Box 8"/>
            <p:cNvSpPr txBox="1">
              <a:spLocks noChangeArrowheads="1"/>
            </p:cNvSpPr>
            <p:nvPr/>
          </p:nvSpPr>
          <p:spPr bwMode="auto">
            <a:xfrm rot="1428187">
              <a:off x="3327" y="3160"/>
              <a:ext cx="14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sp>
          <p:nvSpPr>
            <p:cNvPr id="121875" name="Line 26"/>
            <p:cNvSpPr>
              <a:spLocks noChangeShapeType="1"/>
            </p:cNvSpPr>
            <p:nvPr/>
          </p:nvSpPr>
          <p:spPr bwMode="auto">
            <a:xfrm flipH="1">
              <a:off x="4982" y="2820"/>
              <a:ext cx="7" cy="1256"/>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6" name="Freeform 29"/>
            <p:cNvSpPr>
              <a:spLocks/>
            </p:cNvSpPr>
            <p:nvPr/>
          </p:nvSpPr>
          <p:spPr bwMode="auto">
            <a:xfrm>
              <a:off x="3059" y="2115"/>
              <a:ext cx="1908" cy="1539"/>
            </a:xfrm>
            <a:custGeom>
              <a:avLst/>
              <a:gdLst>
                <a:gd name="T0" fmla="*/ 0 w 1908"/>
                <a:gd name="T1" fmla="*/ 0 h 1709"/>
                <a:gd name="T2" fmla="*/ 624 w 1908"/>
                <a:gd name="T3" fmla="*/ 312 h 1709"/>
                <a:gd name="T4" fmla="*/ 1908 w 1908"/>
                <a:gd name="T5" fmla="*/ 394 h 1709"/>
                <a:gd name="T6" fmla="*/ 0 60000 65536"/>
                <a:gd name="T7" fmla="*/ 0 60000 65536"/>
                <a:gd name="T8" fmla="*/ 0 60000 65536"/>
                <a:gd name="T9" fmla="*/ 0 w 1908"/>
                <a:gd name="T10" fmla="*/ 0 h 1709"/>
                <a:gd name="T11" fmla="*/ 1908 w 1908"/>
                <a:gd name="T12" fmla="*/ 1709 h 1709"/>
              </a:gdLst>
              <a:ahLst/>
              <a:cxnLst>
                <a:cxn ang="T6">
                  <a:pos x="T0" y="T1"/>
                </a:cxn>
                <a:cxn ang="T7">
                  <a:pos x="T2" y="T3"/>
                </a:cxn>
                <a:cxn ang="T8">
                  <a:pos x="T4" y="T5"/>
                </a:cxn>
              </a:cxnLst>
              <a:rect l="T9" t="T10" r="T11" b="T12"/>
              <a:pathLst>
                <a:path w="1908" h="1709">
                  <a:moveTo>
                    <a:pt x="0" y="0"/>
                  </a:moveTo>
                  <a:cubicBezTo>
                    <a:pt x="153" y="532"/>
                    <a:pt x="306" y="1065"/>
                    <a:pt x="624" y="1350"/>
                  </a:cubicBezTo>
                  <a:cubicBezTo>
                    <a:pt x="942" y="1635"/>
                    <a:pt x="1425" y="1672"/>
                    <a:pt x="1908" y="170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7" name="Text Box 30"/>
            <p:cNvSpPr txBox="1">
              <a:spLocks noChangeArrowheads="1"/>
            </p:cNvSpPr>
            <p:nvPr/>
          </p:nvSpPr>
          <p:spPr bwMode="auto">
            <a:xfrm>
              <a:off x="5026" y="3534"/>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grpSp>
      <p:sp>
        <p:nvSpPr>
          <p:cNvPr id="25" name="Slide Number Placeholder 4">
            <a:extLst>
              <a:ext uri="{FF2B5EF4-FFF2-40B4-BE49-F238E27FC236}">
                <a16:creationId xmlns:a16="http://schemas.microsoft.com/office/drawing/2014/main" id="{9A96D30D-3CD8-B84B-A5D3-B7D6EFE44F0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40</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2400">
                <a:solidFill>
                  <a:schemeClr val="tx1"/>
                </a:solidFill>
                <a:latin typeface="Times New Roman" charset="0"/>
                <a:ea typeface="ＭＳ Ｐゴシック" charset="-128"/>
              </a:defRPr>
            </a:lvl1pPr>
            <a:lvl2pPr marL="742950" indent="-285750" algn="ctr">
              <a:defRPr sz="2400">
                <a:solidFill>
                  <a:schemeClr val="tx1"/>
                </a:solidFill>
                <a:latin typeface="Times New Roman" charset="0"/>
                <a:ea typeface="ＭＳ Ｐゴシック" charset="-128"/>
              </a:defRPr>
            </a:lvl2pPr>
            <a:lvl3pPr marL="1143000" indent="-228600" algn="ctr">
              <a:defRPr sz="2400">
                <a:solidFill>
                  <a:schemeClr val="tx1"/>
                </a:solidFill>
                <a:latin typeface="Times New Roman" charset="0"/>
                <a:ea typeface="ＭＳ Ｐゴシック" charset="-128"/>
              </a:defRPr>
            </a:lvl3pPr>
            <a:lvl4pPr marL="1600200" indent="-228600" algn="ctr">
              <a:defRPr sz="2400">
                <a:solidFill>
                  <a:schemeClr val="tx1"/>
                </a:solidFill>
                <a:latin typeface="Times New Roman" charset="0"/>
                <a:ea typeface="ＭＳ Ｐゴシック" charset="-128"/>
              </a:defRPr>
            </a:lvl4pPr>
            <a:lvl5pPr marL="2057400" indent="-228600" algn="ctr">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chemeClr val="accent2"/>
                </a:solidFill>
                <a:latin typeface="Comic Sans MS" charset="0"/>
              </a:rPr>
              <a:t>Outline</a:t>
            </a:r>
          </a:p>
        </p:txBody>
      </p:sp>
      <p:sp>
        <p:nvSpPr>
          <p:cNvPr id="123907"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sz="2400">
                <a:solidFill>
                  <a:schemeClr val="tx1"/>
                </a:solidFill>
                <a:latin typeface="Times New Roman" charset="0"/>
                <a:ea typeface="ＭＳ Ｐゴシック" charset="-128"/>
              </a:defRPr>
            </a:lvl1pPr>
            <a:lvl2pPr marL="742950" indent="-285750" algn="ctr">
              <a:defRPr sz="2400">
                <a:solidFill>
                  <a:schemeClr val="tx1"/>
                </a:solidFill>
                <a:latin typeface="Times New Roman" charset="0"/>
                <a:ea typeface="ＭＳ Ｐゴシック" charset="-128"/>
              </a:defRPr>
            </a:lvl2pPr>
            <a:lvl3pPr marL="1143000" indent="-228600" algn="ctr">
              <a:defRPr sz="2400">
                <a:solidFill>
                  <a:schemeClr val="tx1"/>
                </a:solidFill>
                <a:latin typeface="Times New Roman" charset="0"/>
                <a:ea typeface="ＭＳ Ｐゴシック" charset="-128"/>
              </a:defRPr>
            </a:lvl3pPr>
            <a:lvl4pPr marL="1600200" indent="-228600" algn="ctr">
              <a:defRPr sz="2400">
                <a:solidFill>
                  <a:schemeClr val="tx1"/>
                </a:solidFill>
                <a:latin typeface="Times New Roman" charset="0"/>
                <a:ea typeface="ＭＳ Ｐゴシック" charset="-128"/>
              </a:defRPr>
            </a:lvl4pPr>
            <a:lvl5pPr marL="2057400" indent="-228600" algn="ctr">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chemeClr val="accent2"/>
              </a:buClr>
              <a:buSzPct val="85000"/>
              <a:buFont typeface="Wingdings" pitchFamily="2" charset="2"/>
              <a:buChar char="q"/>
            </a:pPr>
            <a:r>
              <a:rPr lang="en-US" altLang="x-none" sz="2800" dirty="0">
                <a:latin typeface="Comic Sans MS" charset="0"/>
              </a:rPr>
              <a:t>Ad</a:t>
            </a:r>
            <a:r>
              <a:rPr lang="en-US" altLang="zh-CN" sz="2800" dirty="0">
                <a:latin typeface="Comic Sans MS" charset="0"/>
              </a:rPr>
              <a:t>min</a:t>
            </a:r>
            <a:r>
              <a:rPr lang="zh-CN" altLang="en-US" sz="2800" dirty="0">
                <a:latin typeface="Comic Sans MS" charset="0"/>
              </a:rPr>
              <a:t> </a:t>
            </a:r>
            <a:r>
              <a:rPr lang="en-US" altLang="zh-CN" sz="2800" dirty="0">
                <a:latin typeface="Comic Sans MS" charset="0"/>
              </a:rPr>
              <a:t>and</a:t>
            </a:r>
            <a:r>
              <a:rPr lang="zh-CN" altLang="en-US" sz="2800" dirty="0">
                <a:latin typeface="Comic Sans MS" charset="0"/>
              </a:rPr>
              <a:t> </a:t>
            </a:r>
            <a:r>
              <a:rPr lang="en-US" altLang="x-none" sz="2800" dirty="0">
                <a:latin typeface="Comic Sans MS" charset="0"/>
              </a:rPr>
              <a:t>Re</a:t>
            </a:r>
            <a:r>
              <a:rPr lang="en-US" altLang="zh-CN" sz="2800" dirty="0">
                <a:latin typeface="Comic Sans MS" charset="0"/>
              </a:rPr>
              <a:t>cap</a:t>
            </a:r>
            <a:endParaRPr lang="en-US" altLang="x-none" sz="2800" dirty="0">
              <a:latin typeface="Comic Sans MS" charset="0"/>
            </a:endParaRPr>
          </a:p>
          <a:p>
            <a:pPr algn="l">
              <a:spcBef>
                <a:spcPct val="20000"/>
              </a:spcBef>
              <a:buClr>
                <a:srgbClr val="C00000"/>
              </a:buClr>
              <a:buSzPct val="85000"/>
              <a:buFont typeface="Wingdings" charset="2"/>
              <a:buChar char="Ø"/>
            </a:pPr>
            <a:r>
              <a:rPr lang="en-US" altLang="x-none" sz="2800" dirty="0">
                <a:solidFill>
                  <a:srgbClr val="C00000"/>
                </a:solidFill>
                <a:latin typeface="Comic Sans MS" charset="0"/>
              </a:rPr>
              <a:t>Reliable data transfer</a:t>
            </a:r>
          </a:p>
          <a:p>
            <a:pPr marL="800100" lvl="1" indent="-342900" algn="l">
              <a:spcBef>
                <a:spcPct val="20000"/>
              </a:spcBef>
              <a:buClr>
                <a:schemeClr val="tx1"/>
              </a:buClr>
              <a:buSzPct val="75000"/>
              <a:buFont typeface="Courier New" panose="02070309020205020404" pitchFamily="49" charset="0"/>
              <a:buChar char="o"/>
            </a:pPr>
            <a:r>
              <a:rPr lang="en-US" altLang="x-none" dirty="0">
                <a:latin typeface="Comic Sans MS" charset="0"/>
              </a:rPr>
              <a:t>perfect channel</a:t>
            </a:r>
          </a:p>
          <a:p>
            <a:pPr marL="800100" lvl="1" indent="-342900" algn="l">
              <a:spcBef>
                <a:spcPct val="20000"/>
              </a:spcBef>
              <a:buClr>
                <a:schemeClr val="tx1"/>
              </a:buClr>
              <a:buSzPct val="75000"/>
              <a:buFont typeface="Courier New" panose="02070309020205020404" pitchFamily="49" charset="0"/>
              <a:buChar char="o"/>
            </a:pPr>
            <a:r>
              <a:rPr lang="en-US" altLang="x-none" dirty="0">
                <a:latin typeface="Comic Sans MS" charset="0"/>
              </a:rPr>
              <a:t>channel with bit errors</a:t>
            </a:r>
          </a:p>
          <a:p>
            <a:pPr marL="800100" lvl="1" indent="-342900" algn="l">
              <a:spcBef>
                <a:spcPct val="20000"/>
              </a:spcBef>
              <a:buClr>
                <a:schemeClr val="tx1"/>
              </a:buClr>
              <a:buSzPct val="75000"/>
              <a:buFont typeface="Courier New" panose="02070309020205020404" pitchFamily="49" charset="0"/>
              <a:buChar char="o"/>
            </a:pPr>
            <a:r>
              <a:rPr lang="en-US" altLang="x-none" dirty="0">
                <a:latin typeface="Comic Sans MS" charset="0"/>
              </a:rPr>
              <a:t>channel with bit errors and losses</a:t>
            </a:r>
          </a:p>
          <a:p>
            <a:pPr marL="800100" lvl="1" indent="-342900" algn="l">
              <a:spcBef>
                <a:spcPct val="20000"/>
              </a:spcBef>
              <a:buClr>
                <a:schemeClr val="tx1"/>
              </a:buClr>
              <a:buSzPct val="75000"/>
              <a:buFont typeface="Courier New" panose="02070309020205020404" pitchFamily="49" charset="0"/>
              <a:buChar char="o"/>
            </a:pPr>
            <a:r>
              <a:rPr lang="en-US" altLang="x-none" dirty="0">
                <a:latin typeface="Comic Sans MS" charset="0"/>
              </a:rPr>
              <a:t>sliding window: reliability with throughput</a:t>
            </a:r>
          </a:p>
          <a:p>
            <a:pPr marL="800100" lvl="1" indent="-342900" algn="l">
              <a:spcBef>
                <a:spcPct val="20000"/>
              </a:spcBef>
              <a:buClr>
                <a:srgbClr val="C00000"/>
              </a:buClr>
              <a:buSzPct val="75000"/>
              <a:buFont typeface="Wingdings" pitchFamily="2" charset="2"/>
              <a:buChar char="Ø"/>
            </a:pPr>
            <a:r>
              <a:rPr lang="en-US" altLang="x-none" i="1" dirty="0">
                <a:solidFill>
                  <a:srgbClr val="C00000"/>
                </a:solidFill>
                <a:latin typeface="Comic Sans MS" charset="0"/>
              </a:rPr>
              <a:t>connection management</a:t>
            </a:r>
          </a:p>
        </p:txBody>
      </p:sp>
      <p:sp>
        <p:nvSpPr>
          <p:cNvPr id="5" name="Slide Number Placeholder 4">
            <a:extLst>
              <a:ext uri="{FF2B5EF4-FFF2-40B4-BE49-F238E27FC236}">
                <a16:creationId xmlns:a16="http://schemas.microsoft.com/office/drawing/2014/main" id="{918E7701-F25B-0847-B5EC-C99890DC55FC}"/>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41</a:t>
            </a:fld>
            <a:endParaRPr lang="en-US" altLang="x-none" sz="1400" dirty="0">
              <a:latin typeface="Times New Roman"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9F490969-5567-D640-9F91-D968A8AA94C8}" type="slidenum">
              <a:rPr lang="en-US" altLang="x-none" sz="1400">
                <a:solidFill>
                  <a:srgbClr val="000000"/>
                </a:solidFill>
                <a:latin typeface="Times New Roman" charset="0"/>
              </a:rPr>
              <a:pPr>
                <a:spcBef>
                  <a:spcPct val="0"/>
                </a:spcBef>
                <a:buClrTx/>
                <a:buSzTx/>
                <a:buFontTx/>
                <a:buNone/>
              </a:pPr>
              <a:t>42</a:t>
            </a:fld>
            <a:endParaRPr lang="en-US" altLang="x-none"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x-none" sz="2400">
                <a:ea typeface="ＭＳ Ｐゴシック" charset="-128"/>
              </a:rPr>
              <a:t>Three Way Handshake (TWH) [Tomlinson 1975]</a:t>
            </a:r>
          </a:p>
        </p:txBody>
      </p:sp>
      <p:graphicFrame>
        <p:nvGraphicFramePr>
          <p:cNvPr id="125955" name="Object 7"/>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26129" name="Clip" r:id="rId4" imgW="1307079" imgH="1083682" progId="MS_ClipArt_Gallery.2">
                  <p:embed/>
                </p:oleObj>
              </mc:Choice>
              <mc:Fallback>
                <p:oleObj name="Clip" r:id="rId4" imgW="1307079" imgH="1083682"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6" name="Text Box 8"/>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pSp>
        <p:nvGrpSpPr>
          <p:cNvPr id="2" name="Group 18"/>
          <p:cNvGrpSpPr>
            <a:grpSpLocks/>
          </p:cNvGrpSpPr>
          <p:nvPr/>
        </p:nvGrpSpPr>
        <p:grpSpPr bwMode="auto">
          <a:xfrm>
            <a:off x="3122613" y="2466975"/>
            <a:ext cx="2533650" cy="590550"/>
            <a:chOff x="1967" y="1554"/>
            <a:chExt cx="1596" cy="372"/>
          </a:xfrm>
        </p:grpSpPr>
        <p:sp>
          <p:nvSpPr>
            <p:cNvPr id="125975" name="Line 6"/>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6" name="Text Box 9"/>
            <p:cNvSpPr txBox="1">
              <a:spLocks noChangeArrowheads="1"/>
            </p:cNvSpPr>
            <p:nvPr/>
          </p:nvSpPr>
          <p:spPr bwMode="auto">
            <a:xfrm rot="706751">
              <a:off x="2448"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graphicFrame>
        <p:nvGraphicFramePr>
          <p:cNvPr id="125958" name="Object 10"/>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26130" name="Clip" r:id="rId6" imgW="1307079" imgH="1083682" progId="MS_ClipArt_Gallery.2">
                  <p:embed/>
                </p:oleObj>
              </mc:Choice>
              <mc:Fallback>
                <p:oleObj name="Clip" r:id="rId6" imgW="1307079" imgH="1083682"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9" name="Text Box 11"/>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5960" name="Line 12"/>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2"/>
          <p:cNvGrpSpPr>
            <a:grpSpLocks/>
          </p:cNvGrpSpPr>
          <p:nvPr/>
        </p:nvGrpSpPr>
        <p:grpSpPr bwMode="auto">
          <a:xfrm>
            <a:off x="3021013" y="3652838"/>
            <a:ext cx="2732087" cy="752475"/>
            <a:chOff x="1903" y="2274"/>
            <a:chExt cx="1721" cy="474"/>
          </a:xfrm>
        </p:grpSpPr>
        <p:sp>
          <p:nvSpPr>
            <p:cNvPr id="125973" name="Line 13"/>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14"/>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5962" name="Line 15"/>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9"/>
          <p:cNvGrpSpPr>
            <a:grpSpLocks/>
          </p:cNvGrpSpPr>
          <p:nvPr/>
        </p:nvGrpSpPr>
        <p:grpSpPr bwMode="auto">
          <a:xfrm>
            <a:off x="3121025" y="4702175"/>
            <a:ext cx="2533650" cy="590550"/>
            <a:chOff x="1967" y="1554"/>
            <a:chExt cx="1596" cy="372"/>
          </a:xfrm>
        </p:grpSpPr>
        <p:sp>
          <p:nvSpPr>
            <p:cNvPr id="125971" name="Line 20"/>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2" name="Text Box 21"/>
            <p:cNvSpPr txBox="1">
              <a:spLocks noChangeArrowheads="1"/>
            </p:cNvSpPr>
            <p:nvPr/>
          </p:nvSpPr>
          <p:spPr bwMode="auto">
            <a:xfrm rot="706751">
              <a:off x="2450"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ACK(seq=y)</a:t>
              </a:r>
              <a:endParaRPr lang="en-US" altLang="x-none" sz="1000">
                <a:solidFill>
                  <a:srgbClr val="000000"/>
                </a:solidFill>
                <a:latin typeface="Times New Roman" charset="0"/>
              </a:endParaRPr>
            </a:p>
          </p:txBody>
        </p:sp>
      </p:grpSp>
      <p:grpSp>
        <p:nvGrpSpPr>
          <p:cNvPr id="5" name="Group 23"/>
          <p:cNvGrpSpPr>
            <a:grpSpLocks/>
          </p:cNvGrpSpPr>
          <p:nvPr/>
        </p:nvGrpSpPr>
        <p:grpSpPr bwMode="auto">
          <a:xfrm>
            <a:off x="3154363" y="5268913"/>
            <a:ext cx="2533650" cy="590550"/>
            <a:chOff x="1967" y="1554"/>
            <a:chExt cx="1596" cy="372"/>
          </a:xfrm>
        </p:grpSpPr>
        <p:sp>
          <p:nvSpPr>
            <p:cNvPr id="125969" name="Line 24"/>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0" name="Text Box 25"/>
            <p:cNvSpPr txBox="1">
              <a:spLocks noChangeArrowheads="1"/>
            </p:cNvSpPr>
            <p:nvPr/>
          </p:nvSpPr>
          <p:spPr bwMode="auto">
            <a:xfrm rot="706751">
              <a:off x="2351" y="1580"/>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DATA(seq=x+1)</a:t>
              </a:r>
              <a:endParaRPr lang="en-US" altLang="x-none" sz="1000">
                <a:solidFill>
                  <a:srgbClr val="000000"/>
                </a:solidFill>
                <a:latin typeface="Times New Roman" charset="0"/>
              </a:endParaRPr>
            </a:p>
          </p:txBody>
        </p:sp>
      </p:grpSp>
      <p:sp>
        <p:nvSpPr>
          <p:cNvPr id="125965" name="Text Box 26"/>
          <p:cNvSpPr txBox="1">
            <a:spLocks noChangeArrowheads="1"/>
          </p:cNvSpPr>
          <p:nvPr/>
        </p:nvSpPr>
        <p:spPr bwMode="auto">
          <a:xfrm>
            <a:off x="165100" y="6259513"/>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SYN: indicates connection setup</a:t>
            </a:r>
          </a:p>
        </p:txBody>
      </p:sp>
      <p:sp>
        <p:nvSpPr>
          <p:cNvPr id="140315" name="Text Box 27"/>
          <p:cNvSpPr txBox="1">
            <a:spLocks noChangeArrowheads="1"/>
          </p:cNvSpPr>
          <p:nvPr/>
        </p:nvSpPr>
        <p:spPr bwMode="auto">
          <a:xfrm>
            <a:off x="5713413" y="4975225"/>
            <a:ext cx="3430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accept data only after</a:t>
            </a:r>
          </a:p>
          <a:p>
            <a:pPr>
              <a:spcBef>
                <a:spcPct val="0"/>
              </a:spcBef>
              <a:buClrTx/>
              <a:buSzTx/>
              <a:buFontTx/>
              <a:buNone/>
            </a:pPr>
            <a:r>
              <a:rPr lang="en-US" altLang="x-none" sz="2400">
                <a:solidFill>
                  <a:srgbClr val="000000"/>
                </a:solidFill>
                <a:latin typeface="Times New Roman" charset="0"/>
              </a:rPr>
              <a:t>verified y is bounced back</a:t>
            </a:r>
          </a:p>
          <a:p>
            <a:pPr>
              <a:spcBef>
                <a:spcPct val="0"/>
              </a:spcBef>
              <a:buClrTx/>
              <a:buSzTx/>
              <a:buFontTx/>
              <a:buNone/>
            </a:pPr>
            <a:r>
              <a:rPr lang="en-US" altLang="x-none" sz="2400">
                <a:solidFill>
                  <a:srgbClr val="000000"/>
                </a:solidFill>
                <a:latin typeface="Times New Roman" charset="0"/>
              </a:rPr>
              <a:t>x is the init. seq</a:t>
            </a:r>
          </a:p>
        </p:txBody>
      </p:sp>
      <p:sp>
        <p:nvSpPr>
          <p:cNvPr id="140316" name="Text Box 28"/>
          <p:cNvSpPr txBox="1">
            <a:spLocks noChangeArrowheads="1"/>
          </p:cNvSpPr>
          <p:nvPr/>
        </p:nvSpPr>
        <p:spPr bwMode="auto">
          <a:xfrm>
            <a:off x="5648325" y="2709863"/>
            <a:ext cx="349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notify initial seq#. Accept?</a:t>
            </a:r>
          </a:p>
        </p:txBody>
      </p:sp>
      <p:sp>
        <p:nvSpPr>
          <p:cNvPr id="26" name="Rectangle 25"/>
          <p:cNvSpPr>
            <a:spLocks noChangeArrowheads="1"/>
          </p:cNvSpPr>
          <p:nvPr/>
        </p:nvSpPr>
        <p:spPr bwMode="auto">
          <a:xfrm>
            <a:off x="5649913" y="3663950"/>
            <a:ext cx="349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think of y as a challenge</a:t>
            </a:r>
            <a:endParaRPr lang="en-US" altLang="x-none" sz="2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p:bldP spid="140316" grpId="0"/>
      <p:bldP spid="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5BEB75-00D0-2B4B-9365-F24F79DEDFA8}" type="slidenum">
              <a:rPr lang="en-US" altLang="x-none" sz="1400">
                <a:solidFill>
                  <a:srgbClr val="000000"/>
                </a:solidFill>
                <a:latin typeface="Times New Roman" charset="0"/>
              </a:rPr>
              <a:pPr>
                <a:spcBef>
                  <a:spcPct val="0"/>
                </a:spcBef>
                <a:buClrTx/>
                <a:buSzTx/>
                <a:buFontTx/>
                <a:buNone/>
              </a:pPr>
              <a:t>43</a:t>
            </a:fld>
            <a:endParaRPr lang="en-US" altLang="x-none" sz="1400">
              <a:solidFill>
                <a:srgbClr val="000000"/>
              </a:solidFill>
              <a:latin typeface="Times New Roman" charset="0"/>
            </a:endParaRPr>
          </a:p>
        </p:txBody>
      </p:sp>
      <p:sp>
        <p:nvSpPr>
          <p:cNvPr id="128002" name="Rectangle 2"/>
          <p:cNvSpPr>
            <a:spLocks noGrp="1" noChangeArrowheads="1"/>
          </p:cNvSpPr>
          <p:nvPr>
            <p:ph type="title"/>
          </p:nvPr>
        </p:nvSpPr>
        <p:spPr/>
        <p:txBody>
          <a:bodyPr/>
          <a:lstStyle/>
          <a:p>
            <a:r>
              <a:rPr lang="en-US" altLang="x-none" sz="2800">
                <a:ea typeface="ＭＳ Ｐゴシック" charset="-128"/>
              </a:rPr>
              <a:t>Scenarios with Duplicate Request/SYN Attack</a:t>
            </a:r>
          </a:p>
        </p:txBody>
      </p:sp>
      <p:graphicFrame>
        <p:nvGraphicFramePr>
          <p:cNvPr id="128003" name="Object 9"/>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28175" name="Clip" r:id="rId4" imgW="1307079" imgH="1083682" progId="MS_ClipArt_Gallery.2">
                  <p:embed/>
                </p:oleObj>
              </mc:Choice>
              <mc:Fallback>
                <p:oleObj name="Clip" r:id="rId4"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4" name="Text Box 10"/>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aphicFrame>
        <p:nvGraphicFramePr>
          <p:cNvPr id="128005" name="Object 14"/>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28176" name="Clip" r:id="rId6" imgW="1307079" imgH="1083682" progId="MS_ClipArt_Gallery.2">
                  <p:embed/>
                </p:oleObj>
              </mc:Choice>
              <mc:Fallback>
                <p:oleObj name="Clip" r:id="rId6" imgW="1307079" imgH="1083682"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6" name="Text Box 15"/>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8007" name="Line 16"/>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7"/>
          <p:cNvGrpSpPr>
            <a:grpSpLocks/>
          </p:cNvGrpSpPr>
          <p:nvPr/>
        </p:nvGrpSpPr>
        <p:grpSpPr bwMode="auto">
          <a:xfrm>
            <a:off x="3021013" y="3265488"/>
            <a:ext cx="2732087" cy="752475"/>
            <a:chOff x="1903" y="2274"/>
            <a:chExt cx="1721" cy="474"/>
          </a:xfrm>
        </p:grpSpPr>
        <p:sp>
          <p:nvSpPr>
            <p:cNvPr id="128021" name="Line 18"/>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2" name="Text Box 19"/>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8009" name="Line 20"/>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1"/>
          <p:cNvGrpSpPr>
            <a:grpSpLocks/>
          </p:cNvGrpSpPr>
          <p:nvPr/>
        </p:nvGrpSpPr>
        <p:grpSpPr bwMode="auto">
          <a:xfrm>
            <a:off x="3121025" y="4314825"/>
            <a:ext cx="2533650" cy="590550"/>
            <a:chOff x="1967" y="1554"/>
            <a:chExt cx="1596" cy="372"/>
          </a:xfrm>
        </p:grpSpPr>
        <p:sp>
          <p:nvSpPr>
            <p:cNvPr id="128019" name="Line 2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0" name="Text Box 23"/>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REJECT(seq=y)</a:t>
              </a:r>
              <a:endParaRPr lang="en-US" altLang="x-none" sz="1000">
                <a:solidFill>
                  <a:srgbClr val="000000"/>
                </a:solidFill>
                <a:latin typeface="Times New Roman" charset="0"/>
              </a:endParaRPr>
            </a:p>
          </p:txBody>
        </p:sp>
      </p:grpSp>
      <p:grpSp>
        <p:nvGrpSpPr>
          <p:cNvPr id="4" name="Group 28"/>
          <p:cNvGrpSpPr>
            <a:grpSpLocks/>
          </p:cNvGrpSpPr>
          <p:nvPr/>
        </p:nvGrpSpPr>
        <p:grpSpPr bwMode="auto">
          <a:xfrm>
            <a:off x="3436938" y="2368550"/>
            <a:ext cx="2219325" cy="688975"/>
            <a:chOff x="2165" y="1492"/>
            <a:chExt cx="1398" cy="434"/>
          </a:xfrm>
        </p:grpSpPr>
        <p:grpSp>
          <p:nvGrpSpPr>
            <p:cNvPr id="128015" name="Group 11"/>
            <p:cNvGrpSpPr>
              <a:grpSpLocks/>
            </p:cNvGrpSpPr>
            <p:nvPr/>
          </p:nvGrpSpPr>
          <p:grpSpPr bwMode="auto">
            <a:xfrm>
              <a:off x="2272" y="1623"/>
              <a:ext cx="1291" cy="303"/>
              <a:chOff x="1967" y="1554"/>
              <a:chExt cx="1596" cy="372"/>
            </a:xfrm>
          </p:grpSpPr>
          <p:sp>
            <p:nvSpPr>
              <p:cNvPr id="128017" name="Line 1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18" name="Text Box 13"/>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sp>
          <p:nvSpPr>
            <p:cNvPr id="128016" name="AutoShape 2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grpSp>
      <p:sp>
        <p:nvSpPr>
          <p:cNvPr id="141341" name="Text Box 29"/>
          <p:cNvSpPr txBox="1">
            <a:spLocks noChangeArrowheads="1"/>
          </p:cNvSpPr>
          <p:nvPr/>
        </p:nvSpPr>
        <p:spPr bwMode="auto">
          <a:xfrm>
            <a:off x="5680075" y="2833688"/>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accept?</a:t>
            </a:r>
          </a:p>
        </p:txBody>
      </p:sp>
      <p:sp>
        <p:nvSpPr>
          <p:cNvPr id="141342" name="Text Box 30"/>
          <p:cNvSpPr txBox="1">
            <a:spLocks noChangeArrowheads="1"/>
          </p:cNvSpPr>
          <p:nvPr/>
        </p:nvSpPr>
        <p:spPr bwMode="auto">
          <a:xfrm>
            <a:off x="1844675" y="3757613"/>
            <a:ext cx="1123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no such</a:t>
            </a:r>
            <a:br>
              <a:rPr lang="en-US" altLang="x-none" sz="2400">
                <a:solidFill>
                  <a:srgbClr val="000000"/>
                </a:solidFill>
                <a:latin typeface="Times New Roman" charset="0"/>
              </a:rPr>
            </a:br>
            <a:r>
              <a:rPr lang="en-US" altLang="x-none" sz="2400">
                <a:solidFill>
                  <a:srgbClr val="000000"/>
                </a:solidFill>
                <a:latin typeface="Times New Roman" charset="0"/>
              </a:rPr>
              <a:t>request</a:t>
            </a:r>
          </a:p>
        </p:txBody>
      </p:sp>
      <p:sp>
        <p:nvSpPr>
          <p:cNvPr id="141343" name="Text Box 31"/>
          <p:cNvSpPr txBox="1">
            <a:spLocks noChangeArrowheads="1"/>
          </p:cNvSpPr>
          <p:nvPr/>
        </p:nvSpPr>
        <p:spPr bwMode="auto">
          <a:xfrm>
            <a:off x="5710238" y="4773613"/>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reject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1" grpId="0"/>
      <p:bldP spid="141342" grpId="0"/>
      <p:bldP spid="14134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D3C527A-A876-E34A-935B-3A409F7984A7}" type="slidenum">
              <a:rPr lang="en-US" altLang="x-none" sz="1400">
                <a:solidFill>
                  <a:srgbClr val="000000"/>
                </a:solidFill>
                <a:latin typeface="Times New Roman" charset="0"/>
              </a:rPr>
              <a:pPr>
                <a:spcBef>
                  <a:spcPct val="0"/>
                </a:spcBef>
                <a:buClrTx/>
                <a:buSzTx/>
                <a:buFontTx/>
                <a:buNone/>
              </a:pPr>
              <a:t>44</a:t>
            </a:fld>
            <a:endParaRPr lang="en-US" altLang="x-none" sz="1400">
              <a:solidFill>
                <a:srgbClr val="000000"/>
              </a:solidFill>
              <a:latin typeface="Times New Roman" charset="0"/>
            </a:endParaRPr>
          </a:p>
        </p:txBody>
      </p:sp>
      <p:sp>
        <p:nvSpPr>
          <p:cNvPr id="130050" name="Rectangle 2"/>
          <p:cNvSpPr>
            <a:spLocks noGrp="1" noChangeArrowheads="1"/>
          </p:cNvSpPr>
          <p:nvPr>
            <p:ph type="title"/>
          </p:nvPr>
        </p:nvSpPr>
        <p:spPr/>
        <p:txBody>
          <a:bodyPr/>
          <a:lstStyle/>
          <a:p>
            <a:r>
              <a:rPr lang="en-US" altLang="x-none" sz="2800">
                <a:solidFill>
                  <a:srgbClr val="3333CC"/>
                </a:solidFill>
                <a:ea typeface="ＭＳ Ｐゴシック" charset="-128"/>
              </a:rPr>
              <a:t>Scenarios with Duplicate Request/SYN Attack</a:t>
            </a:r>
            <a:endParaRPr lang="en-US" altLang="x-none" sz="2000">
              <a:ea typeface="ＭＳ Ｐゴシック" charset="-128"/>
            </a:endParaRPr>
          </a:p>
        </p:txBody>
      </p:sp>
      <p:grpSp>
        <p:nvGrpSpPr>
          <p:cNvPr id="130051" name="Group 30"/>
          <p:cNvGrpSpPr>
            <a:grpSpLocks/>
          </p:cNvGrpSpPr>
          <p:nvPr/>
        </p:nvGrpSpPr>
        <p:grpSpPr bwMode="auto">
          <a:xfrm>
            <a:off x="1708150" y="1684338"/>
            <a:ext cx="4930775" cy="4257675"/>
            <a:chOff x="1162" y="1133"/>
            <a:chExt cx="3106" cy="2682"/>
          </a:xfrm>
        </p:grpSpPr>
        <p:graphicFrame>
          <p:nvGraphicFramePr>
            <p:cNvPr id="130052" name="Object 31"/>
            <p:cNvGraphicFramePr>
              <a:graphicFrameLocks noChangeAspect="1"/>
            </p:cNvGraphicFramePr>
            <p:nvPr/>
          </p:nvGraphicFramePr>
          <p:xfrm>
            <a:off x="1707" y="1133"/>
            <a:ext cx="306" cy="243"/>
          </p:xfrm>
          <a:graphic>
            <a:graphicData uri="http://schemas.openxmlformats.org/presentationml/2006/ole">
              <mc:AlternateContent xmlns:mc="http://schemas.openxmlformats.org/markup-compatibility/2006">
                <mc:Choice xmlns:v="urn:schemas-microsoft-com:vml" Requires="v">
                  <p:oleObj spid="_x0000_s130229" name="Clip" r:id="rId4" imgW="1307079" imgH="1083682" progId="MS_ClipArt_Gallery.2">
                    <p:embed/>
                  </p:oleObj>
                </mc:Choice>
                <mc:Fallback>
                  <p:oleObj name="Clip" r:id="rId4" imgW="1307079" imgH="1083682" progId="MS_ClipArt_Gallery.2">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 y="113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3" name="Text Box 32"/>
            <p:cNvSpPr txBox="1">
              <a:spLocks noChangeArrowheads="1"/>
            </p:cNvSpPr>
            <p:nvPr/>
          </p:nvSpPr>
          <p:spPr bwMode="auto">
            <a:xfrm>
              <a:off x="1966" y="1133"/>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graphicFrame>
          <p:nvGraphicFramePr>
            <p:cNvPr id="130054" name="Object 33"/>
            <p:cNvGraphicFramePr>
              <a:graphicFrameLocks noChangeAspect="1"/>
            </p:cNvGraphicFramePr>
            <p:nvPr/>
          </p:nvGraphicFramePr>
          <p:xfrm>
            <a:off x="3381" y="1139"/>
            <a:ext cx="306" cy="243"/>
          </p:xfrm>
          <a:graphic>
            <a:graphicData uri="http://schemas.openxmlformats.org/presentationml/2006/ole">
              <mc:AlternateContent xmlns:mc="http://schemas.openxmlformats.org/markup-compatibility/2006">
                <mc:Choice xmlns:v="urn:schemas-microsoft-com:vml" Requires="v">
                  <p:oleObj spid="_x0000_s130230" name="Clip" r:id="rId6" imgW="1307079" imgH="1083682" progId="MS_ClipArt_Gallery.2">
                    <p:embed/>
                  </p:oleObj>
                </mc:Choice>
                <mc:Fallback>
                  <p:oleObj name="Clip" r:id="rId6" imgW="1307079" imgH="1083682" progId="MS_ClipArt_Gallery.2">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 y="1139"/>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5" name="Text Box 34"/>
            <p:cNvSpPr txBox="1">
              <a:spLocks noChangeArrowheads="1"/>
            </p:cNvSpPr>
            <p:nvPr/>
          </p:nvSpPr>
          <p:spPr bwMode="auto">
            <a:xfrm>
              <a:off x="2926" y="114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0056" name="Line 35"/>
            <p:cNvSpPr>
              <a:spLocks noChangeShapeType="1"/>
            </p:cNvSpPr>
            <p:nvPr/>
          </p:nvSpPr>
          <p:spPr bwMode="auto">
            <a:xfrm>
              <a:off x="3563" y="1410"/>
              <a:ext cx="7" cy="2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7" name="Group 36"/>
            <p:cNvGrpSpPr>
              <a:grpSpLocks/>
            </p:cNvGrpSpPr>
            <p:nvPr/>
          </p:nvGrpSpPr>
          <p:grpSpPr bwMode="auto">
            <a:xfrm>
              <a:off x="1903" y="2057"/>
              <a:ext cx="1721" cy="474"/>
              <a:chOff x="1903" y="2274"/>
              <a:chExt cx="1721" cy="474"/>
            </a:xfrm>
          </p:grpSpPr>
          <p:sp>
            <p:nvSpPr>
              <p:cNvPr id="130075"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6" name="Text Box 38"/>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ACK(seq=x), SYN(seq=y)</a:t>
                </a:r>
                <a:endParaRPr lang="en-US" altLang="x-none" sz="1000">
                  <a:latin typeface="Times New Roman" charset="0"/>
                </a:endParaRPr>
              </a:p>
            </p:txBody>
          </p:sp>
        </p:grpSp>
        <p:sp>
          <p:nvSpPr>
            <p:cNvPr id="130058" name="Line 39"/>
            <p:cNvSpPr>
              <a:spLocks noChangeShapeType="1"/>
            </p:cNvSpPr>
            <p:nvPr/>
          </p:nvSpPr>
          <p:spPr bwMode="auto">
            <a:xfrm>
              <a:off x="1961" y="1506"/>
              <a:ext cx="7" cy="22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9" name="Group 40"/>
            <p:cNvGrpSpPr>
              <a:grpSpLocks/>
            </p:cNvGrpSpPr>
            <p:nvPr/>
          </p:nvGrpSpPr>
          <p:grpSpPr bwMode="auto">
            <a:xfrm>
              <a:off x="1987" y="3308"/>
              <a:ext cx="1596" cy="372"/>
              <a:chOff x="1967" y="1554"/>
              <a:chExt cx="1596" cy="372"/>
            </a:xfrm>
          </p:grpSpPr>
          <p:sp>
            <p:nvSpPr>
              <p:cNvPr id="130073" name="Line 41"/>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4" name="Text Box 42"/>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REJECT(seq=y)</a:t>
                </a:r>
                <a:endParaRPr lang="en-US" altLang="x-none" sz="1000">
                  <a:latin typeface="Times New Roman" charset="0"/>
                </a:endParaRPr>
              </a:p>
            </p:txBody>
          </p:sp>
        </p:grpSp>
        <p:grpSp>
          <p:nvGrpSpPr>
            <p:cNvPr id="130060" name="Group 43"/>
            <p:cNvGrpSpPr>
              <a:grpSpLocks/>
            </p:cNvGrpSpPr>
            <p:nvPr/>
          </p:nvGrpSpPr>
          <p:grpSpPr bwMode="auto">
            <a:xfrm>
              <a:off x="2165" y="1492"/>
              <a:ext cx="1398" cy="434"/>
              <a:chOff x="2165" y="1492"/>
              <a:chExt cx="1398" cy="434"/>
            </a:xfrm>
          </p:grpSpPr>
          <p:grpSp>
            <p:nvGrpSpPr>
              <p:cNvPr id="130069" name="Group 44"/>
              <p:cNvGrpSpPr>
                <a:grpSpLocks/>
              </p:cNvGrpSpPr>
              <p:nvPr/>
            </p:nvGrpSpPr>
            <p:grpSpPr bwMode="auto">
              <a:xfrm>
                <a:off x="2272" y="1623"/>
                <a:ext cx="1291" cy="303"/>
                <a:chOff x="1967" y="1554"/>
                <a:chExt cx="1596" cy="372"/>
              </a:xfrm>
            </p:grpSpPr>
            <p:sp>
              <p:nvSpPr>
                <p:cNvPr id="130071" name="Line 45"/>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2" name="Text Box 46"/>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SYN(seq=x)</a:t>
                  </a:r>
                  <a:endParaRPr lang="en-US" altLang="x-none" sz="1000">
                    <a:latin typeface="Times New Roman" charset="0"/>
                  </a:endParaRPr>
                </a:p>
              </p:txBody>
            </p:sp>
          </p:grpSp>
          <p:sp>
            <p:nvSpPr>
              <p:cNvPr id="130070" name="AutoShape 4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sp>
          <p:nvSpPr>
            <p:cNvPr id="130061" name="Text Box 48"/>
            <p:cNvSpPr txBox="1">
              <a:spLocks noChangeArrowheads="1"/>
            </p:cNvSpPr>
            <p:nvPr/>
          </p:nvSpPr>
          <p:spPr bwMode="auto">
            <a:xfrm>
              <a:off x="3578" y="1785"/>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accept?</a:t>
              </a:r>
            </a:p>
          </p:txBody>
        </p:sp>
        <p:sp>
          <p:nvSpPr>
            <p:cNvPr id="130062" name="Text Box 49"/>
            <p:cNvSpPr txBox="1">
              <a:spLocks noChangeArrowheads="1"/>
            </p:cNvSpPr>
            <p:nvPr/>
          </p:nvSpPr>
          <p:spPr bwMode="auto">
            <a:xfrm>
              <a:off x="1162" y="2367"/>
              <a:ext cx="7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no such</a:t>
              </a:r>
              <a:br>
                <a:rPr lang="en-US" altLang="x-none" sz="2400">
                  <a:latin typeface="Times New Roman" charset="0"/>
                </a:rPr>
              </a:br>
              <a:r>
                <a:rPr lang="en-US" altLang="x-none" sz="2400">
                  <a:latin typeface="Times New Roman" charset="0"/>
                </a:rPr>
                <a:t>request</a:t>
              </a:r>
            </a:p>
          </p:txBody>
        </p:sp>
        <p:sp>
          <p:nvSpPr>
            <p:cNvPr id="130063" name="Text Box 50"/>
            <p:cNvSpPr txBox="1">
              <a:spLocks noChangeArrowheads="1"/>
            </p:cNvSpPr>
            <p:nvPr/>
          </p:nvSpPr>
          <p:spPr bwMode="auto">
            <a:xfrm>
              <a:off x="3583" y="2945"/>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reject</a:t>
              </a:r>
            </a:p>
          </p:txBody>
        </p:sp>
        <p:grpSp>
          <p:nvGrpSpPr>
            <p:cNvPr id="130064" name="Group 51"/>
            <p:cNvGrpSpPr>
              <a:grpSpLocks/>
            </p:cNvGrpSpPr>
            <p:nvPr/>
          </p:nvGrpSpPr>
          <p:grpSpPr bwMode="auto">
            <a:xfrm>
              <a:off x="2178" y="2650"/>
              <a:ext cx="1398" cy="434"/>
              <a:chOff x="2165" y="1492"/>
              <a:chExt cx="1398" cy="434"/>
            </a:xfrm>
          </p:grpSpPr>
          <p:grpSp>
            <p:nvGrpSpPr>
              <p:cNvPr id="130065" name="Group 52"/>
              <p:cNvGrpSpPr>
                <a:grpSpLocks/>
              </p:cNvGrpSpPr>
              <p:nvPr/>
            </p:nvGrpSpPr>
            <p:grpSpPr bwMode="auto">
              <a:xfrm>
                <a:off x="2272" y="1623"/>
                <a:ext cx="1291" cy="303"/>
                <a:chOff x="1967" y="1554"/>
                <a:chExt cx="1596" cy="372"/>
              </a:xfrm>
            </p:grpSpPr>
            <p:sp>
              <p:nvSpPr>
                <p:cNvPr id="130067" name="Line 53"/>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8" name="Text Box 54"/>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a:t>
                  </a:r>
                  <a:r>
                    <a:rPr lang="en-US" altLang="x-none" sz="1400" b="1">
                      <a:solidFill>
                        <a:srgbClr val="FF0000"/>
                      </a:solidFill>
                      <a:latin typeface="Arial" charset="0"/>
                    </a:rPr>
                    <a:t>z</a:t>
                  </a:r>
                  <a:r>
                    <a:rPr lang="en-US" altLang="x-none" sz="1400">
                      <a:latin typeface="Arial" charset="0"/>
                    </a:rPr>
                    <a:t>)</a:t>
                  </a:r>
                  <a:endParaRPr lang="en-US" altLang="x-none" sz="1000">
                    <a:latin typeface="Times New Roman" charset="0"/>
                  </a:endParaRPr>
                </a:p>
              </p:txBody>
            </p:sp>
          </p:grpSp>
          <p:sp>
            <p:nvSpPr>
              <p:cNvPr id="130066" name="AutoShape 55"/>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1748E51-96F5-6A45-97B4-7AA1B2FB1F1E}" type="slidenum">
              <a:rPr lang="en-US" altLang="x-none" sz="1400">
                <a:solidFill>
                  <a:srgbClr val="000000"/>
                </a:solidFill>
                <a:latin typeface="Times New Roman" charset="0"/>
              </a:rPr>
              <a:pPr>
                <a:spcBef>
                  <a:spcPct val="0"/>
                </a:spcBef>
                <a:buClrTx/>
                <a:buSzTx/>
                <a:buFontTx/>
                <a:buNone/>
              </a:pPr>
              <a:t>45</a:t>
            </a:fld>
            <a:endParaRPr lang="en-US" altLang="x-none" sz="1400">
              <a:solidFill>
                <a:srgbClr val="000000"/>
              </a:solidFill>
              <a:latin typeface="Times New Roman" charset="0"/>
            </a:endParaRPr>
          </a:p>
        </p:txBody>
      </p:sp>
      <p:sp>
        <p:nvSpPr>
          <p:cNvPr id="132098" name="Rectangle 2"/>
          <p:cNvSpPr>
            <a:spLocks noGrp="1" noChangeArrowheads="1"/>
          </p:cNvSpPr>
          <p:nvPr>
            <p:ph type="title"/>
          </p:nvPr>
        </p:nvSpPr>
        <p:spPr/>
        <p:txBody>
          <a:bodyPr/>
          <a:lstStyle/>
          <a:p>
            <a:r>
              <a:rPr lang="en-US" altLang="x-none">
                <a:ea typeface="ＭＳ Ｐゴシック" charset="-128"/>
              </a:rPr>
              <a:t>Make </a:t>
            </a:r>
            <a:r>
              <a:rPr lang="en-US" altLang="en-US">
                <a:ea typeface="ＭＳ Ｐゴシック" charset="-128"/>
              </a:rPr>
              <a:t>“</a:t>
            </a:r>
            <a:r>
              <a:rPr lang="en-US" altLang="x-none">
                <a:ea typeface="ＭＳ Ｐゴシック" charset="-128"/>
              </a:rPr>
              <a:t>Challenge y</a:t>
            </a:r>
            <a:r>
              <a:rPr lang="en-US" altLang="en-US">
                <a:ea typeface="ＭＳ Ｐゴシック" charset="-128"/>
              </a:rPr>
              <a:t>”</a:t>
            </a:r>
            <a:r>
              <a:rPr lang="en-US" altLang="x-none">
                <a:ea typeface="ＭＳ Ｐゴシック" charset="-128"/>
              </a:rPr>
              <a:t> Robust</a:t>
            </a:r>
          </a:p>
        </p:txBody>
      </p:sp>
      <p:sp>
        <p:nvSpPr>
          <p:cNvPr id="13209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To avoid that “SYNC ACK y” comes from reordering and duplication</a:t>
            </a:r>
          </a:p>
          <a:p>
            <a:pPr lvl="1">
              <a:lnSpc>
                <a:spcPct val="90000"/>
              </a:lnSpc>
              <a:buFont typeface="Courier New" panose="02070309020205020404" pitchFamily="49" charset="0"/>
              <a:buChar char="o"/>
            </a:pPr>
            <a:r>
              <a:rPr lang="en-US" altLang="zh-CN" sz="2000" dirty="0">
                <a:ea typeface="宋体" charset="-122"/>
              </a:rPr>
              <a:t>for each connection (sender-receiver pair), ensuring that two identically numbered packets are never outstanding at the same time</a:t>
            </a:r>
          </a:p>
          <a:p>
            <a:pPr lvl="2">
              <a:lnSpc>
                <a:spcPct val="90000"/>
              </a:lnSpc>
            </a:pPr>
            <a:r>
              <a:rPr lang="en-US" altLang="zh-CN" sz="1600" dirty="0">
                <a:ea typeface="宋体" charset="-122"/>
              </a:rPr>
              <a:t>network bounds the life time of each packet</a:t>
            </a:r>
          </a:p>
          <a:p>
            <a:pPr lvl="2">
              <a:lnSpc>
                <a:spcPct val="90000"/>
              </a:lnSpc>
            </a:pPr>
            <a:r>
              <a:rPr lang="en-US" altLang="zh-CN" sz="1600" dirty="0">
                <a:ea typeface="宋体" charset="-122"/>
              </a:rPr>
              <a:t>a sender will not reuse a </a:t>
            </a:r>
            <a:r>
              <a:rPr lang="en-US" altLang="zh-CN" sz="1600" dirty="0" err="1">
                <a:ea typeface="宋体" charset="-122"/>
              </a:rPr>
              <a:t>seq</a:t>
            </a:r>
            <a:r>
              <a:rPr lang="en-US" altLang="zh-CN" sz="1600" dirty="0">
                <a:ea typeface="宋体" charset="-122"/>
              </a:rPr>
              <a:t># before it is sure that all packets with the </a:t>
            </a:r>
            <a:r>
              <a:rPr lang="en-US" altLang="zh-CN" sz="1600" dirty="0" err="1">
                <a:ea typeface="宋体" charset="-122"/>
              </a:rPr>
              <a:t>seq</a:t>
            </a:r>
            <a:r>
              <a:rPr lang="en-US" altLang="zh-CN" sz="1600" dirty="0">
                <a:ea typeface="宋体" charset="-122"/>
              </a:rPr>
              <a:t># are purged from the network</a:t>
            </a:r>
          </a:p>
          <a:p>
            <a:pPr lvl="2">
              <a:lnSpc>
                <a:spcPct val="90000"/>
              </a:lnSpc>
            </a:pPr>
            <a:r>
              <a:rPr lang="en-US" altLang="zh-CN" sz="1800" dirty="0">
                <a:ea typeface="宋体" charset="-122"/>
              </a:rPr>
              <a:t>seq. number space should be large enough to not limit transmission rate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FC4AF03-63E8-6E4B-BF45-0629B92B4C0C}" type="slidenum">
              <a:rPr lang="en-US" altLang="x-none" sz="1400">
                <a:solidFill>
                  <a:srgbClr val="000000"/>
                </a:solidFill>
                <a:latin typeface="Times New Roman" charset="0"/>
              </a:rPr>
              <a:pPr>
                <a:spcBef>
                  <a:spcPct val="0"/>
                </a:spcBef>
                <a:buClrTx/>
                <a:buSzTx/>
                <a:buFontTx/>
                <a:buNone/>
              </a:pPr>
              <a:t>46</a:t>
            </a:fld>
            <a:endParaRPr lang="en-US" altLang="x-none" sz="1400">
              <a:solidFill>
                <a:srgbClr val="000000"/>
              </a:solidFill>
              <a:latin typeface="Times New Roman" charset="0"/>
            </a:endParaRPr>
          </a:p>
        </p:txBody>
      </p:sp>
      <p:sp>
        <p:nvSpPr>
          <p:cNvPr id="134146" name="Rectangle 2"/>
          <p:cNvSpPr>
            <a:spLocks noGrp="1" noChangeArrowheads="1"/>
          </p:cNvSpPr>
          <p:nvPr>
            <p:ph type="title"/>
          </p:nvPr>
        </p:nvSpPr>
        <p:spPr>
          <a:xfrm>
            <a:off x="533400" y="228600"/>
            <a:ext cx="8364538" cy="1143000"/>
          </a:xfrm>
        </p:spPr>
        <p:txBody>
          <a:bodyPr/>
          <a:lstStyle/>
          <a:p>
            <a:r>
              <a:rPr lang="en-US" altLang="zh-CN" sz="3600">
                <a:ea typeface="宋体" charset="-122"/>
              </a:rPr>
              <a:t>Connection Close</a:t>
            </a:r>
            <a:endParaRPr lang="en-US" altLang="x-none" sz="3600">
              <a:ea typeface="ＭＳ Ｐゴシック" charset="-128"/>
            </a:endParaRPr>
          </a:p>
        </p:txBody>
      </p:sp>
      <p:sp>
        <p:nvSpPr>
          <p:cNvPr id="7174" name="Rectangle 3"/>
          <p:cNvSpPr>
            <a:spLocks noGrp="1" noChangeArrowheads="1"/>
          </p:cNvSpPr>
          <p:nvPr>
            <p:ph type="body" sz="half" idx="1"/>
          </p:nvPr>
        </p:nvSpPr>
        <p:spPr/>
        <p:txBody>
          <a:bodyPr/>
          <a:lstStyle/>
          <a:p>
            <a:pPr>
              <a:buFont typeface="Wingdings" pitchFamily="2" charset="2"/>
              <a:buChar char="q"/>
            </a:pPr>
            <a:r>
              <a:rPr lang="en-US" altLang="zh-CN" sz="2400" dirty="0">
                <a:ea typeface="宋体" charset="-122"/>
              </a:rPr>
              <a:t>Why connection close?</a:t>
            </a:r>
          </a:p>
          <a:p>
            <a:pPr lvl="1">
              <a:buFont typeface="Courier New" panose="02070309020205020404" pitchFamily="49" charset="0"/>
              <a:buChar char="o"/>
            </a:pPr>
            <a:r>
              <a:rPr lang="en-US" altLang="zh-CN" sz="2000" dirty="0">
                <a:ea typeface="宋体" charset="-122"/>
              </a:rPr>
              <a:t>so that each side can release resource and remove state about the connection (do not want dangling socket)</a:t>
            </a:r>
          </a:p>
        </p:txBody>
      </p:sp>
      <p:graphicFrame>
        <p:nvGraphicFramePr>
          <p:cNvPr id="134148" name="Object 4"/>
          <p:cNvGraphicFramePr>
            <a:graphicFrameLocks noChangeAspect="1"/>
          </p:cNvGraphicFramePr>
          <p:nvPr/>
        </p:nvGraphicFramePr>
        <p:xfrm>
          <a:off x="5181600" y="1798638"/>
          <a:ext cx="485775" cy="385762"/>
        </p:xfrm>
        <a:graphic>
          <a:graphicData uri="http://schemas.openxmlformats.org/presentationml/2006/ole">
            <mc:AlternateContent xmlns:mc="http://schemas.openxmlformats.org/markup-compatibility/2006">
              <mc:Choice xmlns:v="urn:schemas-microsoft-com:vml" Requires="v">
                <p:oleObj spid="_x0000_s134318" name="Clip" r:id="rId4" imgW="1307079" imgH="1083682" progId="MS_ClipArt_Gallery.2">
                  <p:embed/>
                </p:oleObj>
              </mc:Choice>
              <mc:Fallback>
                <p:oleObj name="Clip" r:id="rId4" imgW="1307079" imgH="1083682"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49" name="Text Box 5"/>
          <p:cNvSpPr txBox="1">
            <a:spLocks noChangeArrowheads="1"/>
          </p:cNvSpPr>
          <p:nvPr/>
        </p:nvSpPr>
        <p:spPr bwMode="auto">
          <a:xfrm>
            <a:off x="5659438" y="179863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client</a:t>
            </a:r>
            <a:endParaRPr lang="en-US" altLang="x-none" sz="1000">
              <a:latin typeface="Times New Roman" charset="0"/>
            </a:endParaRPr>
          </a:p>
        </p:txBody>
      </p:sp>
      <p:graphicFrame>
        <p:nvGraphicFramePr>
          <p:cNvPr id="134150" name="Object 9"/>
          <p:cNvGraphicFramePr>
            <a:graphicFrameLocks noChangeAspect="1"/>
          </p:cNvGraphicFramePr>
          <p:nvPr/>
        </p:nvGraphicFramePr>
        <p:xfrm>
          <a:off x="7839075" y="1808163"/>
          <a:ext cx="485775" cy="385762"/>
        </p:xfrm>
        <a:graphic>
          <a:graphicData uri="http://schemas.openxmlformats.org/presentationml/2006/ole">
            <mc:AlternateContent xmlns:mc="http://schemas.openxmlformats.org/markup-compatibility/2006">
              <mc:Choice xmlns:v="urn:schemas-microsoft-com:vml" Requires="v">
                <p:oleObj spid="_x0000_s134319" name="Clip" r:id="rId6" imgW="1307079" imgH="1083682" progId="MS_ClipArt_Gallery.2">
                  <p:embed/>
                </p:oleObj>
              </mc:Choice>
              <mc:Fallback>
                <p:oleObj name="Clip" r:id="rId6"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51" name="Text Box 10"/>
          <p:cNvSpPr txBox="1">
            <a:spLocks noChangeArrowheads="1"/>
          </p:cNvSpPr>
          <p:nvPr/>
        </p:nvSpPr>
        <p:spPr bwMode="auto">
          <a:xfrm>
            <a:off x="7129463" y="1817688"/>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server</a:t>
            </a:r>
            <a:endParaRPr lang="en-US" altLang="x-none" sz="1000">
              <a:latin typeface="Times New Roman" charset="0"/>
            </a:endParaRPr>
          </a:p>
        </p:txBody>
      </p:sp>
      <p:grpSp>
        <p:nvGrpSpPr>
          <p:cNvPr id="2" name="Group 21"/>
          <p:cNvGrpSpPr>
            <a:grpSpLocks/>
          </p:cNvGrpSpPr>
          <p:nvPr/>
        </p:nvGrpSpPr>
        <p:grpSpPr bwMode="auto">
          <a:xfrm>
            <a:off x="4416425" y="2238375"/>
            <a:ext cx="4559300" cy="3495675"/>
            <a:chOff x="4416425" y="2238375"/>
            <a:chExt cx="4559300" cy="3495675"/>
          </a:xfrm>
        </p:grpSpPr>
        <p:grpSp>
          <p:nvGrpSpPr>
            <p:cNvPr id="134156" name="Group 6"/>
            <p:cNvGrpSpPr>
              <a:grpSpLocks/>
            </p:cNvGrpSpPr>
            <p:nvPr/>
          </p:nvGrpSpPr>
          <p:grpSpPr bwMode="auto">
            <a:xfrm>
              <a:off x="5594350" y="2466975"/>
              <a:ext cx="2592388" cy="590550"/>
              <a:chOff x="1967" y="1554"/>
              <a:chExt cx="1633" cy="372"/>
            </a:xfrm>
          </p:grpSpPr>
          <p:sp>
            <p:nvSpPr>
              <p:cNvPr id="134164" name="Line 7"/>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5" name="Text Box 8"/>
              <p:cNvSpPr txBox="1">
                <a:spLocks noChangeArrowheads="1"/>
              </p:cNvSpPr>
              <p:nvPr/>
            </p:nvSpPr>
            <p:spPr bwMode="auto">
              <a:xfrm rot="706751">
                <a:off x="2014" y="1580"/>
                <a:ext cx="1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Are you done too?</a:t>
                </a:r>
                <a:endParaRPr lang="en-US" altLang="x-none" sz="1000">
                  <a:latin typeface="Times New Roman" charset="0"/>
                </a:endParaRPr>
              </a:p>
            </p:txBody>
          </p:sp>
        </p:grpSp>
        <p:sp>
          <p:nvSpPr>
            <p:cNvPr id="134157" name="Line 11"/>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8" name="Line 12"/>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9" name="Text Box 13"/>
            <p:cNvSpPr txBox="1">
              <a:spLocks noChangeArrowheads="1"/>
            </p:cNvSpPr>
            <p:nvPr/>
          </p:nvSpPr>
          <p:spPr bwMode="auto">
            <a:xfrm rot="-926867">
              <a:off x="5492750" y="370522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too. Goodbye!</a:t>
              </a:r>
              <a:endParaRPr lang="en-US" altLang="x-none" sz="1000">
                <a:latin typeface="Times New Roman" charset="0"/>
              </a:endParaRPr>
            </a:p>
          </p:txBody>
        </p:sp>
        <p:sp>
          <p:nvSpPr>
            <p:cNvPr id="134160" name="Line 14"/>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1" name="Text Box 15"/>
            <p:cNvSpPr txBox="1">
              <a:spLocks noChangeArrowheads="1"/>
            </p:cNvSpPr>
            <p:nvPr/>
          </p:nvSpPr>
          <p:spPr bwMode="auto">
            <a:xfrm>
              <a:off x="4416425" y="22701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init. close</a:t>
              </a:r>
            </a:p>
          </p:txBody>
        </p:sp>
        <p:sp>
          <p:nvSpPr>
            <p:cNvPr id="134162" name="Text Box 16"/>
            <p:cNvSpPr txBox="1">
              <a:spLocks noChangeArrowheads="1"/>
            </p:cNvSpPr>
            <p:nvPr/>
          </p:nvSpPr>
          <p:spPr bwMode="auto">
            <a:xfrm>
              <a:off x="8255000"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4163" name="Text Box 17"/>
            <p:cNvSpPr txBox="1">
              <a:spLocks noChangeArrowheads="1"/>
            </p:cNvSpPr>
            <p:nvPr/>
          </p:nvSpPr>
          <p:spPr bwMode="auto">
            <a:xfrm>
              <a:off x="4767263" y="41671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grpSp>
      <p:sp>
        <p:nvSpPr>
          <p:cNvPr id="23" name="Text Box 18"/>
          <p:cNvSpPr txBox="1">
            <a:spLocks noChangeArrowheads="1"/>
          </p:cNvSpPr>
          <p:nvPr/>
        </p:nvSpPr>
        <p:spPr bwMode="auto">
          <a:xfrm>
            <a:off x="4394200" y="25622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4" name="Text Box 19"/>
          <p:cNvSpPr txBox="1">
            <a:spLocks noChangeArrowheads="1"/>
          </p:cNvSpPr>
          <p:nvPr/>
        </p:nvSpPr>
        <p:spPr bwMode="auto">
          <a:xfrm>
            <a:off x="8056563" y="366395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5" name="Text Box 20"/>
          <p:cNvSpPr txBox="1">
            <a:spLocks noChangeArrowheads="1"/>
          </p:cNvSpPr>
          <p:nvPr/>
        </p:nvSpPr>
        <p:spPr bwMode="auto">
          <a:xfrm>
            <a:off x="4416425" y="4433888"/>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D874545-5D4C-EC43-B90F-8DCBCBCAD59C}" type="slidenum">
              <a:rPr lang="en-US" altLang="x-none" sz="1400">
                <a:solidFill>
                  <a:srgbClr val="000000"/>
                </a:solidFill>
                <a:latin typeface="Times New Roman" charset="0"/>
              </a:rPr>
              <a:pPr>
                <a:spcBef>
                  <a:spcPct val="0"/>
                </a:spcBef>
                <a:buClrTx/>
                <a:buSzTx/>
                <a:buFontTx/>
                <a:buNone/>
              </a:pPr>
              <a:t>47</a:t>
            </a:fld>
            <a:endParaRPr lang="en-US" altLang="x-none" sz="1400">
              <a:solidFill>
                <a:srgbClr val="000000"/>
              </a:solidFill>
              <a:latin typeface="Times New Roman" charset="0"/>
            </a:endParaRPr>
          </a:p>
        </p:txBody>
      </p:sp>
      <p:sp>
        <p:nvSpPr>
          <p:cNvPr id="136194" name="Rectangle 2"/>
          <p:cNvSpPr>
            <a:spLocks noGrp="1" noChangeArrowheads="1"/>
          </p:cNvSpPr>
          <p:nvPr>
            <p:ph type="title"/>
          </p:nvPr>
        </p:nvSpPr>
        <p:spPr/>
        <p:txBody>
          <a:bodyPr/>
          <a:lstStyle/>
          <a:p>
            <a:r>
              <a:rPr lang="en-US" altLang="x-none" sz="3200">
                <a:ea typeface="ＭＳ Ｐゴシック" charset="-128"/>
              </a:rPr>
              <a:t>General Case: The Two-Army Problem</a:t>
            </a:r>
          </a:p>
        </p:txBody>
      </p:sp>
      <p:pic>
        <p:nvPicPr>
          <p:cNvPr id="13619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0075" y="1690688"/>
            <a:ext cx="7504113" cy="3829050"/>
          </a:xfrm>
        </p:spPr>
      </p:pic>
      <p:sp>
        <p:nvSpPr>
          <p:cNvPr id="136196" name="Text Box 4"/>
          <p:cNvSpPr txBox="1">
            <a:spLocks noChangeArrowheads="1"/>
          </p:cNvSpPr>
          <p:nvPr/>
        </p:nvSpPr>
        <p:spPr bwMode="auto">
          <a:xfrm>
            <a:off x="439738" y="5892800"/>
            <a:ext cx="83200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solidFill>
                  <a:srgbClr val="000000"/>
                </a:solidFill>
                <a:latin typeface="Times New Roman" charset="0"/>
              </a:rPr>
              <a:t>The gray (blue) armies need to agree on whether or not they will attack the white army. They achieve agreement by sending messengers to the other side. If  they both agree, attack; otherwise, no. Note that a messenger can be captured!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E2C8F13-2C3A-3449-BBCF-EFA54E86C5FD}" type="slidenum">
              <a:rPr lang="en-US" altLang="x-none" sz="1400">
                <a:solidFill>
                  <a:srgbClr val="000000"/>
                </a:solidFill>
                <a:latin typeface="Times New Roman" charset="0"/>
              </a:rPr>
              <a:pPr>
                <a:spcBef>
                  <a:spcPct val="0"/>
                </a:spcBef>
                <a:buClrTx/>
                <a:buSzTx/>
                <a:buFontTx/>
                <a:buNone/>
              </a:pPr>
              <a:t>48</a:t>
            </a:fld>
            <a:endParaRPr lang="en-US" altLang="x-none" sz="1400">
              <a:solidFill>
                <a:srgbClr val="000000"/>
              </a:solidFill>
              <a:latin typeface="Times New Roman" charset="0"/>
            </a:endParaRPr>
          </a:p>
        </p:txBody>
      </p:sp>
      <p:sp>
        <p:nvSpPr>
          <p:cNvPr id="138242" name="Rectangle 2"/>
          <p:cNvSpPr>
            <a:spLocks noGrp="1" noChangeArrowheads="1"/>
          </p:cNvSpPr>
          <p:nvPr>
            <p:ph type="title"/>
          </p:nvPr>
        </p:nvSpPr>
        <p:spPr/>
        <p:txBody>
          <a:bodyPr/>
          <a:lstStyle/>
          <a:p>
            <a:r>
              <a:rPr lang="en-US" altLang="x-none">
                <a:ea typeface="ＭＳ Ｐゴシック" charset="-128"/>
              </a:rPr>
              <a:t>Four Way Teardown</a:t>
            </a:r>
          </a:p>
        </p:txBody>
      </p:sp>
      <p:sp>
        <p:nvSpPr>
          <p:cNvPr id="138243" name="Line 3"/>
          <p:cNvSpPr>
            <a:spLocks noChangeShapeType="1"/>
          </p:cNvSpPr>
          <p:nvPr/>
        </p:nvSpPr>
        <p:spPr bwMode="auto">
          <a:xfrm>
            <a:off x="3122613" y="24669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244" name="Object 4"/>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38424" name="Clip" r:id="rId4" imgW="1307079" imgH="1083682" progId="MS_ClipArt_Gallery.2">
                  <p:embed/>
                </p:oleObj>
              </mc:Choice>
              <mc:Fallback>
                <p:oleObj name="Clip" r:id="rId4" imgW="1307079" imgH="1083682"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sp>
        <p:nvSpPr>
          <p:cNvPr id="138246" name="Text Box 6"/>
          <p:cNvSpPr txBox="1">
            <a:spLocks noChangeArrowheads="1"/>
          </p:cNvSpPr>
          <p:nvPr/>
        </p:nvSpPr>
        <p:spPr bwMode="auto">
          <a:xfrm rot="706751">
            <a:off x="4213225" y="250825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graphicFrame>
        <p:nvGraphicFramePr>
          <p:cNvPr id="138247" name="Object 7"/>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38425" name="Clip" r:id="rId6" imgW="1307079" imgH="1083682" progId="MS_ClipArt_Gallery.2">
                  <p:embed/>
                </p:oleObj>
              </mc:Choice>
              <mc:Fallback>
                <p:oleObj name="Clip" r:id="rId6" imgW="1307079" imgH="1083682"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8249" name="Line 9"/>
          <p:cNvSpPr>
            <a:spLocks noChangeShapeType="1"/>
          </p:cNvSpPr>
          <p:nvPr/>
        </p:nvSpPr>
        <p:spPr bwMode="auto">
          <a:xfrm>
            <a:off x="3132138" y="45053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0" name="Line 10"/>
          <p:cNvSpPr>
            <a:spLocks noChangeShapeType="1"/>
          </p:cNvSpPr>
          <p:nvPr/>
        </p:nvSpPr>
        <p:spPr bwMode="auto">
          <a:xfrm flipH="1">
            <a:off x="2960688" y="4527550"/>
            <a:ext cx="0"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1" name="Line 11"/>
          <p:cNvSpPr>
            <a:spLocks noChangeShapeType="1"/>
          </p:cNvSpPr>
          <p:nvPr/>
        </p:nvSpPr>
        <p:spPr bwMode="auto">
          <a:xfrm flipH="1">
            <a:off x="5656263" y="2238375"/>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2" name="Line 12"/>
          <p:cNvSpPr>
            <a:spLocks noChangeShapeType="1"/>
          </p:cNvSpPr>
          <p:nvPr/>
        </p:nvSpPr>
        <p:spPr bwMode="auto">
          <a:xfrm flipH="1">
            <a:off x="3094038" y="32004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3" name="Text Box 13"/>
          <p:cNvSpPr txBox="1">
            <a:spLocks noChangeArrowheads="1"/>
          </p:cNvSpPr>
          <p:nvPr/>
        </p:nvSpPr>
        <p:spPr bwMode="auto">
          <a:xfrm rot="-926867">
            <a:off x="2973388" y="3295650"/>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endParaRPr lang="en-US" altLang="x-none" sz="1000">
              <a:latin typeface="Times New Roman" charset="0"/>
            </a:endParaRPr>
          </a:p>
        </p:txBody>
      </p:sp>
      <p:sp>
        <p:nvSpPr>
          <p:cNvPr id="138254" name="Text Box 14"/>
          <p:cNvSpPr txBox="1">
            <a:spLocks noChangeArrowheads="1"/>
          </p:cNvSpPr>
          <p:nvPr/>
        </p:nvSpPr>
        <p:spPr bwMode="auto">
          <a:xfrm rot="706751">
            <a:off x="4097338" y="4510088"/>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p>
        </p:txBody>
      </p:sp>
      <p:sp>
        <p:nvSpPr>
          <p:cNvPr id="138255" name="Line 15"/>
          <p:cNvSpPr>
            <a:spLocks noChangeShapeType="1"/>
          </p:cNvSpPr>
          <p:nvPr/>
        </p:nvSpPr>
        <p:spPr bwMode="auto">
          <a:xfrm flipH="1">
            <a:off x="3141663"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6" name="Text Box 16"/>
          <p:cNvSpPr txBox="1">
            <a:spLocks noChangeArrowheads="1"/>
          </p:cNvSpPr>
          <p:nvPr/>
        </p:nvSpPr>
        <p:spPr bwMode="auto">
          <a:xfrm rot="-926867">
            <a:off x="3021013" y="3705225"/>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sp>
        <p:nvSpPr>
          <p:cNvPr id="138257" name="Line 17"/>
          <p:cNvSpPr>
            <a:spLocks noChangeShapeType="1"/>
          </p:cNvSpPr>
          <p:nvPr/>
        </p:nvSpPr>
        <p:spPr bwMode="auto">
          <a:xfrm>
            <a:off x="3113088" y="2390775"/>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8" name="Text Box 18"/>
          <p:cNvSpPr txBox="1">
            <a:spLocks noChangeArrowheads="1"/>
          </p:cNvSpPr>
          <p:nvPr/>
        </p:nvSpPr>
        <p:spPr bwMode="auto">
          <a:xfrm>
            <a:off x="2382838" y="227012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59" name="Text Box 19"/>
          <p:cNvSpPr txBox="1">
            <a:spLocks noChangeArrowheads="1"/>
          </p:cNvSpPr>
          <p:nvPr/>
        </p:nvSpPr>
        <p:spPr bwMode="auto">
          <a:xfrm>
            <a:off x="5583238"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60" name="Text Box 20"/>
          <p:cNvSpPr txBox="1">
            <a:spLocks noChangeArrowheads="1"/>
          </p:cNvSpPr>
          <p:nvPr/>
        </p:nvSpPr>
        <p:spPr bwMode="auto">
          <a:xfrm>
            <a:off x="320675" y="5546725"/>
            <a:ext cx="2328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t>closed</a:t>
            </a:r>
          </a:p>
          <a:p>
            <a:pPr algn="ctr">
              <a:spcBef>
                <a:spcPct val="0"/>
              </a:spcBef>
              <a:buClrTx/>
              <a:buSzTx/>
              <a:buFontTx/>
              <a:buNone/>
            </a:pPr>
            <a:r>
              <a:rPr lang="en-US" altLang="x-none" sz="1800"/>
              <a:t>all states removed</a:t>
            </a:r>
          </a:p>
        </p:txBody>
      </p:sp>
      <p:sp>
        <p:nvSpPr>
          <p:cNvPr id="138261" name="Line 21"/>
          <p:cNvSpPr>
            <a:spLocks noChangeShapeType="1"/>
          </p:cNvSpPr>
          <p:nvPr/>
        </p:nvSpPr>
        <p:spPr bwMode="auto">
          <a:xfrm>
            <a:off x="2855913" y="4495800"/>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22"/>
          <p:cNvSpPr>
            <a:spLocks noChangeShapeType="1"/>
          </p:cNvSpPr>
          <p:nvPr/>
        </p:nvSpPr>
        <p:spPr bwMode="auto">
          <a:xfrm>
            <a:off x="2870200" y="5724525"/>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3" name="Text Box 23"/>
          <p:cNvSpPr txBox="1">
            <a:spLocks noChangeArrowheads="1"/>
          </p:cNvSpPr>
          <p:nvPr/>
        </p:nvSpPr>
        <p:spPr bwMode="auto">
          <a:xfrm rot="-5400000">
            <a:off x="2105819" y="4950619"/>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timed wait</a:t>
            </a:r>
          </a:p>
        </p:txBody>
      </p:sp>
      <p:sp>
        <p:nvSpPr>
          <p:cNvPr id="138264" name="Text Box 24"/>
          <p:cNvSpPr txBox="1">
            <a:spLocks noChangeArrowheads="1"/>
          </p:cNvSpPr>
          <p:nvPr/>
        </p:nvSpPr>
        <p:spPr bwMode="auto">
          <a:xfrm>
            <a:off x="144463" y="4756150"/>
            <a:ext cx="221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Char char="-"/>
            </a:pPr>
            <a:r>
              <a:rPr lang="en-US" altLang="x-none" sz="1800">
                <a:latin typeface="Times New Roman" charset="0"/>
              </a:rPr>
              <a:t> can retransmit the </a:t>
            </a:r>
            <a:br>
              <a:rPr lang="en-US" altLang="x-none" sz="1800">
                <a:latin typeface="Times New Roman" charset="0"/>
              </a:rPr>
            </a:br>
            <a:r>
              <a:rPr lang="en-US" altLang="x-none" sz="1800">
                <a:latin typeface="Times New Roman" charset="0"/>
              </a:rPr>
              <a:t>ACKif its ACK is lost</a:t>
            </a:r>
          </a:p>
        </p:txBody>
      </p:sp>
      <p:sp>
        <p:nvSpPr>
          <p:cNvPr id="138265" name="Line 25"/>
          <p:cNvSpPr>
            <a:spLocks noChangeShapeType="1"/>
          </p:cNvSpPr>
          <p:nvPr/>
        </p:nvSpPr>
        <p:spPr bwMode="auto">
          <a:xfrm flipV="1">
            <a:off x="2114550" y="5216525"/>
            <a:ext cx="509588" cy="285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66" name="Text Box 26"/>
          <p:cNvSpPr txBox="1">
            <a:spLocks noChangeArrowheads="1"/>
          </p:cNvSpPr>
          <p:nvPr/>
        </p:nvSpPr>
        <p:spPr bwMode="auto">
          <a:xfrm>
            <a:off x="5726113" y="5067300"/>
            <a:ext cx="855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closed</a:t>
            </a:r>
          </a:p>
        </p:txBody>
      </p:sp>
      <p:sp>
        <p:nvSpPr>
          <p:cNvPr id="138267" name="Text Box 27"/>
          <p:cNvSpPr txBox="1">
            <a:spLocks noChangeArrowheads="1"/>
          </p:cNvSpPr>
          <p:nvPr/>
        </p:nvSpPr>
        <p:spPr bwMode="auto">
          <a:xfrm>
            <a:off x="1500188" y="3635375"/>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8" name="Text Box 28"/>
          <p:cNvSpPr txBox="1">
            <a:spLocks noChangeArrowheads="1"/>
          </p:cNvSpPr>
          <p:nvPr/>
        </p:nvSpPr>
        <p:spPr bwMode="auto">
          <a:xfrm>
            <a:off x="5842000" y="2859088"/>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9" name="Text Box 29"/>
          <p:cNvSpPr txBox="1">
            <a:spLocks noChangeArrowheads="1"/>
          </p:cNvSpPr>
          <p:nvPr/>
        </p:nvSpPr>
        <p:spPr bwMode="auto">
          <a:xfrm>
            <a:off x="5697538" y="5365750"/>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all states removed</a:t>
            </a:r>
          </a:p>
        </p:txBody>
      </p:sp>
      <p:sp>
        <p:nvSpPr>
          <p:cNvPr id="138270" name="Text Box 30"/>
          <p:cNvSpPr txBox="1">
            <a:spLocks noChangeArrowheads="1"/>
          </p:cNvSpPr>
          <p:nvPr/>
        </p:nvSpPr>
        <p:spPr bwMode="auto">
          <a:xfrm>
            <a:off x="750888" y="2173288"/>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A-&gt;B</a:t>
            </a:r>
          </a:p>
        </p:txBody>
      </p:sp>
      <p:sp>
        <p:nvSpPr>
          <p:cNvPr id="138271" name="Text Box 31"/>
          <p:cNvSpPr txBox="1">
            <a:spLocks noChangeArrowheads="1"/>
          </p:cNvSpPr>
          <p:nvPr/>
        </p:nvSpPr>
        <p:spPr bwMode="auto">
          <a:xfrm>
            <a:off x="6329363" y="3330575"/>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B-&gt;A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49</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x-none" sz="4000" u="sng">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a:buClr>
                <a:srgbClr val="C00000"/>
              </a:buClr>
              <a:buFont typeface="Wingdings" charset="2"/>
              <a:buChar char="Ø"/>
            </a:pPr>
            <a:r>
              <a:rPr lang="en-US" altLang="zh-CN" i="1" dirty="0">
                <a:solidFill>
                  <a:srgbClr val="C00000"/>
                </a:solidFill>
                <a:ea typeface="宋体" charset="-122"/>
              </a:rPr>
              <a:t>TCP reliability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212"/>
            <a:ext cx="8020050" cy="1143000"/>
          </a:xfrm>
        </p:spPr>
        <p:txBody>
          <a:bodyPr/>
          <a:lstStyle/>
          <a:p>
            <a:r>
              <a:rPr lang="en-US" altLang="x-none" sz="3200" dirty="0">
                <a:ea typeface="ＭＳ Ｐゴシック" charset="-128"/>
              </a:rPr>
              <a:t>Recap: rdt2.1</a:t>
            </a:r>
            <a:r>
              <a:rPr lang="en-US" altLang="zh-CN" sz="3200" dirty="0">
                <a:ea typeface="宋体" charset="-122"/>
              </a:rPr>
              <a:t>b: Reliability </a:t>
            </a:r>
            <a:r>
              <a:rPr lang="en-US" altLang="zh-CN" sz="3200">
                <a:ea typeface="宋体" charset="-122"/>
              </a:rPr>
              <a:t>allowing Data/Control </a:t>
            </a:r>
            <a:r>
              <a:rPr lang="en-US" altLang="zh-CN" sz="3200" dirty="0" err="1">
                <a:ea typeface="宋体" charset="-122"/>
              </a:rPr>
              <a:t>Msg</a:t>
            </a:r>
            <a:r>
              <a:rPr lang="en-US" altLang="zh-CN" sz="3200" dirty="0">
                <a:ea typeface="宋体" charset="-122"/>
              </a:rPr>
              <a:t> Corruption</a:t>
            </a:r>
            <a:endParaRPr lang="en-US" sz="3200" dirty="0"/>
          </a:p>
        </p:txBody>
      </p:sp>
      <p:pic>
        <p:nvPicPr>
          <p:cNvPr id="40" name="Picture 39"/>
          <p:cNvPicPr>
            <a:picLocks noChangeAspect="1"/>
          </p:cNvPicPr>
          <p:nvPr/>
        </p:nvPicPr>
        <p:blipFill>
          <a:blip r:embed="rId2"/>
          <a:stretch>
            <a:fillRect/>
          </a:stretch>
        </p:blipFill>
        <p:spPr>
          <a:xfrm>
            <a:off x="533400" y="1371600"/>
            <a:ext cx="4096001" cy="3210379"/>
          </a:xfrm>
          <a:prstGeom prst="rect">
            <a:avLst/>
          </a:prstGeom>
        </p:spPr>
      </p:pic>
      <p:pic>
        <p:nvPicPr>
          <p:cNvPr id="65" name="Picture 64"/>
          <p:cNvPicPr>
            <a:picLocks noChangeAspect="1"/>
          </p:cNvPicPr>
          <p:nvPr/>
        </p:nvPicPr>
        <p:blipFill>
          <a:blip r:embed="rId3"/>
          <a:stretch>
            <a:fillRect/>
          </a:stretch>
        </p:blipFill>
        <p:spPr>
          <a:xfrm>
            <a:off x="3940926" y="3954481"/>
            <a:ext cx="5203074" cy="2710131"/>
          </a:xfrm>
          <a:prstGeom prst="rect">
            <a:avLst/>
          </a:prstGeom>
        </p:spPr>
      </p:pic>
      <p:sp>
        <p:nvSpPr>
          <p:cNvPr id="66" name="Rectangle 65"/>
          <p:cNvSpPr/>
          <p:nvPr/>
        </p:nvSpPr>
        <p:spPr>
          <a:xfrm>
            <a:off x="1249392" y="4480703"/>
            <a:ext cx="987771" cy="461665"/>
          </a:xfrm>
          <a:prstGeom prst="rect">
            <a:avLst/>
          </a:prstGeom>
        </p:spPr>
        <p:txBody>
          <a:bodyPr wrap="none">
            <a:spAutoFit/>
          </a:bodyPr>
          <a:lstStyle/>
          <a:p>
            <a:r>
              <a:rPr lang="en-US" altLang="x-none"/>
              <a:t>sender</a:t>
            </a:r>
            <a:endParaRPr lang="en-US" dirty="0"/>
          </a:p>
        </p:txBody>
      </p:sp>
      <p:sp>
        <p:nvSpPr>
          <p:cNvPr id="67" name="Rectangle 66"/>
          <p:cNvSpPr/>
          <p:nvPr/>
        </p:nvSpPr>
        <p:spPr>
          <a:xfrm>
            <a:off x="6048577" y="6396335"/>
            <a:ext cx="1173719" cy="461665"/>
          </a:xfrm>
          <a:prstGeom prst="rect">
            <a:avLst/>
          </a:prstGeom>
        </p:spPr>
        <p:txBody>
          <a:bodyPr wrap="none">
            <a:spAutoFit/>
          </a:bodyPr>
          <a:lstStyle/>
          <a:p>
            <a:r>
              <a:rPr lang="en-US" altLang="x-none" dirty="0"/>
              <a:t>receiver</a:t>
            </a:r>
            <a:endParaRPr lang="en-US" dirty="0"/>
          </a:p>
        </p:txBody>
      </p:sp>
      <p:sp>
        <p:nvSpPr>
          <p:cNvPr id="68" name="Rectangular Callout 67"/>
          <p:cNvSpPr/>
          <p:nvPr/>
        </p:nvSpPr>
        <p:spPr bwMode="auto">
          <a:xfrm>
            <a:off x="4393870" y="1631580"/>
            <a:ext cx="2828426" cy="790985"/>
          </a:xfrm>
          <a:prstGeom prst="wedgeRectCallout">
            <a:avLst>
              <a:gd name="adj1" fmla="val -67657"/>
              <a:gd name="adj2" fmla="val 2941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Guess garbled feedback as NAK</a:t>
            </a:r>
          </a:p>
        </p:txBody>
      </p:sp>
      <p:sp>
        <p:nvSpPr>
          <p:cNvPr id="69" name="Rectangular Callout 68"/>
          <p:cNvSpPr/>
          <p:nvPr/>
        </p:nvSpPr>
        <p:spPr bwMode="auto">
          <a:xfrm>
            <a:off x="822950" y="5109071"/>
            <a:ext cx="2828426" cy="790985"/>
          </a:xfrm>
          <a:prstGeom prst="wedgeRectCallout">
            <a:avLst>
              <a:gd name="adj1" fmla="val 62498"/>
              <a:gd name="adj2" fmla="val 4442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Fix wrong guess by checking </a:t>
            </a:r>
            <a:r>
              <a:rPr kumimoji="0" lang="en-US" sz="2400" b="0" i="0" u="none" strike="noStrike" cap="none" normalizeH="0" baseline="0" dirty="0" err="1">
                <a:ln>
                  <a:noFill/>
                </a:ln>
                <a:solidFill>
                  <a:schemeClr val="tx1"/>
                </a:solidFill>
                <a:effectLst/>
                <a:latin typeface="Times New Roman" pitchFamily="18" charset="0"/>
              </a:rPr>
              <a:t>seq</a:t>
            </a:r>
            <a:r>
              <a:rPr kumimoji="0" lang="en-US" sz="2400" b="0" i="0" u="none" strike="noStrike" cap="none" normalizeH="0" baseline="0" dirty="0">
                <a:ln>
                  <a:noFill/>
                </a:ln>
                <a:solidFill>
                  <a:schemeClr val="tx1"/>
                </a:solidFill>
                <a:effectLst/>
                <a:latin typeface="Times New Roman" pitchFamily="18" charset="0"/>
              </a:rPr>
              <a:t>#</a:t>
            </a:r>
          </a:p>
        </p:txBody>
      </p:sp>
      <p:sp>
        <p:nvSpPr>
          <p:cNvPr id="9" name="Slide Number Placeholder 4">
            <a:extLst>
              <a:ext uri="{FF2B5EF4-FFF2-40B4-BE49-F238E27FC236}">
                <a16:creationId xmlns:a16="http://schemas.microsoft.com/office/drawing/2014/main" id="{A78575E2-D292-1446-B2B8-552690849E1F}"/>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5</a:t>
            </a:fld>
            <a:endParaRPr lang="en-US" altLang="x-none" sz="1400" dirty="0">
              <a:latin typeface="Times New Roman" charset="0"/>
            </a:endParaRPr>
          </a:p>
        </p:txBody>
      </p:sp>
    </p:spTree>
    <p:extLst>
      <p:ext uri="{BB962C8B-B14F-4D97-AF65-F5344CB8AC3E}">
        <p14:creationId xmlns:p14="http://schemas.microsoft.com/office/powerpoint/2010/main" val="1808502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1DB536-CCA2-3941-989E-7F27CD56F599}" type="slidenum">
              <a:rPr lang="en-US" altLang="x-none" sz="1400">
                <a:solidFill>
                  <a:srgbClr val="000000"/>
                </a:solidFill>
                <a:latin typeface="Times New Roman" charset="0"/>
              </a:rPr>
              <a:pPr>
                <a:spcBef>
                  <a:spcPct val="0"/>
                </a:spcBef>
                <a:buClrTx/>
                <a:buSzTx/>
                <a:buFontTx/>
                <a:buNone/>
              </a:pPr>
              <a:t>50</a:t>
            </a:fld>
            <a:endParaRPr lang="en-US" altLang="x-none" sz="1400">
              <a:solidFill>
                <a:srgbClr val="000000"/>
              </a:solidFill>
              <a:latin typeface="Times New Roman" charset="0"/>
            </a:endParaRPr>
          </a:p>
        </p:txBody>
      </p:sp>
      <p:sp>
        <p:nvSpPr>
          <p:cNvPr id="144386"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TCP: Overview</a:t>
            </a:r>
            <a:r>
              <a:rPr lang="en-US" altLang="x-none" sz="4000">
                <a:solidFill>
                  <a:srgbClr val="3333CC"/>
                </a:solidFill>
              </a:rPr>
              <a:t>   </a:t>
            </a:r>
            <a:r>
              <a:rPr lang="en-US" altLang="x-none" sz="2000">
                <a:solidFill>
                  <a:srgbClr val="3333CC"/>
                </a:solidFill>
              </a:rPr>
              <a:t>RFCs: 793, 1122, 1323, 2018, 2581</a:t>
            </a:r>
            <a:endParaRPr lang="en-US" altLang="x-none" sz="4000" u="sng">
              <a:solidFill>
                <a:srgbClr val="3333CC"/>
              </a:solidFill>
            </a:endParaRPr>
          </a:p>
        </p:txBody>
      </p:sp>
      <p:sp>
        <p:nvSpPr>
          <p:cNvPr id="144387" name="Rectangle 3"/>
          <p:cNvSpPr>
            <a:spLocks noChangeArrowheads="1"/>
          </p:cNvSpPr>
          <p:nvPr/>
        </p:nvSpPr>
        <p:spPr bwMode="auto">
          <a:xfrm>
            <a:off x="571500" y="1543050"/>
            <a:ext cx="78406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Point-to-point reliability: one sender, one receiver </a:t>
            </a: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Flow controlled and congestion controlled</a:t>
            </a:r>
          </a:p>
          <a:p>
            <a:pPr>
              <a:buClr>
                <a:srgbClr val="3333CC"/>
              </a:buClr>
            </a:pPr>
            <a:endParaRPr lang="en-US" altLang="x-none" sz="2400" dirty="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AF1779A-D4D2-4547-A7DA-85FF6B8A31E6}" type="slidenum">
              <a:rPr lang="en-US" altLang="x-none" sz="1400">
                <a:solidFill>
                  <a:srgbClr val="000000"/>
                </a:solidFill>
                <a:latin typeface="Times New Roman" charset="0"/>
              </a:rPr>
              <a:pPr>
                <a:spcBef>
                  <a:spcPct val="0"/>
                </a:spcBef>
                <a:buClrTx/>
                <a:buSzTx/>
                <a:buFontTx/>
                <a:buNone/>
              </a:pPr>
              <a:t>51</a:t>
            </a:fld>
            <a:endParaRPr lang="en-US" altLang="x-none" sz="1400">
              <a:solidFill>
                <a:srgbClr val="000000"/>
              </a:solidFill>
              <a:latin typeface="Times New Roman" charset="0"/>
            </a:endParaRPr>
          </a:p>
        </p:txBody>
      </p:sp>
      <p:sp>
        <p:nvSpPr>
          <p:cNvPr id="146434"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Evolution of TCP</a:t>
            </a:r>
          </a:p>
        </p:txBody>
      </p:sp>
      <p:pic>
        <p:nvPicPr>
          <p:cNvPr id="1464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28763"/>
            <a:ext cx="9144000"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6" name="Rectangle 2"/>
          <p:cNvSpPr>
            <a:spLocks noChangeArrowheads="1"/>
          </p:cNvSpPr>
          <p:nvPr/>
        </p:nvSpPr>
        <p:spPr bwMode="auto">
          <a:xfrm>
            <a:off x="381000" y="6257925"/>
            <a:ext cx="7127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200" i="1">
                <a:latin typeface="Times New Roman" charset="0"/>
              </a:rPr>
              <a:t>Source: http://webcourse.cs.technion.ac.il/236341/Winter2015-2016/ho/WCFiles/Tutorial10.pdf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9D4F428-3BB1-F344-A532-AFADD42A69A0}" type="slidenum">
              <a:rPr lang="en-US" altLang="x-none" sz="1400">
                <a:solidFill>
                  <a:srgbClr val="000000"/>
                </a:solidFill>
                <a:latin typeface="Times New Roman" charset="0"/>
              </a:rPr>
              <a:pPr>
                <a:spcBef>
                  <a:spcPct val="0"/>
                </a:spcBef>
                <a:buClrTx/>
                <a:buSzTx/>
                <a:buFontTx/>
                <a:buNone/>
              </a:pPr>
              <a:t>52</a:t>
            </a:fld>
            <a:endParaRPr lang="en-US" altLang="x-none" sz="1400">
              <a:solidFill>
                <a:srgbClr val="000000"/>
              </a:solidFill>
              <a:latin typeface="Times New Roman" charset="0"/>
            </a:endParaRPr>
          </a:p>
        </p:txBody>
      </p:sp>
      <p:sp>
        <p:nvSpPr>
          <p:cNvPr id="148482"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Evolution of TCP</a:t>
            </a:r>
          </a:p>
        </p:txBody>
      </p:sp>
      <p:sp>
        <p:nvSpPr>
          <p:cNvPr id="148483" name="Rectangle 2"/>
          <p:cNvSpPr>
            <a:spLocks noChangeArrowheads="1"/>
          </p:cNvSpPr>
          <p:nvPr/>
        </p:nvSpPr>
        <p:spPr bwMode="auto">
          <a:xfrm>
            <a:off x="381000" y="6257925"/>
            <a:ext cx="7127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200" i="1">
                <a:latin typeface="Times New Roman" charset="0"/>
              </a:rPr>
              <a:t>Source: http://webcourse.cs.technion.ac.il/236341/Winter2015-2016/ho/WCFiles/Tutorial10.pdf</a:t>
            </a:r>
          </a:p>
        </p:txBody>
      </p:sp>
      <p:pic>
        <p:nvPicPr>
          <p:cNvPr id="1484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44663"/>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5" name="Rectangle 4"/>
          <p:cNvSpPr>
            <a:spLocks noChangeArrowheads="1"/>
          </p:cNvSpPr>
          <p:nvPr/>
        </p:nvSpPr>
        <p:spPr bwMode="auto">
          <a:xfrm>
            <a:off x="6723063" y="3797300"/>
            <a:ext cx="2279650" cy="914400"/>
          </a:xfrm>
          <a:prstGeom prst="rect">
            <a:avLst/>
          </a:prstGeom>
          <a:solidFill>
            <a:schemeClr val="accent1"/>
          </a:solidFill>
          <a:ln w="9525">
            <a:solidFill>
              <a:schemeClr val="tx1"/>
            </a:solidFill>
            <a:round/>
            <a:headEnd/>
            <a:tailEnd/>
          </a:ln>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multiple versions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BFF98A-1857-F44C-92DD-BB2E386FCE28}" type="slidenum">
              <a:rPr lang="en-US" altLang="x-none" sz="1400">
                <a:solidFill>
                  <a:srgbClr val="000000"/>
                </a:solidFill>
                <a:latin typeface="Times New Roman" charset="0"/>
              </a:rPr>
              <a:pPr>
                <a:spcBef>
                  <a:spcPct val="0"/>
                </a:spcBef>
                <a:buClrTx/>
                <a:buSzTx/>
                <a:buFontTx/>
                <a:buNone/>
              </a:pPr>
              <a:t>53</a:t>
            </a:fld>
            <a:endParaRPr lang="en-US" altLang="x-none" sz="1400">
              <a:solidFill>
                <a:srgbClr val="000000"/>
              </a:solidFill>
              <a:latin typeface="Times New Roman" charset="0"/>
            </a:endParaRPr>
          </a:p>
        </p:txBody>
      </p:sp>
      <p:sp>
        <p:nvSpPr>
          <p:cNvPr id="150530" name="Rectangle 2"/>
          <p:cNvSpPr>
            <a:spLocks noGrp="1" noChangeArrowheads="1"/>
          </p:cNvSpPr>
          <p:nvPr>
            <p:ph type="title"/>
          </p:nvPr>
        </p:nvSpPr>
        <p:spPr/>
        <p:txBody>
          <a:bodyPr/>
          <a:lstStyle/>
          <a:p>
            <a:r>
              <a:rPr lang="en-US" altLang="x-none">
                <a:ea typeface="ＭＳ Ｐゴシック" charset="-128"/>
              </a:rPr>
              <a:t>TCP Reliable Data Transfer</a:t>
            </a:r>
          </a:p>
        </p:txBody>
      </p:sp>
      <p:sp>
        <p:nvSpPr>
          <p:cNvPr id="150531" name="Rectangle 3"/>
          <p:cNvSpPr>
            <a:spLocks noGrp="1" noChangeArrowheads="1"/>
          </p:cNvSpPr>
          <p:nvPr>
            <p:ph type="body" sz="half" idx="1"/>
          </p:nvPr>
        </p:nvSpPr>
        <p:spPr>
          <a:xfrm>
            <a:off x="533400" y="1408113"/>
            <a:ext cx="3959225" cy="4781550"/>
          </a:xfrm>
        </p:spPr>
        <p:txBody>
          <a:bodyPr/>
          <a:lstStyle/>
          <a:p>
            <a:pPr>
              <a:lnSpc>
                <a:spcPct val="90000"/>
              </a:lnSpc>
              <a:buFont typeface="Wingdings" pitchFamily="2" charset="2"/>
              <a:buChar char="q"/>
            </a:pPr>
            <a:r>
              <a:rPr lang="en-US" altLang="x-none" sz="2400" dirty="0">
                <a:solidFill>
                  <a:srgbClr val="FF0000"/>
                </a:solidFill>
                <a:ea typeface="ＭＳ Ｐゴシック" charset="-128"/>
              </a:rPr>
              <a:t>Connection-oriented:</a:t>
            </a:r>
            <a:r>
              <a:rPr lang="en-US" altLang="x-none" sz="2400" dirty="0">
                <a:ea typeface="ＭＳ Ｐゴシック" charset="-128"/>
              </a:rPr>
              <a:t> </a:t>
            </a:r>
          </a:p>
          <a:p>
            <a:pPr lvl="1">
              <a:lnSpc>
                <a:spcPct val="90000"/>
              </a:lnSpc>
              <a:buFont typeface="Courier New" panose="02070309020205020404" pitchFamily="49" charset="0"/>
              <a:buChar char="o"/>
            </a:pPr>
            <a:r>
              <a:rPr lang="en-US" altLang="x-none" sz="2000" dirty="0">
                <a:ea typeface="ＭＳ Ｐゴシック" charset="-128"/>
              </a:rPr>
              <a:t>connection management</a:t>
            </a:r>
          </a:p>
          <a:p>
            <a:pPr lvl="2">
              <a:lnSpc>
                <a:spcPct val="90000"/>
              </a:lnSpc>
            </a:pPr>
            <a:r>
              <a:rPr lang="en-US" altLang="x-none" sz="1800" dirty="0">
                <a:ea typeface="ＭＳ Ｐゴシック" charset="-128"/>
              </a:rPr>
              <a:t>setup (exchange of control </a:t>
            </a:r>
            <a:r>
              <a:rPr lang="en-US" altLang="x-none" sz="1800" dirty="0" err="1">
                <a:ea typeface="ＭＳ Ｐゴシック" charset="-128"/>
              </a:rPr>
              <a:t>msgs</a:t>
            </a:r>
            <a:r>
              <a:rPr lang="en-US" altLang="x-none" sz="1800" dirty="0">
                <a:ea typeface="ＭＳ Ｐゴシック" charset="-128"/>
              </a:rPr>
              <a:t>) </a:t>
            </a:r>
            <a:r>
              <a:rPr lang="en-US" altLang="x-none" sz="1800" dirty="0" err="1">
                <a:ea typeface="ＭＳ Ｐゴシック" charset="-128"/>
              </a:rPr>
              <a:t>init</a:t>
            </a:r>
            <a:r>
              <a:rPr lang="ja-JP" altLang="en-US" sz="1800">
                <a:ea typeface="ＭＳ Ｐゴシック" charset="-128"/>
              </a:rPr>
              <a:t>’</a:t>
            </a:r>
            <a:r>
              <a:rPr lang="en-US" altLang="ja-JP" sz="1800" dirty="0">
                <a:ea typeface="ＭＳ Ｐゴシック" charset="-128"/>
              </a:rPr>
              <a:t>s sender, receiver state before data exchange</a:t>
            </a:r>
          </a:p>
          <a:p>
            <a:pPr lvl="2">
              <a:lnSpc>
                <a:spcPct val="90000"/>
              </a:lnSpc>
            </a:pPr>
            <a:r>
              <a:rPr lang="en-US" altLang="x-none" sz="1800" dirty="0">
                <a:ea typeface="ＭＳ Ｐゴシック" charset="-128"/>
              </a:rPr>
              <a:t>close</a:t>
            </a:r>
          </a:p>
          <a:p>
            <a:pPr>
              <a:lnSpc>
                <a:spcPct val="90000"/>
              </a:lnSpc>
              <a:buFont typeface="Wingdings" pitchFamily="2" charset="2"/>
              <a:buChar char="q"/>
            </a:pPr>
            <a:r>
              <a:rPr lang="en-US" altLang="x-none" sz="2400" dirty="0">
                <a:solidFill>
                  <a:srgbClr val="FF0000"/>
                </a:solidFill>
                <a:ea typeface="ＭＳ Ｐゴシック" charset="-128"/>
              </a:rPr>
              <a:t>Full duplex data:</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x-none" sz="2000" dirty="0">
                <a:ea typeface="ＭＳ Ｐゴシック" charset="-128"/>
              </a:rPr>
              <a:t>bi-directional data flow in same connection</a:t>
            </a:r>
            <a:endParaRPr lang="en-US" altLang="x-none" sz="2000" dirty="0">
              <a:solidFill>
                <a:srgbClr val="FF0000"/>
              </a:solidFill>
              <a:ea typeface="ＭＳ Ｐゴシック" charset="-128"/>
            </a:endParaRPr>
          </a:p>
        </p:txBody>
      </p:sp>
      <p:sp>
        <p:nvSpPr>
          <p:cNvPr id="150532" name="Rectangle 4"/>
          <p:cNvSpPr>
            <a:spLocks noGrp="1" noChangeArrowheads="1"/>
          </p:cNvSpPr>
          <p:nvPr>
            <p:ph type="body" sz="half" idx="2"/>
          </p:nvPr>
        </p:nvSpPr>
        <p:spPr>
          <a:xfrm>
            <a:off x="4716463" y="1400175"/>
            <a:ext cx="4164012" cy="3500438"/>
          </a:xfrm>
        </p:spPr>
        <p:txBody>
          <a:bodyPr/>
          <a:lstStyle/>
          <a:p>
            <a:pPr>
              <a:lnSpc>
                <a:spcPct val="90000"/>
              </a:lnSpc>
              <a:buFont typeface="Wingdings" pitchFamily="2" charset="2"/>
              <a:buChar char="q"/>
            </a:pPr>
            <a:r>
              <a:rPr lang="en-US" altLang="zh-CN" sz="2400" dirty="0">
                <a:solidFill>
                  <a:srgbClr val="FF0000"/>
                </a:solidFill>
                <a:ea typeface="宋体" charset="-122"/>
              </a:rPr>
              <a:t>A s</a:t>
            </a:r>
            <a:r>
              <a:rPr lang="en-US" altLang="x-none" sz="2400" dirty="0">
                <a:solidFill>
                  <a:srgbClr val="FF0000"/>
                </a:solidFill>
                <a:ea typeface="ＭＳ Ｐゴシック" charset="-128"/>
              </a:rPr>
              <a:t>liding window protocol</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zh-CN" sz="2000" dirty="0">
                <a:ea typeface="宋体" charset="-122"/>
              </a:rPr>
              <a:t>a</a:t>
            </a:r>
            <a:r>
              <a:rPr lang="en-US" altLang="x-none" sz="2000" dirty="0">
                <a:ea typeface="ＭＳ Ｐゴシック" charset="-128"/>
              </a:rPr>
              <a:t> combination of go-back-n and selective repeat:</a:t>
            </a:r>
          </a:p>
          <a:p>
            <a:pPr lvl="2">
              <a:lnSpc>
                <a:spcPct val="90000"/>
              </a:lnSpc>
            </a:pPr>
            <a:r>
              <a:rPr lang="en-US" altLang="x-none" sz="1800" dirty="0">
                <a:ea typeface="ＭＳ Ｐゴシック" charset="-128"/>
              </a:rPr>
              <a:t>send &amp; receive buffers</a:t>
            </a:r>
          </a:p>
          <a:p>
            <a:pPr lvl="2">
              <a:lnSpc>
                <a:spcPct val="90000"/>
              </a:lnSpc>
            </a:pPr>
            <a:r>
              <a:rPr lang="en-US" altLang="x-none" sz="1800" dirty="0">
                <a:ea typeface="ＭＳ Ｐゴシック" charset="-128"/>
              </a:rPr>
              <a:t>cumulative acks</a:t>
            </a:r>
          </a:p>
          <a:p>
            <a:pPr lvl="2">
              <a:lnSpc>
                <a:spcPct val="90000"/>
              </a:lnSpc>
            </a:pPr>
            <a:r>
              <a:rPr lang="en-US" altLang="x-none" sz="1800" dirty="0">
                <a:ea typeface="ＭＳ Ｐゴシック" charset="-128"/>
              </a:rPr>
              <a:t>TCP uses a single retransmission timer</a:t>
            </a:r>
          </a:p>
          <a:p>
            <a:pPr lvl="2">
              <a:lnSpc>
                <a:spcPct val="90000"/>
              </a:lnSpc>
            </a:pPr>
            <a:r>
              <a:rPr lang="en-US" altLang="x-none" sz="1800" dirty="0">
                <a:ea typeface="ＭＳ Ｐゴシック" charset="-128"/>
              </a:rPr>
              <a:t>do not retransmit all packets upon timeout</a:t>
            </a:r>
          </a:p>
        </p:txBody>
      </p:sp>
      <p:graphicFrame>
        <p:nvGraphicFramePr>
          <p:cNvPr id="150533" name="Object 2"/>
          <p:cNvGraphicFramePr>
            <a:graphicFrameLocks noChangeAspect="1"/>
          </p:cNvGraphicFramePr>
          <p:nvPr/>
        </p:nvGraphicFramePr>
        <p:xfrm>
          <a:off x="1517650" y="4932363"/>
          <a:ext cx="6026150" cy="1023937"/>
        </p:xfrm>
        <a:graphic>
          <a:graphicData uri="http://schemas.openxmlformats.org/presentationml/2006/ole">
            <mc:AlternateContent xmlns:mc="http://schemas.openxmlformats.org/markup-compatibility/2006">
              <mc:Choice xmlns:v="urn:schemas-microsoft-com:vml" Requires="v">
                <p:oleObj spid="_x0000_s150612" name="VISIO" r:id="rId4" imgW="6604000" imgH="1117600" progId="Visio.Drawing.5">
                  <p:embed/>
                </p:oleObj>
              </mc:Choice>
              <mc:Fallback>
                <p:oleObj name="VISIO" r:id="rId4" imgW="6604000" imgH="1117600" progId="Visio.Drawing.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4932363"/>
                        <a:ext cx="602615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F2BF469-CA0E-E64B-8033-944CFBB3DF98}" type="slidenum">
              <a:rPr lang="en-US" altLang="x-none" sz="1400">
                <a:solidFill>
                  <a:srgbClr val="000000"/>
                </a:solidFill>
                <a:latin typeface="Times New Roman" charset="0"/>
              </a:rPr>
              <a:pPr>
                <a:spcBef>
                  <a:spcPct val="0"/>
                </a:spcBef>
                <a:buClrTx/>
                <a:buSzTx/>
                <a:buFontTx/>
                <a:buNone/>
              </a:pPr>
              <a:t>54</a:t>
            </a:fld>
            <a:endParaRPr lang="en-US" altLang="x-none" sz="1400">
              <a:solidFill>
                <a:srgbClr val="000000"/>
              </a:solidFill>
              <a:latin typeface="Times New Roman" charset="0"/>
            </a:endParaRPr>
          </a:p>
        </p:txBody>
      </p:sp>
      <p:sp>
        <p:nvSpPr>
          <p:cNvPr id="152578" name="Rectangle 2"/>
          <p:cNvSpPr>
            <a:spLocks noGrp="1" noChangeArrowheads="1"/>
          </p:cNvSpPr>
          <p:nvPr>
            <p:ph type="title"/>
          </p:nvPr>
        </p:nvSpPr>
        <p:spPr>
          <a:xfrm>
            <a:off x="533400" y="228600"/>
            <a:ext cx="8020050" cy="762000"/>
          </a:xfrm>
        </p:spPr>
        <p:txBody>
          <a:bodyPr/>
          <a:lstStyle/>
          <a:p>
            <a:r>
              <a:rPr lang="en-US" altLang="x-none" sz="3600">
                <a:ea typeface="ＭＳ Ｐゴシック" charset="-128"/>
              </a:rPr>
              <a:t>TCP Segment Structure</a:t>
            </a:r>
            <a:endParaRPr lang="en-US" altLang="x-none">
              <a:ea typeface="ＭＳ Ｐゴシック" charset="-128"/>
            </a:endParaRPr>
          </a:p>
        </p:txBody>
      </p:sp>
      <p:grpSp>
        <p:nvGrpSpPr>
          <p:cNvPr id="152579" name="Group 3"/>
          <p:cNvGrpSpPr>
            <a:grpSpLocks/>
          </p:cNvGrpSpPr>
          <p:nvPr/>
        </p:nvGrpSpPr>
        <p:grpSpPr bwMode="auto">
          <a:xfrm>
            <a:off x="2759075" y="1214438"/>
            <a:ext cx="4089400" cy="5330825"/>
            <a:chOff x="2818" y="659"/>
            <a:chExt cx="2576" cy="3358"/>
          </a:xfrm>
        </p:grpSpPr>
        <p:sp>
          <p:nvSpPr>
            <p:cNvPr id="152604" name="Rectangle 4"/>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5"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6" name="Text Box 6"/>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2607" name="Text Box 7"/>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2608" name="Line 8"/>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09" name="Line 9"/>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0" name="Line 10"/>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1" name="Text Box 11"/>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32 bits</a:t>
              </a:r>
              <a:endParaRPr lang="en-US" altLang="x-none" sz="2400">
                <a:solidFill>
                  <a:srgbClr val="000000"/>
                </a:solidFill>
                <a:latin typeface="Times New Roman" charset="0"/>
              </a:endParaRPr>
            </a:p>
          </p:txBody>
        </p:sp>
        <p:sp>
          <p:nvSpPr>
            <p:cNvPr id="152612"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3"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4" name="Text Box 14"/>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2615" name="Text Box 15"/>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2616" name="Line 16"/>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7" name="Text Box 17"/>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2618" name="Line 18"/>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9" name="Line 19"/>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0" name="Line 20"/>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1" name="Line 21"/>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2" name="Text Box 22"/>
            <p:cNvSpPr txBox="1">
              <a:spLocks noChangeArrowheads="1"/>
            </p:cNvSpPr>
            <p:nvPr/>
          </p:nvSpPr>
          <p:spPr bwMode="auto">
            <a:xfrm>
              <a:off x="4087" y="1712"/>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rcvr window size</a:t>
              </a:r>
              <a:endParaRPr lang="en-US" altLang="x-none" sz="1800">
                <a:solidFill>
                  <a:srgbClr val="000000"/>
                </a:solidFill>
                <a:latin typeface="Times New Roman" charset="0"/>
              </a:endParaRPr>
            </a:p>
          </p:txBody>
        </p:sp>
        <p:sp>
          <p:nvSpPr>
            <p:cNvPr id="152623" name="Text Box 23"/>
            <p:cNvSpPr txBox="1">
              <a:spLocks noChangeArrowheads="1"/>
            </p:cNvSpPr>
            <p:nvPr/>
          </p:nvSpPr>
          <p:spPr bwMode="auto">
            <a:xfrm>
              <a:off x="4159" y="1961"/>
              <a:ext cx="1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2624" name="Text Box 24"/>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2625" name="Text Box 25"/>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2626" name="Line 26"/>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7" name="Line 27"/>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8" name="Line 28"/>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9" name="Line 29"/>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0" name="Line 30"/>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1" name="Line 31"/>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2" name="Text Box 32"/>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2633" name="Text Box 33"/>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2634" name="Text Box 34"/>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2635" name="Text Box 35"/>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2636" name="Text Box 36"/>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2637" name="Text Box 37"/>
            <p:cNvSpPr txBox="1">
              <a:spLocks noChangeArrowheads="1"/>
            </p:cNvSpPr>
            <p:nvPr/>
          </p:nvSpPr>
          <p:spPr bwMode="auto">
            <a:xfrm>
              <a:off x="2818" y="1665"/>
              <a:ext cx="3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2638" name="Text Box 38"/>
            <p:cNvSpPr txBox="1">
              <a:spLocks noChangeArrowheads="1"/>
            </p:cNvSpPr>
            <p:nvPr/>
          </p:nvSpPr>
          <p:spPr bwMode="auto">
            <a:xfrm>
              <a:off x="3121" y="1665"/>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2639" name="Line 39"/>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40" name="Text Box 40"/>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grpSp>
      <p:grpSp>
        <p:nvGrpSpPr>
          <p:cNvPr id="3" name="Group 41"/>
          <p:cNvGrpSpPr>
            <a:grpSpLocks/>
          </p:cNvGrpSpPr>
          <p:nvPr/>
        </p:nvGrpSpPr>
        <p:grpSpPr bwMode="auto">
          <a:xfrm>
            <a:off x="550863" y="3216275"/>
            <a:ext cx="4154487" cy="2266950"/>
            <a:chOff x="347" y="1956"/>
            <a:chExt cx="2617" cy="1428"/>
          </a:xfrm>
        </p:grpSpPr>
        <p:sp>
          <p:nvSpPr>
            <p:cNvPr id="152602" name="Text Box 42"/>
            <p:cNvSpPr txBox="1">
              <a:spLocks noChangeArrowheads="1"/>
            </p:cNvSpPr>
            <p:nvPr/>
          </p:nvSpPr>
          <p:spPr bwMode="auto">
            <a:xfrm>
              <a:off x="347" y="2288"/>
              <a:ext cx="120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RST, SYN, FIN:</a:t>
              </a:r>
            </a:p>
            <a:p>
              <a:pPr algn="r">
                <a:spcBef>
                  <a:spcPct val="0"/>
                </a:spcBef>
                <a:buClrTx/>
                <a:buSzTx/>
                <a:buFontTx/>
                <a:buNone/>
              </a:pPr>
              <a:r>
                <a:rPr lang="en-US" altLang="x-none" sz="1800">
                  <a:solidFill>
                    <a:srgbClr val="000000"/>
                  </a:solidFill>
                </a:rPr>
                <a:t>connection </a:t>
              </a:r>
              <a:br>
                <a:rPr lang="en-US" altLang="x-none" sz="1800">
                  <a:solidFill>
                    <a:srgbClr val="000000"/>
                  </a:solidFill>
                </a:rPr>
              </a:br>
              <a:r>
                <a:rPr lang="en-US" altLang="x-none" sz="1800">
                  <a:solidFill>
                    <a:srgbClr val="000000"/>
                  </a:solidFill>
                </a:rPr>
                <a:t>management</a:t>
              </a:r>
            </a:p>
            <a:p>
              <a:pPr algn="r">
                <a:spcBef>
                  <a:spcPct val="0"/>
                </a:spcBef>
                <a:buClrTx/>
                <a:buSzTx/>
                <a:buFontTx/>
                <a:buNone/>
              </a:pPr>
              <a:r>
                <a:rPr lang="en-US" altLang="x-none" sz="1800">
                  <a:solidFill>
                    <a:srgbClr val="000000"/>
                  </a:solidFill>
                </a:rPr>
                <a:t>(reset, setup</a:t>
              </a:r>
              <a:br>
                <a:rPr lang="en-US" altLang="x-none" sz="1800">
                  <a:solidFill>
                    <a:srgbClr val="000000"/>
                  </a:solidFill>
                </a:rPr>
              </a:br>
              <a:r>
                <a:rPr lang="en-US" altLang="x-none" sz="1800">
                  <a:solidFill>
                    <a:srgbClr val="000000"/>
                  </a:solidFill>
                </a:rPr>
                <a:t>teardown</a:t>
              </a:r>
            </a:p>
            <a:p>
              <a:pPr algn="r">
                <a:spcBef>
                  <a:spcPct val="0"/>
                </a:spcBef>
                <a:buClrTx/>
                <a:buSzTx/>
                <a:buFontTx/>
                <a:buNone/>
              </a:pPr>
              <a:r>
                <a:rPr lang="en-US" altLang="x-none" sz="1800">
                  <a:solidFill>
                    <a:srgbClr val="000000"/>
                  </a:solidFill>
                </a:rPr>
                <a:t>commands)</a:t>
              </a:r>
            </a:p>
          </p:txBody>
        </p:sp>
        <p:sp>
          <p:nvSpPr>
            <p:cNvPr id="152603" name="Freeform 43"/>
            <p:cNvSpPr>
              <a:spLocks/>
            </p:cNvSpPr>
            <p:nvPr/>
          </p:nvSpPr>
          <p:spPr bwMode="auto">
            <a:xfrm>
              <a:off x="1506" y="1956"/>
              <a:ext cx="1458" cy="444"/>
            </a:xfrm>
            <a:custGeom>
              <a:avLst/>
              <a:gdLst>
                <a:gd name="T0" fmla="*/ 0 w 1458"/>
                <a:gd name="T1" fmla="*/ 444 h 444"/>
                <a:gd name="T2" fmla="*/ 1248 w 1458"/>
                <a:gd name="T3" fmla="*/ 0 h 444"/>
                <a:gd name="T4" fmla="*/ 1458 w 1458"/>
                <a:gd name="T5" fmla="*/ 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4"/>
          <p:cNvGrpSpPr>
            <a:grpSpLocks/>
          </p:cNvGrpSpPr>
          <p:nvPr/>
        </p:nvGrpSpPr>
        <p:grpSpPr bwMode="auto">
          <a:xfrm>
            <a:off x="6686550" y="3124200"/>
            <a:ext cx="2230438" cy="473075"/>
            <a:chOff x="4212" y="1898"/>
            <a:chExt cx="1405" cy="298"/>
          </a:xfrm>
        </p:grpSpPr>
        <p:sp>
          <p:nvSpPr>
            <p:cNvPr id="152600" name="Text Box 45"/>
            <p:cNvSpPr txBox="1">
              <a:spLocks noChangeArrowheads="1"/>
            </p:cNvSpPr>
            <p:nvPr/>
          </p:nvSpPr>
          <p:spPr bwMode="auto">
            <a:xfrm>
              <a:off x="4686" y="1898"/>
              <a:ext cx="9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flow control</a:t>
              </a:r>
            </a:p>
          </p:txBody>
        </p:sp>
        <p:sp>
          <p:nvSpPr>
            <p:cNvPr id="152601" name="Line 46"/>
            <p:cNvSpPr>
              <a:spLocks noChangeShapeType="1"/>
            </p:cNvSpPr>
            <p:nvPr/>
          </p:nvSpPr>
          <p:spPr bwMode="auto">
            <a:xfrm flipH="1" flipV="1">
              <a:off x="4212" y="1902"/>
              <a:ext cx="510" cy="29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7"/>
          <p:cNvGrpSpPr>
            <a:grpSpLocks/>
          </p:cNvGrpSpPr>
          <p:nvPr/>
        </p:nvGrpSpPr>
        <p:grpSpPr bwMode="auto">
          <a:xfrm>
            <a:off x="947738" y="1638300"/>
            <a:ext cx="8005762" cy="1301750"/>
            <a:chOff x="597" y="962"/>
            <a:chExt cx="5043" cy="820"/>
          </a:xfrm>
        </p:grpSpPr>
        <p:sp>
          <p:nvSpPr>
            <p:cNvPr id="152595" name="Text Box 48"/>
            <p:cNvSpPr txBox="1">
              <a:spLocks noChangeArrowheads="1"/>
            </p:cNvSpPr>
            <p:nvPr/>
          </p:nvSpPr>
          <p:spPr bwMode="auto">
            <a:xfrm>
              <a:off x="597" y="1358"/>
              <a:ext cx="9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ACK: ACK #</a:t>
              </a:r>
            </a:p>
            <a:p>
              <a:pPr algn="r">
                <a:spcBef>
                  <a:spcPct val="0"/>
                </a:spcBef>
                <a:buClrTx/>
                <a:buSzTx/>
                <a:buFontTx/>
                <a:buNone/>
              </a:pPr>
              <a:r>
                <a:rPr lang="en-US" altLang="x-none" sz="1800">
                  <a:solidFill>
                    <a:srgbClr val="000000"/>
                  </a:solidFill>
                </a:rPr>
                <a:t>valid</a:t>
              </a:r>
              <a:endParaRPr lang="en-US" altLang="x-none" sz="1000">
                <a:solidFill>
                  <a:srgbClr val="000000"/>
                </a:solidFill>
                <a:latin typeface="Times New Roman" charset="0"/>
              </a:endParaRPr>
            </a:p>
          </p:txBody>
        </p:sp>
        <p:sp>
          <p:nvSpPr>
            <p:cNvPr id="152596" name="Line 49"/>
            <p:cNvSpPr>
              <a:spLocks noChangeShapeType="1"/>
            </p:cNvSpPr>
            <p:nvPr/>
          </p:nvSpPr>
          <p:spPr bwMode="auto">
            <a:xfrm>
              <a:off x="1476" y="1560"/>
              <a:ext cx="1038" cy="22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7" name="Text Box 50"/>
            <p:cNvSpPr txBox="1">
              <a:spLocks noChangeArrowheads="1"/>
            </p:cNvSpPr>
            <p:nvPr/>
          </p:nvSpPr>
          <p:spPr bwMode="auto">
            <a:xfrm>
              <a:off x="4493" y="962"/>
              <a:ext cx="114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counting</a:t>
              </a:r>
            </a:p>
            <a:p>
              <a:pPr>
                <a:spcBef>
                  <a:spcPct val="0"/>
                </a:spcBef>
                <a:buClrTx/>
                <a:buSzTx/>
                <a:buFontTx/>
                <a:buNone/>
              </a:pPr>
              <a:r>
                <a:rPr lang="en-US" altLang="x-none" sz="1800">
                  <a:solidFill>
                    <a:srgbClr val="000000"/>
                  </a:solidFill>
                </a:rPr>
                <a:t>by bytes </a:t>
              </a:r>
            </a:p>
            <a:p>
              <a:pPr>
                <a:spcBef>
                  <a:spcPct val="0"/>
                </a:spcBef>
                <a:buClrTx/>
                <a:buSzTx/>
                <a:buFontTx/>
                <a:buNone/>
              </a:pPr>
              <a:r>
                <a:rPr lang="en-US" altLang="x-none" sz="1800">
                  <a:solidFill>
                    <a:srgbClr val="000000"/>
                  </a:solidFill>
                </a:rPr>
                <a:t>of data</a:t>
              </a:r>
            </a:p>
            <a:p>
              <a:pPr>
                <a:spcBef>
                  <a:spcPct val="0"/>
                </a:spcBef>
                <a:buClrTx/>
                <a:buSzTx/>
                <a:buFontTx/>
                <a:buNone/>
              </a:pPr>
              <a:r>
                <a:rPr lang="en-US" altLang="x-none" sz="1800">
                  <a:solidFill>
                    <a:srgbClr val="000000"/>
                  </a:solidFill>
                </a:rPr>
                <a:t>(not segments!)</a:t>
              </a:r>
            </a:p>
          </p:txBody>
        </p:sp>
        <p:sp>
          <p:nvSpPr>
            <p:cNvPr id="152598" name="Line 51"/>
            <p:cNvSpPr>
              <a:spLocks noChangeShapeType="1"/>
            </p:cNvSpPr>
            <p:nvPr/>
          </p:nvSpPr>
          <p:spPr bwMode="auto">
            <a:xfrm flipH="1">
              <a:off x="4170" y="1086"/>
              <a:ext cx="348" cy="5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9" name="Line 52"/>
            <p:cNvSpPr>
              <a:spLocks noChangeShapeType="1"/>
            </p:cNvSpPr>
            <p:nvPr/>
          </p:nvSpPr>
          <p:spPr bwMode="auto">
            <a:xfrm flipH="1">
              <a:off x="4146" y="1080"/>
              <a:ext cx="36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3"/>
          <p:cNvGrpSpPr>
            <a:grpSpLocks/>
          </p:cNvGrpSpPr>
          <p:nvPr/>
        </p:nvGrpSpPr>
        <p:grpSpPr bwMode="auto">
          <a:xfrm>
            <a:off x="1063625" y="2025650"/>
            <a:ext cx="4178300" cy="3736975"/>
            <a:chOff x="670" y="1206"/>
            <a:chExt cx="2632" cy="2354"/>
          </a:xfrm>
        </p:grpSpPr>
        <p:sp>
          <p:nvSpPr>
            <p:cNvPr id="152591" name="Text Box 54"/>
            <p:cNvSpPr txBox="1">
              <a:spLocks noChangeArrowheads="1"/>
            </p:cNvSpPr>
            <p:nvPr/>
          </p:nvSpPr>
          <p:spPr bwMode="auto">
            <a:xfrm>
              <a:off x="670" y="332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Also in UDP</a:t>
              </a:r>
            </a:p>
          </p:txBody>
        </p:sp>
        <p:sp>
          <p:nvSpPr>
            <p:cNvPr id="152592" name="Line 55"/>
            <p:cNvSpPr>
              <a:spLocks noChangeShapeType="1"/>
            </p:cNvSpPr>
            <p:nvPr/>
          </p:nvSpPr>
          <p:spPr bwMode="auto">
            <a:xfrm flipV="1">
              <a:off x="1448" y="2188"/>
              <a:ext cx="750" cy="115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3" name="Line 56"/>
            <p:cNvSpPr>
              <a:spLocks noChangeShapeType="1"/>
            </p:cNvSpPr>
            <p:nvPr/>
          </p:nvSpPr>
          <p:spPr bwMode="auto">
            <a:xfrm flipV="1">
              <a:off x="1443" y="1221"/>
              <a:ext cx="903"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4" name="Line 57"/>
            <p:cNvSpPr>
              <a:spLocks noChangeShapeType="1"/>
            </p:cNvSpPr>
            <p:nvPr/>
          </p:nvSpPr>
          <p:spPr bwMode="auto">
            <a:xfrm flipV="1">
              <a:off x="1476" y="1206"/>
              <a:ext cx="1826"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58"/>
          <p:cNvGrpSpPr>
            <a:grpSpLocks/>
          </p:cNvGrpSpPr>
          <p:nvPr/>
        </p:nvGrpSpPr>
        <p:grpSpPr bwMode="auto">
          <a:xfrm>
            <a:off x="149225" y="1543050"/>
            <a:ext cx="5186363" cy="2041525"/>
            <a:chOff x="94" y="902"/>
            <a:chExt cx="3267" cy="1286"/>
          </a:xfrm>
        </p:grpSpPr>
        <p:grpSp>
          <p:nvGrpSpPr>
            <p:cNvPr id="152585" name="Group 59"/>
            <p:cNvGrpSpPr>
              <a:grpSpLocks/>
            </p:cNvGrpSpPr>
            <p:nvPr/>
          </p:nvGrpSpPr>
          <p:grpSpPr bwMode="auto">
            <a:xfrm>
              <a:off x="94" y="902"/>
              <a:ext cx="2546" cy="1286"/>
              <a:chOff x="94" y="902"/>
              <a:chExt cx="2546" cy="1286"/>
            </a:xfrm>
          </p:grpSpPr>
          <p:sp>
            <p:nvSpPr>
              <p:cNvPr id="152587" name="Text Box 60"/>
              <p:cNvSpPr txBox="1">
                <a:spLocks noChangeArrowheads="1"/>
              </p:cNvSpPr>
              <p:nvPr/>
            </p:nvSpPr>
            <p:spPr bwMode="auto">
              <a:xfrm>
                <a:off x="112" y="902"/>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URG: urgent data </a:t>
                </a:r>
              </a:p>
              <a:p>
                <a:pPr algn="r">
                  <a:spcBef>
                    <a:spcPct val="0"/>
                  </a:spcBef>
                  <a:buClrTx/>
                  <a:buSzTx/>
                  <a:buFontTx/>
                  <a:buNone/>
                </a:pPr>
                <a:r>
                  <a:rPr lang="en-US" altLang="x-none" sz="1800">
                    <a:solidFill>
                      <a:srgbClr val="000000"/>
                    </a:solidFill>
                  </a:rPr>
                  <a:t>(generally not used)</a:t>
                </a:r>
                <a:endParaRPr lang="en-US" altLang="x-none" sz="1000">
                  <a:solidFill>
                    <a:srgbClr val="000000"/>
                  </a:solidFill>
                  <a:latin typeface="Times New Roman" charset="0"/>
                </a:endParaRPr>
              </a:p>
            </p:txBody>
          </p:sp>
          <p:sp>
            <p:nvSpPr>
              <p:cNvPr id="152588" name="Text Box 61"/>
              <p:cNvSpPr txBox="1">
                <a:spLocks noChangeArrowheads="1"/>
              </p:cNvSpPr>
              <p:nvPr/>
            </p:nvSpPr>
            <p:spPr bwMode="auto">
              <a:xfrm>
                <a:off x="94" y="1784"/>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PSH: push data now</a:t>
                </a:r>
              </a:p>
              <a:p>
                <a:pPr algn="r">
                  <a:spcBef>
                    <a:spcPct val="0"/>
                  </a:spcBef>
                  <a:buClrTx/>
                  <a:buSzTx/>
                  <a:buFontTx/>
                  <a:buNone/>
                </a:pPr>
                <a:r>
                  <a:rPr lang="en-US" altLang="x-none" sz="1800">
                    <a:solidFill>
                      <a:srgbClr val="000000"/>
                    </a:solidFill>
                  </a:rPr>
                  <a:t>(generally not used)</a:t>
                </a:r>
              </a:p>
            </p:txBody>
          </p:sp>
          <p:sp>
            <p:nvSpPr>
              <p:cNvPr id="152589" name="Line 62"/>
              <p:cNvSpPr>
                <a:spLocks noChangeShapeType="1"/>
              </p:cNvSpPr>
              <p:nvPr/>
            </p:nvSpPr>
            <p:spPr bwMode="auto">
              <a:xfrm>
                <a:off x="1494" y="1134"/>
                <a:ext cx="942" cy="60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0" name="Line 63"/>
              <p:cNvSpPr>
                <a:spLocks noChangeShapeType="1"/>
              </p:cNvSpPr>
              <p:nvPr/>
            </p:nvSpPr>
            <p:spPr bwMode="auto">
              <a:xfrm flipV="1">
                <a:off x="1482" y="1782"/>
                <a:ext cx="1158" cy="2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2586" name="Line 64"/>
            <p:cNvSpPr>
              <a:spLocks noChangeShapeType="1"/>
            </p:cNvSpPr>
            <p:nvPr/>
          </p:nvSpPr>
          <p:spPr bwMode="auto">
            <a:xfrm>
              <a:off x="1491" y="1111"/>
              <a:ext cx="1870" cy="99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7B99CC1-BB51-7F4F-8A01-FBBE1D0EF66D}" type="slidenum">
              <a:rPr lang="en-US" altLang="x-none" sz="1400">
                <a:solidFill>
                  <a:srgbClr val="000000"/>
                </a:solidFill>
                <a:latin typeface="Times New Roman" charset="0"/>
              </a:rPr>
              <a:pPr>
                <a:spcBef>
                  <a:spcPct val="0"/>
                </a:spcBef>
                <a:buClrTx/>
                <a:buSzTx/>
                <a:buFontTx/>
                <a:buNone/>
              </a:pPr>
              <a:t>55</a:t>
            </a:fld>
            <a:endParaRPr lang="en-US" altLang="x-none" sz="1400">
              <a:solidFill>
                <a:srgbClr val="000000"/>
              </a:solidFill>
              <a:latin typeface="Times New Roman"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Flow Control</a:t>
            </a:r>
          </a:p>
        </p:txBody>
      </p:sp>
      <p:sp>
        <p:nvSpPr>
          <p:cNvPr id="154627" name="Rectangle 3"/>
          <p:cNvSpPr>
            <a:spLocks noGrp="1" noChangeArrowheads="1"/>
          </p:cNvSpPr>
          <p:nvPr>
            <p:ph type="body" sz="half" idx="1"/>
          </p:nvPr>
        </p:nvSpPr>
        <p:spPr>
          <a:xfrm>
            <a:off x="533400" y="1600200"/>
            <a:ext cx="3959225" cy="1331913"/>
          </a:xfrm>
        </p:spPr>
        <p:txBody>
          <a:bodyPr/>
          <a:lstStyle/>
          <a:p>
            <a:pPr>
              <a:buFont typeface="Wingdings" pitchFamily="2" charset="2"/>
              <a:buChar char="q"/>
            </a:pPr>
            <a:r>
              <a:rPr lang="en-US" altLang="x-none" sz="2400" dirty="0">
                <a:ea typeface="ＭＳ Ｐゴシック" charset="-128"/>
              </a:rPr>
              <a:t>receive side of a connection has a receive buffer:</a:t>
            </a:r>
          </a:p>
        </p:txBody>
      </p:sp>
      <p:sp>
        <p:nvSpPr>
          <p:cNvPr id="154628" name="Rectangle 4"/>
          <p:cNvSpPr>
            <a:spLocks noGrp="1" noChangeArrowheads="1"/>
          </p:cNvSpPr>
          <p:nvPr>
            <p:ph type="body" sz="half" idx="2"/>
          </p:nvPr>
        </p:nvSpPr>
        <p:spPr>
          <a:xfrm>
            <a:off x="5029200" y="3276600"/>
            <a:ext cx="3810000" cy="2895600"/>
          </a:xfrm>
        </p:spPr>
        <p:txBody>
          <a:bodyPr/>
          <a:lstStyle/>
          <a:p>
            <a:pPr>
              <a:buFont typeface="Wingdings" pitchFamily="2" charset="2"/>
              <a:buChar char="q"/>
            </a:pPr>
            <a:r>
              <a:rPr lang="en-US" altLang="x-none" sz="2400" dirty="0">
                <a:ea typeface="ＭＳ Ｐゴシック" charset="-128"/>
              </a:rPr>
              <a:t>speed-matching service: matching the send rate to the receiving app</a:t>
            </a:r>
            <a:r>
              <a:rPr lang="ja-JP" altLang="en-US" sz="2400">
                <a:ea typeface="ＭＳ Ｐゴシック" charset="-128"/>
              </a:rPr>
              <a:t>’</a:t>
            </a:r>
            <a:r>
              <a:rPr lang="en-US" altLang="ja-JP" sz="2400" dirty="0">
                <a:ea typeface="ＭＳ Ｐゴシック" charset="-128"/>
              </a:rPr>
              <a:t>s drain rate</a:t>
            </a:r>
            <a:endParaRPr lang="en-US" altLang="x-none" sz="2400" dirty="0">
              <a:ea typeface="ＭＳ Ｐゴシック" charset="-128"/>
            </a:endParaRPr>
          </a:p>
        </p:txBody>
      </p:sp>
      <p:pic>
        <p:nvPicPr>
          <p:cNvPr id="154629" name="Picture 5"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30" name="Rectangle 6"/>
          <p:cNvSpPr>
            <a:spLocks noChangeArrowheads="1"/>
          </p:cNvSpPr>
          <p:nvPr/>
        </p:nvSpPr>
        <p:spPr bwMode="auto">
          <a:xfrm>
            <a:off x="457200" y="49530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x-none" sz="2400" dirty="0">
                <a:solidFill>
                  <a:srgbClr val="000000"/>
                </a:solidFill>
              </a:rPr>
              <a:t>app process may be slow at reading from buffer</a:t>
            </a:r>
          </a:p>
        </p:txBody>
      </p:sp>
      <p:grpSp>
        <p:nvGrpSpPr>
          <p:cNvPr id="154631" name="Group 7"/>
          <p:cNvGrpSpPr>
            <a:grpSpLocks/>
          </p:cNvGrpSpPr>
          <p:nvPr/>
        </p:nvGrpSpPr>
        <p:grpSpPr bwMode="auto">
          <a:xfrm>
            <a:off x="5181600" y="1066800"/>
            <a:ext cx="3057525" cy="1692275"/>
            <a:chOff x="564" y="803"/>
            <a:chExt cx="1926" cy="1066"/>
          </a:xfrm>
        </p:grpSpPr>
        <p:sp>
          <p:nvSpPr>
            <p:cNvPr id="154632" name="Rectangle 8"/>
            <p:cNvSpPr>
              <a:spLocks noChangeArrowheads="1"/>
            </p:cNvSpPr>
            <p:nvPr/>
          </p:nvSpPr>
          <p:spPr bwMode="auto">
            <a:xfrm>
              <a:off x="564" y="948"/>
              <a:ext cx="1926" cy="900"/>
            </a:xfrm>
            <a:prstGeom prst="rect">
              <a:avLst/>
            </a:prstGeom>
            <a:solidFill>
              <a:srgbClr val="FFFFFF"/>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4633" name="Text Box 9"/>
            <p:cNvSpPr txBox="1">
              <a:spLocks noChangeArrowheads="1"/>
            </p:cNvSpPr>
            <p:nvPr/>
          </p:nvSpPr>
          <p:spPr bwMode="auto">
            <a:xfrm>
              <a:off x="618" y="1043"/>
              <a:ext cx="180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sender won</a:t>
              </a:r>
              <a:r>
                <a:rPr lang="ja-JP" altLang="en-US" sz="2000">
                  <a:solidFill>
                    <a:srgbClr val="000000"/>
                  </a:solidFill>
                </a:rPr>
                <a:t>’</a:t>
              </a:r>
              <a:r>
                <a:rPr lang="en-US" altLang="ja-JP" sz="2000">
                  <a:solidFill>
                    <a:srgbClr val="000000"/>
                  </a:solidFill>
                </a:rPr>
                <a:t>t overflow</a:t>
              </a:r>
            </a:p>
            <a:p>
              <a:pPr algn="ctr">
                <a:spcBef>
                  <a:spcPct val="0"/>
                </a:spcBef>
                <a:buClrTx/>
                <a:buSzTx/>
                <a:buFontTx/>
                <a:buNone/>
              </a:pPr>
              <a:r>
                <a:rPr lang="en-US" altLang="x-none" sz="2000">
                  <a:solidFill>
                    <a:srgbClr val="000000"/>
                  </a:solidFill>
                </a:rPr>
                <a:t>receiver</a:t>
              </a:r>
              <a:r>
                <a:rPr lang="ja-JP" altLang="en-US" sz="2000">
                  <a:solidFill>
                    <a:srgbClr val="000000"/>
                  </a:solidFill>
                </a:rPr>
                <a:t>’</a:t>
              </a:r>
              <a:r>
                <a:rPr lang="en-US" altLang="ja-JP" sz="2000">
                  <a:solidFill>
                    <a:srgbClr val="000000"/>
                  </a:solidFill>
                </a:rPr>
                <a:t>s buffer by</a:t>
              </a:r>
            </a:p>
            <a:p>
              <a:pPr algn="ctr">
                <a:spcBef>
                  <a:spcPct val="0"/>
                </a:spcBef>
                <a:buClrTx/>
                <a:buSzTx/>
                <a:buFontTx/>
                <a:buNone/>
              </a:pPr>
              <a:r>
                <a:rPr lang="en-US" altLang="x-none" sz="2000">
                  <a:solidFill>
                    <a:srgbClr val="000000"/>
                  </a:solidFill>
                </a:rPr>
                <a:t>transmitting too much,</a:t>
              </a:r>
            </a:p>
            <a:p>
              <a:pPr algn="ctr">
                <a:spcBef>
                  <a:spcPct val="0"/>
                </a:spcBef>
                <a:buClrTx/>
                <a:buSzTx/>
                <a:buFontTx/>
                <a:buNone/>
              </a:pPr>
              <a:r>
                <a:rPr lang="en-US" altLang="x-none" sz="2000">
                  <a:solidFill>
                    <a:srgbClr val="000000"/>
                  </a:solidFill>
                </a:rPr>
                <a:t> too fast</a:t>
              </a:r>
              <a:endParaRPr lang="en-US" altLang="x-none" sz="1000">
                <a:solidFill>
                  <a:srgbClr val="000000"/>
                </a:solidFill>
                <a:latin typeface="Times New Roman" charset="0"/>
              </a:endParaRPr>
            </a:p>
          </p:txBody>
        </p:sp>
        <p:grpSp>
          <p:nvGrpSpPr>
            <p:cNvPr id="154634" name="Group 10"/>
            <p:cNvGrpSpPr>
              <a:grpSpLocks/>
            </p:cNvGrpSpPr>
            <p:nvPr/>
          </p:nvGrpSpPr>
          <p:grpSpPr bwMode="auto">
            <a:xfrm>
              <a:off x="604" y="803"/>
              <a:ext cx="1193" cy="288"/>
              <a:chOff x="3448" y="305"/>
              <a:chExt cx="1193" cy="288"/>
            </a:xfrm>
          </p:grpSpPr>
          <p:sp>
            <p:nvSpPr>
              <p:cNvPr id="154635" name="Rectangle 11"/>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4636" name="Text Box 12"/>
              <p:cNvSpPr txBox="1">
                <a:spLocks noChangeArrowheads="1"/>
              </p:cNvSpPr>
              <p:nvPr/>
            </p:nvSpPr>
            <p:spPr bwMode="auto">
              <a:xfrm>
                <a:off x="3448" y="305"/>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FF0000"/>
                    </a:solidFill>
                  </a:rPr>
                  <a:t>flow control</a:t>
                </a:r>
                <a:endParaRPr lang="en-US" altLang="x-none" sz="1000">
                  <a:solidFill>
                    <a:srgbClr val="000000"/>
                  </a:solidFill>
                  <a:latin typeface="Times New Roman" charset="0"/>
                </a:endParaRPr>
              </a:p>
            </p:txBody>
          </p: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E47672E-9440-F44E-AA40-D1EDA84C779D}" type="slidenum">
              <a:rPr lang="en-US" altLang="x-none" sz="1400">
                <a:solidFill>
                  <a:srgbClr val="000000"/>
                </a:solidFill>
                <a:latin typeface="Times New Roman" charset="0"/>
              </a:rPr>
              <a:pPr>
                <a:spcBef>
                  <a:spcPct val="0"/>
                </a:spcBef>
                <a:buClrTx/>
                <a:buSzTx/>
                <a:buFontTx/>
                <a:buNone/>
              </a:pPr>
              <a:t>56</a:t>
            </a:fld>
            <a:endParaRPr lang="en-US" altLang="x-none" sz="1400">
              <a:solidFill>
                <a:srgbClr val="000000"/>
              </a:solidFill>
              <a:latin typeface="Times New Roman" charset="0"/>
            </a:endParaRPr>
          </a:p>
        </p:txBody>
      </p:sp>
      <p:sp>
        <p:nvSpPr>
          <p:cNvPr id="156674" name="Rectangle 2"/>
          <p:cNvSpPr>
            <a:spLocks noGrp="1" noChangeArrowheads="1"/>
          </p:cNvSpPr>
          <p:nvPr>
            <p:ph type="title"/>
          </p:nvPr>
        </p:nvSpPr>
        <p:spPr>
          <a:xfrm>
            <a:off x="544513" y="228600"/>
            <a:ext cx="8020050" cy="1143000"/>
          </a:xfrm>
        </p:spPr>
        <p:txBody>
          <a:bodyPr/>
          <a:lstStyle/>
          <a:p>
            <a:r>
              <a:rPr lang="en-US" altLang="x-none">
                <a:ea typeface="ＭＳ Ｐゴシック" charset="-128"/>
              </a:rPr>
              <a:t>TCP Flow Control: How it Works</a:t>
            </a:r>
          </a:p>
        </p:txBody>
      </p:sp>
      <p:sp>
        <p:nvSpPr>
          <p:cNvPr id="156675" name="Rectangle 3"/>
          <p:cNvSpPr>
            <a:spLocks noGrp="1" noChangeArrowheads="1"/>
          </p:cNvSpPr>
          <p:nvPr>
            <p:ph type="body" sz="half" idx="1"/>
          </p:nvPr>
        </p:nvSpPr>
        <p:spPr>
          <a:xfrm>
            <a:off x="533400" y="3324225"/>
            <a:ext cx="4513263" cy="3057525"/>
          </a:xfrm>
        </p:spPr>
        <p:txBody>
          <a:bodyPr/>
          <a:lstStyle/>
          <a:p>
            <a:pPr>
              <a:buFont typeface="Wingdings" pitchFamily="2" charset="2"/>
              <a:buChar char="q"/>
            </a:pPr>
            <a:r>
              <a:rPr lang="en-US" altLang="x-none" sz="2400" dirty="0">
                <a:ea typeface="ＭＳ Ｐゴシック" charset="-128"/>
              </a:rPr>
              <a:t>spare room in buffer</a:t>
            </a:r>
            <a:endParaRPr lang="en-US" altLang="x-none" sz="2400" dirty="0">
              <a:latin typeface="Courier New" charset="0"/>
              <a:ea typeface="ＭＳ Ｐゴシック" charset="-128"/>
            </a:endParaRPr>
          </a:p>
          <a:p>
            <a:pPr>
              <a:buFont typeface="ZapfDingbats" charset="0"/>
              <a:buNone/>
            </a:pPr>
            <a:r>
              <a:rPr lang="en-US" altLang="x-none" sz="2000" b="1" dirty="0">
                <a:latin typeface="Courier New" charset="0"/>
                <a:ea typeface="ＭＳ Ｐゴシック" charset="-128"/>
              </a:rPr>
              <a:t>= </a:t>
            </a:r>
            <a:r>
              <a:rPr lang="en-US" altLang="x-none" sz="2000" b="1" dirty="0" err="1">
                <a:solidFill>
                  <a:srgbClr val="FF0000"/>
                </a:solidFill>
                <a:latin typeface="Courier New" charset="0"/>
                <a:ea typeface="ＭＳ Ｐゴシック" charset="-128"/>
              </a:rPr>
              <a:t>RcvWindow</a:t>
            </a:r>
            <a:endParaRPr lang="en-US" altLang="x-none" sz="2000" b="1" dirty="0">
              <a:latin typeface="Courier New" charset="0"/>
              <a:ea typeface="ＭＳ Ｐゴシック" charset="-128"/>
            </a:endParaRPr>
          </a:p>
        </p:txBody>
      </p:sp>
      <p:pic>
        <p:nvPicPr>
          <p:cNvPr id="156676" name="Picture 4"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1404938"/>
            <a:ext cx="4624388"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7" name="Rectangle 5"/>
          <p:cNvSpPr>
            <a:spLocks noChangeArrowheads="1"/>
          </p:cNvSpPr>
          <p:nvPr/>
        </p:nvSpPr>
        <p:spPr bwMode="auto">
          <a:xfrm>
            <a:off x="4810125" y="1300163"/>
            <a:ext cx="4079875" cy="5262562"/>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6678" name="Rectangle 6"/>
          <p:cNvSpPr>
            <a:spLocks noChangeArrowheads="1"/>
          </p:cNvSpPr>
          <p:nvPr/>
        </p:nvSpPr>
        <p:spPr bwMode="auto">
          <a:xfrm>
            <a:off x="4721225" y="1427163"/>
            <a:ext cx="4079875" cy="5241925"/>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6679" name="Text Box 7"/>
          <p:cNvSpPr txBox="1">
            <a:spLocks noChangeArrowheads="1"/>
          </p:cNvSpPr>
          <p:nvPr/>
        </p:nvSpPr>
        <p:spPr bwMode="auto">
          <a:xfrm>
            <a:off x="4808538" y="1389063"/>
            <a:ext cx="1843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6680" name="Text Box 8"/>
          <p:cNvSpPr txBox="1">
            <a:spLocks noChangeArrowheads="1"/>
          </p:cNvSpPr>
          <p:nvPr/>
        </p:nvSpPr>
        <p:spPr bwMode="auto">
          <a:xfrm>
            <a:off x="6954838" y="1395413"/>
            <a:ext cx="159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6681" name="Line 9"/>
          <p:cNvSpPr>
            <a:spLocks noChangeShapeType="1"/>
          </p:cNvSpPr>
          <p:nvPr/>
        </p:nvSpPr>
        <p:spPr bwMode="auto">
          <a:xfrm>
            <a:off x="4724400" y="1835150"/>
            <a:ext cx="4075113"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2" name="Line 10"/>
          <p:cNvSpPr>
            <a:spLocks noChangeShapeType="1"/>
          </p:cNvSpPr>
          <p:nvPr/>
        </p:nvSpPr>
        <p:spPr bwMode="auto">
          <a:xfrm flipV="1">
            <a:off x="4718050" y="2249488"/>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3" name="Line 11"/>
          <p:cNvSpPr>
            <a:spLocks noChangeShapeType="1"/>
          </p:cNvSpPr>
          <p:nvPr/>
        </p:nvSpPr>
        <p:spPr bwMode="auto">
          <a:xfrm flipV="1">
            <a:off x="6727825" y="1427163"/>
            <a:ext cx="0" cy="427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4" name="Text Box 12"/>
          <p:cNvSpPr txBox="1">
            <a:spLocks noChangeArrowheads="1"/>
          </p:cNvSpPr>
          <p:nvPr/>
        </p:nvSpPr>
        <p:spPr bwMode="auto">
          <a:xfrm>
            <a:off x="5780088" y="4641850"/>
            <a:ext cx="21288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6685" name="Text Box 13"/>
          <p:cNvSpPr txBox="1">
            <a:spLocks noChangeArrowheads="1"/>
          </p:cNvSpPr>
          <p:nvPr/>
        </p:nvSpPr>
        <p:spPr bwMode="auto">
          <a:xfrm>
            <a:off x="5375275" y="1814513"/>
            <a:ext cx="256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6686" name="Line 14"/>
          <p:cNvSpPr>
            <a:spLocks noChangeShapeType="1"/>
          </p:cNvSpPr>
          <p:nvPr/>
        </p:nvSpPr>
        <p:spPr bwMode="auto">
          <a:xfrm flipV="1">
            <a:off x="4727575" y="266541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7" name="Text Box 15"/>
          <p:cNvSpPr txBox="1">
            <a:spLocks noChangeArrowheads="1"/>
          </p:cNvSpPr>
          <p:nvPr/>
        </p:nvSpPr>
        <p:spPr bwMode="auto">
          <a:xfrm>
            <a:off x="4962525" y="2249488"/>
            <a:ext cx="351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6688" name="Line 16"/>
          <p:cNvSpPr>
            <a:spLocks noChangeShapeType="1"/>
          </p:cNvSpPr>
          <p:nvPr/>
        </p:nvSpPr>
        <p:spPr bwMode="auto">
          <a:xfrm flipV="1">
            <a:off x="4722813" y="309721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9" name="Line 17"/>
          <p:cNvSpPr>
            <a:spLocks noChangeShapeType="1"/>
          </p:cNvSpPr>
          <p:nvPr/>
        </p:nvSpPr>
        <p:spPr bwMode="auto">
          <a:xfrm flipV="1">
            <a:off x="4718050" y="352266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0" name="Line 18"/>
          <p:cNvSpPr>
            <a:spLocks noChangeShapeType="1"/>
          </p:cNvSpPr>
          <p:nvPr/>
        </p:nvSpPr>
        <p:spPr bwMode="auto">
          <a:xfrm flipV="1">
            <a:off x="4718050" y="4135438"/>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1" name="Line 19"/>
          <p:cNvSpPr>
            <a:spLocks noChangeShapeType="1"/>
          </p:cNvSpPr>
          <p:nvPr/>
        </p:nvSpPr>
        <p:spPr bwMode="auto">
          <a:xfrm flipH="1" flipV="1">
            <a:off x="6742113" y="2668588"/>
            <a:ext cx="4762" cy="849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2" name="Text Box 20"/>
          <p:cNvSpPr txBox="1">
            <a:spLocks noChangeArrowheads="1"/>
          </p:cNvSpPr>
          <p:nvPr/>
        </p:nvSpPr>
        <p:spPr bwMode="auto">
          <a:xfrm>
            <a:off x="6778625" y="2678113"/>
            <a:ext cx="1944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rcvr window size</a:t>
            </a:r>
            <a:endParaRPr lang="en-US" altLang="x-none" sz="1800">
              <a:solidFill>
                <a:srgbClr val="FF0000"/>
              </a:solidFill>
              <a:latin typeface="Times New Roman" charset="0"/>
            </a:endParaRPr>
          </a:p>
        </p:txBody>
      </p:sp>
      <p:sp>
        <p:nvSpPr>
          <p:cNvPr id="156693" name="Text Box 21"/>
          <p:cNvSpPr txBox="1">
            <a:spLocks noChangeArrowheads="1"/>
          </p:cNvSpPr>
          <p:nvPr/>
        </p:nvSpPr>
        <p:spPr bwMode="auto">
          <a:xfrm>
            <a:off x="6894513" y="3108325"/>
            <a:ext cx="1841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6694" name="Text Box 22"/>
          <p:cNvSpPr txBox="1">
            <a:spLocks noChangeArrowheads="1"/>
          </p:cNvSpPr>
          <p:nvPr/>
        </p:nvSpPr>
        <p:spPr bwMode="auto">
          <a:xfrm>
            <a:off x="5124450" y="3087688"/>
            <a:ext cx="1208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6695" name="Text Box 23"/>
          <p:cNvSpPr txBox="1">
            <a:spLocks noChangeArrowheads="1"/>
          </p:cNvSpPr>
          <p:nvPr/>
        </p:nvSpPr>
        <p:spPr bwMode="auto">
          <a:xfrm>
            <a:off x="6502400" y="2709863"/>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6696" name="Line 24"/>
          <p:cNvSpPr>
            <a:spLocks noChangeShapeType="1"/>
          </p:cNvSpPr>
          <p:nvPr/>
        </p:nvSpPr>
        <p:spPr bwMode="auto">
          <a:xfrm flipV="1">
            <a:off x="6580188" y="2659063"/>
            <a:ext cx="0" cy="427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7" name="Line 25"/>
          <p:cNvSpPr>
            <a:spLocks noChangeShapeType="1"/>
          </p:cNvSpPr>
          <p:nvPr/>
        </p:nvSpPr>
        <p:spPr bwMode="auto">
          <a:xfrm flipV="1">
            <a:off x="641350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8" name="Line 26"/>
          <p:cNvSpPr>
            <a:spLocks noChangeShapeType="1"/>
          </p:cNvSpPr>
          <p:nvPr/>
        </p:nvSpPr>
        <p:spPr bwMode="auto">
          <a:xfrm flipV="1">
            <a:off x="6240463"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9" name="Line 27"/>
          <p:cNvSpPr>
            <a:spLocks noChangeShapeType="1"/>
          </p:cNvSpPr>
          <p:nvPr/>
        </p:nvSpPr>
        <p:spPr bwMode="auto">
          <a:xfrm flipV="1">
            <a:off x="6073775" y="2668588"/>
            <a:ext cx="0" cy="428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0" name="Line 28"/>
          <p:cNvSpPr>
            <a:spLocks noChangeShapeType="1"/>
          </p:cNvSpPr>
          <p:nvPr/>
        </p:nvSpPr>
        <p:spPr bwMode="auto">
          <a:xfrm flipV="1">
            <a:off x="591185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1" name="Line 29"/>
          <p:cNvSpPr>
            <a:spLocks noChangeShapeType="1"/>
          </p:cNvSpPr>
          <p:nvPr/>
        </p:nvSpPr>
        <p:spPr bwMode="auto">
          <a:xfrm flipV="1">
            <a:off x="5734050" y="2673350"/>
            <a:ext cx="0" cy="428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2" name="Text Box 30"/>
          <p:cNvSpPr txBox="1">
            <a:spLocks noChangeArrowheads="1"/>
          </p:cNvSpPr>
          <p:nvPr/>
        </p:nvSpPr>
        <p:spPr bwMode="auto">
          <a:xfrm>
            <a:off x="6327775" y="2703513"/>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6703" name="Text Box 31"/>
          <p:cNvSpPr txBox="1">
            <a:spLocks noChangeArrowheads="1"/>
          </p:cNvSpPr>
          <p:nvPr/>
        </p:nvSpPr>
        <p:spPr bwMode="auto">
          <a:xfrm>
            <a:off x="6162675" y="2703513"/>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6704" name="Text Box 32"/>
          <p:cNvSpPr txBox="1">
            <a:spLocks noChangeArrowheads="1"/>
          </p:cNvSpPr>
          <p:nvPr/>
        </p:nvSpPr>
        <p:spPr bwMode="auto">
          <a:xfrm>
            <a:off x="6000750" y="2698750"/>
            <a:ext cx="290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6705" name="Text Box 33"/>
          <p:cNvSpPr txBox="1">
            <a:spLocks noChangeArrowheads="1"/>
          </p:cNvSpPr>
          <p:nvPr/>
        </p:nvSpPr>
        <p:spPr bwMode="auto">
          <a:xfrm>
            <a:off x="5821363" y="2698750"/>
            <a:ext cx="33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6706" name="Text Box 34"/>
          <p:cNvSpPr txBox="1">
            <a:spLocks noChangeArrowheads="1"/>
          </p:cNvSpPr>
          <p:nvPr/>
        </p:nvSpPr>
        <p:spPr bwMode="auto">
          <a:xfrm>
            <a:off x="5653088" y="2698750"/>
            <a:ext cx="33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6707" name="Text Box 35"/>
          <p:cNvSpPr txBox="1">
            <a:spLocks noChangeArrowheads="1"/>
          </p:cNvSpPr>
          <p:nvPr/>
        </p:nvSpPr>
        <p:spPr bwMode="auto">
          <a:xfrm>
            <a:off x="4678363" y="2595563"/>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6708" name="Text Box 36"/>
          <p:cNvSpPr txBox="1">
            <a:spLocks noChangeArrowheads="1"/>
          </p:cNvSpPr>
          <p:nvPr/>
        </p:nvSpPr>
        <p:spPr bwMode="auto">
          <a:xfrm>
            <a:off x="5172075" y="2595563"/>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6709" name="Line 37"/>
          <p:cNvSpPr>
            <a:spLocks noChangeShapeType="1"/>
          </p:cNvSpPr>
          <p:nvPr/>
        </p:nvSpPr>
        <p:spPr bwMode="auto">
          <a:xfrm flipV="1">
            <a:off x="521335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10" name="Text Box 38"/>
          <p:cNvSpPr txBox="1">
            <a:spLocks noChangeArrowheads="1"/>
          </p:cNvSpPr>
          <p:nvPr/>
        </p:nvSpPr>
        <p:spPr bwMode="auto">
          <a:xfrm>
            <a:off x="5176838" y="3636963"/>
            <a:ext cx="3125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B05F15-C397-D14A-87D7-56FC2C6DA355}" type="slidenum">
              <a:rPr lang="en-US" altLang="x-none" sz="1400">
                <a:solidFill>
                  <a:srgbClr val="000000"/>
                </a:solidFill>
                <a:latin typeface="Times New Roman" charset="0"/>
              </a:rPr>
              <a:pPr>
                <a:spcBef>
                  <a:spcPct val="0"/>
                </a:spcBef>
                <a:buClrTx/>
                <a:buSzTx/>
                <a:buFontTx/>
                <a:buNone/>
              </a:pPr>
              <a:t>57</a:t>
            </a:fld>
            <a:endParaRPr lang="en-US" altLang="x-none" sz="1400">
              <a:solidFill>
                <a:srgbClr val="000000"/>
              </a:solidFill>
              <a:latin typeface="Times New Roman" charset="0"/>
            </a:endParaRPr>
          </a:p>
        </p:txBody>
      </p:sp>
      <p:sp>
        <p:nvSpPr>
          <p:cNvPr id="158722" name="Line 2"/>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3" name="Line 3"/>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TCP Seq. #</a:t>
            </a:r>
            <a:r>
              <a:rPr lang="ja-JP" altLang="en-US" sz="4000" u="sng">
                <a:solidFill>
                  <a:srgbClr val="3333CC"/>
                </a:solidFill>
              </a:rPr>
              <a:t>’</a:t>
            </a:r>
            <a:r>
              <a:rPr lang="en-US" altLang="ja-JP" sz="4000" u="sng">
                <a:solidFill>
                  <a:srgbClr val="3333CC"/>
                </a:solidFill>
              </a:rPr>
              <a:t>s and ACKs</a:t>
            </a:r>
            <a:endParaRPr lang="en-US" altLang="x-none" sz="4000" u="sng">
              <a:solidFill>
                <a:srgbClr val="3333CC"/>
              </a:solidFill>
            </a:endParaRPr>
          </a:p>
        </p:txBody>
      </p:sp>
      <p:sp>
        <p:nvSpPr>
          <p:cNvPr id="158725" name="Rectangle 5"/>
          <p:cNvSpPr>
            <a:spLocks noChangeArrowheads="1"/>
          </p:cNvSpPr>
          <p:nvPr/>
        </p:nvSpPr>
        <p:spPr bwMode="auto">
          <a:xfrm>
            <a:off x="352425" y="1428750"/>
            <a:ext cx="32575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x-none" sz="2000" u="sng" dirty="0">
                <a:solidFill>
                  <a:srgbClr val="FF0000"/>
                </a:solidFill>
              </a:rPr>
              <a:t>Seq. #</a:t>
            </a:r>
            <a:r>
              <a:rPr lang="ja-JP" altLang="en-US" sz="2000" u="sng">
                <a:solidFill>
                  <a:srgbClr val="FF0000"/>
                </a:solidFill>
              </a:rPr>
              <a:t>’</a:t>
            </a:r>
            <a:r>
              <a:rPr lang="en-US" altLang="ja-JP" sz="2000" u="sng" dirty="0">
                <a:solidFill>
                  <a:srgbClr val="FF0000"/>
                </a:solidFill>
              </a:rPr>
              <a:t>s:</a:t>
            </a:r>
            <a:endParaRPr lang="en-US" altLang="ja-JP" sz="2000" dirty="0">
              <a:solidFill>
                <a:srgbClr val="000000"/>
              </a:solidFill>
            </a:endParaRPr>
          </a:p>
          <a:p>
            <a:pPr lvl="1">
              <a:buClr>
                <a:srgbClr val="3333CC"/>
              </a:buClr>
              <a:buFont typeface="Wingdings" pitchFamily="2" charset="2"/>
              <a:buChar char="q"/>
            </a:pPr>
            <a:r>
              <a:rPr lang="en-US" altLang="x-none" sz="2000" dirty="0">
                <a:solidFill>
                  <a:srgbClr val="000000"/>
                </a:solidFill>
              </a:rPr>
              <a:t>byte stream </a:t>
            </a:r>
            <a:r>
              <a:rPr lang="ja-JP" altLang="en-US" sz="2000">
                <a:solidFill>
                  <a:srgbClr val="000000"/>
                </a:solidFill>
              </a:rPr>
              <a:t>“</a:t>
            </a:r>
            <a:r>
              <a:rPr lang="en-US" altLang="ja-JP" sz="2000" dirty="0">
                <a:solidFill>
                  <a:srgbClr val="000000"/>
                </a:solidFill>
              </a:rPr>
              <a:t>number</a:t>
            </a:r>
            <a:r>
              <a:rPr lang="ja-JP" altLang="en-US" sz="2000">
                <a:solidFill>
                  <a:srgbClr val="000000"/>
                </a:solidFill>
              </a:rPr>
              <a:t>”</a:t>
            </a:r>
            <a:r>
              <a:rPr lang="en-US" altLang="ja-JP" sz="2000" dirty="0">
                <a:solidFill>
                  <a:srgbClr val="000000"/>
                </a:solidFill>
              </a:rPr>
              <a:t> of first byte in segment</a:t>
            </a:r>
            <a:r>
              <a:rPr lang="ja-JP" altLang="en-US" sz="2000">
                <a:solidFill>
                  <a:srgbClr val="000000"/>
                </a:solidFill>
              </a:rPr>
              <a:t>’</a:t>
            </a:r>
            <a:r>
              <a:rPr lang="en-US" altLang="ja-JP" sz="2000" dirty="0">
                <a:solidFill>
                  <a:srgbClr val="000000"/>
                </a:solidFill>
              </a:rPr>
              <a:t>s data</a:t>
            </a:r>
            <a:endParaRPr lang="en-US" altLang="ja-JP" sz="1800" dirty="0">
              <a:solidFill>
                <a:srgbClr val="000000"/>
              </a:solidFill>
            </a:endParaRPr>
          </a:p>
          <a:p>
            <a:pPr>
              <a:buClr>
                <a:srgbClr val="3333CC"/>
              </a:buClr>
              <a:buFont typeface="ZapfDingbats" charset="0"/>
              <a:buNone/>
            </a:pPr>
            <a:r>
              <a:rPr lang="en-US" altLang="x-none" sz="2000" u="sng" dirty="0">
                <a:solidFill>
                  <a:srgbClr val="FF0000"/>
                </a:solidFill>
              </a:rPr>
              <a:t>ACKs:</a:t>
            </a:r>
            <a:endParaRPr lang="en-US" altLang="x-none" sz="2000" dirty="0">
              <a:solidFill>
                <a:srgbClr val="000000"/>
              </a:solidFill>
            </a:endParaRPr>
          </a:p>
          <a:p>
            <a:pPr lvl="1">
              <a:buClr>
                <a:srgbClr val="3333CC"/>
              </a:buClr>
              <a:buFont typeface="Wingdings" pitchFamily="2" charset="2"/>
              <a:buChar char="q"/>
            </a:pPr>
            <a:r>
              <a:rPr lang="en-US" altLang="x-none" sz="2000" dirty="0" err="1">
                <a:solidFill>
                  <a:srgbClr val="000000"/>
                </a:solidFill>
              </a:rPr>
              <a:t>seq</a:t>
            </a:r>
            <a:r>
              <a:rPr lang="en-US" altLang="x-none" sz="2000" dirty="0">
                <a:solidFill>
                  <a:srgbClr val="000000"/>
                </a:solidFill>
              </a:rPr>
              <a:t> # of next byte </a:t>
            </a:r>
            <a:r>
              <a:rPr lang="en-US" altLang="x-none" sz="2000" dirty="0">
                <a:solidFill>
                  <a:srgbClr val="FF0000"/>
                </a:solidFill>
              </a:rPr>
              <a:t>expected</a:t>
            </a:r>
            <a:r>
              <a:rPr lang="en-US" altLang="x-none" sz="2000" dirty="0">
                <a:solidFill>
                  <a:srgbClr val="000000"/>
                </a:solidFill>
              </a:rPr>
              <a:t> from other side</a:t>
            </a:r>
          </a:p>
          <a:p>
            <a:pPr lvl="1">
              <a:buClr>
                <a:srgbClr val="3333CC"/>
              </a:buClr>
              <a:buFont typeface="Wingdings" pitchFamily="2" charset="2"/>
              <a:buChar char="q"/>
            </a:pPr>
            <a:r>
              <a:rPr lang="en-US" altLang="x-none" sz="2000" dirty="0">
                <a:solidFill>
                  <a:srgbClr val="000000"/>
                </a:solidFill>
              </a:rPr>
              <a:t>cumulative ACK</a:t>
            </a:r>
          </a:p>
        </p:txBody>
      </p:sp>
      <p:graphicFrame>
        <p:nvGraphicFramePr>
          <p:cNvPr id="158726" name="Object 2"/>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158894" name="Clip" r:id="rId4" imgW="1307079" imgH="1083682" progId="MS_ClipArt_Gallery.2">
                  <p:embed/>
                </p:oleObj>
              </mc:Choice>
              <mc:Fallback>
                <p:oleObj name="Clip" r:id="rId4" imgW="1307079" imgH="1083682"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8727" name="Object 3"/>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158895" name="Clip" r:id="rId6" imgW="1307079" imgH="1083682" progId="MS_ClipArt_Gallery.2">
                  <p:embed/>
                </p:oleObj>
              </mc:Choice>
              <mc:Fallback>
                <p:oleObj name="Clip" r:id="rId6" imgW="1307079" imgH="1083682"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8728" name="Text Box 8"/>
          <p:cNvSpPr txBox="1">
            <a:spLocks noChangeArrowheads="1"/>
          </p:cNvSpPr>
          <p:nvPr/>
        </p:nvSpPr>
        <p:spPr bwMode="auto">
          <a:xfrm>
            <a:off x="4783138" y="146050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A</a:t>
            </a:r>
            <a:endParaRPr lang="en-US" altLang="x-none" sz="1000">
              <a:solidFill>
                <a:srgbClr val="000000"/>
              </a:solidFill>
              <a:latin typeface="Times New Roman" charset="0"/>
            </a:endParaRPr>
          </a:p>
        </p:txBody>
      </p:sp>
      <p:sp>
        <p:nvSpPr>
          <p:cNvPr id="158729" name="Text Box 9"/>
          <p:cNvSpPr txBox="1">
            <a:spLocks noChangeArrowheads="1"/>
          </p:cNvSpPr>
          <p:nvPr/>
        </p:nvSpPr>
        <p:spPr bwMode="auto">
          <a:xfrm>
            <a:off x="6775450" y="14509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B</a:t>
            </a:r>
            <a:endParaRPr lang="en-US" altLang="x-none" sz="1000">
              <a:solidFill>
                <a:srgbClr val="000000"/>
              </a:solidFill>
              <a:latin typeface="Times New Roman" charset="0"/>
            </a:endParaRPr>
          </a:p>
        </p:txBody>
      </p:sp>
      <p:sp>
        <p:nvSpPr>
          <p:cNvPr id="158730" name="Text Box 10"/>
          <p:cNvSpPr txBox="1">
            <a:spLocks noChangeArrowheads="1"/>
          </p:cNvSpPr>
          <p:nvPr/>
        </p:nvSpPr>
        <p:spPr bwMode="auto">
          <a:xfrm rot="706751">
            <a:off x="4981575" y="2220913"/>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Seq=42, ACK=79,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6" name="Text Box 11"/>
          <p:cNvSpPr txBox="1">
            <a:spLocks noChangeArrowheads="1"/>
          </p:cNvSpPr>
          <p:nvPr/>
        </p:nvSpPr>
        <p:spPr bwMode="auto">
          <a:xfrm rot="-844223">
            <a:off x="5037138" y="327818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Seq=79, ACK=43,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7" name="Text Box 12"/>
          <p:cNvSpPr txBox="1">
            <a:spLocks noChangeArrowheads="1"/>
          </p:cNvSpPr>
          <p:nvPr/>
        </p:nvSpPr>
        <p:spPr bwMode="auto">
          <a:xfrm rot="683987">
            <a:off x="5097463" y="4518025"/>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Seq=42, ACK=80</a:t>
            </a:r>
            <a:endParaRPr lang="en-US" altLang="x-none" sz="1000">
              <a:solidFill>
                <a:srgbClr val="000000"/>
              </a:solidFill>
              <a:latin typeface="Times New Roman" charset="0"/>
            </a:endParaRPr>
          </a:p>
        </p:txBody>
      </p:sp>
      <p:sp>
        <p:nvSpPr>
          <p:cNvPr id="158733" name="Text Box 13"/>
          <p:cNvSpPr txBox="1">
            <a:spLocks noChangeArrowheads="1"/>
          </p:cNvSpPr>
          <p:nvPr/>
        </p:nvSpPr>
        <p:spPr bwMode="auto">
          <a:xfrm>
            <a:off x="4022725" y="1931988"/>
            <a:ext cx="70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User</a:t>
            </a:r>
          </a:p>
          <a:p>
            <a:pPr algn="ctr">
              <a:spcBef>
                <a:spcPct val="0"/>
              </a:spcBef>
              <a:buClrTx/>
              <a:buSzTx/>
              <a:buFontTx/>
              <a:buNone/>
            </a:pPr>
            <a:r>
              <a:rPr lang="en-US" altLang="x-none" sz="1600">
                <a:solidFill>
                  <a:srgbClr val="000000"/>
                </a:solidFill>
              </a:rPr>
              <a:t>types</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4" name="Text Box 14"/>
          <p:cNvSpPr txBox="1">
            <a:spLocks noChangeArrowheads="1"/>
          </p:cNvSpPr>
          <p:nvPr/>
        </p:nvSpPr>
        <p:spPr bwMode="auto">
          <a:xfrm>
            <a:off x="3800475" y="4046538"/>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a:t>
            </a:r>
          </a:p>
          <a:p>
            <a:pPr algn="ctr">
              <a:spcBef>
                <a:spcPct val="0"/>
              </a:spcBef>
              <a:buClrTx/>
              <a:buSzTx/>
              <a:buFontTx/>
              <a:buNone/>
            </a:pPr>
            <a:r>
              <a:rPr lang="en-US" altLang="x-none" sz="1600">
                <a:solidFill>
                  <a:srgbClr val="000000"/>
                </a:solidFill>
              </a:rPr>
              <a:t>of echoed</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5" name="Text Box 15"/>
          <p:cNvSpPr txBox="1">
            <a:spLocks noChangeArrowheads="1"/>
          </p:cNvSpPr>
          <p:nvPr/>
        </p:nvSpPr>
        <p:spPr bwMode="auto">
          <a:xfrm>
            <a:off x="7496175" y="2589213"/>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of</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r>
              <a:rPr lang="en-US" altLang="ja-JP" sz="1600">
                <a:solidFill>
                  <a:srgbClr val="000000"/>
                </a:solidFill>
              </a:rPr>
              <a:t>, echoes</a:t>
            </a:r>
          </a:p>
          <a:p>
            <a:pPr algn="ctr">
              <a:spcBef>
                <a:spcPct val="0"/>
              </a:spcBef>
              <a:buClrTx/>
              <a:buSzTx/>
              <a:buFontTx/>
              <a:buNone/>
            </a:pPr>
            <a:r>
              <a:rPr lang="en-US" altLang="x-none" sz="1600">
                <a:solidFill>
                  <a:srgbClr val="000000"/>
                </a:solidFill>
              </a:rPr>
              <a:t>back </a:t>
            </a: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6" name="Line 16"/>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37" name="Line 17"/>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8738" name="Group 18"/>
          <p:cNvGrpSpPr>
            <a:grpSpLocks/>
          </p:cNvGrpSpPr>
          <p:nvPr/>
        </p:nvGrpSpPr>
        <p:grpSpPr bwMode="auto">
          <a:xfrm>
            <a:off x="8293100" y="5527675"/>
            <a:ext cx="658813" cy="366713"/>
            <a:chOff x="3304" y="3530"/>
            <a:chExt cx="415" cy="231"/>
          </a:xfrm>
        </p:grpSpPr>
        <p:sp>
          <p:nvSpPr>
            <p:cNvPr id="158740"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8741" name="Text Box 20"/>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a:t>
              </a:r>
              <a:endParaRPr lang="en-US" altLang="x-none" sz="1000">
                <a:solidFill>
                  <a:srgbClr val="000000"/>
                </a:solidFill>
                <a:latin typeface="Times New Roman" charset="0"/>
              </a:endParaRPr>
            </a:p>
          </p:txBody>
        </p:sp>
      </p:grpSp>
      <p:sp>
        <p:nvSpPr>
          <p:cNvPr id="158739" name="Text Box 21"/>
          <p:cNvSpPr txBox="1">
            <a:spLocks noChangeArrowheads="1"/>
          </p:cNvSpPr>
          <p:nvPr/>
        </p:nvSpPr>
        <p:spPr bwMode="auto">
          <a:xfrm>
            <a:off x="5392738" y="5794375"/>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simple telnet scenario</a:t>
            </a:r>
            <a:endParaRPr lang="en-US" altLang="x-none" sz="1000">
              <a:solidFill>
                <a:srgbClr val="0000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27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377805-9BD7-9F48-96B2-336AE5AE9885}" type="slidenum">
              <a:rPr lang="en-US" altLang="x-none" sz="1400">
                <a:solidFill>
                  <a:srgbClr val="000000"/>
                </a:solidFill>
                <a:latin typeface="Times New Roman" charset="0"/>
              </a:rPr>
              <a:pPr>
                <a:spcBef>
                  <a:spcPct val="0"/>
                </a:spcBef>
                <a:buClrTx/>
                <a:buSzTx/>
                <a:buFontTx/>
                <a:buNone/>
              </a:pPr>
              <a:t>58</a:t>
            </a:fld>
            <a:endParaRPr lang="en-US" altLang="x-none" sz="1400">
              <a:solidFill>
                <a:srgbClr val="000000"/>
              </a:solidFill>
              <a:latin typeface="Times New Roman" charset="0"/>
            </a:endParaRPr>
          </a:p>
        </p:txBody>
      </p:sp>
      <p:sp>
        <p:nvSpPr>
          <p:cNvPr id="160770" name="Rectangle 2"/>
          <p:cNvSpPr>
            <a:spLocks noGrp="1" noChangeArrowheads="1"/>
          </p:cNvSpPr>
          <p:nvPr>
            <p:ph type="title"/>
          </p:nvPr>
        </p:nvSpPr>
        <p:spPr/>
        <p:txBody>
          <a:bodyPr/>
          <a:lstStyle/>
          <a:p>
            <a:r>
              <a:rPr lang="en-US" altLang="x-none">
                <a:ea typeface="ＭＳ Ｐゴシック" charset="-128"/>
              </a:rPr>
              <a:t>Fast Retransmit</a:t>
            </a:r>
          </a:p>
        </p:txBody>
      </p:sp>
      <p:sp>
        <p:nvSpPr>
          <p:cNvPr id="160771" name="Rectangle 3"/>
          <p:cNvSpPr>
            <a:spLocks noGrp="1" noChangeArrowheads="1"/>
          </p:cNvSpPr>
          <p:nvPr>
            <p:ph type="body" sz="half" idx="1"/>
          </p:nvPr>
        </p:nvSpPr>
        <p:spPr>
          <a:xfrm>
            <a:off x="579438" y="1616075"/>
            <a:ext cx="8145462" cy="1019175"/>
          </a:xfrm>
        </p:spPr>
        <p:txBody>
          <a:bodyPr/>
          <a:lstStyle/>
          <a:p>
            <a:pPr>
              <a:buFont typeface="Wingdings" pitchFamily="2" charset="2"/>
              <a:buChar char="q"/>
            </a:pPr>
            <a:r>
              <a:rPr lang="en-US" altLang="x-none" sz="2400" dirty="0">
                <a:ea typeface="ＭＳ Ｐゴシック" charset="-128"/>
              </a:rPr>
              <a:t>Problem: Timeout period  often relatively long:</a:t>
            </a:r>
          </a:p>
          <a:p>
            <a:pPr lvl="1">
              <a:buFont typeface="Courier New" panose="02070309020205020404" pitchFamily="49" charset="0"/>
              <a:buChar char="o"/>
            </a:pPr>
            <a:r>
              <a:rPr lang="en-US" altLang="x-none" sz="2000" dirty="0">
                <a:ea typeface="ＭＳ Ｐゴシック" charset="-128"/>
              </a:rPr>
              <a:t>long delay before resending lost packet</a:t>
            </a:r>
          </a:p>
          <a:p>
            <a:pPr lvl="1"/>
            <a:endParaRPr lang="en-US" altLang="x-none" sz="2000" dirty="0">
              <a:ea typeface="ＭＳ Ｐゴシック" charset="-128"/>
            </a:endParaRPr>
          </a:p>
        </p:txBody>
      </p:sp>
      <p:sp>
        <p:nvSpPr>
          <p:cNvPr id="36869" name="Rectangle 4"/>
          <p:cNvSpPr>
            <a:spLocks noGrp="1" noChangeArrowheads="1"/>
          </p:cNvSpPr>
          <p:nvPr>
            <p:ph type="body" sz="half" idx="2"/>
          </p:nvPr>
        </p:nvSpPr>
        <p:spPr>
          <a:xfrm>
            <a:off x="4991100" y="3584575"/>
            <a:ext cx="3962400" cy="2630488"/>
          </a:xfrm>
        </p:spPr>
        <p:txBody>
          <a:bodyPr/>
          <a:lstStyle/>
          <a:p>
            <a:pPr>
              <a:buFont typeface="Wingdings" pitchFamily="2" charset="2"/>
              <a:buChar char="q"/>
            </a:pPr>
            <a:r>
              <a:rPr lang="en-US" altLang="x-none" sz="2400" dirty="0">
                <a:ea typeface="ＭＳ Ｐゴシック" charset="-128"/>
              </a:rPr>
              <a:t>If sender receives 3 ACKs for the same data, it supposes that segment after </a:t>
            </a:r>
            <a:r>
              <a:rPr lang="en-US" altLang="x-none" sz="2400" dirty="0" err="1">
                <a:ea typeface="ＭＳ Ｐゴシック" charset="-128"/>
              </a:rPr>
              <a:t>ACKed</a:t>
            </a:r>
            <a:r>
              <a:rPr lang="en-US" altLang="x-none" sz="2400" dirty="0">
                <a:ea typeface="ＭＳ Ｐゴシック" charset="-128"/>
              </a:rPr>
              <a:t> data was lost:</a:t>
            </a:r>
          </a:p>
          <a:p>
            <a:pPr lvl="1">
              <a:buFont typeface="Courier New" panose="02070309020205020404" pitchFamily="49" charset="0"/>
              <a:buChar char="o"/>
            </a:pPr>
            <a:r>
              <a:rPr lang="en-US" altLang="x-none" sz="2000" dirty="0">
                <a:ea typeface="ＭＳ Ｐゴシック" charset="-128"/>
              </a:rPr>
              <a:t>resend segment before timer expires</a:t>
            </a:r>
          </a:p>
        </p:txBody>
      </p:sp>
      <p:sp>
        <p:nvSpPr>
          <p:cNvPr id="6" name="Rectangle 5"/>
          <p:cNvSpPr/>
          <p:nvPr/>
        </p:nvSpPr>
        <p:spPr>
          <a:xfrm>
            <a:off x="503238" y="3560763"/>
            <a:ext cx="4572000" cy="2184400"/>
          </a:xfrm>
          <a:prstGeom prst="rect">
            <a:avLst/>
          </a:prstGeom>
        </p:spPr>
        <p:txBody>
          <a:bodyPr>
            <a:spAutoFit/>
          </a:bodyPr>
          <a:lstStyle/>
          <a:p>
            <a:pPr marL="342900" indent="-342900">
              <a:spcBef>
                <a:spcPct val="20000"/>
              </a:spcBef>
              <a:buClr>
                <a:srgbClr val="3333CC"/>
              </a:buClr>
              <a:buSzPct val="85000"/>
              <a:buFont typeface="Wingdings" pitchFamily="2" charset="2"/>
              <a:buChar char="q"/>
              <a:defRPr/>
            </a:pPr>
            <a:r>
              <a:rPr lang="en-US" kern="0" dirty="0">
                <a:solidFill>
                  <a:srgbClr val="000000"/>
                </a:solidFill>
                <a:latin typeface="Comic Sans MS"/>
                <a:ea typeface="+mn-ea"/>
              </a:rPr>
              <a:t>Detect lost segments via duplicate ACKs</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sender often sends many segments back-to-back</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if segment is lost, there will likely be many duplicate ACKs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3D586D-4EEB-D846-AFFC-30C99056730F}" type="slidenum">
              <a:rPr lang="en-US" altLang="x-none" sz="1400">
                <a:solidFill>
                  <a:srgbClr val="000000"/>
                </a:solidFill>
                <a:latin typeface="Times New Roman" charset="0"/>
              </a:rPr>
              <a:pPr>
                <a:spcBef>
                  <a:spcPct val="0"/>
                </a:spcBef>
                <a:buClrTx/>
                <a:buSzTx/>
                <a:buFontTx/>
                <a:buNone/>
              </a:pPr>
              <a:t>59</a:t>
            </a:fld>
            <a:endParaRPr lang="en-US" altLang="x-none" sz="1400">
              <a:solidFill>
                <a:srgbClr val="000000"/>
              </a:solidFill>
              <a:latin typeface="Times New Roman" charset="0"/>
            </a:endParaRPr>
          </a:p>
        </p:txBody>
      </p:sp>
      <p:sp>
        <p:nvSpPr>
          <p:cNvPr id="162818" name="Rectangle 4"/>
          <p:cNvSpPr>
            <a:spLocks noChangeArrowheads="1"/>
          </p:cNvSpPr>
          <p:nvPr/>
        </p:nvSpPr>
        <p:spPr bwMode="auto">
          <a:xfrm>
            <a:off x="406400" y="228600"/>
            <a:ext cx="77724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Triple Duplicate Ack</a:t>
            </a:r>
            <a:endParaRPr lang="en-US" altLang="x-none" sz="4000" u="sng">
              <a:solidFill>
                <a:srgbClr val="3333CC"/>
              </a:solidFill>
              <a:ea typeface="宋体" charset="-122"/>
            </a:endParaRPr>
          </a:p>
        </p:txBody>
      </p:sp>
      <p:sp>
        <p:nvSpPr>
          <p:cNvPr id="162819" name="Rectangle 6"/>
          <p:cNvSpPr>
            <a:spLocks noChangeArrowheads="1"/>
          </p:cNvSpPr>
          <p:nvPr/>
        </p:nvSpPr>
        <p:spPr bwMode="auto">
          <a:xfrm>
            <a:off x="3962400" y="3540125"/>
            <a:ext cx="838200" cy="609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0" name="Line 7"/>
          <p:cNvSpPr>
            <a:spLocks noChangeShapeType="1"/>
          </p:cNvSpPr>
          <p:nvPr/>
        </p:nvSpPr>
        <p:spPr bwMode="auto">
          <a:xfrm>
            <a:off x="457200" y="4149725"/>
            <a:ext cx="8001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21" name="Rectangle 8"/>
          <p:cNvSpPr>
            <a:spLocks noChangeArrowheads="1"/>
          </p:cNvSpPr>
          <p:nvPr/>
        </p:nvSpPr>
        <p:spPr bwMode="auto">
          <a:xfrm>
            <a:off x="7620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2" name="Rectangle 9"/>
          <p:cNvSpPr>
            <a:spLocks noChangeArrowheads="1"/>
          </p:cNvSpPr>
          <p:nvPr/>
        </p:nvSpPr>
        <p:spPr bwMode="auto">
          <a:xfrm>
            <a:off x="28956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3" name="Rectangle 10"/>
          <p:cNvSpPr>
            <a:spLocks noChangeArrowheads="1"/>
          </p:cNvSpPr>
          <p:nvPr/>
        </p:nvSpPr>
        <p:spPr bwMode="auto">
          <a:xfrm>
            <a:off x="18288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4" name="Rectangle 11"/>
          <p:cNvSpPr>
            <a:spLocks noChangeArrowheads="1"/>
          </p:cNvSpPr>
          <p:nvPr/>
        </p:nvSpPr>
        <p:spPr bwMode="auto">
          <a:xfrm>
            <a:off x="50292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5" name="Rectangle 12"/>
          <p:cNvSpPr>
            <a:spLocks noChangeArrowheads="1"/>
          </p:cNvSpPr>
          <p:nvPr/>
        </p:nvSpPr>
        <p:spPr bwMode="auto">
          <a:xfrm>
            <a:off x="60960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6" name="Text Box 13"/>
          <p:cNvSpPr txBox="1">
            <a:spLocks noChangeArrowheads="1"/>
          </p:cNvSpPr>
          <p:nvPr/>
        </p:nvSpPr>
        <p:spPr bwMode="auto">
          <a:xfrm>
            <a:off x="989013" y="359727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1</a:t>
            </a:r>
            <a:endParaRPr lang="en-US" altLang="x-none" sz="2400">
              <a:solidFill>
                <a:srgbClr val="000000"/>
              </a:solidFill>
              <a:latin typeface="Tahoma" charset="0"/>
              <a:ea typeface="宋体" charset="-122"/>
            </a:endParaRPr>
          </a:p>
        </p:txBody>
      </p:sp>
      <p:sp>
        <p:nvSpPr>
          <p:cNvPr id="162827" name="Text Box 14"/>
          <p:cNvSpPr txBox="1">
            <a:spLocks noChangeArrowheads="1"/>
          </p:cNvSpPr>
          <p:nvPr/>
        </p:nvSpPr>
        <p:spPr bwMode="auto">
          <a:xfrm>
            <a:off x="20558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2</a:t>
            </a:r>
            <a:endParaRPr lang="en-US" altLang="x-none" sz="2400">
              <a:solidFill>
                <a:srgbClr val="000000"/>
              </a:solidFill>
              <a:latin typeface="Tahoma" charset="0"/>
              <a:ea typeface="宋体" charset="-122"/>
            </a:endParaRPr>
          </a:p>
        </p:txBody>
      </p:sp>
      <p:sp>
        <p:nvSpPr>
          <p:cNvPr id="162828" name="Text Box 15"/>
          <p:cNvSpPr txBox="1">
            <a:spLocks noChangeArrowheads="1"/>
          </p:cNvSpPr>
          <p:nvPr/>
        </p:nvSpPr>
        <p:spPr bwMode="auto">
          <a:xfrm>
            <a:off x="31226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3</a:t>
            </a:r>
            <a:endParaRPr lang="en-US" altLang="x-none" sz="2400">
              <a:solidFill>
                <a:srgbClr val="000000"/>
              </a:solidFill>
              <a:latin typeface="Tahoma" charset="0"/>
              <a:ea typeface="宋体" charset="-122"/>
            </a:endParaRPr>
          </a:p>
        </p:txBody>
      </p:sp>
      <p:sp>
        <p:nvSpPr>
          <p:cNvPr id="162829" name="Text Box 16"/>
          <p:cNvSpPr txBox="1">
            <a:spLocks noChangeArrowheads="1"/>
          </p:cNvSpPr>
          <p:nvPr/>
        </p:nvSpPr>
        <p:spPr bwMode="auto">
          <a:xfrm>
            <a:off x="41894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FF0000"/>
                </a:solidFill>
                <a:latin typeface="Tahoma" charset="0"/>
                <a:ea typeface="宋体" charset="-122"/>
              </a:rPr>
              <a:t>4</a:t>
            </a:r>
            <a:endParaRPr lang="en-US" altLang="x-none" sz="2400">
              <a:solidFill>
                <a:srgbClr val="000000"/>
              </a:solidFill>
              <a:latin typeface="Tahoma" charset="0"/>
              <a:ea typeface="宋体" charset="-122"/>
            </a:endParaRPr>
          </a:p>
        </p:txBody>
      </p:sp>
      <p:sp>
        <p:nvSpPr>
          <p:cNvPr id="162830" name="Text Box 17"/>
          <p:cNvSpPr txBox="1">
            <a:spLocks noChangeArrowheads="1"/>
          </p:cNvSpPr>
          <p:nvPr/>
        </p:nvSpPr>
        <p:spPr bwMode="auto">
          <a:xfrm>
            <a:off x="52562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5</a:t>
            </a:r>
            <a:endParaRPr lang="en-US" altLang="x-none" sz="2400">
              <a:solidFill>
                <a:srgbClr val="000000"/>
              </a:solidFill>
              <a:latin typeface="Tahoma" charset="0"/>
              <a:ea typeface="宋体" charset="-122"/>
            </a:endParaRPr>
          </a:p>
        </p:txBody>
      </p:sp>
      <p:sp>
        <p:nvSpPr>
          <p:cNvPr id="162831" name="Text Box 18"/>
          <p:cNvSpPr txBox="1">
            <a:spLocks noChangeArrowheads="1"/>
          </p:cNvSpPr>
          <p:nvPr/>
        </p:nvSpPr>
        <p:spPr bwMode="auto">
          <a:xfrm>
            <a:off x="63230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6</a:t>
            </a:r>
            <a:endParaRPr lang="en-US" altLang="x-none" sz="2400">
              <a:solidFill>
                <a:srgbClr val="000000"/>
              </a:solidFill>
              <a:latin typeface="Tahoma" charset="0"/>
              <a:ea typeface="宋体" charset="-122"/>
            </a:endParaRPr>
          </a:p>
        </p:txBody>
      </p:sp>
      <p:sp>
        <p:nvSpPr>
          <p:cNvPr id="162832" name="Line 19"/>
          <p:cNvSpPr>
            <a:spLocks noChangeShapeType="1"/>
          </p:cNvSpPr>
          <p:nvPr/>
        </p:nvSpPr>
        <p:spPr bwMode="auto">
          <a:xfrm flipV="1">
            <a:off x="457200" y="5521325"/>
            <a:ext cx="8001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33" name="Text Box 27"/>
          <p:cNvSpPr txBox="1">
            <a:spLocks noChangeArrowheads="1"/>
          </p:cNvSpPr>
          <p:nvPr/>
        </p:nvSpPr>
        <p:spPr bwMode="auto">
          <a:xfrm>
            <a:off x="288925" y="3082925"/>
            <a:ext cx="120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sz="2400">
                <a:solidFill>
                  <a:srgbClr val="000000"/>
                </a:solidFill>
                <a:latin typeface="Tahoma" charset="0"/>
              </a:rPr>
              <a:t>Packets</a:t>
            </a:r>
          </a:p>
        </p:txBody>
      </p:sp>
      <p:sp>
        <p:nvSpPr>
          <p:cNvPr id="162834" name="Text Box 28"/>
          <p:cNvSpPr txBox="1">
            <a:spLocks noChangeArrowheads="1"/>
          </p:cNvSpPr>
          <p:nvPr/>
        </p:nvSpPr>
        <p:spPr bwMode="auto">
          <a:xfrm>
            <a:off x="762000" y="4454525"/>
            <a:ext cx="485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sz="2400">
                <a:solidFill>
                  <a:srgbClr val="000000"/>
                </a:solidFill>
                <a:latin typeface="Tahoma" charset="0"/>
              </a:rPr>
              <a:t>Acknowledgements (waiting seq#)</a:t>
            </a:r>
          </a:p>
        </p:txBody>
      </p:sp>
      <p:sp>
        <p:nvSpPr>
          <p:cNvPr id="162835" name="Rectangle 34"/>
          <p:cNvSpPr>
            <a:spLocks noChangeArrowheads="1"/>
          </p:cNvSpPr>
          <p:nvPr/>
        </p:nvSpPr>
        <p:spPr bwMode="auto">
          <a:xfrm>
            <a:off x="7162800" y="353695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36" name="Text Box 35"/>
          <p:cNvSpPr txBox="1">
            <a:spLocks noChangeArrowheads="1"/>
          </p:cNvSpPr>
          <p:nvPr/>
        </p:nvSpPr>
        <p:spPr bwMode="auto">
          <a:xfrm>
            <a:off x="7391400" y="3613150"/>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7</a:t>
            </a:r>
            <a:endParaRPr lang="en-US" altLang="x-none" sz="2400">
              <a:solidFill>
                <a:srgbClr val="000000"/>
              </a:solidFill>
              <a:latin typeface="Tahoma" charset="0"/>
              <a:ea typeface="宋体" charset="-122"/>
            </a:endParaRPr>
          </a:p>
        </p:txBody>
      </p:sp>
      <p:grpSp>
        <p:nvGrpSpPr>
          <p:cNvPr id="2" name="Group 38"/>
          <p:cNvGrpSpPr>
            <a:grpSpLocks/>
          </p:cNvGrpSpPr>
          <p:nvPr/>
        </p:nvGrpSpPr>
        <p:grpSpPr bwMode="auto">
          <a:xfrm>
            <a:off x="1600200" y="4908550"/>
            <a:ext cx="6788150" cy="612775"/>
            <a:chOff x="1600200" y="4908550"/>
            <a:chExt cx="6788150" cy="612775"/>
          </a:xfrm>
        </p:grpSpPr>
        <p:sp>
          <p:nvSpPr>
            <p:cNvPr id="162840" name="Rectangle 20"/>
            <p:cNvSpPr>
              <a:spLocks noChangeArrowheads="1"/>
            </p:cNvSpPr>
            <p:nvPr/>
          </p:nvSpPr>
          <p:spPr bwMode="auto">
            <a:xfrm>
              <a:off x="1601788" y="4911725"/>
              <a:ext cx="379412"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1" name="Rectangle 21"/>
            <p:cNvSpPr>
              <a:spLocks noChangeArrowheads="1"/>
            </p:cNvSpPr>
            <p:nvPr/>
          </p:nvSpPr>
          <p:spPr bwMode="auto">
            <a:xfrm>
              <a:off x="2668588" y="4911725"/>
              <a:ext cx="379412"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2" name="Text Box 22"/>
            <p:cNvSpPr txBox="1">
              <a:spLocks noChangeArrowheads="1"/>
            </p:cNvSpPr>
            <p:nvPr/>
          </p:nvSpPr>
          <p:spPr bwMode="auto">
            <a:xfrm>
              <a:off x="1600200" y="49879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2</a:t>
              </a:r>
              <a:endParaRPr lang="en-US" altLang="x-none" sz="2400">
                <a:solidFill>
                  <a:srgbClr val="000000"/>
                </a:solidFill>
                <a:latin typeface="Tahoma" charset="0"/>
              </a:endParaRPr>
            </a:p>
          </p:txBody>
        </p:sp>
        <p:sp>
          <p:nvSpPr>
            <p:cNvPr id="162843" name="Text Box 23"/>
            <p:cNvSpPr txBox="1">
              <a:spLocks noChangeArrowheads="1"/>
            </p:cNvSpPr>
            <p:nvPr/>
          </p:nvSpPr>
          <p:spPr bwMode="auto">
            <a:xfrm>
              <a:off x="2667000" y="49879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3</a:t>
              </a:r>
              <a:endParaRPr lang="en-US" altLang="x-none" sz="2400">
                <a:solidFill>
                  <a:srgbClr val="000000"/>
                </a:solidFill>
                <a:latin typeface="Tahoma" charset="0"/>
              </a:endParaRPr>
            </a:p>
          </p:txBody>
        </p:sp>
        <p:grpSp>
          <p:nvGrpSpPr>
            <p:cNvPr id="162844" name="Group 24"/>
            <p:cNvGrpSpPr>
              <a:grpSpLocks/>
            </p:cNvGrpSpPr>
            <p:nvPr/>
          </p:nvGrpSpPr>
          <p:grpSpPr bwMode="auto">
            <a:xfrm>
              <a:off x="3733800" y="4911725"/>
              <a:ext cx="381000" cy="609600"/>
              <a:chOff x="2352" y="3408"/>
              <a:chExt cx="240" cy="384"/>
            </a:xfrm>
          </p:grpSpPr>
          <p:sp>
            <p:nvSpPr>
              <p:cNvPr id="162853" name="Rectangle 25"/>
              <p:cNvSpPr>
                <a:spLocks noChangeArrowheads="1"/>
              </p:cNvSpPr>
              <p:nvPr/>
            </p:nvSpPr>
            <p:spPr bwMode="auto">
              <a:xfrm>
                <a:off x="2353" y="3408"/>
                <a:ext cx="239"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4" name="Text Box 26"/>
              <p:cNvSpPr txBox="1">
                <a:spLocks noChangeArrowheads="1"/>
              </p:cNvSpPr>
              <p:nvPr/>
            </p:nvSpPr>
            <p:spPr bwMode="auto">
              <a:xfrm>
                <a:off x="2352" y="3456"/>
                <a:ext cx="2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sp>
          <p:nvSpPr>
            <p:cNvPr id="162845" name="Rectangle 29"/>
            <p:cNvSpPr>
              <a:spLocks noChangeArrowheads="1"/>
            </p:cNvSpPr>
            <p:nvPr/>
          </p:nvSpPr>
          <p:spPr bwMode="auto">
            <a:xfrm>
              <a:off x="5868988" y="4911725"/>
              <a:ext cx="379412" cy="609600"/>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6" name="Text Box 30"/>
            <p:cNvSpPr txBox="1">
              <a:spLocks noChangeArrowheads="1"/>
            </p:cNvSpPr>
            <p:nvPr/>
          </p:nvSpPr>
          <p:spPr bwMode="auto">
            <a:xfrm>
              <a:off x="5867400" y="4987925"/>
              <a:ext cx="377825" cy="519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nvGrpSpPr>
            <p:cNvPr id="162847" name="Group 31"/>
            <p:cNvGrpSpPr>
              <a:grpSpLocks/>
            </p:cNvGrpSpPr>
            <p:nvPr/>
          </p:nvGrpSpPr>
          <p:grpSpPr bwMode="auto">
            <a:xfrm>
              <a:off x="6934200" y="4911725"/>
              <a:ext cx="387350" cy="609600"/>
              <a:chOff x="2352" y="3408"/>
              <a:chExt cx="244" cy="384"/>
            </a:xfrm>
          </p:grpSpPr>
          <p:sp>
            <p:nvSpPr>
              <p:cNvPr id="162851" name="Rectangle 32"/>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2" name="Text Box 33"/>
              <p:cNvSpPr txBox="1">
                <a:spLocks noChangeArrowheads="1"/>
              </p:cNvSpPr>
              <p:nvPr/>
            </p:nvSpPr>
            <p:spPr bwMode="auto">
              <a:xfrm>
                <a:off x="2352" y="3456"/>
                <a:ext cx="244" cy="333"/>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grpSp>
          <p:nvGrpSpPr>
            <p:cNvPr id="162848" name="Group 36"/>
            <p:cNvGrpSpPr>
              <a:grpSpLocks/>
            </p:cNvGrpSpPr>
            <p:nvPr/>
          </p:nvGrpSpPr>
          <p:grpSpPr bwMode="auto">
            <a:xfrm>
              <a:off x="8001000" y="4908550"/>
              <a:ext cx="387350" cy="609600"/>
              <a:chOff x="2352" y="3408"/>
              <a:chExt cx="244" cy="384"/>
            </a:xfrm>
          </p:grpSpPr>
          <p:sp>
            <p:nvSpPr>
              <p:cNvPr id="162849" name="Rectangle 37"/>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0" name="Text Box 38"/>
              <p:cNvSpPr txBox="1">
                <a:spLocks noChangeArrowheads="1"/>
              </p:cNvSpPr>
              <p:nvPr/>
            </p:nvSpPr>
            <p:spPr bwMode="auto">
              <a:xfrm>
                <a:off x="2352" y="3456"/>
                <a:ext cx="244" cy="333"/>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grpSp>
      <p:sp>
        <p:nvSpPr>
          <p:cNvPr id="162838" name="Line 39"/>
          <p:cNvSpPr>
            <a:spLocks noChangeShapeType="1"/>
          </p:cNvSpPr>
          <p:nvPr/>
        </p:nvSpPr>
        <p:spPr bwMode="auto">
          <a:xfrm flipV="1">
            <a:off x="3962400" y="3540125"/>
            <a:ext cx="838200" cy="5921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39" name="Line 40"/>
          <p:cNvSpPr>
            <a:spLocks noChangeShapeType="1"/>
          </p:cNvSpPr>
          <p:nvPr/>
        </p:nvSpPr>
        <p:spPr bwMode="auto">
          <a:xfrm>
            <a:off x="3962400" y="3540125"/>
            <a:ext cx="838200" cy="609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ChangeArrowheads="1"/>
          </p:cNvSpPr>
          <p:nvPr/>
        </p:nvSpPr>
        <p:spPr bwMode="auto">
          <a:xfrm>
            <a:off x="526615" y="109565"/>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3200" u="sng" dirty="0">
                <a:solidFill>
                  <a:schemeClr val="accent2"/>
                </a:solidFill>
                <a:latin typeface="Comic Sans MS" charset="0"/>
              </a:rPr>
              <a:t>Protocol</a:t>
            </a:r>
            <a:r>
              <a:rPr lang="en-US" altLang="zh-CN" sz="3200" u="sng" dirty="0">
                <a:solidFill>
                  <a:schemeClr val="accent2"/>
                </a:solidFill>
                <a:latin typeface="Comic Sans MS" charset="0"/>
                <a:ea typeface="宋体" charset="-122"/>
              </a:rPr>
              <a:t> Analysis using </a:t>
            </a:r>
            <a:br>
              <a:rPr lang="en-US" altLang="zh-CN" sz="3200" u="sng" dirty="0">
                <a:solidFill>
                  <a:schemeClr val="accent2"/>
                </a:solidFill>
                <a:latin typeface="Comic Sans MS" charset="0"/>
                <a:ea typeface="宋体" charset="-122"/>
              </a:rPr>
            </a:br>
            <a:r>
              <a:rPr lang="en-US" altLang="zh-CN" sz="3200" u="sng" dirty="0">
                <a:solidFill>
                  <a:schemeClr val="accent2"/>
                </a:solidFill>
                <a:latin typeface="Comic Sans MS" charset="0"/>
                <a:ea typeface="宋体" charset="-122"/>
              </a:rPr>
              <a:t>(Generic) Execution Traces Technique</a:t>
            </a:r>
            <a:endParaRPr lang="en-US" altLang="x-none" sz="3200" u="sng" dirty="0">
              <a:solidFill>
                <a:schemeClr val="accent2"/>
              </a:solidFill>
              <a:latin typeface="Comic Sans MS" charset="0"/>
            </a:endParaRPr>
          </a:p>
        </p:txBody>
      </p:sp>
      <p:sp>
        <p:nvSpPr>
          <p:cNvPr id="4" name="Content Placeholder 3"/>
          <p:cNvSpPr>
            <a:spLocks noGrp="1"/>
          </p:cNvSpPr>
          <p:nvPr>
            <p:ph idx="1"/>
          </p:nvPr>
        </p:nvSpPr>
        <p:spPr>
          <a:xfrm>
            <a:off x="526615" y="1450074"/>
            <a:ext cx="8077200" cy="4781550"/>
          </a:xfrm>
        </p:spPr>
        <p:txBody>
          <a:bodyPr/>
          <a:lstStyle/>
          <a:p>
            <a:pPr>
              <a:buFont typeface="Wingdings" pitchFamily="2" charset="2"/>
              <a:buChar char="q"/>
            </a:pPr>
            <a:r>
              <a:rPr lang="en-US" sz="2000" dirty="0"/>
              <a:t>Issue: how to systematically enumerate all potential execution traces to understand and verify correctness</a:t>
            </a:r>
          </a:p>
          <a:p>
            <a:pPr>
              <a:buFont typeface="Wingdings" pitchFamily="2" charset="2"/>
              <a:buChar char="q"/>
            </a:pPr>
            <a:r>
              <a:rPr lang="en-US" sz="2000" dirty="0"/>
              <a:t>A systematic approach to enumerating exec. traces is to compute </a:t>
            </a:r>
            <a:r>
              <a:rPr lang="en-US" sz="2000" dirty="0">
                <a:solidFill>
                  <a:srgbClr val="C00000"/>
                </a:solidFill>
              </a:rPr>
              <a:t>joint sender/receiver/channels state machine</a:t>
            </a:r>
          </a:p>
        </p:txBody>
      </p:sp>
      <p:grpSp>
        <p:nvGrpSpPr>
          <p:cNvPr id="2" name="Group 1"/>
          <p:cNvGrpSpPr/>
          <p:nvPr/>
        </p:nvGrpSpPr>
        <p:grpSpPr>
          <a:xfrm>
            <a:off x="642606" y="3267132"/>
            <a:ext cx="7804522" cy="2442272"/>
            <a:chOff x="642606" y="3267132"/>
            <a:chExt cx="7804522" cy="2442272"/>
          </a:xfrm>
        </p:grpSpPr>
        <p:grpSp>
          <p:nvGrpSpPr>
            <p:cNvPr id="36" name="Group 6"/>
            <p:cNvGrpSpPr>
              <a:grpSpLocks/>
            </p:cNvGrpSpPr>
            <p:nvPr/>
          </p:nvGrpSpPr>
          <p:grpSpPr bwMode="auto">
            <a:xfrm>
              <a:off x="1097508" y="4572000"/>
              <a:ext cx="1611435" cy="506412"/>
              <a:chOff x="1032" y="2092"/>
              <a:chExt cx="611" cy="319"/>
            </a:xfrm>
          </p:grpSpPr>
          <p:sp>
            <p:nvSpPr>
              <p:cNvPr id="37"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38" name="Text Box 8"/>
              <p:cNvSpPr txBox="1">
                <a:spLocks noChangeArrowheads="1"/>
              </p:cNvSpPr>
              <p:nvPr/>
            </p:nvSpPr>
            <p:spPr bwMode="auto">
              <a:xfrm>
                <a:off x="1076" y="2097"/>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w</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  -</a:t>
                </a:r>
              </a:p>
            </p:txBody>
          </p:sp>
        </p:grpSp>
        <p:sp>
          <p:nvSpPr>
            <p:cNvPr id="39" name="Line 24"/>
            <p:cNvSpPr>
              <a:spLocks noChangeShapeType="1"/>
            </p:cNvSpPr>
            <p:nvPr/>
          </p:nvSpPr>
          <p:spPr bwMode="auto">
            <a:xfrm flipH="1" flipV="1">
              <a:off x="1250293" y="3676697"/>
              <a:ext cx="127000" cy="1055688"/>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0" name="Text Box 25"/>
            <p:cNvSpPr txBox="1">
              <a:spLocks noChangeArrowheads="1"/>
            </p:cNvSpPr>
            <p:nvPr/>
          </p:nvSpPr>
          <p:spPr bwMode="auto">
            <a:xfrm>
              <a:off x="642606" y="3267132"/>
              <a:ext cx="2050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latin typeface="Times New Roman" charset="0"/>
                </a:rPr>
                <a:t>sender state: waiting for n</a:t>
              </a:r>
            </a:p>
          </p:txBody>
        </p:sp>
        <p:sp>
          <p:nvSpPr>
            <p:cNvPr id="41" name="Line 26"/>
            <p:cNvSpPr>
              <a:spLocks noChangeShapeType="1"/>
            </p:cNvSpPr>
            <p:nvPr/>
          </p:nvSpPr>
          <p:spPr bwMode="auto">
            <a:xfrm flipV="1">
              <a:off x="2026107" y="4184794"/>
              <a:ext cx="153987" cy="573088"/>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2" name="Text Box 27"/>
            <p:cNvSpPr txBox="1">
              <a:spLocks noChangeArrowheads="1"/>
            </p:cNvSpPr>
            <p:nvPr/>
          </p:nvSpPr>
          <p:spPr bwMode="auto">
            <a:xfrm>
              <a:off x="2065953" y="3880367"/>
              <a:ext cx="18533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err="1">
                  <a:latin typeface="Times New Roman" charset="0"/>
                </a:rPr>
                <a:t>snd</a:t>
              </a:r>
              <a:r>
                <a:rPr lang="en-US" altLang="x-none" sz="1400" dirty="0">
                  <a:latin typeface="Times New Roman" charset="0"/>
                </a:rPr>
                <a:t>-&gt;</a:t>
              </a:r>
              <a:r>
                <a:rPr lang="en-US" altLang="x-none" sz="1400" dirty="0" err="1">
                  <a:latin typeface="Times New Roman" charset="0"/>
                </a:rPr>
                <a:t>rcv</a:t>
              </a:r>
              <a:r>
                <a:rPr lang="en-US" altLang="x-none" sz="1400" dirty="0">
                  <a:latin typeface="Times New Roman" charset="0"/>
                </a:rPr>
                <a:t> channel state</a:t>
              </a:r>
            </a:p>
          </p:txBody>
        </p:sp>
        <p:sp>
          <p:nvSpPr>
            <p:cNvPr id="43" name="Freeform 30"/>
            <p:cNvSpPr>
              <a:spLocks/>
            </p:cNvSpPr>
            <p:nvPr/>
          </p:nvSpPr>
          <p:spPr bwMode="auto">
            <a:xfrm flipV="1">
              <a:off x="2693167" y="4787424"/>
              <a:ext cx="1146175" cy="45719"/>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Line 43"/>
            <p:cNvSpPr>
              <a:spLocks noChangeShapeType="1"/>
            </p:cNvSpPr>
            <p:nvPr/>
          </p:nvSpPr>
          <p:spPr bwMode="auto">
            <a:xfrm flipV="1">
              <a:off x="1720070" y="3846193"/>
              <a:ext cx="80962" cy="857250"/>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 name="Text Box 44"/>
            <p:cNvSpPr txBox="1">
              <a:spLocks noChangeArrowheads="1"/>
            </p:cNvSpPr>
            <p:nvPr/>
          </p:nvSpPr>
          <p:spPr bwMode="auto">
            <a:xfrm>
              <a:off x="1262608" y="3586162"/>
              <a:ext cx="213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latin typeface="Times New Roman" charset="0"/>
                </a:rPr>
                <a:t>receiver state: waiting for n</a:t>
              </a:r>
            </a:p>
          </p:txBody>
        </p:sp>
        <p:sp>
          <p:nvSpPr>
            <p:cNvPr id="46" name="Line 26"/>
            <p:cNvSpPr>
              <a:spLocks noChangeShapeType="1"/>
            </p:cNvSpPr>
            <p:nvPr/>
          </p:nvSpPr>
          <p:spPr bwMode="auto">
            <a:xfrm flipV="1">
              <a:off x="2328175" y="4482348"/>
              <a:ext cx="219553" cy="327875"/>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7" name="Text Box 27"/>
            <p:cNvSpPr txBox="1">
              <a:spLocks noChangeArrowheads="1"/>
            </p:cNvSpPr>
            <p:nvPr/>
          </p:nvSpPr>
          <p:spPr bwMode="auto">
            <a:xfrm>
              <a:off x="2474744" y="4199397"/>
              <a:ext cx="17443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err="1">
                  <a:latin typeface="Times New Roman" charset="0"/>
                </a:rPr>
                <a:t>rcv</a:t>
              </a:r>
              <a:r>
                <a:rPr lang="en-US" altLang="x-none" sz="1400" dirty="0">
                  <a:latin typeface="Times New Roman" charset="0"/>
                </a:rPr>
                <a:t>&gt;</a:t>
              </a:r>
              <a:r>
                <a:rPr lang="en-US" altLang="x-none" sz="1400" dirty="0" err="1">
                  <a:latin typeface="Times New Roman" charset="0"/>
                </a:rPr>
                <a:t>snd</a:t>
              </a:r>
              <a:r>
                <a:rPr lang="en-US" altLang="x-none" sz="1400" dirty="0">
                  <a:latin typeface="Times New Roman" charset="0"/>
                </a:rPr>
                <a:t> channel state</a:t>
              </a:r>
            </a:p>
          </p:txBody>
        </p:sp>
        <p:grpSp>
          <p:nvGrpSpPr>
            <p:cNvPr id="48" name="Group 6"/>
            <p:cNvGrpSpPr>
              <a:grpSpLocks/>
            </p:cNvGrpSpPr>
            <p:nvPr/>
          </p:nvGrpSpPr>
          <p:grpSpPr bwMode="auto">
            <a:xfrm>
              <a:off x="3823566" y="4579937"/>
              <a:ext cx="1611435" cy="506412"/>
              <a:chOff x="1032" y="2092"/>
              <a:chExt cx="611" cy="319"/>
            </a:xfrm>
          </p:grpSpPr>
          <p:sp>
            <p:nvSpPr>
              <p:cNvPr id="49"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50" name="Text Box 8"/>
              <p:cNvSpPr txBox="1">
                <a:spLocks noChangeArrowheads="1"/>
              </p:cNvSpPr>
              <p:nvPr/>
            </p:nvSpPr>
            <p:spPr bwMode="auto">
              <a:xfrm>
                <a:off x="1076" y="2097"/>
                <a:ext cx="4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  -</a:t>
                </a:r>
              </a:p>
            </p:txBody>
          </p:sp>
        </p:grpSp>
        <p:sp>
          <p:nvSpPr>
            <p:cNvPr id="51" name="Rectangle 50"/>
            <p:cNvSpPr/>
            <p:nvPr/>
          </p:nvSpPr>
          <p:spPr>
            <a:xfrm>
              <a:off x="2775482" y="4714371"/>
              <a:ext cx="946093" cy="461665"/>
            </a:xfrm>
            <a:prstGeom prst="rect">
              <a:avLst/>
            </a:prstGeom>
          </p:spPr>
          <p:txBody>
            <a:bodyPr wrap="none">
              <a:spAutoFit/>
            </a:bodyPr>
            <a:lstStyle/>
            <a:p>
              <a:r>
                <a:rPr lang="en-US" altLang="x-none" dirty="0" err="1">
                  <a:latin typeface="Times New Roman" charset="0"/>
                </a:rPr>
                <a:t>snd</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endParaRPr lang="en-US" baseline="-25000" dirty="0"/>
            </a:p>
          </p:txBody>
        </p:sp>
        <p:grpSp>
          <p:nvGrpSpPr>
            <p:cNvPr id="52" name="Group 6"/>
            <p:cNvGrpSpPr>
              <a:grpSpLocks/>
            </p:cNvGrpSpPr>
            <p:nvPr/>
          </p:nvGrpSpPr>
          <p:grpSpPr bwMode="auto">
            <a:xfrm>
              <a:off x="5762946" y="3874593"/>
              <a:ext cx="2114433" cy="506412"/>
              <a:chOff x="1032" y="2092"/>
              <a:chExt cx="678" cy="319"/>
            </a:xfrm>
          </p:grpSpPr>
          <p:sp>
            <p:nvSpPr>
              <p:cNvPr id="53"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54" name="Text Box 8"/>
              <p:cNvSpPr txBox="1">
                <a:spLocks noChangeArrowheads="1"/>
              </p:cNvSpPr>
              <p:nvPr/>
            </p:nvSpPr>
            <p:spPr bwMode="auto">
              <a:xfrm>
                <a:off x="1076" y="2097"/>
                <a:ext cx="6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  </a:t>
                </a:r>
                <a:r>
                  <a:rPr lang="en-US" altLang="x-none" sz="1600" dirty="0">
                    <a:latin typeface="Times New Roman" charset="0"/>
                  </a:rPr>
                  <a:t>ACK</a:t>
                </a:r>
                <a:endParaRPr lang="en-US" altLang="x-none" dirty="0">
                  <a:latin typeface="Times New Roman" charset="0"/>
                </a:endParaRPr>
              </a:p>
            </p:txBody>
          </p:sp>
        </p:grpSp>
        <p:sp>
          <p:nvSpPr>
            <p:cNvPr id="55" name="Freeform 30"/>
            <p:cNvSpPr>
              <a:spLocks/>
            </p:cNvSpPr>
            <p:nvPr/>
          </p:nvSpPr>
          <p:spPr bwMode="auto">
            <a:xfrm rot="19191620" flipV="1">
              <a:off x="5150533" y="4396877"/>
              <a:ext cx="704298" cy="45719"/>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Rectangle 55"/>
            <p:cNvSpPr/>
            <p:nvPr/>
          </p:nvSpPr>
          <p:spPr>
            <a:xfrm rot="18856404">
              <a:off x="4757140" y="3845455"/>
              <a:ext cx="910827" cy="707886"/>
            </a:xfrm>
            <a:prstGeom prst="rect">
              <a:avLst/>
            </a:prstGeom>
          </p:spPr>
          <p:txBody>
            <a:bodyPr wrap="none">
              <a:spAutoFit/>
            </a:bodyPr>
            <a:lstStyle/>
            <a:p>
              <a:pPr algn="ctr"/>
              <a:r>
                <a:rPr lang="en-US" altLang="x-none" dirty="0" err="1">
                  <a:latin typeface="Times New Roman" charset="0"/>
                </a:rPr>
                <a:t>rcv</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br>
                <a:rPr lang="en-US" altLang="x-none" baseline="-25000" dirty="0">
                  <a:latin typeface="Times New Roman" charset="0"/>
                </a:rPr>
              </a:br>
              <a:r>
                <a:rPr lang="en-US" altLang="x-none" baseline="-25000" dirty="0">
                  <a:latin typeface="Times New Roman" charset="0"/>
                </a:rPr>
                <a:t>del</a:t>
              </a:r>
              <a:endParaRPr lang="en-US" baseline="-25000" dirty="0"/>
            </a:p>
          </p:txBody>
        </p:sp>
        <p:sp>
          <p:nvSpPr>
            <p:cNvPr id="57" name="Rectangle 56"/>
            <p:cNvSpPr/>
            <p:nvPr/>
          </p:nvSpPr>
          <p:spPr>
            <a:xfrm rot="2341960">
              <a:off x="4841288" y="5139572"/>
              <a:ext cx="1055097" cy="461665"/>
            </a:xfrm>
            <a:prstGeom prst="rect">
              <a:avLst/>
            </a:prstGeom>
          </p:spPr>
          <p:txBody>
            <a:bodyPr wrap="none">
              <a:spAutoFit/>
            </a:bodyPr>
            <a:lstStyle/>
            <a:p>
              <a:r>
                <a:rPr lang="en-US" altLang="x-none" dirty="0" err="1">
                  <a:latin typeface="Times New Roman" charset="0"/>
                </a:rPr>
                <a:t>rcv</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endParaRPr lang="en-US" baseline="-25000" dirty="0"/>
            </a:p>
          </p:txBody>
        </p:sp>
        <p:sp>
          <p:nvSpPr>
            <p:cNvPr id="58" name="Freeform 30"/>
            <p:cNvSpPr>
              <a:spLocks/>
            </p:cNvSpPr>
            <p:nvPr/>
          </p:nvSpPr>
          <p:spPr bwMode="auto">
            <a:xfrm rot="2387330">
              <a:off x="5178610" y="5222114"/>
              <a:ext cx="773643" cy="51006"/>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9" name="Group 6"/>
            <p:cNvGrpSpPr>
              <a:grpSpLocks/>
            </p:cNvGrpSpPr>
            <p:nvPr/>
          </p:nvGrpSpPr>
          <p:grpSpPr bwMode="auto">
            <a:xfrm>
              <a:off x="5867074" y="5202992"/>
              <a:ext cx="1905485" cy="506412"/>
              <a:chOff x="1032" y="2092"/>
              <a:chExt cx="611" cy="319"/>
            </a:xfrm>
          </p:grpSpPr>
          <p:sp>
            <p:nvSpPr>
              <p:cNvPr id="60"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61" name="Text Box 8"/>
              <p:cNvSpPr txBox="1">
                <a:spLocks noChangeArrowheads="1"/>
              </p:cNvSpPr>
              <p:nvPr/>
            </p:nvSpPr>
            <p:spPr bwMode="auto">
              <a:xfrm>
                <a:off x="1076" y="2097"/>
                <a:ext cx="4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  </a:t>
                </a:r>
                <a:r>
                  <a:rPr lang="en-US" altLang="x-none" sz="1600" dirty="0">
                    <a:latin typeface="Times New Roman" charset="0"/>
                  </a:rPr>
                  <a:t>NAK</a:t>
                </a:r>
                <a:endParaRPr lang="en-US" altLang="x-none" dirty="0">
                  <a:latin typeface="Times New Roman" charset="0"/>
                </a:endParaRPr>
              </a:p>
            </p:txBody>
          </p:sp>
        </p:grpSp>
        <p:sp>
          <p:nvSpPr>
            <p:cNvPr id="62" name="Rectangle 61"/>
            <p:cNvSpPr/>
            <p:nvPr/>
          </p:nvSpPr>
          <p:spPr>
            <a:xfrm>
              <a:off x="7954685" y="3846193"/>
              <a:ext cx="492443" cy="461665"/>
            </a:xfrm>
            <a:prstGeom prst="rect">
              <a:avLst/>
            </a:prstGeom>
          </p:spPr>
          <p:txBody>
            <a:bodyPr wrap="none">
              <a:spAutoFit/>
            </a:bodyPr>
            <a:lstStyle/>
            <a:p>
              <a:r>
                <a:rPr lang="mr-IN" altLang="x-none" dirty="0">
                  <a:latin typeface="Times New Roman" charset="0"/>
                </a:rPr>
                <a:t>…</a:t>
              </a:r>
              <a:endParaRPr lang="en-US" dirty="0"/>
            </a:p>
          </p:txBody>
        </p:sp>
        <p:sp>
          <p:nvSpPr>
            <p:cNvPr id="63" name="Rectangle 62"/>
            <p:cNvSpPr/>
            <p:nvPr/>
          </p:nvSpPr>
          <p:spPr>
            <a:xfrm>
              <a:off x="7954685" y="5178405"/>
              <a:ext cx="492443" cy="461665"/>
            </a:xfrm>
            <a:prstGeom prst="rect">
              <a:avLst/>
            </a:prstGeom>
          </p:spPr>
          <p:txBody>
            <a:bodyPr wrap="none">
              <a:spAutoFit/>
            </a:bodyPr>
            <a:lstStyle/>
            <a:p>
              <a:r>
                <a:rPr lang="mr-IN" altLang="x-none" dirty="0">
                  <a:latin typeface="Times New Roman" charset="0"/>
                </a:rPr>
                <a:t>…</a:t>
              </a:r>
              <a:endParaRPr lang="en-US" dirty="0"/>
            </a:p>
          </p:txBody>
        </p:sp>
      </p:grpSp>
      <p:sp>
        <p:nvSpPr>
          <p:cNvPr id="33" name="Slide Number Placeholder 4">
            <a:extLst>
              <a:ext uri="{FF2B5EF4-FFF2-40B4-BE49-F238E27FC236}">
                <a16:creationId xmlns:a16="http://schemas.microsoft.com/office/drawing/2014/main" id="{7BFCC5E3-0B68-1042-8F0B-9E1F89BA74AF}"/>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6</a:t>
            </a:fld>
            <a:endParaRPr lang="en-US" altLang="x-none" sz="1400" dirty="0">
              <a:latin typeface="Times New Roman" charset="0"/>
            </a:endParaRPr>
          </a:p>
        </p:txBody>
      </p:sp>
    </p:spTree>
    <p:extLst>
      <p:ext uri="{BB962C8B-B14F-4D97-AF65-F5344CB8AC3E}">
        <p14:creationId xmlns:p14="http://schemas.microsoft.com/office/powerpoint/2010/main" val="99305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3456951-CD08-2C4A-99EC-F4F5C16F1664}" type="slidenum">
              <a:rPr lang="en-US" altLang="x-none" sz="1400">
                <a:solidFill>
                  <a:srgbClr val="000000"/>
                </a:solidFill>
                <a:latin typeface="Times New Roman" charset="0"/>
              </a:rPr>
              <a:pPr>
                <a:spcBef>
                  <a:spcPct val="0"/>
                </a:spcBef>
                <a:buClrTx/>
                <a:buSzTx/>
                <a:buFontTx/>
                <a:buNone/>
              </a:pPr>
              <a:t>60</a:t>
            </a:fld>
            <a:endParaRPr lang="en-US" altLang="x-none" sz="1400">
              <a:solidFill>
                <a:srgbClr val="000000"/>
              </a:solidFill>
              <a:latin typeface="Times New Roman" charset="0"/>
            </a:endParaRPr>
          </a:p>
        </p:txBody>
      </p:sp>
      <p:sp>
        <p:nvSpPr>
          <p:cNvPr id="164866" name="Text Box 2"/>
          <p:cNvSpPr txBox="1">
            <a:spLocks noChangeArrowheads="1"/>
          </p:cNvSpPr>
          <p:nvPr/>
        </p:nvSpPr>
        <p:spPr bwMode="auto">
          <a:xfrm>
            <a:off x="609600" y="1600200"/>
            <a:ext cx="7191375" cy="38846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 </a:t>
            </a:r>
            <a:r>
              <a:rPr lang="en-US" altLang="x-none" sz="1800">
                <a:solidFill>
                  <a:srgbClr val="FF0000"/>
                </a:solidFill>
                <a:latin typeface="Arial" charset="0"/>
              </a:rPr>
              <a:t>event:</a:t>
            </a:r>
            <a:r>
              <a:rPr lang="en-US" altLang="x-none" sz="1800">
                <a:solidFill>
                  <a:srgbClr val="000000"/>
                </a:solidFill>
                <a:latin typeface="Arial" charset="0"/>
              </a:rPr>
              <a:t> ACK received, with ACK field value of y </a:t>
            </a:r>
          </a:p>
          <a:p>
            <a:pPr>
              <a:spcBef>
                <a:spcPct val="0"/>
              </a:spcBef>
              <a:buClrTx/>
              <a:buSzTx/>
              <a:buFontTx/>
              <a:buNone/>
            </a:pPr>
            <a:r>
              <a:rPr lang="en-US" altLang="x-none" sz="1800">
                <a:solidFill>
                  <a:srgbClr val="000000"/>
                </a:solidFill>
                <a:latin typeface="Arial" charset="0"/>
              </a:rPr>
              <a:t>                 if (y &gt; SendBase) {</a:t>
            </a:r>
            <a:endParaRPr lang="en-US" altLang="zh-CN" sz="1800">
              <a:solidFill>
                <a:srgbClr val="000000"/>
              </a:solidFill>
              <a:latin typeface="Arial" charset="0"/>
              <a:ea typeface="宋体" charset="-122"/>
            </a:endParaRPr>
          </a:p>
          <a:p>
            <a:pPr>
              <a:spcBef>
                <a:spcPct val="0"/>
              </a:spcBef>
              <a:buClrTx/>
              <a:buSzTx/>
              <a:buFontTx/>
              <a:buNone/>
            </a:pPr>
            <a:r>
              <a:rPr lang="en-US" altLang="zh-CN" sz="1800">
                <a:solidFill>
                  <a:srgbClr val="000000"/>
                </a:solidFill>
                <a:latin typeface="Arial" charset="0"/>
                <a:ea typeface="宋体" charset="-122"/>
              </a:rPr>
              <a:t>                       …</a:t>
            </a:r>
            <a:r>
              <a:rPr lang="en-US" altLang="x-none" sz="1800">
                <a:solidFill>
                  <a:srgbClr val="000000"/>
                </a:solidFill>
                <a:latin typeface="Arial" charset="0"/>
                <a:ea typeface="宋体" charset="-122"/>
              </a:rPr>
              <a:t> </a:t>
            </a:r>
          </a:p>
          <a:p>
            <a:pPr>
              <a:spcBef>
                <a:spcPct val="0"/>
              </a:spcBef>
              <a:buClrTx/>
              <a:buSzTx/>
              <a:buFontTx/>
              <a:buNone/>
            </a:pPr>
            <a:r>
              <a:rPr lang="en-US" altLang="x-none" sz="1800">
                <a:solidFill>
                  <a:srgbClr val="000000"/>
                </a:solidFill>
                <a:latin typeface="Arial" charset="0"/>
                <a:ea typeface="宋体" charset="-122"/>
              </a:rPr>
              <a:t>                       SendBase = y</a:t>
            </a:r>
          </a:p>
          <a:p>
            <a:pPr>
              <a:spcBef>
                <a:spcPct val="0"/>
              </a:spcBef>
              <a:buClrTx/>
              <a:buSzTx/>
              <a:buFontTx/>
              <a:buNone/>
            </a:pPr>
            <a:r>
              <a:rPr lang="en-US" altLang="x-none" sz="1800">
                <a:solidFill>
                  <a:srgbClr val="000000"/>
                </a:solidFill>
                <a:latin typeface="Arial" charset="0"/>
                <a:ea typeface="宋体" charset="-122"/>
              </a:rPr>
              <a:t>                       if (there are currently not-yet-acknowledged segments)</a:t>
            </a:r>
          </a:p>
          <a:p>
            <a:pPr>
              <a:spcBef>
                <a:spcPct val="0"/>
              </a:spcBef>
              <a:buClrTx/>
              <a:buSzTx/>
              <a:buFontTx/>
              <a:buNone/>
            </a:pPr>
            <a:r>
              <a:rPr lang="en-US" altLang="x-none" sz="1800">
                <a:solidFill>
                  <a:srgbClr val="000000"/>
                </a:solidFill>
                <a:latin typeface="Arial" charset="0"/>
                <a:ea typeface="宋体" charset="-122"/>
              </a:rPr>
              <a:t>                             start timer </a:t>
            </a:r>
            <a:endParaRPr lang="en-US" altLang="zh-CN" sz="1800">
              <a:solidFill>
                <a:srgbClr val="000000"/>
              </a:solidFill>
              <a:latin typeface="Arial" charset="0"/>
              <a:ea typeface="宋体" charset="-122"/>
            </a:endParaRPr>
          </a:p>
          <a:p>
            <a:pPr>
              <a:spcBef>
                <a:spcPct val="0"/>
              </a:spcBef>
              <a:buClrTx/>
              <a:buSzTx/>
              <a:buFontTx/>
              <a:buNone/>
            </a:pPr>
            <a:r>
              <a:rPr lang="en-US" altLang="zh-CN" sz="1800">
                <a:solidFill>
                  <a:srgbClr val="000000"/>
                </a:solidFill>
                <a:latin typeface="Arial" charset="0"/>
                <a:ea typeface="宋体" charset="-122"/>
              </a:rPr>
              <a:t>                       …</a:t>
            </a:r>
            <a:endParaRPr lang="en-US" altLang="x-none" sz="1800">
              <a:solidFill>
                <a:srgbClr val="000000"/>
              </a:solidFill>
              <a:latin typeface="Arial" charset="0"/>
              <a:ea typeface="宋体" charset="-122"/>
            </a:endParaRPr>
          </a:p>
          <a:p>
            <a:pPr>
              <a:spcBef>
                <a:spcPct val="0"/>
              </a:spcBef>
              <a:buClrTx/>
              <a:buSzTx/>
              <a:buFontTx/>
              <a:buNone/>
            </a:pPr>
            <a:r>
              <a:rPr lang="en-US" altLang="x-none" sz="1800">
                <a:solidFill>
                  <a:srgbClr val="000000"/>
                </a:solidFill>
                <a:latin typeface="Arial" charset="0"/>
                <a:ea typeface="宋体" charset="-122"/>
              </a:rPr>
              <a:t>                     } </a:t>
            </a:r>
          </a:p>
          <a:p>
            <a:pPr>
              <a:spcBef>
                <a:spcPct val="0"/>
              </a:spcBef>
              <a:buClrTx/>
              <a:buSzTx/>
              <a:buFontTx/>
              <a:buNone/>
            </a:pPr>
            <a:r>
              <a:rPr lang="en-US" altLang="x-none" sz="1800">
                <a:solidFill>
                  <a:srgbClr val="000000"/>
                </a:solidFill>
                <a:latin typeface="Arial" charset="0"/>
                <a:ea typeface="宋体" charset="-122"/>
              </a:rPr>
              <a:t>                 else { </a:t>
            </a:r>
          </a:p>
          <a:p>
            <a:pPr>
              <a:spcBef>
                <a:spcPct val="0"/>
              </a:spcBef>
              <a:buClrTx/>
              <a:buSzTx/>
              <a:buFontTx/>
              <a:buNone/>
            </a:pPr>
            <a:r>
              <a:rPr lang="en-US" altLang="x-none" sz="1800">
                <a:solidFill>
                  <a:srgbClr val="000000"/>
                </a:solidFill>
                <a:latin typeface="Arial" charset="0"/>
                <a:ea typeface="宋体" charset="-122"/>
              </a:rPr>
              <a:t>                         increment count of dup ACKs received for y</a:t>
            </a:r>
          </a:p>
          <a:p>
            <a:pPr>
              <a:spcBef>
                <a:spcPct val="0"/>
              </a:spcBef>
              <a:buClrTx/>
              <a:buSzTx/>
              <a:buFontTx/>
              <a:buNone/>
            </a:pPr>
            <a:r>
              <a:rPr lang="en-US" altLang="x-none" sz="1800">
                <a:solidFill>
                  <a:srgbClr val="000000"/>
                </a:solidFill>
                <a:latin typeface="Arial" charset="0"/>
                <a:ea typeface="宋体" charset="-122"/>
              </a:rPr>
              <a:t>                         if (count of dup ACKs received for y = 3) {</a:t>
            </a:r>
          </a:p>
          <a:p>
            <a:pPr>
              <a:spcBef>
                <a:spcPct val="0"/>
              </a:spcBef>
              <a:buClrTx/>
              <a:buSzTx/>
              <a:buFontTx/>
              <a:buNone/>
            </a:pPr>
            <a:r>
              <a:rPr lang="en-US" altLang="x-none" sz="1800">
                <a:solidFill>
                  <a:srgbClr val="000000"/>
                </a:solidFill>
                <a:latin typeface="Arial" charset="0"/>
                <a:ea typeface="宋体" charset="-122"/>
              </a:rPr>
              <a:t>                               resend segment with sequence number y</a:t>
            </a:r>
          </a:p>
          <a:p>
            <a:pPr>
              <a:spcBef>
                <a:spcPct val="0"/>
              </a:spcBef>
              <a:buClrTx/>
              <a:buSzTx/>
              <a:buFontTx/>
              <a:buNone/>
            </a:pPr>
            <a:r>
              <a:rPr lang="en-US" altLang="x-none" sz="1800">
                <a:solidFill>
                  <a:srgbClr val="000000"/>
                </a:solidFill>
                <a:latin typeface="Arial" charset="0"/>
                <a:ea typeface="宋体" charset="-122"/>
              </a:rPr>
              <a:t>                          </a:t>
            </a:r>
            <a:r>
              <a:rPr lang="en-US" altLang="zh-CN" sz="1800">
                <a:solidFill>
                  <a:srgbClr val="000000"/>
                </a:solidFill>
                <a:latin typeface="Arial" charset="0"/>
                <a:ea typeface="宋体" charset="-122"/>
              </a:rPr>
              <a:t>…</a:t>
            </a:r>
            <a:r>
              <a:rPr lang="en-US" altLang="x-none" sz="1600">
                <a:solidFill>
                  <a:srgbClr val="000000"/>
                </a:solidFill>
                <a:latin typeface="Arial" charset="0"/>
                <a:ea typeface="宋体" charset="-122"/>
              </a:rPr>
              <a:t>         </a:t>
            </a:r>
            <a:endParaRPr lang="en-US" altLang="x-none" sz="1600">
              <a:solidFill>
                <a:srgbClr val="000000"/>
              </a:solidFill>
              <a:latin typeface="Times New Roman" charset="0"/>
              <a:ea typeface="宋体" charset="-122"/>
            </a:endParaRPr>
          </a:p>
        </p:txBody>
      </p:sp>
      <p:sp>
        <p:nvSpPr>
          <p:cNvPr id="164867" name="Rectangle 3"/>
          <p:cNvSpPr>
            <a:spLocks noGrp="1" noChangeArrowheads="1"/>
          </p:cNvSpPr>
          <p:nvPr>
            <p:ph type="title"/>
          </p:nvPr>
        </p:nvSpPr>
        <p:spPr/>
        <p:txBody>
          <a:bodyPr/>
          <a:lstStyle/>
          <a:p>
            <a:r>
              <a:rPr lang="en-US" altLang="x-none">
                <a:ea typeface="ＭＳ Ｐゴシック" charset="-128"/>
              </a:rPr>
              <a:t>Fast Retransmit:</a:t>
            </a:r>
          </a:p>
        </p:txBody>
      </p:sp>
      <p:sp>
        <p:nvSpPr>
          <p:cNvPr id="164868" name="Text Box 4"/>
          <p:cNvSpPr txBox="1">
            <a:spLocks noChangeArrowheads="1"/>
          </p:cNvSpPr>
          <p:nvPr/>
        </p:nvSpPr>
        <p:spPr bwMode="auto">
          <a:xfrm>
            <a:off x="212725" y="5653088"/>
            <a:ext cx="269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 duplicate ACK for </a:t>
            </a:r>
          </a:p>
          <a:p>
            <a:pPr>
              <a:spcBef>
                <a:spcPct val="0"/>
              </a:spcBef>
              <a:buClrTx/>
              <a:buSzTx/>
              <a:buFontTx/>
              <a:buNone/>
            </a:pPr>
            <a:r>
              <a:rPr lang="en-US" altLang="x-none" sz="1800">
                <a:solidFill>
                  <a:srgbClr val="FF0000"/>
                </a:solidFill>
              </a:rPr>
              <a:t>already ACKed segment</a:t>
            </a:r>
            <a:endParaRPr lang="en-US" altLang="x-none" sz="1600">
              <a:solidFill>
                <a:srgbClr val="000000"/>
              </a:solidFill>
            </a:endParaRPr>
          </a:p>
        </p:txBody>
      </p:sp>
      <p:sp>
        <p:nvSpPr>
          <p:cNvPr id="164869" name="Line 5"/>
          <p:cNvSpPr>
            <a:spLocks noChangeShapeType="1"/>
          </p:cNvSpPr>
          <p:nvPr/>
        </p:nvSpPr>
        <p:spPr bwMode="auto">
          <a:xfrm flipV="1">
            <a:off x="1128713" y="4303713"/>
            <a:ext cx="833437" cy="13890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0" name="Text Box 6"/>
          <p:cNvSpPr txBox="1">
            <a:spLocks noChangeArrowheads="1"/>
          </p:cNvSpPr>
          <p:nvPr/>
        </p:nvSpPr>
        <p:spPr bwMode="auto">
          <a:xfrm>
            <a:off x="3895725" y="6032500"/>
            <a:ext cx="185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fast retransmit</a:t>
            </a:r>
            <a:endParaRPr lang="en-US" altLang="x-none" sz="1600">
              <a:solidFill>
                <a:srgbClr val="000000"/>
              </a:solidFill>
            </a:endParaRPr>
          </a:p>
        </p:txBody>
      </p:sp>
      <p:sp>
        <p:nvSpPr>
          <p:cNvPr id="164871" name="Line 7"/>
          <p:cNvSpPr>
            <a:spLocks noChangeShapeType="1"/>
          </p:cNvSpPr>
          <p:nvPr/>
        </p:nvSpPr>
        <p:spPr bwMode="auto">
          <a:xfrm flipH="1" flipV="1">
            <a:off x="4416425" y="5181600"/>
            <a:ext cx="4572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C83B45-6F86-2B47-85F5-366FBCD43AA9}" type="slidenum">
              <a:rPr lang="en-US" altLang="x-none" sz="1400">
                <a:solidFill>
                  <a:srgbClr val="000000"/>
                </a:solidFill>
                <a:latin typeface="Times New Roman" charset="0"/>
              </a:rPr>
              <a:pPr>
                <a:spcBef>
                  <a:spcPct val="0"/>
                </a:spcBef>
                <a:buClrTx/>
                <a:buSzTx/>
                <a:buFontTx/>
                <a:buNone/>
              </a:pPr>
              <a:t>61</a:t>
            </a:fld>
            <a:endParaRPr lang="en-US" altLang="x-none" sz="1400">
              <a:solidFill>
                <a:srgbClr val="000000"/>
              </a:solidFill>
              <a:latin typeface="Times New Roman" charset="0"/>
            </a:endParaRPr>
          </a:p>
        </p:txBody>
      </p:sp>
      <p:sp>
        <p:nvSpPr>
          <p:cNvPr id="166914" name="Rectangle 2"/>
          <p:cNvSpPr>
            <a:spLocks noGrp="1" noChangeArrowheads="1"/>
          </p:cNvSpPr>
          <p:nvPr>
            <p:ph type="title"/>
          </p:nvPr>
        </p:nvSpPr>
        <p:spPr>
          <a:xfrm>
            <a:off x="246063" y="933450"/>
            <a:ext cx="3038475" cy="3071813"/>
          </a:xfrm>
        </p:spPr>
        <p:txBody>
          <a:bodyPr/>
          <a:lstStyle/>
          <a:p>
            <a:r>
              <a:rPr lang="en-US" altLang="x-none">
                <a:ea typeface="ＭＳ Ｐゴシック" charset="-128"/>
              </a:rPr>
              <a:t>TCP: reliable data transfer</a:t>
            </a:r>
          </a:p>
        </p:txBody>
      </p:sp>
      <p:sp>
        <p:nvSpPr>
          <p:cNvPr id="231427" name="Text Box 3"/>
          <p:cNvSpPr txBox="1">
            <a:spLocks noChangeArrowheads="1"/>
          </p:cNvSpPr>
          <p:nvPr/>
        </p:nvSpPr>
        <p:spPr bwMode="auto">
          <a:xfrm>
            <a:off x="2495550" y="44450"/>
            <a:ext cx="6492875" cy="6770688"/>
          </a:xfrm>
          <a:prstGeom prst="rect">
            <a:avLst/>
          </a:prstGeom>
          <a:solidFill>
            <a:schemeClr val="bg1"/>
          </a:solidFill>
          <a:ln w="9525">
            <a:solidFill>
              <a:schemeClr val="tx1"/>
            </a:solidFill>
            <a:miter lim="800000"/>
            <a:headEnd/>
            <a:tailEnd/>
          </a:ln>
        </p:spPr>
        <p:txBody>
          <a:bodyPr>
            <a:spAutoFit/>
          </a:bodyPr>
          <a:lstStyle>
            <a:lvl1pPr marL="457200" indent="-4572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00</a:t>
            </a:r>
            <a:r>
              <a:rPr lang="en-US" altLang="x-none" sz="1200">
                <a:solidFill>
                  <a:srgbClr val="000000"/>
                </a:solidFill>
                <a:latin typeface="Arial" charset="0"/>
              </a:rPr>
              <a:t>    </a:t>
            </a:r>
            <a:r>
              <a:rPr lang="en-US" altLang="x-none" sz="1400">
                <a:solidFill>
                  <a:srgbClr val="000000"/>
                </a:solidFill>
                <a:latin typeface="Arial" charset="0"/>
              </a:rPr>
              <a:t>sendbase = initial_sequence number agreed by TWH</a:t>
            </a:r>
          </a:p>
          <a:p>
            <a:pPr>
              <a:spcBef>
                <a:spcPct val="0"/>
              </a:spcBef>
              <a:buClrTx/>
              <a:buSzTx/>
              <a:buFontTx/>
              <a:buNone/>
            </a:pPr>
            <a:r>
              <a:rPr lang="en-US" altLang="x-none" sz="1400">
                <a:solidFill>
                  <a:srgbClr val="000000"/>
                </a:solidFill>
                <a:latin typeface="Arial" charset="0"/>
              </a:rPr>
              <a:t>01    nextseqnum = initial_sequence number by TWH</a:t>
            </a:r>
          </a:p>
          <a:p>
            <a:pPr>
              <a:spcBef>
                <a:spcPct val="0"/>
              </a:spcBef>
              <a:buClrTx/>
              <a:buSzTx/>
              <a:buFontTx/>
              <a:buNone/>
            </a:pPr>
            <a:r>
              <a:rPr lang="en-US" altLang="x-none" sz="1400">
                <a:solidFill>
                  <a:srgbClr val="000000"/>
                </a:solidFill>
                <a:latin typeface="Arial" charset="0"/>
              </a:rPr>
              <a:t>02     </a:t>
            </a:r>
            <a:r>
              <a:rPr lang="en-US" altLang="x-none" sz="1400">
                <a:solidFill>
                  <a:srgbClr val="3333CC"/>
                </a:solidFill>
                <a:latin typeface="Arial" charset="0"/>
              </a:rPr>
              <a:t>loop (forever) {</a:t>
            </a: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03       </a:t>
            </a:r>
            <a:r>
              <a:rPr lang="en-US" altLang="x-none" sz="1400">
                <a:solidFill>
                  <a:srgbClr val="FF0000"/>
                </a:solidFill>
                <a:latin typeface="Arial" charset="0"/>
              </a:rPr>
              <a:t>switch(event)</a:t>
            </a: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04       </a:t>
            </a:r>
            <a:r>
              <a:rPr lang="en-US" altLang="x-none" sz="1400">
                <a:solidFill>
                  <a:srgbClr val="FF0000"/>
                </a:solidFill>
                <a:latin typeface="Arial" charset="0"/>
              </a:rPr>
              <a:t>event:</a:t>
            </a:r>
            <a:r>
              <a:rPr lang="en-US" altLang="x-none" sz="1400">
                <a:solidFill>
                  <a:srgbClr val="000000"/>
                </a:solidFill>
                <a:latin typeface="Arial" charset="0"/>
              </a:rPr>
              <a:t> data received from application above</a:t>
            </a:r>
          </a:p>
          <a:p>
            <a:pPr>
              <a:spcBef>
                <a:spcPct val="0"/>
              </a:spcBef>
              <a:buClrTx/>
              <a:buSzTx/>
              <a:buFontTx/>
              <a:buNone/>
            </a:pPr>
            <a:r>
              <a:rPr lang="en-US" altLang="x-none" sz="1400">
                <a:solidFill>
                  <a:srgbClr val="000000"/>
                </a:solidFill>
                <a:latin typeface="Arial" charset="0"/>
              </a:rPr>
              <a:t>05                  </a:t>
            </a:r>
            <a:r>
              <a:rPr lang="en-US" altLang="x-none" sz="1400" b="1">
                <a:solidFill>
                  <a:srgbClr val="000000"/>
                </a:solidFill>
                <a:latin typeface="Arial" charset="0"/>
              </a:rPr>
              <a:t>if</a:t>
            </a:r>
            <a:r>
              <a:rPr lang="en-US" altLang="x-none" sz="1400">
                <a:solidFill>
                  <a:srgbClr val="000000"/>
                </a:solidFill>
                <a:latin typeface="Arial" charset="0"/>
              </a:rPr>
              <a:t> (window allows send)</a:t>
            </a:r>
          </a:p>
          <a:p>
            <a:pPr>
              <a:spcBef>
                <a:spcPct val="0"/>
              </a:spcBef>
              <a:buClrTx/>
              <a:buSzTx/>
              <a:buFontTx/>
              <a:buNone/>
            </a:pPr>
            <a:r>
              <a:rPr lang="en-US" altLang="x-none" sz="1400">
                <a:solidFill>
                  <a:srgbClr val="000000"/>
                </a:solidFill>
                <a:latin typeface="Arial" charset="0"/>
              </a:rPr>
              <a:t>06                     create TCP segment with sequence number nextseqnum</a:t>
            </a:r>
          </a:p>
          <a:p>
            <a:pPr>
              <a:spcBef>
                <a:spcPct val="0"/>
              </a:spcBef>
              <a:buClrTx/>
              <a:buSzTx/>
              <a:buFontTx/>
              <a:buNone/>
            </a:pPr>
            <a:r>
              <a:rPr lang="en-US" altLang="x-none" sz="1400">
                <a:solidFill>
                  <a:srgbClr val="000000"/>
                </a:solidFill>
                <a:latin typeface="Arial" charset="0"/>
              </a:rPr>
              <a:t>06                     </a:t>
            </a:r>
            <a:r>
              <a:rPr lang="en-US" altLang="x-none" sz="1400" b="1">
                <a:solidFill>
                  <a:srgbClr val="000000"/>
                </a:solidFill>
                <a:latin typeface="Arial" charset="0"/>
              </a:rPr>
              <a:t>if</a:t>
            </a:r>
            <a:r>
              <a:rPr lang="en-US" altLang="x-none" sz="1400">
                <a:solidFill>
                  <a:srgbClr val="000000"/>
                </a:solidFill>
                <a:latin typeface="Arial" charset="0"/>
              </a:rPr>
              <a:t> (no timer) start timer</a:t>
            </a:r>
          </a:p>
          <a:p>
            <a:pPr>
              <a:spcBef>
                <a:spcPct val="0"/>
              </a:spcBef>
              <a:buClrTx/>
              <a:buSzTx/>
              <a:buFontTx/>
              <a:buNone/>
            </a:pPr>
            <a:r>
              <a:rPr lang="en-US" altLang="x-none" sz="1400">
                <a:solidFill>
                  <a:srgbClr val="000000"/>
                </a:solidFill>
                <a:latin typeface="Arial" charset="0"/>
              </a:rPr>
              <a:t>07                     pass segment to IP</a:t>
            </a:r>
          </a:p>
          <a:p>
            <a:pPr>
              <a:spcBef>
                <a:spcPct val="0"/>
              </a:spcBef>
              <a:buClrTx/>
              <a:buSzTx/>
              <a:buFontTx/>
              <a:buNone/>
            </a:pPr>
            <a:r>
              <a:rPr lang="en-US" altLang="x-none" sz="1400">
                <a:solidFill>
                  <a:srgbClr val="000000"/>
                </a:solidFill>
                <a:latin typeface="Arial" charset="0"/>
              </a:rPr>
              <a:t>08                     nextseqnum = nextseqnum + length(data)</a:t>
            </a:r>
            <a:br>
              <a:rPr lang="en-US" altLang="x-none" sz="1400">
                <a:solidFill>
                  <a:srgbClr val="000000"/>
                </a:solidFill>
                <a:latin typeface="Arial" charset="0"/>
              </a:rPr>
            </a:br>
            <a:r>
              <a:rPr lang="en-US" altLang="x-none" sz="1400">
                <a:solidFill>
                  <a:srgbClr val="000000"/>
                </a:solidFill>
                <a:latin typeface="Arial" charset="0"/>
              </a:rPr>
              <a:t>             </a:t>
            </a:r>
            <a:r>
              <a:rPr lang="en-US" altLang="x-none" sz="1400" b="1">
                <a:solidFill>
                  <a:srgbClr val="000000"/>
                </a:solidFill>
                <a:latin typeface="Arial" charset="0"/>
              </a:rPr>
              <a:t>else</a:t>
            </a:r>
            <a:r>
              <a:rPr lang="en-US" altLang="x-none" sz="1400">
                <a:solidFill>
                  <a:srgbClr val="000000"/>
                </a:solidFill>
                <a:latin typeface="Arial" charset="0"/>
              </a:rPr>
              <a:t> put packet in buffer</a:t>
            </a:r>
          </a:p>
          <a:p>
            <a:pPr>
              <a:spcBef>
                <a:spcPct val="0"/>
              </a:spcBef>
              <a:buClrTx/>
              <a:buSzTx/>
              <a:buFontTx/>
              <a:buNone/>
            </a:pPr>
            <a:r>
              <a:rPr lang="en-US" altLang="x-none" sz="1400">
                <a:solidFill>
                  <a:srgbClr val="000000"/>
                </a:solidFill>
                <a:latin typeface="Arial" charset="0"/>
              </a:rPr>
              <a:t>09        </a:t>
            </a:r>
            <a:r>
              <a:rPr lang="en-US" altLang="x-none" sz="1400">
                <a:solidFill>
                  <a:srgbClr val="FF0000"/>
                </a:solidFill>
                <a:latin typeface="Arial" charset="0"/>
              </a:rPr>
              <a:t>event:</a:t>
            </a:r>
            <a:r>
              <a:rPr lang="en-US" altLang="x-none" sz="1400">
                <a:solidFill>
                  <a:srgbClr val="000000"/>
                </a:solidFill>
                <a:latin typeface="Arial" charset="0"/>
              </a:rPr>
              <a:t> timer timeout for sendbase</a:t>
            </a:r>
          </a:p>
          <a:p>
            <a:pPr>
              <a:spcBef>
                <a:spcPct val="0"/>
              </a:spcBef>
              <a:buClrTx/>
              <a:buSzTx/>
              <a:buFontTx/>
              <a:buNone/>
            </a:pPr>
            <a:r>
              <a:rPr lang="en-US" altLang="x-none" sz="1400">
                <a:solidFill>
                  <a:srgbClr val="000000"/>
                </a:solidFill>
                <a:latin typeface="Arial" charset="0"/>
              </a:rPr>
              <a:t>10             retransmit segment</a:t>
            </a:r>
          </a:p>
          <a:p>
            <a:pPr>
              <a:spcBef>
                <a:spcPct val="0"/>
              </a:spcBef>
              <a:buClrTx/>
              <a:buSzTx/>
              <a:buFontTx/>
              <a:buNone/>
            </a:pPr>
            <a:r>
              <a:rPr lang="en-US" altLang="x-none" sz="1400">
                <a:solidFill>
                  <a:srgbClr val="000000"/>
                </a:solidFill>
                <a:latin typeface="Arial" charset="0"/>
              </a:rPr>
              <a:t>11             compute new timeout interval</a:t>
            </a:r>
          </a:p>
          <a:p>
            <a:pPr>
              <a:spcBef>
                <a:spcPct val="0"/>
              </a:spcBef>
              <a:buClrTx/>
              <a:buSzTx/>
              <a:buFontTx/>
              <a:buNone/>
            </a:pPr>
            <a:r>
              <a:rPr lang="en-US" altLang="x-none" sz="1400">
                <a:solidFill>
                  <a:srgbClr val="000000"/>
                </a:solidFill>
                <a:latin typeface="Arial" charset="0"/>
              </a:rPr>
              <a:t>12             restart timer</a:t>
            </a:r>
          </a:p>
          <a:p>
            <a:pPr>
              <a:spcBef>
                <a:spcPct val="0"/>
              </a:spcBef>
              <a:buClrTx/>
              <a:buSzTx/>
              <a:buFontTx/>
              <a:buNone/>
            </a:pPr>
            <a:r>
              <a:rPr lang="en-US" altLang="x-none" sz="1400">
                <a:solidFill>
                  <a:srgbClr val="000000"/>
                </a:solidFill>
                <a:latin typeface="Arial" charset="0"/>
              </a:rPr>
              <a:t>13        </a:t>
            </a:r>
            <a:r>
              <a:rPr lang="en-US" altLang="x-none" sz="1400">
                <a:solidFill>
                  <a:srgbClr val="FF0000"/>
                </a:solidFill>
                <a:latin typeface="Arial" charset="0"/>
              </a:rPr>
              <a:t>event:</a:t>
            </a:r>
            <a:r>
              <a:rPr lang="en-US" altLang="x-none" sz="1400">
                <a:solidFill>
                  <a:srgbClr val="000000"/>
                </a:solidFill>
                <a:latin typeface="Arial" charset="0"/>
              </a:rPr>
              <a:t> ACK received, with ACK field value of y </a:t>
            </a:r>
          </a:p>
          <a:p>
            <a:pPr>
              <a:spcBef>
                <a:spcPct val="0"/>
              </a:spcBef>
              <a:buClrTx/>
              <a:buSzTx/>
              <a:buFontTx/>
              <a:buNone/>
            </a:pPr>
            <a:r>
              <a:rPr lang="en-US" altLang="x-none" sz="1400">
                <a:solidFill>
                  <a:srgbClr val="000000"/>
                </a:solidFill>
                <a:latin typeface="Arial" charset="0"/>
              </a:rPr>
              <a:t>14             </a:t>
            </a:r>
            <a:r>
              <a:rPr lang="en-US" altLang="x-none" sz="1400" b="1">
                <a:solidFill>
                  <a:srgbClr val="000000"/>
                </a:solidFill>
                <a:latin typeface="Arial" charset="0"/>
              </a:rPr>
              <a:t>if</a:t>
            </a:r>
            <a:r>
              <a:rPr lang="en-US" altLang="x-none" sz="1400">
                <a:solidFill>
                  <a:srgbClr val="000000"/>
                </a:solidFill>
                <a:latin typeface="Arial" charset="0"/>
              </a:rPr>
              <a:t> (y &gt; sendbase) { /* cumulative ACK of all data up to y */ </a:t>
            </a:r>
          </a:p>
          <a:p>
            <a:pPr>
              <a:spcBef>
                <a:spcPct val="0"/>
              </a:spcBef>
              <a:buClrTx/>
              <a:buSzTx/>
              <a:buFontTx/>
              <a:buNone/>
            </a:pPr>
            <a:r>
              <a:rPr lang="en-US" altLang="x-none" sz="1400">
                <a:solidFill>
                  <a:srgbClr val="000000"/>
                </a:solidFill>
                <a:latin typeface="Arial" charset="0"/>
              </a:rPr>
              <a:t>15                  cancel the timer for sendbase</a:t>
            </a:r>
          </a:p>
          <a:p>
            <a:pPr>
              <a:spcBef>
                <a:spcPct val="0"/>
              </a:spcBef>
              <a:buClrTx/>
              <a:buSzTx/>
              <a:buFontTx/>
              <a:buAutoNum type="arabicPlain" startAt="16"/>
            </a:pPr>
            <a:r>
              <a:rPr lang="en-US" altLang="x-none" sz="1400">
                <a:solidFill>
                  <a:srgbClr val="000000"/>
                </a:solidFill>
                <a:latin typeface="Arial" charset="0"/>
              </a:rPr>
              <a:t>             sendbase = y</a:t>
            </a:r>
          </a:p>
          <a:p>
            <a:pPr>
              <a:spcBef>
                <a:spcPct val="0"/>
              </a:spcBef>
              <a:buClrTx/>
              <a:buSzTx/>
              <a:buFontTx/>
              <a:buAutoNum type="arabicPlain" startAt="16"/>
            </a:pPr>
            <a:r>
              <a:rPr lang="en-US" altLang="x-none" sz="1400">
                <a:solidFill>
                  <a:srgbClr val="000000"/>
                </a:solidFill>
                <a:latin typeface="Arial" charset="0"/>
              </a:rPr>
              <a:t>             if (no timer and packet pending) start timer for new sendbase</a:t>
            </a:r>
          </a:p>
          <a:p>
            <a:pPr>
              <a:spcBef>
                <a:spcPct val="0"/>
              </a:spcBef>
              <a:buClrTx/>
              <a:buSzTx/>
              <a:buFontTx/>
              <a:buAutoNum type="arabicPlain" startAt="17"/>
            </a:pPr>
            <a:r>
              <a:rPr lang="en-US" altLang="x-none" sz="1400">
                <a:solidFill>
                  <a:srgbClr val="000000"/>
                </a:solidFill>
                <a:latin typeface="Arial" charset="0"/>
              </a:rPr>
              <a:t>             while (there are segments and window allow)</a:t>
            </a:r>
          </a:p>
          <a:p>
            <a:pPr>
              <a:spcBef>
                <a:spcPct val="0"/>
              </a:spcBef>
              <a:buClrTx/>
              <a:buSzTx/>
              <a:buFontTx/>
              <a:buAutoNum type="arabicPlain" startAt="17"/>
            </a:pPr>
            <a:r>
              <a:rPr lang="en-US" altLang="x-none" sz="1400">
                <a:solidFill>
                  <a:srgbClr val="000000"/>
                </a:solidFill>
                <a:latin typeface="Arial" charset="0"/>
              </a:rPr>
              <a:t>                 sent a segment;</a:t>
            </a:r>
          </a:p>
          <a:p>
            <a:pPr>
              <a:spcBef>
                <a:spcPct val="0"/>
              </a:spcBef>
              <a:buClrTx/>
              <a:buSzTx/>
              <a:buFontTx/>
              <a:buNone/>
            </a:pPr>
            <a:r>
              <a:rPr lang="en-US" altLang="x-none" sz="1400">
                <a:solidFill>
                  <a:srgbClr val="000000"/>
                </a:solidFill>
                <a:latin typeface="Arial" charset="0"/>
              </a:rPr>
              <a:t>18             } </a:t>
            </a:r>
          </a:p>
          <a:p>
            <a:pPr>
              <a:spcBef>
                <a:spcPct val="0"/>
              </a:spcBef>
              <a:buClrTx/>
              <a:buSzTx/>
              <a:buFontTx/>
              <a:buNone/>
            </a:pPr>
            <a:r>
              <a:rPr lang="en-US" altLang="x-none" sz="1400">
                <a:solidFill>
                  <a:srgbClr val="000000"/>
                </a:solidFill>
                <a:latin typeface="Arial" charset="0"/>
              </a:rPr>
              <a:t>19             </a:t>
            </a:r>
            <a:r>
              <a:rPr lang="en-US" altLang="x-none" sz="1400" b="1">
                <a:solidFill>
                  <a:srgbClr val="000000"/>
                </a:solidFill>
                <a:latin typeface="Arial" charset="0"/>
              </a:rPr>
              <a:t>else</a:t>
            </a:r>
            <a:r>
              <a:rPr lang="en-US" altLang="x-none" sz="1400">
                <a:solidFill>
                  <a:srgbClr val="000000"/>
                </a:solidFill>
                <a:latin typeface="Arial" charset="0"/>
              </a:rPr>
              <a:t> { /* y==sendbase, duplicate ACK for already ACKed segment */ </a:t>
            </a:r>
          </a:p>
          <a:p>
            <a:pPr>
              <a:spcBef>
                <a:spcPct val="0"/>
              </a:spcBef>
              <a:buClrTx/>
              <a:buSzTx/>
              <a:buFontTx/>
              <a:buNone/>
            </a:pPr>
            <a:r>
              <a:rPr lang="en-US" altLang="x-none" sz="1400">
                <a:solidFill>
                  <a:srgbClr val="000000"/>
                </a:solidFill>
                <a:latin typeface="Arial" charset="0"/>
              </a:rPr>
              <a:t>20                  increment number of duplicate ACKs received for y </a:t>
            </a:r>
          </a:p>
          <a:p>
            <a:pPr>
              <a:spcBef>
                <a:spcPct val="0"/>
              </a:spcBef>
              <a:buClrTx/>
              <a:buSzTx/>
              <a:buFontTx/>
              <a:buNone/>
            </a:pPr>
            <a:r>
              <a:rPr lang="en-US" altLang="x-none" sz="1400">
                <a:solidFill>
                  <a:srgbClr val="000000"/>
                </a:solidFill>
                <a:latin typeface="Arial" charset="0"/>
              </a:rPr>
              <a:t>21                  if (number of duplicate ACKS received for y == 3) { </a:t>
            </a:r>
          </a:p>
          <a:p>
            <a:pPr>
              <a:spcBef>
                <a:spcPct val="0"/>
              </a:spcBef>
              <a:buClrTx/>
              <a:buSzTx/>
              <a:buFontTx/>
              <a:buNone/>
            </a:pPr>
            <a:r>
              <a:rPr lang="en-US" altLang="x-none" sz="1400">
                <a:solidFill>
                  <a:srgbClr val="000000"/>
                </a:solidFill>
                <a:latin typeface="Arial" charset="0"/>
              </a:rPr>
              <a:t>22                      /* TCP </a:t>
            </a:r>
            <a:r>
              <a:rPr lang="en-US" altLang="x-none" sz="1400" b="1">
                <a:solidFill>
                  <a:srgbClr val="000000"/>
                </a:solidFill>
                <a:latin typeface="Arial" charset="0"/>
              </a:rPr>
              <a:t>fast retransmit</a:t>
            </a:r>
            <a:r>
              <a:rPr lang="en-US" altLang="x-none" sz="1400">
                <a:solidFill>
                  <a:srgbClr val="000000"/>
                </a:solidFill>
                <a:latin typeface="Arial" charset="0"/>
              </a:rPr>
              <a:t> */ </a:t>
            </a:r>
          </a:p>
          <a:p>
            <a:pPr>
              <a:spcBef>
                <a:spcPct val="0"/>
              </a:spcBef>
              <a:buClrTx/>
              <a:buSzTx/>
              <a:buFontTx/>
              <a:buNone/>
            </a:pPr>
            <a:r>
              <a:rPr lang="en-US" altLang="x-none" sz="1400">
                <a:solidFill>
                  <a:srgbClr val="000000"/>
                </a:solidFill>
                <a:latin typeface="Arial" charset="0"/>
              </a:rPr>
              <a:t>23                     resend segment with sequence number y </a:t>
            </a:r>
          </a:p>
          <a:p>
            <a:pPr>
              <a:spcBef>
                <a:spcPct val="0"/>
              </a:spcBef>
              <a:buClrTx/>
              <a:buSzTx/>
              <a:buFontTx/>
              <a:buNone/>
            </a:pPr>
            <a:r>
              <a:rPr lang="en-US" altLang="x-none" sz="1400">
                <a:solidFill>
                  <a:srgbClr val="000000"/>
                </a:solidFill>
                <a:latin typeface="Arial" charset="0"/>
              </a:rPr>
              <a:t>24                     restart timer for segment y </a:t>
            </a:r>
          </a:p>
          <a:p>
            <a:pPr>
              <a:spcBef>
                <a:spcPct val="0"/>
              </a:spcBef>
              <a:buClrTx/>
              <a:buSzTx/>
              <a:buFontTx/>
              <a:buNone/>
            </a:pPr>
            <a:r>
              <a:rPr lang="en-US" altLang="x-none" sz="1400">
                <a:solidFill>
                  <a:srgbClr val="000000"/>
                </a:solidFill>
                <a:latin typeface="Arial" charset="0"/>
              </a:rPr>
              <a:t>25                 } </a:t>
            </a:r>
          </a:p>
          <a:p>
            <a:pPr>
              <a:spcBef>
                <a:spcPct val="0"/>
              </a:spcBef>
              <a:buClrTx/>
              <a:buSzTx/>
              <a:buFontTx/>
              <a:buNone/>
            </a:pPr>
            <a:r>
              <a:rPr lang="en-US" altLang="x-none" sz="1400">
                <a:solidFill>
                  <a:srgbClr val="000000"/>
                </a:solidFill>
                <a:latin typeface="Arial" charset="0"/>
              </a:rPr>
              <a:t>26       </a:t>
            </a:r>
            <a:r>
              <a:rPr lang="en-US" altLang="x-none" sz="1400">
                <a:solidFill>
                  <a:srgbClr val="3333CC"/>
                </a:solidFill>
                <a:latin typeface="Arial" charset="0"/>
              </a:rPr>
              <a:t>}  /* end of loop forever */</a:t>
            </a:r>
            <a:r>
              <a:rPr lang="en-US" altLang="x-none" sz="1400">
                <a:solidFill>
                  <a:srgbClr val="000000"/>
                </a:solidFill>
                <a:latin typeface="Times New Roman" charset="0"/>
              </a:rPr>
              <a:t> </a:t>
            </a:r>
          </a:p>
        </p:txBody>
      </p:sp>
      <p:sp>
        <p:nvSpPr>
          <p:cNvPr id="166916" name="Text Box 4"/>
          <p:cNvSpPr txBox="1">
            <a:spLocks noChangeArrowheads="1"/>
          </p:cNvSpPr>
          <p:nvPr/>
        </p:nvSpPr>
        <p:spPr bwMode="auto">
          <a:xfrm>
            <a:off x="347663" y="4248150"/>
            <a:ext cx="13954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Simplified</a:t>
            </a:r>
          </a:p>
          <a:p>
            <a:pPr>
              <a:spcBef>
                <a:spcPct val="0"/>
              </a:spcBef>
              <a:buClrTx/>
              <a:buSzTx/>
              <a:buFontTx/>
              <a:buNone/>
            </a:pPr>
            <a:r>
              <a:rPr lang="en-US" altLang="x-none" sz="2000">
                <a:solidFill>
                  <a:srgbClr val="000000"/>
                </a:solidFill>
              </a:rPr>
              <a:t>TCP</a:t>
            </a:r>
          </a:p>
          <a:p>
            <a:pPr>
              <a:spcBef>
                <a:spcPct val="0"/>
              </a:spcBef>
              <a:buClrTx/>
              <a:buSzTx/>
              <a:buFontTx/>
              <a:buNone/>
            </a:pPr>
            <a:r>
              <a:rPr lang="en-US" altLang="x-none" sz="2000">
                <a:solidFill>
                  <a:srgbClr val="FF0000"/>
                </a:solidFill>
              </a:rPr>
              <a:t>sender</a:t>
            </a:r>
            <a:endParaRPr lang="en-US" altLang="x-none" sz="1000">
              <a:solidFill>
                <a:srgbClr val="FF00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42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1427">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142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142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142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142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1427">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1427">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1427">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1427">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1427">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427">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1427">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1427">
                                            <p:txEl>
                                              <p:pRg st="22" end="2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1427">
                                            <p:txEl>
                                              <p:pRg st="23" end="2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1427">
                                            <p:txEl>
                                              <p:pRg st="24" end="2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1427">
                                            <p:txEl>
                                              <p:pRg st="25" end="2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1427">
                                            <p:txEl>
                                              <p:pRg st="26" end="2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1427">
                                            <p:txEl>
                                              <p:pRg st="27" end="2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142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7A90BB0-BD87-A343-8C54-DD1262C9661F}" type="slidenum">
              <a:rPr lang="en-US" altLang="x-none" sz="1400">
                <a:solidFill>
                  <a:srgbClr val="000000"/>
                </a:solidFill>
                <a:latin typeface="Times New Roman" charset="0"/>
              </a:rPr>
              <a:pPr>
                <a:spcBef>
                  <a:spcPct val="0"/>
                </a:spcBef>
                <a:buClrTx/>
                <a:buSzTx/>
                <a:buFontTx/>
                <a:buNone/>
              </a:pPr>
              <a:t>62</a:t>
            </a:fld>
            <a:endParaRPr lang="en-US" altLang="x-none" sz="1400">
              <a:solidFill>
                <a:srgbClr val="000000"/>
              </a:solidFill>
              <a:latin typeface="Times New Roman" charset="0"/>
            </a:endParaRPr>
          </a:p>
        </p:txBody>
      </p:sp>
      <p:sp>
        <p:nvSpPr>
          <p:cNvPr id="168962" name="Rectangle 2"/>
          <p:cNvSpPr>
            <a:spLocks noGrp="1" noChangeArrowheads="1"/>
          </p:cNvSpPr>
          <p:nvPr>
            <p:ph type="title"/>
          </p:nvPr>
        </p:nvSpPr>
        <p:spPr/>
        <p:txBody>
          <a:bodyPr/>
          <a:lstStyle/>
          <a:p>
            <a:r>
              <a:rPr lang="en-US" altLang="x-none" sz="2800">
                <a:ea typeface="ＭＳ Ｐゴシック" charset="-128"/>
              </a:rPr>
              <a:t>TCP Receiver ACK Generation</a:t>
            </a:r>
            <a:r>
              <a:rPr lang="en-US" altLang="x-none" sz="3200" u="none">
                <a:ea typeface="ＭＳ Ｐゴシック" charset="-128"/>
              </a:rPr>
              <a:t> </a:t>
            </a:r>
            <a:r>
              <a:rPr lang="en-US" altLang="x-none" sz="1800" u="none">
                <a:ea typeface="ＭＳ Ｐゴシック" charset="-128"/>
              </a:rPr>
              <a:t>[RFC 1122, RFC 2581]</a:t>
            </a:r>
            <a:endParaRPr lang="en-US" altLang="x-none" sz="3200">
              <a:ea typeface="ＭＳ Ｐゴシック" charset="-128"/>
            </a:endParaRPr>
          </a:p>
        </p:txBody>
      </p:sp>
      <p:sp>
        <p:nvSpPr>
          <p:cNvPr id="168963" name="Text Box 3"/>
          <p:cNvSpPr txBox="1">
            <a:spLocks noChangeArrowheads="1"/>
          </p:cNvSpPr>
          <p:nvPr/>
        </p:nvSpPr>
        <p:spPr bwMode="auto">
          <a:xfrm>
            <a:off x="752475" y="1554163"/>
            <a:ext cx="3346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FF0000"/>
                </a:solidFill>
                <a:latin typeface="Arial" charset="0"/>
              </a:rPr>
              <a:t>Event at Receiver</a:t>
            </a: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in-order segment with</a:t>
            </a:r>
          </a:p>
          <a:p>
            <a:pPr>
              <a:spcBef>
                <a:spcPct val="0"/>
              </a:spcBef>
              <a:buClrTx/>
              <a:buSzTx/>
              <a:buFontTx/>
              <a:buNone/>
            </a:pPr>
            <a:r>
              <a:rPr lang="en-US" altLang="x-none" sz="1800">
                <a:solidFill>
                  <a:srgbClr val="000000"/>
                </a:solidFill>
                <a:latin typeface="Arial" charset="0"/>
              </a:rPr>
              <a:t>expected seq #. All data up to</a:t>
            </a:r>
          </a:p>
          <a:p>
            <a:pPr>
              <a:spcBef>
                <a:spcPct val="0"/>
              </a:spcBef>
              <a:buClrTx/>
              <a:buSzTx/>
              <a:buFontTx/>
              <a:buNone/>
            </a:pPr>
            <a:r>
              <a:rPr lang="en-US" altLang="x-none" sz="1800">
                <a:solidFill>
                  <a:srgbClr val="000000"/>
                </a:solidFill>
                <a:latin typeface="Arial" charset="0"/>
              </a:rPr>
              <a:t>expected seq # already ACKed</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in-order segment with</a:t>
            </a:r>
          </a:p>
          <a:p>
            <a:pPr>
              <a:spcBef>
                <a:spcPct val="0"/>
              </a:spcBef>
              <a:buClrTx/>
              <a:buSzTx/>
              <a:buFontTx/>
              <a:buNone/>
            </a:pPr>
            <a:r>
              <a:rPr lang="en-US" altLang="x-none" sz="1800">
                <a:solidFill>
                  <a:srgbClr val="000000"/>
                </a:solidFill>
                <a:latin typeface="Arial" charset="0"/>
              </a:rPr>
              <a:t>expected seq #. One other </a:t>
            </a:r>
          </a:p>
          <a:p>
            <a:pPr>
              <a:spcBef>
                <a:spcPct val="0"/>
              </a:spcBef>
              <a:buClrTx/>
              <a:buSzTx/>
              <a:buFontTx/>
              <a:buNone/>
            </a:pPr>
            <a:r>
              <a:rPr lang="en-US" altLang="x-none" sz="1800">
                <a:solidFill>
                  <a:srgbClr val="000000"/>
                </a:solidFill>
                <a:latin typeface="Arial" charset="0"/>
              </a:rPr>
              <a:t>segment has ACK pending</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out-of-order segment</a:t>
            </a:r>
          </a:p>
          <a:p>
            <a:pPr>
              <a:spcBef>
                <a:spcPct val="0"/>
              </a:spcBef>
              <a:buClrTx/>
              <a:buSzTx/>
              <a:buFontTx/>
              <a:buNone/>
            </a:pPr>
            <a:r>
              <a:rPr lang="en-US" altLang="x-none" sz="1800">
                <a:solidFill>
                  <a:srgbClr val="000000"/>
                </a:solidFill>
                <a:latin typeface="Arial" charset="0"/>
              </a:rPr>
              <a:t>higher-than-expect seq. # .</a:t>
            </a:r>
          </a:p>
          <a:p>
            <a:pPr>
              <a:spcBef>
                <a:spcPct val="0"/>
              </a:spcBef>
              <a:buClrTx/>
              <a:buSzTx/>
              <a:buFontTx/>
              <a:buNone/>
            </a:pPr>
            <a:r>
              <a:rPr lang="en-US" altLang="x-none" sz="1800">
                <a:solidFill>
                  <a:srgbClr val="000000"/>
                </a:solidFill>
                <a:latin typeface="Arial" charset="0"/>
              </a:rPr>
              <a:t>Gap detected</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segment that </a:t>
            </a:r>
          </a:p>
          <a:p>
            <a:pPr>
              <a:spcBef>
                <a:spcPct val="0"/>
              </a:spcBef>
              <a:buClrTx/>
              <a:buSzTx/>
              <a:buFontTx/>
              <a:buNone/>
            </a:pPr>
            <a:r>
              <a:rPr lang="en-US" altLang="x-none" sz="1800">
                <a:solidFill>
                  <a:srgbClr val="000000"/>
                </a:solidFill>
                <a:latin typeface="Arial" charset="0"/>
              </a:rPr>
              <a:t>partially or completely fills gap</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000">
              <a:solidFill>
                <a:srgbClr val="000000"/>
              </a:solidFill>
              <a:latin typeface="Times New Roman" charset="0"/>
            </a:endParaRPr>
          </a:p>
        </p:txBody>
      </p:sp>
      <p:sp>
        <p:nvSpPr>
          <p:cNvPr id="168964" name="Text Box 4"/>
          <p:cNvSpPr txBox="1">
            <a:spLocks noChangeArrowheads="1"/>
          </p:cNvSpPr>
          <p:nvPr/>
        </p:nvSpPr>
        <p:spPr bwMode="auto">
          <a:xfrm>
            <a:off x="4514850" y="1544638"/>
            <a:ext cx="40703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FF0000"/>
                </a:solidFill>
                <a:latin typeface="Arial" charset="0"/>
              </a:rPr>
              <a:t>TCP Receiver Action</a:t>
            </a: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Delayed ACK. Wait up to 500ms</a:t>
            </a:r>
          </a:p>
          <a:p>
            <a:pPr>
              <a:spcBef>
                <a:spcPct val="0"/>
              </a:spcBef>
              <a:buClrTx/>
              <a:buSzTx/>
              <a:buFontTx/>
              <a:buNone/>
            </a:pPr>
            <a:r>
              <a:rPr lang="en-US" altLang="x-none" sz="1800">
                <a:solidFill>
                  <a:srgbClr val="000000"/>
                </a:solidFill>
                <a:latin typeface="Arial" charset="0"/>
              </a:rPr>
              <a:t>for next segment. If no next segment,</a:t>
            </a:r>
          </a:p>
          <a:p>
            <a:pPr>
              <a:spcBef>
                <a:spcPct val="0"/>
              </a:spcBef>
              <a:buClrTx/>
              <a:buSzTx/>
              <a:buFontTx/>
              <a:buNone/>
            </a:pPr>
            <a:r>
              <a:rPr lang="en-US" altLang="x-none" sz="1800">
                <a:solidFill>
                  <a:srgbClr val="000000"/>
                </a:solidFill>
                <a:latin typeface="Arial" charset="0"/>
              </a:rPr>
              <a:t>send ACK</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Immediately send single cumulative </a:t>
            </a:r>
          </a:p>
          <a:p>
            <a:pPr>
              <a:spcBef>
                <a:spcPct val="0"/>
              </a:spcBef>
              <a:buClrTx/>
              <a:buSzTx/>
              <a:buFontTx/>
              <a:buNone/>
            </a:pPr>
            <a:r>
              <a:rPr lang="en-US" altLang="x-none" sz="1800">
                <a:solidFill>
                  <a:srgbClr val="000000"/>
                </a:solidFill>
                <a:latin typeface="Arial" charset="0"/>
              </a:rPr>
              <a:t>ACK, ACKing both in-order segments </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Immediately send duplicate ACK, </a:t>
            </a:r>
          </a:p>
          <a:p>
            <a:pPr>
              <a:spcBef>
                <a:spcPct val="0"/>
              </a:spcBef>
              <a:buClrTx/>
              <a:buSzTx/>
              <a:buFontTx/>
              <a:buNone/>
            </a:pPr>
            <a:r>
              <a:rPr lang="en-US" altLang="x-none" sz="1800">
                <a:solidFill>
                  <a:srgbClr val="000000"/>
                </a:solidFill>
                <a:latin typeface="Arial" charset="0"/>
              </a:rPr>
              <a:t>indicating seq. # of next expected byte</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 send ACK, provided that</a:t>
            </a:r>
          </a:p>
          <a:p>
            <a:pPr>
              <a:spcBef>
                <a:spcPct val="0"/>
              </a:spcBef>
              <a:buClrTx/>
              <a:buSzTx/>
              <a:buFontTx/>
              <a:buNone/>
            </a:pPr>
            <a:r>
              <a:rPr lang="en-US" altLang="x-none" sz="1800">
                <a:solidFill>
                  <a:srgbClr val="000000"/>
                </a:solidFill>
                <a:latin typeface="Arial" charset="0"/>
              </a:rPr>
              <a:t>segment starts at lower end of gap</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000">
              <a:solidFill>
                <a:srgbClr val="000000"/>
              </a:solidFill>
              <a:latin typeface="Times New Roman" charset="0"/>
            </a:endParaRPr>
          </a:p>
        </p:txBody>
      </p:sp>
      <p:sp>
        <p:nvSpPr>
          <p:cNvPr id="168965" name="Line 5"/>
          <p:cNvSpPr>
            <a:spLocks noChangeShapeType="1"/>
          </p:cNvSpPr>
          <p:nvPr/>
        </p:nvSpPr>
        <p:spPr bwMode="auto">
          <a:xfrm>
            <a:off x="876300" y="2009775"/>
            <a:ext cx="746760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6" name="Line 6"/>
          <p:cNvSpPr>
            <a:spLocks noChangeShapeType="1"/>
          </p:cNvSpPr>
          <p:nvPr/>
        </p:nvSpPr>
        <p:spPr bwMode="auto">
          <a:xfrm flipV="1">
            <a:off x="847725" y="3190875"/>
            <a:ext cx="7477125"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7" name="Line 7"/>
          <p:cNvSpPr>
            <a:spLocks noChangeShapeType="1"/>
          </p:cNvSpPr>
          <p:nvPr/>
        </p:nvSpPr>
        <p:spPr bwMode="auto">
          <a:xfrm>
            <a:off x="857250" y="4305300"/>
            <a:ext cx="75057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8" name="Line 8"/>
          <p:cNvSpPr>
            <a:spLocks noChangeShapeType="1"/>
          </p:cNvSpPr>
          <p:nvPr/>
        </p:nvSpPr>
        <p:spPr bwMode="auto">
          <a:xfrm>
            <a:off x="866775" y="5410200"/>
            <a:ext cx="74866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9" name="Line 9"/>
          <p:cNvSpPr>
            <a:spLocks noChangeShapeType="1"/>
          </p:cNvSpPr>
          <p:nvPr/>
        </p:nvSpPr>
        <p:spPr bwMode="auto">
          <a:xfrm>
            <a:off x="4324350" y="1704975"/>
            <a:ext cx="0" cy="43529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BBAFEF-28B0-A746-B7F4-CC32C2FF1EA8}" type="slidenum">
              <a:rPr lang="en-US" altLang="x-none" sz="1400">
                <a:solidFill>
                  <a:srgbClr val="000000"/>
                </a:solidFill>
                <a:latin typeface="Times New Roman" charset="0"/>
              </a:rPr>
              <a:pPr>
                <a:spcBef>
                  <a:spcPct val="0"/>
                </a:spcBef>
                <a:buClrTx/>
                <a:buSzTx/>
                <a:buFontTx/>
                <a:buNone/>
              </a:pPr>
              <a:t>63</a:t>
            </a:fld>
            <a:endParaRPr lang="en-US" altLang="x-none" sz="1400">
              <a:solidFill>
                <a:srgbClr val="000000"/>
              </a:solidFill>
              <a:latin typeface="Times New Roman" charset="0"/>
            </a:endParaRPr>
          </a:p>
        </p:txBody>
      </p:sp>
      <p:pic>
        <p:nvPicPr>
          <p:cNvPr id="171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45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Text Box 3"/>
          <p:cNvSpPr txBox="1">
            <a:spLocks noChangeArrowheads="1"/>
          </p:cNvSpPr>
          <p:nvPr/>
        </p:nvSpPr>
        <p:spPr bwMode="auto">
          <a:xfrm>
            <a:off x="268288" y="36513"/>
            <a:ext cx="207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a:solidFill>
                  <a:srgbClr val="000000"/>
                </a:solidFill>
                <a:latin typeface="Times New Roman" charset="0"/>
              </a:rPr>
              <a:t>%netstat -t -a</a:t>
            </a:r>
          </a:p>
        </p:txBody>
      </p:sp>
      <p:sp>
        <p:nvSpPr>
          <p:cNvPr id="171012" name="Text Box 4"/>
          <p:cNvSpPr txBox="1">
            <a:spLocks noChangeArrowheads="1"/>
          </p:cNvSpPr>
          <p:nvPr/>
        </p:nvSpPr>
        <p:spPr bwMode="auto">
          <a:xfrm>
            <a:off x="8585200" y="198438"/>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13" name="Text Box 5"/>
          <p:cNvSpPr txBox="1">
            <a:spLocks noChangeArrowheads="1"/>
          </p:cNvSpPr>
          <p:nvPr/>
        </p:nvSpPr>
        <p:spPr bwMode="auto">
          <a:xfrm>
            <a:off x="8610600" y="360363"/>
            <a:ext cx="577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LISTEN</a:t>
            </a:r>
          </a:p>
        </p:txBody>
      </p:sp>
      <p:sp>
        <p:nvSpPr>
          <p:cNvPr id="171014" name="Text Box 6"/>
          <p:cNvSpPr txBox="1">
            <a:spLocks noChangeArrowheads="1"/>
          </p:cNvSpPr>
          <p:nvPr/>
        </p:nvSpPr>
        <p:spPr bwMode="auto">
          <a:xfrm>
            <a:off x="8658225" y="603250"/>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1015" name="Group 7"/>
          <p:cNvGrpSpPr>
            <a:grpSpLocks/>
          </p:cNvGrpSpPr>
          <p:nvPr/>
        </p:nvGrpSpPr>
        <p:grpSpPr bwMode="auto">
          <a:xfrm>
            <a:off x="6153150" y="12700"/>
            <a:ext cx="2584450" cy="2625725"/>
            <a:chOff x="3876" y="8"/>
            <a:chExt cx="1628" cy="1654"/>
          </a:xfrm>
        </p:grpSpPr>
        <p:sp>
          <p:nvSpPr>
            <p:cNvPr id="171036" name="Line 8"/>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7" name="Text Box 9"/>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1038" name="Line 10"/>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39" name="Group 11"/>
            <p:cNvGrpSpPr>
              <a:grpSpLocks/>
            </p:cNvGrpSpPr>
            <p:nvPr/>
          </p:nvGrpSpPr>
          <p:grpSpPr bwMode="auto">
            <a:xfrm>
              <a:off x="4352" y="612"/>
              <a:ext cx="1152" cy="381"/>
              <a:chOff x="1904" y="2274"/>
              <a:chExt cx="1721" cy="474"/>
            </a:xfrm>
          </p:grpSpPr>
          <p:sp>
            <p:nvSpPr>
              <p:cNvPr id="171046" name="Line 12"/>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7" name="Text Box 13"/>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1040" name="Line 14"/>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1" name="Line 15"/>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2" name="Text Box 16"/>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43" name="Text Box 17"/>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44" name="Text Box 18"/>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1045" name="Text Box 19"/>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sp>
        <p:nvSpPr>
          <p:cNvPr id="171016" name="Text Box 20"/>
          <p:cNvSpPr txBox="1">
            <a:spLocks noChangeArrowheads="1"/>
          </p:cNvSpPr>
          <p:nvPr/>
        </p:nvSpPr>
        <p:spPr bwMode="auto">
          <a:xfrm>
            <a:off x="8191500" y="22336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17" name="Line 21"/>
          <p:cNvSpPr>
            <a:spLocks noChangeShapeType="1"/>
          </p:cNvSpPr>
          <p:nvPr/>
        </p:nvSpPr>
        <p:spPr bwMode="auto">
          <a:xfrm>
            <a:off x="7051675" y="4014788"/>
            <a:ext cx="1697038" cy="4762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18" name="Text Box 22"/>
          <p:cNvSpPr txBox="1">
            <a:spLocks noChangeArrowheads="1"/>
          </p:cNvSpPr>
          <p:nvPr/>
        </p:nvSpPr>
        <p:spPr bwMode="auto">
          <a:xfrm rot="706751">
            <a:off x="7743825" y="4059238"/>
            <a:ext cx="388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1019" name="Line 23"/>
          <p:cNvSpPr>
            <a:spLocks noChangeShapeType="1"/>
          </p:cNvSpPr>
          <p:nvPr/>
        </p:nvSpPr>
        <p:spPr bwMode="auto">
          <a:xfrm>
            <a:off x="8748713" y="3822700"/>
            <a:ext cx="15875" cy="2492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20" name="Group 24"/>
          <p:cNvGrpSpPr>
            <a:grpSpLocks/>
          </p:cNvGrpSpPr>
          <p:nvPr/>
        </p:nvGrpSpPr>
        <p:grpSpPr bwMode="auto">
          <a:xfrm>
            <a:off x="6985000" y="4648200"/>
            <a:ext cx="1828800" cy="604838"/>
            <a:chOff x="1904" y="2274"/>
            <a:chExt cx="1721" cy="474"/>
          </a:xfrm>
        </p:grpSpPr>
        <p:sp>
          <p:nvSpPr>
            <p:cNvPr id="171034" name="Line 2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5" name="Text Box 2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1021" name="Line 27"/>
          <p:cNvSpPr>
            <a:spLocks noChangeShapeType="1"/>
          </p:cNvSpPr>
          <p:nvPr/>
        </p:nvSpPr>
        <p:spPr bwMode="auto">
          <a:xfrm flipH="1">
            <a:off x="7045325" y="3944938"/>
            <a:ext cx="1588" cy="2287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2" name="Line 28"/>
          <p:cNvSpPr>
            <a:spLocks noChangeShapeType="1"/>
          </p:cNvSpPr>
          <p:nvPr/>
        </p:nvSpPr>
        <p:spPr bwMode="auto">
          <a:xfrm>
            <a:off x="7086600" y="5730875"/>
            <a:ext cx="1697038" cy="4746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3" name="Text Box 29"/>
          <p:cNvSpPr txBox="1">
            <a:spLocks noChangeArrowheads="1"/>
          </p:cNvSpPr>
          <p:nvPr/>
        </p:nvSpPr>
        <p:spPr bwMode="auto">
          <a:xfrm rot="706751">
            <a:off x="7720013" y="5710238"/>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24" name="Text Box 30"/>
          <p:cNvSpPr txBox="1">
            <a:spLocks noChangeArrowheads="1"/>
          </p:cNvSpPr>
          <p:nvPr/>
        </p:nvSpPr>
        <p:spPr bwMode="auto">
          <a:xfrm>
            <a:off x="6546850" y="38893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1025" name="Text Box 31"/>
          <p:cNvSpPr txBox="1">
            <a:spLocks noChangeArrowheads="1"/>
          </p:cNvSpPr>
          <p:nvPr/>
        </p:nvSpPr>
        <p:spPr bwMode="auto">
          <a:xfrm>
            <a:off x="6573838" y="35544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6" name="Text Box 32"/>
          <p:cNvSpPr txBox="1">
            <a:spLocks noChangeArrowheads="1"/>
          </p:cNvSpPr>
          <p:nvPr/>
        </p:nvSpPr>
        <p:spPr bwMode="auto">
          <a:xfrm>
            <a:off x="8191500" y="3551238"/>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7" name="Text Box 33"/>
          <p:cNvSpPr txBox="1">
            <a:spLocks noChangeArrowheads="1"/>
          </p:cNvSpPr>
          <p:nvPr/>
        </p:nvSpPr>
        <p:spPr bwMode="auto">
          <a:xfrm>
            <a:off x="8683625" y="4530725"/>
            <a:ext cx="54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1028" name="Group 34"/>
          <p:cNvGrpSpPr>
            <a:grpSpLocks/>
          </p:cNvGrpSpPr>
          <p:nvPr/>
        </p:nvGrpSpPr>
        <p:grpSpPr bwMode="auto">
          <a:xfrm>
            <a:off x="6975475" y="4981575"/>
            <a:ext cx="1828800" cy="604838"/>
            <a:chOff x="1904" y="2274"/>
            <a:chExt cx="1721" cy="474"/>
          </a:xfrm>
        </p:grpSpPr>
        <p:sp>
          <p:nvSpPr>
            <p:cNvPr id="171032" name="Line 3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3" name="Text Box 3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1029" name="Text Box 37"/>
          <p:cNvSpPr txBox="1">
            <a:spLocks noChangeArrowheads="1"/>
          </p:cNvSpPr>
          <p:nvPr/>
        </p:nvSpPr>
        <p:spPr bwMode="auto">
          <a:xfrm>
            <a:off x="8674100" y="4916488"/>
            <a:ext cx="469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1030" name="Text Box 38"/>
          <p:cNvSpPr txBox="1">
            <a:spLocks noChangeArrowheads="1"/>
          </p:cNvSpPr>
          <p:nvPr/>
        </p:nvSpPr>
        <p:spPr bwMode="auto">
          <a:xfrm>
            <a:off x="6546850" y="51466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1031" name="Text Box 39"/>
          <p:cNvSpPr txBox="1">
            <a:spLocks noChangeArrowheads="1"/>
          </p:cNvSpPr>
          <p:nvPr/>
        </p:nvSpPr>
        <p:spPr bwMode="auto">
          <a:xfrm>
            <a:off x="6580188" y="5537200"/>
            <a:ext cx="482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0050A79-404B-5E4C-AFBD-F88A232338C9}" type="slidenum">
              <a:rPr lang="en-US" altLang="x-none" sz="1400">
                <a:solidFill>
                  <a:srgbClr val="000000"/>
                </a:solidFill>
                <a:latin typeface="Times New Roman" charset="0"/>
              </a:rPr>
              <a:pPr>
                <a:spcBef>
                  <a:spcPct val="0"/>
                </a:spcBef>
                <a:buClrTx/>
                <a:buSzTx/>
                <a:buFontTx/>
                <a:buNone/>
              </a:pPr>
              <a:t>64</a:t>
            </a:fld>
            <a:endParaRPr lang="en-US" altLang="x-none" sz="1400">
              <a:solidFill>
                <a:srgbClr val="000000"/>
              </a:solidFill>
              <a:latin typeface="Times New Roman" charset="0"/>
            </a:endParaRPr>
          </a:p>
        </p:txBody>
      </p:sp>
      <p:sp>
        <p:nvSpPr>
          <p:cNvPr id="173058"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3059" name="Picture 3" descr="trans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62238"/>
            <a:ext cx="52641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Text Box 5"/>
          <p:cNvSpPr txBox="1">
            <a:spLocks noChangeArrowheads="1"/>
          </p:cNvSpPr>
          <p:nvPr/>
        </p:nvSpPr>
        <p:spPr bwMode="auto">
          <a:xfrm>
            <a:off x="1103313" y="1649413"/>
            <a:ext cx="380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init SYN/FIN</a:t>
            </a:r>
            <a:endParaRPr lang="en-US" altLang="x-none" sz="1000">
              <a:solidFill>
                <a:srgbClr val="000000"/>
              </a:solidFill>
              <a:latin typeface="Times New Roman" charset="0"/>
            </a:endParaRPr>
          </a:p>
        </p:txBody>
      </p:sp>
      <p:sp>
        <p:nvSpPr>
          <p:cNvPr id="173061" name="Text Box 20"/>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62" name="Text Box 21"/>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3063" name="Group 22"/>
          <p:cNvGrpSpPr>
            <a:grpSpLocks/>
          </p:cNvGrpSpPr>
          <p:nvPr/>
        </p:nvGrpSpPr>
        <p:grpSpPr bwMode="auto">
          <a:xfrm>
            <a:off x="5461000" y="1285875"/>
            <a:ext cx="2584450" cy="2625725"/>
            <a:chOff x="3876" y="8"/>
            <a:chExt cx="1628" cy="1654"/>
          </a:xfrm>
        </p:grpSpPr>
        <p:sp>
          <p:nvSpPr>
            <p:cNvPr id="173085" name="Line 23"/>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6" name="Text Box 24"/>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3087" name="Line 25"/>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88" name="Group 26"/>
            <p:cNvGrpSpPr>
              <a:grpSpLocks/>
            </p:cNvGrpSpPr>
            <p:nvPr/>
          </p:nvGrpSpPr>
          <p:grpSpPr bwMode="auto">
            <a:xfrm>
              <a:off x="4352" y="612"/>
              <a:ext cx="1152" cy="381"/>
              <a:chOff x="1904" y="2274"/>
              <a:chExt cx="1721" cy="474"/>
            </a:xfrm>
          </p:grpSpPr>
          <p:sp>
            <p:nvSpPr>
              <p:cNvPr id="173095"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6"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3089" name="Line 29"/>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0" name="Line 30"/>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1" name="Text Box 31"/>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92" name="Text Box 32"/>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93" name="Text Box 33"/>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3094" name="Text Box 34"/>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3064" name="Group 56"/>
          <p:cNvGrpSpPr>
            <a:grpSpLocks/>
          </p:cNvGrpSpPr>
          <p:nvPr/>
        </p:nvGrpSpPr>
        <p:grpSpPr bwMode="auto">
          <a:xfrm>
            <a:off x="5799138" y="4010025"/>
            <a:ext cx="2682875" cy="2763838"/>
            <a:chOff x="3653" y="2526"/>
            <a:chExt cx="1690" cy="1741"/>
          </a:xfrm>
        </p:grpSpPr>
        <p:sp>
          <p:nvSpPr>
            <p:cNvPr id="173066" name="Line 37"/>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67" name="Text Box 38"/>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3068" name="Line 39"/>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69" name="Group 40"/>
            <p:cNvGrpSpPr>
              <a:grpSpLocks/>
            </p:cNvGrpSpPr>
            <p:nvPr/>
          </p:nvGrpSpPr>
          <p:grpSpPr bwMode="auto">
            <a:xfrm>
              <a:off x="3929" y="3217"/>
              <a:ext cx="1152" cy="381"/>
              <a:chOff x="1904" y="2274"/>
              <a:chExt cx="1721" cy="474"/>
            </a:xfrm>
          </p:grpSpPr>
          <p:sp>
            <p:nvSpPr>
              <p:cNvPr id="173083" name="Line 4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4" name="Text Box 4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3070" name="Line 43"/>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1" name="Line 44"/>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2" name="Text Box 45"/>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73" name="Text Box 46"/>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3074" name="Text Box 47"/>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5" name="Text Box 48"/>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6" name="Text Box 49"/>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3077" name="Group 50"/>
            <p:cNvGrpSpPr>
              <a:grpSpLocks/>
            </p:cNvGrpSpPr>
            <p:nvPr/>
          </p:nvGrpSpPr>
          <p:grpSpPr bwMode="auto">
            <a:xfrm>
              <a:off x="3923" y="3427"/>
              <a:ext cx="1152" cy="381"/>
              <a:chOff x="1904" y="2274"/>
              <a:chExt cx="1721" cy="474"/>
            </a:xfrm>
          </p:grpSpPr>
          <p:sp>
            <p:nvSpPr>
              <p:cNvPr id="173081" name="Line 5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2" name="Text Box 5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3078" name="Text Box 53"/>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3079" name="Text Box 54"/>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3080" name="Text Box 55"/>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
        <p:nvSpPr>
          <p:cNvPr id="173065" name="Rectangle 40"/>
          <p:cNvSpPr>
            <a:spLocks noChangeArrowheads="1"/>
          </p:cNvSpPr>
          <p:nvPr/>
        </p:nvSpPr>
        <p:spPr bwMode="auto">
          <a:xfrm>
            <a:off x="0" y="6318250"/>
            <a:ext cx="563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Times New Roman" charset="0"/>
              </a:rPr>
              <a:t>http://dsd.lbl.gov/TCP-tuning/ip-sysctl-2.6.txt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73861C0-86AC-0B4D-A2CC-68985C156EBB}" type="slidenum">
              <a:rPr lang="en-US" altLang="x-none" sz="1400">
                <a:solidFill>
                  <a:srgbClr val="000000"/>
                </a:solidFill>
                <a:latin typeface="Times New Roman" charset="0"/>
              </a:rPr>
              <a:pPr>
                <a:spcBef>
                  <a:spcPct val="0"/>
                </a:spcBef>
                <a:buClrTx/>
                <a:buSzTx/>
                <a:buFontTx/>
                <a:buNone/>
              </a:pPr>
              <a:t>65</a:t>
            </a:fld>
            <a:endParaRPr lang="en-US" altLang="x-none" sz="1400">
              <a:solidFill>
                <a:srgbClr val="000000"/>
              </a:solidFill>
              <a:latin typeface="Times New Roman" charset="0"/>
            </a:endParaRPr>
          </a:p>
        </p:txBody>
      </p:sp>
      <p:sp>
        <p:nvSpPr>
          <p:cNvPr id="175106"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5107" name="Picture 4" descr="transServ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3176588"/>
            <a:ext cx="47021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8" name="Text Box 6"/>
          <p:cNvSpPr txBox="1">
            <a:spLocks noChangeArrowheads="1"/>
          </p:cNvSpPr>
          <p:nvPr/>
        </p:nvSpPr>
        <p:spPr bwMode="auto">
          <a:xfrm>
            <a:off x="1143000" y="1857375"/>
            <a:ext cx="3003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wait for SYN/FIN</a:t>
            </a:r>
            <a:endParaRPr lang="en-US" altLang="x-none" sz="1000">
              <a:solidFill>
                <a:srgbClr val="000000"/>
              </a:solidFill>
              <a:latin typeface="Times New Roman" charset="0"/>
            </a:endParaRPr>
          </a:p>
        </p:txBody>
      </p:sp>
      <p:sp>
        <p:nvSpPr>
          <p:cNvPr id="175109" name="Text Box 7"/>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10" name="Text Box 8"/>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5111" name="Group 9"/>
          <p:cNvGrpSpPr>
            <a:grpSpLocks/>
          </p:cNvGrpSpPr>
          <p:nvPr/>
        </p:nvGrpSpPr>
        <p:grpSpPr bwMode="auto">
          <a:xfrm>
            <a:off x="5461000" y="1285875"/>
            <a:ext cx="2584450" cy="2625725"/>
            <a:chOff x="3876" y="8"/>
            <a:chExt cx="1628" cy="1654"/>
          </a:xfrm>
        </p:grpSpPr>
        <p:sp>
          <p:nvSpPr>
            <p:cNvPr id="175132" name="Line 10"/>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3" name="Text Box 11"/>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5134" name="Line 12"/>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35" name="Group 13"/>
            <p:cNvGrpSpPr>
              <a:grpSpLocks/>
            </p:cNvGrpSpPr>
            <p:nvPr/>
          </p:nvGrpSpPr>
          <p:grpSpPr bwMode="auto">
            <a:xfrm>
              <a:off x="4352" y="612"/>
              <a:ext cx="1152" cy="381"/>
              <a:chOff x="1904" y="2274"/>
              <a:chExt cx="1721" cy="474"/>
            </a:xfrm>
          </p:grpSpPr>
          <p:sp>
            <p:nvSpPr>
              <p:cNvPr id="175142" name="Line 14"/>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43" name="Text Box 15"/>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5136" name="Line 16"/>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7" name="Line 17"/>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8" name="Text Box 18"/>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39" name="Text Box 19"/>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40" name="Text Box 20"/>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5141" name="Text Box 21"/>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5112" name="Group 22"/>
          <p:cNvGrpSpPr>
            <a:grpSpLocks/>
          </p:cNvGrpSpPr>
          <p:nvPr/>
        </p:nvGrpSpPr>
        <p:grpSpPr bwMode="auto">
          <a:xfrm>
            <a:off x="5799138" y="4010025"/>
            <a:ext cx="2682875" cy="2763838"/>
            <a:chOff x="3653" y="2526"/>
            <a:chExt cx="1690" cy="1741"/>
          </a:xfrm>
        </p:grpSpPr>
        <p:sp>
          <p:nvSpPr>
            <p:cNvPr id="175113" name="Line 23"/>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4" name="Text Box 24"/>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5115" name="Line 25"/>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16" name="Group 26"/>
            <p:cNvGrpSpPr>
              <a:grpSpLocks/>
            </p:cNvGrpSpPr>
            <p:nvPr/>
          </p:nvGrpSpPr>
          <p:grpSpPr bwMode="auto">
            <a:xfrm>
              <a:off x="3929" y="3217"/>
              <a:ext cx="1152" cy="381"/>
              <a:chOff x="1904" y="2274"/>
              <a:chExt cx="1721" cy="474"/>
            </a:xfrm>
          </p:grpSpPr>
          <p:sp>
            <p:nvSpPr>
              <p:cNvPr id="175130"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1"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5117" name="Line 29"/>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8" name="Line 30"/>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9" name="Text Box 31"/>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20" name="Text Box 32"/>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5121" name="Text Box 33"/>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2" name="Text Box 34"/>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3" name="Text Box 35"/>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5124" name="Group 36"/>
            <p:cNvGrpSpPr>
              <a:grpSpLocks/>
            </p:cNvGrpSpPr>
            <p:nvPr/>
          </p:nvGrpSpPr>
          <p:grpSpPr bwMode="auto">
            <a:xfrm>
              <a:off x="3923" y="3427"/>
              <a:ext cx="1152" cy="381"/>
              <a:chOff x="1904" y="2274"/>
              <a:chExt cx="1721" cy="474"/>
            </a:xfrm>
          </p:grpSpPr>
          <p:sp>
            <p:nvSpPr>
              <p:cNvPr id="175128"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29" name="Text Box 3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5125" name="Text Box 39"/>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5126" name="Text Box 40"/>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5127" name="Text Box 41"/>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ChangeArrowheads="1"/>
          </p:cNvSpPr>
          <p:nvPr/>
        </p:nvSpPr>
        <p:spPr bwMode="auto">
          <a:xfrm>
            <a:off x="526615" y="109565"/>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3200" u="sng" dirty="0">
                <a:solidFill>
                  <a:schemeClr val="accent2"/>
                </a:solidFill>
                <a:latin typeface="Comic Sans MS" charset="0"/>
              </a:rPr>
              <a:t>Recap: Protocol</a:t>
            </a:r>
            <a:r>
              <a:rPr lang="en-US" altLang="zh-CN" sz="3200" u="sng" dirty="0">
                <a:solidFill>
                  <a:schemeClr val="accent2"/>
                </a:solidFill>
                <a:latin typeface="Comic Sans MS" charset="0"/>
                <a:ea typeface="宋体" charset="-122"/>
              </a:rPr>
              <a:t> Analysis using </a:t>
            </a:r>
            <a:br>
              <a:rPr lang="en-US" altLang="zh-CN" sz="3200" u="sng" dirty="0">
                <a:solidFill>
                  <a:schemeClr val="accent2"/>
                </a:solidFill>
                <a:latin typeface="Comic Sans MS" charset="0"/>
                <a:ea typeface="宋体" charset="-122"/>
              </a:rPr>
            </a:br>
            <a:r>
              <a:rPr lang="en-US" altLang="zh-CN" sz="3200" u="sng" dirty="0">
                <a:solidFill>
                  <a:schemeClr val="accent2"/>
                </a:solidFill>
                <a:latin typeface="Comic Sans MS" charset="0"/>
                <a:ea typeface="宋体" charset="-122"/>
              </a:rPr>
              <a:t>(Generic) Execution Traces Technique</a:t>
            </a:r>
            <a:endParaRPr lang="en-US" altLang="x-none" sz="3200" u="sng" dirty="0">
              <a:solidFill>
                <a:schemeClr val="accent2"/>
              </a:solidFill>
              <a:latin typeface="Comic Sans MS" charset="0"/>
            </a:endParaRPr>
          </a:p>
        </p:txBody>
      </p:sp>
      <p:grpSp>
        <p:nvGrpSpPr>
          <p:cNvPr id="36" name="Group 6"/>
          <p:cNvGrpSpPr>
            <a:grpSpLocks/>
          </p:cNvGrpSpPr>
          <p:nvPr/>
        </p:nvGrpSpPr>
        <p:grpSpPr bwMode="auto">
          <a:xfrm>
            <a:off x="0" y="2326247"/>
            <a:ext cx="1611435" cy="506412"/>
            <a:chOff x="1032" y="2092"/>
            <a:chExt cx="611" cy="319"/>
          </a:xfrm>
        </p:grpSpPr>
        <p:sp>
          <p:nvSpPr>
            <p:cNvPr id="37"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38" name="Text Box 8"/>
            <p:cNvSpPr txBox="1">
              <a:spLocks noChangeArrowheads="1"/>
            </p:cNvSpPr>
            <p:nvPr/>
          </p:nvSpPr>
          <p:spPr bwMode="auto">
            <a:xfrm>
              <a:off x="1076" y="2097"/>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w</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  -</a:t>
              </a:r>
            </a:p>
          </p:txBody>
        </p:sp>
      </p:grpSp>
      <p:grpSp>
        <p:nvGrpSpPr>
          <p:cNvPr id="48" name="Group 6"/>
          <p:cNvGrpSpPr>
            <a:grpSpLocks/>
          </p:cNvGrpSpPr>
          <p:nvPr/>
        </p:nvGrpSpPr>
        <p:grpSpPr bwMode="auto">
          <a:xfrm>
            <a:off x="2227907" y="2318310"/>
            <a:ext cx="1611435" cy="506412"/>
            <a:chOff x="1032" y="2092"/>
            <a:chExt cx="611" cy="319"/>
          </a:xfrm>
        </p:grpSpPr>
        <p:sp>
          <p:nvSpPr>
            <p:cNvPr id="49"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50" name="Text Box 8"/>
            <p:cNvSpPr txBox="1">
              <a:spLocks noChangeArrowheads="1"/>
            </p:cNvSpPr>
            <p:nvPr/>
          </p:nvSpPr>
          <p:spPr bwMode="auto">
            <a:xfrm>
              <a:off x="1076" y="2097"/>
              <a:ext cx="4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  -</a:t>
              </a:r>
            </a:p>
          </p:txBody>
        </p:sp>
      </p:grpSp>
      <p:grpSp>
        <p:nvGrpSpPr>
          <p:cNvPr id="52" name="Group 6"/>
          <p:cNvGrpSpPr>
            <a:grpSpLocks/>
          </p:cNvGrpSpPr>
          <p:nvPr/>
        </p:nvGrpSpPr>
        <p:grpSpPr bwMode="auto">
          <a:xfrm>
            <a:off x="4649673" y="2375686"/>
            <a:ext cx="2114433" cy="506412"/>
            <a:chOff x="1032" y="2092"/>
            <a:chExt cx="678" cy="319"/>
          </a:xfrm>
        </p:grpSpPr>
        <p:sp>
          <p:nvSpPr>
            <p:cNvPr id="53"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54" name="Text Box 8"/>
            <p:cNvSpPr txBox="1">
              <a:spLocks noChangeArrowheads="1"/>
            </p:cNvSpPr>
            <p:nvPr/>
          </p:nvSpPr>
          <p:spPr bwMode="auto">
            <a:xfrm>
              <a:off x="1076" y="2097"/>
              <a:ext cx="6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  </a:t>
              </a:r>
              <a:r>
                <a:rPr lang="en-US" altLang="x-none" sz="1600" dirty="0">
                  <a:latin typeface="Times New Roman" charset="0"/>
                </a:rPr>
                <a:t>ACK</a:t>
              </a:r>
              <a:endParaRPr lang="en-US" altLang="x-none" dirty="0">
                <a:latin typeface="Times New Roman" charset="0"/>
              </a:endParaRPr>
            </a:p>
          </p:txBody>
        </p:sp>
      </p:grpSp>
      <p:grpSp>
        <p:nvGrpSpPr>
          <p:cNvPr id="59" name="Group 6"/>
          <p:cNvGrpSpPr>
            <a:grpSpLocks/>
          </p:cNvGrpSpPr>
          <p:nvPr/>
        </p:nvGrpSpPr>
        <p:grpSpPr bwMode="auto">
          <a:xfrm>
            <a:off x="2080881" y="3898770"/>
            <a:ext cx="1905485" cy="506412"/>
            <a:chOff x="1032" y="2092"/>
            <a:chExt cx="611" cy="319"/>
          </a:xfrm>
        </p:grpSpPr>
        <p:sp>
          <p:nvSpPr>
            <p:cNvPr id="60"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61" name="Text Box 8"/>
            <p:cNvSpPr txBox="1">
              <a:spLocks noChangeArrowheads="1"/>
            </p:cNvSpPr>
            <p:nvPr/>
          </p:nvSpPr>
          <p:spPr bwMode="auto">
            <a:xfrm>
              <a:off x="1076" y="2097"/>
              <a:ext cx="4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  </a:t>
              </a:r>
              <a:r>
                <a:rPr lang="en-US" altLang="x-none" sz="1600" dirty="0">
                  <a:latin typeface="Times New Roman" charset="0"/>
                </a:rPr>
                <a:t>NAK</a:t>
              </a:r>
              <a:endParaRPr lang="en-US" altLang="x-none" dirty="0">
                <a:latin typeface="Times New Roman" charset="0"/>
              </a:endParaRPr>
            </a:p>
          </p:txBody>
        </p:sp>
      </p:grpSp>
      <p:grpSp>
        <p:nvGrpSpPr>
          <p:cNvPr id="64" name="Group 6"/>
          <p:cNvGrpSpPr>
            <a:grpSpLocks/>
          </p:cNvGrpSpPr>
          <p:nvPr/>
        </p:nvGrpSpPr>
        <p:grpSpPr bwMode="auto">
          <a:xfrm>
            <a:off x="4449642" y="5409237"/>
            <a:ext cx="1905485" cy="506412"/>
            <a:chOff x="1032" y="2092"/>
            <a:chExt cx="611" cy="319"/>
          </a:xfrm>
        </p:grpSpPr>
        <p:sp>
          <p:nvSpPr>
            <p:cNvPr id="65"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66" name="Text Box 8"/>
            <p:cNvSpPr txBox="1">
              <a:spLocks noChangeArrowheads="1"/>
            </p:cNvSpPr>
            <p:nvPr/>
          </p:nvSpPr>
          <p:spPr bwMode="auto">
            <a:xfrm>
              <a:off x="1076" y="2097"/>
              <a:ext cx="5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  </a:t>
              </a:r>
              <a:r>
                <a:rPr lang="en-US" altLang="x-none" sz="1600" dirty="0">
                  <a:latin typeface="Times New Roman" charset="0"/>
                </a:rPr>
                <a:t>NAK</a:t>
              </a:r>
              <a:endParaRPr lang="en-US" altLang="x-none" dirty="0">
                <a:latin typeface="Times New Roman" charset="0"/>
              </a:endParaRPr>
            </a:p>
          </p:txBody>
        </p:sp>
      </p:grpSp>
      <p:grpSp>
        <p:nvGrpSpPr>
          <p:cNvPr id="67" name="Group 6"/>
          <p:cNvGrpSpPr>
            <a:grpSpLocks/>
          </p:cNvGrpSpPr>
          <p:nvPr/>
        </p:nvGrpSpPr>
        <p:grpSpPr bwMode="auto">
          <a:xfrm>
            <a:off x="4536639" y="3903557"/>
            <a:ext cx="1614072" cy="506412"/>
            <a:chOff x="1032" y="2092"/>
            <a:chExt cx="612" cy="319"/>
          </a:xfrm>
        </p:grpSpPr>
        <p:sp>
          <p:nvSpPr>
            <p:cNvPr id="68"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69" name="Text Box 8"/>
            <p:cNvSpPr txBox="1">
              <a:spLocks noChangeArrowheads="1"/>
            </p:cNvSpPr>
            <p:nvPr/>
          </p:nvSpPr>
          <p:spPr bwMode="auto">
            <a:xfrm>
              <a:off x="1076" y="209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  -</a:t>
              </a:r>
            </a:p>
          </p:txBody>
        </p:sp>
      </p:grpSp>
      <p:grpSp>
        <p:nvGrpSpPr>
          <p:cNvPr id="70" name="Group 6"/>
          <p:cNvGrpSpPr>
            <a:grpSpLocks/>
          </p:cNvGrpSpPr>
          <p:nvPr/>
        </p:nvGrpSpPr>
        <p:grpSpPr bwMode="auto">
          <a:xfrm>
            <a:off x="7245060" y="2334184"/>
            <a:ext cx="2322017" cy="506412"/>
            <a:chOff x="1032" y="2092"/>
            <a:chExt cx="763" cy="319"/>
          </a:xfrm>
        </p:grpSpPr>
        <p:sp>
          <p:nvSpPr>
            <p:cNvPr id="71"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72" name="Text Box 8"/>
            <p:cNvSpPr txBox="1">
              <a:spLocks noChangeArrowheads="1"/>
            </p:cNvSpPr>
            <p:nvPr/>
          </p:nvSpPr>
          <p:spPr bwMode="auto">
            <a:xfrm>
              <a:off x="1076" y="2097"/>
              <a:ext cx="71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a:latin typeface="Times New Roman" charset="0"/>
                </a:rPr>
                <a:t>W</a:t>
              </a:r>
              <a:r>
                <a:rPr lang="en-US" altLang="x-none" baseline="-25000" dirty="0">
                  <a:latin typeface="Times New Roman" charset="0"/>
                </a:rPr>
                <a:t>n+1</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  -</a:t>
              </a:r>
            </a:p>
          </p:txBody>
        </p:sp>
      </p:grpSp>
      <p:grpSp>
        <p:nvGrpSpPr>
          <p:cNvPr id="2" name="Group 1"/>
          <p:cNvGrpSpPr/>
          <p:nvPr/>
        </p:nvGrpSpPr>
        <p:grpSpPr>
          <a:xfrm>
            <a:off x="1600609" y="2044427"/>
            <a:ext cx="722008" cy="508379"/>
            <a:chOff x="1600609" y="2044427"/>
            <a:chExt cx="722008" cy="508379"/>
          </a:xfrm>
        </p:grpSpPr>
        <p:sp>
          <p:nvSpPr>
            <p:cNvPr id="73" name="Rectangle 72"/>
            <p:cNvSpPr/>
            <p:nvPr/>
          </p:nvSpPr>
          <p:spPr>
            <a:xfrm>
              <a:off x="1684301" y="2044427"/>
              <a:ext cx="638316" cy="461665"/>
            </a:xfrm>
            <a:prstGeom prst="rect">
              <a:avLst/>
            </a:prstGeom>
          </p:spPr>
          <p:txBody>
            <a:bodyPr wrap="none">
              <a:spAutoFit/>
            </a:bodyPr>
            <a:lstStyle/>
            <a:p>
              <a:r>
                <a:rPr lang="en-US" altLang="x-none" dirty="0">
                  <a:latin typeface="Times New Roman" charset="0"/>
                </a:rPr>
                <a:t>s </a:t>
              </a:r>
              <a:r>
                <a:rPr lang="en-US" altLang="x-none" dirty="0" err="1">
                  <a:latin typeface="Times New Roman" charset="0"/>
                </a:rPr>
                <a:t>d</a:t>
              </a:r>
              <a:r>
                <a:rPr lang="en-US" altLang="x-none" baseline="-25000" dirty="0" err="1">
                  <a:latin typeface="Times New Roman" charset="0"/>
                </a:rPr>
                <a:t>n</a:t>
              </a:r>
              <a:endParaRPr lang="en-US" baseline="-25000" dirty="0"/>
            </a:p>
          </p:txBody>
        </p:sp>
        <p:sp>
          <p:nvSpPr>
            <p:cNvPr id="74" name="Freeform 30"/>
            <p:cNvSpPr>
              <a:spLocks/>
            </p:cNvSpPr>
            <p:nvPr/>
          </p:nvSpPr>
          <p:spPr bwMode="auto">
            <a:xfrm flipV="1">
              <a:off x="1600609" y="2507087"/>
              <a:ext cx="634383" cy="45719"/>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 name="Group 5"/>
          <p:cNvGrpSpPr/>
          <p:nvPr/>
        </p:nvGrpSpPr>
        <p:grpSpPr>
          <a:xfrm>
            <a:off x="3820378" y="1583293"/>
            <a:ext cx="877484" cy="1061510"/>
            <a:chOff x="3820378" y="1583293"/>
            <a:chExt cx="877484" cy="1061510"/>
          </a:xfrm>
        </p:grpSpPr>
        <p:sp>
          <p:nvSpPr>
            <p:cNvPr id="75" name="Freeform 30"/>
            <p:cNvSpPr>
              <a:spLocks/>
            </p:cNvSpPr>
            <p:nvPr/>
          </p:nvSpPr>
          <p:spPr bwMode="auto">
            <a:xfrm flipV="1">
              <a:off x="3921502" y="2532492"/>
              <a:ext cx="670563" cy="49472"/>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Rectangle 76"/>
            <p:cNvSpPr/>
            <p:nvPr/>
          </p:nvSpPr>
          <p:spPr>
            <a:xfrm>
              <a:off x="3875779" y="1583293"/>
              <a:ext cx="638316" cy="461665"/>
            </a:xfrm>
            <a:prstGeom prst="rect">
              <a:avLst/>
            </a:prstGeom>
          </p:spPr>
          <p:txBody>
            <a:bodyPr wrap="none">
              <a:spAutoFit/>
            </a:bodyPr>
            <a:lstStyle/>
            <a:p>
              <a:r>
                <a:rPr lang="en-US" altLang="x-none" dirty="0">
                  <a:latin typeface="Times New Roman" charset="0"/>
                </a:rPr>
                <a:t>r </a:t>
              </a:r>
              <a:r>
                <a:rPr lang="en-US" altLang="x-none" dirty="0" err="1">
                  <a:latin typeface="Times New Roman" charset="0"/>
                </a:rPr>
                <a:t>d</a:t>
              </a:r>
              <a:r>
                <a:rPr lang="en-US" altLang="x-none" baseline="-25000" dirty="0" err="1">
                  <a:latin typeface="Times New Roman" charset="0"/>
                </a:rPr>
                <a:t>n</a:t>
              </a:r>
              <a:endParaRPr lang="en-US" baseline="-25000" dirty="0"/>
            </a:p>
          </p:txBody>
        </p:sp>
        <p:sp>
          <p:nvSpPr>
            <p:cNvPr id="78" name="Rectangle 77"/>
            <p:cNvSpPr/>
            <p:nvPr/>
          </p:nvSpPr>
          <p:spPr>
            <a:xfrm>
              <a:off x="3820378" y="1875362"/>
              <a:ext cx="877484" cy="769441"/>
            </a:xfrm>
            <a:prstGeom prst="rect">
              <a:avLst/>
            </a:prstGeom>
          </p:spPr>
          <p:txBody>
            <a:bodyPr wrap="none">
              <a:spAutoFit/>
            </a:bodyPr>
            <a:lstStyle/>
            <a:p>
              <a:r>
                <a:rPr lang="en-US" altLang="x-none" dirty="0" err="1"/>
                <a:t>d</a:t>
              </a:r>
              <a:r>
                <a:rPr lang="en-US" altLang="x-none" dirty="0" err="1">
                  <a:latin typeface="Times New Roman" charset="0"/>
                </a:rPr>
                <a:t>eliv</a:t>
              </a:r>
              <a:endParaRPr lang="en-US" altLang="x-none" dirty="0">
                <a:latin typeface="Times New Roman" charset="0"/>
              </a:endParaRPr>
            </a:p>
            <a:p>
              <a:r>
                <a:rPr lang="en-US" sz="2000" dirty="0"/>
                <a:t>s ACK</a:t>
              </a:r>
            </a:p>
          </p:txBody>
        </p:sp>
      </p:grpSp>
      <p:grpSp>
        <p:nvGrpSpPr>
          <p:cNvPr id="7" name="Group 6"/>
          <p:cNvGrpSpPr/>
          <p:nvPr/>
        </p:nvGrpSpPr>
        <p:grpSpPr>
          <a:xfrm>
            <a:off x="6602952" y="1991990"/>
            <a:ext cx="998094" cy="602385"/>
            <a:chOff x="6602952" y="1991990"/>
            <a:chExt cx="998094" cy="602385"/>
          </a:xfrm>
        </p:grpSpPr>
        <p:sp>
          <p:nvSpPr>
            <p:cNvPr id="76" name="Freeform 30"/>
            <p:cNvSpPr>
              <a:spLocks/>
            </p:cNvSpPr>
            <p:nvPr/>
          </p:nvSpPr>
          <p:spPr bwMode="auto">
            <a:xfrm flipV="1">
              <a:off x="6604197" y="2548656"/>
              <a:ext cx="634383" cy="45719"/>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Rectangle 78"/>
            <p:cNvSpPr/>
            <p:nvPr/>
          </p:nvSpPr>
          <p:spPr>
            <a:xfrm>
              <a:off x="6602952" y="1991990"/>
              <a:ext cx="998094" cy="461665"/>
            </a:xfrm>
            <a:prstGeom prst="rect">
              <a:avLst/>
            </a:prstGeom>
          </p:spPr>
          <p:txBody>
            <a:bodyPr wrap="none">
              <a:spAutoFit/>
            </a:bodyPr>
            <a:lstStyle/>
            <a:p>
              <a:r>
                <a:rPr lang="en-US" altLang="x-none" dirty="0">
                  <a:latin typeface="Times New Roman" charset="0"/>
                </a:rPr>
                <a:t>r ACK</a:t>
              </a:r>
              <a:endParaRPr lang="en-US" baseline="-25000" dirty="0"/>
            </a:p>
          </p:txBody>
        </p:sp>
      </p:grpSp>
      <p:grpSp>
        <p:nvGrpSpPr>
          <p:cNvPr id="4" name="Group 3"/>
          <p:cNvGrpSpPr/>
          <p:nvPr/>
        </p:nvGrpSpPr>
        <p:grpSpPr>
          <a:xfrm>
            <a:off x="1665241" y="2839095"/>
            <a:ext cx="1176925" cy="1202520"/>
            <a:chOff x="1665241" y="2839095"/>
            <a:chExt cx="1176925" cy="1202520"/>
          </a:xfrm>
        </p:grpSpPr>
        <p:sp>
          <p:nvSpPr>
            <p:cNvPr id="85" name="Freeform 30"/>
            <p:cNvSpPr>
              <a:spLocks/>
            </p:cNvSpPr>
            <p:nvPr/>
          </p:nvSpPr>
          <p:spPr bwMode="auto">
            <a:xfrm rot="16200000" flipV="1">
              <a:off x="2199574" y="3332330"/>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Rectangle 85"/>
            <p:cNvSpPr/>
            <p:nvPr/>
          </p:nvSpPr>
          <p:spPr>
            <a:xfrm>
              <a:off x="1665241" y="2841286"/>
              <a:ext cx="1176925" cy="1200329"/>
            </a:xfrm>
            <a:prstGeom prst="rect">
              <a:avLst/>
            </a:prstGeom>
          </p:spPr>
          <p:txBody>
            <a:bodyPr wrap="none">
              <a:spAutoFit/>
            </a:bodyPr>
            <a:lstStyle/>
            <a:p>
              <a:r>
                <a:rPr lang="en-US" altLang="x-none" dirty="0">
                  <a:latin typeface="Times New Roman" charset="0"/>
                </a:rPr>
                <a:t>r NAK|</a:t>
              </a:r>
              <a:br>
                <a:rPr lang="en-US" altLang="x-none" dirty="0">
                  <a:latin typeface="Times New Roman" charset="0"/>
                </a:rPr>
              </a:br>
              <a:r>
                <a:rPr lang="en-US" altLang="x-none" dirty="0">
                  <a:latin typeface="Times New Roman" charset="0"/>
                </a:rPr>
                <a:t>r NAK^</a:t>
              </a:r>
              <a:br>
                <a:rPr lang="en-US" altLang="x-none" dirty="0">
                  <a:latin typeface="Times New Roman" charset="0"/>
                </a:rPr>
              </a:br>
              <a:r>
                <a:rPr lang="en-US" altLang="x-none" dirty="0">
                  <a:latin typeface="Times New Roman" charset="0"/>
                </a:rPr>
                <a:t>s </a:t>
              </a:r>
              <a:r>
                <a:rPr lang="en-US" altLang="x-none" dirty="0" err="1">
                  <a:latin typeface="Times New Roman" charset="0"/>
                </a:rPr>
                <a:t>d</a:t>
              </a:r>
              <a:r>
                <a:rPr lang="en-US" altLang="x-none" baseline="-25000" dirty="0" err="1"/>
                <a:t>n</a:t>
              </a:r>
              <a:endParaRPr lang="en-US" baseline="-25000" dirty="0"/>
            </a:p>
          </p:txBody>
        </p:sp>
      </p:grpSp>
      <p:grpSp>
        <p:nvGrpSpPr>
          <p:cNvPr id="5" name="Group 4"/>
          <p:cNvGrpSpPr/>
          <p:nvPr/>
        </p:nvGrpSpPr>
        <p:grpSpPr>
          <a:xfrm>
            <a:off x="3269716" y="2846845"/>
            <a:ext cx="1073143" cy="1059675"/>
            <a:chOff x="3269716" y="2846845"/>
            <a:chExt cx="1073143" cy="1059675"/>
          </a:xfrm>
        </p:grpSpPr>
        <p:sp>
          <p:nvSpPr>
            <p:cNvPr id="80" name="Freeform 30"/>
            <p:cNvSpPr>
              <a:spLocks/>
            </p:cNvSpPr>
            <p:nvPr/>
          </p:nvSpPr>
          <p:spPr bwMode="auto">
            <a:xfrm rot="5627857" flipV="1">
              <a:off x="2776481" y="3340080"/>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Rectangle 86"/>
            <p:cNvSpPr/>
            <p:nvPr/>
          </p:nvSpPr>
          <p:spPr>
            <a:xfrm>
              <a:off x="3292571" y="2994157"/>
              <a:ext cx="1050288" cy="830997"/>
            </a:xfrm>
            <a:prstGeom prst="rect">
              <a:avLst/>
            </a:prstGeom>
          </p:spPr>
          <p:txBody>
            <a:bodyPr wrap="none">
              <a:spAutoFit/>
            </a:bodyPr>
            <a:lstStyle/>
            <a:p>
              <a:r>
                <a:rPr lang="en-US" altLang="x-none" dirty="0">
                  <a:latin typeface="Times New Roman" charset="0"/>
                </a:rPr>
                <a:t>r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a:t>
              </a:r>
              <a:br>
                <a:rPr lang="en-US" altLang="x-none" dirty="0">
                  <a:latin typeface="Times New Roman" charset="0"/>
                </a:rPr>
              </a:br>
              <a:r>
                <a:rPr lang="en-US" altLang="x-none" dirty="0">
                  <a:latin typeface="Times New Roman" charset="0"/>
                </a:rPr>
                <a:t>s NAK</a:t>
              </a:r>
              <a:endParaRPr lang="en-US" baseline="-25000" dirty="0"/>
            </a:p>
          </p:txBody>
        </p:sp>
      </p:grpSp>
      <p:grpSp>
        <p:nvGrpSpPr>
          <p:cNvPr id="9" name="Group 8"/>
          <p:cNvGrpSpPr/>
          <p:nvPr/>
        </p:nvGrpSpPr>
        <p:grpSpPr>
          <a:xfrm>
            <a:off x="4441756" y="2863297"/>
            <a:ext cx="877484" cy="1059675"/>
            <a:chOff x="4455068" y="2878249"/>
            <a:chExt cx="877484" cy="1059675"/>
          </a:xfrm>
        </p:grpSpPr>
        <p:sp>
          <p:nvSpPr>
            <p:cNvPr id="83" name="Freeform 30"/>
            <p:cNvSpPr>
              <a:spLocks/>
            </p:cNvSpPr>
            <p:nvPr/>
          </p:nvSpPr>
          <p:spPr bwMode="auto">
            <a:xfrm rot="16200000" flipV="1">
              <a:off x="4706132" y="3371484"/>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Rectangle 87"/>
            <p:cNvSpPr/>
            <p:nvPr/>
          </p:nvSpPr>
          <p:spPr>
            <a:xfrm>
              <a:off x="4455068" y="3019549"/>
              <a:ext cx="877484" cy="769441"/>
            </a:xfrm>
            <a:prstGeom prst="rect">
              <a:avLst/>
            </a:prstGeom>
          </p:spPr>
          <p:txBody>
            <a:bodyPr wrap="none">
              <a:spAutoFit/>
            </a:bodyPr>
            <a:lstStyle/>
            <a:p>
              <a:r>
                <a:rPr lang="en-US" altLang="x-none" dirty="0">
                  <a:latin typeface="Times New Roman" charset="0"/>
                </a:rPr>
                <a:t>r </a:t>
              </a:r>
              <a:r>
                <a:rPr lang="en-US" altLang="x-none" dirty="0" err="1">
                  <a:latin typeface="Times New Roman" charset="0"/>
                </a:rPr>
                <a:t>d</a:t>
              </a:r>
              <a:r>
                <a:rPr lang="en-US" altLang="x-none" baseline="-25000" dirty="0" err="1">
                  <a:latin typeface="Times New Roman" charset="0"/>
                </a:rPr>
                <a:t>n</a:t>
              </a:r>
              <a:endParaRPr lang="en-US" altLang="x-none" baseline="-25000" dirty="0">
                <a:latin typeface="Times New Roman" charset="0"/>
              </a:endParaRPr>
            </a:p>
            <a:p>
              <a:r>
                <a:rPr lang="en-US" sz="2000" dirty="0"/>
                <a:t>s ACK</a:t>
              </a:r>
            </a:p>
          </p:txBody>
        </p:sp>
      </p:grpSp>
      <p:grpSp>
        <p:nvGrpSpPr>
          <p:cNvPr id="11" name="Group 10"/>
          <p:cNvGrpSpPr/>
          <p:nvPr/>
        </p:nvGrpSpPr>
        <p:grpSpPr>
          <a:xfrm>
            <a:off x="4007419" y="4347668"/>
            <a:ext cx="1176925" cy="1200329"/>
            <a:chOff x="4007419" y="4347668"/>
            <a:chExt cx="1176925" cy="1200329"/>
          </a:xfrm>
        </p:grpSpPr>
        <p:sp>
          <p:nvSpPr>
            <p:cNvPr id="84" name="Freeform 30"/>
            <p:cNvSpPr>
              <a:spLocks/>
            </p:cNvSpPr>
            <p:nvPr/>
          </p:nvSpPr>
          <p:spPr bwMode="auto">
            <a:xfrm rot="16200000" flipV="1">
              <a:off x="4617904" y="4891257"/>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 name="Rectangle 88"/>
            <p:cNvSpPr/>
            <p:nvPr/>
          </p:nvSpPr>
          <p:spPr>
            <a:xfrm>
              <a:off x="4007419" y="4347668"/>
              <a:ext cx="1176925" cy="1200329"/>
            </a:xfrm>
            <a:prstGeom prst="rect">
              <a:avLst/>
            </a:prstGeom>
          </p:spPr>
          <p:txBody>
            <a:bodyPr wrap="none">
              <a:spAutoFit/>
            </a:bodyPr>
            <a:lstStyle/>
            <a:p>
              <a:r>
                <a:rPr lang="en-US" altLang="x-none" dirty="0">
                  <a:latin typeface="Times New Roman" charset="0"/>
                </a:rPr>
                <a:t>r NAK|</a:t>
              </a:r>
              <a:br>
                <a:rPr lang="en-US" altLang="x-none" dirty="0">
                  <a:latin typeface="Times New Roman" charset="0"/>
                </a:rPr>
              </a:br>
              <a:r>
                <a:rPr lang="en-US" altLang="x-none" dirty="0">
                  <a:latin typeface="Times New Roman" charset="0"/>
                </a:rPr>
                <a:t>r NAK^</a:t>
              </a:r>
            </a:p>
            <a:p>
              <a:r>
                <a:rPr lang="en-US" dirty="0"/>
                <a:t>s </a:t>
              </a:r>
              <a:r>
                <a:rPr lang="en-US" dirty="0" err="1"/>
                <a:t>d</a:t>
              </a:r>
              <a:r>
                <a:rPr lang="en-US" baseline="-25000" dirty="0" err="1"/>
                <a:t>n</a:t>
              </a:r>
              <a:endParaRPr lang="en-US" baseline="-25000" dirty="0"/>
            </a:p>
          </p:txBody>
        </p:sp>
      </p:grpSp>
      <p:grpSp>
        <p:nvGrpSpPr>
          <p:cNvPr id="10" name="Group 9"/>
          <p:cNvGrpSpPr/>
          <p:nvPr/>
        </p:nvGrpSpPr>
        <p:grpSpPr>
          <a:xfrm>
            <a:off x="5750436" y="4396686"/>
            <a:ext cx="878095" cy="1059675"/>
            <a:chOff x="5750436" y="4396686"/>
            <a:chExt cx="878095" cy="1059675"/>
          </a:xfrm>
        </p:grpSpPr>
        <p:sp>
          <p:nvSpPr>
            <p:cNvPr id="82" name="Freeform 30"/>
            <p:cNvSpPr>
              <a:spLocks/>
            </p:cNvSpPr>
            <p:nvPr/>
          </p:nvSpPr>
          <p:spPr bwMode="auto">
            <a:xfrm rot="5627857" flipV="1">
              <a:off x="5258335" y="4888787"/>
              <a:ext cx="1059675" cy="75473"/>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 name="Rectangle 89"/>
            <p:cNvSpPr/>
            <p:nvPr/>
          </p:nvSpPr>
          <p:spPr>
            <a:xfrm>
              <a:off x="5796252" y="4510532"/>
              <a:ext cx="832279" cy="738664"/>
            </a:xfrm>
            <a:prstGeom prst="rect">
              <a:avLst/>
            </a:prstGeom>
          </p:spPr>
          <p:txBody>
            <a:bodyPr wrap="none">
              <a:spAutoFit/>
            </a:bodyPr>
            <a:lstStyle/>
            <a:p>
              <a:r>
                <a:rPr lang="en-US" altLang="x-none" dirty="0">
                  <a:latin typeface="Times New Roman" charset="0"/>
                </a:rPr>
                <a:t>r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a:t>
              </a:r>
            </a:p>
            <a:p>
              <a:r>
                <a:rPr lang="en-US" sz="1800" dirty="0"/>
                <a:t>s NAK</a:t>
              </a:r>
            </a:p>
          </p:txBody>
        </p:sp>
      </p:grpSp>
      <p:grpSp>
        <p:nvGrpSpPr>
          <p:cNvPr id="8" name="Group 7"/>
          <p:cNvGrpSpPr/>
          <p:nvPr/>
        </p:nvGrpSpPr>
        <p:grpSpPr>
          <a:xfrm>
            <a:off x="5904877" y="2891297"/>
            <a:ext cx="1197122" cy="1059675"/>
            <a:chOff x="5904877" y="2891297"/>
            <a:chExt cx="1197122" cy="1059675"/>
          </a:xfrm>
        </p:grpSpPr>
        <p:sp>
          <p:nvSpPr>
            <p:cNvPr id="81" name="Freeform 30"/>
            <p:cNvSpPr>
              <a:spLocks/>
            </p:cNvSpPr>
            <p:nvPr/>
          </p:nvSpPr>
          <p:spPr bwMode="auto">
            <a:xfrm rot="5627857" flipV="1">
              <a:off x="5411642" y="3384532"/>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Rectangle 90"/>
            <p:cNvSpPr/>
            <p:nvPr/>
          </p:nvSpPr>
          <p:spPr>
            <a:xfrm>
              <a:off x="5959635" y="2987298"/>
              <a:ext cx="1142364" cy="830997"/>
            </a:xfrm>
            <a:prstGeom prst="rect">
              <a:avLst/>
            </a:prstGeom>
          </p:spPr>
          <p:txBody>
            <a:bodyPr wrap="none">
              <a:spAutoFit/>
            </a:bodyPr>
            <a:lstStyle/>
            <a:p>
              <a:r>
                <a:rPr lang="en-US" altLang="x-none" dirty="0">
                  <a:latin typeface="Times New Roman" charset="0"/>
                </a:rPr>
                <a:t>r ACK^</a:t>
              </a:r>
              <a:endParaRPr lang="en-US" altLang="x-none" baseline="-25000" dirty="0"/>
            </a:p>
            <a:p>
              <a:r>
                <a:rPr lang="en-US" altLang="x-none" dirty="0">
                  <a:latin typeface="Times New Roman" charset="0"/>
                </a:rPr>
                <a:t>s </a:t>
              </a:r>
              <a:r>
                <a:rPr lang="en-US" altLang="x-none" dirty="0" err="1">
                  <a:latin typeface="Times New Roman" charset="0"/>
                </a:rPr>
                <a:t>d</a:t>
              </a:r>
              <a:r>
                <a:rPr lang="en-US" altLang="x-none" baseline="-25000" dirty="0" err="1">
                  <a:latin typeface="Times New Roman" charset="0"/>
                </a:rPr>
                <a:t>n</a:t>
              </a:r>
              <a:endParaRPr lang="en-US" altLang="x-none" baseline="-25000" dirty="0">
                <a:latin typeface="Times New Roman" charset="0"/>
              </a:endParaRPr>
            </a:p>
          </p:txBody>
        </p:sp>
      </p:grpSp>
      <p:sp>
        <p:nvSpPr>
          <p:cNvPr id="3" name="Rectangle 2"/>
          <p:cNvSpPr/>
          <p:nvPr/>
        </p:nvSpPr>
        <p:spPr>
          <a:xfrm>
            <a:off x="260141" y="5970630"/>
            <a:ext cx="5710974" cy="830997"/>
          </a:xfrm>
          <a:prstGeom prst="rect">
            <a:avLst/>
          </a:prstGeom>
        </p:spPr>
        <p:txBody>
          <a:bodyPr wrap="square">
            <a:spAutoFit/>
          </a:bodyPr>
          <a:lstStyle/>
          <a:p>
            <a:pPr algn="ctr"/>
            <a:r>
              <a:rPr lang="en-US" dirty="0"/>
              <a:t>Execution traces of rdt2.1b are all that can be generated by the finite state machine above.</a:t>
            </a:r>
            <a:endParaRPr lang="en-US" dirty="0">
              <a:solidFill>
                <a:srgbClr val="C00000"/>
              </a:solidFill>
            </a:endParaRPr>
          </a:p>
        </p:txBody>
      </p:sp>
      <p:sp>
        <p:nvSpPr>
          <p:cNvPr id="55" name="Slide Number Placeholder 4">
            <a:extLst>
              <a:ext uri="{FF2B5EF4-FFF2-40B4-BE49-F238E27FC236}">
                <a16:creationId xmlns:a16="http://schemas.microsoft.com/office/drawing/2014/main" id="{15F8E09E-B5AF-8942-A2B9-05D3F0F555EC}"/>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7</a:t>
            </a:fld>
            <a:endParaRPr lang="en-US" altLang="x-none" sz="1400" dirty="0">
              <a:latin typeface="Times New Roman" charset="0"/>
            </a:endParaRPr>
          </a:p>
        </p:txBody>
      </p:sp>
    </p:spTree>
    <p:extLst>
      <p:ext uri="{BB962C8B-B14F-4D97-AF65-F5344CB8AC3E}">
        <p14:creationId xmlns:p14="http://schemas.microsoft.com/office/powerpoint/2010/main" val="161188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5B5DC-B218-334F-B816-2AF375465FCC}" type="slidenum">
              <a:rPr lang="en-US" altLang="x-none" sz="1400">
                <a:solidFill>
                  <a:srgbClr val="000000"/>
                </a:solidFill>
                <a:latin typeface="Times New Roman" charset="0"/>
              </a:rPr>
              <a:pPr eaLnBrk="1" hangingPunct="1"/>
              <a:t>8</a:t>
            </a:fld>
            <a:endParaRPr lang="en-US" altLang="x-none" sz="1400">
              <a:solidFill>
                <a:srgbClr val="000000"/>
              </a:solidFill>
              <a:latin typeface="Times New Roman" charset="0"/>
            </a:endParaRPr>
          </a:p>
        </p:txBody>
      </p:sp>
      <p:sp>
        <p:nvSpPr>
          <p:cNvPr id="64515" name="Rectangle 4"/>
          <p:cNvSpPr>
            <a:spLocks noChangeArrowheads="1"/>
          </p:cNvSpPr>
          <p:nvPr/>
        </p:nvSpPr>
        <p:spPr bwMode="auto">
          <a:xfrm>
            <a:off x="343987" y="93663"/>
            <a:ext cx="802005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defTabSz="914400" eaLnBrk="0" hangingPunct="0">
              <a:defRPr/>
            </a:pPr>
            <a:r>
              <a:rPr lang="en-US" altLang="zh-CN" sz="4000" u="sng" dirty="0">
                <a:solidFill>
                  <a:srgbClr val="3333CC"/>
                </a:solidFill>
                <a:latin typeface="Comic Sans MS" charset="0"/>
                <a:ea typeface="宋体" charset="0"/>
                <a:cs typeface="宋体" charset="0"/>
              </a:rPr>
              <a:t>Recap: Protocol Analysis using State Invariants</a:t>
            </a:r>
            <a:endParaRPr lang="en-US" sz="4000" u="sng" dirty="0">
              <a:solidFill>
                <a:srgbClr val="3333CC"/>
              </a:solidFill>
              <a:latin typeface="Comic Sans MS" charset="0"/>
              <a:ea typeface="ＭＳ Ｐゴシック" charset="0"/>
            </a:endParaRPr>
          </a:p>
        </p:txBody>
      </p:sp>
      <p:sp>
        <p:nvSpPr>
          <p:cNvPr id="64516" name="Line 15"/>
          <p:cNvSpPr>
            <a:spLocks noChangeShapeType="1"/>
          </p:cNvSpPr>
          <p:nvPr/>
        </p:nvSpPr>
        <p:spPr bwMode="auto">
          <a:xfrm>
            <a:off x="261938" y="3648075"/>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ctr" defTabSz="914400" eaLnBrk="0" hangingPunct="0">
              <a:defRPr/>
            </a:pPr>
            <a:endParaRPr lang="en-US">
              <a:solidFill>
                <a:srgbClr val="000000"/>
              </a:solidFill>
              <a:latin typeface="Times New Roman" charset="0"/>
              <a:ea typeface="ＭＳ Ｐゴシック" charset="0"/>
            </a:endParaRPr>
          </a:p>
        </p:txBody>
      </p:sp>
      <p:sp>
        <p:nvSpPr>
          <p:cNvPr id="64517" name="Rectangle 16"/>
          <p:cNvSpPr>
            <a:spLocks noChangeArrowheads="1"/>
          </p:cNvSpPr>
          <p:nvPr/>
        </p:nvSpPr>
        <p:spPr bwMode="auto">
          <a:xfrm>
            <a:off x="809625" y="3084513"/>
            <a:ext cx="1009650"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s0</a:t>
            </a:r>
            <a:endParaRPr lang="en-US">
              <a:solidFill>
                <a:srgbClr val="FF0000"/>
              </a:solidFill>
              <a:latin typeface="Times New Roman" charset="0"/>
              <a:ea typeface="ＭＳ Ｐゴシック" charset="0"/>
            </a:endParaRPr>
          </a:p>
        </p:txBody>
      </p:sp>
      <p:sp>
        <p:nvSpPr>
          <p:cNvPr id="64518" name="Text Box 21"/>
          <p:cNvSpPr txBox="1">
            <a:spLocks noChangeArrowheads="1"/>
          </p:cNvSpPr>
          <p:nvPr/>
        </p:nvSpPr>
        <p:spPr bwMode="auto">
          <a:xfrm>
            <a:off x="5657850" y="3221038"/>
            <a:ext cx="781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ctr" defTabSz="914400" eaLnBrk="0" hangingPunct="0">
              <a:defRPr/>
            </a:pPr>
            <a:r>
              <a:rPr lang="en-US" sz="1800">
                <a:solidFill>
                  <a:srgbClr val="000000"/>
                </a:solidFill>
              </a:rPr>
              <a:t>sender</a:t>
            </a:r>
          </a:p>
        </p:txBody>
      </p:sp>
      <p:sp>
        <p:nvSpPr>
          <p:cNvPr id="64519" name="Rectangle 31"/>
          <p:cNvSpPr>
            <a:spLocks noChangeArrowheads="1"/>
          </p:cNvSpPr>
          <p:nvPr/>
        </p:nvSpPr>
        <p:spPr bwMode="auto">
          <a:xfrm>
            <a:off x="2185988" y="3079750"/>
            <a:ext cx="757237"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s1</a:t>
            </a:r>
            <a:endParaRPr lang="en-US">
              <a:solidFill>
                <a:srgbClr val="FF0000"/>
              </a:solidFill>
              <a:latin typeface="Times New Roman" charset="0"/>
              <a:ea typeface="ＭＳ Ｐゴシック" charset="0"/>
            </a:endParaRPr>
          </a:p>
        </p:txBody>
      </p:sp>
      <p:sp>
        <p:nvSpPr>
          <p:cNvPr id="64520" name="Rectangle 32"/>
          <p:cNvSpPr>
            <a:spLocks noChangeArrowheads="1"/>
          </p:cNvSpPr>
          <p:nvPr/>
        </p:nvSpPr>
        <p:spPr bwMode="auto">
          <a:xfrm>
            <a:off x="3338513" y="3084513"/>
            <a:ext cx="1270000"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s2</a:t>
            </a:r>
            <a:endParaRPr lang="en-US">
              <a:solidFill>
                <a:srgbClr val="FF0000"/>
              </a:solidFill>
              <a:latin typeface="Times New Roman" charset="0"/>
              <a:ea typeface="ＭＳ Ｐゴシック" charset="0"/>
            </a:endParaRPr>
          </a:p>
        </p:txBody>
      </p:sp>
      <p:grpSp>
        <p:nvGrpSpPr>
          <p:cNvPr id="2" name="Group 26"/>
          <p:cNvGrpSpPr>
            <a:grpSpLocks/>
          </p:cNvGrpSpPr>
          <p:nvPr/>
        </p:nvGrpSpPr>
        <p:grpSpPr bwMode="auto">
          <a:xfrm>
            <a:off x="280988" y="3870325"/>
            <a:ext cx="6445250" cy="582613"/>
            <a:chOff x="280988" y="3870325"/>
            <a:chExt cx="6445250" cy="582613"/>
          </a:xfrm>
        </p:grpSpPr>
        <p:sp>
          <p:nvSpPr>
            <p:cNvPr id="64534" name="Line 20"/>
            <p:cNvSpPr>
              <a:spLocks noChangeShapeType="1"/>
            </p:cNvSpPr>
            <p:nvPr/>
          </p:nvSpPr>
          <p:spPr bwMode="auto">
            <a:xfrm>
              <a:off x="280988" y="4445000"/>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ctr" defTabSz="914400" eaLnBrk="0" hangingPunct="0">
                <a:defRPr/>
              </a:pPr>
              <a:endParaRPr lang="en-US">
                <a:solidFill>
                  <a:srgbClr val="000000"/>
                </a:solidFill>
                <a:latin typeface="Times New Roman" charset="0"/>
                <a:ea typeface="ＭＳ Ｐゴシック" charset="0"/>
              </a:endParaRPr>
            </a:p>
          </p:txBody>
        </p:sp>
        <p:sp>
          <p:nvSpPr>
            <p:cNvPr id="64535" name="Text Box 22"/>
            <p:cNvSpPr txBox="1">
              <a:spLocks noChangeArrowheads="1"/>
            </p:cNvSpPr>
            <p:nvPr/>
          </p:nvSpPr>
          <p:spPr bwMode="auto">
            <a:xfrm>
              <a:off x="5649913" y="4027488"/>
              <a:ext cx="1000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ctr" defTabSz="914400" eaLnBrk="0" hangingPunct="0">
                <a:defRPr/>
              </a:pPr>
              <a:r>
                <a:rPr lang="en-US" sz="2000">
                  <a:solidFill>
                    <a:srgbClr val="000000"/>
                  </a:solidFill>
                </a:rPr>
                <a:t>receiver</a:t>
              </a:r>
            </a:p>
          </p:txBody>
        </p:sp>
        <p:sp>
          <p:nvSpPr>
            <p:cNvPr id="64536" name="Rectangle 23"/>
            <p:cNvSpPr>
              <a:spLocks noChangeArrowheads="1"/>
            </p:cNvSpPr>
            <p:nvPr/>
          </p:nvSpPr>
          <p:spPr bwMode="auto">
            <a:xfrm>
              <a:off x="417513" y="3876675"/>
              <a:ext cx="1116012"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w0</a:t>
              </a:r>
              <a:endParaRPr lang="en-US">
                <a:solidFill>
                  <a:srgbClr val="FF0000"/>
                </a:solidFill>
                <a:latin typeface="Times New Roman" charset="0"/>
                <a:ea typeface="ＭＳ Ｐゴシック" charset="0"/>
              </a:endParaRPr>
            </a:p>
          </p:txBody>
        </p:sp>
        <p:sp>
          <p:nvSpPr>
            <p:cNvPr id="64537" name="Rectangle 29"/>
            <p:cNvSpPr>
              <a:spLocks noChangeArrowheads="1"/>
            </p:cNvSpPr>
            <p:nvPr/>
          </p:nvSpPr>
          <p:spPr bwMode="auto">
            <a:xfrm>
              <a:off x="1511300" y="3879850"/>
              <a:ext cx="1143000"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w1</a:t>
              </a:r>
              <a:endParaRPr lang="en-US">
                <a:solidFill>
                  <a:srgbClr val="FF0000"/>
                </a:solidFill>
                <a:latin typeface="Times New Roman" charset="0"/>
                <a:ea typeface="ＭＳ Ｐゴシック" charset="0"/>
              </a:endParaRPr>
            </a:p>
          </p:txBody>
        </p:sp>
        <p:sp>
          <p:nvSpPr>
            <p:cNvPr id="64538" name="Rectangle 30"/>
            <p:cNvSpPr>
              <a:spLocks noChangeArrowheads="1"/>
            </p:cNvSpPr>
            <p:nvPr/>
          </p:nvSpPr>
          <p:spPr bwMode="auto">
            <a:xfrm>
              <a:off x="2620963" y="3875088"/>
              <a:ext cx="1303337"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w2</a:t>
              </a:r>
              <a:endParaRPr lang="en-US">
                <a:solidFill>
                  <a:srgbClr val="FF0000"/>
                </a:solidFill>
                <a:latin typeface="Times New Roman" charset="0"/>
                <a:ea typeface="ＭＳ Ｐゴシック" charset="0"/>
              </a:endParaRPr>
            </a:p>
          </p:txBody>
        </p:sp>
        <p:sp>
          <p:nvSpPr>
            <p:cNvPr id="64539" name="Rectangle 33"/>
            <p:cNvSpPr>
              <a:spLocks noChangeArrowheads="1"/>
            </p:cNvSpPr>
            <p:nvPr/>
          </p:nvSpPr>
          <p:spPr bwMode="auto">
            <a:xfrm>
              <a:off x="3919538" y="3870325"/>
              <a:ext cx="1593850"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w3</a:t>
              </a:r>
              <a:endParaRPr lang="en-US">
                <a:solidFill>
                  <a:srgbClr val="FF0000"/>
                </a:solidFill>
                <a:latin typeface="Times New Roman" charset="0"/>
                <a:ea typeface="ＭＳ Ｐゴシック" charset="0"/>
              </a:endParaRPr>
            </a:p>
          </p:txBody>
        </p:sp>
      </p:grpSp>
      <p:sp>
        <p:nvSpPr>
          <p:cNvPr id="64522" name="Rectangle 34"/>
          <p:cNvSpPr>
            <a:spLocks noChangeArrowheads="1"/>
          </p:cNvSpPr>
          <p:nvPr/>
        </p:nvSpPr>
        <p:spPr bwMode="auto">
          <a:xfrm>
            <a:off x="4618038" y="3078163"/>
            <a:ext cx="574675"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3333CC"/>
                </a:solidFill>
                <a:latin typeface="Times New Roman" charset="0"/>
                <a:ea typeface="宋体" charset="0"/>
                <a:cs typeface="宋体" charset="0"/>
              </a:rPr>
              <a:t>w3</a:t>
            </a:r>
            <a:endParaRPr lang="en-US">
              <a:solidFill>
                <a:srgbClr val="3333CC"/>
              </a:solidFill>
              <a:latin typeface="Times New Roman" charset="0"/>
              <a:ea typeface="ＭＳ Ｐゴシック" charset="0"/>
            </a:endParaRPr>
          </a:p>
        </p:txBody>
      </p:sp>
      <p:grpSp>
        <p:nvGrpSpPr>
          <p:cNvPr id="3" name="Group 25"/>
          <p:cNvGrpSpPr>
            <a:grpSpLocks/>
          </p:cNvGrpSpPr>
          <p:nvPr/>
        </p:nvGrpSpPr>
        <p:grpSpPr bwMode="auto">
          <a:xfrm>
            <a:off x="1039813" y="3633788"/>
            <a:ext cx="920750" cy="2619375"/>
            <a:chOff x="1039813" y="3633788"/>
            <a:chExt cx="920750" cy="2619375"/>
          </a:xfrm>
        </p:grpSpPr>
        <p:sp>
          <p:nvSpPr>
            <p:cNvPr id="64532" name="Line 35"/>
            <p:cNvSpPr>
              <a:spLocks noChangeShapeType="1"/>
            </p:cNvSpPr>
            <p:nvPr/>
          </p:nvSpPr>
          <p:spPr bwMode="auto">
            <a:xfrm>
              <a:off x="1512888" y="3633788"/>
              <a:ext cx="0" cy="14668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ctr" defTabSz="914400" eaLnBrk="0" hangingPunct="0">
                <a:defRPr/>
              </a:pPr>
              <a:endParaRPr lang="en-US">
                <a:solidFill>
                  <a:srgbClr val="000000"/>
                </a:solidFill>
                <a:latin typeface="Times New Roman" charset="0"/>
                <a:ea typeface="ＭＳ Ｐゴシック" charset="0"/>
              </a:endParaRPr>
            </a:p>
          </p:txBody>
        </p:sp>
        <p:sp>
          <p:nvSpPr>
            <p:cNvPr id="64533" name="Text Box 36"/>
            <p:cNvSpPr txBox="1">
              <a:spLocks noChangeArrowheads="1"/>
            </p:cNvSpPr>
            <p:nvPr/>
          </p:nvSpPr>
          <p:spPr bwMode="auto">
            <a:xfrm>
              <a:off x="1039813" y="5065713"/>
              <a:ext cx="92075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ctr" defTabSz="914400" eaLnBrk="0" hangingPunct="0">
                <a:defRPr/>
              </a:pPr>
              <a:r>
                <a:rPr lang="en-US" altLang="zh-CN">
                  <a:solidFill>
                    <a:srgbClr val="000000"/>
                  </a:solidFill>
                  <a:ea typeface="宋体" charset="0"/>
                  <a:cs typeface="宋体" charset="0"/>
                </a:rPr>
                <a:t>first </a:t>
              </a:r>
            </a:p>
            <a:p>
              <a:pPr algn="ctr" defTabSz="914400" eaLnBrk="0" hangingPunct="0">
                <a:defRPr/>
              </a:pPr>
              <a:r>
                <a:rPr lang="en-US" altLang="zh-CN">
                  <a:solidFill>
                    <a:srgbClr val="000000"/>
                  </a:solidFill>
                  <a:ea typeface="宋体" charset="0"/>
                  <a:cs typeface="宋体" charset="0"/>
                </a:rPr>
                <a:t>time</a:t>
              </a:r>
            </a:p>
            <a:p>
              <a:pPr algn="ctr" defTabSz="914400" eaLnBrk="0" hangingPunct="0">
                <a:defRPr/>
              </a:pPr>
              <a:r>
                <a:rPr lang="en-US" altLang="zh-CN">
                  <a:solidFill>
                    <a:srgbClr val="000000"/>
                  </a:solidFill>
                  <a:ea typeface="宋体" charset="0"/>
                  <a:cs typeface="宋体" charset="0"/>
                </a:rPr>
                <a:t>rcvs 0</a:t>
              </a:r>
              <a:endParaRPr lang="en-US">
                <a:solidFill>
                  <a:srgbClr val="000000"/>
                </a:solidFill>
              </a:endParaRPr>
            </a:p>
          </p:txBody>
        </p:sp>
      </p:grpSp>
      <p:grpSp>
        <p:nvGrpSpPr>
          <p:cNvPr id="4" name="Group 24"/>
          <p:cNvGrpSpPr>
            <a:grpSpLocks/>
          </p:cNvGrpSpPr>
          <p:nvPr/>
        </p:nvGrpSpPr>
        <p:grpSpPr bwMode="auto">
          <a:xfrm>
            <a:off x="1466850" y="1417638"/>
            <a:ext cx="673100" cy="2420937"/>
            <a:chOff x="1466850" y="1417638"/>
            <a:chExt cx="673100" cy="2420937"/>
          </a:xfrm>
        </p:grpSpPr>
        <p:sp>
          <p:nvSpPr>
            <p:cNvPr id="64530" name="Line 37"/>
            <p:cNvSpPr>
              <a:spLocks noChangeShapeType="1"/>
            </p:cNvSpPr>
            <p:nvPr/>
          </p:nvSpPr>
          <p:spPr bwMode="auto">
            <a:xfrm>
              <a:off x="1793875" y="2744788"/>
              <a:ext cx="0" cy="10937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ctr" defTabSz="914400" eaLnBrk="0" hangingPunct="0">
                <a:defRPr/>
              </a:pPr>
              <a:endParaRPr lang="en-US">
                <a:solidFill>
                  <a:srgbClr val="000000"/>
                </a:solidFill>
                <a:latin typeface="Times New Roman" charset="0"/>
                <a:ea typeface="ＭＳ Ｐゴシック" charset="0"/>
              </a:endParaRPr>
            </a:p>
          </p:txBody>
        </p:sp>
        <p:sp>
          <p:nvSpPr>
            <p:cNvPr id="64531" name="Text Box 38"/>
            <p:cNvSpPr txBox="1">
              <a:spLocks noChangeArrowheads="1"/>
            </p:cNvSpPr>
            <p:nvPr/>
          </p:nvSpPr>
          <p:spPr bwMode="auto">
            <a:xfrm>
              <a:off x="1466850" y="1417638"/>
              <a:ext cx="67310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ctr" defTabSz="914400" eaLnBrk="0" hangingPunct="0">
                <a:defRPr/>
              </a:pPr>
              <a:r>
                <a:rPr lang="en-US" altLang="zh-CN" sz="1800">
                  <a:solidFill>
                    <a:srgbClr val="000000"/>
                  </a:solidFill>
                  <a:ea typeface="宋体" charset="0"/>
                  <a:cs typeface="宋体" charset="0"/>
                </a:rPr>
                <a:t>first </a:t>
              </a:r>
            </a:p>
            <a:p>
              <a:pPr algn="ctr" defTabSz="914400" eaLnBrk="0" hangingPunct="0">
                <a:defRPr/>
              </a:pPr>
              <a:r>
                <a:rPr lang="en-US" altLang="zh-CN" sz="1800">
                  <a:solidFill>
                    <a:srgbClr val="000000"/>
                  </a:solidFill>
                  <a:ea typeface="宋体" charset="0"/>
                  <a:cs typeface="宋体" charset="0"/>
                </a:rPr>
                <a:t>time</a:t>
              </a:r>
            </a:p>
            <a:p>
              <a:pPr algn="ctr" defTabSz="914400" eaLnBrk="0" hangingPunct="0">
                <a:defRPr/>
              </a:pPr>
              <a:r>
                <a:rPr lang="en-US" altLang="zh-CN" sz="1800">
                  <a:solidFill>
                    <a:srgbClr val="000000"/>
                  </a:solidFill>
                  <a:ea typeface="宋体" charset="0"/>
                  <a:cs typeface="宋体" charset="0"/>
                </a:rPr>
                <a:t>rcvs</a:t>
              </a:r>
            </a:p>
            <a:p>
              <a:pPr algn="ctr" defTabSz="914400" eaLnBrk="0" hangingPunct="0">
                <a:defRPr/>
              </a:pPr>
              <a:r>
                <a:rPr lang="en-US" altLang="zh-CN" sz="1800">
                  <a:solidFill>
                    <a:srgbClr val="000000"/>
                  </a:solidFill>
                  <a:ea typeface="宋体" charset="0"/>
                  <a:cs typeface="宋体" charset="0"/>
                </a:rPr>
                <a:t>ack 0</a:t>
              </a:r>
              <a:endParaRPr lang="en-US" sz="1800">
                <a:solidFill>
                  <a:srgbClr val="000000"/>
                </a:solidFill>
              </a:endParaRPr>
            </a:p>
          </p:txBody>
        </p:sp>
      </p:grpSp>
      <p:sp>
        <p:nvSpPr>
          <p:cNvPr id="64525" name="Rectangle 40"/>
          <p:cNvSpPr>
            <a:spLocks noChangeArrowheads="1"/>
          </p:cNvSpPr>
          <p:nvPr/>
        </p:nvSpPr>
        <p:spPr bwMode="auto">
          <a:xfrm>
            <a:off x="439738" y="3086100"/>
            <a:ext cx="382587"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3333CC"/>
                </a:solidFill>
                <a:latin typeface="Times New Roman" charset="0"/>
                <a:ea typeface="宋体" charset="0"/>
                <a:cs typeface="宋体" charset="0"/>
              </a:rPr>
              <a:t>w0</a:t>
            </a:r>
            <a:endParaRPr lang="en-US">
              <a:solidFill>
                <a:srgbClr val="3333CC"/>
              </a:solidFill>
              <a:latin typeface="Times New Roman" charset="0"/>
              <a:ea typeface="ＭＳ Ｐゴシック" charset="0"/>
            </a:endParaRPr>
          </a:p>
        </p:txBody>
      </p:sp>
      <p:sp>
        <p:nvSpPr>
          <p:cNvPr id="64526" name="Rectangle 41"/>
          <p:cNvSpPr>
            <a:spLocks noChangeArrowheads="1"/>
          </p:cNvSpPr>
          <p:nvPr/>
        </p:nvSpPr>
        <p:spPr bwMode="auto">
          <a:xfrm>
            <a:off x="1790700" y="3084513"/>
            <a:ext cx="382588"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3333CC"/>
                </a:solidFill>
                <a:latin typeface="Times New Roman" charset="0"/>
                <a:ea typeface="宋体" charset="0"/>
                <a:cs typeface="宋体" charset="0"/>
              </a:rPr>
              <a:t>w1</a:t>
            </a:r>
            <a:endParaRPr lang="en-US">
              <a:solidFill>
                <a:srgbClr val="3333CC"/>
              </a:solidFill>
              <a:latin typeface="Times New Roman" charset="0"/>
              <a:ea typeface="ＭＳ Ｐゴシック" charset="0"/>
            </a:endParaRPr>
          </a:p>
        </p:txBody>
      </p:sp>
      <p:sp>
        <p:nvSpPr>
          <p:cNvPr id="64527" name="Rectangle 42"/>
          <p:cNvSpPr>
            <a:spLocks noChangeArrowheads="1"/>
          </p:cNvSpPr>
          <p:nvPr/>
        </p:nvSpPr>
        <p:spPr bwMode="auto">
          <a:xfrm>
            <a:off x="2947988" y="3081338"/>
            <a:ext cx="382587"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3333CC"/>
                </a:solidFill>
                <a:latin typeface="Times New Roman" charset="0"/>
                <a:ea typeface="宋体" charset="0"/>
                <a:cs typeface="宋体" charset="0"/>
              </a:rPr>
              <a:t>w2</a:t>
            </a:r>
            <a:endParaRPr lang="en-US">
              <a:solidFill>
                <a:srgbClr val="3333CC"/>
              </a:solidFill>
              <a:latin typeface="Times New Roman" charset="0"/>
              <a:ea typeface="ＭＳ Ｐゴシック" charset="0"/>
            </a:endParaRPr>
          </a:p>
        </p:txBody>
      </p:sp>
      <p:sp>
        <p:nvSpPr>
          <p:cNvPr id="64528" name="Text Box 43"/>
          <p:cNvSpPr txBox="1">
            <a:spLocks noChangeArrowheads="1"/>
          </p:cNvSpPr>
          <p:nvPr/>
        </p:nvSpPr>
        <p:spPr bwMode="auto">
          <a:xfrm>
            <a:off x="4625975" y="1398588"/>
            <a:ext cx="37274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defTabSz="914400" eaLnBrk="0" hangingPunct="0">
              <a:defRPr/>
            </a:pPr>
            <a:r>
              <a:rPr lang="en-US" altLang="zh-CN">
                <a:solidFill>
                  <a:srgbClr val="000000"/>
                </a:solidFill>
                <a:ea typeface="宋体" charset="0"/>
                <a:cs typeface="宋体" charset="0"/>
              </a:rPr>
              <a:t>W1: wait for data with seq. 1</a:t>
            </a:r>
          </a:p>
          <a:p>
            <a:pPr defTabSz="914400" eaLnBrk="0" hangingPunct="0">
              <a:defRPr/>
            </a:pPr>
            <a:r>
              <a:rPr lang="en-US" altLang="zh-CN">
                <a:solidFill>
                  <a:srgbClr val="000000"/>
                </a:solidFill>
                <a:ea typeface="宋体" charset="0"/>
                <a:cs typeface="宋体" charset="0"/>
              </a:rPr>
              <a:t>S1: sending data with seq. 1</a:t>
            </a:r>
            <a:endParaRPr lang="en-US">
              <a:solidFill>
                <a:srgbClr val="000000"/>
              </a:solidFill>
            </a:endParaRPr>
          </a:p>
        </p:txBody>
      </p:sp>
      <p:sp>
        <p:nvSpPr>
          <p:cNvPr id="231469" name="Rectangle 45"/>
          <p:cNvSpPr>
            <a:spLocks noChangeArrowheads="1"/>
          </p:cNvSpPr>
          <p:nvPr/>
        </p:nvSpPr>
        <p:spPr bwMode="auto">
          <a:xfrm>
            <a:off x="3805238" y="4719638"/>
            <a:ext cx="4572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r>
              <a:rPr lang="en-US" altLang="zh-CN" sz="2000">
                <a:solidFill>
                  <a:srgbClr val="FF0000"/>
                </a:solidFill>
                <a:latin typeface="Times New Roman" charset="0"/>
                <a:ea typeface="宋体" charset="-122"/>
              </a:rPr>
              <a:t>State invariant:</a:t>
            </a:r>
            <a:endParaRPr lang="en-US" altLang="zh-CN" sz="2000">
              <a:solidFill>
                <a:srgbClr val="000000"/>
              </a:solidFill>
              <a:latin typeface="Times New Roman" charset="0"/>
              <a:ea typeface="宋体" charset="-122"/>
            </a:endParaRPr>
          </a:p>
          <a:p>
            <a:pPr defTabSz="914400"/>
            <a:r>
              <a:rPr lang="en-US" altLang="zh-CN" sz="2000">
                <a:solidFill>
                  <a:srgbClr val="000000"/>
                </a:solidFill>
                <a:latin typeface="Times New Roman" charset="0"/>
                <a:ea typeface="宋体" charset="-122"/>
              </a:rPr>
              <a:t>- When receiver’s state is waiting for seq #n, sender’s state can be sending either </a:t>
            </a:r>
            <a:br>
              <a:rPr lang="en-US" altLang="zh-CN" sz="2000">
                <a:solidFill>
                  <a:srgbClr val="000000"/>
                </a:solidFill>
                <a:latin typeface="Times New Roman" charset="0"/>
                <a:ea typeface="宋体" charset="-122"/>
              </a:rPr>
            </a:br>
            <a:r>
              <a:rPr lang="en-US" altLang="zh-CN" sz="2000">
                <a:solidFill>
                  <a:srgbClr val="000000"/>
                </a:solidFill>
                <a:latin typeface="Times New Roman" charset="0"/>
                <a:ea typeface="宋体" charset="-122"/>
              </a:rPr>
              <a:t>seq#n-1or seq#n, and only either #n or #n-1 packets can arrive</a:t>
            </a:r>
          </a:p>
        </p:txBody>
      </p:sp>
    </p:spTree>
    <p:extLst>
      <p:ext uri="{BB962C8B-B14F-4D97-AF65-F5344CB8AC3E}">
        <p14:creationId xmlns:p14="http://schemas.microsoft.com/office/powerpoint/2010/main" val="141872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397E41-DA2E-0B48-9C9A-892BD1B7A4A9}" type="slidenum">
              <a:rPr lang="en-US" altLang="x-none" sz="1400">
                <a:solidFill>
                  <a:srgbClr val="000000"/>
                </a:solidFill>
                <a:latin typeface="Times New Roman" charset="0"/>
              </a:rPr>
              <a:pPr eaLnBrk="1" hangingPunct="1"/>
              <a:t>9</a:t>
            </a:fld>
            <a:endParaRPr lang="en-US" altLang="x-none" sz="1400">
              <a:solidFill>
                <a:srgbClr val="000000"/>
              </a:solidFill>
              <a:latin typeface="Times New Roman" charset="0"/>
            </a:endParaRPr>
          </a:p>
        </p:txBody>
      </p:sp>
      <p:sp>
        <p:nvSpPr>
          <p:cNvPr id="131074" name="Rectangle 2"/>
          <p:cNvSpPr>
            <a:spLocks noGrp="1" noChangeArrowheads="1"/>
          </p:cNvSpPr>
          <p:nvPr>
            <p:ph type="title"/>
          </p:nvPr>
        </p:nvSpPr>
        <p:spPr>
          <a:xfrm>
            <a:off x="333375" y="138113"/>
            <a:ext cx="8582025" cy="1143000"/>
          </a:xfrm>
        </p:spPr>
        <p:txBody>
          <a:bodyPr/>
          <a:lstStyle/>
          <a:p>
            <a:r>
              <a:rPr lang="en-US" altLang="x-none" sz="2800">
                <a:ea typeface="ＭＳ Ｐゴシック" charset="-128"/>
              </a:rPr>
              <a:t>rdt2.1c: </a:t>
            </a:r>
            <a:r>
              <a:rPr lang="en-US" altLang="zh-CN" sz="2800">
                <a:ea typeface="宋体" charset="-122"/>
              </a:rPr>
              <a:t>S</a:t>
            </a:r>
            <a:r>
              <a:rPr lang="en-US" altLang="x-none" sz="2800">
                <a:ea typeface="ＭＳ Ｐゴシック" charset="-128"/>
              </a:rPr>
              <a:t>ender, </a:t>
            </a:r>
            <a:r>
              <a:rPr lang="en-US" altLang="zh-CN" sz="2800">
                <a:ea typeface="宋体" charset="-122"/>
              </a:rPr>
              <a:t>H</a:t>
            </a:r>
            <a:r>
              <a:rPr lang="en-US" altLang="x-none" sz="2800">
                <a:ea typeface="ＭＳ Ｐゴシック" charset="-128"/>
              </a:rPr>
              <a:t>andles </a:t>
            </a:r>
            <a:r>
              <a:rPr lang="en-US" altLang="zh-CN" sz="2800">
                <a:ea typeface="宋体" charset="-122"/>
              </a:rPr>
              <a:t>G</a:t>
            </a:r>
            <a:r>
              <a:rPr lang="en-US" altLang="x-none" sz="2800">
                <a:ea typeface="ＭＳ Ｐゴシック" charset="-128"/>
              </a:rPr>
              <a:t>arbled ACK/NAKs: </a:t>
            </a:r>
            <a:r>
              <a:rPr lang="en-US" altLang="x-none" sz="2800">
                <a:solidFill>
                  <a:srgbClr val="FF0000"/>
                </a:solidFill>
                <a:ea typeface="ＭＳ Ｐゴシック" charset="-128"/>
              </a:rPr>
              <a:t>Using 1 bit (Alternating-Bit Protocol)</a:t>
            </a:r>
            <a:endParaRPr lang="en-US" altLang="x-none" sz="3600">
              <a:solidFill>
                <a:srgbClr val="FF0000"/>
              </a:solidFill>
              <a:ea typeface="ＭＳ Ｐゴシック" charset="-128"/>
            </a:endParaRPr>
          </a:p>
        </p:txBody>
      </p:sp>
      <p:grpSp>
        <p:nvGrpSpPr>
          <p:cNvPr id="2" name="Group 1"/>
          <p:cNvGrpSpPr/>
          <p:nvPr/>
        </p:nvGrpSpPr>
        <p:grpSpPr>
          <a:xfrm>
            <a:off x="638175" y="1749425"/>
            <a:ext cx="8050213" cy="4498975"/>
            <a:chOff x="638175" y="1265238"/>
            <a:chExt cx="8050213" cy="4498975"/>
          </a:xfrm>
        </p:grpSpPr>
        <p:sp>
          <p:nvSpPr>
            <p:cNvPr id="131075" name="Oval 3"/>
            <p:cNvSpPr>
              <a:spLocks noChangeArrowheads="1"/>
            </p:cNvSpPr>
            <p:nvPr/>
          </p:nvSpPr>
          <p:spPr bwMode="auto">
            <a:xfrm>
              <a:off x="2868613" y="2306638"/>
              <a:ext cx="901700" cy="836612"/>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1076" name="Text Box 4"/>
            <p:cNvSpPr txBox="1">
              <a:spLocks noChangeArrowheads="1"/>
            </p:cNvSpPr>
            <p:nvPr/>
          </p:nvSpPr>
          <p:spPr bwMode="auto">
            <a:xfrm>
              <a:off x="2895600" y="239553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call </a:t>
              </a:r>
              <a:r>
                <a:rPr lang="en-US" altLang="zh-CN" sz="1400">
                  <a:solidFill>
                    <a:srgbClr val="000000"/>
                  </a:solidFill>
                  <a:ea typeface="宋体" charset="-122"/>
                </a:rPr>
                <a:t>0</a:t>
              </a:r>
              <a:r>
                <a:rPr lang="en-US" altLang="x-none" sz="1400">
                  <a:solidFill>
                    <a:srgbClr val="000000"/>
                  </a:solidFill>
                </a:rPr>
                <a:t> from above</a:t>
              </a:r>
              <a:endParaRPr lang="en-US" altLang="x-none" sz="1400">
                <a:solidFill>
                  <a:srgbClr val="000000"/>
                </a:solidFill>
                <a:latin typeface="Times New Roman" charset="0"/>
              </a:endParaRPr>
            </a:p>
          </p:txBody>
        </p:sp>
        <p:sp>
          <p:nvSpPr>
            <p:cNvPr id="131077" name="Text Box 5"/>
            <p:cNvSpPr txBox="1">
              <a:spLocks noChangeArrowheads="1"/>
            </p:cNvSpPr>
            <p:nvPr/>
          </p:nvSpPr>
          <p:spPr bwMode="auto">
            <a:xfrm>
              <a:off x="3124200" y="1577975"/>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sndpkt = make_pkt(</a:t>
              </a:r>
              <a:r>
                <a:rPr lang="en-US" altLang="zh-CN" sz="1600">
                  <a:solidFill>
                    <a:srgbClr val="000000"/>
                  </a:solidFill>
                  <a:ea typeface="宋体" charset="-122"/>
                </a:rPr>
                <a:t>0</a:t>
              </a:r>
              <a:r>
                <a:rPr lang="en-US" altLang="x-none" sz="1600">
                  <a:solidFill>
                    <a:srgbClr val="000000"/>
                  </a:solidFill>
                </a:rPr>
                <a:t>, data, checksum)</a:t>
              </a:r>
            </a:p>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31078" name="Text Box 6"/>
            <p:cNvSpPr txBox="1">
              <a:spLocks noChangeArrowheads="1"/>
            </p:cNvSpPr>
            <p:nvPr/>
          </p:nvSpPr>
          <p:spPr bwMode="auto">
            <a:xfrm>
              <a:off x="3138488" y="1265238"/>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rdt_send(data)</a:t>
              </a:r>
              <a:endParaRPr lang="en-US" altLang="x-none" sz="1600">
                <a:solidFill>
                  <a:srgbClr val="000000"/>
                </a:solidFill>
                <a:latin typeface="Times New Roman" charset="0"/>
              </a:endParaRPr>
            </a:p>
          </p:txBody>
        </p:sp>
        <p:sp>
          <p:nvSpPr>
            <p:cNvPr id="131079" name="Line 7"/>
            <p:cNvSpPr>
              <a:spLocks noChangeShapeType="1"/>
            </p:cNvSpPr>
            <p:nvPr/>
          </p:nvSpPr>
          <p:spPr bwMode="auto">
            <a:xfrm>
              <a:off x="3255963" y="1630363"/>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80" name="Line 8"/>
            <p:cNvSpPr>
              <a:spLocks noChangeShapeType="1"/>
            </p:cNvSpPr>
            <p:nvPr/>
          </p:nvSpPr>
          <p:spPr bwMode="auto">
            <a:xfrm>
              <a:off x="2593975" y="2262188"/>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81" name="Freeform 9"/>
            <p:cNvSpPr>
              <a:spLocks/>
            </p:cNvSpPr>
            <p:nvPr/>
          </p:nvSpPr>
          <p:spPr bwMode="auto">
            <a:xfrm rot="-6989453">
              <a:off x="2179638" y="4603750"/>
              <a:ext cx="9525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grpSp>
          <p:nvGrpSpPr>
            <p:cNvPr id="131082" name="Group 10"/>
            <p:cNvGrpSpPr>
              <a:grpSpLocks/>
            </p:cNvGrpSpPr>
            <p:nvPr/>
          </p:nvGrpSpPr>
          <p:grpSpPr bwMode="auto">
            <a:xfrm>
              <a:off x="4776788" y="2254250"/>
              <a:ext cx="1166812" cy="865188"/>
              <a:chOff x="2893" y="1499"/>
              <a:chExt cx="707" cy="510"/>
            </a:xfrm>
          </p:grpSpPr>
          <p:sp>
            <p:nvSpPr>
              <p:cNvPr id="131109" name="Oval 11"/>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1110" name="Text Box 12"/>
              <p:cNvSpPr txBox="1">
                <a:spLocks noChangeArrowheads="1"/>
              </p:cNvSpPr>
              <p:nvPr/>
            </p:nvSpPr>
            <p:spPr bwMode="auto">
              <a:xfrm>
                <a:off x="2940" y="1535"/>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 or NAK</a:t>
                </a:r>
                <a:endParaRPr lang="en-US" altLang="x-none" sz="1400">
                  <a:solidFill>
                    <a:srgbClr val="000000"/>
                  </a:solidFill>
                  <a:latin typeface="Times New Roman" charset="0"/>
                </a:endParaRPr>
              </a:p>
            </p:txBody>
          </p:sp>
        </p:grpSp>
        <p:sp>
          <p:nvSpPr>
            <p:cNvPr id="131083" name="Freeform 13"/>
            <p:cNvSpPr>
              <a:spLocks/>
            </p:cNvSpPr>
            <p:nvPr/>
          </p:nvSpPr>
          <p:spPr bwMode="auto">
            <a:xfrm flipV="1">
              <a:off x="3425825" y="2132013"/>
              <a:ext cx="1482725" cy="220662"/>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84" name="Freeform 14"/>
            <p:cNvSpPr>
              <a:spLocks/>
            </p:cNvSpPr>
            <p:nvPr/>
          </p:nvSpPr>
          <p:spPr bwMode="auto">
            <a:xfrm rot="-1357180">
              <a:off x="5589588" y="2116138"/>
              <a:ext cx="466725" cy="685800"/>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85" name="Text Box 15"/>
            <p:cNvSpPr txBox="1">
              <a:spLocks noChangeArrowheads="1"/>
            </p:cNvSpPr>
            <p:nvPr/>
          </p:nvSpPr>
          <p:spPr bwMode="auto">
            <a:xfrm>
              <a:off x="5913438" y="2678113"/>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31086" name="Text Box 16"/>
            <p:cNvSpPr txBox="1">
              <a:spLocks noChangeArrowheads="1"/>
            </p:cNvSpPr>
            <p:nvPr/>
          </p:nvSpPr>
          <p:spPr bwMode="auto">
            <a:xfrm>
              <a:off x="5875338" y="1920875"/>
              <a:ext cx="25638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a:t>
              </a:r>
            </a:p>
            <a:p>
              <a:pPr defTabSz="912813" eaLnBrk="1" hangingPunct="1"/>
              <a:r>
                <a:rPr lang="en-US" altLang="x-none" sz="1600">
                  <a:solidFill>
                    <a:srgbClr val="000000"/>
                  </a:solidFill>
                </a:rPr>
                <a:t>( corrupt(rcvpkt) ||</a:t>
              </a:r>
            </a:p>
            <a:p>
              <a:pPr defTabSz="912813" eaLnBrk="1" hangingPunct="1"/>
              <a:r>
                <a:rPr lang="en-US" altLang="x-none" sz="1600">
                  <a:solidFill>
                    <a:srgbClr val="000000"/>
                  </a:solidFill>
                </a:rPr>
                <a:t>isNAK(rcvpkt) )</a:t>
              </a:r>
              <a:endParaRPr lang="en-US" altLang="x-none" sz="1600">
                <a:solidFill>
                  <a:srgbClr val="000000"/>
                </a:solidFill>
                <a:latin typeface="Times New Roman" charset="0"/>
              </a:endParaRPr>
            </a:p>
          </p:txBody>
        </p:sp>
        <p:sp>
          <p:nvSpPr>
            <p:cNvPr id="131087" name="Line 17"/>
            <p:cNvSpPr>
              <a:spLocks noChangeShapeType="1"/>
            </p:cNvSpPr>
            <p:nvPr/>
          </p:nvSpPr>
          <p:spPr bwMode="auto">
            <a:xfrm>
              <a:off x="6045200" y="2717800"/>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88" name="Freeform 18"/>
            <p:cNvSpPr>
              <a:spLocks/>
            </p:cNvSpPr>
            <p:nvPr/>
          </p:nvSpPr>
          <p:spPr bwMode="auto">
            <a:xfrm rot="16200000" flipV="1">
              <a:off x="2201863" y="3492500"/>
              <a:ext cx="1266825" cy="12382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89" name="Freeform 19"/>
            <p:cNvSpPr>
              <a:spLocks/>
            </p:cNvSpPr>
            <p:nvPr/>
          </p:nvSpPr>
          <p:spPr bwMode="auto">
            <a:xfrm>
              <a:off x="3600450" y="4779963"/>
              <a:ext cx="1606550"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90" name="Freeform 20"/>
            <p:cNvSpPr>
              <a:spLocks/>
            </p:cNvSpPr>
            <p:nvPr/>
          </p:nvSpPr>
          <p:spPr bwMode="auto">
            <a:xfrm rot="5400000" flipH="1" flipV="1">
              <a:off x="4970462" y="3440113"/>
              <a:ext cx="1363663" cy="204788"/>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91" name="Text Box 21"/>
            <p:cNvSpPr txBox="1">
              <a:spLocks noChangeArrowheads="1"/>
            </p:cNvSpPr>
            <p:nvPr/>
          </p:nvSpPr>
          <p:spPr bwMode="auto">
            <a:xfrm>
              <a:off x="3365500" y="5364163"/>
              <a:ext cx="414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sndpkt = make_pkt(1, data, checksum)</a:t>
              </a:r>
            </a:p>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31092" name="Text Box 22"/>
            <p:cNvSpPr txBox="1">
              <a:spLocks noChangeArrowheads="1"/>
            </p:cNvSpPr>
            <p:nvPr/>
          </p:nvSpPr>
          <p:spPr bwMode="auto">
            <a:xfrm>
              <a:off x="3435350" y="5026025"/>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rdt_send(data)</a:t>
              </a:r>
              <a:endParaRPr lang="en-US" altLang="x-none" sz="1600">
                <a:solidFill>
                  <a:srgbClr val="000000"/>
                </a:solidFill>
                <a:latin typeface="Times New Roman" charset="0"/>
              </a:endParaRPr>
            </a:p>
          </p:txBody>
        </p:sp>
        <p:sp>
          <p:nvSpPr>
            <p:cNvPr id="131093" name="Line 23"/>
            <p:cNvSpPr>
              <a:spLocks noChangeShapeType="1"/>
            </p:cNvSpPr>
            <p:nvPr/>
          </p:nvSpPr>
          <p:spPr bwMode="auto">
            <a:xfrm>
              <a:off x="3482975" y="5378450"/>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94" name="Text Box 24"/>
            <p:cNvSpPr txBox="1">
              <a:spLocks noChangeArrowheads="1"/>
            </p:cNvSpPr>
            <p:nvPr/>
          </p:nvSpPr>
          <p:spPr bwMode="auto">
            <a:xfrm>
              <a:off x="5692775" y="3173413"/>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t>
              </a:r>
            </a:p>
            <a:p>
              <a:pPr defTabSz="912813" eaLnBrk="1" hangingPunct="1"/>
              <a:r>
                <a:rPr lang="en-US" altLang="x-none" sz="1600">
                  <a:solidFill>
                    <a:srgbClr val="000000"/>
                  </a:solidFill>
                </a:rPr>
                <a:t>&amp;&amp; notcorrupt(rcvpkt) </a:t>
              </a:r>
            </a:p>
            <a:p>
              <a:pPr defTabSz="912813" eaLnBrk="1" hangingPunct="1"/>
              <a:r>
                <a:rPr lang="en-US" altLang="x-none" sz="1600">
                  <a:solidFill>
                    <a:srgbClr val="000000"/>
                  </a:solidFill>
                </a:rPr>
                <a:t>&amp;&amp; isACK(rcvpkt) </a:t>
              </a:r>
            </a:p>
          </p:txBody>
        </p:sp>
        <p:sp>
          <p:nvSpPr>
            <p:cNvPr id="131095" name="Line 25"/>
            <p:cNvSpPr>
              <a:spLocks noChangeShapeType="1"/>
            </p:cNvSpPr>
            <p:nvPr/>
          </p:nvSpPr>
          <p:spPr bwMode="auto">
            <a:xfrm>
              <a:off x="5821363" y="39846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96" name="Text Box 26"/>
            <p:cNvSpPr txBox="1">
              <a:spLocks noChangeArrowheads="1"/>
            </p:cNvSpPr>
            <p:nvPr/>
          </p:nvSpPr>
          <p:spPr bwMode="auto">
            <a:xfrm>
              <a:off x="720725" y="5435600"/>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31097" name="Text Box 27"/>
            <p:cNvSpPr txBox="1">
              <a:spLocks noChangeArrowheads="1"/>
            </p:cNvSpPr>
            <p:nvPr/>
          </p:nvSpPr>
          <p:spPr bwMode="auto">
            <a:xfrm>
              <a:off x="695325" y="4618038"/>
              <a:ext cx="2011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a:t>
              </a:r>
            </a:p>
            <a:p>
              <a:pPr defTabSz="912813" eaLnBrk="1" hangingPunct="1"/>
              <a:r>
                <a:rPr lang="en-US" altLang="x-none" sz="1600">
                  <a:solidFill>
                    <a:srgbClr val="000000"/>
                  </a:solidFill>
                </a:rPr>
                <a:t>( corrupt(rcvpkt) ||</a:t>
              </a:r>
            </a:p>
            <a:p>
              <a:pPr defTabSz="912813" eaLnBrk="1" hangingPunct="1"/>
              <a:r>
                <a:rPr lang="en-US" altLang="x-none" sz="1600">
                  <a:solidFill>
                    <a:srgbClr val="000000"/>
                  </a:solidFill>
                </a:rPr>
                <a:t>isNAK(rcvpkt) )</a:t>
              </a:r>
              <a:endParaRPr lang="en-US" altLang="x-none" sz="1600">
                <a:solidFill>
                  <a:srgbClr val="000000"/>
                </a:solidFill>
                <a:latin typeface="Times New Roman" charset="0"/>
              </a:endParaRPr>
            </a:p>
          </p:txBody>
        </p:sp>
        <p:sp>
          <p:nvSpPr>
            <p:cNvPr id="131098" name="Line 28"/>
            <p:cNvSpPr>
              <a:spLocks noChangeShapeType="1"/>
            </p:cNvSpPr>
            <p:nvPr/>
          </p:nvSpPr>
          <p:spPr bwMode="auto">
            <a:xfrm>
              <a:off x="811213" y="5443538"/>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99" name="Text Box 29"/>
            <p:cNvSpPr txBox="1">
              <a:spLocks noChangeArrowheads="1"/>
            </p:cNvSpPr>
            <p:nvPr/>
          </p:nvSpPr>
          <p:spPr bwMode="auto">
            <a:xfrm>
              <a:off x="638175" y="3016250"/>
              <a:ext cx="21097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t>
              </a:r>
            </a:p>
            <a:p>
              <a:pPr defTabSz="912813" eaLnBrk="1" hangingPunct="1"/>
              <a:r>
                <a:rPr lang="en-US" altLang="x-none" sz="1600">
                  <a:solidFill>
                    <a:srgbClr val="000000"/>
                  </a:solidFill>
                </a:rPr>
                <a:t>&amp;&amp; notcorrupt(rcvpkt) </a:t>
              </a:r>
            </a:p>
            <a:p>
              <a:pPr defTabSz="912813" eaLnBrk="1" hangingPunct="1"/>
              <a:r>
                <a:rPr lang="en-US" altLang="x-none" sz="1600">
                  <a:solidFill>
                    <a:srgbClr val="000000"/>
                  </a:solidFill>
                </a:rPr>
                <a:t>&amp;&amp; isACK(rcvpkt)</a:t>
              </a:r>
              <a:r>
                <a:rPr lang="en-US" altLang="x-none" sz="1000">
                  <a:solidFill>
                    <a:srgbClr val="000000"/>
                  </a:solidFill>
                </a:rPr>
                <a:t> </a:t>
              </a:r>
              <a:endParaRPr lang="en-US" altLang="x-none">
                <a:solidFill>
                  <a:srgbClr val="000000"/>
                </a:solidFill>
                <a:latin typeface="Times New Roman" charset="0"/>
              </a:endParaRPr>
            </a:p>
          </p:txBody>
        </p:sp>
        <p:sp>
          <p:nvSpPr>
            <p:cNvPr id="131100" name="Line 30"/>
            <p:cNvSpPr>
              <a:spLocks noChangeShapeType="1"/>
            </p:cNvSpPr>
            <p:nvPr/>
          </p:nvSpPr>
          <p:spPr bwMode="auto">
            <a:xfrm>
              <a:off x="782638" y="3854450"/>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31101" name="Group 31"/>
            <p:cNvGrpSpPr>
              <a:grpSpLocks/>
            </p:cNvGrpSpPr>
            <p:nvPr/>
          </p:nvGrpSpPr>
          <p:grpSpPr bwMode="auto">
            <a:xfrm>
              <a:off x="4989513" y="4200525"/>
              <a:ext cx="1157287" cy="823913"/>
              <a:chOff x="4242" y="2812"/>
              <a:chExt cx="729" cy="519"/>
            </a:xfrm>
          </p:grpSpPr>
          <p:sp>
            <p:nvSpPr>
              <p:cNvPr id="131107" name="Oval 32"/>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1108" name="Text Box 33"/>
              <p:cNvSpPr txBox="1">
                <a:spLocks noChangeArrowheads="1"/>
              </p:cNvSpPr>
              <p:nvPr/>
            </p:nvSpPr>
            <p:spPr bwMode="auto">
              <a:xfrm>
                <a:off x="4267"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a:t>
                </a:r>
              </a:p>
              <a:p>
                <a:pPr defTabSz="912813" eaLnBrk="1" hangingPunct="1"/>
                <a:r>
                  <a:rPr lang="en-US" altLang="x-none" sz="1400">
                    <a:solidFill>
                      <a:srgbClr val="000000"/>
                    </a:solidFill>
                  </a:rPr>
                  <a:t>call 1 from above</a:t>
                </a:r>
                <a:endParaRPr lang="en-US" altLang="x-none" sz="1400">
                  <a:solidFill>
                    <a:srgbClr val="000000"/>
                  </a:solidFill>
                  <a:latin typeface="Times New Roman" charset="0"/>
                </a:endParaRPr>
              </a:p>
            </p:txBody>
          </p:sp>
        </p:grpSp>
        <p:grpSp>
          <p:nvGrpSpPr>
            <p:cNvPr id="131102" name="Group 34"/>
            <p:cNvGrpSpPr>
              <a:grpSpLocks/>
            </p:cNvGrpSpPr>
            <p:nvPr/>
          </p:nvGrpSpPr>
          <p:grpSpPr bwMode="auto">
            <a:xfrm>
              <a:off x="2728913" y="4146550"/>
              <a:ext cx="1136650" cy="823913"/>
              <a:chOff x="4957" y="3266"/>
              <a:chExt cx="716" cy="519"/>
            </a:xfrm>
          </p:grpSpPr>
          <p:sp>
            <p:nvSpPr>
              <p:cNvPr id="131105"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1106" name="Text Box 36"/>
              <p:cNvSpPr txBox="1">
                <a:spLocks noChangeArrowheads="1"/>
              </p:cNvSpPr>
              <p:nvPr/>
            </p:nvSpPr>
            <p:spPr bwMode="auto">
              <a:xfrm>
                <a:off x="5014"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 or NAK 1</a:t>
                </a:r>
                <a:endParaRPr lang="en-US" altLang="x-none" sz="1400">
                  <a:solidFill>
                    <a:srgbClr val="000000"/>
                  </a:solidFill>
                  <a:latin typeface="Times New Roman" charset="0"/>
                </a:endParaRPr>
              </a:p>
            </p:txBody>
          </p:sp>
        </p:grpSp>
        <p:sp>
          <p:nvSpPr>
            <p:cNvPr id="131103" name="Text Box 37"/>
            <p:cNvSpPr txBox="1">
              <a:spLocks noChangeArrowheads="1"/>
            </p:cNvSpPr>
            <p:nvPr/>
          </p:nvSpPr>
          <p:spPr bwMode="auto">
            <a:xfrm>
              <a:off x="6203950" y="399415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31104" name="Text Box 38"/>
            <p:cNvSpPr txBox="1">
              <a:spLocks noChangeArrowheads="1"/>
            </p:cNvSpPr>
            <p:nvPr/>
          </p:nvSpPr>
          <p:spPr bwMode="auto">
            <a:xfrm>
              <a:off x="1354138" y="386873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grpSp>
    </p:spTree>
    <p:extLst>
      <p:ext uri="{BB962C8B-B14F-4D97-AF65-F5344CB8AC3E}">
        <p14:creationId xmlns:p14="http://schemas.microsoft.com/office/powerpoint/2010/main" val="31802604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4953</TotalTime>
  <Words>4875</Words>
  <Application>Microsoft Macintosh PowerPoint</Application>
  <PresentationFormat>On-screen Show (4:3)</PresentationFormat>
  <Paragraphs>1056</Paragraphs>
  <Slides>65</Slides>
  <Notes>63</Notes>
  <HiddenSlides>1</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4</vt:i4>
      </vt:variant>
      <vt:variant>
        <vt:lpstr>Slide Titles</vt:lpstr>
      </vt:variant>
      <vt:variant>
        <vt:i4>65</vt:i4>
      </vt:variant>
    </vt:vector>
  </HeadingPairs>
  <TitlesOfParts>
    <vt:vector size="84" baseType="lpstr">
      <vt:lpstr>ＭＳ Ｐゴシック</vt:lpstr>
      <vt:lpstr>宋体</vt:lpstr>
      <vt:lpstr>ZapfDingbats</vt:lpstr>
      <vt:lpstr>Arial</vt:lpstr>
      <vt:lpstr>Comic Sans MS</vt:lpstr>
      <vt:lpstr>Courier New</vt:lpstr>
      <vt:lpstr>Symbol</vt:lpstr>
      <vt:lpstr>Tahoma</vt:lpstr>
      <vt:lpstr>Times New Roman</vt:lpstr>
      <vt:lpstr>Wingdings</vt:lpstr>
      <vt:lpstr>Default Design</vt:lpstr>
      <vt:lpstr>1_Default Design</vt:lpstr>
      <vt:lpstr>2_Default Design</vt:lpstr>
      <vt:lpstr>1_Kurose</vt:lpstr>
      <vt:lpstr>3_Kurose</vt:lpstr>
      <vt:lpstr>Clip</vt:lpstr>
      <vt:lpstr>Picture</vt:lpstr>
      <vt:lpstr>Equation</vt:lpstr>
      <vt:lpstr>VISIO</vt:lpstr>
      <vt:lpstr>Network Transport Layer:  Transport Reliability:  Sliding Windows; Connection Management; TCP</vt:lpstr>
      <vt:lpstr>Recap: Reliable Data Transfer Context</vt:lpstr>
      <vt:lpstr>Recap: rdt2.0: Reliability allowing only Data Msg Corruption</vt:lpstr>
      <vt:lpstr>PowerPoint Presentation</vt:lpstr>
      <vt:lpstr>Recap: rdt2.1b: Reliability allowing Data/Control Msg Corruption</vt:lpstr>
      <vt:lpstr>PowerPoint Presentation</vt:lpstr>
      <vt:lpstr>PowerPoint Presentation</vt:lpstr>
      <vt:lpstr>PowerPoint Presentation</vt:lpstr>
      <vt:lpstr>rdt2.1c: Sender, Handles Garbled ACK/NAKs: Using 1 bit (Alternating-Bit Protocol)</vt:lpstr>
      <vt:lpstr>rdt2.1c: Receiver, Handles Garbled ACK/NAKs: Using 1 bit</vt:lpstr>
      <vt:lpstr>rdt2.1c: Summary</vt:lpstr>
      <vt:lpstr>rdt2.2: a NAK-free protocol</vt:lpstr>
      <vt:lpstr>rdt2.2: Sender, Receiver Fragments</vt:lpstr>
      <vt:lpstr>PowerPoint Presentation</vt:lpstr>
      <vt:lpstr>rdt3.0: Channels with Errors and Loss</vt:lpstr>
      <vt:lpstr>rdt3.0 Sender</vt:lpstr>
      <vt:lpstr>rdt3.0 in Action</vt:lpstr>
      <vt:lpstr>rdt3.0 in Action</vt:lpstr>
      <vt:lpstr>rdt3.0: Protocol Analysis using State Invariants</vt:lpstr>
      <vt:lpstr>rdt3.0: Stop-and-Wait Performance</vt:lpstr>
      <vt:lpstr>Performance of rdt3.0</vt:lpstr>
      <vt:lpstr>PowerPoint Presentation</vt:lpstr>
      <vt:lpstr>Sliding Window Protocols: Pipelining</vt:lpstr>
      <vt:lpstr>PowerPoint Presentation</vt:lpstr>
      <vt:lpstr>Realizing Sliding Window: Go-Back-n</vt:lpstr>
      <vt:lpstr>PowerPoint Presentation</vt:lpstr>
      <vt:lpstr>PowerPoint Presentation</vt:lpstr>
      <vt:lpstr>GBN in Action</vt:lpstr>
      <vt:lpstr>Analysis: Efficiency of Go-Back-n</vt:lpstr>
      <vt:lpstr>Selective Repeat</vt:lpstr>
      <vt:lpstr>Selective Repeat: Sender, Receiver Windows</vt:lpstr>
      <vt:lpstr>Selective Repeat</vt:lpstr>
      <vt:lpstr>PowerPoint Presentation</vt:lpstr>
      <vt:lpstr>PowerPoint Presentation</vt:lpstr>
      <vt:lpstr>Selective Repeat:  Seq# Ambiguity</vt:lpstr>
      <vt:lpstr>PowerPoint Presentation</vt:lpstr>
      <vt:lpstr>PowerPoint Presentation</vt:lpstr>
      <vt:lpstr>PowerPoint Presentation</vt:lpstr>
      <vt:lpstr>Question: What is Initial Seq#? </vt:lpstr>
      <vt:lpstr>Question: What is Initial Seq#? </vt:lpstr>
      <vt:lpstr>PowerPoint Presentation</vt:lpstr>
      <vt:lpstr>Three Way Handshake (TWH) [Tomlinson 1975]</vt:lpstr>
      <vt:lpstr>Scenarios with Duplicate Request/SYN Attack</vt:lpstr>
      <vt:lpstr>Scenarios with Duplicate Request/SYN Attack</vt:lpstr>
      <vt:lpstr>Make “Challenge y” Robust</vt:lpstr>
      <vt:lpstr>Connection Close</vt:lpstr>
      <vt:lpstr>General Case: The Two-Army Problem</vt:lpstr>
      <vt:lpstr>Four Way Teardown</vt:lpstr>
      <vt:lpstr>PowerPoint Presentation</vt:lpstr>
      <vt:lpstr>PowerPoint Presentation</vt:lpstr>
      <vt:lpstr>PowerPoint Presentation</vt:lpstr>
      <vt:lpstr>PowerPoint Presentation</vt:lpstr>
      <vt:lpstr>TCP Reliable Data Transfer</vt:lpstr>
      <vt:lpstr>TCP Segment Structure</vt:lpstr>
      <vt:lpstr>Flow Control</vt:lpstr>
      <vt:lpstr>TCP Flow Control: How it Works</vt:lpstr>
      <vt:lpstr>PowerPoint Presentation</vt:lpstr>
      <vt:lpstr>Fast Retransmit</vt:lpstr>
      <vt:lpstr>PowerPoint Presentation</vt:lpstr>
      <vt:lpstr>Fast Retransmit:</vt:lpstr>
      <vt:lpstr>TCP: reliable data transfer</vt:lpstr>
      <vt:lpstr>TCP Receiver ACK Generation [RFC 1122, RFC 2581]</vt:lpstr>
      <vt:lpstr>PowerPoint Presentation</vt:lpstr>
      <vt:lpstr>TCP Connection Management</vt:lpstr>
      <vt:lpstr>TCP Connection Management</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Qiao Xiang</cp:lastModifiedBy>
  <cp:revision>355</cp:revision>
  <cp:lastPrinted>2017-10-31T16:18:06Z</cp:lastPrinted>
  <dcterms:created xsi:type="dcterms:W3CDTF">1999-10-08T19:08:27Z</dcterms:created>
  <dcterms:modified xsi:type="dcterms:W3CDTF">2021-11-09T12:35:22Z</dcterms:modified>
</cp:coreProperties>
</file>